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2.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5.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6.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9.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1.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2.xml" ContentType="application/vnd.openxmlformats-officedocument.theme+xml"/>
  <Override PartName="/ppt/tags/tag8.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3.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20.xml" ContentType="application/vnd.openxmlformats-officedocument.presentationml.tags+xml"/>
  <Override PartName="/ppt/notesSlides/notesSlide6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8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8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8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29.xml" ContentType="application/vnd.openxmlformats-officedocument.presentationml.tags+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734" r:id="rId4"/>
    <p:sldMasterId id="2147484778" r:id="rId5"/>
    <p:sldMasterId id="2147484804" r:id="rId6"/>
    <p:sldMasterId id="2147484836" r:id="rId7"/>
    <p:sldMasterId id="2147485032" r:id="rId8"/>
    <p:sldMasterId id="2147485058" r:id="rId9"/>
    <p:sldMasterId id="2147485075" r:id="rId10"/>
    <p:sldMasterId id="2147485090" r:id="rId11"/>
    <p:sldMasterId id="2147485103" r:id="rId12"/>
    <p:sldMasterId id="2147485121" r:id="rId13"/>
    <p:sldMasterId id="2147485131" r:id="rId14"/>
    <p:sldMasterId id="2147485141" r:id="rId15"/>
    <p:sldMasterId id="2147485152" r:id="rId16"/>
    <p:sldMasterId id="2147485164" r:id="rId17"/>
    <p:sldMasterId id="2147485177" r:id="rId18"/>
    <p:sldMasterId id="2147485187" r:id="rId19"/>
    <p:sldMasterId id="2147485203" r:id="rId20"/>
    <p:sldMasterId id="2147485213" r:id="rId21"/>
    <p:sldMasterId id="2147485223" r:id="rId22"/>
    <p:sldMasterId id="2147485231" r:id="rId23"/>
    <p:sldMasterId id="2147485243" r:id="rId24"/>
    <p:sldMasterId id="2147485258" r:id="rId25"/>
  </p:sldMasterIdLst>
  <p:notesMasterIdLst>
    <p:notesMasterId r:id="rId177"/>
  </p:notesMasterIdLst>
  <p:handoutMasterIdLst>
    <p:handoutMasterId r:id="rId178"/>
  </p:handoutMasterIdLst>
  <p:sldIdLst>
    <p:sldId id="329" r:id="rId26"/>
    <p:sldId id="326" r:id="rId27"/>
    <p:sldId id="313" r:id="rId28"/>
    <p:sldId id="266" r:id="rId29"/>
    <p:sldId id="2147483632" r:id="rId30"/>
    <p:sldId id="2147483637" r:id="rId31"/>
    <p:sldId id="2147483634" r:id="rId32"/>
    <p:sldId id="315" r:id="rId33"/>
    <p:sldId id="314" r:id="rId34"/>
    <p:sldId id="2147483571" r:id="rId35"/>
    <p:sldId id="2147483567" r:id="rId36"/>
    <p:sldId id="307" r:id="rId37"/>
    <p:sldId id="264" r:id="rId38"/>
    <p:sldId id="309" r:id="rId39"/>
    <p:sldId id="2147483539" r:id="rId40"/>
    <p:sldId id="2147483594" r:id="rId41"/>
    <p:sldId id="306" r:id="rId42"/>
    <p:sldId id="2146846868" r:id="rId43"/>
    <p:sldId id="2147483639" r:id="rId44"/>
    <p:sldId id="2147473715" r:id="rId45"/>
    <p:sldId id="260" r:id="rId46"/>
    <p:sldId id="261" r:id="rId47"/>
    <p:sldId id="258" r:id="rId48"/>
    <p:sldId id="2147483647" r:id="rId49"/>
    <p:sldId id="279" r:id="rId50"/>
    <p:sldId id="268" r:id="rId51"/>
    <p:sldId id="273" r:id="rId52"/>
    <p:sldId id="257" r:id="rId53"/>
    <p:sldId id="262" r:id="rId54"/>
    <p:sldId id="259" r:id="rId55"/>
    <p:sldId id="269" r:id="rId56"/>
    <p:sldId id="265" r:id="rId57"/>
    <p:sldId id="263" r:id="rId58"/>
    <p:sldId id="272" r:id="rId59"/>
    <p:sldId id="270" r:id="rId60"/>
    <p:sldId id="276" r:id="rId61"/>
    <p:sldId id="271" r:id="rId62"/>
    <p:sldId id="277" r:id="rId63"/>
    <p:sldId id="278" r:id="rId64"/>
    <p:sldId id="282" r:id="rId65"/>
    <p:sldId id="274" r:id="rId66"/>
    <p:sldId id="283" r:id="rId67"/>
    <p:sldId id="286" r:id="rId68"/>
    <p:sldId id="289" r:id="rId69"/>
    <p:sldId id="290" r:id="rId70"/>
    <p:sldId id="287" r:id="rId71"/>
    <p:sldId id="293" r:id="rId72"/>
    <p:sldId id="256" r:id="rId73"/>
    <p:sldId id="281" r:id="rId74"/>
    <p:sldId id="2147483561" r:id="rId75"/>
    <p:sldId id="308" r:id="rId76"/>
    <p:sldId id="304" r:id="rId77"/>
    <p:sldId id="2147483553" r:id="rId78"/>
    <p:sldId id="305" r:id="rId79"/>
    <p:sldId id="311" r:id="rId80"/>
    <p:sldId id="316" r:id="rId81"/>
    <p:sldId id="2147483640" r:id="rId82"/>
    <p:sldId id="2147480118" r:id="rId83"/>
    <p:sldId id="2147480122" r:id="rId84"/>
    <p:sldId id="2147480149" r:id="rId85"/>
    <p:sldId id="2147480151" r:id="rId86"/>
    <p:sldId id="267" r:id="rId87"/>
    <p:sldId id="2147480063" r:id="rId88"/>
    <p:sldId id="2147480064" r:id="rId89"/>
    <p:sldId id="2147480157" r:id="rId90"/>
    <p:sldId id="2147480139" r:id="rId91"/>
    <p:sldId id="2147480145" r:id="rId92"/>
    <p:sldId id="2147480132" r:id="rId93"/>
    <p:sldId id="2147480155" r:id="rId94"/>
    <p:sldId id="2147480152" r:id="rId95"/>
    <p:sldId id="2147480153" r:id="rId96"/>
    <p:sldId id="2147480154" r:id="rId97"/>
    <p:sldId id="2147480134" r:id="rId98"/>
    <p:sldId id="2147480156" r:id="rId99"/>
    <p:sldId id="2147480138" r:id="rId100"/>
    <p:sldId id="2147480147" r:id="rId101"/>
    <p:sldId id="2147483562" r:id="rId102"/>
    <p:sldId id="310" r:id="rId103"/>
    <p:sldId id="2147483563" r:id="rId104"/>
    <p:sldId id="317" r:id="rId105"/>
    <p:sldId id="318" r:id="rId106"/>
    <p:sldId id="2147483641" r:id="rId107"/>
    <p:sldId id="275" r:id="rId108"/>
    <p:sldId id="280" r:id="rId109"/>
    <p:sldId id="2147470468" r:id="rId110"/>
    <p:sldId id="2147481040" r:id="rId111"/>
    <p:sldId id="284" r:id="rId112"/>
    <p:sldId id="285" r:id="rId113"/>
    <p:sldId id="288" r:id="rId114"/>
    <p:sldId id="291" r:id="rId115"/>
    <p:sldId id="292" r:id="rId116"/>
    <p:sldId id="294" r:id="rId117"/>
    <p:sldId id="312" r:id="rId118"/>
    <p:sldId id="2145706334" r:id="rId119"/>
    <p:sldId id="295" r:id="rId120"/>
    <p:sldId id="2147481050" r:id="rId121"/>
    <p:sldId id="2147474936" r:id="rId122"/>
    <p:sldId id="2147474987" r:id="rId123"/>
    <p:sldId id="296" r:id="rId124"/>
    <p:sldId id="2147482491" r:id="rId125"/>
    <p:sldId id="297" r:id="rId126"/>
    <p:sldId id="2145706349" r:id="rId127"/>
    <p:sldId id="2147482492" r:id="rId128"/>
    <p:sldId id="298" r:id="rId129"/>
    <p:sldId id="299" r:id="rId130"/>
    <p:sldId id="300" r:id="rId131"/>
    <p:sldId id="2147479055" r:id="rId132"/>
    <p:sldId id="2147481058" r:id="rId133"/>
    <p:sldId id="2147481054" r:id="rId134"/>
    <p:sldId id="301" r:id="rId135"/>
    <p:sldId id="302" r:id="rId136"/>
    <p:sldId id="2147481009" r:id="rId137"/>
    <p:sldId id="2147483564" r:id="rId138"/>
    <p:sldId id="319" r:id="rId139"/>
    <p:sldId id="321" r:id="rId140"/>
    <p:sldId id="2147483565" r:id="rId141"/>
    <p:sldId id="322" r:id="rId142"/>
    <p:sldId id="323" r:id="rId143"/>
    <p:sldId id="2147483642" r:id="rId144"/>
    <p:sldId id="2588" r:id="rId145"/>
    <p:sldId id="2147474038" r:id="rId146"/>
    <p:sldId id="2147483616" r:id="rId147"/>
    <p:sldId id="2147483617" r:id="rId148"/>
    <p:sldId id="2147483618" r:id="rId149"/>
    <p:sldId id="2147483619" r:id="rId150"/>
    <p:sldId id="2147474070" r:id="rId151"/>
    <p:sldId id="2147483620" r:id="rId152"/>
    <p:sldId id="2147483621" r:id="rId153"/>
    <p:sldId id="2147483622" r:id="rId154"/>
    <p:sldId id="2134958966" r:id="rId155"/>
    <p:sldId id="2147483623" r:id="rId156"/>
    <p:sldId id="2147483624" r:id="rId157"/>
    <p:sldId id="2147483625" r:id="rId158"/>
    <p:sldId id="2147483626" r:id="rId159"/>
    <p:sldId id="2147483615" r:id="rId160"/>
    <p:sldId id="2147483607" r:id="rId161"/>
    <p:sldId id="2147483608" r:id="rId162"/>
    <p:sldId id="2147483627" r:id="rId163"/>
    <p:sldId id="2147483609" r:id="rId164"/>
    <p:sldId id="2147474104" r:id="rId165"/>
    <p:sldId id="2147483610" r:id="rId166"/>
    <p:sldId id="2147483611" r:id="rId167"/>
    <p:sldId id="2147483614" r:id="rId168"/>
    <p:sldId id="2147483566" r:id="rId169"/>
    <p:sldId id="324" r:id="rId170"/>
    <p:sldId id="325" r:id="rId171"/>
    <p:sldId id="303" r:id="rId172"/>
    <p:sldId id="327" r:id="rId173"/>
    <p:sldId id="328" r:id="rId174"/>
    <p:sldId id="2147483638" r:id="rId175"/>
    <p:sldId id="320" r:id="rId176"/>
  </p:sldIdLst>
  <p:sldSz cx="12192000" cy="6858000"/>
  <p:notesSz cx="7772400" cy="10058400"/>
  <p:custDataLst>
    <p:tags r:id="rId179"/>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02AFA"/>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42" autoAdjust="0"/>
    <p:restoredTop sz="96301" autoAdjust="0"/>
  </p:normalViewPr>
  <p:slideViewPr>
    <p:cSldViewPr>
      <p:cViewPr varScale="1">
        <p:scale>
          <a:sx n="161" d="100"/>
          <a:sy n="161" d="100"/>
        </p:scale>
        <p:origin x="248" y="600"/>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59" Type="http://schemas.openxmlformats.org/officeDocument/2006/relationships/slide" Target="slides/slide134.xml"/><Relationship Id="rId170" Type="http://schemas.openxmlformats.org/officeDocument/2006/relationships/slide" Target="slides/slide145.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5" Type="http://schemas.openxmlformats.org/officeDocument/2006/relationships/slideMaster" Target="slideMasters/slideMaster5.xml"/><Relationship Id="rId95" Type="http://schemas.openxmlformats.org/officeDocument/2006/relationships/slide" Target="slides/slide70.xml"/><Relationship Id="rId160" Type="http://schemas.openxmlformats.org/officeDocument/2006/relationships/slide" Target="slides/slide135.xml"/><Relationship Id="rId181"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 Target="slides/slide18.xml"/><Relationship Id="rId64" Type="http://schemas.openxmlformats.org/officeDocument/2006/relationships/slide" Target="slides/slide39.xml"/><Relationship Id="rId118" Type="http://schemas.openxmlformats.org/officeDocument/2006/relationships/slide" Target="slides/slide93.xml"/><Relationship Id="rId139" Type="http://schemas.openxmlformats.org/officeDocument/2006/relationships/slide" Target="slides/slide114.xml"/><Relationship Id="rId85" Type="http://schemas.openxmlformats.org/officeDocument/2006/relationships/slide" Target="slides/slide60.xml"/><Relationship Id="rId150" Type="http://schemas.openxmlformats.org/officeDocument/2006/relationships/slide" Target="slides/slide125.xml"/><Relationship Id="rId171" Type="http://schemas.openxmlformats.org/officeDocument/2006/relationships/slide" Target="slides/slide146.xml"/><Relationship Id="rId12" Type="http://schemas.openxmlformats.org/officeDocument/2006/relationships/slideMaster" Target="slideMasters/slideMaster12.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182"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slide" Target="slides/slide105.xml"/><Relationship Id="rId135" Type="http://schemas.openxmlformats.org/officeDocument/2006/relationships/slide" Target="slides/slide110.xml"/><Relationship Id="rId151" Type="http://schemas.openxmlformats.org/officeDocument/2006/relationships/slide" Target="slides/slide126.xml"/><Relationship Id="rId156" Type="http://schemas.openxmlformats.org/officeDocument/2006/relationships/slide" Target="slides/slide131.xml"/><Relationship Id="rId177" Type="http://schemas.openxmlformats.org/officeDocument/2006/relationships/notesMaster" Target="notesMasters/notesMaster1.xml"/><Relationship Id="rId172" Type="http://schemas.openxmlformats.org/officeDocument/2006/relationships/slide" Target="slides/slide14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slide" Target="slides/slide142.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handoutMaster" Target="handoutMasters/handoutMaster1.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73" Type="http://schemas.openxmlformats.org/officeDocument/2006/relationships/slide" Target="slides/slide1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79" Type="http://schemas.openxmlformats.org/officeDocument/2006/relationships/tags" Target="tags/tag1.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commentAuthors" Target="commentAuthors.xml"/><Relationship Id="rId26" Type="http://schemas.openxmlformats.org/officeDocument/2006/relationships/slide" Target="slides/slide1.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16" Type="http://schemas.openxmlformats.org/officeDocument/2006/relationships/slideMaster" Target="slideMasters/slideMaster16.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slide" Target="slides/slide151.xml"/><Relationship Id="rId17" Type="http://schemas.openxmlformats.org/officeDocument/2006/relationships/slideMaster" Target="slideMasters/slideMaster17.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 Type="http://schemas.openxmlformats.org/officeDocument/2006/relationships/slideMaster" Target="slideMasters/slideMaster1.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dreanecchi/Library/Mobile%20Documents/com~apple~CloudDocs/SIU/SIU%202024/Presentations/IC%20NMIBC/Materiale%20per%20presentazione/Cartel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CR rate</c:v>
                </c:pt>
              </c:strCache>
            </c:strRef>
          </c:tx>
          <c:spPr>
            <a:solidFill>
              <a:schemeClr val="bg2"/>
            </a:solidFill>
            <a:ln>
              <a:noFill/>
            </a:ln>
            <a:effectLst/>
          </c:spPr>
          <c:invertIfNegative val="0"/>
          <c:cat>
            <c:strRef>
              <c:f>Sheet1!$A$2</c:f>
              <c:strCache>
                <c:ptCount val="1"/>
                <c:pt idx="0">
                  <c:v>Overall CR</c:v>
                </c:pt>
              </c:strCache>
            </c:strRef>
          </c:cat>
          <c:val>
            <c:numRef>
              <c:f>Sheet1!$B$2</c:f>
              <c:numCache>
                <c:formatCode>General</c:formatCode>
                <c:ptCount val="1"/>
                <c:pt idx="0">
                  <c:v>82.4</c:v>
                </c:pt>
              </c:numCache>
            </c:numRef>
          </c:val>
          <c:extLst>
            <c:ext xmlns:c16="http://schemas.microsoft.com/office/drawing/2014/chart" uri="{C3380CC4-5D6E-409C-BE32-E72D297353CC}">
              <c16:uniqueId val="{00000002-B488-406D-AB6B-D6476F2A2950}"/>
            </c:ext>
          </c:extLst>
        </c:ser>
        <c:dLbls>
          <c:showLegendKey val="0"/>
          <c:showVal val="0"/>
          <c:showCatName val="0"/>
          <c:showSerName val="0"/>
          <c:showPercent val="0"/>
          <c:showBubbleSize val="0"/>
        </c:dLbls>
        <c:gapWidth val="150"/>
        <c:axId val="802273184"/>
        <c:axId val="802275152"/>
        <c:extLst/>
      </c:barChart>
      <c:catAx>
        <c:axId val="802273184"/>
        <c:scaling>
          <c:orientation val="minMax"/>
        </c:scaling>
        <c:delete val="0"/>
        <c:axPos val="b"/>
        <c:numFmt formatCode="General" sourceLinked="1"/>
        <c:majorTickMark val="out"/>
        <c:minorTickMark val="none"/>
        <c:tickLblPos val="none"/>
        <c:spPr>
          <a:noFill/>
          <a:ln w="19050" cap="flat" cmpd="sng" algn="ctr">
            <a:solidFill>
              <a:schemeClr val="bg1"/>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802275152"/>
        <c:crosses val="autoZero"/>
        <c:auto val="0"/>
        <c:lblAlgn val="ctr"/>
        <c:lblOffset val="100"/>
        <c:noMultiLvlLbl val="0"/>
      </c:catAx>
      <c:valAx>
        <c:axId val="802275152"/>
        <c:scaling>
          <c:orientation val="minMax"/>
          <c:max val="100"/>
          <c:min val="0"/>
        </c:scaling>
        <c:delete val="0"/>
        <c:axPos val="l"/>
        <c:title>
          <c:tx>
            <c:rich>
              <a:bodyPr rot="-5400000" spcFirstLastPara="1" vertOverflow="ellipsis" vert="horz" wrap="square" anchor="ctr" anchorCtr="1"/>
              <a:lstStyle/>
              <a:p>
                <a:pPr>
                  <a:defRPr sz="1600" b="1" i="0" u="none" strike="noStrike" kern="1200" baseline="0">
                    <a:solidFill>
                      <a:schemeClr val="bg1"/>
                    </a:solidFill>
                    <a:latin typeface="Johnson Text" panose="00000500000000000000"/>
                    <a:ea typeface="+mn-ea"/>
                    <a:cs typeface="+mn-cs"/>
                  </a:defRPr>
                </a:pPr>
                <a:r>
                  <a:rPr lang="en-US" sz="1600" b="1" dirty="0">
                    <a:latin typeface="Johnson Text" panose="00000500000000000000"/>
                  </a:rPr>
                  <a:t>CR Rate, %</a:t>
                </a:r>
                <a:endParaRPr lang="en-US" sz="1600" b="1" baseline="30000" dirty="0">
                  <a:latin typeface="Johnson Text" panose="00000500000000000000"/>
                </a:endParaRP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bg1"/>
                  </a:solidFill>
                  <a:latin typeface="Johnson Text" panose="00000500000000000000"/>
                  <a:ea typeface="+mn-ea"/>
                  <a:cs typeface="+mn-cs"/>
                </a:defRPr>
              </a:pPr>
              <a:endParaRPr lang="en-US"/>
            </a:p>
          </c:txPr>
        </c:title>
        <c:numFmt formatCode="General" sourceLinked="1"/>
        <c:majorTickMark val="out"/>
        <c:minorTickMark val="none"/>
        <c:tickLblPos val="nextTo"/>
        <c:spPr>
          <a:noFill/>
          <a:ln w="19050">
            <a:solidFill>
              <a:schemeClr val="bg1"/>
            </a:solidFill>
          </a:ln>
          <a:effectLst/>
        </c:spPr>
        <c:txPr>
          <a:bodyPr rot="-60000000" spcFirstLastPara="1" vertOverflow="ellipsis" vert="horz" wrap="square" anchor="ctr" anchorCtr="1"/>
          <a:lstStyle/>
          <a:p>
            <a:pPr>
              <a:defRPr sz="1400" b="0" i="0" u="none" strike="noStrike" kern="1200" baseline="0">
                <a:solidFill>
                  <a:schemeClr val="bg1"/>
                </a:solidFill>
                <a:latin typeface="Johnson Text" panose="00000500000000000000"/>
                <a:ea typeface="+mn-ea"/>
                <a:cs typeface="+mn-cs"/>
              </a:defRPr>
            </a:pPr>
            <a:endParaRPr lang="en-US"/>
          </a:p>
        </c:txPr>
        <c:crossAx val="802273184"/>
        <c:crosses val="autoZero"/>
        <c:crossBetween val="between"/>
        <c:majorUnit val="20"/>
      </c:valAx>
      <c:spPr>
        <a:noFill/>
        <a:ln w="1905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2F3333"/>
            </a:solidFill>
          </c:spPr>
          <c:dPt>
            <c:idx val="0"/>
            <c:bubble3D val="0"/>
            <c:spPr>
              <a:solidFill>
                <a:srgbClr val="005092"/>
              </a:solidFill>
              <a:ln w="19050">
                <a:solidFill>
                  <a:schemeClr val="lt1"/>
                </a:solidFill>
              </a:ln>
              <a:effectLst/>
            </c:spPr>
            <c:extLst>
              <c:ext xmlns:c16="http://schemas.microsoft.com/office/drawing/2014/chart" uri="{C3380CC4-5D6E-409C-BE32-E72D297353CC}">
                <c16:uniqueId val="{00000001-ECE1-7A4E-BE85-E88557A091B6}"/>
              </c:ext>
            </c:extLst>
          </c:dPt>
          <c:dPt>
            <c:idx val="1"/>
            <c:bubble3D val="0"/>
            <c:spPr>
              <a:solidFill>
                <a:srgbClr val="00BF73"/>
              </a:solidFill>
              <a:ln w="19050">
                <a:solidFill>
                  <a:schemeClr val="lt1"/>
                </a:solidFill>
              </a:ln>
              <a:effectLst/>
            </c:spPr>
            <c:extLst>
              <c:ext xmlns:c16="http://schemas.microsoft.com/office/drawing/2014/chart" uri="{C3380CC4-5D6E-409C-BE32-E72D297353CC}">
                <c16:uniqueId val="{00000003-ECE1-7A4E-BE85-E88557A091B6}"/>
              </c:ext>
            </c:extLst>
          </c:dPt>
          <c:dPt>
            <c:idx val="2"/>
            <c:bubble3D val="0"/>
            <c:spPr>
              <a:solidFill>
                <a:srgbClr val="2F3333"/>
              </a:solidFill>
              <a:ln w="19050">
                <a:solidFill>
                  <a:schemeClr val="lt1"/>
                </a:solidFill>
              </a:ln>
              <a:effectLst/>
            </c:spPr>
            <c:extLst>
              <c:ext xmlns:c16="http://schemas.microsoft.com/office/drawing/2014/chart" uri="{C3380CC4-5D6E-409C-BE32-E72D297353CC}">
                <c16:uniqueId val="{00000005-ECE1-7A4E-BE85-E88557A091B6}"/>
              </c:ext>
            </c:extLst>
          </c:dPt>
          <c:dPt>
            <c:idx val="3"/>
            <c:bubble3D val="0"/>
            <c:spPr>
              <a:solidFill>
                <a:srgbClr val="2F3333"/>
              </a:solidFill>
              <a:ln w="19050">
                <a:solidFill>
                  <a:schemeClr val="lt1"/>
                </a:solidFill>
              </a:ln>
              <a:effectLst/>
            </c:spPr>
            <c:extLst>
              <c:ext xmlns:c16="http://schemas.microsoft.com/office/drawing/2014/chart" uri="{C3380CC4-5D6E-409C-BE32-E72D297353CC}">
                <c16:uniqueId val="{00000007-ECE1-7A4E-BE85-E88557A091B6}"/>
              </c:ext>
            </c:extLst>
          </c:dPt>
          <c:cat>
            <c:strRef>
              <c:f>Sheet1!$A$2:$A$5</c:f>
              <c:strCache>
                <c:ptCount val="2"/>
                <c:pt idx="0">
                  <c:v>1st Qtr</c:v>
                </c:pt>
                <c:pt idx="1">
                  <c:v>2nd Qtr</c:v>
                </c:pt>
              </c:strCache>
            </c:strRef>
          </c:cat>
          <c:val>
            <c:numRef>
              <c:f>Sheet1!$B$2:$B$5</c:f>
              <c:numCache>
                <c:formatCode>General</c:formatCode>
                <c:ptCount val="4"/>
                <c:pt idx="0">
                  <c:v>55</c:v>
                </c:pt>
                <c:pt idx="1">
                  <c:v>45</c:v>
                </c:pt>
              </c:numCache>
            </c:numRef>
          </c:val>
          <c:extLst>
            <c:ext xmlns:c16="http://schemas.microsoft.com/office/drawing/2014/chart" uri="{C3380CC4-5D6E-409C-BE32-E72D297353CC}">
              <c16:uniqueId val="{00000008-ECE1-7A4E-BE85-E88557A091B6}"/>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2F3333"/>
            </a:solidFill>
          </c:spPr>
          <c:dPt>
            <c:idx val="0"/>
            <c:bubble3D val="0"/>
            <c:spPr>
              <a:solidFill>
                <a:srgbClr val="005092"/>
              </a:solidFill>
              <a:ln w="19050">
                <a:solidFill>
                  <a:schemeClr val="lt1"/>
                </a:solidFill>
              </a:ln>
              <a:effectLst/>
            </c:spPr>
            <c:extLst>
              <c:ext xmlns:c16="http://schemas.microsoft.com/office/drawing/2014/chart" uri="{C3380CC4-5D6E-409C-BE32-E72D297353CC}">
                <c16:uniqueId val="{00000001-3887-EE4D-8461-55D7FCEC1C3A}"/>
              </c:ext>
            </c:extLst>
          </c:dPt>
          <c:dPt>
            <c:idx val="1"/>
            <c:bubble3D val="0"/>
            <c:spPr>
              <a:solidFill>
                <a:srgbClr val="00BF73"/>
              </a:solidFill>
              <a:ln w="19050">
                <a:solidFill>
                  <a:schemeClr val="lt1"/>
                </a:solidFill>
              </a:ln>
              <a:effectLst/>
            </c:spPr>
            <c:extLst>
              <c:ext xmlns:c16="http://schemas.microsoft.com/office/drawing/2014/chart" uri="{C3380CC4-5D6E-409C-BE32-E72D297353CC}">
                <c16:uniqueId val="{00000003-3887-EE4D-8461-55D7FCEC1C3A}"/>
              </c:ext>
            </c:extLst>
          </c:dPt>
          <c:dPt>
            <c:idx val="2"/>
            <c:bubble3D val="0"/>
            <c:spPr>
              <a:solidFill>
                <a:srgbClr val="2F3333"/>
              </a:solidFill>
              <a:ln w="19050">
                <a:solidFill>
                  <a:schemeClr val="lt1"/>
                </a:solidFill>
              </a:ln>
              <a:effectLst/>
            </c:spPr>
            <c:extLst>
              <c:ext xmlns:c16="http://schemas.microsoft.com/office/drawing/2014/chart" uri="{C3380CC4-5D6E-409C-BE32-E72D297353CC}">
                <c16:uniqueId val="{00000005-3887-EE4D-8461-55D7FCEC1C3A}"/>
              </c:ext>
            </c:extLst>
          </c:dPt>
          <c:dPt>
            <c:idx val="3"/>
            <c:bubble3D val="0"/>
            <c:spPr>
              <a:solidFill>
                <a:srgbClr val="2F3333"/>
              </a:solidFill>
              <a:ln w="19050">
                <a:solidFill>
                  <a:schemeClr val="lt1"/>
                </a:solidFill>
              </a:ln>
              <a:effectLst/>
            </c:spPr>
            <c:extLst>
              <c:ext xmlns:c16="http://schemas.microsoft.com/office/drawing/2014/chart" uri="{C3380CC4-5D6E-409C-BE32-E72D297353CC}">
                <c16:uniqueId val="{00000007-3887-EE4D-8461-55D7FCEC1C3A}"/>
              </c:ext>
            </c:extLst>
          </c:dPt>
          <c:cat>
            <c:strRef>
              <c:f>Sheet1!$A$2:$A$5</c:f>
              <c:strCache>
                <c:ptCount val="2"/>
                <c:pt idx="0">
                  <c:v>1st Qtr</c:v>
                </c:pt>
                <c:pt idx="1">
                  <c:v>2nd Qtr</c:v>
                </c:pt>
              </c:strCache>
            </c:strRef>
          </c:cat>
          <c:val>
            <c:numRef>
              <c:f>Sheet1!$B$2:$B$5</c:f>
              <c:numCache>
                <c:formatCode>General</c:formatCode>
                <c:ptCount val="4"/>
                <c:pt idx="0">
                  <c:v>26</c:v>
                </c:pt>
                <c:pt idx="1">
                  <c:v>74</c:v>
                </c:pt>
              </c:numCache>
            </c:numRef>
          </c:val>
          <c:extLst>
            <c:ext xmlns:c16="http://schemas.microsoft.com/office/drawing/2014/chart" uri="{C3380CC4-5D6E-409C-BE32-E72D297353CC}">
              <c16:uniqueId val="{00000008-3887-EE4D-8461-55D7FCEC1C3A}"/>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95263999527292E-2"/>
          <c:y val="2.2424688986232389E-2"/>
          <c:w val="0.94880473600047266"/>
          <c:h val="0.76730917234235851"/>
        </c:manualLayout>
      </c:layout>
      <c:barChart>
        <c:barDir val="col"/>
        <c:grouping val="clustered"/>
        <c:varyColors val="0"/>
        <c:ser>
          <c:idx val="0"/>
          <c:order val="0"/>
          <c:tx>
            <c:strRef>
              <c:f>Foglio1!$A$31</c:f>
              <c:strCache>
                <c:ptCount val="1"/>
                <c:pt idx="0">
                  <c:v>6m CR-rate</c:v>
                </c:pt>
              </c:strCache>
            </c:strRef>
          </c:tx>
          <c:spPr>
            <a:solidFill>
              <a:schemeClr val="accent1"/>
            </a:solidFill>
            <a:ln>
              <a:noFill/>
            </a:ln>
            <a:effectLst/>
          </c:spPr>
          <c:invertIfNegative val="0"/>
          <c:cat>
            <c:strRef>
              <c:f>Foglio1!$B$30:$I$30</c:f>
              <c:strCache>
                <c:ptCount val="8"/>
                <c:pt idx="0">
                  <c:v>BOND-003</c:v>
                </c:pt>
                <c:pt idx="1">
                  <c:v>CORE-001</c:v>
                </c:pt>
                <c:pt idx="2">
                  <c:v>SR1 (C2)</c:v>
                </c:pt>
                <c:pt idx="3">
                  <c:v>SR1 (C1)</c:v>
                </c:pt>
                <c:pt idx="4">
                  <c:v>QUILT</c:v>
                </c:pt>
                <c:pt idx="5">
                  <c:v>NADOFARAGENE</c:v>
                </c:pt>
                <c:pt idx="6">
                  <c:v>KN-057</c:v>
                </c:pt>
                <c:pt idx="7">
                  <c:v>SWOG S1605</c:v>
                </c:pt>
              </c:strCache>
            </c:strRef>
          </c:cat>
          <c:val>
            <c:numRef>
              <c:f>Foglio1!$B$31:$I$31</c:f>
              <c:numCache>
                <c:formatCode>General</c:formatCode>
                <c:ptCount val="8"/>
                <c:pt idx="0">
                  <c:v>64</c:v>
                </c:pt>
                <c:pt idx="1">
                  <c:v>82</c:v>
                </c:pt>
                <c:pt idx="4">
                  <c:v>56</c:v>
                </c:pt>
                <c:pt idx="5">
                  <c:v>41</c:v>
                </c:pt>
                <c:pt idx="6">
                  <c:v>36</c:v>
                </c:pt>
                <c:pt idx="7">
                  <c:v>27</c:v>
                </c:pt>
              </c:numCache>
            </c:numRef>
          </c:val>
          <c:extLst>
            <c:ext xmlns:c16="http://schemas.microsoft.com/office/drawing/2014/chart" uri="{C3380CC4-5D6E-409C-BE32-E72D297353CC}">
              <c16:uniqueId val="{00000000-98D1-AD47-94C3-8B81BD661CC6}"/>
            </c:ext>
          </c:extLst>
        </c:ser>
        <c:ser>
          <c:idx val="1"/>
          <c:order val="1"/>
          <c:tx>
            <c:strRef>
              <c:f>Foglio1!$A$32</c:f>
              <c:strCache>
                <c:ptCount val="1"/>
                <c:pt idx="0">
                  <c:v>12m CR-rate</c:v>
                </c:pt>
              </c:strCache>
            </c:strRef>
          </c:tx>
          <c:spPr>
            <a:solidFill>
              <a:schemeClr val="accent2"/>
            </a:solidFill>
            <a:ln>
              <a:noFill/>
            </a:ln>
            <a:effectLst/>
          </c:spPr>
          <c:invertIfNegative val="0"/>
          <c:cat>
            <c:strRef>
              <c:f>Foglio1!$B$30:$I$30</c:f>
              <c:strCache>
                <c:ptCount val="8"/>
                <c:pt idx="0">
                  <c:v>BOND-003</c:v>
                </c:pt>
                <c:pt idx="1">
                  <c:v>CORE-001</c:v>
                </c:pt>
                <c:pt idx="2">
                  <c:v>SR1 (C2)</c:v>
                </c:pt>
                <c:pt idx="3">
                  <c:v>SR1 (C1)</c:v>
                </c:pt>
                <c:pt idx="4">
                  <c:v>QUILT</c:v>
                </c:pt>
                <c:pt idx="5">
                  <c:v>NADOFARAGENE</c:v>
                </c:pt>
                <c:pt idx="6">
                  <c:v>KN-057</c:v>
                </c:pt>
                <c:pt idx="7">
                  <c:v>SWOG S1605</c:v>
                </c:pt>
              </c:strCache>
            </c:strRef>
          </c:cat>
          <c:val>
            <c:numRef>
              <c:f>Foglio1!$B$32:$I$32</c:f>
              <c:numCache>
                <c:formatCode>General</c:formatCode>
                <c:ptCount val="8"/>
                <c:pt idx="1">
                  <c:v>68</c:v>
                </c:pt>
                <c:pt idx="2">
                  <c:v>57.4</c:v>
                </c:pt>
                <c:pt idx="3">
                  <c:v>56.7</c:v>
                </c:pt>
                <c:pt idx="4">
                  <c:v>45</c:v>
                </c:pt>
                <c:pt idx="5">
                  <c:v>24</c:v>
                </c:pt>
                <c:pt idx="6">
                  <c:v>19</c:v>
                </c:pt>
              </c:numCache>
            </c:numRef>
          </c:val>
          <c:extLst>
            <c:ext xmlns:c16="http://schemas.microsoft.com/office/drawing/2014/chart" uri="{C3380CC4-5D6E-409C-BE32-E72D297353CC}">
              <c16:uniqueId val="{00000001-98D1-AD47-94C3-8B81BD661CC6}"/>
            </c:ext>
          </c:extLst>
        </c:ser>
        <c:dLbls>
          <c:showLegendKey val="0"/>
          <c:showVal val="0"/>
          <c:showCatName val="0"/>
          <c:showSerName val="0"/>
          <c:showPercent val="0"/>
          <c:showBubbleSize val="0"/>
        </c:dLbls>
        <c:gapWidth val="23"/>
        <c:overlap val="86"/>
        <c:axId val="1710278063"/>
        <c:axId val="1712084079"/>
      </c:barChart>
      <c:catAx>
        <c:axId val="1710278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12084079"/>
        <c:crosses val="autoZero"/>
        <c:auto val="1"/>
        <c:lblAlgn val="ctr"/>
        <c:lblOffset val="100"/>
        <c:noMultiLvlLbl val="0"/>
      </c:catAx>
      <c:valAx>
        <c:axId val="17120840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02780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8864"/>
            </a:solidFill>
          </c:spPr>
          <c:dPt>
            <c:idx val="0"/>
            <c:bubble3D val="0"/>
            <c:spPr>
              <a:solidFill>
                <a:srgbClr val="005092"/>
              </a:solidFill>
              <a:ln w="19050">
                <a:solidFill>
                  <a:schemeClr val="lt1"/>
                </a:solidFill>
              </a:ln>
              <a:effectLst/>
            </c:spPr>
            <c:extLst>
              <c:ext xmlns:c16="http://schemas.microsoft.com/office/drawing/2014/chart" uri="{C3380CC4-5D6E-409C-BE32-E72D297353CC}">
                <c16:uniqueId val="{00000001-D100-6B4A-B57C-572A02C91B1E}"/>
              </c:ext>
            </c:extLst>
          </c:dPt>
          <c:dPt>
            <c:idx val="1"/>
            <c:bubble3D val="0"/>
            <c:spPr>
              <a:solidFill>
                <a:srgbClr val="00BF73"/>
              </a:solidFill>
              <a:ln w="19050">
                <a:solidFill>
                  <a:schemeClr val="lt1"/>
                </a:solidFill>
              </a:ln>
              <a:effectLst/>
            </c:spPr>
            <c:extLst>
              <c:ext xmlns:c16="http://schemas.microsoft.com/office/drawing/2014/chart" uri="{C3380CC4-5D6E-409C-BE32-E72D297353CC}">
                <c16:uniqueId val="{00000003-D100-6B4A-B57C-572A02C91B1E}"/>
              </c:ext>
            </c:extLst>
          </c:dPt>
          <c:dPt>
            <c:idx val="2"/>
            <c:bubble3D val="0"/>
            <c:spPr>
              <a:solidFill>
                <a:srgbClr val="008864"/>
              </a:solidFill>
              <a:ln w="19050">
                <a:solidFill>
                  <a:schemeClr val="lt1"/>
                </a:solidFill>
              </a:ln>
              <a:effectLst/>
            </c:spPr>
            <c:extLst>
              <c:ext xmlns:c16="http://schemas.microsoft.com/office/drawing/2014/chart" uri="{C3380CC4-5D6E-409C-BE32-E72D297353CC}">
                <c16:uniqueId val="{00000005-D100-6B4A-B57C-572A02C91B1E}"/>
              </c:ext>
            </c:extLst>
          </c:dPt>
          <c:dPt>
            <c:idx val="3"/>
            <c:bubble3D val="0"/>
            <c:spPr>
              <a:solidFill>
                <a:srgbClr val="008864"/>
              </a:solidFill>
              <a:ln w="19050">
                <a:solidFill>
                  <a:schemeClr val="lt1"/>
                </a:solidFill>
              </a:ln>
              <a:effectLst/>
            </c:spPr>
            <c:extLst>
              <c:ext xmlns:c16="http://schemas.microsoft.com/office/drawing/2014/chart" uri="{C3380CC4-5D6E-409C-BE32-E72D297353CC}">
                <c16:uniqueId val="{00000007-D100-6B4A-B57C-572A02C91B1E}"/>
              </c:ext>
            </c:extLst>
          </c:dPt>
          <c:cat>
            <c:strRef>
              <c:f>Sheet1!$A$2:$A$5</c:f>
              <c:strCache>
                <c:ptCount val="2"/>
                <c:pt idx="0">
                  <c:v>1st Qtr</c:v>
                </c:pt>
                <c:pt idx="1">
                  <c:v>2nd Qtr</c:v>
                </c:pt>
              </c:strCache>
            </c:strRef>
          </c:cat>
          <c:val>
            <c:numRef>
              <c:f>Sheet1!$B$2:$B$5</c:f>
              <c:numCache>
                <c:formatCode>General</c:formatCode>
                <c:ptCount val="4"/>
                <c:pt idx="0">
                  <c:v>9</c:v>
                </c:pt>
                <c:pt idx="1">
                  <c:v>91</c:v>
                </c:pt>
              </c:numCache>
            </c:numRef>
          </c:val>
          <c:extLst>
            <c:ext xmlns:c16="http://schemas.microsoft.com/office/drawing/2014/chart" uri="{C3380CC4-5D6E-409C-BE32-E72D297353CC}">
              <c16:uniqueId val="{00000008-D100-6B4A-B57C-572A02C91B1E}"/>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BC8B"/>
            </a:solidFill>
          </c:spPr>
          <c:dPt>
            <c:idx val="0"/>
            <c:bubble3D val="0"/>
            <c:spPr>
              <a:solidFill>
                <a:srgbClr val="005092"/>
              </a:solidFill>
              <a:ln w="19050">
                <a:solidFill>
                  <a:schemeClr val="lt1"/>
                </a:solidFill>
              </a:ln>
              <a:effectLst/>
            </c:spPr>
            <c:extLst>
              <c:ext xmlns:c16="http://schemas.microsoft.com/office/drawing/2014/chart" uri="{C3380CC4-5D6E-409C-BE32-E72D297353CC}">
                <c16:uniqueId val="{00000001-A01D-E34D-A2A3-EE991DCA593B}"/>
              </c:ext>
            </c:extLst>
          </c:dPt>
          <c:dPt>
            <c:idx val="1"/>
            <c:bubble3D val="0"/>
            <c:spPr>
              <a:solidFill>
                <a:srgbClr val="00BF73"/>
              </a:solidFill>
              <a:ln w="19050">
                <a:solidFill>
                  <a:schemeClr val="lt1"/>
                </a:solidFill>
              </a:ln>
              <a:effectLst/>
            </c:spPr>
            <c:extLst>
              <c:ext xmlns:c16="http://schemas.microsoft.com/office/drawing/2014/chart" uri="{C3380CC4-5D6E-409C-BE32-E72D297353CC}">
                <c16:uniqueId val="{00000003-A01D-E34D-A2A3-EE991DCA593B}"/>
              </c:ext>
            </c:extLst>
          </c:dPt>
          <c:dPt>
            <c:idx val="2"/>
            <c:bubble3D val="0"/>
            <c:spPr>
              <a:solidFill>
                <a:srgbClr val="00BC8B"/>
              </a:solidFill>
              <a:ln w="19050">
                <a:solidFill>
                  <a:schemeClr val="lt1"/>
                </a:solidFill>
              </a:ln>
              <a:effectLst/>
            </c:spPr>
            <c:extLst>
              <c:ext xmlns:c16="http://schemas.microsoft.com/office/drawing/2014/chart" uri="{C3380CC4-5D6E-409C-BE32-E72D297353CC}">
                <c16:uniqueId val="{00000005-A01D-E34D-A2A3-EE991DCA593B}"/>
              </c:ext>
            </c:extLst>
          </c:dPt>
          <c:dPt>
            <c:idx val="3"/>
            <c:bubble3D val="0"/>
            <c:spPr>
              <a:solidFill>
                <a:srgbClr val="00BC8B"/>
              </a:solidFill>
              <a:ln w="19050">
                <a:solidFill>
                  <a:schemeClr val="lt1"/>
                </a:solidFill>
              </a:ln>
              <a:effectLst/>
            </c:spPr>
            <c:extLst>
              <c:ext xmlns:c16="http://schemas.microsoft.com/office/drawing/2014/chart" uri="{C3380CC4-5D6E-409C-BE32-E72D297353CC}">
                <c16:uniqueId val="{00000007-A01D-E34D-A2A3-EE991DCA593B}"/>
              </c:ext>
            </c:extLst>
          </c:dPt>
          <c:cat>
            <c:strRef>
              <c:f>Sheet1!$A$2:$A$5</c:f>
              <c:strCache>
                <c:ptCount val="2"/>
                <c:pt idx="0">
                  <c:v>1st Qtr</c:v>
                </c:pt>
                <c:pt idx="1">
                  <c:v>2nd Qtr</c:v>
                </c:pt>
              </c:strCache>
            </c:strRef>
          </c:cat>
          <c:val>
            <c:numRef>
              <c:f>Sheet1!$B$2:$B$5</c:f>
              <c:numCache>
                <c:formatCode>General</c:formatCode>
                <c:ptCount val="4"/>
                <c:pt idx="0">
                  <c:v>57</c:v>
                </c:pt>
                <c:pt idx="1">
                  <c:v>43</c:v>
                </c:pt>
              </c:numCache>
            </c:numRef>
          </c:val>
          <c:extLst>
            <c:ext xmlns:c16="http://schemas.microsoft.com/office/drawing/2014/chart" uri="{C3380CC4-5D6E-409C-BE32-E72D297353CC}">
              <c16:uniqueId val="{00000008-A01D-E34D-A2A3-EE991DCA593B}"/>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5092"/>
              </a:solidFill>
              <a:ln w="19050">
                <a:solidFill>
                  <a:schemeClr val="lt1"/>
                </a:solidFill>
              </a:ln>
              <a:effectLst/>
            </c:spPr>
            <c:extLst>
              <c:ext xmlns:c16="http://schemas.microsoft.com/office/drawing/2014/chart" uri="{C3380CC4-5D6E-409C-BE32-E72D297353CC}">
                <c16:uniqueId val="{00000001-140B-4740-A598-C427D6495FA5}"/>
              </c:ext>
            </c:extLst>
          </c:dPt>
          <c:dPt>
            <c:idx val="1"/>
            <c:bubble3D val="0"/>
            <c:spPr>
              <a:solidFill>
                <a:srgbClr val="00BF73"/>
              </a:solidFill>
              <a:ln w="19050">
                <a:solidFill>
                  <a:schemeClr val="lt1"/>
                </a:solidFill>
              </a:ln>
              <a:effectLst/>
            </c:spPr>
            <c:extLst>
              <c:ext xmlns:c16="http://schemas.microsoft.com/office/drawing/2014/chart" uri="{C3380CC4-5D6E-409C-BE32-E72D297353CC}">
                <c16:uniqueId val="{00000003-140B-4740-A598-C427D6495FA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0B-4740-A598-C427D6495FA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0B-4740-A598-C427D6495FA5}"/>
              </c:ext>
            </c:extLst>
          </c:dPt>
          <c:cat>
            <c:strRef>
              <c:f>Sheet1!$A$2:$A$5</c:f>
              <c:strCache>
                <c:ptCount val="2"/>
                <c:pt idx="0">
                  <c:v>1st Qtr</c:v>
                </c:pt>
                <c:pt idx="1">
                  <c:v>2nd Qtr</c:v>
                </c:pt>
              </c:strCache>
            </c:strRef>
          </c:cat>
          <c:val>
            <c:numRef>
              <c:f>Sheet1!$B$2:$B$5</c:f>
              <c:numCache>
                <c:formatCode>General</c:formatCode>
                <c:ptCount val="4"/>
                <c:pt idx="0">
                  <c:v>22</c:v>
                </c:pt>
                <c:pt idx="1">
                  <c:v>78</c:v>
                </c:pt>
              </c:numCache>
            </c:numRef>
          </c:val>
          <c:extLst>
            <c:ext xmlns:c16="http://schemas.microsoft.com/office/drawing/2014/chart" uri="{C3380CC4-5D6E-409C-BE32-E72D297353CC}">
              <c16:uniqueId val="{00000008-140B-4740-A598-C427D6495FA5}"/>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32A3FE"/>
            </a:solidFill>
          </c:spPr>
          <c:dPt>
            <c:idx val="0"/>
            <c:bubble3D val="0"/>
            <c:spPr>
              <a:solidFill>
                <a:srgbClr val="005092"/>
              </a:solidFill>
              <a:ln w="19050">
                <a:solidFill>
                  <a:schemeClr val="lt1"/>
                </a:solidFill>
              </a:ln>
              <a:effectLst/>
            </c:spPr>
            <c:extLst>
              <c:ext xmlns:c16="http://schemas.microsoft.com/office/drawing/2014/chart" uri="{C3380CC4-5D6E-409C-BE32-E72D297353CC}">
                <c16:uniqueId val="{00000001-1371-2546-8D16-8B1C17EB77E3}"/>
              </c:ext>
            </c:extLst>
          </c:dPt>
          <c:dPt>
            <c:idx val="1"/>
            <c:bubble3D val="0"/>
            <c:spPr>
              <a:solidFill>
                <a:srgbClr val="00BF73"/>
              </a:solidFill>
              <a:ln w="19050">
                <a:solidFill>
                  <a:schemeClr val="lt1"/>
                </a:solidFill>
              </a:ln>
              <a:effectLst/>
            </c:spPr>
            <c:extLst>
              <c:ext xmlns:c16="http://schemas.microsoft.com/office/drawing/2014/chart" uri="{C3380CC4-5D6E-409C-BE32-E72D297353CC}">
                <c16:uniqueId val="{00000003-1371-2546-8D16-8B1C17EB77E3}"/>
              </c:ext>
            </c:extLst>
          </c:dPt>
          <c:dPt>
            <c:idx val="2"/>
            <c:bubble3D val="0"/>
            <c:spPr>
              <a:solidFill>
                <a:srgbClr val="32A3FE"/>
              </a:solidFill>
              <a:ln w="19050">
                <a:solidFill>
                  <a:schemeClr val="lt1"/>
                </a:solidFill>
              </a:ln>
              <a:effectLst/>
            </c:spPr>
            <c:extLst>
              <c:ext xmlns:c16="http://schemas.microsoft.com/office/drawing/2014/chart" uri="{C3380CC4-5D6E-409C-BE32-E72D297353CC}">
                <c16:uniqueId val="{00000005-1371-2546-8D16-8B1C17EB77E3}"/>
              </c:ext>
            </c:extLst>
          </c:dPt>
          <c:dPt>
            <c:idx val="3"/>
            <c:bubble3D val="0"/>
            <c:spPr>
              <a:solidFill>
                <a:srgbClr val="32A3FE"/>
              </a:solidFill>
              <a:ln w="19050">
                <a:solidFill>
                  <a:schemeClr val="lt1"/>
                </a:solidFill>
              </a:ln>
              <a:effectLst/>
            </c:spPr>
            <c:extLst>
              <c:ext xmlns:c16="http://schemas.microsoft.com/office/drawing/2014/chart" uri="{C3380CC4-5D6E-409C-BE32-E72D297353CC}">
                <c16:uniqueId val="{00000007-1371-2546-8D16-8B1C17EB77E3}"/>
              </c:ext>
            </c:extLst>
          </c:dPt>
          <c:cat>
            <c:strRef>
              <c:f>Sheet1!$A$2:$A$5</c:f>
              <c:strCache>
                <c:ptCount val="2"/>
                <c:pt idx="0">
                  <c:v>1st Qtr</c:v>
                </c:pt>
                <c:pt idx="1">
                  <c:v>2nd Qtr</c:v>
                </c:pt>
              </c:strCache>
            </c:strRef>
          </c:cat>
          <c:val>
            <c:numRef>
              <c:f>Sheet1!$B$2:$B$5</c:f>
              <c:numCache>
                <c:formatCode>General</c:formatCode>
                <c:ptCount val="4"/>
                <c:pt idx="0">
                  <c:v>10</c:v>
                </c:pt>
                <c:pt idx="1">
                  <c:v>90</c:v>
                </c:pt>
              </c:numCache>
            </c:numRef>
          </c:val>
          <c:extLst>
            <c:ext xmlns:c16="http://schemas.microsoft.com/office/drawing/2014/chart" uri="{C3380CC4-5D6E-409C-BE32-E72D297353CC}">
              <c16:uniqueId val="{00000008-1371-2546-8D16-8B1C17EB77E3}"/>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32A3FE"/>
            </a:solidFill>
          </c:spPr>
          <c:dPt>
            <c:idx val="0"/>
            <c:bubble3D val="0"/>
            <c:spPr>
              <a:solidFill>
                <a:srgbClr val="005092"/>
              </a:solidFill>
              <a:ln w="19050">
                <a:solidFill>
                  <a:schemeClr val="lt1"/>
                </a:solidFill>
              </a:ln>
              <a:effectLst/>
            </c:spPr>
            <c:extLst>
              <c:ext xmlns:c16="http://schemas.microsoft.com/office/drawing/2014/chart" uri="{C3380CC4-5D6E-409C-BE32-E72D297353CC}">
                <c16:uniqueId val="{00000001-0939-6F40-8492-C85EA0900200}"/>
              </c:ext>
            </c:extLst>
          </c:dPt>
          <c:dPt>
            <c:idx val="1"/>
            <c:bubble3D val="0"/>
            <c:spPr>
              <a:solidFill>
                <a:srgbClr val="00BF73"/>
              </a:solidFill>
              <a:ln w="19050">
                <a:solidFill>
                  <a:schemeClr val="lt1"/>
                </a:solidFill>
              </a:ln>
              <a:effectLst/>
            </c:spPr>
            <c:extLst>
              <c:ext xmlns:c16="http://schemas.microsoft.com/office/drawing/2014/chart" uri="{C3380CC4-5D6E-409C-BE32-E72D297353CC}">
                <c16:uniqueId val="{00000003-0939-6F40-8492-C85EA0900200}"/>
              </c:ext>
            </c:extLst>
          </c:dPt>
          <c:dPt>
            <c:idx val="2"/>
            <c:bubble3D val="0"/>
            <c:spPr>
              <a:solidFill>
                <a:srgbClr val="32A3FE"/>
              </a:solidFill>
              <a:ln w="19050">
                <a:solidFill>
                  <a:schemeClr val="lt1"/>
                </a:solidFill>
              </a:ln>
              <a:effectLst/>
            </c:spPr>
            <c:extLst>
              <c:ext xmlns:c16="http://schemas.microsoft.com/office/drawing/2014/chart" uri="{C3380CC4-5D6E-409C-BE32-E72D297353CC}">
                <c16:uniqueId val="{00000005-0939-6F40-8492-C85EA0900200}"/>
              </c:ext>
            </c:extLst>
          </c:dPt>
          <c:dPt>
            <c:idx val="3"/>
            <c:bubble3D val="0"/>
            <c:spPr>
              <a:solidFill>
                <a:srgbClr val="32A3FE"/>
              </a:solidFill>
              <a:ln w="19050">
                <a:solidFill>
                  <a:schemeClr val="lt1"/>
                </a:solidFill>
              </a:ln>
              <a:effectLst/>
            </c:spPr>
            <c:extLst>
              <c:ext xmlns:c16="http://schemas.microsoft.com/office/drawing/2014/chart" uri="{C3380CC4-5D6E-409C-BE32-E72D297353CC}">
                <c16:uniqueId val="{00000007-0939-6F40-8492-C85EA0900200}"/>
              </c:ext>
            </c:extLst>
          </c:dPt>
          <c:cat>
            <c:strRef>
              <c:f>Sheet1!$A$2:$A$5</c:f>
              <c:strCache>
                <c:ptCount val="2"/>
                <c:pt idx="0">
                  <c:v>1st Qtr</c:v>
                </c:pt>
                <c:pt idx="1">
                  <c:v>2nd Qtr</c:v>
                </c:pt>
              </c:strCache>
            </c:strRef>
          </c:cat>
          <c:val>
            <c:numRef>
              <c:f>Sheet1!$B$2:$B$5</c:f>
              <c:numCache>
                <c:formatCode>General</c:formatCode>
                <c:ptCount val="4"/>
                <c:pt idx="0">
                  <c:v>58</c:v>
                </c:pt>
                <c:pt idx="1">
                  <c:v>42</c:v>
                </c:pt>
              </c:numCache>
            </c:numRef>
          </c:val>
          <c:extLst>
            <c:ext xmlns:c16="http://schemas.microsoft.com/office/drawing/2014/chart" uri="{C3380CC4-5D6E-409C-BE32-E72D297353CC}">
              <c16:uniqueId val="{00000008-0939-6F40-8492-C85EA0900200}"/>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32A3FE">
                <a:alpha val="30000"/>
              </a:srgbClr>
            </a:solidFill>
          </c:spPr>
          <c:dPt>
            <c:idx val="0"/>
            <c:bubble3D val="0"/>
            <c:spPr>
              <a:solidFill>
                <a:srgbClr val="005092"/>
              </a:solidFill>
              <a:ln w="19050">
                <a:solidFill>
                  <a:schemeClr val="lt1"/>
                </a:solidFill>
              </a:ln>
              <a:effectLst/>
            </c:spPr>
            <c:extLst>
              <c:ext xmlns:c16="http://schemas.microsoft.com/office/drawing/2014/chart" uri="{C3380CC4-5D6E-409C-BE32-E72D297353CC}">
                <c16:uniqueId val="{00000001-0D4E-9D48-ADD5-C43717A251E7}"/>
              </c:ext>
            </c:extLst>
          </c:dPt>
          <c:dPt>
            <c:idx val="1"/>
            <c:bubble3D val="0"/>
            <c:spPr>
              <a:solidFill>
                <a:srgbClr val="00BF73"/>
              </a:solidFill>
              <a:ln w="19050">
                <a:solidFill>
                  <a:schemeClr val="lt1"/>
                </a:solidFill>
              </a:ln>
              <a:effectLst/>
            </c:spPr>
            <c:extLst>
              <c:ext xmlns:c16="http://schemas.microsoft.com/office/drawing/2014/chart" uri="{C3380CC4-5D6E-409C-BE32-E72D297353CC}">
                <c16:uniqueId val="{00000003-0D4E-9D48-ADD5-C43717A251E7}"/>
              </c:ext>
            </c:extLst>
          </c:dPt>
          <c:dPt>
            <c:idx val="2"/>
            <c:bubble3D val="0"/>
            <c:spPr>
              <a:solidFill>
                <a:srgbClr val="32A3FE">
                  <a:alpha val="30000"/>
                </a:srgbClr>
              </a:solidFill>
              <a:ln w="19050">
                <a:solidFill>
                  <a:schemeClr val="lt1"/>
                </a:solidFill>
              </a:ln>
              <a:effectLst/>
            </c:spPr>
            <c:extLst>
              <c:ext xmlns:c16="http://schemas.microsoft.com/office/drawing/2014/chart" uri="{C3380CC4-5D6E-409C-BE32-E72D297353CC}">
                <c16:uniqueId val="{00000005-0D4E-9D48-ADD5-C43717A251E7}"/>
              </c:ext>
            </c:extLst>
          </c:dPt>
          <c:dPt>
            <c:idx val="3"/>
            <c:bubble3D val="0"/>
            <c:spPr>
              <a:solidFill>
                <a:srgbClr val="32A3FE">
                  <a:alpha val="30000"/>
                </a:srgbClr>
              </a:solidFill>
              <a:ln w="19050">
                <a:solidFill>
                  <a:schemeClr val="lt1"/>
                </a:solidFill>
              </a:ln>
              <a:effectLst/>
            </c:spPr>
            <c:extLst>
              <c:ext xmlns:c16="http://schemas.microsoft.com/office/drawing/2014/chart" uri="{C3380CC4-5D6E-409C-BE32-E72D297353CC}">
                <c16:uniqueId val="{00000007-0D4E-9D48-ADD5-C43717A251E7}"/>
              </c:ext>
            </c:extLst>
          </c:dPt>
          <c:cat>
            <c:strRef>
              <c:f>Sheet1!$A$2:$A$5</c:f>
              <c:strCache>
                <c:ptCount val="2"/>
                <c:pt idx="0">
                  <c:v>1st Qtr</c:v>
                </c:pt>
                <c:pt idx="1">
                  <c:v>2nd Qtr</c:v>
                </c:pt>
              </c:strCache>
            </c:strRef>
          </c:cat>
          <c:val>
            <c:numRef>
              <c:f>Sheet1!$B$2:$B$5</c:f>
              <c:numCache>
                <c:formatCode>General</c:formatCode>
                <c:ptCount val="4"/>
                <c:pt idx="0">
                  <c:v>19</c:v>
                </c:pt>
                <c:pt idx="1">
                  <c:v>81</c:v>
                </c:pt>
              </c:numCache>
            </c:numRef>
          </c:val>
          <c:extLst>
            <c:ext xmlns:c16="http://schemas.microsoft.com/office/drawing/2014/chart" uri="{C3380CC4-5D6E-409C-BE32-E72D297353CC}">
              <c16:uniqueId val="{00000008-0D4E-9D48-ADD5-C43717A251E7}"/>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2F3333"/>
            </a:solidFill>
          </c:spPr>
          <c:dPt>
            <c:idx val="0"/>
            <c:bubble3D val="0"/>
            <c:spPr>
              <a:solidFill>
                <a:srgbClr val="005092"/>
              </a:solidFill>
              <a:ln w="19050">
                <a:solidFill>
                  <a:schemeClr val="lt1"/>
                </a:solidFill>
              </a:ln>
              <a:effectLst/>
            </c:spPr>
            <c:extLst>
              <c:ext xmlns:c16="http://schemas.microsoft.com/office/drawing/2014/chart" uri="{C3380CC4-5D6E-409C-BE32-E72D297353CC}">
                <c16:uniqueId val="{00000001-7F8E-0B42-89CD-5859EB1D02CF}"/>
              </c:ext>
            </c:extLst>
          </c:dPt>
          <c:dPt>
            <c:idx val="1"/>
            <c:bubble3D val="0"/>
            <c:spPr>
              <a:solidFill>
                <a:srgbClr val="00BF73"/>
              </a:solidFill>
              <a:ln w="19050">
                <a:solidFill>
                  <a:schemeClr val="lt1"/>
                </a:solidFill>
              </a:ln>
              <a:effectLst/>
            </c:spPr>
            <c:extLst>
              <c:ext xmlns:c16="http://schemas.microsoft.com/office/drawing/2014/chart" uri="{C3380CC4-5D6E-409C-BE32-E72D297353CC}">
                <c16:uniqueId val="{00000003-7F8E-0B42-89CD-5859EB1D02CF}"/>
              </c:ext>
            </c:extLst>
          </c:dPt>
          <c:dPt>
            <c:idx val="2"/>
            <c:bubble3D val="0"/>
            <c:spPr>
              <a:solidFill>
                <a:srgbClr val="2F3333"/>
              </a:solidFill>
              <a:ln w="19050">
                <a:solidFill>
                  <a:schemeClr val="lt1"/>
                </a:solidFill>
              </a:ln>
              <a:effectLst/>
            </c:spPr>
            <c:extLst>
              <c:ext xmlns:c16="http://schemas.microsoft.com/office/drawing/2014/chart" uri="{C3380CC4-5D6E-409C-BE32-E72D297353CC}">
                <c16:uniqueId val="{00000005-7F8E-0B42-89CD-5859EB1D02CF}"/>
              </c:ext>
            </c:extLst>
          </c:dPt>
          <c:dPt>
            <c:idx val="3"/>
            <c:bubble3D val="0"/>
            <c:spPr>
              <a:solidFill>
                <a:srgbClr val="2F3333"/>
              </a:solidFill>
              <a:ln w="19050">
                <a:solidFill>
                  <a:schemeClr val="lt1"/>
                </a:solidFill>
              </a:ln>
              <a:effectLst/>
            </c:spPr>
            <c:extLst>
              <c:ext xmlns:c16="http://schemas.microsoft.com/office/drawing/2014/chart" uri="{C3380CC4-5D6E-409C-BE32-E72D297353CC}">
                <c16:uniqueId val="{00000007-7F8E-0B42-89CD-5859EB1D02CF}"/>
              </c:ext>
            </c:extLst>
          </c:dPt>
          <c:cat>
            <c:strRef>
              <c:f>Sheet1!$A$2:$A$5</c:f>
              <c:strCache>
                <c:ptCount val="2"/>
                <c:pt idx="0">
                  <c:v>1st Qtr</c:v>
                </c:pt>
                <c:pt idx="1">
                  <c:v>2nd Qtr</c:v>
                </c:pt>
              </c:strCache>
            </c:strRef>
          </c:cat>
          <c:val>
            <c:numRef>
              <c:f>Sheet1!$B$2:$B$5</c:f>
              <c:numCache>
                <c:formatCode>General</c:formatCode>
                <c:ptCount val="4"/>
                <c:pt idx="0">
                  <c:v>8</c:v>
                </c:pt>
                <c:pt idx="1">
                  <c:v>92</c:v>
                </c:pt>
              </c:numCache>
            </c:numRef>
          </c:val>
          <c:extLst>
            <c:ext xmlns:c16="http://schemas.microsoft.com/office/drawing/2014/chart" uri="{C3380CC4-5D6E-409C-BE32-E72D297353CC}">
              <c16:uniqueId val="{00000008-7F8E-0B42-89CD-5859EB1D02CF}"/>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5A50C2-2AE2-D849-8EC4-19C3E05493E4}" type="doc">
      <dgm:prSet loTypeId="urn:microsoft.com/office/officeart/2005/8/layout/arrow2" loCatId="" qsTypeId="urn:microsoft.com/office/officeart/2005/8/quickstyle/simple1" qsCatId="simple" csTypeId="urn:microsoft.com/office/officeart/2005/8/colors/accent1_2" csCatId="accent1" phldr="1"/>
      <dgm:spPr/>
      <dgm:t>
        <a:bodyPr/>
        <a:lstStyle/>
        <a:p>
          <a:endParaRPr lang="en-US"/>
        </a:p>
      </dgm:t>
    </dgm:pt>
    <dgm:pt modelId="{AEE9351E-1424-4747-8F4F-DCD885382CCB}">
      <dgm:prSet phldrT="[Text]" custT="1"/>
      <dgm:spPr/>
      <dgm:t>
        <a:bodyPr/>
        <a:lstStyle/>
        <a:p>
          <a:r>
            <a:rPr lang="en-US" sz="1200" dirty="0">
              <a:latin typeface="Arial" panose="020B0604020202020204" pitchFamily="34" charset="0"/>
              <a:cs typeface="Arial" panose="020B0604020202020204" pitchFamily="34" charset="0"/>
            </a:rPr>
            <a:t>1948: </a:t>
          </a:r>
          <a:r>
            <a:rPr lang="en-US" sz="1200" dirty="0" err="1">
              <a:latin typeface="Arial" panose="020B0604020202020204" pitchFamily="34" charset="0"/>
              <a:cs typeface="Arial" panose="020B0604020202020204" pitchFamily="34" charset="0"/>
            </a:rPr>
            <a:t>cfDNA</a:t>
          </a:r>
          <a:r>
            <a:rPr lang="en-US" sz="1200" dirty="0">
              <a:latin typeface="Arial" panose="020B0604020202020204" pitchFamily="34" charset="0"/>
              <a:cs typeface="Arial" panose="020B0604020202020204" pitchFamily="34" charset="0"/>
            </a:rPr>
            <a:t> identified in humans</a:t>
          </a:r>
        </a:p>
      </dgm:t>
    </dgm:pt>
    <dgm:pt modelId="{2FE409C5-DEAA-B945-A31B-4F462D13EE0C}" type="parTrans" cxnId="{5116B2FC-5480-F34B-84A4-AF668591142F}">
      <dgm:prSet/>
      <dgm:spPr/>
      <dgm:t>
        <a:bodyPr/>
        <a:lstStyle/>
        <a:p>
          <a:endParaRPr lang="en-US"/>
        </a:p>
      </dgm:t>
    </dgm:pt>
    <dgm:pt modelId="{DE4564ED-1C7B-DA41-844B-555B46F3C90B}" type="sibTrans" cxnId="{5116B2FC-5480-F34B-84A4-AF668591142F}">
      <dgm:prSet/>
      <dgm:spPr/>
      <dgm:t>
        <a:bodyPr/>
        <a:lstStyle/>
        <a:p>
          <a:endParaRPr lang="en-US"/>
        </a:p>
      </dgm:t>
    </dgm:pt>
    <dgm:pt modelId="{798D4575-A402-384E-B554-73593A370712}">
      <dgm:prSet phldrT="[Text]" custT="1"/>
      <dgm:spPr/>
      <dgm:t>
        <a:bodyPr/>
        <a:lstStyle/>
        <a:p>
          <a:r>
            <a:rPr lang="en-US" sz="1200" dirty="0">
              <a:latin typeface="Arial" panose="020B0604020202020204" pitchFamily="34" charset="0"/>
              <a:cs typeface="Arial" panose="020B0604020202020204" pitchFamily="34" charset="0"/>
            </a:rPr>
            <a:t>1977: Higher </a:t>
          </a:r>
          <a:r>
            <a:rPr lang="en-US" sz="1200" dirty="0" err="1">
              <a:latin typeface="Arial" panose="020B0604020202020204" pitchFamily="34" charset="0"/>
              <a:cs typeface="Arial" panose="020B0604020202020204" pitchFamily="34" charset="0"/>
            </a:rPr>
            <a:t>cfDNA</a:t>
          </a:r>
          <a:r>
            <a:rPr lang="en-US" sz="1200" dirty="0">
              <a:latin typeface="Arial" panose="020B0604020202020204" pitchFamily="34" charset="0"/>
              <a:cs typeface="Arial" panose="020B0604020202020204" pitchFamily="34" charset="0"/>
            </a:rPr>
            <a:t> in patients with cancer</a:t>
          </a:r>
        </a:p>
      </dgm:t>
    </dgm:pt>
    <dgm:pt modelId="{E0839242-FF67-F54F-B986-6B834A1EBBE8}" type="parTrans" cxnId="{3D38A3A1-18E5-F346-AAE8-F877E2CB6787}">
      <dgm:prSet/>
      <dgm:spPr/>
      <dgm:t>
        <a:bodyPr/>
        <a:lstStyle/>
        <a:p>
          <a:endParaRPr lang="en-US"/>
        </a:p>
      </dgm:t>
    </dgm:pt>
    <dgm:pt modelId="{BF5EF35D-3A61-CE44-BD4C-CFF2F85AB231}" type="sibTrans" cxnId="{3D38A3A1-18E5-F346-AAE8-F877E2CB6787}">
      <dgm:prSet/>
      <dgm:spPr/>
      <dgm:t>
        <a:bodyPr/>
        <a:lstStyle/>
        <a:p>
          <a:endParaRPr lang="en-US"/>
        </a:p>
      </dgm:t>
    </dgm:pt>
    <dgm:pt modelId="{B8A83262-4E69-DC42-A9BF-10776EF4ABCB}">
      <dgm:prSet phldrT="[Text]" custT="1"/>
      <dgm:spPr/>
      <dgm:t>
        <a:bodyPr/>
        <a:lstStyle/>
        <a:p>
          <a:r>
            <a:rPr lang="en-US" sz="1200" dirty="0">
              <a:latin typeface="Arial" panose="020B0604020202020204" pitchFamily="34" charset="0"/>
              <a:cs typeface="Arial" panose="020B0604020202020204" pitchFamily="34" charset="0"/>
            </a:rPr>
            <a:t>1989: identified origin of </a:t>
          </a:r>
          <a:r>
            <a:rPr lang="en-US" sz="1200" dirty="0" err="1">
              <a:latin typeface="Arial" panose="020B0604020202020204" pitchFamily="34" charset="0"/>
              <a:cs typeface="Arial" panose="020B0604020202020204" pitchFamily="34" charset="0"/>
            </a:rPr>
            <a:t>cfDNA</a:t>
          </a:r>
          <a:r>
            <a:rPr lang="en-US" sz="1200" dirty="0">
              <a:latin typeface="Arial" panose="020B0604020202020204" pitchFamily="34" charset="0"/>
              <a:cs typeface="Arial" panose="020B0604020202020204" pitchFamily="34" charset="0"/>
            </a:rPr>
            <a:t> in patients with cancer</a:t>
          </a:r>
        </a:p>
      </dgm:t>
    </dgm:pt>
    <dgm:pt modelId="{BD8466C2-977E-D44C-AAD5-04311FF4D1F9}" type="parTrans" cxnId="{7BE33F12-DFAF-0845-8E52-972BBFA6C976}">
      <dgm:prSet/>
      <dgm:spPr/>
      <dgm:t>
        <a:bodyPr/>
        <a:lstStyle/>
        <a:p>
          <a:endParaRPr lang="en-US"/>
        </a:p>
      </dgm:t>
    </dgm:pt>
    <dgm:pt modelId="{68B5A535-98E5-1F4E-B9BA-8B6CDA3F13BE}" type="sibTrans" cxnId="{7BE33F12-DFAF-0845-8E52-972BBFA6C976}">
      <dgm:prSet/>
      <dgm:spPr/>
      <dgm:t>
        <a:bodyPr/>
        <a:lstStyle/>
        <a:p>
          <a:endParaRPr lang="en-US"/>
        </a:p>
      </dgm:t>
    </dgm:pt>
    <dgm:pt modelId="{75E90187-8DEB-724E-8067-1D19FE2C7145}">
      <dgm:prSet custT="1"/>
      <dgm:spPr/>
      <dgm:t>
        <a:bodyPr/>
        <a:lstStyle/>
        <a:p>
          <a:r>
            <a:rPr lang="en-US" sz="1200" dirty="0">
              <a:latin typeface="Arial" panose="020B0604020202020204" pitchFamily="34" charset="0"/>
              <a:cs typeface="Arial" panose="020B0604020202020204" pitchFamily="34" charset="0"/>
            </a:rPr>
            <a:t>1994: tumor-specific (RAS) mutations in plasma of patients with cancer</a:t>
          </a:r>
        </a:p>
      </dgm:t>
    </dgm:pt>
    <dgm:pt modelId="{851FBE3C-4D9F-4544-89D8-20A9B7A6A757}" type="parTrans" cxnId="{DE6BB4C9-C565-634F-A66E-416185302725}">
      <dgm:prSet/>
      <dgm:spPr/>
      <dgm:t>
        <a:bodyPr/>
        <a:lstStyle/>
        <a:p>
          <a:endParaRPr lang="en-US"/>
        </a:p>
      </dgm:t>
    </dgm:pt>
    <dgm:pt modelId="{C2F993BB-A0A8-8347-B9E6-7A34856D8647}" type="sibTrans" cxnId="{DE6BB4C9-C565-634F-A66E-416185302725}">
      <dgm:prSet/>
      <dgm:spPr/>
      <dgm:t>
        <a:bodyPr/>
        <a:lstStyle/>
        <a:p>
          <a:endParaRPr lang="en-US"/>
        </a:p>
      </dgm:t>
    </dgm:pt>
    <dgm:pt modelId="{C7D6C7E4-75E9-2649-8C92-B3B0AFC0DF3A}" type="pres">
      <dgm:prSet presAssocID="{565A50C2-2AE2-D849-8EC4-19C3E05493E4}" presName="arrowDiagram" presStyleCnt="0">
        <dgm:presLayoutVars>
          <dgm:chMax val="5"/>
          <dgm:dir/>
          <dgm:resizeHandles val="exact"/>
        </dgm:presLayoutVars>
      </dgm:prSet>
      <dgm:spPr/>
    </dgm:pt>
    <dgm:pt modelId="{DDB51AE1-65FC-654E-B873-C0AC3B1628A2}" type="pres">
      <dgm:prSet presAssocID="{565A50C2-2AE2-D849-8EC4-19C3E05493E4}" presName="arrow" presStyleLbl="bgShp" presStyleIdx="0" presStyleCnt="1"/>
      <dgm:spPr/>
    </dgm:pt>
    <dgm:pt modelId="{BE0913CD-1A6E-CC40-AF2E-05EEA5D00654}" type="pres">
      <dgm:prSet presAssocID="{565A50C2-2AE2-D849-8EC4-19C3E05493E4}" presName="arrowDiagram4" presStyleCnt="0"/>
      <dgm:spPr/>
    </dgm:pt>
    <dgm:pt modelId="{9483B8CD-29B7-D74A-A93C-8D151330E3B5}" type="pres">
      <dgm:prSet presAssocID="{AEE9351E-1424-4747-8F4F-DCD885382CCB}" presName="bullet4a" presStyleLbl="node1" presStyleIdx="0" presStyleCnt="4"/>
      <dgm:spPr/>
    </dgm:pt>
    <dgm:pt modelId="{882A4010-E7B8-4946-8F02-2C86DD8F94C3}" type="pres">
      <dgm:prSet presAssocID="{AEE9351E-1424-4747-8F4F-DCD885382CCB}" presName="textBox4a" presStyleLbl="revTx" presStyleIdx="0" presStyleCnt="4">
        <dgm:presLayoutVars>
          <dgm:bulletEnabled val="1"/>
        </dgm:presLayoutVars>
      </dgm:prSet>
      <dgm:spPr/>
    </dgm:pt>
    <dgm:pt modelId="{18C426CF-23F9-FA44-AECE-4A3269024855}" type="pres">
      <dgm:prSet presAssocID="{798D4575-A402-384E-B554-73593A370712}" presName="bullet4b" presStyleLbl="node1" presStyleIdx="1" presStyleCnt="4"/>
      <dgm:spPr/>
    </dgm:pt>
    <dgm:pt modelId="{61E82E55-60A4-E649-BE1E-81B7D7A077D8}" type="pres">
      <dgm:prSet presAssocID="{798D4575-A402-384E-B554-73593A370712}" presName="textBox4b" presStyleLbl="revTx" presStyleIdx="1" presStyleCnt="4">
        <dgm:presLayoutVars>
          <dgm:bulletEnabled val="1"/>
        </dgm:presLayoutVars>
      </dgm:prSet>
      <dgm:spPr/>
    </dgm:pt>
    <dgm:pt modelId="{AC660C19-8B6B-3145-81F6-5E93A936AA2F}" type="pres">
      <dgm:prSet presAssocID="{B8A83262-4E69-DC42-A9BF-10776EF4ABCB}" presName="bullet4c" presStyleLbl="node1" presStyleIdx="2" presStyleCnt="4"/>
      <dgm:spPr/>
    </dgm:pt>
    <dgm:pt modelId="{A82C0072-075C-0F49-B9A1-0A917A4D7F8A}" type="pres">
      <dgm:prSet presAssocID="{B8A83262-4E69-DC42-A9BF-10776EF4ABCB}" presName="textBox4c" presStyleLbl="revTx" presStyleIdx="2" presStyleCnt="4">
        <dgm:presLayoutVars>
          <dgm:bulletEnabled val="1"/>
        </dgm:presLayoutVars>
      </dgm:prSet>
      <dgm:spPr/>
    </dgm:pt>
    <dgm:pt modelId="{BEA67015-6EF7-D444-B86B-C4E430770932}" type="pres">
      <dgm:prSet presAssocID="{75E90187-8DEB-724E-8067-1D19FE2C7145}" presName="bullet4d" presStyleLbl="node1" presStyleIdx="3" presStyleCnt="4"/>
      <dgm:spPr/>
    </dgm:pt>
    <dgm:pt modelId="{771E4475-7DDF-664A-8773-06F4F6026F30}" type="pres">
      <dgm:prSet presAssocID="{75E90187-8DEB-724E-8067-1D19FE2C7145}" presName="textBox4d" presStyleLbl="revTx" presStyleIdx="3" presStyleCnt="4">
        <dgm:presLayoutVars>
          <dgm:bulletEnabled val="1"/>
        </dgm:presLayoutVars>
      </dgm:prSet>
      <dgm:spPr/>
    </dgm:pt>
  </dgm:ptLst>
  <dgm:cxnLst>
    <dgm:cxn modelId="{7BE33F12-DFAF-0845-8E52-972BBFA6C976}" srcId="{565A50C2-2AE2-D849-8EC4-19C3E05493E4}" destId="{B8A83262-4E69-DC42-A9BF-10776EF4ABCB}" srcOrd="2" destOrd="0" parTransId="{BD8466C2-977E-D44C-AAD5-04311FF4D1F9}" sibTransId="{68B5A535-98E5-1F4E-B9BA-8B6CDA3F13BE}"/>
    <dgm:cxn modelId="{C8A3C06A-0D9E-2E45-A5C0-336F80AAF32E}" type="presOf" srcId="{AEE9351E-1424-4747-8F4F-DCD885382CCB}" destId="{882A4010-E7B8-4946-8F02-2C86DD8F94C3}" srcOrd="0" destOrd="0" presId="urn:microsoft.com/office/officeart/2005/8/layout/arrow2"/>
    <dgm:cxn modelId="{DD7C7694-C26E-6744-98E4-A73C2C96C2FB}" type="presOf" srcId="{B8A83262-4E69-DC42-A9BF-10776EF4ABCB}" destId="{A82C0072-075C-0F49-B9A1-0A917A4D7F8A}" srcOrd="0" destOrd="0" presId="urn:microsoft.com/office/officeart/2005/8/layout/arrow2"/>
    <dgm:cxn modelId="{3D38A3A1-18E5-F346-AAE8-F877E2CB6787}" srcId="{565A50C2-2AE2-D849-8EC4-19C3E05493E4}" destId="{798D4575-A402-384E-B554-73593A370712}" srcOrd="1" destOrd="0" parTransId="{E0839242-FF67-F54F-B986-6B834A1EBBE8}" sibTransId="{BF5EF35D-3A61-CE44-BD4C-CFF2F85AB231}"/>
    <dgm:cxn modelId="{DE6BB4C9-C565-634F-A66E-416185302725}" srcId="{565A50C2-2AE2-D849-8EC4-19C3E05493E4}" destId="{75E90187-8DEB-724E-8067-1D19FE2C7145}" srcOrd="3" destOrd="0" parTransId="{851FBE3C-4D9F-4544-89D8-20A9B7A6A757}" sibTransId="{C2F993BB-A0A8-8347-B9E6-7A34856D8647}"/>
    <dgm:cxn modelId="{56D79FD3-EEA2-5B4F-BA9E-8FC79F846736}" type="presOf" srcId="{798D4575-A402-384E-B554-73593A370712}" destId="{61E82E55-60A4-E649-BE1E-81B7D7A077D8}" srcOrd="0" destOrd="0" presId="urn:microsoft.com/office/officeart/2005/8/layout/arrow2"/>
    <dgm:cxn modelId="{A5A399E4-9656-E94D-9268-67B9F16196DD}" type="presOf" srcId="{75E90187-8DEB-724E-8067-1D19FE2C7145}" destId="{771E4475-7DDF-664A-8773-06F4F6026F30}" srcOrd="0" destOrd="0" presId="urn:microsoft.com/office/officeart/2005/8/layout/arrow2"/>
    <dgm:cxn modelId="{57B282F8-35C8-5249-AA60-EB0F1958C10C}" type="presOf" srcId="{565A50C2-2AE2-D849-8EC4-19C3E05493E4}" destId="{C7D6C7E4-75E9-2649-8C92-B3B0AFC0DF3A}" srcOrd="0" destOrd="0" presId="urn:microsoft.com/office/officeart/2005/8/layout/arrow2"/>
    <dgm:cxn modelId="{5116B2FC-5480-F34B-84A4-AF668591142F}" srcId="{565A50C2-2AE2-D849-8EC4-19C3E05493E4}" destId="{AEE9351E-1424-4747-8F4F-DCD885382CCB}" srcOrd="0" destOrd="0" parTransId="{2FE409C5-DEAA-B945-A31B-4F462D13EE0C}" sibTransId="{DE4564ED-1C7B-DA41-844B-555B46F3C90B}"/>
    <dgm:cxn modelId="{1DCD614F-1C6D-9E48-9320-B9FCCAD67049}" type="presParOf" srcId="{C7D6C7E4-75E9-2649-8C92-B3B0AFC0DF3A}" destId="{DDB51AE1-65FC-654E-B873-C0AC3B1628A2}" srcOrd="0" destOrd="0" presId="urn:microsoft.com/office/officeart/2005/8/layout/arrow2"/>
    <dgm:cxn modelId="{69A9E04C-FD2F-BB40-BD6D-C690B619866C}" type="presParOf" srcId="{C7D6C7E4-75E9-2649-8C92-B3B0AFC0DF3A}" destId="{BE0913CD-1A6E-CC40-AF2E-05EEA5D00654}" srcOrd="1" destOrd="0" presId="urn:microsoft.com/office/officeart/2005/8/layout/arrow2"/>
    <dgm:cxn modelId="{9B20A680-6D84-BE4C-A01A-EE43FC51CCBC}" type="presParOf" srcId="{BE0913CD-1A6E-CC40-AF2E-05EEA5D00654}" destId="{9483B8CD-29B7-D74A-A93C-8D151330E3B5}" srcOrd="0" destOrd="0" presId="urn:microsoft.com/office/officeart/2005/8/layout/arrow2"/>
    <dgm:cxn modelId="{767E6D84-AA50-B449-88AB-086B9A3179F7}" type="presParOf" srcId="{BE0913CD-1A6E-CC40-AF2E-05EEA5D00654}" destId="{882A4010-E7B8-4946-8F02-2C86DD8F94C3}" srcOrd="1" destOrd="0" presId="urn:microsoft.com/office/officeart/2005/8/layout/arrow2"/>
    <dgm:cxn modelId="{80502874-3C75-6549-812B-9D6C375A4C99}" type="presParOf" srcId="{BE0913CD-1A6E-CC40-AF2E-05EEA5D00654}" destId="{18C426CF-23F9-FA44-AECE-4A3269024855}" srcOrd="2" destOrd="0" presId="urn:microsoft.com/office/officeart/2005/8/layout/arrow2"/>
    <dgm:cxn modelId="{5184F27B-6F79-4D43-B549-D3A85E215961}" type="presParOf" srcId="{BE0913CD-1A6E-CC40-AF2E-05EEA5D00654}" destId="{61E82E55-60A4-E649-BE1E-81B7D7A077D8}" srcOrd="3" destOrd="0" presId="urn:microsoft.com/office/officeart/2005/8/layout/arrow2"/>
    <dgm:cxn modelId="{739730E4-B347-9444-A3FD-1107FB9497EE}" type="presParOf" srcId="{BE0913CD-1A6E-CC40-AF2E-05EEA5D00654}" destId="{AC660C19-8B6B-3145-81F6-5E93A936AA2F}" srcOrd="4" destOrd="0" presId="urn:microsoft.com/office/officeart/2005/8/layout/arrow2"/>
    <dgm:cxn modelId="{A7CDCE4A-EE89-AD46-A90D-68C2040624F6}" type="presParOf" srcId="{BE0913CD-1A6E-CC40-AF2E-05EEA5D00654}" destId="{A82C0072-075C-0F49-B9A1-0A917A4D7F8A}" srcOrd="5" destOrd="0" presId="urn:microsoft.com/office/officeart/2005/8/layout/arrow2"/>
    <dgm:cxn modelId="{EC59C748-3216-3444-BDD4-09C99E6DD1E8}" type="presParOf" srcId="{BE0913CD-1A6E-CC40-AF2E-05EEA5D00654}" destId="{BEA67015-6EF7-D444-B86B-C4E430770932}" srcOrd="6" destOrd="0" presId="urn:microsoft.com/office/officeart/2005/8/layout/arrow2"/>
    <dgm:cxn modelId="{A8A08710-C64B-BE41-8A0A-3A03925106DC}" type="presParOf" srcId="{BE0913CD-1A6E-CC40-AF2E-05EEA5D00654}" destId="{771E4475-7DDF-664A-8773-06F4F6026F30}"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A7AA24-7FCD-E246-9081-4FFC5295EC44}"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941ECCEB-F44D-6B4B-978B-BCC8B043DB18}">
      <dgm:prSet phldrT="[Text]"/>
      <dgm:spPr/>
      <dgm:t>
        <a:bodyPr/>
        <a:lstStyle/>
        <a:p>
          <a:r>
            <a:rPr lang="en-US" dirty="0">
              <a:latin typeface="Arial" panose="020B0604020202020204" pitchFamily="34" charset="0"/>
              <a:cs typeface="Arial" panose="020B0604020202020204" pitchFamily="34" charset="0"/>
            </a:rPr>
            <a:t>607 patients included in the analysis</a:t>
          </a:r>
        </a:p>
      </dgm:t>
    </dgm:pt>
    <dgm:pt modelId="{82F384ED-C014-124D-95DC-97E0D7FC9DC3}" type="parTrans" cxnId="{F63523E7-45D0-7B4C-B713-50495DBE6EAC}">
      <dgm:prSet/>
      <dgm:spPr/>
      <dgm:t>
        <a:bodyPr/>
        <a:lstStyle/>
        <a:p>
          <a:endParaRPr lang="en-US">
            <a:latin typeface="Arial" panose="020B0604020202020204" pitchFamily="34" charset="0"/>
            <a:cs typeface="Arial" panose="020B0604020202020204" pitchFamily="34" charset="0"/>
          </a:endParaRPr>
        </a:p>
      </dgm:t>
    </dgm:pt>
    <dgm:pt modelId="{6FCA56F9-F5B9-5343-B811-E40857911B3C}" type="sibTrans" cxnId="{F63523E7-45D0-7B4C-B713-50495DBE6EAC}">
      <dgm:prSet/>
      <dgm:spPr/>
      <dgm:t>
        <a:bodyPr/>
        <a:lstStyle/>
        <a:p>
          <a:endParaRPr lang="en-US">
            <a:latin typeface="Arial" panose="020B0604020202020204" pitchFamily="34" charset="0"/>
            <a:cs typeface="Arial" panose="020B0604020202020204" pitchFamily="34" charset="0"/>
          </a:endParaRPr>
        </a:p>
      </dgm:t>
    </dgm:pt>
    <dgm:pt modelId="{AC894857-4663-6B47-AB0E-B88CBE2CA477}">
      <dgm:prSet phldrT="[Text]"/>
      <dgm:spPr/>
      <dgm:t>
        <a:bodyPr/>
        <a:lstStyle/>
        <a:p>
          <a:r>
            <a:rPr lang="en-US" dirty="0">
              <a:latin typeface="Arial" panose="020B0604020202020204" pitchFamily="34" charset="0"/>
              <a:cs typeface="Arial" panose="020B0604020202020204" pitchFamily="34" charset="0"/>
            </a:rPr>
            <a:t>459 baseline </a:t>
          </a:r>
        </a:p>
        <a:p>
          <a:r>
            <a:rPr lang="en-US" dirty="0">
              <a:latin typeface="Arial" panose="020B0604020202020204" pitchFamily="34" charset="0"/>
              <a:cs typeface="Arial" panose="020B0604020202020204" pitchFamily="34" charset="0"/>
            </a:rPr>
            <a:t>ctDNA(-)</a:t>
          </a:r>
        </a:p>
      </dgm:t>
    </dgm:pt>
    <dgm:pt modelId="{C00B1FA0-3368-AD46-B78D-3DA90B544CC5}" type="parTrans" cxnId="{274FE7AE-2D3D-1F45-A9EF-327A796D46D9}">
      <dgm:prSet/>
      <dgm:spPr/>
      <dgm:t>
        <a:bodyPr/>
        <a:lstStyle/>
        <a:p>
          <a:endParaRPr lang="en-US">
            <a:latin typeface="Arial" panose="020B0604020202020204" pitchFamily="34" charset="0"/>
            <a:cs typeface="Arial" panose="020B0604020202020204" pitchFamily="34" charset="0"/>
          </a:endParaRPr>
        </a:p>
      </dgm:t>
    </dgm:pt>
    <dgm:pt modelId="{E2D0E504-A506-9846-A08E-2EA05AB8B0EF}" type="sibTrans" cxnId="{274FE7AE-2D3D-1F45-A9EF-327A796D46D9}">
      <dgm:prSet/>
      <dgm:spPr/>
      <dgm:t>
        <a:bodyPr/>
        <a:lstStyle/>
        <a:p>
          <a:endParaRPr lang="en-US">
            <a:latin typeface="Arial" panose="020B0604020202020204" pitchFamily="34" charset="0"/>
            <a:cs typeface="Arial" panose="020B0604020202020204" pitchFamily="34" charset="0"/>
          </a:endParaRPr>
        </a:p>
      </dgm:t>
    </dgm:pt>
    <dgm:pt modelId="{D80E35EA-D2E7-0741-BFF6-AC4E1C4FEEAE}">
      <dgm:prSet phldrT="[Text]"/>
      <dgm:spPr/>
      <dgm:t>
        <a:bodyPr/>
        <a:lstStyle/>
        <a:p>
          <a:r>
            <a:rPr lang="en-US" dirty="0">
              <a:latin typeface="Arial" panose="020B0604020202020204" pitchFamily="34" charset="0"/>
              <a:cs typeface="Arial" panose="020B0604020202020204" pitchFamily="34" charset="0"/>
            </a:rPr>
            <a:t>148 baseline ctDNA(+)</a:t>
          </a:r>
        </a:p>
      </dgm:t>
    </dgm:pt>
    <dgm:pt modelId="{A4F3B5BA-62B0-8D45-AD15-7253EDA91396}" type="parTrans" cxnId="{4C0827C7-E89E-E243-B3C8-9A293F21DC4A}">
      <dgm:prSet/>
      <dgm:spPr/>
      <dgm:t>
        <a:bodyPr/>
        <a:lstStyle/>
        <a:p>
          <a:endParaRPr lang="en-US">
            <a:latin typeface="Arial" panose="020B0604020202020204" pitchFamily="34" charset="0"/>
            <a:cs typeface="Arial" panose="020B0604020202020204" pitchFamily="34" charset="0"/>
          </a:endParaRPr>
        </a:p>
      </dgm:t>
    </dgm:pt>
    <dgm:pt modelId="{DEE7E59C-33BB-9043-B834-5226BB596A7A}" type="sibTrans" cxnId="{4C0827C7-E89E-E243-B3C8-9A293F21DC4A}">
      <dgm:prSet/>
      <dgm:spPr/>
      <dgm:t>
        <a:bodyPr/>
        <a:lstStyle/>
        <a:p>
          <a:endParaRPr lang="en-US">
            <a:latin typeface="Arial" panose="020B0604020202020204" pitchFamily="34" charset="0"/>
            <a:cs typeface="Arial" panose="020B0604020202020204" pitchFamily="34" charset="0"/>
          </a:endParaRPr>
        </a:p>
      </dgm:t>
    </dgm:pt>
    <dgm:pt modelId="{FB8C4950-453C-A24C-B366-11ACC96CC97A}">
      <dgm:prSet/>
      <dgm:spPr/>
      <dgm:t>
        <a:bodyPr/>
        <a:lstStyle/>
        <a:p>
          <a:r>
            <a:rPr lang="en-US" dirty="0">
              <a:latin typeface="Arial" panose="020B0604020202020204" pitchFamily="34" charset="0"/>
              <a:cs typeface="Arial" panose="020B0604020202020204" pitchFamily="34" charset="0"/>
            </a:rPr>
            <a:t>102 convert to ctDNA(+) during follow-up (22%)</a:t>
          </a:r>
        </a:p>
      </dgm:t>
    </dgm:pt>
    <dgm:pt modelId="{85FA1DF8-989E-4C43-89BE-04FF0DD0455D}" type="parTrans" cxnId="{A8AD2D3C-52ED-3949-BA07-C7BE36E12BF1}">
      <dgm:prSet/>
      <dgm:spPr/>
      <dgm:t>
        <a:bodyPr/>
        <a:lstStyle/>
        <a:p>
          <a:endParaRPr lang="en-US">
            <a:latin typeface="Arial" panose="020B0604020202020204" pitchFamily="34" charset="0"/>
            <a:cs typeface="Arial" panose="020B0604020202020204" pitchFamily="34" charset="0"/>
          </a:endParaRPr>
        </a:p>
      </dgm:t>
    </dgm:pt>
    <dgm:pt modelId="{C8553DAD-0565-1C46-A258-FA450A043B7D}" type="sibTrans" cxnId="{A8AD2D3C-52ED-3949-BA07-C7BE36E12BF1}">
      <dgm:prSet/>
      <dgm:spPr/>
      <dgm:t>
        <a:bodyPr/>
        <a:lstStyle/>
        <a:p>
          <a:endParaRPr lang="en-US">
            <a:latin typeface="Arial" panose="020B0604020202020204" pitchFamily="34" charset="0"/>
            <a:cs typeface="Arial" panose="020B0604020202020204" pitchFamily="34" charset="0"/>
          </a:endParaRPr>
        </a:p>
      </dgm:t>
    </dgm:pt>
    <dgm:pt modelId="{6859A6A0-22A5-F341-9BC0-ACA9BABE89AE}">
      <dgm:prSet/>
      <dgm:spPr/>
      <dgm:t>
        <a:bodyPr/>
        <a:lstStyle/>
        <a:p>
          <a:r>
            <a:rPr lang="en-US" dirty="0">
              <a:latin typeface="Arial" panose="020B0604020202020204" pitchFamily="34" charset="0"/>
              <a:cs typeface="Arial" panose="020B0604020202020204" pitchFamily="34" charset="0"/>
            </a:rPr>
            <a:t>18 developed metastatic disease prior to ctDNA(+) (~4%)</a:t>
          </a:r>
        </a:p>
      </dgm:t>
    </dgm:pt>
    <dgm:pt modelId="{F46A1E41-7BA5-904D-8C1E-D08D09B012B2}" type="parTrans" cxnId="{BEB3E1A2-0C0A-934A-885F-A9BC629BF62A}">
      <dgm:prSet/>
      <dgm:spPr/>
      <dgm:t>
        <a:bodyPr/>
        <a:lstStyle/>
        <a:p>
          <a:endParaRPr lang="en-US">
            <a:latin typeface="Arial" panose="020B0604020202020204" pitchFamily="34" charset="0"/>
            <a:cs typeface="Arial" panose="020B0604020202020204" pitchFamily="34" charset="0"/>
          </a:endParaRPr>
        </a:p>
      </dgm:t>
    </dgm:pt>
    <dgm:pt modelId="{83E0A438-8E08-9548-9A53-8201C42AD389}" type="sibTrans" cxnId="{BEB3E1A2-0C0A-934A-885F-A9BC629BF62A}">
      <dgm:prSet/>
      <dgm:spPr/>
      <dgm:t>
        <a:bodyPr/>
        <a:lstStyle/>
        <a:p>
          <a:endParaRPr lang="en-US">
            <a:latin typeface="Arial" panose="020B0604020202020204" pitchFamily="34" charset="0"/>
            <a:cs typeface="Arial" panose="020B0604020202020204" pitchFamily="34" charset="0"/>
          </a:endParaRPr>
        </a:p>
      </dgm:t>
    </dgm:pt>
    <dgm:pt modelId="{86A9528F-F571-BD40-AF1B-12B20C0EFBE6}" type="pres">
      <dgm:prSet presAssocID="{FFA7AA24-7FCD-E246-9081-4FFC5295EC44}" presName="hierChild1" presStyleCnt="0">
        <dgm:presLayoutVars>
          <dgm:orgChart val="1"/>
          <dgm:chPref val="1"/>
          <dgm:dir/>
          <dgm:animOne val="branch"/>
          <dgm:animLvl val="lvl"/>
          <dgm:resizeHandles/>
        </dgm:presLayoutVars>
      </dgm:prSet>
      <dgm:spPr/>
    </dgm:pt>
    <dgm:pt modelId="{E941B2DB-250A-784A-8651-89533AA21434}" type="pres">
      <dgm:prSet presAssocID="{941ECCEB-F44D-6B4B-978B-BCC8B043DB18}" presName="hierRoot1" presStyleCnt="0">
        <dgm:presLayoutVars>
          <dgm:hierBranch val="init"/>
        </dgm:presLayoutVars>
      </dgm:prSet>
      <dgm:spPr/>
    </dgm:pt>
    <dgm:pt modelId="{F77F6363-4D62-9A4B-9B4E-59C6A427AB48}" type="pres">
      <dgm:prSet presAssocID="{941ECCEB-F44D-6B4B-978B-BCC8B043DB18}" presName="rootComposite1" presStyleCnt="0"/>
      <dgm:spPr/>
    </dgm:pt>
    <dgm:pt modelId="{363866A7-01C1-714B-96F5-7C69D410DA41}" type="pres">
      <dgm:prSet presAssocID="{941ECCEB-F44D-6B4B-978B-BCC8B043DB18}" presName="rootText1" presStyleLbl="node0" presStyleIdx="0" presStyleCnt="1">
        <dgm:presLayoutVars>
          <dgm:chPref val="3"/>
        </dgm:presLayoutVars>
      </dgm:prSet>
      <dgm:spPr/>
    </dgm:pt>
    <dgm:pt modelId="{C1E107C8-A457-3445-A790-A032437691EB}" type="pres">
      <dgm:prSet presAssocID="{941ECCEB-F44D-6B4B-978B-BCC8B043DB18}" presName="rootConnector1" presStyleLbl="node1" presStyleIdx="0" presStyleCnt="0"/>
      <dgm:spPr/>
    </dgm:pt>
    <dgm:pt modelId="{8C69262B-6456-0F40-BB66-8FCCD2F336BA}" type="pres">
      <dgm:prSet presAssocID="{941ECCEB-F44D-6B4B-978B-BCC8B043DB18}" presName="hierChild2" presStyleCnt="0"/>
      <dgm:spPr/>
    </dgm:pt>
    <dgm:pt modelId="{98DF3780-B0D4-EE4E-87D4-9361C34282A0}" type="pres">
      <dgm:prSet presAssocID="{C00B1FA0-3368-AD46-B78D-3DA90B544CC5}" presName="Name64" presStyleLbl="parChTrans1D2" presStyleIdx="0" presStyleCnt="2"/>
      <dgm:spPr/>
    </dgm:pt>
    <dgm:pt modelId="{01229B39-8182-CD48-85C0-4F0BE10ABA00}" type="pres">
      <dgm:prSet presAssocID="{AC894857-4663-6B47-AB0E-B88CBE2CA477}" presName="hierRoot2" presStyleCnt="0">
        <dgm:presLayoutVars>
          <dgm:hierBranch val="init"/>
        </dgm:presLayoutVars>
      </dgm:prSet>
      <dgm:spPr/>
    </dgm:pt>
    <dgm:pt modelId="{2FC71FFA-30AC-FD46-8EC4-55DCC1795395}" type="pres">
      <dgm:prSet presAssocID="{AC894857-4663-6B47-AB0E-B88CBE2CA477}" presName="rootComposite" presStyleCnt="0"/>
      <dgm:spPr/>
    </dgm:pt>
    <dgm:pt modelId="{3E749CB0-A15F-864F-BA14-CDAA81D5EB3D}" type="pres">
      <dgm:prSet presAssocID="{AC894857-4663-6B47-AB0E-B88CBE2CA477}" presName="rootText" presStyleLbl="node2" presStyleIdx="0" presStyleCnt="2">
        <dgm:presLayoutVars>
          <dgm:chPref val="3"/>
        </dgm:presLayoutVars>
      </dgm:prSet>
      <dgm:spPr/>
    </dgm:pt>
    <dgm:pt modelId="{0B323D34-2E7C-7E4E-B611-7BE22297F782}" type="pres">
      <dgm:prSet presAssocID="{AC894857-4663-6B47-AB0E-B88CBE2CA477}" presName="rootConnector" presStyleLbl="node2" presStyleIdx="0" presStyleCnt="2"/>
      <dgm:spPr/>
    </dgm:pt>
    <dgm:pt modelId="{6297975C-9F4A-BC4C-A581-3C05CDA4CDFD}" type="pres">
      <dgm:prSet presAssocID="{AC894857-4663-6B47-AB0E-B88CBE2CA477}" presName="hierChild4" presStyleCnt="0"/>
      <dgm:spPr/>
    </dgm:pt>
    <dgm:pt modelId="{CBE2CD50-E4B7-BF44-98F5-ADD03817B3ED}" type="pres">
      <dgm:prSet presAssocID="{85FA1DF8-989E-4C43-89BE-04FF0DD0455D}" presName="Name64" presStyleLbl="parChTrans1D3" presStyleIdx="0" presStyleCnt="2"/>
      <dgm:spPr/>
    </dgm:pt>
    <dgm:pt modelId="{E2AAAD70-BDB8-8545-BE12-A370E3FFEC86}" type="pres">
      <dgm:prSet presAssocID="{FB8C4950-453C-A24C-B366-11ACC96CC97A}" presName="hierRoot2" presStyleCnt="0">
        <dgm:presLayoutVars>
          <dgm:hierBranch val="init"/>
        </dgm:presLayoutVars>
      </dgm:prSet>
      <dgm:spPr/>
    </dgm:pt>
    <dgm:pt modelId="{909656DF-64CD-BB43-84DE-4F8D956FE4BF}" type="pres">
      <dgm:prSet presAssocID="{FB8C4950-453C-A24C-B366-11ACC96CC97A}" presName="rootComposite" presStyleCnt="0"/>
      <dgm:spPr/>
    </dgm:pt>
    <dgm:pt modelId="{3CBD6389-2CAB-4C45-8756-D1B2EAD65437}" type="pres">
      <dgm:prSet presAssocID="{FB8C4950-453C-A24C-B366-11ACC96CC97A}" presName="rootText" presStyleLbl="node3" presStyleIdx="0" presStyleCnt="2">
        <dgm:presLayoutVars>
          <dgm:chPref val="3"/>
        </dgm:presLayoutVars>
      </dgm:prSet>
      <dgm:spPr/>
    </dgm:pt>
    <dgm:pt modelId="{8FE8CE2D-AD16-C940-BEE2-9CA79043B445}" type="pres">
      <dgm:prSet presAssocID="{FB8C4950-453C-A24C-B366-11ACC96CC97A}" presName="rootConnector" presStyleLbl="node3" presStyleIdx="0" presStyleCnt="2"/>
      <dgm:spPr/>
    </dgm:pt>
    <dgm:pt modelId="{6F6CF8CF-6F91-6A4A-B6C2-4FC126C34FE1}" type="pres">
      <dgm:prSet presAssocID="{FB8C4950-453C-A24C-B366-11ACC96CC97A}" presName="hierChild4" presStyleCnt="0"/>
      <dgm:spPr/>
    </dgm:pt>
    <dgm:pt modelId="{10B0336A-ECEA-FA40-BA02-2838C4BB66A4}" type="pres">
      <dgm:prSet presAssocID="{FB8C4950-453C-A24C-B366-11ACC96CC97A}" presName="hierChild5" presStyleCnt="0"/>
      <dgm:spPr/>
    </dgm:pt>
    <dgm:pt modelId="{90B98C75-C50D-F145-B4D2-57492698E7AA}" type="pres">
      <dgm:prSet presAssocID="{F46A1E41-7BA5-904D-8C1E-D08D09B012B2}" presName="Name64" presStyleLbl="parChTrans1D3" presStyleIdx="1" presStyleCnt="2"/>
      <dgm:spPr/>
    </dgm:pt>
    <dgm:pt modelId="{BE01F347-2984-B44A-BBEA-30956AD7905F}" type="pres">
      <dgm:prSet presAssocID="{6859A6A0-22A5-F341-9BC0-ACA9BABE89AE}" presName="hierRoot2" presStyleCnt="0">
        <dgm:presLayoutVars>
          <dgm:hierBranch val="init"/>
        </dgm:presLayoutVars>
      </dgm:prSet>
      <dgm:spPr/>
    </dgm:pt>
    <dgm:pt modelId="{7AF2A320-59CB-8346-8CE0-B8B51F52ECAD}" type="pres">
      <dgm:prSet presAssocID="{6859A6A0-22A5-F341-9BC0-ACA9BABE89AE}" presName="rootComposite" presStyleCnt="0"/>
      <dgm:spPr/>
    </dgm:pt>
    <dgm:pt modelId="{9D58A4CB-B8E5-4B44-8914-346AF8CB969A}" type="pres">
      <dgm:prSet presAssocID="{6859A6A0-22A5-F341-9BC0-ACA9BABE89AE}" presName="rootText" presStyleLbl="node3" presStyleIdx="1" presStyleCnt="2">
        <dgm:presLayoutVars>
          <dgm:chPref val="3"/>
        </dgm:presLayoutVars>
      </dgm:prSet>
      <dgm:spPr/>
    </dgm:pt>
    <dgm:pt modelId="{246CFF77-81E5-7043-B0CC-D34971EAE279}" type="pres">
      <dgm:prSet presAssocID="{6859A6A0-22A5-F341-9BC0-ACA9BABE89AE}" presName="rootConnector" presStyleLbl="node3" presStyleIdx="1" presStyleCnt="2"/>
      <dgm:spPr/>
    </dgm:pt>
    <dgm:pt modelId="{F87B0E1C-4949-3F4B-92F9-00A8D0417329}" type="pres">
      <dgm:prSet presAssocID="{6859A6A0-22A5-F341-9BC0-ACA9BABE89AE}" presName="hierChild4" presStyleCnt="0"/>
      <dgm:spPr/>
    </dgm:pt>
    <dgm:pt modelId="{23C9FF74-7BD2-B745-BDBD-76E7B5DD6C3D}" type="pres">
      <dgm:prSet presAssocID="{6859A6A0-22A5-F341-9BC0-ACA9BABE89AE}" presName="hierChild5" presStyleCnt="0"/>
      <dgm:spPr/>
    </dgm:pt>
    <dgm:pt modelId="{5F4321C6-8C34-C445-8464-6F093C3FBA18}" type="pres">
      <dgm:prSet presAssocID="{AC894857-4663-6B47-AB0E-B88CBE2CA477}" presName="hierChild5" presStyleCnt="0"/>
      <dgm:spPr/>
    </dgm:pt>
    <dgm:pt modelId="{466491BE-96E9-4645-B092-9D7C2509FD70}" type="pres">
      <dgm:prSet presAssocID="{A4F3B5BA-62B0-8D45-AD15-7253EDA91396}" presName="Name64" presStyleLbl="parChTrans1D2" presStyleIdx="1" presStyleCnt="2"/>
      <dgm:spPr/>
    </dgm:pt>
    <dgm:pt modelId="{A4ECF1D1-CFF2-F04A-B9E7-45B574BC74A7}" type="pres">
      <dgm:prSet presAssocID="{D80E35EA-D2E7-0741-BFF6-AC4E1C4FEEAE}" presName="hierRoot2" presStyleCnt="0">
        <dgm:presLayoutVars>
          <dgm:hierBranch val="init"/>
        </dgm:presLayoutVars>
      </dgm:prSet>
      <dgm:spPr/>
    </dgm:pt>
    <dgm:pt modelId="{0AD67F27-02F6-BE4D-99F3-DA31D1CC546C}" type="pres">
      <dgm:prSet presAssocID="{D80E35EA-D2E7-0741-BFF6-AC4E1C4FEEAE}" presName="rootComposite" presStyleCnt="0"/>
      <dgm:spPr/>
    </dgm:pt>
    <dgm:pt modelId="{8FACA307-4398-9941-A08D-58C30370D14D}" type="pres">
      <dgm:prSet presAssocID="{D80E35EA-D2E7-0741-BFF6-AC4E1C4FEEAE}" presName="rootText" presStyleLbl="node2" presStyleIdx="1" presStyleCnt="2">
        <dgm:presLayoutVars>
          <dgm:chPref val="3"/>
        </dgm:presLayoutVars>
      </dgm:prSet>
      <dgm:spPr/>
    </dgm:pt>
    <dgm:pt modelId="{50C8BEBC-B3F2-8A42-A8C1-3A13B2F99152}" type="pres">
      <dgm:prSet presAssocID="{D80E35EA-D2E7-0741-BFF6-AC4E1C4FEEAE}" presName="rootConnector" presStyleLbl="node2" presStyleIdx="1" presStyleCnt="2"/>
      <dgm:spPr/>
    </dgm:pt>
    <dgm:pt modelId="{E9243C63-0143-8C42-9441-97C2303F1DE6}" type="pres">
      <dgm:prSet presAssocID="{D80E35EA-D2E7-0741-BFF6-AC4E1C4FEEAE}" presName="hierChild4" presStyleCnt="0"/>
      <dgm:spPr/>
    </dgm:pt>
    <dgm:pt modelId="{2B1E044B-4E77-F741-9CFA-9E09AE7A7BDC}" type="pres">
      <dgm:prSet presAssocID="{D80E35EA-D2E7-0741-BFF6-AC4E1C4FEEAE}" presName="hierChild5" presStyleCnt="0"/>
      <dgm:spPr/>
    </dgm:pt>
    <dgm:pt modelId="{2C668BDD-389F-B848-9A61-1C158F382447}" type="pres">
      <dgm:prSet presAssocID="{941ECCEB-F44D-6B4B-978B-BCC8B043DB18}" presName="hierChild3" presStyleCnt="0"/>
      <dgm:spPr/>
    </dgm:pt>
  </dgm:ptLst>
  <dgm:cxnLst>
    <dgm:cxn modelId="{A8AD2D3C-52ED-3949-BA07-C7BE36E12BF1}" srcId="{AC894857-4663-6B47-AB0E-B88CBE2CA477}" destId="{FB8C4950-453C-A24C-B366-11ACC96CC97A}" srcOrd="0" destOrd="0" parTransId="{85FA1DF8-989E-4C43-89BE-04FF0DD0455D}" sibTransId="{C8553DAD-0565-1C46-A258-FA450A043B7D}"/>
    <dgm:cxn modelId="{15AF3C4A-7F06-0645-8592-A3708908A5A9}" type="presOf" srcId="{FB8C4950-453C-A24C-B366-11ACC96CC97A}" destId="{8FE8CE2D-AD16-C940-BEE2-9CA79043B445}" srcOrd="1" destOrd="0" presId="urn:microsoft.com/office/officeart/2009/3/layout/HorizontalOrganizationChart"/>
    <dgm:cxn modelId="{75982C4D-E746-814A-A8AD-14E2A76CCFD0}" type="presOf" srcId="{6859A6A0-22A5-F341-9BC0-ACA9BABE89AE}" destId="{246CFF77-81E5-7043-B0CC-D34971EAE279}" srcOrd="1" destOrd="0" presId="urn:microsoft.com/office/officeart/2009/3/layout/HorizontalOrganizationChart"/>
    <dgm:cxn modelId="{3159E654-322A-774D-96B6-B1CAECD13312}" type="presOf" srcId="{A4F3B5BA-62B0-8D45-AD15-7253EDA91396}" destId="{466491BE-96E9-4645-B092-9D7C2509FD70}" srcOrd="0" destOrd="0" presId="urn:microsoft.com/office/officeart/2009/3/layout/HorizontalOrganizationChart"/>
    <dgm:cxn modelId="{4BAC1375-A4A0-2844-8020-E78A157D5BE3}" type="presOf" srcId="{AC894857-4663-6B47-AB0E-B88CBE2CA477}" destId="{3E749CB0-A15F-864F-BA14-CDAA81D5EB3D}" srcOrd="0" destOrd="0" presId="urn:microsoft.com/office/officeart/2009/3/layout/HorizontalOrganizationChart"/>
    <dgm:cxn modelId="{30EBAA7B-FBB4-4C4E-84A0-DE2BF462E281}" type="presOf" srcId="{FFA7AA24-7FCD-E246-9081-4FFC5295EC44}" destId="{86A9528F-F571-BD40-AF1B-12B20C0EFBE6}" srcOrd="0" destOrd="0" presId="urn:microsoft.com/office/officeart/2009/3/layout/HorizontalOrganizationChart"/>
    <dgm:cxn modelId="{91919192-1985-BC42-9626-C6000614B4D1}" type="presOf" srcId="{C00B1FA0-3368-AD46-B78D-3DA90B544CC5}" destId="{98DF3780-B0D4-EE4E-87D4-9361C34282A0}" srcOrd="0" destOrd="0" presId="urn:microsoft.com/office/officeart/2009/3/layout/HorizontalOrganizationChart"/>
    <dgm:cxn modelId="{EB7F3E9C-6819-7744-9FE5-E4F15BE5E919}" type="presOf" srcId="{85FA1DF8-989E-4C43-89BE-04FF0DD0455D}" destId="{CBE2CD50-E4B7-BF44-98F5-ADD03817B3ED}" srcOrd="0" destOrd="0" presId="urn:microsoft.com/office/officeart/2009/3/layout/HorizontalOrganizationChart"/>
    <dgm:cxn modelId="{BEB3E1A2-0C0A-934A-885F-A9BC629BF62A}" srcId="{AC894857-4663-6B47-AB0E-B88CBE2CA477}" destId="{6859A6A0-22A5-F341-9BC0-ACA9BABE89AE}" srcOrd="1" destOrd="0" parTransId="{F46A1E41-7BA5-904D-8C1E-D08D09B012B2}" sibTransId="{83E0A438-8E08-9548-9A53-8201C42AD389}"/>
    <dgm:cxn modelId="{274FE7AE-2D3D-1F45-A9EF-327A796D46D9}" srcId="{941ECCEB-F44D-6B4B-978B-BCC8B043DB18}" destId="{AC894857-4663-6B47-AB0E-B88CBE2CA477}" srcOrd="0" destOrd="0" parTransId="{C00B1FA0-3368-AD46-B78D-3DA90B544CC5}" sibTransId="{E2D0E504-A506-9846-A08E-2EA05AB8B0EF}"/>
    <dgm:cxn modelId="{D27A77BB-B4AC-B548-BECD-026C72C87EE0}" type="presOf" srcId="{941ECCEB-F44D-6B4B-978B-BCC8B043DB18}" destId="{363866A7-01C1-714B-96F5-7C69D410DA41}" srcOrd="0" destOrd="0" presId="urn:microsoft.com/office/officeart/2009/3/layout/HorizontalOrganizationChart"/>
    <dgm:cxn modelId="{B863D0BC-BED8-C54B-9DC9-15EDB054595C}" type="presOf" srcId="{FB8C4950-453C-A24C-B366-11ACC96CC97A}" destId="{3CBD6389-2CAB-4C45-8756-D1B2EAD65437}" srcOrd="0" destOrd="0" presId="urn:microsoft.com/office/officeart/2009/3/layout/HorizontalOrganizationChart"/>
    <dgm:cxn modelId="{4C0827C7-E89E-E243-B3C8-9A293F21DC4A}" srcId="{941ECCEB-F44D-6B4B-978B-BCC8B043DB18}" destId="{D80E35EA-D2E7-0741-BFF6-AC4E1C4FEEAE}" srcOrd="1" destOrd="0" parTransId="{A4F3B5BA-62B0-8D45-AD15-7253EDA91396}" sibTransId="{DEE7E59C-33BB-9043-B834-5226BB596A7A}"/>
    <dgm:cxn modelId="{095083C9-266D-7D4C-B6FF-0325CD35B279}" type="presOf" srcId="{AC894857-4663-6B47-AB0E-B88CBE2CA477}" destId="{0B323D34-2E7C-7E4E-B611-7BE22297F782}" srcOrd="1" destOrd="0" presId="urn:microsoft.com/office/officeart/2009/3/layout/HorizontalOrganizationChart"/>
    <dgm:cxn modelId="{FFFA80D6-4B10-9A44-B931-02E6C5B9D26B}" type="presOf" srcId="{941ECCEB-F44D-6B4B-978B-BCC8B043DB18}" destId="{C1E107C8-A457-3445-A790-A032437691EB}" srcOrd="1" destOrd="0" presId="urn:microsoft.com/office/officeart/2009/3/layout/HorizontalOrganizationChart"/>
    <dgm:cxn modelId="{C07062D8-3D21-1045-9889-8D8ABEBC6266}" type="presOf" srcId="{D80E35EA-D2E7-0741-BFF6-AC4E1C4FEEAE}" destId="{8FACA307-4398-9941-A08D-58C30370D14D}" srcOrd="0" destOrd="0" presId="urn:microsoft.com/office/officeart/2009/3/layout/HorizontalOrganizationChart"/>
    <dgm:cxn modelId="{D1B8E1E5-EC62-0C46-A898-E96DE9A126EC}" type="presOf" srcId="{F46A1E41-7BA5-904D-8C1E-D08D09B012B2}" destId="{90B98C75-C50D-F145-B4D2-57492698E7AA}" srcOrd="0" destOrd="0" presId="urn:microsoft.com/office/officeart/2009/3/layout/HorizontalOrganizationChart"/>
    <dgm:cxn modelId="{F63523E7-45D0-7B4C-B713-50495DBE6EAC}" srcId="{FFA7AA24-7FCD-E246-9081-4FFC5295EC44}" destId="{941ECCEB-F44D-6B4B-978B-BCC8B043DB18}" srcOrd="0" destOrd="0" parTransId="{82F384ED-C014-124D-95DC-97E0D7FC9DC3}" sibTransId="{6FCA56F9-F5B9-5343-B811-E40857911B3C}"/>
    <dgm:cxn modelId="{090BC5F4-E4A8-3D49-88E6-77227931F8B3}" type="presOf" srcId="{6859A6A0-22A5-F341-9BC0-ACA9BABE89AE}" destId="{9D58A4CB-B8E5-4B44-8914-346AF8CB969A}" srcOrd="0" destOrd="0" presId="urn:microsoft.com/office/officeart/2009/3/layout/HorizontalOrganizationChart"/>
    <dgm:cxn modelId="{4AC01EF6-2795-ED45-8BBC-FA77AD8EE95B}" type="presOf" srcId="{D80E35EA-D2E7-0741-BFF6-AC4E1C4FEEAE}" destId="{50C8BEBC-B3F2-8A42-A8C1-3A13B2F99152}" srcOrd="1" destOrd="0" presId="urn:microsoft.com/office/officeart/2009/3/layout/HorizontalOrganizationChart"/>
    <dgm:cxn modelId="{8DB92142-E45C-6E41-AD44-A5231440FCFD}" type="presParOf" srcId="{86A9528F-F571-BD40-AF1B-12B20C0EFBE6}" destId="{E941B2DB-250A-784A-8651-89533AA21434}" srcOrd="0" destOrd="0" presId="urn:microsoft.com/office/officeart/2009/3/layout/HorizontalOrganizationChart"/>
    <dgm:cxn modelId="{1B351346-AB6C-E347-8DE7-4DF5810FDE47}" type="presParOf" srcId="{E941B2DB-250A-784A-8651-89533AA21434}" destId="{F77F6363-4D62-9A4B-9B4E-59C6A427AB48}" srcOrd="0" destOrd="0" presId="urn:microsoft.com/office/officeart/2009/3/layout/HorizontalOrganizationChart"/>
    <dgm:cxn modelId="{467F92DD-5F59-2348-9A6D-E51912AED193}" type="presParOf" srcId="{F77F6363-4D62-9A4B-9B4E-59C6A427AB48}" destId="{363866A7-01C1-714B-96F5-7C69D410DA41}" srcOrd="0" destOrd="0" presId="urn:microsoft.com/office/officeart/2009/3/layout/HorizontalOrganizationChart"/>
    <dgm:cxn modelId="{0DB4DD3E-71DA-404C-8F35-E4926B7B318D}" type="presParOf" srcId="{F77F6363-4D62-9A4B-9B4E-59C6A427AB48}" destId="{C1E107C8-A457-3445-A790-A032437691EB}" srcOrd="1" destOrd="0" presId="urn:microsoft.com/office/officeart/2009/3/layout/HorizontalOrganizationChart"/>
    <dgm:cxn modelId="{4491B492-4B38-404B-BF6F-364A6FE0FAE6}" type="presParOf" srcId="{E941B2DB-250A-784A-8651-89533AA21434}" destId="{8C69262B-6456-0F40-BB66-8FCCD2F336BA}" srcOrd="1" destOrd="0" presId="urn:microsoft.com/office/officeart/2009/3/layout/HorizontalOrganizationChart"/>
    <dgm:cxn modelId="{228E6E1F-1C71-0841-AE98-39B5C3B57792}" type="presParOf" srcId="{8C69262B-6456-0F40-BB66-8FCCD2F336BA}" destId="{98DF3780-B0D4-EE4E-87D4-9361C34282A0}" srcOrd="0" destOrd="0" presId="urn:microsoft.com/office/officeart/2009/3/layout/HorizontalOrganizationChart"/>
    <dgm:cxn modelId="{1A2B2601-6D01-9146-BD94-7B2B0F9A9455}" type="presParOf" srcId="{8C69262B-6456-0F40-BB66-8FCCD2F336BA}" destId="{01229B39-8182-CD48-85C0-4F0BE10ABA00}" srcOrd="1" destOrd="0" presId="urn:microsoft.com/office/officeart/2009/3/layout/HorizontalOrganizationChart"/>
    <dgm:cxn modelId="{0F58EB5C-552B-9643-A9E9-5E3EE644BDA1}" type="presParOf" srcId="{01229B39-8182-CD48-85C0-4F0BE10ABA00}" destId="{2FC71FFA-30AC-FD46-8EC4-55DCC1795395}" srcOrd="0" destOrd="0" presId="urn:microsoft.com/office/officeart/2009/3/layout/HorizontalOrganizationChart"/>
    <dgm:cxn modelId="{1CA13C8B-6F05-694F-9B87-86D30E0E378C}" type="presParOf" srcId="{2FC71FFA-30AC-FD46-8EC4-55DCC1795395}" destId="{3E749CB0-A15F-864F-BA14-CDAA81D5EB3D}" srcOrd="0" destOrd="0" presId="urn:microsoft.com/office/officeart/2009/3/layout/HorizontalOrganizationChart"/>
    <dgm:cxn modelId="{2C36665D-7333-434A-A22F-CFA55D90B3A8}" type="presParOf" srcId="{2FC71FFA-30AC-FD46-8EC4-55DCC1795395}" destId="{0B323D34-2E7C-7E4E-B611-7BE22297F782}" srcOrd="1" destOrd="0" presId="urn:microsoft.com/office/officeart/2009/3/layout/HorizontalOrganizationChart"/>
    <dgm:cxn modelId="{0B45C09F-4DEF-244D-9164-131D7F299B56}" type="presParOf" srcId="{01229B39-8182-CD48-85C0-4F0BE10ABA00}" destId="{6297975C-9F4A-BC4C-A581-3C05CDA4CDFD}" srcOrd="1" destOrd="0" presId="urn:microsoft.com/office/officeart/2009/3/layout/HorizontalOrganizationChart"/>
    <dgm:cxn modelId="{292AA98D-2B62-CE4F-A9F2-92C0803A6E7C}" type="presParOf" srcId="{6297975C-9F4A-BC4C-A581-3C05CDA4CDFD}" destId="{CBE2CD50-E4B7-BF44-98F5-ADD03817B3ED}" srcOrd="0" destOrd="0" presId="urn:microsoft.com/office/officeart/2009/3/layout/HorizontalOrganizationChart"/>
    <dgm:cxn modelId="{E6F9E64F-20C3-6348-BCC8-42A03DED85F4}" type="presParOf" srcId="{6297975C-9F4A-BC4C-A581-3C05CDA4CDFD}" destId="{E2AAAD70-BDB8-8545-BE12-A370E3FFEC86}" srcOrd="1" destOrd="0" presId="urn:microsoft.com/office/officeart/2009/3/layout/HorizontalOrganizationChart"/>
    <dgm:cxn modelId="{BBB13B46-4D9D-704A-ACDD-F404F152A5C0}" type="presParOf" srcId="{E2AAAD70-BDB8-8545-BE12-A370E3FFEC86}" destId="{909656DF-64CD-BB43-84DE-4F8D956FE4BF}" srcOrd="0" destOrd="0" presId="urn:microsoft.com/office/officeart/2009/3/layout/HorizontalOrganizationChart"/>
    <dgm:cxn modelId="{C149A405-F267-8F41-A70B-E14AF2020C90}" type="presParOf" srcId="{909656DF-64CD-BB43-84DE-4F8D956FE4BF}" destId="{3CBD6389-2CAB-4C45-8756-D1B2EAD65437}" srcOrd="0" destOrd="0" presId="urn:microsoft.com/office/officeart/2009/3/layout/HorizontalOrganizationChart"/>
    <dgm:cxn modelId="{4B827A2D-3B4D-E842-BA99-747E2E19E195}" type="presParOf" srcId="{909656DF-64CD-BB43-84DE-4F8D956FE4BF}" destId="{8FE8CE2D-AD16-C940-BEE2-9CA79043B445}" srcOrd="1" destOrd="0" presId="urn:microsoft.com/office/officeart/2009/3/layout/HorizontalOrganizationChart"/>
    <dgm:cxn modelId="{B51770C9-BFAC-9245-865B-DC48EF81A5D1}" type="presParOf" srcId="{E2AAAD70-BDB8-8545-BE12-A370E3FFEC86}" destId="{6F6CF8CF-6F91-6A4A-B6C2-4FC126C34FE1}" srcOrd="1" destOrd="0" presId="urn:microsoft.com/office/officeart/2009/3/layout/HorizontalOrganizationChart"/>
    <dgm:cxn modelId="{1C535F14-D852-CA45-A3AC-79E51920B322}" type="presParOf" srcId="{E2AAAD70-BDB8-8545-BE12-A370E3FFEC86}" destId="{10B0336A-ECEA-FA40-BA02-2838C4BB66A4}" srcOrd="2" destOrd="0" presId="urn:microsoft.com/office/officeart/2009/3/layout/HorizontalOrganizationChart"/>
    <dgm:cxn modelId="{933C4A6E-C217-F441-97E8-03A4B94874DA}" type="presParOf" srcId="{6297975C-9F4A-BC4C-A581-3C05CDA4CDFD}" destId="{90B98C75-C50D-F145-B4D2-57492698E7AA}" srcOrd="2" destOrd="0" presId="urn:microsoft.com/office/officeart/2009/3/layout/HorizontalOrganizationChart"/>
    <dgm:cxn modelId="{2AAB4599-0F1B-B14A-8EC8-46D23900AFF3}" type="presParOf" srcId="{6297975C-9F4A-BC4C-A581-3C05CDA4CDFD}" destId="{BE01F347-2984-B44A-BBEA-30956AD7905F}" srcOrd="3" destOrd="0" presId="urn:microsoft.com/office/officeart/2009/3/layout/HorizontalOrganizationChart"/>
    <dgm:cxn modelId="{9AEAEDCD-04A6-4D4D-BE66-5654D103E31D}" type="presParOf" srcId="{BE01F347-2984-B44A-BBEA-30956AD7905F}" destId="{7AF2A320-59CB-8346-8CE0-B8B51F52ECAD}" srcOrd="0" destOrd="0" presId="urn:microsoft.com/office/officeart/2009/3/layout/HorizontalOrganizationChart"/>
    <dgm:cxn modelId="{647CADC3-2A83-024F-90E1-342A238BF3FA}" type="presParOf" srcId="{7AF2A320-59CB-8346-8CE0-B8B51F52ECAD}" destId="{9D58A4CB-B8E5-4B44-8914-346AF8CB969A}" srcOrd="0" destOrd="0" presId="urn:microsoft.com/office/officeart/2009/3/layout/HorizontalOrganizationChart"/>
    <dgm:cxn modelId="{BC93ED02-A3A4-114A-9ED7-136D88A081DA}" type="presParOf" srcId="{7AF2A320-59CB-8346-8CE0-B8B51F52ECAD}" destId="{246CFF77-81E5-7043-B0CC-D34971EAE279}" srcOrd="1" destOrd="0" presId="urn:microsoft.com/office/officeart/2009/3/layout/HorizontalOrganizationChart"/>
    <dgm:cxn modelId="{6D3EE0F3-70DB-CF45-9620-9DD28B75728B}" type="presParOf" srcId="{BE01F347-2984-B44A-BBEA-30956AD7905F}" destId="{F87B0E1C-4949-3F4B-92F9-00A8D0417329}" srcOrd="1" destOrd="0" presId="urn:microsoft.com/office/officeart/2009/3/layout/HorizontalOrganizationChart"/>
    <dgm:cxn modelId="{30D4DF41-7DD5-4B45-A91B-554D130C2593}" type="presParOf" srcId="{BE01F347-2984-B44A-BBEA-30956AD7905F}" destId="{23C9FF74-7BD2-B745-BDBD-76E7B5DD6C3D}" srcOrd="2" destOrd="0" presId="urn:microsoft.com/office/officeart/2009/3/layout/HorizontalOrganizationChart"/>
    <dgm:cxn modelId="{87ECDE0A-BC55-8E4B-BAFB-FD9FBBB1CC37}" type="presParOf" srcId="{01229B39-8182-CD48-85C0-4F0BE10ABA00}" destId="{5F4321C6-8C34-C445-8464-6F093C3FBA18}" srcOrd="2" destOrd="0" presId="urn:microsoft.com/office/officeart/2009/3/layout/HorizontalOrganizationChart"/>
    <dgm:cxn modelId="{5DF9A928-3FD0-BE46-9915-E299E6312357}" type="presParOf" srcId="{8C69262B-6456-0F40-BB66-8FCCD2F336BA}" destId="{466491BE-96E9-4645-B092-9D7C2509FD70}" srcOrd="2" destOrd="0" presId="urn:microsoft.com/office/officeart/2009/3/layout/HorizontalOrganizationChart"/>
    <dgm:cxn modelId="{29681B3E-8E3E-F84D-8340-2581D467C25A}" type="presParOf" srcId="{8C69262B-6456-0F40-BB66-8FCCD2F336BA}" destId="{A4ECF1D1-CFF2-F04A-B9E7-45B574BC74A7}" srcOrd="3" destOrd="0" presId="urn:microsoft.com/office/officeart/2009/3/layout/HorizontalOrganizationChart"/>
    <dgm:cxn modelId="{1CB32520-F192-1F4D-929F-609489B83BB7}" type="presParOf" srcId="{A4ECF1D1-CFF2-F04A-B9E7-45B574BC74A7}" destId="{0AD67F27-02F6-BE4D-99F3-DA31D1CC546C}" srcOrd="0" destOrd="0" presId="urn:microsoft.com/office/officeart/2009/3/layout/HorizontalOrganizationChart"/>
    <dgm:cxn modelId="{A64E8441-757E-8548-B4C1-B292CAE0622E}" type="presParOf" srcId="{0AD67F27-02F6-BE4D-99F3-DA31D1CC546C}" destId="{8FACA307-4398-9941-A08D-58C30370D14D}" srcOrd="0" destOrd="0" presId="urn:microsoft.com/office/officeart/2009/3/layout/HorizontalOrganizationChart"/>
    <dgm:cxn modelId="{B953900B-951D-584A-9586-762D52B5EB23}" type="presParOf" srcId="{0AD67F27-02F6-BE4D-99F3-DA31D1CC546C}" destId="{50C8BEBC-B3F2-8A42-A8C1-3A13B2F99152}" srcOrd="1" destOrd="0" presId="urn:microsoft.com/office/officeart/2009/3/layout/HorizontalOrganizationChart"/>
    <dgm:cxn modelId="{8905315E-0DE1-9D45-B7E7-C80CE2F65085}" type="presParOf" srcId="{A4ECF1D1-CFF2-F04A-B9E7-45B574BC74A7}" destId="{E9243C63-0143-8C42-9441-97C2303F1DE6}" srcOrd="1" destOrd="0" presId="urn:microsoft.com/office/officeart/2009/3/layout/HorizontalOrganizationChart"/>
    <dgm:cxn modelId="{9ECB1C0C-C532-EA43-8A23-4B1AB2843E5F}" type="presParOf" srcId="{A4ECF1D1-CFF2-F04A-B9E7-45B574BC74A7}" destId="{2B1E044B-4E77-F741-9CFA-9E09AE7A7BDC}" srcOrd="2" destOrd="0" presId="urn:microsoft.com/office/officeart/2009/3/layout/HorizontalOrganizationChart"/>
    <dgm:cxn modelId="{19646DB7-C007-2349-AF24-41F88E847786}" type="presParOf" srcId="{E941B2DB-250A-784A-8651-89533AA21434}" destId="{2C668BDD-389F-B848-9A61-1C158F382447}"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51AE1-65FC-654E-B873-C0AC3B1628A2}">
      <dsp:nvSpPr>
        <dsp:cNvPr id="0" name=""/>
        <dsp:cNvSpPr/>
      </dsp:nvSpPr>
      <dsp:spPr>
        <a:xfrm>
          <a:off x="0" y="326205"/>
          <a:ext cx="5762107" cy="360131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3B8CD-29B7-D74A-A93C-8D151330E3B5}">
      <dsp:nvSpPr>
        <dsp:cNvPr id="0" name=""/>
        <dsp:cNvSpPr/>
      </dsp:nvSpPr>
      <dsp:spPr>
        <a:xfrm>
          <a:off x="567567" y="3004144"/>
          <a:ext cx="132528" cy="1325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2A4010-E7B8-4946-8F02-2C86DD8F94C3}">
      <dsp:nvSpPr>
        <dsp:cNvPr id="0" name=""/>
        <dsp:cNvSpPr/>
      </dsp:nvSpPr>
      <dsp:spPr>
        <a:xfrm>
          <a:off x="633831" y="3070409"/>
          <a:ext cx="985320" cy="857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224"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1948: </a:t>
          </a:r>
          <a:r>
            <a:rPr lang="en-US" sz="1200" kern="1200" dirty="0" err="1">
              <a:latin typeface="Arial" panose="020B0604020202020204" pitchFamily="34" charset="0"/>
              <a:cs typeface="Arial" panose="020B0604020202020204" pitchFamily="34" charset="0"/>
            </a:rPr>
            <a:t>cfDNA</a:t>
          </a:r>
          <a:r>
            <a:rPr lang="en-US" sz="1200" kern="1200" dirty="0">
              <a:latin typeface="Arial" panose="020B0604020202020204" pitchFamily="34" charset="0"/>
              <a:cs typeface="Arial" panose="020B0604020202020204" pitchFamily="34" charset="0"/>
            </a:rPr>
            <a:t> identified in humans</a:t>
          </a:r>
        </a:p>
      </dsp:txBody>
      <dsp:txXfrm>
        <a:off x="633831" y="3070409"/>
        <a:ext cx="985320" cy="857113"/>
      </dsp:txXfrm>
    </dsp:sp>
    <dsp:sp modelId="{18C426CF-23F9-FA44-AECE-4A3269024855}">
      <dsp:nvSpPr>
        <dsp:cNvPr id="0" name=""/>
        <dsp:cNvSpPr/>
      </dsp:nvSpPr>
      <dsp:spPr>
        <a:xfrm>
          <a:off x="1503909" y="2166478"/>
          <a:ext cx="230484" cy="2304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E82E55-60A4-E649-BE1E-81B7D7A077D8}">
      <dsp:nvSpPr>
        <dsp:cNvPr id="0" name=""/>
        <dsp:cNvSpPr/>
      </dsp:nvSpPr>
      <dsp:spPr>
        <a:xfrm>
          <a:off x="1619152" y="2281720"/>
          <a:ext cx="1210042" cy="1645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29"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1977: Higher </a:t>
          </a:r>
          <a:r>
            <a:rPr lang="en-US" sz="1200" kern="1200" dirty="0" err="1">
              <a:latin typeface="Arial" panose="020B0604020202020204" pitchFamily="34" charset="0"/>
              <a:cs typeface="Arial" panose="020B0604020202020204" pitchFamily="34" charset="0"/>
            </a:rPr>
            <a:t>cfDNA</a:t>
          </a:r>
          <a:r>
            <a:rPr lang="en-US" sz="1200" kern="1200" dirty="0">
              <a:latin typeface="Arial" panose="020B0604020202020204" pitchFamily="34" charset="0"/>
              <a:cs typeface="Arial" panose="020B0604020202020204" pitchFamily="34" charset="0"/>
            </a:rPr>
            <a:t> in patients with cancer</a:t>
          </a:r>
        </a:p>
      </dsp:txBody>
      <dsp:txXfrm>
        <a:off x="1619152" y="2281720"/>
        <a:ext cx="1210042" cy="1645801"/>
      </dsp:txXfrm>
    </dsp:sp>
    <dsp:sp modelId="{AC660C19-8B6B-3145-81F6-5E93A936AA2F}">
      <dsp:nvSpPr>
        <dsp:cNvPr id="0" name=""/>
        <dsp:cNvSpPr/>
      </dsp:nvSpPr>
      <dsp:spPr>
        <a:xfrm>
          <a:off x="2699547" y="1549212"/>
          <a:ext cx="305391" cy="3053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C0072-075C-0F49-B9A1-0A917A4D7F8A}">
      <dsp:nvSpPr>
        <dsp:cNvPr id="0" name=""/>
        <dsp:cNvSpPr/>
      </dsp:nvSpPr>
      <dsp:spPr>
        <a:xfrm>
          <a:off x="2852242" y="1701908"/>
          <a:ext cx="1210042" cy="2225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821"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1989: identified origin of </a:t>
          </a:r>
          <a:r>
            <a:rPr lang="en-US" sz="1200" kern="1200" dirty="0" err="1">
              <a:latin typeface="Arial" panose="020B0604020202020204" pitchFamily="34" charset="0"/>
              <a:cs typeface="Arial" panose="020B0604020202020204" pitchFamily="34" charset="0"/>
            </a:rPr>
            <a:t>cfDNA</a:t>
          </a:r>
          <a:r>
            <a:rPr lang="en-US" sz="1200" kern="1200" dirty="0">
              <a:latin typeface="Arial" panose="020B0604020202020204" pitchFamily="34" charset="0"/>
              <a:cs typeface="Arial" panose="020B0604020202020204" pitchFamily="34" charset="0"/>
            </a:rPr>
            <a:t> in patients with cancer</a:t>
          </a:r>
        </a:p>
      </dsp:txBody>
      <dsp:txXfrm>
        <a:off x="2852242" y="1701908"/>
        <a:ext cx="1210042" cy="2225613"/>
      </dsp:txXfrm>
    </dsp:sp>
    <dsp:sp modelId="{BEA67015-6EF7-D444-B86B-C4E430770932}">
      <dsp:nvSpPr>
        <dsp:cNvPr id="0" name=""/>
        <dsp:cNvSpPr/>
      </dsp:nvSpPr>
      <dsp:spPr>
        <a:xfrm>
          <a:off x="4001783" y="1140823"/>
          <a:ext cx="409109" cy="4091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1E4475-7DDF-664A-8773-06F4F6026F30}">
      <dsp:nvSpPr>
        <dsp:cNvPr id="0" name=""/>
        <dsp:cNvSpPr/>
      </dsp:nvSpPr>
      <dsp:spPr>
        <a:xfrm>
          <a:off x="4206338" y="1345378"/>
          <a:ext cx="1210042" cy="2582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779"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1994: tumor-specific (RAS) mutations in plasma of patients with cancer</a:t>
          </a:r>
        </a:p>
      </dsp:txBody>
      <dsp:txXfrm>
        <a:off x="4206338" y="1345378"/>
        <a:ext cx="1210042" cy="2582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491BE-96E9-4645-B092-9D7C2509FD70}">
      <dsp:nvSpPr>
        <dsp:cNvPr id="0" name=""/>
        <dsp:cNvSpPr/>
      </dsp:nvSpPr>
      <dsp:spPr>
        <a:xfrm>
          <a:off x="3094541" y="2303317"/>
          <a:ext cx="618073" cy="664429"/>
        </a:xfrm>
        <a:custGeom>
          <a:avLst/>
          <a:gdLst/>
          <a:ahLst/>
          <a:cxnLst/>
          <a:rect l="0" t="0" r="0" b="0"/>
          <a:pathLst>
            <a:path>
              <a:moveTo>
                <a:pt x="0" y="0"/>
              </a:moveTo>
              <a:lnTo>
                <a:pt x="309036" y="0"/>
              </a:lnTo>
              <a:lnTo>
                <a:pt x="309036" y="664429"/>
              </a:lnTo>
              <a:lnTo>
                <a:pt x="618073" y="6644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B98C75-C50D-F145-B4D2-57492698E7AA}">
      <dsp:nvSpPr>
        <dsp:cNvPr id="0" name=""/>
        <dsp:cNvSpPr/>
      </dsp:nvSpPr>
      <dsp:spPr>
        <a:xfrm>
          <a:off x="6802984" y="1638887"/>
          <a:ext cx="618073" cy="664429"/>
        </a:xfrm>
        <a:custGeom>
          <a:avLst/>
          <a:gdLst/>
          <a:ahLst/>
          <a:cxnLst/>
          <a:rect l="0" t="0" r="0" b="0"/>
          <a:pathLst>
            <a:path>
              <a:moveTo>
                <a:pt x="0" y="0"/>
              </a:moveTo>
              <a:lnTo>
                <a:pt x="309036" y="0"/>
              </a:lnTo>
              <a:lnTo>
                <a:pt x="309036" y="664429"/>
              </a:lnTo>
              <a:lnTo>
                <a:pt x="618073" y="6644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E2CD50-E4B7-BF44-98F5-ADD03817B3ED}">
      <dsp:nvSpPr>
        <dsp:cNvPr id="0" name=""/>
        <dsp:cNvSpPr/>
      </dsp:nvSpPr>
      <dsp:spPr>
        <a:xfrm>
          <a:off x="6802984" y="974458"/>
          <a:ext cx="618073" cy="664429"/>
        </a:xfrm>
        <a:custGeom>
          <a:avLst/>
          <a:gdLst/>
          <a:ahLst/>
          <a:cxnLst/>
          <a:rect l="0" t="0" r="0" b="0"/>
          <a:pathLst>
            <a:path>
              <a:moveTo>
                <a:pt x="0" y="664429"/>
              </a:moveTo>
              <a:lnTo>
                <a:pt x="309036" y="664429"/>
              </a:lnTo>
              <a:lnTo>
                <a:pt x="309036" y="0"/>
              </a:lnTo>
              <a:lnTo>
                <a:pt x="618073"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DF3780-B0D4-EE4E-87D4-9361C34282A0}">
      <dsp:nvSpPr>
        <dsp:cNvPr id="0" name=""/>
        <dsp:cNvSpPr/>
      </dsp:nvSpPr>
      <dsp:spPr>
        <a:xfrm>
          <a:off x="3094541" y="1638887"/>
          <a:ext cx="618073" cy="664429"/>
        </a:xfrm>
        <a:custGeom>
          <a:avLst/>
          <a:gdLst/>
          <a:ahLst/>
          <a:cxnLst/>
          <a:rect l="0" t="0" r="0" b="0"/>
          <a:pathLst>
            <a:path>
              <a:moveTo>
                <a:pt x="0" y="664429"/>
              </a:moveTo>
              <a:lnTo>
                <a:pt x="309036" y="664429"/>
              </a:lnTo>
              <a:lnTo>
                <a:pt x="309036" y="0"/>
              </a:lnTo>
              <a:lnTo>
                <a:pt x="61807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3866A7-01C1-714B-96F5-7C69D410DA41}">
      <dsp:nvSpPr>
        <dsp:cNvPr id="0" name=""/>
        <dsp:cNvSpPr/>
      </dsp:nvSpPr>
      <dsp:spPr>
        <a:xfrm>
          <a:off x="4171" y="1832035"/>
          <a:ext cx="3090369" cy="942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607 patients included in the analysis</a:t>
          </a:r>
        </a:p>
      </dsp:txBody>
      <dsp:txXfrm>
        <a:off x="4171" y="1832035"/>
        <a:ext cx="3090369" cy="942562"/>
      </dsp:txXfrm>
    </dsp:sp>
    <dsp:sp modelId="{3E749CB0-A15F-864F-BA14-CDAA81D5EB3D}">
      <dsp:nvSpPr>
        <dsp:cNvPr id="0" name=""/>
        <dsp:cNvSpPr/>
      </dsp:nvSpPr>
      <dsp:spPr>
        <a:xfrm>
          <a:off x="3712615" y="1167606"/>
          <a:ext cx="3090369" cy="942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459 baseline </a:t>
          </a:r>
        </a:p>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ctDNA(-)</a:t>
          </a:r>
        </a:p>
      </dsp:txBody>
      <dsp:txXfrm>
        <a:off x="3712615" y="1167606"/>
        <a:ext cx="3090369" cy="942562"/>
      </dsp:txXfrm>
    </dsp:sp>
    <dsp:sp modelId="{3CBD6389-2CAB-4C45-8756-D1B2EAD65437}">
      <dsp:nvSpPr>
        <dsp:cNvPr id="0" name=""/>
        <dsp:cNvSpPr/>
      </dsp:nvSpPr>
      <dsp:spPr>
        <a:xfrm>
          <a:off x="7421058" y="503176"/>
          <a:ext cx="3090369" cy="942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102 convert to ctDNA(+) during follow-up (22%)</a:t>
          </a:r>
        </a:p>
      </dsp:txBody>
      <dsp:txXfrm>
        <a:off x="7421058" y="503176"/>
        <a:ext cx="3090369" cy="942562"/>
      </dsp:txXfrm>
    </dsp:sp>
    <dsp:sp modelId="{9D58A4CB-B8E5-4B44-8914-346AF8CB969A}">
      <dsp:nvSpPr>
        <dsp:cNvPr id="0" name=""/>
        <dsp:cNvSpPr/>
      </dsp:nvSpPr>
      <dsp:spPr>
        <a:xfrm>
          <a:off x="7421058" y="1832035"/>
          <a:ext cx="3090369" cy="942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18 developed metastatic disease prior to ctDNA(+) (~4%)</a:t>
          </a:r>
        </a:p>
      </dsp:txBody>
      <dsp:txXfrm>
        <a:off x="7421058" y="1832035"/>
        <a:ext cx="3090369" cy="942562"/>
      </dsp:txXfrm>
    </dsp:sp>
    <dsp:sp modelId="{8FACA307-4398-9941-A08D-58C30370D14D}">
      <dsp:nvSpPr>
        <dsp:cNvPr id="0" name=""/>
        <dsp:cNvSpPr/>
      </dsp:nvSpPr>
      <dsp:spPr>
        <a:xfrm>
          <a:off x="3712615" y="2496465"/>
          <a:ext cx="3090369" cy="9425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148 baseline ctDNA(+)</a:t>
          </a:r>
        </a:p>
      </dsp:txBody>
      <dsp:txXfrm>
        <a:off x="3712615" y="2496465"/>
        <a:ext cx="3090369" cy="94256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2/26/26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3583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10684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EDCEB-8882-D88E-0C0E-88E9351FC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BC731-5A54-C8DB-D26A-4EE82E5C1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AC4ED-8286-67C6-7727-002E8E0CBDB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26392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4815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0956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236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3003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230593-EEC0-4B20-B4C0-339D30E76615}" type="slidenum">
              <a:rPr kumimoji="0" lang="en-P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PK"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6024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1827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B6DD5-CCCF-21E7-D810-7B80FEF725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053D0-EBE2-DDB3-61B6-AB2A77B56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AF983-FBAE-4CD5-E192-29B5BE27F6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981C3D-36AD-F2E4-3DBF-3A772E90062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079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8AD65-9461-DCEC-2FB0-7EAFEA7F0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E619C-38E7-F112-78A1-3685D46639E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165E3DB-0175-AEE9-6BEB-EA706F91E6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83295D-C453-7D14-BF54-553BB12CD61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230593-EEC0-4B20-B4C0-339D30E76615}" type="slidenum">
              <a:rPr kumimoji="0" lang="en-P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PK"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98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615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230593-EEC0-4B20-B4C0-339D30E76615}" type="slidenum">
              <a:rPr kumimoji="0" lang="en-P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PK"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5706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D78E-23A3-A02C-E20B-0EE82DCA4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1F4B7-FFE6-4BC2-3641-4A09FB03CB4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BE9FF43-8AEF-27F0-E63D-FD558403AE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C59934-9F54-B02D-AC80-FB54E660037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9862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5627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614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5838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28356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347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3014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6101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30900-C5CF-E944-188A-F5B81A0E0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35E5E-9AF8-580F-CA6A-9DB0E432045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C96F3B5-8713-22FF-3A30-A5BE0A3EC9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898E2D-4CA8-B3DB-5F64-AFCD34F88B3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708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3215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1647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8968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2035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7978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4D252-21D5-DFF8-8132-B88005869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5B663-3C1E-8748-A4C2-9F60D496F31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F45FF13-0EE5-6EB9-A839-74BF7680EA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23C219-2777-0489-9D11-B174EF4BAEA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3325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8416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230593-EEC0-4B20-B4C0-339D30E76615}" type="slidenum">
              <a:rPr kumimoji="0" lang="en-PK"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PK"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1847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2836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1339D-0B21-0538-1D1C-42E115D8C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C3CF2-BE6D-8CB9-B12B-A52AFCA59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A38F1-5266-027B-C649-DA73155EE43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24755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9062-19A8-F46A-5426-373C0CDEF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DFD35-10B8-4869-53F4-5D1850CC0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59100-151E-ED63-22B4-26FCF8554B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842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E7480-AD70-BEC8-1603-3A6362DE7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F82A8-BC79-506C-9E6D-5609B7390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1E08C-F311-D26D-616A-0D28A6D883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33635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B18A9-4349-804E-F705-DC99A037D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EDBA9-B572-5EB9-127D-95363F77F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9AE42-4104-6B0A-F927-EE288ACF6A2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9181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55549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60958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02151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7571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64081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B1711-9665-22CC-5F10-5E3D4D572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98B34-6A12-A48D-F36D-959F672E2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33902-D206-5ACE-C8CC-B4642F95E8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ED443D-986E-02B7-3F6C-37492D9B2C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D7AC7-FA44-4C8E-9AA0-3D2F1EEAAB02}" type="slidenum">
              <a:rPr kumimoji="0" lang="en-US" sz="12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a:sym typeface="Arial"/>
            </a:endParaRPr>
          </a:p>
        </p:txBody>
      </p:sp>
    </p:spTree>
    <p:extLst>
      <p:ext uri="{BB962C8B-B14F-4D97-AF65-F5344CB8AC3E}">
        <p14:creationId xmlns:p14="http://schemas.microsoft.com/office/powerpoint/2010/main" val="40887297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53643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445B-93B4-CE6D-F0FB-D305A4F2DA37}"/>
            </a:ext>
          </a:extLst>
        </p:cNvPr>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FC2B484F-5A36-8D1B-4E76-6464882BC536}"/>
              </a:ext>
            </a:extLst>
          </p:cNvPr>
          <p:cNvSpPr>
            <a:spLocks noGrp="1" noRot="1" noChangeAspect="1"/>
          </p:cNvSpPr>
          <p:nvPr>
            <p:ph type="sldImg"/>
          </p:nvPr>
        </p:nvSpPr>
        <p:spPr>
          <a:xfrm>
            <a:off x="381000" y="685800"/>
            <a:ext cx="6096000" cy="3429000"/>
          </a:xfrm>
          <a:solidFill>
            <a:srgbClr val="FFFFFF"/>
          </a:solidFill>
          <a:ln/>
        </p:spPr>
      </p:sp>
      <p:sp>
        <p:nvSpPr>
          <p:cNvPr id="10242" name="Notes Placeholder 2">
            <a:extLst>
              <a:ext uri="{FF2B5EF4-FFF2-40B4-BE49-F238E27FC236}">
                <a16:creationId xmlns:a16="http://schemas.microsoft.com/office/drawing/2014/main" id="{C58E9026-1CA7-427E-AE35-5FC091D24679}"/>
              </a:ext>
            </a:extLst>
          </p:cNvPr>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a:extLst>
              <a:ext uri="{FF2B5EF4-FFF2-40B4-BE49-F238E27FC236}">
                <a16:creationId xmlns:a16="http://schemas.microsoft.com/office/drawing/2014/main" id="{4299DE9E-A542-8863-05F1-DE2B01F1A457}"/>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572417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28595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751015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005071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73887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835750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473111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448512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405916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15301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13449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674795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851002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777B6-238C-1793-0A7B-ADE876A68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1521C-146A-1FE8-D62D-75DC98521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B7F35C-6B80-E89C-55E2-3C0C7D43117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192107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F70EC-99EC-1078-ABBA-B8009249F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E5963-E19B-3208-51C4-306F79E93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47D7F-8C9E-7751-07F5-AF873DFCFC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603361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4AB4C-C87D-5E10-A9AB-1043EE4A3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0D2B5-1F96-3EE1-FD9B-A717DA40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E9AFE-2B13-D2D5-FC30-A6B7060B9E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622562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14" name="Google Shape;11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84</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158350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752622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91033" rtl="0" eaLnBrk="1" fontAlgn="auto" latinLnBrk="0" hangingPunct="1">
              <a:lnSpc>
                <a:spcPct val="100000"/>
              </a:lnSpc>
              <a:spcBef>
                <a:spcPts val="0"/>
              </a:spcBef>
              <a:spcAft>
                <a:spcPts val="0"/>
              </a:spcAft>
              <a:buClrTx/>
              <a:buSzTx/>
              <a:buFontTx/>
              <a:buNone/>
              <a:tabLst/>
              <a:defRPr/>
            </a:pPr>
            <a:fld id="{423A46D1-3EA3-4E91-998C-0B22B824E3F8}" type="slidenum">
              <a:rPr kumimoji="0" lang="de-CH" sz="1200" b="0" i="0" u="none" strike="noStrike" kern="1200" cap="none" spc="0" normalizeH="0" baseline="0" noProof="0">
                <a:ln>
                  <a:noFill/>
                </a:ln>
                <a:solidFill>
                  <a:prstClr val="black"/>
                </a:solidFill>
                <a:effectLst/>
                <a:uLnTx/>
                <a:uFillTx/>
                <a:latin typeface="Johnson Text" panose="00000500000000000000" pitchFamily="2" charset="0"/>
                <a:ea typeface="+mn-ea"/>
                <a:cs typeface="+mn-cs"/>
              </a:rPr>
              <a:pPr marL="0" marR="0" lvl="0" indent="0" algn="r" defTabSz="991033" rtl="0" eaLnBrk="1" fontAlgn="auto" latinLnBrk="0" hangingPunct="1">
                <a:lnSpc>
                  <a:spcPct val="100000"/>
                </a:lnSpc>
                <a:spcBef>
                  <a:spcPts val="0"/>
                </a:spcBef>
                <a:spcAft>
                  <a:spcPts val="0"/>
                </a:spcAft>
                <a:buClrTx/>
                <a:buSzTx/>
                <a:buFontTx/>
                <a:buNone/>
                <a:tabLst/>
                <a:defRPr/>
              </a:pPr>
              <a:t>87</a:t>
            </a:fld>
            <a:endParaRPr kumimoji="0" lang="de-CH" sz="1200" b="0" i="0" u="none" strike="noStrike" kern="1200" cap="none" spc="0" normalizeH="0" baseline="0" noProof="0">
              <a:ln>
                <a:noFill/>
              </a:ln>
              <a:solidFill>
                <a:prstClr val="black"/>
              </a:solidFill>
              <a:effectLst/>
              <a:uLnTx/>
              <a:uFillTx/>
              <a:latin typeface="Johnson Text" panose="00000500000000000000" pitchFamily="2" charset="0"/>
              <a:ea typeface="+mn-ea"/>
              <a:cs typeface="+mn-cs"/>
            </a:endParaRPr>
          </a:p>
        </p:txBody>
      </p:sp>
    </p:spTree>
    <p:extLst>
      <p:ext uri="{BB962C8B-B14F-4D97-AF65-F5344CB8AC3E}">
        <p14:creationId xmlns:p14="http://schemas.microsoft.com/office/powerpoint/2010/main" val="42238698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20314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7272682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91"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91" rtl="0" eaLnBrk="1" fontAlgn="auto" latinLnBrk="0" hangingPunct="1">
              <a:lnSpc>
                <a:spcPct val="100000"/>
              </a:lnSpc>
              <a:spcBef>
                <a:spcPts val="0"/>
              </a:spcBef>
              <a:spcAft>
                <a:spcPts val="0"/>
              </a:spcAft>
              <a:buClrTx/>
              <a:buSzTx/>
              <a:buFontTx/>
              <a:buNone/>
              <a:tabLst/>
              <a:defRPr/>
            </a:pPr>
            <a:r>
              <a:rPr lang="en-US" dirty="0"/>
              <a:t>Image source: https://media.springernature.com/full/nature-static/assets/v1/image-assets/nrc3817-f1.jpg</a:t>
            </a:r>
          </a:p>
          <a:p>
            <a:endParaRPr lang="en-US" dirty="0"/>
          </a:p>
        </p:txBody>
      </p:sp>
      <p:sp>
        <p:nvSpPr>
          <p:cNvPr id="4" name="Slide Number Placeholder 3"/>
          <p:cNvSpPr>
            <a:spLocks noGrp="1"/>
          </p:cNvSpPr>
          <p:nvPr>
            <p:ph type="sldNum" sz="quarter" idx="10"/>
          </p:nvPr>
        </p:nvSpPr>
        <p:spPr/>
        <p:txBody>
          <a:bodyPr/>
          <a:lstStyle/>
          <a:p>
            <a:pPr marL="0" marR="0" lvl="0" indent="0" algn="r" defTabSz="914291"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smtClean="0">
                <a:ln>
                  <a:noFill/>
                </a:ln>
                <a:solidFill>
                  <a:prstClr val="black"/>
                </a:solidFill>
                <a:effectLst/>
                <a:uLnTx/>
                <a:uFillTx/>
                <a:latin typeface="Verdana"/>
                <a:ea typeface="+mn-ea"/>
                <a:cs typeface="Arial"/>
                <a:sym typeface="Arial"/>
              </a:rPr>
              <a:pPr marL="0" marR="0" lvl="0" indent="0" algn="r" defTabSz="914291"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Verdana"/>
              <a:ea typeface="+mn-ea"/>
              <a:cs typeface="Arial"/>
              <a:sym typeface="Arial"/>
            </a:endParaRPr>
          </a:p>
        </p:txBody>
      </p:sp>
    </p:spTree>
    <p:extLst>
      <p:ext uri="{BB962C8B-B14F-4D97-AF65-F5344CB8AC3E}">
        <p14:creationId xmlns:p14="http://schemas.microsoft.com/office/powerpoint/2010/main" val="42567557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98</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14894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855331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4602806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B2E18-EB83-BB59-9679-03D4F4E9D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B2265-9B49-CD4F-482B-709D25BEE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AFD639-6579-2C59-3A34-C6CAA9834D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1B71E4-6C48-65EA-4365-E23F8318D6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Johnson Text"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Johnson Text" panose="020B0606030504020204" pitchFamily="34" charset="0"/>
              <a:ea typeface="+mn-ea"/>
              <a:cs typeface="+mn-cs"/>
            </a:endParaRPr>
          </a:p>
        </p:txBody>
      </p:sp>
    </p:spTree>
    <p:extLst>
      <p:ext uri="{BB962C8B-B14F-4D97-AF65-F5344CB8AC3E}">
        <p14:creationId xmlns:p14="http://schemas.microsoft.com/office/powerpoint/2010/main" val="27217334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6D99F-670D-8A06-710F-F64793D81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DD4A3-AACE-D34F-BBB6-031BE5699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D8FCB-F6D9-4D84-96B7-9E4948BDFF1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C3662A2-2C88-7A63-32E4-A1CD4F3806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B4344-C774-42F0-BCEA-48451FB75F2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8616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BC390-D651-E7AB-6E48-A728E18A4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5EE22-368C-B869-DBA3-9A0AB6035B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492D6-3059-97B5-73EA-A6183958B36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134165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A6756-232A-8907-734D-F8C3E05DC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4BC95-E378-09CA-893B-0CE534CF1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04031-4C2A-4FFB-49E1-28F488EEE30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856330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D7218-34D1-420D-A883-BEC61AE40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553F5-B0D7-F735-97A1-5DF803AE3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8102C-BC76-8D95-496B-4E379005D1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48026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BB30D-393E-2F67-E159-990EA203281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0AAFDCF-D183-19A1-AB00-3ACD5369470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1438422-E7A4-B2F4-3BB5-7919874B428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9F40957-9685-6C12-EF1B-41B5E0A1C25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700193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CE234-FA06-BF74-71A6-2A6322928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FA926-9E9F-93D5-B28B-7B1300523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F2751-7333-76C0-6CBB-75AE73AB83E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5833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GB" dirty="0"/>
              <a:t>Last</a:t>
            </a:r>
            <a:r>
              <a:rPr lang="en-GB" baseline="0" dirty="0"/>
              <a:t> updated: 28 April 2016</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14DFC-41D9-46F5-98B7-47AD96E565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6031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CCA07-CE39-8F45-8D26-4CFFF43D6F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7978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CCA07-CE39-8F45-8D26-4CFFF43D6F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282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96921742e3_0_1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96921742e3_0_1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7" name="Google Shape;557;g96921742e3_0_1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457200" rtl="0" eaLnBrk="1" fontAlgn="base" latinLnBrk="0" hangingPunct="0">
              <a:lnSpc>
                <a:spcPct val="93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Times New Roman" pitchFamily="2" charset="0"/>
                <a:ea typeface="Arial Unicode MS" panose="020B0604020202020204" pitchFamily="34" charset="-128"/>
                <a:cs typeface="+mn-cs"/>
              </a:rPr>
              <a:pPr marL="0" marR="0" lvl="0" indent="0" algn="r" defTabSz="457200" rtl="0" eaLnBrk="1" fontAlgn="base" latinLnBrk="0" hangingPunct="0">
                <a:lnSpc>
                  <a:spcPct val="93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123</a:t>
            </a:fld>
            <a:endParaRPr kumimoji="0" sz="1400" b="0" i="0" u="none" strike="noStrike" kern="1200" cap="none" spc="0" normalizeH="0" baseline="0" noProof="0">
              <a:ln>
                <a:noFill/>
              </a:ln>
              <a:solidFill>
                <a:srgbClr val="000000"/>
              </a:solidFill>
              <a:effectLst/>
              <a:uLnTx/>
              <a:uFillTx/>
              <a:latin typeface="Times New Roman" pitchFamily="2" charset="0"/>
              <a:ea typeface="Arial Unicode MS" panose="020B0604020202020204" pitchFamily="34" charset="-128"/>
              <a:cs typeface="+mn-cs"/>
            </a:endParaRPr>
          </a:p>
        </p:txBody>
      </p:sp>
    </p:spTree>
    <p:extLst>
      <p:ext uri="{BB962C8B-B14F-4D97-AF65-F5344CB8AC3E}">
        <p14:creationId xmlns:p14="http://schemas.microsoft.com/office/powerpoint/2010/main" val="10988690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CCA07-CE39-8F45-8D26-4CFFF43D6F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5392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CCA07-CE39-8F45-8D26-4CFFF43D6F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9615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a:prstGeom prst="rect">
            <a:avLst/>
          </a:prstGeom>
        </p:spPr>
      </p:sp>
      <p:sp>
        <p:nvSpPr>
          <p:cNvPr id="3" name="Notes Placeholder 2"/>
          <p:cNvSpPr>
            <a:spLocks noGrp="1"/>
          </p:cNvSpPr>
          <p:nvPr>
            <p:ph type="body" idx="1"/>
          </p:nvPr>
        </p:nvSpPr>
        <p:spPr/>
        <p:txBody>
          <a:bodyPr/>
          <a:lstStyle/>
          <a:p>
            <a:pPr defTabSz="1417743">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7765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a:prstGeom prst="rect">
            <a:avLst/>
          </a:prstGeom>
        </p:spPr>
      </p:sp>
      <p:sp>
        <p:nvSpPr>
          <p:cNvPr id="3" name="Notes Placeholder 2"/>
          <p:cNvSpPr>
            <a:spLocks noGrp="1"/>
          </p:cNvSpPr>
          <p:nvPr>
            <p:ph type="body" idx="1"/>
          </p:nvPr>
        </p:nvSpPr>
        <p:spPr/>
        <p:txBody>
          <a:bodyPr/>
          <a:lstStyle/>
          <a:p>
            <a:pPr defTabSz="1417743">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5153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a:prstGeom prst="rect">
            <a:avLst/>
          </a:prstGeom>
        </p:spPr>
      </p:sp>
      <p:sp>
        <p:nvSpPr>
          <p:cNvPr id="3" name="Notes Placeholder 2"/>
          <p:cNvSpPr>
            <a:spLocks noGrp="1"/>
          </p:cNvSpPr>
          <p:nvPr>
            <p:ph type="body" idx="1"/>
          </p:nvPr>
        </p:nvSpPr>
        <p:spPr/>
        <p:txBody>
          <a:bodyPr/>
          <a:lstStyle/>
          <a:p>
            <a:pPr defTabSz="1417743">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150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55925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7925" cy="3521075"/>
          </a:xfrm>
          <a:prstGeom prst="rect">
            <a:avLst/>
          </a:prstGeom>
        </p:spPr>
      </p:sp>
      <p:sp>
        <p:nvSpPr>
          <p:cNvPr id="3" name="Notes Placeholder 2"/>
          <p:cNvSpPr>
            <a:spLocks noGrp="1"/>
          </p:cNvSpPr>
          <p:nvPr>
            <p:ph type="body" idx="1"/>
          </p:nvPr>
        </p:nvSpPr>
        <p:spPr/>
        <p:txBody>
          <a:bodyPr/>
          <a:lstStyle/>
          <a:p>
            <a:pPr defTabSz="1417743">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049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0B0CC-67A7-1744-A26C-8355A0223F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8613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C8B23-65E6-5F1C-88DB-8950D25F0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09ACE-5BA3-0674-0749-49A08D12DF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7FCD3-F061-A7AD-B9B7-FB30D691BB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9BABCD-D1DD-9C1E-1FCD-F4323397C2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0B0CC-67A7-1744-A26C-8355A0223F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1719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CCA07-CE39-8F45-8D26-4CFFF43D6F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7398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CCA07-CE39-8F45-8D26-4CFFF43D6F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5808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CCA07-CE39-8F45-8D26-4CFFF43D6F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4979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769C-AD9F-E514-9634-F094C8D28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1B07E-2036-36EC-EB36-1F47BF541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F4EBB-E59B-9D23-7D31-447517221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366077-F11B-EF31-5C69-87114A01BB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ECCA07-CE39-8F45-8D26-4CFFF43D6F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587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3651-BA84-53C2-EE19-CC18B8EEA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56711-A59F-3343-BF4B-20718BA1F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575D7-51CF-BE58-A5BF-5C926D2E6BD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103652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A3706-C0DF-C451-FCC3-B9AB3CD85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ED928-DB00-130B-DC0B-F7E6EF2CF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99959-64F4-0D10-2108-E13A811B7CE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66358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F1932-A86B-8D34-3020-D1DA1AECC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F7961-0CCA-EA25-C243-EE949500E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1601E-695E-8B3B-26CF-846D6413CD1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8895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2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4.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emf"/><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3683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759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4795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05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92238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16571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34485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51215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00543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7923672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1295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36501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sign, clipart&#10;&#10;Description automatically generated">
            <a:extLst>
              <a:ext uri="{FF2B5EF4-FFF2-40B4-BE49-F238E27FC236}">
                <a16:creationId xmlns:a16="http://schemas.microsoft.com/office/drawing/2014/main" id="{110E3541-54D6-E178-D5E6-453CB14D6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288" y="5580993"/>
            <a:ext cx="2389354" cy="824327"/>
          </a:xfrm>
          <a:prstGeom prst="rect">
            <a:avLst/>
          </a:prstGeom>
        </p:spPr>
      </p:pic>
    </p:spTree>
    <p:extLst>
      <p:ext uri="{BB962C8B-B14F-4D97-AF65-F5344CB8AC3E}">
        <p14:creationId xmlns:p14="http://schemas.microsoft.com/office/powerpoint/2010/main" val="332678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Main Content 2 Columns">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E4EB7D67-5C2A-1047-9EFE-4BE05FBBBB3B}"/>
              </a:ext>
            </a:extLst>
          </p:cNvPr>
          <p:cNvSpPr>
            <a:spLocks noGrp="1"/>
          </p:cNvSpPr>
          <p:nvPr>
            <p:ph type="ftr" sz="quarter" idx="3"/>
          </p:nvPr>
        </p:nvSpPr>
        <p:spPr>
          <a:xfrm>
            <a:off x="420688" y="6577013"/>
            <a:ext cx="9949543" cy="166687"/>
          </a:xfrm>
          <a:prstGeom prst="rect">
            <a:avLst/>
          </a:prstGeom>
        </p:spPr>
        <p:txBody>
          <a:bodyPr vert="horz" lIns="27432" tIns="0" rIns="0" bIns="0" rtlCol="0" anchor="b" anchorCtr="0"/>
          <a:lstStyle>
            <a:lvl1pPr algn="l">
              <a:defRPr sz="1200">
                <a:solidFill>
                  <a:schemeClr val="tx1"/>
                </a:solidFill>
                <a:latin typeface="Calibri" panose="020F0502020204030204" pitchFamily="34" charset="0"/>
                <a:cs typeface="Calibri" panose="020F0502020204030204" pitchFamily="34" charset="0"/>
              </a:defRPr>
            </a:lvl1pPr>
          </a:lstStyle>
          <a:p>
            <a:endParaRPr lang="en-US" dirty="0"/>
          </a:p>
        </p:txBody>
      </p:sp>
      <p:sp>
        <p:nvSpPr>
          <p:cNvPr id="8" name="Text Placeholder 2">
            <a:extLst>
              <a:ext uri="{FF2B5EF4-FFF2-40B4-BE49-F238E27FC236}">
                <a16:creationId xmlns:a16="http://schemas.microsoft.com/office/drawing/2014/main" id="{B2CED852-DFC2-434B-831E-15CCF3103BA9}"/>
              </a:ext>
            </a:extLst>
          </p:cNvPr>
          <p:cNvSpPr>
            <a:spLocks noGrp="1"/>
          </p:cNvSpPr>
          <p:nvPr>
            <p:ph idx="13"/>
          </p:nvPr>
        </p:nvSpPr>
        <p:spPr>
          <a:xfrm>
            <a:off x="423121"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A2BA4762-0631-694D-BE8A-64457DE124E3}"/>
              </a:ext>
            </a:extLst>
          </p:cNvPr>
          <p:cNvSpPr/>
          <p:nvPr userDrawn="1"/>
        </p:nvSpPr>
        <p:spPr>
          <a:xfrm>
            <a:off x="0" y="1"/>
            <a:ext cx="181185" cy="1374775"/>
          </a:xfrm>
          <a:prstGeom prst="rect">
            <a:avLst/>
          </a:pr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0" name="Freeform: Shape 1">
            <a:extLst>
              <a:ext uri="{FF2B5EF4-FFF2-40B4-BE49-F238E27FC236}">
                <a16:creationId xmlns:a16="http://schemas.microsoft.com/office/drawing/2014/main" id="{5BADE689-1308-1F4F-8320-3AE5A8F98652}"/>
              </a:ext>
            </a:extLst>
          </p:cNvPr>
          <p:cNvSpPr/>
          <p:nvPr userDrawn="1"/>
        </p:nvSpPr>
        <p:spPr>
          <a:xfrm>
            <a:off x="11686512" y="6455570"/>
            <a:ext cx="507075" cy="307181"/>
          </a:xfrm>
          <a:custGeom>
            <a:avLst/>
            <a:gdLst>
              <a:gd name="connsiteX0" fmla="*/ 0 w 507207"/>
              <a:gd name="connsiteY0" fmla="*/ 307181 h 307181"/>
              <a:gd name="connsiteX1" fmla="*/ 116682 w 507207"/>
              <a:gd name="connsiteY1" fmla="*/ 0 h 307181"/>
              <a:gd name="connsiteX2" fmla="*/ 507207 w 507207"/>
              <a:gd name="connsiteY2" fmla="*/ 0 h 307181"/>
              <a:gd name="connsiteX3" fmla="*/ 507207 w 507207"/>
              <a:gd name="connsiteY3" fmla="*/ 307181 h 307181"/>
              <a:gd name="connsiteX4" fmla="*/ 0 w 507207"/>
              <a:gd name="connsiteY4" fmla="*/ 307181 h 30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207" h="307181">
                <a:moveTo>
                  <a:pt x="0" y="307181"/>
                </a:moveTo>
                <a:lnTo>
                  <a:pt x="116682" y="0"/>
                </a:lnTo>
                <a:lnTo>
                  <a:pt x="507207" y="0"/>
                </a:lnTo>
                <a:lnTo>
                  <a:pt x="507207" y="307181"/>
                </a:lnTo>
                <a:lnTo>
                  <a:pt x="0" y="307181"/>
                </a:lnTo>
                <a:close/>
              </a:path>
            </a:pathLst>
          </a:custGeom>
          <a:solidFill>
            <a:srgbClr val="157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21"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561457B2-13BE-5C49-BA53-764D04686B7D}"/>
              </a:ext>
            </a:extLst>
          </p:cNvPr>
          <p:cNvSpPr>
            <a:spLocks noGrp="1"/>
          </p:cNvSpPr>
          <p:nvPr>
            <p:ph type="sldNum" sz="quarter" idx="4"/>
          </p:nvPr>
        </p:nvSpPr>
        <p:spPr>
          <a:xfrm>
            <a:off x="11804651" y="6455570"/>
            <a:ext cx="384174" cy="307181"/>
          </a:xfrm>
          <a:prstGeom prst="rect">
            <a:avLst/>
          </a:prstGeom>
          <a:solidFill>
            <a:srgbClr val="157EC0"/>
          </a:solidFill>
        </p:spPr>
        <p:txBody>
          <a:bodyPr vert="horz" lIns="0" tIns="0" rIns="0" bIns="0" rtlCol="0" anchor="ctr"/>
          <a:lstStyle>
            <a:lvl1pPr algn="ctr">
              <a:defRPr sz="1200">
                <a:solidFill>
                  <a:schemeClr val="bg1"/>
                </a:solidFill>
                <a:latin typeface="Calibri" panose="020F0502020204030204" pitchFamily="34" charset="0"/>
                <a:cs typeface="Calibri" panose="020F0502020204030204" pitchFamily="34" charset="0"/>
              </a:defRPr>
            </a:lvl1pPr>
          </a:lstStyle>
          <a:p>
            <a:fld id="{F6FD55ED-C146-A04E-8FEA-5836CC2AC664}" type="slidenum">
              <a:rPr lang="en-US" smtClean="0"/>
              <a:pPr/>
              <a:t>‹#›</a:t>
            </a:fld>
            <a:endParaRPr lang="en-US" dirty="0"/>
          </a:p>
        </p:txBody>
      </p:sp>
      <p:sp>
        <p:nvSpPr>
          <p:cNvPr id="13" name="Title 4">
            <a:extLst>
              <a:ext uri="{FF2B5EF4-FFF2-40B4-BE49-F238E27FC236}">
                <a16:creationId xmlns:a16="http://schemas.microsoft.com/office/drawing/2014/main" id="{D706BCFE-7C4A-1941-8CE6-7DD279A352E0}"/>
              </a:ext>
            </a:extLst>
          </p:cNvPr>
          <p:cNvSpPr>
            <a:spLocks noGrp="1"/>
          </p:cNvSpPr>
          <p:nvPr>
            <p:ph type="title"/>
          </p:nvPr>
        </p:nvSpPr>
        <p:spPr>
          <a:xfrm>
            <a:off x="420624" y="844296"/>
            <a:ext cx="10933112" cy="638175"/>
          </a:xfrm>
          <a:prstGeom prst="rect">
            <a:avLst/>
          </a:prstGeom>
        </p:spPr>
        <p:txBody>
          <a:bodyPr lIns="27432" tIns="0" rIns="0" bIns="0" anchor="b"/>
          <a:lstStyle>
            <a:lvl1pPr>
              <a:defRPr sz="3800">
                <a:solidFill>
                  <a:srgbClr val="157EC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2D42873B-7A0C-8641-B413-3633EBDA67F5}"/>
              </a:ext>
            </a:extLst>
          </p:cNvPr>
          <p:cNvSpPr>
            <a:spLocks noGrp="1"/>
          </p:cNvSpPr>
          <p:nvPr>
            <p:ph idx="14"/>
          </p:nvPr>
        </p:nvSpPr>
        <p:spPr>
          <a:xfrm>
            <a:off x="6267170" y="1922352"/>
            <a:ext cx="5672879" cy="4351338"/>
          </a:xfrm>
          <a:prstGeom prst="rect">
            <a:avLst/>
          </a:prstGeom>
        </p:spPr>
        <p:txBody>
          <a:bodyPr vert="horz" lIns="27432" tIns="0" rIns="0" bIns="0" rtlCol="0">
            <a:normAutofit/>
          </a:bodyPr>
          <a:lstStyle>
            <a:lvl1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1pPr>
            <a:lvl2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2pPr>
            <a:lvl3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3pPr>
            <a:lvl4pPr indent="-338328">
              <a:lnSpc>
                <a:spcPct val="100000"/>
              </a:lnSpc>
              <a:spcAft>
                <a:spcPts val="600"/>
              </a:spcAft>
              <a:buClr>
                <a:schemeClr val="tx1"/>
              </a:buClr>
              <a:buFont typeface="System Font Regular"/>
              <a:buChar char="–"/>
              <a:defRPr sz="2400">
                <a:solidFill>
                  <a:schemeClr val="tx1"/>
                </a:solidFill>
                <a:latin typeface="Calibri" panose="020F0502020204030204" pitchFamily="34" charset="0"/>
                <a:cs typeface="Calibri" panose="020F0502020204030204" pitchFamily="34" charset="0"/>
              </a:defRPr>
            </a:lvl4pPr>
            <a:lvl5pPr indent="-338328">
              <a:lnSpc>
                <a:spcPct val="100000"/>
              </a:lnSpc>
              <a:spcAft>
                <a:spcPts val="600"/>
              </a:spcAft>
              <a:buClr>
                <a:schemeClr val="tx1"/>
              </a:buClr>
              <a:defRPr sz="240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79BEDF0A-7244-9A42-9CDC-1B900C995C72}"/>
              </a:ext>
            </a:extLst>
          </p:cNvPr>
          <p:cNvCxnSpPr/>
          <p:nvPr userDrawn="1"/>
        </p:nvCxnSpPr>
        <p:spPr>
          <a:xfrm>
            <a:off x="0" y="1656080"/>
            <a:ext cx="12188825"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BDF0EDE-8E64-1B42-AE9C-6FE7E7B59F09}"/>
              </a:ext>
            </a:extLst>
          </p:cNvPr>
          <p:cNvPicPr>
            <a:picLocks noChangeAspect="1"/>
          </p:cNvPicPr>
          <p:nvPr userDrawn="1"/>
        </p:nvPicPr>
        <p:blipFill>
          <a:blip r:embed="rId2"/>
          <a:srcRect/>
          <a:stretch/>
        </p:blipFill>
        <p:spPr>
          <a:xfrm>
            <a:off x="10710307" y="6426252"/>
            <a:ext cx="917135" cy="382483"/>
          </a:xfrm>
          <a:prstGeom prst="rect">
            <a:avLst/>
          </a:prstGeom>
        </p:spPr>
      </p:pic>
    </p:spTree>
    <p:extLst>
      <p:ext uri="{BB962C8B-B14F-4D97-AF65-F5344CB8AC3E}">
        <p14:creationId xmlns:p14="http://schemas.microsoft.com/office/powerpoint/2010/main" val="2753852895"/>
      </p:ext>
    </p:extLst>
  </p:cSld>
  <p:clrMapOvr>
    <a:masterClrMapping/>
  </p:clrMapOvr>
  <p:extLst>
    <p:ext uri="{DCECCB84-F9BA-43D5-87BE-67443E8EF086}">
      <p15:sldGuideLst xmlns:p15="http://schemas.microsoft.com/office/powerpoint/2012/main">
        <p15:guide id="2" orient="horz" pos="864">
          <p15:clr>
            <a:srgbClr val="FBAE40"/>
          </p15:clr>
        </p15:guide>
        <p15:guide id="3" orient="horz" pos="422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24F62AB4-9906-ECCD-24C1-54CA6E7CF7A7}"/>
              </a:ext>
            </a:extLst>
          </p:cNvPr>
          <p:cNvSpPr>
            <a:spLocks noGrp="1"/>
          </p:cNvSpPr>
          <p:nvPr>
            <p:ph type="body" sz="quarter" idx="11" hasCustomPrompt="1"/>
          </p:nvPr>
        </p:nvSpPr>
        <p:spPr>
          <a:xfrm>
            <a:off x="0" y="6547363"/>
            <a:ext cx="8913091" cy="275470"/>
          </a:xfrm>
        </p:spPr>
        <p:txBody>
          <a:bodyPr wrap="square" anchor="b" anchorCtr="0">
            <a:spAutoFit/>
          </a:bodyPr>
          <a:lstStyle>
            <a:lvl1pPr marL="0" indent="0">
              <a:lnSpc>
                <a:spcPct val="100000"/>
              </a:lnSpc>
              <a:spcBef>
                <a:spcPts val="0"/>
              </a:spcBef>
              <a:buNone/>
              <a:defRPr sz="1200"/>
            </a:lvl1pPr>
            <a:lvl5pPr>
              <a:defRPr/>
            </a:lvl5pPr>
          </a:lstStyle>
          <a:p>
            <a:pPr lvl="0"/>
            <a:r>
              <a:rPr lang="en-US" dirty="0"/>
              <a:t>Click to add footnote or reference here</a:t>
            </a:r>
            <a:endParaRPr lang="en-PK" dirty="0"/>
          </a:p>
        </p:txBody>
      </p:sp>
    </p:spTree>
    <p:extLst>
      <p:ext uri="{BB962C8B-B14F-4D97-AF65-F5344CB8AC3E}">
        <p14:creationId xmlns:p14="http://schemas.microsoft.com/office/powerpoint/2010/main" val="3353396596"/>
      </p:ext>
    </p:extLst>
  </p:cSld>
  <p:clrMapOvr>
    <a:masterClrMapping/>
  </p:clrMapOvr>
  <p:extLst>
    <p:ext uri="{DCECCB84-F9BA-43D5-87BE-67443E8EF086}">
      <p15:sldGuideLst xmlns:p15="http://schemas.microsoft.com/office/powerpoint/2012/main">
        <p15:guide id="1" pos="7296">
          <p15:clr>
            <a:srgbClr val="FBAE40"/>
          </p15:clr>
        </p15:guide>
        <p15:guide id="2" pos="38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and Content Slide ">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24F62AB4-9906-ECCD-24C1-54CA6E7CF7A7}"/>
              </a:ext>
            </a:extLst>
          </p:cNvPr>
          <p:cNvSpPr>
            <a:spLocks noGrp="1"/>
          </p:cNvSpPr>
          <p:nvPr>
            <p:ph type="body" sz="quarter" idx="11" hasCustomPrompt="1"/>
          </p:nvPr>
        </p:nvSpPr>
        <p:spPr>
          <a:xfrm>
            <a:off x="1" y="6545834"/>
            <a:ext cx="8931564" cy="276999"/>
          </a:xfrm>
        </p:spPr>
        <p:txBody>
          <a:bodyPr wrap="square" anchor="b" anchorCtr="0">
            <a:spAutoFit/>
          </a:bodyPr>
          <a:lstStyle>
            <a:lvl1pPr marL="0" indent="0">
              <a:lnSpc>
                <a:spcPct val="100000"/>
              </a:lnSpc>
              <a:spcBef>
                <a:spcPts val="0"/>
              </a:spcBef>
              <a:buNone/>
              <a:defRPr sz="1200"/>
            </a:lvl1pPr>
            <a:lvl5pPr>
              <a:defRPr/>
            </a:lvl5pPr>
          </a:lstStyle>
          <a:p>
            <a:pPr lvl="0"/>
            <a:r>
              <a:rPr lang="en-US" dirty="0"/>
              <a:t>Click to add footnote or reference here</a:t>
            </a:r>
            <a:endParaRPr lang="en-PK" dirty="0"/>
          </a:p>
        </p:txBody>
      </p:sp>
      <p:sp>
        <p:nvSpPr>
          <p:cNvPr id="11" name="Text Placeholder 14">
            <a:extLst>
              <a:ext uri="{FF2B5EF4-FFF2-40B4-BE49-F238E27FC236}">
                <a16:creationId xmlns:a16="http://schemas.microsoft.com/office/drawing/2014/main" id="{1E9582E3-449A-23A9-5451-96367453DC71}"/>
              </a:ext>
            </a:extLst>
          </p:cNvPr>
          <p:cNvSpPr>
            <a:spLocks noGrp="1"/>
          </p:cNvSpPr>
          <p:nvPr>
            <p:ph type="body" sz="quarter" idx="49" hasCustomPrompt="1"/>
          </p:nvPr>
        </p:nvSpPr>
        <p:spPr>
          <a:xfrm>
            <a:off x="181642" y="257778"/>
            <a:ext cx="12010358" cy="1253872"/>
          </a:xfrm>
        </p:spPr>
        <p:txBody>
          <a:bodyPr anchor="t" anchorCtr="0">
            <a:noAutofit/>
          </a:bodyPr>
          <a:lstStyle>
            <a:lvl1pPr marL="0" indent="0" algn="l">
              <a:lnSpc>
                <a:spcPct val="100000"/>
              </a:lnSpc>
              <a:spcBef>
                <a:spcPts val="0"/>
              </a:spcBef>
              <a:buNone/>
              <a:defRPr sz="3600" b="1">
                <a:solidFill>
                  <a:schemeClr val="accent2"/>
                </a:solidFill>
                <a:effectLst/>
              </a:defRPr>
            </a:lvl1pPr>
            <a:lvl2pPr marL="457200" indent="0">
              <a:buNone/>
              <a:defRPr/>
            </a:lvl2pPr>
          </a:lstStyle>
          <a:p>
            <a:pPr lvl="0"/>
            <a:r>
              <a:rPr lang="en-US" dirty="0"/>
              <a:t>Title and Content Slide </a:t>
            </a:r>
          </a:p>
        </p:txBody>
      </p:sp>
      <p:sp>
        <p:nvSpPr>
          <p:cNvPr id="2" name="Content Placeholder 3">
            <a:extLst>
              <a:ext uri="{FF2B5EF4-FFF2-40B4-BE49-F238E27FC236}">
                <a16:creationId xmlns:a16="http://schemas.microsoft.com/office/drawing/2014/main" id="{E8A9956B-891B-BEE0-99F3-96A73A870AF8}"/>
              </a:ext>
            </a:extLst>
          </p:cNvPr>
          <p:cNvSpPr>
            <a:spLocks noGrp="1"/>
          </p:cNvSpPr>
          <p:nvPr>
            <p:ph sz="half" idx="2"/>
          </p:nvPr>
        </p:nvSpPr>
        <p:spPr>
          <a:xfrm>
            <a:off x="181642" y="1638299"/>
            <a:ext cx="12010358" cy="4603995"/>
          </a:xfrm>
        </p:spPr>
        <p:txBody>
          <a:bodyPr>
            <a:noAutofit/>
          </a:bodyPr>
          <a:lstStyle>
            <a:lvl1pPr marL="514350" indent="-514350">
              <a:lnSpc>
                <a:spcPct val="100000"/>
              </a:lnSpc>
              <a:spcBef>
                <a:spcPts val="1200"/>
              </a:spcBef>
              <a:buClr>
                <a:schemeClr val="accent1"/>
              </a:buClr>
              <a:buFont typeface="Arial" panose="020B0604020202020204" pitchFamily="34" charset="0"/>
              <a:buChar char="•"/>
              <a:defRPr sz="2800"/>
            </a:lvl1pPr>
            <a:lvl2pPr marL="685800" indent="-228600">
              <a:lnSpc>
                <a:spcPct val="100000"/>
              </a:lnSpc>
              <a:spcBef>
                <a:spcPts val="1200"/>
              </a:spcBef>
              <a:buClr>
                <a:schemeClr val="accent1"/>
              </a:buClr>
              <a:buFont typeface="Arial" panose="020B0604020202020204" pitchFamily="34" charset="0"/>
              <a:buChar char="»"/>
              <a:defRPr sz="2400"/>
            </a:lvl2pPr>
            <a:lvl3pPr marL="1143000" indent="-228600">
              <a:lnSpc>
                <a:spcPct val="100000"/>
              </a:lnSpc>
              <a:spcBef>
                <a:spcPts val="1200"/>
              </a:spcBef>
              <a:buClr>
                <a:schemeClr val="accent1"/>
              </a:buClr>
              <a:buFont typeface="Arial" panose="020B0604020202020204" pitchFamily="34" charset="0"/>
              <a:buChar char="»"/>
              <a:defRPr sz="2400"/>
            </a:lvl3pPr>
            <a:lvl4pPr marL="1600200" indent="-228600">
              <a:lnSpc>
                <a:spcPct val="100000"/>
              </a:lnSpc>
              <a:spcBef>
                <a:spcPts val="1200"/>
              </a:spcBef>
              <a:buClr>
                <a:schemeClr val="accent1"/>
              </a:buClr>
              <a:buFont typeface="Arial" panose="020B0604020202020204" pitchFamily="34" charset="0"/>
              <a:buChar char="»"/>
              <a:defRPr sz="2000"/>
            </a:lvl4pPr>
            <a:lvl5pPr marL="2171700" indent="-342900">
              <a:lnSpc>
                <a:spcPct val="100000"/>
              </a:lnSpc>
              <a:spcBef>
                <a:spcPts val="1200"/>
              </a:spcBef>
              <a:buClr>
                <a:schemeClr val="accent1"/>
              </a:buClr>
              <a:buFont typeface="Arial" panose="020B0604020202020204" pitchFamily="34" charset="0"/>
              <a:buChar char="•"/>
              <a:defRPr sz="1800"/>
            </a:lvl5pPr>
          </a:lstStyle>
          <a:p>
            <a:pPr lvl="0"/>
            <a:r>
              <a:rPr lang="en-US" dirty="0"/>
              <a:t>Click to edit Master text styles</a:t>
            </a:r>
          </a:p>
          <a:p>
            <a:pPr lvl="4"/>
            <a:endParaRPr lang="en-PK" dirty="0"/>
          </a:p>
        </p:txBody>
      </p:sp>
    </p:spTree>
    <p:extLst>
      <p:ext uri="{BB962C8B-B14F-4D97-AF65-F5344CB8AC3E}">
        <p14:creationId xmlns:p14="http://schemas.microsoft.com/office/powerpoint/2010/main" val="1130132492"/>
      </p:ext>
    </p:extLst>
  </p:cSld>
  <p:clrMapOvr>
    <a:masterClrMapping/>
  </p:clrMapOvr>
  <p:extLst>
    <p:ext uri="{DCECCB84-F9BA-43D5-87BE-67443E8EF086}">
      <p15:sldGuideLst xmlns:p15="http://schemas.microsoft.com/office/powerpoint/2012/main">
        <p15:guide id="1" pos="7296">
          <p15:clr>
            <a:srgbClr val="FBAE40"/>
          </p15:clr>
        </p15:guide>
        <p15:guide id="2" pos="38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descr="Macintosh HD:Users:marienl:Desktop:ƒ Lisa work:CC_PowerPoint:graphic_layers_grey.jpg"/>
          <p:cNvPicPr>
            <a:picLocks noChangeAspect="1" noChangeArrowheads="1"/>
          </p:cNvPicPr>
          <p:nvPr userDrawn="1"/>
        </p:nvPicPr>
        <p:blipFill>
          <a:blip r:embed="rId2">
            <a:extLst>
              <a:ext uri="{28A0092B-C50C-407E-A947-70E740481C1C}">
                <a14:useLocalDpi xmlns:a14="http://schemas.microsoft.com/office/drawing/2010/main" val="0"/>
              </a:ext>
            </a:extLst>
          </a:blip>
          <a:srcRect l="-256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acintosh HD:Users:marienl:Desktop:ƒ Lisa work:CC_PowerPoint:CC_S.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7602" y="1136650"/>
            <a:ext cx="2863957" cy="4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flipV="1">
            <a:off x="2245784" y="6815138"/>
            <a:ext cx="0" cy="42863"/>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solidFill>
                <a:srgbClr val="FFFFFF"/>
              </a:solidFill>
            </a:endParaRPr>
          </a:p>
        </p:txBody>
      </p:sp>
      <p:sp>
        <p:nvSpPr>
          <p:cNvPr id="7" name="Line 5"/>
          <p:cNvSpPr>
            <a:spLocks noChangeShapeType="1"/>
          </p:cNvSpPr>
          <p:nvPr/>
        </p:nvSpPr>
        <p:spPr bwMode="auto">
          <a:xfrm flipV="1">
            <a:off x="11379200" y="6827837"/>
            <a:ext cx="0" cy="30163"/>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solidFill>
                <a:srgbClr val="FFFFFF"/>
              </a:solidFill>
            </a:endParaRPr>
          </a:p>
        </p:txBody>
      </p:sp>
      <p:sp>
        <p:nvSpPr>
          <p:cNvPr id="8" name="Line 6"/>
          <p:cNvSpPr>
            <a:spLocks noChangeShapeType="1"/>
          </p:cNvSpPr>
          <p:nvPr/>
        </p:nvSpPr>
        <p:spPr bwMode="auto">
          <a:xfrm rot="16200000" flipV="1">
            <a:off x="19051" y="1581151"/>
            <a:ext cx="0" cy="3810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solidFill>
                <a:srgbClr val="FFFFFF"/>
              </a:solidFill>
            </a:endParaRPr>
          </a:p>
        </p:txBody>
      </p:sp>
      <p:sp>
        <p:nvSpPr>
          <p:cNvPr id="9" name="Line 7"/>
          <p:cNvSpPr>
            <a:spLocks noChangeShapeType="1"/>
          </p:cNvSpPr>
          <p:nvPr/>
        </p:nvSpPr>
        <p:spPr bwMode="auto">
          <a:xfrm rot="16200000" flipV="1">
            <a:off x="19051" y="5773739"/>
            <a:ext cx="0" cy="38100"/>
          </a:xfrm>
          <a:prstGeom prst="line">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solidFill>
                <a:srgbClr val="FFFFFF"/>
              </a:solidFill>
            </a:endParaRPr>
          </a:p>
        </p:txBody>
      </p:sp>
      <p:sp>
        <p:nvSpPr>
          <p:cNvPr id="6146" name="Rectangle 2"/>
          <p:cNvSpPr>
            <a:spLocks noGrp="1" noChangeArrowheads="1"/>
          </p:cNvSpPr>
          <p:nvPr>
            <p:ph type="title"/>
          </p:nvPr>
        </p:nvSpPr>
        <p:spPr>
          <a:xfrm>
            <a:off x="914400" y="2128839"/>
            <a:ext cx="10363200" cy="1473200"/>
          </a:xfrm>
          <a:extLst>
            <a:ext uri="{FAA26D3D-D897-4be2-8F04-BA451C77F1D7}"/>
          </a:extLst>
        </p:spPr>
        <p:txBody>
          <a:bodyPr/>
          <a:lstStyle>
            <a:lvl1pPr>
              <a:defRPr/>
            </a:lvl1pPr>
          </a:lstStyle>
          <a:p>
            <a:pPr lvl="0"/>
            <a:r>
              <a:rPr lang="en-US" noProof="0"/>
              <a:t>Click to edit Master title style</a:t>
            </a:r>
          </a:p>
        </p:txBody>
      </p:sp>
      <p:sp>
        <p:nvSpPr>
          <p:cNvPr id="6147" name="Rectangle 3"/>
          <p:cNvSpPr>
            <a:spLocks noGrp="1" noChangeArrowheads="1"/>
          </p:cNvSpPr>
          <p:nvPr>
            <p:ph type="body" idx="1"/>
          </p:nvPr>
        </p:nvSpPr>
        <p:spPr>
          <a:xfrm>
            <a:off x="1828800" y="3886202"/>
            <a:ext cx="8534400" cy="1751013"/>
          </a:xfrm>
          <a:extLst>
            <a:ext uri="{FAA26D3D-D897-4be2-8F04-BA451C77F1D7}"/>
          </a:extLst>
        </p:spPr>
        <p:txBody>
          <a:bodyPr/>
          <a:lstStyle>
            <a:lvl1pPr marL="0" indent="0" algn="ctr">
              <a:buFontTx/>
              <a:buNone/>
              <a:defRPr smtClean="0">
                <a:effectLst/>
              </a:defRPr>
            </a:lvl1pPr>
          </a:lstStyle>
          <a:p>
            <a:pPr lvl="0"/>
            <a:r>
              <a:rPr lang="en-US" noProof="0"/>
              <a:t>Click to edit Master text styles</a:t>
            </a:r>
          </a:p>
        </p:txBody>
      </p:sp>
    </p:spTree>
    <p:extLst>
      <p:ext uri="{BB962C8B-B14F-4D97-AF65-F5344CB8AC3E}">
        <p14:creationId xmlns:p14="http://schemas.microsoft.com/office/powerpoint/2010/main" val="21249930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Macintosh HD:Users:marienl:Desktop:ƒ Lisa work:CC_PowerPoint:graphic_layers_grey.jpg"/>
          <p:cNvPicPr>
            <a:picLocks noChangeAspect="1" noChangeArrowheads="1"/>
          </p:cNvPicPr>
          <p:nvPr userDrawn="1"/>
        </p:nvPicPr>
        <p:blipFill>
          <a:blip r:embed="rId2">
            <a:extLst>
              <a:ext uri="{28A0092B-C50C-407E-A947-70E740481C1C}">
                <a14:useLocalDpi xmlns:a14="http://schemas.microsoft.com/office/drawing/2010/main" val="0"/>
              </a:ext>
            </a:extLst>
          </a:blip>
          <a:srcRect l="-256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13148913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0455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6" descr="Macintosh HD:Users:marienl:Desktop:ƒ Lisa work:CC_PowerPoint:graphic_layers_grey.jpg"/>
          <p:cNvPicPr>
            <a:picLocks noChangeAspect="1" noChangeArrowheads="1"/>
          </p:cNvPicPr>
          <p:nvPr userDrawn="1"/>
        </p:nvPicPr>
        <p:blipFill>
          <a:blip r:embed="rId2">
            <a:extLst>
              <a:ext uri="{28A0092B-C50C-407E-A947-70E740481C1C}">
                <a14:useLocalDpi xmlns:a14="http://schemas.microsoft.com/office/drawing/2010/main" val="0"/>
              </a:ext>
            </a:extLst>
          </a:blip>
          <a:srcRect l="-256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7266963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8419" y="1962152"/>
            <a:ext cx="5115983" cy="4156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2152"/>
            <a:ext cx="5115984" cy="4156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5667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686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89296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5008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194455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40523504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78493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5852" y="228602"/>
            <a:ext cx="2607733" cy="58896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8420" y="228602"/>
            <a:ext cx="7624233" cy="58896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1183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78419" y="228602"/>
            <a:ext cx="10435167" cy="1139825"/>
          </a:xfrm>
        </p:spPr>
        <p:txBody>
          <a:bodyPr/>
          <a:lstStyle/>
          <a:p>
            <a:r>
              <a:rPr lang="en-US"/>
              <a:t>Click to edit Master title style</a:t>
            </a:r>
          </a:p>
        </p:txBody>
      </p:sp>
      <p:sp>
        <p:nvSpPr>
          <p:cNvPr id="3" name="Chart Placeholder 2"/>
          <p:cNvSpPr>
            <a:spLocks noGrp="1"/>
          </p:cNvSpPr>
          <p:nvPr>
            <p:ph type="chart" idx="1"/>
          </p:nvPr>
        </p:nvSpPr>
        <p:spPr>
          <a:xfrm>
            <a:off x="878419" y="1962152"/>
            <a:ext cx="10435167" cy="4156075"/>
          </a:xfrm>
        </p:spPr>
        <p:txBody>
          <a:bodyPr/>
          <a:lstStyle/>
          <a:p>
            <a:pPr lvl="0"/>
            <a:r>
              <a:rPr lang="en-US" noProof="0"/>
              <a:t>Click icon to add chart</a:t>
            </a:r>
          </a:p>
        </p:txBody>
      </p:sp>
    </p:spTree>
    <p:extLst>
      <p:ext uri="{BB962C8B-B14F-4D97-AF65-F5344CB8AC3E}">
        <p14:creationId xmlns:p14="http://schemas.microsoft.com/office/powerpoint/2010/main" val="29739145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1944508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descr="A blue and white checkered background&#10;&#10;AI-generated content may be incorrect.">
            <a:extLst>
              <a:ext uri="{FF2B5EF4-FFF2-40B4-BE49-F238E27FC236}">
                <a16:creationId xmlns:a16="http://schemas.microsoft.com/office/drawing/2014/main" id="{362B3069-AFFF-74CC-41A5-71E40A5DDF03}"/>
              </a:ext>
            </a:extLst>
          </p:cNvPr>
          <p:cNvPicPr>
            <a:picLocks noChangeAspect="1"/>
          </p:cNvPicPr>
          <p:nvPr userDrawn="1"/>
        </p:nvPicPr>
        <p:blipFill>
          <a:blip r:embed="rId2"/>
          <a:stretch>
            <a:fillRect/>
          </a:stretch>
        </p:blipFill>
        <p:spPr>
          <a:xfrm>
            <a:off x="1" y="0"/>
            <a:ext cx="5956300" cy="6858000"/>
          </a:xfrm>
          <a:prstGeom prst="rect">
            <a:avLst/>
          </a:prstGeom>
        </p:spPr>
      </p:pic>
    </p:spTree>
    <p:extLst>
      <p:ext uri="{BB962C8B-B14F-4D97-AF65-F5344CB8AC3E}">
        <p14:creationId xmlns:p14="http://schemas.microsoft.com/office/powerpoint/2010/main" val="22671822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2/26/26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descr="A blue rectangle with white text&#10;&#10;AI-generated content may be incorrect.">
            <a:extLst>
              <a:ext uri="{FF2B5EF4-FFF2-40B4-BE49-F238E27FC236}">
                <a16:creationId xmlns:a16="http://schemas.microsoft.com/office/drawing/2014/main" id="{F5567CC5-D07A-CD42-5A95-F854DE7AB4CC}"/>
              </a:ext>
            </a:extLst>
          </p:cNvPr>
          <p:cNvPicPr>
            <a:picLocks noChangeAspect="1"/>
          </p:cNvPicPr>
          <p:nvPr userDrawn="1"/>
        </p:nvPicPr>
        <p:blipFill>
          <a:blip r:embed="rId2"/>
          <a:stretch>
            <a:fillRect/>
          </a:stretch>
        </p:blipFill>
        <p:spPr>
          <a:xfrm>
            <a:off x="9302455" y="5853075"/>
            <a:ext cx="2603500" cy="850900"/>
          </a:xfrm>
          <a:prstGeom prst="rect">
            <a:avLst/>
          </a:prstGeom>
        </p:spPr>
      </p:pic>
      <p:pic>
        <p:nvPicPr>
          <p:cNvPr id="8" name="Picture 7">
            <a:extLst>
              <a:ext uri="{FF2B5EF4-FFF2-40B4-BE49-F238E27FC236}">
                <a16:creationId xmlns:a16="http://schemas.microsoft.com/office/drawing/2014/main" id="{FFDDB75A-1AEE-5928-A4DA-AF985509330C}"/>
              </a:ext>
            </a:extLst>
          </p:cNvPr>
          <p:cNvPicPr>
            <a:picLocks noChangeAspect="1"/>
          </p:cNvPicPr>
          <p:nvPr userDrawn="1"/>
        </p:nvPicPr>
        <p:blipFill>
          <a:blip r:embed="rId3"/>
          <a:stretch>
            <a:fillRect/>
          </a:stretch>
        </p:blipFill>
        <p:spPr>
          <a:xfrm>
            <a:off x="0" y="0"/>
            <a:ext cx="279400" cy="6858000"/>
          </a:xfrm>
          <a:prstGeom prst="rect">
            <a:avLst/>
          </a:prstGeom>
        </p:spPr>
      </p:pic>
    </p:spTree>
    <p:extLst>
      <p:ext uri="{BB962C8B-B14F-4D97-AF65-F5344CB8AC3E}">
        <p14:creationId xmlns:p14="http://schemas.microsoft.com/office/powerpoint/2010/main" val="341852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641C93-2737-5C4A-A623-3AB2BB0DD25E}" type="datetimeFigureOut">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CD75F-243E-584E-B09C-875E57ED6906}" type="slidenum">
              <a:rPr lang="en-US" smtClean="0"/>
              <a:t>‹#›</a:t>
            </a:fld>
            <a:endParaRPr lang="en-US"/>
          </a:p>
        </p:txBody>
      </p:sp>
    </p:spTree>
    <p:extLst>
      <p:ext uri="{BB962C8B-B14F-4D97-AF65-F5344CB8AC3E}">
        <p14:creationId xmlns:p14="http://schemas.microsoft.com/office/powerpoint/2010/main" val="25408756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641C93-2737-5C4A-A623-3AB2BB0DD25E}" type="datetimeFigureOut">
              <a:rPr lang="en-US" smtClean="0"/>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CD75F-243E-584E-B09C-875E57ED6906}" type="slidenum">
              <a:rPr lang="en-US" smtClean="0"/>
              <a:t>‹#›</a:t>
            </a:fld>
            <a:endParaRPr lang="en-US"/>
          </a:p>
        </p:txBody>
      </p:sp>
    </p:spTree>
    <p:extLst>
      <p:ext uri="{BB962C8B-B14F-4D97-AF65-F5344CB8AC3E}">
        <p14:creationId xmlns:p14="http://schemas.microsoft.com/office/powerpoint/2010/main" val="23389876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641C93-2737-5C4A-A623-3AB2BB0DD25E}" type="datetimeFigureOut">
              <a:rPr lang="en-US" smtClean="0"/>
              <a:t>2/26/26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CD75F-243E-584E-B09C-875E57ED6906}" type="slidenum">
              <a:rPr lang="en-US" smtClean="0"/>
              <a:t>‹#›</a:t>
            </a:fld>
            <a:endParaRPr lang="en-US"/>
          </a:p>
        </p:txBody>
      </p:sp>
    </p:spTree>
    <p:extLst>
      <p:ext uri="{BB962C8B-B14F-4D97-AF65-F5344CB8AC3E}">
        <p14:creationId xmlns:p14="http://schemas.microsoft.com/office/powerpoint/2010/main" val="31080262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641C93-2737-5C4A-A623-3AB2BB0DD25E}" type="datetimeFigureOut">
              <a:rPr lang="en-US" smtClean="0"/>
              <a:t>2/26/26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CD75F-243E-584E-B09C-875E57ED6906}" type="slidenum">
              <a:rPr lang="en-US" smtClean="0"/>
              <a:t>‹#›</a:t>
            </a:fld>
            <a:endParaRPr lang="en-US"/>
          </a:p>
        </p:txBody>
      </p:sp>
    </p:spTree>
    <p:extLst>
      <p:ext uri="{BB962C8B-B14F-4D97-AF65-F5344CB8AC3E}">
        <p14:creationId xmlns:p14="http://schemas.microsoft.com/office/powerpoint/2010/main" val="10469474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2/26/26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50453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41C93-2737-5C4A-A623-3AB2BB0DD25E}" type="datetimeFigureOut">
              <a:rPr lang="en-US" smtClean="0"/>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CD75F-243E-584E-B09C-875E57ED6906}" type="slidenum">
              <a:rPr lang="en-US" smtClean="0"/>
              <a:t>‹#›</a:t>
            </a:fld>
            <a:endParaRPr lang="en-US"/>
          </a:p>
        </p:txBody>
      </p:sp>
    </p:spTree>
    <p:extLst>
      <p:ext uri="{BB962C8B-B14F-4D97-AF65-F5344CB8AC3E}">
        <p14:creationId xmlns:p14="http://schemas.microsoft.com/office/powerpoint/2010/main" val="7699153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41C93-2737-5C4A-A623-3AB2BB0DD25E}" type="datetimeFigureOut">
              <a:rPr lang="en-US" smtClean="0"/>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CD75F-243E-584E-B09C-875E57ED6906}" type="slidenum">
              <a:rPr lang="en-US" smtClean="0"/>
              <a:t>‹#›</a:t>
            </a:fld>
            <a:endParaRPr lang="en-US"/>
          </a:p>
        </p:txBody>
      </p:sp>
    </p:spTree>
    <p:extLst>
      <p:ext uri="{BB962C8B-B14F-4D97-AF65-F5344CB8AC3E}">
        <p14:creationId xmlns:p14="http://schemas.microsoft.com/office/powerpoint/2010/main" val="21688943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641C93-2737-5C4A-A623-3AB2BB0DD25E}" type="datetimeFigureOut">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CD75F-243E-584E-B09C-875E57ED6906}" type="slidenum">
              <a:rPr lang="en-US" smtClean="0"/>
              <a:t>‹#›</a:t>
            </a:fld>
            <a:endParaRPr lang="en-US"/>
          </a:p>
        </p:txBody>
      </p:sp>
    </p:spTree>
    <p:extLst>
      <p:ext uri="{BB962C8B-B14F-4D97-AF65-F5344CB8AC3E}">
        <p14:creationId xmlns:p14="http://schemas.microsoft.com/office/powerpoint/2010/main" val="18852959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641C93-2737-5C4A-A623-3AB2BB0DD25E}" type="datetimeFigureOut">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CD75F-243E-584E-B09C-875E57ED6906}" type="slidenum">
              <a:rPr lang="en-US" smtClean="0"/>
              <a:t>‹#›</a:t>
            </a:fld>
            <a:endParaRPr lang="en-US"/>
          </a:p>
        </p:txBody>
      </p:sp>
    </p:spTree>
    <p:extLst>
      <p:ext uri="{BB962C8B-B14F-4D97-AF65-F5344CB8AC3E}">
        <p14:creationId xmlns:p14="http://schemas.microsoft.com/office/powerpoint/2010/main" val="11762259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blue and white checkered background&#10;&#10;AI-generated content may be incorrect.">
            <a:extLst>
              <a:ext uri="{FF2B5EF4-FFF2-40B4-BE49-F238E27FC236}">
                <a16:creationId xmlns:a16="http://schemas.microsoft.com/office/drawing/2014/main" id="{B6B69143-5BB7-6395-3AAD-B7B7960F9B7E}"/>
              </a:ext>
            </a:extLst>
          </p:cNvPr>
          <p:cNvPicPr>
            <a:picLocks noChangeAspect="1"/>
          </p:cNvPicPr>
          <p:nvPr userDrawn="1"/>
        </p:nvPicPr>
        <p:blipFill>
          <a:blip r:embed="rId2"/>
          <a:stretch>
            <a:fillRect/>
          </a:stretch>
        </p:blipFill>
        <p:spPr>
          <a:xfrm>
            <a:off x="1" y="0"/>
            <a:ext cx="5956300" cy="6858000"/>
          </a:xfrm>
          <a:prstGeom prst="rect">
            <a:avLst/>
          </a:prstGeom>
        </p:spPr>
      </p:pic>
      <p:sp>
        <p:nvSpPr>
          <p:cNvPr id="2" name="Title 1">
            <a:extLst>
              <a:ext uri="{FF2B5EF4-FFF2-40B4-BE49-F238E27FC236}">
                <a16:creationId xmlns:a16="http://schemas.microsoft.com/office/drawing/2014/main" id="{7AAB7B41-B03F-5506-D16B-009DFB7755CB}"/>
              </a:ext>
            </a:extLst>
          </p:cNvPr>
          <p:cNvSpPr>
            <a:spLocks noGrp="1"/>
          </p:cNvSpPr>
          <p:nvPr>
            <p:ph type="ctrTitle"/>
          </p:nvPr>
        </p:nvSpPr>
        <p:spPr>
          <a:xfrm>
            <a:off x="3501958" y="1335016"/>
            <a:ext cx="8037913" cy="791497"/>
          </a:xfrm>
        </p:spPr>
        <p:txBody>
          <a:bodyPr anchor="t" anchorCtr="0">
            <a:normAutofit/>
          </a:bodyPr>
          <a:lstStyle>
            <a:lvl1pPr algn="r">
              <a:defRPr sz="4800" b="1">
                <a:solidFill>
                  <a:srgbClr val="00539B"/>
                </a:solidFill>
              </a:defRPr>
            </a:lvl1pPr>
          </a:lstStyle>
          <a:p>
            <a:r>
              <a:rPr lang="en-US" dirty="0"/>
              <a:t>Click to edit Master title style</a:t>
            </a:r>
          </a:p>
        </p:txBody>
      </p:sp>
      <p:sp>
        <p:nvSpPr>
          <p:cNvPr id="3" name="Subtitle 2">
            <a:extLst>
              <a:ext uri="{FF2B5EF4-FFF2-40B4-BE49-F238E27FC236}">
                <a16:creationId xmlns:a16="http://schemas.microsoft.com/office/drawing/2014/main" id="{FA2CD3BC-779C-80F6-6EFD-DFFF71ADF68E}"/>
              </a:ext>
            </a:extLst>
          </p:cNvPr>
          <p:cNvSpPr>
            <a:spLocks noGrp="1"/>
          </p:cNvSpPr>
          <p:nvPr>
            <p:ph type="subTitle" idx="1"/>
          </p:nvPr>
        </p:nvSpPr>
        <p:spPr>
          <a:xfrm>
            <a:off x="6889899" y="2389927"/>
            <a:ext cx="4649972" cy="459599"/>
          </a:xfrm>
        </p:spPr>
        <p:txBody>
          <a:bodyPr/>
          <a:lstStyle>
            <a:lvl1pPr marL="0" indent="0" algn="r">
              <a:buNone/>
              <a:defRPr sz="2400">
                <a:solidFill>
                  <a:srgbClr val="00539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Tree>
    <p:extLst>
      <p:ext uri="{BB962C8B-B14F-4D97-AF65-F5344CB8AC3E}">
        <p14:creationId xmlns:p14="http://schemas.microsoft.com/office/powerpoint/2010/main" val="1764740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D60146-7EE2-8481-2F31-E4598C084E2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84281F3-BBC7-F5F5-F2AB-D7D1EC48E6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97561FD-003C-3DE0-67D8-01C5973B3099}"/>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5" name="Segnaposto piè di pagina 4">
            <a:extLst>
              <a:ext uri="{FF2B5EF4-FFF2-40B4-BE49-F238E27FC236}">
                <a16:creationId xmlns:a16="http://schemas.microsoft.com/office/drawing/2014/main" id="{BA8B6865-DD72-FE6C-A4B9-8712FD373A5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20B4A10-9DF4-6438-1E52-8B34574DCD32}"/>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25147186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631BED-CFD9-A8D8-3C46-12CCFC46F42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9B8E90E-DC05-932B-D018-19ABA165166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3CBF90-0EBD-9A03-7584-4BF6812E42ED}"/>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5" name="Segnaposto piè di pagina 4">
            <a:extLst>
              <a:ext uri="{FF2B5EF4-FFF2-40B4-BE49-F238E27FC236}">
                <a16:creationId xmlns:a16="http://schemas.microsoft.com/office/drawing/2014/main" id="{EC2C83DB-BD85-A8F3-3850-A3DE5D0EAA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6693FC8-2B34-CE6D-8733-9D707A68F692}"/>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36921364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7CAA6D-2BBE-39F9-32C7-A0F074FD7C7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D971CAA-5FBA-0749-C033-4B8725C86F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5A0E10D-82FC-1687-E9C4-D2AFE03F417E}"/>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5" name="Segnaposto piè di pagina 4">
            <a:extLst>
              <a:ext uri="{FF2B5EF4-FFF2-40B4-BE49-F238E27FC236}">
                <a16:creationId xmlns:a16="http://schemas.microsoft.com/office/drawing/2014/main" id="{127655F6-2B65-9C15-0F80-6B21200C05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12DD162-0A8B-7A94-BF49-D6F901CE00B8}"/>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26898890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ECEBC0-09B7-F8CA-3529-79116429A49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FC03A39-1137-37A3-7625-CD535A8B5A4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2279FDF-14E1-5E53-60F4-2A1D9BEC567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8925B73-B43F-C26B-8CAE-1235BC1F9EB0}"/>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6" name="Segnaposto piè di pagina 5">
            <a:extLst>
              <a:ext uri="{FF2B5EF4-FFF2-40B4-BE49-F238E27FC236}">
                <a16:creationId xmlns:a16="http://schemas.microsoft.com/office/drawing/2014/main" id="{05373E27-D57E-E733-F9EC-42A45E6BE53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04B9491-A30F-D7AC-FDC0-CA9CCA08EEAB}"/>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41055010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EAE55E-6C3C-5B49-388E-DC374FBA981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CBFB5F5-5108-46A5-5FE7-AD8788321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FA1F3D8-03BD-5D25-E33D-77DA471B5DB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C18D6AF-05CC-18D9-C234-BE725562CC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7F579A0-F81E-7DC8-2B6E-8E45A56F9D9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63AEBF0-6C08-6E9A-8A65-241511E485E0}"/>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8" name="Segnaposto piè di pagina 7">
            <a:extLst>
              <a:ext uri="{FF2B5EF4-FFF2-40B4-BE49-F238E27FC236}">
                <a16:creationId xmlns:a16="http://schemas.microsoft.com/office/drawing/2014/main" id="{D6156E5E-C6FA-68D5-F7B6-888D2F00C38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61D68C0-B4CF-98D6-23BC-047B3AE9097C}"/>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4691661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4CC10D-B6B1-F1AE-3229-DA1785CA7B2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9BE4E66-7391-4114-E59F-2B57A951CC7B}"/>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4" name="Segnaposto piè di pagina 3">
            <a:extLst>
              <a:ext uri="{FF2B5EF4-FFF2-40B4-BE49-F238E27FC236}">
                <a16:creationId xmlns:a16="http://schemas.microsoft.com/office/drawing/2014/main" id="{893E312F-EB67-0B82-0C65-CBBBE92428C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8D9FB4E-CDE0-9F2C-C665-FCB983297AF0}"/>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6815108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ED87172-A879-60E1-B5F5-4B5539BAD425}"/>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3" name="Segnaposto piè di pagina 2">
            <a:extLst>
              <a:ext uri="{FF2B5EF4-FFF2-40B4-BE49-F238E27FC236}">
                <a16:creationId xmlns:a16="http://schemas.microsoft.com/office/drawing/2014/main" id="{067CCB74-3AFB-15E8-1E59-722B16AEF4B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FBCAB10-D416-6B13-214A-94102C9F6A46}"/>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39258872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C03CCE-8BB9-9EC4-2997-C954ADE29AA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351EAFD-80C6-A395-C5B6-E0E11E777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9170D88-D3DA-2100-6F06-17FDE15B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C31C916-7EE3-A7DD-5A7F-C3A6B9BCBE51}"/>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6" name="Segnaposto piè di pagina 5">
            <a:extLst>
              <a:ext uri="{FF2B5EF4-FFF2-40B4-BE49-F238E27FC236}">
                <a16:creationId xmlns:a16="http://schemas.microsoft.com/office/drawing/2014/main" id="{E72F245B-F270-8641-264B-9D56F648DBB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069071-E091-032A-C27A-747ED8039DC0}"/>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10443383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F95784-5B72-D016-58E6-6A4D6C290EA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2C824F2-C807-2C59-F018-13F4A12ECA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FEDA886-3DFC-F23E-1D65-2F110F325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243739E-3CF8-97F7-0D90-0124F9DB1798}"/>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6" name="Segnaposto piè di pagina 5">
            <a:extLst>
              <a:ext uri="{FF2B5EF4-FFF2-40B4-BE49-F238E27FC236}">
                <a16:creationId xmlns:a16="http://schemas.microsoft.com/office/drawing/2014/main" id="{839F906A-0FF9-C37C-2FCA-248F9F0AD1F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1DB8B2D-23C8-D82C-D41A-E61CC61FED55}"/>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9618510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5C98B0-5BD6-4B84-C23F-8BFEC797A88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7E33E01-0E7E-9DC7-0180-163EE610D4F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05CB1B-B149-D407-09B5-601BCA98AA37}"/>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5" name="Segnaposto piè di pagina 4">
            <a:extLst>
              <a:ext uri="{FF2B5EF4-FFF2-40B4-BE49-F238E27FC236}">
                <a16:creationId xmlns:a16="http://schemas.microsoft.com/office/drawing/2014/main" id="{EA829A75-932D-BDF7-AD45-F2B78A4D832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69CA31-1E77-9182-3637-0E68D3F97E50}"/>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74318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B990623-58EB-4CE5-A831-5F4074776D5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3B2C090-AD5F-5A04-3512-FC6B0732F04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9358F1-8227-BA4B-963A-EA9F63291A21}"/>
              </a:ext>
            </a:extLst>
          </p:cNvPr>
          <p:cNvSpPr>
            <a:spLocks noGrp="1"/>
          </p:cNvSpPr>
          <p:nvPr>
            <p:ph type="dt" sz="half" idx="10"/>
          </p:nvPr>
        </p:nvSpPr>
        <p:spPr/>
        <p:txBody>
          <a:bodyPr/>
          <a:lstStyle/>
          <a:p>
            <a:fld id="{4B25E345-47BE-3B4D-9FF2-171D57D5F96E}" type="datetimeFigureOut">
              <a:rPr lang="it-IT" smtClean="0"/>
              <a:t>26/02/26</a:t>
            </a:fld>
            <a:endParaRPr lang="it-IT"/>
          </a:p>
        </p:txBody>
      </p:sp>
      <p:sp>
        <p:nvSpPr>
          <p:cNvPr id="5" name="Segnaposto piè di pagina 4">
            <a:extLst>
              <a:ext uri="{FF2B5EF4-FFF2-40B4-BE49-F238E27FC236}">
                <a16:creationId xmlns:a16="http://schemas.microsoft.com/office/drawing/2014/main" id="{41B8A510-BAFC-0B00-8C2B-8299CDB5EAC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0845F2-C724-9E34-BAAB-6F5B8D347778}"/>
              </a:ext>
            </a:extLst>
          </p:cNvPr>
          <p:cNvSpPr>
            <a:spLocks noGrp="1"/>
          </p:cNvSpPr>
          <p:nvPr>
            <p:ph type="sldNum" sz="quarter" idx="12"/>
          </p:nvPr>
        </p:nvSpPr>
        <p:spPr/>
        <p:txBody>
          <a:bodyPr/>
          <a:lstStyle/>
          <a:p>
            <a:fld id="{0D1856D3-6BD0-C241-B786-BE345FC267CF}" type="slidenum">
              <a:rPr lang="it-IT" smtClean="0"/>
              <a:t>‹#›</a:t>
            </a:fld>
            <a:endParaRPr lang="it-IT"/>
          </a:p>
        </p:txBody>
      </p:sp>
    </p:spTree>
    <p:extLst>
      <p:ext uri="{BB962C8B-B14F-4D97-AF65-F5344CB8AC3E}">
        <p14:creationId xmlns:p14="http://schemas.microsoft.com/office/powerpoint/2010/main" val="24580099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2A253-99F1-90F4-66E3-19F3631447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8" cy="6857998"/>
          </a:xfrm>
          <a:prstGeom prst="rect">
            <a:avLst/>
          </a:prstGeom>
        </p:spPr>
      </p:pic>
      <p:sp>
        <p:nvSpPr>
          <p:cNvPr id="15" name="Text Placeholder 14">
            <a:extLst>
              <a:ext uri="{FF2B5EF4-FFF2-40B4-BE49-F238E27FC236}">
                <a16:creationId xmlns:a16="http://schemas.microsoft.com/office/drawing/2014/main" id="{4021D31C-88EB-C3B9-B416-99629E4B38E3}"/>
              </a:ext>
            </a:extLst>
          </p:cNvPr>
          <p:cNvSpPr>
            <a:spLocks noGrp="1"/>
          </p:cNvSpPr>
          <p:nvPr>
            <p:ph type="body" sz="quarter" idx="11" hasCustomPrompt="1"/>
          </p:nvPr>
        </p:nvSpPr>
        <p:spPr>
          <a:xfrm>
            <a:off x="4264173" y="2044430"/>
            <a:ext cx="7011664" cy="731497"/>
          </a:xfrm>
        </p:spPr>
        <p:txBody>
          <a:bodyPr>
            <a:normAutofit/>
          </a:bodyPr>
          <a:lstStyle>
            <a:lvl1pPr algn="ctr">
              <a:defRPr sz="3600" b="1">
                <a:solidFill>
                  <a:schemeClr val="accent1"/>
                </a:solidFill>
              </a:defRPr>
            </a:lvl1pPr>
            <a:lvl2pPr marL="0" indent="0">
              <a:buNone/>
              <a:defRPr/>
            </a:lvl2pPr>
          </a:lstStyle>
          <a:p>
            <a:pPr lvl="0"/>
            <a:r>
              <a:rPr lang="en-US"/>
              <a:t>Main Title</a:t>
            </a:r>
          </a:p>
        </p:txBody>
      </p:sp>
      <p:sp>
        <p:nvSpPr>
          <p:cNvPr id="16" name="Text Placeholder 14">
            <a:extLst>
              <a:ext uri="{FF2B5EF4-FFF2-40B4-BE49-F238E27FC236}">
                <a16:creationId xmlns:a16="http://schemas.microsoft.com/office/drawing/2014/main" id="{1AF17669-C321-6BDD-1191-A9D79EBE6786}"/>
              </a:ext>
            </a:extLst>
          </p:cNvPr>
          <p:cNvSpPr>
            <a:spLocks noGrp="1"/>
          </p:cNvSpPr>
          <p:nvPr>
            <p:ph type="body" sz="quarter" idx="12" hasCustomPrompt="1"/>
          </p:nvPr>
        </p:nvSpPr>
        <p:spPr>
          <a:xfrm>
            <a:off x="5048589" y="4644195"/>
            <a:ext cx="5438462" cy="1350213"/>
          </a:xfrm>
        </p:spPr>
        <p:txBody>
          <a:bodyPr>
            <a:normAutofit/>
          </a:bodyPr>
          <a:lstStyle>
            <a:lvl1pPr algn="ctr">
              <a:defRPr sz="1800" b="0">
                <a:solidFill>
                  <a:schemeClr val="tx2"/>
                </a:solidFill>
              </a:defRPr>
            </a:lvl1pPr>
            <a:lvl2pPr marL="0" indent="0">
              <a:buNone/>
              <a:defRPr/>
            </a:lvl2pPr>
          </a:lstStyle>
          <a:p>
            <a:pPr lvl="0"/>
            <a:r>
              <a:rPr lang="en-US"/>
              <a:t>Author and Affiliation</a:t>
            </a:r>
          </a:p>
        </p:txBody>
      </p:sp>
      <p:sp>
        <p:nvSpPr>
          <p:cNvPr id="21" name="Text Placeholder 20">
            <a:extLst>
              <a:ext uri="{FF2B5EF4-FFF2-40B4-BE49-F238E27FC236}">
                <a16:creationId xmlns:a16="http://schemas.microsoft.com/office/drawing/2014/main" id="{854A9C78-11F0-DDB6-9EBB-BD4680E90FE7}"/>
              </a:ext>
            </a:extLst>
          </p:cNvPr>
          <p:cNvSpPr>
            <a:spLocks noGrp="1"/>
          </p:cNvSpPr>
          <p:nvPr>
            <p:ph type="body" sz="quarter" idx="13" hasCustomPrompt="1"/>
          </p:nvPr>
        </p:nvSpPr>
        <p:spPr>
          <a:xfrm>
            <a:off x="4264181" y="2949398"/>
            <a:ext cx="7011664" cy="470316"/>
          </a:xfrm>
        </p:spPr>
        <p:txBody>
          <a:bodyPr>
            <a:normAutofit/>
          </a:bodyPr>
          <a:lstStyle>
            <a:lvl1pPr algn="ctr">
              <a:defRPr sz="2000" b="1" i="1">
                <a:solidFill>
                  <a:schemeClr val="accent2"/>
                </a:solidFill>
              </a:defRPr>
            </a:lvl1pPr>
          </a:lstStyle>
          <a:p>
            <a:pPr lvl="0"/>
            <a:r>
              <a:rPr lang="en-US"/>
              <a:t>Subtitle</a:t>
            </a:r>
            <a:endParaRPr lang="en-CA"/>
          </a:p>
        </p:txBody>
      </p:sp>
    </p:spTree>
    <p:extLst>
      <p:ext uri="{BB962C8B-B14F-4D97-AF65-F5344CB8AC3E}">
        <p14:creationId xmlns:p14="http://schemas.microsoft.com/office/powerpoint/2010/main" val="29725539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use htis">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135455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66CD0-6FD9-D764-C890-38DB67EA3887}"/>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6950F5DA-E2EE-5A61-B6C7-280E2B910415}"/>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EB9E99C5-8056-1494-F3D6-886810BD991C}"/>
              </a:ext>
            </a:extLst>
          </p:cNvPr>
          <p:cNvSpPr>
            <a:spLocks noGrp="1"/>
          </p:cNvSpPr>
          <p:nvPr>
            <p:ph type="body" sz="quarter" idx="10"/>
          </p:nvPr>
        </p:nvSpPr>
        <p:spPr>
          <a:xfrm>
            <a:off x="304800" y="1092201"/>
            <a:ext cx="11582400" cy="5154084"/>
          </a:xfrm>
        </p:spPr>
        <p:txBody>
          <a:bodyPr>
            <a:noAutofit/>
          </a:bodyPr>
          <a:lstStyle>
            <a:lvl1pPr>
              <a:spcAft>
                <a:spcPts val="1600"/>
              </a:spcAft>
              <a:defRPr/>
            </a:lvl1pPr>
            <a:lvl2pPr>
              <a:spcAft>
                <a:spcPts val="1600"/>
              </a:spcAft>
              <a:defRPr/>
            </a:lvl2pPr>
            <a:lvl3pPr>
              <a:spcAft>
                <a:spcPts val="1600"/>
              </a:spcAft>
              <a:defRPr/>
            </a:lvl3pPr>
            <a:lvl4pPr>
              <a:spcAft>
                <a:spcPts val="1600"/>
              </a:spcAft>
              <a:defRPr/>
            </a:lvl4pPr>
            <a:lvl5pPr>
              <a:spcAft>
                <a:spcPts val="1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6319771"/>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662031095"/>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7" name="Text Placeholder 6">
            <a:extLst>
              <a:ext uri="{FF2B5EF4-FFF2-40B4-BE49-F238E27FC236}">
                <a16:creationId xmlns:a16="http://schemas.microsoft.com/office/drawing/2014/main" id="{44E81F84-5724-4906-DDA2-9D9A2BA69332}"/>
              </a:ext>
            </a:extLst>
          </p:cNvPr>
          <p:cNvSpPr>
            <a:spLocks noGrp="1"/>
          </p:cNvSpPr>
          <p:nvPr>
            <p:ph type="body" sz="quarter" idx="13" hasCustomPrompt="1"/>
          </p:nvPr>
        </p:nvSpPr>
        <p:spPr>
          <a:xfrm>
            <a:off x="365125" y="5659438"/>
            <a:ext cx="11460480" cy="466725"/>
          </a:xfrm>
        </p:spPr>
        <p:txBody>
          <a:bodyPr anchor="b"/>
          <a:lstStyle>
            <a:lvl1pPr marL="0" indent="0">
              <a:spcBef>
                <a:spcPts val="0"/>
              </a:spcBef>
              <a:buNone/>
              <a:defRPr sz="1000"/>
            </a:lvl1pPr>
          </a:lstStyle>
          <a:p>
            <a:pPr lvl="0"/>
            <a:r>
              <a:rPr lang="en-US" dirty="0"/>
              <a:t>References/footnotes</a:t>
            </a:r>
          </a:p>
        </p:txBody>
      </p:sp>
    </p:spTree>
    <p:extLst>
      <p:ext uri="{BB962C8B-B14F-4D97-AF65-F5344CB8AC3E}">
        <p14:creationId xmlns:p14="http://schemas.microsoft.com/office/powerpoint/2010/main" val="390652614"/>
      </p:ext>
    </p:extLst>
  </p:cSld>
  <p:clrMapOvr>
    <a:masterClrMapping/>
  </p:clrMapOvr>
  <p:extLst>
    <p:ext uri="{DCECCB84-F9BA-43D5-87BE-67443E8EF086}">
      <p15:sldGuideLst xmlns:p15="http://schemas.microsoft.com/office/powerpoint/2012/main">
        <p15:guide id="1" pos="560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a:latin typeface="Johnson Display" pitchFamily="2" charset="77"/>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300">
                <a:latin typeface="Johnson Display" pitchFamily="2" charset="77"/>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tx1"/>
                </a:solidFill>
                <a:latin typeface="Johnson Text" pitchFamily="2" charset="77"/>
              </a:rPr>
              <a:t>https://www.congresshub.com/Oncology/</a:t>
            </a:r>
            <a:br>
              <a:rPr lang="en-GB" sz="700" spc="-10" baseline="0" noProof="0">
                <a:solidFill>
                  <a:schemeClr val="tx1"/>
                </a:solidFill>
                <a:latin typeface="Johnson Text" pitchFamily="2" charset="77"/>
              </a:rPr>
            </a:br>
            <a:r>
              <a:rPr lang="en-GB" sz="700" spc="-10" baseline="0" noProof="0">
                <a:solidFill>
                  <a:schemeClr val="tx1"/>
                </a:solidFill>
                <a:latin typeface="Johnson Text" pitchFamily="2" charset="77"/>
              </a:rPr>
              <a:t>AUA 2025/TAR-200/Jacob</a:t>
            </a:r>
          </a:p>
          <a:p>
            <a:pPr algn="r" defTabSz="139812">
              <a:lnSpc>
                <a:spcPct val="100000"/>
              </a:lnSpc>
              <a:spcAft>
                <a:spcPts val="600"/>
              </a:spcAft>
            </a:pPr>
            <a:r>
              <a:rPr lang="en-US" sz="700" noProof="0">
                <a:solidFill>
                  <a:schemeClr val="tx1"/>
                </a:solidFill>
                <a:latin typeface="Johnson Text" pitchFamily="2" charset="77"/>
              </a:rPr>
              <a:t>The QR code is intended to provide scientific information for individual reference, and the information should not be altered or </a:t>
            </a:r>
            <a:br>
              <a:rPr lang="en-US" sz="700" noProof="0">
                <a:solidFill>
                  <a:schemeClr val="tx1"/>
                </a:solidFill>
                <a:latin typeface="Johnson Text" pitchFamily="2" charset="77"/>
              </a:rPr>
            </a:br>
            <a:r>
              <a:rPr lang="en-US" sz="700" noProof="0">
                <a:solidFill>
                  <a:schemeClr val="tx1"/>
                </a:solidFill>
                <a:latin typeface="Johnson Text" pitchFamily="2" charset="77"/>
              </a:rPr>
              <a:t>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Johnson Text" pitchFamily="2" charset="77"/>
                <a:ea typeface="+mn-ea"/>
                <a:cs typeface="+mn-cs"/>
              </a:defRPr>
            </a:lvl1pPr>
          </a:lstStyle>
          <a:p>
            <a:r>
              <a:rPr lang="en-GB"/>
              <a:t>Presented by [Initial Last Name] at [Congress]; [Month Day, Year]; [City, State (if US), Country]</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p:txBody>
      </p:sp>
      <p:pic>
        <p:nvPicPr>
          <p:cNvPr id="7" name="Picture 6" descr="A qr code with black squares&#10;&#10;AI-generated content may be incorrect.">
            <a:extLst>
              <a:ext uri="{FF2B5EF4-FFF2-40B4-BE49-F238E27FC236}">
                <a16:creationId xmlns:a16="http://schemas.microsoft.com/office/drawing/2014/main" id="{B10DDC13-0B23-6A05-64C7-A97447649CFF}"/>
              </a:ext>
            </a:extLst>
          </p:cNvPr>
          <p:cNvPicPr>
            <a:picLocks noChangeAspect="1"/>
          </p:cNvPicPr>
          <p:nvPr userDrawn="1"/>
        </p:nvPicPr>
        <p:blipFill>
          <a:blip r:embed="rId2"/>
          <a:stretch>
            <a:fillRect/>
          </a:stretch>
        </p:blipFill>
        <p:spPr>
          <a:xfrm>
            <a:off x="10068618" y="4732663"/>
            <a:ext cx="1976400" cy="1976400"/>
          </a:xfrm>
          <a:prstGeom prst="rect">
            <a:avLst/>
          </a:prstGeom>
        </p:spPr>
      </p:pic>
    </p:spTree>
    <p:extLst>
      <p:ext uri="{BB962C8B-B14F-4D97-AF65-F5344CB8AC3E}">
        <p14:creationId xmlns:p14="http://schemas.microsoft.com/office/powerpoint/2010/main" val="12638723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Johnson Text" pitchFamily="2" charset="77"/>
                <a:ea typeface="+mn-ea"/>
                <a:cs typeface="+mn-cs"/>
              </a:defRPr>
            </a:lvl1pPr>
          </a:lstStyle>
          <a:p>
            <a:r>
              <a:rPr lang="en-GB"/>
              <a:t>Presented by [Initial Last Name]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bg1"/>
                </a:solidFill>
                <a:latin typeface="Johnson Text" pitchFamily="2" charset="77"/>
              </a:rPr>
              <a:t>https://www.congresshub.com/Oncology/</a:t>
            </a:r>
            <a:br>
              <a:rPr lang="en-GB" sz="700" spc="-10" baseline="0" noProof="0">
                <a:solidFill>
                  <a:schemeClr val="bg1"/>
                </a:solidFill>
                <a:latin typeface="Johnson Text" pitchFamily="2" charset="77"/>
              </a:rPr>
            </a:br>
            <a:r>
              <a:rPr lang="en-GB" sz="700" spc="-10" baseline="0" noProof="0">
                <a:solidFill>
                  <a:schemeClr val="bg1"/>
                </a:solidFill>
                <a:latin typeface="Johnson Text" pitchFamily="2" charset="77"/>
              </a:rPr>
              <a:t>CONGRESS2024/Product/Author Last Name</a:t>
            </a:r>
          </a:p>
          <a:p>
            <a:pPr algn="r" defTabSz="139812">
              <a:lnSpc>
                <a:spcPct val="100000"/>
              </a:lnSpc>
              <a:spcAft>
                <a:spcPts val="600"/>
              </a:spcAft>
            </a:pPr>
            <a:r>
              <a:rPr lang="en-US" sz="700" noProof="0">
                <a:solidFill>
                  <a:schemeClr val="bg1"/>
                </a:solidFill>
                <a:latin typeface="Johnson Text" pitchFamily="2" charset="77"/>
              </a:rPr>
              <a:t>The QR code is intended to provide scientific information for individual reference, and the information should not be altered or </a:t>
            </a:r>
            <a:br>
              <a:rPr lang="en-US" sz="700" noProof="0">
                <a:solidFill>
                  <a:schemeClr val="bg1"/>
                </a:solidFill>
                <a:latin typeface="Johnson Text" pitchFamily="2" charset="77"/>
              </a:rPr>
            </a:br>
            <a:r>
              <a:rPr lang="en-US" sz="700" noProof="0">
                <a:solidFill>
                  <a:schemeClr val="bg1"/>
                </a:solidFill>
                <a:latin typeface="Johnson Text" pitchFamily="2" charset="77"/>
              </a:rPr>
              <a:t>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itchFamily="2" charset="77"/>
              </a:rPr>
              <a:t>Add QR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code here on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slide master</a:t>
            </a:r>
          </a:p>
        </p:txBody>
      </p:sp>
    </p:spTree>
    <p:extLst>
      <p:ext uri="{BB962C8B-B14F-4D97-AF65-F5344CB8AC3E}">
        <p14:creationId xmlns:p14="http://schemas.microsoft.com/office/powerpoint/2010/main" val="400322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71450">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a:p>
        </p:txBody>
      </p:sp>
    </p:spTree>
    <p:extLst>
      <p:ext uri="{BB962C8B-B14F-4D97-AF65-F5344CB8AC3E}">
        <p14:creationId xmlns:p14="http://schemas.microsoft.com/office/powerpoint/2010/main" val="4194967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anose="00000500000000000000" pitchFamily="2" charset="0"/>
              </a:rPr>
              <a:t>Add QR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code here on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slide master</a:t>
            </a:r>
          </a:p>
          <a:p>
            <a:pPr algn="ctr"/>
            <a:r>
              <a:rPr lang="en-US" sz="600" spc="-20" baseline="0" noProof="0">
                <a:solidFill>
                  <a:schemeClr val="bg1"/>
                </a:solidFill>
                <a:latin typeface="Johnson Text" panose="00000500000000000000" pitchFamily="2" charset="0"/>
              </a:rPr>
              <a:t>0.75” x 0.75“</a:t>
            </a:r>
          </a:p>
        </p:txBody>
      </p:sp>
    </p:spTree>
    <p:extLst>
      <p:ext uri="{BB962C8B-B14F-4D97-AF65-F5344CB8AC3E}">
        <p14:creationId xmlns:p14="http://schemas.microsoft.com/office/powerpoint/2010/main" val="1581478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accent1"/>
              </a:buClr>
              <a:buSzPct val="80000"/>
              <a:buFont typeface="Courier New" panose="02070309020205020404" pitchFamily="49" charset="0"/>
              <a:buChar char="o"/>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bg2"/>
              </a:buClr>
              <a:buSzPct val="80000"/>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20303806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gn="l" defTabSz="914396" rtl="0" eaLnBrk="1" latinLnBrk="0" hangingPunct="1">
              <a:lnSpc>
                <a:spcPct val="100000"/>
              </a:lnSpc>
              <a:spcBef>
                <a:spcPts val="600"/>
              </a:spcBef>
              <a:buClr>
                <a:schemeClr val="tx1"/>
              </a:buClr>
              <a:defRPr lang="en-US" sz="1800" kern="1200" dirty="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accent1"/>
              </a:buClr>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627063" indent="-285750">
              <a:lnSpc>
                <a:spcPct val="100000"/>
              </a:lnSpc>
              <a:buClr>
                <a:schemeClr val="accent1"/>
              </a:buClr>
              <a:buFont typeface="Arial" panose="020B0604020202020204" pitchFamily="34" charset="0"/>
              <a:buChar char="•"/>
              <a:defRPr lang="en-US" sz="1800" kern="1200" dirty="0">
                <a:solidFill>
                  <a:schemeClr val="bg1"/>
                </a:solidFill>
                <a:latin typeface="Johnson Text" panose="00000500000000000000" pitchFamily="2" charset="0"/>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7199037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latin typeface="Johnson Display" pitchFamily="2" charset="77"/>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Johnson Text" pitchFamily="2" charset="77"/>
              </a:defRPr>
            </a:lvl1pPr>
          </a:lstStyle>
          <a:p>
            <a:endParaRPr lang="en-US"/>
          </a:p>
        </p:txBody>
      </p:sp>
    </p:spTree>
    <p:extLst>
      <p:ext uri="{BB962C8B-B14F-4D97-AF65-F5344CB8AC3E}">
        <p14:creationId xmlns:p14="http://schemas.microsoft.com/office/powerpoint/2010/main" val="31108940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ysClr val="windowText" lastClr="000000"/>
                </a:solidFill>
                <a:latin typeface="Johnson Text" pitchFamily="2" charset="77"/>
              </a:rPr>
              <a:t>Add QR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code here on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slide master</a:t>
            </a:r>
          </a:p>
          <a:p>
            <a:pPr algn="ctr"/>
            <a:r>
              <a:rPr lang="en-US" sz="600" spc="-20" baseline="0" noProof="0">
                <a:solidFill>
                  <a:sysClr val="windowText" lastClr="000000"/>
                </a:solidFill>
                <a:latin typeface="Johnson Text" pitchFamily="2" charset="77"/>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Tree>
    <p:extLst>
      <p:ext uri="{BB962C8B-B14F-4D97-AF65-F5344CB8AC3E}">
        <p14:creationId xmlns:p14="http://schemas.microsoft.com/office/powerpoint/2010/main" val="41279809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408" y="1"/>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800">
                <a:solidFill>
                  <a:schemeClr val="tx1"/>
                </a:solidFill>
                <a:latin typeface="Johnson Text" pitchFamily="2" charset="77"/>
              </a:rPr>
              <a:t>Presented by </a:t>
            </a:r>
            <a:r>
              <a:rPr lang="en-US" sz="800">
                <a:solidFill>
                  <a:schemeClr val="tx1"/>
                </a:solidFill>
                <a:latin typeface="Johnson Text" pitchFamily="2" charset="77"/>
              </a:rPr>
              <a:t>JM Jacob at the 120th AUA Annual Meeting; April 26-29, 2025; Las Vegas, NV, USA</a:t>
            </a:r>
            <a:r>
              <a:rPr lang="en-GB" sz="800">
                <a:solidFill>
                  <a:schemeClr val="tx1"/>
                </a:solidFill>
                <a:latin typeface="Johnson Text" pitchFamily="2" charset="77"/>
              </a:rPr>
              <a:t> </a:t>
            </a:r>
          </a:p>
        </p:txBody>
      </p:sp>
      <p:sp>
        <p:nvSpPr>
          <p:cNvPr id="4" name="Rectangle 3">
            <a:extLst>
              <a:ext uri="{FF2B5EF4-FFF2-40B4-BE49-F238E27FC236}">
                <a16:creationId xmlns:a16="http://schemas.microsoft.com/office/drawing/2014/main" id="{CEB4350E-6D4B-836A-9E61-CF44067A3DDE}"/>
              </a:ext>
            </a:extLst>
          </p:cNvPr>
          <p:cNvSpPr/>
          <p:nvPr userDrawn="1"/>
        </p:nvSpPr>
        <p:spPr>
          <a:xfrm>
            <a:off x="883920" y="927557"/>
            <a:ext cx="2560320" cy="1123384"/>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a:solidFill>
                  <a:schemeClr val="tx1"/>
                </a:solidFill>
                <a:latin typeface="Johnson Text" pitchFamily="2" charset="77"/>
              </a:rPr>
              <a:t>https://www.congresshub.com/Oncology/</a:t>
            </a:r>
            <a:br>
              <a:rPr lang="en-GB" sz="900" spc="-10" baseline="0" noProof="0">
                <a:solidFill>
                  <a:schemeClr val="tx1"/>
                </a:solidFill>
                <a:latin typeface="Johnson Text" pitchFamily="2" charset="77"/>
              </a:rPr>
            </a:br>
            <a:r>
              <a:rPr lang="en-GB" sz="900" spc="-10" baseline="0" noProof="0">
                <a:solidFill>
                  <a:schemeClr val="tx1"/>
                </a:solidFill>
                <a:latin typeface="Johnson Text" pitchFamily="2" charset="77"/>
              </a:rPr>
              <a:t>AUA2025/TAR-200/Jacob</a:t>
            </a:r>
          </a:p>
          <a:p>
            <a:pPr marL="0" marR="0" lvl="0" indent="0" algn="r" defTabSz="139812"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Johnson Text" pitchFamily="2" charset="77"/>
                <a:ea typeface="+mn-ea"/>
                <a:cs typeface="+mn-cs"/>
              </a:rPr>
              <a:t>Scan the QR code </a:t>
            </a:r>
            <a:endParaRPr lang="en-US" sz="900" noProof="0">
              <a:solidFill>
                <a:schemeClr val="tx1"/>
              </a:solidFill>
              <a:latin typeface="Johnson Text" pitchFamily="2" charset="77"/>
            </a:endParaRPr>
          </a:p>
          <a:p>
            <a:pPr algn="r" defTabSz="139812">
              <a:lnSpc>
                <a:spcPct val="100000"/>
              </a:lnSpc>
              <a:spcAft>
                <a:spcPts val="600"/>
              </a:spcAft>
            </a:pPr>
            <a:r>
              <a:rPr lang="en-US" sz="900" noProof="0">
                <a:solidFill>
                  <a:schemeClr val="tx1"/>
                </a:solidFill>
                <a:latin typeface="Johnson Text" pitchFamily="2" charset="77"/>
              </a:rPr>
              <a:t>The QR code is intended to provide scientific information for individual reference, and the information should not be altered or </a:t>
            </a:r>
            <a:br>
              <a:rPr lang="en-US" sz="900" noProof="0">
                <a:solidFill>
                  <a:schemeClr val="tx1"/>
                </a:solidFill>
                <a:latin typeface="Johnson Text" pitchFamily="2" charset="77"/>
              </a:rPr>
            </a:br>
            <a:r>
              <a:rPr lang="en-US" sz="900" noProof="0">
                <a:solidFill>
                  <a:schemeClr val="tx1"/>
                </a:solidFill>
                <a:latin typeface="Johnson Text" pitchFamily="2" charset="77"/>
              </a:rPr>
              <a:t>reproduced in any way. </a:t>
            </a:r>
          </a:p>
        </p:txBody>
      </p:sp>
    </p:spTree>
    <p:extLst>
      <p:ext uri="{BB962C8B-B14F-4D97-AF65-F5344CB8AC3E}">
        <p14:creationId xmlns:p14="http://schemas.microsoft.com/office/powerpoint/2010/main" val="24181356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a:latin typeface="Johnson Display" pitchFamily="2" charset="77"/>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300">
                <a:latin typeface="Johnson Display" pitchFamily="2" charset="77"/>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tx1"/>
                </a:solidFill>
                <a:latin typeface="Johnson Text" pitchFamily="2" charset="77"/>
              </a:rPr>
              <a:t>https://www.congresshub.com/Oncology/</a:t>
            </a:r>
            <a:br>
              <a:rPr lang="en-GB" sz="700" spc="-10" baseline="0" noProof="0">
                <a:solidFill>
                  <a:schemeClr val="tx1"/>
                </a:solidFill>
                <a:latin typeface="Johnson Text" pitchFamily="2" charset="77"/>
              </a:rPr>
            </a:br>
            <a:r>
              <a:rPr lang="en-GB" sz="700" spc="-10" baseline="0" noProof="0">
                <a:solidFill>
                  <a:schemeClr val="tx1"/>
                </a:solidFill>
                <a:latin typeface="Johnson Text" pitchFamily="2" charset="77"/>
              </a:rPr>
              <a:t>AUA 2025/TAR-200/Guerrero-Ramos </a:t>
            </a:r>
          </a:p>
          <a:p>
            <a:pPr algn="r" defTabSz="139812">
              <a:lnSpc>
                <a:spcPct val="100000"/>
              </a:lnSpc>
              <a:spcAft>
                <a:spcPts val="600"/>
              </a:spcAft>
            </a:pPr>
            <a:r>
              <a:rPr lang="en-US" sz="700" noProof="0">
                <a:solidFill>
                  <a:schemeClr val="tx1"/>
                </a:solidFill>
                <a:latin typeface="Johnson Text" pitchFamily="2" charset="77"/>
              </a:rPr>
              <a:t>The QR code is intended to provide scientific information for individual reference, and the information should not be altered or </a:t>
            </a:r>
            <a:br>
              <a:rPr lang="en-US" sz="700" noProof="0">
                <a:solidFill>
                  <a:schemeClr val="tx1"/>
                </a:solidFill>
                <a:latin typeface="Johnson Text" pitchFamily="2" charset="77"/>
              </a:rPr>
            </a:br>
            <a:r>
              <a:rPr lang="en-US" sz="700" noProof="0">
                <a:solidFill>
                  <a:schemeClr val="tx1"/>
                </a:solidFill>
                <a:latin typeface="Johnson Text" pitchFamily="2" charset="77"/>
              </a:rPr>
              <a:t>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Johnson Text" pitchFamily="2" charset="77"/>
                <a:ea typeface="+mn-ea"/>
                <a:cs typeface="+mn-cs"/>
              </a:defRPr>
            </a:lvl1pPr>
          </a:lstStyle>
          <a:p>
            <a:r>
              <a:rPr lang="en-GB"/>
              <a:t>Presented by [Initial Last Name] at [Congress]; [Month Day, Year]; [City, State (if US), Country]</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p:txBody>
      </p:sp>
      <p:pic>
        <p:nvPicPr>
          <p:cNvPr id="7" name="Picture 6" descr="A qr code with a few squares&#10;&#10;AI-generated content may be incorrect.">
            <a:extLst>
              <a:ext uri="{FF2B5EF4-FFF2-40B4-BE49-F238E27FC236}">
                <a16:creationId xmlns:a16="http://schemas.microsoft.com/office/drawing/2014/main" id="{2E03D097-8CA8-5F3D-98D5-E3CB12FC7101}"/>
              </a:ext>
            </a:extLst>
          </p:cNvPr>
          <p:cNvPicPr>
            <a:picLocks noChangeAspect="1"/>
          </p:cNvPicPr>
          <p:nvPr userDrawn="1"/>
        </p:nvPicPr>
        <p:blipFill>
          <a:blip r:embed="rId2"/>
          <a:stretch>
            <a:fillRect/>
          </a:stretch>
        </p:blipFill>
        <p:spPr>
          <a:xfrm>
            <a:off x="10062487" y="4723871"/>
            <a:ext cx="1976400" cy="1976400"/>
          </a:xfrm>
          <a:prstGeom prst="rect">
            <a:avLst/>
          </a:prstGeom>
        </p:spPr>
      </p:pic>
    </p:spTree>
    <p:extLst>
      <p:ext uri="{BB962C8B-B14F-4D97-AF65-F5344CB8AC3E}">
        <p14:creationId xmlns:p14="http://schemas.microsoft.com/office/powerpoint/2010/main" val="20546190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Johnson Text" pitchFamily="2" charset="77"/>
                <a:ea typeface="+mn-ea"/>
                <a:cs typeface="+mn-cs"/>
              </a:defRPr>
            </a:lvl1pPr>
          </a:lstStyle>
          <a:p>
            <a:r>
              <a:rPr lang="en-GB"/>
              <a:t>Presented by [Initial Last Name]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bg1"/>
                </a:solidFill>
                <a:latin typeface="Johnson Text" pitchFamily="2" charset="77"/>
              </a:rPr>
              <a:t>https://www.congresshub.com/Oncology/</a:t>
            </a:r>
            <a:br>
              <a:rPr lang="en-GB" sz="700" spc="-10" baseline="0" noProof="0">
                <a:solidFill>
                  <a:schemeClr val="bg1"/>
                </a:solidFill>
                <a:latin typeface="Johnson Text" pitchFamily="2" charset="77"/>
              </a:rPr>
            </a:br>
            <a:r>
              <a:rPr lang="en-GB" sz="700" spc="-10" baseline="0" noProof="0">
                <a:solidFill>
                  <a:schemeClr val="bg1"/>
                </a:solidFill>
                <a:latin typeface="Johnson Text" pitchFamily="2" charset="77"/>
              </a:rPr>
              <a:t>CONGRESS2024/Product/Author Last Name</a:t>
            </a:r>
          </a:p>
          <a:p>
            <a:pPr algn="r" defTabSz="139812">
              <a:lnSpc>
                <a:spcPct val="100000"/>
              </a:lnSpc>
              <a:spcAft>
                <a:spcPts val="600"/>
              </a:spcAft>
            </a:pPr>
            <a:r>
              <a:rPr lang="en-US" sz="700" noProof="0">
                <a:solidFill>
                  <a:schemeClr val="bg1"/>
                </a:solidFill>
                <a:latin typeface="Johnson Text" pitchFamily="2" charset="77"/>
              </a:rPr>
              <a:t>The QR code is intended to provide scientific information for individual reference, and the information should not be altered or </a:t>
            </a:r>
            <a:br>
              <a:rPr lang="en-US" sz="700" noProof="0">
                <a:solidFill>
                  <a:schemeClr val="bg1"/>
                </a:solidFill>
                <a:latin typeface="Johnson Text" pitchFamily="2" charset="77"/>
              </a:rPr>
            </a:br>
            <a:r>
              <a:rPr lang="en-US" sz="700" noProof="0">
                <a:solidFill>
                  <a:schemeClr val="bg1"/>
                </a:solidFill>
                <a:latin typeface="Johnson Text" pitchFamily="2" charset="77"/>
              </a:rPr>
              <a:t>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itchFamily="2" charset="77"/>
              </a:rPr>
              <a:t>Add QR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code here on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slide master</a:t>
            </a:r>
          </a:p>
        </p:txBody>
      </p:sp>
    </p:spTree>
    <p:extLst>
      <p:ext uri="{BB962C8B-B14F-4D97-AF65-F5344CB8AC3E}">
        <p14:creationId xmlns:p14="http://schemas.microsoft.com/office/powerpoint/2010/main" val="2932958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71450">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a:p>
        </p:txBody>
      </p:sp>
    </p:spTree>
    <p:extLst>
      <p:ext uri="{BB962C8B-B14F-4D97-AF65-F5344CB8AC3E}">
        <p14:creationId xmlns:p14="http://schemas.microsoft.com/office/powerpoint/2010/main" val="27400269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anose="00000500000000000000" pitchFamily="2" charset="0"/>
              </a:rPr>
              <a:t>Add QR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code here on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slide master</a:t>
            </a:r>
          </a:p>
          <a:p>
            <a:pPr algn="ctr"/>
            <a:r>
              <a:rPr lang="en-US" sz="600" spc="-20" baseline="0" noProof="0">
                <a:solidFill>
                  <a:schemeClr val="bg1"/>
                </a:solidFill>
                <a:latin typeface="Johnson Text" panose="00000500000000000000" pitchFamily="2" charset="0"/>
              </a:rPr>
              <a:t>0.75” x 0.75“</a:t>
            </a:r>
          </a:p>
        </p:txBody>
      </p:sp>
    </p:spTree>
    <p:extLst>
      <p:ext uri="{BB962C8B-B14F-4D97-AF65-F5344CB8AC3E}">
        <p14:creationId xmlns:p14="http://schemas.microsoft.com/office/powerpoint/2010/main" val="3650684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accent1"/>
              </a:buClr>
              <a:buSzPct val="80000"/>
              <a:buFont typeface="Courier New" panose="02070309020205020404" pitchFamily="49" charset="0"/>
              <a:buChar char="o"/>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bg2"/>
              </a:buClr>
              <a:buSzPct val="80000"/>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3848145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gn="l" defTabSz="914396" rtl="0" eaLnBrk="1" latinLnBrk="0" hangingPunct="1">
              <a:lnSpc>
                <a:spcPct val="100000"/>
              </a:lnSpc>
              <a:spcBef>
                <a:spcPts val="600"/>
              </a:spcBef>
              <a:buClr>
                <a:schemeClr val="tx1"/>
              </a:buClr>
              <a:defRPr lang="en-US" sz="1800" kern="1200" dirty="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accent1"/>
              </a:buClr>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627063" indent="-285750">
              <a:lnSpc>
                <a:spcPct val="100000"/>
              </a:lnSpc>
              <a:buClr>
                <a:schemeClr val="accent1"/>
              </a:buClr>
              <a:buFont typeface="Arial" panose="020B0604020202020204" pitchFamily="34" charset="0"/>
              <a:buChar char="•"/>
              <a:defRPr lang="en-US" sz="1800" kern="1200" dirty="0">
                <a:solidFill>
                  <a:schemeClr val="bg1"/>
                </a:solidFill>
                <a:latin typeface="Johnson Text" panose="00000500000000000000" pitchFamily="2" charset="0"/>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24552832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latin typeface="Johnson Display" pitchFamily="2" charset="77"/>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Johnson Text" pitchFamily="2" charset="77"/>
              </a:defRPr>
            </a:lvl1pPr>
          </a:lstStyle>
          <a:p>
            <a:endParaRPr lang="en-US"/>
          </a:p>
        </p:txBody>
      </p:sp>
    </p:spTree>
    <p:extLst>
      <p:ext uri="{BB962C8B-B14F-4D97-AF65-F5344CB8AC3E}">
        <p14:creationId xmlns:p14="http://schemas.microsoft.com/office/powerpoint/2010/main" val="35854352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ysClr val="windowText" lastClr="000000"/>
                </a:solidFill>
                <a:latin typeface="Johnson Text" pitchFamily="2" charset="77"/>
              </a:rPr>
              <a:t>Add QR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code here on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slide master</a:t>
            </a:r>
          </a:p>
          <a:p>
            <a:pPr algn="ctr"/>
            <a:r>
              <a:rPr lang="en-US" sz="600" spc="-20" baseline="0" noProof="0">
                <a:solidFill>
                  <a:sysClr val="windowText" lastClr="000000"/>
                </a:solidFill>
                <a:latin typeface="Johnson Text" pitchFamily="2" charset="77"/>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Tree>
    <p:extLst>
      <p:ext uri="{BB962C8B-B14F-4D97-AF65-F5344CB8AC3E}">
        <p14:creationId xmlns:p14="http://schemas.microsoft.com/office/powerpoint/2010/main" val="14062499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408" y="1"/>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7" name="Rectangle 6">
            <a:extLst>
              <a:ext uri="{FF2B5EF4-FFF2-40B4-BE49-F238E27FC236}">
                <a16:creationId xmlns:a16="http://schemas.microsoft.com/office/drawing/2014/main" id="{C021C271-0123-7D38-2DFB-B3133FB9FDA4}"/>
              </a:ext>
            </a:extLst>
          </p:cNvPr>
          <p:cNvSpPr/>
          <p:nvPr userDrawn="1"/>
        </p:nvSpPr>
        <p:spPr>
          <a:xfrm>
            <a:off x="883920" y="927557"/>
            <a:ext cx="2560320" cy="1123384"/>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a:solidFill>
                  <a:schemeClr val="tx1"/>
                </a:solidFill>
                <a:latin typeface="Johnson Text" pitchFamily="2" charset="77"/>
              </a:rPr>
              <a:t>https://www.congresshub.com/Oncology/</a:t>
            </a:r>
            <a:br>
              <a:rPr lang="en-GB" sz="900" spc="-10" baseline="0" noProof="0">
                <a:solidFill>
                  <a:schemeClr val="tx1"/>
                </a:solidFill>
                <a:latin typeface="Johnson Text" pitchFamily="2" charset="77"/>
              </a:rPr>
            </a:br>
            <a:r>
              <a:rPr lang="en-GB" sz="900" spc="-10" baseline="0" noProof="0">
                <a:solidFill>
                  <a:schemeClr val="tx1"/>
                </a:solidFill>
                <a:latin typeface="Johnson Text" pitchFamily="2" charset="77"/>
              </a:rPr>
              <a:t>AUA2025/TAR-200/Guerrero-Ramos</a:t>
            </a:r>
          </a:p>
          <a:p>
            <a:pPr marL="0" marR="0" lvl="0" indent="0" algn="r" defTabSz="139812"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Johnson Text" pitchFamily="2" charset="77"/>
                <a:ea typeface="+mn-ea"/>
                <a:cs typeface="+mn-cs"/>
              </a:rPr>
              <a:t>Scan the QR code </a:t>
            </a:r>
            <a:endParaRPr lang="en-US" sz="900" noProof="0">
              <a:solidFill>
                <a:schemeClr val="tx1"/>
              </a:solidFill>
              <a:latin typeface="Johnson Text" pitchFamily="2" charset="77"/>
            </a:endParaRPr>
          </a:p>
          <a:p>
            <a:pPr algn="r" defTabSz="139812">
              <a:lnSpc>
                <a:spcPct val="100000"/>
              </a:lnSpc>
              <a:spcAft>
                <a:spcPts val="600"/>
              </a:spcAft>
            </a:pPr>
            <a:r>
              <a:rPr lang="en-US" sz="900" noProof="0">
                <a:solidFill>
                  <a:schemeClr val="tx1"/>
                </a:solidFill>
                <a:latin typeface="Johnson Text" pitchFamily="2" charset="77"/>
              </a:rPr>
              <a:t>The QR code is intended to provide scientific information for individual reference, and the information should not be altered or </a:t>
            </a:r>
            <a:br>
              <a:rPr lang="en-US" sz="900" noProof="0">
                <a:solidFill>
                  <a:schemeClr val="tx1"/>
                </a:solidFill>
                <a:latin typeface="Johnson Text" pitchFamily="2" charset="77"/>
              </a:rPr>
            </a:br>
            <a:r>
              <a:rPr lang="en-US" sz="900" noProof="0">
                <a:solidFill>
                  <a:schemeClr val="tx1"/>
                </a:solidFill>
                <a:latin typeface="Johnson Text" pitchFamily="2" charset="77"/>
              </a:rPr>
              <a:t>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800">
                <a:solidFill>
                  <a:schemeClr val="tx1"/>
                </a:solidFill>
                <a:latin typeface="Johnson Text" pitchFamily="2" charset="77"/>
              </a:rPr>
              <a:t>Presented by </a:t>
            </a:r>
            <a:r>
              <a:rPr lang="en-US" sz="800">
                <a:solidFill>
                  <a:schemeClr val="tx1"/>
                </a:solidFill>
                <a:latin typeface="Johnson Text" pitchFamily="2" charset="77"/>
              </a:rPr>
              <a:t>F Guerrero-Ramos at the 120th AUA Annual Meeting; April 26-29, 2025; Las Vegas, NV, USA</a:t>
            </a:r>
            <a:r>
              <a:rPr lang="en-GB" sz="800">
                <a:solidFill>
                  <a:schemeClr val="tx1"/>
                </a:solidFill>
                <a:latin typeface="Johnson Text" pitchFamily="2" charset="77"/>
              </a:rPr>
              <a:t> </a:t>
            </a:r>
          </a:p>
        </p:txBody>
      </p:sp>
      <p:pic>
        <p:nvPicPr>
          <p:cNvPr id="4" name="Picture 3" descr="A qr code with a few squares&#10;&#10;AI-generated content may be incorrect.">
            <a:extLst>
              <a:ext uri="{FF2B5EF4-FFF2-40B4-BE49-F238E27FC236}">
                <a16:creationId xmlns:a16="http://schemas.microsoft.com/office/drawing/2014/main" id="{AEF8C8FD-4149-300A-CBE1-4C10021D3A96}"/>
              </a:ext>
            </a:extLst>
          </p:cNvPr>
          <p:cNvPicPr>
            <a:picLocks noChangeAspect="1"/>
          </p:cNvPicPr>
          <p:nvPr userDrawn="1"/>
        </p:nvPicPr>
        <p:blipFill>
          <a:blip r:embed="rId2"/>
          <a:stretch>
            <a:fillRect/>
          </a:stretch>
        </p:blipFill>
        <p:spPr>
          <a:xfrm>
            <a:off x="3953633" y="927558"/>
            <a:ext cx="4313310" cy="4313310"/>
          </a:xfrm>
          <a:prstGeom prst="rect">
            <a:avLst/>
          </a:prstGeom>
        </p:spPr>
      </p:pic>
    </p:spTree>
    <p:extLst>
      <p:ext uri="{BB962C8B-B14F-4D97-AF65-F5344CB8AC3E}">
        <p14:creationId xmlns:p14="http://schemas.microsoft.com/office/powerpoint/2010/main" val="30099749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a:latin typeface="Johnson Display" pitchFamily="2" charset="77"/>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300">
                <a:latin typeface="Johnson Display" pitchFamily="2" charset="77"/>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tx1"/>
                </a:solidFill>
                <a:latin typeface="Johnson Text" pitchFamily="2" charset="77"/>
              </a:rPr>
              <a:t>https://www.congresshub.com/Oncology/</a:t>
            </a:r>
            <a:br>
              <a:rPr lang="en-GB" sz="700" spc="-10" baseline="0" noProof="0">
                <a:solidFill>
                  <a:schemeClr val="tx1"/>
                </a:solidFill>
                <a:latin typeface="Johnson Text" pitchFamily="2" charset="77"/>
              </a:rPr>
            </a:br>
            <a:r>
              <a:rPr lang="en-GB" sz="700" spc="-10" baseline="0" noProof="0">
                <a:solidFill>
                  <a:schemeClr val="tx1"/>
                </a:solidFill>
                <a:latin typeface="Johnson Text" pitchFamily="2" charset="77"/>
              </a:rPr>
              <a:t>AUA2024/TAR-200/Chang</a:t>
            </a:r>
          </a:p>
          <a:p>
            <a:pPr algn="r" defTabSz="139812">
              <a:lnSpc>
                <a:spcPct val="100000"/>
              </a:lnSpc>
              <a:spcAft>
                <a:spcPts val="600"/>
              </a:spcAft>
            </a:pPr>
            <a:r>
              <a:rPr lang="en-US" sz="700" noProof="0">
                <a:solidFill>
                  <a:schemeClr val="tx1"/>
                </a:solidFill>
                <a:latin typeface="Johnson Text" pitchFamily="2" charset="77"/>
              </a:rPr>
              <a:t>The QR code is intended to provide scientific information for individual reference, and the information should not be altered or </a:t>
            </a:r>
            <a:br>
              <a:rPr lang="en-US" sz="700" noProof="0">
                <a:solidFill>
                  <a:schemeClr val="tx1"/>
                </a:solidFill>
                <a:latin typeface="Johnson Text" pitchFamily="2" charset="77"/>
              </a:rPr>
            </a:br>
            <a:r>
              <a:rPr lang="en-US" sz="700" noProof="0">
                <a:solidFill>
                  <a:schemeClr val="tx1"/>
                </a:solidFill>
                <a:latin typeface="Johnson Text" pitchFamily="2" charset="77"/>
              </a:rPr>
              <a:t>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Johnson Text" pitchFamily="2" charset="77"/>
                <a:ea typeface="+mn-ea"/>
                <a:cs typeface="+mn-cs"/>
              </a:defRPr>
            </a:lvl1pPr>
          </a:lstStyle>
          <a:p>
            <a:r>
              <a:rPr lang="en-GB"/>
              <a:t>Presented by [Initial Last Name] at [Congress]; [Month Day, Year]; [City, State (if US), Country]</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p:txBody>
      </p:sp>
      <p:pic>
        <p:nvPicPr>
          <p:cNvPr id="5" name="Picture 4" descr="A qr code with a few squares&#10;&#10;Description automatically generated">
            <a:extLst>
              <a:ext uri="{FF2B5EF4-FFF2-40B4-BE49-F238E27FC236}">
                <a16:creationId xmlns:a16="http://schemas.microsoft.com/office/drawing/2014/main" id="{74181F03-5F65-7631-E4FB-179E691EC165}"/>
              </a:ext>
            </a:extLst>
          </p:cNvPr>
          <p:cNvPicPr>
            <a:picLocks noChangeAspect="1"/>
          </p:cNvPicPr>
          <p:nvPr userDrawn="1"/>
        </p:nvPicPr>
        <p:blipFill>
          <a:blip r:embed="rId2"/>
          <a:stretch>
            <a:fillRect/>
          </a:stretch>
        </p:blipFill>
        <p:spPr>
          <a:xfrm>
            <a:off x="10013393" y="4678734"/>
            <a:ext cx="2021537" cy="2021537"/>
          </a:xfrm>
          <a:prstGeom prst="rect">
            <a:avLst/>
          </a:prstGeom>
        </p:spPr>
      </p:pic>
    </p:spTree>
    <p:extLst>
      <p:ext uri="{BB962C8B-B14F-4D97-AF65-F5344CB8AC3E}">
        <p14:creationId xmlns:p14="http://schemas.microsoft.com/office/powerpoint/2010/main" val="28111761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Johnson Text" pitchFamily="2" charset="77"/>
                <a:ea typeface="+mn-ea"/>
                <a:cs typeface="+mn-cs"/>
              </a:defRPr>
            </a:lvl1pPr>
          </a:lstStyle>
          <a:p>
            <a:r>
              <a:rPr lang="en-GB"/>
              <a:t>Presented by [Initial Last Name]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bg1"/>
                </a:solidFill>
                <a:latin typeface="Johnson Text" pitchFamily="2" charset="77"/>
              </a:rPr>
              <a:t>https://www.congresshub.com/Oncology/</a:t>
            </a:r>
            <a:br>
              <a:rPr lang="en-GB" sz="700" spc="-10" baseline="0" noProof="0">
                <a:solidFill>
                  <a:schemeClr val="bg1"/>
                </a:solidFill>
                <a:latin typeface="Johnson Text" pitchFamily="2" charset="77"/>
              </a:rPr>
            </a:br>
            <a:r>
              <a:rPr lang="en-GB" sz="700" spc="-10" baseline="0" noProof="0">
                <a:solidFill>
                  <a:schemeClr val="bg1"/>
                </a:solidFill>
                <a:latin typeface="Johnson Text" pitchFamily="2" charset="77"/>
              </a:rPr>
              <a:t>AUA2024/TAR-200/Chang</a:t>
            </a:r>
          </a:p>
          <a:p>
            <a:pPr algn="r" defTabSz="139812">
              <a:lnSpc>
                <a:spcPct val="100000"/>
              </a:lnSpc>
              <a:spcAft>
                <a:spcPts val="600"/>
              </a:spcAft>
            </a:pPr>
            <a:r>
              <a:rPr lang="en-US" sz="700" noProof="0">
                <a:solidFill>
                  <a:schemeClr val="bg1"/>
                </a:solidFill>
                <a:latin typeface="Johnson Text" pitchFamily="2" charset="77"/>
              </a:rPr>
              <a:t>The QR code is intended to provide scientific information for individual reference, and the information should not be altered or </a:t>
            </a:r>
            <a:br>
              <a:rPr lang="en-US" sz="700" noProof="0">
                <a:solidFill>
                  <a:schemeClr val="bg1"/>
                </a:solidFill>
                <a:latin typeface="Johnson Text" pitchFamily="2" charset="77"/>
              </a:rPr>
            </a:br>
            <a:r>
              <a:rPr lang="en-US" sz="700" noProof="0">
                <a:solidFill>
                  <a:schemeClr val="bg1"/>
                </a:solidFill>
                <a:latin typeface="Johnson Text" pitchFamily="2" charset="77"/>
              </a:rPr>
              <a:t>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itchFamily="2" charset="77"/>
              </a:rPr>
              <a:t>Add QR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code here on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slide master</a:t>
            </a:r>
          </a:p>
        </p:txBody>
      </p:sp>
      <p:pic>
        <p:nvPicPr>
          <p:cNvPr id="6" name="Picture 5" descr="A qr code with a few squares&#10;&#10;Description automatically generated">
            <a:extLst>
              <a:ext uri="{FF2B5EF4-FFF2-40B4-BE49-F238E27FC236}">
                <a16:creationId xmlns:a16="http://schemas.microsoft.com/office/drawing/2014/main" id="{FD55DE54-8638-D132-6FE0-1FADA6DC1A53}"/>
              </a:ext>
            </a:extLst>
          </p:cNvPr>
          <p:cNvPicPr>
            <a:picLocks noChangeAspect="1"/>
          </p:cNvPicPr>
          <p:nvPr userDrawn="1"/>
        </p:nvPicPr>
        <p:blipFill>
          <a:blip r:embed="rId2"/>
          <a:stretch>
            <a:fillRect/>
          </a:stretch>
        </p:blipFill>
        <p:spPr>
          <a:xfrm>
            <a:off x="10013393" y="4678734"/>
            <a:ext cx="2021537" cy="2021537"/>
          </a:xfrm>
          <a:prstGeom prst="rect">
            <a:avLst/>
          </a:prstGeom>
        </p:spPr>
      </p:pic>
    </p:spTree>
    <p:extLst>
      <p:ext uri="{BB962C8B-B14F-4D97-AF65-F5344CB8AC3E}">
        <p14:creationId xmlns:p14="http://schemas.microsoft.com/office/powerpoint/2010/main" val="1389184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71450">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a:p>
        </p:txBody>
      </p:sp>
      <p:pic>
        <p:nvPicPr>
          <p:cNvPr id="5" name="Picture 4" descr="A qr code with a few squares&#10;&#10;Description automatically generated">
            <a:extLst>
              <a:ext uri="{FF2B5EF4-FFF2-40B4-BE49-F238E27FC236}">
                <a16:creationId xmlns:a16="http://schemas.microsoft.com/office/drawing/2014/main" id="{5BA02756-65E1-68B9-BB7A-D1FE73C95EEA}"/>
              </a:ext>
            </a:extLst>
          </p:cNvPr>
          <p:cNvPicPr>
            <a:picLocks noChangeAspect="1"/>
          </p:cNvPicPr>
          <p:nvPr userDrawn="1"/>
        </p:nvPicPr>
        <p:blipFill>
          <a:blip r:embed="rId2"/>
          <a:stretch>
            <a:fillRect/>
          </a:stretch>
        </p:blipFill>
        <p:spPr>
          <a:xfrm>
            <a:off x="11354238" y="5986145"/>
            <a:ext cx="721938" cy="721938"/>
          </a:xfrm>
          <a:prstGeom prst="rect">
            <a:avLst/>
          </a:prstGeom>
        </p:spPr>
      </p:pic>
    </p:spTree>
    <p:extLst>
      <p:ext uri="{BB962C8B-B14F-4D97-AF65-F5344CB8AC3E}">
        <p14:creationId xmlns:p14="http://schemas.microsoft.com/office/powerpoint/2010/main" val="23714451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anose="00000500000000000000" pitchFamily="2" charset="0"/>
              </a:rPr>
              <a:t>Add QR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code here on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slide master</a:t>
            </a:r>
          </a:p>
          <a:p>
            <a:pPr algn="ctr"/>
            <a:r>
              <a:rPr lang="en-US" sz="600" spc="-20" baseline="0" noProof="0">
                <a:solidFill>
                  <a:schemeClr val="bg1"/>
                </a:solidFill>
                <a:latin typeface="Johnson Text" panose="00000500000000000000" pitchFamily="2" charset="0"/>
              </a:rPr>
              <a:t>0.75” x 0.75“</a:t>
            </a:r>
          </a:p>
        </p:txBody>
      </p:sp>
      <p:pic>
        <p:nvPicPr>
          <p:cNvPr id="4" name="Picture 3" descr="A qr code with a few squares&#10;&#10;Description automatically generated">
            <a:extLst>
              <a:ext uri="{FF2B5EF4-FFF2-40B4-BE49-F238E27FC236}">
                <a16:creationId xmlns:a16="http://schemas.microsoft.com/office/drawing/2014/main" id="{02A6277C-867A-1E63-BDD0-4F353463BC88}"/>
              </a:ext>
            </a:extLst>
          </p:cNvPr>
          <p:cNvPicPr>
            <a:picLocks noChangeAspect="1"/>
          </p:cNvPicPr>
          <p:nvPr userDrawn="1"/>
        </p:nvPicPr>
        <p:blipFill>
          <a:blip r:embed="rId2"/>
          <a:stretch>
            <a:fillRect/>
          </a:stretch>
        </p:blipFill>
        <p:spPr>
          <a:xfrm>
            <a:off x="11354238" y="5986145"/>
            <a:ext cx="721938" cy="721938"/>
          </a:xfrm>
          <a:prstGeom prst="rect">
            <a:avLst/>
          </a:prstGeom>
        </p:spPr>
      </p:pic>
    </p:spTree>
    <p:extLst>
      <p:ext uri="{BB962C8B-B14F-4D97-AF65-F5344CB8AC3E}">
        <p14:creationId xmlns:p14="http://schemas.microsoft.com/office/powerpoint/2010/main" val="23703041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accent1"/>
              </a:buClr>
              <a:buSzPct val="80000"/>
              <a:buFont typeface="Courier New" panose="02070309020205020404" pitchFamily="49" charset="0"/>
              <a:buChar char="o"/>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bg2"/>
              </a:buClr>
              <a:buSzPct val="80000"/>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p>
            <a:endParaRPr lang="en-US" noProof="0"/>
          </a:p>
        </p:txBody>
      </p:sp>
      <p:pic>
        <p:nvPicPr>
          <p:cNvPr id="4" name="Picture 3" descr="A qr code with a few squares&#10;&#10;Description automatically generated">
            <a:extLst>
              <a:ext uri="{FF2B5EF4-FFF2-40B4-BE49-F238E27FC236}">
                <a16:creationId xmlns:a16="http://schemas.microsoft.com/office/drawing/2014/main" id="{062A8C6D-BEAC-42B4-4F10-46B31B583E35}"/>
              </a:ext>
            </a:extLst>
          </p:cNvPr>
          <p:cNvPicPr>
            <a:picLocks noChangeAspect="1"/>
          </p:cNvPicPr>
          <p:nvPr userDrawn="1"/>
        </p:nvPicPr>
        <p:blipFill>
          <a:blip r:embed="rId2"/>
          <a:stretch>
            <a:fillRect/>
          </a:stretch>
        </p:blipFill>
        <p:spPr>
          <a:xfrm>
            <a:off x="11354238" y="5986145"/>
            <a:ext cx="721938" cy="721938"/>
          </a:xfrm>
          <a:prstGeom prst="rect">
            <a:avLst/>
          </a:prstGeom>
        </p:spPr>
      </p:pic>
    </p:spTree>
    <p:extLst>
      <p:ext uri="{BB962C8B-B14F-4D97-AF65-F5344CB8AC3E}">
        <p14:creationId xmlns:p14="http://schemas.microsoft.com/office/powerpoint/2010/main" val="41049360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gn="l" defTabSz="914396" rtl="0" eaLnBrk="1" latinLnBrk="0" hangingPunct="1">
              <a:lnSpc>
                <a:spcPct val="100000"/>
              </a:lnSpc>
              <a:spcBef>
                <a:spcPts val="600"/>
              </a:spcBef>
              <a:buClr>
                <a:schemeClr val="tx1"/>
              </a:buClr>
              <a:defRPr lang="en-US" sz="1800" kern="1200" dirty="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accent1"/>
              </a:buClr>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627063" indent="-285750">
              <a:lnSpc>
                <a:spcPct val="100000"/>
              </a:lnSpc>
              <a:buClr>
                <a:schemeClr val="accent1"/>
              </a:buClr>
              <a:buFont typeface="Arial" panose="020B0604020202020204" pitchFamily="34" charset="0"/>
              <a:buChar char="•"/>
              <a:defRPr lang="en-US" sz="1800" kern="1200" dirty="0">
                <a:solidFill>
                  <a:schemeClr val="bg1"/>
                </a:solidFill>
                <a:latin typeface="Johnson Text" panose="00000500000000000000" pitchFamily="2" charset="0"/>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p>
            <a:endParaRPr lang="en-US" noProof="0"/>
          </a:p>
        </p:txBody>
      </p:sp>
      <p:pic>
        <p:nvPicPr>
          <p:cNvPr id="4" name="Picture 3" descr="A qr code with a few squares&#10;&#10;Description automatically generated">
            <a:extLst>
              <a:ext uri="{FF2B5EF4-FFF2-40B4-BE49-F238E27FC236}">
                <a16:creationId xmlns:a16="http://schemas.microsoft.com/office/drawing/2014/main" id="{BDD0A1B7-96A4-2CE7-BD20-D68670FC6A33}"/>
              </a:ext>
            </a:extLst>
          </p:cNvPr>
          <p:cNvPicPr>
            <a:picLocks noChangeAspect="1"/>
          </p:cNvPicPr>
          <p:nvPr userDrawn="1"/>
        </p:nvPicPr>
        <p:blipFill>
          <a:blip r:embed="rId2"/>
          <a:stretch>
            <a:fillRect/>
          </a:stretch>
        </p:blipFill>
        <p:spPr>
          <a:xfrm>
            <a:off x="11354238" y="5986145"/>
            <a:ext cx="721938" cy="721938"/>
          </a:xfrm>
          <a:prstGeom prst="rect">
            <a:avLst/>
          </a:prstGeom>
        </p:spPr>
      </p:pic>
    </p:spTree>
    <p:extLst>
      <p:ext uri="{BB962C8B-B14F-4D97-AF65-F5344CB8AC3E}">
        <p14:creationId xmlns:p14="http://schemas.microsoft.com/office/powerpoint/2010/main" val="3487247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latin typeface="Johnson Display" pitchFamily="2" charset="77"/>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Johnson Text" pitchFamily="2" charset="77"/>
              </a:defRPr>
            </a:lvl1pPr>
          </a:lstStyle>
          <a:p>
            <a:endParaRPr lang="en-US"/>
          </a:p>
        </p:txBody>
      </p:sp>
      <p:pic>
        <p:nvPicPr>
          <p:cNvPr id="4" name="Picture 3" descr="A qr code with a few squares&#10;&#10;Description automatically generated">
            <a:extLst>
              <a:ext uri="{FF2B5EF4-FFF2-40B4-BE49-F238E27FC236}">
                <a16:creationId xmlns:a16="http://schemas.microsoft.com/office/drawing/2014/main" id="{918539A1-30E2-90BC-51DE-4CE577FC6147}"/>
              </a:ext>
            </a:extLst>
          </p:cNvPr>
          <p:cNvPicPr>
            <a:picLocks noChangeAspect="1"/>
          </p:cNvPicPr>
          <p:nvPr userDrawn="1"/>
        </p:nvPicPr>
        <p:blipFill>
          <a:blip r:embed="rId2"/>
          <a:stretch>
            <a:fillRect/>
          </a:stretch>
        </p:blipFill>
        <p:spPr>
          <a:xfrm>
            <a:off x="11354238" y="5986145"/>
            <a:ext cx="721938" cy="721938"/>
          </a:xfrm>
          <a:prstGeom prst="rect">
            <a:avLst/>
          </a:prstGeom>
        </p:spPr>
      </p:pic>
    </p:spTree>
    <p:extLst>
      <p:ext uri="{BB962C8B-B14F-4D97-AF65-F5344CB8AC3E}">
        <p14:creationId xmlns:p14="http://schemas.microsoft.com/office/powerpoint/2010/main" val="182578801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ysClr val="windowText" lastClr="000000"/>
                </a:solidFill>
                <a:latin typeface="Johnson Text" pitchFamily="2" charset="77"/>
              </a:rPr>
              <a:t>Add QR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code here on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slide master</a:t>
            </a:r>
          </a:p>
          <a:p>
            <a:pPr algn="ctr"/>
            <a:r>
              <a:rPr lang="en-US" sz="600" spc="-20" baseline="0" noProof="0">
                <a:solidFill>
                  <a:sysClr val="windowText" lastClr="000000"/>
                </a:solidFill>
                <a:latin typeface="Johnson Text" pitchFamily="2" charset="77"/>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pic>
        <p:nvPicPr>
          <p:cNvPr id="3" name="Picture 2" descr="A qr code with a few squares&#10;&#10;Description automatically generated">
            <a:extLst>
              <a:ext uri="{FF2B5EF4-FFF2-40B4-BE49-F238E27FC236}">
                <a16:creationId xmlns:a16="http://schemas.microsoft.com/office/drawing/2014/main" id="{842BBC4E-72B9-842E-E006-579C26CB56D5}"/>
              </a:ext>
            </a:extLst>
          </p:cNvPr>
          <p:cNvPicPr>
            <a:picLocks noChangeAspect="1"/>
          </p:cNvPicPr>
          <p:nvPr userDrawn="1"/>
        </p:nvPicPr>
        <p:blipFill>
          <a:blip r:embed="rId2"/>
          <a:stretch>
            <a:fillRect/>
          </a:stretch>
        </p:blipFill>
        <p:spPr>
          <a:xfrm>
            <a:off x="11354238" y="5986145"/>
            <a:ext cx="721938" cy="721938"/>
          </a:xfrm>
          <a:prstGeom prst="rect">
            <a:avLst/>
          </a:prstGeom>
        </p:spPr>
      </p:pic>
    </p:spTree>
    <p:extLst>
      <p:ext uri="{BB962C8B-B14F-4D97-AF65-F5344CB8AC3E}">
        <p14:creationId xmlns:p14="http://schemas.microsoft.com/office/powerpoint/2010/main" val="6137717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408" y="1"/>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6" name="Rectangle 5">
            <a:extLst>
              <a:ext uri="{FF2B5EF4-FFF2-40B4-BE49-F238E27FC236}">
                <a16:creationId xmlns:a16="http://schemas.microsoft.com/office/drawing/2014/main" id="{0F5A858C-AA6E-244F-2B6D-1B3C5E4909D0}"/>
              </a:ext>
            </a:extLst>
          </p:cNvPr>
          <p:cNvSpPr>
            <a:spLocks noChangeAspect="1"/>
          </p:cNvSpPr>
          <p:nvPr userDrawn="1"/>
        </p:nvSpPr>
        <p:spPr>
          <a:xfrm>
            <a:off x="3810000" y="1143000"/>
            <a:ext cx="457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spc="-20" baseline="0" noProof="0">
                <a:solidFill>
                  <a:schemeClr val="bg1"/>
                </a:solidFill>
                <a:latin typeface="Johnson Text" pitchFamily="2" charset="77"/>
              </a:rPr>
              <a:t>Add QR </a:t>
            </a:r>
            <a:br>
              <a:rPr lang="en-US" sz="1200" spc="-20" baseline="0" noProof="0">
                <a:solidFill>
                  <a:schemeClr val="bg1"/>
                </a:solidFill>
                <a:latin typeface="Johnson Text" pitchFamily="2" charset="77"/>
              </a:rPr>
            </a:br>
            <a:r>
              <a:rPr lang="en-US" sz="1200" spc="-20" baseline="0" noProof="0">
                <a:solidFill>
                  <a:schemeClr val="bg1"/>
                </a:solidFill>
                <a:latin typeface="Johnson Text" pitchFamily="2" charset="77"/>
              </a:rPr>
              <a:t>code here on </a:t>
            </a:r>
            <a:br>
              <a:rPr lang="en-US" sz="1200" spc="-20" baseline="0" noProof="0">
                <a:solidFill>
                  <a:schemeClr val="bg1"/>
                </a:solidFill>
                <a:latin typeface="Johnson Text" pitchFamily="2" charset="77"/>
              </a:rPr>
            </a:br>
            <a:r>
              <a:rPr lang="en-US" sz="1200" spc="-20" baseline="0" noProof="0">
                <a:solidFill>
                  <a:schemeClr val="bg1"/>
                </a:solidFill>
                <a:latin typeface="Johnson Text" pitchFamily="2" charset="77"/>
              </a:rPr>
              <a:t>slide master</a:t>
            </a:r>
          </a:p>
        </p:txBody>
      </p:sp>
      <p:sp>
        <p:nvSpPr>
          <p:cNvPr id="7" name="Rectangle 6">
            <a:extLst>
              <a:ext uri="{FF2B5EF4-FFF2-40B4-BE49-F238E27FC236}">
                <a16:creationId xmlns:a16="http://schemas.microsoft.com/office/drawing/2014/main" id="{C021C271-0123-7D38-2DFB-B3133FB9FDA4}"/>
              </a:ext>
            </a:extLst>
          </p:cNvPr>
          <p:cNvSpPr/>
          <p:nvPr userDrawn="1"/>
        </p:nvSpPr>
        <p:spPr>
          <a:xfrm>
            <a:off x="883920" y="1143000"/>
            <a:ext cx="2560320" cy="907941"/>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a:solidFill>
                  <a:schemeClr val="tx1"/>
                </a:solidFill>
                <a:latin typeface="Johnson Text" pitchFamily="2" charset="77"/>
              </a:rPr>
              <a:t>https://www.congresshub.com/Oncology/</a:t>
            </a:r>
            <a:br>
              <a:rPr lang="en-GB" sz="900" spc="-10" baseline="0" noProof="0">
                <a:solidFill>
                  <a:schemeClr val="tx1"/>
                </a:solidFill>
                <a:latin typeface="Johnson Text" pitchFamily="2" charset="77"/>
              </a:rPr>
            </a:br>
            <a:r>
              <a:rPr lang="en-GB" sz="900" spc="-10" baseline="0" noProof="0">
                <a:solidFill>
                  <a:schemeClr val="tx1"/>
                </a:solidFill>
                <a:latin typeface="Johnson Text" pitchFamily="2" charset="77"/>
              </a:rPr>
              <a:t>AUA2024/TAR-200/Chang</a:t>
            </a:r>
          </a:p>
          <a:p>
            <a:pPr algn="r" defTabSz="139812">
              <a:lnSpc>
                <a:spcPct val="100000"/>
              </a:lnSpc>
              <a:spcAft>
                <a:spcPts val="600"/>
              </a:spcAft>
            </a:pPr>
            <a:r>
              <a:rPr lang="en-US" sz="900" noProof="0">
                <a:solidFill>
                  <a:schemeClr val="tx1"/>
                </a:solidFill>
                <a:latin typeface="Johnson Text" pitchFamily="2" charset="77"/>
              </a:rPr>
              <a:t>The QR code is intended to provide scientific information for individual reference, and the information should not be altered or </a:t>
            </a:r>
            <a:br>
              <a:rPr lang="en-US" sz="900" noProof="0">
                <a:solidFill>
                  <a:schemeClr val="tx1"/>
                </a:solidFill>
                <a:latin typeface="Johnson Text" pitchFamily="2" charset="77"/>
              </a:rPr>
            </a:br>
            <a:r>
              <a:rPr lang="en-US" sz="900" noProof="0">
                <a:solidFill>
                  <a:schemeClr val="tx1"/>
                </a:solidFill>
                <a:latin typeface="Johnson Text" pitchFamily="2" charset="77"/>
              </a:rPr>
              <a:t>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tx1"/>
                </a:solidFill>
                <a:latin typeface="Johnson Text" pitchFamily="2" charset="77"/>
              </a:rPr>
              <a:t>Presented by SS Chang at the 119th AUA Annual Meeting; May 3-6, 2024; San Antonio, TX, USA</a:t>
            </a:r>
          </a:p>
        </p:txBody>
      </p:sp>
      <p:pic>
        <p:nvPicPr>
          <p:cNvPr id="3" name="Picture 2" descr="A qr code with a few squares&#10;&#10;Description automatically generated">
            <a:extLst>
              <a:ext uri="{FF2B5EF4-FFF2-40B4-BE49-F238E27FC236}">
                <a16:creationId xmlns:a16="http://schemas.microsoft.com/office/drawing/2014/main" id="{796ABDF2-5FA2-5ACC-402F-1B638866F052}"/>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30521154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Last slide">
    <p:bg>
      <p:bgRef idx="1001">
        <a:schemeClr val="bg2"/>
      </p:bgRef>
    </p:bg>
    <p:spTree>
      <p:nvGrpSpPr>
        <p:cNvPr id="1" name=""/>
        <p:cNvGrpSpPr/>
        <p:nvPr/>
      </p:nvGrpSpPr>
      <p:grpSpPr>
        <a:xfrm>
          <a:off x="0" y="0"/>
          <a:ext cx="0" cy="0"/>
          <a:chOff x="0" y="0"/>
          <a:chExt cx="0" cy="0"/>
        </a:xfrm>
      </p:grpSpPr>
      <p:sp>
        <p:nvSpPr>
          <p:cNvPr id="3" name="Freeform 15">
            <a:extLst>
              <a:ext uri="{FF2B5EF4-FFF2-40B4-BE49-F238E27FC236}">
                <a16:creationId xmlns:a16="http://schemas.microsoft.com/office/drawing/2014/main" id="{D8462073-2254-F1B7-D933-AAF2DD23F47D}"/>
              </a:ext>
            </a:extLst>
          </p:cNvPr>
          <p:cNvSpPr/>
          <p:nvPr userDrawn="1"/>
        </p:nvSpPr>
        <p:spPr>
          <a:xfrm>
            <a:off x="274949" y="270934"/>
            <a:ext cx="11642103" cy="6316134"/>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1"/>
          </a:solidFill>
          <a:ln w="76200" cap="flat">
            <a:solidFill>
              <a:schemeClr val="tx1"/>
            </a:solidFill>
            <a:prstDash val="solid"/>
            <a:miter/>
          </a:ln>
        </p:spPr>
        <p:txBody>
          <a:bodyPr rtlCol="0" anchor="ctr"/>
          <a:lstStyle/>
          <a:p>
            <a:pPr>
              <a:lnSpc>
                <a:spcPct val="95000"/>
              </a:lnSpc>
              <a:spcAft>
                <a:spcPts val="375"/>
              </a:spcAft>
            </a:pPr>
            <a:endParaRPr lang="en-US" sz="262" noProof="0"/>
          </a:p>
        </p:txBody>
      </p:sp>
      <p:sp>
        <p:nvSpPr>
          <p:cNvPr id="7" name="Rectangle 6">
            <a:extLst>
              <a:ext uri="{FF2B5EF4-FFF2-40B4-BE49-F238E27FC236}">
                <a16:creationId xmlns:a16="http://schemas.microsoft.com/office/drawing/2014/main" id="{C021C271-0123-7D38-2DFB-B3133FB9FDA4}"/>
              </a:ext>
            </a:extLst>
          </p:cNvPr>
          <p:cNvSpPr/>
          <p:nvPr userDrawn="1"/>
        </p:nvSpPr>
        <p:spPr>
          <a:xfrm>
            <a:off x="516467" y="1143000"/>
            <a:ext cx="2927773" cy="907941"/>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a:solidFill>
                  <a:schemeClr val="bg1"/>
                </a:solidFill>
                <a:latin typeface="Johnson Text" pitchFamily="2" charset="77"/>
              </a:rPr>
              <a:t>https://www.congresshub.com/Oncology/</a:t>
            </a:r>
            <a:br>
              <a:rPr lang="en-GB" sz="900" spc="-10" baseline="0" noProof="0">
                <a:solidFill>
                  <a:schemeClr val="bg1"/>
                </a:solidFill>
                <a:latin typeface="Johnson Text" pitchFamily="2" charset="77"/>
              </a:rPr>
            </a:br>
            <a:r>
              <a:rPr lang="en-GB" sz="900" spc="-10" baseline="0" noProof="0">
                <a:solidFill>
                  <a:schemeClr val="bg1"/>
                </a:solidFill>
                <a:latin typeface="Johnson Text" pitchFamily="2" charset="77"/>
              </a:rPr>
              <a:t>AUA2024/TAR-200/Chang</a:t>
            </a:r>
          </a:p>
          <a:p>
            <a:pPr algn="r" defTabSz="139812">
              <a:lnSpc>
                <a:spcPct val="100000"/>
              </a:lnSpc>
              <a:spcAft>
                <a:spcPts val="600"/>
              </a:spcAft>
            </a:pPr>
            <a:r>
              <a:rPr lang="en-US" sz="900" noProof="0">
                <a:solidFill>
                  <a:schemeClr val="bg1"/>
                </a:solidFill>
                <a:latin typeface="Johnson Text" pitchFamily="2" charset="77"/>
              </a:rPr>
              <a:t>The QR code is intended to provide scientific </a:t>
            </a:r>
            <a:br>
              <a:rPr lang="en-US" sz="900" noProof="0">
                <a:solidFill>
                  <a:schemeClr val="bg1"/>
                </a:solidFill>
                <a:latin typeface="Johnson Text" pitchFamily="2" charset="77"/>
              </a:rPr>
            </a:br>
            <a:r>
              <a:rPr lang="en-US" sz="900" noProof="0">
                <a:solidFill>
                  <a:schemeClr val="bg1"/>
                </a:solidFill>
                <a:latin typeface="Johnson Text" pitchFamily="2" charset="77"/>
              </a:rPr>
              <a:t>information for individual reference, and the </a:t>
            </a:r>
            <a:br>
              <a:rPr lang="en-US" sz="900" noProof="0">
                <a:solidFill>
                  <a:schemeClr val="bg1"/>
                </a:solidFill>
                <a:latin typeface="Johnson Text" pitchFamily="2" charset="77"/>
              </a:rPr>
            </a:br>
            <a:r>
              <a:rPr lang="en-US" sz="900" noProof="0">
                <a:solidFill>
                  <a:schemeClr val="bg1"/>
                </a:solidFill>
                <a:latin typeface="Johnson Text" pitchFamily="2" charset="77"/>
              </a:rPr>
              <a:t>information should not be altered or </a:t>
            </a:r>
            <a:br>
              <a:rPr lang="en-US" sz="900" noProof="0">
                <a:solidFill>
                  <a:schemeClr val="bg1"/>
                </a:solidFill>
                <a:latin typeface="Johnson Text" pitchFamily="2" charset="77"/>
              </a:rPr>
            </a:br>
            <a:r>
              <a:rPr lang="en-US" sz="900" noProof="0">
                <a:solidFill>
                  <a:schemeClr val="bg1"/>
                </a:solidFill>
                <a:latin typeface="Johnson Text" pitchFamily="2" charset="77"/>
              </a:rPr>
              <a:t>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tx1"/>
                </a:solidFill>
                <a:latin typeface="Johnson Text" pitchFamily="2" charset="77"/>
              </a:rPr>
              <a:t>Presented by SS Chang at the 119th AUA Annual Meeting; May 3-6, 2024; San Antonio, TX, USA</a:t>
            </a:r>
          </a:p>
        </p:txBody>
      </p:sp>
      <p:pic>
        <p:nvPicPr>
          <p:cNvPr id="4" name="Picture 3" descr="A qr code with a few squares&#10;&#10;Description automatically generated">
            <a:extLst>
              <a:ext uri="{FF2B5EF4-FFF2-40B4-BE49-F238E27FC236}">
                <a16:creationId xmlns:a16="http://schemas.microsoft.com/office/drawing/2014/main" id="{A3016836-D771-BB1F-1E0D-C01975FF1F10}"/>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2813821413"/>
      </p:ext>
    </p:extLst>
  </p:cSld>
  <p:clrMapOvr>
    <a:overrideClrMapping bg1="lt1" tx1="dk1" bg2="lt2" tx2="dk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a:latin typeface="Johnson Display" pitchFamily="2" charset="77"/>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300">
                <a:latin typeface="Johnson Display" pitchFamily="2" charset="77"/>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tx1"/>
                </a:solidFill>
                <a:latin typeface="Johnson Text" pitchFamily="2" charset="77"/>
              </a:rPr>
              <a:t>https://www.congresshub.com/Oncology/</a:t>
            </a:r>
            <a:br>
              <a:rPr lang="en-GB" sz="700" spc="-10" baseline="0" noProof="0">
                <a:solidFill>
                  <a:schemeClr val="tx1"/>
                </a:solidFill>
                <a:latin typeface="Johnson Text" pitchFamily="2" charset="77"/>
              </a:rPr>
            </a:br>
            <a:r>
              <a:rPr lang="en-GB" sz="700" spc="-10" baseline="0" noProof="0">
                <a:solidFill>
                  <a:schemeClr val="tx1"/>
                </a:solidFill>
                <a:latin typeface="Johnson Text" pitchFamily="2" charset="77"/>
              </a:rPr>
              <a:t>AUA2024/TAR-200/</a:t>
            </a:r>
            <a:r>
              <a:rPr lang="en-GB" sz="700" spc="-10" baseline="0" noProof="0" err="1">
                <a:solidFill>
                  <a:schemeClr val="tx1"/>
                </a:solidFill>
                <a:latin typeface="Johnson Text" pitchFamily="2" charset="77"/>
              </a:rPr>
              <a:t>Porten</a:t>
            </a:r>
            <a:endParaRPr lang="en-GB" sz="700" spc="-10" baseline="0" noProof="0">
              <a:solidFill>
                <a:schemeClr val="tx1"/>
              </a:solidFill>
              <a:latin typeface="Johnson Text" pitchFamily="2" charset="77"/>
            </a:endParaRPr>
          </a:p>
          <a:p>
            <a:pPr algn="r" defTabSz="139812">
              <a:lnSpc>
                <a:spcPct val="100000"/>
              </a:lnSpc>
              <a:spcAft>
                <a:spcPts val="600"/>
              </a:spcAft>
            </a:pPr>
            <a:r>
              <a:rPr lang="en-US" sz="700" noProof="0">
                <a:solidFill>
                  <a:schemeClr val="tx1"/>
                </a:solidFill>
                <a:latin typeface="Johnson Text" pitchFamily="2" charset="77"/>
              </a:rPr>
              <a:t>The QR code is intended to provide scientific information for individual reference, and the information should not be altered or </a:t>
            </a:r>
            <a:br>
              <a:rPr lang="en-US" sz="700" noProof="0">
                <a:solidFill>
                  <a:schemeClr val="tx1"/>
                </a:solidFill>
                <a:latin typeface="Johnson Text" pitchFamily="2" charset="77"/>
              </a:rPr>
            </a:br>
            <a:r>
              <a:rPr lang="en-US" sz="700" noProof="0">
                <a:solidFill>
                  <a:schemeClr val="tx1"/>
                </a:solidFill>
                <a:latin typeface="Johnson Text" pitchFamily="2" charset="77"/>
              </a:rPr>
              <a:t>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Johnson Text" pitchFamily="2" charset="77"/>
                <a:ea typeface="+mn-ea"/>
                <a:cs typeface="+mn-cs"/>
              </a:defRPr>
            </a:lvl1pPr>
          </a:lstStyle>
          <a:p>
            <a:r>
              <a:rPr lang="en-US"/>
              <a:t>Presented by Sima </a:t>
            </a:r>
            <a:r>
              <a:rPr lang="en-US" err="1"/>
              <a:t>Porten</a:t>
            </a:r>
            <a:r>
              <a:rPr lang="en-US"/>
              <a:t> at the AUA Annual Meeting; May 3-6, 2024; San Antonio, TX, USA.</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p:txBody>
      </p:sp>
      <p:pic>
        <p:nvPicPr>
          <p:cNvPr id="7" name="Picture 6" descr="A qr code with a few squares&#10;&#10;Description automatically generated">
            <a:extLst>
              <a:ext uri="{FF2B5EF4-FFF2-40B4-BE49-F238E27FC236}">
                <a16:creationId xmlns:a16="http://schemas.microsoft.com/office/drawing/2014/main" id="{46CB62DA-A4FE-474B-FDF8-B305C2DF3EB6}"/>
              </a:ext>
            </a:extLst>
          </p:cNvPr>
          <p:cNvPicPr>
            <a:picLocks noChangeAspect="1"/>
          </p:cNvPicPr>
          <p:nvPr userDrawn="1"/>
        </p:nvPicPr>
        <p:blipFill>
          <a:blip r:embed="rId2"/>
          <a:stretch>
            <a:fillRect/>
          </a:stretch>
        </p:blipFill>
        <p:spPr>
          <a:xfrm>
            <a:off x="10059826" y="4725167"/>
            <a:ext cx="1975104" cy="1975104"/>
          </a:xfrm>
          <a:prstGeom prst="rect">
            <a:avLst/>
          </a:prstGeom>
        </p:spPr>
      </p:pic>
    </p:spTree>
    <p:extLst>
      <p:ext uri="{BB962C8B-B14F-4D97-AF65-F5344CB8AC3E}">
        <p14:creationId xmlns:p14="http://schemas.microsoft.com/office/powerpoint/2010/main" val="9400089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Johnson Text" pitchFamily="2" charset="77"/>
                <a:ea typeface="+mn-ea"/>
                <a:cs typeface="+mn-cs"/>
              </a:defRPr>
            </a:lvl1pPr>
          </a:lstStyle>
          <a:p>
            <a:r>
              <a:rPr lang="en-US"/>
              <a:t>Presented by Sima </a:t>
            </a:r>
            <a:r>
              <a:rPr lang="en-US" err="1"/>
              <a:t>Porten</a:t>
            </a:r>
            <a:r>
              <a:rPr lang="en-US"/>
              <a:t> at the AUA Annual Meeting; May 3-6, 2024; San Antonio, TX, USA.</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bg1"/>
                </a:solidFill>
                <a:latin typeface="Johnson Text" pitchFamily="2" charset="77"/>
              </a:rPr>
              <a:t>https://www.congresshub.com/Oncology/</a:t>
            </a:r>
            <a:br>
              <a:rPr lang="en-GB" sz="700" spc="-10" baseline="0" noProof="0">
                <a:solidFill>
                  <a:schemeClr val="bg1"/>
                </a:solidFill>
                <a:latin typeface="Johnson Text" pitchFamily="2" charset="77"/>
              </a:rPr>
            </a:br>
            <a:r>
              <a:rPr lang="en-GB" sz="700" spc="-10" baseline="0" noProof="0">
                <a:solidFill>
                  <a:schemeClr val="bg1"/>
                </a:solidFill>
                <a:latin typeface="Johnson Text" pitchFamily="2" charset="77"/>
              </a:rPr>
              <a:t>CONGRESS2024/Product/Author Last Name</a:t>
            </a:r>
          </a:p>
          <a:p>
            <a:pPr algn="r" defTabSz="139812">
              <a:lnSpc>
                <a:spcPct val="100000"/>
              </a:lnSpc>
              <a:spcAft>
                <a:spcPts val="600"/>
              </a:spcAft>
            </a:pPr>
            <a:r>
              <a:rPr lang="en-US" sz="700" noProof="0">
                <a:solidFill>
                  <a:schemeClr val="bg1"/>
                </a:solidFill>
                <a:latin typeface="Johnson Text" pitchFamily="2" charset="77"/>
              </a:rPr>
              <a:t>The QR code is intended to provide scientific information for individual reference, and the information should not be altered or </a:t>
            </a:r>
            <a:br>
              <a:rPr lang="en-US" sz="700" noProof="0">
                <a:solidFill>
                  <a:schemeClr val="bg1"/>
                </a:solidFill>
                <a:latin typeface="Johnson Text" pitchFamily="2" charset="77"/>
              </a:rPr>
            </a:br>
            <a:r>
              <a:rPr lang="en-US" sz="700" noProof="0">
                <a:solidFill>
                  <a:schemeClr val="bg1"/>
                </a:solidFill>
                <a:latin typeface="Johnson Text" pitchFamily="2" charset="77"/>
              </a:rPr>
              <a:t>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itchFamily="2" charset="77"/>
              </a:rPr>
              <a:t>Add QR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code here on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slide master</a:t>
            </a:r>
          </a:p>
        </p:txBody>
      </p:sp>
      <p:pic>
        <p:nvPicPr>
          <p:cNvPr id="5" name="Picture 4" descr="A qr code with a few squares&#10;&#10;Description automatically generated">
            <a:extLst>
              <a:ext uri="{FF2B5EF4-FFF2-40B4-BE49-F238E27FC236}">
                <a16:creationId xmlns:a16="http://schemas.microsoft.com/office/drawing/2014/main" id="{6D981C4D-A523-8AB2-6752-1A7E561BEDF8}"/>
              </a:ext>
            </a:extLst>
          </p:cNvPr>
          <p:cNvPicPr>
            <a:picLocks noChangeAspect="1"/>
          </p:cNvPicPr>
          <p:nvPr userDrawn="1"/>
        </p:nvPicPr>
        <p:blipFill>
          <a:blip r:embed="rId2"/>
          <a:stretch>
            <a:fillRect/>
          </a:stretch>
        </p:blipFill>
        <p:spPr>
          <a:xfrm>
            <a:off x="10059826" y="4725167"/>
            <a:ext cx="1975104" cy="1975104"/>
          </a:xfrm>
          <a:prstGeom prst="rect">
            <a:avLst/>
          </a:prstGeom>
        </p:spPr>
      </p:pic>
    </p:spTree>
    <p:extLst>
      <p:ext uri="{BB962C8B-B14F-4D97-AF65-F5344CB8AC3E}">
        <p14:creationId xmlns:p14="http://schemas.microsoft.com/office/powerpoint/2010/main" val="1240025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71450">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a:p>
        </p:txBody>
      </p:sp>
    </p:spTree>
    <p:extLst>
      <p:ext uri="{BB962C8B-B14F-4D97-AF65-F5344CB8AC3E}">
        <p14:creationId xmlns:p14="http://schemas.microsoft.com/office/powerpoint/2010/main" val="35385029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anose="00000500000000000000" pitchFamily="2" charset="0"/>
              </a:rPr>
              <a:t>Add QR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code here on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slide master</a:t>
            </a:r>
          </a:p>
          <a:p>
            <a:pPr algn="ctr"/>
            <a:r>
              <a:rPr lang="en-US" sz="600" spc="-20" baseline="0" noProof="0">
                <a:solidFill>
                  <a:schemeClr val="bg1"/>
                </a:solidFill>
                <a:latin typeface="Johnson Text" panose="00000500000000000000" pitchFamily="2" charset="0"/>
              </a:rPr>
              <a:t>0.75” x 0.75“</a:t>
            </a:r>
          </a:p>
        </p:txBody>
      </p:sp>
      <p:pic>
        <p:nvPicPr>
          <p:cNvPr id="4" name="Picture 3" descr="A qr code with a few squares&#10;&#10;Description automatically generated">
            <a:extLst>
              <a:ext uri="{FF2B5EF4-FFF2-40B4-BE49-F238E27FC236}">
                <a16:creationId xmlns:a16="http://schemas.microsoft.com/office/drawing/2014/main" id="{1839E94D-0082-7BAB-068A-35FA07746CB9}"/>
              </a:ext>
            </a:extLst>
          </p:cNvPr>
          <p:cNvPicPr>
            <a:picLocks noChangeAspect="1"/>
          </p:cNvPicPr>
          <p:nvPr userDrawn="1"/>
        </p:nvPicPr>
        <p:blipFill>
          <a:blip r:embed="rId2"/>
          <a:stretch>
            <a:fillRect/>
          </a:stretch>
        </p:blipFill>
        <p:spPr>
          <a:xfrm>
            <a:off x="11358142" y="6021885"/>
            <a:ext cx="679704" cy="679704"/>
          </a:xfrm>
          <a:prstGeom prst="rect">
            <a:avLst/>
          </a:prstGeom>
        </p:spPr>
      </p:pic>
    </p:spTree>
    <p:extLst>
      <p:ext uri="{BB962C8B-B14F-4D97-AF65-F5344CB8AC3E}">
        <p14:creationId xmlns:p14="http://schemas.microsoft.com/office/powerpoint/2010/main" val="21427458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accent1"/>
              </a:buClr>
              <a:buSzPct val="80000"/>
              <a:buFont typeface="Courier New" panose="02070309020205020404" pitchFamily="49" charset="0"/>
              <a:buChar char="o"/>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bg2"/>
              </a:buClr>
              <a:buSzPct val="80000"/>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11851165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gn="l" defTabSz="914396" rtl="0" eaLnBrk="1" latinLnBrk="0" hangingPunct="1">
              <a:lnSpc>
                <a:spcPct val="100000"/>
              </a:lnSpc>
              <a:spcBef>
                <a:spcPts val="600"/>
              </a:spcBef>
              <a:buClr>
                <a:schemeClr val="tx1"/>
              </a:buClr>
              <a:defRPr lang="en-US" sz="1800" kern="1200" dirty="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accent1"/>
              </a:buClr>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627063" indent="-285750">
              <a:lnSpc>
                <a:spcPct val="100000"/>
              </a:lnSpc>
              <a:buClr>
                <a:schemeClr val="accent1"/>
              </a:buClr>
              <a:buFont typeface="Arial" panose="020B0604020202020204" pitchFamily="34" charset="0"/>
              <a:buChar char="•"/>
              <a:defRPr lang="en-US" sz="1800" kern="1200" dirty="0">
                <a:solidFill>
                  <a:schemeClr val="bg1"/>
                </a:solidFill>
                <a:latin typeface="Johnson Text" panose="00000500000000000000" pitchFamily="2" charset="0"/>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3438056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latin typeface="Johnson Display" pitchFamily="2" charset="77"/>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Johnson Text" pitchFamily="2" charset="77"/>
              </a:defRPr>
            </a:lvl1pPr>
          </a:lstStyle>
          <a:p>
            <a:endParaRPr lang="en-US"/>
          </a:p>
        </p:txBody>
      </p:sp>
    </p:spTree>
    <p:extLst>
      <p:ext uri="{BB962C8B-B14F-4D97-AF65-F5344CB8AC3E}">
        <p14:creationId xmlns:p14="http://schemas.microsoft.com/office/powerpoint/2010/main" val="308328029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ysClr val="windowText" lastClr="000000"/>
                </a:solidFill>
                <a:latin typeface="Johnson Text" pitchFamily="2" charset="77"/>
              </a:rPr>
              <a:t>Add QR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code here on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slide master</a:t>
            </a:r>
          </a:p>
          <a:p>
            <a:pPr algn="ctr"/>
            <a:r>
              <a:rPr lang="en-US" sz="600" spc="-20" baseline="0" noProof="0">
                <a:solidFill>
                  <a:sysClr val="windowText" lastClr="000000"/>
                </a:solidFill>
                <a:latin typeface="Johnson Text" pitchFamily="2" charset="77"/>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pic>
        <p:nvPicPr>
          <p:cNvPr id="3" name="Picture 2" descr="A qr code with a few squares&#10;&#10;Description automatically generated">
            <a:extLst>
              <a:ext uri="{FF2B5EF4-FFF2-40B4-BE49-F238E27FC236}">
                <a16:creationId xmlns:a16="http://schemas.microsoft.com/office/drawing/2014/main" id="{CEE14C4D-87B4-8210-2E35-00A5392FFB2D}"/>
              </a:ext>
            </a:extLst>
          </p:cNvPr>
          <p:cNvPicPr>
            <a:picLocks noChangeAspect="1"/>
          </p:cNvPicPr>
          <p:nvPr userDrawn="1"/>
        </p:nvPicPr>
        <p:blipFill>
          <a:blip r:embed="rId2"/>
          <a:stretch>
            <a:fillRect/>
          </a:stretch>
        </p:blipFill>
        <p:spPr>
          <a:xfrm>
            <a:off x="11358142" y="6021885"/>
            <a:ext cx="679704" cy="679704"/>
          </a:xfrm>
          <a:prstGeom prst="rect">
            <a:avLst/>
          </a:prstGeom>
        </p:spPr>
      </p:pic>
    </p:spTree>
    <p:extLst>
      <p:ext uri="{BB962C8B-B14F-4D97-AF65-F5344CB8AC3E}">
        <p14:creationId xmlns:p14="http://schemas.microsoft.com/office/powerpoint/2010/main" val="30772306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408" y="1"/>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6" name="Rectangle 5">
            <a:extLst>
              <a:ext uri="{FF2B5EF4-FFF2-40B4-BE49-F238E27FC236}">
                <a16:creationId xmlns:a16="http://schemas.microsoft.com/office/drawing/2014/main" id="{0F5A858C-AA6E-244F-2B6D-1B3C5E4909D0}"/>
              </a:ext>
            </a:extLst>
          </p:cNvPr>
          <p:cNvSpPr>
            <a:spLocks noChangeAspect="1"/>
          </p:cNvSpPr>
          <p:nvPr userDrawn="1"/>
        </p:nvSpPr>
        <p:spPr>
          <a:xfrm>
            <a:off x="3810000" y="1143000"/>
            <a:ext cx="457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spc="-20" baseline="0" noProof="0">
                <a:solidFill>
                  <a:schemeClr val="bg1"/>
                </a:solidFill>
                <a:latin typeface="Johnson Text" pitchFamily="2" charset="77"/>
              </a:rPr>
              <a:t>Add QR </a:t>
            </a:r>
            <a:br>
              <a:rPr lang="en-US" sz="1200" spc="-20" baseline="0" noProof="0">
                <a:solidFill>
                  <a:schemeClr val="bg1"/>
                </a:solidFill>
                <a:latin typeface="Johnson Text" pitchFamily="2" charset="77"/>
              </a:rPr>
            </a:br>
            <a:r>
              <a:rPr lang="en-US" sz="1200" spc="-20" baseline="0" noProof="0">
                <a:solidFill>
                  <a:schemeClr val="bg1"/>
                </a:solidFill>
                <a:latin typeface="Johnson Text" pitchFamily="2" charset="77"/>
              </a:rPr>
              <a:t>code here on </a:t>
            </a:r>
            <a:br>
              <a:rPr lang="en-US" sz="1200" spc="-20" baseline="0" noProof="0">
                <a:solidFill>
                  <a:schemeClr val="bg1"/>
                </a:solidFill>
                <a:latin typeface="Johnson Text" pitchFamily="2" charset="77"/>
              </a:rPr>
            </a:br>
            <a:r>
              <a:rPr lang="en-US" sz="1200" spc="-20" baseline="0" noProof="0">
                <a:solidFill>
                  <a:schemeClr val="bg1"/>
                </a:solidFill>
                <a:latin typeface="Johnson Text" pitchFamily="2" charset="77"/>
              </a:rPr>
              <a:t>slide master</a:t>
            </a:r>
          </a:p>
        </p:txBody>
      </p:sp>
      <p:sp>
        <p:nvSpPr>
          <p:cNvPr id="7" name="Rectangle 6">
            <a:extLst>
              <a:ext uri="{FF2B5EF4-FFF2-40B4-BE49-F238E27FC236}">
                <a16:creationId xmlns:a16="http://schemas.microsoft.com/office/drawing/2014/main" id="{C021C271-0123-7D38-2DFB-B3133FB9FDA4}"/>
              </a:ext>
            </a:extLst>
          </p:cNvPr>
          <p:cNvSpPr/>
          <p:nvPr userDrawn="1"/>
        </p:nvSpPr>
        <p:spPr>
          <a:xfrm>
            <a:off x="883920" y="1219944"/>
            <a:ext cx="2560320" cy="830997"/>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a:solidFill>
                  <a:schemeClr val="tx1"/>
                </a:solidFill>
                <a:latin typeface="Johnson Text" pitchFamily="2" charset="77"/>
              </a:rPr>
              <a:t>https://www.congresshub.com/Oncology/</a:t>
            </a:r>
            <a:br>
              <a:rPr lang="en-GB" sz="900" spc="-10" baseline="0" noProof="0">
                <a:solidFill>
                  <a:schemeClr val="tx1"/>
                </a:solidFill>
                <a:latin typeface="Johnson Text" pitchFamily="2" charset="77"/>
              </a:rPr>
            </a:br>
            <a:r>
              <a:rPr lang="en-GB" sz="900" spc="-10" baseline="0" noProof="0">
                <a:solidFill>
                  <a:schemeClr val="tx1"/>
                </a:solidFill>
                <a:latin typeface="Johnson Text" pitchFamily="2" charset="77"/>
              </a:rPr>
              <a:t>AUA2024/TAR-200/Porten</a:t>
            </a:r>
            <a:br>
              <a:rPr lang="en-GB" sz="900" spc="-10" baseline="0" noProof="0">
                <a:solidFill>
                  <a:schemeClr val="tx1"/>
                </a:solidFill>
                <a:latin typeface="Johnson Text" pitchFamily="2" charset="77"/>
              </a:rPr>
            </a:br>
            <a:r>
              <a:rPr lang="en-US" sz="900" noProof="0">
                <a:solidFill>
                  <a:schemeClr val="tx1"/>
                </a:solidFill>
                <a:latin typeface="Johnson Text" pitchFamily="2" charset="77"/>
              </a:rPr>
              <a:t>The QR code is intended to provide scientific information for individual reference, and the information should not be altered or </a:t>
            </a:r>
            <a:br>
              <a:rPr lang="en-US" sz="900" noProof="0">
                <a:solidFill>
                  <a:schemeClr val="tx1"/>
                </a:solidFill>
                <a:latin typeface="Johnson Text" pitchFamily="2" charset="77"/>
              </a:rPr>
            </a:br>
            <a:r>
              <a:rPr lang="en-US" sz="900" noProof="0">
                <a:solidFill>
                  <a:schemeClr val="tx1"/>
                </a:solidFill>
                <a:latin typeface="Johnson Text" pitchFamily="2" charset="77"/>
              </a:rPr>
              <a:t>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tx1"/>
                </a:solidFill>
                <a:latin typeface="Johnson Text" pitchFamily="2" charset="77"/>
              </a:rPr>
              <a:t>Presented by S </a:t>
            </a:r>
            <a:r>
              <a:rPr lang="en-US" sz="800" err="1">
                <a:solidFill>
                  <a:schemeClr val="tx1"/>
                </a:solidFill>
                <a:latin typeface="Johnson Text" pitchFamily="2" charset="77"/>
              </a:rPr>
              <a:t>Porten</a:t>
            </a:r>
            <a:r>
              <a:rPr lang="en-US" sz="800">
                <a:solidFill>
                  <a:schemeClr val="tx1"/>
                </a:solidFill>
                <a:latin typeface="Johnson Text" pitchFamily="2" charset="77"/>
              </a:rPr>
              <a:t> at the 119th AUA Annual Meeting; May 3-6, 2024; San Antonio, TX, USA</a:t>
            </a:r>
          </a:p>
        </p:txBody>
      </p:sp>
      <p:pic>
        <p:nvPicPr>
          <p:cNvPr id="4" name="Picture 3" descr="A qr code with a few squares&#10;&#10;Description automatically generated">
            <a:extLst>
              <a:ext uri="{FF2B5EF4-FFF2-40B4-BE49-F238E27FC236}">
                <a16:creationId xmlns:a16="http://schemas.microsoft.com/office/drawing/2014/main" id="{B0A25B24-6C5D-F4CD-4167-C4340D650311}"/>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418740813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6"/>
          <p:cNvSpPr>
            <a:spLocks noGrp="1" noChangeArrowheads="1"/>
          </p:cNvSpPr>
          <p:nvPr>
            <p:ph type="sldNum" sz="quarter" idx="4"/>
          </p:nvPr>
        </p:nvSpPr>
        <p:spPr bwMode="auto">
          <a:xfrm>
            <a:off x="8737600" y="6542449"/>
            <a:ext cx="2844800" cy="2468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67">
                <a:latin typeface="+mn-lt"/>
              </a:defRPr>
            </a:lvl1pPr>
          </a:lstStyle>
          <a:p>
            <a:fld id="{64C47640-ECEC-E34E-A5C6-81F2A80A839B}" type="slidenum">
              <a:rPr lang="en-US" smtClean="0"/>
              <a:pPr/>
              <a:t>‹#›</a:t>
            </a:fld>
            <a:endParaRPr lang="en-US"/>
          </a:p>
        </p:txBody>
      </p:sp>
    </p:spTree>
    <p:extLst>
      <p:ext uri="{BB962C8B-B14F-4D97-AF65-F5344CB8AC3E}">
        <p14:creationId xmlns:p14="http://schemas.microsoft.com/office/powerpoint/2010/main" val="3759818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Last slide">
    <p:bg>
      <p:bgRef idx="1001">
        <a:schemeClr val="bg2"/>
      </p:bgRef>
    </p:bg>
    <p:spTree>
      <p:nvGrpSpPr>
        <p:cNvPr id="1" name=""/>
        <p:cNvGrpSpPr/>
        <p:nvPr/>
      </p:nvGrpSpPr>
      <p:grpSpPr>
        <a:xfrm>
          <a:off x="0" y="0"/>
          <a:ext cx="0" cy="0"/>
          <a:chOff x="0" y="0"/>
          <a:chExt cx="0" cy="0"/>
        </a:xfrm>
      </p:grpSpPr>
      <p:sp>
        <p:nvSpPr>
          <p:cNvPr id="3" name="Freeform 15">
            <a:extLst>
              <a:ext uri="{FF2B5EF4-FFF2-40B4-BE49-F238E27FC236}">
                <a16:creationId xmlns:a16="http://schemas.microsoft.com/office/drawing/2014/main" id="{D8462073-2254-F1B7-D933-AAF2DD23F47D}"/>
              </a:ext>
            </a:extLst>
          </p:cNvPr>
          <p:cNvSpPr/>
          <p:nvPr userDrawn="1"/>
        </p:nvSpPr>
        <p:spPr>
          <a:xfrm>
            <a:off x="274949" y="270934"/>
            <a:ext cx="11642103" cy="6316134"/>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1"/>
          </a:solidFill>
          <a:ln w="76200" cap="flat">
            <a:solidFill>
              <a:schemeClr val="tx1"/>
            </a:solidFill>
            <a:prstDash val="solid"/>
            <a:miter/>
          </a:ln>
        </p:spPr>
        <p:txBody>
          <a:bodyPr rtlCol="0" anchor="ctr"/>
          <a:lstStyle/>
          <a:p>
            <a:pPr>
              <a:lnSpc>
                <a:spcPct val="95000"/>
              </a:lnSpc>
              <a:spcAft>
                <a:spcPts val="375"/>
              </a:spcAft>
            </a:pPr>
            <a:endParaRPr lang="en-US" sz="262" noProof="0"/>
          </a:p>
        </p:txBody>
      </p:sp>
      <p:sp>
        <p:nvSpPr>
          <p:cNvPr id="7" name="Rectangle 6">
            <a:extLst>
              <a:ext uri="{FF2B5EF4-FFF2-40B4-BE49-F238E27FC236}">
                <a16:creationId xmlns:a16="http://schemas.microsoft.com/office/drawing/2014/main" id="{C021C271-0123-7D38-2DFB-B3133FB9FDA4}"/>
              </a:ext>
            </a:extLst>
          </p:cNvPr>
          <p:cNvSpPr/>
          <p:nvPr userDrawn="1"/>
        </p:nvSpPr>
        <p:spPr>
          <a:xfrm>
            <a:off x="516467" y="1281500"/>
            <a:ext cx="2927773" cy="769441"/>
          </a:xfrm>
          <a:prstGeom prst="rect">
            <a:avLst/>
          </a:prstGeom>
        </p:spPr>
        <p:txBody>
          <a:bodyPr wrap="square" lIns="0" tIns="0" rIns="0" bIns="0" anchor="b" anchorCtr="0">
            <a:spAutoFit/>
          </a:bodyPr>
          <a:lstStyle/>
          <a:p>
            <a:pPr algn="r" defTabSz="139812">
              <a:lnSpc>
                <a:spcPct val="100000"/>
              </a:lnSpc>
              <a:spcAft>
                <a:spcPts val="600"/>
              </a:spcAft>
            </a:pPr>
            <a:r>
              <a:rPr lang="en-US" sz="900" spc="-10" baseline="0" noProof="0">
                <a:solidFill>
                  <a:schemeClr val="bg1"/>
                </a:solidFill>
                <a:latin typeface="Johnson Text" pitchFamily="2" charset="77"/>
              </a:rPr>
              <a:t>https://www.congresshub.com/Oncology/</a:t>
            </a:r>
            <a:br>
              <a:rPr lang="en-US" sz="900" spc="-10" baseline="0" noProof="0">
                <a:solidFill>
                  <a:schemeClr val="bg1"/>
                </a:solidFill>
                <a:latin typeface="Johnson Text" pitchFamily="2" charset="77"/>
              </a:rPr>
            </a:br>
            <a:r>
              <a:rPr lang="en-US" sz="900" spc="-10" baseline="0" noProof="0">
                <a:solidFill>
                  <a:schemeClr val="bg1"/>
                </a:solidFill>
                <a:latin typeface="Johnson Text" pitchFamily="2" charset="77"/>
              </a:rPr>
              <a:t>AUA2024/TAR-200/</a:t>
            </a:r>
            <a:r>
              <a:rPr lang="en-US" sz="900" spc="-10" baseline="0" noProof="0" err="1">
                <a:solidFill>
                  <a:schemeClr val="bg1"/>
                </a:solidFill>
                <a:latin typeface="Johnson Text" pitchFamily="2" charset="77"/>
              </a:rPr>
              <a:t>Porten</a:t>
            </a:r>
            <a:endParaRPr lang="en-US" sz="900" spc="-10" baseline="0" noProof="0">
              <a:solidFill>
                <a:schemeClr val="bg1"/>
              </a:solidFill>
              <a:latin typeface="Johnson Text" pitchFamily="2" charset="77"/>
            </a:endParaRPr>
          </a:p>
          <a:p>
            <a:pPr algn="r" defTabSz="139812">
              <a:lnSpc>
                <a:spcPct val="100000"/>
              </a:lnSpc>
              <a:spcAft>
                <a:spcPts val="600"/>
              </a:spcAft>
            </a:pPr>
            <a:r>
              <a:rPr lang="en-US" sz="900" spc="-10" baseline="0" noProof="0">
                <a:solidFill>
                  <a:schemeClr val="bg1"/>
                </a:solidFill>
                <a:latin typeface="Johnson Text" pitchFamily="2" charset="77"/>
              </a:rPr>
              <a:t>The QR code is intended to provide scientific information for individual reference, and the information should not be altered or 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tx1"/>
                </a:solidFill>
                <a:latin typeface="Johnson Text" pitchFamily="2" charset="77"/>
              </a:rPr>
              <a:t>Presented by S </a:t>
            </a:r>
            <a:r>
              <a:rPr lang="en-US" sz="800" err="1">
                <a:solidFill>
                  <a:schemeClr val="tx1"/>
                </a:solidFill>
                <a:latin typeface="Johnson Text" pitchFamily="2" charset="77"/>
              </a:rPr>
              <a:t>Porten</a:t>
            </a:r>
            <a:r>
              <a:rPr lang="en-US" sz="800">
                <a:solidFill>
                  <a:schemeClr val="tx1"/>
                </a:solidFill>
                <a:latin typeface="Johnson Text" pitchFamily="2" charset="77"/>
              </a:rPr>
              <a:t> at the 119th AUA Annual Meeting; May 3-6, 2024; San Antonio, TX, USA</a:t>
            </a:r>
          </a:p>
        </p:txBody>
      </p:sp>
      <p:pic>
        <p:nvPicPr>
          <p:cNvPr id="5" name="Picture 4" descr="A qr code with a few squares&#10;&#10;Description automatically generated">
            <a:extLst>
              <a:ext uri="{FF2B5EF4-FFF2-40B4-BE49-F238E27FC236}">
                <a16:creationId xmlns:a16="http://schemas.microsoft.com/office/drawing/2014/main" id="{C0E93862-4E27-F7ED-0C67-31CDFD2798B7}"/>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2484721958"/>
      </p:ext>
    </p:extLst>
  </p:cSld>
  <p:clrMapOvr>
    <a:overrideClrMapping bg1="lt1" tx1="dk1" bg2="lt2" tx2="dk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2A253-99F1-90F4-66E3-19F3631447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8" cy="6857998"/>
          </a:xfrm>
          <a:prstGeom prst="rect">
            <a:avLst/>
          </a:prstGeom>
        </p:spPr>
      </p:pic>
      <p:sp>
        <p:nvSpPr>
          <p:cNvPr id="15" name="Text Placeholder 14">
            <a:extLst>
              <a:ext uri="{FF2B5EF4-FFF2-40B4-BE49-F238E27FC236}">
                <a16:creationId xmlns:a16="http://schemas.microsoft.com/office/drawing/2014/main" id="{4021D31C-88EB-C3B9-B416-99629E4B38E3}"/>
              </a:ext>
            </a:extLst>
          </p:cNvPr>
          <p:cNvSpPr>
            <a:spLocks noGrp="1"/>
          </p:cNvSpPr>
          <p:nvPr>
            <p:ph type="body" sz="quarter" idx="11" hasCustomPrompt="1"/>
          </p:nvPr>
        </p:nvSpPr>
        <p:spPr>
          <a:xfrm>
            <a:off x="4264173" y="2044430"/>
            <a:ext cx="7011664" cy="731497"/>
          </a:xfrm>
        </p:spPr>
        <p:txBody>
          <a:bodyPr>
            <a:normAutofit/>
          </a:bodyPr>
          <a:lstStyle>
            <a:lvl1pPr algn="ctr">
              <a:defRPr sz="3600" b="1">
                <a:solidFill>
                  <a:schemeClr val="accent1"/>
                </a:solidFill>
              </a:defRPr>
            </a:lvl1pPr>
            <a:lvl2pPr marL="0" indent="0">
              <a:buNone/>
              <a:defRPr/>
            </a:lvl2pPr>
          </a:lstStyle>
          <a:p>
            <a:pPr lvl="0"/>
            <a:r>
              <a:rPr lang="en-US"/>
              <a:t>Main Title</a:t>
            </a:r>
          </a:p>
        </p:txBody>
      </p:sp>
      <p:sp>
        <p:nvSpPr>
          <p:cNvPr id="16" name="Text Placeholder 14">
            <a:extLst>
              <a:ext uri="{FF2B5EF4-FFF2-40B4-BE49-F238E27FC236}">
                <a16:creationId xmlns:a16="http://schemas.microsoft.com/office/drawing/2014/main" id="{1AF17669-C321-6BDD-1191-A9D79EBE6786}"/>
              </a:ext>
            </a:extLst>
          </p:cNvPr>
          <p:cNvSpPr>
            <a:spLocks noGrp="1"/>
          </p:cNvSpPr>
          <p:nvPr>
            <p:ph type="body" sz="quarter" idx="12" hasCustomPrompt="1"/>
          </p:nvPr>
        </p:nvSpPr>
        <p:spPr>
          <a:xfrm>
            <a:off x="5048589" y="4644195"/>
            <a:ext cx="5438462" cy="1350213"/>
          </a:xfrm>
        </p:spPr>
        <p:txBody>
          <a:bodyPr>
            <a:normAutofit/>
          </a:bodyPr>
          <a:lstStyle>
            <a:lvl1pPr algn="ctr">
              <a:defRPr sz="1800" b="0">
                <a:solidFill>
                  <a:schemeClr val="tx2"/>
                </a:solidFill>
              </a:defRPr>
            </a:lvl1pPr>
            <a:lvl2pPr marL="0" indent="0">
              <a:buNone/>
              <a:defRPr/>
            </a:lvl2pPr>
          </a:lstStyle>
          <a:p>
            <a:pPr lvl="0"/>
            <a:r>
              <a:rPr lang="en-US"/>
              <a:t>Author and Affiliation</a:t>
            </a:r>
          </a:p>
        </p:txBody>
      </p:sp>
      <p:sp>
        <p:nvSpPr>
          <p:cNvPr id="21" name="Text Placeholder 20">
            <a:extLst>
              <a:ext uri="{FF2B5EF4-FFF2-40B4-BE49-F238E27FC236}">
                <a16:creationId xmlns:a16="http://schemas.microsoft.com/office/drawing/2014/main" id="{854A9C78-11F0-DDB6-9EBB-BD4680E90FE7}"/>
              </a:ext>
            </a:extLst>
          </p:cNvPr>
          <p:cNvSpPr>
            <a:spLocks noGrp="1"/>
          </p:cNvSpPr>
          <p:nvPr>
            <p:ph type="body" sz="quarter" idx="13" hasCustomPrompt="1"/>
          </p:nvPr>
        </p:nvSpPr>
        <p:spPr>
          <a:xfrm>
            <a:off x="4264181" y="2949398"/>
            <a:ext cx="7011664" cy="470316"/>
          </a:xfrm>
        </p:spPr>
        <p:txBody>
          <a:bodyPr>
            <a:normAutofit/>
          </a:bodyPr>
          <a:lstStyle>
            <a:lvl1pPr algn="ctr">
              <a:defRPr sz="2000" b="1" i="1">
                <a:solidFill>
                  <a:schemeClr val="accent2"/>
                </a:solidFill>
              </a:defRPr>
            </a:lvl1pPr>
          </a:lstStyle>
          <a:p>
            <a:pPr lvl="0"/>
            <a:r>
              <a:rPr lang="en-US"/>
              <a:t>Subtitle</a:t>
            </a:r>
            <a:endParaRPr lang="en-CA"/>
          </a:p>
        </p:txBody>
      </p:sp>
    </p:spTree>
    <p:extLst>
      <p:ext uri="{BB962C8B-B14F-4D97-AF65-F5344CB8AC3E}">
        <p14:creationId xmlns:p14="http://schemas.microsoft.com/office/powerpoint/2010/main" val="16138241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502D-4507-45BA-93D2-A53E82459A0D}"/>
              </a:ext>
            </a:extLst>
          </p:cNvPr>
          <p:cNvSpPr>
            <a:spLocks noGrp="1"/>
          </p:cNvSpPr>
          <p:nvPr>
            <p:ph type="title" hasCustomPrompt="1"/>
          </p:nvPr>
        </p:nvSpPr>
        <p:spPr>
          <a:xfrm>
            <a:off x="838200" y="365125"/>
            <a:ext cx="10515600" cy="1325563"/>
          </a:xfrm>
          <a:prstGeom prst="rect">
            <a:avLst/>
          </a:prstGeom>
        </p:spPr>
        <p:txBody>
          <a:bodyPr>
            <a:normAutofit/>
          </a:bodyPr>
          <a:lstStyle>
            <a:lvl1pPr>
              <a:defRPr sz="4000"/>
            </a:lvl1pPr>
          </a:lstStyle>
          <a:p>
            <a:r>
              <a:rPr lang="en-US"/>
              <a:t>Title</a:t>
            </a:r>
            <a:endParaRPr lang="en-CA"/>
          </a:p>
        </p:txBody>
      </p:sp>
      <p:sp>
        <p:nvSpPr>
          <p:cNvPr id="3" name="Content Placeholder 2">
            <a:extLst>
              <a:ext uri="{FF2B5EF4-FFF2-40B4-BE49-F238E27FC236}">
                <a16:creationId xmlns:a16="http://schemas.microsoft.com/office/drawing/2014/main" id="{0062E3D8-AB56-C3EC-4FAD-9044E032C077}"/>
              </a:ext>
            </a:extLst>
          </p:cNvPr>
          <p:cNvSpPr>
            <a:spLocks noGrp="1"/>
          </p:cNvSpPr>
          <p:nvPr>
            <p:ph idx="1"/>
          </p:nvPr>
        </p:nvSpPr>
        <p:spPr/>
        <p:txBody>
          <a:bodyPr/>
          <a:lstStyle>
            <a:lvl3pPr marL="354013" indent="-177800">
              <a:buFont typeface="Aptos" panose="020B0004020202020204" pitchFamily="34" charset="0"/>
              <a:buChar char="─"/>
              <a:defRPr/>
            </a:lvl3pPr>
            <a:lvl4pPr marL="696913" indent="-342900">
              <a:buFont typeface="+mj-lt"/>
              <a:buAutoNum type="arabicPeriod"/>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5312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4725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782D-15A3-37F6-3521-54C932A2108C}"/>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a:t>Title</a:t>
            </a:r>
            <a:endParaRPr lang="en-CA"/>
          </a:p>
        </p:txBody>
      </p:sp>
      <p:sp>
        <p:nvSpPr>
          <p:cNvPr id="3" name="Content Placeholder 2">
            <a:extLst>
              <a:ext uri="{FF2B5EF4-FFF2-40B4-BE49-F238E27FC236}">
                <a16:creationId xmlns:a16="http://schemas.microsoft.com/office/drawing/2014/main" id="{746AF089-2566-18EF-5715-24A03B5F453E}"/>
              </a:ext>
            </a:extLst>
          </p:cNvPr>
          <p:cNvSpPr>
            <a:spLocks noGrp="1"/>
          </p:cNvSpPr>
          <p:nvPr>
            <p:ph sz="half" idx="1"/>
          </p:nvPr>
        </p:nvSpPr>
        <p:spPr>
          <a:xfrm>
            <a:off x="838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AF8B695-7563-728D-BB8C-FF712B78186A}"/>
              </a:ext>
            </a:extLst>
          </p:cNvPr>
          <p:cNvSpPr>
            <a:spLocks noGrp="1"/>
          </p:cNvSpPr>
          <p:nvPr>
            <p:ph sz="half" idx="2"/>
          </p:nvPr>
        </p:nvSpPr>
        <p:spPr>
          <a:xfrm>
            <a:off x="6172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79283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80E1857-5434-562E-4AEE-6DBAD5251A15}"/>
              </a:ext>
            </a:extLst>
          </p:cNvPr>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lvl1pPr>
              <a:defRPr/>
            </a:lvl1pPr>
          </a:lstStyle>
          <a:p>
            <a:r>
              <a:rPr lang="en-US"/>
              <a:t>Title</a:t>
            </a:r>
            <a:endParaRPr lang="en-CA"/>
          </a:p>
        </p:txBody>
      </p:sp>
    </p:spTree>
    <p:extLst>
      <p:ext uri="{BB962C8B-B14F-4D97-AF65-F5344CB8AC3E}">
        <p14:creationId xmlns:p14="http://schemas.microsoft.com/office/powerpoint/2010/main" val="2466630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46B7-D48E-D2FC-15B3-05A943B726DF}"/>
              </a:ext>
            </a:extLst>
          </p:cNvPr>
          <p:cNvSpPr>
            <a:spLocks noGrp="1"/>
          </p:cNvSpPr>
          <p:nvPr>
            <p:ph type="title"/>
          </p:nvPr>
        </p:nvSpPr>
        <p:spPr>
          <a:xfrm>
            <a:off x="839788" y="457200"/>
            <a:ext cx="3932237" cy="1600200"/>
          </a:xfrm>
          <a:prstGeom prst="rect">
            <a:avLst/>
          </a:prstGeom>
        </p:spPr>
        <p:txBody>
          <a:bodyPr anchor="t"/>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FB258A6-0B3D-9EB7-EC00-5A06D27AA931}"/>
              </a:ext>
            </a:extLst>
          </p:cNvPr>
          <p:cNvSpPr>
            <a:spLocks noGrp="1"/>
          </p:cNvSpPr>
          <p:nvPr>
            <p:ph idx="1"/>
          </p:nvPr>
        </p:nvSpPr>
        <p:spPr>
          <a:xfrm>
            <a:off x="5183188" y="457201"/>
            <a:ext cx="6172200" cy="51331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A255447-2D84-95C2-88BA-01A9FB250574}"/>
              </a:ext>
            </a:extLst>
          </p:cNvPr>
          <p:cNvSpPr>
            <a:spLocks noGrp="1"/>
          </p:cNvSpPr>
          <p:nvPr>
            <p:ph type="body" sz="half" idx="2"/>
          </p:nvPr>
        </p:nvSpPr>
        <p:spPr>
          <a:xfrm>
            <a:off x="839788" y="2244436"/>
            <a:ext cx="3932237" cy="3345873"/>
          </a:xfrm>
        </p:spPr>
        <p:txBody>
          <a:bodyPr>
            <a:normAutofit/>
          </a:bodyPr>
          <a:lstStyle>
            <a:lvl1pPr marL="0" indent="0">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70859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6B95172-1D31-D181-DC78-73A43FCCEB43}"/>
              </a:ext>
            </a:extLst>
          </p:cNvPr>
          <p:cNvSpPr>
            <a:spLocks noGrp="1"/>
          </p:cNvSpPr>
          <p:nvPr>
            <p:ph type="dt" sz="half" idx="10"/>
          </p:nvPr>
        </p:nvSpPr>
        <p:spPr/>
        <p:txBody>
          <a:bodyPr/>
          <a:lstStyle/>
          <a:p>
            <a:endParaRPr lang="it-IT"/>
          </a:p>
        </p:txBody>
      </p:sp>
      <p:sp>
        <p:nvSpPr>
          <p:cNvPr id="3" name="Segnaposto piè di pagina 2">
            <a:extLst>
              <a:ext uri="{FF2B5EF4-FFF2-40B4-BE49-F238E27FC236}">
                <a16:creationId xmlns:a16="http://schemas.microsoft.com/office/drawing/2014/main" id="{60618071-83C9-3786-3A04-61725FD143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E43212C-AC45-B359-2921-DA74837AAF60}"/>
              </a:ext>
            </a:extLst>
          </p:cNvPr>
          <p:cNvSpPr>
            <a:spLocks noGrp="1"/>
          </p:cNvSpPr>
          <p:nvPr>
            <p:ph type="sldNum" sz="quarter" idx="12"/>
          </p:nvPr>
        </p:nvSpPr>
        <p:spPr/>
        <p:txBody>
          <a:bodyPr/>
          <a:lstStyle/>
          <a:p>
            <a:fld id="{18EC7E18-B0D8-4D59-9AEE-BB69FC33AF8E}" type="slidenum">
              <a:rPr lang="it-IT" smtClean="0"/>
              <a:t>‹#›</a:t>
            </a:fld>
            <a:endParaRPr lang="it-IT"/>
          </a:p>
        </p:txBody>
      </p:sp>
    </p:spTree>
    <p:extLst>
      <p:ext uri="{BB962C8B-B14F-4D97-AF65-F5344CB8AC3E}">
        <p14:creationId xmlns:p14="http://schemas.microsoft.com/office/powerpoint/2010/main" val="20825461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06639757"/>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use this">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68" indent="-315368">
              <a:lnSpc>
                <a:spcPct val="100000"/>
              </a:lnSpc>
              <a:buFont typeface="Arial" panose="020B0604020202020204" pitchFamily="34" charset="0"/>
              <a:buChar char="•"/>
              <a:defRPr sz="3200" baseline="0"/>
            </a:lvl1pPr>
            <a:lvl2pPr marL="920705" indent="-311135">
              <a:lnSpc>
                <a:spcPct val="100000"/>
              </a:lnSpc>
              <a:buFont typeface="Arial" panose="020B0604020202020204" pitchFamily="34" charset="0"/>
              <a:buChar char="–"/>
              <a:defRPr sz="3200"/>
            </a:lvl2pPr>
            <a:lvl3pPr marL="1530274" indent="-311135">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114930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use htis">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130476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F4C8E8-7E9A-224F-8714-AB4216A9C1A5}"/>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365758"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4">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
        <p:nvSpPr>
          <p:cNvPr id="2" name="Text Placeholder 6">
            <a:extLst>
              <a:ext uri="{FF2B5EF4-FFF2-40B4-BE49-F238E27FC236}">
                <a16:creationId xmlns:a16="http://schemas.microsoft.com/office/drawing/2014/main" id="{27CE6783-6469-5495-E170-79A45A6380C9}"/>
              </a:ext>
            </a:extLst>
          </p:cNvPr>
          <p:cNvSpPr>
            <a:spLocks noGrp="1"/>
          </p:cNvSpPr>
          <p:nvPr>
            <p:ph type="body" sz="quarter" idx="13" hasCustomPrompt="1"/>
          </p:nvPr>
        </p:nvSpPr>
        <p:spPr>
          <a:xfrm>
            <a:off x="365125" y="5659438"/>
            <a:ext cx="11460480" cy="466725"/>
          </a:xfrm>
        </p:spPr>
        <p:txBody>
          <a:bodyPr anchor="b"/>
          <a:lstStyle>
            <a:lvl1pPr marL="0" indent="0">
              <a:spcBef>
                <a:spcPts val="0"/>
              </a:spcBef>
              <a:buNone/>
              <a:defRPr sz="1000"/>
            </a:lvl1pPr>
          </a:lstStyle>
          <a:p>
            <a:pPr lvl="0"/>
            <a:r>
              <a:rPr lang="en-US" dirty="0"/>
              <a:t>References/footnotes</a:t>
            </a:r>
          </a:p>
        </p:txBody>
      </p:sp>
    </p:spTree>
    <p:extLst>
      <p:ext uri="{BB962C8B-B14F-4D97-AF65-F5344CB8AC3E}">
        <p14:creationId xmlns:p14="http://schemas.microsoft.com/office/powerpoint/2010/main" val="1246167347"/>
      </p:ext>
    </p:extLst>
  </p:cSld>
  <p:clrMapOvr>
    <a:masterClrMapping/>
  </p:clrMapOvr>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35" indent="-311135">
              <a:buFont typeface="Arial" panose="020B0604020202020204" pitchFamily="34" charset="0"/>
              <a:buChar char="•"/>
              <a:defRPr sz="2667"/>
            </a:lvl1pPr>
            <a:lvl2pPr marL="920705" indent="-311135">
              <a:defRPr sz="2400"/>
            </a:lvl2pPr>
            <a:lvl3pPr marL="1530274" indent="-311135">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35" indent="-311135">
              <a:buFont typeface="Arial" panose="020B0604020202020204" pitchFamily="34" charset="0"/>
              <a:buChar char="•"/>
              <a:defRPr sz="2667"/>
            </a:lvl1pPr>
            <a:lvl2pPr marL="920705" indent="-311135">
              <a:defRPr sz="2400"/>
            </a:lvl2pPr>
            <a:lvl3pPr marL="1530274" indent="-311135">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5"/>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9160001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a:latin typeface="Johnson Display" pitchFamily="2" charset="77"/>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300">
                <a:latin typeface="Johnson Display" pitchFamily="2" charset="77"/>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tx1"/>
                </a:solidFill>
                <a:latin typeface="Johnson Text" pitchFamily="2" charset="77"/>
              </a:rPr>
              <a:t>https://www.congresshub.com/Oncology/</a:t>
            </a:r>
            <a:br>
              <a:rPr lang="en-GB" sz="700" spc="-10" baseline="0" noProof="0">
                <a:solidFill>
                  <a:schemeClr val="tx1"/>
                </a:solidFill>
                <a:latin typeface="Johnson Text" pitchFamily="2" charset="77"/>
              </a:rPr>
            </a:br>
            <a:r>
              <a:rPr lang="en-GB" sz="700" spc="-10" baseline="0" noProof="0">
                <a:solidFill>
                  <a:schemeClr val="tx1"/>
                </a:solidFill>
                <a:latin typeface="Johnson Text" pitchFamily="2" charset="77"/>
              </a:rPr>
              <a:t>AUA2024/TAR-210/Li</a:t>
            </a:r>
          </a:p>
          <a:p>
            <a:pPr algn="r" defTabSz="139812">
              <a:lnSpc>
                <a:spcPct val="100000"/>
              </a:lnSpc>
              <a:spcAft>
                <a:spcPts val="600"/>
              </a:spcAft>
            </a:pPr>
            <a:r>
              <a:rPr lang="en-US" sz="700" noProof="0">
                <a:solidFill>
                  <a:schemeClr val="tx1"/>
                </a:solidFill>
                <a:latin typeface="Johnson Text" pitchFamily="2" charset="77"/>
              </a:rPr>
              <a:t>The QR code is intended to provide scientific information for individual reference, and the information should not be altered or </a:t>
            </a:r>
            <a:br>
              <a:rPr lang="en-US" sz="700" noProof="0">
                <a:solidFill>
                  <a:schemeClr val="tx1"/>
                </a:solidFill>
                <a:latin typeface="Johnson Text" pitchFamily="2" charset="77"/>
              </a:rPr>
            </a:br>
            <a:r>
              <a:rPr lang="en-US" sz="700" noProof="0">
                <a:solidFill>
                  <a:schemeClr val="tx1"/>
                </a:solidFill>
                <a:latin typeface="Johnson Text" pitchFamily="2" charset="77"/>
              </a:rPr>
              <a:t>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Johnson Text" pitchFamily="2" charset="77"/>
                <a:ea typeface="+mn-ea"/>
                <a:cs typeface="+mn-cs"/>
              </a:defRPr>
            </a:lvl1pPr>
          </a:lstStyle>
          <a:p>
            <a:r>
              <a:rPr lang="en-GB"/>
              <a:t>Presented by [Initial Last Name] at [Congress]; [Month Day, Year]; [City, State (if US), Country]</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p:txBody>
      </p:sp>
      <p:pic>
        <p:nvPicPr>
          <p:cNvPr id="7" name="Picture 6" descr="A qr code on a white background&#10;&#10;Description automatically generated">
            <a:extLst>
              <a:ext uri="{FF2B5EF4-FFF2-40B4-BE49-F238E27FC236}">
                <a16:creationId xmlns:a16="http://schemas.microsoft.com/office/drawing/2014/main" id="{1AA46BD6-9AE6-E71B-993A-7051C1F08F27}"/>
              </a:ext>
            </a:extLst>
          </p:cNvPr>
          <p:cNvPicPr>
            <a:picLocks noChangeAspect="1"/>
          </p:cNvPicPr>
          <p:nvPr userDrawn="1"/>
        </p:nvPicPr>
        <p:blipFill>
          <a:blip r:embed="rId2"/>
          <a:stretch>
            <a:fillRect/>
          </a:stretch>
        </p:blipFill>
        <p:spPr>
          <a:xfrm>
            <a:off x="10062487" y="4723871"/>
            <a:ext cx="1976400" cy="1976400"/>
          </a:xfrm>
          <a:prstGeom prst="rect">
            <a:avLst/>
          </a:prstGeom>
        </p:spPr>
      </p:pic>
    </p:spTree>
    <p:extLst>
      <p:ext uri="{BB962C8B-B14F-4D97-AF65-F5344CB8AC3E}">
        <p14:creationId xmlns:p14="http://schemas.microsoft.com/office/powerpoint/2010/main" val="32189040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Johnson Text" pitchFamily="2" charset="77"/>
                <a:ea typeface="+mn-ea"/>
                <a:cs typeface="+mn-cs"/>
              </a:defRPr>
            </a:lvl1pPr>
          </a:lstStyle>
          <a:p>
            <a:r>
              <a:rPr lang="en-GB"/>
              <a:t>Presented by [Initial Last Name]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bg1"/>
                </a:solidFill>
                <a:latin typeface="Johnson Text" pitchFamily="2" charset="77"/>
              </a:rPr>
              <a:t>https://www.congresshub.com/Oncology/</a:t>
            </a:r>
            <a:br>
              <a:rPr lang="en-GB" sz="700" spc="-10" baseline="0" noProof="0">
                <a:solidFill>
                  <a:schemeClr val="bg1"/>
                </a:solidFill>
                <a:latin typeface="Johnson Text" pitchFamily="2" charset="77"/>
              </a:rPr>
            </a:br>
            <a:r>
              <a:rPr lang="en-GB" sz="700" spc="-10" baseline="0" noProof="0">
                <a:solidFill>
                  <a:schemeClr val="bg1"/>
                </a:solidFill>
                <a:latin typeface="Johnson Text" pitchFamily="2" charset="77"/>
              </a:rPr>
              <a:t>CONGRESS2024/Product/Author Last Name</a:t>
            </a:r>
          </a:p>
          <a:p>
            <a:pPr algn="r" defTabSz="139812">
              <a:lnSpc>
                <a:spcPct val="100000"/>
              </a:lnSpc>
              <a:spcAft>
                <a:spcPts val="600"/>
              </a:spcAft>
            </a:pPr>
            <a:r>
              <a:rPr lang="en-US" sz="700" noProof="0">
                <a:solidFill>
                  <a:schemeClr val="bg1"/>
                </a:solidFill>
                <a:latin typeface="Johnson Text" pitchFamily="2" charset="77"/>
              </a:rPr>
              <a:t>The QR code is intended to provide scientific information for individual reference, and the information should not be altered or </a:t>
            </a:r>
            <a:br>
              <a:rPr lang="en-US" sz="700" noProof="0">
                <a:solidFill>
                  <a:schemeClr val="bg1"/>
                </a:solidFill>
                <a:latin typeface="Johnson Text" pitchFamily="2" charset="77"/>
              </a:rPr>
            </a:br>
            <a:r>
              <a:rPr lang="en-US" sz="700" noProof="0">
                <a:solidFill>
                  <a:schemeClr val="bg1"/>
                </a:solidFill>
                <a:latin typeface="Johnson Text" pitchFamily="2" charset="77"/>
              </a:rPr>
              <a:t>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itchFamily="2" charset="77"/>
              </a:rPr>
              <a:t>Add QR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code here on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slide master</a:t>
            </a:r>
          </a:p>
        </p:txBody>
      </p:sp>
    </p:spTree>
    <p:extLst>
      <p:ext uri="{BB962C8B-B14F-4D97-AF65-F5344CB8AC3E}">
        <p14:creationId xmlns:p14="http://schemas.microsoft.com/office/powerpoint/2010/main" val="2087667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71450">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a:p>
        </p:txBody>
      </p:sp>
    </p:spTree>
    <p:extLst>
      <p:ext uri="{BB962C8B-B14F-4D97-AF65-F5344CB8AC3E}">
        <p14:creationId xmlns:p14="http://schemas.microsoft.com/office/powerpoint/2010/main" val="1933628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019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anose="00000500000000000000" pitchFamily="2" charset="0"/>
              </a:rPr>
              <a:t>Add QR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code here on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slide master</a:t>
            </a:r>
          </a:p>
          <a:p>
            <a:pPr algn="ctr"/>
            <a:r>
              <a:rPr lang="en-US" sz="600" spc="-20" baseline="0" noProof="0">
                <a:solidFill>
                  <a:schemeClr val="bg1"/>
                </a:solidFill>
                <a:latin typeface="Johnson Text" panose="00000500000000000000" pitchFamily="2" charset="0"/>
              </a:rPr>
              <a:t>0.75” x 0.75“</a:t>
            </a:r>
          </a:p>
        </p:txBody>
      </p:sp>
    </p:spTree>
    <p:extLst>
      <p:ext uri="{BB962C8B-B14F-4D97-AF65-F5344CB8AC3E}">
        <p14:creationId xmlns:p14="http://schemas.microsoft.com/office/powerpoint/2010/main" val="15979170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accent1"/>
              </a:buClr>
              <a:buSzPct val="80000"/>
              <a:buFont typeface="Courier New" panose="02070309020205020404" pitchFamily="49" charset="0"/>
              <a:buChar char="o"/>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bg2"/>
              </a:buClr>
              <a:buSzPct val="80000"/>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27607030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gn="l" defTabSz="914396" rtl="0" eaLnBrk="1" latinLnBrk="0" hangingPunct="1">
              <a:lnSpc>
                <a:spcPct val="100000"/>
              </a:lnSpc>
              <a:spcBef>
                <a:spcPts val="600"/>
              </a:spcBef>
              <a:buClr>
                <a:schemeClr val="tx1"/>
              </a:buClr>
              <a:defRPr lang="en-US" sz="1800" kern="1200" dirty="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accent1"/>
              </a:buClr>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627063" indent="-285750">
              <a:lnSpc>
                <a:spcPct val="100000"/>
              </a:lnSpc>
              <a:buClr>
                <a:schemeClr val="accent1"/>
              </a:buClr>
              <a:buFont typeface="Arial" panose="020B0604020202020204" pitchFamily="34" charset="0"/>
              <a:buChar char="•"/>
              <a:defRPr lang="en-US" sz="1800" kern="1200" dirty="0">
                <a:solidFill>
                  <a:schemeClr val="bg1"/>
                </a:solidFill>
                <a:latin typeface="Johnson Text" panose="00000500000000000000" pitchFamily="2" charset="0"/>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241659598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latin typeface="Johnson Display" pitchFamily="2" charset="77"/>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Johnson Text" pitchFamily="2" charset="77"/>
              </a:defRPr>
            </a:lvl1pPr>
          </a:lstStyle>
          <a:p>
            <a:endParaRPr lang="en-US"/>
          </a:p>
        </p:txBody>
      </p:sp>
    </p:spTree>
    <p:extLst>
      <p:ext uri="{BB962C8B-B14F-4D97-AF65-F5344CB8AC3E}">
        <p14:creationId xmlns:p14="http://schemas.microsoft.com/office/powerpoint/2010/main" val="23174703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ysClr val="windowText" lastClr="000000"/>
                </a:solidFill>
                <a:latin typeface="Johnson Text" pitchFamily="2" charset="77"/>
              </a:rPr>
              <a:t>Add QR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code here on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slide master</a:t>
            </a:r>
          </a:p>
          <a:p>
            <a:pPr algn="ctr"/>
            <a:r>
              <a:rPr lang="en-US" sz="600" spc="-20" baseline="0" noProof="0">
                <a:solidFill>
                  <a:sysClr val="windowText" lastClr="000000"/>
                </a:solidFill>
                <a:latin typeface="Johnson Text" pitchFamily="2" charset="77"/>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Tree>
    <p:extLst>
      <p:ext uri="{BB962C8B-B14F-4D97-AF65-F5344CB8AC3E}">
        <p14:creationId xmlns:p14="http://schemas.microsoft.com/office/powerpoint/2010/main" val="388261190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408" y="1"/>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6" name="Rectangle 5">
            <a:extLst>
              <a:ext uri="{FF2B5EF4-FFF2-40B4-BE49-F238E27FC236}">
                <a16:creationId xmlns:a16="http://schemas.microsoft.com/office/drawing/2014/main" id="{0F5A858C-AA6E-244F-2B6D-1B3C5E4909D0}"/>
              </a:ext>
            </a:extLst>
          </p:cNvPr>
          <p:cNvSpPr>
            <a:spLocks noChangeAspect="1"/>
          </p:cNvSpPr>
          <p:nvPr userDrawn="1"/>
        </p:nvSpPr>
        <p:spPr>
          <a:xfrm>
            <a:off x="3810000" y="1143000"/>
            <a:ext cx="457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spc="-20" baseline="0" noProof="0">
                <a:solidFill>
                  <a:schemeClr val="bg1"/>
                </a:solidFill>
                <a:latin typeface="Johnson Text" pitchFamily="2" charset="77"/>
              </a:rPr>
              <a:t>Add QR </a:t>
            </a:r>
            <a:br>
              <a:rPr lang="en-US" sz="1200" spc="-20" baseline="0" noProof="0">
                <a:solidFill>
                  <a:schemeClr val="bg1"/>
                </a:solidFill>
                <a:latin typeface="Johnson Text" pitchFamily="2" charset="77"/>
              </a:rPr>
            </a:br>
            <a:r>
              <a:rPr lang="en-US" sz="1200" spc="-20" baseline="0" noProof="0">
                <a:solidFill>
                  <a:schemeClr val="bg1"/>
                </a:solidFill>
                <a:latin typeface="Johnson Text" pitchFamily="2" charset="77"/>
              </a:rPr>
              <a:t>code here on </a:t>
            </a:r>
            <a:br>
              <a:rPr lang="en-US" sz="1200" spc="-20" baseline="0" noProof="0">
                <a:solidFill>
                  <a:schemeClr val="bg1"/>
                </a:solidFill>
                <a:latin typeface="Johnson Text" pitchFamily="2" charset="77"/>
              </a:rPr>
            </a:br>
            <a:r>
              <a:rPr lang="en-US" sz="1200" spc="-20" baseline="0" noProof="0">
                <a:solidFill>
                  <a:schemeClr val="bg1"/>
                </a:solidFill>
                <a:latin typeface="Johnson Text" pitchFamily="2" charset="77"/>
              </a:rPr>
              <a:t>slide master</a:t>
            </a:r>
          </a:p>
        </p:txBody>
      </p:sp>
      <p:sp>
        <p:nvSpPr>
          <p:cNvPr id="7" name="Rectangle 6">
            <a:extLst>
              <a:ext uri="{FF2B5EF4-FFF2-40B4-BE49-F238E27FC236}">
                <a16:creationId xmlns:a16="http://schemas.microsoft.com/office/drawing/2014/main" id="{C021C271-0123-7D38-2DFB-B3133FB9FDA4}"/>
              </a:ext>
            </a:extLst>
          </p:cNvPr>
          <p:cNvSpPr/>
          <p:nvPr userDrawn="1"/>
        </p:nvSpPr>
        <p:spPr>
          <a:xfrm>
            <a:off x="883920" y="1143000"/>
            <a:ext cx="2560320" cy="907941"/>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a:solidFill>
                  <a:schemeClr val="tx1"/>
                </a:solidFill>
                <a:latin typeface="Johnson Text" pitchFamily="2" charset="77"/>
              </a:rPr>
              <a:t>https://www.congresshub.com/Oncology/</a:t>
            </a:r>
            <a:br>
              <a:rPr lang="en-GB" sz="900" spc="-10" baseline="0" noProof="0">
                <a:solidFill>
                  <a:schemeClr val="tx1"/>
                </a:solidFill>
                <a:latin typeface="Johnson Text" pitchFamily="2" charset="77"/>
              </a:rPr>
            </a:br>
            <a:r>
              <a:rPr lang="en-GB" sz="900" spc="-10" baseline="0" noProof="0">
                <a:solidFill>
                  <a:schemeClr val="tx1"/>
                </a:solidFill>
                <a:latin typeface="Johnson Text" pitchFamily="2" charset="77"/>
              </a:rPr>
              <a:t>AUA2024/TAR-210/Li</a:t>
            </a:r>
          </a:p>
          <a:p>
            <a:pPr algn="r" defTabSz="139812">
              <a:lnSpc>
                <a:spcPct val="100000"/>
              </a:lnSpc>
              <a:spcAft>
                <a:spcPts val="600"/>
              </a:spcAft>
            </a:pPr>
            <a:r>
              <a:rPr lang="en-US" sz="900" noProof="0">
                <a:solidFill>
                  <a:schemeClr val="tx1"/>
                </a:solidFill>
                <a:latin typeface="Johnson Text" pitchFamily="2" charset="77"/>
              </a:rPr>
              <a:t>The QR code is intended to provide scientific information for individual reference, and the information should not be altered or </a:t>
            </a:r>
            <a:br>
              <a:rPr lang="en-US" sz="900" noProof="0">
                <a:solidFill>
                  <a:schemeClr val="tx1"/>
                </a:solidFill>
                <a:latin typeface="Johnson Text" pitchFamily="2" charset="77"/>
              </a:rPr>
            </a:br>
            <a:r>
              <a:rPr lang="en-US" sz="900" noProof="0">
                <a:solidFill>
                  <a:schemeClr val="tx1"/>
                </a:solidFill>
                <a:latin typeface="Johnson Text" pitchFamily="2" charset="77"/>
              </a:rPr>
              <a:t>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tx1"/>
                </a:solidFill>
                <a:latin typeface="Johnson Text" pitchFamily="2" charset="77"/>
              </a:rPr>
              <a:t>Presented by R Li at the 119th AUA Annual Meeting; May 3-6, 2024; San Antonio, TX, USA </a:t>
            </a:r>
          </a:p>
        </p:txBody>
      </p:sp>
    </p:spTree>
    <p:extLst>
      <p:ext uri="{BB962C8B-B14F-4D97-AF65-F5344CB8AC3E}">
        <p14:creationId xmlns:p14="http://schemas.microsoft.com/office/powerpoint/2010/main" val="36708611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a:latin typeface="Johnson Display" pitchFamily="2" charset="77"/>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300">
                <a:latin typeface="Johnson Display" pitchFamily="2" charset="77"/>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tx1"/>
                </a:solidFill>
                <a:latin typeface="Johnson Text" pitchFamily="2" charset="77"/>
              </a:rPr>
              <a:t>https://www.congresshub.com/Oncology/</a:t>
            </a:r>
            <a:br>
              <a:rPr lang="en-GB" sz="700" spc="-10" baseline="0" noProof="0">
                <a:solidFill>
                  <a:schemeClr val="tx1"/>
                </a:solidFill>
                <a:latin typeface="Johnson Text" pitchFamily="2" charset="77"/>
              </a:rPr>
            </a:br>
            <a:r>
              <a:rPr lang="en-GB" sz="700" spc="-10" baseline="0" noProof="0">
                <a:solidFill>
                  <a:schemeClr val="tx1"/>
                </a:solidFill>
                <a:latin typeface="Johnson Text" pitchFamily="2" charset="77"/>
              </a:rPr>
              <a:t>AUA2024/TAR-210/Vilaseca</a:t>
            </a:r>
          </a:p>
          <a:p>
            <a:pPr algn="r" defTabSz="139812">
              <a:lnSpc>
                <a:spcPct val="100000"/>
              </a:lnSpc>
              <a:spcAft>
                <a:spcPts val="600"/>
              </a:spcAft>
            </a:pPr>
            <a:r>
              <a:rPr lang="en-US" sz="700" noProof="0">
                <a:solidFill>
                  <a:schemeClr val="tx1"/>
                </a:solidFill>
                <a:latin typeface="Johnson Text" pitchFamily="2" charset="77"/>
              </a:rPr>
              <a:t>The QR code is intended to provide scientific information for individual reference, and the information should not be altered or </a:t>
            </a:r>
            <a:br>
              <a:rPr lang="en-US" sz="700" noProof="0">
                <a:solidFill>
                  <a:schemeClr val="tx1"/>
                </a:solidFill>
                <a:latin typeface="Johnson Text" pitchFamily="2" charset="77"/>
              </a:rPr>
            </a:br>
            <a:r>
              <a:rPr lang="en-US" sz="700" noProof="0">
                <a:solidFill>
                  <a:schemeClr val="tx1"/>
                </a:solidFill>
                <a:latin typeface="Johnson Text" pitchFamily="2" charset="77"/>
              </a:rPr>
              <a:t>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Johnson Text" pitchFamily="2" charset="77"/>
                <a:ea typeface="+mn-ea"/>
                <a:cs typeface="+mn-cs"/>
              </a:defRPr>
            </a:lvl1pPr>
          </a:lstStyle>
          <a:p>
            <a:r>
              <a:rPr lang="en-US"/>
              <a:t>Presented by A Vilaseca at the 119th AUA Annual Meeting; May 3-6, 2024; San Antonio, TX, USA</a:t>
            </a:r>
          </a:p>
        </p:txBody>
      </p:sp>
      <p:pic>
        <p:nvPicPr>
          <p:cNvPr id="13" name="Picture 12" descr="A qr code with a few squares&#10;&#10;Description automatically generated">
            <a:extLst>
              <a:ext uri="{FF2B5EF4-FFF2-40B4-BE49-F238E27FC236}">
                <a16:creationId xmlns:a16="http://schemas.microsoft.com/office/drawing/2014/main" id="{7C28B7FB-3D5B-E5CC-4F95-8AEED6105C44}"/>
              </a:ext>
            </a:extLst>
          </p:cNvPr>
          <p:cNvPicPr>
            <a:picLocks noChangeAspect="1"/>
          </p:cNvPicPr>
          <p:nvPr userDrawn="1"/>
        </p:nvPicPr>
        <p:blipFill>
          <a:blip r:embed="rId2"/>
          <a:stretch>
            <a:fillRect/>
          </a:stretch>
        </p:blipFill>
        <p:spPr>
          <a:xfrm>
            <a:off x="10059826" y="4725167"/>
            <a:ext cx="1975104" cy="1975104"/>
          </a:xfrm>
          <a:prstGeom prst="rect">
            <a:avLst/>
          </a:prstGeom>
        </p:spPr>
      </p:pic>
    </p:spTree>
    <p:extLst>
      <p:ext uri="{BB962C8B-B14F-4D97-AF65-F5344CB8AC3E}">
        <p14:creationId xmlns:p14="http://schemas.microsoft.com/office/powerpoint/2010/main" val="24833351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Johnson Text" pitchFamily="2" charset="77"/>
                <a:ea typeface="+mn-ea"/>
                <a:cs typeface="+mn-cs"/>
              </a:defRPr>
            </a:lvl1pPr>
          </a:lstStyle>
          <a:p>
            <a:r>
              <a:rPr lang="en-GB"/>
              <a:t>Presented by [Initial Last Name]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US" sz="700" spc="-10" baseline="0" noProof="0">
                <a:solidFill>
                  <a:schemeClr val="bg1"/>
                </a:solidFill>
                <a:latin typeface="Johnson Text" pitchFamily="2" charset="77"/>
              </a:rPr>
              <a:t>https://www.congresshub.com/Oncology/</a:t>
            </a:r>
            <a:br>
              <a:rPr lang="en-US" sz="700" spc="-10" baseline="0" noProof="0">
                <a:solidFill>
                  <a:schemeClr val="bg1"/>
                </a:solidFill>
                <a:latin typeface="Johnson Text" pitchFamily="2" charset="77"/>
              </a:rPr>
            </a:br>
            <a:r>
              <a:rPr lang="en-US" sz="700" spc="-10" baseline="0" noProof="0">
                <a:solidFill>
                  <a:schemeClr val="bg1"/>
                </a:solidFill>
                <a:latin typeface="Johnson Text" pitchFamily="2" charset="77"/>
              </a:rPr>
              <a:t>AUA2024/TAR-210/Vilaseca</a:t>
            </a:r>
          </a:p>
          <a:p>
            <a:pPr algn="r" defTabSz="139812">
              <a:lnSpc>
                <a:spcPct val="100000"/>
              </a:lnSpc>
              <a:spcAft>
                <a:spcPts val="600"/>
              </a:spcAft>
            </a:pPr>
            <a:r>
              <a:rPr lang="en-US" sz="700" spc="-10" baseline="0" noProof="0">
                <a:solidFill>
                  <a:schemeClr val="bg1"/>
                </a:solidFill>
                <a:latin typeface="Johnson Text" pitchFamily="2" charset="77"/>
              </a:rPr>
              <a:t>The QR code is intended to provide scientific information for individual reference, and the information should not be altered or </a:t>
            </a:r>
            <a:br>
              <a:rPr lang="en-US" sz="700" spc="-10" baseline="0" noProof="0">
                <a:solidFill>
                  <a:schemeClr val="bg1"/>
                </a:solidFill>
                <a:latin typeface="Johnson Text" pitchFamily="2" charset="77"/>
              </a:rPr>
            </a:br>
            <a:r>
              <a:rPr lang="en-US" sz="700" spc="-10" baseline="0" noProof="0">
                <a:solidFill>
                  <a:schemeClr val="bg1"/>
                </a:solidFill>
                <a:latin typeface="Johnson Text" pitchFamily="2" charset="77"/>
              </a:rPr>
              <a:t>reproduced in any way. </a:t>
            </a:r>
          </a:p>
        </p:txBody>
      </p:sp>
      <p:pic>
        <p:nvPicPr>
          <p:cNvPr id="6" name="Picture 5" descr="A qr code with a few squares&#10;&#10;Description automatically generated">
            <a:extLst>
              <a:ext uri="{FF2B5EF4-FFF2-40B4-BE49-F238E27FC236}">
                <a16:creationId xmlns:a16="http://schemas.microsoft.com/office/drawing/2014/main" id="{612E2179-3215-B616-45E9-7D2BF71B14C7}"/>
              </a:ext>
            </a:extLst>
          </p:cNvPr>
          <p:cNvPicPr>
            <a:picLocks noChangeAspect="1"/>
          </p:cNvPicPr>
          <p:nvPr userDrawn="1"/>
        </p:nvPicPr>
        <p:blipFill>
          <a:blip r:embed="rId2"/>
          <a:stretch>
            <a:fillRect/>
          </a:stretch>
        </p:blipFill>
        <p:spPr>
          <a:xfrm>
            <a:off x="10059826" y="4725167"/>
            <a:ext cx="1975104" cy="1975104"/>
          </a:xfrm>
          <a:prstGeom prst="rect">
            <a:avLst/>
          </a:prstGeom>
        </p:spPr>
      </p:pic>
    </p:spTree>
    <p:extLst>
      <p:ext uri="{BB962C8B-B14F-4D97-AF65-F5344CB8AC3E}">
        <p14:creationId xmlns:p14="http://schemas.microsoft.com/office/powerpoint/2010/main" val="876151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71450">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a:p>
        </p:txBody>
      </p:sp>
    </p:spTree>
    <p:extLst>
      <p:ext uri="{BB962C8B-B14F-4D97-AF65-F5344CB8AC3E}">
        <p14:creationId xmlns:p14="http://schemas.microsoft.com/office/powerpoint/2010/main" val="21337218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a:p>
        </p:txBody>
      </p:sp>
      <p:pic>
        <p:nvPicPr>
          <p:cNvPr id="4" name="Picture 3" descr="A qr code with a few squares&#10;&#10;Description automatically generated">
            <a:extLst>
              <a:ext uri="{FF2B5EF4-FFF2-40B4-BE49-F238E27FC236}">
                <a16:creationId xmlns:a16="http://schemas.microsoft.com/office/drawing/2014/main" id="{90F14BC2-29B9-016B-2450-8D4621C2B8BD}"/>
              </a:ext>
            </a:extLst>
          </p:cNvPr>
          <p:cNvPicPr>
            <a:picLocks noChangeAspect="1"/>
          </p:cNvPicPr>
          <p:nvPr userDrawn="1"/>
        </p:nvPicPr>
        <p:blipFill>
          <a:blip r:embed="rId2"/>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3537013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accent1"/>
              </a:buClr>
              <a:buSzPct val="80000"/>
              <a:buFont typeface="Courier New" panose="02070309020205020404" pitchFamily="49" charset="0"/>
              <a:buChar char="o"/>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bg2"/>
              </a:buClr>
              <a:buSzPct val="80000"/>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5073953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gn="l" defTabSz="914396" rtl="0" eaLnBrk="1" latinLnBrk="0" hangingPunct="1">
              <a:lnSpc>
                <a:spcPct val="100000"/>
              </a:lnSpc>
              <a:spcBef>
                <a:spcPts val="600"/>
              </a:spcBef>
              <a:buClr>
                <a:schemeClr val="tx1"/>
              </a:buClr>
              <a:defRPr lang="en-US" sz="1800" kern="1200" dirty="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accent1"/>
              </a:buClr>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627063" indent="-285750">
              <a:lnSpc>
                <a:spcPct val="100000"/>
              </a:lnSpc>
              <a:buClr>
                <a:schemeClr val="accent1"/>
              </a:buClr>
              <a:buFont typeface="Arial" panose="020B0604020202020204" pitchFamily="34" charset="0"/>
              <a:buChar char="•"/>
              <a:defRPr lang="en-US" sz="1800" kern="1200" dirty="0">
                <a:solidFill>
                  <a:schemeClr val="bg1"/>
                </a:solidFill>
                <a:latin typeface="Johnson Text" panose="00000500000000000000" pitchFamily="2" charset="0"/>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9402168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latin typeface="Johnson Display" pitchFamily="2" charset="77"/>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Johnson Text" pitchFamily="2" charset="77"/>
              </a:defRPr>
            </a:lvl1pPr>
          </a:lstStyle>
          <a:p>
            <a:endParaRPr lang="en-US"/>
          </a:p>
        </p:txBody>
      </p:sp>
    </p:spTree>
    <p:extLst>
      <p:ext uri="{BB962C8B-B14F-4D97-AF65-F5344CB8AC3E}">
        <p14:creationId xmlns:p14="http://schemas.microsoft.com/office/powerpoint/2010/main" val="6325453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pic>
        <p:nvPicPr>
          <p:cNvPr id="3" name="Picture 2" descr="A qr code with a few squares&#10;&#10;Description automatically generated">
            <a:extLst>
              <a:ext uri="{FF2B5EF4-FFF2-40B4-BE49-F238E27FC236}">
                <a16:creationId xmlns:a16="http://schemas.microsoft.com/office/drawing/2014/main" id="{F42503B2-49A0-EAB0-3CC6-42103D61A5E7}"/>
              </a:ext>
            </a:extLst>
          </p:cNvPr>
          <p:cNvPicPr>
            <a:picLocks noChangeAspect="1"/>
          </p:cNvPicPr>
          <p:nvPr userDrawn="1"/>
        </p:nvPicPr>
        <p:blipFill>
          <a:blip r:embed="rId2"/>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12525041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408" y="1"/>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7" name="Rectangle 6">
            <a:extLst>
              <a:ext uri="{FF2B5EF4-FFF2-40B4-BE49-F238E27FC236}">
                <a16:creationId xmlns:a16="http://schemas.microsoft.com/office/drawing/2014/main" id="{C021C271-0123-7D38-2DFB-B3133FB9FDA4}"/>
              </a:ext>
            </a:extLst>
          </p:cNvPr>
          <p:cNvSpPr/>
          <p:nvPr userDrawn="1"/>
        </p:nvSpPr>
        <p:spPr>
          <a:xfrm>
            <a:off x="883920" y="1143000"/>
            <a:ext cx="2560320" cy="907941"/>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a:solidFill>
                  <a:schemeClr val="tx1"/>
                </a:solidFill>
                <a:latin typeface="Johnson Text" pitchFamily="2" charset="77"/>
              </a:rPr>
              <a:t>https://www.congresshub.com/Oncology/</a:t>
            </a:r>
            <a:br>
              <a:rPr lang="en-GB" sz="900" spc="-10" baseline="0" noProof="0">
                <a:solidFill>
                  <a:schemeClr val="tx1"/>
                </a:solidFill>
                <a:latin typeface="Johnson Text" pitchFamily="2" charset="77"/>
              </a:rPr>
            </a:br>
            <a:r>
              <a:rPr lang="en-GB" sz="900" spc="-10" baseline="0" noProof="0">
                <a:solidFill>
                  <a:schemeClr val="tx1"/>
                </a:solidFill>
                <a:latin typeface="Johnson Text" pitchFamily="2" charset="77"/>
              </a:rPr>
              <a:t>AUA2024/TAR-210/Vilaseca</a:t>
            </a:r>
          </a:p>
          <a:p>
            <a:pPr algn="r" defTabSz="139812">
              <a:lnSpc>
                <a:spcPct val="100000"/>
              </a:lnSpc>
              <a:spcAft>
                <a:spcPts val="600"/>
              </a:spcAft>
            </a:pPr>
            <a:r>
              <a:rPr lang="en-US" sz="900" noProof="0">
                <a:solidFill>
                  <a:schemeClr val="tx1"/>
                </a:solidFill>
                <a:latin typeface="Johnson Text" pitchFamily="2" charset="77"/>
              </a:rPr>
              <a:t>The QR code is intended to provide scientific information for individual reference, and the information should not be altered or </a:t>
            </a:r>
            <a:br>
              <a:rPr lang="en-US" sz="900" noProof="0">
                <a:solidFill>
                  <a:schemeClr val="tx1"/>
                </a:solidFill>
                <a:latin typeface="Johnson Text" pitchFamily="2" charset="77"/>
              </a:rPr>
            </a:br>
            <a:r>
              <a:rPr lang="en-US" sz="900" noProof="0">
                <a:solidFill>
                  <a:schemeClr val="tx1"/>
                </a:solidFill>
                <a:latin typeface="Johnson Text" pitchFamily="2" charset="77"/>
              </a:rPr>
              <a:t>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tx1"/>
                </a:solidFill>
                <a:latin typeface="Johnson Text" pitchFamily="2" charset="77"/>
              </a:rPr>
              <a:t>Presented by A Vilaseca at the 119th AUA Annual Meeting; May 3-6, 2024; San Antonio, TX, USA</a:t>
            </a:r>
          </a:p>
        </p:txBody>
      </p:sp>
      <p:pic>
        <p:nvPicPr>
          <p:cNvPr id="4" name="Picture 3" descr="A qr code with a few squares&#10;&#10;Description automatically generated">
            <a:extLst>
              <a:ext uri="{FF2B5EF4-FFF2-40B4-BE49-F238E27FC236}">
                <a16:creationId xmlns:a16="http://schemas.microsoft.com/office/drawing/2014/main" id="{2655C7AA-FE1F-4539-6B97-49A582E331B7}"/>
              </a:ext>
            </a:extLst>
          </p:cNvPr>
          <p:cNvPicPr>
            <a:picLocks noChangeAspect="1"/>
          </p:cNvPicPr>
          <p:nvPr userDrawn="1"/>
        </p:nvPicPr>
        <p:blipFill>
          <a:blip r:embed="rId2"/>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79674100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a:latin typeface="Johnson Display" pitchFamily="2" charset="77"/>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300">
                <a:latin typeface="Johnson Display" pitchFamily="2" charset="77"/>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tx1"/>
                </a:solidFill>
                <a:latin typeface="Johnson Text" pitchFamily="2" charset="77"/>
              </a:rPr>
              <a:t>https://www.congresshub.com/Oncology/</a:t>
            </a:r>
            <a:br>
              <a:rPr lang="en-GB" sz="700" spc="-10" baseline="0" noProof="0">
                <a:solidFill>
                  <a:schemeClr val="tx1"/>
                </a:solidFill>
                <a:latin typeface="Johnson Text" pitchFamily="2" charset="77"/>
              </a:rPr>
            </a:br>
            <a:r>
              <a:rPr lang="en-GB" sz="700" spc="-10" baseline="0" noProof="0">
                <a:solidFill>
                  <a:schemeClr val="tx1"/>
                </a:solidFill>
                <a:latin typeface="Johnson Text" pitchFamily="2" charset="77"/>
              </a:rPr>
              <a:t>AUA2024/TAR-210/Vilaseca</a:t>
            </a:r>
          </a:p>
          <a:p>
            <a:pPr algn="r" defTabSz="139812">
              <a:lnSpc>
                <a:spcPct val="100000"/>
              </a:lnSpc>
              <a:spcAft>
                <a:spcPts val="600"/>
              </a:spcAft>
            </a:pPr>
            <a:r>
              <a:rPr lang="en-US" sz="700" noProof="0">
                <a:solidFill>
                  <a:schemeClr val="tx1"/>
                </a:solidFill>
                <a:latin typeface="Johnson Text" pitchFamily="2" charset="77"/>
              </a:rPr>
              <a:t>The QR code is intended to provide scientific information for individual reference, and the information should not be altered or </a:t>
            </a:r>
            <a:br>
              <a:rPr lang="en-US" sz="700" noProof="0">
                <a:solidFill>
                  <a:schemeClr val="tx1"/>
                </a:solidFill>
                <a:latin typeface="Johnson Text" pitchFamily="2" charset="77"/>
              </a:rPr>
            </a:br>
            <a:r>
              <a:rPr lang="en-US" sz="700" noProof="0">
                <a:solidFill>
                  <a:schemeClr val="tx1"/>
                </a:solidFill>
                <a:latin typeface="Johnson Text" pitchFamily="2" charset="77"/>
              </a:rPr>
              <a:t>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Johnson Text" pitchFamily="2" charset="77"/>
                <a:ea typeface="+mn-ea"/>
                <a:cs typeface="+mn-cs"/>
              </a:defRPr>
            </a:lvl1pPr>
          </a:lstStyle>
          <a:p>
            <a:r>
              <a:rPr lang="en-US"/>
              <a:t>Presented by A Vilaseca at the 119th AUA Annual Meeting; May 3-6, 2024; San Antonio, TX, USA</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p:txBody>
      </p:sp>
    </p:spTree>
    <p:extLst>
      <p:ext uri="{BB962C8B-B14F-4D97-AF65-F5344CB8AC3E}">
        <p14:creationId xmlns:p14="http://schemas.microsoft.com/office/powerpoint/2010/main" val="392612181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_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Johnson Tex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Johnson Text" pitchFamily="2" charset="77"/>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Johnson Text" pitchFamily="2" charset="77"/>
                <a:ea typeface="+mn-ea"/>
                <a:cs typeface="+mn-cs"/>
              </a:defRPr>
            </a:lvl1pPr>
          </a:lstStyle>
          <a:p>
            <a:r>
              <a:rPr lang="en-GB"/>
              <a:t>Presented by [Initial Last Name] at [Congress]; [Month Day, Year]; [City, State (if US), Country]</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844163"/>
            <a:ext cx="1972443" cy="723275"/>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bg1"/>
                </a:solidFill>
                <a:latin typeface="Johnson Text" pitchFamily="2" charset="77"/>
              </a:rPr>
              <a:t>https://www.congresshub.com/Oncology/</a:t>
            </a:r>
            <a:br>
              <a:rPr lang="en-GB" sz="700" spc="-10" baseline="0" noProof="0">
                <a:solidFill>
                  <a:schemeClr val="bg1"/>
                </a:solidFill>
                <a:latin typeface="Johnson Text" pitchFamily="2" charset="77"/>
              </a:rPr>
            </a:br>
            <a:r>
              <a:rPr lang="en-GB" sz="700" spc="-10" baseline="0" noProof="0">
                <a:solidFill>
                  <a:schemeClr val="bg1"/>
                </a:solidFill>
                <a:latin typeface="Johnson Text" pitchFamily="2" charset="77"/>
              </a:rPr>
              <a:t>CONGRESS2024/Product/Author Last Name</a:t>
            </a:r>
          </a:p>
          <a:p>
            <a:pPr algn="r" defTabSz="139812">
              <a:lnSpc>
                <a:spcPct val="100000"/>
              </a:lnSpc>
              <a:spcAft>
                <a:spcPts val="600"/>
              </a:spcAft>
            </a:pPr>
            <a:r>
              <a:rPr lang="en-US" sz="700" noProof="0">
                <a:solidFill>
                  <a:schemeClr val="bg1"/>
                </a:solidFill>
                <a:latin typeface="Johnson Text" pitchFamily="2" charset="77"/>
              </a:rPr>
              <a:t>The QR code is intended to provide scientific information for individual reference, and the information should not be altered or </a:t>
            </a:r>
            <a:br>
              <a:rPr lang="en-US" sz="700" noProof="0">
                <a:solidFill>
                  <a:schemeClr val="bg1"/>
                </a:solidFill>
                <a:latin typeface="Johnson Text" pitchFamily="2" charset="77"/>
              </a:rPr>
            </a:br>
            <a:r>
              <a:rPr lang="en-US" sz="700" noProof="0">
                <a:solidFill>
                  <a:schemeClr val="bg1"/>
                </a:solidFill>
                <a:latin typeface="Johnson Text" pitchFamily="2" charset="77"/>
              </a:rPr>
              <a:t>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itchFamily="2" charset="77"/>
              </a:rPr>
              <a:t>Add QR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code here on </a:t>
            </a:r>
            <a:br>
              <a:rPr lang="en-US" sz="600" spc="-20" baseline="0" noProof="0">
                <a:solidFill>
                  <a:schemeClr val="bg1"/>
                </a:solidFill>
                <a:latin typeface="Johnson Text" pitchFamily="2" charset="77"/>
              </a:rPr>
            </a:br>
            <a:r>
              <a:rPr lang="en-US" sz="600" spc="-20" baseline="0" noProof="0">
                <a:solidFill>
                  <a:schemeClr val="bg1"/>
                </a:solidFill>
                <a:latin typeface="Johnson Text" pitchFamily="2" charset="77"/>
              </a:rPr>
              <a:t>slide master</a:t>
            </a:r>
          </a:p>
        </p:txBody>
      </p:sp>
    </p:spTree>
    <p:extLst>
      <p:ext uri="{BB962C8B-B14F-4D97-AF65-F5344CB8AC3E}">
        <p14:creationId xmlns:p14="http://schemas.microsoft.com/office/powerpoint/2010/main" val="1998482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71450">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a:p>
        </p:txBody>
      </p:sp>
      <p:pic>
        <p:nvPicPr>
          <p:cNvPr id="5" name="Picture 4" descr="A qr code with a few squares&#10;&#10;Description automatically generated">
            <a:extLst>
              <a:ext uri="{FF2B5EF4-FFF2-40B4-BE49-F238E27FC236}">
                <a16:creationId xmlns:a16="http://schemas.microsoft.com/office/drawing/2014/main" id="{9DCDE5AD-8CD2-23F8-A6EF-B8179B167E5C}"/>
              </a:ext>
            </a:extLst>
          </p:cNvPr>
          <p:cNvPicPr>
            <a:picLocks noChangeAspect="1"/>
          </p:cNvPicPr>
          <p:nvPr userDrawn="1"/>
        </p:nvPicPr>
        <p:blipFill>
          <a:blip r:embed="rId2"/>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39570099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anose="00000500000000000000" pitchFamily="2" charset="0"/>
              </a:rPr>
              <a:t>Add QR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code here on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slide master</a:t>
            </a:r>
          </a:p>
          <a:p>
            <a:pPr algn="ctr"/>
            <a:r>
              <a:rPr lang="en-US" sz="600" spc="-20" baseline="0" noProof="0">
                <a:solidFill>
                  <a:schemeClr val="bg1"/>
                </a:solidFill>
                <a:latin typeface="Johnson Text" panose="00000500000000000000" pitchFamily="2" charset="0"/>
              </a:rPr>
              <a:t>0.75” x 0.75“</a:t>
            </a:r>
          </a:p>
        </p:txBody>
      </p:sp>
    </p:spTree>
    <p:extLst>
      <p:ext uri="{BB962C8B-B14F-4D97-AF65-F5344CB8AC3E}">
        <p14:creationId xmlns:p14="http://schemas.microsoft.com/office/powerpoint/2010/main" val="29445761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ysClr val="windowText" lastClr="000000"/>
                </a:solidFill>
                <a:latin typeface="Johnson Text" pitchFamily="2" charset="77"/>
              </a:rPr>
              <a:t>Add QR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code here on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slide master</a:t>
            </a:r>
          </a:p>
          <a:p>
            <a:pPr algn="ctr"/>
            <a:r>
              <a:rPr lang="en-US" sz="600" spc="-20" baseline="0" noProof="0">
                <a:solidFill>
                  <a:sysClr val="windowText" lastClr="000000"/>
                </a:solidFill>
                <a:latin typeface="Johnson Text" pitchFamily="2" charset="77"/>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Tree>
    <p:extLst>
      <p:ext uri="{BB962C8B-B14F-4D97-AF65-F5344CB8AC3E}">
        <p14:creationId xmlns:p14="http://schemas.microsoft.com/office/powerpoint/2010/main" val="232394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1_Last slide">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408" y="1"/>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6" name="Rectangle 5">
            <a:extLst>
              <a:ext uri="{FF2B5EF4-FFF2-40B4-BE49-F238E27FC236}">
                <a16:creationId xmlns:a16="http://schemas.microsoft.com/office/drawing/2014/main" id="{0F5A858C-AA6E-244F-2B6D-1B3C5E4909D0}"/>
              </a:ext>
            </a:extLst>
          </p:cNvPr>
          <p:cNvSpPr>
            <a:spLocks noChangeAspect="1"/>
          </p:cNvSpPr>
          <p:nvPr userDrawn="1"/>
        </p:nvSpPr>
        <p:spPr>
          <a:xfrm>
            <a:off x="3810000" y="1143000"/>
            <a:ext cx="457200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spc="-20" baseline="0" noProof="0">
                <a:solidFill>
                  <a:schemeClr val="bg1"/>
                </a:solidFill>
                <a:latin typeface="Johnson Text" pitchFamily="2" charset="77"/>
              </a:rPr>
              <a:t>Add QR </a:t>
            </a:r>
            <a:br>
              <a:rPr lang="en-US" sz="1200" spc="-20" baseline="0" noProof="0">
                <a:solidFill>
                  <a:schemeClr val="bg1"/>
                </a:solidFill>
                <a:latin typeface="Johnson Text" pitchFamily="2" charset="77"/>
              </a:rPr>
            </a:br>
            <a:r>
              <a:rPr lang="en-US" sz="1200" spc="-20" baseline="0" noProof="0">
                <a:solidFill>
                  <a:schemeClr val="bg1"/>
                </a:solidFill>
                <a:latin typeface="Johnson Text" pitchFamily="2" charset="77"/>
              </a:rPr>
              <a:t>code here on </a:t>
            </a:r>
            <a:br>
              <a:rPr lang="en-US" sz="1200" spc="-20" baseline="0" noProof="0">
                <a:solidFill>
                  <a:schemeClr val="bg1"/>
                </a:solidFill>
                <a:latin typeface="Johnson Text" pitchFamily="2" charset="77"/>
              </a:rPr>
            </a:br>
            <a:r>
              <a:rPr lang="en-US" sz="1200" spc="-20" baseline="0" noProof="0">
                <a:solidFill>
                  <a:schemeClr val="bg1"/>
                </a:solidFill>
                <a:latin typeface="Johnson Text" pitchFamily="2" charset="77"/>
              </a:rPr>
              <a:t>slide master</a:t>
            </a:r>
          </a:p>
        </p:txBody>
      </p:sp>
      <p:sp>
        <p:nvSpPr>
          <p:cNvPr id="7" name="Rectangle 6">
            <a:extLst>
              <a:ext uri="{FF2B5EF4-FFF2-40B4-BE49-F238E27FC236}">
                <a16:creationId xmlns:a16="http://schemas.microsoft.com/office/drawing/2014/main" id="{C021C271-0123-7D38-2DFB-B3133FB9FDA4}"/>
              </a:ext>
            </a:extLst>
          </p:cNvPr>
          <p:cNvSpPr/>
          <p:nvPr userDrawn="1"/>
        </p:nvSpPr>
        <p:spPr>
          <a:xfrm>
            <a:off x="883920" y="1143000"/>
            <a:ext cx="2560320" cy="907941"/>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a:solidFill>
                  <a:schemeClr val="tx1"/>
                </a:solidFill>
                <a:latin typeface="Johnson Text" pitchFamily="2" charset="77"/>
              </a:rPr>
              <a:t>https://www.congresshub.com/Oncology/AUA2024/TAR-210/Vilaseca</a:t>
            </a:r>
          </a:p>
          <a:p>
            <a:pPr algn="r" defTabSz="139812">
              <a:lnSpc>
                <a:spcPct val="100000"/>
              </a:lnSpc>
              <a:spcAft>
                <a:spcPts val="600"/>
              </a:spcAft>
            </a:pPr>
            <a:r>
              <a:rPr lang="en-US" sz="900" noProof="0">
                <a:solidFill>
                  <a:schemeClr val="tx1"/>
                </a:solidFill>
                <a:latin typeface="Johnson Text" pitchFamily="2" charset="77"/>
              </a:rPr>
              <a:t>The QR code is intended to provide scientific information for individual reference, and the information should not be altered or </a:t>
            </a:r>
            <a:br>
              <a:rPr lang="en-US" sz="900" noProof="0">
                <a:solidFill>
                  <a:schemeClr val="tx1"/>
                </a:solidFill>
                <a:latin typeface="Johnson Text" pitchFamily="2" charset="77"/>
              </a:rPr>
            </a:br>
            <a:r>
              <a:rPr lang="en-US" sz="900" noProof="0">
                <a:solidFill>
                  <a:schemeClr val="tx1"/>
                </a:solidFill>
                <a:latin typeface="Johnson Text" pitchFamily="2" charset="77"/>
              </a:rPr>
              <a:t>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tx1"/>
                </a:solidFill>
                <a:latin typeface="Johnson Text" pitchFamily="2" charset="77"/>
              </a:rPr>
              <a:t>Presented by A Vilaseca at the 119th AUA Annual Meeting; May 3-6, 2024; San Antonio, TX, USA</a:t>
            </a:r>
          </a:p>
        </p:txBody>
      </p:sp>
      <p:pic>
        <p:nvPicPr>
          <p:cNvPr id="3" name="Picture 2" descr="A qr code with a few squares&#10;&#10;Description automatically generated">
            <a:extLst>
              <a:ext uri="{FF2B5EF4-FFF2-40B4-BE49-F238E27FC236}">
                <a16:creationId xmlns:a16="http://schemas.microsoft.com/office/drawing/2014/main" id="{B0602C7C-260A-D4F8-5BCE-6E08B909A27E}"/>
              </a:ext>
            </a:extLst>
          </p:cNvPr>
          <p:cNvPicPr>
            <a:picLocks noChangeAspect="1"/>
          </p:cNvPicPr>
          <p:nvPr userDrawn="1"/>
        </p:nvPicPr>
        <p:blipFill>
          <a:blip r:embed="rId2"/>
          <a:stretch>
            <a:fillRect/>
          </a:stretch>
        </p:blipFill>
        <p:spPr>
          <a:xfrm>
            <a:off x="3810000" y="1142999"/>
            <a:ext cx="4572000" cy="4572000"/>
          </a:xfrm>
          <a:prstGeom prst="rect">
            <a:avLst/>
          </a:prstGeom>
        </p:spPr>
      </p:pic>
    </p:spTree>
    <p:extLst>
      <p:ext uri="{BB962C8B-B14F-4D97-AF65-F5344CB8AC3E}">
        <p14:creationId xmlns:p14="http://schemas.microsoft.com/office/powerpoint/2010/main" val="4198373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mn-lt"/>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a:latin typeface="+mn-lt"/>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300">
                <a:latin typeface="+mn-lt"/>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mn-lt"/>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659497"/>
            <a:ext cx="1972443" cy="907941"/>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tx1"/>
                </a:solidFill>
                <a:latin typeface="+mn-lt"/>
              </a:rPr>
              <a:t>https://www.congresshub.com/Oncology/</a:t>
            </a:r>
            <a:br>
              <a:rPr lang="en-GB" sz="700" spc="-10" baseline="0" noProof="0">
                <a:solidFill>
                  <a:schemeClr val="tx1"/>
                </a:solidFill>
                <a:latin typeface="+mn-lt"/>
              </a:rPr>
            </a:br>
            <a:r>
              <a:rPr lang="en-GB" sz="700" spc="-10" baseline="0" noProof="0">
                <a:solidFill>
                  <a:schemeClr val="tx1"/>
                </a:solidFill>
                <a:latin typeface="+mn-lt"/>
              </a:rPr>
              <a:t>AUA2025/</a:t>
            </a:r>
            <a:r>
              <a:rPr lang="en-GB" sz="700" spc="-10" baseline="0" noProof="0" err="1">
                <a:solidFill>
                  <a:schemeClr val="tx1"/>
                </a:solidFill>
                <a:latin typeface="+mn-lt"/>
              </a:rPr>
              <a:t>ErdaRIS</a:t>
            </a:r>
            <a:r>
              <a:rPr lang="en-GB" sz="700" spc="-10" baseline="0" noProof="0">
                <a:solidFill>
                  <a:schemeClr val="tx1"/>
                </a:solidFill>
                <a:latin typeface="+mn-lt"/>
              </a:rPr>
              <a:t>/Li</a:t>
            </a:r>
          </a:p>
          <a:p>
            <a:pPr algn="r" defTabSz="139812">
              <a:lnSpc>
                <a:spcPct val="100000"/>
              </a:lnSpc>
              <a:spcAft>
                <a:spcPts val="600"/>
              </a:spcAft>
            </a:pPr>
            <a:r>
              <a:rPr lang="en-US" sz="700" noProof="0">
                <a:solidFill>
                  <a:schemeClr val="tx1"/>
                </a:solidFill>
                <a:latin typeface="+mn-lt"/>
              </a:rPr>
              <a:t>Scan the QR code </a:t>
            </a:r>
          </a:p>
          <a:p>
            <a:pPr algn="r" defTabSz="139812">
              <a:lnSpc>
                <a:spcPct val="100000"/>
              </a:lnSpc>
              <a:spcAft>
                <a:spcPts val="600"/>
              </a:spcAft>
            </a:pPr>
            <a:r>
              <a:rPr lang="en-US" sz="700" noProof="0">
                <a:solidFill>
                  <a:schemeClr val="tx1"/>
                </a:solidFill>
                <a:latin typeface="+mn-lt"/>
              </a:rPr>
              <a:t>The QR code is intended to provide scientific information for individual reference, and </a:t>
            </a:r>
            <a:br>
              <a:rPr lang="en-US" sz="700" noProof="0">
                <a:solidFill>
                  <a:schemeClr val="tx1"/>
                </a:solidFill>
                <a:latin typeface="+mn-lt"/>
              </a:rPr>
            </a:br>
            <a:r>
              <a:rPr lang="en-US" sz="700" noProof="0">
                <a:solidFill>
                  <a:schemeClr val="tx1"/>
                </a:solidFill>
                <a:latin typeface="+mn-lt"/>
              </a:rPr>
              <a:t>the information should not be altered </a:t>
            </a:r>
            <a:br>
              <a:rPr lang="en-US" sz="700" noProof="0">
                <a:solidFill>
                  <a:schemeClr val="tx1"/>
                </a:solidFill>
                <a:latin typeface="+mn-lt"/>
              </a:rPr>
            </a:br>
            <a:r>
              <a:rPr lang="en-US" sz="700" noProof="0">
                <a:solidFill>
                  <a:schemeClr val="tx1"/>
                </a:solidFill>
                <a:latin typeface="+mn-lt"/>
              </a:rPr>
              <a:t>or reproduced in any way. </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mn-lt"/>
              </a:rPr>
              <a:t>Add QR </a:t>
            </a:r>
            <a:br>
              <a:rPr lang="en-GB" sz="600" spc="-20" baseline="0">
                <a:solidFill>
                  <a:schemeClr val="bg1"/>
                </a:solidFill>
                <a:latin typeface="+mn-lt"/>
              </a:rPr>
            </a:br>
            <a:r>
              <a:rPr lang="en-GB" sz="600" spc="-20" baseline="0">
                <a:solidFill>
                  <a:schemeClr val="bg1"/>
                </a:solidFill>
                <a:latin typeface="+mn-lt"/>
              </a:rPr>
              <a:t>code here on </a:t>
            </a:r>
            <a:br>
              <a:rPr lang="en-GB" sz="600" spc="-20" baseline="0">
                <a:solidFill>
                  <a:schemeClr val="bg1"/>
                </a:solidFill>
                <a:latin typeface="+mn-lt"/>
              </a:rPr>
            </a:br>
            <a:r>
              <a:rPr lang="en-GB" sz="600" spc="-20" baseline="0">
                <a:solidFill>
                  <a:schemeClr val="bg1"/>
                </a:solidFill>
                <a:latin typeface="+mn-lt"/>
              </a:rPr>
              <a:t>slide master</a:t>
            </a:r>
          </a:p>
        </p:txBody>
      </p:sp>
      <p:sp>
        <p:nvSpPr>
          <p:cNvPr id="5"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mn-lt"/>
                <a:ea typeface="+mn-ea"/>
                <a:cs typeface="+mn-cs"/>
              </a:defRPr>
            </a:lvl1pPr>
          </a:lstStyle>
          <a:p>
            <a:r>
              <a:rPr lang="en-US"/>
              <a:t>Presented by R Li at the 120th AUA Annual Meeting; April 26-29, 2025; Las Vegas, NV, USA</a:t>
            </a:r>
          </a:p>
        </p:txBody>
      </p:sp>
      <p:pic>
        <p:nvPicPr>
          <p:cNvPr id="4" name="Picture 3" descr="A qr code with black squares&#10;&#10;AI-generated content may be incorrect.">
            <a:extLst>
              <a:ext uri="{FF2B5EF4-FFF2-40B4-BE49-F238E27FC236}">
                <a16:creationId xmlns:a16="http://schemas.microsoft.com/office/drawing/2014/main" id="{243BCACF-19CF-C2F2-F0A6-127DE0B30230}"/>
              </a:ext>
            </a:extLst>
          </p:cNvPr>
          <p:cNvPicPr>
            <a:picLocks noChangeAspect="1"/>
          </p:cNvPicPr>
          <p:nvPr userDrawn="1"/>
        </p:nvPicPr>
        <p:blipFill>
          <a:blip r:embed="rId2"/>
          <a:stretch>
            <a:fillRect/>
          </a:stretch>
        </p:blipFill>
        <p:spPr>
          <a:xfrm>
            <a:off x="10059826" y="4724820"/>
            <a:ext cx="1976611" cy="1976611"/>
          </a:xfrm>
          <a:prstGeom prst="rect">
            <a:avLst/>
          </a:prstGeom>
        </p:spPr>
      </p:pic>
    </p:spTree>
    <p:extLst>
      <p:ext uri="{BB962C8B-B14F-4D97-AF65-F5344CB8AC3E}">
        <p14:creationId xmlns:p14="http://schemas.microsoft.com/office/powerpoint/2010/main" val="16091730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mn-lt"/>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mn-lt"/>
                <a:ea typeface="+mn-ea"/>
                <a:cs typeface="+mn-cs"/>
              </a:defRPr>
            </a:lvl1pPr>
          </a:lstStyle>
          <a:p>
            <a:r>
              <a:rPr lang="en-US"/>
              <a:t>Presented by R Li at the 120th AUA Annual Meeting; April 26-29, 2025; Las Vegas, NV, USA</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659497"/>
            <a:ext cx="1972443" cy="907941"/>
          </a:xfrm>
          <a:prstGeom prst="rect">
            <a:avLst/>
          </a:prstGeom>
        </p:spPr>
        <p:txBody>
          <a:bodyPr wrap="square" lIns="0" tIns="0" rIns="0" bIns="0" anchor="b" anchorCtr="0">
            <a:spAutoFit/>
          </a:bodyPr>
          <a:lstStyle/>
          <a:p>
            <a:pPr algn="r" defTabSz="139812">
              <a:lnSpc>
                <a:spcPct val="100000"/>
              </a:lnSpc>
              <a:spcAft>
                <a:spcPts val="600"/>
              </a:spcAft>
            </a:pPr>
            <a:r>
              <a:rPr lang="en-US" sz="700" spc="-10" baseline="0" noProof="0">
                <a:solidFill>
                  <a:schemeClr val="bg1"/>
                </a:solidFill>
                <a:latin typeface="+mn-lt"/>
              </a:rPr>
              <a:t>https://www.congresshub.com/Oncology/</a:t>
            </a:r>
            <a:br>
              <a:rPr lang="en-US" sz="700" spc="-10" baseline="0" noProof="0">
                <a:solidFill>
                  <a:schemeClr val="bg1"/>
                </a:solidFill>
                <a:latin typeface="+mn-lt"/>
              </a:rPr>
            </a:br>
            <a:r>
              <a:rPr lang="en-US" sz="700" spc="-10" baseline="0" noProof="0">
                <a:solidFill>
                  <a:schemeClr val="bg1"/>
                </a:solidFill>
                <a:latin typeface="+mn-lt"/>
              </a:rPr>
              <a:t>AUA2025/</a:t>
            </a:r>
            <a:r>
              <a:rPr lang="en-US" sz="700" spc="-10" baseline="0" noProof="0" err="1">
                <a:solidFill>
                  <a:schemeClr val="bg1"/>
                </a:solidFill>
                <a:latin typeface="+mn-lt"/>
              </a:rPr>
              <a:t>ErdaRIS</a:t>
            </a:r>
            <a:r>
              <a:rPr lang="en-US" sz="700" spc="-10" baseline="0" noProof="0">
                <a:solidFill>
                  <a:schemeClr val="bg1"/>
                </a:solidFill>
                <a:latin typeface="+mn-lt"/>
              </a:rPr>
              <a:t>/Li</a:t>
            </a:r>
          </a:p>
          <a:p>
            <a:pPr algn="r" defTabSz="139812">
              <a:lnSpc>
                <a:spcPct val="100000"/>
              </a:lnSpc>
              <a:spcAft>
                <a:spcPts val="600"/>
              </a:spcAft>
            </a:pPr>
            <a:r>
              <a:rPr lang="en-US" sz="700" spc="-10" baseline="0" noProof="0">
                <a:solidFill>
                  <a:schemeClr val="bg1"/>
                </a:solidFill>
                <a:latin typeface="+mn-lt"/>
              </a:rPr>
              <a:t>Scan the QR code </a:t>
            </a:r>
          </a:p>
          <a:p>
            <a:pPr algn="r" defTabSz="139812">
              <a:lnSpc>
                <a:spcPct val="100000"/>
              </a:lnSpc>
              <a:spcAft>
                <a:spcPts val="600"/>
              </a:spcAft>
            </a:pPr>
            <a:r>
              <a:rPr lang="en-US" sz="700" spc="-10" baseline="0" noProof="0">
                <a:solidFill>
                  <a:schemeClr val="bg1"/>
                </a:solidFill>
                <a:latin typeface="+mn-lt"/>
              </a:rPr>
              <a:t>The QR code is intended to provide scientific information for individual reference, and </a:t>
            </a:r>
            <a:br>
              <a:rPr lang="en-US" sz="700" spc="-10" baseline="0" noProof="0">
                <a:solidFill>
                  <a:schemeClr val="bg1"/>
                </a:solidFill>
                <a:latin typeface="+mn-lt"/>
              </a:rPr>
            </a:br>
            <a:r>
              <a:rPr lang="en-US" sz="700" spc="-10" baseline="0" noProof="0">
                <a:solidFill>
                  <a:schemeClr val="bg1"/>
                </a:solidFill>
                <a:latin typeface="+mn-lt"/>
              </a:rPr>
              <a:t>the information should not be altered </a:t>
            </a:r>
            <a:br>
              <a:rPr lang="en-US" sz="700" spc="-10" baseline="0" noProof="0">
                <a:solidFill>
                  <a:schemeClr val="bg1"/>
                </a:solidFill>
                <a:latin typeface="+mn-lt"/>
              </a:rPr>
            </a:br>
            <a:r>
              <a:rPr lang="en-US" sz="700" spc="-10" baseline="0" noProof="0">
                <a:solidFill>
                  <a:schemeClr val="bg1"/>
                </a:solidFill>
                <a:latin typeface="+mn-lt"/>
              </a:rPr>
              <a:t>or 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mn-lt"/>
              </a:rPr>
              <a:t>Add QR </a:t>
            </a:r>
            <a:br>
              <a:rPr lang="en-US" sz="600" spc="-20" baseline="0" noProof="0">
                <a:solidFill>
                  <a:schemeClr val="bg1"/>
                </a:solidFill>
                <a:latin typeface="+mn-lt"/>
              </a:rPr>
            </a:br>
            <a:r>
              <a:rPr lang="en-US" sz="600" spc="-20" baseline="0" noProof="0">
                <a:solidFill>
                  <a:schemeClr val="bg1"/>
                </a:solidFill>
                <a:latin typeface="+mn-lt"/>
              </a:rPr>
              <a:t>code here on </a:t>
            </a:r>
            <a:br>
              <a:rPr lang="en-US" sz="600" spc="-20" baseline="0" noProof="0">
                <a:solidFill>
                  <a:schemeClr val="bg1"/>
                </a:solidFill>
                <a:latin typeface="+mn-lt"/>
              </a:rPr>
            </a:br>
            <a:r>
              <a:rPr lang="en-US" sz="600" spc="-20" baseline="0" noProof="0">
                <a:solidFill>
                  <a:schemeClr val="bg1"/>
                </a:solidFill>
                <a:latin typeface="+mn-lt"/>
              </a:rPr>
              <a:t>slide master</a:t>
            </a:r>
          </a:p>
        </p:txBody>
      </p:sp>
      <p:pic>
        <p:nvPicPr>
          <p:cNvPr id="5" name="Picture 4" descr="A qr code with black squares&#10;&#10;AI-generated content may be incorrect.">
            <a:extLst>
              <a:ext uri="{FF2B5EF4-FFF2-40B4-BE49-F238E27FC236}">
                <a16:creationId xmlns:a16="http://schemas.microsoft.com/office/drawing/2014/main" id="{D558AFEA-F45B-23DE-5533-05023DDA1149}"/>
              </a:ext>
            </a:extLst>
          </p:cNvPr>
          <p:cNvPicPr>
            <a:picLocks noChangeAspect="1"/>
          </p:cNvPicPr>
          <p:nvPr userDrawn="1"/>
        </p:nvPicPr>
        <p:blipFill>
          <a:blip r:embed="rId2"/>
          <a:stretch>
            <a:fillRect/>
          </a:stretch>
        </p:blipFill>
        <p:spPr>
          <a:xfrm>
            <a:off x="10059826" y="4724820"/>
            <a:ext cx="1976611" cy="1976611"/>
          </a:xfrm>
          <a:prstGeom prst="rect">
            <a:avLst/>
          </a:prstGeom>
        </p:spPr>
      </p:pic>
    </p:spTree>
    <p:extLst>
      <p:ext uri="{BB962C8B-B14F-4D97-AF65-F5344CB8AC3E}">
        <p14:creationId xmlns:p14="http://schemas.microsoft.com/office/powerpoint/2010/main" val="14519603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71450">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a:p>
        </p:txBody>
      </p:sp>
    </p:spTree>
    <p:extLst>
      <p:ext uri="{BB962C8B-B14F-4D97-AF65-F5344CB8AC3E}">
        <p14:creationId xmlns:p14="http://schemas.microsoft.com/office/powerpoint/2010/main" val="400381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anose="00000500000000000000" pitchFamily="2" charset="0"/>
              </a:rPr>
              <a:t>Add QR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code here on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slide master</a:t>
            </a:r>
          </a:p>
          <a:p>
            <a:pPr algn="ctr"/>
            <a:r>
              <a:rPr lang="en-US" sz="600" spc="-20" baseline="0" noProof="0">
                <a:solidFill>
                  <a:schemeClr val="bg1"/>
                </a:solidFill>
                <a:latin typeface="Johnson Text" panose="00000500000000000000" pitchFamily="2" charset="0"/>
              </a:rPr>
              <a:t>0.75” x 0.75“</a:t>
            </a:r>
          </a:p>
        </p:txBody>
      </p:sp>
      <p:pic>
        <p:nvPicPr>
          <p:cNvPr id="4" name="Picture 3" descr="A qr code with black squares&#10;&#10;AI-generated content may be incorrect.">
            <a:extLst>
              <a:ext uri="{FF2B5EF4-FFF2-40B4-BE49-F238E27FC236}">
                <a16:creationId xmlns:a16="http://schemas.microsoft.com/office/drawing/2014/main" id="{0270352F-1786-811D-1782-6EC3D16F8976}"/>
              </a:ext>
            </a:extLst>
          </p:cNvPr>
          <p:cNvPicPr>
            <a:picLocks noChangeAspect="1"/>
          </p:cNvPicPr>
          <p:nvPr userDrawn="1"/>
        </p:nvPicPr>
        <p:blipFill>
          <a:blip r:embed="rId2"/>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26264726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accent1"/>
              </a:buClr>
              <a:buSzPct val="80000"/>
              <a:buFont typeface="Johnson Text" panose="02070309020205020404" pitchFamily="49" charset="0"/>
              <a:buChar char="o"/>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bg2"/>
              </a:buClr>
              <a:buSzPct val="80000"/>
              <a:buFont typeface="Johnson Text"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150124037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gn="l" defTabSz="914396" rtl="0" eaLnBrk="1" latinLnBrk="0" hangingPunct="1">
              <a:lnSpc>
                <a:spcPct val="100000"/>
              </a:lnSpc>
              <a:spcBef>
                <a:spcPts val="600"/>
              </a:spcBef>
              <a:buClr>
                <a:schemeClr val="tx1"/>
              </a:buClr>
              <a:defRPr lang="en-US" sz="1800" kern="1200" dirty="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accent1"/>
              </a:buClr>
              <a:buFont typeface="Johnson Text"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627063" indent="-285750">
              <a:lnSpc>
                <a:spcPct val="100000"/>
              </a:lnSpc>
              <a:buClr>
                <a:schemeClr val="accent1"/>
              </a:buClr>
              <a:buFont typeface="Arial" panose="020B0604020202020204" pitchFamily="34" charset="0"/>
              <a:buChar char="•"/>
              <a:defRPr lang="en-US" sz="1800" kern="1200" dirty="0">
                <a:solidFill>
                  <a:schemeClr val="bg1"/>
                </a:solidFill>
                <a:latin typeface="Johnson Text" panose="00000500000000000000" pitchFamily="2" charset="0"/>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106161816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latin typeface="Johnson Display" pitchFamily="2" charset="77"/>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Johnson Text" pitchFamily="2" charset="77"/>
              </a:defRPr>
            </a:lvl1pPr>
          </a:lstStyle>
          <a:p>
            <a:endParaRPr lang="en-US"/>
          </a:p>
        </p:txBody>
      </p:sp>
    </p:spTree>
    <p:extLst>
      <p:ext uri="{BB962C8B-B14F-4D97-AF65-F5344CB8AC3E}">
        <p14:creationId xmlns:p14="http://schemas.microsoft.com/office/powerpoint/2010/main" val="17437304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ysClr val="windowText" lastClr="000000"/>
                </a:solidFill>
                <a:latin typeface="Johnson Text" pitchFamily="2" charset="77"/>
              </a:rPr>
              <a:t>Add QR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code here on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slide master</a:t>
            </a:r>
          </a:p>
          <a:p>
            <a:pPr algn="ctr"/>
            <a:r>
              <a:rPr lang="en-US" sz="600" spc="-20" baseline="0" noProof="0">
                <a:solidFill>
                  <a:sysClr val="windowText" lastClr="000000"/>
                </a:solidFill>
                <a:latin typeface="Johnson Text" pitchFamily="2" charset="77"/>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pic>
        <p:nvPicPr>
          <p:cNvPr id="3" name="Picture 2" descr="A qr code with black squares&#10;&#10;AI-generated content may be incorrect.">
            <a:extLst>
              <a:ext uri="{FF2B5EF4-FFF2-40B4-BE49-F238E27FC236}">
                <a16:creationId xmlns:a16="http://schemas.microsoft.com/office/drawing/2014/main" id="{73F3BE38-2E69-1C2D-6B7A-43404CF8158A}"/>
              </a:ext>
            </a:extLst>
          </p:cNvPr>
          <p:cNvPicPr>
            <a:picLocks noChangeAspect="1"/>
          </p:cNvPicPr>
          <p:nvPr userDrawn="1"/>
        </p:nvPicPr>
        <p:blipFill>
          <a:blip r:embed="rId2"/>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11734057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Last slide">
    <p:bg>
      <p:bgRef idx="1001">
        <a:schemeClr val="bg2"/>
      </p:bgRef>
    </p:bg>
    <p:spTree>
      <p:nvGrpSpPr>
        <p:cNvPr id="1" name=""/>
        <p:cNvGrpSpPr/>
        <p:nvPr/>
      </p:nvGrpSpPr>
      <p:grpSpPr>
        <a:xfrm>
          <a:off x="0" y="0"/>
          <a:ext cx="0" cy="0"/>
          <a:chOff x="0" y="0"/>
          <a:chExt cx="0" cy="0"/>
        </a:xfrm>
      </p:grpSpPr>
      <p:sp>
        <p:nvSpPr>
          <p:cNvPr id="3" name="Freeform 15">
            <a:extLst>
              <a:ext uri="{FF2B5EF4-FFF2-40B4-BE49-F238E27FC236}">
                <a16:creationId xmlns:a16="http://schemas.microsoft.com/office/drawing/2014/main" id="{D8462073-2254-F1B7-D933-AAF2DD23F47D}"/>
              </a:ext>
            </a:extLst>
          </p:cNvPr>
          <p:cNvSpPr/>
          <p:nvPr userDrawn="1"/>
        </p:nvSpPr>
        <p:spPr>
          <a:xfrm>
            <a:off x="274949" y="270934"/>
            <a:ext cx="11642103" cy="6316134"/>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1"/>
          </a:solidFill>
          <a:ln w="76200" cap="flat">
            <a:solidFill>
              <a:schemeClr val="tx1"/>
            </a:solidFill>
            <a:prstDash val="solid"/>
            <a:miter/>
          </a:ln>
        </p:spPr>
        <p:txBody>
          <a:bodyPr rtlCol="0" anchor="ctr"/>
          <a:lstStyle/>
          <a:p>
            <a:pPr>
              <a:lnSpc>
                <a:spcPct val="95000"/>
              </a:lnSpc>
              <a:spcAft>
                <a:spcPts val="375"/>
              </a:spcAft>
            </a:pPr>
            <a:endParaRPr lang="en-US" sz="262" noProof="0">
              <a:latin typeface="+mn-lt"/>
            </a:endParaRPr>
          </a:p>
        </p:txBody>
      </p:sp>
      <p:sp>
        <p:nvSpPr>
          <p:cNvPr id="6" name="Rectangle 5">
            <a:extLst>
              <a:ext uri="{FF2B5EF4-FFF2-40B4-BE49-F238E27FC236}">
                <a16:creationId xmlns:a16="http://schemas.microsoft.com/office/drawing/2014/main" id="{0F5A858C-AA6E-244F-2B6D-1B3C5E4909D0}"/>
              </a:ext>
            </a:extLst>
          </p:cNvPr>
          <p:cNvSpPr>
            <a:spLocks noChangeAspect="1"/>
          </p:cNvSpPr>
          <p:nvPr userDrawn="1"/>
        </p:nvSpPr>
        <p:spPr>
          <a:xfrm>
            <a:off x="3810000" y="1143000"/>
            <a:ext cx="4572000" cy="4572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spc="-20" baseline="0" noProof="0">
              <a:solidFill>
                <a:schemeClr val="bg1"/>
              </a:solidFill>
              <a:latin typeface="+mn-lt"/>
            </a:endParaRPr>
          </a:p>
        </p:txBody>
      </p:sp>
      <p:sp>
        <p:nvSpPr>
          <p:cNvPr id="7" name="Rectangle 6">
            <a:extLst>
              <a:ext uri="{FF2B5EF4-FFF2-40B4-BE49-F238E27FC236}">
                <a16:creationId xmlns:a16="http://schemas.microsoft.com/office/drawing/2014/main" id="{C021C271-0123-7D38-2DFB-B3133FB9FDA4}"/>
              </a:ext>
            </a:extLst>
          </p:cNvPr>
          <p:cNvSpPr/>
          <p:nvPr userDrawn="1"/>
        </p:nvSpPr>
        <p:spPr>
          <a:xfrm>
            <a:off x="516467" y="1143000"/>
            <a:ext cx="2927773" cy="984885"/>
          </a:xfrm>
          <a:prstGeom prst="rect">
            <a:avLst/>
          </a:prstGeom>
        </p:spPr>
        <p:txBody>
          <a:bodyPr wrap="square" lIns="0" tIns="0" rIns="0" bIns="0" anchor="b" anchorCtr="0">
            <a:spAutoFit/>
          </a:bodyPr>
          <a:lstStyle/>
          <a:p>
            <a:pPr algn="r" defTabSz="139812">
              <a:lnSpc>
                <a:spcPct val="100000"/>
              </a:lnSpc>
              <a:spcAft>
                <a:spcPts val="600"/>
              </a:spcAft>
            </a:pPr>
            <a:r>
              <a:rPr lang="en-US" sz="900" spc="-10" baseline="0" noProof="0">
                <a:solidFill>
                  <a:schemeClr val="bg1"/>
                </a:solidFill>
                <a:latin typeface="+mn-lt"/>
              </a:rPr>
              <a:t>https://www.congresshub.com/Oncology/</a:t>
            </a:r>
            <a:br>
              <a:rPr lang="en-US" sz="900" spc="-10" baseline="0" noProof="0">
                <a:solidFill>
                  <a:schemeClr val="bg1"/>
                </a:solidFill>
                <a:latin typeface="+mn-lt"/>
              </a:rPr>
            </a:br>
            <a:r>
              <a:rPr lang="en-US" sz="900" spc="-10" baseline="0" noProof="0">
                <a:solidFill>
                  <a:schemeClr val="bg1"/>
                </a:solidFill>
                <a:latin typeface="+mn-lt"/>
              </a:rPr>
              <a:t>AUA2025/</a:t>
            </a:r>
            <a:r>
              <a:rPr lang="en-US" sz="900" spc="-10" baseline="0" noProof="0" err="1">
                <a:solidFill>
                  <a:schemeClr val="bg1"/>
                </a:solidFill>
                <a:latin typeface="+mn-lt"/>
              </a:rPr>
              <a:t>ErdaRIS</a:t>
            </a:r>
            <a:r>
              <a:rPr lang="en-US" sz="900" spc="-10" baseline="0" noProof="0">
                <a:solidFill>
                  <a:schemeClr val="bg1"/>
                </a:solidFill>
                <a:latin typeface="+mn-lt"/>
              </a:rPr>
              <a:t>/Li</a:t>
            </a:r>
          </a:p>
          <a:p>
            <a:pPr algn="r" defTabSz="139812">
              <a:lnSpc>
                <a:spcPct val="100000"/>
              </a:lnSpc>
              <a:spcAft>
                <a:spcPts val="600"/>
              </a:spcAft>
            </a:pPr>
            <a:r>
              <a:rPr lang="en-US" sz="900" spc="-10" baseline="0" noProof="0">
                <a:solidFill>
                  <a:schemeClr val="bg1"/>
                </a:solidFill>
                <a:latin typeface="+mn-lt"/>
              </a:rPr>
              <a:t>Scan the QR code </a:t>
            </a:r>
          </a:p>
          <a:p>
            <a:pPr algn="r" defTabSz="139812">
              <a:lnSpc>
                <a:spcPct val="100000"/>
              </a:lnSpc>
              <a:spcAft>
                <a:spcPts val="600"/>
              </a:spcAft>
            </a:pPr>
            <a:r>
              <a:rPr lang="en-US" sz="900" spc="-10" baseline="0" noProof="0">
                <a:solidFill>
                  <a:schemeClr val="bg1"/>
                </a:solidFill>
                <a:latin typeface="+mn-lt"/>
              </a:rPr>
              <a:t>The QR code is intended to provide scientific information for individual reference, and the information should </a:t>
            </a:r>
            <a:br>
              <a:rPr lang="en-US" sz="900" spc="-10" baseline="0" noProof="0">
                <a:solidFill>
                  <a:schemeClr val="bg1"/>
                </a:solidFill>
                <a:latin typeface="+mn-lt"/>
              </a:rPr>
            </a:br>
            <a:r>
              <a:rPr lang="en-US" sz="900" spc="-10" baseline="0" noProof="0">
                <a:solidFill>
                  <a:schemeClr val="bg1"/>
                </a:solidFill>
                <a:latin typeface="+mn-lt"/>
              </a:rPr>
              <a:t>not be altered or 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tx1"/>
                </a:solidFill>
                <a:latin typeface="+mn-lt"/>
              </a:rPr>
              <a:t>Presented by R Li at the 120th AUA Annual Meeting; April 26-29, 2025; Las Vegas, NV, USA</a:t>
            </a:r>
          </a:p>
        </p:txBody>
      </p:sp>
      <p:pic>
        <p:nvPicPr>
          <p:cNvPr id="4" name="Picture 3" descr="A qr code with black squares&#10;&#10;AI-generated content may be incorrect.">
            <a:extLst>
              <a:ext uri="{FF2B5EF4-FFF2-40B4-BE49-F238E27FC236}">
                <a16:creationId xmlns:a16="http://schemas.microsoft.com/office/drawing/2014/main" id="{D2090CBA-A995-DEC8-B4E0-E7272CEF391F}"/>
              </a:ext>
            </a:extLst>
          </p:cNvPr>
          <p:cNvPicPr>
            <a:picLocks noChangeAspect="1"/>
          </p:cNvPicPr>
          <p:nvPr userDrawn="1"/>
        </p:nvPicPr>
        <p:blipFill>
          <a:blip r:embed="rId2"/>
          <a:stretch>
            <a:fillRect/>
          </a:stretch>
        </p:blipFill>
        <p:spPr>
          <a:xfrm>
            <a:off x="3832634" y="1165634"/>
            <a:ext cx="4526732" cy="4526732"/>
          </a:xfrm>
          <a:prstGeom prst="rect">
            <a:avLst/>
          </a:prstGeom>
        </p:spPr>
      </p:pic>
    </p:spTree>
    <p:extLst>
      <p:ext uri="{BB962C8B-B14F-4D97-AF65-F5344CB8AC3E}">
        <p14:creationId xmlns:p14="http://schemas.microsoft.com/office/powerpoint/2010/main" val="97059140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015001B2-FF36-4C9E-9B5F-1CD85532679F}"/>
              </a:ext>
            </a:extLst>
          </p:cNvPr>
          <p:cNvSpPr/>
          <p:nvPr userDrawn="1"/>
        </p:nvSpPr>
        <p:spPr>
          <a:xfrm>
            <a:off x="9902757" y="0"/>
            <a:ext cx="2289243"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mn-lt"/>
            </a:endParaRPr>
          </a:p>
        </p:txBody>
      </p:sp>
      <p:grpSp>
        <p:nvGrpSpPr>
          <p:cNvPr id="9" name="Group 8">
            <a:extLst>
              <a:ext uri="{FF2B5EF4-FFF2-40B4-BE49-F238E27FC236}">
                <a16:creationId xmlns:a16="http://schemas.microsoft.com/office/drawing/2014/main" id="{7762B99A-FB54-4704-9940-044DF8952A0F}"/>
              </a:ext>
            </a:extLst>
          </p:cNvPr>
          <p:cNvGrpSpPr/>
          <p:nvPr userDrawn="1"/>
        </p:nvGrpSpPr>
        <p:grpSpPr>
          <a:xfrm>
            <a:off x="-817" y="2"/>
            <a:ext cx="12192817" cy="3509962"/>
            <a:chOff x="-2206" y="-9497376"/>
            <a:chExt cx="32920606" cy="15362700"/>
          </a:xfrm>
          <a:gradFill>
            <a:gsLst>
              <a:gs pos="0">
                <a:schemeClr val="accent2"/>
              </a:gs>
              <a:gs pos="100000">
                <a:schemeClr val="tx1"/>
              </a:gs>
            </a:gsLst>
            <a:lin ang="5400000" scaled="1"/>
          </a:gradFill>
        </p:grpSpPr>
        <p:sp>
          <p:nvSpPr>
            <p:cNvPr id="10" name="Freeform 11">
              <a:extLst>
                <a:ext uri="{FF2B5EF4-FFF2-40B4-BE49-F238E27FC236}">
                  <a16:creationId xmlns:a16="http://schemas.microsoft.com/office/drawing/2014/main" id="{DB1978F0-7B4B-4BCF-96F5-292BEDD5630F}"/>
                </a:ext>
              </a:extLst>
            </p:cNvPr>
            <p:cNvSpPr/>
            <p:nvPr/>
          </p:nvSpPr>
          <p:spPr>
            <a:xfrm>
              <a:off x="-2206" y="5475332"/>
              <a:ext cx="32920606" cy="389992"/>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400">
                <a:latin typeface="+mn-lt"/>
              </a:endParaRPr>
            </a:p>
          </p:txBody>
        </p:sp>
        <p:sp>
          <p:nvSpPr>
            <p:cNvPr id="11" name="Freeform 10">
              <a:extLst>
                <a:ext uri="{FF2B5EF4-FFF2-40B4-BE49-F238E27FC236}">
                  <a16:creationId xmlns:a16="http://schemas.microsoft.com/office/drawing/2014/main" id="{B7F5097B-47D2-4739-AD61-C61BAF4E50FF}"/>
                </a:ext>
              </a:extLst>
            </p:cNvPr>
            <p:cNvSpPr/>
            <p:nvPr/>
          </p:nvSpPr>
          <p:spPr>
            <a:xfrm>
              <a:off x="-2206" y="-9497376"/>
              <a:ext cx="32920606" cy="15113577"/>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300">
                <a:latin typeface="+mn-lt"/>
              </a:endParaRPr>
            </a:p>
          </p:txBody>
        </p:sp>
      </p:grpSp>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rgbClr val="EB1700"/>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mn-lt"/>
              </a:defRPr>
            </a:lvl1pPr>
          </a:lstStyle>
          <a:p>
            <a:pPr lvl="0"/>
            <a:r>
              <a:rPr lang="en-US" noProof="0"/>
              <a:t>Affiliations</a:t>
            </a:r>
          </a:p>
        </p:txBody>
      </p:sp>
      <p:sp>
        <p:nvSpPr>
          <p:cNvPr id="16" name="Rectangle 15">
            <a:extLst>
              <a:ext uri="{FF2B5EF4-FFF2-40B4-BE49-F238E27FC236}">
                <a16:creationId xmlns:a16="http://schemas.microsoft.com/office/drawing/2014/main" id="{DDDE232D-ED3C-4FBC-956B-521068C3436D}"/>
              </a:ext>
            </a:extLst>
          </p:cNvPr>
          <p:cNvSpPr/>
          <p:nvPr userDrawn="1"/>
        </p:nvSpPr>
        <p:spPr>
          <a:xfrm>
            <a:off x="10062487" y="3659497"/>
            <a:ext cx="1972443" cy="907941"/>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tx1"/>
                </a:solidFill>
                <a:latin typeface="+mn-lt"/>
              </a:rPr>
              <a:t>https://www.congresshub.com/Oncology/</a:t>
            </a:r>
            <a:br>
              <a:rPr lang="en-GB" sz="700" spc="-10" baseline="0" noProof="0">
                <a:solidFill>
                  <a:schemeClr val="tx1"/>
                </a:solidFill>
                <a:latin typeface="+mn-lt"/>
              </a:rPr>
            </a:br>
            <a:r>
              <a:rPr lang="en-GB" sz="700" spc="-10" baseline="0" noProof="0">
                <a:solidFill>
                  <a:schemeClr val="tx1"/>
                </a:solidFill>
                <a:latin typeface="+mn-lt"/>
              </a:rPr>
              <a:t>AUA2025/</a:t>
            </a:r>
            <a:r>
              <a:rPr lang="en-GB" sz="700" spc="-10" baseline="0" noProof="0" err="1">
                <a:solidFill>
                  <a:schemeClr val="tx1"/>
                </a:solidFill>
                <a:latin typeface="+mn-lt"/>
              </a:rPr>
              <a:t>ErdaRIS</a:t>
            </a:r>
            <a:r>
              <a:rPr lang="en-GB" sz="700" spc="-10" baseline="0" noProof="0">
                <a:solidFill>
                  <a:schemeClr val="tx1"/>
                </a:solidFill>
                <a:latin typeface="+mn-lt"/>
              </a:rPr>
              <a:t>/Shore</a:t>
            </a:r>
          </a:p>
          <a:p>
            <a:pPr algn="r" defTabSz="139812">
              <a:lnSpc>
                <a:spcPct val="100000"/>
              </a:lnSpc>
              <a:spcAft>
                <a:spcPts val="600"/>
              </a:spcAft>
            </a:pPr>
            <a:r>
              <a:rPr lang="en-US" sz="700" noProof="0">
                <a:solidFill>
                  <a:schemeClr val="tx1"/>
                </a:solidFill>
                <a:latin typeface="+mn-lt"/>
              </a:rPr>
              <a:t>Scan the QR code </a:t>
            </a:r>
          </a:p>
          <a:p>
            <a:pPr algn="r" defTabSz="139812">
              <a:lnSpc>
                <a:spcPct val="100000"/>
              </a:lnSpc>
              <a:spcAft>
                <a:spcPts val="600"/>
              </a:spcAft>
            </a:pPr>
            <a:r>
              <a:rPr lang="en-US" sz="700" noProof="0">
                <a:solidFill>
                  <a:schemeClr val="tx1"/>
                </a:solidFill>
                <a:latin typeface="+mn-lt"/>
              </a:rPr>
              <a:t>The QR code is intended to provide scientific information for individual reference, and </a:t>
            </a:r>
            <a:br>
              <a:rPr lang="en-US" sz="700" noProof="0">
                <a:solidFill>
                  <a:schemeClr val="tx1"/>
                </a:solidFill>
                <a:latin typeface="+mn-lt"/>
              </a:rPr>
            </a:br>
            <a:r>
              <a:rPr lang="en-US" sz="700" noProof="0">
                <a:solidFill>
                  <a:schemeClr val="tx1"/>
                </a:solidFill>
                <a:latin typeface="+mn-lt"/>
              </a:rPr>
              <a:t>the information should not be altered </a:t>
            </a:r>
            <a:br>
              <a:rPr lang="en-US" sz="700" noProof="0">
                <a:solidFill>
                  <a:schemeClr val="tx1"/>
                </a:solidFill>
                <a:latin typeface="+mn-lt"/>
              </a:rPr>
            </a:br>
            <a:r>
              <a:rPr lang="en-US" sz="700" noProof="0">
                <a:solidFill>
                  <a:schemeClr val="tx1"/>
                </a:solidFill>
                <a:latin typeface="+mn-lt"/>
              </a:rPr>
              <a:t>or reproduced in any way. </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5"/>
            <a:ext cx="8964000" cy="470865"/>
          </a:xfrm>
        </p:spPr>
        <p:txBody>
          <a:bodyPr tIns="46800" bIns="46800"/>
          <a:lstStyle>
            <a:lvl1pPr>
              <a:lnSpc>
                <a:spcPct val="100000"/>
              </a:lnSpc>
              <a:spcAft>
                <a:spcPts val="0"/>
              </a:spcAft>
              <a:defRPr lang="en-GB" sz="1200" kern="1200" dirty="0">
                <a:solidFill>
                  <a:schemeClr val="accent1"/>
                </a:solidFill>
                <a:latin typeface="+mn-lt"/>
                <a:ea typeface="+mn-ea"/>
                <a:cs typeface="+mn-cs"/>
              </a:defRPr>
            </a:lvl1pPr>
          </a:lstStyle>
          <a:p>
            <a:r>
              <a:rPr lang="en-US"/>
              <a:t>Presented by N Shore at the 120th Annual Meeting; April 26-29, 2025; Las Vegas, NV, USA</a:t>
            </a:r>
          </a:p>
        </p:txBody>
      </p:sp>
      <p:sp>
        <p:nvSpPr>
          <p:cNvPr id="6" name="Rectangle 5">
            <a:extLst>
              <a:ext uri="{FF2B5EF4-FFF2-40B4-BE49-F238E27FC236}">
                <a16:creationId xmlns:a16="http://schemas.microsoft.com/office/drawing/2014/main" id="{CFF5C8A0-7640-B050-B32F-C7F658D7FC7B}"/>
              </a:ext>
            </a:extLst>
          </p:cNvPr>
          <p:cNvSpPr>
            <a:spLocks noChangeAspect="1"/>
          </p:cNvSpPr>
          <p:nvPr userDrawn="1"/>
        </p:nvSpPr>
        <p:spPr>
          <a:xfrm>
            <a:off x="10059826" y="4725167"/>
            <a:ext cx="1975104" cy="19751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mn-lt"/>
              </a:rPr>
              <a:t>Add QR </a:t>
            </a:r>
            <a:br>
              <a:rPr lang="en-GB" sz="600" spc="-20" baseline="0">
                <a:solidFill>
                  <a:schemeClr val="bg1"/>
                </a:solidFill>
                <a:latin typeface="+mn-lt"/>
              </a:rPr>
            </a:br>
            <a:r>
              <a:rPr lang="en-GB" sz="600" spc="-20" baseline="0">
                <a:solidFill>
                  <a:schemeClr val="bg1"/>
                </a:solidFill>
                <a:latin typeface="+mn-lt"/>
              </a:rPr>
              <a:t>code here on </a:t>
            </a:r>
            <a:br>
              <a:rPr lang="en-GB" sz="600" spc="-20" baseline="0">
                <a:solidFill>
                  <a:schemeClr val="bg1"/>
                </a:solidFill>
                <a:latin typeface="+mn-lt"/>
              </a:rPr>
            </a:br>
            <a:r>
              <a:rPr lang="en-GB" sz="600" spc="-20" baseline="0">
                <a:solidFill>
                  <a:schemeClr val="bg1"/>
                </a:solidFill>
                <a:latin typeface="+mn-lt"/>
              </a:rPr>
              <a:t>slide master</a:t>
            </a:r>
          </a:p>
        </p:txBody>
      </p:sp>
      <p:pic>
        <p:nvPicPr>
          <p:cNvPr id="5" name="Picture 4" descr="A qr code with a few squares&#10;&#10;AI-generated content may be incorrect.">
            <a:extLst>
              <a:ext uri="{FF2B5EF4-FFF2-40B4-BE49-F238E27FC236}">
                <a16:creationId xmlns:a16="http://schemas.microsoft.com/office/drawing/2014/main" id="{E04A1CCB-0B72-63B4-905B-4F2393A95A66}"/>
              </a:ext>
            </a:extLst>
          </p:cNvPr>
          <p:cNvPicPr>
            <a:picLocks noChangeAspect="1"/>
          </p:cNvPicPr>
          <p:nvPr userDrawn="1"/>
        </p:nvPicPr>
        <p:blipFill>
          <a:blip r:embed="rId2"/>
          <a:stretch>
            <a:fillRect/>
          </a:stretch>
        </p:blipFill>
        <p:spPr>
          <a:xfrm>
            <a:off x="10059826" y="4724820"/>
            <a:ext cx="1976611" cy="1976611"/>
          </a:xfrm>
          <a:prstGeom prst="rect">
            <a:avLst/>
          </a:prstGeom>
        </p:spPr>
      </p:pic>
    </p:spTree>
    <p:extLst>
      <p:ext uri="{BB962C8B-B14F-4D97-AF65-F5344CB8AC3E}">
        <p14:creationId xmlns:p14="http://schemas.microsoft.com/office/powerpoint/2010/main" val="25989895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Science Hub">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3BE3-8B2E-426E-8DF4-C16274D58897}"/>
              </a:ext>
            </a:extLst>
          </p:cNvPr>
          <p:cNvSpPr>
            <a:spLocks noGrp="1"/>
          </p:cNvSpPr>
          <p:nvPr>
            <p:ph type="ctrTitle"/>
          </p:nvPr>
        </p:nvSpPr>
        <p:spPr>
          <a:xfrm>
            <a:off x="787400" y="791622"/>
            <a:ext cx="8964000" cy="2387600"/>
          </a:xfrm>
        </p:spPr>
        <p:txBody>
          <a:bodyPr anchor="b">
            <a:noAutofit/>
          </a:bodyPr>
          <a:lstStyle>
            <a:lvl1pPr algn="l">
              <a:defRPr sz="3600" spc="0" baseline="0">
                <a:solidFill>
                  <a:schemeClr val="bg2"/>
                </a:solidFill>
                <a:latin typeface="Johnson Display" pitchFamily="2" charset="77"/>
                <a:ea typeface="Verdana" panose="020B06040305040402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836D1FD0-1253-453F-ABA3-40888EE49F98}"/>
              </a:ext>
            </a:extLst>
          </p:cNvPr>
          <p:cNvSpPr>
            <a:spLocks noGrp="1"/>
          </p:cNvSpPr>
          <p:nvPr>
            <p:ph type="subTitle" idx="1" hasCustomPrompt="1"/>
          </p:nvPr>
        </p:nvSpPr>
        <p:spPr>
          <a:xfrm>
            <a:off x="787399" y="3709046"/>
            <a:ext cx="8964000" cy="307777"/>
          </a:xfrm>
        </p:spPr>
        <p:txBody>
          <a:bodyPr>
            <a:noAutofit/>
          </a:bodyPr>
          <a:lstStyle>
            <a:lvl1pPr marL="0" indent="0" algn="l">
              <a:lnSpc>
                <a:spcPct val="100000"/>
              </a:lnSpc>
              <a:spcBef>
                <a:spcPts val="0"/>
              </a:spcBef>
              <a:spcAft>
                <a:spcPts val="0"/>
              </a:spcAft>
              <a:buNone/>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AUTHORS</a:t>
            </a:r>
          </a:p>
        </p:txBody>
      </p:sp>
      <p:sp>
        <p:nvSpPr>
          <p:cNvPr id="14" name="Content Placeholder 13">
            <a:extLst>
              <a:ext uri="{FF2B5EF4-FFF2-40B4-BE49-F238E27FC236}">
                <a16:creationId xmlns:a16="http://schemas.microsoft.com/office/drawing/2014/main" id="{2EAF8BE8-2060-4182-B96D-D8149371D68D}"/>
              </a:ext>
            </a:extLst>
          </p:cNvPr>
          <p:cNvSpPr>
            <a:spLocks noGrp="1"/>
          </p:cNvSpPr>
          <p:nvPr>
            <p:ph sz="quarter" idx="10" hasCustomPrompt="1"/>
          </p:nvPr>
        </p:nvSpPr>
        <p:spPr>
          <a:xfrm>
            <a:off x="787400" y="4829175"/>
            <a:ext cx="8964000" cy="215444"/>
          </a:xfrm>
        </p:spPr>
        <p:txBody>
          <a:bodyPr anchor="t">
            <a:noAutofit/>
          </a:bodyPr>
          <a:lstStyle>
            <a:lvl1pPr marL="0" indent="0">
              <a:lnSpc>
                <a:spcPct val="100000"/>
              </a:lnSpc>
              <a:spcBef>
                <a:spcPts val="0"/>
              </a:spcBef>
              <a:buNone/>
              <a:defRPr sz="800" b="0">
                <a:solidFill>
                  <a:schemeClr val="bg1"/>
                </a:solidFill>
                <a:latin typeface="+mn-lt"/>
              </a:defRPr>
            </a:lvl1pPr>
          </a:lstStyle>
          <a:p>
            <a:pPr lvl="0"/>
            <a:r>
              <a:rPr lang="en-US" noProof="0"/>
              <a:t>Affiliations</a:t>
            </a:r>
          </a:p>
        </p:txBody>
      </p:sp>
      <p:sp>
        <p:nvSpPr>
          <p:cNvPr id="4" name="Footer Placeholder 3">
            <a:extLst>
              <a:ext uri="{FF2B5EF4-FFF2-40B4-BE49-F238E27FC236}">
                <a16:creationId xmlns:a16="http://schemas.microsoft.com/office/drawing/2014/main" id="{4CC31A0F-BCE7-4F39-A304-F0F446787014}"/>
              </a:ext>
            </a:extLst>
          </p:cNvPr>
          <p:cNvSpPr>
            <a:spLocks noGrp="1"/>
          </p:cNvSpPr>
          <p:nvPr>
            <p:ph type="ftr" sz="quarter" idx="11"/>
          </p:nvPr>
        </p:nvSpPr>
        <p:spPr>
          <a:xfrm>
            <a:off x="787400" y="6387132"/>
            <a:ext cx="8964000" cy="470865"/>
          </a:xfrm>
        </p:spPr>
        <p:txBody>
          <a:bodyPr tIns="46800" bIns="46800"/>
          <a:lstStyle>
            <a:lvl1pPr>
              <a:lnSpc>
                <a:spcPct val="100000"/>
              </a:lnSpc>
              <a:spcAft>
                <a:spcPts val="0"/>
              </a:spcAft>
              <a:defRPr lang="en-GB" sz="1200" kern="1200" dirty="0">
                <a:solidFill>
                  <a:schemeClr val="bg2"/>
                </a:solidFill>
                <a:latin typeface="+mn-lt"/>
                <a:ea typeface="+mn-ea"/>
                <a:cs typeface="+mn-cs"/>
              </a:defRPr>
            </a:lvl1pPr>
          </a:lstStyle>
          <a:p>
            <a:r>
              <a:rPr lang="en-US"/>
              <a:t>Presented by N Shore at the 120th Annual Meeting; April 26-29, 2025; Las Vegas, NV, USA</a:t>
            </a:r>
          </a:p>
        </p:txBody>
      </p:sp>
      <p:sp>
        <p:nvSpPr>
          <p:cNvPr id="9" name="Rectangle 8">
            <a:extLst>
              <a:ext uri="{FF2B5EF4-FFF2-40B4-BE49-F238E27FC236}">
                <a16:creationId xmlns:a16="http://schemas.microsoft.com/office/drawing/2014/main" id="{1BB77D57-5A71-4995-EF51-08CAF4B7817B}"/>
              </a:ext>
            </a:extLst>
          </p:cNvPr>
          <p:cNvSpPr/>
          <p:nvPr userDrawn="1"/>
        </p:nvSpPr>
        <p:spPr>
          <a:xfrm>
            <a:off x="10062487" y="3659497"/>
            <a:ext cx="1972443" cy="907941"/>
          </a:xfrm>
          <a:prstGeom prst="rect">
            <a:avLst/>
          </a:prstGeom>
        </p:spPr>
        <p:txBody>
          <a:bodyPr wrap="square" lIns="0" tIns="0" rIns="0" bIns="0" anchor="b" anchorCtr="0">
            <a:spAutoFit/>
          </a:bodyPr>
          <a:lstStyle/>
          <a:p>
            <a:pPr algn="r" defTabSz="139812">
              <a:lnSpc>
                <a:spcPct val="100000"/>
              </a:lnSpc>
              <a:spcAft>
                <a:spcPts val="600"/>
              </a:spcAft>
            </a:pPr>
            <a:r>
              <a:rPr lang="en-GB" sz="700" spc="-10" baseline="0" noProof="0">
                <a:solidFill>
                  <a:schemeClr val="bg1"/>
                </a:solidFill>
                <a:latin typeface="+mn-lt"/>
              </a:rPr>
              <a:t>https://www.congresshub.com/Oncology/</a:t>
            </a:r>
            <a:br>
              <a:rPr lang="en-GB" sz="700" spc="-10" baseline="0" noProof="0">
                <a:solidFill>
                  <a:schemeClr val="bg1"/>
                </a:solidFill>
                <a:latin typeface="+mn-lt"/>
              </a:rPr>
            </a:br>
            <a:r>
              <a:rPr lang="en-GB" sz="700" spc="-10" baseline="0" noProof="0">
                <a:solidFill>
                  <a:schemeClr val="bg1"/>
                </a:solidFill>
                <a:latin typeface="+mn-lt"/>
              </a:rPr>
              <a:t>AUA2025/TAR-210/Shore</a:t>
            </a:r>
          </a:p>
          <a:p>
            <a:pPr algn="r" defTabSz="139812">
              <a:lnSpc>
                <a:spcPct val="100000"/>
              </a:lnSpc>
              <a:spcAft>
                <a:spcPts val="600"/>
              </a:spcAft>
            </a:pPr>
            <a:r>
              <a:rPr lang="en-US" sz="700" noProof="0">
                <a:solidFill>
                  <a:schemeClr val="bg1"/>
                </a:solidFill>
                <a:latin typeface="+mn-lt"/>
              </a:rPr>
              <a:t>Scan the QR code </a:t>
            </a:r>
          </a:p>
          <a:p>
            <a:pPr algn="r" defTabSz="139812">
              <a:lnSpc>
                <a:spcPct val="100000"/>
              </a:lnSpc>
              <a:spcAft>
                <a:spcPts val="600"/>
              </a:spcAft>
            </a:pPr>
            <a:r>
              <a:rPr lang="en-US" sz="700" noProof="0">
                <a:solidFill>
                  <a:schemeClr val="bg1"/>
                </a:solidFill>
                <a:latin typeface="+mn-lt"/>
              </a:rPr>
              <a:t>The QR code is intended to provide scientific information for individual reference, and </a:t>
            </a:r>
            <a:br>
              <a:rPr lang="en-US" sz="700" noProof="0">
                <a:solidFill>
                  <a:schemeClr val="bg1"/>
                </a:solidFill>
                <a:latin typeface="+mn-lt"/>
              </a:rPr>
            </a:br>
            <a:r>
              <a:rPr lang="en-US" sz="700" noProof="0">
                <a:solidFill>
                  <a:schemeClr val="bg1"/>
                </a:solidFill>
                <a:latin typeface="+mn-lt"/>
              </a:rPr>
              <a:t>the information should not be altered </a:t>
            </a:r>
            <a:br>
              <a:rPr lang="en-US" sz="700" noProof="0">
                <a:solidFill>
                  <a:schemeClr val="bg1"/>
                </a:solidFill>
                <a:latin typeface="+mn-lt"/>
              </a:rPr>
            </a:br>
            <a:r>
              <a:rPr lang="en-US" sz="700" noProof="0">
                <a:solidFill>
                  <a:schemeClr val="bg1"/>
                </a:solidFill>
                <a:latin typeface="+mn-lt"/>
              </a:rPr>
              <a:t>or reproduced in any way. </a:t>
            </a:r>
          </a:p>
        </p:txBody>
      </p:sp>
      <p:sp>
        <p:nvSpPr>
          <p:cNvPr id="10" name="Rectangle 9">
            <a:extLst>
              <a:ext uri="{FF2B5EF4-FFF2-40B4-BE49-F238E27FC236}">
                <a16:creationId xmlns:a16="http://schemas.microsoft.com/office/drawing/2014/main" id="{B1E0E7D2-24F6-B44C-A4D9-37865C6656A8}"/>
              </a:ext>
            </a:extLst>
          </p:cNvPr>
          <p:cNvSpPr>
            <a:spLocks noChangeAspect="1"/>
          </p:cNvSpPr>
          <p:nvPr userDrawn="1"/>
        </p:nvSpPr>
        <p:spPr>
          <a:xfrm>
            <a:off x="10059826" y="4725167"/>
            <a:ext cx="1975104" cy="1975104"/>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mn-lt"/>
              </a:rPr>
              <a:t>Add QR </a:t>
            </a:r>
            <a:br>
              <a:rPr lang="en-US" sz="600" spc="-20" baseline="0" noProof="0">
                <a:solidFill>
                  <a:schemeClr val="bg1"/>
                </a:solidFill>
                <a:latin typeface="+mn-lt"/>
              </a:rPr>
            </a:br>
            <a:r>
              <a:rPr lang="en-US" sz="600" spc="-20" baseline="0" noProof="0">
                <a:solidFill>
                  <a:schemeClr val="bg1"/>
                </a:solidFill>
                <a:latin typeface="+mn-lt"/>
              </a:rPr>
              <a:t>code here on </a:t>
            </a:r>
            <a:br>
              <a:rPr lang="en-US" sz="600" spc="-20" baseline="0" noProof="0">
                <a:solidFill>
                  <a:schemeClr val="bg1"/>
                </a:solidFill>
                <a:latin typeface="+mn-lt"/>
              </a:rPr>
            </a:br>
            <a:r>
              <a:rPr lang="en-US" sz="600" spc="-20" baseline="0" noProof="0">
                <a:solidFill>
                  <a:schemeClr val="bg1"/>
                </a:solidFill>
                <a:latin typeface="+mn-lt"/>
              </a:rPr>
              <a:t>slide master</a:t>
            </a:r>
          </a:p>
        </p:txBody>
      </p:sp>
      <p:pic>
        <p:nvPicPr>
          <p:cNvPr id="5" name="Picture 4" descr="A qr code with a few squares&#10;&#10;AI-generated content may be incorrect.">
            <a:extLst>
              <a:ext uri="{FF2B5EF4-FFF2-40B4-BE49-F238E27FC236}">
                <a16:creationId xmlns:a16="http://schemas.microsoft.com/office/drawing/2014/main" id="{11A24FC2-7BC6-36F7-EE1E-2B1D2E840395}"/>
              </a:ext>
            </a:extLst>
          </p:cNvPr>
          <p:cNvPicPr>
            <a:picLocks noChangeAspect="1"/>
          </p:cNvPicPr>
          <p:nvPr userDrawn="1"/>
        </p:nvPicPr>
        <p:blipFill>
          <a:blip r:embed="rId2"/>
          <a:stretch>
            <a:fillRect/>
          </a:stretch>
        </p:blipFill>
        <p:spPr>
          <a:xfrm>
            <a:off x="10059826" y="4724820"/>
            <a:ext cx="1976611" cy="1976611"/>
          </a:xfrm>
          <a:prstGeom prst="rect">
            <a:avLst/>
          </a:prstGeom>
        </p:spPr>
      </p:pic>
    </p:spTree>
    <p:extLst>
      <p:ext uri="{BB962C8B-B14F-4D97-AF65-F5344CB8AC3E}">
        <p14:creationId xmlns:p14="http://schemas.microsoft.com/office/powerpoint/2010/main" val="198591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894-85A6-46E4-9E73-D6EBA4C4CB93}"/>
              </a:ext>
            </a:extLst>
          </p:cNvPr>
          <p:cNvSpPr>
            <a:spLocks noGrp="1"/>
          </p:cNvSpPr>
          <p:nvPr>
            <p:ph type="title"/>
          </p:nvPr>
        </p:nvSpPr>
        <p:spPr/>
        <p:txBody>
          <a:bodyPr/>
          <a:lstStyle>
            <a:lvl1pPr>
              <a:defRPr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3D67D8A1-C774-47F3-9B70-82CD6A88C88A}"/>
              </a:ext>
            </a:extLst>
          </p:cNvPr>
          <p:cNvSpPr>
            <a:spLocks noGrp="1"/>
          </p:cNvSpPr>
          <p:nvPr>
            <p:ph idx="1" hasCustomPrompt="1"/>
          </p:nvPr>
        </p:nvSpPr>
        <p:spPr>
          <a:xfrm>
            <a:off x="355598" y="1597025"/>
            <a:ext cx="1148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71450">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4" name="Footer Placeholder 3">
            <a:extLst>
              <a:ext uri="{FF2B5EF4-FFF2-40B4-BE49-F238E27FC236}">
                <a16:creationId xmlns:a16="http://schemas.microsoft.com/office/drawing/2014/main" id="{159F14A3-C928-5DC7-5A29-EE3ADA13A560}"/>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7BAC58D0-E676-8789-E6C1-9B23BCBB8B4F}"/>
              </a:ext>
            </a:extLst>
          </p:cNvPr>
          <p:cNvSpPr>
            <a:spLocks noGrp="1"/>
          </p:cNvSpPr>
          <p:nvPr>
            <p:ph type="sldNum" sz="quarter" idx="11"/>
          </p:nvPr>
        </p:nvSpPr>
        <p:spPr/>
        <p:txBody>
          <a:bodyPr/>
          <a:lstStyle>
            <a:lvl1pPr>
              <a:defRPr>
                <a:solidFill>
                  <a:schemeClr val="bg1"/>
                </a:solidFill>
              </a:defRPr>
            </a:lvl1pPr>
          </a:lstStyle>
          <a:p>
            <a:fld id="{D2D1BBCB-56E8-744E-B233-22800C75D8CB}" type="slidenum">
              <a:rPr lang="en-US" smtClean="0"/>
              <a:pPr/>
              <a:t>‹#›</a:t>
            </a:fld>
            <a:endParaRPr lang="en-US"/>
          </a:p>
        </p:txBody>
      </p:sp>
    </p:spTree>
    <p:extLst>
      <p:ext uri="{BB962C8B-B14F-4D97-AF65-F5344CB8AC3E}">
        <p14:creationId xmlns:p14="http://schemas.microsoft.com/office/powerpoint/2010/main" val="4692208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15">
            <a:extLst>
              <a:ext uri="{FF2B5EF4-FFF2-40B4-BE49-F238E27FC236}">
                <a16:creationId xmlns:a16="http://schemas.microsoft.com/office/drawing/2014/main" id="{2C09AFA7-CF9C-439D-B9BF-DA67D0950110}"/>
              </a:ext>
            </a:extLst>
          </p:cNvPr>
          <p:cNvSpPr/>
          <p:nvPr userDrawn="1"/>
        </p:nvSpPr>
        <p:spPr>
          <a:xfrm>
            <a:off x="2986391" y="0"/>
            <a:ext cx="9205609" cy="6858000"/>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grpSp>
        <p:nvGrpSpPr>
          <p:cNvPr id="9" name="Group 8">
            <a:extLst>
              <a:ext uri="{FF2B5EF4-FFF2-40B4-BE49-F238E27FC236}">
                <a16:creationId xmlns:a16="http://schemas.microsoft.com/office/drawing/2014/main" id="{A0891A76-5D78-4891-87B3-FE0B5A174DEC}"/>
              </a:ext>
            </a:extLst>
          </p:cNvPr>
          <p:cNvGrpSpPr/>
          <p:nvPr userDrawn="1"/>
        </p:nvGrpSpPr>
        <p:grpSpPr>
          <a:xfrm>
            <a:off x="-817" y="-4"/>
            <a:ext cx="12192817" cy="1022685"/>
            <a:chOff x="-2206" y="-9497404"/>
            <a:chExt cx="32920606" cy="4476176"/>
          </a:xfrm>
        </p:grpSpPr>
        <p:sp>
          <p:nvSpPr>
            <p:cNvPr id="10" name="Freeform 11">
              <a:extLst>
                <a:ext uri="{FF2B5EF4-FFF2-40B4-BE49-F238E27FC236}">
                  <a16:creationId xmlns:a16="http://schemas.microsoft.com/office/drawing/2014/main" id="{10BEB4D4-1AAF-4A2D-8E8B-6FB16CB32623}"/>
                </a:ext>
              </a:extLst>
            </p:cNvPr>
            <p:cNvSpPr/>
            <p:nvPr/>
          </p:nvSpPr>
          <p:spPr>
            <a:xfrm>
              <a:off x="-2206" y="-5411222"/>
              <a:ext cx="32920606" cy="389994"/>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noProof="0"/>
            </a:p>
          </p:txBody>
        </p:sp>
        <p:sp>
          <p:nvSpPr>
            <p:cNvPr id="11" name="Freeform 10">
              <a:extLst>
                <a:ext uri="{FF2B5EF4-FFF2-40B4-BE49-F238E27FC236}">
                  <a16:creationId xmlns:a16="http://schemas.microsoft.com/office/drawing/2014/main" id="{C05A27FF-2D78-4884-8ED1-FB1B2CE950DB}"/>
                </a:ext>
              </a:extLst>
            </p:cNvPr>
            <p:cNvSpPr/>
            <p:nvPr/>
          </p:nvSpPr>
          <p:spPr>
            <a:xfrm>
              <a:off x="-2206" y="-9497404"/>
              <a:ext cx="32920606" cy="4086181"/>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bg2"/>
            </a:solidFill>
            <a:ln w="17143" cap="flat">
              <a:noFill/>
              <a:prstDash val="solid"/>
              <a:miter/>
            </a:ln>
          </p:spPr>
          <p:txBody>
            <a:bodyPr rtlCol="0" anchor="ctr"/>
            <a:lstStyle/>
            <a:p>
              <a:pPr>
                <a:lnSpc>
                  <a:spcPct val="95000"/>
                </a:lnSpc>
                <a:spcAft>
                  <a:spcPts val="375"/>
                </a:spcAft>
              </a:pPr>
              <a:endParaRPr lang="en-US" sz="200" noProof="0"/>
            </a:p>
          </p:txBody>
        </p:sp>
      </p:grpSp>
      <p:sp>
        <p:nvSpPr>
          <p:cNvPr id="2" name="Title 1">
            <a:extLst>
              <a:ext uri="{FF2B5EF4-FFF2-40B4-BE49-F238E27FC236}">
                <a16:creationId xmlns:a16="http://schemas.microsoft.com/office/drawing/2014/main" id="{83F31318-DCD0-4FAB-97AF-463E1A8C8256}"/>
              </a:ext>
            </a:extLst>
          </p:cNvPr>
          <p:cNvSpPr>
            <a:spLocks noGrp="1"/>
          </p:cNvSpPr>
          <p:nvPr>
            <p:ph type="title"/>
          </p:nvPr>
        </p:nvSpPr>
        <p:spPr>
          <a:xfrm>
            <a:off x="3365770" y="1680554"/>
            <a:ext cx="7863181" cy="2560705"/>
          </a:xfrm>
        </p:spPr>
        <p:txBody>
          <a:bodyPr anchor="b">
            <a:noAutofit/>
          </a:bodyPr>
          <a:lstStyle>
            <a:lvl1pPr>
              <a:defRPr sz="3600" baseline="0">
                <a:solidFill>
                  <a:schemeClr val="tx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7672E529-7197-47D8-A737-068AFBD37D39}"/>
              </a:ext>
            </a:extLst>
          </p:cNvPr>
          <p:cNvSpPr>
            <a:spLocks noGrp="1"/>
          </p:cNvSpPr>
          <p:nvPr>
            <p:ph type="body" idx="1"/>
          </p:nvPr>
        </p:nvSpPr>
        <p:spPr>
          <a:xfrm>
            <a:off x="3365770" y="4589463"/>
            <a:ext cx="7863181" cy="1500187"/>
          </a:xfrm>
        </p:spPr>
        <p:txBody>
          <a:bodyPr>
            <a:noAutofit/>
          </a:bodyPr>
          <a:lstStyle>
            <a:lvl1pPr marL="0" indent="0">
              <a:spcBef>
                <a:spcPts val="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D8CE042D-F240-45BE-9B11-CF2D9B349F57}"/>
              </a:ext>
            </a:extLst>
          </p:cNvPr>
          <p:cNvSpPr>
            <a:spLocks noGrp="1"/>
          </p:cNvSpPr>
          <p:nvPr>
            <p:ph type="sldNum" sz="quarter" idx="12"/>
          </p:nvPr>
        </p:nvSpPr>
        <p:spPr/>
        <p:txBody>
          <a:bodyPr/>
          <a:lstStyle>
            <a:lvl1pPr>
              <a:defRPr>
                <a:solidFill>
                  <a:schemeClr val="tx1"/>
                </a:solidFill>
              </a:defRPr>
            </a:lvl1pPr>
          </a:lstStyle>
          <a:p>
            <a:fld id="{89EC47FE-8A01-4867-B742-54144C5B6A63}" type="slidenum">
              <a:rPr lang="en-US" noProof="0" smtClean="0"/>
              <a:pPr/>
              <a:t>‹#›</a:t>
            </a:fld>
            <a:endParaRPr lang="en-US" noProof="0"/>
          </a:p>
        </p:txBody>
      </p:sp>
      <p:sp>
        <p:nvSpPr>
          <p:cNvPr id="18" name="Rectangle 17">
            <a:extLst>
              <a:ext uri="{FF2B5EF4-FFF2-40B4-BE49-F238E27FC236}">
                <a16:creationId xmlns:a16="http://schemas.microsoft.com/office/drawing/2014/main" id="{3D0E4F26-BACA-3DDE-F347-55FB76E45BB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chemeClr val="bg1"/>
                </a:solidFill>
                <a:latin typeface="Johnson Text" panose="00000500000000000000" pitchFamily="2" charset="0"/>
              </a:rPr>
              <a:t>Add QR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code here on </a:t>
            </a:r>
            <a:br>
              <a:rPr lang="en-US" sz="600" spc="-20" baseline="0" noProof="0">
                <a:solidFill>
                  <a:schemeClr val="bg1"/>
                </a:solidFill>
                <a:latin typeface="Johnson Text" panose="00000500000000000000" pitchFamily="2" charset="0"/>
              </a:rPr>
            </a:br>
            <a:r>
              <a:rPr lang="en-US" sz="600" spc="-20" baseline="0" noProof="0">
                <a:solidFill>
                  <a:schemeClr val="bg1"/>
                </a:solidFill>
                <a:latin typeface="Johnson Text" panose="00000500000000000000" pitchFamily="2" charset="0"/>
              </a:rPr>
              <a:t>slide master</a:t>
            </a:r>
          </a:p>
          <a:p>
            <a:pPr algn="ctr"/>
            <a:r>
              <a:rPr lang="en-US" sz="600" spc="-20" baseline="0" noProof="0">
                <a:solidFill>
                  <a:schemeClr val="bg1"/>
                </a:solidFill>
                <a:latin typeface="Johnson Text" panose="00000500000000000000" pitchFamily="2" charset="0"/>
              </a:rPr>
              <a:t>0.75” x 0.75“</a:t>
            </a:r>
          </a:p>
        </p:txBody>
      </p:sp>
      <p:pic>
        <p:nvPicPr>
          <p:cNvPr id="4" name="Picture 3" descr="A qr code with a few squares&#10;&#10;AI-generated content may be incorrect.">
            <a:extLst>
              <a:ext uri="{FF2B5EF4-FFF2-40B4-BE49-F238E27FC236}">
                <a16:creationId xmlns:a16="http://schemas.microsoft.com/office/drawing/2014/main" id="{49025911-9CEA-3843-C3A4-D585B0CC9ED9}"/>
              </a:ext>
            </a:extLst>
          </p:cNvPr>
          <p:cNvPicPr>
            <a:picLocks noChangeAspect="1"/>
          </p:cNvPicPr>
          <p:nvPr userDrawn="1"/>
        </p:nvPicPr>
        <p:blipFill>
          <a:blip r:embed="rId2"/>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905573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A938B-4CFA-4325-BC5E-17713FEF21B0}"/>
              </a:ext>
            </a:extLst>
          </p:cNvPr>
          <p:cNvSpPr>
            <a:spLocks noGrp="1"/>
          </p:cNvSpPr>
          <p:nvPr>
            <p:ph type="title"/>
          </p:nvPr>
        </p:nvSpPr>
        <p:spPr/>
        <p:txBody>
          <a:bodyPr>
            <a:noAutofit/>
          </a:bodyPr>
          <a:lstStyle>
            <a:lvl1pPr>
              <a:defRPr baseline="0"/>
            </a:lvl1pPr>
          </a:lstStyle>
          <a:p>
            <a:r>
              <a:rPr lang="en-US" noProof="0"/>
              <a:t>Click to edit Master title style</a:t>
            </a:r>
          </a:p>
        </p:txBody>
      </p:sp>
      <p:sp>
        <p:nvSpPr>
          <p:cNvPr id="7" name="Slide Number Placeholder 6">
            <a:extLst>
              <a:ext uri="{FF2B5EF4-FFF2-40B4-BE49-F238E27FC236}">
                <a16:creationId xmlns:a16="http://schemas.microsoft.com/office/drawing/2014/main" id="{77841739-0057-4B70-89DD-306580A4005A}"/>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8" name="Content Placeholder 2">
            <a:extLst>
              <a:ext uri="{FF2B5EF4-FFF2-40B4-BE49-F238E27FC236}">
                <a16:creationId xmlns:a16="http://schemas.microsoft.com/office/drawing/2014/main" id="{3593CAF3-DB71-41DC-A2E8-E3C8A0C22834}"/>
              </a:ext>
            </a:extLst>
          </p:cNvPr>
          <p:cNvSpPr>
            <a:spLocks noGrp="1"/>
          </p:cNvSpPr>
          <p:nvPr>
            <p:ph idx="13" hasCustomPrompt="1"/>
          </p:nvPr>
        </p:nvSpPr>
        <p:spPr>
          <a:xfrm>
            <a:off x="355598" y="1597023"/>
            <a:ext cx="555913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accent1"/>
              </a:buClr>
              <a:buSzPct val="80000"/>
              <a:buFont typeface="Johnson Text" panose="02070309020205020404" pitchFamily="49" charset="0"/>
              <a:buChar char="o"/>
              <a:defRPr sz="1800">
                <a:solidFill>
                  <a:schemeClr val="bg1"/>
                </a:solidFill>
                <a:latin typeface="Johnson Text" panose="00000500000000000000" pitchFamily="2" charset="0"/>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9" name="Content Placeholder 2">
            <a:extLst>
              <a:ext uri="{FF2B5EF4-FFF2-40B4-BE49-F238E27FC236}">
                <a16:creationId xmlns:a16="http://schemas.microsoft.com/office/drawing/2014/main" id="{915F7CF3-A47E-48D9-9E98-80C5AD3A5207}"/>
              </a:ext>
            </a:extLst>
          </p:cNvPr>
          <p:cNvSpPr>
            <a:spLocks noGrp="1"/>
          </p:cNvSpPr>
          <p:nvPr>
            <p:ph idx="14" hasCustomPrompt="1"/>
          </p:nvPr>
        </p:nvSpPr>
        <p:spPr>
          <a:xfrm>
            <a:off x="6291628" y="1597023"/>
            <a:ext cx="5544000" cy="4389120"/>
          </a:xfrm>
        </p:spPr>
        <p:txBody>
          <a:bodyPr>
            <a:noAutofit/>
          </a:bodyPr>
          <a:lstStyle>
            <a:lvl1pPr>
              <a:lnSpc>
                <a:spcPct val="100000"/>
              </a:lnSpc>
              <a:defRPr sz="1800" b="1">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512763" indent="-155448">
              <a:lnSpc>
                <a:spcPct val="100000"/>
              </a:lnSpc>
              <a:buClr>
                <a:schemeClr val="accent1"/>
              </a:buClr>
              <a:buFont typeface="Wingdings" panose="05000000000000000000" pitchFamily="2" charset="2"/>
              <a:buChar char="§"/>
              <a:defRPr sz="1800">
                <a:solidFill>
                  <a:schemeClr val="bg1"/>
                </a:solidFill>
                <a:latin typeface="Johnson Text" panose="00000500000000000000" pitchFamily="2" charset="0"/>
              </a:defRPr>
            </a:lvl4pPr>
            <a:lvl5pPr marL="719138" indent="-179388">
              <a:lnSpc>
                <a:spcPct val="100000"/>
              </a:lnSpc>
              <a:buClr>
                <a:schemeClr val="bg2"/>
              </a:buClr>
              <a:buSzPct val="80000"/>
              <a:buFont typeface="Johnson Text"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4"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3" name="Footer Placeholder 2">
            <a:extLst>
              <a:ext uri="{FF2B5EF4-FFF2-40B4-BE49-F238E27FC236}">
                <a16:creationId xmlns:a16="http://schemas.microsoft.com/office/drawing/2014/main" id="{8E5AE25E-E084-D033-9AC7-EA560161A6E3}"/>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21229101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C93412-0C7C-4209-8707-DA00AC6708F2}"/>
              </a:ext>
            </a:extLst>
          </p:cNvPr>
          <p:cNvSpPr>
            <a:spLocks noGrp="1"/>
          </p:cNvSpPr>
          <p:nvPr>
            <p:ph type="body" idx="1" hasCustomPrompt="1"/>
          </p:nvPr>
        </p:nvSpPr>
        <p:spPr>
          <a:xfrm>
            <a:off x="354013" y="1443038"/>
            <a:ext cx="5560715"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a:extLst>
              <a:ext uri="{FF2B5EF4-FFF2-40B4-BE49-F238E27FC236}">
                <a16:creationId xmlns:a16="http://schemas.microsoft.com/office/drawing/2014/main" id="{E2778EC5-484A-4AE0-BA8B-F023AD9E40F1}"/>
              </a:ext>
            </a:extLst>
          </p:cNvPr>
          <p:cNvSpPr>
            <a:spLocks noGrp="1"/>
          </p:cNvSpPr>
          <p:nvPr>
            <p:ph type="body" sz="quarter" idx="3" hasCustomPrompt="1"/>
          </p:nvPr>
        </p:nvSpPr>
        <p:spPr>
          <a:xfrm>
            <a:off x="6291627" y="1443038"/>
            <a:ext cx="5547971" cy="823912"/>
          </a:xfrm>
        </p:spPr>
        <p:txBody>
          <a:bodyPr anchor="b">
            <a:noAutofit/>
          </a:bodyPr>
          <a:lstStyle>
            <a:lvl1pPr marL="0" indent="0">
              <a:lnSpc>
                <a:spcPct val="100000"/>
              </a:lnSpc>
              <a:spcBef>
                <a:spcPts val="0"/>
              </a:spcBef>
              <a:buNone/>
              <a:defRPr sz="2000" b="1" cap="none" spc="0" baseline="0">
                <a:solidFill>
                  <a:schemeClr val="bg1"/>
                </a:solidFill>
                <a:latin typeface="Johnson Text"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8E84299D-031D-46DC-87AD-A15FE77AFD88}"/>
              </a:ext>
            </a:extLst>
          </p:cNvPr>
          <p:cNvSpPr>
            <a:spLocks noGrp="1"/>
          </p:cNvSpPr>
          <p:nvPr>
            <p:ph type="sldNum" sz="quarter" idx="12"/>
          </p:nvPr>
        </p:nvSpPr>
        <p:spPr/>
        <p:txBody>
          <a:bodyPr/>
          <a:lstStyle>
            <a:lvl1pPr>
              <a:defRPr>
                <a:solidFill>
                  <a:schemeClr val="bg1"/>
                </a:solidFill>
              </a:defRPr>
            </a:lvl1pPr>
          </a:lstStyle>
          <a:p>
            <a:fld id="{89EC47FE-8A01-4867-B742-54144C5B6A63}" type="slidenum">
              <a:rPr lang="en-US" noProof="0" smtClean="0"/>
              <a:pPr/>
              <a:t>‹#›</a:t>
            </a:fld>
            <a:endParaRPr lang="en-US" noProof="0"/>
          </a:p>
        </p:txBody>
      </p:sp>
      <p:sp>
        <p:nvSpPr>
          <p:cNvPr id="10" name="Title 9">
            <a:extLst>
              <a:ext uri="{FF2B5EF4-FFF2-40B4-BE49-F238E27FC236}">
                <a16:creationId xmlns:a16="http://schemas.microsoft.com/office/drawing/2014/main" id="{02A048E4-5FD8-470E-B762-7FC842416F28}"/>
              </a:ext>
            </a:extLst>
          </p:cNvPr>
          <p:cNvSpPr>
            <a:spLocks noGrp="1"/>
          </p:cNvSpPr>
          <p:nvPr>
            <p:ph type="title"/>
          </p:nvPr>
        </p:nvSpPr>
        <p:spPr/>
        <p:txBody>
          <a:bodyPr>
            <a:noAutofit/>
          </a:bodyPr>
          <a:lstStyle/>
          <a:p>
            <a:r>
              <a:rPr lang="en-US" noProof="0"/>
              <a:t>Click to edit Master title style</a:t>
            </a:r>
          </a:p>
        </p:txBody>
      </p:sp>
      <p:sp>
        <p:nvSpPr>
          <p:cNvPr id="8" name="Content Placeholder 2">
            <a:extLst>
              <a:ext uri="{FF2B5EF4-FFF2-40B4-BE49-F238E27FC236}">
                <a16:creationId xmlns:a16="http://schemas.microsoft.com/office/drawing/2014/main" id="{DC953DCE-4CE5-4074-A23E-1058E7E1B0E1}"/>
              </a:ext>
            </a:extLst>
          </p:cNvPr>
          <p:cNvSpPr>
            <a:spLocks noGrp="1"/>
          </p:cNvSpPr>
          <p:nvPr>
            <p:ph idx="13"/>
          </p:nvPr>
        </p:nvSpPr>
        <p:spPr>
          <a:xfrm>
            <a:off x="356616"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gn="l" defTabSz="914396" rtl="0" eaLnBrk="1" latinLnBrk="0" hangingPunct="1">
              <a:lnSpc>
                <a:spcPct val="100000"/>
              </a:lnSpc>
              <a:spcBef>
                <a:spcPts val="600"/>
              </a:spcBef>
              <a:buClr>
                <a:schemeClr val="tx1"/>
              </a:buClr>
              <a:defRPr lang="en-US" sz="1800" kern="1200" dirty="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bg2"/>
              </a:buClr>
              <a:defRPr lang="en-US" sz="1800" kern="1200" dirty="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Font typeface="Wingdings" panose="05000000000000000000" pitchFamily="2" charset="2"/>
              <a:buChar char="§"/>
              <a:defRPr lang="en-US" sz="1800" kern="1200" dirty="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accent1"/>
              </a:buClr>
              <a:buFont typeface="Johnson Text" panose="02070309020205020404" pitchFamily="49" charset="0"/>
              <a:buChar char="o"/>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marL="171450" lvl="1" indent="-171450" algn="l" defTabSz="914396" rtl="0" eaLnBrk="1" latinLnBrk="0" hangingPunct="1">
              <a:lnSpc>
                <a:spcPts val="2100"/>
              </a:lnSpc>
              <a:spcBef>
                <a:spcPts val="600"/>
              </a:spcBef>
              <a:buClr>
                <a:schemeClr val="accent1"/>
              </a:buClr>
              <a:buFont typeface="Arial" panose="020B0604020202020204" pitchFamily="34" charset="0"/>
              <a:buChar char="•"/>
            </a:pPr>
            <a:r>
              <a:rPr lang="en-US" noProof="0"/>
              <a:t>First bullet</a:t>
            </a:r>
          </a:p>
          <a:p>
            <a:pPr lvl="2"/>
            <a:r>
              <a:rPr lang="en-US" noProof="0"/>
              <a:t>Second bullet</a:t>
            </a:r>
          </a:p>
          <a:p>
            <a:pPr lvl="3"/>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11" name="Content Placeholder 2">
            <a:extLst>
              <a:ext uri="{FF2B5EF4-FFF2-40B4-BE49-F238E27FC236}">
                <a16:creationId xmlns:a16="http://schemas.microsoft.com/office/drawing/2014/main" id="{5125FC2F-3604-461E-8829-58404C41750A}"/>
              </a:ext>
            </a:extLst>
          </p:cNvPr>
          <p:cNvSpPr>
            <a:spLocks noGrp="1"/>
          </p:cNvSpPr>
          <p:nvPr>
            <p:ph idx="14"/>
          </p:nvPr>
        </p:nvSpPr>
        <p:spPr>
          <a:xfrm>
            <a:off x="6291628" y="2412459"/>
            <a:ext cx="5544000" cy="3566160"/>
          </a:xfrm>
        </p:spPr>
        <p:txBody>
          <a:bodyPr>
            <a:noAutofit/>
          </a:bodyPr>
          <a:lstStyle>
            <a:lvl1pPr>
              <a:lnSpc>
                <a:spcPct val="100000"/>
              </a:lnSpc>
              <a:defRPr sz="1800" b="0">
                <a:solidFill>
                  <a:schemeClr val="bg1"/>
                </a:solidFill>
                <a:latin typeface="Johnson Text" panose="00000500000000000000" pitchFamily="2" charset="0"/>
              </a:defRPr>
            </a:lvl1pPr>
            <a:lvl2pPr marL="171450" indent="-171450">
              <a:lnSpc>
                <a:spcPct val="100000"/>
              </a:lnSpc>
              <a:defRPr sz="1800">
                <a:solidFill>
                  <a:schemeClr val="bg1"/>
                </a:solidFill>
                <a:latin typeface="Johnson Text" panose="00000500000000000000" pitchFamily="2" charset="0"/>
              </a:defRPr>
            </a:lvl2pPr>
            <a:lvl3pPr marL="341313" indent="-171450">
              <a:lnSpc>
                <a:spcPct val="100000"/>
              </a:lnSpc>
              <a:defRPr sz="1800">
                <a:solidFill>
                  <a:schemeClr val="bg1"/>
                </a:solidFill>
                <a:latin typeface="Johnson Text" panose="00000500000000000000" pitchFamily="2" charset="0"/>
              </a:defRPr>
            </a:lvl3pPr>
            <a:lvl4pPr marL="627063" indent="-285750">
              <a:lnSpc>
                <a:spcPct val="100000"/>
              </a:lnSpc>
              <a:buClr>
                <a:schemeClr val="accent1"/>
              </a:buClr>
              <a:buFont typeface="Arial" panose="020B0604020202020204" pitchFamily="34" charset="0"/>
              <a:buChar char="•"/>
              <a:defRPr lang="en-US" sz="1800" kern="1200" dirty="0">
                <a:solidFill>
                  <a:schemeClr val="bg1"/>
                </a:solidFill>
                <a:latin typeface="Johnson Text" panose="00000500000000000000" pitchFamily="2" charset="0"/>
                <a:ea typeface="+mn-ea"/>
                <a:cs typeface="+mn-cs"/>
              </a:defRPr>
            </a:lvl4pPr>
            <a:lvl5pPr marL="825500" indent="-285750">
              <a:lnSpc>
                <a:spcPct val="100000"/>
              </a:lnSpc>
              <a:buClr>
                <a:schemeClr val="accent5">
                  <a:lumMod val="60000"/>
                  <a:lumOff val="40000"/>
                </a:schemeClr>
              </a:buClr>
              <a:buFontTx/>
              <a:buChar char="–"/>
              <a:defRPr lang="en-US" sz="1800" kern="1200" dirty="0">
                <a:solidFill>
                  <a:schemeClr val="bg1"/>
                </a:solidFill>
                <a:latin typeface="Johnson Text" panose="00000500000000000000" pitchFamily="2" charset="0"/>
                <a:ea typeface="+mn-ea"/>
                <a:cs typeface="+mn-cs"/>
              </a:defRPr>
            </a:lvl5pPr>
          </a:lstStyle>
          <a:p>
            <a:pPr lvl="0"/>
            <a:r>
              <a:rPr lang="en-US" noProof="0"/>
              <a:t>Click to edit Master text styles</a:t>
            </a:r>
          </a:p>
          <a:p>
            <a:pPr lvl="1"/>
            <a:r>
              <a:rPr lang="en-US" noProof="0"/>
              <a:t>First bullet</a:t>
            </a:r>
          </a:p>
          <a:p>
            <a:pPr lvl="2"/>
            <a:r>
              <a:rPr lang="en-US" noProof="0"/>
              <a:t>Second bullet</a:t>
            </a:r>
          </a:p>
          <a:p>
            <a:pPr marL="512763" lvl="3" indent="-171450" algn="l" defTabSz="914396" rtl="0" eaLnBrk="1" latinLnBrk="0" hangingPunct="1">
              <a:lnSpc>
                <a:spcPts val="2100"/>
              </a:lnSpc>
              <a:spcBef>
                <a:spcPts val="600"/>
              </a:spcBef>
              <a:buClr>
                <a:schemeClr val="accent1"/>
              </a:buClr>
              <a:buSzPct val="80000"/>
              <a:buFont typeface="Wingdings" panose="05000000000000000000" pitchFamily="2" charset="2"/>
              <a:buChar char="§"/>
            </a:pPr>
            <a:r>
              <a:rPr lang="en-US" noProof="0"/>
              <a:t>Third bullet</a:t>
            </a:r>
          </a:p>
          <a:p>
            <a:pPr marL="719138" lvl="4" indent="-179388" algn="l" defTabSz="914396" rtl="0" eaLnBrk="1" latinLnBrk="0" hangingPunct="1">
              <a:lnSpc>
                <a:spcPts val="2100"/>
              </a:lnSpc>
              <a:spcBef>
                <a:spcPts val="600"/>
              </a:spcBef>
              <a:buClr>
                <a:schemeClr val="accent1"/>
              </a:buClr>
              <a:buSzPct val="100000"/>
              <a:buFontTx/>
              <a:buChar char="◦"/>
            </a:pPr>
            <a:r>
              <a:rPr lang="en-US" noProof="0"/>
              <a:t>Fourth bullet</a:t>
            </a:r>
          </a:p>
        </p:txBody>
      </p:sp>
      <p:sp>
        <p:nvSpPr>
          <p:cNvPr id="2" name="Footer Placeholder 1">
            <a:extLst>
              <a:ext uri="{FF2B5EF4-FFF2-40B4-BE49-F238E27FC236}">
                <a16:creationId xmlns:a16="http://schemas.microsoft.com/office/drawing/2014/main" id="{42D136DA-A91F-4DEA-CBC8-E75975E944D9}"/>
              </a:ext>
            </a:extLst>
          </p:cNvPr>
          <p:cNvSpPr>
            <a:spLocks noGrp="1"/>
          </p:cNvSpPr>
          <p:nvPr>
            <p:ph type="ftr" sz="quarter" idx="15"/>
          </p:nvPr>
        </p:nvSpPr>
        <p:spPr/>
        <p:txBody>
          <a:bodyPr/>
          <a:lstStyle/>
          <a:p>
            <a:endParaRPr lang="en-US" noProof="0"/>
          </a:p>
        </p:txBody>
      </p:sp>
    </p:spTree>
    <p:extLst>
      <p:ext uri="{BB962C8B-B14F-4D97-AF65-F5344CB8AC3E}">
        <p14:creationId xmlns:p14="http://schemas.microsoft.com/office/powerpoint/2010/main" val="34925744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B7A1-679B-4A0D-88DA-489AE3BB1C80}"/>
              </a:ext>
            </a:extLst>
          </p:cNvPr>
          <p:cNvSpPr>
            <a:spLocks noGrp="1"/>
          </p:cNvSpPr>
          <p:nvPr>
            <p:ph type="title"/>
          </p:nvPr>
        </p:nvSpPr>
        <p:spPr/>
        <p:txBody>
          <a:bodyPr/>
          <a:lstStyle>
            <a:lvl1pPr>
              <a:defRPr>
                <a:latin typeface="Johnson Display" pitchFamily="2" charset="77"/>
              </a:defRPr>
            </a:lvl1pPr>
          </a:lstStyle>
          <a:p>
            <a:r>
              <a:rPr lang="en-US" noProof="0"/>
              <a:t>Click to edit Master title style</a:t>
            </a:r>
          </a:p>
        </p:txBody>
      </p:sp>
      <p:sp>
        <p:nvSpPr>
          <p:cNvPr id="5" name="Slide Number Placeholder 4">
            <a:extLst>
              <a:ext uri="{FF2B5EF4-FFF2-40B4-BE49-F238E27FC236}">
                <a16:creationId xmlns:a16="http://schemas.microsoft.com/office/drawing/2014/main" id="{CA23E023-7291-47FA-B80D-FCD2A8ED045E}"/>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sp>
        <p:nvSpPr>
          <p:cNvPr id="3" name="Footer Placeholder 2">
            <a:extLst>
              <a:ext uri="{FF2B5EF4-FFF2-40B4-BE49-F238E27FC236}">
                <a16:creationId xmlns:a16="http://schemas.microsoft.com/office/drawing/2014/main" id="{C84A701C-0F9E-134A-262C-E1E054CA6CAE}"/>
              </a:ext>
            </a:extLst>
          </p:cNvPr>
          <p:cNvSpPr>
            <a:spLocks noGrp="1"/>
          </p:cNvSpPr>
          <p:nvPr>
            <p:ph type="ftr" sz="quarter" idx="13"/>
          </p:nvPr>
        </p:nvSpPr>
        <p:spPr/>
        <p:txBody>
          <a:bodyPr/>
          <a:lstStyle>
            <a:lvl1pPr>
              <a:defRPr>
                <a:latin typeface="Johnson Text" pitchFamily="2" charset="77"/>
              </a:defRPr>
            </a:lvl1pPr>
          </a:lstStyle>
          <a:p>
            <a:endParaRPr lang="en-US"/>
          </a:p>
        </p:txBody>
      </p:sp>
    </p:spTree>
    <p:extLst>
      <p:ext uri="{BB962C8B-B14F-4D97-AF65-F5344CB8AC3E}">
        <p14:creationId xmlns:p14="http://schemas.microsoft.com/office/powerpoint/2010/main" val="34257670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1CE69450-2538-40C7-9286-176F3E38E61C}"/>
              </a:ext>
            </a:extLst>
          </p:cNvPr>
          <p:cNvSpPr/>
          <p:nvPr userDrawn="1"/>
        </p:nvSpPr>
        <p:spPr>
          <a:xfrm rot="10800000">
            <a:off x="-817" y="-6"/>
            <a:ext cx="12192817" cy="6857999"/>
          </a:xfrm>
          <a:custGeom>
            <a:avLst/>
            <a:gdLst>
              <a:gd name="connsiteX0" fmla="*/ 13 w 16905417"/>
              <a:gd name="connsiteY0" fmla="*/ 0 h 18527425"/>
              <a:gd name="connsiteX1" fmla="*/ 16905432 w 16905417"/>
              <a:gd name="connsiteY1" fmla="*/ 0 h 18527425"/>
              <a:gd name="connsiteX2" fmla="*/ 16905432 w 16905417"/>
              <a:gd name="connsiteY2" fmla="*/ 18527426 h 18527425"/>
              <a:gd name="connsiteX3" fmla="*/ 14 w 16905417"/>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16905417" h="18527425">
                <a:moveTo>
                  <a:pt x="13" y="0"/>
                </a:moveTo>
                <a:lnTo>
                  <a:pt x="16905432" y="0"/>
                </a:lnTo>
                <a:lnTo>
                  <a:pt x="16905432" y="18527426"/>
                </a:lnTo>
                <a:lnTo>
                  <a:pt x="14" y="18527426"/>
                </a:lnTo>
                <a:close/>
              </a:path>
            </a:pathLst>
          </a:custGeom>
          <a:solidFill>
            <a:srgbClr val="F2F2F2"/>
          </a:solidFill>
          <a:ln w="17143" cap="flat">
            <a:noFill/>
            <a:prstDash val="solid"/>
            <a:miter/>
          </a:ln>
        </p:spPr>
        <p:txBody>
          <a:bodyPr rtlCol="0" anchor="ctr"/>
          <a:lstStyle/>
          <a:p>
            <a:pPr>
              <a:lnSpc>
                <a:spcPct val="95000"/>
              </a:lnSpc>
              <a:spcAft>
                <a:spcPts val="375"/>
              </a:spcAft>
            </a:pPr>
            <a:endParaRPr lang="en-US" sz="262" noProof="0">
              <a:latin typeface="Johnson Text" pitchFamily="2" charset="77"/>
            </a:endParaRPr>
          </a:p>
        </p:txBody>
      </p:sp>
      <p:sp>
        <p:nvSpPr>
          <p:cNvPr id="2" name="Footer Placeholder 1">
            <a:extLst>
              <a:ext uri="{FF2B5EF4-FFF2-40B4-BE49-F238E27FC236}">
                <a16:creationId xmlns:a16="http://schemas.microsoft.com/office/drawing/2014/main" id="{01472DE0-8DFB-4C31-BD91-A7B13C1DBD0B}"/>
              </a:ext>
            </a:extLst>
          </p:cNvPr>
          <p:cNvSpPr>
            <a:spLocks noGrp="1"/>
          </p:cNvSpPr>
          <p:nvPr>
            <p:ph type="ftr" sz="quarter" idx="13"/>
          </p:nvPr>
        </p:nvSpPr>
        <p:spPr/>
        <p:txBody>
          <a:bodyPr/>
          <a:lstStyle>
            <a:lvl1pPr>
              <a:defRPr>
                <a:solidFill>
                  <a:schemeClr val="bg1"/>
                </a:solidFill>
                <a:latin typeface="Johnson Text" pitchFamily="2" charset="77"/>
              </a:defRPr>
            </a:lvl1pPr>
          </a:lstStyle>
          <a:p>
            <a:endParaRPr lang="en-US"/>
          </a:p>
        </p:txBody>
      </p:sp>
      <p:sp>
        <p:nvSpPr>
          <p:cNvPr id="9" name="Rectangle 8">
            <a:extLst>
              <a:ext uri="{FF2B5EF4-FFF2-40B4-BE49-F238E27FC236}">
                <a16:creationId xmlns:a16="http://schemas.microsoft.com/office/drawing/2014/main" id="{A0F30C89-5B4A-472E-2E82-BF8E38D5951D}"/>
              </a:ext>
            </a:extLst>
          </p:cNvPr>
          <p:cNvSpPr/>
          <p:nvPr userDrawn="1"/>
        </p:nvSpPr>
        <p:spPr>
          <a:xfrm>
            <a:off x="11350637" y="6015789"/>
            <a:ext cx="685800" cy="685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spc="-20" baseline="0" noProof="0">
                <a:solidFill>
                  <a:sysClr val="windowText" lastClr="000000"/>
                </a:solidFill>
                <a:latin typeface="Johnson Text" pitchFamily="2" charset="77"/>
              </a:rPr>
              <a:t>Add QR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code here on </a:t>
            </a:r>
            <a:br>
              <a:rPr lang="en-US" sz="600" spc="-20" baseline="0" noProof="0">
                <a:solidFill>
                  <a:sysClr val="windowText" lastClr="000000"/>
                </a:solidFill>
                <a:latin typeface="Johnson Text" pitchFamily="2" charset="77"/>
              </a:rPr>
            </a:br>
            <a:r>
              <a:rPr lang="en-US" sz="600" spc="-20" baseline="0" noProof="0">
                <a:solidFill>
                  <a:sysClr val="windowText" lastClr="000000"/>
                </a:solidFill>
                <a:latin typeface="Johnson Text" pitchFamily="2" charset="77"/>
              </a:rPr>
              <a:t>slide master</a:t>
            </a:r>
          </a:p>
          <a:p>
            <a:pPr algn="ctr"/>
            <a:r>
              <a:rPr lang="en-US" sz="600" spc="-20" baseline="0" noProof="0">
                <a:solidFill>
                  <a:sysClr val="windowText" lastClr="000000"/>
                </a:solidFill>
                <a:latin typeface="Johnson Text" pitchFamily="2" charset="77"/>
              </a:rPr>
              <a:t>0.75” x 0.75“</a:t>
            </a:r>
          </a:p>
        </p:txBody>
      </p:sp>
      <p:sp>
        <p:nvSpPr>
          <p:cNvPr id="4" name="Slide Number Placeholder 3">
            <a:extLst>
              <a:ext uri="{FF2B5EF4-FFF2-40B4-BE49-F238E27FC236}">
                <a16:creationId xmlns:a16="http://schemas.microsoft.com/office/drawing/2014/main" id="{A9913658-F1A3-4166-AFBB-ECDFDC331096}"/>
              </a:ext>
            </a:extLst>
          </p:cNvPr>
          <p:cNvSpPr>
            <a:spLocks noGrp="1"/>
          </p:cNvSpPr>
          <p:nvPr>
            <p:ph type="sldNum" sz="quarter" idx="12"/>
          </p:nvPr>
        </p:nvSpPr>
        <p:spPr/>
        <p:txBody>
          <a:bodyPr/>
          <a:lstStyle>
            <a:lvl1pPr>
              <a:defRPr>
                <a:solidFill>
                  <a:schemeClr val="bg1"/>
                </a:solidFill>
                <a:latin typeface="Johnson Text" pitchFamily="2" charset="77"/>
              </a:defRPr>
            </a:lvl1pPr>
          </a:lstStyle>
          <a:p>
            <a:fld id="{89EC47FE-8A01-4867-B742-54144C5B6A63}" type="slidenum">
              <a:rPr lang="en-US" smtClean="0"/>
              <a:pPr/>
              <a:t>‹#›</a:t>
            </a:fld>
            <a:endParaRPr lang="en-US"/>
          </a:p>
        </p:txBody>
      </p:sp>
      <p:pic>
        <p:nvPicPr>
          <p:cNvPr id="3" name="Picture 2" descr="A qr code with a few squares&#10;&#10;AI-generated content may be incorrect.">
            <a:extLst>
              <a:ext uri="{FF2B5EF4-FFF2-40B4-BE49-F238E27FC236}">
                <a16:creationId xmlns:a16="http://schemas.microsoft.com/office/drawing/2014/main" id="{F58651AC-2B43-A814-C8AE-94CD780B95F3}"/>
              </a:ext>
            </a:extLst>
          </p:cNvPr>
          <p:cNvPicPr>
            <a:picLocks noChangeAspect="1"/>
          </p:cNvPicPr>
          <p:nvPr userDrawn="1"/>
        </p:nvPicPr>
        <p:blipFill>
          <a:blip r:embed="rId2"/>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61256456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Last slide">
    <p:bg>
      <p:bgRef idx="1001">
        <a:schemeClr val="bg2"/>
      </p:bgRef>
    </p:bg>
    <p:spTree>
      <p:nvGrpSpPr>
        <p:cNvPr id="1" name=""/>
        <p:cNvGrpSpPr/>
        <p:nvPr/>
      </p:nvGrpSpPr>
      <p:grpSpPr>
        <a:xfrm>
          <a:off x="0" y="0"/>
          <a:ext cx="0" cy="0"/>
          <a:chOff x="0" y="0"/>
          <a:chExt cx="0" cy="0"/>
        </a:xfrm>
      </p:grpSpPr>
      <p:sp>
        <p:nvSpPr>
          <p:cNvPr id="3" name="Freeform 15">
            <a:extLst>
              <a:ext uri="{FF2B5EF4-FFF2-40B4-BE49-F238E27FC236}">
                <a16:creationId xmlns:a16="http://schemas.microsoft.com/office/drawing/2014/main" id="{D8462073-2254-F1B7-D933-AAF2DD23F47D}"/>
              </a:ext>
            </a:extLst>
          </p:cNvPr>
          <p:cNvSpPr/>
          <p:nvPr userDrawn="1"/>
        </p:nvSpPr>
        <p:spPr>
          <a:xfrm>
            <a:off x="274949" y="270934"/>
            <a:ext cx="11642103" cy="6316134"/>
          </a:xfrm>
          <a:custGeom>
            <a:avLst/>
            <a:gdLst>
              <a:gd name="connsiteX0" fmla="*/ -1 w 7798411"/>
              <a:gd name="connsiteY0" fmla="*/ 0 h 18527425"/>
              <a:gd name="connsiteX1" fmla="*/ 7798410 w 7798411"/>
              <a:gd name="connsiteY1" fmla="*/ 0 h 18527425"/>
              <a:gd name="connsiteX2" fmla="*/ 7798410 w 7798411"/>
              <a:gd name="connsiteY2" fmla="*/ 18527426 h 18527425"/>
              <a:gd name="connsiteX3" fmla="*/ -1 w 7798411"/>
              <a:gd name="connsiteY3" fmla="*/ 18527426 h 18527425"/>
            </a:gdLst>
            <a:ahLst/>
            <a:cxnLst>
              <a:cxn ang="0">
                <a:pos x="connsiteX0" y="connsiteY0"/>
              </a:cxn>
              <a:cxn ang="0">
                <a:pos x="connsiteX1" y="connsiteY1"/>
              </a:cxn>
              <a:cxn ang="0">
                <a:pos x="connsiteX2" y="connsiteY2"/>
              </a:cxn>
              <a:cxn ang="0">
                <a:pos x="connsiteX3" y="connsiteY3"/>
              </a:cxn>
            </a:cxnLst>
            <a:rect l="l" t="t" r="r" b="b"/>
            <a:pathLst>
              <a:path w="7798411" h="18527425">
                <a:moveTo>
                  <a:pt x="-1" y="0"/>
                </a:moveTo>
                <a:lnTo>
                  <a:pt x="7798410" y="0"/>
                </a:lnTo>
                <a:lnTo>
                  <a:pt x="7798410" y="18527426"/>
                </a:lnTo>
                <a:lnTo>
                  <a:pt x="-1" y="18527426"/>
                </a:lnTo>
                <a:close/>
              </a:path>
            </a:pathLst>
          </a:custGeom>
          <a:solidFill>
            <a:schemeClr val="tx1"/>
          </a:solidFill>
          <a:ln w="76200" cap="flat">
            <a:solidFill>
              <a:schemeClr val="tx1"/>
            </a:solidFill>
            <a:prstDash val="solid"/>
            <a:miter/>
          </a:ln>
        </p:spPr>
        <p:txBody>
          <a:bodyPr rtlCol="0" anchor="ctr"/>
          <a:lstStyle/>
          <a:p>
            <a:pPr>
              <a:lnSpc>
                <a:spcPct val="95000"/>
              </a:lnSpc>
              <a:spcAft>
                <a:spcPts val="375"/>
              </a:spcAft>
            </a:pPr>
            <a:endParaRPr lang="en-US" sz="262" noProof="0">
              <a:latin typeface="+mn-lt"/>
            </a:endParaRPr>
          </a:p>
        </p:txBody>
      </p:sp>
      <p:sp>
        <p:nvSpPr>
          <p:cNvPr id="6" name="Rectangle 5">
            <a:extLst>
              <a:ext uri="{FF2B5EF4-FFF2-40B4-BE49-F238E27FC236}">
                <a16:creationId xmlns:a16="http://schemas.microsoft.com/office/drawing/2014/main" id="{0F5A858C-AA6E-244F-2B6D-1B3C5E4909D0}"/>
              </a:ext>
            </a:extLst>
          </p:cNvPr>
          <p:cNvSpPr>
            <a:spLocks noChangeAspect="1"/>
          </p:cNvSpPr>
          <p:nvPr userDrawn="1"/>
        </p:nvSpPr>
        <p:spPr>
          <a:xfrm>
            <a:off x="3810000" y="1143000"/>
            <a:ext cx="4572000" cy="4572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spc="-20" baseline="0" noProof="0">
                <a:solidFill>
                  <a:schemeClr val="bg1"/>
                </a:solidFill>
                <a:latin typeface="+mn-lt"/>
              </a:rPr>
              <a:t>Add QR </a:t>
            </a:r>
            <a:br>
              <a:rPr lang="en-US" sz="1200" spc="-20" baseline="0" noProof="0">
                <a:solidFill>
                  <a:schemeClr val="bg1"/>
                </a:solidFill>
                <a:latin typeface="+mn-lt"/>
              </a:rPr>
            </a:br>
            <a:r>
              <a:rPr lang="en-US" sz="1200" spc="-20" baseline="0" noProof="0">
                <a:solidFill>
                  <a:schemeClr val="bg1"/>
                </a:solidFill>
                <a:latin typeface="+mn-lt"/>
              </a:rPr>
              <a:t>code here on </a:t>
            </a:r>
            <a:br>
              <a:rPr lang="en-US" sz="1200" spc="-20" baseline="0" noProof="0">
                <a:solidFill>
                  <a:schemeClr val="bg1"/>
                </a:solidFill>
                <a:latin typeface="+mn-lt"/>
              </a:rPr>
            </a:br>
            <a:r>
              <a:rPr lang="en-US" sz="1200" spc="-20" baseline="0" noProof="0">
                <a:solidFill>
                  <a:schemeClr val="bg1"/>
                </a:solidFill>
                <a:latin typeface="+mn-lt"/>
              </a:rPr>
              <a:t>slide master</a:t>
            </a:r>
          </a:p>
        </p:txBody>
      </p:sp>
      <p:sp>
        <p:nvSpPr>
          <p:cNvPr id="7" name="Rectangle 6">
            <a:extLst>
              <a:ext uri="{FF2B5EF4-FFF2-40B4-BE49-F238E27FC236}">
                <a16:creationId xmlns:a16="http://schemas.microsoft.com/office/drawing/2014/main" id="{C021C271-0123-7D38-2DFB-B3133FB9FDA4}"/>
              </a:ext>
            </a:extLst>
          </p:cNvPr>
          <p:cNvSpPr/>
          <p:nvPr userDrawn="1"/>
        </p:nvSpPr>
        <p:spPr>
          <a:xfrm>
            <a:off x="516467" y="1066056"/>
            <a:ext cx="2927773" cy="984885"/>
          </a:xfrm>
          <a:prstGeom prst="rect">
            <a:avLst/>
          </a:prstGeom>
        </p:spPr>
        <p:txBody>
          <a:bodyPr wrap="square" lIns="0" tIns="0" rIns="0" bIns="0" anchor="b" anchorCtr="0">
            <a:spAutoFit/>
          </a:bodyPr>
          <a:lstStyle/>
          <a:p>
            <a:pPr algn="r" defTabSz="139812">
              <a:lnSpc>
                <a:spcPct val="100000"/>
              </a:lnSpc>
              <a:spcAft>
                <a:spcPts val="600"/>
              </a:spcAft>
            </a:pPr>
            <a:r>
              <a:rPr lang="en-GB" sz="900" spc="-10" baseline="0" noProof="0">
                <a:solidFill>
                  <a:schemeClr val="bg1"/>
                </a:solidFill>
                <a:latin typeface="+mn-lt"/>
              </a:rPr>
              <a:t>https://www.congresshub.com/Oncology/</a:t>
            </a:r>
            <a:br>
              <a:rPr lang="en-GB" sz="900" spc="-10" baseline="0" noProof="0">
                <a:solidFill>
                  <a:schemeClr val="bg1"/>
                </a:solidFill>
                <a:latin typeface="+mn-lt"/>
              </a:rPr>
            </a:br>
            <a:r>
              <a:rPr lang="en-GB" sz="900" spc="-10" baseline="0" noProof="0">
                <a:solidFill>
                  <a:schemeClr val="bg1"/>
                </a:solidFill>
                <a:latin typeface="+mn-lt"/>
              </a:rPr>
              <a:t>AUA2025/</a:t>
            </a:r>
            <a:r>
              <a:rPr lang="en-GB" sz="900" spc="-10" baseline="0" noProof="0" err="1">
                <a:solidFill>
                  <a:schemeClr val="bg1"/>
                </a:solidFill>
                <a:latin typeface="+mn-lt"/>
              </a:rPr>
              <a:t>ErdaRIS</a:t>
            </a:r>
            <a:r>
              <a:rPr lang="en-GB" sz="900" spc="-10" baseline="0" noProof="0">
                <a:solidFill>
                  <a:schemeClr val="bg1"/>
                </a:solidFill>
                <a:latin typeface="+mn-lt"/>
              </a:rPr>
              <a:t>/Shore</a:t>
            </a:r>
          </a:p>
          <a:p>
            <a:pPr algn="r" defTabSz="139812">
              <a:lnSpc>
                <a:spcPct val="100000"/>
              </a:lnSpc>
              <a:spcAft>
                <a:spcPts val="600"/>
              </a:spcAft>
            </a:pPr>
            <a:r>
              <a:rPr lang="en-US" sz="900" noProof="0">
                <a:solidFill>
                  <a:schemeClr val="bg1"/>
                </a:solidFill>
                <a:latin typeface="+mn-lt"/>
              </a:rPr>
              <a:t>Scan the QR code </a:t>
            </a:r>
          </a:p>
          <a:p>
            <a:pPr algn="r" defTabSz="139812">
              <a:lnSpc>
                <a:spcPct val="100000"/>
              </a:lnSpc>
              <a:spcAft>
                <a:spcPts val="600"/>
              </a:spcAft>
            </a:pPr>
            <a:r>
              <a:rPr lang="en-US" sz="900" noProof="0">
                <a:solidFill>
                  <a:schemeClr val="bg1"/>
                </a:solidFill>
                <a:latin typeface="+mn-lt"/>
              </a:rPr>
              <a:t>The QR code is intended to provide scientific information for individual reference, and the information should </a:t>
            </a:r>
            <a:br>
              <a:rPr lang="en-US" sz="900" noProof="0">
                <a:solidFill>
                  <a:schemeClr val="bg1"/>
                </a:solidFill>
                <a:latin typeface="+mn-lt"/>
              </a:rPr>
            </a:br>
            <a:r>
              <a:rPr lang="en-US" sz="900" noProof="0">
                <a:solidFill>
                  <a:schemeClr val="bg1"/>
                </a:solidFill>
                <a:latin typeface="+mn-lt"/>
              </a:rPr>
              <a:t>not be altered or reproduced in any way. </a:t>
            </a:r>
          </a:p>
        </p:txBody>
      </p:sp>
      <p:sp>
        <p:nvSpPr>
          <p:cNvPr id="2" name="Content Placeholder 11">
            <a:extLst>
              <a:ext uri="{FF2B5EF4-FFF2-40B4-BE49-F238E27FC236}">
                <a16:creationId xmlns:a16="http://schemas.microsoft.com/office/drawing/2014/main" id="{28677A49-6A9C-D798-7E8C-463A3CB18E17}"/>
              </a:ext>
            </a:extLst>
          </p:cNvPr>
          <p:cNvSpPr txBox="1">
            <a:spLocks/>
          </p:cNvSpPr>
          <p:nvPr userDrawn="1"/>
        </p:nvSpPr>
        <p:spPr>
          <a:xfrm>
            <a:off x="1" y="6675120"/>
            <a:ext cx="12192000" cy="182880"/>
          </a:xfrm>
          <a:prstGeom prst="rect">
            <a:avLst/>
          </a:prstGeom>
        </p:spPr>
        <p:txBody>
          <a:bodyPr vert="horz" lIns="0" tIns="45720" rIns="0" bIns="45720" rtlCol="0" anchor="b">
            <a:no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tx1"/>
                </a:solidFill>
                <a:latin typeface="+mn-lt"/>
              </a:rPr>
              <a:t>Presented by N Shore at the 120</a:t>
            </a:r>
            <a:r>
              <a:rPr lang="en-US" sz="800" baseline="30000">
                <a:solidFill>
                  <a:schemeClr val="tx1"/>
                </a:solidFill>
                <a:latin typeface="+mn-lt"/>
              </a:rPr>
              <a:t>th</a:t>
            </a:r>
            <a:r>
              <a:rPr lang="en-US" sz="800">
                <a:solidFill>
                  <a:schemeClr val="tx1"/>
                </a:solidFill>
                <a:latin typeface="+mn-lt"/>
              </a:rPr>
              <a:t> AUA Annual Meeting; April 26-29, 2025; Las Vegas, NV, USA</a:t>
            </a:r>
          </a:p>
        </p:txBody>
      </p:sp>
      <p:pic>
        <p:nvPicPr>
          <p:cNvPr id="5" name="Picture 4" descr="A qr code with a few squares&#10;&#10;AI-generated content may be incorrect.">
            <a:extLst>
              <a:ext uri="{FF2B5EF4-FFF2-40B4-BE49-F238E27FC236}">
                <a16:creationId xmlns:a16="http://schemas.microsoft.com/office/drawing/2014/main" id="{F105209C-5D98-14BA-2035-000490DBDC05}"/>
              </a:ext>
            </a:extLst>
          </p:cNvPr>
          <p:cNvPicPr>
            <a:picLocks noChangeAspect="1"/>
          </p:cNvPicPr>
          <p:nvPr userDrawn="1"/>
        </p:nvPicPr>
        <p:blipFill>
          <a:blip r:embed="rId2"/>
          <a:stretch>
            <a:fillRect/>
          </a:stretch>
        </p:blipFill>
        <p:spPr>
          <a:xfrm>
            <a:off x="3832634" y="1165634"/>
            <a:ext cx="4526732" cy="4526732"/>
          </a:xfrm>
          <a:prstGeom prst="rect">
            <a:avLst/>
          </a:prstGeom>
        </p:spPr>
      </p:pic>
    </p:spTree>
    <p:extLst>
      <p:ext uri="{BB962C8B-B14F-4D97-AF65-F5344CB8AC3E}">
        <p14:creationId xmlns:p14="http://schemas.microsoft.com/office/powerpoint/2010/main" val="1898487873"/>
      </p:ext>
    </p:extLst>
  </p:cSld>
  <p:clrMapOvr>
    <a:overrideClrMapping bg1="lt1" tx1="dk1" bg2="lt2" tx2="dk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2904940"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90573719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26429173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16097123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383448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2151563953"/>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34819"/>
      </p:ext>
    </p:extLst>
  </p:cSld>
  <p:clrMapOvr>
    <a:masterClrMapping/>
  </p:clrMapOvr>
  <p:transition spd="slow">
    <p:strips/>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609600" y="6200775"/>
            <a:ext cx="9753600" cy="657225"/>
          </a:xfrm>
        </p:spPr>
        <p:txBody>
          <a:bodyPr bIns="72000" anchor="b" anchorCtr="0">
            <a:noAutofit/>
          </a:bodyPr>
          <a:lstStyle>
            <a:lvl1pPr marL="0" indent="0">
              <a:lnSpc>
                <a:spcPct val="100000"/>
              </a:lnSpc>
              <a:spcBef>
                <a:spcPts val="0"/>
              </a:spcBef>
              <a:spcAft>
                <a:spcPts val="50"/>
              </a:spcAft>
              <a:buNone/>
              <a:defRPr sz="800"/>
            </a:lvl1pPr>
          </a:lstStyle>
          <a:p>
            <a:pPr lvl="0"/>
            <a:r>
              <a:rPr lang="en-US"/>
              <a:t>Footnotes</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3" name="Title 2">
            <a:extLst>
              <a:ext uri="{FF2B5EF4-FFF2-40B4-BE49-F238E27FC236}">
                <a16:creationId xmlns:a16="http://schemas.microsoft.com/office/drawing/2014/main" id="{22AD159F-7756-3DA0-DF27-72115E048DD5}"/>
              </a:ext>
            </a:extLst>
          </p:cNvPr>
          <p:cNvSpPr>
            <a:spLocks noGrp="1"/>
          </p:cNvSpPr>
          <p:nvPr>
            <p:ph type="title" hasCustomPrompt="1"/>
          </p:nvPr>
        </p:nvSpPr>
        <p:spPr/>
        <p:txBody>
          <a:bodyPr/>
          <a:lstStyle/>
          <a:p>
            <a:r>
              <a:rPr lang="en-US"/>
              <a:t>Click to enter title here</a:t>
            </a:r>
          </a:p>
        </p:txBody>
      </p:sp>
      <p:sp>
        <p:nvSpPr>
          <p:cNvPr id="9" name="Content Placeholder 8">
            <a:extLst>
              <a:ext uri="{FF2B5EF4-FFF2-40B4-BE49-F238E27FC236}">
                <a16:creationId xmlns:a16="http://schemas.microsoft.com/office/drawing/2014/main" id="{06C49CE0-A935-60E2-C2F2-67EBD888955D}"/>
              </a:ext>
            </a:extLst>
          </p:cNvPr>
          <p:cNvSpPr>
            <a:spLocks noGrp="1"/>
          </p:cNvSpPr>
          <p:nvPr>
            <p:ph sz="quarter" idx="112" hasCustomPrompt="1"/>
          </p:nvPr>
        </p:nvSpPr>
        <p:spPr/>
        <p:txBody>
          <a:body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21773583"/>
      </p:ext>
    </p:extLst>
  </p:cSld>
  <p:clrMapOvr>
    <a:masterClrMapping/>
  </p:clrMapOvr>
  <p:extLst>
    <p:ext uri="{DCECCB84-F9BA-43D5-87BE-67443E8EF086}">
      <p15:sldGuideLst xmlns:p15="http://schemas.microsoft.com/office/powerpoint/2012/main">
        <p15:guide id="5" orient="horz" pos="925">
          <p15:clr>
            <a:srgbClr val="A6428C"/>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3262-2137-499A-58A4-D74AA9CD8C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893192-271F-299F-FB8F-B10AED793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42FCDA-617B-CA92-3150-36BB9DD3F9C2}"/>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5" name="Footer Placeholder 4">
            <a:extLst>
              <a:ext uri="{FF2B5EF4-FFF2-40B4-BE49-F238E27FC236}">
                <a16:creationId xmlns:a16="http://schemas.microsoft.com/office/drawing/2014/main" id="{80971815-D341-C2F6-39D7-4D3758B8D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99B53-E0E3-D896-C38A-B5E0EA1F0B48}"/>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32426734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05B5-74CA-8DBE-B3A0-2A689B84A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15EA3-ADE8-67B6-1F5F-EC5CC4D524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D8A10-7E06-EAD3-3CEB-47372DAD869E}"/>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5" name="Footer Placeholder 4">
            <a:extLst>
              <a:ext uri="{FF2B5EF4-FFF2-40B4-BE49-F238E27FC236}">
                <a16:creationId xmlns:a16="http://schemas.microsoft.com/office/drawing/2014/main" id="{D8DF1257-A760-65D4-00CC-9AC16DFBEE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D96FC-8365-9FD8-EE50-0B52F734AA7C}"/>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16487185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F7E5E-7880-C09A-A85A-107E79931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33A3B2-700A-A147-30B6-1C317AC757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2AD58B-415B-CEBC-A6FC-BA685FB078A3}"/>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5" name="Footer Placeholder 4">
            <a:extLst>
              <a:ext uri="{FF2B5EF4-FFF2-40B4-BE49-F238E27FC236}">
                <a16:creationId xmlns:a16="http://schemas.microsoft.com/office/drawing/2014/main" id="{60E91904-9CE8-B7FF-26BD-F395A60A3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ECB38-BCE7-6F99-EF92-FEF2CC106F94}"/>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246874716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7772-0477-F203-9ED1-926EAFD57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50942-1888-F7EC-7E5D-0B48C4F11A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118AFB-8016-14BC-62F9-E113289611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AC782C-77FB-7CA6-C20A-B052F2822EC1}"/>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6" name="Footer Placeholder 5">
            <a:extLst>
              <a:ext uri="{FF2B5EF4-FFF2-40B4-BE49-F238E27FC236}">
                <a16:creationId xmlns:a16="http://schemas.microsoft.com/office/drawing/2014/main" id="{B5B84168-7E43-0FB5-A4E0-ADB31D732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1CA8A-595D-A594-8A0D-0366E7848C44}"/>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1419419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3D65-95D9-88D4-CD15-7D7A2DB30A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67999F-F4B2-C8BF-7EBA-BDC78E127F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0017C4-35A3-9485-9F15-A7FB803A11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E4773F-CBF3-FCBC-FF6A-4A9F0E3D94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E3E160-1EDA-A9C3-D785-79E3C34474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152E42-40D9-35E0-5AF7-FC6889E1FD5C}"/>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8" name="Footer Placeholder 7">
            <a:extLst>
              <a:ext uri="{FF2B5EF4-FFF2-40B4-BE49-F238E27FC236}">
                <a16:creationId xmlns:a16="http://schemas.microsoft.com/office/drawing/2014/main" id="{619304AA-F55F-3911-404E-F0910051AE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90308D-509A-4D3E-7431-737885EB9CE5}"/>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35184769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27F6-6CAF-9FEF-52B3-14C8F5B9D2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4C116-24A9-0161-65FB-C68EFF19D05F}"/>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4" name="Footer Placeholder 3">
            <a:extLst>
              <a:ext uri="{FF2B5EF4-FFF2-40B4-BE49-F238E27FC236}">
                <a16:creationId xmlns:a16="http://schemas.microsoft.com/office/drawing/2014/main" id="{565AAADE-2873-1978-1785-8A56656E0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1065DF-52A5-8702-39B7-A7F97DE15E8A}"/>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294193248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F3E5CC-374B-6ACF-7826-CB165E485659}"/>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3" name="Footer Placeholder 2">
            <a:extLst>
              <a:ext uri="{FF2B5EF4-FFF2-40B4-BE49-F238E27FC236}">
                <a16:creationId xmlns:a16="http://schemas.microsoft.com/office/drawing/2014/main" id="{BDB9E79B-59B4-161F-0777-3692A7B07B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386BA-2E2D-1EF1-CFBA-73160529C38B}"/>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291563026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B1E1-0161-B8C2-B3C4-0AAF23C5E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14A262-0F95-421D-BA44-5A5D11B7AC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6E470-9BA2-B0B4-F0AD-96F4BC99B2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D670E-365A-9FBF-5740-434D4857671B}"/>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6" name="Footer Placeholder 5">
            <a:extLst>
              <a:ext uri="{FF2B5EF4-FFF2-40B4-BE49-F238E27FC236}">
                <a16:creationId xmlns:a16="http://schemas.microsoft.com/office/drawing/2014/main" id="{AE1EB750-4438-6574-4950-03B348D6F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0575D-0E19-9B38-68E0-408D00E6455C}"/>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42071453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BC3D-C5D5-8A7D-BF92-D9D639EE7E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968039-C27A-45FD-C99D-8A960DF7FA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BBAA9D-1AC4-0D80-343A-BBA1C225C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F2AE0-2369-578A-9C63-9592DD62E50F}"/>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6" name="Footer Placeholder 5">
            <a:extLst>
              <a:ext uri="{FF2B5EF4-FFF2-40B4-BE49-F238E27FC236}">
                <a16:creationId xmlns:a16="http://schemas.microsoft.com/office/drawing/2014/main" id="{61BD5A3E-5749-8227-2C51-489706A8A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F2A6D-45AD-074B-02FC-6815153F0294}"/>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365603377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8F89-EE0F-E69A-7EB2-9685AE5188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8490E-E403-DEA4-146C-91C8901D70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F3006-94F9-4ED2-135E-C95EF1150A5A}"/>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5" name="Footer Placeholder 4">
            <a:extLst>
              <a:ext uri="{FF2B5EF4-FFF2-40B4-BE49-F238E27FC236}">
                <a16:creationId xmlns:a16="http://schemas.microsoft.com/office/drawing/2014/main" id="{6B28C2EE-BD59-B814-B69E-28174540A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B7D26-46B9-9E1E-0666-C5054D068BA6}"/>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11330344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9A1B5-3897-C1F9-0829-013A7A3847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C303C-CD15-EC01-1B58-7413FB49C9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CE6CE-EF28-182A-877B-7F06F00A01DA}"/>
              </a:ext>
            </a:extLst>
          </p:cNvPr>
          <p:cNvSpPr>
            <a:spLocks noGrp="1"/>
          </p:cNvSpPr>
          <p:nvPr>
            <p:ph type="dt" sz="half" idx="10"/>
          </p:nvPr>
        </p:nvSpPr>
        <p:spPr/>
        <p:txBody>
          <a:bodyPr/>
          <a:lstStyle/>
          <a:p>
            <a:fld id="{20379C08-5ECD-B841-A0C7-2E254AA5E84C}" type="datetimeFigureOut">
              <a:rPr lang="en-US" smtClean="0"/>
              <a:t>2/26/26</a:t>
            </a:fld>
            <a:endParaRPr lang="en-US"/>
          </a:p>
        </p:txBody>
      </p:sp>
      <p:sp>
        <p:nvSpPr>
          <p:cNvPr id="5" name="Footer Placeholder 4">
            <a:extLst>
              <a:ext uri="{FF2B5EF4-FFF2-40B4-BE49-F238E27FC236}">
                <a16:creationId xmlns:a16="http://schemas.microsoft.com/office/drawing/2014/main" id="{BA4439E7-D93E-4A94-724D-0C8AF7BB3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9BF67-8059-2F3B-73D5-449040208C3B}"/>
              </a:ext>
            </a:extLst>
          </p:cNvPr>
          <p:cNvSpPr>
            <a:spLocks noGrp="1"/>
          </p:cNvSpPr>
          <p:nvPr>
            <p:ph type="sldNum" sz="quarter" idx="12"/>
          </p:nvPr>
        </p:nvSpPr>
        <p:spPr/>
        <p:txBody>
          <a:bodyPr/>
          <a:lstStyle/>
          <a:p>
            <a:fld id="{1F0F1379-CE04-8340-9F43-16351B75A8F9}" type="slidenum">
              <a:rPr lang="en-US" smtClean="0"/>
              <a:t>‹#›</a:t>
            </a:fld>
            <a:endParaRPr lang="en-US"/>
          </a:p>
        </p:txBody>
      </p:sp>
    </p:spTree>
    <p:extLst>
      <p:ext uri="{BB962C8B-B14F-4D97-AF65-F5344CB8AC3E}">
        <p14:creationId xmlns:p14="http://schemas.microsoft.com/office/powerpoint/2010/main" val="23027980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5927606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9381795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5129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9729677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754390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519123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237969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154961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2417949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632383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61474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553915" y="1019909"/>
            <a:ext cx="11175023" cy="5112443"/>
          </a:xfrm>
          <a:prstGeom prst="rect">
            <a:avLst/>
          </a:prstGeom>
        </p:spPr>
        <p:txBody>
          <a:bodyPr>
            <a:noAutofit/>
          </a:bodyPr>
          <a:lstStyle>
            <a:lvl4pPr marL="274320" indent="-274320">
              <a:buClrTx/>
              <a:buSzPct val="100000"/>
              <a:buFont typeface="Arial" panose="020B0604020202020204" pitchFamily="34" charset="0"/>
              <a:buChar char="•"/>
              <a:defRPr/>
            </a:lvl4pPr>
            <a:lvl5pPr marL="548640" indent="-27463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a:xfrm>
            <a:off x="287171" y="376417"/>
            <a:ext cx="10665752" cy="430847"/>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7076825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785412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a:xfrm>
            <a:off x="378462" y="160869"/>
            <a:ext cx="11432977" cy="677333"/>
          </a:xfrm>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lang="en-US" sz="1066" dirty="0">
                <a:solidFill>
                  <a:srgbClr val="433F3F"/>
                </a:solidFill>
              </a:rPr>
              <a:t>CheckMate 274</a:t>
            </a:r>
          </a:p>
        </p:txBody>
      </p:sp>
    </p:spTree>
    <p:extLst>
      <p:ext uri="{BB962C8B-B14F-4D97-AF65-F5344CB8AC3E}">
        <p14:creationId xmlns:p14="http://schemas.microsoft.com/office/powerpoint/2010/main" val="408930421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529169" y="1676405"/>
            <a:ext cx="8005233" cy="1470025"/>
          </a:xfrm>
        </p:spPr>
        <p:txBody>
          <a:bodyPr lIns="0" rIns="0" anchor="b">
            <a:noAutofit/>
          </a:bodyPr>
          <a:lstStyle>
            <a:lvl1pPr algn="l">
              <a:defRPr sz="2800">
                <a:solidFill>
                  <a:srgbClr val="000000"/>
                </a:solidFill>
                <a:latin typeface="+mn-lt"/>
              </a:defRPr>
            </a:lvl1pPr>
          </a:lstStyle>
          <a:p>
            <a:r>
              <a:rPr lang="en-US" dirty="0"/>
              <a:t>Click to edit Master title style</a:t>
            </a:r>
            <a:endParaRPr lang="en-GB" dirty="0"/>
          </a:p>
        </p:txBody>
      </p:sp>
      <p:sp>
        <p:nvSpPr>
          <p:cNvPr id="4" name="Subtitle 2"/>
          <p:cNvSpPr>
            <a:spLocks noGrp="1"/>
          </p:cNvSpPr>
          <p:nvPr>
            <p:ph type="subTitle" idx="1"/>
          </p:nvPr>
        </p:nvSpPr>
        <p:spPr>
          <a:xfrm>
            <a:off x="529168" y="3715772"/>
            <a:ext cx="8034469" cy="1542033"/>
          </a:xfrm>
        </p:spPr>
        <p:txBody>
          <a:bodyPr anchor="t">
            <a:noAutofit/>
          </a:bodyPr>
          <a:lstStyle>
            <a:lvl1pPr marL="0" indent="0" algn="l">
              <a:buNone/>
              <a:defRPr sz="1800" b="1">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5" name="Rectangle 4"/>
          <p:cNvSpPr/>
          <p:nvPr userDrawn="1"/>
        </p:nvSpPr>
        <p:spPr bwMode="auto">
          <a:xfrm>
            <a:off x="0" y="3417252"/>
            <a:ext cx="12192000" cy="45720"/>
          </a:xfrm>
          <a:prstGeom prst="rect">
            <a:avLst/>
          </a:prstGeom>
          <a:solidFill>
            <a:srgbClr val="000000"/>
          </a:solidFill>
          <a:ln w="12700">
            <a:noFill/>
            <a:round/>
            <a:headEnd type="none" w="sm" len="sm"/>
            <a:tailEnd type="none" w="sm" len="sm"/>
          </a:ln>
          <a:effectLst/>
        </p:spPr>
        <p:txBody>
          <a:bodyPr wrap="square" rtlCol="0" anchor="ctr">
            <a:noAutofit/>
          </a:bodyPr>
          <a:lstStyle/>
          <a:p>
            <a:pPr algn="ctr">
              <a:spcBef>
                <a:spcPct val="0"/>
              </a:spcBef>
              <a:spcAft>
                <a:spcPct val="0"/>
              </a:spcAft>
            </a:pPr>
            <a:endParaRPr lang="en-GB" sz="1800" b="1" dirty="0">
              <a:solidFill>
                <a:schemeClr val="bg1"/>
              </a:solidFill>
              <a:ea typeface="MS PGothic" pitchFamily="34" charset="-128"/>
              <a:cs typeface="ヒラギノ角ゴ Pro W3"/>
            </a:endParaRPr>
          </a:p>
        </p:txBody>
      </p:sp>
    </p:spTree>
    <p:extLst>
      <p:ext uri="{BB962C8B-B14F-4D97-AF65-F5344CB8AC3E}">
        <p14:creationId xmlns:p14="http://schemas.microsoft.com/office/powerpoint/2010/main" val="12827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a:solidFill>
                  <a:srgbClr val="000000"/>
                </a:solidFill>
              </a:defRPr>
            </a:lvl1pPr>
          </a:lstStyle>
          <a:p>
            <a:r>
              <a:rPr lang="en-US" dirty="0"/>
              <a:t>Click to edit Master title style</a:t>
            </a:r>
            <a:endParaRPr lang="en-GB" dirty="0"/>
          </a:p>
        </p:txBody>
      </p:sp>
      <p:sp>
        <p:nvSpPr>
          <p:cNvPr id="14" name="Text Placeholder 13"/>
          <p:cNvSpPr>
            <a:spLocks noGrp="1"/>
          </p:cNvSpPr>
          <p:nvPr>
            <p:ph type="body" sz="quarter" idx="13" hasCustomPrompt="1"/>
          </p:nvPr>
        </p:nvSpPr>
        <p:spPr>
          <a:xfrm>
            <a:off x="529168" y="6311905"/>
            <a:ext cx="5465232" cy="390525"/>
          </a:xfr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197601" y="6311905"/>
            <a:ext cx="5465232" cy="390525"/>
          </a:xfr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spTree>
    <p:extLst>
      <p:ext uri="{BB962C8B-B14F-4D97-AF65-F5344CB8AC3E}">
        <p14:creationId xmlns:p14="http://schemas.microsoft.com/office/powerpoint/2010/main" val="214247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rgbClr val="000000"/>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529170" y="1470026"/>
            <a:ext cx="5465233" cy="4656138"/>
          </a:xfrm>
        </p:spPr>
        <p:txBody>
          <a:bodyPr>
            <a:noAutofit/>
          </a:bodyPr>
          <a:lstStyle>
            <a:lvl1pPr>
              <a:defRPr sz="1800">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1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4" y="1470026"/>
            <a:ext cx="5465233" cy="4656138"/>
          </a:xfrm>
        </p:spPr>
        <p:txBody>
          <a:bodyPr>
            <a:noAutofit/>
          </a:bodyPr>
          <a:lstStyle>
            <a:lvl1pPr>
              <a:defRPr sz="1800">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1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3"/>
          <p:cNvSpPr>
            <a:spLocks noGrp="1"/>
          </p:cNvSpPr>
          <p:nvPr>
            <p:ph type="body" sz="quarter" idx="13" hasCustomPrompt="1"/>
          </p:nvPr>
        </p:nvSpPr>
        <p:spPr>
          <a:xfrm>
            <a:off x="529168" y="6311905"/>
            <a:ext cx="5465232" cy="390525"/>
          </a:xfr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8" name="Text Placeholder 13"/>
          <p:cNvSpPr>
            <a:spLocks noGrp="1"/>
          </p:cNvSpPr>
          <p:nvPr>
            <p:ph type="body" sz="quarter" idx="14" hasCustomPrompt="1"/>
          </p:nvPr>
        </p:nvSpPr>
        <p:spPr>
          <a:xfrm>
            <a:off x="6197601" y="6311905"/>
            <a:ext cx="5465232" cy="390525"/>
          </a:xfr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spTree>
    <p:extLst>
      <p:ext uri="{BB962C8B-B14F-4D97-AF65-F5344CB8AC3E}">
        <p14:creationId xmlns:p14="http://schemas.microsoft.com/office/powerpoint/2010/main" val="19754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9169" y="188917"/>
            <a:ext cx="11133667" cy="1008061"/>
          </a:xfrm>
        </p:spPr>
        <p:txBody>
          <a:bodyPr/>
          <a:lstStyle>
            <a:lvl1pPr>
              <a:defRPr>
                <a:solidFill>
                  <a:srgbClr val="000000"/>
                </a:solidFill>
              </a:defRPr>
            </a:lvl1pPr>
          </a:lstStyle>
          <a:p>
            <a:r>
              <a:rPr lang="en-US" dirty="0"/>
              <a:t>Click to edit Master title style</a:t>
            </a:r>
            <a:endParaRPr lang="en-GB" dirty="0"/>
          </a:p>
        </p:txBody>
      </p:sp>
      <p:sp>
        <p:nvSpPr>
          <p:cNvPr id="5" name="Text Placeholder 13"/>
          <p:cNvSpPr>
            <a:spLocks noGrp="1"/>
          </p:cNvSpPr>
          <p:nvPr>
            <p:ph type="body" sz="quarter" idx="13" hasCustomPrompt="1"/>
          </p:nvPr>
        </p:nvSpPr>
        <p:spPr>
          <a:xfrm>
            <a:off x="529168" y="6311905"/>
            <a:ext cx="5465232" cy="390525"/>
          </a:xfrm>
        </p:spPr>
        <p:txBody>
          <a:bodyPr lIns="0" tIns="0" rIns="0" bIns="0" anchor="b">
            <a:noAutofit/>
          </a:bodyPr>
          <a:lstStyle>
            <a:lvl1pPr marL="0" indent="0" algn="l">
              <a:spcBef>
                <a:spcPts val="0"/>
              </a:spcBef>
              <a:spcAft>
                <a:spcPts val="0"/>
              </a:spcAft>
              <a:buNone/>
              <a:defRPr sz="1000"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197601" y="6311905"/>
            <a:ext cx="5465232" cy="390525"/>
          </a:xfrm>
        </p:spPr>
        <p:txBody>
          <a:bodyPr lIns="0" tIns="0" rIns="0" bIns="0" anchor="b">
            <a:noAutofit/>
          </a:bodyPr>
          <a:lstStyle>
            <a:lvl1pPr marL="0" indent="0" algn="r">
              <a:spcBef>
                <a:spcPts val="0"/>
              </a:spcBef>
              <a:spcAft>
                <a:spcPts val="0"/>
              </a:spcAft>
              <a:buNone/>
              <a:defRPr sz="1000" b="0">
                <a:solidFill>
                  <a:srgbClr val="000000"/>
                </a:solidFill>
                <a:latin typeface="+mn-lt"/>
              </a:defRPr>
            </a:lvl1pPr>
          </a:lstStyle>
          <a:p>
            <a:pPr lvl="0"/>
            <a:r>
              <a:rPr lang="en-US" dirty="0"/>
              <a:t>References</a:t>
            </a:r>
            <a:endParaRPr lang="en-GB" dirty="0"/>
          </a:p>
        </p:txBody>
      </p:sp>
    </p:spTree>
    <p:extLst>
      <p:ext uri="{BB962C8B-B14F-4D97-AF65-F5344CB8AC3E}">
        <p14:creationId xmlns:p14="http://schemas.microsoft.com/office/powerpoint/2010/main" val="84689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74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9463" y="368524"/>
            <a:ext cx="11572599" cy="741168"/>
          </a:xfrm>
        </p:spPr>
        <p:txBody>
          <a:bodyPr anchor="t"/>
          <a:lstStyle>
            <a:lvl1pPr algn="l">
              <a:defRPr sz="2822" b="0">
                <a:solidFill>
                  <a:srgbClr val="062F6E"/>
                </a:solidFill>
              </a:defRPr>
            </a:lvl1pPr>
          </a:lstStyle>
          <a:p>
            <a:r>
              <a:rPr lang="en-US" dirty="0"/>
              <a:t>Click to edit Master title style</a:t>
            </a:r>
          </a:p>
        </p:txBody>
      </p:sp>
      <p:sp>
        <p:nvSpPr>
          <p:cNvPr id="3" name="Content Placeholder 2"/>
          <p:cNvSpPr>
            <a:spLocks noGrp="1"/>
          </p:cNvSpPr>
          <p:nvPr>
            <p:ph idx="1" hasCustomPrompt="1"/>
          </p:nvPr>
        </p:nvSpPr>
        <p:spPr>
          <a:xfrm>
            <a:off x="349463" y="1162900"/>
            <a:ext cx="11572599" cy="4958615"/>
          </a:xfrm>
        </p:spPr>
        <p:txBody>
          <a:bodyPr/>
          <a:lstStyle>
            <a:lvl1pPr marL="509635" indent="-322023">
              <a:lnSpc>
                <a:spcPct val="100000"/>
              </a:lnSpc>
              <a:buFont typeface="Arial" panose="020B0604020202020204" pitchFamily="34" charset="0"/>
              <a:buChar char="•"/>
              <a:defRPr sz="2117"/>
            </a:lvl1pPr>
            <a:lvl2pPr marL="1129037" indent="-322582">
              <a:lnSpc>
                <a:spcPct val="100000"/>
              </a:lnSpc>
              <a:buFont typeface="Arial" panose="020B0604020202020204" pitchFamily="34" charset="0"/>
              <a:buChar char="•"/>
              <a:defRPr sz="1852"/>
            </a:lvl2pPr>
            <a:lvl3pPr marL="1935492" indent="-322582">
              <a:lnSpc>
                <a:spcPct val="100000"/>
              </a:lnSpc>
              <a:buFont typeface="Arial" panose="020B0604020202020204" pitchFamily="34" charset="0"/>
              <a:buChar char="•"/>
              <a:defRPr sz="1764"/>
            </a:lvl3pPr>
            <a:lvl4pPr marL="2741947" indent="-322582">
              <a:lnSpc>
                <a:spcPct val="100000"/>
              </a:lnSpc>
              <a:buFont typeface="Arial" panose="020B0604020202020204" pitchFamily="34" charset="0"/>
              <a:buChar char="•"/>
              <a:defRPr sz="1235"/>
            </a:lvl4pPr>
            <a:lvl5pPr marL="3548402" indent="-322582">
              <a:lnSpc>
                <a:spcPct val="100000"/>
              </a:lnSpc>
              <a:buFont typeface="Arial" panose="020B0604020202020204" pitchFamily="34" charset="0"/>
              <a:buChar char="•"/>
              <a:defRPr sz="123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9">
            <a:extLst>
              <a:ext uri="{FF2B5EF4-FFF2-40B4-BE49-F238E27FC236}">
                <a16:creationId xmlns:a16="http://schemas.microsoft.com/office/drawing/2014/main" id="{78B34834-CD92-4981-BE5B-4F5031B514D4}"/>
              </a:ext>
            </a:extLst>
          </p:cNvPr>
          <p:cNvSpPr>
            <a:spLocks noGrp="1" noChangeArrowheads="1"/>
          </p:cNvSpPr>
          <p:nvPr>
            <p:ph type="ftr" idx="10"/>
          </p:nvPr>
        </p:nvSpPr>
        <p:spPr>
          <a:xfrm>
            <a:off x="331889" y="6247530"/>
            <a:ext cx="8499172" cy="464854"/>
          </a:xfrm>
        </p:spPr>
        <p:txBody>
          <a:bodyPr anchor="b"/>
          <a:lstStyle>
            <a:lvl1pPr>
              <a:defRPr sz="1058">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58"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Slide Number Placeholder 10">
            <a:extLst>
              <a:ext uri="{FF2B5EF4-FFF2-40B4-BE49-F238E27FC236}">
                <a16:creationId xmlns:a16="http://schemas.microsoft.com/office/drawing/2014/main" id="{FE1A8567-9D53-4CFB-9364-DB7C0583CAE5}"/>
              </a:ext>
            </a:extLst>
          </p:cNvPr>
          <p:cNvSpPr>
            <a:spLocks noGrp="1" noChangeArrowheads="1"/>
          </p:cNvSpPr>
          <p:nvPr>
            <p:ph type="sldNum" idx="11"/>
          </p:nvPr>
        </p:nvSpPr>
        <p:spPr>
          <a:xfrm>
            <a:off x="11519117" y="6255930"/>
            <a:ext cx="397626" cy="464854"/>
          </a:xfrm>
        </p:spPr>
        <p:txBody>
          <a:bodyPr anchor="b"/>
          <a:lstStyle>
            <a:lvl1pPr algn="r">
              <a:defRPr sz="1235"/>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884696-7069-46C2-A66C-917566DF4F9D}" type="slidenum">
              <a:rPr kumimoji="0" lang="en-US" altLang="en-US" sz="1235"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35"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3090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2/26/26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2/26/26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6" Type="http://schemas.openxmlformats.org/officeDocument/2006/relationships/image" Target="../media/image35.jpe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0.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1.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theme" Target="../theme/theme12.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image" Target="../media/image42.png"/><Relationship Id="rId5" Type="http://schemas.openxmlformats.org/officeDocument/2006/relationships/slideLayout" Target="../slideLayouts/slideLayout200.xml"/><Relationship Id="rId10" Type="http://schemas.openxmlformats.org/officeDocument/2006/relationships/theme" Target="../theme/theme13.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image" Target="../media/image43.png"/><Relationship Id="rId5" Type="http://schemas.openxmlformats.org/officeDocument/2006/relationships/slideLayout" Target="../slideLayouts/slideLayout209.xml"/><Relationship Id="rId10" Type="http://schemas.openxmlformats.org/officeDocument/2006/relationships/theme" Target="../theme/theme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image" Target="../media/image44.png"/><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theme" Target="../theme/theme15.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45.pn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16.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1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46.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image" Target="../media/image47.png"/><Relationship Id="rId5" Type="http://schemas.openxmlformats.org/officeDocument/2006/relationships/slideLayout" Target="../slideLayouts/slideLayout251.xml"/><Relationship Id="rId10" Type="http://schemas.openxmlformats.org/officeDocument/2006/relationships/theme" Target="../theme/theme18.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image" Target="../media/image48.png"/><Relationship Id="rId2" Type="http://schemas.openxmlformats.org/officeDocument/2006/relationships/slideLayout" Target="../slideLayouts/slideLayout257.xml"/><Relationship Id="rId16" Type="http://schemas.openxmlformats.org/officeDocument/2006/relationships/theme" Target="../theme/theme19.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image" Target="../media/image49.png"/><Relationship Id="rId5" Type="http://schemas.openxmlformats.org/officeDocument/2006/relationships/slideLayout" Target="../slideLayouts/slideLayout275.xml"/><Relationship Id="rId10" Type="http://schemas.openxmlformats.org/officeDocument/2006/relationships/theme" Target="../theme/theme2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image" Target="../media/image50.png"/><Relationship Id="rId5" Type="http://schemas.openxmlformats.org/officeDocument/2006/relationships/slideLayout" Target="../slideLayouts/slideLayout284.xml"/><Relationship Id="rId10" Type="http://schemas.openxmlformats.org/officeDocument/2006/relationships/theme" Target="../theme/theme21.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5" Type="http://schemas.openxmlformats.org/officeDocument/2006/relationships/slideLayout" Target="../slideLayouts/slideLayout293.xml"/><Relationship Id="rId4" Type="http://schemas.openxmlformats.org/officeDocument/2006/relationships/slideLayout" Target="../slideLayouts/slideLayout292.xml"/><Relationship Id="rId9" Type="http://schemas.openxmlformats.org/officeDocument/2006/relationships/image" Target="../media/image51.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3.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theme" Target="../theme/theme24.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323.xml"/><Relationship Id="rId7" Type="http://schemas.openxmlformats.org/officeDocument/2006/relationships/theme" Target="../theme/theme25.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5" Type="http://schemas.openxmlformats.org/officeDocument/2006/relationships/slideLayout" Target="../slideLayouts/slideLayout325.xml"/><Relationship Id="rId4"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29.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6.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theme" Target="../theme/theme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theme" Target="../theme/theme9.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 id="2147484850"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78419" y="228602"/>
            <a:ext cx="10435167" cy="113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8425" tIns="49212" rIns="98425" bIns="49212"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878419" y="1962152"/>
            <a:ext cx="10435167"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53882" dir="2700000" algn="ctr" rotWithShape="0">
                    <a:schemeClr val="bg1">
                      <a:alpha val="74998"/>
                    </a:schemeClr>
                  </a:outerShdw>
                </a:effectLst>
              </a14:hiddenEffects>
            </a:ext>
            <a:ext uri="{FAA26D3D-D897-4be2-8F04-BA451C77F1D7}"/>
          </a:extLst>
        </p:spPr>
        <p:txBody>
          <a:bodyPr vert="horz" wrap="square" lIns="98425" tIns="49212" rIns="98425" bIns="492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7" descr="Macintosh HD:Users:marienl:Desktop:ƒ Lisa work:CC_PowerPoint:CC_S.jp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12803" y="6450179"/>
            <a:ext cx="1752743" cy="2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993021"/>
      </p:ext>
    </p:extLst>
  </p:cSld>
  <p:clrMap bg1="lt1" tx1="dk1" bg2="lt2" tx2="dk2" accent1="accent1" accent2="accent2" accent3="accent3" accent4="accent4" accent5="accent5" accent6="accent6" hlink="hlink" folHlink="folHlink"/>
  <p:sldLayoutIdLst>
    <p:sldLayoutId id="2147485076" r:id="rId1"/>
    <p:sldLayoutId id="2147485077" r:id="rId2"/>
    <p:sldLayoutId id="2147485078" r:id="rId3"/>
    <p:sldLayoutId id="2147485079" r:id="rId4"/>
    <p:sldLayoutId id="2147485080" r:id="rId5"/>
    <p:sldLayoutId id="2147485081" r:id="rId6"/>
    <p:sldLayoutId id="2147485082" r:id="rId7"/>
    <p:sldLayoutId id="2147485083" r:id="rId8"/>
    <p:sldLayoutId id="2147485084" r:id="rId9"/>
    <p:sldLayoutId id="2147485085" r:id="rId10"/>
    <p:sldLayoutId id="2147485086" r:id="rId11"/>
    <p:sldLayoutId id="2147485087" r:id="rId12"/>
    <p:sldLayoutId id="2147485088" r:id="rId13"/>
    <p:sldLayoutId id="2147485089" r:id="rId14"/>
  </p:sldLayoutIdLst>
  <p:txStyles>
    <p:titleStyle>
      <a:lvl1pPr algn="ctr" defTabSz="977876" rtl="0" eaLnBrk="1" fontAlgn="base" hangingPunct="1">
        <a:spcBef>
          <a:spcPct val="0"/>
        </a:spcBef>
        <a:spcAft>
          <a:spcPct val="0"/>
        </a:spcAft>
        <a:defRPr sz="4200" b="1">
          <a:solidFill>
            <a:srgbClr val="000000"/>
          </a:solidFill>
          <a:latin typeface="+mj-lt"/>
          <a:ea typeface="+mj-ea"/>
          <a:cs typeface="+mj-cs"/>
        </a:defRPr>
      </a:lvl1pPr>
      <a:lvl2pPr algn="ctr" defTabSz="977876"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2pPr>
      <a:lvl3pPr algn="ctr" defTabSz="977876"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3pPr>
      <a:lvl4pPr algn="ctr" defTabSz="977876"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4pPr>
      <a:lvl5pPr algn="ctr" defTabSz="977876" rtl="0" eaLnBrk="1" fontAlgn="base" hangingPunct="1">
        <a:spcBef>
          <a:spcPct val="0"/>
        </a:spcBef>
        <a:spcAft>
          <a:spcPct val="0"/>
        </a:spcAft>
        <a:defRPr sz="4200" b="1">
          <a:solidFill>
            <a:srgbClr val="000000"/>
          </a:solidFill>
          <a:effectLst>
            <a:outerShdw blurRad="38100" dist="38100" dir="2700000" algn="tl">
              <a:srgbClr val="000000"/>
            </a:outerShdw>
          </a:effectLst>
          <a:latin typeface="Arial" charset="0"/>
          <a:ea typeface="Geneva" charset="0"/>
          <a:cs typeface="Arial" charset="0"/>
        </a:defRPr>
      </a:lvl5pPr>
      <a:lvl6pPr marL="457189" algn="ctr" defTabSz="977876"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6pPr>
      <a:lvl7pPr marL="914377" algn="ctr" defTabSz="977876"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7pPr>
      <a:lvl8pPr marL="1371566" algn="ctr" defTabSz="977876"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8pPr>
      <a:lvl9pPr marL="1828754" algn="ctr" defTabSz="977876" rtl="0" eaLnBrk="1" fontAlgn="base" hangingPunct="1">
        <a:spcBef>
          <a:spcPct val="0"/>
        </a:spcBef>
        <a:spcAft>
          <a:spcPct val="0"/>
        </a:spcAft>
        <a:defRPr sz="4200" b="1">
          <a:solidFill>
            <a:schemeClr val="tx1"/>
          </a:solidFill>
          <a:effectLst>
            <a:outerShdw blurRad="38100" dist="38100" dir="2700000" algn="tl">
              <a:srgbClr val="000000"/>
            </a:outerShdw>
          </a:effectLst>
          <a:latin typeface="Arial" charset="0"/>
          <a:ea typeface="Geneva" charset="0"/>
          <a:cs typeface="Arial" charset="0"/>
        </a:defRPr>
      </a:lvl9pPr>
    </p:titleStyle>
    <p:bodyStyle>
      <a:lvl1pPr marL="366704" indent="-366704" algn="l" defTabSz="977876" rtl="0" eaLnBrk="1" fontAlgn="base" hangingPunct="1">
        <a:spcBef>
          <a:spcPct val="20000"/>
        </a:spcBef>
        <a:spcAft>
          <a:spcPct val="0"/>
        </a:spcAft>
        <a:buClr>
          <a:schemeClr val="accent2"/>
        </a:buClr>
        <a:buChar char="•"/>
        <a:defRPr sz="3000" b="1">
          <a:solidFill>
            <a:srgbClr val="000000"/>
          </a:solidFill>
          <a:latin typeface="+mn-lt"/>
          <a:ea typeface="+mn-ea"/>
          <a:cs typeface="+mn-cs"/>
        </a:defRPr>
      </a:lvl1pPr>
      <a:lvl2pPr marL="795319" indent="-306380" algn="l" defTabSz="977876" rtl="0" eaLnBrk="1" fontAlgn="base" hangingPunct="1">
        <a:spcBef>
          <a:spcPct val="20000"/>
        </a:spcBef>
        <a:spcAft>
          <a:spcPct val="0"/>
        </a:spcAft>
        <a:buClr>
          <a:schemeClr val="accent2"/>
        </a:buClr>
        <a:buFont typeface="Arial" pitchFamily="34" charset="0"/>
        <a:buChar char="-"/>
        <a:defRPr sz="3000" b="1">
          <a:solidFill>
            <a:srgbClr val="000000"/>
          </a:solidFill>
          <a:latin typeface="+mn-lt"/>
          <a:ea typeface="Geneva" pitchFamily="-84" charset="-128"/>
          <a:cs typeface="+mn-cs"/>
        </a:defRPr>
      </a:lvl2pPr>
      <a:lvl3pPr marL="1222344" indent="-244469" algn="l" defTabSz="977876" rtl="0" eaLnBrk="1" fontAlgn="base" hangingPunct="1">
        <a:spcBef>
          <a:spcPct val="20000"/>
        </a:spcBef>
        <a:spcAft>
          <a:spcPct val="0"/>
        </a:spcAft>
        <a:buClr>
          <a:schemeClr val="accent2"/>
        </a:buClr>
        <a:buChar char="•"/>
        <a:defRPr sz="3000" b="1">
          <a:solidFill>
            <a:srgbClr val="000000"/>
          </a:solidFill>
          <a:latin typeface="+mn-lt"/>
          <a:ea typeface="Geneva" pitchFamily="-84" charset="-128"/>
          <a:cs typeface="+mn-cs"/>
        </a:defRPr>
      </a:lvl3pPr>
      <a:lvl4pPr marL="1712871" indent="-246057" algn="l" defTabSz="977876" rtl="0" eaLnBrk="1" fontAlgn="base" hangingPunct="1">
        <a:spcBef>
          <a:spcPct val="20000"/>
        </a:spcBef>
        <a:spcAft>
          <a:spcPct val="0"/>
        </a:spcAft>
        <a:buClr>
          <a:schemeClr val="accent2"/>
        </a:buClr>
        <a:buChar char="•"/>
        <a:defRPr sz="3000" b="1">
          <a:solidFill>
            <a:srgbClr val="000000"/>
          </a:solidFill>
          <a:latin typeface="+mn-lt"/>
          <a:ea typeface="Geneva" pitchFamily="-84" charset="-128"/>
          <a:cs typeface="+mn-cs"/>
        </a:defRPr>
      </a:lvl4pPr>
      <a:lvl5pPr marL="2201808" indent="-244469" algn="l" defTabSz="977876" rtl="0" eaLnBrk="1" fontAlgn="base" hangingPunct="1">
        <a:spcBef>
          <a:spcPct val="20000"/>
        </a:spcBef>
        <a:spcAft>
          <a:spcPct val="0"/>
        </a:spcAft>
        <a:buClr>
          <a:schemeClr val="accent2"/>
        </a:buClr>
        <a:buChar char="•"/>
        <a:defRPr sz="3000" b="1">
          <a:solidFill>
            <a:srgbClr val="000000"/>
          </a:solidFill>
          <a:latin typeface="+mn-lt"/>
          <a:ea typeface="Geneva" pitchFamily="-84" charset="-128"/>
          <a:cs typeface="+mn-cs"/>
        </a:defRPr>
      </a:lvl5pPr>
      <a:lvl6pPr marL="2658996" indent="-244469" algn="l" defTabSz="977876" rtl="0" eaLnBrk="1" fontAlgn="base" hangingPunct="1">
        <a:spcBef>
          <a:spcPct val="20000"/>
        </a:spcBef>
        <a:spcAft>
          <a:spcPct val="0"/>
        </a:spcAft>
        <a:buClr>
          <a:schemeClr val="accent2"/>
        </a:buClr>
        <a:buChar char="•"/>
        <a:defRPr sz="3000" b="1">
          <a:solidFill>
            <a:srgbClr val="FFFFFF"/>
          </a:solidFill>
          <a:effectLst>
            <a:outerShdw blurRad="38100" dist="38100" dir="2700000" algn="tl">
              <a:srgbClr val="000000"/>
            </a:outerShdw>
          </a:effectLst>
          <a:latin typeface="+mn-lt"/>
          <a:ea typeface="Arial" charset="0"/>
          <a:cs typeface="+mn-cs"/>
        </a:defRPr>
      </a:lvl6pPr>
      <a:lvl7pPr marL="3116185" indent="-244469" algn="l" defTabSz="977876" rtl="0" eaLnBrk="1" fontAlgn="base" hangingPunct="1">
        <a:spcBef>
          <a:spcPct val="20000"/>
        </a:spcBef>
        <a:spcAft>
          <a:spcPct val="0"/>
        </a:spcAft>
        <a:buClr>
          <a:schemeClr val="accent2"/>
        </a:buClr>
        <a:buChar char="•"/>
        <a:defRPr sz="3000" b="1">
          <a:solidFill>
            <a:srgbClr val="FFFFFF"/>
          </a:solidFill>
          <a:effectLst>
            <a:outerShdw blurRad="38100" dist="38100" dir="2700000" algn="tl">
              <a:srgbClr val="000000"/>
            </a:outerShdw>
          </a:effectLst>
          <a:latin typeface="+mn-lt"/>
          <a:ea typeface="Arial" charset="0"/>
          <a:cs typeface="+mn-cs"/>
        </a:defRPr>
      </a:lvl7pPr>
      <a:lvl8pPr marL="3573373" indent="-244469" algn="l" defTabSz="977876" rtl="0" eaLnBrk="1" fontAlgn="base" hangingPunct="1">
        <a:spcBef>
          <a:spcPct val="20000"/>
        </a:spcBef>
        <a:spcAft>
          <a:spcPct val="0"/>
        </a:spcAft>
        <a:buClr>
          <a:schemeClr val="accent2"/>
        </a:buClr>
        <a:buChar char="•"/>
        <a:defRPr sz="3000" b="1">
          <a:solidFill>
            <a:srgbClr val="FFFFFF"/>
          </a:solidFill>
          <a:effectLst>
            <a:outerShdw blurRad="38100" dist="38100" dir="2700000" algn="tl">
              <a:srgbClr val="000000"/>
            </a:outerShdw>
          </a:effectLst>
          <a:latin typeface="+mn-lt"/>
          <a:ea typeface="Arial" charset="0"/>
          <a:cs typeface="+mn-cs"/>
        </a:defRPr>
      </a:lvl8pPr>
      <a:lvl9pPr marL="4030562" indent="-244469" algn="l" defTabSz="977876" rtl="0" eaLnBrk="1" fontAlgn="base" hangingPunct="1">
        <a:spcBef>
          <a:spcPct val="20000"/>
        </a:spcBef>
        <a:spcAft>
          <a:spcPct val="0"/>
        </a:spcAft>
        <a:buClr>
          <a:schemeClr val="accent2"/>
        </a:buClr>
        <a:buChar char="•"/>
        <a:defRPr sz="3000" b="1">
          <a:solidFill>
            <a:srgbClr val="FFFFFF"/>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2/26/26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06245995"/>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 id="21474851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E33AEE1-E938-A2DF-6489-CFF734DF23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7B8D05D-79DF-3E9C-FCA6-56E7395F4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F5EE3EA-D9DD-5C01-F3D3-C9FB8BF91B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25E345-47BE-3B4D-9FF2-171D57D5F96E}" type="datetimeFigureOut">
              <a:rPr lang="it-IT" smtClean="0"/>
              <a:t>26/02/26</a:t>
            </a:fld>
            <a:endParaRPr lang="it-IT"/>
          </a:p>
        </p:txBody>
      </p:sp>
      <p:sp>
        <p:nvSpPr>
          <p:cNvPr id="5" name="Segnaposto piè di pagina 4">
            <a:extLst>
              <a:ext uri="{FF2B5EF4-FFF2-40B4-BE49-F238E27FC236}">
                <a16:creationId xmlns:a16="http://schemas.microsoft.com/office/drawing/2014/main" id="{72A32A25-5723-D95D-E199-AAFA5DB7E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057DD6F3-B195-8A9B-96E0-855E11DB41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1856D3-6BD0-C241-B786-BE345FC267CF}" type="slidenum">
              <a:rPr lang="it-IT" smtClean="0"/>
              <a:t>‹#›</a:t>
            </a:fld>
            <a:endParaRPr lang="it-IT"/>
          </a:p>
        </p:txBody>
      </p:sp>
    </p:spTree>
    <p:extLst>
      <p:ext uri="{BB962C8B-B14F-4D97-AF65-F5344CB8AC3E}">
        <p14:creationId xmlns:p14="http://schemas.microsoft.com/office/powerpoint/2010/main" val="746700878"/>
      </p:ext>
    </p:extLst>
  </p:cSld>
  <p:clrMap bg1="lt1" tx1="dk1" bg2="lt2" tx2="dk2" accent1="accent1" accent2="accent2" accent3="accent3" accent4="accent4" accent5="accent5" accent6="accent6" hlink="hlink" folHlink="folHlink"/>
  <p:sldLayoutIdLst>
    <p:sldLayoutId id="2147485104" r:id="rId1"/>
    <p:sldLayoutId id="2147485105" r:id="rId2"/>
    <p:sldLayoutId id="2147485106" r:id="rId3"/>
    <p:sldLayoutId id="2147485107" r:id="rId4"/>
    <p:sldLayoutId id="2147485108" r:id="rId5"/>
    <p:sldLayoutId id="2147485109" r:id="rId6"/>
    <p:sldLayoutId id="2147485110" r:id="rId7"/>
    <p:sldLayoutId id="2147485111" r:id="rId8"/>
    <p:sldLayoutId id="2147485112" r:id="rId9"/>
    <p:sldLayoutId id="2147485113" r:id="rId10"/>
    <p:sldLayoutId id="2147485114" r:id="rId11"/>
    <p:sldLayoutId id="2147485115" r:id="rId12"/>
    <p:sldLayoutId id="2147485116" r:id="rId13"/>
    <p:sldLayoutId id="2147485117" r:id="rId14"/>
    <p:sldLayoutId id="2147485118" r:id="rId15"/>
    <p:sldLayoutId id="214748512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bg1"/>
                </a:solidFill>
                <a:latin typeface="Johnson Text" pitchFamily="2" charset="77"/>
              </a:defRPr>
            </a:lvl1pPr>
          </a:lstStyle>
          <a:p>
            <a:fld id="{D2D1BBCB-56E8-744E-B233-22800C75D8CB}" type="slidenum">
              <a:rPr lang="en-US" smtClean="0"/>
              <a:pPr/>
              <a:t>‹#›</a:t>
            </a:fld>
            <a:endParaRPr lang="en-US"/>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2267"/>
            <a:ext cx="11484000"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latin typeface="Johnson Text" pitchFamily="2" charset="77"/>
              </a:defRPr>
            </a:lvl1pPr>
          </a:lstStyle>
          <a:p>
            <a:endParaRPr lang="en-US"/>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a:p>
            <a:pPr algn="ctr"/>
            <a:r>
              <a:rPr lang="en-GB" sz="600" spc="-20" baseline="0">
                <a:solidFill>
                  <a:schemeClr val="bg1"/>
                </a:solidFill>
                <a:latin typeface="Johnson Text" pitchFamily="2" charset="77"/>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800">
                <a:solidFill>
                  <a:schemeClr val="accent1"/>
                </a:solidFill>
                <a:latin typeface="Johnson Text" pitchFamily="2" charset="77"/>
              </a:rPr>
              <a:t>Presented by </a:t>
            </a:r>
            <a:r>
              <a:rPr lang="en-US" sz="800">
                <a:solidFill>
                  <a:schemeClr val="accent1"/>
                </a:solidFill>
                <a:latin typeface="Johnson Text" pitchFamily="2" charset="77"/>
              </a:rPr>
              <a:t>JM Jacob at the 120th AUA Annual Meeting; April 26-29, 2025; Las Vegas, NV, USA</a:t>
            </a:r>
            <a:r>
              <a:rPr lang="en-GB" sz="800">
                <a:solidFill>
                  <a:schemeClr val="accent1"/>
                </a:solidFill>
                <a:latin typeface="Johnson Text" pitchFamily="2" charset="77"/>
              </a:rPr>
              <a:t> </a:t>
            </a:r>
          </a:p>
        </p:txBody>
      </p:sp>
      <p:pic>
        <p:nvPicPr>
          <p:cNvPr id="8" name="Picture 7" descr="A qr code with black squares&#10;&#10;AI-generated content may be incorrect.">
            <a:extLst>
              <a:ext uri="{FF2B5EF4-FFF2-40B4-BE49-F238E27FC236}">
                <a16:creationId xmlns:a16="http://schemas.microsoft.com/office/drawing/2014/main" id="{D9D880C9-503A-F8F2-99C4-0C84684CEB16}"/>
              </a:ext>
            </a:extLst>
          </p:cNvPr>
          <p:cNvPicPr>
            <a:picLocks noChangeAspect="1"/>
          </p:cNvPicPr>
          <p:nvPr userDrawn="1"/>
        </p:nvPicPr>
        <p:blipFill>
          <a:blip r:embed="rId11"/>
          <a:stretch>
            <a:fillRect/>
          </a:stretch>
        </p:blipFill>
        <p:spPr>
          <a:xfrm>
            <a:off x="11348524" y="6015789"/>
            <a:ext cx="685800" cy="685800"/>
          </a:xfrm>
          <a:prstGeom prst="rect">
            <a:avLst/>
          </a:prstGeom>
        </p:spPr>
      </p:pic>
    </p:spTree>
    <p:extLst>
      <p:ext uri="{BB962C8B-B14F-4D97-AF65-F5344CB8AC3E}">
        <p14:creationId xmlns:p14="http://schemas.microsoft.com/office/powerpoint/2010/main" val="4202414794"/>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rgbClr val="EB1700"/>
          </a:solidFill>
          <a:effectLst/>
          <a:uLnTx/>
          <a:uFillTx/>
          <a:latin typeface="Johnson Display" pitchFamily="2" charset="77"/>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Johnson Text" pitchFamily="2" charset="77"/>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Johnson Text" pitchFamily="2" charset="77"/>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bg1"/>
          </a:solidFill>
          <a:latin typeface="Johnson Text" pitchFamily="2" charset="77"/>
          <a:ea typeface="+mn-ea"/>
          <a:cs typeface="+mn-cs"/>
        </a:defRPr>
      </a:lvl3pPr>
      <a:lvl4pPr marL="825500" indent="-285750" algn="l" defTabSz="914396" rtl="0" eaLnBrk="1" latinLnBrk="0" hangingPunct="1">
        <a:lnSpc>
          <a:spcPct val="100000"/>
        </a:lnSpc>
        <a:spcBef>
          <a:spcPts val="600"/>
        </a:spcBef>
        <a:buClr>
          <a:schemeClr val="accent1"/>
        </a:buClr>
        <a:buSzPct val="80000"/>
        <a:buFont typeface="Courier New" panose="02070309020205020404" pitchFamily="49" charset="0"/>
        <a:buChar char="o"/>
        <a:defRPr lang="en-US" sz="1800" kern="1200" dirty="0">
          <a:solidFill>
            <a:schemeClr val="bg1"/>
          </a:solidFill>
          <a:latin typeface="Johnson Text" pitchFamily="2" charset="77"/>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bg1"/>
                </a:solidFill>
                <a:latin typeface="Johnson Text" pitchFamily="2" charset="77"/>
              </a:defRPr>
            </a:lvl1pPr>
          </a:lstStyle>
          <a:p>
            <a:fld id="{D2D1BBCB-56E8-744E-B233-22800C75D8CB}" type="slidenum">
              <a:rPr lang="en-US" smtClean="0"/>
              <a:pPr/>
              <a:t>‹#›</a:t>
            </a:fld>
            <a:endParaRPr lang="en-US"/>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2267"/>
            <a:ext cx="11484000"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latin typeface="Johnson Text" pitchFamily="2" charset="77"/>
              </a:defRPr>
            </a:lvl1pPr>
          </a:lstStyle>
          <a:p>
            <a:endParaRPr lang="en-US"/>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a:p>
            <a:pPr algn="ctr"/>
            <a:r>
              <a:rPr lang="en-GB" sz="600" spc="-20" baseline="0">
                <a:solidFill>
                  <a:schemeClr val="bg1"/>
                </a:solidFill>
                <a:latin typeface="Johnson Text" pitchFamily="2" charset="77"/>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GB" sz="800">
                <a:solidFill>
                  <a:schemeClr val="accent1"/>
                </a:solidFill>
                <a:latin typeface="Johnson Text" pitchFamily="2" charset="77"/>
              </a:rPr>
              <a:t>Presented by </a:t>
            </a:r>
            <a:r>
              <a:rPr lang="en-US" sz="800">
                <a:solidFill>
                  <a:schemeClr val="accent1"/>
                </a:solidFill>
                <a:latin typeface="Johnson Text" pitchFamily="2" charset="77"/>
              </a:rPr>
              <a:t>F Guerrero-Ramos at the 120th AUA Annual Meeting; April 26-29, 2025; Las Vegas, NV, USA</a:t>
            </a:r>
            <a:r>
              <a:rPr lang="en-GB" sz="800">
                <a:solidFill>
                  <a:schemeClr val="accent1"/>
                </a:solidFill>
                <a:latin typeface="Johnson Text" pitchFamily="2" charset="77"/>
              </a:rPr>
              <a:t>  </a:t>
            </a:r>
          </a:p>
        </p:txBody>
      </p:sp>
      <p:pic>
        <p:nvPicPr>
          <p:cNvPr id="8" name="Picture 7" descr="A qr code with a few squares&#10;&#10;AI-generated content may be incorrect.">
            <a:extLst>
              <a:ext uri="{FF2B5EF4-FFF2-40B4-BE49-F238E27FC236}">
                <a16:creationId xmlns:a16="http://schemas.microsoft.com/office/drawing/2014/main" id="{E3A94CB5-9F5E-D6ED-0828-3F697D5BF7DF}"/>
              </a:ext>
            </a:extLst>
          </p:cNvPr>
          <p:cNvPicPr>
            <a:picLocks noChangeAspect="1"/>
          </p:cNvPicPr>
          <p:nvPr userDrawn="1"/>
        </p:nvPicPr>
        <p:blipFill>
          <a:blip r:embed="rId11"/>
          <a:stretch>
            <a:fillRect/>
          </a:stretch>
        </p:blipFill>
        <p:spPr>
          <a:xfrm>
            <a:off x="11350637" y="6019341"/>
            <a:ext cx="687600" cy="687600"/>
          </a:xfrm>
          <a:prstGeom prst="rect">
            <a:avLst/>
          </a:prstGeom>
        </p:spPr>
      </p:pic>
    </p:spTree>
    <p:extLst>
      <p:ext uri="{BB962C8B-B14F-4D97-AF65-F5344CB8AC3E}">
        <p14:creationId xmlns:p14="http://schemas.microsoft.com/office/powerpoint/2010/main" val="2830348229"/>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rgbClr val="EB1700"/>
          </a:solidFill>
          <a:effectLst/>
          <a:uLnTx/>
          <a:uFillTx/>
          <a:latin typeface="Johnson Display" pitchFamily="2" charset="77"/>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Johnson Text" pitchFamily="2" charset="77"/>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Johnson Text" pitchFamily="2" charset="77"/>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bg1"/>
          </a:solidFill>
          <a:latin typeface="Johnson Text" pitchFamily="2" charset="77"/>
          <a:ea typeface="+mn-ea"/>
          <a:cs typeface="+mn-cs"/>
        </a:defRPr>
      </a:lvl3pPr>
      <a:lvl4pPr marL="825500" indent="-285750" algn="l" defTabSz="914396" rtl="0" eaLnBrk="1" latinLnBrk="0" hangingPunct="1">
        <a:lnSpc>
          <a:spcPct val="100000"/>
        </a:lnSpc>
        <a:spcBef>
          <a:spcPts val="600"/>
        </a:spcBef>
        <a:buClr>
          <a:schemeClr val="accent1"/>
        </a:buClr>
        <a:buSzPct val="80000"/>
        <a:buFont typeface="Courier New" panose="02070309020205020404" pitchFamily="49" charset="0"/>
        <a:buChar char="o"/>
        <a:defRPr lang="en-US" sz="1800" kern="1200" dirty="0">
          <a:solidFill>
            <a:schemeClr val="bg1"/>
          </a:solidFill>
          <a:latin typeface="Johnson Text" pitchFamily="2" charset="77"/>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bg1"/>
                </a:solidFill>
                <a:latin typeface="Johnson Text" pitchFamily="2" charset="77"/>
              </a:defRPr>
            </a:lvl1pPr>
          </a:lstStyle>
          <a:p>
            <a:fld id="{D2D1BBCB-56E8-744E-B233-22800C75D8CB}" type="slidenum">
              <a:rPr lang="en-US" smtClean="0"/>
              <a:pPr/>
              <a:t>‹#›</a:t>
            </a:fld>
            <a:endParaRPr lang="en-US"/>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2267"/>
            <a:ext cx="11484000"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latin typeface="Johnson Text" pitchFamily="2" charset="77"/>
              </a:defRPr>
            </a:lvl1pPr>
          </a:lstStyle>
          <a:p>
            <a:endParaRPr lang="en-US"/>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a:p>
            <a:pPr algn="ctr"/>
            <a:r>
              <a:rPr lang="en-GB" sz="600" spc="-20" baseline="0">
                <a:solidFill>
                  <a:schemeClr val="bg1"/>
                </a:solidFill>
                <a:latin typeface="Johnson Text" pitchFamily="2" charset="77"/>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accent1"/>
                </a:solidFill>
                <a:latin typeface="Johnson Text" pitchFamily="2" charset="77"/>
              </a:rPr>
              <a:t>Presented by SS Chang at the 119th AUA Annual Meeting; May 3-6, 2024; San Antonio, TX, USA</a:t>
            </a:r>
          </a:p>
        </p:txBody>
      </p:sp>
      <p:pic>
        <p:nvPicPr>
          <p:cNvPr id="7" name="Picture 6" descr="A qr code with a few squares&#10;&#10;Description automatically generated">
            <a:extLst>
              <a:ext uri="{FF2B5EF4-FFF2-40B4-BE49-F238E27FC236}">
                <a16:creationId xmlns:a16="http://schemas.microsoft.com/office/drawing/2014/main" id="{A47E6B96-E120-6484-B752-5D2B8E1ABB2F}"/>
              </a:ext>
            </a:extLst>
          </p:cNvPr>
          <p:cNvPicPr>
            <a:picLocks noChangeAspect="1"/>
          </p:cNvPicPr>
          <p:nvPr userDrawn="1"/>
        </p:nvPicPr>
        <p:blipFill>
          <a:blip r:embed="rId12"/>
          <a:stretch>
            <a:fillRect/>
          </a:stretch>
        </p:blipFill>
        <p:spPr>
          <a:xfrm>
            <a:off x="11354238" y="5986145"/>
            <a:ext cx="721938" cy="721938"/>
          </a:xfrm>
          <a:prstGeom prst="rect">
            <a:avLst/>
          </a:prstGeom>
        </p:spPr>
      </p:pic>
    </p:spTree>
    <p:extLst>
      <p:ext uri="{BB962C8B-B14F-4D97-AF65-F5344CB8AC3E}">
        <p14:creationId xmlns:p14="http://schemas.microsoft.com/office/powerpoint/2010/main" val="1853760185"/>
      </p:ext>
    </p:extLst>
  </p:cSld>
  <p:clrMap bg1="lt1" tx1="dk1" bg2="lt2" tx2="dk2" accent1="accent1" accent2="accent2" accent3="accent3" accent4="accent4" accent5="accent5" accent6="accent6" hlink="hlink" folHlink="folHlink"/>
  <p:sldLayoutIdLst>
    <p:sldLayoutId id="2147485142" r:id="rId1"/>
    <p:sldLayoutId id="2147485143" r:id="rId2"/>
    <p:sldLayoutId id="2147485144" r:id="rId3"/>
    <p:sldLayoutId id="2147485145" r:id="rId4"/>
    <p:sldLayoutId id="2147485146" r:id="rId5"/>
    <p:sldLayoutId id="2147485147" r:id="rId6"/>
    <p:sldLayoutId id="2147485148" r:id="rId7"/>
    <p:sldLayoutId id="2147485149" r:id="rId8"/>
    <p:sldLayoutId id="2147485150" r:id="rId9"/>
    <p:sldLayoutId id="2147485151" r:id="rId10"/>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rgbClr val="EB1700"/>
          </a:solidFill>
          <a:effectLst/>
          <a:uLnTx/>
          <a:uFillTx/>
          <a:latin typeface="Johnson Display" pitchFamily="2" charset="77"/>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Johnson Text" pitchFamily="2" charset="77"/>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Johnson Text" pitchFamily="2" charset="77"/>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bg1"/>
          </a:solidFill>
          <a:latin typeface="Johnson Text" pitchFamily="2" charset="77"/>
          <a:ea typeface="+mn-ea"/>
          <a:cs typeface="+mn-cs"/>
        </a:defRPr>
      </a:lvl3pPr>
      <a:lvl4pPr marL="825500" indent="-285750" algn="l" defTabSz="914396" rtl="0" eaLnBrk="1" latinLnBrk="0" hangingPunct="1">
        <a:lnSpc>
          <a:spcPct val="100000"/>
        </a:lnSpc>
        <a:spcBef>
          <a:spcPts val="600"/>
        </a:spcBef>
        <a:buClr>
          <a:schemeClr val="accent1"/>
        </a:buClr>
        <a:buSzPct val="80000"/>
        <a:buFont typeface="Courier New" panose="02070309020205020404" pitchFamily="49" charset="0"/>
        <a:buChar char="o"/>
        <a:defRPr lang="en-US" sz="1800" kern="1200" dirty="0">
          <a:solidFill>
            <a:schemeClr val="bg1"/>
          </a:solidFill>
          <a:latin typeface="Johnson Text" pitchFamily="2" charset="77"/>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bg1"/>
                </a:solidFill>
                <a:latin typeface="Johnson Text" pitchFamily="2" charset="77"/>
              </a:defRPr>
            </a:lvl1pPr>
          </a:lstStyle>
          <a:p>
            <a:fld id="{D2D1BBCB-56E8-744E-B233-22800C75D8CB}" type="slidenum">
              <a:rPr lang="en-US" smtClean="0"/>
              <a:pPr/>
              <a:t>‹#›</a:t>
            </a:fld>
            <a:endParaRPr lang="en-US"/>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2267"/>
            <a:ext cx="11484000"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latin typeface="Johnson Text" pitchFamily="2" charset="77"/>
              </a:defRPr>
            </a:lvl1pPr>
          </a:lstStyle>
          <a:p>
            <a:endParaRPr lang="en-US"/>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a:p>
            <a:pPr algn="ctr"/>
            <a:r>
              <a:rPr lang="en-GB" sz="600" spc="-20" baseline="0">
                <a:solidFill>
                  <a:schemeClr val="bg1"/>
                </a:solidFill>
                <a:latin typeface="Johnson Text" pitchFamily="2" charset="77"/>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accent1"/>
                </a:solidFill>
                <a:latin typeface="Johnson Text" pitchFamily="2" charset="77"/>
              </a:rPr>
              <a:t>Presented by S </a:t>
            </a:r>
            <a:r>
              <a:rPr lang="en-US" sz="800" err="1">
                <a:solidFill>
                  <a:schemeClr val="accent1"/>
                </a:solidFill>
                <a:latin typeface="Johnson Text" pitchFamily="2" charset="77"/>
              </a:rPr>
              <a:t>Porten</a:t>
            </a:r>
            <a:r>
              <a:rPr lang="en-US" sz="800">
                <a:solidFill>
                  <a:schemeClr val="accent1"/>
                </a:solidFill>
                <a:latin typeface="Johnson Text" pitchFamily="2" charset="77"/>
              </a:rPr>
              <a:t> at the 119th AUA Annual Meeting; May 3-6, 2024; San Antonio, TX, USA</a:t>
            </a:r>
          </a:p>
        </p:txBody>
      </p:sp>
      <p:pic>
        <p:nvPicPr>
          <p:cNvPr id="8" name="Picture 7" descr="A qr code with a few squares&#10;&#10;Description automatically generated">
            <a:extLst>
              <a:ext uri="{FF2B5EF4-FFF2-40B4-BE49-F238E27FC236}">
                <a16:creationId xmlns:a16="http://schemas.microsoft.com/office/drawing/2014/main" id="{1406675E-F078-FB91-F481-3CB85FE0FA48}"/>
              </a:ext>
            </a:extLst>
          </p:cNvPr>
          <p:cNvPicPr>
            <a:picLocks noChangeAspect="1"/>
          </p:cNvPicPr>
          <p:nvPr userDrawn="1"/>
        </p:nvPicPr>
        <p:blipFill>
          <a:blip r:embed="rId13"/>
          <a:stretch>
            <a:fillRect/>
          </a:stretch>
        </p:blipFill>
        <p:spPr>
          <a:xfrm>
            <a:off x="11358142" y="6015789"/>
            <a:ext cx="679704" cy="679704"/>
          </a:xfrm>
          <a:prstGeom prst="rect">
            <a:avLst/>
          </a:prstGeom>
        </p:spPr>
      </p:pic>
    </p:spTree>
    <p:extLst>
      <p:ext uri="{BB962C8B-B14F-4D97-AF65-F5344CB8AC3E}">
        <p14:creationId xmlns:p14="http://schemas.microsoft.com/office/powerpoint/2010/main" val="2931660824"/>
      </p:ext>
    </p:extLst>
  </p:cSld>
  <p:clrMap bg1="lt1" tx1="dk1" bg2="lt2" tx2="dk2" accent1="accent1" accent2="accent2" accent3="accent3" accent4="accent4" accent5="accent5" accent6="accent6" hlink="hlink" folHlink="folHlink"/>
  <p:sldLayoutIdLst>
    <p:sldLayoutId id="2147485153" r:id="rId1"/>
    <p:sldLayoutId id="2147485154" r:id="rId2"/>
    <p:sldLayoutId id="2147485155" r:id="rId3"/>
    <p:sldLayoutId id="2147485156" r:id="rId4"/>
    <p:sldLayoutId id="2147485157" r:id="rId5"/>
    <p:sldLayoutId id="2147485158" r:id="rId6"/>
    <p:sldLayoutId id="2147485159" r:id="rId7"/>
    <p:sldLayoutId id="2147485160" r:id="rId8"/>
    <p:sldLayoutId id="2147485161" r:id="rId9"/>
    <p:sldLayoutId id="2147485162" r:id="rId10"/>
    <p:sldLayoutId id="2147485163" r:id="rId11"/>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rgbClr val="EB1700"/>
          </a:solidFill>
          <a:effectLst/>
          <a:uLnTx/>
          <a:uFillTx/>
          <a:latin typeface="Johnson Display" pitchFamily="2" charset="77"/>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Johnson Text" pitchFamily="2" charset="77"/>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Johnson Text" pitchFamily="2" charset="77"/>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bg1"/>
          </a:solidFill>
          <a:latin typeface="Johnson Text" pitchFamily="2" charset="77"/>
          <a:ea typeface="+mn-ea"/>
          <a:cs typeface="+mn-cs"/>
        </a:defRPr>
      </a:lvl3pPr>
      <a:lvl4pPr marL="825500" indent="-285750" algn="l" defTabSz="914396" rtl="0" eaLnBrk="1" latinLnBrk="0" hangingPunct="1">
        <a:lnSpc>
          <a:spcPct val="100000"/>
        </a:lnSpc>
        <a:spcBef>
          <a:spcPts val="600"/>
        </a:spcBef>
        <a:buClr>
          <a:schemeClr val="accent1"/>
        </a:buClr>
        <a:buSzPct val="80000"/>
        <a:buFont typeface="Courier New" panose="02070309020205020404" pitchFamily="49" charset="0"/>
        <a:buChar char="o"/>
        <a:defRPr lang="en-US" sz="1800" kern="1200" dirty="0">
          <a:solidFill>
            <a:schemeClr val="bg1"/>
          </a:solidFill>
          <a:latin typeface="Johnson Text" pitchFamily="2" charset="77"/>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17A015-9CC0-F24D-B17B-6574BA9B6DD4}"/>
              </a:ext>
            </a:extLst>
          </p:cNvPr>
          <p:cNvSpPr>
            <a:spLocks noGrp="1"/>
          </p:cNvSpPr>
          <p:nvPr>
            <p:ph type="body" idx="1"/>
          </p:nvPr>
        </p:nvSpPr>
        <p:spPr>
          <a:xfrm>
            <a:off x="838200" y="1825625"/>
            <a:ext cx="10515600" cy="38869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Title Placeholder 1">
            <a:extLst>
              <a:ext uri="{FF2B5EF4-FFF2-40B4-BE49-F238E27FC236}">
                <a16:creationId xmlns:a16="http://schemas.microsoft.com/office/drawing/2014/main" id="{BB81BB78-24F5-2110-C907-65A5AC15C1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Tree>
    <p:extLst>
      <p:ext uri="{BB962C8B-B14F-4D97-AF65-F5344CB8AC3E}">
        <p14:creationId xmlns:p14="http://schemas.microsoft.com/office/powerpoint/2010/main" val="1820070037"/>
      </p:ext>
    </p:extLst>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 id="2147485176" r:id="rId12"/>
  </p:sldLayoutIdLst>
  <p:hf sldNum="0" hdr="0" ftr="0" dt="0"/>
  <p:txStyles>
    <p:titleStyle>
      <a:lvl1pPr algn="l" defTabSz="914400" rtl="0" eaLnBrk="1" latinLnBrk="0" hangingPunct="1">
        <a:lnSpc>
          <a:spcPct val="90000"/>
        </a:lnSpc>
        <a:spcBef>
          <a:spcPct val="0"/>
        </a:spcBef>
        <a:buNone/>
        <a:defRPr sz="4000" b="1" i="0" kern="1200">
          <a:solidFill>
            <a:srgbClr val="00539A"/>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176213" indent="-176213" algn="l" defTabSz="914400" rtl="0" eaLnBrk="1" latinLnBrk="0" hangingPunct="1">
        <a:lnSpc>
          <a:spcPct val="90000"/>
        </a:lnSpc>
        <a:spcBef>
          <a:spcPts val="500"/>
        </a:spcBef>
        <a:buClr>
          <a:srgbClr val="00539A"/>
        </a:buClr>
        <a:buFont typeface="Arial" panose="020B0604020202020204" pitchFamily="34" charset="0"/>
        <a:buChar char="•"/>
        <a:defRPr sz="1800" kern="1200">
          <a:solidFill>
            <a:schemeClr val="tx1"/>
          </a:solidFill>
          <a:latin typeface="+mn-lt"/>
          <a:ea typeface="+mn-ea"/>
          <a:cs typeface="+mn-cs"/>
        </a:defRPr>
      </a:lvl2pPr>
      <a:lvl3pPr marL="354013" indent="-177800" algn="l" defTabSz="914400" rtl="0" eaLnBrk="1" latinLnBrk="0" hangingPunct="1">
        <a:lnSpc>
          <a:spcPct val="90000"/>
        </a:lnSpc>
        <a:spcBef>
          <a:spcPts val="500"/>
        </a:spcBef>
        <a:buClr>
          <a:srgbClr val="00539A"/>
        </a:buClr>
        <a:buFont typeface="Aptos" panose="020B0004020202020204" pitchFamily="34" charset="0"/>
        <a:buChar char="─"/>
        <a:defRPr sz="1800" kern="1200">
          <a:solidFill>
            <a:schemeClr val="tx1"/>
          </a:solidFill>
          <a:latin typeface="+mn-lt"/>
          <a:ea typeface="+mn-ea"/>
          <a:cs typeface="+mn-cs"/>
        </a:defRPr>
      </a:lvl3pPr>
      <a:lvl4pPr marL="696913" indent="-342900" algn="l" defTabSz="914400" rtl="0" eaLnBrk="1" latinLnBrk="0" hangingPunct="1">
        <a:lnSpc>
          <a:spcPct val="90000"/>
        </a:lnSpc>
        <a:spcBef>
          <a:spcPts val="500"/>
        </a:spcBef>
        <a:buClr>
          <a:srgbClr val="00539A"/>
        </a:buClr>
        <a:buFont typeface="+mj-lt"/>
        <a:buAutoNum type="arabicPeriod"/>
        <a:defRPr sz="1800" kern="1200">
          <a:solidFill>
            <a:schemeClr val="tx1"/>
          </a:solidFill>
          <a:latin typeface="+mn-lt"/>
          <a:ea typeface="+mn-ea"/>
          <a:cs typeface="+mn-cs"/>
        </a:defRPr>
      </a:lvl4pPr>
      <a:lvl5pPr marL="884237" indent="-342900" algn="l" defTabSz="914400" rtl="0" eaLnBrk="1" latinLnBrk="0" hangingPunct="1">
        <a:lnSpc>
          <a:spcPct val="90000"/>
        </a:lnSpc>
        <a:spcBef>
          <a:spcPts val="500"/>
        </a:spcBef>
        <a:buClr>
          <a:srgbClr val="00539A"/>
        </a:buClr>
        <a:buFont typeface="+mj-lt"/>
        <a:buAutoNum type="alphaU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bg1"/>
                </a:solidFill>
                <a:latin typeface="Johnson Text" pitchFamily="2" charset="77"/>
              </a:defRPr>
            </a:lvl1pPr>
          </a:lstStyle>
          <a:p>
            <a:fld id="{D2D1BBCB-56E8-744E-B233-22800C75D8CB}" type="slidenum">
              <a:rPr lang="en-US" smtClean="0"/>
              <a:pPr/>
              <a:t>‹#›</a:t>
            </a:fld>
            <a:endParaRPr lang="en-US"/>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2267"/>
            <a:ext cx="11484000"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latin typeface="Johnson Text" pitchFamily="2" charset="77"/>
              </a:defRPr>
            </a:lvl1pPr>
          </a:lstStyle>
          <a:p>
            <a:endParaRPr lang="en-US"/>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Johnson Text" pitchFamily="2" charset="77"/>
              </a:rPr>
              <a:t>Add QR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code here on </a:t>
            </a:r>
            <a:br>
              <a:rPr lang="en-GB" sz="600" spc="-20" baseline="0">
                <a:solidFill>
                  <a:schemeClr val="bg1"/>
                </a:solidFill>
                <a:latin typeface="Johnson Text" pitchFamily="2" charset="77"/>
              </a:rPr>
            </a:br>
            <a:r>
              <a:rPr lang="en-GB" sz="600" spc="-20" baseline="0">
                <a:solidFill>
                  <a:schemeClr val="bg1"/>
                </a:solidFill>
                <a:latin typeface="Johnson Text" pitchFamily="2" charset="77"/>
              </a:rPr>
              <a:t>slide master</a:t>
            </a:r>
          </a:p>
          <a:p>
            <a:pPr algn="ctr"/>
            <a:r>
              <a:rPr lang="en-GB" sz="600" spc="-20" baseline="0">
                <a:solidFill>
                  <a:schemeClr val="bg1"/>
                </a:solidFill>
                <a:latin typeface="Johnson Text" pitchFamily="2" charset="77"/>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accent1"/>
                </a:solidFill>
                <a:latin typeface="Johnson Text" pitchFamily="2" charset="77"/>
              </a:rPr>
              <a:t>Presented by R Li at the 119th AUA Annual Meeting; May 3-6, 2024; San Antonio, TX, USA </a:t>
            </a:r>
          </a:p>
        </p:txBody>
      </p:sp>
      <p:pic>
        <p:nvPicPr>
          <p:cNvPr id="15" name="Picture 14" descr="A qr code on a white background&#10;&#10;Description automatically generated">
            <a:extLst>
              <a:ext uri="{FF2B5EF4-FFF2-40B4-BE49-F238E27FC236}">
                <a16:creationId xmlns:a16="http://schemas.microsoft.com/office/drawing/2014/main" id="{0C13065D-E8C3-1D90-C74E-8237385E7B48}"/>
              </a:ext>
            </a:extLst>
          </p:cNvPr>
          <p:cNvPicPr>
            <a:picLocks noChangeAspect="1"/>
          </p:cNvPicPr>
          <p:nvPr userDrawn="1"/>
        </p:nvPicPr>
        <p:blipFill>
          <a:blip r:embed="rId11"/>
          <a:stretch>
            <a:fillRect/>
          </a:stretch>
        </p:blipFill>
        <p:spPr>
          <a:xfrm>
            <a:off x="11350637" y="6020649"/>
            <a:ext cx="680400" cy="680400"/>
          </a:xfrm>
          <a:prstGeom prst="rect">
            <a:avLst/>
          </a:prstGeom>
        </p:spPr>
      </p:pic>
    </p:spTree>
    <p:extLst>
      <p:ext uri="{BB962C8B-B14F-4D97-AF65-F5344CB8AC3E}">
        <p14:creationId xmlns:p14="http://schemas.microsoft.com/office/powerpoint/2010/main" val="3168054883"/>
      </p:ext>
    </p:extLst>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 id="2147485183" r:id="rId6"/>
    <p:sldLayoutId id="2147485184" r:id="rId7"/>
    <p:sldLayoutId id="2147485185" r:id="rId8"/>
    <p:sldLayoutId id="2147485186" r:id="rId9"/>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rgbClr val="EB1700"/>
          </a:solidFill>
          <a:effectLst/>
          <a:uLnTx/>
          <a:uFillTx/>
          <a:latin typeface="Johnson Display" pitchFamily="2" charset="77"/>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Johnson Text" pitchFamily="2" charset="77"/>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Johnson Text" pitchFamily="2" charset="77"/>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bg1"/>
          </a:solidFill>
          <a:latin typeface="Johnson Text" pitchFamily="2" charset="77"/>
          <a:ea typeface="+mn-ea"/>
          <a:cs typeface="+mn-cs"/>
        </a:defRPr>
      </a:lvl3pPr>
      <a:lvl4pPr marL="825500" indent="-285750" algn="l" defTabSz="914396" rtl="0" eaLnBrk="1" latinLnBrk="0" hangingPunct="1">
        <a:lnSpc>
          <a:spcPct val="100000"/>
        </a:lnSpc>
        <a:spcBef>
          <a:spcPts val="600"/>
        </a:spcBef>
        <a:buClr>
          <a:schemeClr val="accent1"/>
        </a:buClr>
        <a:buSzPct val="80000"/>
        <a:buFont typeface="Courier New" panose="02070309020205020404" pitchFamily="49" charset="0"/>
        <a:buChar char="o"/>
        <a:defRPr lang="en-US" sz="1800" kern="1200" dirty="0">
          <a:solidFill>
            <a:schemeClr val="bg1"/>
          </a:solidFill>
          <a:latin typeface="Johnson Text" pitchFamily="2" charset="77"/>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bg1"/>
                </a:solidFill>
                <a:latin typeface="Johnson Text" pitchFamily="2" charset="77"/>
              </a:defRPr>
            </a:lvl1pPr>
          </a:lstStyle>
          <a:p>
            <a:fld id="{D2D1BBCB-56E8-744E-B233-22800C75D8CB}" type="slidenum">
              <a:rPr lang="en-US" smtClean="0"/>
              <a:pPr/>
              <a:t>‹#›</a:t>
            </a:fld>
            <a:endParaRPr lang="en-US"/>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262">
              <a:latin typeface="Johnson Text" pitchFamily="2" charset="77"/>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2267"/>
            <a:ext cx="11484000"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latin typeface="Johnson Text" pitchFamily="2" charset="77"/>
              </a:defRPr>
            </a:lvl1pPr>
          </a:lstStyle>
          <a:p>
            <a:endParaRPr lang="en-US"/>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Open Sans"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accent1"/>
                </a:solidFill>
                <a:latin typeface="Johnson Text" pitchFamily="2" charset="77"/>
              </a:rPr>
              <a:t>Presented by A Vilaseca at the 119th AUA Annual Meeting; May 3-6, 2024; San Antonio, TX, USA</a:t>
            </a:r>
          </a:p>
        </p:txBody>
      </p:sp>
      <p:pic>
        <p:nvPicPr>
          <p:cNvPr id="8" name="Picture 7" descr="A qr code with a few squares&#10;&#10;Description automatically generated">
            <a:extLst>
              <a:ext uri="{FF2B5EF4-FFF2-40B4-BE49-F238E27FC236}">
                <a16:creationId xmlns:a16="http://schemas.microsoft.com/office/drawing/2014/main" id="{3E5A1A0B-0ECA-F728-84BE-3EFDCC556060}"/>
              </a:ext>
            </a:extLst>
          </p:cNvPr>
          <p:cNvPicPr>
            <a:picLocks noChangeAspect="1"/>
          </p:cNvPicPr>
          <p:nvPr userDrawn="1"/>
        </p:nvPicPr>
        <p:blipFill>
          <a:blip r:embed="rId17"/>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736061304"/>
      </p:ext>
    </p:extLst>
  </p:cSld>
  <p:clrMap bg1="lt1" tx1="dk1" bg2="lt2" tx2="dk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 id="2147485199" r:id="rId12"/>
    <p:sldLayoutId id="2147485200" r:id="rId13"/>
    <p:sldLayoutId id="2147485201" r:id="rId14"/>
    <p:sldLayoutId id="2147485202" r:id="rId15"/>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rgbClr val="EB1700"/>
          </a:solidFill>
          <a:effectLst/>
          <a:uLnTx/>
          <a:uFillTx/>
          <a:latin typeface="Johnson Display" pitchFamily="2" charset="77"/>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Johnson Text" pitchFamily="2" charset="77"/>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Johnson Text" pitchFamily="2" charset="77"/>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bg1"/>
          </a:solidFill>
          <a:latin typeface="Johnson Text" pitchFamily="2" charset="77"/>
          <a:ea typeface="+mn-ea"/>
          <a:cs typeface="+mn-cs"/>
        </a:defRPr>
      </a:lvl3pPr>
      <a:lvl4pPr marL="825500" indent="-285750" algn="l" defTabSz="914396" rtl="0" eaLnBrk="1" latinLnBrk="0" hangingPunct="1">
        <a:lnSpc>
          <a:spcPct val="100000"/>
        </a:lnSpc>
        <a:spcBef>
          <a:spcPts val="600"/>
        </a:spcBef>
        <a:buClr>
          <a:schemeClr val="accent1"/>
        </a:buClr>
        <a:buSzPct val="80000"/>
        <a:buFont typeface="Courier New" panose="02070309020205020404" pitchFamily="49" charset="0"/>
        <a:buChar char="o"/>
        <a:defRPr lang="en-US" sz="1800" kern="1200" dirty="0">
          <a:solidFill>
            <a:schemeClr val="bg1"/>
          </a:solidFill>
          <a:latin typeface="Johnson Text" pitchFamily="2" charset="77"/>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bg1"/>
                </a:solidFill>
                <a:latin typeface="+mn-lt"/>
              </a:defRPr>
            </a:lvl1pPr>
          </a:lstStyle>
          <a:p>
            <a:fld id="{D2D1BBCB-56E8-744E-B233-22800C75D8CB}" type="slidenum">
              <a:rPr lang="en-US" smtClean="0"/>
              <a:pPr/>
              <a:t>‹#›</a:t>
            </a:fld>
            <a:endParaRPr lang="en-US"/>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mn-lt"/>
            </a:endParaRPr>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262">
              <a:latin typeface="+mn-lt"/>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5042"/>
            <a:ext cx="9401177"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latin typeface="+mn-lt"/>
              </a:defRPr>
            </a:lvl1pPr>
          </a:lstStyle>
          <a:p>
            <a:endParaRPr lang="en-US"/>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mn-lt"/>
              </a:rPr>
              <a:t>Add QR </a:t>
            </a:r>
            <a:br>
              <a:rPr lang="en-GB" sz="600" spc="-20" baseline="0">
                <a:solidFill>
                  <a:schemeClr val="bg1"/>
                </a:solidFill>
                <a:latin typeface="+mn-lt"/>
              </a:rPr>
            </a:br>
            <a:r>
              <a:rPr lang="en-GB" sz="600" spc="-20" baseline="0">
                <a:solidFill>
                  <a:schemeClr val="bg1"/>
                </a:solidFill>
                <a:latin typeface="+mn-lt"/>
              </a:rPr>
              <a:t>code here on </a:t>
            </a:r>
            <a:br>
              <a:rPr lang="en-GB" sz="600" spc="-20" baseline="0">
                <a:solidFill>
                  <a:schemeClr val="bg1"/>
                </a:solidFill>
                <a:latin typeface="+mn-lt"/>
              </a:rPr>
            </a:br>
            <a:r>
              <a:rPr lang="en-GB" sz="600" spc="-20" baseline="0">
                <a:solidFill>
                  <a:schemeClr val="bg1"/>
                </a:solidFill>
                <a:latin typeface="+mn-lt"/>
              </a:rPr>
              <a:t>slide master</a:t>
            </a:r>
          </a:p>
          <a:p>
            <a:pPr algn="ctr"/>
            <a:r>
              <a:rPr lang="en-GB" sz="600" spc="-20" baseline="0">
                <a:solidFill>
                  <a:schemeClr val="bg1"/>
                </a:solidFill>
                <a:latin typeface="+mn-lt"/>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Johnson Text"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Johnson Text"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accent1"/>
                </a:solidFill>
                <a:latin typeface="+mn-lt"/>
              </a:rPr>
              <a:t>Presented by R Li at the 120th AUA Annual Meeting; April 26-29, 2025; Las Vegas, NV, USA</a:t>
            </a:r>
          </a:p>
        </p:txBody>
      </p:sp>
      <p:pic>
        <p:nvPicPr>
          <p:cNvPr id="7" name="Picture 6" descr="A qr code with black squares&#10;&#10;AI-generated content may be incorrect.">
            <a:extLst>
              <a:ext uri="{FF2B5EF4-FFF2-40B4-BE49-F238E27FC236}">
                <a16:creationId xmlns:a16="http://schemas.microsoft.com/office/drawing/2014/main" id="{628EB418-C866-A185-CF10-38C0DD8D47F4}"/>
              </a:ext>
            </a:extLst>
          </p:cNvPr>
          <p:cNvPicPr>
            <a:picLocks noChangeAspect="1"/>
          </p:cNvPicPr>
          <p:nvPr userDrawn="1"/>
        </p:nvPicPr>
        <p:blipFill>
          <a:blip r:embed="rId11"/>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4279058304"/>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rgbClr val="EB1700"/>
          </a:solidFill>
          <a:effectLst/>
          <a:uLnTx/>
          <a:uFillTx/>
          <a:latin typeface="Johnson Display" pitchFamily="2" charset="77"/>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mn-lt"/>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mn-lt"/>
          <a:ea typeface="+mn-ea"/>
          <a:cs typeface="+mn-cs"/>
        </a:defRPr>
      </a:lvl2pPr>
      <a:lvl3pPr marL="514350" indent="-171450" algn="l" defTabSz="914396" rtl="0" eaLnBrk="1" latinLnBrk="0" hangingPunct="1">
        <a:lnSpc>
          <a:spcPct val="100000"/>
        </a:lnSpc>
        <a:spcBef>
          <a:spcPts val="600"/>
        </a:spcBef>
        <a:buClr>
          <a:schemeClr val="accent1"/>
        </a:buClr>
        <a:buFont typeface="Johnson Text" panose="020B0606030504020204" pitchFamily="34" charset="0"/>
        <a:buChar char="–"/>
        <a:defRPr lang="en-US" sz="1800" kern="1200" dirty="0" smtClean="0">
          <a:solidFill>
            <a:schemeClr val="bg1"/>
          </a:solidFill>
          <a:latin typeface="+mn-lt"/>
          <a:ea typeface="+mn-ea"/>
          <a:cs typeface="+mn-cs"/>
        </a:defRPr>
      </a:lvl3pPr>
      <a:lvl4pPr marL="825500" indent="-285750" algn="l" defTabSz="914396" rtl="0" eaLnBrk="1" latinLnBrk="0" hangingPunct="1">
        <a:lnSpc>
          <a:spcPct val="100000"/>
        </a:lnSpc>
        <a:spcBef>
          <a:spcPts val="600"/>
        </a:spcBef>
        <a:buClr>
          <a:schemeClr val="accent1"/>
        </a:buClr>
        <a:buSzPct val="80000"/>
        <a:buFont typeface="Johnson Text" panose="02070309020205020404" pitchFamily="49" charset="0"/>
        <a:buChar char="o"/>
        <a:defRPr lang="en-US" sz="1800" kern="1200" dirty="0">
          <a:solidFill>
            <a:schemeClr val="bg1"/>
          </a:solidFill>
          <a:latin typeface="+mn-lt"/>
          <a:ea typeface="+mn-ea"/>
          <a:cs typeface="+mn-cs"/>
        </a:defRPr>
      </a:lvl4pPr>
      <a:lvl5pPr marL="825500" indent="-173736" algn="l" defTabSz="914396" rtl="0" eaLnBrk="1" latinLnBrk="0" hangingPunct="1">
        <a:lnSpc>
          <a:spcPct val="95000"/>
        </a:lnSpc>
        <a:spcBef>
          <a:spcPts val="600"/>
        </a:spcBef>
        <a:buClr>
          <a:schemeClr val="accent1"/>
        </a:buClr>
        <a:buFont typeface="Johnson Text"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userDrawn="1">
            <p:ph type="sldNum" sz="quarter" idx="4"/>
          </p:nvPr>
        </p:nvSpPr>
        <p:spPr>
          <a:xfrm>
            <a:off x="10954631" y="6387133"/>
            <a:ext cx="274320" cy="314298"/>
          </a:xfrm>
          <a:prstGeom prst="rect">
            <a:avLst/>
          </a:prstGeom>
        </p:spPr>
        <p:txBody>
          <a:bodyPr vert="horz" lIns="0" tIns="0" rIns="0" bIns="0" rtlCol="0" anchor="b" anchorCtr="0"/>
          <a:lstStyle>
            <a:lvl1pPr algn="r">
              <a:defRPr sz="800" b="1">
                <a:solidFill>
                  <a:schemeClr val="bg1"/>
                </a:solidFill>
                <a:latin typeface="+mn-lt"/>
              </a:defRPr>
            </a:lvl1pPr>
          </a:lstStyle>
          <a:p>
            <a:fld id="{D2D1BBCB-56E8-744E-B233-22800C75D8CB}" type="slidenum">
              <a:rPr lang="en-US" smtClean="0"/>
              <a:pPr/>
              <a:t>‹#›</a:t>
            </a:fld>
            <a:endParaRPr lang="en-US"/>
          </a:p>
        </p:txBody>
      </p:sp>
      <p:sp>
        <p:nvSpPr>
          <p:cNvPr id="30" name="Freeform 11">
            <a:extLst>
              <a:ext uri="{FF2B5EF4-FFF2-40B4-BE49-F238E27FC236}">
                <a16:creationId xmlns:a16="http://schemas.microsoft.com/office/drawing/2014/main" id="{5870EB36-E00E-4EC6-833E-65B7D29D3A12}"/>
              </a:ext>
            </a:extLst>
          </p:cNvPr>
          <p:cNvSpPr/>
          <p:nvPr/>
        </p:nvSpPr>
        <p:spPr>
          <a:xfrm>
            <a:off x="-817" y="1254072"/>
            <a:ext cx="12192817" cy="91440"/>
          </a:xfrm>
          <a:custGeom>
            <a:avLst/>
            <a:gdLst>
              <a:gd name="connsiteX0" fmla="*/ 0 w 32920606"/>
              <a:gd name="connsiteY0" fmla="*/ 0 h 81829"/>
              <a:gd name="connsiteX1" fmla="*/ 32920606 w 32920606"/>
              <a:gd name="connsiteY1" fmla="*/ 0 h 81829"/>
              <a:gd name="connsiteX2" fmla="*/ 32920606 w 32920606"/>
              <a:gd name="connsiteY2" fmla="*/ 81829 h 81829"/>
              <a:gd name="connsiteX3" fmla="*/ 0 w 32920606"/>
              <a:gd name="connsiteY3" fmla="*/ 81829 h 81829"/>
            </a:gdLst>
            <a:ahLst/>
            <a:cxnLst>
              <a:cxn ang="0">
                <a:pos x="connsiteX0" y="connsiteY0"/>
              </a:cxn>
              <a:cxn ang="0">
                <a:pos x="connsiteX1" y="connsiteY1"/>
              </a:cxn>
              <a:cxn ang="0">
                <a:pos x="connsiteX2" y="connsiteY2"/>
              </a:cxn>
              <a:cxn ang="0">
                <a:pos x="connsiteX3" y="connsiteY3"/>
              </a:cxn>
            </a:cxnLst>
            <a:rect l="l" t="t" r="r" b="b"/>
            <a:pathLst>
              <a:path w="32920606" h="81829">
                <a:moveTo>
                  <a:pt x="0" y="0"/>
                </a:moveTo>
                <a:lnTo>
                  <a:pt x="32920606" y="0"/>
                </a:lnTo>
                <a:lnTo>
                  <a:pt x="32920606" y="81829"/>
                </a:lnTo>
                <a:lnTo>
                  <a:pt x="0" y="81829"/>
                </a:lnTo>
                <a:close/>
              </a:path>
            </a:pathLst>
          </a:custGeom>
          <a:solidFill>
            <a:schemeClr val="tx2"/>
          </a:solidFill>
          <a:ln w="17143" cap="flat">
            <a:noFill/>
            <a:prstDash val="solid"/>
            <a:miter/>
          </a:ln>
        </p:spPr>
        <p:txBody>
          <a:bodyPr rtlCol="0" anchor="ctr"/>
          <a:lstStyle/>
          <a:p>
            <a:pPr>
              <a:lnSpc>
                <a:spcPct val="95000"/>
              </a:lnSpc>
              <a:spcAft>
                <a:spcPts val="375"/>
              </a:spcAft>
            </a:pPr>
            <a:endParaRPr lang="en-US" sz="262">
              <a:latin typeface="+mn-lt"/>
            </a:endParaRPr>
          </a:p>
        </p:txBody>
      </p:sp>
      <p:sp>
        <p:nvSpPr>
          <p:cNvPr id="29" name="Freeform 10">
            <a:extLst>
              <a:ext uri="{FF2B5EF4-FFF2-40B4-BE49-F238E27FC236}">
                <a16:creationId xmlns:a16="http://schemas.microsoft.com/office/drawing/2014/main" id="{9283B3D2-27B7-4105-8E5F-78F95B14FD82}"/>
              </a:ext>
            </a:extLst>
          </p:cNvPr>
          <p:cNvSpPr/>
          <p:nvPr/>
        </p:nvSpPr>
        <p:spPr>
          <a:xfrm>
            <a:off x="-817" y="1"/>
            <a:ext cx="12192817" cy="1287099"/>
          </a:xfrm>
          <a:custGeom>
            <a:avLst/>
            <a:gdLst>
              <a:gd name="connsiteX0" fmla="*/ 0 w 32920606"/>
              <a:gd name="connsiteY0" fmla="*/ 0 h 4426167"/>
              <a:gd name="connsiteX1" fmla="*/ 32920606 w 32920606"/>
              <a:gd name="connsiteY1" fmla="*/ 0 h 4426167"/>
              <a:gd name="connsiteX2" fmla="*/ 32920606 w 32920606"/>
              <a:gd name="connsiteY2" fmla="*/ 4426168 h 4426167"/>
              <a:gd name="connsiteX3" fmla="*/ 0 w 32920606"/>
              <a:gd name="connsiteY3" fmla="*/ 4426168 h 4426167"/>
            </a:gdLst>
            <a:ahLst/>
            <a:cxnLst>
              <a:cxn ang="0">
                <a:pos x="connsiteX0" y="connsiteY0"/>
              </a:cxn>
              <a:cxn ang="0">
                <a:pos x="connsiteX1" y="connsiteY1"/>
              </a:cxn>
              <a:cxn ang="0">
                <a:pos x="connsiteX2" y="connsiteY2"/>
              </a:cxn>
              <a:cxn ang="0">
                <a:pos x="connsiteX3" y="connsiteY3"/>
              </a:cxn>
            </a:cxnLst>
            <a:rect l="l" t="t" r="r" b="b"/>
            <a:pathLst>
              <a:path w="32920606" h="4426167">
                <a:moveTo>
                  <a:pt x="0" y="0"/>
                </a:moveTo>
                <a:lnTo>
                  <a:pt x="32920606" y="0"/>
                </a:lnTo>
                <a:lnTo>
                  <a:pt x="32920606" y="4426168"/>
                </a:lnTo>
                <a:lnTo>
                  <a:pt x="0" y="4426168"/>
                </a:lnTo>
                <a:close/>
              </a:path>
            </a:pathLst>
          </a:custGeom>
          <a:solidFill>
            <a:schemeClr val="tx1"/>
          </a:solidFill>
          <a:ln w="17143" cap="flat">
            <a:noFill/>
            <a:prstDash val="solid"/>
            <a:miter/>
          </a:ln>
        </p:spPr>
        <p:txBody>
          <a:bodyPr rtlCol="0" anchor="ctr"/>
          <a:lstStyle/>
          <a:p>
            <a:pPr>
              <a:lnSpc>
                <a:spcPct val="95000"/>
              </a:lnSpc>
              <a:spcAft>
                <a:spcPts val="375"/>
              </a:spcAft>
            </a:pPr>
            <a:endParaRPr lang="en-US" sz="262">
              <a:latin typeface="+mn-lt"/>
            </a:endParaRPr>
          </a:p>
        </p:txBody>
      </p:sp>
      <p:sp>
        <p:nvSpPr>
          <p:cNvPr id="3" name="Text Placeholder 2"/>
          <p:cNvSpPr>
            <a:spLocks noGrp="1"/>
          </p:cNvSpPr>
          <p:nvPr userDrawn="1">
            <p:ph type="body" idx="1"/>
          </p:nvPr>
        </p:nvSpPr>
        <p:spPr>
          <a:xfrm>
            <a:off x="355597" y="1597025"/>
            <a:ext cx="11484001" cy="4389120"/>
          </a:xfrm>
          <a:prstGeom prst="rect">
            <a:avLst/>
          </a:prstGeom>
        </p:spPr>
        <p:txBody>
          <a:bodyPr vert="horz" lIns="91440" tIns="45720" rIns="91440" bIns="45720" rtlCol="0">
            <a:noAutofit/>
          </a:bodyPr>
          <a:lstStyle/>
          <a:p>
            <a:pPr lvl="0"/>
            <a:r>
              <a:rPr lang="en-US" noProof="0"/>
              <a:t>Subhead if necessary</a:t>
            </a:r>
          </a:p>
          <a:p>
            <a:pPr marL="171450" lvl="1"/>
            <a:r>
              <a:rPr lang="en-US" noProof="0"/>
              <a:t>First bullet</a:t>
            </a:r>
          </a:p>
          <a:p>
            <a:pPr marL="341313" lvl="2"/>
            <a:r>
              <a:rPr lang="en-US" noProof="0"/>
              <a:t>Second bullet</a:t>
            </a:r>
          </a:p>
          <a:p>
            <a:pPr marL="512763" marR="0" lvl="3" indent="-152400" algn="l" defTabSz="914396" rtl="0" eaLnBrk="1" fontAlgn="auto" latinLnBrk="0" hangingPunct="1">
              <a:lnSpc>
                <a:spcPct val="100000"/>
              </a:lnSpc>
              <a:spcBef>
                <a:spcPts val="600"/>
              </a:spcBef>
              <a:spcAft>
                <a:spcPts val="0"/>
              </a:spcAft>
              <a:buClr>
                <a:schemeClr val="accent1"/>
              </a:buClr>
              <a:buSzPct val="80000"/>
              <a:buFont typeface="Wingdings" panose="05000000000000000000" pitchFamily="2" charset="2"/>
              <a:buChar char="§"/>
              <a:tabLst/>
              <a:defRPr/>
            </a:pPr>
            <a:r>
              <a:rPr lang="en-US" noProof="0"/>
              <a:t>Third bullet</a:t>
            </a:r>
          </a:p>
          <a:p>
            <a:pPr marL="719138" marR="0" lvl="3" indent="-179388" algn="l" defTabSz="914396" rtl="0" eaLnBrk="1" fontAlgn="auto" latinLnBrk="0" hangingPunct="1">
              <a:lnSpc>
                <a:spcPct val="100000"/>
              </a:lnSpc>
              <a:spcBef>
                <a:spcPts val="600"/>
              </a:spcBef>
              <a:spcAft>
                <a:spcPts val="0"/>
              </a:spcAft>
              <a:buClr>
                <a:schemeClr val="accent1"/>
              </a:buClr>
              <a:buSzPct val="100000"/>
              <a:buFontTx/>
              <a:buChar char="◦"/>
              <a:tabLst/>
              <a:defRPr/>
            </a:pPr>
            <a:r>
              <a:rPr lang="en-US" noProof="0"/>
              <a:t>Fourth bullet</a:t>
            </a:r>
          </a:p>
        </p:txBody>
      </p:sp>
      <p:sp>
        <p:nvSpPr>
          <p:cNvPr id="2" name="Title Placeholder 1"/>
          <p:cNvSpPr>
            <a:spLocks noGrp="1"/>
          </p:cNvSpPr>
          <p:nvPr userDrawn="1">
            <p:ph type="title"/>
          </p:nvPr>
        </p:nvSpPr>
        <p:spPr>
          <a:xfrm>
            <a:off x="355598" y="145042"/>
            <a:ext cx="9401177" cy="975178"/>
          </a:xfrm>
          <a:prstGeom prst="rect">
            <a:avLst/>
          </a:prstGeom>
        </p:spPr>
        <p:txBody>
          <a:bodyPr vert="horz" lIns="91440" tIns="45720" rIns="91440" bIns="45720" rtlCol="0" anchor="b">
            <a:noAutofit/>
          </a:bodyPr>
          <a:lstStyle/>
          <a:p>
            <a:r>
              <a:rPr lang="en-US" noProof="0"/>
              <a:t>Click to edit Master title style</a:t>
            </a:r>
          </a:p>
        </p:txBody>
      </p:sp>
      <p:sp>
        <p:nvSpPr>
          <p:cNvPr id="4" name="Footer Placeholder 3">
            <a:extLst>
              <a:ext uri="{FF2B5EF4-FFF2-40B4-BE49-F238E27FC236}">
                <a16:creationId xmlns:a16="http://schemas.microsoft.com/office/drawing/2014/main" id="{A91668E0-239C-4BAA-B894-B6C5F7E263F0}"/>
              </a:ext>
            </a:extLst>
          </p:cNvPr>
          <p:cNvSpPr>
            <a:spLocks noGrp="1"/>
          </p:cNvSpPr>
          <p:nvPr>
            <p:ph type="ftr" sz="quarter" idx="3"/>
          </p:nvPr>
        </p:nvSpPr>
        <p:spPr>
          <a:xfrm>
            <a:off x="355597" y="6309360"/>
            <a:ext cx="10473747" cy="314298"/>
          </a:xfrm>
          <a:prstGeom prst="rect">
            <a:avLst/>
          </a:prstGeom>
        </p:spPr>
        <p:txBody>
          <a:bodyPr vert="horz" lIns="90000" tIns="0" rIns="90000" bIns="0" rtlCol="0" anchor="b" anchorCtr="0"/>
          <a:lstStyle>
            <a:lvl1pPr algn="l">
              <a:lnSpc>
                <a:spcPct val="100000"/>
              </a:lnSpc>
              <a:spcAft>
                <a:spcPts val="0"/>
              </a:spcAft>
              <a:defRPr sz="800">
                <a:solidFill>
                  <a:schemeClr val="bg1"/>
                </a:solidFill>
                <a:latin typeface="+mn-lt"/>
              </a:defRPr>
            </a:lvl1pPr>
          </a:lstStyle>
          <a:p>
            <a:endParaRPr lang="en-US"/>
          </a:p>
        </p:txBody>
      </p:sp>
      <p:sp>
        <p:nvSpPr>
          <p:cNvPr id="14" name="Rectangle 13">
            <a:extLst>
              <a:ext uri="{FF2B5EF4-FFF2-40B4-BE49-F238E27FC236}">
                <a16:creationId xmlns:a16="http://schemas.microsoft.com/office/drawing/2014/main" id="{BEEDE93E-FBE5-BB12-F116-4A39232D1BF2}"/>
              </a:ext>
            </a:extLst>
          </p:cNvPr>
          <p:cNvSpPr/>
          <p:nvPr userDrawn="1"/>
        </p:nvSpPr>
        <p:spPr>
          <a:xfrm>
            <a:off x="11350637" y="6015789"/>
            <a:ext cx="685800" cy="68564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 spc="-20" baseline="0">
                <a:solidFill>
                  <a:schemeClr val="bg1"/>
                </a:solidFill>
                <a:latin typeface="+mn-lt"/>
              </a:rPr>
              <a:t>Add QR </a:t>
            </a:r>
            <a:br>
              <a:rPr lang="en-GB" sz="600" spc="-20" baseline="0">
                <a:solidFill>
                  <a:schemeClr val="bg1"/>
                </a:solidFill>
                <a:latin typeface="+mn-lt"/>
              </a:rPr>
            </a:br>
            <a:r>
              <a:rPr lang="en-GB" sz="600" spc="-20" baseline="0">
                <a:solidFill>
                  <a:schemeClr val="bg1"/>
                </a:solidFill>
                <a:latin typeface="+mn-lt"/>
              </a:rPr>
              <a:t>code here on </a:t>
            </a:r>
            <a:br>
              <a:rPr lang="en-GB" sz="600" spc="-20" baseline="0">
                <a:solidFill>
                  <a:schemeClr val="bg1"/>
                </a:solidFill>
                <a:latin typeface="+mn-lt"/>
              </a:rPr>
            </a:br>
            <a:r>
              <a:rPr lang="en-GB" sz="600" spc="-20" baseline="0">
                <a:solidFill>
                  <a:schemeClr val="bg1"/>
                </a:solidFill>
                <a:latin typeface="+mn-lt"/>
              </a:rPr>
              <a:t>slide master</a:t>
            </a:r>
          </a:p>
          <a:p>
            <a:pPr algn="ctr"/>
            <a:r>
              <a:rPr lang="en-GB" sz="600" spc="-20" baseline="0">
                <a:solidFill>
                  <a:schemeClr val="bg1"/>
                </a:solidFill>
                <a:latin typeface="+mn-lt"/>
              </a:rPr>
              <a:t>0.75” x 0.75“</a:t>
            </a:r>
          </a:p>
        </p:txBody>
      </p:sp>
      <p:sp>
        <p:nvSpPr>
          <p:cNvPr id="5" name="Content Placeholder 11">
            <a:extLst>
              <a:ext uri="{FF2B5EF4-FFF2-40B4-BE49-F238E27FC236}">
                <a16:creationId xmlns:a16="http://schemas.microsoft.com/office/drawing/2014/main" id="{BB083982-41FE-4786-6818-FFE45C1CFD6F}"/>
              </a:ext>
            </a:extLst>
          </p:cNvPr>
          <p:cNvSpPr txBox="1">
            <a:spLocks/>
          </p:cNvSpPr>
          <p:nvPr userDrawn="1"/>
        </p:nvSpPr>
        <p:spPr>
          <a:xfrm>
            <a:off x="861060" y="6675120"/>
            <a:ext cx="10469880" cy="182880"/>
          </a:xfrm>
          <a:prstGeom prst="rect">
            <a:avLst/>
          </a:prstGeom>
        </p:spPr>
        <p:txBody>
          <a:bodyPr vert="horz" lIns="0" tIns="0" rIns="0" bIns="45720" rtlCol="0" anchor="b">
            <a:normAutofit/>
          </a:bodyPr>
          <a:lstStyle>
            <a:lvl1pPr marL="0" indent="0" algn="l" defTabSz="914396" rtl="0" eaLnBrk="1" latinLnBrk="0" hangingPunct="1">
              <a:lnSpc>
                <a:spcPct val="100000"/>
              </a:lnSpc>
              <a:spcBef>
                <a:spcPts val="0"/>
              </a:spcBef>
              <a:buClr>
                <a:schemeClr val="accent1"/>
              </a:buClr>
              <a:buFont typeface="Arial" panose="020B0604020202020204" pitchFamily="34" charset="0"/>
              <a:buNone/>
              <a:defRPr sz="1050" kern="1200">
                <a:solidFill>
                  <a:schemeClr val="tx2"/>
                </a:solidFill>
                <a:latin typeface="+mn-lt"/>
                <a:ea typeface="+mn-ea"/>
                <a:cs typeface="+mn-cs"/>
              </a:defRPr>
            </a:lvl1pPr>
            <a:lvl2pPr marL="342900" indent="-171450" algn="l" defTabSz="914396" rtl="0" eaLnBrk="1" latinLnBrk="0" hangingPunct="1">
              <a:lnSpc>
                <a:spcPct val="95000"/>
              </a:lnSpc>
              <a:spcBef>
                <a:spcPts val="600"/>
              </a:spcBef>
              <a:buClr>
                <a:schemeClr val="accent1"/>
              </a:buClr>
              <a:buFont typeface="Arial" panose="020B0604020202020204" pitchFamily="34" charset="0"/>
              <a:buChar char="•"/>
              <a:defRPr sz="1700" kern="1200">
                <a:solidFill>
                  <a:schemeClr val="tx2">
                    <a:alpha val="80000"/>
                  </a:schemeClr>
                </a:solidFill>
                <a:latin typeface="+mn-lt"/>
                <a:ea typeface="+mn-ea"/>
                <a:cs typeface="+mn-cs"/>
              </a:defRPr>
            </a:lvl2pPr>
            <a:lvl3pPr marL="514350" indent="-171450" algn="l" defTabSz="914396" rtl="0" eaLnBrk="1" latinLnBrk="0" hangingPunct="1">
              <a:lnSpc>
                <a:spcPct val="95000"/>
              </a:lnSpc>
              <a:spcBef>
                <a:spcPts val="600"/>
              </a:spcBef>
              <a:buClr>
                <a:schemeClr val="accent1"/>
              </a:buClr>
              <a:buFont typeface="Johnson Text" panose="020B0606030504020204" pitchFamily="34" charset="0"/>
              <a:buChar char="–"/>
              <a:defRPr sz="1500" kern="1200">
                <a:solidFill>
                  <a:schemeClr val="tx2">
                    <a:alpha val="80000"/>
                  </a:schemeClr>
                </a:solidFill>
                <a:latin typeface="+mn-lt"/>
                <a:ea typeface="+mn-ea"/>
                <a:cs typeface="+mn-cs"/>
              </a:defRPr>
            </a:lvl3pPr>
            <a:lvl4pPr marL="685800" indent="-171450" algn="l" defTabSz="914396" rtl="0" eaLnBrk="1" latinLnBrk="0" hangingPunct="1">
              <a:lnSpc>
                <a:spcPct val="95000"/>
              </a:lnSpc>
              <a:spcBef>
                <a:spcPts val="600"/>
              </a:spcBef>
              <a:buClr>
                <a:schemeClr val="accent1"/>
              </a:buClr>
              <a:buFont typeface="Wingdings" panose="05000000000000000000" pitchFamily="2" charset="2"/>
              <a:buChar char="§"/>
              <a:defRPr sz="1300" kern="1200">
                <a:solidFill>
                  <a:schemeClr val="tx2">
                    <a:alpha val="80000"/>
                  </a:schemeClr>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Johnson Text" panose="02070309020205020404" pitchFamily="49" charset="0"/>
              <a:buChar char="o"/>
              <a:defRPr sz="11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pPr>
            <a:r>
              <a:rPr lang="en-US" sz="800">
                <a:solidFill>
                  <a:schemeClr val="accent1"/>
                </a:solidFill>
                <a:latin typeface="+mn-lt"/>
              </a:rPr>
              <a:t>Presented by N Shore at the 120th AUA Annual Meeting; April 26-29, 2025; Las Vegas, NV, USA</a:t>
            </a:r>
          </a:p>
        </p:txBody>
      </p:sp>
      <p:pic>
        <p:nvPicPr>
          <p:cNvPr id="7" name="Picture 6" descr="A qr code with a few squares&#10;&#10;AI-generated content may be incorrect.">
            <a:extLst>
              <a:ext uri="{FF2B5EF4-FFF2-40B4-BE49-F238E27FC236}">
                <a16:creationId xmlns:a16="http://schemas.microsoft.com/office/drawing/2014/main" id="{BB5F83E7-818D-0235-AAA9-318D875C30FF}"/>
              </a:ext>
            </a:extLst>
          </p:cNvPr>
          <p:cNvPicPr>
            <a:picLocks noChangeAspect="1"/>
          </p:cNvPicPr>
          <p:nvPr userDrawn="1"/>
        </p:nvPicPr>
        <p:blipFill>
          <a:blip r:embed="rId11"/>
          <a:stretch>
            <a:fillRect/>
          </a:stretch>
        </p:blipFill>
        <p:spPr>
          <a:xfrm>
            <a:off x="11350637" y="6015631"/>
            <a:ext cx="685800" cy="685800"/>
          </a:xfrm>
          <a:prstGeom prst="rect">
            <a:avLst/>
          </a:prstGeom>
        </p:spPr>
      </p:pic>
    </p:spTree>
    <p:extLst>
      <p:ext uri="{BB962C8B-B14F-4D97-AF65-F5344CB8AC3E}">
        <p14:creationId xmlns:p14="http://schemas.microsoft.com/office/powerpoint/2010/main" val="2790652382"/>
      </p:ext>
    </p:extLst>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Lst>
  <p:hf hdr="0" dt="0"/>
  <p:txStyles>
    <p:title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dirty="0">
          <a:ln>
            <a:noFill/>
          </a:ln>
          <a:solidFill>
            <a:srgbClr val="EB1700"/>
          </a:solidFill>
          <a:effectLst/>
          <a:uLnTx/>
          <a:uFillTx/>
          <a:latin typeface="Johnson Display" pitchFamily="2" charset="77"/>
          <a:ea typeface="+mj-ea"/>
          <a:cs typeface="+mj-cs"/>
          <a:rtl val="0"/>
        </a:defRPr>
      </a:lvl1pPr>
    </p:titleStyle>
    <p:body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mn-lt"/>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mn-lt"/>
          <a:ea typeface="+mn-ea"/>
          <a:cs typeface="+mn-cs"/>
        </a:defRPr>
      </a:lvl2pPr>
      <a:lvl3pPr marL="514350" indent="-171450" algn="l" defTabSz="914396" rtl="0" eaLnBrk="1" latinLnBrk="0" hangingPunct="1">
        <a:lnSpc>
          <a:spcPct val="100000"/>
        </a:lnSpc>
        <a:spcBef>
          <a:spcPts val="600"/>
        </a:spcBef>
        <a:buClr>
          <a:schemeClr val="accent1"/>
        </a:buClr>
        <a:buFont typeface="Johnson Text" panose="020B0606030504020204" pitchFamily="34" charset="0"/>
        <a:buChar char="–"/>
        <a:defRPr lang="en-US" sz="1800" kern="1200" dirty="0" smtClean="0">
          <a:solidFill>
            <a:schemeClr val="bg1"/>
          </a:solidFill>
          <a:latin typeface="+mn-lt"/>
          <a:ea typeface="+mn-ea"/>
          <a:cs typeface="+mn-cs"/>
        </a:defRPr>
      </a:lvl3pPr>
      <a:lvl4pPr marL="825500" indent="-285750" algn="l" defTabSz="914396" rtl="0" eaLnBrk="1" latinLnBrk="0" hangingPunct="1">
        <a:lnSpc>
          <a:spcPct val="100000"/>
        </a:lnSpc>
        <a:spcBef>
          <a:spcPts val="600"/>
        </a:spcBef>
        <a:buClr>
          <a:schemeClr val="accent1"/>
        </a:buClr>
        <a:buSzPct val="80000"/>
        <a:buFont typeface="Johnson Text" panose="02070309020205020404" pitchFamily="49" charset="0"/>
        <a:buChar char="o"/>
        <a:defRPr lang="en-US" sz="1800" kern="1200" dirty="0">
          <a:solidFill>
            <a:schemeClr val="bg1"/>
          </a:solidFill>
          <a:latin typeface="+mn-lt"/>
          <a:ea typeface="+mn-ea"/>
          <a:cs typeface="+mn-cs"/>
        </a:defRPr>
      </a:lvl4pPr>
      <a:lvl5pPr marL="825500" indent="-173736" algn="l" defTabSz="914396" rtl="0" eaLnBrk="1" latinLnBrk="0" hangingPunct="1">
        <a:lnSpc>
          <a:spcPct val="95000"/>
        </a:lnSpc>
        <a:spcBef>
          <a:spcPts val="600"/>
        </a:spcBef>
        <a:buClr>
          <a:schemeClr val="accent1"/>
        </a:buClr>
        <a:buFont typeface="Johnson Text"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2" y="6238559"/>
            <a:ext cx="12198031" cy="628961"/>
          </a:xfrm>
          <a:prstGeom prst="rect">
            <a:avLst/>
          </a:prstGeom>
        </p:spPr>
      </p:pic>
    </p:spTree>
    <p:extLst>
      <p:ext uri="{BB962C8B-B14F-4D97-AF65-F5344CB8AC3E}">
        <p14:creationId xmlns:p14="http://schemas.microsoft.com/office/powerpoint/2010/main" val="1063641614"/>
      </p:ext>
    </p:extLst>
  </p:cSld>
  <p:clrMap bg1="lt1" tx1="dk1" bg2="lt2" tx2="dk2" accent1="accent1" accent2="accent2" accent3="accent3" accent4="accent4" accent5="accent5" accent6="accent6" hlink="hlink" folHlink="folHlink"/>
  <p:sldLayoutIdLst>
    <p:sldLayoutId id="2147485224" r:id="rId1"/>
    <p:sldLayoutId id="2147485225" r:id="rId2"/>
    <p:sldLayoutId id="2147485226" r:id="rId3"/>
    <p:sldLayoutId id="2147485227" r:id="rId4"/>
    <p:sldLayoutId id="2147485228" r:id="rId5"/>
    <p:sldLayoutId id="2147485229" r:id="rId6"/>
    <p:sldLayoutId id="2147485230" r:id="rId7"/>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B133F-E63C-8C89-2AFB-15ED0E8FAB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84D4EE-C02C-59F8-9185-E443EE35E6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4EC1B-8D98-0B7B-8092-3DD571DB7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79C08-5ECD-B841-A0C7-2E254AA5E84C}" type="datetimeFigureOut">
              <a:rPr lang="en-US" smtClean="0"/>
              <a:t>2/26/26</a:t>
            </a:fld>
            <a:endParaRPr lang="en-US"/>
          </a:p>
        </p:txBody>
      </p:sp>
      <p:sp>
        <p:nvSpPr>
          <p:cNvPr id="5" name="Footer Placeholder 4">
            <a:extLst>
              <a:ext uri="{FF2B5EF4-FFF2-40B4-BE49-F238E27FC236}">
                <a16:creationId xmlns:a16="http://schemas.microsoft.com/office/drawing/2014/main" id="{84495CE5-78A6-9EBF-5B7D-A0535A6D6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27BD89-D488-30A3-3F0E-DE52BA0CE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0F1379-CE04-8340-9F43-16351B75A8F9}" type="slidenum">
              <a:rPr lang="en-US" smtClean="0"/>
              <a:t>‹#›</a:t>
            </a:fld>
            <a:endParaRPr lang="en-US"/>
          </a:p>
        </p:txBody>
      </p:sp>
    </p:spTree>
    <p:extLst>
      <p:ext uri="{BB962C8B-B14F-4D97-AF65-F5344CB8AC3E}">
        <p14:creationId xmlns:p14="http://schemas.microsoft.com/office/powerpoint/2010/main" val="2081011641"/>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0F46F-A2D3-4547-9F5F-8DB6A3931CB3}" type="datetimeFigureOut">
              <a:rPr lang="en-US" smtClean="0">
                <a:solidFill>
                  <a:prstClr val="black">
                    <a:tint val="75000"/>
                  </a:prstClr>
                </a:solidFill>
              </a:rPr>
              <a:t>2/26/26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18533-446F-8449-8F2B-29CA0ED5EE62}"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36926739"/>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 id="2147485255" r:id="rId12"/>
    <p:sldLayoutId id="2147485256" r:id="rId13"/>
    <p:sldLayoutId id="214748525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169" y="188917"/>
            <a:ext cx="11133667" cy="1008061"/>
          </a:xfrm>
          <a:prstGeom prst="rect">
            <a:avLst/>
          </a:prstGeom>
        </p:spPr>
        <p:txBody>
          <a:bodyPr vert="horz" lIns="0" tIns="0" rIns="0" bIns="0" rtlCol="0" anchor="b">
            <a:noAutofit/>
          </a:bodyPr>
          <a:lstStyle/>
          <a:p>
            <a:r>
              <a:rPr lang="en-US" dirty="0"/>
              <a:t>Click to edit Master title style</a:t>
            </a:r>
            <a:endParaRPr lang="en-GB" dirty="0"/>
          </a:p>
        </p:txBody>
      </p:sp>
      <p:sp>
        <p:nvSpPr>
          <p:cNvPr id="3" name="Text Placeholder 2"/>
          <p:cNvSpPr>
            <a:spLocks noGrp="1"/>
          </p:cNvSpPr>
          <p:nvPr>
            <p:ph type="body" idx="1"/>
          </p:nvPr>
        </p:nvSpPr>
        <p:spPr>
          <a:xfrm>
            <a:off x="529169" y="1470026"/>
            <a:ext cx="11133667" cy="4656138"/>
          </a:xfrm>
          <a:prstGeom prst="rect">
            <a:avLst/>
          </a:prstGeom>
        </p:spPr>
        <p:txBody>
          <a:bodyPr vert="horz" lIns="0" tIns="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46106298"/>
      </p:ext>
    </p:extLst>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spcBef>
          <a:spcPts val="400"/>
        </a:spcBef>
        <a:spcAft>
          <a:spcPts val="400"/>
        </a:spcAft>
        <a:buNone/>
        <a:defRPr sz="2800" b="1" kern="1200">
          <a:solidFill>
            <a:srgbClr val="000000"/>
          </a:solidFill>
          <a:latin typeface="+mj-lt"/>
          <a:ea typeface="+mj-ea"/>
          <a:cs typeface="+mj-cs"/>
        </a:defRPr>
      </a:lvl1pPr>
    </p:titleStyle>
    <p:bodyStyle>
      <a:lvl1pPr marL="177800" indent="-177800" algn="l" defTabSz="914400" rtl="0" eaLnBrk="1" latinLnBrk="0" hangingPunct="1">
        <a:spcBef>
          <a:spcPts val="600"/>
        </a:spcBef>
        <a:spcAft>
          <a:spcPts val="600"/>
        </a:spcAft>
        <a:buClr>
          <a:schemeClr val="tx2"/>
        </a:buClr>
        <a:buFont typeface="Arial" pitchFamily="34" charset="0"/>
        <a:buChar char="•"/>
        <a:defRPr sz="1800" kern="1200">
          <a:solidFill>
            <a:srgbClr val="000000"/>
          </a:solidFill>
          <a:latin typeface="+mn-lt"/>
          <a:ea typeface="+mn-ea"/>
          <a:cs typeface="+mn-cs"/>
        </a:defRPr>
      </a:lvl1pPr>
      <a:lvl2pPr marL="450850" indent="-273050" algn="l" defTabSz="914400" rtl="0" eaLnBrk="1" latinLnBrk="0" hangingPunct="1">
        <a:spcBef>
          <a:spcPts val="0"/>
        </a:spcBef>
        <a:spcAft>
          <a:spcPts val="600"/>
        </a:spcAft>
        <a:buClr>
          <a:schemeClr val="tx2"/>
        </a:buClr>
        <a:buFont typeface="Arial" pitchFamily="34" charset="0"/>
        <a:buChar char="–"/>
        <a:defRPr sz="1600" kern="1200">
          <a:solidFill>
            <a:srgbClr val="000000"/>
          </a:solidFill>
          <a:latin typeface="+mn-lt"/>
          <a:ea typeface="+mn-ea"/>
          <a:cs typeface="+mn-cs"/>
        </a:defRPr>
      </a:lvl2pPr>
      <a:lvl3pPr marL="628650" indent="-177800" algn="l" defTabSz="914400" rtl="0" eaLnBrk="1" latinLnBrk="0" hangingPunct="1">
        <a:spcBef>
          <a:spcPts val="0"/>
        </a:spcBef>
        <a:spcAft>
          <a:spcPts val="600"/>
        </a:spcAft>
        <a:buClr>
          <a:schemeClr val="tx2"/>
        </a:buClr>
        <a:buFont typeface="Arial" pitchFamily="34" charset="0"/>
        <a:buChar char="•"/>
        <a:tabLst>
          <a:tab pos="628650" algn="l"/>
        </a:tabLst>
        <a:defRPr sz="1400" kern="1200">
          <a:solidFill>
            <a:srgbClr val="000000"/>
          </a:solidFill>
          <a:latin typeface="+mn-lt"/>
          <a:ea typeface="+mn-ea"/>
          <a:cs typeface="+mn-cs"/>
        </a:defRPr>
      </a:lvl3pPr>
      <a:lvl4pPr marL="806450" indent="-177800" algn="l" defTabSz="914400" rtl="0" eaLnBrk="1" latinLnBrk="0" hangingPunct="1">
        <a:spcBef>
          <a:spcPts val="0"/>
        </a:spcBef>
        <a:spcAft>
          <a:spcPts val="600"/>
        </a:spcAft>
        <a:buClr>
          <a:schemeClr val="tx2"/>
        </a:buClr>
        <a:buFont typeface="Arial" pitchFamily="34" charset="0"/>
        <a:buChar char="–"/>
        <a:defRPr sz="1200" kern="1200">
          <a:solidFill>
            <a:srgbClr val="000000"/>
          </a:solidFill>
          <a:latin typeface="+mn-lt"/>
          <a:ea typeface="+mn-ea"/>
          <a:cs typeface="+mn-cs"/>
        </a:defRPr>
      </a:lvl4pPr>
      <a:lvl5pPr marL="984250" indent="-177800" algn="l" defTabSz="914400" rtl="0" eaLnBrk="1" latinLnBrk="0" hangingPunct="1">
        <a:spcBef>
          <a:spcPts val="0"/>
        </a:spcBef>
        <a:spcAft>
          <a:spcPts val="600"/>
        </a:spcAft>
        <a:buClr>
          <a:schemeClr val="tx2"/>
        </a:buClr>
        <a:buFont typeface="Arial" pitchFamily="34" charset="0"/>
        <a:buChar char="»"/>
        <a:defRPr sz="11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875333"/>
      </p:ext>
    </p:extLst>
  </p:cSld>
  <p:clrMap bg1="dk2" tx1="lt1" bg2="dk1" tx2="lt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8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chart" Target="../charts/chart2.xml"/><Relationship Id="rId1" Type="http://schemas.openxmlformats.org/officeDocument/2006/relationships/slideLayout" Target="../slideLayouts/slideLayout186.xml"/><Relationship Id="rId4" Type="http://schemas.openxmlformats.org/officeDocument/2006/relationships/image" Target="../media/image145.emf"/></Relationships>
</file>

<file path=ppt/slides/_rels/slide10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46.png"/><Relationship Id="rId1" Type="http://schemas.openxmlformats.org/officeDocument/2006/relationships/slideLayout" Target="../slideLayouts/slideLayout186.xml"/><Relationship Id="rId6" Type="http://schemas.openxmlformats.org/officeDocument/2006/relationships/image" Target="../media/image148.png"/><Relationship Id="rId5" Type="http://schemas.microsoft.com/office/2007/relationships/hdphoto" Target="../media/hdphoto31.wdp"/><Relationship Id="rId4" Type="http://schemas.openxmlformats.org/officeDocument/2006/relationships/image" Target="../media/image14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image" Target="../media/image149.tiff"/><Relationship Id="rId1" Type="http://schemas.openxmlformats.org/officeDocument/2006/relationships/slideLayout" Target="../slideLayouts/slideLayout186.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76.xml"/><Relationship Id="rId1" Type="http://schemas.openxmlformats.org/officeDocument/2006/relationships/slideLayout" Target="../slideLayouts/slideLayout295.xml"/><Relationship Id="rId4" Type="http://schemas.openxmlformats.org/officeDocument/2006/relationships/image" Target="../media/image152.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1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1.xml"/><Relationship Id="rId1" Type="http://schemas.openxmlformats.org/officeDocument/2006/relationships/slideLayout" Target="../slideLayouts/slideLayout29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08.xml"/></Relationships>
</file>

<file path=ppt/slides/_rels/slide122.xml.rels><?xml version="1.0" encoding="UTF-8" standalone="yes"?>
<Relationships xmlns="http://schemas.openxmlformats.org/package/2006/relationships"><Relationship Id="rId8" Type="http://schemas.openxmlformats.org/officeDocument/2006/relationships/image" Target="../media/image154.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3.xml"/><Relationship Id="rId1" Type="http://schemas.openxmlformats.org/officeDocument/2006/relationships/slideLayout" Target="../slideLayouts/slideLayout3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png"/><Relationship Id="rId7" Type="http://schemas.openxmlformats.org/officeDocument/2006/relationships/image" Target="../media/image158.png"/><Relationship Id="rId2" Type="http://schemas.openxmlformats.org/officeDocument/2006/relationships/notesSlide" Target="../notesSlides/notesSlide84.xml"/><Relationship Id="rId1" Type="http://schemas.openxmlformats.org/officeDocument/2006/relationships/slideLayout" Target="../slideLayouts/slideLayout326.xml"/><Relationship Id="rId6" Type="http://schemas.openxmlformats.org/officeDocument/2006/relationships/image" Target="../media/image157.png"/><Relationship Id="rId5" Type="http://schemas.openxmlformats.org/officeDocument/2006/relationships/image" Target="../media/image156.png"/><Relationship Id="rId4" Type="http://schemas.microsoft.com/office/2007/relationships/hdphoto" Target="../media/hdphoto32.wdp"/><Relationship Id="rId9" Type="http://schemas.microsoft.com/office/2007/relationships/hdphoto" Target="../media/hdphoto33.wdp"/></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1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18.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320.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87.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320.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88.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320.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notesSlide" Target="../notesSlides/notesSlide89.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320.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90.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1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9.xml"/></Relationships>
</file>

<file path=ppt/slides/_rels/slide132.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91.xml"/><Relationship Id="rId1" Type="http://schemas.openxmlformats.org/officeDocument/2006/relationships/slideLayout" Target="../slideLayouts/slideLayout297.xml"/><Relationship Id="rId4" Type="http://schemas.openxmlformats.org/officeDocument/2006/relationships/image" Target="../media/image163.png"/></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2.xml"/><Relationship Id="rId1" Type="http://schemas.openxmlformats.org/officeDocument/2006/relationships/slideLayout" Target="../slideLayouts/slideLayout29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5.tiff"/><Relationship Id="rId1" Type="http://schemas.openxmlformats.org/officeDocument/2006/relationships/slideLayout" Target="../slideLayouts/slideLayout297.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6.xml.rels><?xml version="1.0" encoding="UTF-8" standalone="yes"?>
<Relationships xmlns="http://schemas.openxmlformats.org/package/2006/relationships"><Relationship Id="rId2" Type="http://schemas.openxmlformats.org/officeDocument/2006/relationships/image" Target="../media/image166.tiff"/><Relationship Id="rId1" Type="http://schemas.openxmlformats.org/officeDocument/2006/relationships/slideLayout" Target="../slideLayouts/slideLayout297.xml"/></Relationships>
</file>

<file path=ppt/slides/_rels/slide137.xml.rels><?xml version="1.0" encoding="UTF-8" standalone="yes"?>
<Relationships xmlns="http://schemas.openxmlformats.org/package/2006/relationships"><Relationship Id="rId2" Type="http://schemas.openxmlformats.org/officeDocument/2006/relationships/image" Target="../media/image167.tiff"/><Relationship Id="rId1" Type="http://schemas.openxmlformats.org/officeDocument/2006/relationships/slideLayout" Target="../slideLayouts/slideLayout29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9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297.xml"/><Relationship Id="rId4" Type="http://schemas.openxmlformats.org/officeDocument/2006/relationships/image" Target="../media/image170.gif"/></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3.xml"/><Relationship Id="rId1" Type="http://schemas.openxmlformats.org/officeDocument/2006/relationships/slideLayout" Target="../slideLayouts/slideLayout308.xml"/><Relationship Id="rId5" Type="http://schemas.openxmlformats.org/officeDocument/2006/relationships/image" Target="../media/image173.emf"/><Relationship Id="rId4" Type="http://schemas.openxmlformats.org/officeDocument/2006/relationships/image" Target="../media/image172.svg"/></Relationships>
</file>

<file path=ppt/slides/_rels/slide141.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1.xml"/><Relationship Id="rId3" Type="http://schemas.openxmlformats.org/officeDocument/2006/relationships/chart" Target="../charts/chart3.xml"/><Relationship Id="rId7" Type="http://schemas.openxmlformats.org/officeDocument/2006/relationships/image" Target="../media/image175.svg"/><Relationship Id="rId12" Type="http://schemas.openxmlformats.org/officeDocument/2006/relationships/chart" Target="../charts/chart10.xml"/><Relationship Id="rId2" Type="http://schemas.openxmlformats.org/officeDocument/2006/relationships/notesSlide" Target="../notesSlides/notesSlide94.xml"/><Relationship Id="rId1" Type="http://schemas.openxmlformats.org/officeDocument/2006/relationships/slideLayout" Target="../slideLayouts/slideLayout308.xml"/><Relationship Id="rId6" Type="http://schemas.openxmlformats.org/officeDocument/2006/relationships/image" Target="../media/image174.png"/><Relationship Id="rId11" Type="http://schemas.openxmlformats.org/officeDocument/2006/relationships/chart" Target="../charts/chart9.xml"/><Relationship Id="rId5" Type="http://schemas.openxmlformats.org/officeDocument/2006/relationships/chart" Target="../charts/chart5.xml"/><Relationship Id="rId10" Type="http://schemas.openxmlformats.org/officeDocument/2006/relationships/chart" Target="../charts/chart8.xml"/><Relationship Id="rId4" Type="http://schemas.openxmlformats.org/officeDocument/2006/relationships/chart" Target="../charts/chart4.xml"/><Relationship Id="rId9" Type="http://schemas.openxmlformats.org/officeDocument/2006/relationships/chart" Target="../charts/char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0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08.xml"/></Relationships>
</file>

<file path=ppt/slides/_rels/slide14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39.xml"/><Relationship Id="rId6" Type="http://schemas.microsoft.com/office/2007/relationships/hdphoto" Target="../media/hdphoto4.wdp"/><Relationship Id="rId5" Type="http://schemas.openxmlformats.org/officeDocument/2006/relationships/image" Target="../media/image70.png"/><Relationship Id="rId4" Type="http://schemas.openxmlformats.org/officeDocument/2006/relationships/hyperlink" Target="http://www.nccn.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5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52.xml"/><Relationship Id="rId5" Type="http://schemas.openxmlformats.org/officeDocument/2006/relationships/image" Target="../media/image74.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52.xml"/></Relationships>
</file>

<file path=ppt/slides/_rels/slide2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52.xml"/><Relationship Id="rId5" Type="http://schemas.microsoft.com/office/2007/relationships/hdphoto" Target="../media/hdphoto7.wdp"/><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52.xml"/><Relationship Id="rId6" Type="http://schemas.microsoft.com/office/2007/relationships/hdphoto" Target="../media/hdphoto9.wdp"/><Relationship Id="rId5" Type="http://schemas.openxmlformats.org/officeDocument/2006/relationships/image" Target="../media/image79.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60.png"/><Relationship Id="rId4" Type="http://schemas.openxmlformats.org/officeDocument/2006/relationships/image" Target="../media/image59.png"/></Relationships>
</file>

<file path=ppt/slides/_rels/slide3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9.xml"/><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52.xml"/><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2.xml"/><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3.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4.xml"/><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5.xml"/><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6.xml"/><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7.xml"/><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28.xm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2.xml"/><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3.xml"/><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4.xml"/><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9.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9.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53.xml"/><Relationship Id="rId4" Type="http://schemas.microsoft.com/office/2007/relationships/hdphoto" Target="../media/hdphoto11.wdp"/></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Guptas5@ccf.org" TargetMode="External"/><Relationship Id="rId2" Type="http://schemas.openxmlformats.org/officeDocument/2006/relationships/notesSlide" Target="../notesSlides/notesSlide43.xml"/><Relationship Id="rId1" Type="http://schemas.openxmlformats.org/officeDocument/2006/relationships/slideLayout" Target="../slideLayouts/slideLayout15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160.xml"/><Relationship Id="rId6" Type="http://schemas.microsoft.com/office/2007/relationships/hdphoto" Target="../media/hdphoto13.wdp"/><Relationship Id="rId5" Type="http://schemas.openxmlformats.org/officeDocument/2006/relationships/image" Target="../media/image100.png"/><Relationship Id="rId4" Type="http://schemas.microsoft.com/office/2007/relationships/hdphoto" Target="../media/hdphoto12.wdp"/></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16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1.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161.xml"/><Relationship Id="rId6" Type="http://schemas.microsoft.com/office/2007/relationships/hdphoto" Target="../media/hdphoto15.wdp"/><Relationship Id="rId5" Type="http://schemas.openxmlformats.org/officeDocument/2006/relationships/image" Target="../media/image103.png"/><Relationship Id="rId4" Type="http://schemas.microsoft.com/office/2007/relationships/hdphoto" Target="../media/hdphoto14.wdp"/></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161.xml"/><Relationship Id="rId4" Type="http://schemas.microsoft.com/office/2007/relationships/hdphoto" Target="../media/hdphoto16.wdp"/></Relationships>
</file>

<file path=ppt/slides/_rels/slide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microsoft.com/office/2007/relationships/hdphoto" Target="../media/hdphoto18.wdp"/><Relationship Id="rId2" Type="http://schemas.openxmlformats.org/officeDocument/2006/relationships/notesSlide" Target="../notesSlides/notesSlide51.xml"/><Relationship Id="rId1" Type="http://schemas.openxmlformats.org/officeDocument/2006/relationships/slideLayout" Target="../slideLayouts/slideLayout161.xml"/><Relationship Id="rId6" Type="http://schemas.openxmlformats.org/officeDocument/2006/relationships/image" Target="../media/image107.png"/><Relationship Id="rId11" Type="http://schemas.microsoft.com/office/2007/relationships/hdphoto" Target="../media/hdphoto19.wdp"/><Relationship Id="rId5" Type="http://schemas.openxmlformats.org/officeDocument/2006/relationships/image" Target="../media/image106.png"/><Relationship Id="rId10" Type="http://schemas.openxmlformats.org/officeDocument/2006/relationships/image" Target="../media/image110.png"/><Relationship Id="rId4" Type="http://schemas.microsoft.com/office/2007/relationships/hdphoto" Target="../media/hdphoto17.wdp"/><Relationship Id="rId9" Type="http://schemas.openxmlformats.org/officeDocument/2006/relationships/image" Target="../media/image109.png"/></Relationships>
</file>

<file path=ppt/slides/_rels/slide6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2.xml"/><Relationship Id="rId1" Type="http://schemas.openxmlformats.org/officeDocument/2006/relationships/slideLayout" Target="../slideLayouts/slideLayout161.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174.xml"/><Relationship Id="rId4" Type="http://schemas.microsoft.com/office/2007/relationships/hdphoto" Target="../media/hdphoto20.wdp"/></Relationships>
</file>

<file path=ppt/slides/_rels/slide69.xml.rels><?xml version="1.0" encoding="UTF-8" standalone="yes"?>
<Relationships xmlns="http://schemas.openxmlformats.org/package/2006/relationships"><Relationship Id="rId3" Type="http://schemas.openxmlformats.org/officeDocument/2006/relationships/image" Target="../media/image113.png"/><Relationship Id="rId7" Type="http://schemas.microsoft.com/office/2007/relationships/hdphoto" Target="../media/hdphoto22.wdp"/><Relationship Id="rId2" Type="http://schemas.openxmlformats.org/officeDocument/2006/relationships/notesSlide" Target="../notesSlides/notesSlide54.xml"/><Relationship Id="rId1" Type="http://schemas.openxmlformats.org/officeDocument/2006/relationships/slideLayout" Target="../slideLayouts/slideLayout174.xml"/><Relationship Id="rId6" Type="http://schemas.openxmlformats.org/officeDocument/2006/relationships/image" Target="../media/image115.png"/><Relationship Id="rId5" Type="http://schemas.openxmlformats.org/officeDocument/2006/relationships/image" Target="../media/image114.png"/><Relationship Id="rId4" Type="http://schemas.microsoft.com/office/2007/relationships/hdphoto" Target="../media/hdphoto21.wdp"/></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174.xml"/><Relationship Id="rId4" Type="http://schemas.microsoft.com/office/2007/relationships/hdphoto" Target="../media/hdphoto23.wdp"/></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6.xml"/><Relationship Id="rId1" Type="http://schemas.openxmlformats.org/officeDocument/2006/relationships/slideLayout" Target="../slideLayouts/slideLayout174.xml"/><Relationship Id="rId4" Type="http://schemas.microsoft.com/office/2007/relationships/hdphoto" Target="../media/hdphoto24.wdp"/></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174.xml"/><Relationship Id="rId4" Type="http://schemas.microsoft.com/office/2007/relationships/hdphoto" Target="../media/hdphoto25.wdp"/></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8.xml"/><Relationship Id="rId1" Type="http://schemas.openxmlformats.org/officeDocument/2006/relationships/slideLayout" Target="../slideLayouts/slideLayout174.xml"/><Relationship Id="rId4" Type="http://schemas.microsoft.com/office/2007/relationships/hdphoto" Target="../media/hdphoto26.wdp"/></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174.xml"/><Relationship Id="rId4" Type="http://schemas.microsoft.com/office/2007/relationships/hdphoto" Target="../media/hdphoto27.wdp"/></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0.xml"/><Relationship Id="rId1" Type="http://schemas.openxmlformats.org/officeDocument/2006/relationships/slideLayout" Target="../slideLayouts/slideLayout174.xml"/><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6.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80.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86.xml"/><Relationship Id="rId1" Type="http://schemas.openxmlformats.org/officeDocument/2006/relationships/tags" Target="../tags/tag20.xml"/><Relationship Id="rId5" Type="http://schemas.openxmlformats.org/officeDocument/2006/relationships/image" Target="../media/image129.emf"/><Relationship Id="rId4" Type="http://schemas.openxmlformats.org/officeDocument/2006/relationships/image" Target="../media/image128.emf"/></Relationships>
</file>

<file path=ppt/slides/_rels/slide88.xml.rels><?xml version="1.0" encoding="UTF-8" standalone="yes"?>
<Relationships xmlns="http://schemas.openxmlformats.org/package/2006/relationships"><Relationship Id="rId2" Type="http://schemas.openxmlformats.org/officeDocument/2006/relationships/hyperlink" Target="https://www.fda.gov/media/101468/download" TargetMode="External"/><Relationship Id="rId1" Type="http://schemas.openxmlformats.org/officeDocument/2006/relationships/slideLayout" Target="../slideLayouts/slideLayout198.xml"/></Relationships>
</file>

<file path=ppt/slides/_rels/slide8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9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30.png"/><Relationship Id="rId1" Type="http://schemas.openxmlformats.org/officeDocument/2006/relationships/slideLayout" Target="../slideLayouts/slideLayout192.xml"/><Relationship Id="rId5" Type="http://schemas.microsoft.com/office/2007/relationships/hdphoto" Target="../media/hdphoto29.wdp"/><Relationship Id="rId4" Type="http://schemas.openxmlformats.org/officeDocument/2006/relationships/image" Target="../media/image13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9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70.xml"/><Relationship Id="rId1" Type="http://schemas.openxmlformats.org/officeDocument/2006/relationships/slideLayout" Target="../slideLayouts/slideLayout216.xml"/></Relationships>
</file>

<file path=ppt/slides/_rels/slide95.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26.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241.xml"/></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1.xml"/><Relationship Id="rId1" Type="http://schemas.openxmlformats.org/officeDocument/2006/relationships/slideLayout" Target="../slideLayouts/slideLayout186.xml"/><Relationship Id="rId5" Type="http://schemas.openxmlformats.org/officeDocument/2006/relationships/image" Target="../media/image138.png"/><Relationship Id="rId4" Type="http://schemas.openxmlformats.org/officeDocument/2006/relationships/image" Target="../media/image137.png"/></Relationships>
</file>

<file path=ppt/slides/_rels/slide9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2.xml"/><Relationship Id="rId1" Type="http://schemas.openxmlformats.org/officeDocument/2006/relationships/slideLayout" Target="../slideLayouts/slideLayout18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3.xml"/><Relationship Id="rId1" Type="http://schemas.openxmlformats.org/officeDocument/2006/relationships/slideLayout" Target="../slideLayouts/slideLayout2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293919"/>
            <a:ext cx="12192000" cy="1143000"/>
          </a:xfrm>
        </p:spPr>
        <p:txBody>
          <a:bodyPr wrap="square" anchor="ctr">
            <a:noAutofit/>
          </a:bodyPr>
          <a:lstStyle/>
          <a:p>
            <a:r>
              <a:rPr lang="en-US" sz="3600" dirty="0"/>
              <a:t>Second Opinion: Integrating Novel Approaches </a:t>
            </a:r>
            <a:br>
              <a:rPr lang="en-US" sz="3600" dirty="0"/>
            </a:br>
            <a:r>
              <a:rPr lang="en-US" sz="3600" dirty="0"/>
              <a:t>into the Management of Non-Muscle-Invasive </a:t>
            </a:r>
            <a:br>
              <a:rPr lang="en-US" sz="3600" dirty="0"/>
            </a:br>
            <a:r>
              <a:rPr lang="en-US" sz="3600" dirty="0"/>
              <a:t>and Muscle-Invasive Bladder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37456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6010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February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7202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3515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Necchi,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589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21161" cy="1501346"/>
          </a:xfrm>
        </p:spPr>
        <p:txBody>
          <a:bodyPr/>
          <a:lstStyle/>
          <a:p>
            <a:pPr marL="98425" indent="0">
              <a:buNone/>
            </a:pPr>
            <a:r>
              <a:rPr lang="en-US" sz="2500" b="0" dirty="0"/>
              <a:t>This activity is supported by educational grants from Genentech, a member of the Roche Group, Johnson &amp; Johnson, and Natera Inc.</a:t>
            </a:r>
          </a:p>
        </p:txBody>
      </p:sp>
      <p:sp>
        <p:nvSpPr>
          <p:cNvPr id="4" name="Title 1">
            <a:extLst>
              <a:ext uri="{FF2B5EF4-FFF2-40B4-BE49-F238E27FC236}">
                <a16:creationId xmlns:a16="http://schemas.microsoft.com/office/drawing/2014/main" id="{2633A3B0-DD8B-70C0-AA17-433483881EB3}"/>
              </a:ext>
            </a:extLst>
          </p:cNvPr>
          <p:cNvSpPr txBox="1">
            <a:spLocks/>
          </p:cNvSpPr>
          <p:nvPr/>
        </p:nvSpPr>
        <p:spPr bwMode="auto">
          <a:xfrm>
            <a:off x="912286" y="275811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E1209744-5CE3-00C1-634E-D6BC46E1889C}"/>
              </a:ext>
            </a:extLst>
          </p:cNvPr>
          <p:cNvSpPr txBox="1">
            <a:spLocks/>
          </p:cNvSpPr>
          <p:nvPr/>
        </p:nvSpPr>
        <p:spPr bwMode="auto">
          <a:xfrm>
            <a:off x="1051639" y="4087894"/>
            <a:ext cx="9220825" cy="1501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defRPr/>
            </a:pPr>
            <a:r>
              <a:rPr lang="en-US" sz="2500" b="0" kern="0"/>
              <a:t>Planners, scientific staff and independent reviewers for Research To Practice have no relevant conflicts of interest to disclose.</a:t>
            </a:r>
            <a:endParaRPr lang="en-US" sz="2500" b="0" kern="0" dirty="0"/>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B06DE-7249-8726-D305-530414F43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B0A0F6-3EB3-35C1-CE04-714EEEA33A10}"/>
              </a:ext>
            </a:extLst>
          </p:cNvPr>
          <p:cNvSpPr>
            <a:spLocks noGrp="1"/>
          </p:cNvSpPr>
          <p:nvPr>
            <p:ph type="title"/>
          </p:nvPr>
        </p:nvSpPr>
        <p:spPr/>
        <p:txBody>
          <a:bodyPr/>
          <a:lstStyle/>
          <a:p>
            <a:r>
              <a:rPr lang="en-US" sz="3000" dirty="0"/>
              <a:t>TAR-210 First-in-Human Phase 1: Cohorts 1 and 3</a:t>
            </a:r>
          </a:p>
        </p:txBody>
      </p:sp>
      <p:sp>
        <p:nvSpPr>
          <p:cNvPr id="4" name="Footer Placeholder 3">
            <a:extLst>
              <a:ext uri="{FF2B5EF4-FFF2-40B4-BE49-F238E27FC236}">
                <a16:creationId xmlns:a16="http://schemas.microsoft.com/office/drawing/2014/main" id="{511FD837-580D-72CC-F6C4-08F8E81B5AE7}"/>
              </a:ext>
            </a:extLst>
          </p:cNvPr>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BCG, bacillus Calmette-Guérin; BOIN, Bayesian optimization interval; CIS, carcinoma in situ; HR, high risk; IR, intermediate risk; NGS, next-generation sequencing; PCR, polymerase chain reaction; PK, pharmacokinetics; </a:t>
            </a:r>
            <a:b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b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TURBT, transurethral resection of bladder tumor.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Johnson Text" panose="00000500000000000000"/>
                <a:ea typeface="+mn-ea"/>
                <a:cs typeface="+mn-cs"/>
              </a:rPr>
              <a:t>a</a:t>
            </a:r>
            <a:r>
              <a:rPr kumimoji="0" lang="en-US" sz="800" b="0" i="0" u="none" strike="noStrike" kern="1200" cap="none" spc="0" normalizeH="0" baseline="0" noProof="0" dirty="0" err="1">
                <a:ln>
                  <a:noFill/>
                </a:ln>
                <a:solidFill>
                  <a:srgbClr val="000000"/>
                </a:solidFill>
                <a:effectLst/>
                <a:uLnTx/>
                <a:uFillTx/>
                <a:latin typeface="Johnson Text" panose="00000500000000000000"/>
                <a:ea typeface="+mn-ea"/>
                <a:cs typeface="+mn-cs"/>
              </a:rPr>
              <a:t>BCG</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experienced is defined as 5 of 6 induction doses with or without maintenance or intolerant of BCG.</a:t>
            </a:r>
            <a:endParaRPr kumimoji="0" lang="en-US" sz="800" b="0" i="0" u="none" strike="noStrike" kern="1200" cap="none" spc="0" normalizeH="0" baseline="30000" noProof="0" dirty="0">
              <a:ln>
                <a:noFill/>
              </a:ln>
              <a:solidFill>
                <a:srgbClr val="000000"/>
              </a:solidFill>
              <a:effectLst/>
              <a:uLnTx/>
              <a:uFillTx/>
              <a:latin typeface="Johnson Text" panose="0000050000000000000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1. Liu S, Yuan Y. </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J R Stat Soc Ser C Appl Stat.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2015;64:507-523. 2. Yuan Y, et al. </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Clin Cancer Res.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2016;22:4291-4301.</a:t>
            </a:r>
          </a:p>
        </p:txBody>
      </p:sp>
      <p:sp>
        <p:nvSpPr>
          <p:cNvPr id="35" name="Rectangle: Rounded Corners 34">
            <a:extLst>
              <a:ext uri="{FF2B5EF4-FFF2-40B4-BE49-F238E27FC236}">
                <a16:creationId xmlns:a16="http://schemas.microsoft.com/office/drawing/2014/main" id="{779713DA-0848-4E7B-A031-8E65FAC2753B}"/>
              </a:ext>
            </a:extLst>
          </p:cNvPr>
          <p:cNvSpPr>
            <a:spLocks noChangeAspect="1"/>
          </p:cNvSpPr>
          <p:nvPr/>
        </p:nvSpPr>
        <p:spPr>
          <a:xfrm>
            <a:off x="7379945" y="2042102"/>
            <a:ext cx="3487595" cy="2982385"/>
          </a:xfrm>
          <a:prstGeom prst="roundRect">
            <a:avLst>
              <a:gd name="adj" fmla="val 6008"/>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Johnson Text" panose="00000500000000000000"/>
                <a:ea typeface="+mn-ea"/>
                <a:cs typeface="+mn-cs"/>
              </a:rPr>
              <a:t>Part 1: Dose Escalation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Johnson Text" panose="00000500000000000000"/>
                <a:ea typeface="+mn-ea"/>
                <a:cs typeface="+mn-cs"/>
              </a:rPr>
              <a:t>Part 2: Dose Expansion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6" name="Rectangle 35">
            <a:extLst>
              <a:ext uri="{FF2B5EF4-FFF2-40B4-BE49-F238E27FC236}">
                <a16:creationId xmlns:a16="http://schemas.microsoft.com/office/drawing/2014/main" id="{E1B78871-FBD9-0FE4-6861-53F073E31577}"/>
              </a:ext>
            </a:extLst>
          </p:cNvPr>
          <p:cNvSpPr/>
          <p:nvPr/>
        </p:nvSpPr>
        <p:spPr>
          <a:xfrm>
            <a:off x="9148974" y="2548590"/>
            <a:ext cx="1223518" cy="493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Johnson Text" panose="00000500000000000000"/>
                <a:ea typeface="+mn-ea"/>
                <a:cs typeface="+mn-cs"/>
              </a:rPr>
              <a:t>TAR-210-D </a:t>
            </a:r>
            <a:br>
              <a:rPr kumimoji="0" lang="en-US" sz="1300" b="1" i="0" u="none" strike="noStrike" kern="1200" cap="none" spc="0" normalizeH="0" baseline="0" noProof="0" dirty="0">
                <a:ln>
                  <a:noFill/>
                </a:ln>
                <a:solidFill>
                  <a:srgbClr val="FFFFFF"/>
                </a:solidFill>
                <a:effectLst/>
                <a:uLnTx/>
                <a:uFillTx/>
                <a:latin typeface="Johnson Text" panose="00000500000000000000"/>
                <a:ea typeface="+mn-ea"/>
                <a:cs typeface="+mn-cs"/>
              </a:rPr>
            </a:br>
            <a:r>
              <a:rPr kumimoji="0" lang="en-US" sz="1100" b="0" i="0" u="none" strike="noStrike" kern="1200" cap="none" spc="0" normalizeH="0" baseline="0" noProof="0" dirty="0">
                <a:ln>
                  <a:noFill/>
                </a:ln>
                <a:solidFill>
                  <a:srgbClr val="FFFFFF"/>
                </a:solidFill>
                <a:effectLst/>
                <a:uLnTx/>
                <a:uFillTx/>
                <a:latin typeface="Johnson Text" panose="00000500000000000000"/>
                <a:ea typeface="+mn-ea"/>
                <a:cs typeface="+mn-cs"/>
              </a:rPr>
              <a:t>~4 mg/day</a:t>
            </a:r>
            <a:endParaRPr kumimoji="0" lang="en-US" sz="1100" b="0" i="0" u="none" strike="noStrike" kern="1200" cap="none" spc="0" normalizeH="0" baseline="30000" noProof="0" dirty="0">
              <a:ln>
                <a:noFill/>
              </a:ln>
              <a:solidFill>
                <a:srgbClr val="FFFFFF"/>
              </a:solidFill>
              <a:effectLst/>
              <a:uLnTx/>
              <a:uFillTx/>
              <a:latin typeface="Johnson Text" panose="00000500000000000000"/>
              <a:ea typeface="+mn-ea"/>
              <a:cs typeface="+mn-cs"/>
            </a:endParaRPr>
          </a:p>
        </p:txBody>
      </p:sp>
      <p:sp>
        <p:nvSpPr>
          <p:cNvPr id="37" name="Rectangle 36">
            <a:extLst>
              <a:ext uri="{FF2B5EF4-FFF2-40B4-BE49-F238E27FC236}">
                <a16:creationId xmlns:a16="http://schemas.microsoft.com/office/drawing/2014/main" id="{474948A6-1DFC-732C-90F5-863E094B557E}"/>
              </a:ext>
            </a:extLst>
          </p:cNvPr>
          <p:cNvSpPr/>
          <p:nvPr/>
        </p:nvSpPr>
        <p:spPr>
          <a:xfrm>
            <a:off x="8004783" y="3141013"/>
            <a:ext cx="1223518" cy="493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Johnson Text" panose="00000500000000000000"/>
                <a:ea typeface="+mn-ea"/>
                <a:cs typeface="+mn-cs"/>
              </a:rPr>
              <a:t>TAR-210-B </a:t>
            </a:r>
            <a:br>
              <a:rPr kumimoji="0" lang="en-US" sz="1300" b="1" i="0" u="none" strike="noStrike" kern="1200" cap="none" spc="0" normalizeH="0" baseline="0" noProof="0" dirty="0">
                <a:ln>
                  <a:noFill/>
                </a:ln>
                <a:solidFill>
                  <a:srgbClr val="FFFFFF"/>
                </a:solidFill>
                <a:effectLst/>
                <a:uLnTx/>
                <a:uFillTx/>
                <a:latin typeface="Johnson Text" panose="00000500000000000000"/>
                <a:ea typeface="+mn-ea"/>
                <a:cs typeface="+mn-cs"/>
              </a:rPr>
            </a:br>
            <a:r>
              <a:rPr kumimoji="0" lang="en-US" sz="1100" b="0" i="0" u="none" strike="noStrike" kern="1200" cap="none" spc="0" normalizeH="0" baseline="0" noProof="0" dirty="0">
                <a:ln>
                  <a:noFill/>
                </a:ln>
                <a:solidFill>
                  <a:srgbClr val="FFFFFF"/>
                </a:solidFill>
                <a:effectLst/>
                <a:uLnTx/>
                <a:uFillTx/>
                <a:latin typeface="Johnson Text" panose="00000500000000000000"/>
                <a:ea typeface="+mn-ea"/>
                <a:cs typeface="+mn-cs"/>
              </a:rPr>
              <a:t>~2 mg/day </a:t>
            </a:r>
            <a:endParaRPr kumimoji="0" lang="en-US" sz="1100" b="0" i="0" u="none" strike="noStrike" kern="1200" cap="none" spc="0" normalizeH="0" baseline="30000" noProof="0" dirty="0">
              <a:ln>
                <a:noFill/>
              </a:ln>
              <a:solidFill>
                <a:srgbClr val="FFFFFF"/>
              </a:solidFill>
              <a:effectLst/>
              <a:uLnTx/>
              <a:uFillTx/>
              <a:latin typeface="Johnson Text" panose="00000500000000000000"/>
              <a:ea typeface="+mn-ea"/>
              <a:cs typeface="+mn-cs"/>
            </a:endParaRPr>
          </a:p>
        </p:txBody>
      </p:sp>
      <p:cxnSp>
        <p:nvCxnSpPr>
          <p:cNvPr id="38" name="Connector: Elbow 37">
            <a:extLst>
              <a:ext uri="{FF2B5EF4-FFF2-40B4-BE49-F238E27FC236}">
                <a16:creationId xmlns:a16="http://schemas.microsoft.com/office/drawing/2014/main" id="{F6450FC4-B7FE-DDFB-7932-148A58F0DEBB}"/>
              </a:ext>
            </a:extLst>
          </p:cNvPr>
          <p:cNvCxnSpPr>
            <a:cxnSpLocks/>
            <a:stCxn id="37" idx="0"/>
            <a:endCxn id="36" idx="1"/>
          </p:cNvCxnSpPr>
          <p:nvPr/>
        </p:nvCxnSpPr>
        <p:spPr>
          <a:xfrm rot="5400000" flipH="1" flipV="1">
            <a:off x="8709940" y="2701979"/>
            <a:ext cx="345637" cy="532432"/>
          </a:xfrm>
          <a:prstGeom prst="bentConnector2">
            <a:avLst/>
          </a:prstGeom>
          <a:ln w="28575">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9121C89-E0E2-9B4F-453D-5C31CF684D12}"/>
              </a:ext>
            </a:extLst>
          </p:cNvPr>
          <p:cNvSpPr txBox="1"/>
          <p:nvPr/>
        </p:nvSpPr>
        <p:spPr>
          <a:xfrm>
            <a:off x="7447039" y="3722395"/>
            <a:ext cx="2319866" cy="292388"/>
          </a:xfrm>
          <a:prstGeom prst="rect">
            <a:avLst/>
          </a:prstGeom>
          <a:noFill/>
        </p:spPr>
        <p:txBody>
          <a:bodyPr wrap="non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rPr>
              <a:t>Placement every 3 months</a:t>
            </a:r>
          </a:p>
        </p:txBody>
      </p:sp>
      <p:sp>
        <p:nvSpPr>
          <p:cNvPr id="40" name="TextBox 39">
            <a:extLst>
              <a:ext uri="{FF2B5EF4-FFF2-40B4-BE49-F238E27FC236}">
                <a16:creationId xmlns:a16="http://schemas.microsoft.com/office/drawing/2014/main" id="{8D7E180D-EC4B-B7EB-D7A2-330C015CAC2F}"/>
              </a:ext>
            </a:extLst>
          </p:cNvPr>
          <p:cNvSpPr txBox="1"/>
          <p:nvPr/>
        </p:nvSpPr>
        <p:spPr>
          <a:xfrm>
            <a:off x="8040466" y="2537546"/>
            <a:ext cx="686406" cy="2923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rPr>
              <a:t>BOIN</a:t>
            </a:r>
            <a:r>
              <a:rPr kumimoji="0" lang="en-US" sz="1300" b="1" i="0" u="none" strike="noStrike" kern="1200" cap="none" spc="0" normalizeH="0" baseline="30000" noProof="0" dirty="0">
                <a:ln>
                  <a:noFill/>
                </a:ln>
                <a:solidFill>
                  <a:srgbClr val="000000"/>
                </a:solidFill>
                <a:effectLst/>
                <a:uLnTx/>
                <a:uFillTx/>
                <a:latin typeface="Johnson Text" panose="00000500000000000000"/>
                <a:ea typeface="+mn-ea"/>
                <a:cs typeface="+mn-cs"/>
              </a:rPr>
              <a:t>1,2</a:t>
            </a:r>
          </a:p>
        </p:txBody>
      </p:sp>
      <p:sp>
        <p:nvSpPr>
          <p:cNvPr id="42" name="TextBox 41">
            <a:extLst>
              <a:ext uri="{FF2B5EF4-FFF2-40B4-BE49-F238E27FC236}">
                <a16:creationId xmlns:a16="http://schemas.microsoft.com/office/drawing/2014/main" id="{52342EA0-8A0A-5012-C0B9-52D564C53544}"/>
              </a:ext>
            </a:extLst>
          </p:cNvPr>
          <p:cNvSpPr txBox="1"/>
          <p:nvPr/>
        </p:nvSpPr>
        <p:spPr>
          <a:xfrm>
            <a:off x="7379947" y="5100577"/>
            <a:ext cx="4156271" cy="6924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rPr>
              <a:t>Response assessed every 3 months with continued treatment for up to 1 year if recurrence free (Cohort 1) or complete response (Cohort 3).</a:t>
            </a:r>
          </a:p>
        </p:txBody>
      </p:sp>
      <p:sp>
        <p:nvSpPr>
          <p:cNvPr id="43" name="TextBox 42">
            <a:extLst>
              <a:ext uri="{FF2B5EF4-FFF2-40B4-BE49-F238E27FC236}">
                <a16:creationId xmlns:a16="http://schemas.microsoft.com/office/drawing/2014/main" id="{0BC75041-6A49-F5CB-78E2-5FAE07CE01AD}"/>
              </a:ext>
            </a:extLst>
          </p:cNvPr>
          <p:cNvSpPr txBox="1"/>
          <p:nvPr/>
        </p:nvSpPr>
        <p:spPr>
          <a:xfrm>
            <a:off x="6994200" y="5876545"/>
            <a:ext cx="2916240" cy="261610"/>
          </a:xfrm>
          <a:prstGeom prst="rect">
            <a:avLst/>
          </a:prstGeom>
          <a:noFill/>
        </p:spPr>
        <p:txBody>
          <a:bodyPr wrap="square"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Johnson Text" panose="00000500000000000000"/>
                <a:ea typeface="+mn-ea"/>
                <a:cs typeface="+mn-cs"/>
              </a:rPr>
              <a:t>Clinical cutoff date: </a:t>
            </a:r>
            <a:r>
              <a:rPr kumimoji="0" lang="en-US" sz="1100" b="1" i="0" u="none" strike="noStrike" kern="1200" cap="none" spc="0" normalizeH="0" baseline="0" noProof="0" dirty="0">
                <a:ln>
                  <a:noFill/>
                </a:ln>
                <a:solidFill>
                  <a:srgbClr val="000000"/>
                </a:solidFill>
                <a:effectLst/>
                <a:uLnTx/>
                <a:uFillTx/>
                <a:latin typeface="Johnson Text" panose="00000500000000000000"/>
                <a:ea typeface="+mn-ea"/>
                <a:cs typeface="+mn-cs"/>
              </a:rPr>
              <a:t>March 22, 2024</a:t>
            </a:r>
            <a:r>
              <a:rPr kumimoji="0" lang="en-US" sz="1100" b="0" i="0" u="none" strike="noStrike" kern="1200" cap="none" spc="0" normalizeH="0" baseline="0" noProof="0" dirty="0">
                <a:ln>
                  <a:noFill/>
                </a:ln>
                <a:solidFill>
                  <a:srgbClr val="000000"/>
                </a:solidFill>
                <a:effectLst/>
                <a:uLnTx/>
                <a:uFillTx/>
                <a:latin typeface="Johnson Text" panose="00000500000000000000"/>
                <a:ea typeface="+mn-ea"/>
                <a:cs typeface="+mn-cs"/>
              </a:rPr>
              <a:t>.</a:t>
            </a:r>
          </a:p>
        </p:txBody>
      </p:sp>
      <p:sp>
        <p:nvSpPr>
          <p:cNvPr id="45" name="Freeform: Shape 44">
            <a:extLst>
              <a:ext uri="{FF2B5EF4-FFF2-40B4-BE49-F238E27FC236}">
                <a16:creationId xmlns:a16="http://schemas.microsoft.com/office/drawing/2014/main" id="{E966D0A2-B19B-43F9-B894-C6521BE25884}"/>
              </a:ext>
            </a:extLst>
          </p:cNvPr>
          <p:cNvSpPr/>
          <p:nvPr/>
        </p:nvSpPr>
        <p:spPr>
          <a:xfrm>
            <a:off x="4093307" y="4238469"/>
            <a:ext cx="2825496" cy="264233"/>
          </a:xfrm>
          <a:custGeom>
            <a:avLst/>
            <a:gdLst>
              <a:gd name="connsiteX0" fmla="*/ 144459 w 2825496"/>
              <a:gd name="connsiteY0" fmla="*/ 0 h 264233"/>
              <a:gd name="connsiteX1" fmla="*/ 2681037 w 2825496"/>
              <a:gd name="connsiteY1" fmla="*/ 0 h 264233"/>
              <a:gd name="connsiteX2" fmla="*/ 2825496 w 2825496"/>
              <a:gd name="connsiteY2" fmla="*/ 144459 h 264233"/>
              <a:gd name="connsiteX3" fmla="*/ 2825496 w 2825496"/>
              <a:gd name="connsiteY3" fmla="*/ 264233 h 264233"/>
              <a:gd name="connsiteX4" fmla="*/ 0 w 2825496"/>
              <a:gd name="connsiteY4" fmla="*/ 264233 h 264233"/>
              <a:gd name="connsiteX5" fmla="*/ 0 w 2825496"/>
              <a:gd name="connsiteY5" fmla="*/ 144459 h 264233"/>
              <a:gd name="connsiteX6" fmla="*/ 144459 w 2825496"/>
              <a:gd name="connsiteY6" fmla="*/ 0 h 26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496" h="264233">
                <a:moveTo>
                  <a:pt x="144459" y="0"/>
                </a:moveTo>
                <a:lnTo>
                  <a:pt x="2681037" y="0"/>
                </a:lnTo>
                <a:cubicBezTo>
                  <a:pt x="2760820" y="0"/>
                  <a:pt x="2825496" y="64676"/>
                  <a:pt x="2825496" y="144459"/>
                </a:cubicBezTo>
                <a:lnTo>
                  <a:pt x="2825496" y="264233"/>
                </a:lnTo>
                <a:lnTo>
                  <a:pt x="0" y="264233"/>
                </a:lnTo>
                <a:lnTo>
                  <a:pt x="0" y="144459"/>
                </a:lnTo>
                <a:cubicBezTo>
                  <a:pt x="0" y="64676"/>
                  <a:pt x="64676" y="0"/>
                  <a:pt x="144459" y="0"/>
                </a:cubicBezTo>
                <a:close/>
              </a:path>
            </a:pathLst>
          </a:custGeom>
          <a:solidFill>
            <a:schemeClr val="tx2"/>
          </a:solidFill>
          <a:ln>
            <a:solidFill>
              <a:schemeClr val="accent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46" name="Freeform: Shape 45">
            <a:extLst>
              <a:ext uri="{FF2B5EF4-FFF2-40B4-BE49-F238E27FC236}">
                <a16:creationId xmlns:a16="http://schemas.microsoft.com/office/drawing/2014/main" id="{67D9B3B2-B39E-0A4C-4961-B619A6E63FD4}"/>
              </a:ext>
            </a:extLst>
          </p:cNvPr>
          <p:cNvSpPr/>
          <p:nvPr/>
        </p:nvSpPr>
        <p:spPr>
          <a:xfrm>
            <a:off x="4093307" y="1816805"/>
            <a:ext cx="2825496" cy="264233"/>
          </a:xfrm>
          <a:custGeom>
            <a:avLst/>
            <a:gdLst>
              <a:gd name="connsiteX0" fmla="*/ 144459 w 2825496"/>
              <a:gd name="connsiteY0" fmla="*/ 0 h 264233"/>
              <a:gd name="connsiteX1" fmla="*/ 2681037 w 2825496"/>
              <a:gd name="connsiteY1" fmla="*/ 0 h 264233"/>
              <a:gd name="connsiteX2" fmla="*/ 2825496 w 2825496"/>
              <a:gd name="connsiteY2" fmla="*/ 144459 h 264233"/>
              <a:gd name="connsiteX3" fmla="*/ 2825496 w 2825496"/>
              <a:gd name="connsiteY3" fmla="*/ 264233 h 264233"/>
              <a:gd name="connsiteX4" fmla="*/ 0 w 2825496"/>
              <a:gd name="connsiteY4" fmla="*/ 264233 h 264233"/>
              <a:gd name="connsiteX5" fmla="*/ 0 w 2825496"/>
              <a:gd name="connsiteY5" fmla="*/ 144459 h 264233"/>
              <a:gd name="connsiteX6" fmla="*/ 144459 w 2825496"/>
              <a:gd name="connsiteY6" fmla="*/ 0 h 26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496" h="264233">
                <a:moveTo>
                  <a:pt x="144459" y="0"/>
                </a:moveTo>
                <a:lnTo>
                  <a:pt x="2681037" y="0"/>
                </a:lnTo>
                <a:cubicBezTo>
                  <a:pt x="2760820" y="0"/>
                  <a:pt x="2825496" y="64676"/>
                  <a:pt x="2825496" y="144459"/>
                </a:cubicBezTo>
                <a:lnTo>
                  <a:pt x="2825496" y="264233"/>
                </a:lnTo>
                <a:lnTo>
                  <a:pt x="0" y="264233"/>
                </a:lnTo>
                <a:lnTo>
                  <a:pt x="0" y="144459"/>
                </a:lnTo>
                <a:cubicBezTo>
                  <a:pt x="0" y="64676"/>
                  <a:pt x="64676" y="0"/>
                  <a:pt x="144459"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47" name="Rectangle: Rounded Corners 46">
            <a:extLst>
              <a:ext uri="{FF2B5EF4-FFF2-40B4-BE49-F238E27FC236}">
                <a16:creationId xmlns:a16="http://schemas.microsoft.com/office/drawing/2014/main" id="{D1BFA7FC-F5FF-F623-524B-66A3A47597E3}"/>
              </a:ext>
            </a:extLst>
          </p:cNvPr>
          <p:cNvSpPr>
            <a:spLocks/>
          </p:cNvSpPr>
          <p:nvPr/>
        </p:nvSpPr>
        <p:spPr>
          <a:xfrm>
            <a:off x="4093307" y="1816805"/>
            <a:ext cx="2825496" cy="2149632"/>
          </a:xfrm>
          <a:prstGeom prst="roundRect">
            <a:avLst>
              <a:gd name="adj" fmla="val 6915"/>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9144" rIns="36000" rtlCol="0" anchor="t"/>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Johnson Text" panose="00000500000000000000"/>
                <a:ea typeface="+mn-ea"/>
                <a:cs typeface="+mn-cs"/>
              </a:rPr>
              <a:t>HR NMIBC </a:t>
            </a:r>
            <a:r>
              <a:rPr kumimoji="0" lang="en-US" sz="1300" b="1" i="0" u="none" strike="noStrike" kern="1200" cap="none" spc="0" normalizeH="0" baseline="0" noProof="0" dirty="0">
                <a:ln>
                  <a:noFill/>
                </a:ln>
                <a:solidFill>
                  <a:srgbClr val="FFFFFF"/>
                </a:solidFill>
                <a:effectLst/>
                <a:uLnTx/>
                <a:uFillTx/>
                <a:latin typeface="Johnson Text" panose="00000500000000000000"/>
                <a:ea typeface="+mn-ea"/>
                <a:cs typeface="+mn-cs"/>
              </a:rPr>
              <a:t>(Cohort 1)</a:t>
            </a:r>
          </a:p>
          <a:p>
            <a:pPr marL="171450" marR="0" lvl="0" indent="-171450" algn="l" defTabSz="4572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rPr>
              <a:t>Recurrent, high-grade Ta/T1, papillary only, no CIS </a:t>
            </a:r>
          </a:p>
          <a:p>
            <a:pPr marL="171450" marR="0" lvl="0" indent="-171450" algn="l" defTabSz="4572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rPr>
              <a:t>BCG-</a:t>
            </a:r>
            <a:r>
              <a:rPr kumimoji="0" lang="en-US" sz="1300" b="0" i="0" u="none" strike="noStrike" kern="1200" cap="none" spc="0" normalizeH="0" baseline="0" noProof="0" dirty="0" err="1">
                <a:ln>
                  <a:noFill/>
                </a:ln>
                <a:solidFill>
                  <a:srgbClr val="000000"/>
                </a:solidFill>
                <a:effectLst/>
                <a:uLnTx/>
                <a:uFillTx/>
                <a:latin typeface="Johnson Text" panose="00000500000000000000"/>
                <a:ea typeface="+mn-ea"/>
                <a:cs typeface="+mn-cs"/>
              </a:rPr>
              <a:t>experienced</a:t>
            </a:r>
            <a:r>
              <a:rPr kumimoji="0" lang="en-US" sz="1300" b="0" i="0" u="none" strike="noStrike" kern="1200" cap="none" spc="0" normalizeH="0" baseline="30000" noProof="0" dirty="0" err="1">
                <a:ln>
                  <a:noFill/>
                </a:ln>
                <a:solidFill>
                  <a:srgbClr val="000000"/>
                </a:solidFill>
                <a:effectLst/>
                <a:uLnTx/>
                <a:uFillTx/>
                <a:latin typeface="Johnson Text" panose="00000500000000000000"/>
                <a:ea typeface="+mn-ea"/>
                <a:cs typeface="+mn-cs"/>
              </a:rPr>
              <a:t>a</a:t>
            </a:r>
            <a:r>
              <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rPr>
              <a:t> and not undergoing radical cystectomy</a:t>
            </a:r>
          </a:p>
          <a:p>
            <a:pPr marL="171450" marR="0" lvl="0" indent="-171450" algn="l" defTabSz="4572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rPr>
              <a:t>TURBT with complete resection of all visible disease prior to treatment </a:t>
            </a:r>
          </a:p>
        </p:txBody>
      </p:sp>
      <p:sp>
        <p:nvSpPr>
          <p:cNvPr id="48" name="Rectangle: Rounded Corners 47">
            <a:extLst>
              <a:ext uri="{FF2B5EF4-FFF2-40B4-BE49-F238E27FC236}">
                <a16:creationId xmlns:a16="http://schemas.microsoft.com/office/drawing/2014/main" id="{91EDE292-B698-1920-B6E1-41DD16047100}"/>
              </a:ext>
            </a:extLst>
          </p:cNvPr>
          <p:cNvSpPr>
            <a:spLocks/>
          </p:cNvSpPr>
          <p:nvPr/>
        </p:nvSpPr>
        <p:spPr>
          <a:xfrm>
            <a:off x="4093307" y="4238469"/>
            <a:ext cx="2825496" cy="1467087"/>
          </a:xfrm>
          <a:prstGeom prst="roundRect">
            <a:avLst>
              <a:gd name="adj" fmla="val 9158"/>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9144" rIns="36000" rtlCol="0" anchor="t"/>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Johnson Text" panose="00000500000000000000"/>
                <a:ea typeface="+mn-ea"/>
                <a:cs typeface="+mn-cs"/>
              </a:rPr>
              <a:t>IR NMIBC </a:t>
            </a:r>
            <a:r>
              <a:rPr kumimoji="0" lang="en-US" sz="1300" b="1" i="0" u="none" strike="noStrike" kern="1200" cap="none" spc="0" normalizeH="0" baseline="0" noProof="0" dirty="0">
                <a:ln>
                  <a:noFill/>
                </a:ln>
                <a:solidFill>
                  <a:srgbClr val="FFFFFF"/>
                </a:solidFill>
                <a:effectLst/>
                <a:uLnTx/>
                <a:uFillTx/>
                <a:latin typeface="Johnson Text" panose="00000500000000000000"/>
                <a:ea typeface="+mn-ea"/>
                <a:cs typeface="+mn-cs"/>
              </a:rPr>
              <a:t>(Cohort 3)</a:t>
            </a:r>
          </a:p>
          <a:p>
            <a:pPr marL="171450" marR="0" lvl="0" indent="-171450" algn="l" defTabSz="4572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rPr>
              <a:t>Recurrent, history of low-grade only Ta/T1 disease</a:t>
            </a:r>
            <a:endPar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endParaRPr>
          </a:p>
          <a:p>
            <a:pPr marL="171450" marR="0" lvl="0" indent="-171450" algn="l" defTabSz="4572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srgbClr val="000000"/>
                </a:solidFill>
                <a:effectLst/>
                <a:uLnTx/>
                <a:uFillTx/>
                <a:latin typeface="Johnson Text" panose="00000500000000000000"/>
                <a:ea typeface="+mn-ea"/>
                <a:cs typeface="+mn-cs"/>
              </a:rPr>
              <a:t>Visible target lesions </a:t>
            </a:r>
            <a:r>
              <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rPr>
              <a:t>prior to treatment (chemoablation design)</a:t>
            </a:r>
          </a:p>
        </p:txBody>
      </p:sp>
      <p:cxnSp>
        <p:nvCxnSpPr>
          <p:cNvPr id="49" name="Connector: Elbow 48">
            <a:extLst>
              <a:ext uri="{FF2B5EF4-FFF2-40B4-BE49-F238E27FC236}">
                <a16:creationId xmlns:a16="http://schemas.microsoft.com/office/drawing/2014/main" id="{0AF3E507-771F-1672-E920-80EA4544F881}"/>
              </a:ext>
            </a:extLst>
          </p:cNvPr>
          <p:cNvCxnSpPr>
            <a:cxnSpLocks/>
            <a:stCxn id="35" idx="1"/>
            <a:endCxn id="47" idx="3"/>
          </p:cNvCxnSpPr>
          <p:nvPr/>
        </p:nvCxnSpPr>
        <p:spPr>
          <a:xfrm rot="10800000">
            <a:off x="6918803" y="2891621"/>
            <a:ext cx="461142" cy="641674"/>
          </a:xfrm>
          <a:prstGeom prst="bentConnector3">
            <a:avLst>
              <a:gd name="adj1" fmla="val 50000"/>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65419E4C-D789-A159-E05A-20320EEDE9C1}"/>
              </a:ext>
            </a:extLst>
          </p:cNvPr>
          <p:cNvCxnSpPr>
            <a:cxnSpLocks/>
            <a:stCxn id="35" idx="1"/>
            <a:endCxn id="48" idx="3"/>
          </p:cNvCxnSpPr>
          <p:nvPr/>
        </p:nvCxnSpPr>
        <p:spPr>
          <a:xfrm rot="10800000" flipV="1">
            <a:off x="6918803" y="3533295"/>
            <a:ext cx="461142" cy="1438718"/>
          </a:xfrm>
          <a:prstGeom prst="bentConnector3">
            <a:avLst>
              <a:gd name="adj1" fmla="val 50000"/>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7C669FF-6D2F-C533-1F20-138B9860CAAE}"/>
              </a:ext>
            </a:extLst>
          </p:cNvPr>
          <p:cNvSpPr txBox="1"/>
          <p:nvPr/>
        </p:nvSpPr>
        <p:spPr>
          <a:xfrm>
            <a:off x="350442" y="1696102"/>
            <a:ext cx="2396213" cy="307777"/>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rPr>
              <a:t>NCT05316155</a:t>
            </a:r>
          </a:p>
        </p:txBody>
      </p:sp>
      <p:sp>
        <p:nvSpPr>
          <p:cNvPr id="52" name="TextBox 51">
            <a:extLst>
              <a:ext uri="{FF2B5EF4-FFF2-40B4-BE49-F238E27FC236}">
                <a16:creationId xmlns:a16="http://schemas.microsoft.com/office/drawing/2014/main" id="{C6C30887-A8E2-1E2C-7140-8144E7C98C17}"/>
              </a:ext>
            </a:extLst>
          </p:cNvPr>
          <p:cNvSpPr txBox="1"/>
          <p:nvPr/>
        </p:nvSpPr>
        <p:spPr>
          <a:xfrm>
            <a:off x="712932" y="2172653"/>
            <a:ext cx="3092337" cy="2980944"/>
          </a:xfrm>
          <a:prstGeom prst="roundRect">
            <a:avLst>
              <a:gd name="adj" fmla="val 6520"/>
            </a:avLst>
          </a:prstGeom>
          <a:solidFill>
            <a:schemeClr val="accent3">
              <a:lumMod val="40000"/>
              <a:lumOff val="60000"/>
            </a:schemeClr>
          </a:solidFill>
          <a:ln w="190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defPPr>
              <a:defRPr lang="en-US"/>
            </a:defPPr>
            <a:lvl1pPr marR="0" lvl="0" indent="0" algn="ctr" fontAlgn="auto">
              <a:lnSpc>
                <a:spcPct val="100000"/>
              </a:lnSpc>
              <a:spcBef>
                <a:spcPts val="0"/>
              </a:spcBef>
              <a:spcAft>
                <a:spcPts val="0"/>
              </a:spcAft>
              <a:buClrTx/>
              <a:buSzTx/>
              <a:buFontTx/>
              <a:buNone/>
              <a:tabLst/>
              <a:defRPr kumimoji="0" sz="1300" b="1" i="0" u="none" strike="noStrike" cap="none" spc="0" normalizeH="0" baseline="0">
                <a:ln>
                  <a:noFill/>
                </a:ln>
                <a:solidFill>
                  <a:srgbClr val="333333"/>
                </a:solidFill>
                <a:effectLst/>
                <a:uLnTx/>
                <a:uFillTx/>
                <a:latin typeface="Open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Molecular Eligibility</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FGFR</a:t>
            </a: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 alterations:</a:t>
            </a:r>
          </a:p>
          <a:p>
            <a:pPr marL="179388" marR="0" lvl="0" indent="-17938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Flexible molecular eligibility strategy used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endParaRPr>
          </a:p>
          <a:p>
            <a:pPr marL="540000"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Local or central fresh/ archival </a:t>
            </a:r>
            <a:r>
              <a:rPr kumimoji="0" lang="en-US" sz="1400" b="1"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tissue-based</a:t>
            </a: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 testing by NGS or PCR </a:t>
            </a:r>
          </a:p>
          <a:p>
            <a:pPr marL="254250" marR="0" lvl="1" indent="0" algn="ctr" defTabSz="457200" rtl="0" eaLnBrk="1" fontAlgn="auto" latinLnBrk="0" hangingPunct="1">
              <a:lnSpc>
                <a:spcPct val="100000"/>
              </a:lnSpc>
              <a:spcBef>
                <a:spcPts val="30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—or—</a:t>
            </a:r>
          </a:p>
          <a:p>
            <a:pPr marL="540000" marR="0" lvl="1" indent="-285750" algn="l" defTabSz="4572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Central </a:t>
            </a:r>
            <a:r>
              <a:rPr kumimoji="0" lang="en-US" sz="1400" b="1"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urine cell-free DNA </a:t>
            </a: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sym typeface="OpenSans"/>
              </a:rPr>
              <a:t>NGS testing</a:t>
            </a:r>
            <a:endPar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11" name="TextBox 10">
            <a:extLst>
              <a:ext uri="{FF2B5EF4-FFF2-40B4-BE49-F238E27FC236}">
                <a16:creationId xmlns:a16="http://schemas.microsoft.com/office/drawing/2014/main" id="{5C1B3FC7-F9EF-E485-BFA5-BBD12CF32450}"/>
              </a:ext>
            </a:extLst>
          </p:cNvPr>
          <p:cNvSpPr txBox="1"/>
          <p:nvPr/>
        </p:nvSpPr>
        <p:spPr>
          <a:xfrm>
            <a:off x="7447039" y="4620260"/>
            <a:ext cx="2924321" cy="292388"/>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a:ea typeface="+mn-ea"/>
                <a:cs typeface="+mn-cs"/>
              </a:rPr>
              <a:t>Expansion of both dose levels</a:t>
            </a:r>
          </a:p>
        </p:txBody>
      </p:sp>
      <p:sp>
        <p:nvSpPr>
          <p:cNvPr id="3" name="TextBox 2">
            <a:extLst>
              <a:ext uri="{FF2B5EF4-FFF2-40B4-BE49-F238E27FC236}">
                <a16:creationId xmlns:a16="http://schemas.microsoft.com/office/drawing/2014/main" id="{1A520970-1D73-AAF1-65A8-914C2C48AC5E}"/>
              </a:ext>
            </a:extLst>
          </p:cNvPr>
          <p:cNvSpPr txBox="1"/>
          <p:nvPr/>
        </p:nvSpPr>
        <p:spPr>
          <a:xfrm>
            <a:off x="355597" y="1389614"/>
            <a:ext cx="184056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Johnson Text"/>
                <a:ea typeface="+mn-ea"/>
                <a:cs typeface="+mn-cs"/>
              </a:rPr>
              <a:t>Study Design</a:t>
            </a:r>
          </a:p>
        </p:txBody>
      </p:sp>
    </p:spTree>
    <p:extLst>
      <p:ext uri="{BB962C8B-B14F-4D97-AF65-F5344CB8AC3E}">
        <p14:creationId xmlns:p14="http://schemas.microsoft.com/office/powerpoint/2010/main" val="34092622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96AC-94C1-6E8F-98CE-112B870FFF1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3547232-786C-447C-482E-882FDE15AE58}"/>
              </a:ext>
            </a:extLst>
          </p:cNvPr>
          <p:cNvSpPr>
            <a:spLocks noGrp="1"/>
          </p:cNvSpPr>
          <p:nvPr>
            <p:ph type="title"/>
          </p:nvPr>
        </p:nvSpPr>
        <p:spPr/>
        <p:txBody>
          <a:bodyPr/>
          <a:lstStyle/>
          <a:p>
            <a:r>
              <a:rPr lang="en-US" sz="3000" dirty="0"/>
              <a:t>TAR-210 HR NMIBC (Cohort 1): Results</a:t>
            </a:r>
          </a:p>
        </p:txBody>
      </p:sp>
      <p:sp>
        <p:nvSpPr>
          <p:cNvPr id="5" name="Footer Placeholder 4">
            <a:extLst>
              <a:ext uri="{FF2B5EF4-FFF2-40B4-BE49-F238E27FC236}">
                <a16:creationId xmlns:a16="http://schemas.microsoft.com/office/drawing/2014/main" id="{236549C8-FB92-0120-3AF9-DF098A8300E2}"/>
              </a:ext>
            </a:extLst>
          </p:cNvPr>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 Indicates patient was censored; CI, confidence interval; CR, complete response; NE, non-estimable; RFS, recurrence-free survival.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Johnson Text" pitchFamily="2" charset="77"/>
                <a:ea typeface="+mn-ea"/>
                <a:cs typeface="+mn-cs"/>
              </a:rPr>
              <a:t>a</a:t>
            </a:r>
            <a:r>
              <a:rPr kumimoji="0" lang="en-US" sz="800" b="0" i="0" u="none" strike="noStrike" kern="1200" cap="none" spc="0" normalizeH="0" baseline="0" noProof="0" dirty="0" err="1">
                <a:ln>
                  <a:noFill/>
                </a:ln>
                <a:solidFill>
                  <a:srgbClr val="000000"/>
                </a:solidFill>
                <a:effectLst/>
                <a:uLnTx/>
                <a:uFillTx/>
                <a:latin typeface="Johnson Text" pitchFamily="2" charset="77"/>
                <a:ea typeface="+mn-ea"/>
                <a:cs typeface="+mn-cs"/>
              </a:rPr>
              <a:t>All</a:t>
            </a: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 treated patients were efficacy evaluable. RFS was estimated using the Kaplan-Meier method.</a:t>
            </a:r>
          </a:p>
        </p:txBody>
      </p:sp>
      <p:sp>
        <p:nvSpPr>
          <p:cNvPr id="14" name="Content Placeholder 4">
            <a:extLst>
              <a:ext uri="{FF2B5EF4-FFF2-40B4-BE49-F238E27FC236}">
                <a16:creationId xmlns:a16="http://schemas.microsoft.com/office/drawing/2014/main" id="{D5B43C81-BC3D-3CAF-32B3-0C617BFF448C}"/>
              </a:ext>
            </a:extLst>
          </p:cNvPr>
          <p:cNvSpPr txBox="1">
            <a:spLocks/>
          </p:cNvSpPr>
          <p:nvPr/>
        </p:nvSpPr>
        <p:spPr>
          <a:xfrm>
            <a:off x="7284680" y="1597023"/>
            <a:ext cx="4659670" cy="4389120"/>
          </a:xfrm>
          <a:prstGeom prst="rect">
            <a:avLst/>
          </a:prstGeom>
        </p:spPr>
        <p:txBody>
          <a:bodyPr vert="horz" lIns="91440" tIns="45720" rIns="91440" bIns="4572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bg1"/>
                </a:solidFill>
                <a:latin typeface="Johnson Text" panose="00000500000000000000" pitchFamily="2" charset="0"/>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bg1"/>
                </a:solidFill>
                <a:latin typeface="Johnson Text" panose="00000500000000000000" pitchFamily="2" charset="0"/>
                <a:ea typeface="+mn-ea"/>
                <a:cs typeface="+mn-cs"/>
              </a:defRPr>
            </a:lvl3pPr>
            <a:lvl4pPr marL="512763" indent="-155448"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bg2"/>
              </a:buClr>
              <a:buSzPct val="80000"/>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396" rtl="0" eaLnBrk="1" fontAlgn="auto" latinLnBrk="0" hangingPunct="1">
              <a:lnSpc>
                <a:spcPct val="100000"/>
              </a:lnSpc>
              <a:spcBef>
                <a:spcPts val="600"/>
              </a:spcBef>
              <a:spcAft>
                <a:spcPts val="0"/>
              </a:spcAft>
              <a:buClr>
                <a:srgbClr val="EB17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90% estimated 12-month RFS </a:t>
            </a:r>
            <a:r>
              <a:rPr kumimoji="0" lang="en-US" sz="1800" b="1" i="0" u="none" strike="noStrike" kern="1200" cap="none" spc="0" normalizeH="0" baseline="0" noProof="0" dirty="0" err="1">
                <a:ln>
                  <a:noFill/>
                </a:ln>
                <a:solidFill>
                  <a:srgbClr val="000000"/>
                </a:solidFill>
                <a:effectLst/>
                <a:uLnTx/>
                <a:uFillTx/>
                <a:latin typeface="Johnson Text" panose="00000500000000000000" pitchFamily="2" charset="0"/>
                <a:ea typeface="+mn-ea"/>
                <a:cs typeface="+mn-cs"/>
              </a:rPr>
              <a:t>rate</a:t>
            </a:r>
            <a:r>
              <a:rPr kumimoji="0" lang="en-US" sz="1800" b="1" i="0" u="none" strike="noStrike" kern="1200" cap="none" spc="0" normalizeH="0" baseline="30000" noProof="0" dirty="0" err="1">
                <a:ln>
                  <a:noFill/>
                </a:ln>
                <a:solidFill>
                  <a:srgbClr val="000000"/>
                </a:solidFill>
                <a:effectLst/>
                <a:uLnTx/>
                <a:uFillTx/>
                <a:latin typeface="Johnson Text" panose="00000500000000000000" pitchFamily="2" charset="0"/>
                <a:ea typeface="+mn-ea"/>
                <a:cs typeface="+mn-cs"/>
              </a:rPr>
              <a:t>a</a:t>
            </a:r>
            <a:r>
              <a:rPr kumimoji="0" lang="en-US" sz="1800" b="1"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 </a:t>
            </a:r>
            <a:r>
              <a:rPr kumimoji="0" lang="en-US" sz="18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(n=21) </a:t>
            </a:r>
          </a:p>
          <a:p>
            <a:pPr marL="341313" marR="0" lvl="2" indent="-171450" algn="l" defTabSz="914396" rtl="0" eaLnBrk="1" fontAlgn="auto" latinLnBrk="0" hangingPunct="1">
              <a:lnSpc>
                <a:spcPct val="100000"/>
              </a:lnSpc>
              <a:spcBef>
                <a:spcPts val="600"/>
              </a:spcBef>
              <a:spcAft>
                <a:spcPts val="0"/>
              </a:spcAft>
              <a:buClr>
                <a:srgbClr val="EB1700"/>
              </a:buClr>
              <a:buSzTx/>
              <a:buFont typeface="Open Sans" panose="020B0606030504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Median RFS was not estimable</a:t>
            </a:r>
          </a:p>
          <a:p>
            <a:pPr marL="341313" marR="0" lvl="2" indent="-171450" algn="l" defTabSz="914396" rtl="0" eaLnBrk="1" fontAlgn="auto" latinLnBrk="0" hangingPunct="1">
              <a:lnSpc>
                <a:spcPct val="100000"/>
              </a:lnSpc>
              <a:spcBef>
                <a:spcPts val="600"/>
              </a:spcBef>
              <a:spcAft>
                <a:spcPts val="0"/>
              </a:spcAft>
              <a:buClr>
                <a:srgbClr val="EB1700"/>
              </a:buClr>
              <a:buSzTx/>
              <a:buFont typeface="Open Sans" panose="020B0606030504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2 of 21 patients have recurred</a:t>
            </a:r>
          </a:p>
          <a:p>
            <a:pPr marL="341313" marR="0" lvl="2" indent="-171450" algn="l" defTabSz="914396" rtl="0" eaLnBrk="1" fontAlgn="auto" latinLnBrk="0" hangingPunct="1">
              <a:lnSpc>
                <a:spcPct val="100000"/>
              </a:lnSpc>
              <a:spcBef>
                <a:spcPts val="600"/>
              </a:spcBef>
              <a:spcAft>
                <a:spcPts val="0"/>
              </a:spcAft>
              <a:buClr>
                <a:srgbClr val="EB1700"/>
              </a:buClr>
              <a:buSzTx/>
              <a:buFont typeface="Open Sans" panose="020B0606030504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Median duration of follow-up </a:t>
            </a:r>
            <a:br>
              <a:rPr kumimoji="0" lang="en-US" sz="18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br>
            <a:r>
              <a:rPr kumimoji="0" lang="en-US" sz="18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8.9 months </a:t>
            </a:r>
          </a:p>
          <a:p>
            <a:pPr marL="171450" marR="0" lvl="1" indent="-171450" algn="l" defTabSz="914396" rtl="0" eaLnBrk="1" fontAlgn="auto" latinLnBrk="0" hangingPunct="1">
              <a:lnSpc>
                <a:spcPct val="100000"/>
              </a:lnSpc>
              <a:spcBef>
                <a:spcPts val="600"/>
              </a:spcBef>
              <a:spcAft>
                <a:spcPts val="0"/>
              </a:spcAft>
              <a:buClr>
                <a:srgbClr val="EB17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No difference observed in RFS between the TAR-210 dose levels</a:t>
            </a:r>
          </a:p>
        </p:txBody>
      </p:sp>
      <p:sp>
        <p:nvSpPr>
          <p:cNvPr id="238" name="TextBox 237">
            <a:extLst>
              <a:ext uri="{FF2B5EF4-FFF2-40B4-BE49-F238E27FC236}">
                <a16:creationId xmlns:a16="http://schemas.microsoft.com/office/drawing/2014/main" id="{BB1283C2-E1D5-E08C-88E7-26F4E04C2E18}"/>
              </a:ext>
            </a:extLst>
          </p:cNvPr>
          <p:cNvSpPr txBox="1"/>
          <p:nvPr/>
        </p:nvSpPr>
        <p:spPr>
          <a:xfrm rot="5400000">
            <a:off x="2130612" y="-238754"/>
            <a:ext cx="646331" cy="4091030"/>
          </a:xfrm>
          <a:prstGeom prst="rect">
            <a:avLst/>
          </a:prstGeom>
          <a:noFill/>
        </p:spPr>
        <p:txBody>
          <a:bodyPr vert="vert270"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Johnson Text" panose="00000500000000000000"/>
                <a:ea typeface="+mn-ea"/>
                <a:cs typeface="+mn-cs"/>
              </a:rPr>
              <a:t>HR NMIBC With </a:t>
            </a:r>
            <a:r>
              <a:rPr kumimoji="0" lang="en-US" sz="1500" b="1" i="1" u="none" strike="noStrike" kern="0" cap="none" spc="0" normalizeH="0" baseline="0" noProof="0" dirty="0">
                <a:ln>
                  <a:noFill/>
                </a:ln>
                <a:solidFill>
                  <a:srgbClr val="000000"/>
                </a:solidFill>
                <a:effectLst/>
                <a:uLnTx/>
                <a:uFillTx/>
                <a:latin typeface="Johnson Text" panose="00000500000000000000"/>
                <a:ea typeface="+mn-ea"/>
                <a:cs typeface="+mn-cs"/>
              </a:rPr>
              <a:t>FGFR </a:t>
            </a:r>
            <a:r>
              <a:rPr kumimoji="0" lang="en-US" sz="1500" b="1" i="0" u="none" strike="noStrike" kern="0" cap="none" spc="0" normalizeH="0" baseline="0" noProof="0" dirty="0">
                <a:ln>
                  <a:noFill/>
                </a:ln>
                <a:solidFill>
                  <a:srgbClr val="000000"/>
                </a:solidFill>
                <a:effectLst/>
                <a:uLnTx/>
                <a:uFillTx/>
                <a:latin typeface="Johnson Text" panose="00000500000000000000"/>
                <a:ea typeface="+mn-ea"/>
                <a:cs typeface="+mn-cs"/>
              </a:rPr>
              <a:t>Alterations (Cohort 1) </a:t>
            </a:r>
            <a:r>
              <a:rPr kumimoji="0" lang="en-US" sz="1500" b="0" i="0" u="none" strike="noStrike" kern="0" cap="none" spc="0" normalizeH="0" baseline="0" noProof="0" dirty="0">
                <a:ln>
                  <a:noFill/>
                </a:ln>
                <a:solidFill>
                  <a:srgbClr val="000000"/>
                </a:solidFill>
                <a:effectLst/>
                <a:uLnTx/>
                <a:uFillTx/>
                <a:latin typeface="Johnson Text" panose="00000500000000000000"/>
                <a:ea typeface="+mn-ea"/>
                <a:cs typeface="+mn-cs"/>
              </a:rPr>
              <a:t>(N=21)</a:t>
            </a:r>
          </a:p>
        </p:txBody>
      </p:sp>
      <p:grpSp>
        <p:nvGrpSpPr>
          <p:cNvPr id="417" name="Group 416">
            <a:extLst>
              <a:ext uri="{FF2B5EF4-FFF2-40B4-BE49-F238E27FC236}">
                <a16:creationId xmlns:a16="http://schemas.microsoft.com/office/drawing/2014/main" id="{7CD243CE-C2A4-6F32-CF79-04B5B06A7CA1}"/>
              </a:ext>
            </a:extLst>
          </p:cNvPr>
          <p:cNvGrpSpPr/>
          <p:nvPr/>
        </p:nvGrpSpPr>
        <p:grpSpPr>
          <a:xfrm>
            <a:off x="5646209" y="2356649"/>
            <a:ext cx="2032380" cy="2821903"/>
            <a:chOff x="5617631" y="2168109"/>
            <a:chExt cx="2032380" cy="2821903"/>
          </a:xfrm>
        </p:grpSpPr>
        <p:sp>
          <p:nvSpPr>
            <p:cNvPr id="418" name="TextBox 417">
              <a:extLst>
                <a:ext uri="{FF2B5EF4-FFF2-40B4-BE49-F238E27FC236}">
                  <a16:creationId xmlns:a16="http://schemas.microsoft.com/office/drawing/2014/main" id="{E52C9FBB-A095-6578-0C2A-CF0C9A2972B3}"/>
                </a:ext>
              </a:extLst>
            </p:cNvPr>
            <p:cNvSpPr txBox="1"/>
            <p:nvPr/>
          </p:nvSpPr>
          <p:spPr>
            <a:xfrm>
              <a:off x="5842404" y="3858933"/>
              <a:ext cx="1807607" cy="1131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Treatment ongoing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discontinuation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Treatment completed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Study completed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Follow-up period  </a:t>
              </a:r>
            </a:p>
          </p:txBody>
        </p:sp>
        <p:sp>
          <p:nvSpPr>
            <p:cNvPr id="419" name="TextBox 418">
              <a:extLst>
                <a:ext uri="{FF2B5EF4-FFF2-40B4-BE49-F238E27FC236}">
                  <a16:creationId xmlns:a16="http://schemas.microsoft.com/office/drawing/2014/main" id="{05DD3F1B-7A02-5405-E049-1BD900749B3D}"/>
                </a:ext>
              </a:extLst>
            </p:cNvPr>
            <p:cNvSpPr txBox="1"/>
            <p:nvPr/>
          </p:nvSpPr>
          <p:spPr>
            <a:xfrm>
              <a:off x="5842405" y="3116468"/>
              <a:ext cx="152125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Recurrence free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Recurrence</a:t>
              </a:r>
              <a:endParaRPr kumimoji="0" lang="en-US" sz="1000" b="0" i="0" u="none" strike="sngStrike" kern="0" cap="none" spc="0" normalizeH="0" baseline="0" noProof="0" dirty="0">
                <a:ln>
                  <a:noFill/>
                </a:ln>
                <a:solidFill>
                  <a:srgbClr val="000000"/>
                </a:solidFill>
                <a:effectLst/>
                <a:uLnTx/>
                <a:uFillTx/>
                <a:latin typeface="Johnson Text" panose="00000500000000000000"/>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Assessment</a:t>
              </a:r>
            </a:p>
          </p:txBody>
        </p:sp>
        <p:sp>
          <p:nvSpPr>
            <p:cNvPr id="420" name="TextBox 419">
              <a:extLst>
                <a:ext uri="{FF2B5EF4-FFF2-40B4-BE49-F238E27FC236}">
                  <a16:creationId xmlns:a16="http://schemas.microsoft.com/office/drawing/2014/main" id="{3FC02D1E-7B01-AD1F-C64E-67ECBB976E04}"/>
                </a:ext>
              </a:extLst>
            </p:cNvPr>
            <p:cNvSpPr txBox="1"/>
            <p:nvPr/>
          </p:nvSpPr>
          <p:spPr>
            <a:xfrm>
              <a:off x="5617631" y="2927283"/>
              <a:ext cx="79060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Johnson Text" panose="00000500000000000000"/>
                  <a:ea typeface="+mn-ea"/>
                  <a:cs typeface="+mn-cs"/>
                </a:rPr>
                <a:t>Response</a:t>
              </a:r>
            </a:p>
          </p:txBody>
        </p:sp>
        <p:sp>
          <p:nvSpPr>
            <p:cNvPr id="421" name="Rectangle 420">
              <a:extLst>
                <a:ext uri="{FF2B5EF4-FFF2-40B4-BE49-F238E27FC236}">
                  <a16:creationId xmlns:a16="http://schemas.microsoft.com/office/drawing/2014/main" id="{40E475BB-BFD4-506B-45A9-6389FF00C86C}"/>
                </a:ext>
              </a:extLst>
            </p:cNvPr>
            <p:cNvSpPr>
              <a:spLocks noChangeAspect="1"/>
            </p:cNvSpPr>
            <p:nvPr/>
          </p:nvSpPr>
          <p:spPr>
            <a:xfrm>
              <a:off x="5769698" y="4791908"/>
              <a:ext cx="96044" cy="960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422" name="TextBox 421">
              <a:extLst>
                <a:ext uri="{FF2B5EF4-FFF2-40B4-BE49-F238E27FC236}">
                  <a16:creationId xmlns:a16="http://schemas.microsoft.com/office/drawing/2014/main" id="{6F2F370C-0C3D-FCD1-CC52-657A4D7AEA71}"/>
                </a:ext>
              </a:extLst>
            </p:cNvPr>
            <p:cNvSpPr txBox="1"/>
            <p:nvPr/>
          </p:nvSpPr>
          <p:spPr>
            <a:xfrm>
              <a:off x="5842405" y="2168109"/>
              <a:ext cx="1364785" cy="7335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TAR-210-B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~2 mg/day (n=10)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TAR-210-D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~4 mg/day (n=11)</a:t>
              </a:r>
            </a:p>
          </p:txBody>
        </p:sp>
        <p:sp>
          <p:nvSpPr>
            <p:cNvPr id="423" name="Arrow: Up 422">
              <a:extLst>
                <a:ext uri="{FF2B5EF4-FFF2-40B4-BE49-F238E27FC236}">
                  <a16:creationId xmlns:a16="http://schemas.microsoft.com/office/drawing/2014/main" id="{48C21445-52A4-EB4A-E5E4-825B353140BB}"/>
                </a:ext>
              </a:extLst>
            </p:cNvPr>
            <p:cNvSpPr/>
            <p:nvPr/>
          </p:nvSpPr>
          <p:spPr>
            <a:xfrm>
              <a:off x="5772720" y="3558380"/>
              <a:ext cx="90000" cy="108000"/>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24" name="Oval 423">
              <a:extLst>
                <a:ext uri="{FF2B5EF4-FFF2-40B4-BE49-F238E27FC236}">
                  <a16:creationId xmlns:a16="http://schemas.microsoft.com/office/drawing/2014/main" id="{25D3545A-39BB-1DDE-D239-99D21382DA19}"/>
                </a:ext>
              </a:extLst>
            </p:cNvPr>
            <p:cNvSpPr>
              <a:spLocks noChangeAspect="1"/>
            </p:cNvSpPr>
            <p:nvPr/>
          </p:nvSpPr>
          <p:spPr>
            <a:xfrm>
              <a:off x="5769698" y="3394438"/>
              <a:ext cx="96044" cy="96044"/>
            </a:xfrm>
            <a:prstGeom prst="ellipse">
              <a:avLst/>
            </a:prstGeom>
            <a:solidFill>
              <a:srgbClr val="6FE4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425" name="Group 424">
              <a:extLst>
                <a:ext uri="{FF2B5EF4-FFF2-40B4-BE49-F238E27FC236}">
                  <a16:creationId xmlns:a16="http://schemas.microsoft.com/office/drawing/2014/main" id="{8628511D-FB49-329A-46EE-093ADA666C6E}"/>
                </a:ext>
              </a:extLst>
            </p:cNvPr>
            <p:cNvGrpSpPr/>
            <p:nvPr/>
          </p:nvGrpSpPr>
          <p:grpSpPr>
            <a:xfrm>
              <a:off x="5756520" y="4188468"/>
              <a:ext cx="122400" cy="79200"/>
              <a:chOff x="5589472" y="2222824"/>
              <a:chExt cx="100426" cy="65753"/>
            </a:xfrm>
          </p:grpSpPr>
          <p:cxnSp>
            <p:nvCxnSpPr>
              <p:cNvPr id="435" name="Straight Connector 434">
                <a:extLst>
                  <a:ext uri="{FF2B5EF4-FFF2-40B4-BE49-F238E27FC236}">
                    <a16:creationId xmlns:a16="http://schemas.microsoft.com/office/drawing/2014/main" id="{52C9CA34-7714-CA7D-1976-E8ED7ED554E4}"/>
                  </a:ext>
                </a:extLst>
              </p:cNvPr>
              <p:cNvCxnSpPr>
                <a:cxnSpLocks/>
              </p:cNvCxnSpPr>
              <p:nvPr/>
            </p:nvCxnSpPr>
            <p:spPr>
              <a:xfrm>
                <a:off x="5589472" y="2222824"/>
                <a:ext cx="100426" cy="65753"/>
              </a:xfrm>
              <a:prstGeom prst="line">
                <a:avLst/>
              </a:prstGeom>
              <a:noFill/>
              <a:ln w="19050" cap="flat" cmpd="sng" algn="ctr">
                <a:solidFill>
                  <a:srgbClr val="0F68B2"/>
                </a:solidFill>
                <a:prstDash val="solid"/>
                <a:miter lim="800000"/>
              </a:ln>
              <a:effectLst/>
            </p:spPr>
          </p:cxnSp>
          <p:cxnSp>
            <p:nvCxnSpPr>
              <p:cNvPr id="436" name="Straight Connector 435">
                <a:extLst>
                  <a:ext uri="{FF2B5EF4-FFF2-40B4-BE49-F238E27FC236}">
                    <a16:creationId xmlns:a16="http://schemas.microsoft.com/office/drawing/2014/main" id="{1D6F6BBA-CC4C-1809-7B27-03C20DB7BC65}"/>
                  </a:ext>
                </a:extLst>
              </p:cNvPr>
              <p:cNvCxnSpPr>
                <a:cxnSpLocks/>
              </p:cNvCxnSpPr>
              <p:nvPr/>
            </p:nvCxnSpPr>
            <p:spPr>
              <a:xfrm flipH="1">
                <a:off x="5589472" y="2222824"/>
                <a:ext cx="100426" cy="65753"/>
              </a:xfrm>
              <a:prstGeom prst="line">
                <a:avLst/>
              </a:prstGeom>
              <a:noFill/>
              <a:ln w="19050" cap="flat" cmpd="sng" algn="ctr">
                <a:solidFill>
                  <a:srgbClr val="0F68B2"/>
                </a:solidFill>
                <a:prstDash val="solid"/>
                <a:miter lim="800000"/>
              </a:ln>
              <a:effectLst/>
            </p:spPr>
          </p:cxnSp>
        </p:grpSp>
        <p:grpSp>
          <p:nvGrpSpPr>
            <p:cNvPr id="426" name="Group 425">
              <a:extLst>
                <a:ext uri="{FF2B5EF4-FFF2-40B4-BE49-F238E27FC236}">
                  <a16:creationId xmlns:a16="http://schemas.microsoft.com/office/drawing/2014/main" id="{2B39EFAA-AF02-019B-EB60-F5E81D04644D}"/>
                </a:ext>
              </a:extLst>
            </p:cNvPr>
            <p:cNvGrpSpPr/>
            <p:nvPr/>
          </p:nvGrpSpPr>
          <p:grpSpPr>
            <a:xfrm>
              <a:off x="5767320" y="4398152"/>
              <a:ext cx="100800" cy="115200"/>
              <a:chOff x="6566487" y="1990143"/>
              <a:chExt cx="100426" cy="365585"/>
            </a:xfrm>
          </p:grpSpPr>
          <p:cxnSp>
            <p:nvCxnSpPr>
              <p:cNvPr id="432" name="Straight Connector 431">
                <a:extLst>
                  <a:ext uri="{FF2B5EF4-FFF2-40B4-BE49-F238E27FC236}">
                    <a16:creationId xmlns:a16="http://schemas.microsoft.com/office/drawing/2014/main" id="{224D53F4-7AB5-882C-1618-917F8FA78111}"/>
                  </a:ext>
                </a:extLst>
              </p:cNvPr>
              <p:cNvCxnSpPr>
                <a:cxnSpLocks/>
              </p:cNvCxnSpPr>
              <p:nvPr/>
            </p:nvCxnSpPr>
            <p:spPr>
              <a:xfrm>
                <a:off x="6616700" y="1990143"/>
                <a:ext cx="0" cy="365585"/>
              </a:xfrm>
              <a:prstGeom prst="line">
                <a:avLst/>
              </a:prstGeom>
              <a:noFill/>
              <a:ln w="19050" cap="flat" cmpd="sng" algn="ctr">
                <a:solidFill>
                  <a:schemeClr val="bg2">
                    <a:lumMod val="50000"/>
                  </a:schemeClr>
                </a:solidFill>
                <a:prstDash val="solid"/>
                <a:miter lim="800000"/>
              </a:ln>
              <a:effectLst/>
            </p:spPr>
          </p:cxnSp>
          <p:cxnSp>
            <p:nvCxnSpPr>
              <p:cNvPr id="433" name="Straight Connector 432">
                <a:extLst>
                  <a:ext uri="{FF2B5EF4-FFF2-40B4-BE49-F238E27FC236}">
                    <a16:creationId xmlns:a16="http://schemas.microsoft.com/office/drawing/2014/main" id="{323F1E6A-D8CF-FDE5-1583-B9A78898BEAA}"/>
                  </a:ext>
                </a:extLst>
              </p:cNvPr>
              <p:cNvCxnSpPr>
                <a:cxnSpLocks/>
              </p:cNvCxnSpPr>
              <p:nvPr/>
            </p:nvCxnSpPr>
            <p:spPr>
              <a:xfrm>
                <a:off x="6566487" y="1990143"/>
                <a:ext cx="100426" cy="0"/>
              </a:xfrm>
              <a:prstGeom prst="line">
                <a:avLst/>
              </a:prstGeom>
              <a:noFill/>
              <a:ln w="19050" cap="flat" cmpd="sng" algn="ctr">
                <a:solidFill>
                  <a:schemeClr val="bg2">
                    <a:lumMod val="50000"/>
                  </a:schemeClr>
                </a:solidFill>
                <a:prstDash val="solid"/>
                <a:miter lim="800000"/>
              </a:ln>
              <a:effectLst/>
            </p:spPr>
          </p:cxnSp>
          <p:cxnSp>
            <p:nvCxnSpPr>
              <p:cNvPr id="434" name="Straight Connector 433">
                <a:extLst>
                  <a:ext uri="{FF2B5EF4-FFF2-40B4-BE49-F238E27FC236}">
                    <a16:creationId xmlns:a16="http://schemas.microsoft.com/office/drawing/2014/main" id="{CF027B25-0A3B-C910-B60A-4B8637EC72DB}"/>
                  </a:ext>
                </a:extLst>
              </p:cNvPr>
              <p:cNvCxnSpPr>
                <a:cxnSpLocks/>
              </p:cNvCxnSpPr>
              <p:nvPr/>
            </p:nvCxnSpPr>
            <p:spPr>
              <a:xfrm>
                <a:off x="6566487" y="2355728"/>
                <a:ext cx="100426" cy="0"/>
              </a:xfrm>
              <a:prstGeom prst="line">
                <a:avLst/>
              </a:prstGeom>
              <a:noFill/>
              <a:ln w="19050" cap="flat" cmpd="sng" algn="ctr">
                <a:solidFill>
                  <a:schemeClr val="bg2">
                    <a:lumMod val="50000"/>
                  </a:schemeClr>
                </a:solidFill>
                <a:prstDash val="solid"/>
                <a:miter lim="800000"/>
              </a:ln>
              <a:effectLst/>
            </p:spPr>
          </p:cxnSp>
        </p:grpSp>
        <p:sp>
          <p:nvSpPr>
            <p:cNvPr id="427" name="Isosceles Triangle 426">
              <a:extLst>
                <a:ext uri="{FF2B5EF4-FFF2-40B4-BE49-F238E27FC236}">
                  <a16:creationId xmlns:a16="http://schemas.microsoft.com/office/drawing/2014/main" id="{D0681A7F-C166-9053-41BD-E91C550DCD86}"/>
                </a:ext>
              </a:extLst>
            </p:cNvPr>
            <p:cNvSpPr/>
            <p:nvPr/>
          </p:nvSpPr>
          <p:spPr>
            <a:xfrm rot="16200000" flipH="1">
              <a:off x="5781720" y="4620864"/>
              <a:ext cx="72000" cy="72000"/>
            </a:xfrm>
            <a:prstGeom prst="triangle">
              <a:avLst/>
            </a:prstGeom>
            <a:solidFill>
              <a:schemeClr val="accent6"/>
            </a:solidFill>
            <a:ln w="19050" cap="flat" cmpd="sng" algn="ctr">
              <a:solidFill>
                <a:schemeClr val="accent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428" name="Straight Arrow Connector 427">
              <a:extLst>
                <a:ext uri="{FF2B5EF4-FFF2-40B4-BE49-F238E27FC236}">
                  <a16:creationId xmlns:a16="http://schemas.microsoft.com/office/drawing/2014/main" id="{B8412739-0607-EC5F-AEAF-8A354B6AB456}"/>
                </a:ext>
              </a:extLst>
            </p:cNvPr>
            <p:cNvCxnSpPr>
              <a:cxnSpLocks/>
            </p:cNvCxnSpPr>
            <p:nvPr/>
          </p:nvCxnSpPr>
          <p:spPr>
            <a:xfrm>
              <a:off x="5846094" y="3966387"/>
              <a:ext cx="28308"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429" name="Rectangle 428">
              <a:extLst>
                <a:ext uri="{FF2B5EF4-FFF2-40B4-BE49-F238E27FC236}">
                  <a16:creationId xmlns:a16="http://schemas.microsoft.com/office/drawing/2014/main" id="{055FB007-2085-4ACC-85CB-C08475E0C426}"/>
                </a:ext>
              </a:extLst>
            </p:cNvPr>
            <p:cNvSpPr>
              <a:spLocks noChangeAspect="1"/>
            </p:cNvSpPr>
            <p:nvPr/>
          </p:nvSpPr>
          <p:spPr>
            <a:xfrm rot="2700000">
              <a:off x="5777968" y="3197665"/>
              <a:ext cx="79505" cy="79505"/>
            </a:xfrm>
            <a:prstGeom prst="rect">
              <a:avLst/>
            </a:prstGeom>
            <a:solidFill>
              <a:schemeClr val="accent4">
                <a:lumMod val="60000"/>
                <a:lumOff val="40000"/>
              </a:schemeClr>
            </a:solidFill>
            <a:ln w="1905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430" name="Rectangle 429">
              <a:extLst>
                <a:ext uri="{FF2B5EF4-FFF2-40B4-BE49-F238E27FC236}">
                  <a16:creationId xmlns:a16="http://schemas.microsoft.com/office/drawing/2014/main" id="{D1C81E9E-CDAA-56D9-96F1-2043FDF82A48}"/>
                </a:ext>
              </a:extLst>
            </p:cNvPr>
            <p:cNvSpPr>
              <a:spLocks noChangeAspect="1"/>
            </p:cNvSpPr>
            <p:nvPr/>
          </p:nvSpPr>
          <p:spPr>
            <a:xfrm>
              <a:off x="5753699" y="2300227"/>
              <a:ext cx="128042" cy="128042"/>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431" name="Rectangle 430">
              <a:extLst>
                <a:ext uri="{FF2B5EF4-FFF2-40B4-BE49-F238E27FC236}">
                  <a16:creationId xmlns:a16="http://schemas.microsoft.com/office/drawing/2014/main" id="{C58B1E3D-B9A8-A009-63A2-4BA4DC253E08}"/>
                </a:ext>
              </a:extLst>
            </p:cNvPr>
            <p:cNvSpPr>
              <a:spLocks noChangeAspect="1"/>
            </p:cNvSpPr>
            <p:nvPr/>
          </p:nvSpPr>
          <p:spPr>
            <a:xfrm>
              <a:off x="5753699" y="2629900"/>
              <a:ext cx="128042" cy="128042"/>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sp>
        <p:nvSpPr>
          <p:cNvPr id="375" name="Rectangle 374">
            <a:extLst>
              <a:ext uri="{FF2B5EF4-FFF2-40B4-BE49-F238E27FC236}">
                <a16:creationId xmlns:a16="http://schemas.microsoft.com/office/drawing/2014/main" id="{4FEE9C64-E74B-24A8-69E7-9004A1101042}"/>
              </a:ext>
            </a:extLst>
          </p:cNvPr>
          <p:cNvSpPr/>
          <p:nvPr/>
        </p:nvSpPr>
        <p:spPr>
          <a:xfrm>
            <a:off x="3270148" y="3860041"/>
            <a:ext cx="655470" cy="84362"/>
          </a:xfrm>
          <a:prstGeom prst="rect">
            <a:avLst/>
          </a:prstGeom>
          <a:solidFill>
            <a:srgbClr val="A39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239" name="TextBox 238">
            <a:extLst>
              <a:ext uri="{FF2B5EF4-FFF2-40B4-BE49-F238E27FC236}">
                <a16:creationId xmlns:a16="http://schemas.microsoft.com/office/drawing/2014/main" id="{0A14F14E-6282-8719-2C46-5BD2175DA149}"/>
              </a:ext>
            </a:extLst>
          </p:cNvPr>
          <p:cNvSpPr txBox="1"/>
          <p:nvPr/>
        </p:nvSpPr>
        <p:spPr>
          <a:xfrm rot="16200000">
            <a:off x="-49934" y="3562126"/>
            <a:ext cx="767558"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Johnson Text" panose="00000500000000000000"/>
                <a:ea typeface="+mn-ea"/>
                <a:cs typeface="+mn-cs"/>
              </a:rPr>
              <a:t>Patients</a:t>
            </a:r>
          </a:p>
        </p:txBody>
      </p:sp>
      <p:sp>
        <p:nvSpPr>
          <p:cNvPr id="240" name="TextBox 239">
            <a:extLst>
              <a:ext uri="{FF2B5EF4-FFF2-40B4-BE49-F238E27FC236}">
                <a16:creationId xmlns:a16="http://schemas.microsoft.com/office/drawing/2014/main" id="{F7F40DBD-CE62-9334-2945-4DDEF82A011E}"/>
              </a:ext>
            </a:extLst>
          </p:cNvPr>
          <p:cNvSpPr txBox="1"/>
          <p:nvPr/>
        </p:nvSpPr>
        <p:spPr>
          <a:xfrm>
            <a:off x="822638" y="5767666"/>
            <a:ext cx="4296924" cy="3016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Johnson Text" panose="00000500000000000000"/>
                <a:ea typeface="+mn-ea"/>
                <a:cs typeface="+mn-cs"/>
              </a:rPr>
              <a:t>Treatment duration in months</a:t>
            </a:r>
          </a:p>
        </p:txBody>
      </p:sp>
      <p:sp>
        <p:nvSpPr>
          <p:cNvPr id="241" name="TextBox 240">
            <a:extLst>
              <a:ext uri="{FF2B5EF4-FFF2-40B4-BE49-F238E27FC236}">
                <a16:creationId xmlns:a16="http://schemas.microsoft.com/office/drawing/2014/main" id="{122F27B6-DDE2-CDC9-02DB-1E88B810CAAD}"/>
              </a:ext>
            </a:extLst>
          </p:cNvPr>
          <p:cNvSpPr txBox="1"/>
          <p:nvPr/>
        </p:nvSpPr>
        <p:spPr>
          <a:xfrm>
            <a:off x="2538131" y="3178120"/>
            <a:ext cx="2643958" cy="39043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a:ea typeface="+mn-ea"/>
                <a:cs typeface="+mn-cs"/>
              </a:rPr>
              <a:t>Median duration of treatment with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a:ea typeface="+mn-ea"/>
                <a:cs typeface="+mn-cs"/>
              </a:rPr>
              <a:t>TAR-210-B, </a:t>
            </a:r>
            <a:r>
              <a:rPr kumimoji="0" lang="en-US" sz="800" b="1" i="0" u="none" strike="noStrike" kern="0" cap="none" spc="0" normalizeH="0" baseline="0" noProof="0" dirty="0">
                <a:ln>
                  <a:noFill/>
                </a:ln>
                <a:solidFill>
                  <a:srgbClr val="EB1700"/>
                </a:solidFill>
                <a:effectLst/>
                <a:uLnTx/>
                <a:uFillTx/>
                <a:latin typeface="Johnson Text" panose="00000500000000000000"/>
                <a:ea typeface="+mn-ea"/>
                <a:cs typeface="+mn-cs"/>
              </a:rPr>
              <a:t>10.0 months (range, 4-14)</a:t>
            </a:r>
          </a:p>
        </p:txBody>
      </p:sp>
      <p:sp>
        <p:nvSpPr>
          <p:cNvPr id="242" name="TextBox 241">
            <a:extLst>
              <a:ext uri="{FF2B5EF4-FFF2-40B4-BE49-F238E27FC236}">
                <a16:creationId xmlns:a16="http://schemas.microsoft.com/office/drawing/2014/main" id="{8A22B7AD-E46D-DB38-C5CF-4CB75916053F}"/>
              </a:ext>
            </a:extLst>
          </p:cNvPr>
          <p:cNvSpPr txBox="1"/>
          <p:nvPr/>
        </p:nvSpPr>
        <p:spPr>
          <a:xfrm>
            <a:off x="2491432" y="4770538"/>
            <a:ext cx="2643960" cy="39043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a:ea typeface="+mn-ea"/>
                <a:cs typeface="+mn-cs"/>
              </a:rPr>
              <a:t>Median duration of treatment with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a:ea typeface="+mn-ea"/>
                <a:cs typeface="+mn-cs"/>
              </a:rPr>
              <a:t>TAR-210-D, </a:t>
            </a:r>
            <a:r>
              <a:rPr kumimoji="0" lang="en-US" sz="800" b="1" i="0" u="none" strike="noStrike" kern="0" cap="none" spc="0" normalizeH="0" baseline="0" noProof="0" dirty="0">
                <a:ln>
                  <a:noFill/>
                </a:ln>
                <a:solidFill>
                  <a:srgbClr val="000000"/>
                </a:solidFill>
                <a:effectLst/>
                <a:uLnTx/>
                <a:uFillTx/>
                <a:latin typeface="Johnson Text" panose="00000500000000000000"/>
                <a:ea typeface="+mn-ea"/>
                <a:cs typeface="+mn-cs"/>
              </a:rPr>
              <a:t>8.9 months (range, 3-12)</a:t>
            </a:r>
          </a:p>
        </p:txBody>
      </p:sp>
      <p:sp>
        <p:nvSpPr>
          <p:cNvPr id="243" name="TextBox 242">
            <a:extLst>
              <a:ext uri="{FF2B5EF4-FFF2-40B4-BE49-F238E27FC236}">
                <a16:creationId xmlns:a16="http://schemas.microsoft.com/office/drawing/2014/main" id="{A5CC8628-C2A1-A84F-44E0-657E831B3997}"/>
              </a:ext>
            </a:extLst>
          </p:cNvPr>
          <p:cNvSpPr txBox="1"/>
          <p:nvPr/>
        </p:nvSpPr>
        <p:spPr>
          <a:xfrm>
            <a:off x="5255697" y="5425355"/>
            <a:ext cx="197684" cy="1597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21</a:t>
            </a:r>
          </a:p>
        </p:txBody>
      </p:sp>
      <p:cxnSp>
        <p:nvCxnSpPr>
          <p:cNvPr id="244" name="Straight Connector 243">
            <a:extLst>
              <a:ext uri="{FF2B5EF4-FFF2-40B4-BE49-F238E27FC236}">
                <a16:creationId xmlns:a16="http://schemas.microsoft.com/office/drawing/2014/main" id="{8A9BD7F5-109E-54B9-A27F-3E32396DE0F6}"/>
              </a:ext>
            </a:extLst>
          </p:cNvPr>
          <p:cNvCxnSpPr>
            <a:cxnSpLocks/>
          </p:cNvCxnSpPr>
          <p:nvPr/>
        </p:nvCxnSpPr>
        <p:spPr>
          <a:xfrm flipH="1">
            <a:off x="5354539" y="5390758"/>
            <a:ext cx="0" cy="345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955A323A-9A28-1BB9-33A8-565B220EA665}"/>
              </a:ext>
            </a:extLst>
          </p:cNvPr>
          <p:cNvSpPr txBox="1"/>
          <p:nvPr/>
        </p:nvSpPr>
        <p:spPr>
          <a:xfrm>
            <a:off x="4556000" y="5425355"/>
            <a:ext cx="197684" cy="1597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18</a:t>
            </a:r>
          </a:p>
        </p:txBody>
      </p:sp>
      <p:cxnSp>
        <p:nvCxnSpPr>
          <p:cNvPr id="246" name="Straight Connector 245">
            <a:extLst>
              <a:ext uri="{FF2B5EF4-FFF2-40B4-BE49-F238E27FC236}">
                <a16:creationId xmlns:a16="http://schemas.microsoft.com/office/drawing/2014/main" id="{2E8455AC-3E0C-B286-8DD1-347FBB84E050}"/>
              </a:ext>
            </a:extLst>
          </p:cNvPr>
          <p:cNvCxnSpPr>
            <a:cxnSpLocks/>
          </p:cNvCxnSpPr>
          <p:nvPr/>
        </p:nvCxnSpPr>
        <p:spPr>
          <a:xfrm flipH="1">
            <a:off x="4654842" y="5390758"/>
            <a:ext cx="0" cy="345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7" name="Group 246">
            <a:extLst>
              <a:ext uri="{FF2B5EF4-FFF2-40B4-BE49-F238E27FC236}">
                <a16:creationId xmlns:a16="http://schemas.microsoft.com/office/drawing/2014/main" id="{136427C4-B9C7-BF61-0F30-88FDACCF496C}"/>
              </a:ext>
            </a:extLst>
          </p:cNvPr>
          <p:cNvGrpSpPr/>
          <p:nvPr/>
        </p:nvGrpSpPr>
        <p:grpSpPr>
          <a:xfrm>
            <a:off x="3859777" y="5390758"/>
            <a:ext cx="197684" cy="194319"/>
            <a:chOff x="3834377" y="4952705"/>
            <a:chExt cx="197684" cy="168498"/>
          </a:xfrm>
        </p:grpSpPr>
        <p:sp>
          <p:nvSpPr>
            <p:cNvPr id="248" name="TextBox 247">
              <a:extLst>
                <a:ext uri="{FF2B5EF4-FFF2-40B4-BE49-F238E27FC236}">
                  <a16:creationId xmlns:a16="http://schemas.microsoft.com/office/drawing/2014/main" id="{2D262641-6A65-806D-42D9-F19629938A4E}"/>
                </a:ext>
              </a:extLst>
            </p:cNvPr>
            <p:cNvSpPr txBox="1"/>
            <p:nvPr/>
          </p:nvSpPr>
          <p:spPr>
            <a:xfrm>
              <a:off x="3834377" y="4982705"/>
              <a:ext cx="197684" cy="13849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15</a:t>
              </a:r>
            </a:p>
          </p:txBody>
        </p:sp>
        <p:cxnSp>
          <p:nvCxnSpPr>
            <p:cNvPr id="249" name="Straight Connector 248">
              <a:extLst>
                <a:ext uri="{FF2B5EF4-FFF2-40B4-BE49-F238E27FC236}">
                  <a16:creationId xmlns:a16="http://schemas.microsoft.com/office/drawing/2014/main" id="{CC3DF26E-C29D-A85B-7D3E-330ED7D34C1E}"/>
                </a:ext>
              </a:extLst>
            </p:cNvPr>
            <p:cNvCxnSpPr>
              <a:cxnSpLocks/>
            </p:cNvCxnSpPr>
            <p:nvPr/>
          </p:nvCxnSpPr>
          <p:spPr>
            <a:xfrm flipH="1">
              <a:off x="3933219" y="4952705"/>
              <a:ext cx="0" cy="3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0" name="TextBox 249">
            <a:extLst>
              <a:ext uri="{FF2B5EF4-FFF2-40B4-BE49-F238E27FC236}">
                <a16:creationId xmlns:a16="http://schemas.microsoft.com/office/drawing/2014/main" id="{CCEF6AF6-5B71-ACA4-72D5-337300D3007C}"/>
              </a:ext>
            </a:extLst>
          </p:cNvPr>
          <p:cNvSpPr txBox="1"/>
          <p:nvPr/>
        </p:nvSpPr>
        <p:spPr>
          <a:xfrm>
            <a:off x="3162292" y="5425355"/>
            <a:ext cx="197684" cy="1597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12</a:t>
            </a:r>
          </a:p>
        </p:txBody>
      </p:sp>
      <p:cxnSp>
        <p:nvCxnSpPr>
          <p:cNvPr id="251" name="Straight Connector 250">
            <a:extLst>
              <a:ext uri="{FF2B5EF4-FFF2-40B4-BE49-F238E27FC236}">
                <a16:creationId xmlns:a16="http://schemas.microsoft.com/office/drawing/2014/main" id="{DE445107-73E7-FFD4-0F4C-D74806E4DE83}"/>
              </a:ext>
            </a:extLst>
          </p:cNvPr>
          <p:cNvCxnSpPr>
            <a:cxnSpLocks/>
          </p:cNvCxnSpPr>
          <p:nvPr/>
        </p:nvCxnSpPr>
        <p:spPr>
          <a:xfrm flipH="1">
            <a:off x="3261134" y="5390758"/>
            <a:ext cx="0" cy="345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B7E8C002-2678-6A18-C6E1-5FEB0314265C}"/>
              </a:ext>
            </a:extLst>
          </p:cNvPr>
          <p:cNvSpPr txBox="1"/>
          <p:nvPr/>
        </p:nvSpPr>
        <p:spPr>
          <a:xfrm>
            <a:off x="2463370" y="5425355"/>
            <a:ext cx="197684" cy="1597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9</a:t>
            </a:r>
          </a:p>
        </p:txBody>
      </p:sp>
      <p:cxnSp>
        <p:nvCxnSpPr>
          <p:cNvPr id="253" name="Straight Connector 252">
            <a:extLst>
              <a:ext uri="{FF2B5EF4-FFF2-40B4-BE49-F238E27FC236}">
                <a16:creationId xmlns:a16="http://schemas.microsoft.com/office/drawing/2014/main" id="{DB2D7314-7E98-7ED2-84A1-1A0E4D0B68FB}"/>
              </a:ext>
            </a:extLst>
          </p:cNvPr>
          <p:cNvCxnSpPr>
            <a:cxnSpLocks/>
          </p:cNvCxnSpPr>
          <p:nvPr/>
        </p:nvCxnSpPr>
        <p:spPr>
          <a:xfrm flipH="1">
            <a:off x="2562212" y="5390758"/>
            <a:ext cx="0" cy="345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4" name="TextBox 253">
            <a:extLst>
              <a:ext uri="{FF2B5EF4-FFF2-40B4-BE49-F238E27FC236}">
                <a16:creationId xmlns:a16="http://schemas.microsoft.com/office/drawing/2014/main" id="{D9046D3B-484C-1716-0CBF-89A5BBB37B61}"/>
              </a:ext>
            </a:extLst>
          </p:cNvPr>
          <p:cNvSpPr txBox="1"/>
          <p:nvPr/>
        </p:nvSpPr>
        <p:spPr>
          <a:xfrm>
            <a:off x="1764447" y="5425355"/>
            <a:ext cx="197684" cy="1597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6</a:t>
            </a:r>
          </a:p>
        </p:txBody>
      </p:sp>
      <p:cxnSp>
        <p:nvCxnSpPr>
          <p:cNvPr id="255" name="Straight Connector 254">
            <a:extLst>
              <a:ext uri="{FF2B5EF4-FFF2-40B4-BE49-F238E27FC236}">
                <a16:creationId xmlns:a16="http://schemas.microsoft.com/office/drawing/2014/main" id="{C016D2B8-96CD-849E-BAE8-6608623E6DD0}"/>
              </a:ext>
            </a:extLst>
          </p:cNvPr>
          <p:cNvCxnSpPr>
            <a:cxnSpLocks/>
          </p:cNvCxnSpPr>
          <p:nvPr/>
        </p:nvCxnSpPr>
        <p:spPr>
          <a:xfrm flipH="1">
            <a:off x="1863289" y="5390758"/>
            <a:ext cx="0" cy="345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6" name="TextBox 255">
            <a:extLst>
              <a:ext uri="{FF2B5EF4-FFF2-40B4-BE49-F238E27FC236}">
                <a16:creationId xmlns:a16="http://schemas.microsoft.com/office/drawing/2014/main" id="{5F73CAF4-DB6D-A49E-1815-4D6E584F3C6B}"/>
              </a:ext>
            </a:extLst>
          </p:cNvPr>
          <p:cNvSpPr txBox="1"/>
          <p:nvPr/>
        </p:nvSpPr>
        <p:spPr>
          <a:xfrm>
            <a:off x="1066576" y="5425355"/>
            <a:ext cx="197684" cy="15972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3</a:t>
            </a:r>
          </a:p>
        </p:txBody>
      </p:sp>
      <p:cxnSp>
        <p:nvCxnSpPr>
          <p:cNvPr id="257" name="Straight Connector 256">
            <a:extLst>
              <a:ext uri="{FF2B5EF4-FFF2-40B4-BE49-F238E27FC236}">
                <a16:creationId xmlns:a16="http://schemas.microsoft.com/office/drawing/2014/main" id="{36AD6B6A-9E14-F09A-0F47-0B33D743642C}"/>
              </a:ext>
            </a:extLst>
          </p:cNvPr>
          <p:cNvCxnSpPr>
            <a:cxnSpLocks/>
          </p:cNvCxnSpPr>
          <p:nvPr/>
        </p:nvCxnSpPr>
        <p:spPr>
          <a:xfrm flipH="1">
            <a:off x="1165418" y="5390758"/>
            <a:ext cx="0" cy="345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8" name="Rectangle 257">
            <a:extLst>
              <a:ext uri="{FF2B5EF4-FFF2-40B4-BE49-F238E27FC236}">
                <a16:creationId xmlns:a16="http://schemas.microsoft.com/office/drawing/2014/main" id="{7E00FA85-7BAF-D6BB-711C-6E8FAB569E3D}"/>
              </a:ext>
            </a:extLst>
          </p:cNvPr>
          <p:cNvSpPr/>
          <p:nvPr/>
        </p:nvSpPr>
        <p:spPr>
          <a:xfrm>
            <a:off x="464651" y="2455294"/>
            <a:ext cx="2804146"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259" name="Group 258">
            <a:extLst>
              <a:ext uri="{FF2B5EF4-FFF2-40B4-BE49-F238E27FC236}">
                <a16:creationId xmlns:a16="http://schemas.microsoft.com/office/drawing/2014/main" id="{0B64B83C-C667-4DF3-45DE-535B12989CC9}"/>
              </a:ext>
            </a:extLst>
          </p:cNvPr>
          <p:cNvGrpSpPr/>
          <p:nvPr/>
        </p:nvGrpSpPr>
        <p:grpSpPr>
          <a:xfrm>
            <a:off x="1142083" y="2465359"/>
            <a:ext cx="2137590" cy="56702"/>
            <a:chOff x="3068684" y="5057955"/>
            <a:chExt cx="2931735" cy="67435"/>
          </a:xfrm>
          <a:solidFill>
            <a:schemeClr val="accent4">
              <a:lumMod val="60000"/>
              <a:lumOff val="40000"/>
            </a:schemeClr>
          </a:solidFill>
        </p:grpSpPr>
        <p:sp>
          <p:nvSpPr>
            <p:cNvPr id="260" name="Rectangle 259">
              <a:extLst>
                <a:ext uri="{FF2B5EF4-FFF2-40B4-BE49-F238E27FC236}">
                  <a16:creationId xmlns:a16="http://schemas.microsoft.com/office/drawing/2014/main" id="{EF3B7A33-005F-CE5C-273F-9F3D13459122}"/>
                </a:ext>
              </a:extLst>
            </p:cNvPr>
            <p:cNvSpPr>
              <a:spLocks noChangeAspect="1"/>
            </p:cNvSpPr>
            <p:nvPr/>
          </p:nvSpPr>
          <p:spPr>
            <a:xfrm rot="2700000">
              <a:off x="5936411" y="5061382"/>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61" name="Rectangle 260">
              <a:extLst>
                <a:ext uri="{FF2B5EF4-FFF2-40B4-BE49-F238E27FC236}">
                  <a16:creationId xmlns:a16="http://schemas.microsoft.com/office/drawing/2014/main" id="{7120098B-52D7-C028-71E7-AD1A59DB69A4}"/>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62" name="Rectangle 261">
              <a:extLst>
                <a:ext uri="{FF2B5EF4-FFF2-40B4-BE49-F238E27FC236}">
                  <a16:creationId xmlns:a16="http://schemas.microsoft.com/office/drawing/2014/main" id="{5B2DCE80-0EF4-D35B-978A-61868701B082}"/>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63" name="Rectangle 262">
              <a:extLst>
                <a:ext uri="{FF2B5EF4-FFF2-40B4-BE49-F238E27FC236}">
                  <a16:creationId xmlns:a16="http://schemas.microsoft.com/office/drawing/2014/main" id="{7D536B7D-B809-A912-BFD1-7E84202BD885}"/>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sp>
        <p:nvSpPr>
          <p:cNvPr id="264" name="Rectangle 263">
            <a:extLst>
              <a:ext uri="{FF2B5EF4-FFF2-40B4-BE49-F238E27FC236}">
                <a16:creationId xmlns:a16="http://schemas.microsoft.com/office/drawing/2014/main" id="{A8964B09-A717-9679-9F36-40D5BD359ECC}"/>
              </a:ext>
            </a:extLst>
          </p:cNvPr>
          <p:cNvSpPr/>
          <p:nvPr/>
        </p:nvSpPr>
        <p:spPr>
          <a:xfrm>
            <a:off x="468445" y="2592098"/>
            <a:ext cx="2441940"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265" name="Group 264">
            <a:extLst>
              <a:ext uri="{FF2B5EF4-FFF2-40B4-BE49-F238E27FC236}">
                <a16:creationId xmlns:a16="http://schemas.microsoft.com/office/drawing/2014/main" id="{1253937C-8319-63D5-5E74-5874990F3C21}"/>
              </a:ext>
            </a:extLst>
          </p:cNvPr>
          <p:cNvGrpSpPr/>
          <p:nvPr/>
        </p:nvGrpSpPr>
        <p:grpSpPr>
          <a:xfrm>
            <a:off x="1142083" y="2602163"/>
            <a:ext cx="1442787" cy="56701"/>
            <a:chOff x="3068684" y="5057955"/>
            <a:chExt cx="1978803" cy="67433"/>
          </a:xfrm>
          <a:solidFill>
            <a:schemeClr val="accent4">
              <a:lumMod val="60000"/>
              <a:lumOff val="40000"/>
            </a:schemeClr>
          </a:solidFill>
        </p:grpSpPr>
        <p:sp>
          <p:nvSpPr>
            <p:cNvPr id="266" name="Rectangle 265">
              <a:extLst>
                <a:ext uri="{FF2B5EF4-FFF2-40B4-BE49-F238E27FC236}">
                  <a16:creationId xmlns:a16="http://schemas.microsoft.com/office/drawing/2014/main" id="{C9EFC4A4-5A9C-401F-8678-FAAE25A0D92E}"/>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67" name="Rectangle 266">
              <a:extLst>
                <a:ext uri="{FF2B5EF4-FFF2-40B4-BE49-F238E27FC236}">
                  <a16:creationId xmlns:a16="http://schemas.microsoft.com/office/drawing/2014/main" id="{DB035BE7-47CC-1963-0C38-45857C59BAAB}"/>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68" name="Rectangle 267">
              <a:extLst>
                <a:ext uri="{FF2B5EF4-FFF2-40B4-BE49-F238E27FC236}">
                  <a16:creationId xmlns:a16="http://schemas.microsoft.com/office/drawing/2014/main" id="{F8B057F0-82BC-C94F-D465-888CA6DA2F8E}"/>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269" name="Straight Arrow Connector 268">
            <a:extLst>
              <a:ext uri="{FF2B5EF4-FFF2-40B4-BE49-F238E27FC236}">
                <a16:creationId xmlns:a16="http://schemas.microsoft.com/office/drawing/2014/main" id="{49137222-2A1E-CCA2-1F2E-0EADB94196F9}"/>
              </a:ext>
            </a:extLst>
          </p:cNvPr>
          <p:cNvCxnSpPr>
            <a:cxnSpLocks/>
          </p:cNvCxnSpPr>
          <p:nvPr/>
        </p:nvCxnSpPr>
        <p:spPr>
          <a:xfrm>
            <a:off x="3008274" y="2630513"/>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270" name="Rectangle 269">
            <a:extLst>
              <a:ext uri="{FF2B5EF4-FFF2-40B4-BE49-F238E27FC236}">
                <a16:creationId xmlns:a16="http://schemas.microsoft.com/office/drawing/2014/main" id="{7AE7A9BC-07ED-B1E0-B8B1-850DD162D3F0}"/>
              </a:ext>
            </a:extLst>
          </p:cNvPr>
          <p:cNvSpPr/>
          <p:nvPr/>
        </p:nvSpPr>
        <p:spPr>
          <a:xfrm>
            <a:off x="469008" y="2734345"/>
            <a:ext cx="2224590"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271" name="Group 270">
            <a:extLst>
              <a:ext uri="{FF2B5EF4-FFF2-40B4-BE49-F238E27FC236}">
                <a16:creationId xmlns:a16="http://schemas.microsoft.com/office/drawing/2014/main" id="{E2B54C97-5440-4AEF-FBB6-881480C55115}"/>
              </a:ext>
            </a:extLst>
          </p:cNvPr>
          <p:cNvGrpSpPr/>
          <p:nvPr/>
        </p:nvGrpSpPr>
        <p:grpSpPr>
          <a:xfrm>
            <a:off x="1142609" y="2744411"/>
            <a:ext cx="1442787" cy="56701"/>
            <a:chOff x="3068684" y="5057955"/>
            <a:chExt cx="1978803" cy="67433"/>
          </a:xfrm>
          <a:solidFill>
            <a:schemeClr val="accent4">
              <a:lumMod val="60000"/>
              <a:lumOff val="40000"/>
            </a:schemeClr>
          </a:solidFill>
        </p:grpSpPr>
        <p:sp>
          <p:nvSpPr>
            <p:cNvPr id="272" name="Rectangle 271">
              <a:extLst>
                <a:ext uri="{FF2B5EF4-FFF2-40B4-BE49-F238E27FC236}">
                  <a16:creationId xmlns:a16="http://schemas.microsoft.com/office/drawing/2014/main" id="{2A215017-C9E3-40C5-FA0E-75D1B46DEA05}"/>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73" name="Rectangle 272">
              <a:extLst>
                <a:ext uri="{FF2B5EF4-FFF2-40B4-BE49-F238E27FC236}">
                  <a16:creationId xmlns:a16="http://schemas.microsoft.com/office/drawing/2014/main" id="{0B0C5F99-A04D-A8D6-A705-40DDFAFB5764}"/>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74" name="Rectangle 273">
              <a:extLst>
                <a:ext uri="{FF2B5EF4-FFF2-40B4-BE49-F238E27FC236}">
                  <a16:creationId xmlns:a16="http://schemas.microsoft.com/office/drawing/2014/main" id="{BEFB88EA-4EAD-414A-EEA7-48824D72535E}"/>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275" name="Straight Arrow Connector 274">
            <a:extLst>
              <a:ext uri="{FF2B5EF4-FFF2-40B4-BE49-F238E27FC236}">
                <a16:creationId xmlns:a16="http://schemas.microsoft.com/office/drawing/2014/main" id="{3FA61D93-F3C3-460F-F3F6-F049A5855606}"/>
              </a:ext>
            </a:extLst>
          </p:cNvPr>
          <p:cNvCxnSpPr>
            <a:cxnSpLocks/>
          </p:cNvCxnSpPr>
          <p:nvPr/>
        </p:nvCxnSpPr>
        <p:spPr>
          <a:xfrm>
            <a:off x="2798189" y="2772761"/>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276" name="Rectangle 275">
            <a:extLst>
              <a:ext uri="{FF2B5EF4-FFF2-40B4-BE49-F238E27FC236}">
                <a16:creationId xmlns:a16="http://schemas.microsoft.com/office/drawing/2014/main" id="{4B5A2683-E74A-209C-1F46-DFD35FE74EFE}"/>
              </a:ext>
            </a:extLst>
          </p:cNvPr>
          <p:cNvSpPr/>
          <p:nvPr/>
        </p:nvSpPr>
        <p:spPr>
          <a:xfrm>
            <a:off x="469008" y="2874065"/>
            <a:ext cx="2213471"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277" name="Group 276">
            <a:extLst>
              <a:ext uri="{FF2B5EF4-FFF2-40B4-BE49-F238E27FC236}">
                <a16:creationId xmlns:a16="http://schemas.microsoft.com/office/drawing/2014/main" id="{63E1DDB5-3B26-D241-B50C-0C9A1D08D8DE}"/>
              </a:ext>
            </a:extLst>
          </p:cNvPr>
          <p:cNvGrpSpPr/>
          <p:nvPr/>
        </p:nvGrpSpPr>
        <p:grpSpPr>
          <a:xfrm>
            <a:off x="1142608" y="2884130"/>
            <a:ext cx="1442787" cy="56701"/>
            <a:chOff x="3068684" y="5057955"/>
            <a:chExt cx="1978803" cy="67433"/>
          </a:xfrm>
          <a:solidFill>
            <a:schemeClr val="accent4">
              <a:lumMod val="60000"/>
              <a:lumOff val="40000"/>
            </a:schemeClr>
          </a:solidFill>
        </p:grpSpPr>
        <p:sp>
          <p:nvSpPr>
            <p:cNvPr id="278" name="Rectangle 277">
              <a:extLst>
                <a:ext uri="{FF2B5EF4-FFF2-40B4-BE49-F238E27FC236}">
                  <a16:creationId xmlns:a16="http://schemas.microsoft.com/office/drawing/2014/main" id="{A30F65A8-F61F-BCA3-1234-9058AC5B3751}"/>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79" name="Rectangle 278">
              <a:extLst>
                <a:ext uri="{FF2B5EF4-FFF2-40B4-BE49-F238E27FC236}">
                  <a16:creationId xmlns:a16="http://schemas.microsoft.com/office/drawing/2014/main" id="{4C825FA6-CCBD-D2F5-1F12-8A3CF7C8104F}"/>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80" name="Rectangle 279">
              <a:extLst>
                <a:ext uri="{FF2B5EF4-FFF2-40B4-BE49-F238E27FC236}">
                  <a16:creationId xmlns:a16="http://schemas.microsoft.com/office/drawing/2014/main" id="{7E054A53-0AF3-375F-F667-C0AEF935F152}"/>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281" name="Straight Arrow Connector 280">
            <a:extLst>
              <a:ext uri="{FF2B5EF4-FFF2-40B4-BE49-F238E27FC236}">
                <a16:creationId xmlns:a16="http://schemas.microsoft.com/office/drawing/2014/main" id="{3046EA2D-A720-D3BB-AD07-C12B6E745B6F}"/>
              </a:ext>
            </a:extLst>
          </p:cNvPr>
          <p:cNvCxnSpPr>
            <a:cxnSpLocks/>
          </p:cNvCxnSpPr>
          <p:nvPr/>
        </p:nvCxnSpPr>
        <p:spPr>
          <a:xfrm>
            <a:off x="2787769" y="2912480"/>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282" name="Rectangle 281">
            <a:extLst>
              <a:ext uri="{FF2B5EF4-FFF2-40B4-BE49-F238E27FC236}">
                <a16:creationId xmlns:a16="http://schemas.microsoft.com/office/drawing/2014/main" id="{81C93651-A12A-EDD3-FD1F-616728A71C4D}"/>
              </a:ext>
            </a:extLst>
          </p:cNvPr>
          <p:cNvSpPr/>
          <p:nvPr/>
        </p:nvSpPr>
        <p:spPr>
          <a:xfrm>
            <a:off x="469007" y="3017633"/>
            <a:ext cx="2580580"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283" name="Group 282">
            <a:extLst>
              <a:ext uri="{FF2B5EF4-FFF2-40B4-BE49-F238E27FC236}">
                <a16:creationId xmlns:a16="http://schemas.microsoft.com/office/drawing/2014/main" id="{8614D08C-C15A-2A16-1561-1699B3D6841E}"/>
              </a:ext>
            </a:extLst>
          </p:cNvPr>
          <p:cNvGrpSpPr/>
          <p:nvPr/>
        </p:nvGrpSpPr>
        <p:grpSpPr>
          <a:xfrm>
            <a:off x="1142608" y="3027698"/>
            <a:ext cx="1442787" cy="56701"/>
            <a:chOff x="3068684" y="5057955"/>
            <a:chExt cx="1978803" cy="67433"/>
          </a:xfrm>
          <a:solidFill>
            <a:schemeClr val="accent4">
              <a:lumMod val="60000"/>
              <a:lumOff val="40000"/>
            </a:schemeClr>
          </a:solidFill>
        </p:grpSpPr>
        <p:sp>
          <p:nvSpPr>
            <p:cNvPr id="284" name="Rectangle 283">
              <a:extLst>
                <a:ext uri="{FF2B5EF4-FFF2-40B4-BE49-F238E27FC236}">
                  <a16:creationId xmlns:a16="http://schemas.microsoft.com/office/drawing/2014/main" id="{D6014CEB-1D16-026A-6B1E-721BE40487D5}"/>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85" name="Rectangle 284">
              <a:extLst>
                <a:ext uri="{FF2B5EF4-FFF2-40B4-BE49-F238E27FC236}">
                  <a16:creationId xmlns:a16="http://schemas.microsoft.com/office/drawing/2014/main" id="{52354F08-6B3F-FEBE-0A55-A9CD0AC4E686}"/>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86" name="Rectangle 285">
              <a:extLst>
                <a:ext uri="{FF2B5EF4-FFF2-40B4-BE49-F238E27FC236}">
                  <a16:creationId xmlns:a16="http://schemas.microsoft.com/office/drawing/2014/main" id="{C823F782-D944-CDE1-9EA9-21373E34FE28}"/>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287" name="Straight Arrow Connector 286">
            <a:extLst>
              <a:ext uri="{FF2B5EF4-FFF2-40B4-BE49-F238E27FC236}">
                <a16:creationId xmlns:a16="http://schemas.microsoft.com/office/drawing/2014/main" id="{814541FA-BE11-F573-4E2C-4DDEDAEBEA74}"/>
              </a:ext>
            </a:extLst>
          </p:cNvPr>
          <p:cNvCxnSpPr>
            <a:cxnSpLocks/>
          </p:cNvCxnSpPr>
          <p:nvPr/>
        </p:nvCxnSpPr>
        <p:spPr>
          <a:xfrm>
            <a:off x="3154113" y="3056048"/>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288" name="Rectangle 287">
            <a:extLst>
              <a:ext uri="{FF2B5EF4-FFF2-40B4-BE49-F238E27FC236}">
                <a16:creationId xmlns:a16="http://schemas.microsoft.com/office/drawing/2014/main" id="{BE337C99-1855-A39B-BA0C-F41CE3D80090}"/>
              </a:ext>
            </a:extLst>
          </p:cNvPr>
          <p:cNvSpPr/>
          <p:nvPr/>
        </p:nvSpPr>
        <p:spPr>
          <a:xfrm>
            <a:off x="469008" y="3157830"/>
            <a:ext cx="2164804"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289" name="Group 288">
            <a:extLst>
              <a:ext uri="{FF2B5EF4-FFF2-40B4-BE49-F238E27FC236}">
                <a16:creationId xmlns:a16="http://schemas.microsoft.com/office/drawing/2014/main" id="{10853B16-431B-4F2E-763F-15A093D15EC9}"/>
              </a:ext>
            </a:extLst>
          </p:cNvPr>
          <p:cNvGrpSpPr/>
          <p:nvPr/>
        </p:nvGrpSpPr>
        <p:grpSpPr>
          <a:xfrm>
            <a:off x="1142609" y="3168143"/>
            <a:ext cx="742662" cy="56203"/>
            <a:chOff x="3068684" y="5058547"/>
            <a:chExt cx="1018571" cy="66841"/>
          </a:xfrm>
          <a:solidFill>
            <a:schemeClr val="accent4">
              <a:lumMod val="60000"/>
              <a:lumOff val="40000"/>
            </a:schemeClr>
          </a:solidFill>
        </p:grpSpPr>
        <p:sp>
          <p:nvSpPr>
            <p:cNvPr id="290" name="Rectangle 289">
              <a:extLst>
                <a:ext uri="{FF2B5EF4-FFF2-40B4-BE49-F238E27FC236}">
                  <a16:creationId xmlns:a16="http://schemas.microsoft.com/office/drawing/2014/main" id="{78D1CD67-B60F-1C41-2A0E-10F183A12715}"/>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91" name="Rectangle 290">
              <a:extLst>
                <a:ext uri="{FF2B5EF4-FFF2-40B4-BE49-F238E27FC236}">
                  <a16:creationId xmlns:a16="http://schemas.microsoft.com/office/drawing/2014/main" id="{BC6DBE66-FB57-ECCD-F22A-574D17EFEB2F}"/>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292" name="Straight Arrow Connector 291">
            <a:extLst>
              <a:ext uri="{FF2B5EF4-FFF2-40B4-BE49-F238E27FC236}">
                <a16:creationId xmlns:a16="http://schemas.microsoft.com/office/drawing/2014/main" id="{A997ED3C-5078-AD96-7A81-3C599A3BB069}"/>
              </a:ext>
            </a:extLst>
          </p:cNvPr>
          <p:cNvCxnSpPr>
            <a:cxnSpLocks/>
          </p:cNvCxnSpPr>
          <p:nvPr/>
        </p:nvCxnSpPr>
        <p:spPr>
          <a:xfrm>
            <a:off x="2726996" y="3196245"/>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293" name="Rectangle 292">
            <a:extLst>
              <a:ext uri="{FF2B5EF4-FFF2-40B4-BE49-F238E27FC236}">
                <a16:creationId xmlns:a16="http://schemas.microsoft.com/office/drawing/2014/main" id="{C3678FE4-ED64-8E94-9F96-1E71BA3CE5F3}"/>
              </a:ext>
            </a:extLst>
          </p:cNvPr>
          <p:cNvSpPr/>
          <p:nvPr/>
        </p:nvSpPr>
        <p:spPr>
          <a:xfrm>
            <a:off x="469008" y="3298545"/>
            <a:ext cx="2034759"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294" name="Group 293">
            <a:extLst>
              <a:ext uri="{FF2B5EF4-FFF2-40B4-BE49-F238E27FC236}">
                <a16:creationId xmlns:a16="http://schemas.microsoft.com/office/drawing/2014/main" id="{5342B9C9-5AAE-2743-493D-544DF4211D6D}"/>
              </a:ext>
            </a:extLst>
          </p:cNvPr>
          <p:cNvGrpSpPr/>
          <p:nvPr/>
        </p:nvGrpSpPr>
        <p:grpSpPr>
          <a:xfrm>
            <a:off x="1142609" y="3308858"/>
            <a:ext cx="742661" cy="56203"/>
            <a:chOff x="3068684" y="5058547"/>
            <a:chExt cx="1018571" cy="66841"/>
          </a:xfrm>
          <a:solidFill>
            <a:schemeClr val="accent4">
              <a:lumMod val="60000"/>
              <a:lumOff val="40000"/>
            </a:schemeClr>
          </a:solidFill>
        </p:grpSpPr>
        <p:sp>
          <p:nvSpPr>
            <p:cNvPr id="295" name="Rectangle 294">
              <a:extLst>
                <a:ext uri="{FF2B5EF4-FFF2-40B4-BE49-F238E27FC236}">
                  <a16:creationId xmlns:a16="http://schemas.microsoft.com/office/drawing/2014/main" id="{E88B1630-3C2C-237F-CCB7-E0F5CF26A07B}"/>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296" name="Rectangle 295">
              <a:extLst>
                <a:ext uri="{FF2B5EF4-FFF2-40B4-BE49-F238E27FC236}">
                  <a16:creationId xmlns:a16="http://schemas.microsoft.com/office/drawing/2014/main" id="{C3156336-AC2A-C867-73C7-82972200A75C}"/>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297" name="Straight Arrow Connector 296">
            <a:extLst>
              <a:ext uri="{FF2B5EF4-FFF2-40B4-BE49-F238E27FC236}">
                <a16:creationId xmlns:a16="http://schemas.microsoft.com/office/drawing/2014/main" id="{EC181413-3284-C96B-9D62-9CED4519F467}"/>
              </a:ext>
            </a:extLst>
          </p:cNvPr>
          <p:cNvCxnSpPr>
            <a:cxnSpLocks/>
          </p:cNvCxnSpPr>
          <p:nvPr/>
        </p:nvCxnSpPr>
        <p:spPr>
          <a:xfrm>
            <a:off x="2605460" y="3336960"/>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298" name="Rectangle 297">
            <a:extLst>
              <a:ext uri="{FF2B5EF4-FFF2-40B4-BE49-F238E27FC236}">
                <a16:creationId xmlns:a16="http://schemas.microsoft.com/office/drawing/2014/main" id="{EB578292-0A50-C2CF-21B2-D5374013D53A}"/>
              </a:ext>
            </a:extLst>
          </p:cNvPr>
          <p:cNvSpPr/>
          <p:nvPr/>
        </p:nvSpPr>
        <p:spPr>
          <a:xfrm>
            <a:off x="469008" y="3438461"/>
            <a:ext cx="948611"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299" name="Rectangle 298">
            <a:extLst>
              <a:ext uri="{FF2B5EF4-FFF2-40B4-BE49-F238E27FC236}">
                <a16:creationId xmlns:a16="http://schemas.microsoft.com/office/drawing/2014/main" id="{0093C374-AC74-4706-FC2C-457F75610F5D}"/>
              </a:ext>
            </a:extLst>
          </p:cNvPr>
          <p:cNvSpPr>
            <a:spLocks noChangeAspect="1"/>
          </p:cNvSpPr>
          <p:nvPr/>
        </p:nvSpPr>
        <p:spPr>
          <a:xfrm rot="2700000">
            <a:off x="1139219" y="3453542"/>
            <a:ext cx="53822" cy="46670"/>
          </a:xfrm>
          <a:prstGeom prst="rect">
            <a:avLst/>
          </a:prstGeom>
          <a:solidFill>
            <a:schemeClr val="accent4">
              <a:lumMod val="60000"/>
              <a:lumOff val="40000"/>
            </a:schemeClr>
          </a:solid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300" name="Straight Arrow Connector 299">
            <a:extLst>
              <a:ext uri="{FF2B5EF4-FFF2-40B4-BE49-F238E27FC236}">
                <a16:creationId xmlns:a16="http://schemas.microsoft.com/office/drawing/2014/main" id="{18679BB2-1B58-A156-7092-C66AADDAD8DB}"/>
              </a:ext>
            </a:extLst>
          </p:cNvPr>
          <p:cNvCxnSpPr>
            <a:cxnSpLocks/>
          </p:cNvCxnSpPr>
          <p:nvPr/>
        </p:nvCxnSpPr>
        <p:spPr>
          <a:xfrm>
            <a:off x="1518566" y="3476877"/>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01" name="Rectangle 300">
            <a:extLst>
              <a:ext uri="{FF2B5EF4-FFF2-40B4-BE49-F238E27FC236}">
                <a16:creationId xmlns:a16="http://schemas.microsoft.com/office/drawing/2014/main" id="{5993AC80-DB12-E2C3-D4D6-8BE571802CF3}"/>
              </a:ext>
            </a:extLst>
          </p:cNvPr>
          <p:cNvSpPr/>
          <p:nvPr/>
        </p:nvSpPr>
        <p:spPr>
          <a:xfrm>
            <a:off x="469008" y="3580520"/>
            <a:ext cx="3283921"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02" name="Oval 301">
            <a:extLst>
              <a:ext uri="{FF2B5EF4-FFF2-40B4-BE49-F238E27FC236}">
                <a16:creationId xmlns:a16="http://schemas.microsoft.com/office/drawing/2014/main" id="{7A50C383-0E91-A59B-B5D5-935AF5705C8A}"/>
              </a:ext>
            </a:extLst>
          </p:cNvPr>
          <p:cNvSpPr>
            <a:spLocks noChangeAspect="1"/>
          </p:cNvSpPr>
          <p:nvPr/>
        </p:nvSpPr>
        <p:spPr>
          <a:xfrm>
            <a:off x="1126069" y="3576647"/>
            <a:ext cx="73338" cy="84576"/>
          </a:xfrm>
          <a:prstGeom prst="ellipse">
            <a:avLst/>
          </a:prstGeom>
          <a:solidFill>
            <a:srgbClr val="6FE4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03" name="Oval 302">
            <a:extLst>
              <a:ext uri="{FF2B5EF4-FFF2-40B4-BE49-F238E27FC236}">
                <a16:creationId xmlns:a16="http://schemas.microsoft.com/office/drawing/2014/main" id="{55E80FBF-162A-FA55-A889-84903254DC22}"/>
              </a:ext>
            </a:extLst>
          </p:cNvPr>
          <p:cNvSpPr>
            <a:spLocks noChangeAspect="1"/>
          </p:cNvSpPr>
          <p:nvPr/>
        </p:nvSpPr>
        <p:spPr>
          <a:xfrm>
            <a:off x="2284271" y="3576647"/>
            <a:ext cx="73338" cy="84576"/>
          </a:xfrm>
          <a:prstGeom prst="ellipse">
            <a:avLst/>
          </a:prstGeom>
          <a:solidFill>
            <a:srgbClr val="6FE4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304" name="Straight Arrow Connector 303">
            <a:extLst>
              <a:ext uri="{FF2B5EF4-FFF2-40B4-BE49-F238E27FC236}">
                <a16:creationId xmlns:a16="http://schemas.microsoft.com/office/drawing/2014/main" id="{7647B66A-746F-CFE5-5526-F13F8F0102AE}"/>
              </a:ext>
            </a:extLst>
          </p:cNvPr>
          <p:cNvCxnSpPr>
            <a:cxnSpLocks/>
          </p:cNvCxnSpPr>
          <p:nvPr/>
        </p:nvCxnSpPr>
        <p:spPr>
          <a:xfrm>
            <a:off x="3857293" y="3618935"/>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05" name="Rectangle 304">
            <a:extLst>
              <a:ext uri="{FF2B5EF4-FFF2-40B4-BE49-F238E27FC236}">
                <a16:creationId xmlns:a16="http://schemas.microsoft.com/office/drawing/2014/main" id="{D536D591-0BA0-E7A9-4CA8-EB281A26FAC3}"/>
              </a:ext>
            </a:extLst>
          </p:cNvPr>
          <p:cNvSpPr/>
          <p:nvPr/>
        </p:nvSpPr>
        <p:spPr>
          <a:xfrm>
            <a:off x="469009" y="4002729"/>
            <a:ext cx="2704514"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306" name="Group 305">
            <a:extLst>
              <a:ext uri="{FF2B5EF4-FFF2-40B4-BE49-F238E27FC236}">
                <a16:creationId xmlns:a16="http://schemas.microsoft.com/office/drawing/2014/main" id="{E112CA25-60F2-8BC4-99DA-0C7E136ADAA0}"/>
              </a:ext>
            </a:extLst>
          </p:cNvPr>
          <p:cNvGrpSpPr/>
          <p:nvPr/>
        </p:nvGrpSpPr>
        <p:grpSpPr>
          <a:xfrm>
            <a:off x="1142588" y="4012795"/>
            <a:ext cx="1442787" cy="56701"/>
            <a:chOff x="3068684" y="5057955"/>
            <a:chExt cx="1978803" cy="67433"/>
          </a:xfrm>
          <a:solidFill>
            <a:schemeClr val="accent4">
              <a:lumMod val="60000"/>
              <a:lumOff val="40000"/>
            </a:schemeClr>
          </a:solidFill>
        </p:grpSpPr>
        <p:sp>
          <p:nvSpPr>
            <p:cNvPr id="307" name="Rectangle 306">
              <a:extLst>
                <a:ext uri="{FF2B5EF4-FFF2-40B4-BE49-F238E27FC236}">
                  <a16:creationId xmlns:a16="http://schemas.microsoft.com/office/drawing/2014/main" id="{C7B59C7C-348A-E386-8DE4-6A1EED96F9BA}"/>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08" name="Rectangle 307">
              <a:extLst>
                <a:ext uri="{FF2B5EF4-FFF2-40B4-BE49-F238E27FC236}">
                  <a16:creationId xmlns:a16="http://schemas.microsoft.com/office/drawing/2014/main" id="{B66652FF-4B8A-32C1-97D5-6DB2D07C3C0C}"/>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09" name="Rectangle 308">
              <a:extLst>
                <a:ext uri="{FF2B5EF4-FFF2-40B4-BE49-F238E27FC236}">
                  <a16:creationId xmlns:a16="http://schemas.microsoft.com/office/drawing/2014/main" id="{538BD569-5A08-40F0-DA4E-F788E6B3C4F5}"/>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310" name="Straight Arrow Connector 309">
            <a:extLst>
              <a:ext uri="{FF2B5EF4-FFF2-40B4-BE49-F238E27FC236}">
                <a16:creationId xmlns:a16="http://schemas.microsoft.com/office/drawing/2014/main" id="{2D3CBD2D-F9C8-7414-62CC-251BB4850A71}"/>
              </a:ext>
            </a:extLst>
          </p:cNvPr>
          <p:cNvCxnSpPr>
            <a:cxnSpLocks/>
          </p:cNvCxnSpPr>
          <p:nvPr/>
        </p:nvCxnSpPr>
        <p:spPr>
          <a:xfrm>
            <a:off x="3277385" y="4041145"/>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11" name="Rectangle 310">
            <a:extLst>
              <a:ext uri="{FF2B5EF4-FFF2-40B4-BE49-F238E27FC236}">
                <a16:creationId xmlns:a16="http://schemas.microsoft.com/office/drawing/2014/main" id="{9DB9F4E3-2CA3-77B3-E8C7-28DE48A8AFA5}"/>
              </a:ext>
            </a:extLst>
          </p:cNvPr>
          <p:cNvSpPr/>
          <p:nvPr/>
        </p:nvSpPr>
        <p:spPr>
          <a:xfrm>
            <a:off x="469010" y="4143468"/>
            <a:ext cx="2331479"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312" name="Group 311">
            <a:extLst>
              <a:ext uri="{FF2B5EF4-FFF2-40B4-BE49-F238E27FC236}">
                <a16:creationId xmlns:a16="http://schemas.microsoft.com/office/drawing/2014/main" id="{082BD805-9593-11C0-3B55-1012A0C08032}"/>
              </a:ext>
            </a:extLst>
          </p:cNvPr>
          <p:cNvGrpSpPr/>
          <p:nvPr/>
        </p:nvGrpSpPr>
        <p:grpSpPr>
          <a:xfrm>
            <a:off x="1142588" y="4153534"/>
            <a:ext cx="1442787" cy="56701"/>
            <a:chOff x="3068684" y="5057955"/>
            <a:chExt cx="1978803" cy="67433"/>
          </a:xfrm>
          <a:solidFill>
            <a:schemeClr val="accent4">
              <a:lumMod val="60000"/>
              <a:lumOff val="40000"/>
            </a:schemeClr>
          </a:solidFill>
        </p:grpSpPr>
        <p:sp>
          <p:nvSpPr>
            <p:cNvPr id="313" name="Rectangle 312">
              <a:extLst>
                <a:ext uri="{FF2B5EF4-FFF2-40B4-BE49-F238E27FC236}">
                  <a16:creationId xmlns:a16="http://schemas.microsoft.com/office/drawing/2014/main" id="{12BE9BA6-9E7C-7204-58AA-358F38B80448}"/>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14" name="Rectangle 313">
              <a:extLst>
                <a:ext uri="{FF2B5EF4-FFF2-40B4-BE49-F238E27FC236}">
                  <a16:creationId xmlns:a16="http://schemas.microsoft.com/office/drawing/2014/main" id="{4C0259AD-0487-BA52-8375-26996C190BAC}"/>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15" name="Rectangle 314">
              <a:extLst>
                <a:ext uri="{FF2B5EF4-FFF2-40B4-BE49-F238E27FC236}">
                  <a16:creationId xmlns:a16="http://schemas.microsoft.com/office/drawing/2014/main" id="{FEE5D35D-D3DE-4BCD-FEE4-6069C083F1C9}"/>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316" name="Straight Arrow Connector 315">
            <a:extLst>
              <a:ext uri="{FF2B5EF4-FFF2-40B4-BE49-F238E27FC236}">
                <a16:creationId xmlns:a16="http://schemas.microsoft.com/office/drawing/2014/main" id="{BA69F4E0-A7EA-514F-7A2E-472759CA118E}"/>
              </a:ext>
            </a:extLst>
          </p:cNvPr>
          <p:cNvCxnSpPr>
            <a:cxnSpLocks/>
          </p:cNvCxnSpPr>
          <p:nvPr/>
        </p:nvCxnSpPr>
        <p:spPr>
          <a:xfrm>
            <a:off x="2904093" y="4181884"/>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17" name="Rectangle 316">
            <a:extLst>
              <a:ext uri="{FF2B5EF4-FFF2-40B4-BE49-F238E27FC236}">
                <a16:creationId xmlns:a16="http://schemas.microsoft.com/office/drawing/2014/main" id="{D55C46BB-FB34-3C8D-7406-A152F3773F7A}"/>
              </a:ext>
            </a:extLst>
          </p:cNvPr>
          <p:cNvSpPr/>
          <p:nvPr/>
        </p:nvSpPr>
        <p:spPr>
          <a:xfrm>
            <a:off x="469010" y="4284366"/>
            <a:ext cx="2580578"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318" name="Group 317">
            <a:extLst>
              <a:ext uri="{FF2B5EF4-FFF2-40B4-BE49-F238E27FC236}">
                <a16:creationId xmlns:a16="http://schemas.microsoft.com/office/drawing/2014/main" id="{B491FF93-E834-94D6-E766-E81F20922DDA}"/>
              </a:ext>
            </a:extLst>
          </p:cNvPr>
          <p:cNvGrpSpPr/>
          <p:nvPr/>
        </p:nvGrpSpPr>
        <p:grpSpPr>
          <a:xfrm>
            <a:off x="1142588" y="4294432"/>
            <a:ext cx="1442787" cy="56701"/>
            <a:chOff x="3068684" y="5057955"/>
            <a:chExt cx="1978803" cy="67433"/>
          </a:xfrm>
          <a:solidFill>
            <a:schemeClr val="accent4">
              <a:lumMod val="60000"/>
              <a:lumOff val="40000"/>
            </a:schemeClr>
          </a:solidFill>
        </p:grpSpPr>
        <p:sp>
          <p:nvSpPr>
            <p:cNvPr id="319" name="Rectangle 318">
              <a:extLst>
                <a:ext uri="{FF2B5EF4-FFF2-40B4-BE49-F238E27FC236}">
                  <a16:creationId xmlns:a16="http://schemas.microsoft.com/office/drawing/2014/main" id="{0A78998D-CD22-B279-59E8-59D9D75F2D3F}"/>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20" name="Rectangle 319">
              <a:extLst>
                <a:ext uri="{FF2B5EF4-FFF2-40B4-BE49-F238E27FC236}">
                  <a16:creationId xmlns:a16="http://schemas.microsoft.com/office/drawing/2014/main" id="{735EDA2D-766B-81AC-DBCD-825A04F96F5A}"/>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21" name="Rectangle 320">
              <a:extLst>
                <a:ext uri="{FF2B5EF4-FFF2-40B4-BE49-F238E27FC236}">
                  <a16:creationId xmlns:a16="http://schemas.microsoft.com/office/drawing/2014/main" id="{36C0A025-B714-1AA1-0795-1386CD6B7C7B}"/>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322" name="Straight Arrow Connector 321">
            <a:extLst>
              <a:ext uri="{FF2B5EF4-FFF2-40B4-BE49-F238E27FC236}">
                <a16:creationId xmlns:a16="http://schemas.microsoft.com/office/drawing/2014/main" id="{C683E443-6954-7F3B-F7FE-93CD9B79FA68}"/>
              </a:ext>
            </a:extLst>
          </p:cNvPr>
          <p:cNvCxnSpPr>
            <a:cxnSpLocks/>
          </p:cNvCxnSpPr>
          <p:nvPr/>
        </p:nvCxnSpPr>
        <p:spPr>
          <a:xfrm>
            <a:off x="3143692" y="4322782"/>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23" name="Rectangle 322">
            <a:extLst>
              <a:ext uri="{FF2B5EF4-FFF2-40B4-BE49-F238E27FC236}">
                <a16:creationId xmlns:a16="http://schemas.microsoft.com/office/drawing/2014/main" id="{164CE18D-5E8B-8237-C95F-5C6F4BA2235E}"/>
              </a:ext>
            </a:extLst>
          </p:cNvPr>
          <p:cNvSpPr/>
          <p:nvPr/>
        </p:nvSpPr>
        <p:spPr>
          <a:xfrm>
            <a:off x="469010" y="4426492"/>
            <a:ext cx="2062231"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324" name="Group 323">
            <a:extLst>
              <a:ext uri="{FF2B5EF4-FFF2-40B4-BE49-F238E27FC236}">
                <a16:creationId xmlns:a16="http://schemas.microsoft.com/office/drawing/2014/main" id="{CDA4E893-0CD9-A8B4-EA97-0E14F54FD474}"/>
              </a:ext>
            </a:extLst>
          </p:cNvPr>
          <p:cNvGrpSpPr/>
          <p:nvPr/>
        </p:nvGrpSpPr>
        <p:grpSpPr>
          <a:xfrm>
            <a:off x="1142588" y="4436805"/>
            <a:ext cx="976485" cy="56203"/>
            <a:chOff x="3068684" y="5058547"/>
            <a:chExt cx="1339264" cy="66841"/>
          </a:xfrm>
          <a:solidFill>
            <a:schemeClr val="accent4">
              <a:lumMod val="60000"/>
              <a:lumOff val="40000"/>
            </a:schemeClr>
          </a:solidFill>
        </p:grpSpPr>
        <p:sp>
          <p:nvSpPr>
            <p:cNvPr id="325" name="Rectangle 324">
              <a:extLst>
                <a:ext uri="{FF2B5EF4-FFF2-40B4-BE49-F238E27FC236}">
                  <a16:creationId xmlns:a16="http://schemas.microsoft.com/office/drawing/2014/main" id="{253CF1E0-854C-F4A4-D6B0-0BFF8876C7CD}"/>
                </a:ext>
              </a:extLst>
            </p:cNvPr>
            <p:cNvSpPr>
              <a:spLocks noChangeAspect="1"/>
            </p:cNvSpPr>
            <p:nvPr/>
          </p:nvSpPr>
          <p:spPr>
            <a:xfrm rot="2700000">
              <a:off x="4343940"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26" name="Rectangle 325">
              <a:extLst>
                <a:ext uri="{FF2B5EF4-FFF2-40B4-BE49-F238E27FC236}">
                  <a16:creationId xmlns:a16="http://schemas.microsoft.com/office/drawing/2014/main" id="{25F79B2D-FAE2-C3A6-0D11-4810A0060498}"/>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327" name="Straight Arrow Connector 326">
            <a:extLst>
              <a:ext uri="{FF2B5EF4-FFF2-40B4-BE49-F238E27FC236}">
                <a16:creationId xmlns:a16="http://schemas.microsoft.com/office/drawing/2014/main" id="{AA55536E-CDFE-780C-023E-CBE55B949441}"/>
              </a:ext>
            </a:extLst>
          </p:cNvPr>
          <p:cNvCxnSpPr>
            <a:cxnSpLocks/>
          </p:cNvCxnSpPr>
          <p:nvPr/>
        </p:nvCxnSpPr>
        <p:spPr>
          <a:xfrm>
            <a:off x="2634970" y="4464907"/>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28" name="Rectangle 327">
            <a:extLst>
              <a:ext uri="{FF2B5EF4-FFF2-40B4-BE49-F238E27FC236}">
                <a16:creationId xmlns:a16="http://schemas.microsoft.com/office/drawing/2014/main" id="{9F21B9B3-CF4E-A37E-3D7E-C17618BF1DA8}"/>
              </a:ext>
            </a:extLst>
          </p:cNvPr>
          <p:cNvSpPr/>
          <p:nvPr/>
        </p:nvSpPr>
        <p:spPr>
          <a:xfrm>
            <a:off x="469010" y="4572153"/>
            <a:ext cx="882670"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29" name="Rectangle 328">
            <a:extLst>
              <a:ext uri="{FF2B5EF4-FFF2-40B4-BE49-F238E27FC236}">
                <a16:creationId xmlns:a16="http://schemas.microsoft.com/office/drawing/2014/main" id="{6EE1E44F-CF48-9B58-AC00-D1CB977AA1FB}"/>
              </a:ext>
            </a:extLst>
          </p:cNvPr>
          <p:cNvSpPr>
            <a:spLocks noChangeAspect="1"/>
          </p:cNvSpPr>
          <p:nvPr/>
        </p:nvSpPr>
        <p:spPr>
          <a:xfrm rot="2700000">
            <a:off x="1139199" y="4587233"/>
            <a:ext cx="53822" cy="46670"/>
          </a:xfrm>
          <a:prstGeom prst="rect">
            <a:avLst/>
          </a:prstGeom>
          <a:solidFill>
            <a:schemeClr val="accent4">
              <a:lumMod val="60000"/>
              <a:lumOff val="40000"/>
            </a:schemeClr>
          </a:solid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330" name="Straight Arrow Connector 329">
            <a:extLst>
              <a:ext uri="{FF2B5EF4-FFF2-40B4-BE49-F238E27FC236}">
                <a16:creationId xmlns:a16="http://schemas.microsoft.com/office/drawing/2014/main" id="{3ED78053-4C4C-E377-7E37-3D042D6D57D3}"/>
              </a:ext>
            </a:extLst>
          </p:cNvPr>
          <p:cNvCxnSpPr>
            <a:cxnSpLocks/>
          </p:cNvCxnSpPr>
          <p:nvPr/>
        </p:nvCxnSpPr>
        <p:spPr>
          <a:xfrm>
            <a:off x="1450864" y="4610568"/>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31" name="Rectangle 330">
            <a:extLst>
              <a:ext uri="{FF2B5EF4-FFF2-40B4-BE49-F238E27FC236}">
                <a16:creationId xmlns:a16="http://schemas.microsoft.com/office/drawing/2014/main" id="{952FD0C5-3545-7C73-6DD0-4EA50BDB93B4}"/>
              </a:ext>
            </a:extLst>
          </p:cNvPr>
          <p:cNvSpPr/>
          <p:nvPr/>
        </p:nvSpPr>
        <p:spPr>
          <a:xfrm>
            <a:off x="469010" y="4707587"/>
            <a:ext cx="1056674"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32" name="Rectangle 331">
            <a:extLst>
              <a:ext uri="{FF2B5EF4-FFF2-40B4-BE49-F238E27FC236}">
                <a16:creationId xmlns:a16="http://schemas.microsoft.com/office/drawing/2014/main" id="{813FA585-8ED1-A5B4-0E45-4B0AC4746820}"/>
              </a:ext>
            </a:extLst>
          </p:cNvPr>
          <p:cNvSpPr>
            <a:spLocks noChangeAspect="1"/>
          </p:cNvSpPr>
          <p:nvPr/>
        </p:nvSpPr>
        <p:spPr>
          <a:xfrm rot="2700000">
            <a:off x="1139199" y="4722668"/>
            <a:ext cx="53822" cy="46670"/>
          </a:xfrm>
          <a:prstGeom prst="rect">
            <a:avLst/>
          </a:prstGeom>
          <a:solidFill>
            <a:schemeClr val="accent4">
              <a:lumMod val="60000"/>
              <a:lumOff val="40000"/>
            </a:schemeClr>
          </a:solid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333" name="Straight Arrow Connector 332">
            <a:extLst>
              <a:ext uri="{FF2B5EF4-FFF2-40B4-BE49-F238E27FC236}">
                <a16:creationId xmlns:a16="http://schemas.microsoft.com/office/drawing/2014/main" id="{38F62544-55FF-A49F-2FA8-8825D6476DC2}"/>
              </a:ext>
            </a:extLst>
          </p:cNvPr>
          <p:cNvCxnSpPr>
            <a:cxnSpLocks/>
          </p:cNvCxnSpPr>
          <p:nvPr/>
        </p:nvCxnSpPr>
        <p:spPr>
          <a:xfrm>
            <a:off x="1631435" y="4746003"/>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34" name="Rectangle 333">
            <a:extLst>
              <a:ext uri="{FF2B5EF4-FFF2-40B4-BE49-F238E27FC236}">
                <a16:creationId xmlns:a16="http://schemas.microsoft.com/office/drawing/2014/main" id="{C6156BA0-B1F2-4424-D2E0-FDB9DF8A6A4B}"/>
              </a:ext>
            </a:extLst>
          </p:cNvPr>
          <p:cNvSpPr/>
          <p:nvPr/>
        </p:nvSpPr>
        <p:spPr>
          <a:xfrm>
            <a:off x="469010" y="4843021"/>
            <a:ext cx="1686772"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35" name="Rectangle 334">
            <a:extLst>
              <a:ext uri="{FF2B5EF4-FFF2-40B4-BE49-F238E27FC236}">
                <a16:creationId xmlns:a16="http://schemas.microsoft.com/office/drawing/2014/main" id="{51C44197-1616-7E22-FD25-89E3FFAA74B7}"/>
              </a:ext>
            </a:extLst>
          </p:cNvPr>
          <p:cNvSpPr>
            <a:spLocks noChangeAspect="1"/>
          </p:cNvSpPr>
          <p:nvPr/>
        </p:nvSpPr>
        <p:spPr>
          <a:xfrm rot="2700000">
            <a:off x="1139199" y="4858102"/>
            <a:ext cx="53822" cy="46670"/>
          </a:xfrm>
          <a:prstGeom prst="rect">
            <a:avLst/>
          </a:prstGeom>
          <a:solidFill>
            <a:schemeClr val="accent4">
              <a:lumMod val="60000"/>
              <a:lumOff val="40000"/>
            </a:schemeClr>
          </a:solid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336" name="Straight Arrow Connector 335">
            <a:extLst>
              <a:ext uri="{FF2B5EF4-FFF2-40B4-BE49-F238E27FC236}">
                <a16:creationId xmlns:a16="http://schemas.microsoft.com/office/drawing/2014/main" id="{2BA2D4B6-2823-B000-5314-64B50FE08B2D}"/>
              </a:ext>
            </a:extLst>
          </p:cNvPr>
          <p:cNvCxnSpPr>
            <a:cxnSpLocks/>
          </p:cNvCxnSpPr>
          <p:nvPr/>
        </p:nvCxnSpPr>
        <p:spPr>
          <a:xfrm>
            <a:off x="2256477" y="4881437"/>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37" name="Rectangle 336">
            <a:extLst>
              <a:ext uri="{FF2B5EF4-FFF2-40B4-BE49-F238E27FC236}">
                <a16:creationId xmlns:a16="http://schemas.microsoft.com/office/drawing/2014/main" id="{4F61F044-A07D-5AC7-458F-D447AA276A66}"/>
              </a:ext>
            </a:extLst>
          </p:cNvPr>
          <p:cNvSpPr/>
          <p:nvPr/>
        </p:nvSpPr>
        <p:spPr>
          <a:xfrm>
            <a:off x="469009" y="5129280"/>
            <a:ext cx="1133602"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338" name="Straight Arrow Connector 337">
            <a:extLst>
              <a:ext uri="{FF2B5EF4-FFF2-40B4-BE49-F238E27FC236}">
                <a16:creationId xmlns:a16="http://schemas.microsoft.com/office/drawing/2014/main" id="{C50AE281-55E5-58E4-8751-B3AD524CB8BC}"/>
              </a:ext>
            </a:extLst>
          </p:cNvPr>
          <p:cNvCxnSpPr>
            <a:cxnSpLocks/>
          </p:cNvCxnSpPr>
          <p:nvPr/>
        </p:nvCxnSpPr>
        <p:spPr>
          <a:xfrm>
            <a:off x="1700884" y="5167695"/>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39" name="Arrow: Up 338">
            <a:extLst>
              <a:ext uri="{FF2B5EF4-FFF2-40B4-BE49-F238E27FC236}">
                <a16:creationId xmlns:a16="http://schemas.microsoft.com/office/drawing/2014/main" id="{1A3A75E4-359F-6A4F-AFBB-C6D8784A8544}"/>
              </a:ext>
            </a:extLst>
          </p:cNvPr>
          <p:cNvSpPr/>
          <p:nvPr/>
        </p:nvSpPr>
        <p:spPr>
          <a:xfrm>
            <a:off x="731566" y="2312620"/>
            <a:ext cx="39373" cy="60542"/>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40" name="Arrow: Up 339">
            <a:extLst>
              <a:ext uri="{FF2B5EF4-FFF2-40B4-BE49-F238E27FC236}">
                <a16:creationId xmlns:a16="http://schemas.microsoft.com/office/drawing/2014/main" id="{1DF9D3E6-BCE5-0E75-B172-365916E6C734}"/>
              </a:ext>
            </a:extLst>
          </p:cNvPr>
          <p:cNvSpPr/>
          <p:nvPr/>
        </p:nvSpPr>
        <p:spPr>
          <a:xfrm>
            <a:off x="1234358" y="2321408"/>
            <a:ext cx="39373" cy="60542"/>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41" name="Arrow: Up 340">
            <a:extLst>
              <a:ext uri="{FF2B5EF4-FFF2-40B4-BE49-F238E27FC236}">
                <a16:creationId xmlns:a16="http://schemas.microsoft.com/office/drawing/2014/main" id="{A54F9F17-7146-4322-AE8C-C8FFC49E7A6F}"/>
              </a:ext>
            </a:extLst>
          </p:cNvPr>
          <p:cNvSpPr/>
          <p:nvPr/>
        </p:nvSpPr>
        <p:spPr>
          <a:xfrm>
            <a:off x="1739609" y="2321408"/>
            <a:ext cx="39373" cy="60542"/>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42" name="Arrow: Up 341">
            <a:extLst>
              <a:ext uri="{FF2B5EF4-FFF2-40B4-BE49-F238E27FC236}">
                <a16:creationId xmlns:a16="http://schemas.microsoft.com/office/drawing/2014/main" id="{11B16DCC-A049-127A-A34E-616F643004DC}"/>
              </a:ext>
            </a:extLst>
          </p:cNvPr>
          <p:cNvSpPr/>
          <p:nvPr/>
        </p:nvSpPr>
        <p:spPr>
          <a:xfrm>
            <a:off x="2237649" y="2321408"/>
            <a:ext cx="39373" cy="60542"/>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43" name="Rectangle 342">
            <a:extLst>
              <a:ext uri="{FF2B5EF4-FFF2-40B4-BE49-F238E27FC236}">
                <a16:creationId xmlns:a16="http://schemas.microsoft.com/office/drawing/2014/main" id="{B7783154-568C-39AA-B754-4B87B7BA67E9}"/>
              </a:ext>
            </a:extLst>
          </p:cNvPr>
          <p:cNvSpPr/>
          <p:nvPr/>
        </p:nvSpPr>
        <p:spPr>
          <a:xfrm>
            <a:off x="464651" y="2313264"/>
            <a:ext cx="2804145" cy="84362"/>
          </a:xfrm>
          <a:prstGeom prst="rect">
            <a:avLst/>
          </a:prstGeom>
          <a:solidFill>
            <a:srgbClr val="EB1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48" name="Rectangle 347">
            <a:extLst>
              <a:ext uri="{FF2B5EF4-FFF2-40B4-BE49-F238E27FC236}">
                <a16:creationId xmlns:a16="http://schemas.microsoft.com/office/drawing/2014/main" id="{E00D5E9E-6EAC-6852-1327-DF34E2F975B9}"/>
              </a:ext>
            </a:extLst>
          </p:cNvPr>
          <p:cNvSpPr/>
          <p:nvPr/>
        </p:nvSpPr>
        <p:spPr>
          <a:xfrm>
            <a:off x="3267627" y="2313264"/>
            <a:ext cx="1950291" cy="84362"/>
          </a:xfrm>
          <a:prstGeom prst="rect">
            <a:avLst/>
          </a:prstGeom>
          <a:solidFill>
            <a:srgbClr val="A39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49" name="Rectangle 348">
            <a:extLst>
              <a:ext uri="{FF2B5EF4-FFF2-40B4-BE49-F238E27FC236}">
                <a16:creationId xmlns:a16="http://schemas.microsoft.com/office/drawing/2014/main" id="{E97F8522-17E5-53C4-3BD0-99FD2F393C67}"/>
              </a:ext>
            </a:extLst>
          </p:cNvPr>
          <p:cNvSpPr>
            <a:spLocks noChangeAspect="1"/>
          </p:cNvSpPr>
          <p:nvPr/>
        </p:nvSpPr>
        <p:spPr>
          <a:xfrm rot="2700000">
            <a:off x="3931708" y="2326704"/>
            <a:ext cx="53822" cy="46670"/>
          </a:xfrm>
          <a:prstGeom prst="rect">
            <a:avLst/>
          </a:prstGeom>
          <a:solidFill>
            <a:schemeClr val="accent4">
              <a:lumMod val="60000"/>
              <a:lumOff val="40000"/>
            </a:schemeClr>
          </a:solid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50" name="Rectangle 349">
            <a:extLst>
              <a:ext uri="{FF2B5EF4-FFF2-40B4-BE49-F238E27FC236}">
                <a16:creationId xmlns:a16="http://schemas.microsoft.com/office/drawing/2014/main" id="{A2B10928-1D44-F0A0-2CDC-F2D69A507FD7}"/>
              </a:ext>
            </a:extLst>
          </p:cNvPr>
          <p:cNvSpPr>
            <a:spLocks noChangeAspect="1"/>
          </p:cNvSpPr>
          <p:nvPr/>
        </p:nvSpPr>
        <p:spPr>
          <a:xfrm rot="2700000">
            <a:off x="4627931" y="2326461"/>
            <a:ext cx="53822" cy="46670"/>
          </a:xfrm>
          <a:prstGeom prst="rect">
            <a:avLst/>
          </a:prstGeom>
          <a:solidFill>
            <a:schemeClr val="accent4">
              <a:lumMod val="60000"/>
              <a:lumOff val="40000"/>
            </a:schemeClr>
          </a:solid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351" name="Group 350">
            <a:extLst>
              <a:ext uri="{FF2B5EF4-FFF2-40B4-BE49-F238E27FC236}">
                <a16:creationId xmlns:a16="http://schemas.microsoft.com/office/drawing/2014/main" id="{226534C7-A1D5-C9CA-5FD5-21154E0985BE}"/>
              </a:ext>
            </a:extLst>
          </p:cNvPr>
          <p:cNvGrpSpPr/>
          <p:nvPr/>
        </p:nvGrpSpPr>
        <p:grpSpPr>
          <a:xfrm>
            <a:off x="1142083" y="2322264"/>
            <a:ext cx="2137590" cy="56702"/>
            <a:chOff x="3068684" y="5057955"/>
            <a:chExt cx="2931735" cy="67435"/>
          </a:xfrm>
          <a:solidFill>
            <a:schemeClr val="accent4">
              <a:lumMod val="60000"/>
              <a:lumOff val="40000"/>
            </a:schemeClr>
          </a:solidFill>
        </p:grpSpPr>
        <p:sp>
          <p:nvSpPr>
            <p:cNvPr id="352" name="Rectangle 351">
              <a:extLst>
                <a:ext uri="{FF2B5EF4-FFF2-40B4-BE49-F238E27FC236}">
                  <a16:creationId xmlns:a16="http://schemas.microsoft.com/office/drawing/2014/main" id="{3513DEDB-110D-B2AC-2AB0-5DF29DC2051F}"/>
                </a:ext>
              </a:extLst>
            </p:cNvPr>
            <p:cNvSpPr>
              <a:spLocks noChangeAspect="1"/>
            </p:cNvSpPr>
            <p:nvPr/>
          </p:nvSpPr>
          <p:spPr>
            <a:xfrm rot="2700000">
              <a:off x="5936411" y="5061382"/>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53" name="Rectangle 352">
              <a:extLst>
                <a:ext uri="{FF2B5EF4-FFF2-40B4-BE49-F238E27FC236}">
                  <a16:creationId xmlns:a16="http://schemas.microsoft.com/office/drawing/2014/main" id="{2855F4CA-525A-865D-1526-CD936BFAB95F}"/>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54" name="Rectangle 353">
              <a:extLst>
                <a:ext uri="{FF2B5EF4-FFF2-40B4-BE49-F238E27FC236}">
                  <a16:creationId xmlns:a16="http://schemas.microsoft.com/office/drawing/2014/main" id="{51546347-F781-C3FF-8264-EACD25A67C8D}"/>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55" name="Rectangle 354">
              <a:extLst>
                <a:ext uri="{FF2B5EF4-FFF2-40B4-BE49-F238E27FC236}">
                  <a16:creationId xmlns:a16="http://schemas.microsoft.com/office/drawing/2014/main" id="{8E25BEA8-7E29-85AC-E2FD-AE56E70D0BE2}"/>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cxnSp>
        <p:nvCxnSpPr>
          <p:cNvPr id="356" name="Straight Arrow Connector 355">
            <a:extLst>
              <a:ext uri="{FF2B5EF4-FFF2-40B4-BE49-F238E27FC236}">
                <a16:creationId xmlns:a16="http://schemas.microsoft.com/office/drawing/2014/main" id="{8E25D8AE-187B-F19D-7788-E2417038A79C}"/>
              </a:ext>
            </a:extLst>
          </p:cNvPr>
          <p:cNvCxnSpPr/>
          <p:nvPr/>
        </p:nvCxnSpPr>
        <p:spPr>
          <a:xfrm>
            <a:off x="3360735" y="2493658"/>
            <a:ext cx="20640"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357" name="Rectangle 356">
            <a:extLst>
              <a:ext uri="{FF2B5EF4-FFF2-40B4-BE49-F238E27FC236}">
                <a16:creationId xmlns:a16="http://schemas.microsoft.com/office/drawing/2014/main" id="{CD9E628E-296D-2BCB-EACF-0327A14AF280}"/>
              </a:ext>
            </a:extLst>
          </p:cNvPr>
          <p:cNvSpPr/>
          <p:nvPr/>
        </p:nvSpPr>
        <p:spPr>
          <a:xfrm>
            <a:off x="469009" y="3722879"/>
            <a:ext cx="2792125"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62" name="Rectangle 361">
            <a:extLst>
              <a:ext uri="{FF2B5EF4-FFF2-40B4-BE49-F238E27FC236}">
                <a16:creationId xmlns:a16="http://schemas.microsoft.com/office/drawing/2014/main" id="{D02DF83B-743E-3C5A-89AE-CD1573630C48}"/>
              </a:ext>
            </a:extLst>
          </p:cNvPr>
          <p:cNvSpPr/>
          <p:nvPr/>
        </p:nvSpPr>
        <p:spPr>
          <a:xfrm>
            <a:off x="3266539" y="3722879"/>
            <a:ext cx="923850" cy="84362"/>
          </a:xfrm>
          <a:prstGeom prst="rect">
            <a:avLst/>
          </a:prstGeom>
          <a:solidFill>
            <a:srgbClr val="A39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63" name="Rectangle 362">
            <a:extLst>
              <a:ext uri="{FF2B5EF4-FFF2-40B4-BE49-F238E27FC236}">
                <a16:creationId xmlns:a16="http://schemas.microsoft.com/office/drawing/2014/main" id="{287750E2-4AD5-116E-8B8D-36A7F9058E6C}"/>
              </a:ext>
            </a:extLst>
          </p:cNvPr>
          <p:cNvSpPr>
            <a:spLocks noChangeAspect="1"/>
          </p:cNvSpPr>
          <p:nvPr/>
        </p:nvSpPr>
        <p:spPr>
          <a:xfrm rot="2700000">
            <a:off x="3931708" y="3737960"/>
            <a:ext cx="53822" cy="46670"/>
          </a:xfrm>
          <a:prstGeom prst="rect">
            <a:avLst/>
          </a:prstGeom>
          <a:solidFill>
            <a:schemeClr val="accent4">
              <a:lumMod val="60000"/>
              <a:lumOff val="40000"/>
            </a:schemeClr>
          </a:solid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364" name="Group 363">
            <a:extLst>
              <a:ext uri="{FF2B5EF4-FFF2-40B4-BE49-F238E27FC236}">
                <a16:creationId xmlns:a16="http://schemas.microsoft.com/office/drawing/2014/main" id="{06A48382-B9FB-9ACD-E6F6-A57A302AF435}"/>
              </a:ext>
            </a:extLst>
          </p:cNvPr>
          <p:cNvGrpSpPr/>
          <p:nvPr/>
        </p:nvGrpSpPr>
        <p:grpSpPr>
          <a:xfrm>
            <a:off x="1145934" y="3732944"/>
            <a:ext cx="2137590" cy="56702"/>
            <a:chOff x="3068684" y="5057955"/>
            <a:chExt cx="2931735" cy="67435"/>
          </a:xfrm>
          <a:solidFill>
            <a:schemeClr val="accent4">
              <a:lumMod val="60000"/>
              <a:lumOff val="40000"/>
            </a:schemeClr>
          </a:solidFill>
        </p:grpSpPr>
        <p:sp>
          <p:nvSpPr>
            <p:cNvPr id="365" name="Rectangle 364">
              <a:extLst>
                <a:ext uri="{FF2B5EF4-FFF2-40B4-BE49-F238E27FC236}">
                  <a16:creationId xmlns:a16="http://schemas.microsoft.com/office/drawing/2014/main" id="{05DFE600-6D87-9C22-84AC-790072DAFBC5}"/>
                </a:ext>
              </a:extLst>
            </p:cNvPr>
            <p:cNvSpPr>
              <a:spLocks noChangeAspect="1"/>
            </p:cNvSpPr>
            <p:nvPr/>
          </p:nvSpPr>
          <p:spPr>
            <a:xfrm rot="2700000">
              <a:off x="5936411" y="5061382"/>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66" name="Rectangle 365">
              <a:extLst>
                <a:ext uri="{FF2B5EF4-FFF2-40B4-BE49-F238E27FC236}">
                  <a16:creationId xmlns:a16="http://schemas.microsoft.com/office/drawing/2014/main" id="{B1CD29F6-9828-504E-5CB4-30611AEC388E}"/>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67" name="Rectangle 366">
              <a:extLst>
                <a:ext uri="{FF2B5EF4-FFF2-40B4-BE49-F238E27FC236}">
                  <a16:creationId xmlns:a16="http://schemas.microsoft.com/office/drawing/2014/main" id="{5091613A-1225-9946-719F-8D53DE5930FC}"/>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68" name="Rectangle 367">
              <a:extLst>
                <a:ext uri="{FF2B5EF4-FFF2-40B4-BE49-F238E27FC236}">
                  <a16:creationId xmlns:a16="http://schemas.microsoft.com/office/drawing/2014/main" id="{01DFC2CD-A802-592C-0371-D334F9B0B3FC}"/>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sp>
        <p:nvSpPr>
          <p:cNvPr id="369" name="Rectangle 368">
            <a:extLst>
              <a:ext uri="{FF2B5EF4-FFF2-40B4-BE49-F238E27FC236}">
                <a16:creationId xmlns:a16="http://schemas.microsoft.com/office/drawing/2014/main" id="{D21B264B-5ED3-4547-E882-7FF14FED8D58}"/>
              </a:ext>
            </a:extLst>
          </p:cNvPr>
          <p:cNvSpPr/>
          <p:nvPr/>
        </p:nvSpPr>
        <p:spPr>
          <a:xfrm>
            <a:off x="469009" y="3860041"/>
            <a:ext cx="2792125"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370" name="Group 369">
            <a:extLst>
              <a:ext uri="{FF2B5EF4-FFF2-40B4-BE49-F238E27FC236}">
                <a16:creationId xmlns:a16="http://schemas.microsoft.com/office/drawing/2014/main" id="{19523F94-D664-B749-DD78-C2F1A09D1E44}"/>
              </a:ext>
            </a:extLst>
          </p:cNvPr>
          <p:cNvGrpSpPr/>
          <p:nvPr/>
        </p:nvGrpSpPr>
        <p:grpSpPr>
          <a:xfrm>
            <a:off x="1145934" y="3870105"/>
            <a:ext cx="2137590" cy="56702"/>
            <a:chOff x="3068684" y="5057955"/>
            <a:chExt cx="2931735" cy="67435"/>
          </a:xfrm>
          <a:solidFill>
            <a:schemeClr val="accent4">
              <a:lumMod val="60000"/>
              <a:lumOff val="40000"/>
            </a:schemeClr>
          </a:solidFill>
        </p:grpSpPr>
        <p:sp>
          <p:nvSpPr>
            <p:cNvPr id="371" name="Rectangle 370">
              <a:extLst>
                <a:ext uri="{FF2B5EF4-FFF2-40B4-BE49-F238E27FC236}">
                  <a16:creationId xmlns:a16="http://schemas.microsoft.com/office/drawing/2014/main" id="{1FEFFA75-ED12-E440-8E59-C6C5B2E61E41}"/>
                </a:ext>
              </a:extLst>
            </p:cNvPr>
            <p:cNvSpPr>
              <a:spLocks noChangeAspect="1"/>
            </p:cNvSpPr>
            <p:nvPr/>
          </p:nvSpPr>
          <p:spPr>
            <a:xfrm rot="2700000">
              <a:off x="5936411" y="5061382"/>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72" name="Rectangle 371">
              <a:extLst>
                <a:ext uri="{FF2B5EF4-FFF2-40B4-BE49-F238E27FC236}">
                  <a16:creationId xmlns:a16="http://schemas.microsoft.com/office/drawing/2014/main" id="{7A65B587-9D70-448B-A76A-6862933343DE}"/>
                </a:ext>
              </a:extLst>
            </p:cNvPr>
            <p:cNvSpPr>
              <a:spLocks noChangeAspect="1"/>
            </p:cNvSpPr>
            <p:nvPr/>
          </p:nvSpPr>
          <p:spPr>
            <a:xfrm rot="2700000">
              <a:off x="4983479" y="5057955"/>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73" name="Rectangle 372">
              <a:extLst>
                <a:ext uri="{FF2B5EF4-FFF2-40B4-BE49-F238E27FC236}">
                  <a16:creationId xmlns:a16="http://schemas.microsoft.com/office/drawing/2014/main" id="{0C6D055E-3211-273B-100D-67E775417947}"/>
                </a:ext>
              </a:extLst>
            </p:cNvPr>
            <p:cNvSpPr>
              <a:spLocks noChangeAspect="1"/>
            </p:cNvSpPr>
            <p:nvPr/>
          </p:nvSpPr>
          <p:spPr>
            <a:xfrm rot="2700000">
              <a:off x="4023247" y="5061380"/>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74" name="Rectangle 373">
              <a:extLst>
                <a:ext uri="{FF2B5EF4-FFF2-40B4-BE49-F238E27FC236}">
                  <a16:creationId xmlns:a16="http://schemas.microsoft.com/office/drawing/2014/main" id="{31D329E8-7479-F8AC-E349-17ED141CE5F6}"/>
                </a:ext>
              </a:extLst>
            </p:cNvPr>
            <p:cNvSpPr>
              <a:spLocks noChangeAspect="1"/>
            </p:cNvSpPr>
            <p:nvPr/>
          </p:nvSpPr>
          <p:spPr>
            <a:xfrm rot="2700000">
              <a:off x="3068684" y="5058547"/>
              <a:ext cx="64008" cy="64008"/>
            </a:xfrm>
            <a:prstGeom prst="rect">
              <a:avLst/>
            </a:prstGeom>
            <a:grpFill/>
            <a:ln w="1270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grpSp>
        <p:nvGrpSpPr>
          <p:cNvPr id="376" name="Group 375">
            <a:extLst>
              <a:ext uri="{FF2B5EF4-FFF2-40B4-BE49-F238E27FC236}">
                <a16:creationId xmlns:a16="http://schemas.microsoft.com/office/drawing/2014/main" id="{047A18AB-8F17-BED6-0B6B-47263198626E}"/>
              </a:ext>
            </a:extLst>
          </p:cNvPr>
          <p:cNvGrpSpPr/>
          <p:nvPr/>
        </p:nvGrpSpPr>
        <p:grpSpPr>
          <a:xfrm>
            <a:off x="3452467" y="3850023"/>
            <a:ext cx="73495" cy="96866"/>
            <a:chOff x="6566487" y="1990143"/>
            <a:chExt cx="100426" cy="365585"/>
          </a:xfrm>
        </p:grpSpPr>
        <p:cxnSp>
          <p:nvCxnSpPr>
            <p:cNvPr id="377" name="Straight Connector 376">
              <a:extLst>
                <a:ext uri="{FF2B5EF4-FFF2-40B4-BE49-F238E27FC236}">
                  <a16:creationId xmlns:a16="http://schemas.microsoft.com/office/drawing/2014/main" id="{D329C6BC-C427-4346-0A02-DEF472434DEF}"/>
                </a:ext>
              </a:extLst>
            </p:cNvPr>
            <p:cNvCxnSpPr>
              <a:cxnSpLocks/>
            </p:cNvCxnSpPr>
            <p:nvPr/>
          </p:nvCxnSpPr>
          <p:spPr>
            <a:xfrm>
              <a:off x="6616700" y="1990143"/>
              <a:ext cx="0" cy="365585"/>
            </a:xfrm>
            <a:prstGeom prst="line">
              <a:avLst/>
            </a:prstGeom>
            <a:noFill/>
            <a:ln w="12700" cap="flat" cmpd="sng" algn="ctr">
              <a:solidFill>
                <a:schemeClr val="bg2">
                  <a:lumMod val="50000"/>
                </a:schemeClr>
              </a:solidFill>
              <a:prstDash val="solid"/>
              <a:miter lim="800000"/>
            </a:ln>
            <a:effectLst/>
          </p:spPr>
        </p:cxnSp>
        <p:cxnSp>
          <p:nvCxnSpPr>
            <p:cNvPr id="378" name="Straight Connector 377">
              <a:extLst>
                <a:ext uri="{FF2B5EF4-FFF2-40B4-BE49-F238E27FC236}">
                  <a16:creationId xmlns:a16="http://schemas.microsoft.com/office/drawing/2014/main" id="{83219FF6-8BE2-7C3F-2416-0909DD8CE631}"/>
                </a:ext>
              </a:extLst>
            </p:cNvPr>
            <p:cNvCxnSpPr>
              <a:cxnSpLocks/>
            </p:cNvCxnSpPr>
            <p:nvPr/>
          </p:nvCxnSpPr>
          <p:spPr>
            <a:xfrm>
              <a:off x="6566487" y="1990143"/>
              <a:ext cx="100426" cy="0"/>
            </a:xfrm>
            <a:prstGeom prst="line">
              <a:avLst/>
            </a:prstGeom>
            <a:noFill/>
            <a:ln w="12700" cap="flat" cmpd="sng" algn="ctr">
              <a:solidFill>
                <a:schemeClr val="bg2">
                  <a:lumMod val="50000"/>
                </a:schemeClr>
              </a:solidFill>
              <a:prstDash val="solid"/>
              <a:miter lim="800000"/>
            </a:ln>
            <a:effectLst/>
          </p:spPr>
        </p:cxnSp>
        <p:cxnSp>
          <p:nvCxnSpPr>
            <p:cNvPr id="379" name="Straight Connector 378">
              <a:extLst>
                <a:ext uri="{FF2B5EF4-FFF2-40B4-BE49-F238E27FC236}">
                  <a16:creationId xmlns:a16="http://schemas.microsoft.com/office/drawing/2014/main" id="{CC40A5DB-11E0-DEB4-E1CE-4B54A8023BA3}"/>
                </a:ext>
              </a:extLst>
            </p:cNvPr>
            <p:cNvCxnSpPr>
              <a:cxnSpLocks/>
            </p:cNvCxnSpPr>
            <p:nvPr/>
          </p:nvCxnSpPr>
          <p:spPr>
            <a:xfrm>
              <a:off x="6566487" y="2355728"/>
              <a:ext cx="100426" cy="0"/>
            </a:xfrm>
            <a:prstGeom prst="line">
              <a:avLst/>
            </a:prstGeom>
            <a:noFill/>
            <a:ln w="12700" cap="flat" cmpd="sng" algn="ctr">
              <a:solidFill>
                <a:schemeClr val="bg2">
                  <a:lumMod val="50000"/>
                </a:schemeClr>
              </a:solidFill>
              <a:prstDash val="solid"/>
              <a:miter lim="800000"/>
            </a:ln>
            <a:effectLst/>
          </p:spPr>
        </p:cxnSp>
      </p:grpSp>
      <p:sp>
        <p:nvSpPr>
          <p:cNvPr id="380" name="Rectangle 379">
            <a:extLst>
              <a:ext uri="{FF2B5EF4-FFF2-40B4-BE49-F238E27FC236}">
                <a16:creationId xmlns:a16="http://schemas.microsoft.com/office/drawing/2014/main" id="{15E970BD-88D5-98C9-7D2F-B78E75CE3EBE}"/>
              </a:ext>
            </a:extLst>
          </p:cNvPr>
          <p:cNvSpPr/>
          <p:nvPr/>
        </p:nvSpPr>
        <p:spPr>
          <a:xfrm>
            <a:off x="469010" y="4989164"/>
            <a:ext cx="646392" cy="84362"/>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81" name="Rectangle 380">
            <a:extLst>
              <a:ext uri="{FF2B5EF4-FFF2-40B4-BE49-F238E27FC236}">
                <a16:creationId xmlns:a16="http://schemas.microsoft.com/office/drawing/2014/main" id="{112F3FE3-1666-05D5-6E3C-F29A8B751159}"/>
              </a:ext>
            </a:extLst>
          </p:cNvPr>
          <p:cNvSpPr/>
          <p:nvPr/>
        </p:nvSpPr>
        <p:spPr>
          <a:xfrm>
            <a:off x="1116775" y="4989164"/>
            <a:ext cx="258259" cy="84362"/>
          </a:xfrm>
          <a:prstGeom prst="rect">
            <a:avLst/>
          </a:prstGeom>
          <a:solidFill>
            <a:srgbClr val="A39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382" name="Oval 381">
            <a:extLst>
              <a:ext uri="{FF2B5EF4-FFF2-40B4-BE49-F238E27FC236}">
                <a16:creationId xmlns:a16="http://schemas.microsoft.com/office/drawing/2014/main" id="{78F6D3C6-11F6-9B62-0922-41603FC8E3D7}"/>
              </a:ext>
            </a:extLst>
          </p:cNvPr>
          <p:cNvSpPr>
            <a:spLocks noChangeAspect="1"/>
          </p:cNvSpPr>
          <p:nvPr/>
        </p:nvSpPr>
        <p:spPr>
          <a:xfrm>
            <a:off x="1125472" y="4985292"/>
            <a:ext cx="73338" cy="84576"/>
          </a:xfrm>
          <a:prstGeom prst="ellipse">
            <a:avLst/>
          </a:prstGeom>
          <a:solidFill>
            <a:srgbClr val="6FE4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383" name="Isosceles Triangle 382">
            <a:extLst>
              <a:ext uri="{FF2B5EF4-FFF2-40B4-BE49-F238E27FC236}">
                <a16:creationId xmlns:a16="http://schemas.microsoft.com/office/drawing/2014/main" id="{80D86FC5-5734-458C-5CEF-96D303242B95}"/>
              </a:ext>
            </a:extLst>
          </p:cNvPr>
          <p:cNvSpPr/>
          <p:nvPr/>
        </p:nvSpPr>
        <p:spPr>
          <a:xfrm rot="16200000" flipH="1">
            <a:off x="1346092" y="5001332"/>
            <a:ext cx="60542" cy="52497"/>
          </a:xfrm>
          <a:prstGeom prst="triangle">
            <a:avLst/>
          </a:prstGeom>
          <a:solidFill>
            <a:schemeClr val="accent6"/>
          </a:solidFill>
          <a:ln w="19050" cap="flat" cmpd="sng" algn="ctr">
            <a:solidFill>
              <a:schemeClr val="accent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384" name="Group 383">
            <a:extLst>
              <a:ext uri="{FF2B5EF4-FFF2-40B4-BE49-F238E27FC236}">
                <a16:creationId xmlns:a16="http://schemas.microsoft.com/office/drawing/2014/main" id="{56C48F3A-3F1C-AB6A-B734-3A011D7601BD}"/>
              </a:ext>
            </a:extLst>
          </p:cNvPr>
          <p:cNvGrpSpPr/>
          <p:nvPr/>
        </p:nvGrpSpPr>
        <p:grpSpPr>
          <a:xfrm>
            <a:off x="1059631" y="4994282"/>
            <a:ext cx="89244" cy="66595"/>
            <a:chOff x="5589472" y="2222824"/>
            <a:chExt cx="100426" cy="65753"/>
          </a:xfrm>
        </p:grpSpPr>
        <p:cxnSp>
          <p:nvCxnSpPr>
            <p:cNvPr id="385" name="Straight Connector 384">
              <a:extLst>
                <a:ext uri="{FF2B5EF4-FFF2-40B4-BE49-F238E27FC236}">
                  <a16:creationId xmlns:a16="http://schemas.microsoft.com/office/drawing/2014/main" id="{8CACAAF1-B00E-8C06-1989-48946C930F9D}"/>
                </a:ext>
              </a:extLst>
            </p:cNvPr>
            <p:cNvCxnSpPr>
              <a:cxnSpLocks/>
            </p:cNvCxnSpPr>
            <p:nvPr/>
          </p:nvCxnSpPr>
          <p:spPr>
            <a:xfrm>
              <a:off x="5589472" y="2222824"/>
              <a:ext cx="100426" cy="65753"/>
            </a:xfrm>
            <a:prstGeom prst="line">
              <a:avLst/>
            </a:prstGeom>
            <a:noFill/>
            <a:ln w="19050" cap="flat" cmpd="sng" algn="ctr">
              <a:solidFill>
                <a:srgbClr val="0F68B2"/>
              </a:solidFill>
              <a:prstDash val="solid"/>
              <a:miter lim="800000"/>
            </a:ln>
            <a:effectLst/>
          </p:spPr>
        </p:cxnSp>
        <p:cxnSp>
          <p:nvCxnSpPr>
            <p:cNvPr id="386" name="Straight Connector 385">
              <a:extLst>
                <a:ext uri="{FF2B5EF4-FFF2-40B4-BE49-F238E27FC236}">
                  <a16:creationId xmlns:a16="http://schemas.microsoft.com/office/drawing/2014/main" id="{61E4A712-8504-82B0-B667-49C9539D1AEB}"/>
                </a:ext>
              </a:extLst>
            </p:cNvPr>
            <p:cNvCxnSpPr>
              <a:cxnSpLocks/>
            </p:cNvCxnSpPr>
            <p:nvPr/>
          </p:nvCxnSpPr>
          <p:spPr>
            <a:xfrm flipH="1">
              <a:off x="5589472" y="2222824"/>
              <a:ext cx="100426" cy="65753"/>
            </a:xfrm>
            <a:prstGeom prst="line">
              <a:avLst/>
            </a:prstGeom>
            <a:noFill/>
            <a:ln w="19050" cap="flat" cmpd="sng" algn="ctr">
              <a:solidFill>
                <a:srgbClr val="0F68B2"/>
              </a:solidFill>
              <a:prstDash val="solid"/>
              <a:miter lim="800000"/>
            </a:ln>
            <a:effectLst/>
          </p:spPr>
        </p:cxnSp>
      </p:grpSp>
      <p:sp>
        <p:nvSpPr>
          <p:cNvPr id="392" name="TextBox 391">
            <a:extLst>
              <a:ext uri="{FF2B5EF4-FFF2-40B4-BE49-F238E27FC236}">
                <a16:creationId xmlns:a16="http://schemas.microsoft.com/office/drawing/2014/main" id="{D9ECBA17-E5BF-BF4C-F223-EC8E757EA1C9}"/>
              </a:ext>
            </a:extLst>
          </p:cNvPr>
          <p:cNvSpPr txBox="1"/>
          <p:nvPr/>
        </p:nvSpPr>
        <p:spPr>
          <a:xfrm>
            <a:off x="4775598" y="1902941"/>
            <a:ext cx="1249707" cy="390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Johnson Text" panose="00000500000000000000"/>
                <a:ea typeface="+mn-ea"/>
                <a:cs typeface="+mn-cs"/>
              </a:rPr>
              <a:t>Duration of RFS (months)</a:t>
            </a:r>
          </a:p>
        </p:txBody>
      </p:sp>
      <p:sp>
        <p:nvSpPr>
          <p:cNvPr id="410" name="Freeform: Shape 409">
            <a:extLst>
              <a:ext uri="{FF2B5EF4-FFF2-40B4-BE49-F238E27FC236}">
                <a16:creationId xmlns:a16="http://schemas.microsoft.com/office/drawing/2014/main" id="{A5437420-537F-893E-3163-8159D944ED35}"/>
              </a:ext>
            </a:extLst>
          </p:cNvPr>
          <p:cNvSpPr/>
          <p:nvPr/>
        </p:nvSpPr>
        <p:spPr>
          <a:xfrm>
            <a:off x="464651" y="2272793"/>
            <a:ext cx="4893551" cy="3117965"/>
          </a:xfrm>
          <a:custGeom>
            <a:avLst/>
            <a:gdLst>
              <a:gd name="connsiteX0" fmla="*/ 0 w 6711576"/>
              <a:gd name="connsiteY0" fmla="*/ 0 h 3669553"/>
              <a:gd name="connsiteX1" fmla="*/ 0 w 6711576"/>
              <a:gd name="connsiteY1" fmla="*/ 3669553 h 3669553"/>
              <a:gd name="connsiteX2" fmla="*/ 6711576 w 6711576"/>
              <a:gd name="connsiteY2" fmla="*/ 3669553 h 3669553"/>
            </a:gdLst>
            <a:ahLst/>
            <a:cxnLst>
              <a:cxn ang="0">
                <a:pos x="connsiteX0" y="connsiteY0"/>
              </a:cxn>
              <a:cxn ang="0">
                <a:pos x="connsiteX1" y="connsiteY1"/>
              </a:cxn>
              <a:cxn ang="0">
                <a:pos x="connsiteX2" y="connsiteY2"/>
              </a:cxn>
            </a:cxnLst>
            <a:rect l="l" t="t" r="r" b="b"/>
            <a:pathLst>
              <a:path w="6711576" h="3669553">
                <a:moveTo>
                  <a:pt x="0" y="0"/>
                </a:moveTo>
                <a:lnTo>
                  <a:pt x="0" y="3669553"/>
                </a:lnTo>
                <a:lnTo>
                  <a:pt x="6711576" y="3669553"/>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Johnson Text" panose="00000500000000000000"/>
              <a:ea typeface="+mn-ea"/>
              <a:cs typeface="+mn-cs"/>
            </a:endParaRPr>
          </a:p>
        </p:txBody>
      </p:sp>
      <p:sp>
        <p:nvSpPr>
          <p:cNvPr id="411" name="Arrow: Up 410">
            <a:extLst>
              <a:ext uri="{FF2B5EF4-FFF2-40B4-BE49-F238E27FC236}">
                <a16:creationId xmlns:a16="http://schemas.microsoft.com/office/drawing/2014/main" id="{1EA49A53-0EC4-EC05-D703-66C89332F918}"/>
              </a:ext>
            </a:extLst>
          </p:cNvPr>
          <p:cNvSpPr/>
          <p:nvPr/>
        </p:nvSpPr>
        <p:spPr>
          <a:xfrm>
            <a:off x="1139059" y="5642411"/>
            <a:ext cx="54864" cy="83033"/>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12" name="Arrow: Up 411">
            <a:extLst>
              <a:ext uri="{FF2B5EF4-FFF2-40B4-BE49-F238E27FC236}">
                <a16:creationId xmlns:a16="http://schemas.microsoft.com/office/drawing/2014/main" id="{EE484C09-1FD0-E39E-3A9E-55C640301187}"/>
              </a:ext>
            </a:extLst>
          </p:cNvPr>
          <p:cNvSpPr/>
          <p:nvPr/>
        </p:nvSpPr>
        <p:spPr>
          <a:xfrm>
            <a:off x="1834955" y="5641689"/>
            <a:ext cx="54864" cy="83033"/>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13" name="Arrow: Up 412">
            <a:extLst>
              <a:ext uri="{FF2B5EF4-FFF2-40B4-BE49-F238E27FC236}">
                <a16:creationId xmlns:a16="http://schemas.microsoft.com/office/drawing/2014/main" id="{D9BEE293-2B7E-8652-6804-6C1FA3DCA6FD}"/>
              </a:ext>
            </a:extLst>
          </p:cNvPr>
          <p:cNvSpPr/>
          <p:nvPr/>
        </p:nvSpPr>
        <p:spPr>
          <a:xfrm>
            <a:off x="2535007" y="5643050"/>
            <a:ext cx="54864" cy="83033"/>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14" name="Arrow: Up 413">
            <a:extLst>
              <a:ext uri="{FF2B5EF4-FFF2-40B4-BE49-F238E27FC236}">
                <a16:creationId xmlns:a16="http://schemas.microsoft.com/office/drawing/2014/main" id="{ECE35E3D-CF27-AF5D-8496-884E17D125F5}"/>
              </a:ext>
            </a:extLst>
          </p:cNvPr>
          <p:cNvSpPr/>
          <p:nvPr/>
        </p:nvSpPr>
        <p:spPr>
          <a:xfrm>
            <a:off x="3239215" y="5642092"/>
            <a:ext cx="54864" cy="83033"/>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15" name="Arrow: Up 414">
            <a:extLst>
              <a:ext uri="{FF2B5EF4-FFF2-40B4-BE49-F238E27FC236}">
                <a16:creationId xmlns:a16="http://schemas.microsoft.com/office/drawing/2014/main" id="{565C36FF-0140-B2D7-085D-E974A20ED0AA}"/>
              </a:ext>
            </a:extLst>
          </p:cNvPr>
          <p:cNvSpPr/>
          <p:nvPr/>
        </p:nvSpPr>
        <p:spPr>
          <a:xfrm>
            <a:off x="3935111" y="5643453"/>
            <a:ext cx="54864" cy="83033"/>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16" name="Arrow: Up 415">
            <a:extLst>
              <a:ext uri="{FF2B5EF4-FFF2-40B4-BE49-F238E27FC236}">
                <a16:creationId xmlns:a16="http://schemas.microsoft.com/office/drawing/2014/main" id="{CBD4E964-F199-3BFA-F31B-0B06E4AA57FE}"/>
              </a:ext>
            </a:extLst>
          </p:cNvPr>
          <p:cNvSpPr/>
          <p:nvPr/>
        </p:nvSpPr>
        <p:spPr>
          <a:xfrm>
            <a:off x="4635163" y="5642729"/>
            <a:ext cx="54864" cy="83033"/>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grpSp>
        <p:nvGrpSpPr>
          <p:cNvPr id="6" name="Group 5">
            <a:extLst>
              <a:ext uri="{FF2B5EF4-FFF2-40B4-BE49-F238E27FC236}">
                <a16:creationId xmlns:a16="http://schemas.microsoft.com/office/drawing/2014/main" id="{F1C90EFC-F34C-8B60-053A-3869D25C6667}"/>
              </a:ext>
            </a:extLst>
          </p:cNvPr>
          <p:cNvGrpSpPr/>
          <p:nvPr/>
        </p:nvGrpSpPr>
        <p:grpSpPr>
          <a:xfrm>
            <a:off x="5309556" y="2299156"/>
            <a:ext cx="375514" cy="2931150"/>
            <a:chOff x="5309556" y="2231268"/>
            <a:chExt cx="375514" cy="2541665"/>
          </a:xfrm>
        </p:grpSpPr>
        <p:sp>
          <p:nvSpPr>
            <p:cNvPr id="388" name="TextBox 387">
              <a:extLst>
                <a:ext uri="{FF2B5EF4-FFF2-40B4-BE49-F238E27FC236}">
                  <a16:creationId xmlns:a16="http://schemas.microsoft.com/office/drawing/2014/main" id="{D8BDA60A-1742-5BF6-3C36-8261C07D3DB1}"/>
                </a:ext>
              </a:extLst>
            </p:cNvPr>
            <p:cNvSpPr txBox="1"/>
            <p:nvPr/>
          </p:nvSpPr>
          <p:spPr>
            <a:xfrm>
              <a:off x="5309556" y="3577811"/>
              <a:ext cx="363276"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14.29 +</a:t>
              </a:r>
            </a:p>
          </p:txBody>
        </p:sp>
        <p:sp>
          <p:nvSpPr>
            <p:cNvPr id="389" name="TextBox 388">
              <a:extLst>
                <a:ext uri="{FF2B5EF4-FFF2-40B4-BE49-F238E27FC236}">
                  <a16:creationId xmlns:a16="http://schemas.microsoft.com/office/drawing/2014/main" id="{BF16C86F-6515-97D2-C63A-A35C58A2438E}"/>
                </a:ext>
              </a:extLst>
            </p:cNvPr>
            <p:cNvSpPr txBox="1"/>
            <p:nvPr/>
          </p:nvSpPr>
          <p:spPr>
            <a:xfrm>
              <a:off x="5309556" y="3455398"/>
              <a:ext cx="37551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15.01 +</a:t>
              </a:r>
            </a:p>
          </p:txBody>
        </p:sp>
        <p:sp>
          <p:nvSpPr>
            <p:cNvPr id="390" name="TextBox 389">
              <a:extLst>
                <a:ext uri="{FF2B5EF4-FFF2-40B4-BE49-F238E27FC236}">
                  <a16:creationId xmlns:a16="http://schemas.microsoft.com/office/drawing/2014/main" id="{6498D63E-8CBB-4FE3-194E-90FCBE00EC30}"/>
                </a:ext>
              </a:extLst>
            </p:cNvPr>
            <p:cNvSpPr txBox="1"/>
            <p:nvPr/>
          </p:nvSpPr>
          <p:spPr>
            <a:xfrm>
              <a:off x="5309556" y="2353681"/>
              <a:ext cx="363276"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11.99 +</a:t>
              </a:r>
            </a:p>
          </p:txBody>
        </p:sp>
        <p:sp>
          <p:nvSpPr>
            <p:cNvPr id="391" name="TextBox 390">
              <a:extLst>
                <a:ext uri="{FF2B5EF4-FFF2-40B4-BE49-F238E27FC236}">
                  <a16:creationId xmlns:a16="http://schemas.microsoft.com/office/drawing/2014/main" id="{9A31B641-51B8-9E1F-1E79-A82BB90C291E}"/>
                </a:ext>
              </a:extLst>
            </p:cNvPr>
            <p:cNvSpPr txBox="1"/>
            <p:nvPr/>
          </p:nvSpPr>
          <p:spPr>
            <a:xfrm>
              <a:off x="5309556" y="2231268"/>
              <a:ext cx="363276"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18.10 +</a:t>
              </a:r>
            </a:p>
          </p:txBody>
        </p:sp>
        <p:sp>
          <p:nvSpPr>
            <p:cNvPr id="393" name="TextBox 392">
              <a:extLst>
                <a:ext uri="{FF2B5EF4-FFF2-40B4-BE49-F238E27FC236}">
                  <a16:creationId xmlns:a16="http://schemas.microsoft.com/office/drawing/2014/main" id="{5C7155F3-C961-820C-8A84-1491DD1368F0}"/>
                </a:ext>
              </a:extLst>
            </p:cNvPr>
            <p:cNvSpPr txBox="1"/>
            <p:nvPr/>
          </p:nvSpPr>
          <p:spPr>
            <a:xfrm>
              <a:off x="5309556" y="2476094"/>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8.97 +</a:t>
              </a:r>
            </a:p>
          </p:txBody>
        </p:sp>
        <p:sp>
          <p:nvSpPr>
            <p:cNvPr id="394" name="TextBox 393">
              <a:extLst>
                <a:ext uri="{FF2B5EF4-FFF2-40B4-BE49-F238E27FC236}">
                  <a16:creationId xmlns:a16="http://schemas.microsoft.com/office/drawing/2014/main" id="{07ECF4A4-0946-0A14-3FD2-31224A737915}"/>
                </a:ext>
              </a:extLst>
            </p:cNvPr>
            <p:cNvSpPr txBox="1"/>
            <p:nvPr/>
          </p:nvSpPr>
          <p:spPr>
            <a:xfrm>
              <a:off x="5309556" y="2598507"/>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8.97 +</a:t>
              </a:r>
            </a:p>
          </p:txBody>
        </p:sp>
        <p:sp>
          <p:nvSpPr>
            <p:cNvPr id="395" name="TextBox 394">
              <a:extLst>
                <a:ext uri="{FF2B5EF4-FFF2-40B4-BE49-F238E27FC236}">
                  <a16:creationId xmlns:a16="http://schemas.microsoft.com/office/drawing/2014/main" id="{EF9F9C52-F3FC-7D0A-32FD-44E472BB682A}"/>
                </a:ext>
              </a:extLst>
            </p:cNvPr>
            <p:cNvSpPr txBox="1"/>
            <p:nvPr/>
          </p:nvSpPr>
          <p:spPr>
            <a:xfrm>
              <a:off x="5309556" y="2720920"/>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8.97 +</a:t>
              </a:r>
            </a:p>
          </p:txBody>
        </p:sp>
        <p:sp>
          <p:nvSpPr>
            <p:cNvPr id="396" name="TextBox 395">
              <a:extLst>
                <a:ext uri="{FF2B5EF4-FFF2-40B4-BE49-F238E27FC236}">
                  <a16:creationId xmlns:a16="http://schemas.microsoft.com/office/drawing/2014/main" id="{942BE477-F234-5F33-163A-34438B881010}"/>
                </a:ext>
              </a:extLst>
            </p:cNvPr>
            <p:cNvSpPr txBox="1"/>
            <p:nvPr/>
          </p:nvSpPr>
          <p:spPr>
            <a:xfrm>
              <a:off x="5309556" y="2843333"/>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8.94 +</a:t>
              </a:r>
            </a:p>
          </p:txBody>
        </p:sp>
        <p:sp>
          <p:nvSpPr>
            <p:cNvPr id="397" name="TextBox 396">
              <a:extLst>
                <a:ext uri="{FF2B5EF4-FFF2-40B4-BE49-F238E27FC236}">
                  <a16:creationId xmlns:a16="http://schemas.microsoft.com/office/drawing/2014/main" id="{B39BF435-C307-E355-DB8A-819537CFB8CF}"/>
                </a:ext>
              </a:extLst>
            </p:cNvPr>
            <p:cNvSpPr txBox="1"/>
            <p:nvPr/>
          </p:nvSpPr>
          <p:spPr>
            <a:xfrm>
              <a:off x="5309556" y="2965746"/>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5.98 +</a:t>
              </a:r>
            </a:p>
          </p:txBody>
        </p:sp>
        <p:sp>
          <p:nvSpPr>
            <p:cNvPr id="398" name="TextBox 397">
              <a:extLst>
                <a:ext uri="{FF2B5EF4-FFF2-40B4-BE49-F238E27FC236}">
                  <a16:creationId xmlns:a16="http://schemas.microsoft.com/office/drawing/2014/main" id="{8D380620-98A7-0E65-3924-6419FB2E8E70}"/>
                </a:ext>
              </a:extLst>
            </p:cNvPr>
            <p:cNvSpPr txBox="1"/>
            <p:nvPr/>
          </p:nvSpPr>
          <p:spPr>
            <a:xfrm>
              <a:off x="5309556" y="3088159"/>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5.85 +</a:t>
              </a:r>
            </a:p>
          </p:txBody>
        </p:sp>
        <p:sp>
          <p:nvSpPr>
            <p:cNvPr id="399" name="TextBox 398">
              <a:extLst>
                <a:ext uri="{FF2B5EF4-FFF2-40B4-BE49-F238E27FC236}">
                  <a16:creationId xmlns:a16="http://schemas.microsoft.com/office/drawing/2014/main" id="{B20DBC57-8C64-8612-EF3D-64A20B0DB3E6}"/>
                </a:ext>
              </a:extLst>
            </p:cNvPr>
            <p:cNvSpPr txBox="1"/>
            <p:nvPr/>
          </p:nvSpPr>
          <p:spPr>
            <a:xfrm>
              <a:off x="5309556" y="3210572"/>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3.02 +</a:t>
              </a:r>
            </a:p>
          </p:txBody>
        </p:sp>
        <p:sp>
          <p:nvSpPr>
            <p:cNvPr id="400" name="TextBox 399">
              <a:extLst>
                <a:ext uri="{FF2B5EF4-FFF2-40B4-BE49-F238E27FC236}">
                  <a16:creationId xmlns:a16="http://schemas.microsoft.com/office/drawing/2014/main" id="{6E87A853-9A5B-C13B-CC2D-7D0BCE4CBBA1}"/>
                </a:ext>
              </a:extLst>
            </p:cNvPr>
            <p:cNvSpPr txBox="1"/>
            <p:nvPr/>
          </p:nvSpPr>
          <p:spPr>
            <a:xfrm>
              <a:off x="5309556" y="3332985"/>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2.96</a:t>
              </a:r>
            </a:p>
          </p:txBody>
        </p:sp>
        <p:sp>
          <p:nvSpPr>
            <p:cNvPr id="401" name="TextBox 400">
              <a:extLst>
                <a:ext uri="{FF2B5EF4-FFF2-40B4-BE49-F238E27FC236}">
                  <a16:creationId xmlns:a16="http://schemas.microsoft.com/office/drawing/2014/main" id="{A274B7A9-C857-AF79-771D-28B9B1B23FDB}"/>
                </a:ext>
              </a:extLst>
            </p:cNvPr>
            <p:cNvSpPr txBox="1"/>
            <p:nvPr/>
          </p:nvSpPr>
          <p:spPr>
            <a:xfrm>
              <a:off x="5309556" y="3700224"/>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9.00 +</a:t>
              </a:r>
            </a:p>
          </p:txBody>
        </p:sp>
        <p:sp>
          <p:nvSpPr>
            <p:cNvPr id="402" name="TextBox 401">
              <a:extLst>
                <a:ext uri="{FF2B5EF4-FFF2-40B4-BE49-F238E27FC236}">
                  <a16:creationId xmlns:a16="http://schemas.microsoft.com/office/drawing/2014/main" id="{684366E3-5CD2-BB53-59F7-3592623528B8}"/>
                </a:ext>
              </a:extLst>
            </p:cNvPr>
            <p:cNvSpPr txBox="1"/>
            <p:nvPr/>
          </p:nvSpPr>
          <p:spPr>
            <a:xfrm>
              <a:off x="5309556" y="3822637"/>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9.00 +</a:t>
              </a:r>
            </a:p>
          </p:txBody>
        </p:sp>
        <p:sp>
          <p:nvSpPr>
            <p:cNvPr id="403" name="TextBox 402">
              <a:extLst>
                <a:ext uri="{FF2B5EF4-FFF2-40B4-BE49-F238E27FC236}">
                  <a16:creationId xmlns:a16="http://schemas.microsoft.com/office/drawing/2014/main" id="{437B0CD1-A1F0-DCDA-1A00-C3B4E96E5D73}"/>
                </a:ext>
              </a:extLst>
            </p:cNvPr>
            <p:cNvSpPr txBox="1"/>
            <p:nvPr/>
          </p:nvSpPr>
          <p:spPr>
            <a:xfrm>
              <a:off x="5309556" y="3945050"/>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8.87 +</a:t>
              </a:r>
            </a:p>
          </p:txBody>
        </p:sp>
        <p:sp>
          <p:nvSpPr>
            <p:cNvPr id="404" name="TextBox 403">
              <a:extLst>
                <a:ext uri="{FF2B5EF4-FFF2-40B4-BE49-F238E27FC236}">
                  <a16:creationId xmlns:a16="http://schemas.microsoft.com/office/drawing/2014/main" id="{830B3A46-DA36-5834-0C2F-32DCE43EF189}"/>
                </a:ext>
              </a:extLst>
            </p:cNvPr>
            <p:cNvSpPr txBox="1"/>
            <p:nvPr/>
          </p:nvSpPr>
          <p:spPr>
            <a:xfrm>
              <a:off x="5309556" y="4067463"/>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7.00 +</a:t>
              </a:r>
            </a:p>
          </p:txBody>
        </p:sp>
        <p:sp>
          <p:nvSpPr>
            <p:cNvPr id="405" name="TextBox 404">
              <a:extLst>
                <a:ext uri="{FF2B5EF4-FFF2-40B4-BE49-F238E27FC236}">
                  <a16:creationId xmlns:a16="http://schemas.microsoft.com/office/drawing/2014/main" id="{7A6720B8-0032-6E1A-1488-A2EFCA8D093A}"/>
                </a:ext>
              </a:extLst>
            </p:cNvPr>
            <p:cNvSpPr txBox="1"/>
            <p:nvPr/>
          </p:nvSpPr>
          <p:spPr>
            <a:xfrm>
              <a:off x="5309556" y="4189876"/>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3.09 +</a:t>
              </a:r>
            </a:p>
          </p:txBody>
        </p:sp>
        <p:sp>
          <p:nvSpPr>
            <p:cNvPr id="406" name="TextBox 405">
              <a:extLst>
                <a:ext uri="{FF2B5EF4-FFF2-40B4-BE49-F238E27FC236}">
                  <a16:creationId xmlns:a16="http://schemas.microsoft.com/office/drawing/2014/main" id="{7E60A178-7A22-AAE9-30EE-59D6557B7738}"/>
                </a:ext>
              </a:extLst>
            </p:cNvPr>
            <p:cNvSpPr txBox="1"/>
            <p:nvPr/>
          </p:nvSpPr>
          <p:spPr>
            <a:xfrm>
              <a:off x="5309556" y="4312289"/>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3.06 +</a:t>
              </a:r>
            </a:p>
          </p:txBody>
        </p:sp>
        <p:sp>
          <p:nvSpPr>
            <p:cNvPr id="407" name="TextBox 406">
              <a:extLst>
                <a:ext uri="{FF2B5EF4-FFF2-40B4-BE49-F238E27FC236}">
                  <a16:creationId xmlns:a16="http://schemas.microsoft.com/office/drawing/2014/main" id="{FB214364-8B17-9567-409C-19C05F2A3DBF}"/>
                </a:ext>
              </a:extLst>
            </p:cNvPr>
            <p:cNvSpPr txBox="1"/>
            <p:nvPr/>
          </p:nvSpPr>
          <p:spPr>
            <a:xfrm>
              <a:off x="5309556" y="4434702"/>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3.02 +</a:t>
              </a:r>
            </a:p>
          </p:txBody>
        </p:sp>
        <p:sp>
          <p:nvSpPr>
            <p:cNvPr id="408" name="TextBox 407">
              <a:extLst>
                <a:ext uri="{FF2B5EF4-FFF2-40B4-BE49-F238E27FC236}">
                  <a16:creationId xmlns:a16="http://schemas.microsoft.com/office/drawing/2014/main" id="{58A948F8-8DAE-DEB4-69AF-36F5F6CE75DE}"/>
                </a:ext>
              </a:extLst>
            </p:cNvPr>
            <p:cNvSpPr txBox="1"/>
            <p:nvPr/>
          </p:nvSpPr>
          <p:spPr>
            <a:xfrm>
              <a:off x="5309556" y="4557115"/>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2.96</a:t>
              </a:r>
            </a:p>
          </p:txBody>
        </p:sp>
        <p:sp>
          <p:nvSpPr>
            <p:cNvPr id="409" name="TextBox 408">
              <a:extLst>
                <a:ext uri="{FF2B5EF4-FFF2-40B4-BE49-F238E27FC236}">
                  <a16:creationId xmlns:a16="http://schemas.microsoft.com/office/drawing/2014/main" id="{2AEDC43B-EC52-8B95-E879-5D854CDF8592}"/>
                </a:ext>
              </a:extLst>
            </p:cNvPr>
            <p:cNvSpPr txBox="1"/>
            <p:nvPr/>
          </p:nvSpPr>
          <p:spPr>
            <a:xfrm>
              <a:off x="5309556" y="4679525"/>
              <a:ext cx="336654" cy="934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Johnson Text" panose="00000500000000000000"/>
                  <a:ea typeface="+mn-ea"/>
                  <a:cs typeface="+mn-cs"/>
                </a:rPr>
                <a:t>0.03 +</a:t>
              </a:r>
            </a:p>
          </p:txBody>
        </p:sp>
      </p:grpSp>
      <p:grpSp>
        <p:nvGrpSpPr>
          <p:cNvPr id="344" name="Group 343">
            <a:extLst>
              <a:ext uri="{FF2B5EF4-FFF2-40B4-BE49-F238E27FC236}">
                <a16:creationId xmlns:a16="http://schemas.microsoft.com/office/drawing/2014/main" id="{BEB00602-96EE-E9AB-6145-ACACF36AABFE}"/>
              </a:ext>
            </a:extLst>
          </p:cNvPr>
          <p:cNvGrpSpPr/>
          <p:nvPr/>
        </p:nvGrpSpPr>
        <p:grpSpPr>
          <a:xfrm>
            <a:off x="3233400" y="2303246"/>
            <a:ext cx="73495" cy="96866"/>
            <a:chOff x="6566487" y="1990143"/>
            <a:chExt cx="100426" cy="365585"/>
          </a:xfrm>
        </p:grpSpPr>
        <p:cxnSp>
          <p:nvCxnSpPr>
            <p:cNvPr id="345" name="Straight Connector 344">
              <a:extLst>
                <a:ext uri="{FF2B5EF4-FFF2-40B4-BE49-F238E27FC236}">
                  <a16:creationId xmlns:a16="http://schemas.microsoft.com/office/drawing/2014/main" id="{29036F46-30C7-C048-E1BE-01B3DBD73CFE}"/>
                </a:ext>
              </a:extLst>
            </p:cNvPr>
            <p:cNvCxnSpPr>
              <a:cxnSpLocks/>
            </p:cNvCxnSpPr>
            <p:nvPr/>
          </p:nvCxnSpPr>
          <p:spPr>
            <a:xfrm>
              <a:off x="6616700" y="1990143"/>
              <a:ext cx="0" cy="365585"/>
            </a:xfrm>
            <a:prstGeom prst="line">
              <a:avLst/>
            </a:prstGeom>
            <a:noFill/>
            <a:ln w="12700" cap="flat" cmpd="sng" algn="ctr">
              <a:solidFill>
                <a:schemeClr val="bg2">
                  <a:lumMod val="50000"/>
                </a:schemeClr>
              </a:solidFill>
              <a:prstDash val="solid"/>
              <a:miter lim="800000"/>
            </a:ln>
            <a:effectLst/>
          </p:spPr>
        </p:cxnSp>
        <p:cxnSp>
          <p:nvCxnSpPr>
            <p:cNvPr id="346" name="Straight Connector 345">
              <a:extLst>
                <a:ext uri="{FF2B5EF4-FFF2-40B4-BE49-F238E27FC236}">
                  <a16:creationId xmlns:a16="http://schemas.microsoft.com/office/drawing/2014/main" id="{92033161-7796-38FD-A609-8721301FA23E}"/>
                </a:ext>
              </a:extLst>
            </p:cNvPr>
            <p:cNvCxnSpPr>
              <a:cxnSpLocks/>
            </p:cNvCxnSpPr>
            <p:nvPr/>
          </p:nvCxnSpPr>
          <p:spPr>
            <a:xfrm>
              <a:off x="6566487" y="1990143"/>
              <a:ext cx="100426" cy="0"/>
            </a:xfrm>
            <a:prstGeom prst="line">
              <a:avLst/>
            </a:prstGeom>
            <a:noFill/>
            <a:ln w="12700" cap="flat" cmpd="sng" algn="ctr">
              <a:solidFill>
                <a:schemeClr val="bg2">
                  <a:lumMod val="50000"/>
                </a:schemeClr>
              </a:solidFill>
              <a:prstDash val="solid"/>
              <a:miter lim="800000"/>
            </a:ln>
            <a:effectLst/>
          </p:spPr>
        </p:cxnSp>
        <p:cxnSp>
          <p:nvCxnSpPr>
            <p:cNvPr id="347" name="Straight Connector 346">
              <a:extLst>
                <a:ext uri="{FF2B5EF4-FFF2-40B4-BE49-F238E27FC236}">
                  <a16:creationId xmlns:a16="http://schemas.microsoft.com/office/drawing/2014/main" id="{1007462E-1999-3F40-9C60-36925E5E31AD}"/>
                </a:ext>
              </a:extLst>
            </p:cNvPr>
            <p:cNvCxnSpPr>
              <a:cxnSpLocks/>
            </p:cNvCxnSpPr>
            <p:nvPr/>
          </p:nvCxnSpPr>
          <p:spPr>
            <a:xfrm>
              <a:off x="6566487" y="2355728"/>
              <a:ext cx="100426" cy="0"/>
            </a:xfrm>
            <a:prstGeom prst="line">
              <a:avLst/>
            </a:prstGeom>
            <a:noFill/>
            <a:ln w="12700" cap="flat" cmpd="sng" algn="ctr">
              <a:solidFill>
                <a:schemeClr val="bg2">
                  <a:lumMod val="50000"/>
                </a:schemeClr>
              </a:solidFill>
              <a:prstDash val="solid"/>
              <a:miter lim="800000"/>
            </a:ln>
            <a:effectLst/>
          </p:spPr>
        </p:cxnSp>
      </p:grpSp>
      <p:grpSp>
        <p:nvGrpSpPr>
          <p:cNvPr id="358" name="Group 357">
            <a:extLst>
              <a:ext uri="{FF2B5EF4-FFF2-40B4-BE49-F238E27FC236}">
                <a16:creationId xmlns:a16="http://schemas.microsoft.com/office/drawing/2014/main" id="{E25BD641-78A3-C208-1326-E9E45F090481}"/>
              </a:ext>
            </a:extLst>
          </p:cNvPr>
          <p:cNvGrpSpPr/>
          <p:nvPr/>
        </p:nvGrpSpPr>
        <p:grpSpPr>
          <a:xfrm>
            <a:off x="3226451" y="3712861"/>
            <a:ext cx="73495" cy="96866"/>
            <a:chOff x="6566487" y="1990143"/>
            <a:chExt cx="100426" cy="365585"/>
          </a:xfrm>
        </p:grpSpPr>
        <p:cxnSp>
          <p:nvCxnSpPr>
            <p:cNvPr id="359" name="Straight Connector 358">
              <a:extLst>
                <a:ext uri="{FF2B5EF4-FFF2-40B4-BE49-F238E27FC236}">
                  <a16:creationId xmlns:a16="http://schemas.microsoft.com/office/drawing/2014/main" id="{FFC291CF-07CC-F1E5-14ED-B4A78BBFA56F}"/>
                </a:ext>
              </a:extLst>
            </p:cNvPr>
            <p:cNvCxnSpPr>
              <a:cxnSpLocks/>
            </p:cNvCxnSpPr>
            <p:nvPr/>
          </p:nvCxnSpPr>
          <p:spPr>
            <a:xfrm>
              <a:off x="6566487" y="1990143"/>
              <a:ext cx="100426" cy="0"/>
            </a:xfrm>
            <a:prstGeom prst="line">
              <a:avLst/>
            </a:prstGeom>
            <a:noFill/>
            <a:ln w="12700" cap="flat" cmpd="sng" algn="ctr">
              <a:solidFill>
                <a:schemeClr val="bg2">
                  <a:lumMod val="50000"/>
                </a:schemeClr>
              </a:solidFill>
              <a:prstDash val="solid"/>
              <a:miter lim="800000"/>
            </a:ln>
            <a:effectLst/>
          </p:spPr>
        </p:cxnSp>
        <p:cxnSp>
          <p:nvCxnSpPr>
            <p:cNvPr id="360" name="Straight Connector 359">
              <a:extLst>
                <a:ext uri="{FF2B5EF4-FFF2-40B4-BE49-F238E27FC236}">
                  <a16:creationId xmlns:a16="http://schemas.microsoft.com/office/drawing/2014/main" id="{C17A5C51-3AB0-3B25-E958-CB6F3DEB8E3E}"/>
                </a:ext>
              </a:extLst>
            </p:cNvPr>
            <p:cNvCxnSpPr>
              <a:cxnSpLocks/>
            </p:cNvCxnSpPr>
            <p:nvPr/>
          </p:nvCxnSpPr>
          <p:spPr>
            <a:xfrm>
              <a:off x="6566487" y="2355728"/>
              <a:ext cx="100426" cy="0"/>
            </a:xfrm>
            <a:prstGeom prst="line">
              <a:avLst/>
            </a:prstGeom>
            <a:noFill/>
            <a:ln w="12700" cap="flat" cmpd="sng" algn="ctr">
              <a:solidFill>
                <a:schemeClr val="bg2">
                  <a:lumMod val="50000"/>
                </a:schemeClr>
              </a:solidFill>
              <a:prstDash val="solid"/>
              <a:miter lim="800000"/>
            </a:ln>
            <a:effectLst/>
          </p:spPr>
        </p:cxnSp>
        <p:cxnSp>
          <p:nvCxnSpPr>
            <p:cNvPr id="361" name="Straight Connector 360">
              <a:extLst>
                <a:ext uri="{FF2B5EF4-FFF2-40B4-BE49-F238E27FC236}">
                  <a16:creationId xmlns:a16="http://schemas.microsoft.com/office/drawing/2014/main" id="{DC18873B-A6F0-B0D5-1196-547E946368BA}"/>
                </a:ext>
              </a:extLst>
            </p:cNvPr>
            <p:cNvCxnSpPr>
              <a:cxnSpLocks/>
            </p:cNvCxnSpPr>
            <p:nvPr/>
          </p:nvCxnSpPr>
          <p:spPr>
            <a:xfrm>
              <a:off x="6616700" y="1990143"/>
              <a:ext cx="0" cy="365585"/>
            </a:xfrm>
            <a:prstGeom prst="line">
              <a:avLst/>
            </a:prstGeom>
            <a:noFill/>
            <a:ln w="12700" cap="flat" cmpd="sng" algn="ctr">
              <a:solidFill>
                <a:schemeClr val="bg2">
                  <a:lumMod val="50000"/>
                </a:schemeClr>
              </a:solidFill>
              <a:prstDash val="solid"/>
              <a:miter lim="800000"/>
            </a:ln>
            <a:effectLst/>
          </p:spPr>
        </p:cxnSp>
      </p:grpSp>
    </p:spTree>
    <p:extLst>
      <p:ext uri="{BB962C8B-B14F-4D97-AF65-F5344CB8AC3E}">
        <p14:creationId xmlns:p14="http://schemas.microsoft.com/office/powerpoint/2010/main" val="3014397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2CD3C-3667-14D3-A98A-6C353C4E92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D0114E-5A62-A779-9535-619109061BE3}"/>
              </a:ext>
            </a:extLst>
          </p:cNvPr>
          <p:cNvSpPr>
            <a:spLocks noGrp="1"/>
          </p:cNvSpPr>
          <p:nvPr>
            <p:ph type="title"/>
          </p:nvPr>
        </p:nvSpPr>
        <p:spPr/>
        <p:txBody>
          <a:bodyPr/>
          <a:lstStyle/>
          <a:p>
            <a:r>
              <a:rPr lang="en-US" sz="3000" dirty="0"/>
              <a:t>TAR-210 IR NMIBC (Cohort 3): Results </a:t>
            </a:r>
          </a:p>
        </p:txBody>
      </p:sp>
      <p:sp>
        <p:nvSpPr>
          <p:cNvPr id="87" name="Footer Placeholder 4">
            <a:extLst>
              <a:ext uri="{FF2B5EF4-FFF2-40B4-BE49-F238E27FC236}">
                <a16:creationId xmlns:a16="http://schemas.microsoft.com/office/drawing/2014/main" id="{2440D4AB-E3C1-6FA6-FB1B-CF5DE36B5101}"/>
              </a:ext>
            </a:extLst>
          </p:cNvPr>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 Indicates patient was censored; DOR, duration of response; PD, progressive disease.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0000"/>
                </a:solidFill>
                <a:effectLst/>
                <a:uLnTx/>
                <a:uFillTx/>
                <a:latin typeface="Johnson Text" pitchFamily="2" charset="77"/>
                <a:ea typeface="+mn-ea"/>
                <a:cs typeface="+mn-cs"/>
              </a:rPr>
              <a:t>a</a:t>
            </a: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43 patients were treated; 31 patients were efficacy evaluable for CR and DOR.</a:t>
            </a:r>
            <a:r>
              <a:rPr kumimoji="0" lang="en-US" sz="800" b="0" i="0" u="none" strike="noStrike" kern="1200" cap="none" spc="0" normalizeH="0" baseline="30000" noProof="0" dirty="0">
                <a:ln>
                  <a:noFill/>
                </a:ln>
                <a:solidFill>
                  <a:srgbClr val="000000"/>
                </a:solidFill>
                <a:effectLst/>
                <a:uLnTx/>
                <a:uFillTx/>
                <a:latin typeface="Johnson Text" pitchFamily="2" charset="77"/>
                <a:ea typeface="+mn-ea"/>
                <a:cs typeface="+mn-cs"/>
              </a:rPr>
              <a:t> </a:t>
            </a:r>
            <a:r>
              <a:rPr kumimoji="0" lang="en-US" sz="800" b="0" i="0" u="none" strike="noStrike" kern="1200" cap="none" spc="0" normalizeH="0" baseline="30000" noProof="0" dirty="0" err="1">
                <a:ln>
                  <a:noFill/>
                </a:ln>
                <a:solidFill>
                  <a:srgbClr val="000000"/>
                </a:solidFill>
                <a:effectLst/>
                <a:uLnTx/>
                <a:uFillTx/>
                <a:latin typeface="Johnson Text" pitchFamily="2" charset="77"/>
                <a:ea typeface="+mn-ea"/>
                <a:cs typeface="+mn-cs"/>
              </a:rPr>
              <a:t>b</a:t>
            </a:r>
            <a:r>
              <a:rPr kumimoji="0" lang="en-US" sz="800" b="0" i="0" u="none" strike="noStrike" kern="1200" cap="none" spc="0" normalizeH="0" baseline="0" noProof="0" dirty="0" err="1">
                <a:ln>
                  <a:noFill/>
                </a:ln>
                <a:solidFill>
                  <a:srgbClr val="000000"/>
                </a:solidFill>
                <a:effectLst/>
                <a:uLnTx/>
                <a:uFillTx/>
                <a:latin typeface="Johnson Text" pitchFamily="2" charset="77"/>
                <a:ea typeface="+mn-ea"/>
                <a:cs typeface="+mn-cs"/>
              </a:rPr>
              <a:t>Efficacy</a:t>
            </a: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 evaluable patients were those having at least one disease evaluation or discontinuing treatment prior to their first disease evaluation for either PD or recurrence. </a:t>
            </a:r>
            <a:r>
              <a:rPr kumimoji="0" lang="en-US" sz="800" b="0" i="0" u="none" strike="noStrike" kern="1200" cap="none" spc="0" normalizeH="0" baseline="30000" noProof="0" dirty="0" err="1">
                <a:ln>
                  <a:noFill/>
                </a:ln>
                <a:solidFill>
                  <a:srgbClr val="000000"/>
                </a:solidFill>
                <a:effectLst/>
                <a:uLnTx/>
                <a:uFillTx/>
                <a:latin typeface="Johnson Text" pitchFamily="2" charset="77"/>
                <a:ea typeface="+mn-ea"/>
                <a:cs typeface="+mn-cs"/>
              </a:rPr>
              <a:t>c</a:t>
            </a:r>
            <a:r>
              <a:rPr kumimoji="0" lang="en-US" sz="800" b="0" i="0" u="none" strike="noStrike" kern="1200" cap="none" spc="0" normalizeH="0" baseline="0" noProof="0" dirty="0" err="1">
                <a:ln>
                  <a:noFill/>
                </a:ln>
                <a:solidFill>
                  <a:srgbClr val="000000"/>
                </a:solidFill>
                <a:effectLst/>
                <a:uLnTx/>
                <a:uFillTx/>
                <a:latin typeface="Johnson Text" pitchFamily="2" charset="77"/>
                <a:ea typeface="+mn-ea"/>
                <a:cs typeface="+mn-cs"/>
              </a:rPr>
              <a:t>DOR</a:t>
            </a: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 was estimated using the Kaplan-Meier method. </a:t>
            </a:r>
          </a:p>
        </p:txBody>
      </p:sp>
      <p:sp>
        <p:nvSpPr>
          <p:cNvPr id="6" name="Content Placeholder 4">
            <a:extLst>
              <a:ext uri="{FF2B5EF4-FFF2-40B4-BE49-F238E27FC236}">
                <a16:creationId xmlns:a16="http://schemas.microsoft.com/office/drawing/2014/main" id="{9DAB29EB-A470-6D15-7DAE-37DFF1254842}"/>
              </a:ext>
            </a:extLst>
          </p:cNvPr>
          <p:cNvSpPr txBox="1">
            <a:spLocks/>
          </p:cNvSpPr>
          <p:nvPr/>
        </p:nvSpPr>
        <p:spPr>
          <a:xfrm>
            <a:off x="7284681" y="1597023"/>
            <a:ext cx="4659669" cy="4389120"/>
          </a:xfrm>
          <a:prstGeom prst="rect">
            <a:avLst/>
          </a:prstGeom>
        </p:spPr>
        <p:txBody>
          <a:bodyPr vert="horz" lIns="91440" tIns="45720" rIns="91440" bIns="4572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bg1"/>
                </a:solidFill>
                <a:latin typeface="Johnson Text" panose="00000500000000000000" pitchFamily="2" charset="0"/>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bg1"/>
                </a:solidFill>
                <a:latin typeface="Johnson Text" panose="00000500000000000000" pitchFamily="2" charset="0"/>
                <a:ea typeface="+mn-ea"/>
                <a:cs typeface="+mn-cs"/>
              </a:defRPr>
            </a:lvl3pPr>
            <a:lvl4pPr marL="512763" indent="-155448"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bg1"/>
                </a:solidFill>
                <a:latin typeface="Johnson Text" panose="00000500000000000000" pitchFamily="2" charset="0"/>
                <a:ea typeface="+mn-ea"/>
                <a:cs typeface="+mn-cs"/>
              </a:defRPr>
            </a:lvl4pPr>
            <a:lvl5pPr marL="719138" indent="-179388" algn="l" defTabSz="914396" rtl="0" eaLnBrk="1" latinLnBrk="0" hangingPunct="1">
              <a:lnSpc>
                <a:spcPct val="100000"/>
              </a:lnSpc>
              <a:spcBef>
                <a:spcPts val="600"/>
              </a:spcBef>
              <a:buClr>
                <a:schemeClr val="bg2"/>
              </a:buClr>
              <a:buSzPct val="80000"/>
              <a:buFont typeface="Courier New" panose="02070309020205020404" pitchFamily="49" charset="0"/>
              <a:buChar char="o"/>
              <a:defRPr lang="en-US" sz="1800" kern="1200" dirty="0">
                <a:solidFill>
                  <a:schemeClr val="bg1"/>
                </a:solidFill>
                <a:latin typeface="Johnson Text" panose="00000500000000000000" pitchFamily="2" charset="0"/>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396" rtl="0" eaLnBrk="1" fontAlgn="auto" latinLnBrk="0" hangingPunct="1">
              <a:lnSpc>
                <a:spcPct val="100000"/>
              </a:lnSpc>
              <a:spcBef>
                <a:spcPts val="600"/>
              </a:spcBef>
              <a:spcAft>
                <a:spcPts val="0"/>
              </a:spcAft>
              <a:buClr>
                <a:srgbClr val="EB17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Overall, 31 patients were evaluable for </a:t>
            </a:r>
            <a:r>
              <a:rPr kumimoji="0" lang="en-US" sz="1600" b="0" i="0" u="none" strike="noStrike" kern="1200" cap="none" spc="0" normalizeH="0" baseline="0" noProof="0" dirty="0" err="1">
                <a:ln>
                  <a:noFill/>
                </a:ln>
                <a:solidFill>
                  <a:srgbClr val="000000"/>
                </a:solidFill>
                <a:effectLst/>
                <a:uLnTx/>
                <a:uFillTx/>
                <a:latin typeface="Johnson Text" panose="00000500000000000000" pitchFamily="2" charset="0"/>
                <a:ea typeface="+mn-ea"/>
                <a:cs typeface="+mn-cs"/>
              </a:rPr>
              <a:t>response</a:t>
            </a:r>
            <a:r>
              <a:rPr kumimoji="0" lang="en-US" sz="1600" b="0" i="0" u="none" strike="noStrike" kern="1200" cap="none" spc="0" normalizeH="0" baseline="30000" noProof="0" dirty="0" err="1">
                <a:ln>
                  <a:noFill/>
                </a:ln>
                <a:solidFill>
                  <a:srgbClr val="000000"/>
                </a:solidFill>
                <a:effectLst/>
                <a:uLnTx/>
                <a:uFillTx/>
                <a:latin typeface="Johnson Text" panose="00000500000000000000" pitchFamily="2" charset="0"/>
                <a:ea typeface="+mn-ea"/>
                <a:cs typeface="+mn-cs"/>
              </a:rPr>
              <a:t>b</a:t>
            </a:r>
            <a:endParaRPr kumimoji="0" lang="en-US" sz="1600" b="0" i="0" u="none" strike="noStrike" kern="1200" cap="none" spc="0" normalizeH="0" baseline="30000" noProof="0" dirty="0">
              <a:ln>
                <a:noFill/>
              </a:ln>
              <a:solidFill>
                <a:srgbClr val="000000"/>
              </a:solidFill>
              <a:effectLst/>
              <a:uLnTx/>
              <a:uFillTx/>
              <a:latin typeface="Johnson Text" panose="00000500000000000000" pitchFamily="2" charset="0"/>
              <a:ea typeface="+mn-ea"/>
              <a:cs typeface="+mn-cs"/>
            </a:endParaRPr>
          </a:p>
          <a:p>
            <a:pPr marL="171450" marR="0" lvl="1" indent="-171450" algn="l" defTabSz="914396" rtl="0" eaLnBrk="1" fontAlgn="auto" latinLnBrk="0" hangingPunct="1">
              <a:lnSpc>
                <a:spcPct val="100000"/>
              </a:lnSpc>
              <a:spcBef>
                <a:spcPts val="600"/>
              </a:spcBef>
              <a:spcAft>
                <a:spcPts val="0"/>
              </a:spcAft>
              <a:buClr>
                <a:srgbClr val="EB1700"/>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90% CR rate, </a:t>
            </a:r>
            <a:r>
              <a:rPr kumimoji="0" lang="en-US" sz="16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with 28/31 patients</a:t>
            </a:r>
            <a:r>
              <a:rPr kumimoji="0" lang="en-US" sz="1600" b="0" i="0" u="none" strike="noStrike" kern="1200" cap="none" spc="0" normalizeH="0" baseline="30000" noProof="0" dirty="0">
                <a:ln>
                  <a:noFill/>
                </a:ln>
                <a:solidFill>
                  <a:srgbClr val="000000"/>
                </a:solidFill>
                <a:effectLst/>
                <a:uLnTx/>
                <a:uFillTx/>
                <a:latin typeface="Johnson Text" panose="00000500000000000000" pitchFamily="2" charset="0"/>
                <a:ea typeface="+mn-ea"/>
                <a:cs typeface="+mn-cs"/>
              </a:rPr>
              <a:t> </a:t>
            </a:r>
            <a:r>
              <a:rPr kumimoji="0" lang="en-US" sz="16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achieving a CR at Week 12</a:t>
            </a:r>
            <a:endParaRPr kumimoji="0" lang="en-US" sz="1600" b="0" i="0" u="none" strike="noStrike" kern="1200" cap="none" spc="0" normalizeH="0" baseline="30000" noProof="0" dirty="0">
              <a:ln>
                <a:noFill/>
              </a:ln>
              <a:solidFill>
                <a:srgbClr val="000000"/>
              </a:solidFill>
              <a:effectLst/>
              <a:uLnTx/>
              <a:uFillTx/>
              <a:latin typeface="Johnson Text" panose="00000500000000000000" pitchFamily="2" charset="0"/>
              <a:ea typeface="+mn-ea"/>
              <a:cs typeface="+mn-cs"/>
            </a:endParaRPr>
          </a:p>
          <a:p>
            <a:pPr marL="171450" marR="0" lvl="1" indent="-171450" algn="l" defTabSz="914396" rtl="0" eaLnBrk="1" fontAlgn="auto" latinLnBrk="0" hangingPunct="1">
              <a:lnSpc>
                <a:spcPct val="100000"/>
              </a:lnSpc>
              <a:spcBef>
                <a:spcPts val="600"/>
              </a:spcBef>
              <a:spcAft>
                <a:spcPts val="0"/>
              </a:spcAft>
              <a:buClr>
                <a:srgbClr val="EB1700"/>
              </a:buClr>
              <a:buSzTx/>
              <a:buFont typeface="Open Sans" panose="020B0606030504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Overall, </a:t>
            </a:r>
            <a:r>
              <a:rPr kumimoji="0" lang="en-US" sz="1600" b="1"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100% of patients achieved a clinical response</a:t>
            </a:r>
            <a:r>
              <a:rPr kumimoji="0" lang="en-US" sz="16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 3 patients had a non-CR/non-PD response </a:t>
            </a:r>
          </a:p>
          <a:p>
            <a:pPr marL="171450" marR="0" lvl="1" indent="-171450" algn="l" defTabSz="914396" rtl="0" eaLnBrk="1" fontAlgn="auto" latinLnBrk="0" hangingPunct="1">
              <a:lnSpc>
                <a:spcPct val="100000"/>
              </a:lnSpc>
              <a:spcBef>
                <a:spcPts val="600"/>
              </a:spcBef>
              <a:spcAft>
                <a:spcPts val="0"/>
              </a:spcAft>
              <a:buClr>
                <a:srgbClr val="EB17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Consistent CR rate across both doses</a:t>
            </a:r>
          </a:p>
          <a:p>
            <a:pPr marL="171450" marR="0" lvl="1" indent="-171450" algn="l" defTabSz="914396" rtl="0" eaLnBrk="1" fontAlgn="auto" latinLnBrk="0" hangingPunct="1">
              <a:lnSpc>
                <a:spcPct val="100000"/>
              </a:lnSpc>
              <a:spcBef>
                <a:spcPts val="600"/>
              </a:spcBef>
              <a:spcAft>
                <a:spcPts val="0"/>
              </a:spcAft>
              <a:buClr>
                <a:srgbClr val="EB17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86% (24/28) of CRs are ongoing at time of clinical cutoff</a:t>
            </a:r>
          </a:p>
        </p:txBody>
      </p:sp>
      <p:graphicFrame>
        <p:nvGraphicFramePr>
          <p:cNvPr id="9" name="Table 8">
            <a:extLst>
              <a:ext uri="{FF2B5EF4-FFF2-40B4-BE49-F238E27FC236}">
                <a16:creationId xmlns:a16="http://schemas.microsoft.com/office/drawing/2014/main" id="{39A01F50-91EC-DAA6-AC46-E585827A9644}"/>
              </a:ext>
            </a:extLst>
          </p:cNvPr>
          <p:cNvGraphicFramePr>
            <a:graphicFrameLocks noGrp="1"/>
          </p:cNvGraphicFramePr>
          <p:nvPr/>
        </p:nvGraphicFramePr>
        <p:xfrm>
          <a:off x="7557115" y="4706852"/>
          <a:ext cx="4114800" cy="1166160"/>
        </p:xfrm>
        <a:graphic>
          <a:graphicData uri="http://schemas.openxmlformats.org/drawingml/2006/table">
            <a:tbl>
              <a:tblPr firstRow="1" bandRow="1"/>
              <a:tblGrid>
                <a:gridCol w="2743200">
                  <a:extLst>
                    <a:ext uri="{9D8B030D-6E8A-4147-A177-3AD203B41FA5}">
                      <a16:colId xmlns:a16="http://schemas.microsoft.com/office/drawing/2014/main" val="4056515575"/>
                    </a:ext>
                  </a:extLst>
                </a:gridCol>
                <a:gridCol w="1371600">
                  <a:extLst>
                    <a:ext uri="{9D8B030D-6E8A-4147-A177-3AD203B41FA5}">
                      <a16:colId xmlns:a16="http://schemas.microsoft.com/office/drawing/2014/main" val="2349101380"/>
                    </a:ext>
                  </a:extLst>
                </a:gridCol>
              </a:tblGrid>
              <a:tr h="324000">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r>
                        <a:rPr lang="en-US" sz="1400" baseline="0" dirty="0">
                          <a:solidFill>
                            <a:schemeClr val="tx1"/>
                          </a:solidFill>
                          <a:latin typeface="Johnson Text" panose="00000500000000000000"/>
                        </a:rPr>
                        <a:t>Durable response rate at specific </a:t>
                      </a:r>
                      <a:r>
                        <a:rPr lang="en-US" sz="1400" baseline="0" dirty="0" err="1">
                          <a:solidFill>
                            <a:schemeClr val="tx1"/>
                          </a:solidFill>
                          <a:latin typeface="Johnson Text" panose="00000500000000000000"/>
                        </a:rPr>
                        <a:t>landmarks</a:t>
                      </a:r>
                      <a:r>
                        <a:rPr lang="en-US" sz="1400" baseline="30000" dirty="0" err="1">
                          <a:solidFill>
                            <a:schemeClr val="tx1"/>
                          </a:solidFill>
                          <a:latin typeface="Johnson Text" panose="00000500000000000000"/>
                        </a:rPr>
                        <a:t>c</a:t>
                      </a:r>
                      <a:endParaRPr lang="en-US" sz="1400" baseline="30000" dirty="0">
                        <a:solidFill>
                          <a:schemeClr val="tx1"/>
                        </a:solidFill>
                        <a:latin typeface="Johnson Text" panose="00000500000000000000"/>
                      </a:endParaRPr>
                    </a:p>
                  </a:txBody>
                  <a:tcPr anchor="ctr">
                    <a:lnL w="127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tc>
                  <a:txBody>
                    <a:bodyPr/>
                    <a:lstStyle>
                      <a:lvl1pPr marL="0" algn="l" defTabSz="914396" rtl="0" eaLnBrk="1" latinLnBrk="0" hangingPunct="1">
                        <a:defRPr sz="1800" b="1" kern="1200">
                          <a:solidFill>
                            <a:schemeClr val="lt1"/>
                          </a:solidFill>
                          <a:latin typeface="Johnson Text"/>
                        </a:defRPr>
                      </a:lvl1pPr>
                      <a:lvl2pPr marL="457198" algn="l" defTabSz="914396" rtl="0" eaLnBrk="1" latinLnBrk="0" hangingPunct="1">
                        <a:defRPr sz="1800" b="1" kern="1200">
                          <a:solidFill>
                            <a:schemeClr val="lt1"/>
                          </a:solidFill>
                          <a:latin typeface="Johnson Text"/>
                        </a:defRPr>
                      </a:lvl2pPr>
                      <a:lvl3pPr marL="914396" algn="l" defTabSz="914396" rtl="0" eaLnBrk="1" latinLnBrk="0" hangingPunct="1">
                        <a:defRPr sz="1800" b="1" kern="1200">
                          <a:solidFill>
                            <a:schemeClr val="lt1"/>
                          </a:solidFill>
                          <a:latin typeface="Johnson Text"/>
                        </a:defRPr>
                      </a:lvl3pPr>
                      <a:lvl4pPr marL="1371595" algn="l" defTabSz="914396" rtl="0" eaLnBrk="1" latinLnBrk="0" hangingPunct="1">
                        <a:defRPr sz="1800" b="1" kern="1200">
                          <a:solidFill>
                            <a:schemeClr val="lt1"/>
                          </a:solidFill>
                          <a:latin typeface="Johnson Text"/>
                        </a:defRPr>
                      </a:lvl4pPr>
                      <a:lvl5pPr marL="1828793" algn="l" defTabSz="914396" rtl="0" eaLnBrk="1" latinLnBrk="0" hangingPunct="1">
                        <a:defRPr sz="1800" b="1" kern="1200">
                          <a:solidFill>
                            <a:schemeClr val="lt1"/>
                          </a:solidFill>
                          <a:latin typeface="Johnson Text"/>
                        </a:defRPr>
                      </a:lvl5pPr>
                      <a:lvl6pPr marL="2285991" algn="l" defTabSz="914396" rtl="0" eaLnBrk="1" latinLnBrk="0" hangingPunct="1">
                        <a:defRPr sz="1800" b="1" kern="1200">
                          <a:solidFill>
                            <a:schemeClr val="lt1"/>
                          </a:solidFill>
                          <a:latin typeface="Johnson Text"/>
                        </a:defRPr>
                      </a:lvl6pPr>
                      <a:lvl7pPr marL="2743189" algn="l" defTabSz="914396" rtl="0" eaLnBrk="1" latinLnBrk="0" hangingPunct="1">
                        <a:defRPr sz="1800" b="1" kern="1200">
                          <a:solidFill>
                            <a:schemeClr val="lt1"/>
                          </a:solidFill>
                          <a:latin typeface="Johnson Text"/>
                        </a:defRPr>
                      </a:lvl7pPr>
                      <a:lvl8pPr marL="3200388" algn="l" defTabSz="914396" rtl="0" eaLnBrk="1" latinLnBrk="0" hangingPunct="1">
                        <a:defRPr sz="1800" b="1" kern="1200">
                          <a:solidFill>
                            <a:schemeClr val="lt1"/>
                          </a:solidFill>
                          <a:latin typeface="Johnson Text"/>
                        </a:defRPr>
                      </a:lvl8pPr>
                      <a:lvl9pPr marL="3657586" algn="l" defTabSz="914396" rtl="0" eaLnBrk="1" latinLnBrk="0" hangingPunct="1">
                        <a:defRPr sz="1800" b="1" kern="1200">
                          <a:solidFill>
                            <a:schemeClr val="lt1"/>
                          </a:solidFill>
                          <a:latin typeface="Johnson Text"/>
                        </a:defRPr>
                      </a:lvl9pPr>
                    </a:lstStyle>
                    <a:p>
                      <a:pPr algn="ctr"/>
                      <a:r>
                        <a:rPr kumimoji="0" lang="en-US" sz="1400" b="1" i="0" u="none" strike="noStrike" kern="1200" cap="none" spc="0" normalizeH="0" baseline="0" noProof="0" dirty="0">
                          <a:ln>
                            <a:noFill/>
                          </a:ln>
                          <a:solidFill>
                            <a:srgbClr val="FFFFFF"/>
                          </a:solidFill>
                          <a:effectLst/>
                          <a:uLnTx/>
                          <a:uFillTx/>
                          <a:latin typeface="Johnson Text" panose="00000500000000000000"/>
                          <a:ea typeface="+mn-ea"/>
                          <a:cs typeface="+mn-cs"/>
                        </a:rPr>
                        <a:t>% (95% CI)</a:t>
                      </a:r>
                      <a:endParaRPr lang="en-US" sz="1400" dirty="0">
                        <a:latin typeface="Johnson Text" panose="00000500000000000000"/>
                      </a:endParaRPr>
                    </a:p>
                  </a:txBody>
                  <a:tcPr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1700"/>
                    </a:solidFill>
                  </a:tcPr>
                </a:tc>
                <a:extLst>
                  <a:ext uri="{0D108BD9-81ED-4DB2-BD59-A6C34878D82A}">
                    <a16:rowId xmlns:a16="http://schemas.microsoft.com/office/drawing/2014/main" val="2645884856"/>
                  </a:ext>
                </a:extLst>
              </a:tr>
              <a:tr h="324000">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r>
                        <a:rPr lang="en-US" sz="1400" dirty="0">
                          <a:solidFill>
                            <a:schemeClr val="bg1"/>
                          </a:solidFill>
                          <a:latin typeface="Johnson Text" panose="00000500000000000000"/>
                        </a:rPr>
                        <a:t>6 months</a:t>
                      </a:r>
                    </a:p>
                  </a:txBody>
                  <a:tcPr>
                    <a:lnL w="28575"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ctr"/>
                      <a:r>
                        <a:rPr lang="en-US" sz="1400" dirty="0">
                          <a:solidFill>
                            <a:schemeClr val="bg1"/>
                          </a:solidFill>
                          <a:latin typeface="Johnson Text" panose="00000500000000000000"/>
                        </a:rPr>
                        <a:t>100 (100-100)</a:t>
                      </a:r>
                    </a:p>
                  </a:txBody>
                  <a:tcPr>
                    <a:lnL w="12700" cap="flat" cmpd="sng" algn="ctr">
                      <a:solidFill>
                        <a:srgbClr val="00000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632269"/>
                  </a:ext>
                </a:extLst>
              </a:tr>
              <a:tr h="324000">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r>
                        <a:rPr lang="en-US" sz="1400" dirty="0">
                          <a:solidFill>
                            <a:schemeClr val="bg1"/>
                          </a:solidFill>
                          <a:latin typeface="Johnson Text" panose="00000500000000000000"/>
                        </a:rPr>
                        <a:t>9 months</a:t>
                      </a:r>
                    </a:p>
                  </a:txBody>
                  <a:tcPr>
                    <a:lnL w="12700" cmpd="sng">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96" rtl="0" eaLnBrk="1" latinLnBrk="0" hangingPunct="1">
                        <a:defRPr sz="1800" kern="1200">
                          <a:solidFill>
                            <a:schemeClr val="dk1"/>
                          </a:solidFill>
                          <a:latin typeface="Johnson Text"/>
                        </a:defRPr>
                      </a:lvl1pPr>
                      <a:lvl2pPr marL="457198" algn="l" defTabSz="914396" rtl="0" eaLnBrk="1" latinLnBrk="0" hangingPunct="1">
                        <a:defRPr sz="1800" kern="1200">
                          <a:solidFill>
                            <a:schemeClr val="dk1"/>
                          </a:solidFill>
                          <a:latin typeface="Johnson Text"/>
                        </a:defRPr>
                      </a:lvl2pPr>
                      <a:lvl3pPr marL="914396" algn="l" defTabSz="914396" rtl="0" eaLnBrk="1" latinLnBrk="0" hangingPunct="1">
                        <a:defRPr sz="1800" kern="1200">
                          <a:solidFill>
                            <a:schemeClr val="dk1"/>
                          </a:solidFill>
                          <a:latin typeface="Johnson Text"/>
                        </a:defRPr>
                      </a:lvl3pPr>
                      <a:lvl4pPr marL="1371595" algn="l" defTabSz="914396" rtl="0" eaLnBrk="1" latinLnBrk="0" hangingPunct="1">
                        <a:defRPr sz="1800" kern="1200">
                          <a:solidFill>
                            <a:schemeClr val="dk1"/>
                          </a:solidFill>
                          <a:latin typeface="Johnson Text"/>
                        </a:defRPr>
                      </a:lvl4pPr>
                      <a:lvl5pPr marL="1828793" algn="l" defTabSz="914396" rtl="0" eaLnBrk="1" latinLnBrk="0" hangingPunct="1">
                        <a:defRPr sz="1800" kern="1200">
                          <a:solidFill>
                            <a:schemeClr val="dk1"/>
                          </a:solidFill>
                          <a:latin typeface="Johnson Text"/>
                        </a:defRPr>
                      </a:lvl5pPr>
                      <a:lvl6pPr marL="2285991" algn="l" defTabSz="914396" rtl="0" eaLnBrk="1" latinLnBrk="0" hangingPunct="1">
                        <a:defRPr sz="1800" kern="1200">
                          <a:solidFill>
                            <a:schemeClr val="dk1"/>
                          </a:solidFill>
                          <a:latin typeface="Johnson Text"/>
                        </a:defRPr>
                      </a:lvl6pPr>
                      <a:lvl7pPr marL="2743189" algn="l" defTabSz="914396" rtl="0" eaLnBrk="1" latinLnBrk="0" hangingPunct="1">
                        <a:defRPr sz="1800" kern="1200">
                          <a:solidFill>
                            <a:schemeClr val="dk1"/>
                          </a:solidFill>
                          <a:latin typeface="Johnson Text"/>
                        </a:defRPr>
                      </a:lvl7pPr>
                      <a:lvl8pPr marL="3200388" algn="l" defTabSz="914396" rtl="0" eaLnBrk="1" latinLnBrk="0" hangingPunct="1">
                        <a:defRPr sz="1800" kern="1200">
                          <a:solidFill>
                            <a:schemeClr val="dk1"/>
                          </a:solidFill>
                          <a:latin typeface="Johnson Text"/>
                        </a:defRPr>
                      </a:lvl8pPr>
                      <a:lvl9pPr marL="3657586" algn="l" defTabSz="914396" rtl="0" eaLnBrk="1" latinLnBrk="0" hangingPunct="1">
                        <a:defRPr sz="1800" kern="1200">
                          <a:solidFill>
                            <a:schemeClr val="dk1"/>
                          </a:solidFill>
                          <a:latin typeface="Johnson Text"/>
                        </a:defRPr>
                      </a:lvl9pPr>
                    </a:lstStyle>
                    <a:p>
                      <a:pPr algn="ctr"/>
                      <a:r>
                        <a:rPr lang="en-US" sz="1400" dirty="0">
                          <a:solidFill>
                            <a:schemeClr val="bg1"/>
                          </a:solidFill>
                          <a:latin typeface="Johnson Text" panose="00000500000000000000"/>
                        </a:rPr>
                        <a:t>89 (43-98)</a:t>
                      </a:r>
                    </a:p>
                  </a:txBody>
                  <a:tcPr>
                    <a:lnL w="12700" cap="flat" cmpd="sng" algn="ctr">
                      <a:solidFill>
                        <a:srgbClr val="000000"/>
                      </a:solid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2646029"/>
                  </a:ext>
                </a:extLst>
              </a:tr>
            </a:tbl>
          </a:graphicData>
        </a:graphic>
      </p:graphicFrame>
      <p:sp>
        <p:nvSpPr>
          <p:cNvPr id="881" name="TextBox 880">
            <a:extLst>
              <a:ext uri="{FF2B5EF4-FFF2-40B4-BE49-F238E27FC236}">
                <a16:creationId xmlns:a16="http://schemas.microsoft.com/office/drawing/2014/main" id="{41F038F1-6E2D-1C30-A88C-62F319DD9D0E}"/>
              </a:ext>
            </a:extLst>
          </p:cNvPr>
          <p:cNvSpPr txBox="1"/>
          <p:nvPr/>
        </p:nvSpPr>
        <p:spPr>
          <a:xfrm rot="5400000">
            <a:off x="2153030" y="-238754"/>
            <a:ext cx="646331" cy="4091030"/>
          </a:xfrm>
          <a:prstGeom prst="rect">
            <a:avLst/>
          </a:prstGeom>
          <a:noFill/>
        </p:spPr>
        <p:txBody>
          <a:bodyPr vert="vert270"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Johnson Text" panose="00000500000000000000"/>
                <a:ea typeface="+mn-ea"/>
                <a:cs typeface="+mn-cs"/>
              </a:rPr>
              <a:t>IR NMIBC With </a:t>
            </a:r>
            <a:r>
              <a:rPr kumimoji="0" lang="en-US" sz="1500" b="1" i="1" u="none" strike="noStrike" kern="0" cap="none" spc="0" normalizeH="0" baseline="0" noProof="0" dirty="0">
                <a:ln>
                  <a:noFill/>
                </a:ln>
                <a:solidFill>
                  <a:srgbClr val="000000"/>
                </a:solidFill>
                <a:effectLst/>
                <a:uLnTx/>
                <a:uFillTx/>
                <a:latin typeface="Johnson Text" panose="00000500000000000000"/>
                <a:ea typeface="+mn-ea"/>
                <a:cs typeface="+mn-cs"/>
              </a:rPr>
              <a:t>FGFR </a:t>
            </a:r>
            <a:r>
              <a:rPr kumimoji="0" lang="en-US" sz="1500" b="1" i="0" u="none" strike="noStrike" kern="0" cap="none" spc="0" normalizeH="0" baseline="0" noProof="0" dirty="0">
                <a:ln>
                  <a:noFill/>
                </a:ln>
                <a:solidFill>
                  <a:srgbClr val="000000"/>
                </a:solidFill>
                <a:effectLst/>
                <a:uLnTx/>
                <a:uFillTx/>
                <a:latin typeface="Johnson Text" panose="00000500000000000000"/>
                <a:ea typeface="+mn-ea"/>
                <a:cs typeface="+mn-cs"/>
              </a:rPr>
              <a:t>Alterations (Cohort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Johnson Text" panose="00000500000000000000"/>
                <a:ea typeface="+mn-ea"/>
                <a:cs typeface="+mn-cs"/>
              </a:rPr>
              <a:t>(N=43)</a:t>
            </a:r>
            <a:r>
              <a:rPr kumimoji="0" lang="en-US" sz="1500" b="0" i="0" u="none" strike="noStrike" kern="0" cap="none" spc="0" normalizeH="0" baseline="30000" noProof="0" dirty="0">
                <a:ln>
                  <a:noFill/>
                </a:ln>
                <a:solidFill>
                  <a:srgbClr val="000000"/>
                </a:solidFill>
                <a:effectLst/>
                <a:uLnTx/>
                <a:uFillTx/>
                <a:latin typeface="Johnson Text" panose="00000500000000000000"/>
                <a:ea typeface="+mn-ea"/>
                <a:cs typeface="+mn-cs"/>
              </a:rPr>
              <a:t>a</a:t>
            </a:r>
          </a:p>
        </p:txBody>
      </p:sp>
      <p:grpSp>
        <p:nvGrpSpPr>
          <p:cNvPr id="882" name="Group 881">
            <a:extLst>
              <a:ext uri="{FF2B5EF4-FFF2-40B4-BE49-F238E27FC236}">
                <a16:creationId xmlns:a16="http://schemas.microsoft.com/office/drawing/2014/main" id="{A2CDBD7D-1C3A-0755-C913-AC05BAD44766}"/>
              </a:ext>
            </a:extLst>
          </p:cNvPr>
          <p:cNvGrpSpPr/>
          <p:nvPr/>
        </p:nvGrpSpPr>
        <p:grpSpPr>
          <a:xfrm>
            <a:off x="5646209" y="2168109"/>
            <a:ext cx="2032380" cy="3155595"/>
            <a:chOff x="5617631" y="2168109"/>
            <a:chExt cx="2032380" cy="3155595"/>
          </a:xfrm>
        </p:grpSpPr>
        <p:sp>
          <p:nvSpPr>
            <p:cNvPr id="883" name="TextBox 882">
              <a:extLst>
                <a:ext uri="{FF2B5EF4-FFF2-40B4-BE49-F238E27FC236}">
                  <a16:creationId xmlns:a16="http://schemas.microsoft.com/office/drawing/2014/main" id="{CC13BA84-5BB8-842F-C66A-50B04EE75830}"/>
                </a:ext>
              </a:extLst>
            </p:cNvPr>
            <p:cNvSpPr txBox="1"/>
            <p:nvPr/>
          </p:nvSpPr>
          <p:spPr>
            <a:xfrm>
              <a:off x="5842404" y="4000265"/>
              <a:ext cx="18076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Treatment ongoing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discontinuation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Treatment completed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Study completed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Study discontinuation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Follow-up period  </a:t>
              </a:r>
            </a:p>
          </p:txBody>
        </p:sp>
        <p:sp>
          <p:nvSpPr>
            <p:cNvPr id="884" name="TextBox 883">
              <a:extLst>
                <a:ext uri="{FF2B5EF4-FFF2-40B4-BE49-F238E27FC236}">
                  <a16:creationId xmlns:a16="http://schemas.microsoft.com/office/drawing/2014/main" id="{286D6C07-E4E1-8D0F-5D74-992872D32561}"/>
                </a:ext>
              </a:extLst>
            </p:cNvPr>
            <p:cNvSpPr txBox="1"/>
            <p:nvPr/>
          </p:nvSpPr>
          <p:spPr>
            <a:xfrm>
              <a:off x="5842405" y="3116468"/>
              <a:ext cx="1521252" cy="8233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CR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Recurrence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Non-CR/Non-PD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Assessment</a:t>
              </a:r>
            </a:p>
          </p:txBody>
        </p:sp>
        <p:sp>
          <p:nvSpPr>
            <p:cNvPr id="885" name="TextBox 884">
              <a:extLst>
                <a:ext uri="{FF2B5EF4-FFF2-40B4-BE49-F238E27FC236}">
                  <a16:creationId xmlns:a16="http://schemas.microsoft.com/office/drawing/2014/main" id="{BB50E662-1E90-C7F9-1067-D2D809344078}"/>
                </a:ext>
              </a:extLst>
            </p:cNvPr>
            <p:cNvSpPr txBox="1"/>
            <p:nvPr/>
          </p:nvSpPr>
          <p:spPr>
            <a:xfrm>
              <a:off x="5617631" y="2927283"/>
              <a:ext cx="79060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Johnson Text" panose="00000500000000000000"/>
                  <a:ea typeface="+mn-ea"/>
                  <a:cs typeface="+mn-cs"/>
                </a:rPr>
                <a:t>Response</a:t>
              </a:r>
            </a:p>
          </p:txBody>
        </p:sp>
        <p:sp>
          <p:nvSpPr>
            <p:cNvPr id="886" name="Rectangle 885">
              <a:extLst>
                <a:ext uri="{FF2B5EF4-FFF2-40B4-BE49-F238E27FC236}">
                  <a16:creationId xmlns:a16="http://schemas.microsoft.com/office/drawing/2014/main" id="{FA78748B-7853-FDD9-2A5D-5A3A264BCA2A}"/>
                </a:ext>
              </a:extLst>
            </p:cNvPr>
            <p:cNvSpPr>
              <a:spLocks noChangeAspect="1"/>
            </p:cNvSpPr>
            <p:nvPr/>
          </p:nvSpPr>
          <p:spPr>
            <a:xfrm>
              <a:off x="5769698" y="5141158"/>
              <a:ext cx="96044" cy="960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887" name="TextBox 886">
              <a:extLst>
                <a:ext uri="{FF2B5EF4-FFF2-40B4-BE49-F238E27FC236}">
                  <a16:creationId xmlns:a16="http://schemas.microsoft.com/office/drawing/2014/main" id="{9E989444-7683-DE59-3B07-2073A819EC15}"/>
                </a:ext>
              </a:extLst>
            </p:cNvPr>
            <p:cNvSpPr txBox="1"/>
            <p:nvPr/>
          </p:nvSpPr>
          <p:spPr>
            <a:xfrm>
              <a:off x="5842405" y="2168109"/>
              <a:ext cx="1364785" cy="7335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TAR-210-B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~2 mg/day (n=21)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TAR-210-D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rPr>
                <a:t>~4 mg/day (n=22)</a:t>
              </a:r>
            </a:p>
          </p:txBody>
        </p:sp>
        <p:sp>
          <p:nvSpPr>
            <p:cNvPr id="888" name="Arrow: Up 887">
              <a:extLst>
                <a:ext uri="{FF2B5EF4-FFF2-40B4-BE49-F238E27FC236}">
                  <a16:creationId xmlns:a16="http://schemas.microsoft.com/office/drawing/2014/main" id="{24069E4D-78EC-3D8A-7F88-1AD02E1A6FFA}"/>
                </a:ext>
              </a:extLst>
            </p:cNvPr>
            <p:cNvSpPr/>
            <p:nvPr/>
          </p:nvSpPr>
          <p:spPr>
            <a:xfrm>
              <a:off x="5772720" y="3748880"/>
              <a:ext cx="90000" cy="108000"/>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889" name="Oval 888">
              <a:extLst>
                <a:ext uri="{FF2B5EF4-FFF2-40B4-BE49-F238E27FC236}">
                  <a16:creationId xmlns:a16="http://schemas.microsoft.com/office/drawing/2014/main" id="{1FF049E0-87AB-C337-870B-DCD0B6F4184E}"/>
                </a:ext>
              </a:extLst>
            </p:cNvPr>
            <p:cNvSpPr>
              <a:spLocks noChangeAspect="1"/>
            </p:cNvSpPr>
            <p:nvPr/>
          </p:nvSpPr>
          <p:spPr>
            <a:xfrm>
              <a:off x="5769698" y="3394438"/>
              <a:ext cx="96044" cy="96044"/>
            </a:xfrm>
            <a:prstGeom prst="ellipse">
              <a:avLst/>
            </a:prstGeom>
            <a:solidFill>
              <a:srgbClr val="6FE4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890" name="Group 889">
              <a:extLst>
                <a:ext uri="{FF2B5EF4-FFF2-40B4-BE49-F238E27FC236}">
                  <a16:creationId xmlns:a16="http://schemas.microsoft.com/office/drawing/2014/main" id="{DA6DECF1-B862-C26C-68B6-A2E034EA0403}"/>
                </a:ext>
              </a:extLst>
            </p:cNvPr>
            <p:cNvGrpSpPr/>
            <p:nvPr/>
          </p:nvGrpSpPr>
          <p:grpSpPr>
            <a:xfrm>
              <a:off x="5756520" y="4347218"/>
              <a:ext cx="122400" cy="79200"/>
              <a:chOff x="5589472" y="2222824"/>
              <a:chExt cx="100426" cy="65753"/>
            </a:xfrm>
          </p:grpSpPr>
          <p:cxnSp>
            <p:nvCxnSpPr>
              <p:cNvPr id="902" name="Straight Connector 901">
                <a:extLst>
                  <a:ext uri="{FF2B5EF4-FFF2-40B4-BE49-F238E27FC236}">
                    <a16:creationId xmlns:a16="http://schemas.microsoft.com/office/drawing/2014/main" id="{2FCAC169-B3D2-5887-530F-8589849F0B59}"/>
                  </a:ext>
                </a:extLst>
              </p:cNvPr>
              <p:cNvCxnSpPr>
                <a:cxnSpLocks/>
              </p:cNvCxnSpPr>
              <p:nvPr/>
            </p:nvCxnSpPr>
            <p:spPr>
              <a:xfrm>
                <a:off x="5589472" y="2222824"/>
                <a:ext cx="100426" cy="65753"/>
              </a:xfrm>
              <a:prstGeom prst="line">
                <a:avLst/>
              </a:prstGeom>
              <a:noFill/>
              <a:ln w="19050" cap="flat" cmpd="sng" algn="ctr">
                <a:solidFill>
                  <a:srgbClr val="0F68B2"/>
                </a:solidFill>
                <a:prstDash val="solid"/>
                <a:miter lim="800000"/>
              </a:ln>
              <a:effectLst/>
            </p:spPr>
          </p:cxnSp>
          <p:cxnSp>
            <p:nvCxnSpPr>
              <p:cNvPr id="903" name="Straight Connector 902">
                <a:extLst>
                  <a:ext uri="{FF2B5EF4-FFF2-40B4-BE49-F238E27FC236}">
                    <a16:creationId xmlns:a16="http://schemas.microsoft.com/office/drawing/2014/main" id="{2544EB62-4447-FCC0-C6B1-09E69578C834}"/>
                  </a:ext>
                </a:extLst>
              </p:cNvPr>
              <p:cNvCxnSpPr>
                <a:cxnSpLocks/>
              </p:cNvCxnSpPr>
              <p:nvPr/>
            </p:nvCxnSpPr>
            <p:spPr>
              <a:xfrm flipH="1">
                <a:off x="5589472" y="2222824"/>
                <a:ext cx="100426" cy="65753"/>
              </a:xfrm>
              <a:prstGeom prst="line">
                <a:avLst/>
              </a:prstGeom>
              <a:noFill/>
              <a:ln w="19050" cap="flat" cmpd="sng" algn="ctr">
                <a:solidFill>
                  <a:srgbClr val="0F68B2"/>
                </a:solidFill>
                <a:prstDash val="solid"/>
                <a:miter lim="800000"/>
              </a:ln>
              <a:effectLst/>
            </p:spPr>
          </p:cxnSp>
        </p:grpSp>
        <p:grpSp>
          <p:nvGrpSpPr>
            <p:cNvPr id="891" name="Group 890">
              <a:extLst>
                <a:ext uri="{FF2B5EF4-FFF2-40B4-BE49-F238E27FC236}">
                  <a16:creationId xmlns:a16="http://schemas.microsoft.com/office/drawing/2014/main" id="{24431E06-16C2-BE2B-CDF0-F12F19A2F618}"/>
                </a:ext>
              </a:extLst>
            </p:cNvPr>
            <p:cNvGrpSpPr/>
            <p:nvPr/>
          </p:nvGrpSpPr>
          <p:grpSpPr>
            <a:xfrm>
              <a:off x="5767320" y="4556902"/>
              <a:ext cx="100800" cy="115200"/>
              <a:chOff x="6566487" y="1990143"/>
              <a:chExt cx="100426" cy="365585"/>
            </a:xfrm>
          </p:grpSpPr>
          <p:cxnSp>
            <p:nvCxnSpPr>
              <p:cNvPr id="899" name="Straight Connector 898">
                <a:extLst>
                  <a:ext uri="{FF2B5EF4-FFF2-40B4-BE49-F238E27FC236}">
                    <a16:creationId xmlns:a16="http://schemas.microsoft.com/office/drawing/2014/main" id="{81145434-14B5-267D-0E72-7F9CFE4128B1}"/>
                  </a:ext>
                </a:extLst>
              </p:cNvPr>
              <p:cNvCxnSpPr>
                <a:cxnSpLocks/>
              </p:cNvCxnSpPr>
              <p:nvPr/>
            </p:nvCxnSpPr>
            <p:spPr>
              <a:xfrm>
                <a:off x="6616700" y="1990143"/>
                <a:ext cx="0" cy="365585"/>
              </a:xfrm>
              <a:prstGeom prst="line">
                <a:avLst/>
              </a:prstGeom>
              <a:noFill/>
              <a:ln w="19050" cap="flat" cmpd="sng" algn="ctr">
                <a:solidFill>
                  <a:schemeClr val="bg2">
                    <a:lumMod val="50000"/>
                  </a:schemeClr>
                </a:solidFill>
                <a:prstDash val="solid"/>
                <a:miter lim="800000"/>
              </a:ln>
              <a:effectLst/>
            </p:spPr>
          </p:cxnSp>
          <p:cxnSp>
            <p:nvCxnSpPr>
              <p:cNvPr id="900" name="Straight Connector 899">
                <a:extLst>
                  <a:ext uri="{FF2B5EF4-FFF2-40B4-BE49-F238E27FC236}">
                    <a16:creationId xmlns:a16="http://schemas.microsoft.com/office/drawing/2014/main" id="{95A833AF-BFCC-9363-194F-B4E4130E844A}"/>
                  </a:ext>
                </a:extLst>
              </p:cNvPr>
              <p:cNvCxnSpPr>
                <a:cxnSpLocks/>
              </p:cNvCxnSpPr>
              <p:nvPr/>
            </p:nvCxnSpPr>
            <p:spPr>
              <a:xfrm>
                <a:off x="6566487" y="1990143"/>
                <a:ext cx="100426" cy="0"/>
              </a:xfrm>
              <a:prstGeom prst="line">
                <a:avLst/>
              </a:prstGeom>
              <a:noFill/>
              <a:ln w="19050" cap="flat" cmpd="sng" algn="ctr">
                <a:solidFill>
                  <a:schemeClr val="bg2">
                    <a:lumMod val="50000"/>
                  </a:schemeClr>
                </a:solidFill>
                <a:prstDash val="solid"/>
                <a:miter lim="800000"/>
              </a:ln>
              <a:effectLst/>
            </p:spPr>
          </p:cxnSp>
          <p:cxnSp>
            <p:nvCxnSpPr>
              <p:cNvPr id="901" name="Straight Connector 900">
                <a:extLst>
                  <a:ext uri="{FF2B5EF4-FFF2-40B4-BE49-F238E27FC236}">
                    <a16:creationId xmlns:a16="http://schemas.microsoft.com/office/drawing/2014/main" id="{4332EB1D-7863-3234-2745-97C745482A76}"/>
                  </a:ext>
                </a:extLst>
              </p:cNvPr>
              <p:cNvCxnSpPr>
                <a:cxnSpLocks/>
              </p:cNvCxnSpPr>
              <p:nvPr/>
            </p:nvCxnSpPr>
            <p:spPr>
              <a:xfrm>
                <a:off x="6566487" y="2355728"/>
                <a:ext cx="100426" cy="0"/>
              </a:xfrm>
              <a:prstGeom prst="line">
                <a:avLst/>
              </a:prstGeom>
              <a:noFill/>
              <a:ln w="19050" cap="flat" cmpd="sng" algn="ctr">
                <a:solidFill>
                  <a:schemeClr val="bg2">
                    <a:lumMod val="50000"/>
                  </a:schemeClr>
                </a:solidFill>
                <a:prstDash val="solid"/>
                <a:miter lim="800000"/>
              </a:ln>
              <a:effectLst/>
            </p:spPr>
          </p:cxnSp>
        </p:grpSp>
        <p:sp>
          <p:nvSpPr>
            <p:cNvPr id="892" name="Isosceles Triangle 891">
              <a:extLst>
                <a:ext uri="{FF2B5EF4-FFF2-40B4-BE49-F238E27FC236}">
                  <a16:creationId xmlns:a16="http://schemas.microsoft.com/office/drawing/2014/main" id="{7C96B0B8-3914-9646-04DA-1B86FE236050}"/>
                </a:ext>
              </a:extLst>
            </p:cNvPr>
            <p:cNvSpPr/>
            <p:nvPr/>
          </p:nvSpPr>
          <p:spPr>
            <a:xfrm rot="16200000" flipH="1">
              <a:off x="5781720" y="4779614"/>
              <a:ext cx="72000" cy="72000"/>
            </a:xfrm>
            <a:prstGeom prst="triangle">
              <a:avLst/>
            </a:prstGeom>
            <a:solidFill>
              <a:schemeClr val="accent6"/>
            </a:solidFill>
            <a:ln w="19050" cap="flat" cmpd="sng" algn="ctr">
              <a:solidFill>
                <a:schemeClr val="accent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893" name="Straight Arrow Connector 892">
              <a:extLst>
                <a:ext uri="{FF2B5EF4-FFF2-40B4-BE49-F238E27FC236}">
                  <a16:creationId xmlns:a16="http://schemas.microsoft.com/office/drawing/2014/main" id="{1E087E15-8DAD-AE4F-922E-8CFCF41608D5}"/>
                </a:ext>
              </a:extLst>
            </p:cNvPr>
            <p:cNvCxnSpPr>
              <a:cxnSpLocks/>
            </p:cNvCxnSpPr>
            <p:nvPr/>
          </p:nvCxnSpPr>
          <p:spPr>
            <a:xfrm>
              <a:off x="5846094" y="4125137"/>
              <a:ext cx="28308" cy="0"/>
            </a:xfrm>
            <a:prstGeom prst="straightConnector1">
              <a:avLst/>
            </a:prstGeom>
            <a:solidFill>
              <a:schemeClr val="bg1"/>
            </a:solidFill>
            <a:ln w="50800" cap="flat" cmpd="sng" algn="ctr">
              <a:solidFill>
                <a:schemeClr val="accent5"/>
              </a:solidFill>
              <a:prstDash val="solid"/>
              <a:miter lim="800000"/>
              <a:headEnd w="lg" len="lg"/>
              <a:tailEnd type="triangle" w="sm" len="sm"/>
            </a:ln>
            <a:effectLst/>
          </p:spPr>
        </p:cxnSp>
        <p:sp>
          <p:nvSpPr>
            <p:cNvPr id="894" name="Isosceles Triangle 893">
              <a:extLst>
                <a:ext uri="{FF2B5EF4-FFF2-40B4-BE49-F238E27FC236}">
                  <a16:creationId xmlns:a16="http://schemas.microsoft.com/office/drawing/2014/main" id="{8ECDFCFC-B540-1148-012D-A15EB964ECF7}"/>
                </a:ext>
              </a:extLst>
            </p:cNvPr>
            <p:cNvSpPr>
              <a:spLocks noChangeAspect="1"/>
            </p:cNvSpPr>
            <p:nvPr/>
          </p:nvSpPr>
          <p:spPr>
            <a:xfrm>
              <a:off x="5777968" y="3197665"/>
              <a:ext cx="79505" cy="79505"/>
            </a:xfrm>
            <a:prstGeom prst="triangle">
              <a:avLst/>
            </a:prstGeom>
            <a:solidFill>
              <a:schemeClr val="accent4">
                <a:lumMod val="60000"/>
                <a:lumOff val="40000"/>
              </a:schemeClr>
            </a:solidFill>
            <a:ln w="19050" cap="flat" cmpd="sng" algn="ctr">
              <a:solidFill>
                <a:srgbClr val="50A7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895" name="Rectangle 894">
              <a:extLst>
                <a:ext uri="{FF2B5EF4-FFF2-40B4-BE49-F238E27FC236}">
                  <a16:creationId xmlns:a16="http://schemas.microsoft.com/office/drawing/2014/main" id="{622A5D81-9A3B-F700-0004-9EFC814DD7B8}"/>
                </a:ext>
              </a:extLst>
            </p:cNvPr>
            <p:cNvSpPr>
              <a:spLocks noChangeAspect="1"/>
            </p:cNvSpPr>
            <p:nvPr/>
          </p:nvSpPr>
          <p:spPr>
            <a:xfrm>
              <a:off x="5753699" y="2300227"/>
              <a:ext cx="128042" cy="128042"/>
            </a:xfrm>
            <a:prstGeom prst="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896" name="Rectangle 895">
              <a:extLst>
                <a:ext uri="{FF2B5EF4-FFF2-40B4-BE49-F238E27FC236}">
                  <a16:creationId xmlns:a16="http://schemas.microsoft.com/office/drawing/2014/main" id="{64268AF0-90E0-C564-E33B-33655E23F466}"/>
                </a:ext>
              </a:extLst>
            </p:cNvPr>
            <p:cNvSpPr>
              <a:spLocks noChangeAspect="1"/>
            </p:cNvSpPr>
            <p:nvPr/>
          </p:nvSpPr>
          <p:spPr>
            <a:xfrm>
              <a:off x="5753699" y="2629900"/>
              <a:ext cx="128042" cy="128042"/>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897" name="5-point Star 522">
              <a:extLst>
                <a:ext uri="{FF2B5EF4-FFF2-40B4-BE49-F238E27FC236}">
                  <a16:creationId xmlns:a16="http://schemas.microsoft.com/office/drawing/2014/main" id="{918849B8-A8EC-5F47-740A-69609292A2B1}"/>
                </a:ext>
              </a:extLst>
            </p:cNvPr>
            <p:cNvSpPr>
              <a:spLocks/>
            </p:cNvSpPr>
            <p:nvPr/>
          </p:nvSpPr>
          <p:spPr>
            <a:xfrm>
              <a:off x="5753699" y="3556267"/>
              <a:ext cx="140617" cy="126143"/>
            </a:xfrm>
            <a:prstGeom prst="star5">
              <a:avLst/>
            </a:prstGeom>
            <a:solidFill>
              <a:srgbClr val="FFFFFF"/>
            </a:solidFill>
            <a:ln>
              <a:solidFill>
                <a:srgbClr val="333333"/>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898" name="Isosceles Triangle 897">
              <a:extLst>
                <a:ext uri="{FF2B5EF4-FFF2-40B4-BE49-F238E27FC236}">
                  <a16:creationId xmlns:a16="http://schemas.microsoft.com/office/drawing/2014/main" id="{34F1368E-13CC-B6F0-8AA0-2EB2E9312D03}"/>
                </a:ext>
              </a:extLst>
            </p:cNvPr>
            <p:cNvSpPr/>
            <p:nvPr/>
          </p:nvSpPr>
          <p:spPr>
            <a:xfrm rot="16200000" flipH="1">
              <a:off x="5781720" y="4974094"/>
              <a:ext cx="72000" cy="72000"/>
            </a:xfrm>
            <a:prstGeom prst="triangle">
              <a:avLst/>
            </a:prstGeom>
            <a:solidFill>
              <a:schemeClr val="bg2"/>
            </a:solidFill>
            <a:ln w="1905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sp>
        <p:nvSpPr>
          <p:cNvPr id="905" name="TextBox 904">
            <a:extLst>
              <a:ext uri="{FF2B5EF4-FFF2-40B4-BE49-F238E27FC236}">
                <a16:creationId xmlns:a16="http://schemas.microsoft.com/office/drawing/2014/main" id="{8806AD13-2C66-2A53-FCE9-F5FEA80B7DCB}"/>
              </a:ext>
            </a:extLst>
          </p:cNvPr>
          <p:cNvSpPr txBox="1"/>
          <p:nvPr/>
        </p:nvSpPr>
        <p:spPr>
          <a:xfrm>
            <a:off x="4789764" y="1902941"/>
            <a:ext cx="1249707" cy="390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Johnson Text" panose="00000500000000000000"/>
                <a:ea typeface="+mn-ea"/>
                <a:cs typeface="+mn-cs"/>
              </a:rPr>
              <a:t>DOR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0000"/>
                </a:solidFill>
                <a:effectLst/>
                <a:uLnTx/>
                <a:uFillTx/>
                <a:latin typeface="Johnson Text" panose="00000500000000000000"/>
                <a:ea typeface="+mn-ea"/>
                <a:cs typeface="+mn-cs"/>
              </a:rPr>
              <a:t> (months)</a:t>
            </a:r>
          </a:p>
        </p:txBody>
      </p:sp>
      <p:sp>
        <p:nvSpPr>
          <p:cNvPr id="908" name="TextBox 907">
            <a:extLst>
              <a:ext uri="{FF2B5EF4-FFF2-40B4-BE49-F238E27FC236}">
                <a16:creationId xmlns:a16="http://schemas.microsoft.com/office/drawing/2014/main" id="{BA91B848-54CD-577C-5D3C-60B62BB704D0}"/>
              </a:ext>
            </a:extLst>
          </p:cNvPr>
          <p:cNvSpPr txBox="1"/>
          <p:nvPr/>
        </p:nvSpPr>
        <p:spPr>
          <a:xfrm>
            <a:off x="3116829" y="3481939"/>
            <a:ext cx="2105294" cy="39043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a:ea typeface="+mn-ea"/>
                <a:cs typeface="+mn-cs"/>
              </a:rPr>
              <a:t>Median duration of treatment with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a:ea typeface="+mn-ea"/>
                <a:cs typeface="+mn-cs"/>
              </a:rPr>
              <a:t>TAR-210-B,</a:t>
            </a:r>
            <a:r>
              <a:rPr kumimoji="0" lang="en-US" sz="800" b="0" i="0" u="none" strike="noStrike" kern="0" cap="none" spc="0" normalizeH="0" baseline="0" noProof="0" dirty="0">
                <a:ln>
                  <a:noFill/>
                </a:ln>
                <a:solidFill>
                  <a:srgbClr val="53B0C9"/>
                </a:solidFill>
                <a:effectLst/>
                <a:uLnTx/>
                <a:uFillTx/>
                <a:latin typeface="Johnson Text" panose="00000500000000000000"/>
                <a:ea typeface="+mn-ea"/>
                <a:cs typeface="+mn-cs"/>
              </a:rPr>
              <a:t> </a:t>
            </a:r>
            <a:r>
              <a:rPr kumimoji="0" lang="en-US" sz="800" b="1" i="0" u="none" strike="noStrike" kern="0" cap="none" spc="0" normalizeH="0" baseline="0" noProof="0" dirty="0">
                <a:ln>
                  <a:noFill/>
                </a:ln>
                <a:solidFill>
                  <a:srgbClr val="FF0000"/>
                </a:solidFill>
                <a:effectLst/>
                <a:uLnTx/>
                <a:uFillTx/>
                <a:latin typeface="Johnson Text" panose="00000500000000000000"/>
                <a:ea typeface="+mn-ea"/>
                <a:cs typeface="+mn-cs"/>
              </a:rPr>
              <a:t>6.8 months (range, 0.6-12)</a:t>
            </a:r>
          </a:p>
        </p:txBody>
      </p:sp>
      <p:sp>
        <p:nvSpPr>
          <p:cNvPr id="909" name="TextBox 908">
            <a:extLst>
              <a:ext uri="{FF2B5EF4-FFF2-40B4-BE49-F238E27FC236}">
                <a16:creationId xmlns:a16="http://schemas.microsoft.com/office/drawing/2014/main" id="{E3044375-22A0-82CE-8858-5FAFBBBB75BF}"/>
              </a:ext>
            </a:extLst>
          </p:cNvPr>
          <p:cNvSpPr txBox="1"/>
          <p:nvPr/>
        </p:nvSpPr>
        <p:spPr>
          <a:xfrm>
            <a:off x="3203352" y="4956341"/>
            <a:ext cx="2016168" cy="39043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a:ea typeface="+mn-ea"/>
                <a:cs typeface="+mn-cs"/>
              </a:rPr>
              <a:t>Median duration of treatment with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a:ea typeface="+mn-ea"/>
                <a:cs typeface="+mn-cs"/>
              </a:rPr>
              <a:t>TAR-210-D, </a:t>
            </a:r>
            <a:r>
              <a:rPr kumimoji="0" lang="en-US" sz="800" b="1" i="0" u="none" strike="noStrike" kern="0" cap="none" spc="0" normalizeH="0" baseline="0" noProof="0" dirty="0">
                <a:ln>
                  <a:noFill/>
                </a:ln>
                <a:solidFill>
                  <a:srgbClr val="000000"/>
                </a:solidFill>
                <a:effectLst/>
                <a:uLnTx/>
                <a:uFillTx/>
                <a:latin typeface="Johnson Text" panose="00000500000000000000"/>
                <a:ea typeface="+mn-ea"/>
                <a:cs typeface="+mn-cs"/>
              </a:rPr>
              <a:t>7.6 months (range, 0.6-12)</a:t>
            </a:r>
          </a:p>
        </p:txBody>
      </p:sp>
      <p:grpSp>
        <p:nvGrpSpPr>
          <p:cNvPr id="910" name="Group 909">
            <a:extLst>
              <a:ext uri="{FF2B5EF4-FFF2-40B4-BE49-F238E27FC236}">
                <a16:creationId xmlns:a16="http://schemas.microsoft.com/office/drawing/2014/main" id="{3083D720-A008-2C87-53AF-D53EF03FFB03}"/>
              </a:ext>
            </a:extLst>
          </p:cNvPr>
          <p:cNvGrpSpPr/>
          <p:nvPr/>
        </p:nvGrpSpPr>
        <p:grpSpPr>
          <a:xfrm>
            <a:off x="203041" y="2272792"/>
            <a:ext cx="5250340" cy="3453694"/>
            <a:chOff x="203041" y="2223647"/>
            <a:chExt cx="5250340" cy="2994775"/>
          </a:xfrm>
        </p:grpSpPr>
        <p:sp>
          <p:nvSpPr>
            <p:cNvPr id="911" name="Rectangle 910">
              <a:extLst>
                <a:ext uri="{FF2B5EF4-FFF2-40B4-BE49-F238E27FC236}">
                  <a16:creationId xmlns:a16="http://schemas.microsoft.com/office/drawing/2014/main" id="{B3BDCFFD-2ACE-0263-DA3D-8EDDDD14BA3D}"/>
                </a:ext>
              </a:extLst>
            </p:cNvPr>
            <p:cNvSpPr/>
            <p:nvPr/>
          </p:nvSpPr>
          <p:spPr>
            <a:xfrm>
              <a:off x="3256305" y="3541460"/>
              <a:ext cx="805381"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12" name="Rectangle 911">
              <a:extLst>
                <a:ext uri="{FF2B5EF4-FFF2-40B4-BE49-F238E27FC236}">
                  <a16:creationId xmlns:a16="http://schemas.microsoft.com/office/drawing/2014/main" id="{5A3CEADA-0B62-DE01-6C40-5A46AB35BD07}"/>
                </a:ext>
              </a:extLst>
            </p:cNvPr>
            <p:cNvSpPr/>
            <p:nvPr/>
          </p:nvSpPr>
          <p:spPr>
            <a:xfrm>
              <a:off x="3193575" y="3657872"/>
              <a:ext cx="706351"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13" name="Rectangle 912">
              <a:extLst>
                <a:ext uri="{FF2B5EF4-FFF2-40B4-BE49-F238E27FC236}">
                  <a16:creationId xmlns:a16="http://schemas.microsoft.com/office/drawing/2014/main" id="{8B82F9E2-4634-F5A1-810D-C5CB65F1D240}"/>
                </a:ext>
              </a:extLst>
            </p:cNvPr>
            <p:cNvSpPr/>
            <p:nvPr/>
          </p:nvSpPr>
          <p:spPr>
            <a:xfrm>
              <a:off x="3178747" y="3716078"/>
              <a:ext cx="823627"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14" name="Rectangle 913">
              <a:extLst>
                <a:ext uri="{FF2B5EF4-FFF2-40B4-BE49-F238E27FC236}">
                  <a16:creationId xmlns:a16="http://schemas.microsoft.com/office/drawing/2014/main" id="{D430B925-BE87-1088-3191-C21324057CEC}"/>
                </a:ext>
              </a:extLst>
            </p:cNvPr>
            <p:cNvSpPr/>
            <p:nvPr/>
          </p:nvSpPr>
          <p:spPr>
            <a:xfrm>
              <a:off x="3264075" y="3599666"/>
              <a:ext cx="1121761"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15" name="Rectangle 914">
              <a:extLst>
                <a:ext uri="{FF2B5EF4-FFF2-40B4-BE49-F238E27FC236}">
                  <a16:creationId xmlns:a16="http://schemas.microsoft.com/office/drawing/2014/main" id="{7D027CC4-EB60-7F1B-6280-B87481C44D4C}"/>
                </a:ext>
              </a:extLst>
            </p:cNvPr>
            <p:cNvSpPr/>
            <p:nvPr/>
          </p:nvSpPr>
          <p:spPr>
            <a:xfrm>
              <a:off x="465557" y="4414550"/>
              <a:ext cx="706020"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16" name="Rectangle 915">
              <a:extLst>
                <a:ext uri="{FF2B5EF4-FFF2-40B4-BE49-F238E27FC236}">
                  <a16:creationId xmlns:a16="http://schemas.microsoft.com/office/drawing/2014/main" id="{3233D50F-6E82-96E9-103F-3B83B8AC55D1}"/>
                </a:ext>
              </a:extLst>
            </p:cNvPr>
            <p:cNvSpPr/>
            <p:nvPr/>
          </p:nvSpPr>
          <p:spPr>
            <a:xfrm>
              <a:off x="465555" y="3244563"/>
              <a:ext cx="732982"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17" name="Straight Arrow Connector 916">
              <a:extLst>
                <a:ext uri="{FF2B5EF4-FFF2-40B4-BE49-F238E27FC236}">
                  <a16:creationId xmlns:a16="http://schemas.microsoft.com/office/drawing/2014/main" id="{8A804089-C0C6-908A-D37C-9F6070375D65}"/>
                </a:ext>
              </a:extLst>
            </p:cNvPr>
            <p:cNvCxnSpPr>
              <a:cxnSpLocks/>
            </p:cNvCxnSpPr>
            <p:nvPr/>
          </p:nvCxnSpPr>
          <p:spPr>
            <a:xfrm>
              <a:off x="1288405" y="3261625"/>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18" name="Rectangle 917">
              <a:extLst>
                <a:ext uri="{FF2B5EF4-FFF2-40B4-BE49-F238E27FC236}">
                  <a16:creationId xmlns:a16="http://schemas.microsoft.com/office/drawing/2014/main" id="{12805FDA-81A6-882C-A48F-23FB6A64EBA1}"/>
                </a:ext>
              </a:extLst>
            </p:cNvPr>
            <p:cNvSpPr/>
            <p:nvPr/>
          </p:nvSpPr>
          <p:spPr>
            <a:xfrm>
              <a:off x="465555" y="3302505"/>
              <a:ext cx="672921"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19" name="Straight Arrow Connector 918">
              <a:extLst>
                <a:ext uri="{FF2B5EF4-FFF2-40B4-BE49-F238E27FC236}">
                  <a16:creationId xmlns:a16="http://schemas.microsoft.com/office/drawing/2014/main" id="{805DF213-FFBC-8995-86A1-518D6C41CECD}"/>
                </a:ext>
              </a:extLst>
            </p:cNvPr>
            <p:cNvCxnSpPr>
              <a:cxnSpLocks/>
            </p:cNvCxnSpPr>
            <p:nvPr/>
          </p:nvCxnSpPr>
          <p:spPr>
            <a:xfrm>
              <a:off x="1221002" y="3320250"/>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20" name="Rectangle 919">
              <a:extLst>
                <a:ext uri="{FF2B5EF4-FFF2-40B4-BE49-F238E27FC236}">
                  <a16:creationId xmlns:a16="http://schemas.microsoft.com/office/drawing/2014/main" id="{4404DE2F-4EF3-019F-48F0-2E3546446EF0}"/>
                </a:ext>
              </a:extLst>
            </p:cNvPr>
            <p:cNvSpPr/>
            <p:nvPr/>
          </p:nvSpPr>
          <p:spPr>
            <a:xfrm>
              <a:off x="465555" y="3360447"/>
              <a:ext cx="453946"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21" name="Straight Arrow Connector 920">
              <a:extLst>
                <a:ext uri="{FF2B5EF4-FFF2-40B4-BE49-F238E27FC236}">
                  <a16:creationId xmlns:a16="http://schemas.microsoft.com/office/drawing/2014/main" id="{3439778B-4C28-53A9-863A-4BD251611E14}"/>
                </a:ext>
              </a:extLst>
            </p:cNvPr>
            <p:cNvCxnSpPr>
              <a:cxnSpLocks/>
            </p:cNvCxnSpPr>
            <p:nvPr/>
          </p:nvCxnSpPr>
          <p:spPr>
            <a:xfrm>
              <a:off x="999925" y="3374528"/>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22" name="Rectangle 921">
              <a:extLst>
                <a:ext uri="{FF2B5EF4-FFF2-40B4-BE49-F238E27FC236}">
                  <a16:creationId xmlns:a16="http://schemas.microsoft.com/office/drawing/2014/main" id="{1F626753-75AE-48B2-17E5-E49A6DC545A1}"/>
                </a:ext>
              </a:extLst>
            </p:cNvPr>
            <p:cNvSpPr/>
            <p:nvPr/>
          </p:nvSpPr>
          <p:spPr>
            <a:xfrm>
              <a:off x="465555" y="3418389"/>
              <a:ext cx="398678"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23" name="Straight Arrow Connector 922">
              <a:extLst>
                <a:ext uri="{FF2B5EF4-FFF2-40B4-BE49-F238E27FC236}">
                  <a16:creationId xmlns:a16="http://schemas.microsoft.com/office/drawing/2014/main" id="{34502BC4-E986-8170-604A-992D8C0EACD3}"/>
                </a:ext>
              </a:extLst>
            </p:cNvPr>
            <p:cNvCxnSpPr>
              <a:cxnSpLocks/>
            </p:cNvCxnSpPr>
            <p:nvPr/>
          </p:nvCxnSpPr>
          <p:spPr>
            <a:xfrm>
              <a:off x="943306" y="3441321"/>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24" name="Rectangle 923">
              <a:extLst>
                <a:ext uri="{FF2B5EF4-FFF2-40B4-BE49-F238E27FC236}">
                  <a16:creationId xmlns:a16="http://schemas.microsoft.com/office/drawing/2014/main" id="{A22AE9D8-1E60-9E3F-C2BA-57EF8B0A8BB3}"/>
                </a:ext>
              </a:extLst>
            </p:cNvPr>
            <p:cNvSpPr/>
            <p:nvPr/>
          </p:nvSpPr>
          <p:spPr>
            <a:xfrm>
              <a:off x="465555" y="3476332"/>
              <a:ext cx="133121"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25" name="Straight Arrow Connector 924">
              <a:extLst>
                <a:ext uri="{FF2B5EF4-FFF2-40B4-BE49-F238E27FC236}">
                  <a16:creationId xmlns:a16="http://schemas.microsoft.com/office/drawing/2014/main" id="{31619E84-E254-92C5-8FC2-D4997F5CA167}"/>
                </a:ext>
              </a:extLst>
            </p:cNvPr>
            <p:cNvCxnSpPr>
              <a:cxnSpLocks/>
            </p:cNvCxnSpPr>
            <p:nvPr/>
          </p:nvCxnSpPr>
          <p:spPr>
            <a:xfrm>
              <a:off x="683138" y="3497154"/>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cxnSp>
          <p:nvCxnSpPr>
            <p:cNvPr id="926" name="Straight Arrow Connector 925">
              <a:extLst>
                <a:ext uri="{FF2B5EF4-FFF2-40B4-BE49-F238E27FC236}">
                  <a16:creationId xmlns:a16="http://schemas.microsoft.com/office/drawing/2014/main" id="{BE41A7AF-0A53-85F5-A872-1EC183FF3409}"/>
                </a:ext>
              </a:extLst>
            </p:cNvPr>
            <p:cNvCxnSpPr>
              <a:cxnSpLocks/>
            </p:cNvCxnSpPr>
            <p:nvPr/>
          </p:nvCxnSpPr>
          <p:spPr>
            <a:xfrm>
              <a:off x="1250651" y="4438602"/>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27" name="Rectangle 926">
              <a:extLst>
                <a:ext uri="{FF2B5EF4-FFF2-40B4-BE49-F238E27FC236}">
                  <a16:creationId xmlns:a16="http://schemas.microsoft.com/office/drawing/2014/main" id="{6DFCF94F-4C13-5955-F9E2-7D4A8D08A417}"/>
                </a:ext>
              </a:extLst>
            </p:cNvPr>
            <p:cNvSpPr/>
            <p:nvPr/>
          </p:nvSpPr>
          <p:spPr>
            <a:xfrm>
              <a:off x="465557" y="4472756"/>
              <a:ext cx="675015"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28" name="Straight Arrow Connector 927">
              <a:extLst>
                <a:ext uri="{FF2B5EF4-FFF2-40B4-BE49-F238E27FC236}">
                  <a16:creationId xmlns:a16="http://schemas.microsoft.com/office/drawing/2014/main" id="{707BC4C6-F29B-D297-F705-5BD10E9BE1F9}"/>
                </a:ext>
              </a:extLst>
            </p:cNvPr>
            <p:cNvCxnSpPr>
              <a:cxnSpLocks/>
            </p:cNvCxnSpPr>
            <p:nvPr/>
          </p:nvCxnSpPr>
          <p:spPr>
            <a:xfrm>
              <a:off x="1222341" y="4494283"/>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29" name="Rectangle 928">
              <a:extLst>
                <a:ext uri="{FF2B5EF4-FFF2-40B4-BE49-F238E27FC236}">
                  <a16:creationId xmlns:a16="http://schemas.microsoft.com/office/drawing/2014/main" id="{DA4187DE-DB06-0894-340E-CC07989EC0A3}"/>
                </a:ext>
              </a:extLst>
            </p:cNvPr>
            <p:cNvSpPr/>
            <p:nvPr/>
          </p:nvSpPr>
          <p:spPr>
            <a:xfrm>
              <a:off x="465557" y="4530962"/>
              <a:ext cx="559087"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30" name="Straight Arrow Connector 929">
              <a:extLst>
                <a:ext uri="{FF2B5EF4-FFF2-40B4-BE49-F238E27FC236}">
                  <a16:creationId xmlns:a16="http://schemas.microsoft.com/office/drawing/2014/main" id="{9D739F8F-1EE4-CF63-6237-163703819705}"/>
                </a:ext>
              </a:extLst>
            </p:cNvPr>
            <p:cNvCxnSpPr>
              <a:cxnSpLocks/>
            </p:cNvCxnSpPr>
            <p:nvPr/>
          </p:nvCxnSpPr>
          <p:spPr>
            <a:xfrm>
              <a:off x="1107759" y="4552984"/>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31" name="Rectangle 930">
              <a:extLst>
                <a:ext uri="{FF2B5EF4-FFF2-40B4-BE49-F238E27FC236}">
                  <a16:creationId xmlns:a16="http://schemas.microsoft.com/office/drawing/2014/main" id="{47502231-740B-296D-0DE7-5B9C651F2B05}"/>
                </a:ext>
              </a:extLst>
            </p:cNvPr>
            <p:cNvSpPr/>
            <p:nvPr/>
          </p:nvSpPr>
          <p:spPr>
            <a:xfrm>
              <a:off x="465557" y="4589168"/>
              <a:ext cx="363628"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32" name="Straight Arrow Connector 931">
              <a:extLst>
                <a:ext uri="{FF2B5EF4-FFF2-40B4-BE49-F238E27FC236}">
                  <a16:creationId xmlns:a16="http://schemas.microsoft.com/office/drawing/2014/main" id="{D032DD51-0DFA-0057-59C7-9DA40FF415EC}"/>
                </a:ext>
              </a:extLst>
            </p:cNvPr>
            <p:cNvCxnSpPr>
              <a:cxnSpLocks/>
            </p:cNvCxnSpPr>
            <p:nvPr/>
          </p:nvCxnSpPr>
          <p:spPr>
            <a:xfrm>
              <a:off x="912298" y="4610136"/>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33" name="Rectangle 932">
              <a:extLst>
                <a:ext uri="{FF2B5EF4-FFF2-40B4-BE49-F238E27FC236}">
                  <a16:creationId xmlns:a16="http://schemas.microsoft.com/office/drawing/2014/main" id="{24B8D852-AD4C-DFA1-47BD-CDB6073F1091}"/>
                </a:ext>
              </a:extLst>
            </p:cNvPr>
            <p:cNvSpPr/>
            <p:nvPr/>
          </p:nvSpPr>
          <p:spPr>
            <a:xfrm>
              <a:off x="465557" y="4705580"/>
              <a:ext cx="286792"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34" name="Straight Arrow Connector 933">
              <a:extLst>
                <a:ext uri="{FF2B5EF4-FFF2-40B4-BE49-F238E27FC236}">
                  <a16:creationId xmlns:a16="http://schemas.microsoft.com/office/drawing/2014/main" id="{8008318C-8DDE-84DB-EDE0-118A14C76800}"/>
                </a:ext>
              </a:extLst>
            </p:cNvPr>
            <p:cNvCxnSpPr>
              <a:cxnSpLocks/>
            </p:cNvCxnSpPr>
            <p:nvPr/>
          </p:nvCxnSpPr>
          <p:spPr>
            <a:xfrm>
              <a:off x="832764" y="4727614"/>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35" name="Rectangle 934">
              <a:extLst>
                <a:ext uri="{FF2B5EF4-FFF2-40B4-BE49-F238E27FC236}">
                  <a16:creationId xmlns:a16="http://schemas.microsoft.com/office/drawing/2014/main" id="{8978734A-706E-804F-B3C9-E68ABF19E98C}"/>
                </a:ext>
              </a:extLst>
            </p:cNvPr>
            <p:cNvSpPr/>
            <p:nvPr/>
          </p:nvSpPr>
          <p:spPr>
            <a:xfrm>
              <a:off x="465557" y="4763790"/>
              <a:ext cx="149296"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36" name="Straight Arrow Connector 935">
              <a:extLst>
                <a:ext uri="{FF2B5EF4-FFF2-40B4-BE49-F238E27FC236}">
                  <a16:creationId xmlns:a16="http://schemas.microsoft.com/office/drawing/2014/main" id="{0D345DDB-6AE7-3B3D-B172-1825E4DBFBC0}"/>
                </a:ext>
              </a:extLst>
            </p:cNvPr>
            <p:cNvCxnSpPr>
              <a:cxnSpLocks/>
            </p:cNvCxnSpPr>
            <p:nvPr/>
          </p:nvCxnSpPr>
          <p:spPr>
            <a:xfrm>
              <a:off x="693917" y="4784612"/>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37" name="Rectangle 936">
              <a:extLst>
                <a:ext uri="{FF2B5EF4-FFF2-40B4-BE49-F238E27FC236}">
                  <a16:creationId xmlns:a16="http://schemas.microsoft.com/office/drawing/2014/main" id="{48664094-E9EC-8158-C9E5-A1463C46545A}"/>
                </a:ext>
              </a:extLst>
            </p:cNvPr>
            <p:cNvSpPr/>
            <p:nvPr/>
          </p:nvSpPr>
          <p:spPr>
            <a:xfrm>
              <a:off x="465553" y="2317491"/>
              <a:ext cx="2738806"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38" name="Triangle 520">
              <a:extLst>
                <a:ext uri="{FF2B5EF4-FFF2-40B4-BE49-F238E27FC236}">
                  <a16:creationId xmlns:a16="http://schemas.microsoft.com/office/drawing/2014/main" id="{A30FF64B-CF59-1B6A-B414-055C96AD02B4}"/>
                </a:ext>
              </a:extLst>
            </p:cNvPr>
            <p:cNvSpPr>
              <a:spLocks noChangeAspect="1"/>
            </p:cNvSpPr>
            <p:nvPr/>
          </p:nvSpPr>
          <p:spPr>
            <a:xfrm>
              <a:off x="2525949" y="231151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39" name="Triangle 520">
              <a:extLst>
                <a:ext uri="{FF2B5EF4-FFF2-40B4-BE49-F238E27FC236}">
                  <a16:creationId xmlns:a16="http://schemas.microsoft.com/office/drawing/2014/main" id="{EB650517-773A-99AD-13DC-99D870AFCB65}"/>
                </a:ext>
              </a:extLst>
            </p:cNvPr>
            <p:cNvSpPr>
              <a:spLocks noChangeAspect="1"/>
            </p:cNvSpPr>
            <p:nvPr/>
          </p:nvSpPr>
          <p:spPr>
            <a:xfrm>
              <a:off x="1829303" y="231151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40" name="Triangle 520">
              <a:extLst>
                <a:ext uri="{FF2B5EF4-FFF2-40B4-BE49-F238E27FC236}">
                  <a16:creationId xmlns:a16="http://schemas.microsoft.com/office/drawing/2014/main" id="{6215685F-29A3-D0E5-3D14-EAF9B79818F3}"/>
                </a:ext>
              </a:extLst>
            </p:cNvPr>
            <p:cNvSpPr>
              <a:spLocks noChangeAspect="1"/>
            </p:cNvSpPr>
            <p:nvPr/>
          </p:nvSpPr>
          <p:spPr>
            <a:xfrm>
              <a:off x="1134542" y="231151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41" name="Rectangle 940">
              <a:extLst>
                <a:ext uri="{FF2B5EF4-FFF2-40B4-BE49-F238E27FC236}">
                  <a16:creationId xmlns:a16="http://schemas.microsoft.com/office/drawing/2014/main" id="{A96AC4D9-831B-6545-8FAB-5856556CDEF3}"/>
                </a:ext>
              </a:extLst>
            </p:cNvPr>
            <p:cNvSpPr/>
            <p:nvPr/>
          </p:nvSpPr>
          <p:spPr>
            <a:xfrm>
              <a:off x="3203780" y="2317491"/>
              <a:ext cx="1545385"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42" name="Triangle 520">
              <a:extLst>
                <a:ext uri="{FF2B5EF4-FFF2-40B4-BE49-F238E27FC236}">
                  <a16:creationId xmlns:a16="http://schemas.microsoft.com/office/drawing/2014/main" id="{B5BFB468-8EAB-19AA-E629-434C3D94479A}"/>
                </a:ext>
              </a:extLst>
            </p:cNvPr>
            <p:cNvSpPr>
              <a:spLocks noChangeAspect="1"/>
            </p:cNvSpPr>
            <p:nvPr/>
          </p:nvSpPr>
          <p:spPr>
            <a:xfrm>
              <a:off x="4608076" y="231151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43" name="Triangle 520">
              <a:extLst>
                <a:ext uri="{FF2B5EF4-FFF2-40B4-BE49-F238E27FC236}">
                  <a16:creationId xmlns:a16="http://schemas.microsoft.com/office/drawing/2014/main" id="{C66AEAD0-7B8B-BC4D-E97C-08AEE4E99BE4}"/>
                </a:ext>
              </a:extLst>
            </p:cNvPr>
            <p:cNvSpPr>
              <a:spLocks noChangeAspect="1"/>
            </p:cNvSpPr>
            <p:nvPr/>
          </p:nvSpPr>
          <p:spPr>
            <a:xfrm>
              <a:off x="3911430" y="231151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944" name="Straight Connector 943">
              <a:extLst>
                <a:ext uri="{FF2B5EF4-FFF2-40B4-BE49-F238E27FC236}">
                  <a16:creationId xmlns:a16="http://schemas.microsoft.com/office/drawing/2014/main" id="{95E1DDC7-CF59-2E47-E0C4-AED20CC34731}"/>
                </a:ext>
              </a:extLst>
            </p:cNvPr>
            <p:cNvCxnSpPr>
              <a:cxnSpLocks/>
            </p:cNvCxnSpPr>
            <p:nvPr/>
          </p:nvCxnSpPr>
          <p:spPr>
            <a:xfrm>
              <a:off x="3203780" y="2313007"/>
              <a:ext cx="0" cy="50612"/>
            </a:xfrm>
            <a:prstGeom prst="line">
              <a:avLst/>
            </a:prstGeom>
            <a:noFill/>
            <a:ln w="12700" cap="flat" cmpd="sng" algn="ctr">
              <a:solidFill>
                <a:srgbClr val="EB1700">
                  <a:lumMod val="50000"/>
                </a:srgbClr>
              </a:solidFill>
              <a:prstDash val="solid"/>
              <a:miter lim="800000"/>
            </a:ln>
            <a:effectLst/>
          </p:spPr>
        </p:cxnSp>
        <p:cxnSp>
          <p:nvCxnSpPr>
            <p:cNvPr id="945" name="Straight Connector 944">
              <a:extLst>
                <a:ext uri="{FF2B5EF4-FFF2-40B4-BE49-F238E27FC236}">
                  <a16:creationId xmlns:a16="http://schemas.microsoft.com/office/drawing/2014/main" id="{753B79C9-12BC-0C83-D617-CE7ECE944083}"/>
                </a:ext>
              </a:extLst>
            </p:cNvPr>
            <p:cNvCxnSpPr>
              <a:cxnSpLocks/>
            </p:cNvCxnSpPr>
            <p:nvPr/>
          </p:nvCxnSpPr>
          <p:spPr>
            <a:xfrm>
              <a:off x="3175249" y="2313007"/>
              <a:ext cx="57062" cy="0"/>
            </a:xfrm>
            <a:prstGeom prst="line">
              <a:avLst/>
            </a:prstGeom>
            <a:noFill/>
            <a:ln w="12700" cap="flat" cmpd="sng" algn="ctr">
              <a:solidFill>
                <a:srgbClr val="EB1700">
                  <a:lumMod val="50000"/>
                </a:srgbClr>
              </a:solidFill>
              <a:prstDash val="solid"/>
              <a:miter lim="800000"/>
            </a:ln>
            <a:effectLst/>
          </p:spPr>
        </p:cxnSp>
        <p:cxnSp>
          <p:nvCxnSpPr>
            <p:cNvPr id="946" name="Straight Connector 945">
              <a:extLst>
                <a:ext uri="{FF2B5EF4-FFF2-40B4-BE49-F238E27FC236}">
                  <a16:creationId xmlns:a16="http://schemas.microsoft.com/office/drawing/2014/main" id="{F9DEAE10-8BB7-B027-8D02-720C87346095}"/>
                </a:ext>
              </a:extLst>
            </p:cNvPr>
            <p:cNvCxnSpPr>
              <a:cxnSpLocks/>
            </p:cNvCxnSpPr>
            <p:nvPr/>
          </p:nvCxnSpPr>
          <p:spPr>
            <a:xfrm>
              <a:off x="3175249" y="2363619"/>
              <a:ext cx="57062" cy="0"/>
            </a:xfrm>
            <a:prstGeom prst="line">
              <a:avLst/>
            </a:prstGeom>
            <a:noFill/>
            <a:ln w="12700" cap="flat" cmpd="sng" algn="ctr">
              <a:solidFill>
                <a:srgbClr val="EB1700">
                  <a:lumMod val="50000"/>
                </a:srgbClr>
              </a:solidFill>
              <a:prstDash val="solid"/>
              <a:miter lim="800000"/>
            </a:ln>
            <a:effectLst/>
          </p:spPr>
        </p:cxnSp>
        <p:sp>
          <p:nvSpPr>
            <p:cNvPr id="947" name="Triangle 520">
              <a:extLst>
                <a:ext uri="{FF2B5EF4-FFF2-40B4-BE49-F238E27FC236}">
                  <a16:creationId xmlns:a16="http://schemas.microsoft.com/office/drawing/2014/main" id="{41226B54-522E-A929-D3CE-2C48F1FA91FE}"/>
                </a:ext>
              </a:extLst>
            </p:cNvPr>
            <p:cNvSpPr>
              <a:spLocks noChangeAspect="1"/>
            </p:cNvSpPr>
            <p:nvPr/>
          </p:nvSpPr>
          <p:spPr>
            <a:xfrm>
              <a:off x="3217628" y="231151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48" name="Rectangle 947">
              <a:extLst>
                <a:ext uri="{FF2B5EF4-FFF2-40B4-BE49-F238E27FC236}">
                  <a16:creationId xmlns:a16="http://schemas.microsoft.com/office/drawing/2014/main" id="{393B8B6A-CB63-6B34-588F-5300C6058A55}"/>
                </a:ext>
              </a:extLst>
            </p:cNvPr>
            <p:cNvSpPr/>
            <p:nvPr/>
          </p:nvSpPr>
          <p:spPr>
            <a:xfrm>
              <a:off x="465553" y="2375441"/>
              <a:ext cx="2783290"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49" name="Rectangle 948">
              <a:extLst>
                <a:ext uri="{FF2B5EF4-FFF2-40B4-BE49-F238E27FC236}">
                  <a16:creationId xmlns:a16="http://schemas.microsoft.com/office/drawing/2014/main" id="{2DA7E0D9-283F-C566-183E-9606EA8B59BC}"/>
                </a:ext>
              </a:extLst>
            </p:cNvPr>
            <p:cNvSpPr/>
            <p:nvPr/>
          </p:nvSpPr>
          <p:spPr>
            <a:xfrm>
              <a:off x="3251700" y="2379834"/>
              <a:ext cx="1247747"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50" name="Oval 949">
              <a:extLst>
                <a:ext uri="{FF2B5EF4-FFF2-40B4-BE49-F238E27FC236}">
                  <a16:creationId xmlns:a16="http://schemas.microsoft.com/office/drawing/2014/main" id="{219EE08F-A27A-3DC2-5D6A-F64E456C14BE}"/>
                </a:ext>
              </a:extLst>
            </p:cNvPr>
            <p:cNvSpPr>
              <a:spLocks noChangeAspect="1"/>
            </p:cNvSpPr>
            <p:nvPr/>
          </p:nvSpPr>
          <p:spPr>
            <a:xfrm>
              <a:off x="3911430" y="2373848"/>
              <a:ext cx="51763" cy="53600"/>
            </a:xfrm>
            <a:prstGeom prst="ellipse">
              <a:avLst/>
            </a:prstGeom>
            <a:solidFill>
              <a:srgbClr val="6FE4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951" name="Straight Connector 950">
              <a:extLst>
                <a:ext uri="{FF2B5EF4-FFF2-40B4-BE49-F238E27FC236}">
                  <a16:creationId xmlns:a16="http://schemas.microsoft.com/office/drawing/2014/main" id="{C71E80F6-C370-A6F4-311C-95EB0D558D23}"/>
                </a:ext>
              </a:extLst>
            </p:cNvPr>
            <p:cNvCxnSpPr>
              <a:cxnSpLocks/>
            </p:cNvCxnSpPr>
            <p:nvPr/>
          </p:nvCxnSpPr>
          <p:spPr>
            <a:xfrm>
              <a:off x="3247737" y="2375342"/>
              <a:ext cx="0" cy="50612"/>
            </a:xfrm>
            <a:prstGeom prst="line">
              <a:avLst/>
            </a:prstGeom>
            <a:noFill/>
            <a:ln w="12700" cap="flat" cmpd="sng" algn="ctr">
              <a:solidFill>
                <a:srgbClr val="EB1700">
                  <a:lumMod val="50000"/>
                </a:srgbClr>
              </a:solidFill>
              <a:prstDash val="solid"/>
              <a:miter lim="800000"/>
            </a:ln>
            <a:effectLst/>
          </p:spPr>
        </p:cxnSp>
        <p:cxnSp>
          <p:nvCxnSpPr>
            <p:cNvPr id="952" name="Straight Connector 951">
              <a:extLst>
                <a:ext uri="{FF2B5EF4-FFF2-40B4-BE49-F238E27FC236}">
                  <a16:creationId xmlns:a16="http://schemas.microsoft.com/office/drawing/2014/main" id="{5331F919-C27E-B844-B419-7C4C7B0DFA4D}"/>
                </a:ext>
              </a:extLst>
            </p:cNvPr>
            <p:cNvCxnSpPr>
              <a:cxnSpLocks/>
            </p:cNvCxnSpPr>
            <p:nvPr/>
          </p:nvCxnSpPr>
          <p:spPr>
            <a:xfrm>
              <a:off x="3219206" y="2375342"/>
              <a:ext cx="57062" cy="0"/>
            </a:xfrm>
            <a:prstGeom prst="line">
              <a:avLst/>
            </a:prstGeom>
            <a:noFill/>
            <a:ln w="12700" cap="flat" cmpd="sng" algn="ctr">
              <a:solidFill>
                <a:srgbClr val="EB1700">
                  <a:lumMod val="50000"/>
                </a:srgbClr>
              </a:solidFill>
              <a:prstDash val="solid"/>
              <a:miter lim="800000"/>
            </a:ln>
            <a:effectLst/>
          </p:spPr>
        </p:cxnSp>
        <p:cxnSp>
          <p:nvCxnSpPr>
            <p:cNvPr id="953" name="Straight Connector 952">
              <a:extLst>
                <a:ext uri="{FF2B5EF4-FFF2-40B4-BE49-F238E27FC236}">
                  <a16:creationId xmlns:a16="http://schemas.microsoft.com/office/drawing/2014/main" id="{5D96A807-46F5-BE1F-2342-722531BF68FE}"/>
                </a:ext>
              </a:extLst>
            </p:cNvPr>
            <p:cNvCxnSpPr>
              <a:cxnSpLocks/>
            </p:cNvCxnSpPr>
            <p:nvPr/>
          </p:nvCxnSpPr>
          <p:spPr>
            <a:xfrm>
              <a:off x="3219206" y="2425954"/>
              <a:ext cx="57062" cy="0"/>
            </a:xfrm>
            <a:prstGeom prst="line">
              <a:avLst/>
            </a:prstGeom>
            <a:noFill/>
            <a:ln w="12700" cap="flat" cmpd="sng" algn="ctr">
              <a:solidFill>
                <a:srgbClr val="EB1700">
                  <a:lumMod val="50000"/>
                </a:srgbClr>
              </a:solidFill>
              <a:prstDash val="solid"/>
              <a:miter lim="800000"/>
            </a:ln>
            <a:effectLst/>
          </p:spPr>
        </p:cxnSp>
        <p:sp>
          <p:nvSpPr>
            <p:cNvPr id="954" name="Triangle 520">
              <a:extLst>
                <a:ext uri="{FF2B5EF4-FFF2-40B4-BE49-F238E27FC236}">
                  <a16:creationId xmlns:a16="http://schemas.microsoft.com/office/drawing/2014/main" id="{366DE933-026D-E648-9DC1-B56736ABAF97}"/>
                </a:ext>
              </a:extLst>
            </p:cNvPr>
            <p:cNvSpPr>
              <a:spLocks noChangeAspect="1"/>
            </p:cNvSpPr>
            <p:nvPr/>
          </p:nvSpPr>
          <p:spPr>
            <a:xfrm>
              <a:off x="3219235" y="236908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55" name="Triangle 520">
              <a:extLst>
                <a:ext uri="{FF2B5EF4-FFF2-40B4-BE49-F238E27FC236}">
                  <a16:creationId xmlns:a16="http://schemas.microsoft.com/office/drawing/2014/main" id="{84D6E75B-D8CD-60E9-C104-1585D10FA4F9}"/>
                </a:ext>
              </a:extLst>
            </p:cNvPr>
            <p:cNvSpPr>
              <a:spLocks noChangeAspect="1"/>
            </p:cNvSpPr>
            <p:nvPr/>
          </p:nvSpPr>
          <p:spPr>
            <a:xfrm>
              <a:off x="2525949" y="236908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56" name="Triangle 520">
              <a:extLst>
                <a:ext uri="{FF2B5EF4-FFF2-40B4-BE49-F238E27FC236}">
                  <a16:creationId xmlns:a16="http://schemas.microsoft.com/office/drawing/2014/main" id="{0D058142-8EF1-ED5A-6E3D-ECAB12AD160D}"/>
                </a:ext>
              </a:extLst>
            </p:cNvPr>
            <p:cNvSpPr>
              <a:spLocks noChangeAspect="1"/>
            </p:cNvSpPr>
            <p:nvPr/>
          </p:nvSpPr>
          <p:spPr>
            <a:xfrm>
              <a:off x="1829303" y="236908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57" name="Triangle 520">
              <a:extLst>
                <a:ext uri="{FF2B5EF4-FFF2-40B4-BE49-F238E27FC236}">
                  <a16:creationId xmlns:a16="http://schemas.microsoft.com/office/drawing/2014/main" id="{13BDA02E-E306-2E8E-7FA6-124BE80B1962}"/>
                </a:ext>
              </a:extLst>
            </p:cNvPr>
            <p:cNvSpPr>
              <a:spLocks noChangeAspect="1"/>
            </p:cNvSpPr>
            <p:nvPr/>
          </p:nvSpPr>
          <p:spPr>
            <a:xfrm>
              <a:off x="1134543" y="236908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58" name="Rectangle 957">
              <a:extLst>
                <a:ext uri="{FF2B5EF4-FFF2-40B4-BE49-F238E27FC236}">
                  <a16:creationId xmlns:a16="http://schemas.microsoft.com/office/drawing/2014/main" id="{3EAF32D1-6F73-F93A-DE6D-A06205E7CFEA}"/>
                </a:ext>
              </a:extLst>
            </p:cNvPr>
            <p:cNvSpPr/>
            <p:nvPr/>
          </p:nvSpPr>
          <p:spPr>
            <a:xfrm>
              <a:off x="465553" y="2433375"/>
              <a:ext cx="2717238"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59" name="Rectangle 958">
              <a:extLst>
                <a:ext uri="{FF2B5EF4-FFF2-40B4-BE49-F238E27FC236}">
                  <a16:creationId xmlns:a16="http://schemas.microsoft.com/office/drawing/2014/main" id="{08796B1C-C51F-81EF-8FC1-B234392BBA39}"/>
                </a:ext>
              </a:extLst>
            </p:cNvPr>
            <p:cNvSpPr/>
            <p:nvPr/>
          </p:nvSpPr>
          <p:spPr>
            <a:xfrm>
              <a:off x="3182791" y="2441897"/>
              <a:ext cx="1060875"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grpSp>
          <p:nvGrpSpPr>
            <p:cNvPr id="960" name="Group 959">
              <a:extLst>
                <a:ext uri="{FF2B5EF4-FFF2-40B4-BE49-F238E27FC236}">
                  <a16:creationId xmlns:a16="http://schemas.microsoft.com/office/drawing/2014/main" id="{F99BA754-5D36-0FC1-5700-728E441964F6}"/>
                </a:ext>
              </a:extLst>
            </p:cNvPr>
            <p:cNvGrpSpPr/>
            <p:nvPr/>
          </p:nvGrpSpPr>
          <p:grpSpPr>
            <a:xfrm>
              <a:off x="3157722" y="2437413"/>
              <a:ext cx="57062" cy="50612"/>
              <a:chOff x="7713051" y="3187757"/>
              <a:chExt cx="100800" cy="86342"/>
            </a:xfrm>
          </p:grpSpPr>
          <p:cxnSp>
            <p:nvCxnSpPr>
              <p:cNvPr id="1145" name="Straight Connector 1144">
                <a:extLst>
                  <a:ext uri="{FF2B5EF4-FFF2-40B4-BE49-F238E27FC236}">
                    <a16:creationId xmlns:a16="http://schemas.microsoft.com/office/drawing/2014/main" id="{16324C19-E590-C8B6-D2FA-DEEF6B4F4AFC}"/>
                  </a:ext>
                </a:extLst>
              </p:cNvPr>
              <p:cNvCxnSpPr>
                <a:cxnSpLocks/>
              </p:cNvCxnSpPr>
              <p:nvPr/>
            </p:nvCxnSpPr>
            <p:spPr>
              <a:xfrm>
                <a:off x="7763451" y="3187757"/>
                <a:ext cx="0" cy="86342"/>
              </a:xfrm>
              <a:prstGeom prst="line">
                <a:avLst/>
              </a:prstGeom>
              <a:noFill/>
              <a:ln w="12700" cap="flat" cmpd="sng" algn="ctr">
                <a:solidFill>
                  <a:srgbClr val="EB1700">
                    <a:lumMod val="50000"/>
                  </a:srgbClr>
                </a:solidFill>
                <a:prstDash val="solid"/>
                <a:miter lim="800000"/>
              </a:ln>
              <a:effectLst/>
            </p:spPr>
          </p:cxnSp>
          <p:cxnSp>
            <p:nvCxnSpPr>
              <p:cNvPr id="1146" name="Straight Connector 1145">
                <a:extLst>
                  <a:ext uri="{FF2B5EF4-FFF2-40B4-BE49-F238E27FC236}">
                    <a16:creationId xmlns:a16="http://schemas.microsoft.com/office/drawing/2014/main" id="{FE41D631-E3F5-312F-B81D-A91685B09400}"/>
                  </a:ext>
                </a:extLst>
              </p:cNvPr>
              <p:cNvCxnSpPr>
                <a:cxnSpLocks/>
              </p:cNvCxnSpPr>
              <p:nvPr/>
            </p:nvCxnSpPr>
            <p:spPr>
              <a:xfrm>
                <a:off x="7713051" y="3187757"/>
                <a:ext cx="100800" cy="0"/>
              </a:xfrm>
              <a:prstGeom prst="line">
                <a:avLst/>
              </a:prstGeom>
              <a:noFill/>
              <a:ln w="12700" cap="flat" cmpd="sng" algn="ctr">
                <a:solidFill>
                  <a:srgbClr val="EB1700">
                    <a:lumMod val="50000"/>
                  </a:srgbClr>
                </a:solidFill>
                <a:prstDash val="solid"/>
                <a:miter lim="800000"/>
              </a:ln>
              <a:effectLst/>
            </p:spPr>
          </p:cxnSp>
          <p:cxnSp>
            <p:nvCxnSpPr>
              <p:cNvPr id="1147" name="Straight Connector 1146">
                <a:extLst>
                  <a:ext uri="{FF2B5EF4-FFF2-40B4-BE49-F238E27FC236}">
                    <a16:creationId xmlns:a16="http://schemas.microsoft.com/office/drawing/2014/main" id="{FC3750E0-C352-F755-8F53-BF3A3826772E}"/>
                  </a:ext>
                </a:extLst>
              </p:cNvPr>
              <p:cNvCxnSpPr>
                <a:cxnSpLocks/>
              </p:cNvCxnSpPr>
              <p:nvPr/>
            </p:nvCxnSpPr>
            <p:spPr>
              <a:xfrm>
                <a:off x="7713051" y="3274099"/>
                <a:ext cx="100800" cy="0"/>
              </a:xfrm>
              <a:prstGeom prst="line">
                <a:avLst/>
              </a:prstGeom>
              <a:noFill/>
              <a:ln w="12700" cap="flat" cmpd="sng" algn="ctr">
                <a:solidFill>
                  <a:srgbClr val="EB1700">
                    <a:lumMod val="50000"/>
                  </a:srgbClr>
                </a:solidFill>
                <a:prstDash val="solid"/>
                <a:miter lim="800000"/>
              </a:ln>
              <a:effectLst/>
            </p:spPr>
          </p:cxnSp>
        </p:grpSp>
        <p:sp>
          <p:nvSpPr>
            <p:cNvPr id="961" name="Oval 960">
              <a:extLst>
                <a:ext uri="{FF2B5EF4-FFF2-40B4-BE49-F238E27FC236}">
                  <a16:creationId xmlns:a16="http://schemas.microsoft.com/office/drawing/2014/main" id="{3CB447B0-A002-7FE1-6EA4-5C13393950C6}"/>
                </a:ext>
              </a:extLst>
            </p:cNvPr>
            <p:cNvSpPr>
              <a:spLocks noChangeAspect="1"/>
            </p:cNvSpPr>
            <p:nvPr/>
          </p:nvSpPr>
          <p:spPr>
            <a:xfrm>
              <a:off x="3911430" y="2435919"/>
              <a:ext cx="51763" cy="53600"/>
            </a:xfrm>
            <a:prstGeom prst="ellipse">
              <a:avLst/>
            </a:prstGeom>
            <a:solidFill>
              <a:srgbClr val="6FE4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962" name="Group 961">
              <a:extLst>
                <a:ext uri="{FF2B5EF4-FFF2-40B4-BE49-F238E27FC236}">
                  <a16:creationId xmlns:a16="http://schemas.microsoft.com/office/drawing/2014/main" id="{E1F1243A-A0C6-9A7B-0A97-BAD1F50FA160}"/>
                </a:ext>
              </a:extLst>
            </p:cNvPr>
            <p:cNvGrpSpPr/>
            <p:nvPr/>
          </p:nvGrpSpPr>
          <p:grpSpPr>
            <a:xfrm>
              <a:off x="1133192" y="2426395"/>
              <a:ext cx="1441008" cy="53600"/>
              <a:chOff x="3482642" y="3696625"/>
              <a:chExt cx="2545552" cy="91440"/>
            </a:xfrm>
          </p:grpSpPr>
          <p:sp>
            <p:nvSpPr>
              <p:cNvPr id="1142" name="Triangle 520">
                <a:extLst>
                  <a:ext uri="{FF2B5EF4-FFF2-40B4-BE49-F238E27FC236}">
                    <a16:creationId xmlns:a16="http://schemas.microsoft.com/office/drawing/2014/main" id="{3C152A4E-B8C0-846F-A689-8B5BDADE1EA2}"/>
                  </a:ext>
                </a:extLst>
              </p:cNvPr>
              <p:cNvSpPr>
                <a:spLocks noChangeAspect="1"/>
              </p:cNvSpPr>
              <p:nvPr/>
            </p:nvSpPr>
            <p:spPr>
              <a:xfrm>
                <a:off x="5940572" y="3696625"/>
                <a:ext cx="87622" cy="9144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143" name="Triangle 520">
                <a:extLst>
                  <a:ext uri="{FF2B5EF4-FFF2-40B4-BE49-F238E27FC236}">
                    <a16:creationId xmlns:a16="http://schemas.microsoft.com/office/drawing/2014/main" id="{6CB8BCBD-7147-67E2-6D38-1D659F02DCC0}"/>
                  </a:ext>
                </a:extLst>
              </p:cNvPr>
              <p:cNvSpPr>
                <a:spLocks noChangeAspect="1"/>
              </p:cNvSpPr>
              <p:nvPr/>
            </p:nvSpPr>
            <p:spPr>
              <a:xfrm>
                <a:off x="4709942" y="3696625"/>
                <a:ext cx="87622" cy="9144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144" name="Triangle 520">
                <a:extLst>
                  <a:ext uri="{FF2B5EF4-FFF2-40B4-BE49-F238E27FC236}">
                    <a16:creationId xmlns:a16="http://schemas.microsoft.com/office/drawing/2014/main" id="{5169B03E-6CFA-AE80-E070-7222AB22EADB}"/>
                  </a:ext>
                </a:extLst>
              </p:cNvPr>
              <p:cNvSpPr>
                <a:spLocks noChangeAspect="1"/>
              </p:cNvSpPr>
              <p:nvPr/>
            </p:nvSpPr>
            <p:spPr>
              <a:xfrm>
                <a:off x="3482642" y="3696625"/>
                <a:ext cx="87622" cy="9144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sp>
          <p:nvSpPr>
            <p:cNvPr id="963" name="Triangle 520">
              <a:extLst>
                <a:ext uri="{FF2B5EF4-FFF2-40B4-BE49-F238E27FC236}">
                  <a16:creationId xmlns:a16="http://schemas.microsoft.com/office/drawing/2014/main" id="{777EF242-454B-4121-CBF7-798411D68188}"/>
                </a:ext>
              </a:extLst>
            </p:cNvPr>
            <p:cNvSpPr>
              <a:spLocks noChangeAspect="1"/>
            </p:cNvSpPr>
            <p:nvPr/>
          </p:nvSpPr>
          <p:spPr>
            <a:xfrm>
              <a:off x="3219235" y="2426395"/>
              <a:ext cx="49602" cy="53600"/>
            </a:xfrm>
            <a:prstGeom prst="triangle">
              <a:avLst/>
            </a:prstGeom>
            <a:solidFill>
              <a:schemeClr val="accent4">
                <a:lumMod val="60000"/>
                <a:lumOff val="40000"/>
              </a:schemeClr>
            </a:solidFill>
            <a:ln w="12700">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64" name="Rectangle 963">
              <a:extLst>
                <a:ext uri="{FF2B5EF4-FFF2-40B4-BE49-F238E27FC236}">
                  <a16:creationId xmlns:a16="http://schemas.microsoft.com/office/drawing/2014/main" id="{3E85B9CE-CFB4-CE6A-1028-5B3963621C9E}"/>
                </a:ext>
              </a:extLst>
            </p:cNvPr>
            <p:cNvSpPr/>
            <p:nvPr/>
          </p:nvSpPr>
          <p:spPr>
            <a:xfrm>
              <a:off x="465553" y="2491317"/>
              <a:ext cx="1326103"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65" name="Rectangle 964">
              <a:extLst>
                <a:ext uri="{FF2B5EF4-FFF2-40B4-BE49-F238E27FC236}">
                  <a16:creationId xmlns:a16="http://schemas.microsoft.com/office/drawing/2014/main" id="{CA030CFC-9EF0-1DBA-01AB-E5A9FEE6A1F5}"/>
                </a:ext>
              </a:extLst>
            </p:cNvPr>
            <p:cNvSpPr/>
            <p:nvPr/>
          </p:nvSpPr>
          <p:spPr>
            <a:xfrm>
              <a:off x="1792478" y="2491317"/>
              <a:ext cx="2795210"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66" name="Triangle 520">
              <a:extLst>
                <a:ext uri="{FF2B5EF4-FFF2-40B4-BE49-F238E27FC236}">
                  <a16:creationId xmlns:a16="http://schemas.microsoft.com/office/drawing/2014/main" id="{D2A93748-0422-4512-8486-028B9203F221}"/>
                </a:ext>
              </a:extLst>
            </p:cNvPr>
            <p:cNvSpPr>
              <a:spLocks noChangeAspect="1"/>
            </p:cNvSpPr>
            <p:nvPr/>
          </p:nvSpPr>
          <p:spPr>
            <a:xfrm>
              <a:off x="3915386" y="248598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67" name="Triangle 520">
              <a:extLst>
                <a:ext uri="{FF2B5EF4-FFF2-40B4-BE49-F238E27FC236}">
                  <a16:creationId xmlns:a16="http://schemas.microsoft.com/office/drawing/2014/main" id="{F0230B25-AA52-50EB-F787-EF04D637AD60}"/>
                </a:ext>
              </a:extLst>
            </p:cNvPr>
            <p:cNvSpPr>
              <a:spLocks noChangeAspect="1"/>
            </p:cNvSpPr>
            <p:nvPr/>
          </p:nvSpPr>
          <p:spPr>
            <a:xfrm>
              <a:off x="3218976" y="248598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68" name="Triangle 520">
              <a:extLst>
                <a:ext uri="{FF2B5EF4-FFF2-40B4-BE49-F238E27FC236}">
                  <a16:creationId xmlns:a16="http://schemas.microsoft.com/office/drawing/2014/main" id="{6A73194F-D76B-65E2-71C2-A8BEFCB923BD}"/>
                </a:ext>
              </a:extLst>
            </p:cNvPr>
            <p:cNvSpPr>
              <a:spLocks noChangeAspect="1"/>
            </p:cNvSpPr>
            <p:nvPr/>
          </p:nvSpPr>
          <p:spPr>
            <a:xfrm>
              <a:off x="2526168" y="248598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69" name="Triangle 520">
              <a:extLst>
                <a:ext uri="{FF2B5EF4-FFF2-40B4-BE49-F238E27FC236}">
                  <a16:creationId xmlns:a16="http://schemas.microsoft.com/office/drawing/2014/main" id="{621A5779-2610-AE30-2136-B8A8C349F4FE}"/>
                </a:ext>
              </a:extLst>
            </p:cNvPr>
            <p:cNvSpPr>
              <a:spLocks noChangeAspect="1"/>
            </p:cNvSpPr>
            <p:nvPr/>
          </p:nvSpPr>
          <p:spPr>
            <a:xfrm>
              <a:off x="1829523" y="248598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70" name="Triangle 520">
              <a:extLst>
                <a:ext uri="{FF2B5EF4-FFF2-40B4-BE49-F238E27FC236}">
                  <a16:creationId xmlns:a16="http://schemas.microsoft.com/office/drawing/2014/main" id="{5128C8FA-47C9-6DDB-1AC0-52CAB30240FC}"/>
                </a:ext>
              </a:extLst>
            </p:cNvPr>
            <p:cNvSpPr>
              <a:spLocks noChangeAspect="1"/>
            </p:cNvSpPr>
            <p:nvPr/>
          </p:nvSpPr>
          <p:spPr>
            <a:xfrm>
              <a:off x="1134762" y="248598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971" name="Straight Connector 970">
              <a:extLst>
                <a:ext uri="{FF2B5EF4-FFF2-40B4-BE49-F238E27FC236}">
                  <a16:creationId xmlns:a16="http://schemas.microsoft.com/office/drawing/2014/main" id="{6FC347BE-0FAA-3A8B-C33E-29187F457606}"/>
                </a:ext>
              </a:extLst>
            </p:cNvPr>
            <p:cNvCxnSpPr>
              <a:cxnSpLocks/>
            </p:cNvCxnSpPr>
            <p:nvPr/>
          </p:nvCxnSpPr>
          <p:spPr>
            <a:xfrm>
              <a:off x="1762807" y="2489575"/>
              <a:ext cx="69289" cy="46425"/>
            </a:xfrm>
            <a:prstGeom prst="line">
              <a:avLst/>
            </a:prstGeom>
            <a:noFill/>
            <a:ln w="19050" cap="flat" cmpd="sng" algn="ctr">
              <a:solidFill>
                <a:srgbClr val="0F68B2"/>
              </a:solidFill>
              <a:prstDash val="solid"/>
              <a:miter lim="800000"/>
            </a:ln>
            <a:effectLst/>
          </p:spPr>
        </p:cxnSp>
        <p:cxnSp>
          <p:nvCxnSpPr>
            <p:cNvPr id="972" name="Straight Connector 971">
              <a:extLst>
                <a:ext uri="{FF2B5EF4-FFF2-40B4-BE49-F238E27FC236}">
                  <a16:creationId xmlns:a16="http://schemas.microsoft.com/office/drawing/2014/main" id="{2A7DA41B-16B1-6CF8-2133-0D6F2BA9E685}"/>
                </a:ext>
              </a:extLst>
            </p:cNvPr>
            <p:cNvCxnSpPr>
              <a:cxnSpLocks/>
            </p:cNvCxnSpPr>
            <p:nvPr/>
          </p:nvCxnSpPr>
          <p:spPr>
            <a:xfrm flipH="1">
              <a:off x="1762807" y="2489575"/>
              <a:ext cx="69289" cy="46425"/>
            </a:xfrm>
            <a:prstGeom prst="line">
              <a:avLst/>
            </a:prstGeom>
            <a:noFill/>
            <a:ln w="19050" cap="flat" cmpd="sng" algn="ctr">
              <a:solidFill>
                <a:srgbClr val="0F68B2"/>
              </a:solidFill>
              <a:prstDash val="solid"/>
              <a:miter lim="800000"/>
            </a:ln>
            <a:effectLst/>
          </p:spPr>
        </p:cxnSp>
        <p:sp>
          <p:nvSpPr>
            <p:cNvPr id="973" name="Rectangle 972">
              <a:extLst>
                <a:ext uri="{FF2B5EF4-FFF2-40B4-BE49-F238E27FC236}">
                  <a16:creationId xmlns:a16="http://schemas.microsoft.com/office/drawing/2014/main" id="{42E0E294-70A8-6918-882E-8BF08A30DC67}"/>
                </a:ext>
              </a:extLst>
            </p:cNvPr>
            <p:cNvSpPr/>
            <p:nvPr/>
          </p:nvSpPr>
          <p:spPr>
            <a:xfrm>
              <a:off x="465554" y="2549259"/>
              <a:ext cx="1122555"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74" name="Rectangle 973">
              <a:extLst>
                <a:ext uri="{FF2B5EF4-FFF2-40B4-BE49-F238E27FC236}">
                  <a16:creationId xmlns:a16="http://schemas.microsoft.com/office/drawing/2014/main" id="{E9BCC9D0-F58E-24F9-F7D7-67DCEB4D85D0}"/>
                </a:ext>
              </a:extLst>
            </p:cNvPr>
            <p:cNvSpPr/>
            <p:nvPr/>
          </p:nvSpPr>
          <p:spPr>
            <a:xfrm>
              <a:off x="1588109" y="2549259"/>
              <a:ext cx="2251157"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75" name="Straight Connector 974">
              <a:extLst>
                <a:ext uri="{FF2B5EF4-FFF2-40B4-BE49-F238E27FC236}">
                  <a16:creationId xmlns:a16="http://schemas.microsoft.com/office/drawing/2014/main" id="{D107D06D-D9FC-B825-6D9A-D8ECBDF45E4D}"/>
                </a:ext>
              </a:extLst>
            </p:cNvPr>
            <p:cNvCxnSpPr>
              <a:cxnSpLocks/>
            </p:cNvCxnSpPr>
            <p:nvPr/>
          </p:nvCxnSpPr>
          <p:spPr>
            <a:xfrm>
              <a:off x="1553464" y="2545430"/>
              <a:ext cx="69289" cy="46425"/>
            </a:xfrm>
            <a:prstGeom prst="line">
              <a:avLst/>
            </a:prstGeom>
            <a:noFill/>
            <a:ln w="19050" cap="flat" cmpd="sng" algn="ctr">
              <a:solidFill>
                <a:srgbClr val="0F68B2"/>
              </a:solidFill>
              <a:prstDash val="solid"/>
              <a:miter lim="800000"/>
            </a:ln>
            <a:effectLst/>
          </p:spPr>
        </p:cxnSp>
        <p:cxnSp>
          <p:nvCxnSpPr>
            <p:cNvPr id="976" name="Straight Connector 975">
              <a:extLst>
                <a:ext uri="{FF2B5EF4-FFF2-40B4-BE49-F238E27FC236}">
                  <a16:creationId xmlns:a16="http://schemas.microsoft.com/office/drawing/2014/main" id="{CA27C6F6-FC81-D38F-94D9-B4A5C79EA400}"/>
                </a:ext>
              </a:extLst>
            </p:cNvPr>
            <p:cNvCxnSpPr>
              <a:cxnSpLocks/>
            </p:cNvCxnSpPr>
            <p:nvPr/>
          </p:nvCxnSpPr>
          <p:spPr>
            <a:xfrm flipH="1">
              <a:off x="1553464" y="2545430"/>
              <a:ext cx="69289" cy="46425"/>
            </a:xfrm>
            <a:prstGeom prst="line">
              <a:avLst/>
            </a:prstGeom>
            <a:noFill/>
            <a:ln w="19050" cap="flat" cmpd="sng" algn="ctr">
              <a:solidFill>
                <a:srgbClr val="0F68B2"/>
              </a:solidFill>
              <a:prstDash val="solid"/>
              <a:miter lim="800000"/>
            </a:ln>
            <a:effectLst/>
          </p:spPr>
        </p:cxnSp>
        <p:sp>
          <p:nvSpPr>
            <p:cNvPr id="977" name="Oval 976">
              <a:extLst>
                <a:ext uri="{FF2B5EF4-FFF2-40B4-BE49-F238E27FC236}">
                  <a16:creationId xmlns:a16="http://schemas.microsoft.com/office/drawing/2014/main" id="{86B78FE4-80E0-B5D7-14B6-FEEF21830EE9}"/>
                </a:ext>
              </a:extLst>
            </p:cNvPr>
            <p:cNvSpPr>
              <a:spLocks noChangeAspect="1"/>
            </p:cNvSpPr>
            <p:nvPr/>
          </p:nvSpPr>
          <p:spPr>
            <a:xfrm>
              <a:off x="2984278" y="2541843"/>
              <a:ext cx="51763" cy="53600"/>
            </a:xfrm>
            <a:prstGeom prst="ellipse">
              <a:avLst/>
            </a:prstGeom>
            <a:solidFill>
              <a:srgbClr val="6FE4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78" name="Triangle 520">
              <a:extLst>
                <a:ext uri="{FF2B5EF4-FFF2-40B4-BE49-F238E27FC236}">
                  <a16:creationId xmlns:a16="http://schemas.microsoft.com/office/drawing/2014/main" id="{02BC3E23-0739-062D-F3AB-8EFE4C1A3E2B}"/>
                </a:ext>
              </a:extLst>
            </p:cNvPr>
            <p:cNvSpPr>
              <a:spLocks noChangeAspect="1"/>
            </p:cNvSpPr>
            <p:nvPr/>
          </p:nvSpPr>
          <p:spPr>
            <a:xfrm>
              <a:off x="2296110" y="254184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79" name="Triangle 520">
              <a:extLst>
                <a:ext uri="{FF2B5EF4-FFF2-40B4-BE49-F238E27FC236}">
                  <a16:creationId xmlns:a16="http://schemas.microsoft.com/office/drawing/2014/main" id="{D0124DB3-08C4-D63C-008F-F4B2EF5E5D87}"/>
                </a:ext>
              </a:extLst>
            </p:cNvPr>
            <p:cNvSpPr>
              <a:spLocks noChangeAspect="1"/>
            </p:cNvSpPr>
            <p:nvPr/>
          </p:nvSpPr>
          <p:spPr>
            <a:xfrm>
              <a:off x="1829523" y="255374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80" name="Triangle 520">
              <a:extLst>
                <a:ext uri="{FF2B5EF4-FFF2-40B4-BE49-F238E27FC236}">
                  <a16:creationId xmlns:a16="http://schemas.microsoft.com/office/drawing/2014/main" id="{DD1EC0C9-2E81-BF7B-6AA4-36E834E3DBCF}"/>
                </a:ext>
              </a:extLst>
            </p:cNvPr>
            <p:cNvSpPr>
              <a:spLocks noChangeAspect="1"/>
            </p:cNvSpPr>
            <p:nvPr/>
          </p:nvSpPr>
          <p:spPr>
            <a:xfrm>
              <a:off x="1134763" y="254184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81" name="Rectangle 980">
              <a:extLst>
                <a:ext uri="{FF2B5EF4-FFF2-40B4-BE49-F238E27FC236}">
                  <a16:creationId xmlns:a16="http://schemas.microsoft.com/office/drawing/2014/main" id="{B4735891-0429-CC41-3B16-EDF1B42DABCA}"/>
                </a:ext>
              </a:extLst>
            </p:cNvPr>
            <p:cNvSpPr/>
            <p:nvPr/>
          </p:nvSpPr>
          <p:spPr>
            <a:xfrm>
              <a:off x="465553" y="2607201"/>
              <a:ext cx="2783289"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82" name="Rectangle 981">
              <a:extLst>
                <a:ext uri="{FF2B5EF4-FFF2-40B4-BE49-F238E27FC236}">
                  <a16:creationId xmlns:a16="http://schemas.microsoft.com/office/drawing/2014/main" id="{CF9B93F6-3EBF-C36B-2815-EFF37934111A}"/>
                </a:ext>
              </a:extLst>
            </p:cNvPr>
            <p:cNvSpPr/>
            <p:nvPr/>
          </p:nvSpPr>
          <p:spPr>
            <a:xfrm>
              <a:off x="3242465" y="2611488"/>
              <a:ext cx="281369"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83" name="Straight Connector 982">
              <a:extLst>
                <a:ext uri="{FF2B5EF4-FFF2-40B4-BE49-F238E27FC236}">
                  <a16:creationId xmlns:a16="http://schemas.microsoft.com/office/drawing/2014/main" id="{EC45ACE7-7C8B-E212-2289-5E14B57576FB}"/>
                </a:ext>
              </a:extLst>
            </p:cNvPr>
            <p:cNvCxnSpPr>
              <a:cxnSpLocks/>
            </p:cNvCxnSpPr>
            <p:nvPr/>
          </p:nvCxnSpPr>
          <p:spPr>
            <a:xfrm>
              <a:off x="3244960" y="2607004"/>
              <a:ext cx="0" cy="50612"/>
            </a:xfrm>
            <a:prstGeom prst="line">
              <a:avLst/>
            </a:prstGeom>
            <a:noFill/>
            <a:ln w="12700" cap="flat" cmpd="sng" algn="ctr">
              <a:solidFill>
                <a:srgbClr val="EB1700">
                  <a:lumMod val="50000"/>
                </a:srgbClr>
              </a:solidFill>
              <a:prstDash val="solid"/>
              <a:miter lim="800000"/>
            </a:ln>
            <a:effectLst/>
          </p:spPr>
        </p:cxnSp>
        <p:cxnSp>
          <p:nvCxnSpPr>
            <p:cNvPr id="984" name="Straight Connector 983">
              <a:extLst>
                <a:ext uri="{FF2B5EF4-FFF2-40B4-BE49-F238E27FC236}">
                  <a16:creationId xmlns:a16="http://schemas.microsoft.com/office/drawing/2014/main" id="{2F74AF63-6233-232B-2075-CED92F69C2E5}"/>
                </a:ext>
              </a:extLst>
            </p:cNvPr>
            <p:cNvCxnSpPr>
              <a:cxnSpLocks/>
            </p:cNvCxnSpPr>
            <p:nvPr/>
          </p:nvCxnSpPr>
          <p:spPr>
            <a:xfrm>
              <a:off x="3216429" y="2607004"/>
              <a:ext cx="57062" cy="0"/>
            </a:xfrm>
            <a:prstGeom prst="line">
              <a:avLst/>
            </a:prstGeom>
            <a:noFill/>
            <a:ln w="12700" cap="flat" cmpd="sng" algn="ctr">
              <a:solidFill>
                <a:srgbClr val="EB1700">
                  <a:lumMod val="50000"/>
                </a:srgbClr>
              </a:solidFill>
              <a:prstDash val="solid"/>
              <a:miter lim="800000"/>
            </a:ln>
            <a:effectLst/>
          </p:spPr>
        </p:cxnSp>
        <p:cxnSp>
          <p:nvCxnSpPr>
            <p:cNvPr id="985" name="Straight Connector 984">
              <a:extLst>
                <a:ext uri="{FF2B5EF4-FFF2-40B4-BE49-F238E27FC236}">
                  <a16:creationId xmlns:a16="http://schemas.microsoft.com/office/drawing/2014/main" id="{FC71AF92-BC95-5F9A-8C90-945757898514}"/>
                </a:ext>
              </a:extLst>
            </p:cNvPr>
            <p:cNvCxnSpPr>
              <a:cxnSpLocks/>
            </p:cNvCxnSpPr>
            <p:nvPr/>
          </p:nvCxnSpPr>
          <p:spPr>
            <a:xfrm>
              <a:off x="3216429" y="2657616"/>
              <a:ext cx="57062" cy="0"/>
            </a:xfrm>
            <a:prstGeom prst="line">
              <a:avLst/>
            </a:prstGeom>
            <a:noFill/>
            <a:ln w="12700" cap="flat" cmpd="sng" algn="ctr">
              <a:solidFill>
                <a:srgbClr val="EB1700">
                  <a:lumMod val="50000"/>
                </a:srgbClr>
              </a:solidFill>
              <a:prstDash val="solid"/>
              <a:miter lim="800000"/>
            </a:ln>
            <a:effectLst/>
          </p:spPr>
        </p:cxnSp>
        <p:sp>
          <p:nvSpPr>
            <p:cNvPr id="986" name="Triangle 520">
              <a:extLst>
                <a:ext uri="{FF2B5EF4-FFF2-40B4-BE49-F238E27FC236}">
                  <a16:creationId xmlns:a16="http://schemas.microsoft.com/office/drawing/2014/main" id="{D92E2420-DC70-6492-48D0-D07AFCE16F07}"/>
                </a:ext>
              </a:extLst>
            </p:cNvPr>
            <p:cNvSpPr>
              <a:spLocks noChangeAspect="1"/>
            </p:cNvSpPr>
            <p:nvPr/>
          </p:nvSpPr>
          <p:spPr>
            <a:xfrm>
              <a:off x="2524122" y="259598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87" name="Triangle 520">
              <a:extLst>
                <a:ext uri="{FF2B5EF4-FFF2-40B4-BE49-F238E27FC236}">
                  <a16:creationId xmlns:a16="http://schemas.microsoft.com/office/drawing/2014/main" id="{9D1E2546-0D89-0160-83D1-2B340830D5D2}"/>
                </a:ext>
              </a:extLst>
            </p:cNvPr>
            <p:cNvSpPr>
              <a:spLocks noChangeAspect="1"/>
            </p:cNvSpPr>
            <p:nvPr/>
          </p:nvSpPr>
          <p:spPr>
            <a:xfrm>
              <a:off x="1827477" y="259598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88" name="Triangle 520">
              <a:extLst>
                <a:ext uri="{FF2B5EF4-FFF2-40B4-BE49-F238E27FC236}">
                  <a16:creationId xmlns:a16="http://schemas.microsoft.com/office/drawing/2014/main" id="{640780B7-8663-8379-276D-23CB8C5FA558}"/>
                </a:ext>
              </a:extLst>
            </p:cNvPr>
            <p:cNvSpPr>
              <a:spLocks noChangeAspect="1"/>
            </p:cNvSpPr>
            <p:nvPr/>
          </p:nvSpPr>
          <p:spPr>
            <a:xfrm>
              <a:off x="1132716" y="259598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89" name="Rectangle 988">
              <a:extLst>
                <a:ext uri="{FF2B5EF4-FFF2-40B4-BE49-F238E27FC236}">
                  <a16:creationId xmlns:a16="http://schemas.microsoft.com/office/drawing/2014/main" id="{8A0A1E26-E178-AC79-70C9-A27666F7C937}"/>
                </a:ext>
              </a:extLst>
            </p:cNvPr>
            <p:cNvSpPr/>
            <p:nvPr/>
          </p:nvSpPr>
          <p:spPr>
            <a:xfrm>
              <a:off x="465554" y="2665143"/>
              <a:ext cx="2265658"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990" name="Triangle 520">
              <a:extLst>
                <a:ext uri="{FF2B5EF4-FFF2-40B4-BE49-F238E27FC236}">
                  <a16:creationId xmlns:a16="http://schemas.microsoft.com/office/drawing/2014/main" id="{D669B792-1971-B242-3130-18852F69C69C}"/>
                </a:ext>
              </a:extLst>
            </p:cNvPr>
            <p:cNvSpPr>
              <a:spLocks noChangeAspect="1"/>
            </p:cNvSpPr>
            <p:nvPr/>
          </p:nvSpPr>
          <p:spPr>
            <a:xfrm>
              <a:off x="2525949" y="2657287"/>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91" name="Triangle 520">
              <a:extLst>
                <a:ext uri="{FF2B5EF4-FFF2-40B4-BE49-F238E27FC236}">
                  <a16:creationId xmlns:a16="http://schemas.microsoft.com/office/drawing/2014/main" id="{CF6D4BD9-63C4-DAB9-C0DB-90E3F5DD538B}"/>
                </a:ext>
              </a:extLst>
            </p:cNvPr>
            <p:cNvSpPr>
              <a:spLocks noChangeAspect="1"/>
            </p:cNvSpPr>
            <p:nvPr/>
          </p:nvSpPr>
          <p:spPr>
            <a:xfrm>
              <a:off x="1829304" y="2657287"/>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92" name="Triangle 520">
              <a:extLst>
                <a:ext uri="{FF2B5EF4-FFF2-40B4-BE49-F238E27FC236}">
                  <a16:creationId xmlns:a16="http://schemas.microsoft.com/office/drawing/2014/main" id="{39FD83D1-FAA3-9E83-08AB-4CE571CFD428}"/>
                </a:ext>
              </a:extLst>
            </p:cNvPr>
            <p:cNvSpPr>
              <a:spLocks noChangeAspect="1"/>
            </p:cNvSpPr>
            <p:nvPr/>
          </p:nvSpPr>
          <p:spPr>
            <a:xfrm>
              <a:off x="1134543" y="2657287"/>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993" name="Straight Arrow Connector 992">
              <a:extLst>
                <a:ext uri="{FF2B5EF4-FFF2-40B4-BE49-F238E27FC236}">
                  <a16:creationId xmlns:a16="http://schemas.microsoft.com/office/drawing/2014/main" id="{3FE240A0-FACD-4C26-B590-1CB97B83947B}"/>
                </a:ext>
              </a:extLst>
            </p:cNvPr>
            <p:cNvCxnSpPr>
              <a:cxnSpLocks/>
            </p:cNvCxnSpPr>
            <p:nvPr/>
          </p:nvCxnSpPr>
          <p:spPr>
            <a:xfrm>
              <a:off x="2814860" y="2684087"/>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94" name="Rectangle 993">
              <a:extLst>
                <a:ext uri="{FF2B5EF4-FFF2-40B4-BE49-F238E27FC236}">
                  <a16:creationId xmlns:a16="http://schemas.microsoft.com/office/drawing/2014/main" id="{ABF676BC-39E6-80DC-F574-CA64C8189364}"/>
                </a:ext>
              </a:extLst>
            </p:cNvPr>
            <p:cNvSpPr/>
            <p:nvPr/>
          </p:nvSpPr>
          <p:spPr>
            <a:xfrm>
              <a:off x="465554" y="2723085"/>
              <a:ext cx="2034706"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995" name="Straight Arrow Connector 994">
              <a:extLst>
                <a:ext uri="{FF2B5EF4-FFF2-40B4-BE49-F238E27FC236}">
                  <a16:creationId xmlns:a16="http://schemas.microsoft.com/office/drawing/2014/main" id="{9DE500DB-20C5-34F5-3425-0EF8DC6EA1A2}"/>
                </a:ext>
              </a:extLst>
            </p:cNvPr>
            <p:cNvCxnSpPr>
              <a:cxnSpLocks/>
            </p:cNvCxnSpPr>
            <p:nvPr/>
          </p:nvCxnSpPr>
          <p:spPr>
            <a:xfrm>
              <a:off x="2593478" y="2744794"/>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996" name="Triangle 520">
              <a:extLst>
                <a:ext uri="{FF2B5EF4-FFF2-40B4-BE49-F238E27FC236}">
                  <a16:creationId xmlns:a16="http://schemas.microsoft.com/office/drawing/2014/main" id="{AE798873-AF1C-E663-D287-1968768997CF}"/>
                </a:ext>
              </a:extLst>
            </p:cNvPr>
            <p:cNvSpPr>
              <a:spLocks noChangeAspect="1"/>
            </p:cNvSpPr>
            <p:nvPr/>
          </p:nvSpPr>
          <p:spPr>
            <a:xfrm>
              <a:off x="2526590" y="271799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97" name="Triangle 520">
              <a:extLst>
                <a:ext uri="{FF2B5EF4-FFF2-40B4-BE49-F238E27FC236}">
                  <a16:creationId xmlns:a16="http://schemas.microsoft.com/office/drawing/2014/main" id="{83199150-EF7F-0906-20DB-82B509D700E8}"/>
                </a:ext>
              </a:extLst>
            </p:cNvPr>
            <p:cNvSpPr>
              <a:spLocks noChangeAspect="1"/>
            </p:cNvSpPr>
            <p:nvPr/>
          </p:nvSpPr>
          <p:spPr>
            <a:xfrm>
              <a:off x="1829945" y="271799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98" name="Triangle 520">
              <a:extLst>
                <a:ext uri="{FF2B5EF4-FFF2-40B4-BE49-F238E27FC236}">
                  <a16:creationId xmlns:a16="http://schemas.microsoft.com/office/drawing/2014/main" id="{3BD18720-22A7-C018-534B-3AAA4EEFD844}"/>
                </a:ext>
              </a:extLst>
            </p:cNvPr>
            <p:cNvSpPr>
              <a:spLocks noChangeAspect="1"/>
            </p:cNvSpPr>
            <p:nvPr/>
          </p:nvSpPr>
          <p:spPr>
            <a:xfrm>
              <a:off x="1135184" y="271799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999" name="Rectangle 998">
              <a:extLst>
                <a:ext uri="{FF2B5EF4-FFF2-40B4-BE49-F238E27FC236}">
                  <a16:creationId xmlns:a16="http://schemas.microsoft.com/office/drawing/2014/main" id="{54082E1B-BBCC-ACA5-14DE-05120CC68E47}"/>
                </a:ext>
              </a:extLst>
            </p:cNvPr>
            <p:cNvSpPr/>
            <p:nvPr/>
          </p:nvSpPr>
          <p:spPr>
            <a:xfrm>
              <a:off x="465554" y="2781027"/>
              <a:ext cx="2056656"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00" name="Straight Arrow Connector 999">
              <a:extLst>
                <a:ext uri="{FF2B5EF4-FFF2-40B4-BE49-F238E27FC236}">
                  <a16:creationId xmlns:a16="http://schemas.microsoft.com/office/drawing/2014/main" id="{C3274B94-BEB4-1BB2-1C59-9540F9FA4F29}"/>
                </a:ext>
              </a:extLst>
            </p:cNvPr>
            <p:cNvCxnSpPr>
              <a:cxnSpLocks/>
            </p:cNvCxnSpPr>
            <p:nvPr/>
          </p:nvCxnSpPr>
          <p:spPr>
            <a:xfrm>
              <a:off x="2597338" y="2800552"/>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01" name="Triangle 520">
              <a:extLst>
                <a:ext uri="{FF2B5EF4-FFF2-40B4-BE49-F238E27FC236}">
                  <a16:creationId xmlns:a16="http://schemas.microsoft.com/office/drawing/2014/main" id="{8F20C970-37B4-63B3-C191-A1048FDF8AF3}"/>
                </a:ext>
              </a:extLst>
            </p:cNvPr>
            <p:cNvSpPr>
              <a:spLocks noChangeAspect="1"/>
            </p:cNvSpPr>
            <p:nvPr/>
          </p:nvSpPr>
          <p:spPr>
            <a:xfrm>
              <a:off x="1832638" y="2773752"/>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02" name="Triangle 520">
              <a:extLst>
                <a:ext uri="{FF2B5EF4-FFF2-40B4-BE49-F238E27FC236}">
                  <a16:creationId xmlns:a16="http://schemas.microsoft.com/office/drawing/2014/main" id="{D698377A-D4AF-3E34-ACB7-DB0CD5F7B4FC}"/>
                </a:ext>
              </a:extLst>
            </p:cNvPr>
            <p:cNvSpPr>
              <a:spLocks noChangeAspect="1"/>
            </p:cNvSpPr>
            <p:nvPr/>
          </p:nvSpPr>
          <p:spPr>
            <a:xfrm>
              <a:off x="1137877" y="2773752"/>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03" name="Rectangle 1002">
              <a:extLst>
                <a:ext uri="{FF2B5EF4-FFF2-40B4-BE49-F238E27FC236}">
                  <a16:creationId xmlns:a16="http://schemas.microsoft.com/office/drawing/2014/main" id="{D5523C87-17E1-8F3E-B9B0-C62E10CD052A}"/>
                </a:ext>
              </a:extLst>
            </p:cNvPr>
            <p:cNvSpPr/>
            <p:nvPr/>
          </p:nvSpPr>
          <p:spPr>
            <a:xfrm>
              <a:off x="465554" y="2838969"/>
              <a:ext cx="1797902"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04" name="Straight Arrow Connector 1003">
              <a:extLst>
                <a:ext uri="{FF2B5EF4-FFF2-40B4-BE49-F238E27FC236}">
                  <a16:creationId xmlns:a16="http://schemas.microsoft.com/office/drawing/2014/main" id="{0A3A2DE3-AA3E-8816-7030-B56E4B1E2BD5}"/>
                </a:ext>
              </a:extLst>
            </p:cNvPr>
            <p:cNvCxnSpPr>
              <a:cxnSpLocks/>
            </p:cNvCxnSpPr>
            <p:nvPr/>
          </p:nvCxnSpPr>
          <p:spPr>
            <a:xfrm>
              <a:off x="2356044" y="2857363"/>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05" name="Triangle 520">
              <a:extLst>
                <a:ext uri="{FF2B5EF4-FFF2-40B4-BE49-F238E27FC236}">
                  <a16:creationId xmlns:a16="http://schemas.microsoft.com/office/drawing/2014/main" id="{328ECE6D-C4E2-22C4-819F-BE1537BC2963}"/>
                </a:ext>
              </a:extLst>
            </p:cNvPr>
            <p:cNvSpPr>
              <a:spLocks noChangeAspect="1"/>
            </p:cNvSpPr>
            <p:nvPr/>
          </p:nvSpPr>
          <p:spPr>
            <a:xfrm>
              <a:off x="1831038" y="283056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06" name="Triangle 520">
              <a:extLst>
                <a:ext uri="{FF2B5EF4-FFF2-40B4-BE49-F238E27FC236}">
                  <a16:creationId xmlns:a16="http://schemas.microsoft.com/office/drawing/2014/main" id="{0F7DCD22-C438-20BF-0C5E-E7CBBDCA8F30}"/>
                </a:ext>
              </a:extLst>
            </p:cNvPr>
            <p:cNvSpPr>
              <a:spLocks noChangeAspect="1"/>
            </p:cNvSpPr>
            <p:nvPr/>
          </p:nvSpPr>
          <p:spPr>
            <a:xfrm>
              <a:off x="1136277" y="2830563"/>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07" name="Rectangle 1006">
              <a:extLst>
                <a:ext uri="{FF2B5EF4-FFF2-40B4-BE49-F238E27FC236}">
                  <a16:creationId xmlns:a16="http://schemas.microsoft.com/office/drawing/2014/main" id="{DD836FF7-C2EE-C755-17F7-7B60CCCADC37}"/>
                </a:ext>
              </a:extLst>
            </p:cNvPr>
            <p:cNvSpPr/>
            <p:nvPr/>
          </p:nvSpPr>
          <p:spPr>
            <a:xfrm>
              <a:off x="465554" y="2896911"/>
              <a:ext cx="1583570"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08" name="Straight Arrow Connector 1007">
              <a:extLst>
                <a:ext uri="{FF2B5EF4-FFF2-40B4-BE49-F238E27FC236}">
                  <a16:creationId xmlns:a16="http://schemas.microsoft.com/office/drawing/2014/main" id="{638F726C-B500-C5F3-07ED-E148315192CD}"/>
                </a:ext>
              </a:extLst>
            </p:cNvPr>
            <p:cNvCxnSpPr>
              <a:cxnSpLocks/>
            </p:cNvCxnSpPr>
            <p:nvPr/>
          </p:nvCxnSpPr>
          <p:spPr>
            <a:xfrm>
              <a:off x="2126877" y="2916639"/>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09" name="Triangle 520">
              <a:extLst>
                <a:ext uri="{FF2B5EF4-FFF2-40B4-BE49-F238E27FC236}">
                  <a16:creationId xmlns:a16="http://schemas.microsoft.com/office/drawing/2014/main" id="{43B5495A-00E2-4F13-DACD-08E19CFBCFEB}"/>
                </a:ext>
              </a:extLst>
            </p:cNvPr>
            <p:cNvSpPr>
              <a:spLocks noChangeAspect="1"/>
            </p:cNvSpPr>
            <p:nvPr/>
          </p:nvSpPr>
          <p:spPr>
            <a:xfrm>
              <a:off x="1829940" y="2889839"/>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10" name="Triangle 520">
              <a:extLst>
                <a:ext uri="{FF2B5EF4-FFF2-40B4-BE49-F238E27FC236}">
                  <a16:creationId xmlns:a16="http://schemas.microsoft.com/office/drawing/2014/main" id="{7F423311-D864-364F-1C54-04771B1A5B38}"/>
                </a:ext>
              </a:extLst>
            </p:cNvPr>
            <p:cNvSpPr>
              <a:spLocks noChangeAspect="1"/>
            </p:cNvSpPr>
            <p:nvPr/>
          </p:nvSpPr>
          <p:spPr>
            <a:xfrm>
              <a:off x="1135180" y="2889839"/>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11" name="Rectangle 1010">
              <a:extLst>
                <a:ext uri="{FF2B5EF4-FFF2-40B4-BE49-F238E27FC236}">
                  <a16:creationId xmlns:a16="http://schemas.microsoft.com/office/drawing/2014/main" id="{2E1E5649-952B-94A7-357A-2DD1680CD2BC}"/>
                </a:ext>
              </a:extLst>
            </p:cNvPr>
            <p:cNvSpPr/>
            <p:nvPr/>
          </p:nvSpPr>
          <p:spPr>
            <a:xfrm>
              <a:off x="465554" y="2954853"/>
              <a:ext cx="2111905"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12" name="Straight Arrow Connector 1011">
              <a:extLst>
                <a:ext uri="{FF2B5EF4-FFF2-40B4-BE49-F238E27FC236}">
                  <a16:creationId xmlns:a16="http://schemas.microsoft.com/office/drawing/2014/main" id="{1C73332C-1C59-9BC3-C667-9A2AE6027315}"/>
                </a:ext>
              </a:extLst>
            </p:cNvPr>
            <p:cNvCxnSpPr>
              <a:cxnSpLocks/>
            </p:cNvCxnSpPr>
            <p:nvPr/>
          </p:nvCxnSpPr>
          <p:spPr>
            <a:xfrm>
              <a:off x="2662039" y="2968261"/>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13" name="Triangle 520">
              <a:extLst>
                <a:ext uri="{FF2B5EF4-FFF2-40B4-BE49-F238E27FC236}">
                  <a16:creationId xmlns:a16="http://schemas.microsoft.com/office/drawing/2014/main" id="{C89D1741-F020-3815-561F-2C88441D0DDA}"/>
                </a:ext>
              </a:extLst>
            </p:cNvPr>
            <p:cNvSpPr>
              <a:spLocks noChangeAspect="1"/>
            </p:cNvSpPr>
            <p:nvPr/>
          </p:nvSpPr>
          <p:spPr>
            <a:xfrm>
              <a:off x="1831157" y="2941461"/>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14" name="Triangle 520">
              <a:extLst>
                <a:ext uri="{FF2B5EF4-FFF2-40B4-BE49-F238E27FC236}">
                  <a16:creationId xmlns:a16="http://schemas.microsoft.com/office/drawing/2014/main" id="{EA8A133C-53B7-C000-ADD0-534AFD102E97}"/>
                </a:ext>
              </a:extLst>
            </p:cNvPr>
            <p:cNvSpPr>
              <a:spLocks noChangeAspect="1"/>
            </p:cNvSpPr>
            <p:nvPr/>
          </p:nvSpPr>
          <p:spPr>
            <a:xfrm>
              <a:off x="1136396" y="2941461"/>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15" name="Rectangle 1014">
              <a:extLst>
                <a:ext uri="{FF2B5EF4-FFF2-40B4-BE49-F238E27FC236}">
                  <a16:creationId xmlns:a16="http://schemas.microsoft.com/office/drawing/2014/main" id="{B5EB0F8C-6889-03A4-3513-F5EE6F37467B}"/>
                </a:ext>
              </a:extLst>
            </p:cNvPr>
            <p:cNvSpPr/>
            <p:nvPr/>
          </p:nvSpPr>
          <p:spPr>
            <a:xfrm>
              <a:off x="465554" y="3012795"/>
              <a:ext cx="1905742"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16" name="Straight Arrow Connector 1015">
              <a:extLst>
                <a:ext uri="{FF2B5EF4-FFF2-40B4-BE49-F238E27FC236}">
                  <a16:creationId xmlns:a16="http://schemas.microsoft.com/office/drawing/2014/main" id="{83A12C68-FCE0-898B-03EF-2A90227FEBD4}"/>
                </a:ext>
              </a:extLst>
            </p:cNvPr>
            <p:cNvCxnSpPr>
              <a:cxnSpLocks/>
            </p:cNvCxnSpPr>
            <p:nvPr/>
          </p:nvCxnSpPr>
          <p:spPr>
            <a:xfrm>
              <a:off x="2453096" y="3032562"/>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17" name="Triangle 520">
              <a:extLst>
                <a:ext uri="{FF2B5EF4-FFF2-40B4-BE49-F238E27FC236}">
                  <a16:creationId xmlns:a16="http://schemas.microsoft.com/office/drawing/2014/main" id="{D41EBD85-0C65-9C85-B7E6-E6887623136D}"/>
                </a:ext>
              </a:extLst>
            </p:cNvPr>
            <p:cNvSpPr>
              <a:spLocks noChangeAspect="1"/>
            </p:cNvSpPr>
            <p:nvPr/>
          </p:nvSpPr>
          <p:spPr>
            <a:xfrm>
              <a:off x="1831733" y="3005762"/>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18" name="Triangle 520">
              <a:extLst>
                <a:ext uri="{FF2B5EF4-FFF2-40B4-BE49-F238E27FC236}">
                  <a16:creationId xmlns:a16="http://schemas.microsoft.com/office/drawing/2014/main" id="{DC1FA415-FC1A-E4DA-5F83-FFFD1000641F}"/>
                </a:ext>
              </a:extLst>
            </p:cNvPr>
            <p:cNvSpPr>
              <a:spLocks noChangeAspect="1"/>
            </p:cNvSpPr>
            <p:nvPr/>
          </p:nvSpPr>
          <p:spPr>
            <a:xfrm>
              <a:off x="1136972" y="3005762"/>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19" name="Rectangle 1018">
              <a:extLst>
                <a:ext uri="{FF2B5EF4-FFF2-40B4-BE49-F238E27FC236}">
                  <a16:creationId xmlns:a16="http://schemas.microsoft.com/office/drawing/2014/main" id="{370A05C7-CBBB-9B77-23D0-F8CBE972C76C}"/>
                </a:ext>
              </a:extLst>
            </p:cNvPr>
            <p:cNvSpPr/>
            <p:nvPr/>
          </p:nvSpPr>
          <p:spPr>
            <a:xfrm>
              <a:off x="465554" y="3070737"/>
              <a:ext cx="1413565"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20" name="Straight Arrow Connector 1019">
              <a:extLst>
                <a:ext uri="{FF2B5EF4-FFF2-40B4-BE49-F238E27FC236}">
                  <a16:creationId xmlns:a16="http://schemas.microsoft.com/office/drawing/2014/main" id="{5B5D69B6-4495-8CD5-F3C8-F69748C92475}"/>
                </a:ext>
              </a:extLst>
            </p:cNvPr>
            <p:cNvCxnSpPr>
              <a:cxnSpLocks/>
            </p:cNvCxnSpPr>
            <p:nvPr/>
          </p:nvCxnSpPr>
          <p:spPr>
            <a:xfrm>
              <a:off x="1954326" y="3093749"/>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21" name="Triangle 520">
              <a:extLst>
                <a:ext uri="{FF2B5EF4-FFF2-40B4-BE49-F238E27FC236}">
                  <a16:creationId xmlns:a16="http://schemas.microsoft.com/office/drawing/2014/main" id="{3B96EFA9-0F51-5980-FECB-D38EDB0D1435}"/>
                </a:ext>
              </a:extLst>
            </p:cNvPr>
            <p:cNvSpPr>
              <a:spLocks noChangeAspect="1"/>
            </p:cNvSpPr>
            <p:nvPr/>
          </p:nvSpPr>
          <p:spPr>
            <a:xfrm>
              <a:off x="1137876" y="3055044"/>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nvGrpSpPr>
            <p:cNvPr id="1022" name="Group 1021">
              <a:extLst>
                <a:ext uri="{FF2B5EF4-FFF2-40B4-BE49-F238E27FC236}">
                  <a16:creationId xmlns:a16="http://schemas.microsoft.com/office/drawing/2014/main" id="{EFC69ACD-4303-0355-5B7D-5896FA95E434}"/>
                </a:ext>
              </a:extLst>
            </p:cNvPr>
            <p:cNvGrpSpPr/>
            <p:nvPr/>
          </p:nvGrpSpPr>
          <p:grpSpPr>
            <a:xfrm>
              <a:off x="465554" y="3128010"/>
              <a:ext cx="1280269" cy="42305"/>
              <a:chOff x="2148469" y="4904367"/>
              <a:chExt cx="2261606" cy="72172"/>
            </a:xfrm>
          </p:grpSpPr>
          <p:sp>
            <p:nvSpPr>
              <p:cNvPr id="1140" name="Rectangle 1139">
                <a:extLst>
                  <a:ext uri="{FF2B5EF4-FFF2-40B4-BE49-F238E27FC236}">
                    <a16:creationId xmlns:a16="http://schemas.microsoft.com/office/drawing/2014/main" id="{DE0864C9-82A2-1A73-AB3A-F522A632FDFF}"/>
                  </a:ext>
                </a:extLst>
              </p:cNvPr>
              <p:cNvSpPr/>
              <p:nvPr/>
            </p:nvSpPr>
            <p:spPr>
              <a:xfrm>
                <a:off x="2148469" y="4905496"/>
                <a:ext cx="1828220" cy="71043"/>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1141" name="Rectangle 1140">
                <a:extLst>
                  <a:ext uri="{FF2B5EF4-FFF2-40B4-BE49-F238E27FC236}">
                    <a16:creationId xmlns:a16="http://schemas.microsoft.com/office/drawing/2014/main" id="{F350E5B7-ADF2-051D-148B-CD2FDCCA2361}"/>
                  </a:ext>
                </a:extLst>
              </p:cNvPr>
              <p:cNvSpPr/>
              <p:nvPr/>
            </p:nvSpPr>
            <p:spPr>
              <a:xfrm>
                <a:off x="3976689" y="4904367"/>
                <a:ext cx="433386" cy="71042"/>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grpSp>
        <p:grpSp>
          <p:nvGrpSpPr>
            <p:cNvPr id="1023" name="Group 1022">
              <a:extLst>
                <a:ext uri="{FF2B5EF4-FFF2-40B4-BE49-F238E27FC236}">
                  <a16:creationId xmlns:a16="http://schemas.microsoft.com/office/drawing/2014/main" id="{F76CEC9D-BE46-080B-B3D9-8E6520388D1C}"/>
                </a:ext>
              </a:extLst>
            </p:cNvPr>
            <p:cNvGrpSpPr/>
            <p:nvPr/>
          </p:nvGrpSpPr>
          <p:grpSpPr>
            <a:xfrm>
              <a:off x="1470193" y="3120864"/>
              <a:ext cx="69289" cy="46425"/>
              <a:chOff x="5589472" y="2222824"/>
              <a:chExt cx="100426" cy="65753"/>
            </a:xfrm>
          </p:grpSpPr>
          <p:cxnSp>
            <p:nvCxnSpPr>
              <p:cNvPr id="1138" name="Straight Connector 1137">
                <a:extLst>
                  <a:ext uri="{FF2B5EF4-FFF2-40B4-BE49-F238E27FC236}">
                    <a16:creationId xmlns:a16="http://schemas.microsoft.com/office/drawing/2014/main" id="{26123FE2-E9FB-E2C1-66ED-FD81110E8188}"/>
                  </a:ext>
                </a:extLst>
              </p:cNvPr>
              <p:cNvCxnSpPr>
                <a:cxnSpLocks/>
              </p:cNvCxnSpPr>
              <p:nvPr/>
            </p:nvCxnSpPr>
            <p:spPr>
              <a:xfrm>
                <a:off x="5589472" y="2222824"/>
                <a:ext cx="100426" cy="65753"/>
              </a:xfrm>
              <a:prstGeom prst="line">
                <a:avLst/>
              </a:prstGeom>
              <a:noFill/>
              <a:ln w="19050" cap="flat" cmpd="sng" algn="ctr">
                <a:solidFill>
                  <a:srgbClr val="0F68B2"/>
                </a:solidFill>
                <a:prstDash val="solid"/>
                <a:miter lim="800000"/>
              </a:ln>
              <a:effectLst/>
            </p:spPr>
          </p:cxnSp>
          <p:cxnSp>
            <p:nvCxnSpPr>
              <p:cNvPr id="1139" name="Straight Connector 1138">
                <a:extLst>
                  <a:ext uri="{FF2B5EF4-FFF2-40B4-BE49-F238E27FC236}">
                    <a16:creationId xmlns:a16="http://schemas.microsoft.com/office/drawing/2014/main" id="{6E0AA461-D74C-9C5B-CBF6-B7595D0E8A33}"/>
                  </a:ext>
                </a:extLst>
              </p:cNvPr>
              <p:cNvCxnSpPr>
                <a:cxnSpLocks/>
              </p:cNvCxnSpPr>
              <p:nvPr/>
            </p:nvCxnSpPr>
            <p:spPr>
              <a:xfrm flipH="1">
                <a:off x="5589472" y="2222824"/>
                <a:ext cx="100426" cy="65753"/>
              </a:xfrm>
              <a:prstGeom prst="line">
                <a:avLst/>
              </a:prstGeom>
              <a:noFill/>
              <a:ln w="19050" cap="flat" cmpd="sng" algn="ctr">
                <a:solidFill>
                  <a:srgbClr val="0F68B2"/>
                </a:solidFill>
                <a:prstDash val="solid"/>
                <a:miter lim="800000"/>
              </a:ln>
              <a:effectLst/>
            </p:spPr>
          </p:cxnSp>
        </p:grpSp>
        <p:sp>
          <p:nvSpPr>
            <p:cNvPr id="1024" name="5-point Star 522">
              <a:extLst>
                <a:ext uri="{FF2B5EF4-FFF2-40B4-BE49-F238E27FC236}">
                  <a16:creationId xmlns:a16="http://schemas.microsoft.com/office/drawing/2014/main" id="{4EACF2BD-C931-7D0E-4E14-6C664E774C38}"/>
                </a:ext>
              </a:extLst>
            </p:cNvPr>
            <p:cNvSpPr>
              <a:spLocks/>
            </p:cNvSpPr>
            <p:nvPr/>
          </p:nvSpPr>
          <p:spPr>
            <a:xfrm>
              <a:off x="1120821" y="3107106"/>
              <a:ext cx="79602" cy="73942"/>
            </a:xfrm>
            <a:prstGeom prst="star5">
              <a:avLst/>
            </a:prstGeom>
            <a:solidFill>
              <a:srgbClr val="FFFFFF"/>
            </a:solidFill>
            <a:ln w="6350">
              <a:solidFill>
                <a:srgbClr val="333333"/>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25" name="5-point Star 522">
              <a:extLst>
                <a:ext uri="{FF2B5EF4-FFF2-40B4-BE49-F238E27FC236}">
                  <a16:creationId xmlns:a16="http://schemas.microsoft.com/office/drawing/2014/main" id="{CAFA3C43-F178-F277-4419-571B2AD67B86}"/>
                </a:ext>
              </a:extLst>
            </p:cNvPr>
            <p:cNvSpPr>
              <a:spLocks/>
            </p:cNvSpPr>
            <p:nvPr/>
          </p:nvSpPr>
          <p:spPr>
            <a:xfrm>
              <a:off x="1354195" y="3107106"/>
              <a:ext cx="79602" cy="73942"/>
            </a:xfrm>
            <a:prstGeom prst="star5">
              <a:avLst/>
            </a:prstGeom>
            <a:solidFill>
              <a:srgbClr val="FFFFFF"/>
            </a:solidFill>
            <a:ln w="6350">
              <a:solidFill>
                <a:srgbClr val="333333"/>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26" name="Isosceles Triangle 1025">
              <a:extLst>
                <a:ext uri="{FF2B5EF4-FFF2-40B4-BE49-F238E27FC236}">
                  <a16:creationId xmlns:a16="http://schemas.microsoft.com/office/drawing/2014/main" id="{4EF81773-EFE3-CD0F-DA63-7D1CD5888DC1}"/>
                </a:ext>
              </a:extLst>
            </p:cNvPr>
            <p:cNvSpPr/>
            <p:nvPr/>
          </p:nvSpPr>
          <p:spPr>
            <a:xfrm rot="16200000" flipH="1">
              <a:off x="1728764" y="3127612"/>
              <a:ext cx="42205" cy="40758"/>
            </a:xfrm>
            <a:prstGeom prst="triangle">
              <a:avLst/>
            </a:prstGeom>
            <a:solidFill>
              <a:srgbClr val="8C3BBB"/>
            </a:solidFill>
            <a:ln w="19050" cap="flat" cmpd="sng" algn="ctr">
              <a:solidFill>
                <a:srgbClr val="8C3BB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27" name="Rectangle 1026">
              <a:extLst>
                <a:ext uri="{FF2B5EF4-FFF2-40B4-BE49-F238E27FC236}">
                  <a16:creationId xmlns:a16="http://schemas.microsoft.com/office/drawing/2014/main" id="{7DD4DC04-EE4B-695E-4DAA-E10FC31162AE}"/>
                </a:ext>
              </a:extLst>
            </p:cNvPr>
            <p:cNvSpPr/>
            <p:nvPr/>
          </p:nvSpPr>
          <p:spPr>
            <a:xfrm>
              <a:off x="465555" y="3186621"/>
              <a:ext cx="928442" cy="41644"/>
            </a:xfrm>
            <a:prstGeom prst="rect">
              <a:avLst/>
            </a:prstGeom>
            <a:solidFill>
              <a:srgbClr val="EB17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1028" name="Isosceles Triangle 1027">
              <a:extLst>
                <a:ext uri="{FF2B5EF4-FFF2-40B4-BE49-F238E27FC236}">
                  <a16:creationId xmlns:a16="http://schemas.microsoft.com/office/drawing/2014/main" id="{CC33630B-5DF8-F937-43AB-FCF9668778E4}"/>
                </a:ext>
              </a:extLst>
            </p:cNvPr>
            <p:cNvSpPr/>
            <p:nvPr/>
          </p:nvSpPr>
          <p:spPr>
            <a:xfrm rot="16200000" flipH="1">
              <a:off x="1421871" y="3186366"/>
              <a:ext cx="42205" cy="40758"/>
            </a:xfrm>
            <a:prstGeom prst="triangle">
              <a:avLst/>
            </a:prstGeom>
            <a:solidFill>
              <a:srgbClr val="8C3BBB"/>
            </a:solidFill>
            <a:ln w="19050" cap="flat" cmpd="sng" algn="ctr">
              <a:solidFill>
                <a:srgbClr val="8C3BB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1029" name="Straight Connector 1028">
              <a:extLst>
                <a:ext uri="{FF2B5EF4-FFF2-40B4-BE49-F238E27FC236}">
                  <a16:creationId xmlns:a16="http://schemas.microsoft.com/office/drawing/2014/main" id="{9D77BBD9-06A7-A06D-D67B-46541FEA8C38}"/>
                </a:ext>
              </a:extLst>
            </p:cNvPr>
            <p:cNvCxnSpPr>
              <a:cxnSpLocks/>
            </p:cNvCxnSpPr>
            <p:nvPr/>
          </p:nvCxnSpPr>
          <p:spPr>
            <a:xfrm>
              <a:off x="1364503" y="3183532"/>
              <a:ext cx="69289" cy="46425"/>
            </a:xfrm>
            <a:prstGeom prst="line">
              <a:avLst/>
            </a:prstGeom>
            <a:noFill/>
            <a:ln w="19050" cap="flat" cmpd="sng" algn="ctr">
              <a:solidFill>
                <a:srgbClr val="0F68B2"/>
              </a:solidFill>
              <a:prstDash val="solid"/>
              <a:miter lim="800000"/>
            </a:ln>
            <a:effectLst/>
          </p:spPr>
        </p:cxnSp>
        <p:cxnSp>
          <p:nvCxnSpPr>
            <p:cNvPr id="1030" name="Straight Connector 1029">
              <a:extLst>
                <a:ext uri="{FF2B5EF4-FFF2-40B4-BE49-F238E27FC236}">
                  <a16:creationId xmlns:a16="http://schemas.microsoft.com/office/drawing/2014/main" id="{5924AA5C-9D07-F9DB-F1CB-06322F3144FB}"/>
                </a:ext>
              </a:extLst>
            </p:cNvPr>
            <p:cNvCxnSpPr>
              <a:cxnSpLocks/>
            </p:cNvCxnSpPr>
            <p:nvPr/>
          </p:nvCxnSpPr>
          <p:spPr>
            <a:xfrm flipH="1">
              <a:off x="1364503" y="3183532"/>
              <a:ext cx="69289" cy="46425"/>
            </a:xfrm>
            <a:prstGeom prst="line">
              <a:avLst/>
            </a:prstGeom>
            <a:noFill/>
            <a:ln w="19050" cap="flat" cmpd="sng" algn="ctr">
              <a:solidFill>
                <a:srgbClr val="0F68B2"/>
              </a:solidFill>
              <a:prstDash val="solid"/>
              <a:miter lim="800000"/>
            </a:ln>
            <a:effectLst/>
          </p:spPr>
        </p:cxnSp>
        <p:sp>
          <p:nvSpPr>
            <p:cNvPr id="1031" name="5-point Star 522">
              <a:extLst>
                <a:ext uri="{FF2B5EF4-FFF2-40B4-BE49-F238E27FC236}">
                  <a16:creationId xmlns:a16="http://schemas.microsoft.com/office/drawing/2014/main" id="{0E8DC975-BBCF-E00E-F8C9-4D0B23FEEC97}"/>
                </a:ext>
              </a:extLst>
            </p:cNvPr>
            <p:cNvSpPr>
              <a:spLocks/>
            </p:cNvSpPr>
            <p:nvPr/>
          </p:nvSpPr>
          <p:spPr>
            <a:xfrm>
              <a:off x="1124684" y="3169774"/>
              <a:ext cx="79602" cy="73942"/>
            </a:xfrm>
            <a:prstGeom prst="star5">
              <a:avLst/>
            </a:prstGeom>
            <a:solidFill>
              <a:srgbClr val="FFFFFF"/>
            </a:solidFill>
            <a:ln w="6350">
              <a:solidFill>
                <a:srgbClr val="333333"/>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32" name="Rectangle 1031">
              <a:extLst>
                <a:ext uri="{FF2B5EF4-FFF2-40B4-BE49-F238E27FC236}">
                  <a16:creationId xmlns:a16="http://schemas.microsoft.com/office/drawing/2014/main" id="{E91FB1D3-F2C3-4804-90AB-14515C815F5B}"/>
                </a:ext>
              </a:extLst>
            </p:cNvPr>
            <p:cNvSpPr/>
            <p:nvPr/>
          </p:nvSpPr>
          <p:spPr>
            <a:xfrm>
              <a:off x="465555" y="3541460"/>
              <a:ext cx="2787332"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33" name="Straight Connector 1032">
              <a:extLst>
                <a:ext uri="{FF2B5EF4-FFF2-40B4-BE49-F238E27FC236}">
                  <a16:creationId xmlns:a16="http://schemas.microsoft.com/office/drawing/2014/main" id="{6A4E82AC-6DDE-8E0C-CF3E-823BACFC6E42}"/>
                </a:ext>
              </a:extLst>
            </p:cNvPr>
            <p:cNvCxnSpPr>
              <a:cxnSpLocks/>
            </p:cNvCxnSpPr>
            <p:nvPr/>
          </p:nvCxnSpPr>
          <p:spPr>
            <a:xfrm>
              <a:off x="3248843" y="3536976"/>
              <a:ext cx="0" cy="50612"/>
            </a:xfrm>
            <a:prstGeom prst="line">
              <a:avLst/>
            </a:prstGeom>
            <a:noFill/>
            <a:ln w="12700" cap="flat" cmpd="sng" algn="ctr">
              <a:solidFill>
                <a:srgbClr val="EB1700">
                  <a:lumMod val="50000"/>
                </a:srgbClr>
              </a:solidFill>
              <a:prstDash val="solid"/>
              <a:miter lim="800000"/>
            </a:ln>
            <a:effectLst/>
          </p:spPr>
        </p:cxnSp>
        <p:cxnSp>
          <p:nvCxnSpPr>
            <p:cNvPr id="1034" name="Straight Connector 1033">
              <a:extLst>
                <a:ext uri="{FF2B5EF4-FFF2-40B4-BE49-F238E27FC236}">
                  <a16:creationId xmlns:a16="http://schemas.microsoft.com/office/drawing/2014/main" id="{3954B4E7-A4E8-A875-2AF4-D47CB9D566F8}"/>
                </a:ext>
              </a:extLst>
            </p:cNvPr>
            <p:cNvCxnSpPr>
              <a:cxnSpLocks/>
            </p:cNvCxnSpPr>
            <p:nvPr/>
          </p:nvCxnSpPr>
          <p:spPr>
            <a:xfrm>
              <a:off x="3220312" y="3536976"/>
              <a:ext cx="57062" cy="0"/>
            </a:xfrm>
            <a:prstGeom prst="line">
              <a:avLst/>
            </a:prstGeom>
            <a:noFill/>
            <a:ln w="12700" cap="flat" cmpd="sng" algn="ctr">
              <a:solidFill>
                <a:srgbClr val="EB1700">
                  <a:lumMod val="50000"/>
                </a:srgbClr>
              </a:solidFill>
              <a:prstDash val="solid"/>
              <a:miter lim="800000"/>
            </a:ln>
            <a:effectLst/>
          </p:spPr>
        </p:cxnSp>
        <p:cxnSp>
          <p:nvCxnSpPr>
            <p:cNvPr id="1035" name="Straight Connector 1034">
              <a:extLst>
                <a:ext uri="{FF2B5EF4-FFF2-40B4-BE49-F238E27FC236}">
                  <a16:creationId xmlns:a16="http://schemas.microsoft.com/office/drawing/2014/main" id="{108BC862-C99B-ABE6-0ABE-193CC3FE46BB}"/>
                </a:ext>
              </a:extLst>
            </p:cNvPr>
            <p:cNvCxnSpPr>
              <a:cxnSpLocks/>
            </p:cNvCxnSpPr>
            <p:nvPr/>
          </p:nvCxnSpPr>
          <p:spPr>
            <a:xfrm>
              <a:off x="3220312" y="3580445"/>
              <a:ext cx="57062" cy="0"/>
            </a:xfrm>
            <a:prstGeom prst="line">
              <a:avLst/>
            </a:prstGeom>
            <a:noFill/>
            <a:ln w="12700" cap="flat" cmpd="sng" algn="ctr">
              <a:solidFill>
                <a:srgbClr val="EB1700">
                  <a:lumMod val="50000"/>
                </a:srgbClr>
              </a:solidFill>
              <a:prstDash val="solid"/>
              <a:miter lim="800000"/>
            </a:ln>
            <a:effectLst/>
          </p:spPr>
        </p:cxnSp>
        <p:sp>
          <p:nvSpPr>
            <p:cNvPr id="1036" name="Triangle 520">
              <a:extLst>
                <a:ext uri="{FF2B5EF4-FFF2-40B4-BE49-F238E27FC236}">
                  <a16:creationId xmlns:a16="http://schemas.microsoft.com/office/drawing/2014/main" id="{96D06D59-BB12-DE55-1D50-DB677B100B80}"/>
                </a:ext>
              </a:extLst>
            </p:cNvPr>
            <p:cNvSpPr>
              <a:spLocks noChangeAspect="1"/>
            </p:cNvSpPr>
            <p:nvPr/>
          </p:nvSpPr>
          <p:spPr>
            <a:xfrm>
              <a:off x="2525135" y="3535482"/>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37" name="Triangle 520">
              <a:extLst>
                <a:ext uri="{FF2B5EF4-FFF2-40B4-BE49-F238E27FC236}">
                  <a16:creationId xmlns:a16="http://schemas.microsoft.com/office/drawing/2014/main" id="{5F1B28E6-B23B-7A6D-82BD-E7B91B824B64}"/>
                </a:ext>
              </a:extLst>
            </p:cNvPr>
            <p:cNvSpPr>
              <a:spLocks noChangeAspect="1"/>
            </p:cNvSpPr>
            <p:nvPr/>
          </p:nvSpPr>
          <p:spPr>
            <a:xfrm>
              <a:off x="1828489" y="3535482"/>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38" name="Triangle 520">
              <a:extLst>
                <a:ext uri="{FF2B5EF4-FFF2-40B4-BE49-F238E27FC236}">
                  <a16:creationId xmlns:a16="http://schemas.microsoft.com/office/drawing/2014/main" id="{984A78D2-B17D-BEE9-247D-B76070981032}"/>
                </a:ext>
              </a:extLst>
            </p:cNvPr>
            <p:cNvSpPr>
              <a:spLocks noChangeAspect="1"/>
            </p:cNvSpPr>
            <p:nvPr/>
          </p:nvSpPr>
          <p:spPr>
            <a:xfrm>
              <a:off x="1133728" y="3535482"/>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39" name="Triangle 520">
              <a:extLst>
                <a:ext uri="{FF2B5EF4-FFF2-40B4-BE49-F238E27FC236}">
                  <a16:creationId xmlns:a16="http://schemas.microsoft.com/office/drawing/2014/main" id="{B6243FC7-46E0-65EA-6014-EA3F52B1A556}"/>
                </a:ext>
              </a:extLst>
            </p:cNvPr>
            <p:cNvSpPr>
              <a:spLocks noChangeAspect="1"/>
            </p:cNvSpPr>
            <p:nvPr/>
          </p:nvSpPr>
          <p:spPr>
            <a:xfrm>
              <a:off x="3216814" y="3535482"/>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1040" name="Straight Connector 1039">
              <a:extLst>
                <a:ext uri="{FF2B5EF4-FFF2-40B4-BE49-F238E27FC236}">
                  <a16:creationId xmlns:a16="http://schemas.microsoft.com/office/drawing/2014/main" id="{904E0371-9C76-E412-EE0E-217492287518}"/>
                </a:ext>
              </a:extLst>
            </p:cNvPr>
            <p:cNvCxnSpPr>
              <a:cxnSpLocks/>
            </p:cNvCxnSpPr>
            <p:nvPr/>
          </p:nvCxnSpPr>
          <p:spPr>
            <a:xfrm>
              <a:off x="3255132" y="3590384"/>
              <a:ext cx="0" cy="50612"/>
            </a:xfrm>
            <a:prstGeom prst="line">
              <a:avLst/>
            </a:prstGeom>
            <a:noFill/>
            <a:ln w="12700" cap="flat" cmpd="sng" algn="ctr">
              <a:solidFill>
                <a:srgbClr val="EB1700">
                  <a:lumMod val="50000"/>
                </a:srgbClr>
              </a:solidFill>
              <a:prstDash val="solid"/>
              <a:miter lim="800000"/>
            </a:ln>
            <a:effectLst/>
          </p:spPr>
        </p:cxnSp>
        <p:cxnSp>
          <p:nvCxnSpPr>
            <p:cNvPr id="1041" name="Straight Connector 1040">
              <a:extLst>
                <a:ext uri="{FF2B5EF4-FFF2-40B4-BE49-F238E27FC236}">
                  <a16:creationId xmlns:a16="http://schemas.microsoft.com/office/drawing/2014/main" id="{3431F4EF-8A12-C33D-D917-0E1B9FD0934F}"/>
                </a:ext>
              </a:extLst>
            </p:cNvPr>
            <p:cNvCxnSpPr>
              <a:cxnSpLocks/>
            </p:cNvCxnSpPr>
            <p:nvPr/>
          </p:nvCxnSpPr>
          <p:spPr>
            <a:xfrm>
              <a:off x="3226601" y="3590384"/>
              <a:ext cx="57062" cy="0"/>
            </a:xfrm>
            <a:prstGeom prst="line">
              <a:avLst/>
            </a:prstGeom>
            <a:noFill/>
            <a:ln w="12700" cap="flat" cmpd="sng" algn="ctr">
              <a:solidFill>
                <a:srgbClr val="EB1700">
                  <a:lumMod val="50000"/>
                </a:srgbClr>
              </a:solidFill>
              <a:prstDash val="solid"/>
              <a:miter lim="800000"/>
            </a:ln>
            <a:effectLst/>
          </p:spPr>
        </p:cxnSp>
        <p:cxnSp>
          <p:nvCxnSpPr>
            <p:cNvPr id="1042" name="Straight Connector 1041">
              <a:extLst>
                <a:ext uri="{FF2B5EF4-FFF2-40B4-BE49-F238E27FC236}">
                  <a16:creationId xmlns:a16="http://schemas.microsoft.com/office/drawing/2014/main" id="{4F3E1EAE-9B57-5C4B-7EE9-1FE53F107535}"/>
                </a:ext>
              </a:extLst>
            </p:cNvPr>
            <p:cNvCxnSpPr>
              <a:cxnSpLocks/>
            </p:cNvCxnSpPr>
            <p:nvPr/>
          </p:nvCxnSpPr>
          <p:spPr>
            <a:xfrm>
              <a:off x="3226601" y="3640996"/>
              <a:ext cx="57062" cy="0"/>
            </a:xfrm>
            <a:prstGeom prst="line">
              <a:avLst/>
            </a:prstGeom>
            <a:noFill/>
            <a:ln w="12700" cap="flat" cmpd="sng" algn="ctr">
              <a:solidFill>
                <a:srgbClr val="EB1700">
                  <a:lumMod val="50000"/>
                </a:srgbClr>
              </a:solidFill>
              <a:prstDash val="solid"/>
              <a:miter lim="800000"/>
            </a:ln>
            <a:effectLst/>
          </p:spPr>
        </p:cxnSp>
        <p:sp>
          <p:nvSpPr>
            <p:cNvPr id="1043" name="Rectangle 1042">
              <a:extLst>
                <a:ext uri="{FF2B5EF4-FFF2-40B4-BE49-F238E27FC236}">
                  <a16:creationId xmlns:a16="http://schemas.microsoft.com/office/drawing/2014/main" id="{C3D3A52D-34B1-D934-916E-A43DBEE7D060}"/>
                </a:ext>
              </a:extLst>
            </p:cNvPr>
            <p:cNvSpPr/>
            <p:nvPr/>
          </p:nvSpPr>
          <p:spPr>
            <a:xfrm>
              <a:off x="465555" y="3599666"/>
              <a:ext cx="2792723"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1044" name="Triangle 520">
              <a:extLst>
                <a:ext uri="{FF2B5EF4-FFF2-40B4-BE49-F238E27FC236}">
                  <a16:creationId xmlns:a16="http://schemas.microsoft.com/office/drawing/2014/main" id="{8B84C88E-C4A2-C46A-09A0-BCAC45D69600}"/>
                </a:ext>
              </a:extLst>
            </p:cNvPr>
            <p:cNvSpPr>
              <a:spLocks noChangeAspect="1"/>
            </p:cNvSpPr>
            <p:nvPr/>
          </p:nvSpPr>
          <p:spPr>
            <a:xfrm>
              <a:off x="2525136" y="3588890"/>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45" name="Triangle 520">
              <a:extLst>
                <a:ext uri="{FF2B5EF4-FFF2-40B4-BE49-F238E27FC236}">
                  <a16:creationId xmlns:a16="http://schemas.microsoft.com/office/drawing/2014/main" id="{3FFF1194-1E29-5925-5F81-8B06B422C971}"/>
                </a:ext>
              </a:extLst>
            </p:cNvPr>
            <p:cNvSpPr>
              <a:spLocks noChangeAspect="1"/>
            </p:cNvSpPr>
            <p:nvPr/>
          </p:nvSpPr>
          <p:spPr>
            <a:xfrm>
              <a:off x="1828490" y="3588890"/>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46" name="Triangle 520">
              <a:extLst>
                <a:ext uri="{FF2B5EF4-FFF2-40B4-BE49-F238E27FC236}">
                  <a16:creationId xmlns:a16="http://schemas.microsoft.com/office/drawing/2014/main" id="{C3A3E499-43F9-A691-907D-F31B761E5E9B}"/>
                </a:ext>
              </a:extLst>
            </p:cNvPr>
            <p:cNvSpPr>
              <a:spLocks noChangeAspect="1"/>
            </p:cNvSpPr>
            <p:nvPr/>
          </p:nvSpPr>
          <p:spPr>
            <a:xfrm>
              <a:off x="1133729" y="3588890"/>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47" name="Triangle 520">
              <a:extLst>
                <a:ext uri="{FF2B5EF4-FFF2-40B4-BE49-F238E27FC236}">
                  <a16:creationId xmlns:a16="http://schemas.microsoft.com/office/drawing/2014/main" id="{50101225-4AB7-E0F2-B1D0-DA23AAD0597C}"/>
                </a:ext>
              </a:extLst>
            </p:cNvPr>
            <p:cNvSpPr>
              <a:spLocks noChangeAspect="1"/>
            </p:cNvSpPr>
            <p:nvPr/>
          </p:nvSpPr>
          <p:spPr>
            <a:xfrm>
              <a:off x="3216815" y="3588890"/>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48" name="Oval 1047">
              <a:extLst>
                <a:ext uri="{FF2B5EF4-FFF2-40B4-BE49-F238E27FC236}">
                  <a16:creationId xmlns:a16="http://schemas.microsoft.com/office/drawing/2014/main" id="{DC4401E6-5336-D15E-4304-D6FB322C39CA}"/>
                </a:ext>
              </a:extLst>
            </p:cNvPr>
            <p:cNvSpPr>
              <a:spLocks noChangeAspect="1"/>
            </p:cNvSpPr>
            <p:nvPr/>
          </p:nvSpPr>
          <p:spPr>
            <a:xfrm>
              <a:off x="3913225" y="3596033"/>
              <a:ext cx="51763" cy="53600"/>
            </a:xfrm>
            <a:prstGeom prst="ellipse">
              <a:avLst/>
            </a:prstGeom>
            <a:solidFill>
              <a:srgbClr val="6FE44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49" name="Rectangle 1048">
              <a:extLst>
                <a:ext uri="{FF2B5EF4-FFF2-40B4-BE49-F238E27FC236}">
                  <a16:creationId xmlns:a16="http://schemas.microsoft.com/office/drawing/2014/main" id="{67D006B7-2ACA-275F-911D-57A0403C21A5}"/>
                </a:ext>
              </a:extLst>
            </p:cNvPr>
            <p:cNvSpPr/>
            <p:nvPr/>
          </p:nvSpPr>
          <p:spPr>
            <a:xfrm>
              <a:off x="465555" y="3948902"/>
              <a:ext cx="2059412"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50" name="Straight Arrow Connector 1049">
              <a:extLst>
                <a:ext uri="{FF2B5EF4-FFF2-40B4-BE49-F238E27FC236}">
                  <a16:creationId xmlns:a16="http://schemas.microsoft.com/office/drawing/2014/main" id="{CE341169-4653-5625-48A2-2E2C2F86DEEE}"/>
                </a:ext>
              </a:extLst>
            </p:cNvPr>
            <p:cNvCxnSpPr>
              <a:cxnSpLocks/>
            </p:cNvCxnSpPr>
            <p:nvPr/>
          </p:nvCxnSpPr>
          <p:spPr>
            <a:xfrm>
              <a:off x="2604068" y="3978170"/>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51" name="Triangle 520">
              <a:extLst>
                <a:ext uri="{FF2B5EF4-FFF2-40B4-BE49-F238E27FC236}">
                  <a16:creationId xmlns:a16="http://schemas.microsoft.com/office/drawing/2014/main" id="{F8677513-326F-63C7-C91A-A3FCBC58D358}"/>
                </a:ext>
              </a:extLst>
            </p:cNvPr>
            <p:cNvSpPr>
              <a:spLocks noChangeAspect="1"/>
            </p:cNvSpPr>
            <p:nvPr/>
          </p:nvSpPr>
          <p:spPr>
            <a:xfrm>
              <a:off x="2061205" y="394184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52" name="Triangle 520">
              <a:extLst>
                <a:ext uri="{FF2B5EF4-FFF2-40B4-BE49-F238E27FC236}">
                  <a16:creationId xmlns:a16="http://schemas.microsoft.com/office/drawing/2014/main" id="{AEE0692B-BFA8-72F9-11A2-3FAC92AB8E65}"/>
                </a:ext>
              </a:extLst>
            </p:cNvPr>
            <p:cNvSpPr>
              <a:spLocks noChangeAspect="1"/>
            </p:cNvSpPr>
            <p:nvPr/>
          </p:nvSpPr>
          <p:spPr>
            <a:xfrm>
              <a:off x="1134884" y="394184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53" name="Rectangle 1052">
              <a:extLst>
                <a:ext uri="{FF2B5EF4-FFF2-40B4-BE49-F238E27FC236}">
                  <a16:creationId xmlns:a16="http://schemas.microsoft.com/office/drawing/2014/main" id="{5F5B06C3-A30F-7CDE-2560-0A663A3FA4DA}"/>
                </a:ext>
              </a:extLst>
            </p:cNvPr>
            <p:cNvSpPr/>
            <p:nvPr/>
          </p:nvSpPr>
          <p:spPr>
            <a:xfrm>
              <a:off x="465555" y="3657872"/>
              <a:ext cx="2726672"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1054" name="Triangle 520">
              <a:extLst>
                <a:ext uri="{FF2B5EF4-FFF2-40B4-BE49-F238E27FC236}">
                  <a16:creationId xmlns:a16="http://schemas.microsoft.com/office/drawing/2014/main" id="{ECAF9912-3F32-97D1-94D4-481EB0209FE6}"/>
                </a:ext>
              </a:extLst>
            </p:cNvPr>
            <p:cNvSpPr>
              <a:spLocks noChangeAspect="1"/>
            </p:cNvSpPr>
            <p:nvPr/>
          </p:nvSpPr>
          <p:spPr>
            <a:xfrm>
              <a:off x="2526475" y="3646541"/>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55" name="Triangle 520">
              <a:extLst>
                <a:ext uri="{FF2B5EF4-FFF2-40B4-BE49-F238E27FC236}">
                  <a16:creationId xmlns:a16="http://schemas.microsoft.com/office/drawing/2014/main" id="{1DFC6710-F514-3B7F-31E8-B8FA93DE3719}"/>
                </a:ext>
              </a:extLst>
            </p:cNvPr>
            <p:cNvSpPr>
              <a:spLocks noChangeAspect="1"/>
            </p:cNvSpPr>
            <p:nvPr/>
          </p:nvSpPr>
          <p:spPr>
            <a:xfrm>
              <a:off x="1829829" y="3646541"/>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56" name="Triangle 520">
              <a:extLst>
                <a:ext uri="{FF2B5EF4-FFF2-40B4-BE49-F238E27FC236}">
                  <a16:creationId xmlns:a16="http://schemas.microsoft.com/office/drawing/2014/main" id="{F4D22F5E-8231-0A7C-CD04-8A490A0C0E8F}"/>
                </a:ext>
              </a:extLst>
            </p:cNvPr>
            <p:cNvSpPr>
              <a:spLocks noChangeAspect="1"/>
            </p:cNvSpPr>
            <p:nvPr/>
          </p:nvSpPr>
          <p:spPr>
            <a:xfrm>
              <a:off x="1135068" y="3646541"/>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57" name="Triangle 520">
              <a:extLst>
                <a:ext uri="{FF2B5EF4-FFF2-40B4-BE49-F238E27FC236}">
                  <a16:creationId xmlns:a16="http://schemas.microsoft.com/office/drawing/2014/main" id="{6701F094-74BA-B5E0-3000-43AF0F704DEA}"/>
                </a:ext>
              </a:extLst>
            </p:cNvPr>
            <p:cNvSpPr>
              <a:spLocks noChangeAspect="1"/>
            </p:cNvSpPr>
            <p:nvPr/>
          </p:nvSpPr>
          <p:spPr>
            <a:xfrm>
              <a:off x="3218154" y="3646541"/>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1058" name="Straight Connector 1057">
              <a:extLst>
                <a:ext uri="{FF2B5EF4-FFF2-40B4-BE49-F238E27FC236}">
                  <a16:creationId xmlns:a16="http://schemas.microsoft.com/office/drawing/2014/main" id="{2CD4D278-BDE2-6990-A461-B43F9590280A}"/>
                </a:ext>
              </a:extLst>
            </p:cNvPr>
            <p:cNvCxnSpPr>
              <a:cxnSpLocks/>
            </p:cNvCxnSpPr>
            <p:nvPr/>
          </p:nvCxnSpPr>
          <p:spPr>
            <a:xfrm>
              <a:off x="3189849" y="3648035"/>
              <a:ext cx="0" cy="50612"/>
            </a:xfrm>
            <a:prstGeom prst="line">
              <a:avLst/>
            </a:prstGeom>
            <a:noFill/>
            <a:ln w="12700" cap="flat" cmpd="sng" algn="ctr">
              <a:solidFill>
                <a:srgbClr val="EB1700">
                  <a:lumMod val="50000"/>
                </a:srgbClr>
              </a:solidFill>
              <a:prstDash val="solid"/>
              <a:miter lim="800000"/>
            </a:ln>
            <a:effectLst/>
          </p:spPr>
        </p:cxnSp>
        <p:cxnSp>
          <p:nvCxnSpPr>
            <p:cNvPr id="1059" name="Straight Connector 1058">
              <a:extLst>
                <a:ext uri="{FF2B5EF4-FFF2-40B4-BE49-F238E27FC236}">
                  <a16:creationId xmlns:a16="http://schemas.microsoft.com/office/drawing/2014/main" id="{A47A2280-F93F-34B0-A3D3-856E0CB56270}"/>
                </a:ext>
              </a:extLst>
            </p:cNvPr>
            <p:cNvCxnSpPr>
              <a:cxnSpLocks/>
            </p:cNvCxnSpPr>
            <p:nvPr/>
          </p:nvCxnSpPr>
          <p:spPr>
            <a:xfrm>
              <a:off x="3161318" y="3648035"/>
              <a:ext cx="57062" cy="0"/>
            </a:xfrm>
            <a:prstGeom prst="line">
              <a:avLst/>
            </a:prstGeom>
            <a:noFill/>
            <a:ln w="12700" cap="flat" cmpd="sng" algn="ctr">
              <a:solidFill>
                <a:srgbClr val="EB1700">
                  <a:lumMod val="50000"/>
                </a:srgbClr>
              </a:solidFill>
              <a:prstDash val="solid"/>
              <a:miter lim="800000"/>
            </a:ln>
            <a:effectLst/>
          </p:spPr>
        </p:cxnSp>
        <p:cxnSp>
          <p:nvCxnSpPr>
            <p:cNvPr id="1060" name="Straight Connector 1059">
              <a:extLst>
                <a:ext uri="{FF2B5EF4-FFF2-40B4-BE49-F238E27FC236}">
                  <a16:creationId xmlns:a16="http://schemas.microsoft.com/office/drawing/2014/main" id="{E68AB4F6-DAC8-2DA9-8D10-D5765ED21616}"/>
                </a:ext>
              </a:extLst>
            </p:cNvPr>
            <p:cNvCxnSpPr>
              <a:cxnSpLocks/>
            </p:cNvCxnSpPr>
            <p:nvPr/>
          </p:nvCxnSpPr>
          <p:spPr>
            <a:xfrm>
              <a:off x="3161318" y="3698647"/>
              <a:ext cx="57062" cy="0"/>
            </a:xfrm>
            <a:prstGeom prst="line">
              <a:avLst/>
            </a:prstGeom>
            <a:noFill/>
            <a:ln w="12700" cap="flat" cmpd="sng" algn="ctr">
              <a:solidFill>
                <a:srgbClr val="EB1700">
                  <a:lumMod val="50000"/>
                </a:srgbClr>
              </a:solidFill>
              <a:prstDash val="solid"/>
              <a:miter lim="800000"/>
            </a:ln>
            <a:effectLst/>
          </p:spPr>
        </p:cxnSp>
        <p:sp>
          <p:nvSpPr>
            <p:cNvPr id="1061" name="Rectangle 1060">
              <a:extLst>
                <a:ext uri="{FF2B5EF4-FFF2-40B4-BE49-F238E27FC236}">
                  <a16:creationId xmlns:a16="http://schemas.microsoft.com/office/drawing/2014/main" id="{2A1BB7E3-4AB2-BFA4-92CB-850FDFBD1716}"/>
                </a:ext>
              </a:extLst>
            </p:cNvPr>
            <p:cNvSpPr/>
            <p:nvPr/>
          </p:nvSpPr>
          <p:spPr>
            <a:xfrm>
              <a:off x="465555" y="3716078"/>
              <a:ext cx="2713192"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1062" name="Triangle 520">
              <a:extLst>
                <a:ext uri="{FF2B5EF4-FFF2-40B4-BE49-F238E27FC236}">
                  <a16:creationId xmlns:a16="http://schemas.microsoft.com/office/drawing/2014/main" id="{B84A87E6-69B2-8B92-8820-E41D54B07FDD}"/>
                </a:ext>
              </a:extLst>
            </p:cNvPr>
            <p:cNvSpPr>
              <a:spLocks noChangeAspect="1"/>
            </p:cNvSpPr>
            <p:nvPr/>
          </p:nvSpPr>
          <p:spPr>
            <a:xfrm>
              <a:off x="2527274" y="3708407"/>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63" name="Triangle 520">
              <a:extLst>
                <a:ext uri="{FF2B5EF4-FFF2-40B4-BE49-F238E27FC236}">
                  <a16:creationId xmlns:a16="http://schemas.microsoft.com/office/drawing/2014/main" id="{D36B16FC-CF89-DE23-79D0-F4EB464829F1}"/>
                </a:ext>
              </a:extLst>
            </p:cNvPr>
            <p:cNvSpPr>
              <a:spLocks noChangeAspect="1"/>
            </p:cNvSpPr>
            <p:nvPr/>
          </p:nvSpPr>
          <p:spPr>
            <a:xfrm>
              <a:off x="1830628" y="3708407"/>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64" name="Triangle 520">
              <a:extLst>
                <a:ext uri="{FF2B5EF4-FFF2-40B4-BE49-F238E27FC236}">
                  <a16:creationId xmlns:a16="http://schemas.microsoft.com/office/drawing/2014/main" id="{AEBC080E-7EB6-B0F0-F12B-6F634D830FBC}"/>
                </a:ext>
              </a:extLst>
            </p:cNvPr>
            <p:cNvSpPr>
              <a:spLocks noChangeAspect="1"/>
            </p:cNvSpPr>
            <p:nvPr/>
          </p:nvSpPr>
          <p:spPr>
            <a:xfrm>
              <a:off x="1135867" y="3708407"/>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65" name="Triangle 520">
              <a:extLst>
                <a:ext uri="{FF2B5EF4-FFF2-40B4-BE49-F238E27FC236}">
                  <a16:creationId xmlns:a16="http://schemas.microsoft.com/office/drawing/2014/main" id="{2E0EC0D9-EC4E-4A89-F4E6-5B583B185491}"/>
                </a:ext>
              </a:extLst>
            </p:cNvPr>
            <p:cNvSpPr>
              <a:spLocks noChangeAspect="1"/>
            </p:cNvSpPr>
            <p:nvPr/>
          </p:nvSpPr>
          <p:spPr>
            <a:xfrm>
              <a:off x="3218953" y="3708407"/>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cxnSp>
          <p:nvCxnSpPr>
            <p:cNvPr id="1066" name="Straight Connector 1065">
              <a:extLst>
                <a:ext uri="{FF2B5EF4-FFF2-40B4-BE49-F238E27FC236}">
                  <a16:creationId xmlns:a16="http://schemas.microsoft.com/office/drawing/2014/main" id="{0C46DD39-FAC6-61BE-76D0-C6267A8CBB83}"/>
                </a:ext>
              </a:extLst>
            </p:cNvPr>
            <p:cNvCxnSpPr>
              <a:cxnSpLocks/>
            </p:cNvCxnSpPr>
            <p:nvPr/>
          </p:nvCxnSpPr>
          <p:spPr>
            <a:xfrm>
              <a:off x="3182346" y="3709901"/>
              <a:ext cx="0" cy="50612"/>
            </a:xfrm>
            <a:prstGeom prst="line">
              <a:avLst/>
            </a:prstGeom>
            <a:noFill/>
            <a:ln w="12700" cap="flat" cmpd="sng" algn="ctr">
              <a:solidFill>
                <a:srgbClr val="EB1700">
                  <a:lumMod val="50000"/>
                </a:srgbClr>
              </a:solidFill>
              <a:prstDash val="solid"/>
              <a:miter lim="800000"/>
            </a:ln>
            <a:effectLst/>
          </p:spPr>
        </p:cxnSp>
        <p:cxnSp>
          <p:nvCxnSpPr>
            <p:cNvPr id="1067" name="Straight Connector 1066">
              <a:extLst>
                <a:ext uri="{FF2B5EF4-FFF2-40B4-BE49-F238E27FC236}">
                  <a16:creationId xmlns:a16="http://schemas.microsoft.com/office/drawing/2014/main" id="{0913E371-3097-111B-2B0C-4C58856E6DCC}"/>
                </a:ext>
              </a:extLst>
            </p:cNvPr>
            <p:cNvCxnSpPr>
              <a:cxnSpLocks/>
            </p:cNvCxnSpPr>
            <p:nvPr/>
          </p:nvCxnSpPr>
          <p:spPr>
            <a:xfrm>
              <a:off x="3153815" y="3709901"/>
              <a:ext cx="57062" cy="0"/>
            </a:xfrm>
            <a:prstGeom prst="line">
              <a:avLst/>
            </a:prstGeom>
            <a:noFill/>
            <a:ln w="12700" cap="flat" cmpd="sng" algn="ctr">
              <a:solidFill>
                <a:srgbClr val="EB1700">
                  <a:lumMod val="50000"/>
                </a:srgbClr>
              </a:solidFill>
              <a:prstDash val="solid"/>
              <a:miter lim="800000"/>
            </a:ln>
            <a:effectLst/>
          </p:spPr>
        </p:cxnSp>
        <p:cxnSp>
          <p:nvCxnSpPr>
            <p:cNvPr id="1068" name="Straight Connector 1067">
              <a:extLst>
                <a:ext uri="{FF2B5EF4-FFF2-40B4-BE49-F238E27FC236}">
                  <a16:creationId xmlns:a16="http://schemas.microsoft.com/office/drawing/2014/main" id="{AB1ED56C-9D8B-7603-0564-75C1B3FCFC34}"/>
                </a:ext>
              </a:extLst>
            </p:cNvPr>
            <p:cNvCxnSpPr>
              <a:cxnSpLocks/>
            </p:cNvCxnSpPr>
            <p:nvPr/>
          </p:nvCxnSpPr>
          <p:spPr>
            <a:xfrm>
              <a:off x="3153815" y="3760513"/>
              <a:ext cx="57062" cy="0"/>
            </a:xfrm>
            <a:prstGeom prst="line">
              <a:avLst/>
            </a:prstGeom>
            <a:noFill/>
            <a:ln w="12700" cap="flat" cmpd="sng" algn="ctr">
              <a:solidFill>
                <a:srgbClr val="EB1700">
                  <a:lumMod val="50000"/>
                </a:srgbClr>
              </a:solidFill>
              <a:prstDash val="solid"/>
              <a:miter lim="800000"/>
            </a:ln>
            <a:effectLst/>
          </p:spPr>
        </p:cxnSp>
        <p:sp>
          <p:nvSpPr>
            <p:cNvPr id="1069" name="Rectangle 1068">
              <a:extLst>
                <a:ext uri="{FF2B5EF4-FFF2-40B4-BE49-F238E27FC236}">
                  <a16:creationId xmlns:a16="http://schemas.microsoft.com/office/drawing/2014/main" id="{FA5E73C5-CAA3-00C5-2232-0206ACE3BE9E}"/>
                </a:ext>
              </a:extLst>
            </p:cNvPr>
            <p:cNvSpPr/>
            <p:nvPr/>
          </p:nvSpPr>
          <p:spPr>
            <a:xfrm>
              <a:off x="465555" y="3774284"/>
              <a:ext cx="2331708"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70" name="Straight Arrow Connector 1069">
              <a:extLst>
                <a:ext uri="{FF2B5EF4-FFF2-40B4-BE49-F238E27FC236}">
                  <a16:creationId xmlns:a16="http://schemas.microsoft.com/office/drawing/2014/main" id="{0583026D-C068-CDCA-6AAD-83A26DA9C11C}"/>
                </a:ext>
              </a:extLst>
            </p:cNvPr>
            <p:cNvCxnSpPr>
              <a:cxnSpLocks/>
            </p:cNvCxnSpPr>
            <p:nvPr/>
          </p:nvCxnSpPr>
          <p:spPr>
            <a:xfrm>
              <a:off x="2885811" y="3794475"/>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71" name="Triangle 520">
              <a:extLst>
                <a:ext uri="{FF2B5EF4-FFF2-40B4-BE49-F238E27FC236}">
                  <a16:creationId xmlns:a16="http://schemas.microsoft.com/office/drawing/2014/main" id="{9D23C9D1-AF21-BED2-EA23-5A9CCAA53353}"/>
                </a:ext>
              </a:extLst>
            </p:cNvPr>
            <p:cNvSpPr>
              <a:spLocks noChangeAspect="1"/>
            </p:cNvSpPr>
            <p:nvPr/>
          </p:nvSpPr>
          <p:spPr>
            <a:xfrm>
              <a:off x="2527666" y="3765294"/>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72" name="Triangle 520">
              <a:extLst>
                <a:ext uri="{FF2B5EF4-FFF2-40B4-BE49-F238E27FC236}">
                  <a16:creationId xmlns:a16="http://schemas.microsoft.com/office/drawing/2014/main" id="{B29DDADF-DC69-1620-210A-FC8C913B6CA7}"/>
                </a:ext>
              </a:extLst>
            </p:cNvPr>
            <p:cNvSpPr>
              <a:spLocks noChangeAspect="1"/>
            </p:cNvSpPr>
            <p:nvPr/>
          </p:nvSpPr>
          <p:spPr>
            <a:xfrm>
              <a:off x="1831021" y="3765294"/>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73" name="Triangle 520">
              <a:extLst>
                <a:ext uri="{FF2B5EF4-FFF2-40B4-BE49-F238E27FC236}">
                  <a16:creationId xmlns:a16="http://schemas.microsoft.com/office/drawing/2014/main" id="{359BDEC9-7423-6671-E156-129D371ECE37}"/>
                </a:ext>
              </a:extLst>
            </p:cNvPr>
            <p:cNvSpPr>
              <a:spLocks noChangeAspect="1"/>
            </p:cNvSpPr>
            <p:nvPr/>
          </p:nvSpPr>
          <p:spPr>
            <a:xfrm>
              <a:off x="1136260" y="3765294"/>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74" name="Rectangle 1073">
              <a:extLst>
                <a:ext uri="{FF2B5EF4-FFF2-40B4-BE49-F238E27FC236}">
                  <a16:creationId xmlns:a16="http://schemas.microsoft.com/office/drawing/2014/main" id="{446F055D-38A9-1757-4621-45971F1A5D77}"/>
                </a:ext>
              </a:extLst>
            </p:cNvPr>
            <p:cNvSpPr/>
            <p:nvPr/>
          </p:nvSpPr>
          <p:spPr>
            <a:xfrm>
              <a:off x="465555" y="3832490"/>
              <a:ext cx="2324968"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75" name="Straight Arrow Connector 1074">
              <a:extLst>
                <a:ext uri="{FF2B5EF4-FFF2-40B4-BE49-F238E27FC236}">
                  <a16:creationId xmlns:a16="http://schemas.microsoft.com/office/drawing/2014/main" id="{53B516E6-FA24-530A-6C97-6E29623F5CDE}"/>
                </a:ext>
              </a:extLst>
            </p:cNvPr>
            <p:cNvCxnSpPr>
              <a:cxnSpLocks/>
            </p:cNvCxnSpPr>
            <p:nvPr/>
          </p:nvCxnSpPr>
          <p:spPr>
            <a:xfrm>
              <a:off x="2876374" y="3864620"/>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76" name="Triangle 520">
              <a:extLst>
                <a:ext uri="{FF2B5EF4-FFF2-40B4-BE49-F238E27FC236}">
                  <a16:creationId xmlns:a16="http://schemas.microsoft.com/office/drawing/2014/main" id="{6CAB24A0-14EE-7D82-08FD-61A19DA8D43E}"/>
                </a:ext>
              </a:extLst>
            </p:cNvPr>
            <p:cNvSpPr>
              <a:spLocks noChangeAspect="1"/>
            </p:cNvSpPr>
            <p:nvPr/>
          </p:nvSpPr>
          <p:spPr>
            <a:xfrm>
              <a:off x="2529612" y="382829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77" name="Triangle 520">
              <a:extLst>
                <a:ext uri="{FF2B5EF4-FFF2-40B4-BE49-F238E27FC236}">
                  <a16:creationId xmlns:a16="http://schemas.microsoft.com/office/drawing/2014/main" id="{0273E782-43E1-F650-7317-7D472A4BBC1D}"/>
                </a:ext>
              </a:extLst>
            </p:cNvPr>
            <p:cNvSpPr>
              <a:spLocks noChangeAspect="1"/>
            </p:cNvSpPr>
            <p:nvPr/>
          </p:nvSpPr>
          <p:spPr>
            <a:xfrm>
              <a:off x="1832967" y="382829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78" name="Triangle 520">
              <a:extLst>
                <a:ext uri="{FF2B5EF4-FFF2-40B4-BE49-F238E27FC236}">
                  <a16:creationId xmlns:a16="http://schemas.microsoft.com/office/drawing/2014/main" id="{92AC8257-C1F0-5C43-BF93-74C6637734CF}"/>
                </a:ext>
              </a:extLst>
            </p:cNvPr>
            <p:cNvSpPr>
              <a:spLocks noChangeAspect="1"/>
            </p:cNvSpPr>
            <p:nvPr/>
          </p:nvSpPr>
          <p:spPr>
            <a:xfrm>
              <a:off x="1138206" y="382829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79" name="Rectangle 1078">
              <a:extLst>
                <a:ext uri="{FF2B5EF4-FFF2-40B4-BE49-F238E27FC236}">
                  <a16:creationId xmlns:a16="http://schemas.microsoft.com/office/drawing/2014/main" id="{03FED5E2-7238-E188-2550-22F555A011F5}"/>
                </a:ext>
              </a:extLst>
            </p:cNvPr>
            <p:cNvSpPr/>
            <p:nvPr/>
          </p:nvSpPr>
          <p:spPr>
            <a:xfrm>
              <a:off x="465555" y="3890696"/>
              <a:ext cx="2581087"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80" name="Straight Arrow Connector 1079">
              <a:extLst>
                <a:ext uri="{FF2B5EF4-FFF2-40B4-BE49-F238E27FC236}">
                  <a16:creationId xmlns:a16="http://schemas.microsoft.com/office/drawing/2014/main" id="{9936A133-CA8D-6A1A-6C3B-02556FEA6688}"/>
                </a:ext>
              </a:extLst>
            </p:cNvPr>
            <p:cNvCxnSpPr>
              <a:cxnSpLocks/>
            </p:cNvCxnSpPr>
            <p:nvPr/>
          </p:nvCxnSpPr>
          <p:spPr>
            <a:xfrm>
              <a:off x="3125755" y="3917352"/>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81" name="Triangle 520">
              <a:extLst>
                <a:ext uri="{FF2B5EF4-FFF2-40B4-BE49-F238E27FC236}">
                  <a16:creationId xmlns:a16="http://schemas.microsoft.com/office/drawing/2014/main" id="{5D9C651D-8DF4-9CBF-39CF-116CDD2BDE45}"/>
                </a:ext>
              </a:extLst>
            </p:cNvPr>
            <p:cNvSpPr>
              <a:spLocks noChangeAspect="1"/>
            </p:cNvSpPr>
            <p:nvPr/>
          </p:nvSpPr>
          <p:spPr>
            <a:xfrm>
              <a:off x="2531978" y="388102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82" name="Triangle 520">
              <a:extLst>
                <a:ext uri="{FF2B5EF4-FFF2-40B4-BE49-F238E27FC236}">
                  <a16:creationId xmlns:a16="http://schemas.microsoft.com/office/drawing/2014/main" id="{552722E7-C960-7C77-EF4B-E2B31A508F03}"/>
                </a:ext>
              </a:extLst>
            </p:cNvPr>
            <p:cNvSpPr>
              <a:spLocks noChangeAspect="1"/>
            </p:cNvSpPr>
            <p:nvPr/>
          </p:nvSpPr>
          <p:spPr>
            <a:xfrm>
              <a:off x="1831067" y="388102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83" name="Triangle 520">
              <a:extLst>
                <a:ext uri="{FF2B5EF4-FFF2-40B4-BE49-F238E27FC236}">
                  <a16:creationId xmlns:a16="http://schemas.microsoft.com/office/drawing/2014/main" id="{CFE0374A-4303-F76A-AB1D-B55678CEA975}"/>
                </a:ext>
              </a:extLst>
            </p:cNvPr>
            <p:cNvSpPr>
              <a:spLocks noChangeAspect="1"/>
            </p:cNvSpPr>
            <p:nvPr/>
          </p:nvSpPr>
          <p:spPr>
            <a:xfrm>
              <a:off x="1136306" y="388102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84" name="Rectangle 1083">
              <a:extLst>
                <a:ext uri="{FF2B5EF4-FFF2-40B4-BE49-F238E27FC236}">
                  <a16:creationId xmlns:a16="http://schemas.microsoft.com/office/drawing/2014/main" id="{2DA65D2D-888F-7D06-6B5D-0C7E9FF18D52}"/>
                </a:ext>
              </a:extLst>
            </p:cNvPr>
            <p:cNvSpPr/>
            <p:nvPr/>
          </p:nvSpPr>
          <p:spPr>
            <a:xfrm>
              <a:off x="465555" y="4007108"/>
              <a:ext cx="2102548"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85" name="Straight Arrow Connector 1084">
              <a:extLst>
                <a:ext uri="{FF2B5EF4-FFF2-40B4-BE49-F238E27FC236}">
                  <a16:creationId xmlns:a16="http://schemas.microsoft.com/office/drawing/2014/main" id="{A50E7D09-A8D5-6DC1-8CD6-583D86A87D27}"/>
                </a:ext>
              </a:extLst>
            </p:cNvPr>
            <p:cNvCxnSpPr>
              <a:cxnSpLocks/>
            </p:cNvCxnSpPr>
            <p:nvPr/>
          </p:nvCxnSpPr>
          <p:spPr>
            <a:xfrm>
              <a:off x="2651249" y="4034522"/>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86" name="Triangle 520">
              <a:extLst>
                <a:ext uri="{FF2B5EF4-FFF2-40B4-BE49-F238E27FC236}">
                  <a16:creationId xmlns:a16="http://schemas.microsoft.com/office/drawing/2014/main" id="{89BC59D1-58CB-8A2C-C70E-48D8DFFB0C40}"/>
                </a:ext>
              </a:extLst>
            </p:cNvPr>
            <p:cNvSpPr>
              <a:spLocks noChangeAspect="1"/>
            </p:cNvSpPr>
            <p:nvPr/>
          </p:nvSpPr>
          <p:spPr>
            <a:xfrm>
              <a:off x="1831596" y="399819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87" name="Triangle 520">
              <a:extLst>
                <a:ext uri="{FF2B5EF4-FFF2-40B4-BE49-F238E27FC236}">
                  <a16:creationId xmlns:a16="http://schemas.microsoft.com/office/drawing/2014/main" id="{ED13B4D7-377A-A556-5583-876AB1AA40A3}"/>
                </a:ext>
              </a:extLst>
            </p:cNvPr>
            <p:cNvSpPr>
              <a:spLocks noChangeAspect="1"/>
            </p:cNvSpPr>
            <p:nvPr/>
          </p:nvSpPr>
          <p:spPr>
            <a:xfrm>
              <a:off x="1136835" y="399819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88" name="Rectangle 1087">
              <a:extLst>
                <a:ext uri="{FF2B5EF4-FFF2-40B4-BE49-F238E27FC236}">
                  <a16:creationId xmlns:a16="http://schemas.microsoft.com/office/drawing/2014/main" id="{E6447F88-8D15-0F94-F5BD-8416ED0A02CC}"/>
                </a:ext>
              </a:extLst>
            </p:cNvPr>
            <p:cNvSpPr/>
            <p:nvPr/>
          </p:nvSpPr>
          <p:spPr>
            <a:xfrm>
              <a:off x="465556" y="4065314"/>
              <a:ext cx="1996056"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89" name="Straight Arrow Connector 1088">
              <a:extLst>
                <a:ext uri="{FF2B5EF4-FFF2-40B4-BE49-F238E27FC236}">
                  <a16:creationId xmlns:a16="http://schemas.microsoft.com/office/drawing/2014/main" id="{0F1B921E-A1AA-B52C-4CCC-B374EED2BDA0}"/>
                </a:ext>
              </a:extLst>
            </p:cNvPr>
            <p:cNvCxnSpPr>
              <a:cxnSpLocks/>
            </p:cNvCxnSpPr>
            <p:nvPr/>
          </p:nvCxnSpPr>
          <p:spPr>
            <a:xfrm>
              <a:off x="2543406" y="4092070"/>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90" name="Triangle 520">
              <a:extLst>
                <a:ext uri="{FF2B5EF4-FFF2-40B4-BE49-F238E27FC236}">
                  <a16:creationId xmlns:a16="http://schemas.microsoft.com/office/drawing/2014/main" id="{B6CAA7E9-CB82-E33D-AF4A-8198B2C9A9F2}"/>
                </a:ext>
              </a:extLst>
            </p:cNvPr>
            <p:cNvSpPr>
              <a:spLocks noChangeAspect="1"/>
            </p:cNvSpPr>
            <p:nvPr/>
          </p:nvSpPr>
          <p:spPr>
            <a:xfrm>
              <a:off x="1831998" y="405574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91" name="Triangle 520">
              <a:extLst>
                <a:ext uri="{FF2B5EF4-FFF2-40B4-BE49-F238E27FC236}">
                  <a16:creationId xmlns:a16="http://schemas.microsoft.com/office/drawing/2014/main" id="{74D04938-9BE7-40CF-AEC5-C073C9DBFAD7}"/>
                </a:ext>
              </a:extLst>
            </p:cNvPr>
            <p:cNvSpPr>
              <a:spLocks noChangeAspect="1"/>
            </p:cNvSpPr>
            <p:nvPr/>
          </p:nvSpPr>
          <p:spPr>
            <a:xfrm>
              <a:off x="1137237" y="405574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92" name="Rectangle 1091">
              <a:extLst>
                <a:ext uri="{FF2B5EF4-FFF2-40B4-BE49-F238E27FC236}">
                  <a16:creationId xmlns:a16="http://schemas.microsoft.com/office/drawing/2014/main" id="{5F0F6DE7-A5FB-2C13-04C7-EBDAF0A007EF}"/>
                </a:ext>
              </a:extLst>
            </p:cNvPr>
            <p:cNvSpPr/>
            <p:nvPr/>
          </p:nvSpPr>
          <p:spPr>
            <a:xfrm>
              <a:off x="465556" y="4123520"/>
              <a:ext cx="1854516"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93" name="Straight Arrow Connector 1092">
              <a:extLst>
                <a:ext uri="{FF2B5EF4-FFF2-40B4-BE49-F238E27FC236}">
                  <a16:creationId xmlns:a16="http://schemas.microsoft.com/office/drawing/2014/main" id="{B05D1EE8-CD24-34A4-1FED-8B9D1E30CDF1}"/>
                </a:ext>
              </a:extLst>
            </p:cNvPr>
            <p:cNvCxnSpPr>
              <a:cxnSpLocks/>
            </p:cNvCxnSpPr>
            <p:nvPr/>
          </p:nvCxnSpPr>
          <p:spPr>
            <a:xfrm>
              <a:off x="2397819" y="4153112"/>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94" name="Triangle 520">
              <a:extLst>
                <a:ext uri="{FF2B5EF4-FFF2-40B4-BE49-F238E27FC236}">
                  <a16:creationId xmlns:a16="http://schemas.microsoft.com/office/drawing/2014/main" id="{063A4BD4-A67B-F902-1DC1-AC360EACDEA8}"/>
                </a:ext>
              </a:extLst>
            </p:cNvPr>
            <p:cNvSpPr>
              <a:spLocks noChangeAspect="1"/>
            </p:cNvSpPr>
            <p:nvPr/>
          </p:nvSpPr>
          <p:spPr>
            <a:xfrm>
              <a:off x="1831833" y="411678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95" name="Triangle 520">
              <a:extLst>
                <a:ext uri="{FF2B5EF4-FFF2-40B4-BE49-F238E27FC236}">
                  <a16:creationId xmlns:a16="http://schemas.microsoft.com/office/drawing/2014/main" id="{AA6A204D-99EA-4EBB-F297-B6C40628114F}"/>
                </a:ext>
              </a:extLst>
            </p:cNvPr>
            <p:cNvSpPr>
              <a:spLocks noChangeAspect="1"/>
            </p:cNvSpPr>
            <p:nvPr/>
          </p:nvSpPr>
          <p:spPr>
            <a:xfrm>
              <a:off x="1137072" y="4116788"/>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96" name="Rectangle 1095">
              <a:extLst>
                <a:ext uri="{FF2B5EF4-FFF2-40B4-BE49-F238E27FC236}">
                  <a16:creationId xmlns:a16="http://schemas.microsoft.com/office/drawing/2014/main" id="{95C7BCD2-E6FD-57A7-A8B4-AB7CA13DB464}"/>
                </a:ext>
              </a:extLst>
            </p:cNvPr>
            <p:cNvSpPr/>
            <p:nvPr/>
          </p:nvSpPr>
          <p:spPr>
            <a:xfrm>
              <a:off x="465556" y="4181726"/>
              <a:ext cx="1679276"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097" name="Straight Arrow Connector 1096">
              <a:extLst>
                <a:ext uri="{FF2B5EF4-FFF2-40B4-BE49-F238E27FC236}">
                  <a16:creationId xmlns:a16="http://schemas.microsoft.com/office/drawing/2014/main" id="{DC82830D-4775-0387-BEB4-BF92940481C2}"/>
                </a:ext>
              </a:extLst>
            </p:cNvPr>
            <p:cNvCxnSpPr>
              <a:cxnSpLocks/>
            </p:cNvCxnSpPr>
            <p:nvPr/>
          </p:nvCxnSpPr>
          <p:spPr>
            <a:xfrm>
              <a:off x="2223924" y="4206670"/>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098" name="Triangle 520">
              <a:extLst>
                <a:ext uri="{FF2B5EF4-FFF2-40B4-BE49-F238E27FC236}">
                  <a16:creationId xmlns:a16="http://schemas.microsoft.com/office/drawing/2014/main" id="{F7034CF1-9935-D6A3-FF3D-BFFB2C693FDC}"/>
                </a:ext>
              </a:extLst>
            </p:cNvPr>
            <p:cNvSpPr>
              <a:spLocks noChangeAspect="1"/>
            </p:cNvSpPr>
            <p:nvPr/>
          </p:nvSpPr>
          <p:spPr>
            <a:xfrm>
              <a:off x="1137704" y="4170346"/>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099" name="Rectangle 1098">
              <a:extLst>
                <a:ext uri="{FF2B5EF4-FFF2-40B4-BE49-F238E27FC236}">
                  <a16:creationId xmlns:a16="http://schemas.microsoft.com/office/drawing/2014/main" id="{AA293F0A-0ED7-839F-E454-65D7231A2823}"/>
                </a:ext>
              </a:extLst>
            </p:cNvPr>
            <p:cNvSpPr/>
            <p:nvPr/>
          </p:nvSpPr>
          <p:spPr>
            <a:xfrm>
              <a:off x="465556" y="4239932"/>
              <a:ext cx="1366540"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100" name="Straight Arrow Connector 1099">
              <a:extLst>
                <a:ext uri="{FF2B5EF4-FFF2-40B4-BE49-F238E27FC236}">
                  <a16:creationId xmlns:a16="http://schemas.microsoft.com/office/drawing/2014/main" id="{9300AA5B-9349-AF47-1959-F8494581B45C}"/>
                </a:ext>
              </a:extLst>
            </p:cNvPr>
            <p:cNvCxnSpPr>
              <a:cxnSpLocks/>
            </p:cNvCxnSpPr>
            <p:nvPr/>
          </p:nvCxnSpPr>
          <p:spPr>
            <a:xfrm>
              <a:off x="1908487" y="4268955"/>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101" name="Triangle 520">
              <a:extLst>
                <a:ext uri="{FF2B5EF4-FFF2-40B4-BE49-F238E27FC236}">
                  <a16:creationId xmlns:a16="http://schemas.microsoft.com/office/drawing/2014/main" id="{22B6E2EA-4E1B-AF1A-12AA-F8FBD259481B}"/>
                </a:ext>
              </a:extLst>
            </p:cNvPr>
            <p:cNvSpPr>
              <a:spLocks noChangeAspect="1"/>
            </p:cNvSpPr>
            <p:nvPr/>
          </p:nvSpPr>
          <p:spPr>
            <a:xfrm>
              <a:off x="1135815" y="4232631"/>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102" name="Rectangle 1101">
              <a:extLst>
                <a:ext uri="{FF2B5EF4-FFF2-40B4-BE49-F238E27FC236}">
                  <a16:creationId xmlns:a16="http://schemas.microsoft.com/office/drawing/2014/main" id="{D02339EA-1BB8-5EBE-5870-63745BD1CA55}"/>
                </a:ext>
              </a:extLst>
            </p:cNvPr>
            <p:cNvSpPr/>
            <p:nvPr/>
          </p:nvSpPr>
          <p:spPr>
            <a:xfrm>
              <a:off x="465556" y="4298138"/>
              <a:ext cx="1107724"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103" name="Straight Arrow Connector 1102">
              <a:extLst>
                <a:ext uri="{FF2B5EF4-FFF2-40B4-BE49-F238E27FC236}">
                  <a16:creationId xmlns:a16="http://schemas.microsoft.com/office/drawing/2014/main" id="{796379DA-F6D1-2074-E742-F6C3A2CE4923}"/>
                </a:ext>
              </a:extLst>
            </p:cNvPr>
            <p:cNvCxnSpPr>
              <a:cxnSpLocks/>
            </p:cNvCxnSpPr>
            <p:nvPr/>
          </p:nvCxnSpPr>
          <p:spPr>
            <a:xfrm>
              <a:off x="1649666" y="4321018"/>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104" name="Triangle 520">
              <a:extLst>
                <a:ext uri="{FF2B5EF4-FFF2-40B4-BE49-F238E27FC236}">
                  <a16:creationId xmlns:a16="http://schemas.microsoft.com/office/drawing/2014/main" id="{0B342F22-FAD9-14CE-1D41-61BFE0CE05ED}"/>
                </a:ext>
              </a:extLst>
            </p:cNvPr>
            <p:cNvSpPr>
              <a:spLocks noChangeAspect="1"/>
            </p:cNvSpPr>
            <p:nvPr/>
          </p:nvSpPr>
          <p:spPr>
            <a:xfrm>
              <a:off x="1135815" y="4284694"/>
              <a:ext cx="49602" cy="53600"/>
            </a:xfrm>
            <a:prstGeom prst="triangle">
              <a:avLst/>
            </a:prstGeom>
            <a:solidFill>
              <a:schemeClr val="accent4">
                <a:lumMod val="60000"/>
                <a:lumOff val="40000"/>
              </a:schemeClr>
            </a:solidFill>
            <a:ln w="9525">
              <a:solidFill>
                <a:schemeClr val="accent4">
                  <a:lumMod val="60000"/>
                  <a:lumOff val="40000"/>
                </a:schemeClr>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105" name="Rectangle 1104">
              <a:extLst>
                <a:ext uri="{FF2B5EF4-FFF2-40B4-BE49-F238E27FC236}">
                  <a16:creationId xmlns:a16="http://schemas.microsoft.com/office/drawing/2014/main" id="{37C4A6E0-0A2C-4D33-D352-9E584B284D63}"/>
                </a:ext>
              </a:extLst>
            </p:cNvPr>
            <p:cNvSpPr/>
            <p:nvPr/>
          </p:nvSpPr>
          <p:spPr>
            <a:xfrm>
              <a:off x="465556" y="4356344"/>
              <a:ext cx="807119"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106" name="Straight Arrow Connector 1105">
              <a:extLst>
                <a:ext uri="{FF2B5EF4-FFF2-40B4-BE49-F238E27FC236}">
                  <a16:creationId xmlns:a16="http://schemas.microsoft.com/office/drawing/2014/main" id="{C475CD44-12B6-7FE9-28A7-BBD74F6BA75B}"/>
                </a:ext>
              </a:extLst>
            </p:cNvPr>
            <p:cNvCxnSpPr>
              <a:cxnSpLocks/>
            </p:cNvCxnSpPr>
            <p:nvPr/>
          </p:nvCxnSpPr>
          <p:spPr>
            <a:xfrm>
              <a:off x="1354448" y="4378320"/>
              <a:ext cx="11684" cy="0"/>
            </a:xfrm>
            <a:prstGeom prst="straightConnector1">
              <a:avLst/>
            </a:prstGeom>
            <a:solidFill>
              <a:srgbClr val="000000"/>
            </a:solidFill>
            <a:ln w="38100" cap="flat" cmpd="sng" algn="ctr">
              <a:solidFill>
                <a:srgbClr val="328714"/>
              </a:solidFill>
              <a:prstDash val="solid"/>
              <a:miter lim="800000"/>
              <a:headEnd w="lg" len="lg"/>
              <a:tailEnd type="triangle" w="sm" len="sm"/>
            </a:ln>
            <a:effectLst/>
          </p:spPr>
        </p:cxnSp>
        <p:sp>
          <p:nvSpPr>
            <p:cNvPr id="1107" name="5-point Star 522">
              <a:extLst>
                <a:ext uri="{FF2B5EF4-FFF2-40B4-BE49-F238E27FC236}">
                  <a16:creationId xmlns:a16="http://schemas.microsoft.com/office/drawing/2014/main" id="{65D9949B-0477-1BDF-7063-3447595A3D86}"/>
                </a:ext>
              </a:extLst>
            </p:cNvPr>
            <p:cNvSpPr>
              <a:spLocks/>
            </p:cNvSpPr>
            <p:nvPr/>
          </p:nvSpPr>
          <p:spPr>
            <a:xfrm>
              <a:off x="1121771" y="4331825"/>
              <a:ext cx="79602" cy="73942"/>
            </a:xfrm>
            <a:prstGeom prst="star5">
              <a:avLst/>
            </a:prstGeom>
            <a:solidFill>
              <a:srgbClr val="FFFFFF"/>
            </a:solidFill>
            <a:ln w="6350">
              <a:solidFill>
                <a:srgbClr val="333333"/>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108" name="Rectangle 1107">
              <a:extLst>
                <a:ext uri="{FF2B5EF4-FFF2-40B4-BE49-F238E27FC236}">
                  <a16:creationId xmlns:a16="http://schemas.microsoft.com/office/drawing/2014/main" id="{544F7596-BD75-2654-594A-9A33B6707FF5}"/>
                </a:ext>
              </a:extLst>
            </p:cNvPr>
            <p:cNvSpPr/>
            <p:nvPr/>
          </p:nvSpPr>
          <p:spPr>
            <a:xfrm>
              <a:off x="465557" y="4647374"/>
              <a:ext cx="321839" cy="41644"/>
            </a:xfrm>
            <a:prstGeom prst="rect">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sp>
          <p:nvSpPr>
            <p:cNvPr id="1109" name="Rectangle 1108">
              <a:extLst>
                <a:ext uri="{FF2B5EF4-FFF2-40B4-BE49-F238E27FC236}">
                  <a16:creationId xmlns:a16="http://schemas.microsoft.com/office/drawing/2014/main" id="{0DA33FE5-20E2-2D38-A211-1AFF8DC20C0A}"/>
                </a:ext>
              </a:extLst>
            </p:cNvPr>
            <p:cNvSpPr/>
            <p:nvPr/>
          </p:nvSpPr>
          <p:spPr>
            <a:xfrm>
              <a:off x="789630" y="4647173"/>
              <a:ext cx="221979" cy="41644"/>
            </a:xfrm>
            <a:prstGeom prst="rect">
              <a:avLst/>
            </a:prstGeom>
            <a:solidFill>
              <a:srgbClr val="A399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Johnson Text" panose="00000500000000000000"/>
                <a:ea typeface="+mn-ea"/>
                <a:cs typeface="+mn-cs"/>
              </a:endParaRPr>
            </a:p>
          </p:txBody>
        </p:sp>
        <p:cxnSp>
          <p:nvCxnSpPr>
            <p:cNvPr id="1110" name="Straight Connector 1109">
              <a:extLst>
                <a:ext uri="{FF2B5EF4-FFF2-40B4-BE49-F238E27FC236}">
                  <a16:creationId xmlns:a16="http://schemas.microsoft.com/office/drawing/2014/main" id="{10238BAE-EE8C-EA8A-830E-B8B6653A6A81}"/>
                </a:ext>
              </a:extLst>
            </p:cNvPr>
            <p:cNvCxnSpPr>
              <a:cxnSpLocks/>
            </p:cNvCxnSpPr>
            <p:nvPr/>
          </p:nvCxnSpPr>
          <p:spPr>
            <a:xfrm>
              <a:off x="752349" y="4644782"/>
              <a:ext cx="69289" cy="46425"/>
            </a:xfrm>
            <a:prstGeom prst="line">
              <a:avLst/>
            </a:prstGeom>
            <a:noFill/>
            <a:ln w="19050" cap="flat" cmpd="sng" algn="ctr">
              <a:solidFill>
                <a:srgbClr val="0F68B2"/>
              </a:solidFill>
              <a:prstDash val="solid"/>
              <a:miter lim="800000"/>
            </a:ln>
            <a:effectLst/>
          </p:spPr>
        </p:cxnSp>
        <p:cxnSp>
          <p:nvCxnSpPr>
            <p:cNvPr id="1111" name="Straight Connector 1110">
              <a:extLst>
                <a:ext uri="{FF2B5EF4-FFF2-40B4-BE49-F238E27FC236}">
                  <a16:creationId xmlns:a16="http://schemas.microsoft.com/office/drawing/2014/main" id="{A366EAED-60FF-B5D9-590D-C55BDAD6ACCE}"/>
                </a:ext>
              </a:extLst>
            </p:cNvPr>
            <p:cNvCxnSpPr>
              <a:cxnSpLocks/>
            </p:cNvCxnSpPr>
            <p:nvPr/>
          </p:nvCxnSpPr>
          <p:spPr>
            <a:xfrm flipH="1">
              <a:off x="752349" y="4644782"/>
              <a:ext cx="69289" cy="46425"/>
            </a:xfrm>
            <a:prstGeom prst="line">
              <a:avLst/>
            </a:prstGeom>
            <a:noFill/>
            <a:ln w="19050" cap="flat" cmpd="sng" algn="ctr">
              <a:solidFill>
                <a:srgbClr val="0F68B2"/>
              </a:solidFill>
              <a:prstDash val="solid"/>
              <a:miter lim="800000"/>
            </a:ln>
            <a:effectLst/>
          </p:spPr>
        </p:cxnSp>
        <p:sp>
          <p:nvSpPr>
            <p:cNvPr id="1112" name="Isosceles Triangle 1111">
              <a:extLst>
                <a:ext uri="{FF2B5EF4-FFF2-40B4-BE49-F238E27FC236}">
                  <a16:creationId xmlns:a16="http://schemas.microsoft.com/office/drawing/2014/main" id="{62915A1A-340E-6614-6413-775DC54E21BF}"/>
                </a:ext>
              </a:extLst>
            </p:cNvPr>
            <p:cNvSpPr/>
            <p:nvPr/>
          </p:nvSpPr>
          <p:spPr>
            <a:xfrm rot="16200000" flipH="1">
              <a:off x="990507" y="4647615"/>
              <a:ext cx="42205" cy="40758"/>
            </a:xfrm>
            <a:prstGeom prst="triangle">
              <a:avLst/>
            </a:prstGeom>
            <a:solidFill>
              <a:srgbClr val="EB1700"/>
            </a:solidFill>
            <a:ln w="19050" cap="flat" cmpd="sng" algn="ctr">
              <a:solidFill>
                <a:srgbClr val="EB17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113" name="Freeform: Shape 1112">
              <a:extLst>
                <a:ext uri="{FF2B5EF4-FFF2-40B4-BE49-F238E27FC236}">
                  <a16:creationId xmlns:a16="http://schemas.microsoft.com/office/drawing/2014/main" id="{C7B9135B-47A5-9D5F-7988-1AB51CE782CA}"/>
                </a:ext>
              </a:extLst>
            </p:cNvPr>
            <p:cNvSpPr/>
            <p:nvPr/>
          </p:nvSpPr>
          <p:spPr>
            <a:xfrm>
              <a:off x="459924" y="2223647"/>
              <a:ext cx="4896794" cy="2699003"/>
            </a:xfrm>
            <a:custGeom>
              <a:avLst/>
              <a:gdLst>
                <a:gd name="connsiteX0" fmla="*/ 0 w 6711576"/>
                <a:gd name="connsiteY0" fmla="*/ 0 h 3669553"/>
                <a:gd name="connsiteX1" fmla="*/ 0 w 6711576"/>
                <a:gd name="connsiteY1" fmla="*/ 3669553 h 3669553"/>
                <a:gd name="connsiteX2" fmla="*/ 6711576 w 6711576"/>
                <a:gd name="connsiteY2" fmla="*/ 3669553 h 3669553"/>
              </a:gdLst>
              <a:ahLst/>
              <a:cxnLst>
                <a:cxn ang="0">
                  <a:pos x="connsiteX0" y="connsiteY0"/>
                </a:cxn>
                <a:cxn ang="0">
                  <a:pos x="connsiteX1" y="connsiteY1"/>
                </a:cxn>
                <a:cxn ang="0">
                  <a:pos x="connsiteX2" y="connsiteY2"/>
                </a:cxn>
              </a:cxnLst>
              <a:rect l="l" t="t" r="r" b="b"/>
              <a:pathLst>
                <a:path w="6711576" h="3669553">
                  <a:moveTo>
                    <a:pt x="0" y="0"/>
                  </a:moveTo>
                  <a:lnTo>
                    <a:pt x="0" y="3669553"/>
                  </a:lnTo>
                  <a:lnTo>
                    <a:pt x="6711576" y="3669553"/>
                  </a:lnTo>
                </a:path>
              </a:pathLst>
            </a:custGeom>
            <a:no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sp>
          <p:nvSpPr>
            <p:cNvPr id="1115" name="TextBox 1114">
              <a:extLst>
                <a:ext uri="{FF2B5EF4-FFF2-40B4-BE49-F238E27FC236}">
                  <a16:creationId xmlns:a16="http://schemas.microsoft.com/office/drawing/2014/main" id="{ABF05EB3-BA5F-C9C2-0963-14796D5855BC}"/>
                </a:ext>
              </a:extLst>
            </p:cNvPr>
            <p:cNvSpPr txBox="1"/>
            <p:nvPr/>
          </p:nvSpPr>
          <p:spPr>
            <a:xfrm rot="16200000">
              <a:off x="1062" y="3324276"/>
              <a:ext cx="6655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Johnson Text" panose="00000500000000000000"/>
                  <a:ea typeface="+mn-ea"/>
                  <a:cs typeface="+mn-cs"/>
                </a:rPr>
                <a:t>Patients</a:t>
              </a:r>
            </a:p>
          </p:txBody>
        </p:sp>
        <p:sp>
          <p:nvSpPr>
            <p:cNvPr id="1116" name="Arrow: Up 1115">
              <a:extLst>
                <a:ext uri="{FF2B5EF4-FFF2-40B4-BE49-F238E27FC236}">
                  <a16:creationId xmlns:a16="http://schemas.microsoft.com/office/drawing/2014/main" id="{8D2CFB62-9341-43AC-8E22-9BA185892EE8}"/>
                </a:ext>
              </a:extLst>
            </p:cNvPr>
            <p:cNvSpPr/>
            <p:nvPr/>
          </p:nvSpPr>
          <p:spPr>
            <a:xfrm>
              <a:off x="1139059" y="5145519"/>
              <a:ext cx="54864" cy="72000"/>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17" name="Arrow: Up 1116">
              <a:extLst>
                <a:ext uri="{FF2B5EF4-FFF2-40B4-BE49-F238E27FC236}">
                  <a16:creationId xmlns:a16="http://schemas.microsoft.com/office/drawing/2014/main" id="{337B1D45-2D4C-4126-E613-0C9DD9238251}"/>
                </a:ext>
              </a:extLst>
            </p:cNvPr>
            <p:cNvSpPr/>
            <p:nvPr/>
          </p:nvSpPr>
          <p:spPr>
            <a:xfrm>
              <a:off x="1834955" y="5144893"/>
              <a:ext cx="54864" cy="72000"/>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18" name="Arrow: Up 1117">
              <a:extLst>
                <a:ext uri="{FF2B5EF4-FFF2-40B4-BE49-F238E27FC236}">
                  <a16:creationId xmlns:a16="http://schemas.microsoft.com/office/drawing/2014/main" id="{2F00FCA3-8EDA-EA22-8467-5793F0BB886C}"/>
                </a:ext>
              </a:extLst>
            </p:cNvPr>
            <p:cNvSpPr/>
            <p:nvPr/>
          </p:nvSpPr>
          <p:spPr>
            <a:xfrm>
              <a:off x="2535007" y="5146073"/>
              <a:ext cx="54864" cy="72000"/>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19" name="Arrow: Up 1118">
              <a:extLst>
                <a:ext uri="{FF2B5EF4-FFF2-40B4-BE49-F238E27FC236}">
                  <a16:creationId xmlns:a16="http://schemas.microsoft.com/office/drawing/2014/main" id="{6986DFF9-98D2-39B7-C703-AE66E8B1FFA2}"/>
                </a:ext>
              </a:extLst>
            </p:cNvPr>
            <p:cNvSpPr/>
            <p:nvPr/>
          </p:nvSpPr>
          <p:spPr>
            <a:xfrm>
              <a:off x="3239215" y="5145242"/>
              <a:ext cx="54864" cy="72000"/>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20" name="Arrow: Up 1119">
              <a:extLst>
                <a:ext uri="{FF2B5EF4-FFF2-40B4-BE49-F238E27FC236}">
                  <a16:creationId xmlns:a16="http://schemas.microsoft.com/office/drawing/2014/main" id="{66AA199F-2AF5-CF9D-A496-077B40C371B5}"/>
                </a:ext>
              </a:extLst>
            </p:cNvPr>
            <p:cNvSpPr/>
            <p:nvPr/>
          </p:nvSpPr>
          <p:spPr>
            <a:xfrm>
              <a:off x="3935111" y="5146422"/>
              <a:ext cx="54864" cy="72000"/>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21" name="Arrow: Up 1120">
              <a:extLst>
                <a:ext uri="{FF2B5EF4-FFF2-40B4-BE49-F238E27FC236}">
                  <a16:creationId xmlns:a16="http://schemas.microsoft.com/office/drawing/2014/main" id="{F3E4FE03-9A2E-A75B-B504-90EE3170E927}"/>
                </a:ext>
              </a:extLst>
            </p:cNvPr>
            <p:cNvSpPr/>
            <p:nvPr/>
          </p:nvSpPr>
          <p:spPr>
            <a:xfrm>
              <a:off x="4635163" y="5145794"/>
              <a:ext cx="54864" cy="72000"/>
            </a:xfrm>
            <a:prstGeom prst="upArrow">
              <a:avLst/>
            </a:prstGeom>
            <a:solidFill>
              <a:schemeClr val="accent2">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122" name="TextBox 1121">
              <a:extLst>
                <a:ext uri="{FF2B5EF4-FFF2-40B4-BE49-F238E27FC236}">
                  <a16:creationId xmlns:a16="http://schemas.microsoft.com/office/drawing/2014/main" id="{4BD962F3-A495-4F74-D10D-6516B4D8E093}"/>
                </a:ext>
              </a:extLst>
            </p:cNvPr>
            <p:cNvSpPr txBox="1"/>
            <p:nvPr/>
          </p:nvSpPr>
          <p:spPr>
            <a:xfrm>
              <a:off x="5255697" y="4957305"/>
              <a:ext cx="197684" cy="13849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21</a:t>
              </a:r>
            </a:p>
          </p:txBody>
        </p:sp>
        <p:cxnSp>
          <p:nvCxnSpPr>
            <p:cNvPr id="1123" name="Straight Connector 1122">
              <a:extLst>
                <a:ext uri="{FF2B5EF4-FFF2-40B4-BE49-F238E27FC236}">
                  <a16:creationId xmlns:a16="http://schemas.microsoft.com/office/drawing/2014/main" id="{9314F3F1-A39A-E139-32AE-F1C7EF388367}"/>
                </a:ext>
              </a:extLst>
            </p:cNvPr>
            <p:cNvCxnSpPr>
              <a:cxnSpLocks/>
            </p:cNvCxnSpPr>
            <p:nvPr/>
          </p:nvCxnSpPr>
          <p:spPr>
            <a:xfrm flipH="1">
              <a:off x="5354539" y="4927305"/>
              <a:ext cx="0" cy="3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24" name="TextBox 1123">
              <a:extLst>
                <a:ext uri="{FF2B5EF4-FFF2-40B4-BE49-F238E27FC236}">
                  <a16:creationId xmlns:a16="http://schemas.microsoft.com/office/drawing/2014/main" id="{9BE0F42C-8000-3535-026D-0844FBB7D090}"/>
                </a:ext>
              </a:extLst>
            </p:cNvPr>
            <p:cNvSpPr txBox="1"/>
            <p:nvPr/>
          </p:nvSpPr>
          <p:spPr>
            <a:xfrm>
              <a:off x="4556000" y="4957305"/>
              <a:ext cx="197684" cy="13849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18</a:t>
              </a:r>
            </a:p>
          </p:txBody>
        </p:sp>
        <p:cxnSp>
          <p:nvCxnSpPr>
            <p:cNvPr id="1125" name="Straight Connector 1124">
              <a:extLst>
                <a:ext uri="{FF2B5EF4-FFF2-40B4-BE49-F238E27FC236}">
                  <a16:creationId xmlns:a16="http://schemas.microsoft.com/office/drawing/2014/main" id="{0306FD71-2C5F-DFA8-A070-E26730EE22A5}"/>
                </a:ext>
              </a:extLst>
            </p:cNvPr>
            <p:cNvCxnSpPr>
              <a:cxnSpLocks/>
            </p:cNvCxnSpPr>
            <p:nvPr/>
          </p:nvCxnSpPr>
          <p:spPr>
            <a:xfrm flipH="1">
              <a:off x="4654842" y="4927305"/>
              <a:ext cx="0" cy="3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26" name="Group 1125">
              <a:extLst>
                <a:ext uri="{FF2B5EF4-FFF2-40B4-BE49-F238E27FC236}">
                  <a16:creationId xmlns:a16="http://schemas.microsoft.com/office/drawing/2014/main" id="{21F4FB1D-6738-1F00-7CBA-8F7E2D2E3223}"/>
                </a:ext>
              </a:extLst>
            </p:cNvPr>
            <p:cNvGrpSpPr/>
            <p:nvPr/>
          </p:nvGrpSpPr>
          <p:grpSpPr>
            <a:xfrm>
              <a:off x="3859777" y="4927305"/>
              <a:ext cx="197684" cy="168498"/>
              <a:chOff x="3834377" y="4952705"/>
              <a:chExt cx="197684" cy="168498"/>
            </a:xfrm>
          </p:grpSpPr>
          <p:sp>
            <p:nvSpPr>
              <p:cNvPr id="1136" name="TextBox 1135">
                <a:extLst>
                  <a:ext uri="{FF2B5EF4-FFF2-40B4-BE49-F238E27FC236}">
                    <a16:creationId xmlns:a16="http://schemas.microsoft.com/office/drawing/2014/main" id="{AA58BFD2-361E-5F9D-906A-E6ABE8F1E520}"/>
                  </a:ext>
                </a:extLst>
              </p:cNvPr>
              <p:cNvSpPr txBox="1"/>
              <p:nvPr/>
            </p:nvSpPr>
            <p:spPr>
              <a:xfrm>
                <a:off x="3834377" y="4982705"/>
                <a:ext cx="197684" cy="13849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15</a:t>
                </a:r>
              </a:p>
            </p:txBody>
          </p:sp>
          <p:cxnSp>
            <p:nvCxnSpPr>
              <p:cNvPr id="1137" name="Straight Connector 1136">
                <a:extLst>
                  <a:ext uri="{FF2B5EF4-FFF2-40B4-BE49-F238E27FC236}">
                    <a16:creationId xmlns:a16="http://schemas.microsoft.com/office/drawing/2014/main" id="{42F08B98-45F1-EE11-A1EC-0D99DA1C5A41}"/>
                  </a:ext>
                </a:extLst>
              </p:cNvPr>
              <p:cNvCxnSpPr>
                <a:cxnSpLocks/>
              </p:cNvCxnSpPr>
              <p:nvPr/>
            </p:nvCxnSpPr>
            <p:spPr>
              <a:xfrm flipH="1">
                <a:off x="3933219" y="4952705"/>
                <a:ext cx="0" cy="3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27" name="TextBox 1126">
              <a:extLst>
                <a:ext uri="{FF2B5EF4-FFF2-40B4-BE49-F238E27FC236}">
                  <a16:creationId xmlns:a16="http://schemas.microsoft.com/office/drawing/2014/main" id="{5BDC7447-072A-07D8-11C8-6B41BB8D9379}"/>
                </a:ext>
              </a:extLst>
            </p:cNvPr>
            <p:cNvSpPr txBox="1"/>
            <p:nvPr/>
          </p:nvSpPr>
          <p:spPr>
            <a:xfrm>
              <a:off x="3162292" y="4957305"/>
              <a:ext cx="197684" cy="13849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12</a:t>
              </a:r>
            </a:p>
          </p:txBody>
        </p:sp>
        <p:cxnSp>
          <p:nvCxnSpPr>
            <p:cNvPr id="1128" name="Straight Connector 1127">
              <a:extLst>
                <a:ext uri="{FF2B5EF4-FFF2-40B4-BE49-F238E27FC236}">
                  <a16:creationId xmlns:a16="http://schemas.microsoft.com/office/drawing/2014/main" id="{4C711C90-350F-9BE8-F17F-24B920D0B7E6}"/>
                </a:ext>
              </a:extLst>
            </p:cNvPr>
            <p:cNvCxnSpPr>
              <a:cxnSpLocks/>
            </p:cNvCxnSpPr>
            <p:nvPr/>
          </p:nvCxnSpPr>
          <p:spPr>
            <a:xfrm flipH="1">
              <a:off x="3261134" y="4927305"/>
              <a:ext cx="0" cy="3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29" name="TextBox 1128">
              <a:extLst>
                <a:ext uri="{FF2B5EF4-FFF2-40B4-BE49-F238E27FC236}">
                  <a16:creationId xmlns:a16="http://schemas.microsoft.com/office/drawing/2014/main" id="{2F3DCAED-4499-A3FA-7B1C-4F7AE2FEED32}"/>
                </a:ext>
              </a:extLst>
            </p:cNvPr>
            <p:cNvSpPr txBox="1"/>
            <p:nvPr/>
          </p:nvSpPr>
          <p:spPr>
            <a:xfrm>
              <a:off x="2463370" y="4957305"/>
              <a:ext cx="197684" cy="13849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9</a:t>
              </a:r>
            </a:p>
          </p:txBody>
        </p:sp>
        <p:cxnSp>
          <p:nvCxnSpPr>
            <p:cNvPr id="1130" name="Straight Connector 1129">
              <a:extLst>
                <a:ext uri="{FF2B5EF4-FFF2-40B4-BE49-F238E27FC236}">
                  <a16:creationId xmlns:a16="http://schemas.microsoft.com/office/drawing/2014/main" id="{F0BBF58C-D909-6899-9E34-B44026F6F115}"/>
                </a:ext>
              </a:extLst>
            </p:cNvPr>
            <p:cNvCxnSpPr>
              <a:cxnSpLocks/>
            </p:cNvCxnSpPr>
            <p:nvPr/>
          </p:nvCxnSpPr>
          <p:spPr>
            <a:xfrm flipH="1">
              <a:off x="2562212" y="4927305"/>
              <a:ext cx="0" cy="3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31" name="TextBox 1130">
              <a:extLst>
                <a:ext uri="{FF2B5EF4-FFF2-40B4-BE49-F238E27FC236}">
                  <a16:creationId xmlns:a16="http://schemas.microsoft.com/office/drawing/2014/main" id="{950F1D95-594D-E731-D309-39900EDADB0D}"/>
                </a:ext>
              </a:extLst>
            </p:cNvPr>
            <p:cNvSpPr txBox="1"/>
            <p:nvPr/>
          </p:nvSpPr>
          <p:spPr>
            <a:xfrm>
              <a:off x="1764447" y="4957305"/>
              <a:ext cx="197684" cy="13849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6</a:t>
              </a:r>
            </a:p>
          </p:txBody>
        </p:sp>
        <p:cxnSp>
          <p:nvCxnSpPr>
            <p:cNvPr id="1132" name="Straight Connector 1131">
              <a:extLst>
                <a:ext uri="{FF2B5EF4-FFF2-40B4-BE49-F238E27FC236}">
                  <a16:creationId xmlns:a16="http://schemas.microsoft.com/office/drawing/2014/main" id="{FE450E79-3EF0-D30F-EDFD-F7FF1AFE6299}"/>
                </a:ext>
              </a:extLst>
            </p:cNvPr>
            <p:cNvCxnSpPr>
              <a:cxnSpLocks/>
            </p:cNvCxnSpPr>
            <p:nvPr/>
          </p:nvCxnSpPr>
          <p:spPr>
            <a:xfrm flipH="1">
              <a:off x="1863289" y="4927305"/>
              <a:ext cx="0" cy="3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33" name="TextBox 1132">
              <a:extLst>
                <a:ext uri="{FF2B5EF4-FFF2-40B4-BE49-F238E27FC236}">
                  <a16:creationId xmlns:a16="http://schemas.microsoft.com/office/drawing/2014/main" id="{A99F4211-4F40-D0DB-6829-8D4E01F5253B}"/>
                </a:ext>
              </a:extLst>
            </p:cNvPr>
            <p:cNvSpPr txBox="1"/>
            <p:nvPr/>
          </p:nvSpPr>
          <p:spPr>
            <a:xfrm>
              <a:off x="1066576" y="4957305"/>
              <a:ext cx="197684" cy="13849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Johnson Text" panose="00000500000000000000"/>
                  <a:ea typeface="+mn-ea"/>
                  <a:cs typeface="+mn-cs"/>
                </a:rPr>
                <a:t>3</a:t>
              </a:r>
            </a:p>
          </p:txBody>
        </p:sp>
        <p:cxnSp>
          <p:nvCxnSpPr>
            <p:cNvPr id="1134" name="Straight Connector 1133">
              <a:extLst>
                <a:ext uri="{FF2B5EF4-FFF2-40B4-BE49-F238E27FC236}">
                  <a16:creationId xmlns:a16="http://schemas.microsoft.com/office/drawing/2014/main" id="{DFEE0F97-233D-39E1-E748-2104A8EF0009}"/>
                </a:ext>
              </a:extLst>
            </p:cNvPr>
            <p:cNvCxnSpPr>
              <a:cxnSpLocks/>
            </p:cNvCxnSpPr>
            <p:nvPr/>
          </p:nvCxnSpPr>
          <p:spPr>
            <a:xfrm flipH="1">
              <a:off x="1165418" y="4927305"/>
              <a:ext cx="0" cy="3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35" name="Isosceles Triangle 1134">
              <a:extLst>
                <a:ext uri="{FF2B5EF4-FFF2-40B4-BE49-F238E27FC236}">
                  <a16:creationId xmlns:a16="http://schemas.microsoft.com/office/drawing/2014/main" id="{2129737D-ED6F-5F39-9DA3-9C8BECAEC090}"/>
                </a:ext>
              </a:extLst>
            </p:cNvPr>
            <p:cNvSpPr/>
            <p:nvPr/>
          </p:nvSpPr>
          <p:spPr>
            <a:xfrm rot="16200000" flipH="1">
              <a:off x="4219472" y="2442340"/>
              <a:ext cx="42205" cy="40758"/>
            </a:xfrm>
            <a:prstGeom prst="triangle">
              <a:avLst/>
            </a:prstGeom>
            <a:solidFill>
              <a:srgbClr val="8C3BBB"/>
            </a:solidFill>
            <a:ln w="19050" cap="flat" cmpd="sng" algn="ctr">
              <a:solidFill>
                <a:srgbClr val="8C3BB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a:ea typeface="+mn-ea"/>
                <a:cs typeface="+mn-cs"/>
              </a:endParaRPr>
            </a:p>
          </p:txBody>
        </p:sp>
      </p:grpSp>
      <p:grpSp>
        <p:nvGrpSpPr>
          <p:cNvPr id="10" name="Group 9">
            <a:extLst>
              <a:ext uri="{FF2B5EF4-FFF2-40B4-BE49-F238E27FC236}">
                <a16:creationId xmlns:a16="http://schemas.microsoft.com/office/drawing/2014/main" id="{AD911CCF-5622-D126-97D6-551A250B7F57}"/>
              </a:ext>
            </a:extLst>
          </p:cNvPr>
          <p:cNvGrpSpPr/>
          <p:nvPr/>
        </p:nvGrpSpPr>
        <p:grpSpPr>
          <a:xfrm>
            <a:off x="5253762" y="2356305"/>
            <a:ext cx="321711" cy="978879"/>
            <a:chOff x="486433" y="2356305"/>
            <a:chExt cx="321711" cy="978879"/>
          </a:xfrm>
        </p:grpSpPr>
        <p:sp>
          <p:nvSpPr>
            <p:cNvPr id="1162" name="TextBox 1161">
              <a:extLst>
                <a:ext uri="{FF2B5EF4-FFF2-40B4-BE49-F238E27FC236}">
                  <a16:creationId xmlns:a16="http://schemas.microsoft.com/office/drawing/2014/main" id="{9FC8D5A1-8FC3-E103-C365-D65E91B8D565}"/>
                </a:ext>
              </a:extLst>
            </p:cNvPr>
            <p:cNvSpPr txBox="1"/>
            <p:nvPr/>
          </p:nvSpPr>
          <p:spPr>
            <a:xfrm>
              <a:off x="486435" y="2356305"/>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14.92 +</a:t>
              </a:r>
            </a:p>
          </p:txBody>
        </p:sp>
        <p:sp>
          <p:nvSpPr>
            <p:cNvPr id="1163" name="TextBox 1162">
              <a:extLst>
                <a:ext uri="{FF2B5EF4-FFF2-40B4-BE49-F238E27FC236}">
                  <a16:creationId xmlns:a16="http://schemas.microsoft.com/office/drawing/2014/main" id="{06FCDBFE-5D12-A88B-6715-22EADCF2C547}"/>
                </a:ext>
              </a:extLst>
            </p:cNvPr>
            <p:cNvSpPr txBox="1"/>
            <p:nvPr/>
          </p:nvSpPr>
          <p:spPr>
            <a:xfrm>
              <a:off x="486436" y="2424501"/>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12.22</a:t>
              </a:r>
            </a:p>
          </p:txBody>
        </p:sp>
        <p:sp>
          <p:nvSpPr>
            <p:cNvPr id="1164" name="TextBox 1163">
              <a:extLst>
                <a:ext uri="{FF2B5EF4-FFF2-40B4-BE49-F238E27FC236}">
                  <a16:creationId xmlns:a16="http://schemas.microsoft.com/office/drawing/2014/main" id="{80F64947-A4BE-29EA-701E-96B5BF0CCC24}"/>
                </a:ext>
              </a:extLst>
            </p:cNvPr>
            <p:cNvSpPr txBox="1"/>
            <p:nvPr/>
          </p:nvSpPr>
          <p:spPr>
            <a:xfrm>
              <a:off x="486436" y="2492697"/>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11.99</a:t>
              </a:r>
            </a:p>
          </p:txBody>
        </p:sp>
        <p:sp>
          <p:nvSpPr>
            <p:cNvPr id="1165" name="TextBox 1164">
              <a:extLst>
                <a:ext uri="{FF2B5EF4-FFF2-40B4-BE49-F238E27FC236}">
                  <a16:creationId xmlns:a16="http://schemas.microsoft.com/office/drawing/2014/main" id="{924B46CB-BB0B-D542-E4B2-9090C80A9306}"/>
                </a:ext>
              </a:extLst>
            </p:cNvPr>
            <p:cNvSpPr txBox="1"/>
            <p:nvPr/>
          </p:nvSpPr>
          <p:spPr>
            <a:xfrm>
              <a:off x="486436" y="2560893"/>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11.99 +</a:t>
              </a:r>
            </a:p>
          </p:txBody>
        </p:sp>
        <p:sp>
          <p:nvSpPr>
            <p:cNvPr id="1166" name="TextBox 1165">
              <a:extLst>
                <a:ext uri="{FF2B5EF4-FFF2-40B4-BE49-F238E27FC236}">
                  <a16:creationId xmlns:a16="http://schemas.microsoft.com/office/drawing/2014/main" id="{104261D3-774A-CC5B-D369-7918D9511A1D}"/>
                </a:ext>
              </a:extLst>
            </p:cNvPr>
            <p:cNvSpPr txBox="1"/>
            <p:nvPr/>
          </p:nvSpPr>
          <p:spPr>
            <a:xfrm>
              <a:off x="486436" y="2629089"/>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8.31</a:t>
              </a:r>
            </a:p>
          </p:txBody>
        </p:sp>
        <p:sp>
          <p:nvSpPr>
            <p:cNvPr id="1167" name="TextBox 1166">
              <a:extLst>
                <a:ext uri="{FF2B5EF4-FFF2-40B4-BE49-F238E27FC236}">
                  <a16:creationId xmlns:a16="http://schemas.microsoft.com/office/drawing/2014/main" id="{06A9BF32-CC8B-151D-4005-D6C5AE257E6F}"/>
                </a:ext>
              </a:extLst>
            </p:cNvPr>
            <p:cNvSpPr txBox="1"/>
            <p:nvPr/>
          </p:nvSpPr>
          <p:spPr>
            <a:xfrm>
              <a:off x="486436" y="2697285"/>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6.01 +</a:t>
              </a:r>
            </a:p>
          </p:txBody>
        </p:sp>
        <p:sp>
          <p:nvSpPr>
            <p:cNvPr id="1168" name="TextBox 1167">
              <a:extLst>
                <a:ext uri="{FF2B5EF4-FFF2-40B4-BE49-F238E27FC236}">
                  <a16:creationId xmlns:a16="http://schemas.microsoft.com/office/drawing/2014/main" id="{653B1B6D-E8EA-2011-2D33-4ACC63058F71}"/>
                </a:ext>
              </a:extLst>
            </p:cNvPr>
            <p:cNvSpPr txBox="1"/>
            <p:nvPr/>
          </p:nvSpPr>
          <p:spPr>
            <a:xfrm>
              <a:off x="486436" y="2765481"/>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6.01 +</a:t>
              </a:r>
            </a:p>
          </p:txBody>
        </p:sp>
        <p:sp>
          <p:nvSpPr>
            <p:cNvPr id="1169" name="TextBox 1168">
              <a:extLst>
                <a:ext uri="{FF2B5EF4-FFF2-40B4-BE49-F238E27FC236}">
                  <a16:creationId xmlns:a16="http://schemas.microsoft.com/office/drawing/2014/main" id="{B83D26AD-628C-4327-201E-FFBBDF7168C6}"/>
                </a:ext>
              </a:extLst>
            </p:cNvPr>
            <p:cNvSpPr txBox="1"/>
            <p:nvPr/>
          </p:nvSpPr>
          <p:spPr>
            <a:xfrm>
              <a:off x="486436" y="2833677"/>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5.55 +</a:t>
              </a:r>
            </a:p>
          </p:txBody>
        </p:sp>
        <p:sp>
          <p:nvSpPr>
            <p:cNvPr id="1170" name="TextBox 1169">
              <a:extLst>
                <a:ext uri="{FF2B5EF4-FFF2-40B4-BE49-F238E27FC236}">
                  <a16:creationId xmlns:a16="http://schemas.microsoft.com/office/drawing/2014/main" id="{9B209B18-9AA9-636C-F624-FCBE2C0D3CF1}"/>
                </a:ext>
              </a:extLst>
            </p:cNvPr>
            <p:cNvSpPr txBox="1"/>
            <p:nvPr/>
          </p:nvSpPr>
          <p:spPr>
            <a:xfrm>
              <a:off x="486436" y="2901873"/>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3.02 +</a:t>
              </a:r>
            </a:p>
          </p:txBody>
        </p:sp>
        <p:sp>
          <p:nvSpPr>
            <p:cNvPr id="1171" name="TextBox 1170">
              <a:extLst>
                <a:ext uri="{FF2B5EF4-FFF2-40B4-BE49-F238E27FC236}">
                  <a16:creationId xmlns:a16="http://schemas.microsoft.com/office/drawing/2014/main" id="{838D1968-CAFB-A0DA-333D-642F1ED93CED}"/>
                </a:ext>
              </a:extLst>
            </p:cNvPr>
            <p:cNvSpPr txBox="1"/>
            <p:nvPr/>
          </p:nvSpPr>
          <p:spPr>
            <a:xfrm>
              <a:off x="486436" y="2970069"/>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3.02 +</a:t>
              </a:r>
            </a:p>
          </p:txBody>
        </p:sp>
        <p:sp>
          <p:nvSpPr>
            <p:cNvPr id="1172" name="TextBox 1171">
              <a:extLst>
                <a:ext uri="{FF2B5EF4-FFF2-40B4-BE49-F238E27FC236}">
                  <a16:creationId xmlns:a16="http://schemas.microsoft.com/office/drawing/2014/main" id="{370FDB90-E195-FD89-9E12-B73E45581B94}"/>
                </a:ext>
              </a:extLst>
            </p:cNvPr>
            <p:cNvSpPr txBox="1"/>
            <p:nvPr/>
          </p:nvSpPr>
          <p:spPr>
            <a:xfrm>
              <a:off x="486436" y="3038265"/>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3.02 +</a:t>
              </a:r>
            </a:p>
          </p:txBody>
        </p:sp>
        <p:sp>
          <p:nvSpPr>
            <p:cNvPr id="1173" name="TextBox 1172">
              <a:extLst>
                <a:ext uri="{FF2B5EF4-FFF2-40B4-BE49-F238E27FC236}">
                  <a16:creationId xmlns:a16="http://schemas.microsoft.com/office/drawing/2014/main" id="{302D88EC-7DB3-6204-282C-9198CCED8D59}"/>
                </a:ext>
              </a:extLst>
            </p:cNvPr>
            <p:cNvSpPr txBox="1"/>
            <p:nvPr/>
          </p:nvSpPr>
          <p:spPr>
            <a:xfrm>
              <a:off x="486436" y="3106461"/>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2.86 +</a:t>
              </a:r>
            </a:p>
          </p:txBody>
        </p:sp>
        <p:sp>
          <p:nvSpPr>
            <p:cNvPr id="1174" name="TextBox 1173">
              <a:extLst>
                <a:ext uri="{FF2B5EF4-FFF2-40B4-BE49-F238E27FC236}">
                  <a16:creationId xmlns:a16="http://schemas.microsoft.com/office/drawing/2014/main" id="{2986D867-ADD3-74D8-A59A-66195580319A}"/>
                </a:ext>
              </a:extLst>
            </p:cNvPr>
            <p:cNvSpPr txBox="1"/>
            <p:nvPr/>
          </p:nvSpPr>
          <p:spPr>
            <a:xfrm>
              <a:off x="486436" y="3174657"/>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2.86 +</a:t>
              </a:r>
            </a:p>
          </p:txBody>
        </p:sp>
        <p:sp>
          <p:nvSpPr>
            <p:cNvPr id="1175" name="TextBox 1174">
              <a:extLst>
                <a:ext uri="{FF2B5EF4-FFF2-40B4-BE49-F238E27FC236}">
                  <a16:creationId xmlns:a16="http://schemas.microsoft.com/office/drawing/2014/main" id="{EDB36764-9837-8F9F-2808-1E149C72CDE1}"/>
                </a:ext>
              </a:extLst>
            </p:cNvPr>
            <p:cNvSpPr txBox="1"/>
            <p:nvPr/>
          </p:nvSpPr>
          <p:spPr>
            <a:xfrm>
              <a:off x="486433" y="3242851"/>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0.03 +</a:t>
              </a:r>
            </a:p>
          </p:txBody>
        </p:sp>
      </p:grpSp>
      <p:grpSp>
        <p:nvGrpSpPr>
          <p:cNvPr id="11" name="Group 10">
            <a:extLst>
              <a:ext uri="{FF2B5EF4-FFF2-40B4-BE49-F238E27FC236}">
                <a16:creationId xmlns:a16="http://schemas.microsoft.com/office/drawing/2014/main" id="{3B9C2062-3925-848E-F05A-F03BEDDA947C}"/>
              </a:ext>
            </a:extLst>
          </p:cNvPr>
          <p:cNvGrpSpPr/>
          <p:nvPr/>
        </p:nvGrpSpPr>
        <p:grpSpPr>
          <a:xfrm>
            <a:off x="5253763" y="3777273"/>
            <a:ext cx="321708" cy="970641"/>
            <a:chOff x="486433" y="3777273"/>
            <a:chExt cx="321708" cy="970641"/>
          </a:xfrm>
        </p:grpSpPr>
        <p:sp>
          <p:nvSpPr>
            <p:cNvPr id="1148" name="TextBox 1147">
              <a:extLst>
                <a:ext uri="{FF2B5EF4-FFF2-40B4-BE49-F238E27FC236}">
                  <a16:creationId xmlns:a16="http://schemas.microsoft.com/office/drawing/2014/main" id="{CAA4FBDB-8E8E-353E-9AF5-4164300133E6}"/>
                </a:ext>
              </a:extLst>
            </p:cNvPr>
            <p:cNvSpPr txBox="1"/>
            <p:nvPr/>
          </p:nvSpPr>
          <p:spPr>
            <a:xfrm>
              <a:off x="486433" y="3777273"/>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12.25 +</a:t>
              </a:r>
            </a:p>
          </p:txBody>
        </p:sp>
        <p:sp>
          <p:nvSpPr>
            <p:cNvPr id="1149" name="TextBox 1148">
              <a:extLst>
                <a:ext uri="{FF2B5EF4-FFF2-40B4-BE49-F238E27FC236}">
                  <a16:creationId xmlns:a16="http://schemas.microsoft.com/office/drawing/2014/main" id="{AA116DA3-6E08-2A57-7370-113C8EBF2635}"/>
                </a:ext>
              </a:extLst>
            </p:cNvPr>
            <p:cNvSpPr txBox="1"/>
            <p:nvPr/>
          </p:nvSpPr>
          <p:spPr>
            <a:xfrm>
              <a:off x="486433" y="3844835"/>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11.79</a:t>
              </a:r>
            </a:p>
          </p:txBody>
        </p:sp>
        <p:sp>
          <p:nvSpPr>
            <p:cNvPr id="1150" name="TextBox 1149">
              <a:extLst>
                <a:ext uri="{FF2B5EF4-FFF2-40B4-BE49-F238E27FC236}">
                  <a16:creationId xmlns:a16="http://schemas.microsoft.com/office/drawing/2014/main" id="{09296169-22DF-F10C-CE6F-4D9A45BCCCB0}"/>
                </a:ext>
              </a:extLst>
            </p:cNvPr>
            <p:cNvSpPr txBox="1"/>
            <p:nvPr/>
          </p:nvSpPr>
          <p:spPr>
            <a:xfrm>
              <a:off x="486433" y="3912397"/>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8.74 +</a:t>
              </a:r>
            </a:p>
          </p:txBody>
        </p:sp>
        <p:sp>
          <p:nvSpPr>
            <p:cNvPr id="1151" name="TextBox 1150">
              <a:extLst>
                <a:ext uri="{FF2B5EF4-FFF2-40B4-BE49-F238E27FC236}">
                  <a16:creationId xmlns:a16="http://schemas.microsoft.com/office/drawing/2014/main" id="{C5245FB7-F9DB-A80D-DE7C-564EDA12D7E0}"/>
                </a:ext>
              </a:extLst>
            </p:cNvPr>
            <p:cNvSpPr txBox="1"/>
            <p:nvPr/>
          </p:nvSpPr>
          <p:spPr>
            <a:xfrm>
              <a:off x="486433" y="3979959"/>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8.71 +</a:t>
              </a:r>
            </a:p>
          </p:txBody>
        </p:sp>
        <p:sp>
          <p:nvSpPr>
            <p:cNvPr id="1152" name="TextBox 1151">
              <a:extLst>
                <a:ext uri="{FF2B5EF4-FFF2-40B4-BE49-F238E27FC236}">
                  <a16:creationId xmlns:a16="http://schemas.microsoft.com/office/drawing/2014/main" id="{8BD5776D-080F-D3D3-525F-0A37C557389E}"/>
                </a:ext>
              </a:extLst>
            </p:cNvPr>
            <p:cNvSpPr txBox="1"/>
            <p:nvPr/>
          </p:nvSpPr>
          <p:spPr>
            <a:xfrm>
              <a:off x="486433" y="4047521"/>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6.01 +</a:t>
              </a:r>
            </a:p>
          </p:txBody>
        </p:sp>
        <p:sp>
          <p:nvSpPr>
            <p:cNvPr id="1153" name="TextBox 1152">
              <a:extLst>
                <a:ext uri="{FF2B5EF4-FFF2-40B4-BE49-F238E27FC236}">
                  <a16:creationId xmlns:a16="http://schemas.microsoft.com/office/drawing/2014/main" id="{AF4653F9-81C5-03C8-AED5-E9EB80CF486F}"/>
                </a:ext>
              </a:extLst>
            </p:cNvPr>
            <p:cNvSpPr txBox="1"/>
            <p:nvPr/>
          </p:nvSpPr>
          <p:spPr>
            <a:xfrm>
              <a:off x="486433" y="4115083"/>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6.01 +</a:t>
              </a:r>
            </a:p>
          </p:txBody>
        </p:sp>
        <p:sp>
          <p:nvSpPr>
            <p:cNvPr id="1154" name="TextBox 1153">
              <a:extLst>
                <a:ext uri="{FF2B5EF4-FFF2-40B4-BE49-F238E27FC236}">
                  <a16:creationId xmlns:a16="http://schemas.microsoft.com/office/drawing/2014/main" id="{5440A8EA-9789-B769-2B39-9E46E83CFD04}"/>
                </a:ext>
              </a:extLst>
            </p:cNvPr>
            <p:cNvSpPr txBox="1"/>
            <p:nvPr/>
          </p:nvSpPr>
          <p:spPr>
            <a:xfrm>
              <a:off x="486433" y="4182645"/>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5.85 +</a:t>
              </a:r>
            </a:p>
          </p:txBody>
        </p:sp>
        <p:sp>
          <p:nvSpPr>
            <p:cNvPr id="1155" name="TextBox 1154">
              <a:extLst>
                <a:ext uri="{FF2B5EF4-FFF2-40B4-BE49-F238E27FC236}">
                  <a16:creationId xmlns:a16="http://schemas.microsoft.com/office/drawing/2014/main" id="{1A1DBC4A-719B-F342-FA44-14FF70161A26}"/>
                </a:ext>
              </a:extLst>
            </p:cNvPr>
            <p:cNvSpPr txBox="1"/>
            <p:nvPr/>
          </p:nvSpPr>
          <p:spPr>
            <a:xfrm>
              <a:off x="486433" y="4250207"/>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4.17 +</a:t>
              </a:r>
            </a:p>
          </p:txBody>
        </p:sp>
        <p:sp>
          <p:nvSpPr>
            <p:cNvPr id="1156" name="TextBox 1155">
              <a:extLst>
                <a:ext uri="{FF2B5EF4-FFF2-40B4-BE49-F238E27FC236}">
                  <a16:creationId xmlns:a16="http://schemas.microsoft.com/office/drawing/2014/main" id="{A0171F22-6D4C-2FF4-2F1E-6F6E339CDF63}"/>
                </a:ext>
              </a:extLst>
            </p:cNvPr>
            <p:cNvSpPr txBox="1"/>
            <p:nvPr/>
          </p:nvSpPr>
          <p:spPr>
            <a:xfrm>
              <a:off x="486433" y="4317769"/>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3.02 +</a:t>
              </a:r>
            </a:p>
          </p:txBody>
        </p:sp>
        <p:sp>
          <p:nvSpPr>
            <p:cNvPr id="1157" name="TextBox 1156">
              <a:extLst>
                <a:ext uri="{FF2B5EF4-FFF2-40B4-BE49-F238E27FC236}">
                  <a16:creationId xmlns:a16="http://schemas.microsoft.com/office/drawing/2014/main" id="{89156E91-709F-79B2-3CE8-5E6397AC0BBF}"/>
                </a:ext>
              </a:extLst>
            </p:cNvPr>
            <p:cNvSpPr txBox="1"/>
            <p:nvPr/>
          </p:nvSpPr>
          <p:spPr>
            <a:xfrm>
              <a:off x="486433" y="4385331"/>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2.99 +</a:t>
              </a:r>
            </a:p>
          </p:txBody>
        </p:sp>
        <p:sp>
          <p:nvSpPr>
            <p:cNvPr id="1158" name="TextBox 1157">
              <a:extLst>
                <a:ext uri="{FF2B5EF4-FFF2-40B4-BE49-F238E27FC236}">
                  <a16:creationId xmlns:a16="http://schemas.microsoft.com/office/drawing/2014/main" id="{968E6EFD-8E9D-4453-4A22-D9AD63C1D3B8}"/>
                </a:ext>
              </a:extLst>
            </p:cNvPr>
            <p:cNvSpPr txBox="1"/>
            <p:nvPr/>
          </p:nvSpPr>
          <p:spPr>
            <a:xfrm>
              <a:off x="486433" y="4452893"/>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2.99 +</a:t>
              </a:r>
            </a:p>
          </p:txBody>
        </p:sp>
        <p:sp>
          <p:nvSpPr>
            <p:cNvPr id="1159" name="TextBox 1158">
              <a:extLst>
                <a:ext uri="{FF2B5EF4-FFF2-40B4-BE49-F238E27FC236}">
                  <a16:creationId xmlns:a16="http://schemas.microsoft.com/office/drawing/2014/main" id="{DE6DB8B5-4F57-A395-8D73-106E1E9D2E6E}"/>
                </a:ext>
              </a:extLst>
            </p:cNvPr>
            <p:cNvSpPr txBox="1"/>
            <p:nvPr/>
          </p:nvSpPr>
          <p:spPr>
            <a:xfrm>
              <a:off x="486433" y="4520455"/>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0.03 +</a:t>
              </a:r>
            </a:p>
          </p:txBody>
        </p:sp>
        <p:sp>
          <p:nvSpPr>
            <p:cNvPr id="1160" name="TextBox 1159">
              <a:extLst>
                <a:ext uri="{FF2B5EF4-FFF2-40B4-BE49-F238E27FC236}">
                  <a16:creationId xmlns:a16="http://schemas.microsoft.com/office/drawing/2014/main" id="{B2426455-F0A5-460E-38A4-8C277F08DF51}"/>
                </a:ext>
              </a:extLst>
            </p:cNvPr>
            <p:cNvSpPr txBox="1"/>
            <p:nvPr/>
          </p:nvSpPr>
          <p:spPr>
            <a:xfrm>
              <a:off x="486433" y="4588017"/>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0.03 +</a:t>
              </a:r>
            </a:p>
          </p:txBody>
        </p:sp>
        <p:sp>
          <p:nvSpPr>
            <p:cNvPr id="1161" name="TextBox 1160">
              <a:extLst>
                <a:ext uri="{FF2B5EF4-FFF2-40B4-BE49-F238E27FC236}">
                  <a16:creationId xmlns:a16="http://schemas.microsoft.com/office/drawing/2014/main" id="{19552282-87EC-6545-C1B0-E1B3BBA9C83A}"/>
                </a:ext>
              </a:extLst>
            </p:cNvPr>
            <p:cNvSpPr txBox="1"/>
            <p:nvPr/>
          </p:nvSpPr>
          <p:spPr>
            <a:xfrm>
              <a:off x="486433" y="4655581"/>
              <a:ext cx="321708" cy="92333"/>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Johnson Text" panose="00000500000000000000"/>
                  <a:ea typeface="+mn-ea"/>
                  <a:cs typeface="+mn-cs"/>
                </a:rPr>
                <a:t>0.03 +</a:t>
              </a:r>
            </a:p>
          </p:txBody>
        </p:sp>
      </p:grpSp>
      <p:sp>
        <p:nvSpPr>
          <p:cNvPr id="12" name="TextBox 11">
            <a:extLst>
              <a:ext uri="{FF2B5EF4-FFF2-40B4-BE49-F238E27FC236}">
                <a16:creationId xmlns:a16="http://schemas.microsoft.com/office/drawing/2014/main" id="{BBB196EA-4615-1D02-EE40-139D357BFD90}"/>
              </a:ext>
            </a:extLst>
          </p:cNvPr>
          <p:cNvSpPr txBox="1"/>
          <p:nvPr/>
        </p:nvSpPr>
        <p:spPr>
          <a:xfrm>
            <a:off x="822638" y="5767666"/>
            <a:ext cx="4296924" cy="3016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Johnson Text" panose="00000500000000000000"/>
                <a:ea typeface="+mn-ea"/>
                <a:cs typeface="+mn-cs"/>
              </a:rPr>
              <a:t>Treatment duration in months</a:t>
            </a:r>
          </a:p>
        </p:txBody>
      </p:sp>
    </p:spTree>
    <p:extLst>
      <p:ext uri="{BB962C8B-B14F-4D97-AF65-F5344CB8AC3E}">
        <p14:creationId xmlns:p14="http://schemas.microsoft.com/office/powerpoint/2010/main" val="39532615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2B50-44D6-7DFA-568F-4FF4816F4364}"/>
              </a:ext>
            </a:extLst>
          </p:cNvPr>
          <p:cNvSpPr>
            <a:spLocks noGrp="1"/>
          </p:cNvSpPr>
          <p:nvPr>
            <p:ph type="title"/>
          </p:nvPr>
        </p:nvSpPr>
        <p:spPr/>
        <p:txBody>
          <a:bodyPr/>
          <a:lstStyle/>
          <a:p>
            <a:r>
              <a:rPr lang="en-US" sz="3000" dirty="0"/>
              <a:t>TAR-210 Provided Sustained Erdafitinib Concentrations in Urine With Very Low Plasma Concentrations</a:t>
            </a:r>
          </a:p>
        </p:txBody>
      </p:sp>
      <p:grpSp>
        <p:nvGrpSpPr>
          <p:cNvPr id="11" name="Group 10">
            <a:extLst>
              <a:ext uri="{FF2B5EF4-FFF2-40B4-BE49-F238E27FC236}">
                <a16:creationId xmlns:a16="http://schemas.microsoft.com/office/drawing/2014/main" id="{071DF299-C3C0-5C9E-1935-13D11C75C5F3}"/>
              </a:ext>
            </a:extLst>
          </p:cNvPr>
          <p:cNvGrpSpPr/>
          <p:nvPr/>
        </p:nvGrpSpPr>
        <p:grpSpPr>
          <a:xfrm>
            <a:off x="7030003" y="2156442"/>
            <a:ext cx="4454382" cy="2919412"/>
            <a:chOff x="7030003" y="2259805"/>
            <a:chExt cx="4454382" cy="2919412"/>
          </a:xfrm>
        </p:grpSpPr>
        <p:grpSp>
          <p:nvGrpSpPr>
            <p:cNvPr id="186" name="Group 185">
              <a:extLst>
                <a:ext uri="{FF2B5EF4-FFF2-40B4-BE49-F238E27FC236}">
                  <a16:creationId xmlns:a16="http://schemas.microsoft.com/office/drawing/2014/main" id="{C3AA1189-ECEA-A528-FD66-A30CD2579874}"/>
                </a:ext>
              </a:extLst>
            </p:cNvPr>
            <p:cNvGrpSpPr/>
            <p:nvPr/>
          </p:nvGrpSpPr>
          <p:grpSpPr>
            <a:xfrm>
              <a:off x="7030003" y="2259805"/>
              <a:ext cx="4454382" cy="2919412"/>
              <a:chOff x="7030003" y="2259805"/>
              <a:chExt cx="4454382" cy="2919412"/>
            </a:xfrm>
          </p:grpSpPr>
          <p:grpSp>
            <p:nvGrpSpPr>
              <p:cNvPr id="1040" name="Group 1039">
                <a:extLst>
                  <a:ext uri="{FF2B5EF4-FFF2-40B4-BE49-F238E27FC236}">
                    <a16:creationId xmlns:a16="http://schemas.microsoft.com/office/drawing/2014/main" id="{90C3B29E-7A46-FFA4-69A6-4B44BF0C1A95}"/>
                  </a:ext>
                </a:extLst>
              </p:cNvPr>
              <p:cNvGrpSpPr/>
              <p:nvPr/>
            </p:nvGrpSpPr>
            <p:grpSpPr>
              <a:xfrm>
                <a:off x="7128239" y="4693444"/>
                <a:ext cx="59531" cy="432826"/>
                <a:chOff x="1470249" y="4145927"/>
                <a:chExt cx="59531" cy="1600699"/>
              </a:xfrm>
            </p:grpSpPr>
            <p:cxnSp>
              <p:nvCxnSpPr>
                <p:cNvPr id="1067" name="Straight Connector 1066">
                  <a:extLst>
                    <a:ext uri="{FF2B5EF4-FFF2-40B4-BE49-F238E27FC236}">
                      <a16:creationId xmlns:a16="http://schemas.microsoft.com/office/drawing/2014/main" id="{B0B27D68-98AA-2955-FE23-EF5A3A9B37E8}"/>
                    </a:ext>
                  </a:extLst>
                </p:cNvPr>
                <p:cNvCxnSpPr>
                  <a:cxnSpLocks/>
                </p:cNvCxnSpPr>
                <p:nvPr/>
              </p:nvCxnSpPr>
              <p:spPr>
                <a:xfrm>
                  <a:off x="1500014" y="4145927"/>
                  <a:ext cx="0" cy="1600699"/>
                </a:xfrm>
                <a:prstGeom prst="line">
                  <a:avLst/>
                </a:prstGeom>
                <a:noFill/>
                <a:ln w="12700" cap="flat" cmpd="sng" algn="ctr">
                  <a:solidFill>
                    <a:schemeClr val="bg1"/>
                  </a:solidFill>
                  <a:prstDash val="solid"/>
                  <a:miter lim="800000"/>
                </a:ln>
                <a:effectLst/>
              </p:spPr>
            </p:cxnSp>
            <p:cxnSp>
              <p:nvCxnSpPr>
                <p:cNvPr id="1068" name="Straight Connector 1067">
                  <a:extLst>
                    <a:ext uri="{FF2B5EF4-FFF2-40B4-BE49-F238E27FC236}">
                      <a16:creationId xmlns:a16="http://schemas.microsoft.com/office/drawing/2014/main" id="{BC01842E-E78D-81C7-96A1-DD1A620415B8}"/>
                    </a:ext>
                  </a:extLst>
                </p:cNvPr>
                <p:cNvCxnSpPr>
                  <a:cxnSpLocks/>
                </p:cNvCxnSpPr>
                <p:nvPr/>
              </p:nvCxnSpPr>
              <p:spPr>
                <a:xfrm>
                  <a:off x="1470249" y="4145927"/>
                  <a:ext cx="59531" cy="0"/>
                </a:xfrm>
                <a:prstGeom prst="line">
                  <a:avLst/>
                </a:prstGeom>
                <a:noFill/>
                <a:ln w="12700" cap="flat" cmpd="sng" algn="ctr">
                  <a:solidFill>
                    <a:schemeClr val="bg1"/>
                  </a:solidFill>
                  <a:prstDash val="solid"/>
                  <a:miter lim="800000"/>
                </a:ln>
                <a:effectLst/>
              </p:spPr>
            </p:cxnSp>
            <p:cxnSp>
              <p:nvCxnSpPr>
                <p:cNvPr id="1069" name="Straight Connector 1068">
                  <a:extLst>
                    <a:ext uri="{FF2B5EF4-FFF2-40B4-BE49-F238E27FC236}">
                      <a16:creationId xmlns:a16="http://schemas.microsoft.com/office/drawing/2014/main" id="{73ABE78C-990E-1D10-111B-2D7A82996FF5}"/>
                    </a:ext>
                  </a:extLst>
                </p:cNvPr>
                <p:cNvCxnSpPr>
                  <a:cxnSpLocks/>
                </p:cNvCxnSpPr>
                <p:nvPr/>
              </p:nvCxnSpPr>
              <p:spPr>
                <a:xfrm>
                  <a:off x="1470249" y="5746626"/>
                  <a:ext cx="59531" cy="0"/>
                </a:xfrm>
                <a:prstGeom prst="line">
                  <a:avLst/>
                </a:prstGeom>
                <a:noFill/>
                <a:ln w="12700" cap="flat" cmpd="sng" algn="ctr">
                  <a:solidFill>
                    <a:schemeClr val="bg1"/>
                  </a:solidFill>
                  <a:prstDash val="solid"/>
                  <a:miter lim="800000"/>
                </a:ln>
                <a:effectLst/>
              </p:spPr>
            </p:cxnSp>
          </p:grpSp>
          <p:grpSp>
            <p:nvGrpSpPr>
              <p:cNvPr id="1041" name="Group 1040">
                <a:extLst>
                  <a:ext uri="{FF2B5EF4-FFF2-40B4-BE49-F238E27FC236}">
                    <a16:creationId xmlns:a16="http://schemas.microsoft.com/office/drawing/2014/main" id="{31DDC8AE-9470-876B-475B-E3DF0C966571}"/>
                  </a:ext>
                </a:extLst>
              </p:cNvPr>
              <p:cNvGrpSpPr/>
              <p:nvPr/>
            </p:nvGrpSpPr>
            <p:grpSpPr>
              <a:xfrm>
                <a:off x="7231307" y="4383884"/>
                <a:ext cx="59531" cy="612648"/>
                <a:chOff x="1470249" y="4145927"/>
                <a:chExt cx="59531" cy="1600699"/>
              </a:xfrm>
            </p:grpSpPr>
            <p:cxnSp>
              <p:nvCxnSpPr>
                <p:cNvPr id="1064" name="Straight Connector 1063">
                  <a:extLst>
                    <a:ext uri="{FF2B5EF4-FFF2-40B4-BE49-F238E27FC236}">
                      <a16:creationId xmlns:a16="http://schemas.microsoft.com/office/drawing/2014/main" id="{27B6DF81-755F-1B63-16E7-47FD54E8C39F}"/>
                    </a:ext>
                  </a:extLst>
                </p:cNvPr>
                <p:cNvCxnSpPr>
                  <a:cxnSpLocks/>
                </p:cNvCxnSpPr>
                <p:nvPr/>
              </p:nvCxnSpPr>
              <p:spPr>
                <a:xfrm>
                  <a:off x="1500014" y="4145927"/>
                  <a:ext cx="0" cy="1600699"/>
                </a:xfrm>
                <a:prstGeom prst="line">
                  <a:avLst/>
                </a:prstGeom>
                <a:noFill/>
                <a:ln w="12700" cap="flat" cmpd="sng" algn="ctr">
                  <a:solidFill>
                    <a:schemeClr val="bg1"/>
                  </a:solidFill>
                  <a:prstDash val="solid"/>
                  <a:miter lim="800000"/>
                </a:ln>
                <a:effectLst/>
              </p:spPr>
            </p:cxnSp>
            <p:cxnSp>
              <p:nvCxnSpPr>
                <p:cNvPr id="1065" name="Straight Connector 1064">
                  <a:extLst>
                    <a:ext uri="{FF2B5EF4-FFF2-40B4-BE49-F238E27FC236}">
                      <a16:creationId xmlns:a16="http://schemas.microsoft.com/office/drawing/2014/main" id="{B7E7D441-4C96-5B33-69EC-0EDB38AAF674}"/>
                    </a:ext>
                  </a:extLst>
                </p:cNvPr>
                <p:cNvCxnSpPr>
                  <a:cxnSpLocks/>
                </p:cNvCxnSpPr>
                <p:nvPr/>
              </p:nvCxnSpPr>
              <p:spPr>
                <a:xfrm>
                  <a:off x="1470249" y="4145927"/>
                  <a:ext cx="59531" cy="0"/>
                </a:xfrm>
                <a:prstGeom prst="line">
                  <a:avLst/>
                </a:prstGeom>
                <a:noFill/>
                <a:ln w="12700" cap="flat" cmpd="sng" algn="ctr">
                  <a:solidFill>
                    <a:schemeClr val="bg1"/>
                  </a:solidFill>
                  <a:prstDash val="solid"/>
                  <a:miter lim="800000"/>
                </a:ln>
                <a:effectLst/>
              </p:spPr>
            </p:cxnSp>
            <p:cxnSp>
              <p:nvCxnSpPr>
                <p:cNvPr id="1066" name="Straight Connector 1065">
                  <a:extLst>
                    <a:ext uri="{FF2B5EF4-FFF2-40B4-BE49-F238E27FC236}">
                      <a16:creationId xmlns:a16="http://schemas.microsoft.com/office/drawing/2014/main" id="{1E3C96CC-108F-8409-E54F-043CACFC05EB}"/>
                    </a:ext>
                  </a:extLst>
                </p:cNvPr>
                <p:cNvCxnSpPr>
                  <a:cxnSpLocks/>
                </p:cNvCxnSpPr>
                <p:nvPr/>
              </p:nvCxnSpPr>
              <p:spPr>
                <a:xfrm>
                  <a:off x="1470249" y="5746626"/>
                  <a:ext cx="59531" cy="0"/>
                </a:xfrm>
                <a:prstGeom prst="line">
                  <a:avLst/>
                </a:prstGeom>
                <a:noFill/>
                <a:ln w="12700" cap="flat" cmpd="sng" algn="ctr">
                  <a:solidFill>
                    <a:schemeClr val="bg1"/>
                  </a:solidFill>
                  <a:prstDash val="solid"/>
                  <a:miter lim="800000"/>
                </a:ln>
                <a:effectLst/>
              </p:spPr>
            </p:cxnSp>
          </p:grpSp>
          <p:grpSp>
            <p:nvGrpSpPr>
              <p:cNvPr id="1042" name="Group 1041">
                <a:extLst>
                  <a:ext uri="{FF2B5EF4-FFF2-40B4-BE49-F238E27FC236}">
                    <a16:creationId xmlns:a16="http://schemas.microsoft.com/office/drawing/2014/main" id="{D183FE08-6BA5-B65F-5B56-23608A104A16}"/>
                  </a:ext>
                </a:extLst>
              </p:cNvPr>
              <p:cNvGrpSpPr/>
              <p:nvPr/>
            </p:nvGrpSpPr>
            <p:grpSpPr>
              <a:xfrm>
                <a:off x="7378875" y="3863859"/>
                <a:ext cx="59531" cy="1179576"/>
                <a:chOff x="1470249" y="4145927"/>
                <a:chExt cx="59531" cy="1600699"/>
              </a:xfrm>
            </p:grpSpPr>
            <p:cxnSp>
              <p:nvCxnSpPr>
                <p:cNvPr id="1061" name="Straight Connector 1060">
                  <a:extLst>
                    <a:ext uri="{FF2B5EF4-FFF2-40B4-BE49-F238E27FC236}">
                      <a16:creationId xmlns:a16="http://schemas.microsoft.com/office/drawing/2014/main" id="{DAFCB374-2EB0-5B73-A0F5-EC690C658A49}"/>
                    </a:ext>
                  </a:extLst>
                </p:cNvPr>
                <p:cNvCxnSpPr>
                  <a:cxnSpLocks/>
                </p:cNvCxnSpPr>
                <p:nvPr/>
              </p:nvCxnSpPr>
              <p:spPr>
                <a:xfrm>
                  <a:off x="1500175" y="4145927"/>
                  <a:ext cx="0" cy="1600699"/>
                </a:xfrm>
                <a:prstGeom prst="line">
                  <a:avLst/>
                </a:prstGeom>
                <a:noFill/>
                <a:ln w="12700" cap="flat" cmpd="sng" algn="ctr">
                  <a:solidFill>
                    <a:schemeClr val="bg1"/>
                  </a:solidFill>
                  <a:prstDash val="solid"/>
                  <a:miter lim="800000"/>
                </a:ln>
                <a:effectLst/>
              </p:spPr>
            </p:cxnSp>
            <p:cxnSp>
              <p:nvCxnSpPr>
                <p:cNvPr id="1062" name="Straight Connector 1061">
                  <a:extLst>
                    <a:ext uri="{FF2B5EF4-FFF2-40B4-BE49-F238E27FC236}">
                      <a16:creationId xmlns:a16="http://schemas.microsoft.com/office/drawing/2014/main" id="{FF12BA81-6477-551C-ACF9-ADC39D884F38}"/>
                    </a:ext>
                  </a:extLst>
                </p:cNvPr>
                <p:cNvCxnSpPr>
                  <a:cxnSpLocks/>
                </p:cNvCxnSpPr>
                <p:nvPr/>
              </p:nvCxnSpPr>
              <p:spPr>
                <a:xfrm>
                  <a:off x="1470249" y="4145927"/>
                  <a:ext cx="59531" cy="0"/>
                </a:xfrm>
                <a:prstGeom prst="line">
                  <a:avLst/>
                </a:prstGeom>
                <a:noFill/>
                <a:ln w="12700" cap="flat" cmpd="sng" algn="ctr">
                  <a:solidFill>
                    <a:schemeClr val="bg1"/>
                  </a:solidFill>
                  <a:prstDash val="solid"/>
                  <a:miter lim="800000"/>
                </a:ln>
                <a:effectLst/>
              </p:spPr>
            </p:cxnSp>
            <p:cxnSp>
              <p:nvCxnSpPr>
                <p:cNvPr id="1063" name="Straight Connector 1062">
                  <a:extLst>
                    <a:ext uri="{FF2B5EF4-FFF2-40B4-BE49-F238E27FC236}">
                      <a16:creationId xmlns:a16="http://schemas.microsoft.com/office/drawing/2014/main" id="{C8901215-4B2D-FB1D-2800-28B2253948BF}"/>
                    </a:ext>
                  </a:extLst>
                </p:cNvPr>
                <p:cNvCxnSpPr>
                  <a:cxnSpLocks/>
                </p:cNvCxnSpPr>
                <p:nvPr/>
              </p:nvCxnSpPr>
              <p:spPr>
                <a:xfrm>
                  <a:off x="1470249" y="5746626"/>
                  <a:ext cx="59531" cy="0"/>
                </a:xfrm>
                <a:prstGeom prst="line">
                  <a:avLst/>
                </a:prstGeom>
                <a:noFill/>
                <a:ln w="12700" cap="flat" cmpd="sng" algn="ctr">
                  <a:solidFill>
                    <a:schemeClr val="bg1"/>
                  </a:solidFill>
                  <a:prstDash val="solid"/>
                  <a:miter lim="800000"/>
                </a:ln>
                <a:effectLst/>
              </p:spPr>
            </p:cxnSp>
          </p:grpSp>
          <p:grpSp>
            <p:nvGrpSpPr>
              <p:cNvPr id="1043" name="Group 1042">
                <a:extLst>
                  <a:ext uri="{FF2B5EF4-FFF2-40B4-BE49-F238E27FC236}">
                    <a16:creationId xmlns:a16="http://schemas.microsoft.com/office/drawing/2014/main" id="{503D223F-0BE8-B33A-3CA9-AF241E85A8FA}"/>
                  </a:ext>
                </a:extLst>
              </p:cNvPr>
              <p:cNvGrpSpPr/>
              <p:nvPr/>
            </p:nvGrpSpPr>
            <p:grpSpPr>
              <a:xfrm>
                <a:off x="7720913" y="3655222"/>
                <a:ext cx="59531" cy="1245338"/>
                <a:chOff x="1470249" y="4145927"/>
                <a:chExt cx="59531" cy="1600699"/>
              </a:xfrm>
            </p:grpSpPr>
            <p:cxnSp>
              <p:nvCxnSpPr>
                <p:cNvPr id="1058" name="Straight Connector 1057">
                  <a:extLst>
                    <a:ext uri="{FF2B5EF4-FFF2-40B4-BE49-F238E27FC236}">
                      <a16:creationId xmlns:a16="http://schemas.microsoft.com/office/drawing/2014/main" id="{82CEFA3F-9A8D-8AA2-E2C2-8FB72443A7BD}"/>
                    </a:ext>
                  </a:extLst>
                </p:cNvPr>
                <p:cNvCxnSpPr>
                  <a:cxnSpLocks/>
                </p:cNvCxnSpPr>
                <p:nvPr/>
              </p:nvCxnSpPr>
              <p:spPr>
                <a:xfrm>
                  <a:off x="1500704" y="4145927"/>
                  <a:ext cx="0" cy="1600699"/>
                </a:xfrm>
                <a:prstGeom prst="line">
                  <a:avLst/>
                </a:prstGeom>
                <a:noFill/>
                <a:ln w="12700" cap="flat" cmpd="sng" algn="ctr">
                  <a:solidFill>
                    <a:schemeClr val="bg1"/>
                  </a:solidFill>
                  <a:prstDash val="solid"/>
                  <a:miter lim="800000"/>
                </a:ln>
                <a:effectLst/>
              </p:spPr>
            </p:cxnSp>
            <p:cxnSp>
              <p:nvCxnSpPr>
                <p:cNvPr id="1059" name="Straight Connector 1058">
                  <a:extLst>
                    <a:ext uri="{FF2B5EF4-FFF2-40B4-BE49-F238E27FC236}">
                      <a16:creationId xmlns:a16="http://schemas.microsoft.com/office/drawing/2014/main" id="{27DC121D-71CB-20A0-254A-79F420817E6E}"/>
                    </a:ext>
                  </a:extLst>
                </p:cNvPr>
                <p:cNvCxnSpPr>
                  <a:cxnSpLocks/>
                </p:cNvCxnSpPr>
                <p:nvPr/>
              </p:nvCxnSpPr>
              <p:spPr>
                <a:xfrm>
                  <a:off x="1470249" y="4145927"/>
                  <a:ext cx="59531" cy="0"/>
                </a:xfrm>
                <a:prstGeom prst="line">
                  <a:avLst/>
                </a:prstGeom>
                <a:noFill/>
                <a:ln w="12700" cap="flat" cmpd="sng" algn="ctr">
                  <a:solidFill>
                    <a:schemeClr val="bg1"/>
                  </a:solidFill>
                  <a:prstDash val="solid"/>
                  <a:miter lim="800000"/>
                </a:ln>
                <a:effectLst/>
              </p:spPr>
            </p:cxnSp>
            <p:cxnSp>
              <p:nvCxnSpPr>
                <p:cNvPr id="1060" name="Straight Connector 1059">
                  <a:extLst>
                    <a:ext uri="{FF2B5EF4-FFF2-40B4-BE49-F238E27FC236}">
                      <a16:creationId xmlns:a16="http://schemas.microsoft.com/office/drawing/2014/main" id="{E3EBEFB1-98FC-0F78-0EA1-2C910ED67926}"/>
                    </a:ext>
                  </a:extLst>
                </p:cNvPr>
                <p:cNvCxnSpPr>
                  <a:cxnSpLocks/>
                </p:cNvCxnSpPr>
                <p:nvPr/>
              </p:nvCxnSpPr>
              <p:spPr>
                <a:xfrm>
                  <a:off x="1470249" y="5746626"/>
                  <a:ext cx="59531" cy="0"/>
                </a:xfrm>
                <a:prstGeom prst="line">
                  <a:avLst/>
                </a:prstGeom>
                <a:noFill/>
                <a:ln w="12700" cap="flat" cmpd="sng" algn="ctr">
                  <a:solidFill>
                    <a:schemeClr val="bg1"/>
                  </a:solidFill>
                  <a:prstDash val="solid"/>
                  <a:miter lim="800000"/>
                </a:ln>
                <a:effectLst/>
              </p:spPr>
            </p:cxnSp>
          </p:grpSp>
          <p:grpSp>
            <p:nvGrpSpPr>
              <p:cNvPr id="1044" name="Group 1043">
                <a:extLst>
                  <a:ext uri="{FF2B5EF4-FFF2-40B4-BE49-F238E27FC236}">
                    <a16:creationId xmlns:a16="http://schemas.microsoft.com/office/drawing/2014/main" id="{C1D1E3E9-0A7E-A46D-AB4F-BE6AB11EF97B}"/>
                  </a:ext>
                </a:extLst>
              </p:cNvPr>
              <p:cNvGrpSpPr/>
              <p:nvPr/>
            </p:nvGrpSpPr>
            <p:grpSpPr>
              <a:xfrm>
                <a:off x="8411039" y="2259805"/>
                <a:ext cx="59531" cy="2919412"/>
                <a:chOff x="1465487" y="4145927"/>
                <a:chExt cx="59531" cy="1766423"/>
              </a:xfrm>
            </p:grpSpPr>
            <p:cxnSp>
              <p:nvCxnSpPr>
                <p:cNvPr id="1056" name="Straight Connector 1055">
                  <a:extLst>
                    <a:ext uri="{FF2B5EF4-FFF2-40B4-BE49-F238E27FC236}">
                      <a16:creationId xmlns:a16="http://schemas.microsoft.com/office/drawing/2014/main" id="{8E446F98-9423-01CC-0CDF-80FA46ED3035}"/>
                    </a:ext>
                  </a:extLst>
                </p:cNvPr>
                <p:cNvCxnSpPr>
                  <a:cxnSpLocks/>
                </p:cNvCxnSpPr>
                <p:nvPr/>
              </p:nvCxnSpPr>
              <p:spPr>
                <a:xfrm>
                  <a:off x="1501602" y="4145927"/>
                  <a:ext cx="0" cy="1766423"/>
                </a:xfrm>
                <a:prstGeom prst="line">
                  <a:avLst/>
                </a:prstGeom>
                <a:noFill/>
                <a:ln w="12700" cap="flat" cmpd="sng" algn="ctr">
                  <a:solidFill>
                    <a:schemeClr val="bg1"/>
                  </a:solidFill>
                  <a:prstDash val="solid"/>
                  <a:miter lim="800000"/>
                </a:ln>
                <a:effectLst/>
              </p:spPr>
            </p:cxnSp>
            <p:cxnSp>
              <p:nvCxnSpPr>
                <p:cNvPr id="1057" name="Straight Connector 1056">
                  <a:extLst>
                    <a:ext uri="{FF2B5EF4-FFF2-40B4-BE49-F238E27FC236}">
                      <a16:creationId xmlns:a16="http://schemas.microsoft.com/office/drawing/2014/main" id="{A44B1C95-000C-F8AC-9D41-5C0D30A9707E}"/>
                    </a:ext>
                  </a:extLst>
                </p:cNvPr>
                <p:cNvCxnSpPr>
                  <a:cxnSpLocks/>
                </p:cNvCxnSpPr>
                <p:nvPr/>
              </p:nvCxnSpPr>
              <p:spPr>
                <a:xfrm>
                  <a:off x="1465487" y="4145927"/>
                  <a:ext cx="59531" cy="0"/>
                </a:xfrm>
                <a:prstGeom prst="line">
                  <a:avLst/>
                </a:prstGeom>
                <a:noFill/>
                <a:ln w="12700" cap="flat" cmpd="sng" algn="ctr">
                  <a:solidFill>
                    <a:schemeClr val="bg1"/>
                  </a:solidFill>
                  <a:prstDash val="solid"/>
                  <a:miter lim="800000"/>
                </a:ln>
                <a:effectLst/>
              </p:spPr>
            </p:cxnSp>
          </p:grpSp>
          <p:cxnSp>
            <p:nvCxnSpPr>
              <p:cNvPr id="1045" name="Straight Connector 1044">
                <a:extLst>
                  <a:ext uri="{FF2B5EF4-FFF2-40B4-BE49-F238E27FC236}">
                    <a16:creationId xmlns:a16="http://schemas.microsoft.com/office/drawing/2014/main" id="{89549F79-C169-B081-4F25-FF207B85D94D}"/>
                  </a:ext>
                </a:extLst>
              </p:cNvPr>
              <p:cNvCxnSpPr>
                <a:cxnSpLocks/>
              </p:cNvCxnSpPr>
              <p:nvPr/>
            </p:nvCxnSpPr>
            <p:spPr>
              <a:xfrm>
                <a:off x="7030003" y="5109549"/>
                <a:ext cx="59531" cy="0"/>
              </a:xfrm>
              <a:prstGeom prst="line">
                <a:avLst/>
              </a:prstGeom>
              <a:noFill/>
              <a:ln w="12700" cap="flat" cmpd="sng" algn="ctr">
                <a:solidFill>
                  <a:schemeClr val="bg1"/>
                </a:solidFill>
                <a:prstDash val="solid"/>
                <a:miter lim="800000"/>
              </a:ln>
              <a:effectLst/>
            </p:spPr>
          </p:cxnSp>
          <p:grpSp>
            <p:nvGrpSpPr>
              <p:cNvPr id="1046" name="Group 1045">
                <a:extLst>
                  <a:ext uri="{FF2B5EF4-FFF2-40B4-BE49-F238E27FC236}">
                    <a16:creationId xmlns:a16="http://schemas.microsoft.com/office/drawing/2014/main" id="{EB30FBFC-448F-9717-429C-4328F402197D}"/>
                  </a:ext>
                </a:extLst>
              </p:cNvPr>
              <p:cNvGrpSpPr/>
              <p:nvPr/>
            </p:nvGrpSpPr>
            <p:grpSpPr>
              <a:xfrm>
                <a:off x="9106219" y="2259805"/>
                <a:ext cx="59531" cy="2919412"/>
                <a:chOff x="1470249" y="4145927"/>
                <a:chExt cx="59531" cy="1766423"/>
              </a:xfrm>
            </p:grpSpPr>
            <p:cxnSp>
              <p:nvCxnSpPr>
                <p:cNvPr id="1054" name="Straight Connector 1053">
                  <a:extLst>
                    <a:ext uri="{FF2B5EF4-FFF2-40B4-BE49-F238E27FC236}">
                      <a16:creationId xmlns:a16="http://schemas.microsoft.com/office/drawing/2014/main" id="{3BA41C71-4FB7-E825-D641-8205B4D4006A}"/>
                    </a:ext>
                  </a:extLst>
                </p:cNvPr>
                <p:cNvCxnSpPr>
                  <a:cxnSpLocks/>
                </p:cNvCxnSpPr>
                <p:nvPr/>
              </p:nvCxnSpPr>
              <p:spPr>
                <a:xfrm>
                  <a:off x="1501928" y="4145927"/>
                  <a:ext cx="0" cy="1766423"/>
                </a:xfrm>
                <a:prstGeom prst="line">
                  <a:avLst/>
                </a:prstGeom>
                <a:noFill/>
                <a:ln w="12700" cap="flat" cmpd="sng" algn="ctr">
                  <a:solidFill>
                    <a:schemeClr val="bg1"/>
                  </a:solidFill>
                  <a:prstDash val="solid"/>
                  <a:miter lim="800000"/>
                </a:ln>
                <a:effectLst/>
              </p:spPr>
            </p:cxnSp>
            <p:cxnSp>
              <p:nvCxnSpPr>
                <p:cNvPr id="1055" name="Straight Connector 1054">
                  <a:extLst>
                    <a:ext uri="{FF2B5EF4-FFF2-40B4-BE49-F238E27FC236}">
                      <a16:creationId xmlns:a16="http://schemas.microsoft.com/office/drawing/2014/main" id="{325250B8-E07E-21AE-B84C-7CFB97B5E192}"/>
                    </a:ext>
                  </a:extLst>
                </p:cNvPr>
                <p:cNvCxnSpPr>
                  <a:cxnSpLocks/>
                </p:cNvCxnSpPr>
                <p:nvPr/>
              </p:nvCxnSpPr>
              <p:spPr>
                <a:xfrm>
                  <a:off x="1470249" y="4145927"/>
                  <a:ext cx="59531" cy="0"/>
                </a:xfrm>
                <a:prstGeom prst="line">
                  <a:avLst/>
                </a:prstGeom>
                <a:noFill/>
                <a:ln w="12700" cap="flat" cmpd="sng" algn="ctr">
                  <a:solidFill>
                    <a:schemeClr val="bg1"/>
                  </a:solidFill>
                  <a:prstDash val="solid"/>
                  <a:miter lim="800000"/>
                </a:ln>
                <a:effectLst/>
              </p:spPr>
            </p:cxnSp>
          </p:grpSp>
          <p:grpSp>
            <p:nvGrpSpPr>
              <p:cNvPr id="1047" name="Group 1046">
                <a:extLst>
                  <a:ext uri="{FF2B5EF4-FFF2-40B4-BE49-F238E27FC236}">
                    <a16:creationId xmlns:a16="http://schemas.microsoft.com/office/drawing/2014/main" id="{1ECDBD8E-15FC-6CE1-40D5-A630A7437A4A}"/>
                  </a:ext>
                </a:extLst>
              </p:cNvPr>
              <p:cNvGrpSpPr/>
              <p:nvPr/>
            </p:nvGrpSpPr>
            <p:grpSpPr>
              <a:xfrm>
                <a:off x="9792408" y="2528887"/>
                <a:ext cx="59531" cy="2650329"/>
                <a:chOff x="1465487" y="4145927"/>
                <a:chExt cx="59531" cy="1766423"/>
              </a:xfrm>
            </p:grpSpPr>
            <p:cxnSp>
              <p:nvCxnSpPr>
                <p:cNvPr id="1052" name="Straight Connector 1051">
                  <a:extLst>
                    <a:ext uri="{FF2B5EF4-FFF2-40B4-BE49-F238E27FC236}">
                      <a16:creationId xmlns:a16="http://schemas.microsoft.com/office/drawing/2014/main" id="{6A63FD1E-7A86-CD07-B9DB-D8A3517823F1}"/>
                    </a:ext>
                  </a:extLst>
                </p:cNvPr>
                <p:cNvCxnSpPr>
                  <a:cxnSpLocks/>
                </p:cNvCxnSpPr>
                <p:nvPr/>
              </p:nvCxnSpPr>
              <p:spPr>
                <a:xfrm>
                  <a:off x="1495252" y="4145927"/>
                  <a:ext cx="0" cy="1766423"/>
                </a:xfrm>
                <a:prstGeom prst="line">
                  <a:avLst/>
                </a:prstGeom>
                <a:noFill/>
                <a:ln w="12700" cap="flat" cmpd="sng" algn="ctr">
                  <a:solidFill>
                    <a:schemeClr val="bg1"/>
                  </a:solidFill>
                  <a:prstDash val="solid"/>
                  <a:miter lim="800000"/>
                </a:ln>
                <a:effectLst/>
              </p:spPr>
            </p:cxnSp>
            <p:cxnSp>
              <p:nvCxnSpPr>
                <p:cNvPr id="1053" name="Straight Connector 1052">
                  <a:extLst>
                    <a:ext uri="{FF2B5EF4-FFF2-40B4-BE49-F238E27FC236}">
                      <a16:creationId xmlns:a16="http://schemas.microsoft.com/office/drawing/2014/main" id="{7D34DC4C-384D-90B2-58A9-B73DB94D1C99}"/>
                    </a:ext>
                  </a:extLst>
                </p:cNvPr>
                <p:cNvCxnSpPr>
                  <a:cxnSpLocks/>
                </p:cNvCxnSpPr>
                <p:nvPr/>
              </p:nvCxnSpPr>
              <p:spPr>
                <a:xfrm>
                  <a:off x="1465487" y="4145927"/>
                  <a:ext cx="59531" cy="0"/>
                </a:xfrm>
                <a:prstGeom prst="line">
                  <a:avLst/>
                </a:prstGeom>
                <a:noFill/>
                <a:ln w="12700" cap="flat" cmpd="sng" algn="ctr">
                  <a:solidFill>
                    <a:schemeClr val="bg1"/>
                  </a:solidFill>
                  <a:prstDash val="solid"/>
                  <a:miter lim="800000"/>
                </a:ln>
                <a:effectLst/>
              </p:spPr>
            </p:cxnSp>
          </p:grpSp>
          <p:grpSp>
            <p:nvGrpSpPr>
              <p:cNvPr id="1048" name="Group 1047">
                <a:extLst>
                  <a:ext uri="{FF2B5EF4-FFF2-40B4-BE49-F238E27FC236}">
                    <a16:creationId xmlns:a16="http://schemas.microsoft.com/office/drawing/2014/main" id="{4052E472-97FF-6EB5-371B-2CC0FA393558}"/>
                  </a:ext>
                </a:extLst>
              </p:cNvPr>
              <p:cNvGrpSpPr/>
              <p:nvPr/>
            </p:nvGrpSpPr>
            <p:grpSpPr>
              <a:xfrm>
                <a:off x="11422473" y="3533774"/>
                <a:ext cx="61912" cy="1512041"/>
                <a:chOff x="1467868" y="4145927"/>
                <a:chExt cx="61912" cy="1623215"/>
              </a:xfrm>
            </p:grpSpPr>
            <p:cxnSp>
              <p:nvCxnSpPr>
                <p:cNvPr id="1049" name="Straight Connector 1048">
                  <a:extLst>
                    <a:ext uri="{FF2B5EF4-FFF2-40B4-BE49-F238E27FC236}">
                      <a16:creationId xmlns:a16="http://schemas.microsoft.com/office/drawing/2014/main" id="{84E7B8A8-87A1-419D-4322-21EB50910A8C}"/>
                    </a:ext>
                  </a:extLst>
                </p:cNvPr>
                <p:cNvCxnSpPr>
                  <a:cxnSpLocks/>
                </p:cNvCxnSpPr>
                <p:nvPr/>
              </p:nvCxnSpPr>
              <p:spPr>
                <a:xfrm>
                  <a:off x="1497633" y="4145927"/>
                  <a:ext cx="0" cy="1620659"/>
                </a:xfrm>
                <a:prstGeom prst="line">
                  <a:avLst/>
                </a:prstGeom>
                <a:noFill/>
                <a:ln w="12700" cap="flat" cmpd="sng" algn="ctr">
                  <a:solidFill>
                    <a:schemeClr val="bg1"/>
                  </a:solidFill>
                  <a:prstDash val="solid"/>
                  <a:miter lim="800000"/>
                </a:ln>
                <a:effectLst/>
              </p:spPr>
            </p:cxnSp>
            <p:cxnSp>
              <p:nvCxnSpPr>
                <p:cNvPr id="1050" name="Straight Connector 1049">
                  <a:extLst>
                    <a:ext uri="{FF2B5EF4-FFF2-40B4-BE49-F238E27FC236}">
                      <a16:creationId xmlns:a16="http://schemas.microsoft.com/office/drawing/2014/main" id="{925A312D-CB76-C228-E04E-946A91B883DF}"/>
                    </a:ext>
                  </a:extLst>
                </p:cNvPr>
                <p:cNvCxnSpPr>
                  <a:cxnSpLocks/>
                </p:cNvCxnSpPr>
                <p:nvPr/>
              </p:nvCxnSpPr>
              <p:spPr>
                <a:xfrm>
                  <a:off x="1467868" y="4145927"/>
                  <a:ext cx="59531" cy="0"/>
                </a:xfrm>
                <a:prstGeom prst="line">
                  <a:avLst/>
                </a:prstGeom>
                <a:noFill/>
                <a:ln w="12700" cap="flat" cmpd="sng" algn="ctr">
                  <a:solidFill>
                    <a:schemeClr val="bg1"/>
                  </a:solidFill>
                  <a:prstDash val="solid"/>
                  <a:miter lim="800000"/>
                </a:ln>
                <a:effectLst/>
              </p:spPr>
            </p:cxnSp>
            <p:cxnSp>
              <p:nvCxnSpPr>
                <p:cNvPr id="1051" name="Straight Connector 1050">
                  <a:extLst>
                    <a:ext uri="{FF2B5EF4-FFF2-40B4-BE49-F238E27FC236}">
                      <a16:creationId xmlns:a16="http://schemas.microsoft.com/office/drawing/2014/main" id="{EE1AF296-0A58-3F29-C240-F4E37B074C44}"/>
                    </a:ext>
                  </a:extLst>
                </p:cNvPr>
                <p:cNvCxnSpPr>
                  <a:cxnSpLocks/>
                </p:cNvCxnSpPr>
                <p:nvPr/>
              </p:nvCxnSpPr>
              <p:spPr>
                <a:xfrm>
                  <a:off x="1470249" y="5769142"/>
                  <a:ext cx="59531" cy="0"/>
                </a:xfrm>
                <a:prstGeom prst="line">
                  <a:avLst/>
                </a:prstGeom>
                <a:noFill/>
                <a:ln w="12700" cap="flat" cmpd="sng" algn="ctr">
                  <a:solidFill>
                    <a:schemeClr val="bg1"/>
                  </a:solidFill>
                  <a:prstDash val="solid"/>
                  <a:miter lim="800000"/>
                </a:ln>
                <a:effectLst/>
              </p:spPr>
            </p:cxnSp>
          </p:grpSp>
        </p:grpSp>
        <p:grpSp>
          <p:nvGrpSpPr>
            <p:cNvPr id="187" name="Group 186">
              <a:extLst>
                <a:ext uri="{FF2B5EF4-FFF2-40B4-BE49-F238E27FC236}">
                  <a16:creationId xmlns:a16="http://schemas.microsoft.com/office/drawing/2014/main" id="{8E232BFD-9D9D-6049-8BD7-68364AC2D9CD}"/>
                </a:ext>
              </a:extLst>
            </p:cNvPr>
            <p:cNvGrpSpPr/>
            <p:nvPr/>
          </p:nvGrpSpPr>
          <p:grpSpPr>
            <a:xfrm>
              <a:off x="7034670" y="3723365"/>
              <a:ext cx="4444953" cy="1417630"/>
              <a:chOff x="7034670" y="3723365"/>
              <a:chExt cx="4444953" cy="1417630"/>
            </a:xfrm>
          </p:grpSpPr>
          <p:sp>
            <p:nvSpPr>
              <p:cNvPr id="188" name="Isosceles Triangle 187">
                <a:extLst>
                  <a:ext uri="{FF2B5EF4-FFF2-40B4-BE49-F238E27FC236}">
                    <a16:creationId xmlns:a16="http://schemas.microsoft.com/office/drawing/2014/main" id="{357ADB27-D0D9-02B2-D0AA-AECAB203899C}"/>
                  </a:ext>
                </a:extLst>
              </p:cNvPr>
              <p:cNvSpPr/>
              <p:nvPr/>
            </p:nvSpPr>
            <p:spPr>
              <a:xfrm>
                <a:off x="7034670" y="5084740"/>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89" name="Isosceles Triangle 188">
                <a:extLst>
                  <a:ext uri="{FF2B5EF4-FFF2-40B4-BE49-F238E27FC236}">
                    <a16:creationId xmlns:a16="http://schemas.microsoft.com/office/drawing/2014/main" id="{C24FC02E-4333-2C99-3F4B-8DEB4CDFD713}"/>
                  </a:ext>
                </a:extLst>
              </p:cNvPr>
              <p:cNvSpPr/>
              <p:nvPr/>
            </p:nvSpPr>
            <p:spPr>
              <a:xfrm>
                <a:off x="7129998" y="4885569"/>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90" name="Isosceles Triangle 189">
                <a:extLst>
                  <a:ext uri="{FF2B5EF4-FFF2-40B4-BE49-F238E27FC236}">
                    <a16:creationId xmlns:a16="http://schemas.microsoft.com/office/drawing/2014/main" id="{C6632FD2-06B6-B359-D4D0-C962A98B3EDF}"/>
                  </a:ext>
                </a:extLst>
              </p:cNvPr>
              <p:cNvSpPr/>
              <p:nvPr/>
            </p:nvSpPr>
            <p:spPr>
              <a:xfrm>
                <a:off x="7234993" y="4664292"/>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91" name="Isosceles Triangle 190">
                <a:extLst>
                  <a:ext uri="{FF2B5EF4-FFF2-40B4-BE49-F238E27FC236}">
                    <a16:creationId xmlns:a16="http://schemas.microsoft.com/office/drawing/2014/main" id="{41811546-F26B-1F59-21C3-0E2F2311B4D4}"/>
                  </a:ext>
                </a:extLst>
              </p:cNvPr>
              <p:cNvSpPr/>
              <p:nvPr/>
            </p:nvSpPr>
            <p:spPr>
              <a:xfrm>
                <a:off x="7378875" y="4423453"/>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025" name="Isosceles Triangle 1024">
                <a:extLst>
                  <a:ext uri="{FF2B5EF4-FFF2-40B4-BE49-F238E27FC236}">
                    <a16:creationId xmlns:a16="http://schemas.microsoft.com/office/drawing/2014/main" id="{E6A6BB6F-2501-738D-3BB4-F0D2860F7486}"/>
                  </a:ext>
                </a:extLst>
              </p:cNvPr>
              <p:cNvSpPr/>
              <p:nvPr/>
            </p:nvSpPr>
            <p:spPr>
              <a:xfrm>
                <a:off x="7723246" y="4244856"/>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026" name="Isosceles Triangle 1025">
                <a:extLst>
                  <a:ext uri="{FF2B5EF4-FFF2-40B4-BE49-F238E27FC236}">
                    <a16:creationId xmlns:a16="http://schemas.microsoft.com/office/drawing/2014/main" id="{F375D051-60E9-FF69-E74E-94BD9E5FF215}"/>
                  </a:ext>
                </a:extLst>
              </p:cNvPr>
              <p:cNvSpPr/>
              <p:nvPr/>
            </p:nvSpPr>
            <p:spPr>
              <a:xfrm>
                <a:off x="8415706" y="3973394"/>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029" name="Isosceles Triangle 1028">
                <a:extLst>
                  <a:ext uri="{FF2B5EF4-FFF2-40B4-BE49-F238E27FC236}">
                    <a16:creationId xmlns:a16="http://schemas.microsoft.com/office/drawing/2014/main" id="{0564B0B4-B1B5-2EFC-DCCA-C682992E3DF7}"/>
                  </a:ext>
                </a:extLst>
              </p:cNvPr>
              <p:cNvSpPr/>
              <p:nvPr/>
            </p:nvSpPr>
            <p:spPr>
              <a:xfrm>
                <a:off x="9107846" y="3723365"/>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030" name="Isosceles Triangle 1029">
                <a:extLst>
                  <a:ext uri="{FF2B5EF4-FFF2-40B4-BE49-F238E27FC236}">
                    <a16:creationId xmlns:a16="http://schemas.microsoft.com/office/drawing/2014/main" id="{65DFE189-D1E8-581D-8AEF-12601BA5607F}"/>
                  </a:ext>
                </a:extLst>
              </p:cNvPr>
              <p:cNvSpPr/>
              <p:nvPr/>
            </p:nvSpPr>
            <p:spPr>
              <a:xfrm>
                <a:off x="9797218" y="3851953"/>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031" name="Isosceles Triangle 1030">
                <a:extLst>
                  <a:ext uri="{FF2B5EF4-FFF2-40B4-BE49-F238E27FC236}">
                    <a16:creationId xmlns:a16="http://schemas.microsoft.com/office/drawing/2014/main" id="{B7FA99E0-D6DB-00A6-0EA1-C55000B9EB84}"/>
                  </a:ext>
                </a:extLst>
              </p:cNvPr>
              <p:cNvSpPr/>
              <p:nvPr/>
            </p:nvSpPr>
            <p:spPr>
              <a:xfrm>
                <a:off x="11424759" y="4256771"/>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cxnSp>
            <p:nvCxnSpPr>
              <p:cNvPr id="1032" name="Straight Connector 1031">
                <a:extLst>
                  <a:ext uri="{FF2B5EF4-FFF2-40B4-BE49-F238E27FC236}">
                    <a16:creationId xmlns:a16="http://schemas.microsoft.com/office/drawing/2014/main" id="{A40E9785-A7AD-2670-0B6E-08689C84AE3C}"/>
                  </a:ext>
                </a:extLst>
              </p:cNvPr>
              <p:cNvCxnSpPr>
                <a:cxnSpLocks/>
                <a:endCxn id="189" idx="5"/>
              </p:cNvCxnSpPr>
              <p:nvPr/>
            </p:nvCxnSpPr>
            <p:spPr>
              <a:xfrm flipV="1">
                <a:off x="7050767" y="4913001"/>
                <a:ext cx="120379" cy="227994"/>
              </a:xfrm>
              <a:prstGeom prst="line">
                <a:avLst/>
              </a:prstGeom>
              <a:noFill/>
              <a:ln w="12700" cap="flat" cmpd="sng" algn="ctr">
                <a:solidFill>
                  <a:schemeClr val="bg1"/>
                </a:solidFill>
                <a:prstDash val="solid"/>
                <a:miter lim="800000"/>
              </a:ln>
              <a:effectLst/>
            </p:spPr>
          </p:cxnSp>
          <p:cxnSp>
            <p:nvCxnSpPr>
              <p:cNvPr id="1033" name="Straight Connector 1032">
                <a:extLst>
                  <a:ext uri="{FF2B5EF4-FFF2-40B4-BE49-F238E27FC236}">
                    <a16:creationId xmlns:a16="http://schemas.microsoft.com/office/drawing/2014/main" id="{6F01CDA2-B951-F278-42A0-438425FA3C52}"/>
                  </a:ext>
                </a:extLst>
              </p:cNvPr>
              <p:cNvCxnSpPr>
                <a:cxnSpLocks/>
                <a:stCxn id="189" idx="3"/>
              </p:cNvCxnSpPr>
              <p:nvPr/>
            </p:nvCxnSpPr>
            <p:spPr>
              <a:xfrm flipV="1">
                <a:off x="7157430" y="4719156"/>
                <a:ext cx="93660" cy="221277"/>
              </a:xfrm>
              <a:prstGeom prst="line">
                <a:avLst/>
              </a:prstGeom>
              <a:noFill/>
              <a:ln w="12700" cap="flat" cmpd="sng" algn="ctr">
                <a:solidFill>
                  <a:schemeClr val="bg1"/>
                </a:solidFill>
                <a:prstDash val="solid"/>
                <a:miter lim="800000"/>
              </a:ln>
              <a:effectLst/>
            </p:spPr>
          </p:cxnSp>
          <p:cxnSp>
            <p:nvCxnSpPr>
              <p:cNvPr id="1034" name="Straight Connector 1033">
                <a:extLst>
                  <a:ext uri="{FF2B5EF4-FFF2-40B4-BE49-F238E27FC236}">
                    <a16:creationId xmlns:a16="http://schemas.microsoft.com/office/drawing/2014/main" id="{4EAA3F67-2FA4-7773-4A6A-D54D3AA05B88}"/>
                  </a:ext>
                </a:extLst>
              </p:cNvPr>
              <p:cNvCxnSpPr>
                <a:cxnSpLocks/>
                <a:endCxn id="191" idx="5"/>
              </p:cNvCxnSpPr>
              <p:nvPr/>
            </p:nvCxnSpPr>
            <p:spPr>
              <a:xfrm flipV="1">
                <a:off x="7248709" y="4450885"/>
                <a:ext cx="171314" cy="268271"/>
              </a:xfrm>
              <a:prstGeom prst="line">
                <a:avLst/>
              </a:prstGeom>
              <a:noFill/>
              <a:ln w="12700" cap="flat" cmpd="sng" algn="ctr">
                <a:solidFill>
                  <a:schemeClr val="bg1"/>
                </a:solidFill>
                <a:prstDash val="solid"/>
                <a:miter lim="800000"/>
              </a:ln>
              <a:effectLst/>
            </p:spPr>
          </p:cxnSp>
          <p:cxnSp>
            <p:nvCxnSpPr>
              <p:cNvPr id="1035" name="Straight Connector 1034">
                <a:extLst>
                  <a:ext uri="{FF2B5EF4-FFF2-40B4-BE49-F238E27FC236}">
                    <a16:creationId xmlns:a16="http://schemas.microsoft.com/office/drawing/2014/main" id="{12F88AD8-4846-D8DA-81F6-F2210DC8DBC7}"/>
                  </a:ext>
                </a:extLst>
              </p:cNvPr>
              <p:cNvCxnSpPr>
                <a:cxnSpLocks/>
                <a:stCxn id="191" idx="1"/>
                <a:endCxn id="1025" idx="1"/>
              </p:cNvCxnSpPr>
              <p:nvPr/>
            </p:nvCxnSpPr>
            <p:spPr>
              <a:xfrm flipV="1">
                <a:off x="7392591" y="4272288"/>
                <a:ext cx="344371" cy="178597"/>
              </a:xfrm>
              <a:prstGeom prst="line">
                <a:avLst/>
              </a:prstGeom>
              <a:noFill/>
              <a:ln w="12700" cap="flat" cmpd="sng" algn="ctr">
                <a:solidFill>
                  <a:schemeClr val="bg1"/>
                </a:solidFill>
                <a:prstDash val="solid"/>
                <a:miter lim="800000"/>
              </a:ln>
              <a:effectLst/>
            </p:spPr>
          </p:cxnSp>
          <p:cxnSp>
            <p:nvCxnSpPr>
              <p:cNvPr id="1036" name="Straight Connector 1035">
                <a:extLst>
                  <a:ext uri="{FF2B5EF4-FFF2-40B4-BE49-F238E27FC236}">
                    <a16:creationId xmlns:a16="http://schemas.microsoft.com/office/drawing/2014/main" id="{43DFAAF7-7D49-F6F6-0292-7D5BA70BDD12}"/>
                  </a:ext>
                </a:extLst>
              </p:cNvPr>
              <p:cNvCxnSpPr>
                <a:cxnSpLocks/>
                <a:stCxn id="1025" idx="1"/>
                <a:endCxn id="1026" idx="1"/>
              </p:cNvCxnSpPr>
              <p:nvPr/>
            </p:nvCxnSpPr>
            <p:spPr>
              <a:xfrm flipV="1">
                <a:off x="7736962" y="4000826"/>
                <a:ext cx="692460" cy="271462"/>
              </a:xfrm>
              <a:prstGeom prst="line">
                <a:avLst/>
              </a:prstGeom>
              <a:noFill/>
              <a:ln w="12700" cap="flat" cmpd="sng" algn="ctr">
                <a:solidFill>
                  <a:schemeClr val="bg1"/>
                </a:solidFill>
                <a:prstDash val="solid"/>
                <a:miter lim="800000"/>
              </a:ln>
              <a:effectLst/>
            </p:spPr>
          </p:cxnSp>
          <p:cxnSp>
            <p:nvCxnSpPr>
              <p:cNvPr id="1037" name="Straight Connector 1036">
                <a:extLst>
                  <a:ext uri="{FF2B5EF4-FFF2-40B4-BE49-F238E27FC236}">
                    <a16:creationId xmlns:a16="http://schemas.microsoft.com/office/drawing/2014/main" id="{9203E9EA-0BF2-223A-319F-A4EF19FF7A38}"/>
                  </a:ext>
                </a:extLst>
              </p:cNvPr>
              <p:cNvCxnSpPr>
                <a:cxnSpLocks/>
                <a:stCxn id="1026" idx="1"/>
                <a:endCxn id="1029" idx="1"/>
              </p:cNvCxnSpPr>
              <p:nvPr/>
            </p:nvCxnSpPr>
            <p:spPr>
              <a:xfrm flipV="1">
                <a:off x="8429422" y="3750797"/>
                <a:ext cx="692140" cy="250029"/>
              </a:xfrm>
              <a:prstGeom prst="line">
                <a:avLst/>
              </a:prstGeom>
              <a:noFill/>
              <a:ln w="12700" cap="flat" cmpd="sng" algn="ctr">
                <a:solidFill>
                  <a:schemeClr val="bg1"/>
                </a:solidFill>
                <a:prstDash val="solid"/>
                <a:miter lim="800000"/>
              </a:ln>
              <a:effectLst/>
            </p:spPr>
          </p:cxnSp>
          <p:cxnSp>
            <p:nvCxnSpPr>
              <p:cNvPr id="1038" name="Straight Connector 1037">
                <a:extLst>
                  <a:ext uri="{FF2B5EF4-FFF2-40B4-BE49-F238E27FC236}">
                    <a16:creationId xmlns:a16="http://schemas.microsoft.com/office/drawing/2014/main" id="{334D90D8-19BB-533D-F732-081E4F98D1FA}"/>
                  </a:ext>
                </a:extLst>
              </p:cNvPr>
              <p:cNvCxnSpPr>
                <a:cxnSpLocks/>
                <a:stCxn id="1029" idx="5"/>
                <a:endCxn id="1030" idx="5"/>
              </p:cNvCxnSpPr>
              <p:nvPr/>
            </p:nvCxnSpPr>
            <p:spPr>
              <a:xfrm>
                <a:off x="9148994" y="3750797"/>
                <a:ext cx="689372" cy="128588"/>
              </a:xfrm>
              <a:prstGeom prst="line">
                <a:avLst/>
              </a:prstGeom>
              <a:noFill/>
              <a:ln w="12700" cap="flat" cmpd="sng" algn="ctr">
                <a:solidFill>
                  <a:schemeClr val="bg1"/>
                </a:solidFill>
                <a:prstDash val="solid"/>
                <a:miter lim="800000"/>
              </a:ln>
              <a:effectLst/>
            </p:spPr>
          </p:cxnSp>
          <p:cxnSp>
            <p:nvCxnSpPr>
              <p:cNvPr id="1039" name="Straight Connector 1038">
                <a:extLst>
                  <a:ext uri="{FF2B5EF4-FFF2-40B4-BE49-F238E27FC236}">
                    <a16:creationId xmlns:a16="http://schemas.microsoft.com/office/drawing/2014/main" id="{49F1B3C3-68A6-1EBC-776E-480733271E91}"/>
                  </a:ext>
                </a:extLst>
              </p:cNvPr>
              <p:cNvCxnSpPr>
                <a:cxnSpLocks/>
                <a:stCxn id="1030" idx="1"/>
                <a:endCxn id="1031" idx="1"/>
              </p:cNvCxnSpPr>
              <p:nvPr/>
            </p:nvCxnSpPr>
            <p:spPr>
              <a:xfrm>
                <a:off x="9810934" y="3879385"/>
                <a:ext cx="1627541" cy="404818"/>
              </a:xfrm>
              <a:prstGeom prst="line">
                <a:avLst/>
              </a:prstGeom>
              <a:noFill/>
              <a:ln w="12700" cap="flat" cmpd="sng" algn="ctr">
                <a:solidFill>
                  <a:schemeClr val="bg1"/>
                </a:solidFill>
                <a:prstDash val="solid"/>
                <a:miter lim="800000"/>
              </a:ln>
              <a:effectLst/>
            </p:spPr>
          </p:cxnSp>
        </p:grpSp>
      </p:grpSp>
      <p:grpSp>
        <p:nvGrpSpPr>
          <p:cNvPr id="35" name="Group 34">
            <a:extLst>
              <a:ext uri="{FF2B5EF4-FFF2-40B4-BE49-F238E27FC236}">
                <a16:creationId xmlns:a16="http://schemas.microsoft.com/office/drawing/2014/main" id="{4022D566-8F84-0261-C9B2-1063C9B4B44A}"/>
              </a:ext>
            </a:extLst>
          </p:cNvPr>
          <p:cNvGrpSpPr/>
          <p:nvPr/>
        </p:nvGrpSpPr>
        <p:grpSpPr>
          <a:xfrm>
            <a:off x="7026100" y="3437556"/>
            <a:ext cx="4454505" cy="1634590"/>
            <a:chOff x="7026100" y="3540919"/>
            <a:chExt cx="4454505" cy="1634590"/>
          </a:xfrm>
        </p:grpSpPr>
        <p:grpSp>
          <p:nvGrpSpPr>
            <p:cNvPr id="139" name="Group 138">
              <a:extLst>
                <a:ext uri="{FF2B5EF4-FFF2-40B4-BE49-F238E27FC236}">
                  <a16:creationId xmlns:a16="http://schemas.microsoft.com/office/drawing/2014/main" id="{7AE98C56-FE52-E3A3-1B92-4E1CA243DD7C}"/>
                </a:ext>
              </a:extLst>
            </p:cNvPr>
            <p:cNvGrpSpPr/>
            <p:nvPr/>
          </p:nvGrpSpPr>
          <p:grpSpPr>
            <a:xfrm>
              <a:off x="7028778" y="4432114"/>
              <a:ext cx="4448384" cy="702865"/>
              <a:chOff x="7028778" y="4432114"/>
              <a:chExt cx="4448384" cy="702865"/>
            </a:xfrm>
          </p:grpSpPr>
          <p:sp>
            <p:nvSpPr>
              <p:cNvPr id="169" name="Flowchart: Connector 168">
                <a:extLst>
                  <a:ext uri="{FF2B5EF4-FFF2-40B4-BE49-F238E27FC236}">
                    <a16:creationId xmlns:a16="http://schemas.microsoft.com/office/drawing/2014/main" id="{CEF72386-FD01-0CC8-11E5-1F5429FF98B9}"/>
                  </a:ext>
                </a:extLst>
              </p:cNvPr>
              <p:cNvSpPr/>
              <p:nvPr/>
            </p:nvSpPr>
            <p:spPr>
              <a:xfrm>
                <a:off x="7028778" y="5080115"/>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70" name="Flowchart: Connector 169">
                <a:extLst>
                  <a:ext uri="{FF2B5EF4-FFF2-40B4-BE49-F238E27FC236}">
                    <a16:creationId xmlns:a16="http://schemas.microsoft.com/office/drawing/2014/main" id="{556E6D81-8CE6-6B32-7034-4FA1CDB7284B}"/>
                  </a:ext>
                </a:extLst>
              </p:cNvPr>
              <p:cNvSpPr/>
              <p:nvPr/>
            </p:nvSpPr>
            <p:spPr>
              <a:xfrm>
                <a:off x="7129998" y="5037034"/>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71" name="Flowchart: Connector 170">
                <a:extLst>
                  <a:ext uri="{FF2B5EF4-FFF2-40B4-BE49-F238E27FC236}">
                    <a16:creationId xmlns:a16="http://schemas.microsoft.com/office/drawing/2014/main" id="{C64CF667-2869-E764-0A93-02D0DC5896B5}"/>
                  </a:ext>
                </a:extLst>
              </p:cNvPr>
              <p:cNvSpPr/>
              <p:nvPr/>
            </p:nvSpPr>
            <p:spPr>
              <a:xfrm>
                <a:off x="7235177" y="4901222"/>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72" name="Flowchart: Connector 171">
                <a:extLst>
                  <a:ext uri="{FF2B5EF4-FFF2-40B4-BE49-F238E27FC236}">
                    <a16:creationId xmlns:a16="http://schemas.microsoft.com/office/drawing/2014/main" id="{5439F080-2930-CDB9-9B33-DC4736CC6C35}"/>
                  </a:ext>
                </a:extLst>
              </p:cNvPr>
              <p:cNvSpPr/>
              <p:nvPr/>
            </p:nvSpPr>
            <p:spPr>
              <a:xfrm>
                <a:off x="7378875" y="4796446"/>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73" name="Flowchart: Connector 172">
                <a:extLst>
                  <a:ext uri="{FF2B5EF4-FFF2-40B4-BE49-F238E27FC236}">
                    <a16:creationId xmlns:a16="http://schemas.microsoft.com/office/drawing/2014/main" id="{2E144A77-4293-3645-B09D-021933620125}"/>
                  </a:ext>
                </a:extLst>
              </p:cNvPr>
              <p:cNvSpPr/>
              <p:nvPr/>
            </p:nvSpPr>
            <p:spPr>
              <a:xfrm>
                <a:off x="7719103" y="4574988"/>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74" name="Flowchart: Connector 173">
                <a:extLst>
                  <a:ext uri="{FF2B5EF4-FFF2-40B4-BE49-F238E27FC236}">
                    <a16:creationId xmlns:a16="http://schemas.microsoft.com/office/drawing/2014/main" id="{1728A354-C4B1-CE7B-C936-4DB751AF8DD2}"/>
                  </a:ext>
                </a:extLst>
              </p:cNvPr>
              <p:cNvSpPr/>
              <p:nvPr/>
            </p:nvSpPr>
            <p:spPr>
              <a:xfrm>
                <a:off x="8415986" y="4513076"/>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75" name="Flowchart: Connector 174">
                <a:extLst>
                  <a:ext uri="{FF2B5EF4-FFF2-40B4-BE49-F238E27FC236}">
                    <a16:creationId xmlns:a16="http://schemas.microsoft.com/office/drawing/2014/main" id="{32DC7F4E-69EE-08B4-574D-473993637552}"/>
                  </a:ext>
                </a:extLst>
              </p:cNvPr>
              <p:cNvSpPr/>
              <p:nvPr/>
            </p:nvSpPr>
            <p:spPr>
              <a:xfrm>
                <a:off x="9107351" y="4446401"/>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76" name="Flowchart: Connector 175">
                <a:extLst>
                  <a:ext uri="{FF2B5EF4-FFF2-40B4-BE49-F238E27FC236}">
                    <a16:creationId xmlns:a16="http://schemas.microsoft.com/office/drawing/2014/main" id="{FC6175D9-00FD-2D40-C24A-8327915C141F}"/>
                  </a:ext>
                </a:extLst>
              </p:cNvPr>
              <p:cNvSpPr/>
              <p:nvPr/>
            </p:nvSpPr>
            <p:spPr>
              <a:xfrm>
                <a:off x="9795145" y="4432114"/>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77" name="Flowchart: Connector 176">
                <a:extLst>
                  <a:ext uri="{FF2B5EF4-FFF2-40B4-BE49-F238E27FC236}">
                    <a16:creationId xmlns:a16="http://schemas.microsoft.com/office/drawing/2014/main" id="{24ED937A-52A3-B9C4-ABE7-096EDAA15CFC}"/>
                  </a:ext>
                </a:extLst>
              </p:cNvPr>
              <p:cNvSpPr/>
              <p:nvPr/>
            </p:nvSpPr>
            <p:spPr>
              <a:xfrm>
                <a:off x="11422298" y="4563084"/>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cxnSp>
            <p:nvCxnSpPr>
              <p:cNvPr id="178" name="Straight Connector 177">
                <a:extLst>
                  <a:ext uri="{FF2B5EF4-FFF2-40B4-BE49-F238E27FC236}">
                    <a16:creationId xmlns:a16="http://schemas.microsoft.com/office/drawing/2014/main" id="{F1FBD0A5-6459-AF07-24AC-5A4FBA3951ED}"/>
                  </a:ext>
                </a:extLst>
              </p:cNvPr>
              <p:cNvCxnSpPr>
                <a:cxnSpLocks/>
                <a:stCxn id="169" idx="3"/>
                <a:endCxn id="170" idx="7"/>
              </p:cNvCxnSpPr>
              <p:nvPr/>
            </p:nvCxnSpPr>
            <p:spPr>
              <a:xfrm flipV="1">
                <a:off x="7036813" y="5045069"/>
                <a:ext cx="140014" cy="81875"/>
              </a:xfrm>
              <a:prstGeom prst="line">
                <a:avLst/>
              </a:prstGeom>
              <a:noFill/>
              <a:ln w="12700" cap="flat" cmpd="sng" algn="ctr">
                <a:solidFill>
                  <a:schemeClr val="bg2"/>
                </a:solidFill>
                <a:prstDash val="solid"/>
                <a:miter lim="800000"/>
              </a:ln>
              <a:effectLst/>
            </p:spPr>
          </p:cxnSp>
          <p:cxnSp>
            <p:nvCxnSpPr>
              <p:cNvPr id="179" name="Straight Connector 178">
                <a:extLst>
                  <a:ext uri="{FF2B5EF4-FFF2-40B4-BE49-F238E27FC236}">
                    <a16:creationId xmlns:a16="http://schemas.microsoft.com/office/drawing/2014/main" id="{0A32B0AB-4A60-0A61-719F-DD456DAFE383}"/>
                  </a:ext>
                </a:extLst>
              </p:cNvPr>
              <p:cNvCxnSpPr>
                <a:cxnSpLocks/>
                <a:stCxn id="170" idx="3"/>
                <a:endCxn id="171" idx="3"/>
              </p:cNvCxnSpPr>
              <p:nvPr/>
            </p:nvCxnSpPr>
            <p:spPr>
              <a:xfrm flipV="1">
                <a:off x="7138033" y="4948051"/>
                <a:ext cx="105179" cy="135812"/>
              </a:xfrm>
              <a:prstGeom prst="line">
                <a:avLst/>
              </a:prstGeom>
              <a:noFill/>
              <a:ln w="12700" cap="flat" cmpd="sng" algn="ctr">
                <a:solidFill>
                  <a:schemeClr val="bg2"/>
                </a:solidFill>
                <a:prstDash val="solid"/>
                <a:miter lim="800000"/>
              </a:ln>
              <a:effectLst/>
            </p:spPr>
          </p:cxnSp>
          <p:cxnSp>
            <p:nvCxnSpPr>
              <p:cNvPr id="180" name="Straight Connector 179">
                <a:extLst>
                  <a:ext uri="{FF2B5EF4-FFF2-40B4-BE49-F238E27FC236}">
                    <a16:creationId xmlns:a16="http://schemas.microsoft.com/office/drawing/2014/main" id="{9A3CC031-DFAF-595B-3B5F-26090491F46E}"/>
                  </a:ext>
                </a:extLst>
              </p:cNvPr>
              <p:cNvCxnSpPr>
                <a:cxnSpLocks/>
                <a:stCxn id="171" idx="3"/>
                <a:endCxn id="172" idx="3"/>
              </p:cNvCxnSpPr>
              <p:nvPr/>
            </p:nvCxnSpPr>
            <p:spPr>
              <a:xfrm flipV="1">
                <a:off x="7243212" y="4843275"/>
                <a:ext cx="143698" cy="104776"/>
              </a:xfrm>
              <a:prstGeom prst="line">
                <a:avLst/>
              </a:prstGeom>
              <a:noFill/>
              <a:ln w="12700" cap="flat" cmpd="sng" algn="ctr">
                <a:solidFill>
                  <a:schemeClr val="bg2"/>
                </a:solidFill>
                <a:prstDash val="solid"/>
                <a:miter lim="800000"/>
              </a:ln>
              <a:effectLst/>
            </p:spPr>
          </p:cxnSp>
          <p:cxnSp>
            <p:nvCxnSpPr>
              <p:cNvPr id="181" name="Straight Connector 180">
                <a:extLst>
                  <a:ext uri="{FF2B5EF4-FFF2-40B4-BE49-F238E27FC236}">
                    <a16:creationId xmlns:a16="http://schemas.microsoft.com/office/drawing/2014/main" id="{5F70D82D-E693-D4A9-8E7E-5CED13778310}"/>
                  </a:ext>
                </a:extLst>
              </p:cNvPr>
              <p:cNvCxnSpPr>
                <a:cxnSpLocks/>
                <a:stCxn id="172" idx="7"/>
                <a:endCxn id="173" idx="3"/>
              </p:cNvCxnSpPr>
              <p:nvPr/>
            </p:nvCxnSpPr>
            <p:spPr>
              <a:xfrm flipV="1">
                <a:off x="7425704" y="4621817"/>
                <a:ext cx="301434" cy="182664"/>
              </a:xfrm>
              <a:prstGeom prst="line">
                <a:avLst/>
              </a:prstGeom>
              <a:noFill/>
              <a:ln w="12700" cap="flat" cmpd="sng" algn="ctr">
                <a:solidFill>
                  <a:schemeClr val="bg2"/>
                </a:solidFill>
                <a:prstDash val="solid"/>
                <a:miter lim="800000"/>
              </a:ln>
              <a:effectLst/>
            </p:spPr>
          </p:cxnSp>
          <p:cxnSp>
            <p:nvCxnSpPr>
              <p:cNvPr id="182" name="Straight Connector 181">
                <a:extLst>
                  <a:ext uri="{FF2B5EF4-FFF2-40B4-BE49-F238E27FC236}">
                    <a16:creationId xmlns:a16="http://schemas.microsoft.com/office/drawing/2014/main" id="{87A745F1-24C9-2820-371E-EDF0A8658E68}"/>
                  </a:ext>
                </a:extLst>
              </p:cNvPr>
              <p:cNvCxnSpPr>
                <a:cxnSpLocks/>
                <a:stCxn id="173" idx="6"/>
                <a:endCxn id="174" idx="2"/>
              </p:cNvCxnSpPr>
              <p:nvPr/>
            </p:nvCxnSpPr>
            <p:spPr>
              <a:xfrm flipV="1">
                <a:off x="7773967" y="4540508"/>
                <a:ext cx="642019" cy="61912"/>
              </a:xfrm>
              <a:prstGeom prst="line">
                <a:avLst/>
              </a:prstGeom>
              <a:noFill/>
              <a:ln w="12700" cap="flat" cmpd="sng" algn="ctr">
                <a:solidFill>
                  <a:schemeClr val="bg2"/>
                </a:solidFill>
                <a:prstDash val="solid"/>
                <a:miter lim="800000"/>
              </a:ln>
              <a:effectLst/>
            </p:spPr>
          </p:cxnSp>
          <p:cxnSp>
            <p:nvCxnSpPr>
              <p:cNvPr id="183" name="Straight Connector 182">
                <a:extLst>
                  <a:ext uri="{FF2B5EF4-FFF2-40B4-BE49-F238E27FC236}">
                    <a16:creationId xmlns:a16="http://schemas.microsoft.com/office/drawing/2014/main" id="{7CC28C96-AB60-CEAF-B00A-9AA82392D3FA}"/>
                  </a:ext>
                </a:extLst>
              </p:cNvPr>
              <p:cNvCxnSpPr>
                <a:cxnSpLocks/>
                <a:stCxn id="174" idx="6"/>
                <a:endCxn id="175" idx="2"/>
              </p:cNvCxnSpPr>
              <p:nvPr/>
            </p:nvCxnSpPr>
            <p:spPr>
              <a:xfrm flipV="1">
                <a:off x="8470850" y="4473833"/>
                <a:ext cx="636501" cy="66675"/>
              </a:xfrm>
              <a:prstGeom prst="line">
                <a:avLst/>
              </a:prstGeom>
              <a:noFill/>
              <a:ln w="12700" cap="flat" cmpd="sng" algn="ctr">
                <a:solidFill>
                  <a:schemeClr val="bg2"/>
                </a:solidFill>
                <a:prstDash val="solid"/>
                <a:miter lim="800000"/>
              </a:ln>
              <a:effectLst/>
            </p:spPr>
          </p:cxnSp>
          <p:cxnSp>
            <p:nvCxnSpPr>
              <p:cNvPr id="184" name="Straight Connector 183">
                <a:extLst>
                  <a:ext uri="{FF2B5EF4-FFF2-40B4-BE49-F238E27FC236}">
                    <a16:creationId xmlns:a16="http://schemas.microsoft.com/office/drawing/2014/main" id="{04E116C0-E1A3-AABD-7825-1AB19BAE81BE}"/>
                  </a:ext>
                </a:extLst>
              </p:cNvPr>
              <p:cNvCxnSpPr>
                <a:cxnSpLocks/>
                <a:stCxn id="175" idx="6"/>
                <a:endCxn id="176" idx="2"/>
              </p:cNvCxnSpPr>
              <p:nvPr/>
            </p:nvCxnSpPr>
            <p:spPr>
              <a:xfrm flipV="1">
                <a:off x="9162215" y="4459546"/>
                <a:ext cx="632930" cy="14287"/>
              </a:xfrm>
              <a:prstGeom prst="line">
                <a:avLst/>
              </a:prstGeom>
              <a:noFill/>
              <a:ln w="12700" cap="flat" cmpd="sng" algn="ctr">
                <a:solidFill>
                  <a:schemeClr val="bg2"/>
                </a:solidFill>
                <a:prstDash val="solid"/>
                <a:miter lim="800000"/>
              </a:ln>
              <a:effectLst/>
            </p:spPr>
          </p:cxnSp>
          <p:cxnSp>
            <p:nvCxnSpPr>
              <p:cNvPr id="185" name="Straight Connector 184">
                <a:extLst>
                  <a:ext uri="{FF2B5EF4-FFF2-40B4-BE49-F238E27FC236}">
                    <a16:creationId xmlns:a16="http://schemas.microsoft.com/office/drawing/2014/main" id="{4A4AD88D-5501-3E73-7497-56FB33362153}"/>
                  </a:ext>
                </a:extLst>
              </p:cNvPr>
              <p:cNvCxnSpPr>
                <a:cxnSpLocks/>
                <a:stCxn id="176" idx="6"/>
                <a:endCxn id="177" idx="2"/>
              </p:cNvCxnSpPr>
              <p:nvPr/>
            </p:nvCxnSpPr>
            <p:spPr>
              <a:xfrm>
                <a:off x="9850009" y="4459546"/>
                <a:ext cx="1572289" cy="130970"/>
              </a:xfrm>
              <a:prstGeom prst="line">
                <a:avLst/>
              </a:prstGeom>
              <a:noFill/>
              <a:ln w="12700" cap="flat" cmpd="sng" algn="ctr">
                <a:solidFill>
                  <a:schemeClr val="bg2"/>
                </a:solidFill>
                <a:prstDash val="solid"/>
                <a:miter lim="800000"/>
              </a:ln>
              <a:effectLst/>
            </p:spPr>
          </p:cxnSp>
        </p:grpSp>
        <p:grpSp>
          <p:nvGrpSpPr>
            <p:cNvPr id="140" name="Group 139">
              <a:extLst>
                <a:ext uri="{FF2B5EF4-FFF2-40B4-BE49-F238E27FC236}">
                  <a16:creationId xmlns:a16="http://schemas.microsoft.com/office/drawing/2014/main" id="{ACD13A71-6EF7-3F3D-91D4-8ED0075F0FAF}"/>
                </a:ext>
              </a:extLst>
            </p:cNvPr>
            <p:cNvGrpSpPr/>
            <p:nvPr/>
          </p:nvGrpSpPr>
          <p:grpSpPr>
            <a:xfrm>
              <a:off x="7124405" y="5026819"/>
              <a:ext cx="59531" cy="79288"/>
              <a:chOff x="1470249" y="4145927"/>
              <a:chExt cx="59531" cy="1600699"/>
            </a:xfrm>
          </p:grpSpPr>
          <p:cxnSp>
            <p:nvCxnSpPr>
              <p:cNvPr id="166" name="Straight Connector 165">
                <a:extLst>
                  <a:ext uri="{FF2B5EF4-FFF2-40B4-BE49-F238E27FC236}">
                    <a16:creationId xmlns:a16="http://schemas.microsoft.com/office/drawing/2014/main" id="{D248C57B-8BD1-0D79-AF7F-A970F5913692}"/>
                  </a:ext>
                </a:extLst>
              </p:cNvPr>
              <p:cNvCxnSpPr>
                <a:cxnSpLocks/>
              </p:cNvCxnSpPr>
              <p:nvPr/>
            </p:nvCxnSpPr>
            <p:spPr>
              <a:xfrm>
                <a:off x="1500014" y="4145927"/>
                <a:ext cx="0" cy="1600699"/>
              </a:xfrm>
              <a:prstGeom prst="line">
                <a:avLst/>
              </a:prstGeom>
              <a:noFill/>
              <a:ln w="12700" cap="flat" cmpd="sng" algn="ctr">
                <a:solidFill>
                  <a:schemeClr val="bg2"/>
                </a:solidFill>
                <a:prstDash val="solid"/>
                <a:miter lim="800000"/>
              </a:ln>
              <a:effectLst/>
            </p:spPr>
          </p:cxnSp>
          <p:cxnSp>
            <p:nvCxnSpPr>
              <p:cNvPr id="167" name="Straight Connector 166">
                <a:extLst>
                  <a:ext uri="{FF2B5EF4-FFF2-40B4-BE49-F238E27FC236}">
                    <a16:creationId xmlns:a16="http://schemas.microsoft.com/office/drawing/2014/main" id="{59092AC0-9A2E-419F-68E6-E04D41556887}"/>
                  </a:ext>
                </a:extLst>
              </p:cNvPr>
              <p:cNvCxnSpPr>
                <a:cxnSpLocks/>
              </p:cNvCxnSpPr>
              <p:nvPr/>
            </p:nvCxnSpPr>
            <p:spPr>
              <a:xfrm>
                <a:off x="1470249" y="4145927"/>
                <a:ext cx="59531" cy="0"/>
              </a:xfrm>
              <a:prstGeom prst="line">
                <a:avLst/>
              </a:prstGeom>
              <a:noFill/>
              <a:ln w="12700" cap="flat" cmpd="sng" algn="ctr">
                <a:solidFill>
                  <a:schemeClr val="bg2"/>
                </a:solidFill>
                <a:prstDash val="solid"/>
                <a:miter lim="800000"/>
              </a:ln>
              <a:effectLst/>
            </p:spPr>
          </p:cxnSp>
          <p:cxnSp>
            <p:nvCxnSpPr>
              <p:cNvPr id="168" name="Straight Connector 167">
                <a:extLst>
                  <a:ext uri="{FF2B5EF4-FFF2-40B4-BE49-F238E27FC236}">
                    <a16:creationId xmlns:a16="http://schemas.microsoft.com/office/drawing/2014/main" id="{582C3294-C8E5-1D8C-DB4E-2801B46B433E}"/>
                  </a:ext>
                </a:extLst>
              </p:cNvPr>
              <p:cNvCxnSpPr>
                <a:cxnSpLocks/>
              </p:cNvCxnSpPr>
              <p:nvPr/>
            </p:nvCxnSpPr>
            <p:spPr>
              <a:xfrm>
                <a:off x="1470249" y="5746626"/>
                <a:ext cx="59531" cy="0"/>
              </a:xfrm>
              <a:prstGeom prst="line">
                <a:avLst/>
              </a:prstGeom>
              <a:noFill/>
              <a:ln w="12700" cap="flat" cmpd="sng" algn="ctr">
                <a:solidFill>
                  <a:schemeClr val="bg2"/>
                </a:solidFill>
                <a:prstDash val="solid"/>
                <a:miter lim="800000"/>
              </a:ln>
              <a:effectLst/>
            </p:spPr>
          </p:cxnSp>
        </p:grpSp>
        <p:cxnSp>
          <p:nvCxnSpPr>
            <p:cNvPr id="141" name="Straight Connector 140">
              <a:extLst>
                <a:ext uri="{FF2B5EF4-FFF2-40B4-BE49-F238E27FC236}">
                  <a16:creationId xmlns:a16="http://schemas.microsoft.com/office/drawing/2014/main" id="{2929E056-D3C0-E4BE-C5EC-90821BEE5210}"/>
                </a:ext>
              </a:extLst>
            </p:cNvPr>
            <p:cNvCxnSpPr>
              <a:cxnSpLocks/>
            </p:cNvCxnSpPr>
            <p:nvPr/>
          </p:nvCxnSpPr>
          <p:spPr>
            <a:xfrm>
              <a:off x="7026100" y="5106107"/>
              <a:ext cx="59531" cy="0"/>
            </a:xfrm>
            <a:prstGeom prst="line">
              <a:avLst/>
            </a:prstGeom>
            <a:noFill/>
            <a:ln w="12700" cap="flat" cmpd="sng" algn="ctr">
              <a:solidFill>
                <a:schemeClr val="bg2"/>
              </a:solidFill>
              <a:prstDash val="solid"/>
              <a:miter lim="800000"/>
            </a:ln>
            <a:effectLst/>
          </p:spPr>
        </p:cxnSp>
        <p:grpSp>
          <p:nvGrpSpPr>
            <p:cNvPr id="142" name="Group 141">
              <a:extLst>
                <a:ext uri="{FF2B5EF4-FFF2-40B4-BE49-F238E27FC236}">
                  <a16:creationId xmlns:a16="http://schemas.microsoft.com/office/drawing/2014/main" id="{EE4C2DD6-A18C-B6C6-09D9-2F385D2C0641}"/>
                </a:ext>
              </a:extLst>
            </p:cNvPr>
            <p:cNvGrpSpPr/>
            <p:nvPr/>
          </p:nvGrpSpPr>
          <p:grpSpPr>
            <a:xfrm>
              <a:off x="7231561" y="4691065"/>
              <a:ext cx="59531" cy="471486"/>
              <a:chOff x="1470249" y="4145927"/>
              <a:chExt cx="59531" cy="1600699"/>
            </a:xfrm>
          </p:grpSpPr>
          <p:cxnSp>
            <p:nvCxnSpPr>
              <p:cNvPr id="163" name="Straight Connector 162">
                <a:extLst>
                  <a:ext uri="{FF2B5EF4-FFF2-40B4-BE49-F238E27FC236}">
                    <a16:creationId xmlns:a16="http://schemas.microsoft.com/office/drawing/2014/main" id="{D5B2FE24-2A96-2EB3-0EDD-D1A609B21B15}"/>
                  </a:ext>
                </a:extLst>
              </p:cNvPr>
              <p:cNvCxnSpPr>
                <a:cxnSpLocks/>
              </p:cNvCxnSpPr>
              <p:nvPr/>
            </p:nvCxnSpPr>
            <p:spPr>
              <a:xfrm>
                <a:off x="1500014" y="4145927"/>
                <a:ext cx="0" cy="1600699"/>
              </a:xfrm>
              <a:prstGeom prst="line">
                <a:avLst/>
              </a:prstGeom>
              <a:noFill/>
              <a:ln w="12700" cap="flat" cmpd="sng" algn="ctr">
                <a:solidFill>
                  <a:schemeClr val="bg2"/>
                </a:solidFill>
                <a:prstDash val="solid"/>
                <a:miter lim="800000"/>
              </a:ln>
              <a:effectLst/>
            </p:spPr>
          </p:cxnSp>
          <p:cxnSp>
            <p:nvCxnSpPr>
              <p:cNvPr id="164" name="Straight Connector 163">
                <a:extLst>
                  <a:ext uri="{FF2B5EF4-FFF2-40B4-BE49-F238E27FC236}">
                    <a16:creationId xmlns:a16="http://schemas.microsoft.com/office/drawing/2014/main" id="{4CA56C0F-D617-575E-BD4A-3304C4867A7E}"/>
                  </a:ext>
                </a:extLst>
              </p:cNvPr>
              <p:cNvCxnSpPr>
                <a:cxnSpLocks/>
              </p:cNvCxnSpPr>
              <p:nvPr/>
            </p:nvCxnSpPr>
            <p:spPr>
              <a:xfrm>
                <a:off x="1470249" y="4145927"/>
                <a:ext cx="59531" cy="0"/>
              </a:xfrm>
              <a:prstGeom prst="line">
                <a:avLst/>
              </a:prstGeom>
              <a:noFill/>
              <a:ln w="12700" cap="flat" cmpd="sng" algn="ctr">
                <a:solidFill>
                  <a:schemeClr val="bg2"/>
                </a:solidFill>
                <a:prstDash val="solid"/>
                <a:miter lim="800000"/>
              </a:ln>
              <a:effectLst/>
            </p:spPr>
          </p:cxnSp>
          <p:cxnSp>
            <p:nvCxnSpPr>
              <p:cNvPr id="165" name="Straight Connector 164">
                <a:extLst>
                  <a:ext uri="{FF2B5EF4-FFF2-40B4-BE49-F238E27FC236}">
                    <a16:creationId xmlns:a16="http://schemas.microsoft.com/office/drawing/2014/main" id="{F2ADCB5F-F573-0108-8075-E98DCDBD23A0}"/>
                  </a:ext>
                </a:extLst>
              </p:cNvPr>
              <p:cNvCxnSpPr>
                <a:cxnSpLocks/>
              </p:cNvCxnSpPr>
              <p:nvPr/>
            </p:nvCxnSpPr>
            <p:spPr>
              <a:xfrm>
                <a:off x="1470249" y="5746626"/>
                <a:ext cx="59531" cy="0"/>
              </a:xfrm>
              <a:prstGeom prst="line">
                <a:avLst/>
              </a:prstGeom>
              <a:noFill/>
              <a:ln w="12700" cap="flat" cmpd="sng" algn="ctr">
                <a:solidFill>
                  <a:schemeClr val="bg2"/>
                </a:solidFill>
                <a:prstDash val="solid"/>
                <a:miter lim="800000"/>
              </a:ln>
              <a:effectLst/>
            </p:spPr>
          </p:cxnSp>
        </p:grpSp>
        <p:grpSp>
          <p:nvGrpSpPr>
            <p:cNvPr id="143" name="Group 142">
              <a:extLst>
                <a:ext uri="{FF2B5EF4-FFF2-40B4-BE49-F238E27FC236}">
                  <a16:creationId xmlns:a16="http://schemas.microsoft.com/office/drawing/2014/main" id="{67B0DD97-707E-129A-9DE9-86BF78336FF8}"/>
                </a:ext>
              </a:extLst>
            </p:cNvPr>
            <p:cNvGrpSpPr/>
            <p:nvPr/>
          </p:nvGrpSpPr>
          <p:grpSpPr>
            <a:xfrm>
              <a:off x="7379198" y="4500567"/>
              <a:ext cx="59531" cy="650079"/>
              <a:chOff x="1470249" y="4145927"/>
              <a:chExt cx="59531" cy="1600699"/>
            </a:xfrm>
          </p:grpSpPr>
          <p:cxnSp>
            <p:nvCxnSpPr>
              <p:cNvPr id="160" name="Straight Connector 159">
                <a:extLst>
                  <a:ext uri="{FF2B5EF4-FFF2-40B4-BE49-F238E27FC236}">
                    <a16:creationId xmlns:a16="http://schemas.microsoft.com/office/drawing/2014/main" id="{51B60E6F-C4F7-8DF6-E7C1-A111C960EF8E}"/>
                  </a:ext>
                </a:extLst>
              </p:cNvPr>
              <p:cNvCxnSpPr>
                <a:cxnSpLocks/>
              </p:cNvCxnSpPr>
              <p:nvPr/>
            </p:nvCxnSpPr>
            <p:spPr>
              <a:xfrm>
                <a:off x="1499852" y="4145927"/>
                <a:ext cx="0" cy="1600699"/>
              </a:xfrm>
              <a:prstGeom prst="line">
                <a:avLst/>
              </a:prstGeom>
              <a:noFill/>
              <a:ln w="12700" cap="flat" cmpd="sng" algn="ctr">
                <a:solidFill>
                  <a:schemeClr val="bg2"/>
                </a:solidFill>
                <a:prstDash val="solid"/>
                <a:miter lim="800000"/>
              </a:ln>
              <a:effectLst/>
            </p:spPr>
          </p:cxnSp>
          <p:cxnSp>
            <p:nvCxnSpPr>
              <p:cNvPr id="161" name="Straight Connector 160">
                <a:extLst>
                  <a:ext uri="{FF2B5EF4-FFF2-40B4-BE49-F238E27FC236}">
                    <a16:creationId xmlns:a16="http://schemas.microsoft.com/office/drawing/2014/main" id="{8B1E3133-8763-70C7-0018-E2C404669CC9}"/>
                  </a:ext>
                </a:extLst>
              </p:cNvPr>
              <p:cNvCxnSpPr>
                <a:cxnSpLocks/>
              </p:cNvCxnSpPr>
              <p:nvPr/>
            </p:nvCxnSpPr>
            <p:spPr>
              <a:xfrm>
                <a:off x="1470249" y="4145927"/>
                <a:ext cx="59531" cy="0"/>
              </a:xfrm>
              <a:prstGeom prst="line">
                <a:avLst/>
              </a:prstGeom>
              <a:noFill/>
              <a:ln w="12700" cap="flat" cmpd="sng" algn="ctr">
                <a:solidFill>
                  <a:schemeClr val="bg2"/>
                </a:solidFill>
                <a:prstDash val="solid"/>
                <a:miter lim="800000"/>
              </a:ln>
              <a:effectLst/>
            </p:spPr>
          </p:cxnSp>
          <p:cxnSp>
            <p:nvCxnSpPr>
              <p:cNvPr id="162" name="Straight Connector 161">
                <a:extLst>
                  <a:ext uri="{FF2B5EF4-FFF2-40B4-BE49-F238E27FC236}">
                    <a16:creationId xmlns:a16="http://schemas.microsoft.com/office/drawing/2014/main" id="{F1602902-5A4E-9A11-E82B-FB0E8FD2C867}"/>
                  </a:ext>
                </a:extLst>
              </p:cNvPr>
              <p:cNvCxnSpPr>
                <a:cxnSpLocks/>
              </p:cNvCxnSpPr>
              <p:nvPr/>
            </p:nvCxnSpPr>
            <p:spPr>
              <a:xfrm>
                <a:off x="1470249" y="5746626"/>
                <a:ext cx="59531" cy="0"/>
              </a:xfrm>
              <a:prstGeom prst="line">
                <a:avLst/>
              </a:prstGeom>
              <a:noFill/>
              <a:ln w="12700" cap="flat" cmpd="sng" algn="ctr">
                <a:solidFill>
                  <a:schemeClr val="bg2"/>
                </a:solidFill>
                <a:prstDash val="solid"/>
                <a:miter lim="800000"/>
              </a:ln>
              <a:effectLst/>
            </p:spPr>
          </p:cxnSp>
        </p:grpSp>
        <p:grpSp>
          <p:nvGrpSpPr>
            <p:cNvPr id="144" name="Group 143">
              <a:extLst>
                <a:ext uri="{FF2B5EF4-FFF2-40B4-BE49-F238E27FC236}">
                  <a16:creationId xmlns:a16="http://schemas.microsoft.com/office/drawing/2014/main" id="{218D7C67-A618-0F5D-4955-96923A118D71}"/>
                </a:ext>
              </a:extLst>
            </p:cNvPr>
            <p:cNvGrpSpPr/>
            <p:nvPr/>
          </p:nvGrpSpPr>
          <p:grpSpPr>
            <a:xfrm>
              <a:off x="7722293" y="3886205"/>
              <a:ext cx="59531" cy="1289304"/>
              <a:chOff x="1470249" y="4145927"/>
              <a:chExt cx="59531" cy="1638343"/>
            </a:xfrm>
          </p:grpSpPr>
          <p:cxnSp>
            <p:nvCxnSpPr>
              <p:cNvPr id="158" name="Straight Connector 157">
                <a:extLst>
                  <a:ext uri="{FF2B5EF4-FFF2-40B4-BE49-F238E27FC236}">
                    <a16:creationId xmlns:a16="http://schemas.microsoft.com/office/drawing/2014/main" id="{D68B0D83-4703-2E58-1582-32BD09C4B3DB}"/>
                  </a:ext>
                </a:extLst>
              </p:cNvPr>
              <p:cNvCxnSpPr>
                <a:cxnSpLocks/>
              </p:cNvCxnSpPr>
              <p:nvPr/>
            </p:nvCxnSpPr>
            <p:spPr>
              <a:xfrm>
                <a:off x="1499324" y="4145927"/>
                <a:ext cx="0" cy="1638343"/>
              </a:xfrm>
              <a:prstGeom prst="line">
                <a:avLst/>
              </a:prstGeom>
              <a:noFill/>
              <a:ln w="12700" cap="flat" cmpd="sng" algn="ctr">
                <a:solidFill>
                  <a:schemeClr val="bg2"/>
                </a:solidFill>
                <a:prstDash val="solid"/>
                <a:miter lim="800000"/>
              </a:ln>
              <a:effectLst/>
            </p:spPr>
          </p:cxnSp>
          <p:cxnSp>
            <p:nvCxnSpPr>
              <p:cNvPr id="159" name="Straight Connector 158">
                <a:extLst>
                  <a:ext uri="{FF2B5EF4-FFF2-40B4-BE49-F238E27FC236}">
                    <a16:creationId xmlns:a16="http://schemas.microsoft.com/office/drawing/2014/main" id="{099A1D2A-5CCA-BBE0-7F14-460D21157F87}"/>
                  </a:ext>
                </a:extLst>
              </p:cNvPr>
              <p:cNvCxnSpPr>
                <a:cxnSpLocks/>
              </p:cNvCxnSpPr>
              <p:nvPr/>
            </p:nvCxnSpPr>
            <p:spPr>
              <a:xfrm>
                <a:off x="1470249" y="4145927"/>
                <a:ext cx="59531" cy="0"/>
              </a:xfrm>
              <a:prstGeom prst="line">
                <a:avLst/>
              </a:prstGeom>
              <a:noFill/>
              <a:ln w="12700" cap="flat" cmpd="sng" algn="ctr">
                <a:solidFill>
                  <a:schemeClr val="bg2"/>
                </a:solidFill>
                <a:prstDash val="solid"/>
                <a:miter lim="800000"/>
              </a:ln>
              <a:effectLst/>
            </p:spPr>
          </p:cxnSp>
        </p:grpSp>
        <p:grpSp>
          <p:nvGrpSpPr>
            <p:cNvPr id="145" name="Group 144">
              <a:extLst>
                <a:ext uri="{FF2B5EF4-FFF2-40B4-BE49-F238E27FC236}">
                  <a16:creationId xmlns:a16="http://schemas.microsoft.com/office/drawing/2014/main" id="{5A93FEFE-844E-8F5D-1A73-2A9DED6092B8}"/>
                </a:ext>
              </a:extLst>
            </p:cNvPr>
            <p:cNvGrpSpPr/>
            <p:nvPr/>
          </p:nvGrpSpPr>
          <p:grpSpPr>
            <a:xfrm>
              <a:off x="8411820" y="3719515"/>
              <a:ext cx="59531" cy="1455994"/>
              <a:chOff x="1465487" y="4145927"/>
              <a:chExt cx="59531" cy="1638343"/>
            </a:xfrm>
          </p:grpSpPr>
          <p:cxnSp>
            <p:nvCxnSpPr>
              <p:cNvPr id="156" name="Straight Connector 155">
                <a:extLst>
                  <a:ext uri="{FF2B5EF4-FFF2-40B4-BE49-F238E27FC236}">
                    <a16:creationId xmlns:a16="http://schemas.microsoft.com/office/drawing/2014/main" id="{C27A6CFC-1307-95B0-300C-B042FB2ECDE1}"/>
                  </a:ext>
                </a:extLst>
              </p:cNvPr>
              <p:cNvCxnSpPr>
                <a:cxnSpLocks/>
              </p:cNvCxnSpPr>
              <p:nvPr/>
            </p:nvCxnSpPr>
            <p:spPr>
              <a:xfrm>
                <a:off x="1501602" y="4145927"/>
                <a:ext cx="0" cy="1638343"/>
              </a:xfrm>
              <a:prstGeom prst="line">
                <a:avLst/>
              </a:prstGeom>
              <a:noFill/>
              <a:ln w="12700" cap="flat" cmpd="sng" algn="ctr">
                <a:solidFill>
                  <a:schemeClr val="bg2"/>
                </a:solidFill>
                <a:prstDash val="solid"/>
                <a:miter lim="800000"/>
              </a:ln>
              <a:effectLst/>
            </p:spPr>
          </p:cxnSp>
          <p:cxnSp>
            <p:nvCxnSpPr>
              <p:cNvPr id="157" name="Straight Connector 156">
                <a:extLst>
                  <a:ext uri="{FF2B5EF4-FFF2-40B4-BE49-F238E27FC236}">
                    <a16:creationId xmlns:a16="http://schemas.microsoft.com/office/drawing/2014/main" id="{1EC14AF0-2EA2-2D1A-CAB8-EBF0D0DD38AC}"/>
                  </a:ext>
                </a:extLst>
              </p:cNvPr>
              <p:cNvCxnSpPr>
                <a:cxnSpLocks/>
              </p:cNvCxnSpPr>
              <p:nvPr/>
            </p:nvCxnSpPr>
            <p:spPr>
              <a:xfrm>
                <a:off x="1465487" y="4145927"/>
                <a:ext cx="59531" cy="0"/>
              </a:xfrm>
              <a:prstGeom prst="line">
                <a:avLst/>
              </a:prstGeom>
              <a:noFill/>
              <a:ln w="12700" cap="flat" cmpd="sng" algn="ctr">
                <a:solidFill>
                  <a:schemeClr val="bg2"/>
                </a:solidFill>
                <a:prstDash val="solid"/>
                <a:miter lim="800000"/>
              </a:ln>
              <a:effectLst/>
            </p:spPr>
          </p:cxnSp>
        </p:grpSp>
        <p:grpSp>
          <p:nvGrpSpPr>
            <p:cNvPr id="146" name="Group 145">
              <a:extLst>
                <a:ext uri="{FF2B5EF4-FFF2-40B4-BE49-F238E27FC236}">
                  <a16:creationId xmlns:a16="http://schemas.microsoft.com/office/drawing/2014/main" id="{B4BF8F39-73F2-EE25-7088-87189DAE4A1C}"/>
                </a:ext>
              </a:extLst>
            </p:cNvPr>
            <p:cNvGrpSpPr/>
            <p:nvPr/>
          </p:nvGrpSpPr>
          <p:grpSpPr>
            <a:xfrm>
              <a:off x="9107495" y="3664745"/>
              <a:ext cx="59531" cy="1510764"/>
              <a:chOff x="1470249" y="4145927"/>
              <a:chExt cx="59531" cy="1638343"/>
            </a:xfrm>
          </p:grpSpPr>
          <p:cxnSp>
            <p:nvCxnSpPr>
              <p:cNvPr id="154" name="Straight Connector 153">
                <a:extLst>
                  <a:ext uri="{FF2B5EF4-FFF2-40B4-BE49-F238E27FC236}">
                    <a16:creationId xmlns:a16="http://schemas.microsoft.com/office/drawing/2014/main" id="{DD65F8ED-8172-8171-51A7-873DF4C13C99}"/>
                  </a:ext>
                </a:extLst>
              </p:cNvPr>
              <p:cNvCxnSpPr>
                <a:cxnSpLocks/>
              </p:cNvCxnSpPr>
              <p:nvPr/>
            </p:nvCxnSpPr>
            <p:spPr>
              <a:xfrm>
                <a:off x="1500652" y="4145927"/>
                <a:ext cx="0" cy="1638343"/>
              </a:xfrm>
              <a:prstGeom prst="line">
                <a:avLst/>
              </a:prstGeom>
              <a:noFill/>
              <a:ln w="12700" cap="flat" cmpd="sng" algn="ctr">
                <a:solidFill>
                  <a:schemeClr val="bg2"/>
                </a:solidFill>
                <a:prstDash val="solid"/>
                <a:miter lim="800000"/>
              </a:ln>
              <a:effectLst/>
            </p:spPr>
          </p:cxnSp>
          <p:cxnSp>
            <p:nvCxnSpPr>
              <p:cNvPr id="155" name="Straight Connector 154">
                <a:extLst>
                  <a:ext uri="{FF2B5EF4-FFF2-40B4-BE49-F238E27FC236}">
                    <a16:creationId xmlns:a16="http://schemas.microsoft.com/office/drawing/2014/main" id="{E0DA4DAD-4021-3B6F-94F7-2A2DB6BE5A0F}"/>
                  </a:ext>
                </a:extLst>
              </p:cNvPr>
              <p:cNvCxnSpPr>
                <a:cxnSpLocks/>
              </p:cNvCxnSpPr>
              <p:nvPr/>
            </p:nvCxnSpPr>
            <p:spPr>
              <a:xfrm>
                <a:off x="1470249" y="4145927"/>
                <a:ext cx="59531" cy="0"/>
              </a:xfrm>
              <a:prstGeom prst="line">
                <a:avLst/>
              </a:prstGeom>
              <a:noFill/>
              <a:ln w="12700" cap="flat" cmpd="sng" algn="ctr">
                <a:solidFill>
                  <a:schemeClr val="bg2"/>
                </a:solidFill>
                <a:prstDash val="solid"/>
                <a:miter lim="800000"/>
              </a:ln>
              <a:effectLst/>
            </p:spPr>
          </p:cxnSp>
        </p:grpSp>
        <p:grpSp>
          <p:nvGrpSpPr>
            <p:cNvPr id="148" name="Group 147">
              <a:extLst>
                <a:ext uri="{FF2B5EF4-FFF2-40B4-BE49-F238E27FC236}">
                  <a16:creationId xmlns:a16="http://schemas.microsoft.com/office/drawing/2014/main" id="{AFD9FFEE-6060-E2F0-C2C9-6F347187A15B}"/>
                </a:ext>
              </a:extLst>
            </p:cNvPr>
            <p:cNvGrpSpPr/>
            <p:nvPr/>
          </p:nvGrpSpPr>
          <p:grpSpPr>
            <a:xfrm>
              <a:off x="9792299" y="3540919"/>
              <a:ext cx="59531" cy="1634590"/>
              <a:chOff x="1465487" y="4145927"/>
              <a:chExt cx="59531" cy="1638343"/>
            </a:xfrm>
          </p:grpSpPr>
          <p:cxnSp>
            <p:nvCxnSpPr>
              <p:cNvPr id="152" name="Straight Connector 151">
                <a:extLst>
                  <a:ext uri="{FF2B5EF4-FFF2-40B4-BE49-F238E27FC236}">
                    <a16:creationId xmlns:a16="http://schemas.microsoft.com/office/drawing/2014/main" id="{1592E9B7-3602-5034-9C56-E50C008E0548}"/>
                  </a:ext>
                </a:extLst>
              </p:cNvPr>
              <p:cNvCxnSpPr>
                <a:cxnSpLocks/>
              </p:cNvCxnSpPr>
              <p:nvPr/>
            </p:nvCxnSpPr>
            <p:spPr>
              <a:xfrm>
                <a:off x="1495252" y="4145927"/>
                <a:ext cx="0" cy="1638343"/>
              </a:xfrm>
              <a:prstGeom prst="line">
                <a:avLst/>
              </a:prstGeom>
              <a:noFill/>
              <a:ln w="12700" cap="flat" cmpd="sng" algn="ctr">
                <a:solidFill>
                  <a:schemeClr val="bg2"/>
                </a:solidFill>
                <a:prstDash val="solid"/>
                <a:miter lim="800000"/>
              </a:ln>
              <a:effectLst/>
            </p:spPr>
          </p:cxnSp>
          <p:cxnSp>
            <p:nvCxnSpPr>
              <p:cNvPr id="153" name="Straight Connector 152">
                <a:extLst>
                  <a:ext uri="{FF2B5EF4-FFF2-40B4-BE49-F238E27FC236}">
                    <a16:creationId xmlns:a16="http://schemas.microsoft.com/office/drawing/2014/main" id="{FB8FFFEF-ED14-3989-EABC-9B164174A6A3}"/>
                  </a:ext>
                </a:extLst>
              </p:cNvPr>
              <p:cNvCxnSpPr>
                <a:cxnSpLocks/>
              </p:cNvCxnSpPr>
              <p:nvPr/>
            </p:nvCxnSpPr>
            <p:spPr>
              <a:xfrm>
                <a:off x="1465487" y="4145927"/>
                <a:ext cx="59531" cy="0"/>
              </a:xfrm>
              <a:prstGeom prst="line">
                <a:avLst/>
              </a:prstGeom>
              <a:noFill/>
              <a:ln w="12700" cap="flat" cmpd="sng" algn="ctr">
                <a:solidFill>
                  <a:schemeClr val="bg2"/>
                </a:solidFill>
                <a:prstDash val="solid"/>
                <a:miter lim="800000"/>
              </a:ln>
              <a:effectLst/>
            </p:spPr>
          </p:cxnSp>
        </p:grpSp>
        <p:grpSp>
          <p:nvGrpSpPr>
            <p:cNvPr id="149" name="Group 148">
              <a:extLst>
                <a:ext uri="{FF2B5EF4-FFF2-40B4-BE49-F238E27FC236}">
                  <a16:creationId xmlns:a16="http://schemas.microsoft.com/office/drawing/2014/main" id="{C4CAC76A-76F2-80DC-3822-66C6D8CE6530}"/>
                </a:ext>
              </a:extLst>
            </p:cNvPr>
            <p:cNvGrpSpPr/>
            <p:nvPr/>
          </p:nvGrpSpPr>
          <p:grpSpPr>
            <a:xfrm>
              <a:off x="11421074" y="3952875"/>
              <a:ext cx="59531" cy="1222634"/>
              <a:chOff x="1467868" y="4145927"/>
              <a:chExt cx="59531" cy="1638343"/>
            </a:xfrm>
          </p:grpSpPr>
          <p:cxnSp>
            <p:nvCxnSpPr>
              <p:cNvPr id="150" name="Straight Connector 149">
                <a:extLst>
                  <a:ext uri="{FF2B5EF4-FFF2-40B4-BE49-F238E27FC236}">
                    <a16:creationId xmlns:a16="http://schemas.microsoft.com/office/drawing/2014/main" id="{5C727DE5-B1B6-8B18-2D75-7571FDDB3451}"/>
                  </a:ext>
                </a:extLst>
              </p:cNvPr>
              <p:cNvCxnSpPr>
                <a:cxnSpLocks/>
              </p:cNvCxnSpPr>
              <p:nvPr/>
            </p:nvCxnSpPr>
            <p:spPr>
              <a:xfrm>
                <a:off x="1497633" y="4145927"/>
                <a:ext cx="0" cy="1638343"/>
              </a:xfrm>
              <a:prstGeom prst="line">
                <a:avLst/>
              </a:prstGeom>
              <a:noFill/>
              <a:ln w="12700" cap="flat" cmpd="sng" algn="ctr">
                <a:solidFill>
                  <a:schemeClr val="bg2"/>
                </a:solidFill>
                <a:prstDash val="solid"/>
                <a:miter lim="800000"/>
              </a:ln>
              <a:effectLst/>
            </p:spPr>
          </p:cxnSp>
          <p:cxnSp>
            <p:nvCxnSpPr>
              <p:cNvPr id="151" name="Straight Connector 150">
                <a:extLst>
                  <a:ext uri="{FF2B5EF4-FFF2-40B4-BE49-F238E27FC236}">
                    <a16:creationId xmlns:a16="http://schemas.microsoft.com/office/drawing/2014/main" id="{48796236-D180-CE06-9E6F-863D93493CD6}"/>
                  </a:ext>
                </a:extLst>
              </p:cNvPr>
              <p:cNvCxnSpPr>
                <a:cxnSpLocks/>
              </p:cNvCxnSpPr>
              <p:nvPr/>
            </p:nvCxnSpPr>
            <p:spPr>
              <a:xfrm>
                <a:off x="1467868" y="4145927"/>
                <a:ext cx="59531" cy="0"/>
              </a:xfrm>
              <a:prstGeom prst="line">
                <a:avLst/>
              </a:prstGeom>
              <a:noFill/>
              <a:ln w="12700" cap="flat" cmpd="sng" algn="ctr">
                <a:solidFill>
                  <a:schemeClr val="bg2"/>
                </a:solidFill>
                <a:prstDash val="solid"/>
                <a:miter lim="800000"/>
              </a:ln>
              <a:effectLst/>
            </p:spPr>
          </p:cxnSp>
        </p:grpSp>
      </p:grpSp>
      <p:grpSp>
        <p:nvGrpSpPr>
          <p:cNvPr id="36" name="Group 35">
            <a:extLst>
              <a:ext uri="{FF2B5EF4-FFF2-40B4-BE49-F238E27FC236}">
                <a16:creationId xmlns:a16="http://schemas.microsoft.com/office/drawing/2014/main" id="{399F390C-F5DB-455F-4385-0E85F5FFEF17}"/>
              </a:ext>
            </a:extLst>
          </p:cNvPr>
          <p:cNvGrpSpPr/>
          <p:nvPr/>
        </p:nvGrpSpPr>
        <p:grpSpPr>
          <a:xfrm>
            <a:off x="9654481" y="2006425"/>
            <a:ext cx="1930943" cy="338554"/>
            <a:chOff x="4556863" y="2109788"/>
            <a:chExt cx="1930943" cy="338554"/>
          </a:xfrm>
        </p:grpSpPr>
        <p:sp>
          <p:nvSpPr>
            <p:cNvPr id="134" name="TextBox 133">
              <a:extLst>
                <a:ext uri="{FF2B5EF4-FFF2-40B4-BE49-F238E27FC236}">
                  <a16:creationId xmlns:a16="http://schemas.microsoft.com/office/drawing/2014/main" id="{BC1BABE5-5037-E0A3-A7B9-CF6CA1FA1E7D}"/>
                </a:ext>
              </a:extLst>
            </p:cNvPr>
            <p:cNvSpPr txBox="1"/>
            <p:nvPr/>
          </p:nvSpPr>
          <p:spPr>
            <a:xfrm>
              <a:off x="4939806" y="2109788"/>
              <a:ext cx="1548000" cy="338554"/>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TAR-210-B, ~2 mg/day (n=25)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TAR-210-D, ~4 mg/day (n=24)</a:t>
              </a:r>
            </a:p>
          </p:txBody>
        </p:sp>
        <p:sp>
          <p:nvSpPr>
            <p:cNvPr id="135" name="Oval 134">
              <a:extLst>
                <a:ext uri="{FF2B5EF4-FFF2-40B4-BE49-F238E27FC236}">
                  <a16:creationId xmlns:a16="http://schemas.microsoft.com/office/drawing/2014/main" id="{6001C0C3-79AF-F427-67B1-06C01442FCB8}"/>
                </a:ext>
              </a:extLst>
            </p:cNvPr>
            <p:cNvSpPr/>
            <p:nvPr/>
          </p:nvSpPr>
          <p:spPr>
            <a:xfrm>
              <a:off x="4753756" y="2191578"/>
              <a:ext cx="54864" cy="54864"/>
            </a:xfrm>
            <a:prstGeom prst="ellipse">
              <a:avLst/>
            </a:prstGeom>
            <a:solidFill>
              <a:srgbClr val="EB1700"/>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36" name="Isosceles Triangle 135">
              <a:extLst>
                <a:ext uri="{FF2B5EF4-FFF2-40B4-BE49-F238E27FC236}">
                  <a16:creationId xmlns:a16="http://schemas.microsoft.com/office/drawing/2014/main" id="{25315705-C5B6-C6F1-6FAC-2168B1B33AC5}"/>
                </a:ext>
              </a:extLst>
            </p:cNvPr>
            <p:cNvSpPr/>
            <p:nvPr/>
          </p:nvSpPr>
          <p:spPr>
            <a:xfrm>
              <a:off x="4753756" y="2309221"/>
              <a:ext cx="54864" cy="54864"/>
            </a:xfrm>
            <a:prstGeom prst="triangle">
              <a:avLst/>
            </a:prstGeom>
            <a:solidFill>
              <a:srgbClr val="000000"/>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cxnSp>
          <p:nvCxnSpPr>
            <p:cNvPr id="137" name="Straight Connector 136">
              <a:extLst>
                <a:ext uri="{FF2B5EF4-FFF2-40B4-BE49-F238E27FC236}">
                  <a16:creationId xmlns:a16="http://schemas.microsoft.com/office/drawing/2014/main" id="{419F79AD-EE9D-4AB7-659E-FD14723C1119}"/>
                </a:ext>
              </a:extLst>
            </p:cNvPr>
            <p:cNvCxnSpPr>
              <a:cxnSpLocks/>
            </p:cNvCxnSpPr>
            <p:nvPr/>
          </p:nvCxnSpPr>
          <p:spPr>
            <a:xfrm>
              <a:off x="4556863" y="2336653"/>
              <a:ext cx="438912" cy="0"/>
            </a:xfrm>
            <a:prstGeom prst="line">
              <a:avLst/>
            </a:prstGeom>
            <a:noFill/>
            <a:ln w="12700" cap="flat" cmpd="sng" algn="ctr">
              <a:solidFill>
                <a:srgbClr val="000000"/>
              </a:solidFill>
              <a:prstDash val="solid"/>
              <a:miter lim="800000"/>
            </a:ln>
            <a:effectLst/>
          </p:spPr>
        </p:cxnSp>
        <p:cxnSp>
          <p:nvCxnSpPr>
            <p:cNvPr id="138" name="Straight Connector 137">
              <a:extLst>
                <a:ext uri="{FF2B5EF4-FFF2-40B4-BE49-F238E27FC236}">
                  <a16:creationId xmlns:a16="http://schemas.microsoft.com/office/drawing/2014/main" id="{16CCD761-ADFD-F71E-24F5-24564C8911C7}"/>
                </a:ext>
              </a:extLst>
            </p:cNvPr>
            <p:cNvCxnSpPr>
              <a:cxnSpLocks/>
            </p:cNvCxnSpPr>
            <p:nvPr/>
          </p:nvCxnSpPr>
          <p:spPr>
            <a:xfrm>
              <a:off x="4556863" y="2219657"/>
              <a:ext cx="438912" cy="0"/>
            </a:xfrm>
            <a:prstGeom prst="line">
              <a:avLst/>
            </a:prstGeom>
            <a:noFill/>
            <a:ln w="12700" cap="flat" cmpd="sng" algn="ctr">
              <a:solidFill>
                <a:srgbClr val="EB1700"/>
              </a:solidFill>
              <a:prstDash val="solid"/>
              <a:miter lim="800000"/>
            </a:ln>
            <a:effectLst/>
          </p:spPr>
        </p:cxnSp>
      </p:grpSp>
      <p:grpSp>
        <p:nvGrpSpPr>
          <p:cNvPr id="37" name="Group 36">
            <a:extLst>
              <a:ext uri="{FF2B5EF4-FFF2-40B4-BE49-F238E27FC236}">
                <a16:creationId xmlns:a16="http://schemas.microsoft.com/office/drawing/2014/main" id="{27037A69-0444-89F9-8903-85B1D0FB0AA1}"/>
              </a:ext>
            </a:extLst>
          </p:cNvPr>
          <p:cNvGrpSpPr/>
          <p:nvPr/>
        </p:nvGrpSpPr>
        <p:grpSpPr>
          <a:xfrm>
            <a:off x="6114705" y="1948981"/>
            <a:ext cx="5470719" cy="3641900"/>
            <a:chOff x="6107562" y="2052344"/>
            <a:chExt cx="5470719" cy="3641900"/>
          </a:xfrm>
        </p:grpSpPr>
        <p:sp>
          <p:nvSpPr>
            <p:cNvPr id="38" name="TextBox 37">
              <a:extLst>
                <a:ext uri="{FF2B5EF4-FFF2-40B4-BE49-F238E27FC236}">
                  <a16:creationId xmlns:a16="http://schemas.microsoft.com/office/drawing/2014/main" id="{6CCFDD15-8AA2-3BB0-B622-845DEE8219CE}"/>
                </a:ext>
              </a:extLst>
            </p:cNvPr>
            <p:cNvSpPr txBox="1"/>
            <p:nvPr/>
          </p:nvSpPr>
          <p:spPr>
            <a:xfrm>
              <a:off x="6919221"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1</a:t>
              </a:r>
            </a:p>
          </p:txBody>
        </p:sp>
        <p:sp>
          <p:nvSpPr>
            <p:cNvPr id="39" name="TextBox 38">
              <a:extLst>
                <a:ext uri="{FF2B5EF4-FFF2-40B4-BE49-F238E27FC236}">
                  <a16:creationId xmlns:a16="http://schemas.microsoft.com/office/drawing/2014/main" id="{6DF7B27F-2C8E-4084-C8AC-D9F01768E97A}"/>
                </a:ext>
              </a:extLst>
            </p:cNvPr>
            <p:cNvSpPr txBox="1"/>
            <p:nvPr/>
          </p:nvSpPr>
          <p:spPr>
            <a:xfrm>
              <a:off x="7271380"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8</a:t>
              </a:r>
            </a:p>
          </p:txBody>
        </p:sp>
        <p:sp>
          <p:nvSpPr>
            <p:cNvPr id="40" name="TextBox 39">
              <a:extLst>
                <a:ext uri="{FF2B5EF4-FFF2-40B4-BE49-F238E27FC236}">
                  <a16:creationId xmlns:a16="http://schemas.microsoft.com/office/drawing/2014/main" id="{F0E7E9EC-CC9E-19CA-D09C-32E08D5D862A}"/>
                </a:ext>
              </a:extLst>
            </p:cNvPr>
            <p:cNvSpPr txBox="1"/>
            <p:nvPr/>
          </p:nvSpPr>
          <p:spPr>
            <a:xfrm>
              <a:off x="7610706"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15</a:t>
              </a:r>
            </a:p>
          </p:txBody>
        </p:sp>
        <p:sp>
          <p:nvSpPr>
            <p:cNvPr id="41" name="TextBox 40">
              <a:extLst>
                <a:ext uri="{FF2B5EF4-FFF2-40B4-BE49-F238E27FC236}">
                  <a16:creationId xmlns:a16="http://schemas.microsoft.com/office/drawing/2014/main" id="{23030BC5-C29F-7454-AB3E-97C42F8AD50B}"/>
                </a:ext>
              </a:extLst>
            </p:cNvPr>
            <p:cNvSpPr txBox="1"/>
            <p:nvPr/>
          </p:nvSpPr>
          <p:spPr>
            <a:xfrm>
              <a:off x="8301370"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29</a:t>
              </a:r>
            </a:p>
          </p:txBody>
        </p:sp>
        <p:sp>
          <p:nvSpPr>
            <p:cNvPr id="42" name="TextBox 41">
              <a:extLst>
                <a:ext uri="{FF2B5EF4-FFF2-40B4-BE49-F238E27FC236}">
                  <a16:creationId xmlns:a16="http://schemas.microsoft.com/office/drawing/2014/main" id="{7B5D219A-8732-27A7-5E73-AACE009A256A}"/>
                </a:ext>
              </a:extLst>
            </p:cNvPr>
            <p:cNvSpPr txBox="1"/>
            <p:nvPr/>
          </p:nvSpPr>
          <p:spPr>
            <a:xfrm>
              <a:off x="8997787"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43</a:t>
              </a:r>
            </a:p>
          </p:txBody>
        </p:sp>
        <p:sp>
          <p:nvSpPr>
            <p:cNvPr id="43" name="TextBox 42">
              <a:extLst>
                <a:ext uri="{FF2B5EF4-FFF2-40B4-BE49-F238E27FC236}">
                  <a16:creationId xmlns:a16="http://schemas.microsoft.com/office/drawing/2014/main" id="{9576F5F1-DA08-8A33-6A3A-221FF2A2D41E}"/>
                </a:ext>
              </a:extLst>
            </p:cNvPr>
            <p:cNvSpPr txBox="1"/>
            <p:nvPr/>
          </p:nvSpPr>
          <p:spPr>
            <a:xfrm>
              <a:off x="9682813"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57</a:t>
              </a:r>
            </a:p>
          </p:txBody>
        </p:sp>
        <p:sp>
          <p:nvSpPr>
            <p:cNvPr id="44" name="TextBox 43">
              <a:extLst>
                <a:ext uri="{FF2B5EF4-FFF2-40B4-BE49-F238E27FC236}">
                  <a16:creationId xmlns:a16="http://schemas.microsoft.com/office/drawing/2014/main" id="{2EB21535-CD7A-0253-12A5-3585BECD3469}"/>
                </a:ext>
              </a:extLst>
            </p:cNvPr>
            <p:cNvSpPr txBox="1"/>
            <p:nvPr/>
          </p:nvSpPr>
          <p:spPr>
            <a:xfrm>
              <a:off x="11303961"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90</a:t>
              </a:r>
            </a:p>
          </p:txBody>
        </p:sp>
        <p:sp>
          <p:nvSpPr>
            <p:cNvPr id="45" name="TextBox 44">
              <a:extLst>
                <a:ext uri="{FF2B5EF4-FFF2-40B4-BE49-F238E27FC236}">
                  <a16:creationId xmlns:a16="http://schemas.microsoft.com/office/drawing/2014/main" id="{9D43E3D0-0C66-9B29-AA8F-5A167FA666F3}"/>
                </a:ext>
              </a:extLst>
            </p:cNvPr>
            <p:cNvSpPr txBox="1"/>
            <p:nvPr/>
          </p:nvSpPr>
          <p:spPr>
            <a:xfrm>
              <a:off x="7054305" y="5417245"/>
              <a:ext cx="4391026" cy="276999"/>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Treatment day (Cycle 1)</a:t>
              </a:r>
            </a:p>
          </p:txBody>
        </p:sp>
        <p:sp>
          <p:nvSpPr>
            <p:cNvPr id="46" name="TextBox 45">
              <a:extLst>
                <a:ext uri="{FF2B5EF4-FFF2-40B4-BE49-F238E27FC236}">
                  <a16:creationId xmlns:a16="http://schemas.microsoft.com/office/drawing/2014/main" id="{4A93DFD8-6ED8-A792-F1BA-0DA93153F564}"/>
                </a:ext>
              </a:extLst>
            </p:cNvPr>
            <p:cNvSpPr txBox="1"/>
            <p:nvPr/>
          </p:nvSpPr>
          <p:spPr>
            <a:xfrm rot="16200000">
              <a:off x="5234567" y="3380485"/>
              <a:ext cx="2207656" cy="461665"/>
            </a:xfrm>
            <a:prstGeom prst="rect">
              <a:avLst/>
            </a:prstGeom>
            <a:noFill/>
            <a:ln w="127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Concentration of erdafitinib,</a:t>
              </a:r>
              <a:br>
                <a:rPr kumimoji="0" lang="en-US" sz="12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br>
              <a:r>
                <a:rPr kumimoji="0" lang="en-US" sz="12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mean (SD), ng/mL</a:t>
              </a:r>
            </a:p>
          </p:txBody>
        </p:sp>
        <p:cxnSp>
          <p:nvCxnSpPr>
            <p:cNvPr id="48" name="Straight Connector 47">
              <a:extLst>
                <a:ext uri="{FF2B5EF4-FFF2-40B4-BE49-F238E27FC236}">
                  <a16:creationId xmlns:a16="http://schemas.microsoft.com/office/drawing/2014/main" id="{8F048C2E-8C88-0169-E4DE-BEB16F4235BA}"/>
                </a:ext>
              </a:extLst>
            </p:cNvPr>
            <p:cNvCxnSpPr/>
            <p:nvPr/>
          </p:nvCxnSpPr>
          <p:spPr>
            <a:xfrm>
              <a:off x="6997155" y="5173028"/>
              <a:ext cx="4507992" cy="0"/>
            </a:xfrm>
            <a:prstGeom prst="line">
              <a:avLst/>
            </a:prstGeom>
            <a:noFill/>
            <a:ln w="12700" cap="flat" cmpd="sng" algn="ctr">
              <a:solidFill>
                <a:srgbClr val="000000"/>
              </a:solidFill>
              <a:prstDash val="solid"/>
              <a:miter lim="800000"/>
            </a:ln>
            <a:effectLst/>
          </p:spPr>
        </p:cxnSp>
        <p:cxnSp>
          <p:nvCxnSpPr>
            <p:cNvPr id="49" name="Straight Connector 48">
              <a:extLst>
                <a:ext uri="{FF2B5EF4-FFF2-40B4-BE49-F238E27FC236}">
                  <a16:creationId xmlns:a16="http://schemas.microsoft.com/office/drawing/2014/main" id="{21CD3210-2DF6-D74D-87DA-281ECB20FA70}"/>
                </a:ext>
              </a:extLst>
            </p:cNvPr>
            <p:cNvCxnSpPr/>
            <p:nvPr/>
          </p:nvCxnSpPr>
          <p:spPr>
            <a:xfrm>
              <a:off x="6937624" y="2176463"/>
              <a:ext cx="59531" cy="0"/>
            </a:xfrm>
            <a:prstGeom prst="line">
              <a:avLst/>
            </a:prstGeom>
            <a:noFill/>
            <a:ln w="12700" cap="flat" cmpd="sng" algn="ctr">
              <a:solidFill>
                <a:srgbClr val="000000"/>
              </a:solidFill>
              <a:prstDash val="solid"/>
              <a:miter lim="800000"/>
            </a:ln>
            <a:effectLst/>
          </p:spPr>
        </p:cxnSp>
        <p:cxnSp>
          <p:nvCxnSpPr>
            <p:cNvPr id="50" name="Straight Connector 49">
              <a:extLst>
                <a:ext uri="{FF2B5EF4-FFF2-40B4-BE49-F238E27FC236}">
                  <a16:creationId xmlns:a16="http://schemas.microsoft.com/office/drawing/2014/main" id="{05701115-6FA5-3AAA-5465-656D6A55E045}"/>
                </a:ext>
              </a:extLst>
            </p:cNvPr>
            <p:cNvCxnSpPr/>
            <p:nvPr/>
          </p:nvCxnSpPr>
          <p:spPr>
            <a:xfrm>
              <a:off x="6937624" y="2767605"/>
              <a:ext cx="59531" cy="0"/>
            </a:xfrm>
            <a:prstGeom prst="line">
              <a:avLst/>
            </a:prstGeom>
            <a:noFill/>
            <a:ln w="12700" cap="flat" cmpd="sng" algn="ctr">
              <a:solidFill>
                <a:srgbClr val="000000"/>
              </a:solidFill>
              <a:prstDash val="solid"/>
              <a:miter lim="800000"/>
            </a:ln>
            <a:effectLst/>
          </p:spPr>
        </p:cxnSp>
        <p:cxnSp>
          <p:nvCxnSpPr>
            <p:cNvPr id="51" name="Straight Connector 50">
              <a:extLst>
                <a:ext uri="{FF2B5EF4-FFF2-40B4-BE49-F238E27FC236}">
                  <a16:creationId xmlns:a16="http://schemas.microsoft.com/office/drawing/2014/main" id="{557331ED-F02F-488F-4E67-7F4302F852B4}"/>
                </a:ext>
              </a:extLst>
            </p:cNvPr>
            <p:cNvCxnSpPr/>
            <p:nvPr/>
          </p:nvCxnSpPr>
          <p:spPr>
            <a:xfrm>
              <a:off x="6937624" y="3353694"/>
              <a:ext cx="59531" cy="0"/>
            </a:xfrm>
            <a:prstGeom prst="line">
              <a:avLst/>
            </a:prstGeom>
            <a:noFill/>
            <a:ln w="12700" cap="flat" cmpd="sng" algn="ctr">
              <a:solidFill>
                <a:srgbClr val="000000"/>
              </a:solidFill>
              <a:prstDash val="solid"/>
              <a:miter lim="800000"/>
            </a:ln>
            <a:effectLst/>
          </p:spPr>
        </p:cxnSp>
        <p:cxnSp>
          <p:nvCxnSpPr>
            <p:cNvPr id="52" name="Straight Connector 51">
              <a:extLst>
                <a:ext uri="{FF2B5EF4-FFF2-40B4-BE49-F238E27FC236}">
                  <a16:creationId xmlns:a16="http://schemas.microsoft.com/office/drawing/2014/main" id="{19A9E52D-CA9F-BB54-A341-54046C5D9A37}"/>
                </a:ext>
              </a:extLst>
            </p:cNvPr>
            <p:cNvCxnSpPr/>
            <p:nvPr/>
          </p:nvCxnSpPr>
          <p:spPr>
            <a:xfrm>
              <a:off x="6937624" y="3930551"/>
              <a:ext cx="59531" cy="0"/>
            </a:xfrm>
            <a:prstGeom prst="line">
              <a:avLst/>
            </a:prstGeom>
            <a:noFill/>
            <a:ln w="12700" cap="flat" cmpd="sng" algn="ctr">
              <a:solidFill>
                <a:srgbClr val="000000"/>
              </a:solidFill>
              <a:prstDash val="solid"/>
              <a:miter lim="800000"/>
            </a:ln>
            <a:effectLst/>
          </p:spPr>
        </p:cxnSp>
        <p:cxnSp>
          <p:nvCxnSpPr>
            <p:cNvPr id="53" name="Straight Connector 52">
              <a:extLst>
                <a:ext uri="{FF2B5EF4-FFF2-40B4-BE49-F238E27FC236}">
                  <a16:creationId xmlns:a16="http://schemas.microsoft.com/office/drawing/2014/main" id="{76A5B7D5-CD51-5646-06D9-9211F898FA20}"/>
                </a:ext>
              </a:extLst>
            </p:cNvPr>
            <p:cNvCxnSpPr/>
            <p:nvPr/>
          </p:nvCxnSpPr>
          <p:spPr>
            <a:xfrm>
              <a:off x="6937624" y="4519312"/>
              <a:ext cx="59531" cy="0"/>
            </a:xfrm>
            <a:prstGeom prst="line">
              <a:avLst/>
            </a:prstGeom>
            <a:noFill/>
            <a:ln w="12700" cap="flat" cmpd="sng" algn="ctr">
              <a:solidFill>
                <a:srgbClr val="000000"/>
              </a:solidFill>
              <a:prstDash val="solid"/>
              <a:miter lim="800000"/>
            </a:ln>
            <a:effectLst/>
          </p:spPr>
        </p:cxnSp>
        <p:cxnSp>
          <p:nvCxnSpPr>
            <p:cNvPr id="54" name="Straight Connector 53">
              <a:extLst>
                <a:ext uri="{FF2B5EF4-FFF2-40B4-BE49-F238E27FC236}">
                  <a16:creationId xmlns:a16="http://schemas.microsoft.com/office/drawing/2014/main" id="{4147F3C7-155B-90AC-4EA2-10C23EF4EF3D}"/>
                </a:ext>
              </a:extLst>
            </p:cNvPr>
            <p:cNvCxnSpPr/>
            <p:nvPr/>
          </p:nvCxnSpPr>
          <p:spPr>
            <a:xfrm>
              <a:off x="6937624" y="5112543"/>
              <a:ext cx="59531" cy="0"/>
            </a:xfrm>
            <a:prstGeom prst="line">
              <a:avLst/>
            </a:prstGeom>
            <a:noFill/>
            <a:ln w="12700" cap="flat" cmpd="sng" algn="ctr">
              <a:solidFill>
                <a:srgbClr val="000000"/>
              </a:solidFill>
              <a:prstDash val="solid"/>
              <a:miter lim="800000"/>
            </a:ln>
            <a:effectLst/>
          </p:spPr>
        </p:cxnSp>
        <p:sp>
          <p:nvSpPr>
            <p:cNvPr id="55" name="TextBox 54">
              <a:extLst>
                <a:ext uri="{FF2B5EF4-FFF2-40B4-BE49-F238E27FC236}">
                  <a16:creationId xmlns:a16="http://schemas.microsoft.com/office/drawing/2014/main" id="{3D727810-3B7A-07FC-5FFD-5589257D7DAE}"/>
                </a:ext>
              </a:extLst>
            </p:cNvPr>
            <p:cNvSpPr txBox="1"/>
            <p:nvPr/>
          </p:nvSpPr>
          <p:spPr>
            <a:xfrm>
              <a:off x="6594628" y="2052344"/>
              <a:ext cx="402911"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100</a:t>
              </a:r>
            </a:p>
          </p:txBody>
        </p:sp>
        <p:sp>
          <p:nvSpPr>
            <p:cNvPr id="56" name="TextBox 55">
              <a:extLst>
                <a:ext uri="{FF2B5EF4-FFF2-40B4-BE49-F238E27FC236}">
                  <a16:creationId xmlns:a16="http://schemas.microsoft.com/office/drawing/2014/main" id="{9BA07892-21DC-088D-C62D-52AF939FAE94}"/>
                </a:ext>
              </a:extLst>
            </p:cNvPr>
            <p:cNvSpPr txBox="1"/>
            <p:nvPr/>
          </p:nvSpPr>
          <p:spPr>
            <a:xfrm>
              <a:off x="6594628" y="2646591"/>
              <a:ext cx="402911"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80</a:t>
              </a:r>
            </a:p>
          </p:txBody>
        </p:sp>
        <p:sp>
          <p:nvSpPr>
            <p:cNvPr id="57" name="TextBox 56">
              <a:extLst>
                <a:ext uri="{FF2B5EF4-FFF2-40B4-BE49-F238E27FC236}">
                  <a16:creationId xmlns:a16="http://schemas.microsoft.com/office/drawing/2014/main" id="{53B54EBD-C42D-33F0-C3A9-FB002DFCE822}"/>
                </a:ext>
              </a:extLst>
            </p:cNvPr>
            <p:cNvSpPr txBox="1"/>
            <p:nvPr/>
          </p:nvSpPr>
          <p:spPr>
            <a:xfrm>
              <a:off x="6594628" y="3228276"/>
              <a:ext cx="402911"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60</a:t>
              </a:r>
            </a:p>
          </p:txBody>
        </p:sp>
        <p:sp>
          <p:nvSpPr>
            <p:cNvPr id="58" name="TextBox 57">
              <a:extLst>
                <a:ext uri="{FF2B5EF4-FFF2-40B4-BE49-F238E27FC236}">
                  <a16:creationId xmlns:a16="http://schemas.microsoft.com/office/drawing/2014/main" id="{92E45501-FCD7-7C25-D6A2-639B4F9732C5}"/>
                </a:ext>
              </a:extLst>
            </p:cNvPr>
            <p:cNvSpPr txBox="1"/>
            <p:nvPr/>
          </p:nvSpPr>
          <p:spPr>
            <a:xfrm>
              <a:off x="6594628" y="3810616"/>
              <a:ext cx="402911"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40</a:t>
              </a:r>
            </a:p>
          </p:txBody>
        </p:sp>
        <p:sp>
          <p:nvSpPr>
            <p:cNvPr id="59" name="TextBox 58">
              <a:extLst>
                <a:ext uri="{FF2B5EF4-FFF2-40B4-BE49-F238E27FC236}">
                  <a16:creationId xmlns:a16="http://schemas.microsoft.com/office/drawing/2014/main" id="{15EBBDD4-CC5E-E19D-346B-395D19DEDD5D}"/>
                </a:ext>
              </a:extLst>
            </p:cNvPr>
            <p:cNvSpPr txBox="1"/>
            <p:nvPr/>
          </p:nvSpPr>
          <p:spPr>
            <a:xfrm>
              <a:off x="6594628" y="4397718"/>
              <a:ext cx="402911"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20</a:t>
              </a:r>
            </a:p>
          </p:txBody>
        </p:sp>
        <p:sp>
          <p:nvSpPr>
            <p:cNvPr id="60" name="TextBox 59">
              <a:extLst>
                <a:ext uri="{FF2B5EF4-FFF2-40B4-BE49-F238E27FC236}">
                  <a16:creationId xmlns:a16="http://schemas.microsoft.com/office/drawing/2014/main" id="{CD1E5038-C436-8F0B-A42B-1AA892348B6A}"/>
                </a:ext>
              </a:extLst>
            </p:cNvPr>
            <p:cNvSpPr txBox="1"/>
            <p:nvPr/>
          </p:nvSpPr>
          <p:spPr>
            <a:xfrm>
              <a:off x="6476344" y="4991311"/>
              <a:ext cx="521195"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0</a:t>
              </a:r>
            </a:p>
          </p:txBody>
        </p:sp>
        <p:cxnSp>
          <p:nvCxnSpPr>
            <p:cNvPr id="61" name="Straight Connector 60">
              <a:extLst>
                <a:ext uri="{FF2B5EF4-FFF2-40B4-BE49-F238E27FC236}">
                  <a16:creationId xmlns:a16="http://schemas.microsoft.com/office/drawing/2014/main" id="{7E54E675-AF1C-A964-3F85-91D57E3857BF}"/>
                </a:ext>
              </a:extLst>
            </p:cNvPr>
            <p:cNvCxnSpPr/>
            <p:nvPr/>
          </p:nvCxnSpPr>
          <p:spPr>
            <a:xfrm>
              <a:off x="7054305" y="5173028"/>
              <a:ext cx="0" cy="64008"/>
            </a:xfrm>
            <a:prstGeom prst="line">
              <a:avLst/>
            </a:prstGeom>
            <a:noFill/>
            <a:ln w="12700" cap="flat" cmpd="sng" algn="ctr">
              <a:solidFill>
                <a:srgbClr val="000000"/>
              </a:solidFill>
              <a:prstDash val="solid"/>
              <a:miter lim="800000"/>
            </a:ln>
            <a:effectLst/>
          </p:spPr>
        </p:cxnSp>
        <p:cxnSp>
          <p:nvCxnSpPr>
            <p:cNvPr id="62" name="Straight Connector 61">
              <a:extLst>
                <a:ext uri="{FF2B5EF4-FFF2-40B4-BE49-F238E27FC236}">
                  <a16:creationId xmlns:a16="http://schemas.microsoft.com/office/drawing/2014/main" id="{974FB263-CD6A-DE0F-F71C-2F7559A27DCE}"/>
                </a:ext>
              </a:extLst>
            </p:cNvPr>
            <p:cNvCxnSpPr/>
            <p:nvPr/>
          </p:nvCxnSpPr>
          <p:spPr>
            <a:xfrm>
              <a:off x="7151936" y="5173028"/>
              <a:ext cx="0" cy="64008"/>
            </a:xfrm>
            <a:prstGeom prst="line">
              <a:avLst/>
            </a:prstGeom>
            <a:noFill/>
            <a:ln w="12700" cap="flat" cmpd="sng" algn="ctr">
              <a:solidFill>
                <a:srgbClr val="000000"/>
              </a:solidFill>
              <a:prstDash val="solid"/>
              <a:miter lim="800000"/>
            </a:ln>
            <a:effectLst/>
          </p:spPr>
        </p:cxnSp>
        <p:cxnSp>
          <p:nvCxnSpPr>
            <p:cNvPr id="63" name="Straight Connector 62">
              <a:extLst>
                <a:ext uri="{FF2B5EF4-FFF2-40B4-BE49-F238E27FC236}">
                  <a16:creationId xmlns:a16="http://schemas.microsoft.com/office/drawing/2014/main" id="{B55F8142-A59F-81CE-439F-F33BCAFFB39A}"/>
                </a:ext>
              </a:extLst>
            </p:cNvPr>
            <p:cNvCxnSpPr/>
            <p:nvPr/>
          </p:nvCxnSpPr>
          <p:spPr>
            <a:xfrm>
              <a:off x="7251949" y="5173028"/>
              <a:ext cx="0" cy="64008"/>
            </a:xfrm>
            <a:prstGeom prst="line">
              <a:avLst/>
            </a:prstGeom>
            <a:noFill/>
            <a:ln w="12700" cap="flat" cmpd="sng" algn="ctr">
              <a:solidFill>
                <a:srgbClr val="000000"/>
              </a:solidFill>
              <a:prstDash val="solid"/>
              <a:miter lim="800000"/>
            </a:ln>
            <a:effectLst/>
          </p:spPr>
        </p:cxnSp>
        <p:cxnSp>
          <p:nvCxnSpPr>
            <p:cNvPr id="128" name="Straight Connector 127">
              <a:extLst>
                <a:ext uri="{FF2B5EF4-FFF2-40B4-BE49-F238E27FC236}">
                  <a16:creationId xmlns:a16="http://schemas.microsoft.com/office/drawing/2014/main" id="{3B71A871-2C4B-48E1-F7E1-F49C14C3D0EC}"/>
                </a:ext>
              </a:extLst>
            </p:cNvPr>
            <p:cNvCxnSpPr/>
            <p:nvPr/>
          </p:nvCxnSpPr>
          <p:spPr>
            <a:xfrm>
              <a:off x="7404349" y="5173028"/>
              <a:ext cx="0" cy="64008"/>
            </a:xfrm>
            <a:prstGeom prst="line">
              <a:avLst/>
            </a:prstGeom>
            <a:noFill/>
            <a:ln w="12700" cap="flat" cmpd="sng" algn="ctr">
              <a:solidFill>
                <a:srgbClr val="000000"/>
              </a:solidFill>
              <a:prstDash val="solid"/>
              <a:miter lim="800000"/>
            </a:ln>
            <a:effectLst/>
          </p:spPr>
        </p:cxnSp>
        <p:cxnSp>
          <p:nvCxnSpPr>
            <p:cNvPr id="129" name="Straight Connector 128">
              <a:extLst>
                <a:ext uri="{FF2B5EF4-FFF2-40B4-BE49-F238E27FC236}">
                  <a16:creationId xmlns:a16="http://schemas.microsoft.com/office/drawing/2014/main" id="{71989F9B-F6EB-EC02-732C-35F1A0A09D3F}"/>
                </a:ext>
              </a:extLst>
            </p:cNvPr>
            <p:cNvCxnSpPr/>
            <p:nvPr/>
          </p:nvCxnSpPr>
          <p:spPr>
            <a:xfrm>
              <a:off x="7744868" y="5173028"/>
              <a:ext cx="0" cy="64008"/>
            </a:xfrm>
            <a:prstGeom prst="line">
              <a:avLst/>
            </a:prstGeom>
            <a:noFill/>
            <a:ln w="12700" cap="flat" cmpd="sng" algn="ctr">
              <a:solidFill>
                <a:srgbClr val="000000"/>
              </a:solidFill>
              <a:prstDash val="solid"/>
              <a:miter lim="800000"/>
            </a:ln>
            <a:effectLst/>
          </p:spPr>
        </p:cxnSp>
        <p:cxnSp>
          <p:nvCxnSpPr>
            <p:cNvPr id="130" name="Straight Connector 129">
              <a:extLst>
                <a:ext uri="{FF2B5EF4-FFF2-40B4-BE49-F238E27FC236}">
                  <a16:creationId xmlns:a16="http://schemas.microsoft.com/office/drawing/2014/main" id="{924F9EAD-C1D4-DECD-35AB-0A5A24A0C0DB}"/>
                </a:ext>
              </a:extLst>
            </p:cNvPr>
            <p:cNvCxnSpPr/>
            <p:nvPr/>
          </p:nvCxnSpPr>
          <p:spPr>
            <a:xfrm>
              <a:off x="8435430" y="5173028"/>
              <a:ext cx="0" cy="64008"/>
            </a:xfrm>
            <a:prstGeom prst="line">
              <a:avLst/>
            </a:prstGeom>
            <a:noFill/>
            <a:ln w="12700" cap="flat" cmpd="sng" algn="ctr">
              <a:solidFill>
                <a:srgbClr val="000000"/>
              </a:solidFill>
              <a:prstDash val="solid"/>
              <a:miter lim="800000"/>
            </a:ln>
            <a:effectLst/>
          </p:spPr>
        </p:cxnSp>
        <p:cxnSp>
          <p:nvCxnSpPr>
            <p:cNvPr id="131" name="Straight Connector 130">
              <a:extLst>
                <a:ext uri="{FF2B5EF4-FFF2-40B4-BE49-F238E27FC236}">
                  <a16:creationId xmlns:a16="http://schemas.microsoft.com/office/drawing/2014/main" id="{BF67DC66-E8D7-F871-8C73-11021D81B9DB}"/>
                </a:ext>
              </a:extLst>
            </p:cNvPr>
            <p:cNvCxnSpPr>
              <a:cxnSpLocks/>
            </p:cNvCxnSpPr>
            <p:nvPr/>
          </p:nvCxnSpPr>
          <p:spPr>
            <a:xfrm>
              <a:off x="9130755" y="5173028"/>
              <a:ext cx="0" cy="64008"/>
            </a:xfrm>
            <a:prstGeom prst="line">
              <a:avLst/>
            </a:prstGeom>
            <a:noFill/>
            <a:ln w="12700" cap="flat" cmpd="sng" algn="ctr">
              <a:solidFill>
                <a:srgbClr val="000000"/>
              </a:solidFill>
              <a:prstDash val="solid"/>
              <a:miter lim="800000"/>
            </a:ln>
            <a:effectLst/>
          </p:spPr>
        </p:cxnSp>
        <p:cxnSp>
          <p:nvCxnSpPr>
            <p:cNvPr id="132" name="Straight Connector 131">
              <a:extLst>
                <a:ext uri="{FF2B5EF4-FFF2-40B4-BE49-F238E27FC236}">
                  <a16:creationId xmlns:a16="http://schemas.microsoft.com/office/drawing/2014/main" id="{BD355ACE-BFE6-8696-9BD7-2C326F774055}"/>
                </a:ext>
              </a:extLst>
            </p:cNvPr>
            <p:cNvCxnSpPr/>
            <p:nvPr/>
          </p:nvCxnSpPr>
          <p:spPr>
            <a:xfrm>
              <a:off x="9816555" y="5173028"/>
              <a:ext cx="0" cy="64008"/>
            </a:xfrm>
            <a:prstGeom prst="line">
              <a:avLst/>
            </a:prstGeom>
            <a:noFill/>
            <a:ln w="12700" cap="flat" cmpd="sng" algn="ctr">
              <a:solidFill>
                <a:srgbClr val="000000"/>
              </a:solidFill>
              <a:prstDash val="solid"/>
              <a:miter lim="800000"/>
            </a:ln>
            <a:effectLst/>
          </p:spPr>
        </p:cxnSp>
        <p:cxnSp>
          <p:nvCxnSpPr>
            <p:cNvPr id="133" name="Straight Connector 132">
              <a:extLst>
                <a:ext uri="{FF2B5EF4-FFF2-40B4-BE49-F238E27FC236}">
                  <a16:creationId xmlns:a16="http://schemas.microsoft.com/office/drawing/2014/main" id="{1182E5C2-961D-1740-B680-51F61865CEB0}"/>
                </a:ext>
              </a:extLst>
            </p:cNvPr>
            <p:cNvCxnSpPr/>
            <p:nvPr/>
          </p:nvCxnSpPr>
          <p:spPr>
            <a:xfrm>
              <a:off x="11438981" y="5173028"/>
              <a:ext cx="0" cy="64008"/>
            </a:xfrm>
            <a:prstGeom prst="line">
              <a:avLst/>
            </a:prstGeom>
            <a:noFill/>
            <a:ln w="12700" cap="flat" cmpd="sng" algn="ctr">
              <a:solidFill>
                <a:srgbClr val="000000"/>
              </a:solidFill>
              <a:prstDash val="solid"/>
              <a:miter lim="800000"/>
            </a:ln>
            <a:effectLst/>
          </p:spPr>
        </p:cxnSp>
        <p:cxnSp>
          <p:nvCxnSpPr>
            <p:cNvPr id="47" name="Straight Connector 46">
              <a:extLst>
                <a:ext uri="{FF2B5EF4-FFF2-40B4-BE49-F238E27FC236}">
                  <a16:creationId xmlns:a16="http://schemas.microsoft.com/office/drawing/2014/main" id="{914AF6B6-DFA2-B8A7-3642-413A90DBB30D}"/>
                </a:ext>
              </a:extLst>
            </p:cNvPr>
            <p:cNvCxnSpPr/>
            <p:nvPr/>
          </p:nvCxnSpPr>
          <p:spPr>
            <a:xfrm>
              <a:off x="6997155" y="2109788"/>
              <a:ext cx="0" cy="3063240"/>
            </a:xfrm>
            <a:prstGeom prst="line">
              <a:avLst/>
            </a:prstGeom>
            <a:noFill/>
            <a:ln w="12700" cap="flat" cmpd="sng" algn="ctr">
              <a:solidFill>
                <a:srgbClr val="000000"/>
              </a:solidFill>
              <a:prstDash val="solid"/>
              <a:miter lim="800000"/>
            </a:ln>
            <a:effectLst/>
          </p:spPr>
        </p:cxnSp>
      </p:grpSp>
      <p:sp>
        <p:nvSpPr>
          <p:cNvPr id="1070" name="Rectangle 1069">
            <a:extLst>
              <a:ext uri="{FF2B5EF4-FFF2-40B4-BE49-F238E27FC236}">
                <a16:creationId xmlns:a16="http://schemas.microsoft.com/office/drawing/2014/main" id="{6E42682D-9BD3-A61D-75D3-B24F7FC830D3}"/>
              </a:ext>
            </a:extLst>
          </p:cNvPr>
          <p:cNvSpPr/>
          <p:nvPr/>
        </p:nvSpPr>
        <p:spPr>
          <a:xfrm>
            <a:off x="6602516" y="1970175"/>
            <a:ext cx="401782" cy="3105679"/>
          </a:xfrm>
          <a:prstGeom prst="rect">
            <a:avLst/>
          </a:prstGeom>
          <a:solidFill>
            <a:srgbClr val="EB1700">
              <a:alpha val="20000"/>
            </a:srgbClr>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grpSp>
        <p:nvGrpSpPr>
          <p:cNvPr id="1072" name="Group 1071">
            <a:extLst>
              <a:ext uri="{FF2B5EF4-FFF2-40B4-BE49-F238E27FC236}">
                <a16:creationId xmlns:a16="http://schemas.microsoft.com/office/drawing/2014/main" id="{D9B9AA59-AB76-9B81-44AE-040DE1B3AF32}"/>
              </a:ext>
            </a:extLst>
          </p:cNvPr>
          <p:cNvGrpSpPr/>
          <p:nvPr/>
        </p:nvGrpSpPr>
        <p:grpSpPr>
          <a:xfrm>
            <a:off x="453432" y="1948981"/>
            <a:ext cx="5477069" cy="3641900"/>
            <a:chOff x="453432" y="2052344"/>
            <a:chExt cx="5477069" cy="3641900"/>
          </a:xfrm>
        </p:grpSpPr>
        <p:sp>
          <p:nvSpPr>
            <p:cNvPr id="1197" name="TextBox 1196">
              <a:extLst>
                <a:ext uri="{FF2B5EF4-FFF2-40B4-BE49-F238E27FC236}">
                  <a16:creationId xmlns:a16="http://schemas.microsoft.com/office/drawing/2014/main" id="{0F680AA7-AAFF-5FF3-6FAC-5FBFA4324503}"/>
                </a:ext>
              </a:extLst>
            </p:cNvPr>
            <p:cNvSpPr txBox="1"/>
            <p:nvPr/>
          </p:nvSpPr>
          <p:spPr>
            <a:xfrm>
              <a:off x="1265091"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1</a:t>
              </a:r>
            </a:p>
          </p:txBody>
        </p:sp>
        <p:sp>
          <p:nvSpPr>
            <p:cNvPr id="1198" name="TextBox 1197">
              <a:extLst>
                <a:ext uri="{FF2B5EF4-FFF2-40B4-BE49-F238E27FC236}">
                  <a16:creationId xmlns:a16="http://schemas.microsoft.com/office/drawing/2014/main" id="{70297C0E-CA13-5D6F-1590-3F575AB5AF62}"/>
                </a:ext>
              </a:extLst>
            </p:cNvPr>
            <p:cNvSpPr txBox="1"/>
            <p:nvPr/>
          </p:nvSpPr>
          <p:spPr>
            <a:xfrm>
              <a:off x="1617250"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8</a:t>
              </a:r>
            </a:p>
          </p:txBody>
        </p:sp>
        <p:sp>
          <p:nvSpPr>
            <p:cNvPr id="1199" name="TextBox 1198">
              <a:extLst>
                <a:ext uri="{FF2B5EF4-FFF2-40B4-BE49-F238E27FC236}">
                  <a16:creationId xmlns:a16="http://schemas.microsoft.com/office/drawing/2014/main" id="{EADE4107-D730-3C04-B620-F8E4F4A172FA}"/>
                </a:ext>
              </a:extLst>
            </p:cNvPr>
            <p:cNvSpPr txBox="1"/>
            <p:nvPr/>
          </p:nvSpPr>
          <p:spPr>
            <a:xfrm>
              <a:off x="1956576"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15</a:t>
              </a:r>
            </a:p>
          </p:txBody>
        </p:sp>
        <p:sp>
          <p:nvSpPr>
            <p:cNvPr id="1200" name="TextBox 1199">
              <a:extLst>
                <a:ext uri="{FF2B5EF4-FFF2-40B4-BE49-F238E27FC236}">
                  <a16:creationId xmlns:a16="http://schemas.microsoft.com/office/drawing/2014/main" id="{72F2F8EA-2B8B-A9F9-8BF1-CA12859D30BB}"/>
                </a:ext>
              </a:extLst>
            </p:cNvPr>
            <p:cNvSpPr txBox="1"/>
            <p:nvPr/>
          </p:nvSpPr>
          <p:spPr>
            <a:xfrm>
              <a:off x="2647240"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29</a:t>
              </a:r>
            </a:p>
          </p:txBody>
        </p:sp>
        <p:sp>
          <p:nvSpPr>
            <p:cNvPr id="1201" name="TextBox 1200">
              <a:extLst>
                <a:ext uri="{FF2B5EF4-FFF2-40B4-BE49-F238E27FC236}">
                  <a16:creationId xmlns:a16="http://schemas.microsoft.com/office/drawing/2014/main" id="{B511C3CC-4701-2335-1A19-0BE1049C7091}"/>
                </a:ext>
              </a:extLst>
            </p:cNvPr>
            <p:cNvSpPr txBox="1"/>
            <p:nvPr/>
          </p:nvSpPr>
          <p:spPr>
            <a:xfrm>
              <a:off x="3343657"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43</a:t>
              </a:r>
            </a:p>
          </p:txBody>
        </p:sp>
        <p:sp>
          <p:nvSpPr>
            <p:cNvPr id="1202" name="TextBox 1201">
              <a:extLst>
                <a:ext uri="{FF2B5EF4-FFF2-40B4-BE49-F238E27FC236}">
                  <a16:creationId xmlns:a16="http://schemas.microsoft.com/office/drawing/2014/main" id="{A4339C0C-842B-4E4D-41FD-2B059F22AAA0}"/>
                </a:ext>
              </a:extLst>
            </p:cNvPr>
            <p:cNvSpPr txBox="1"/>
            <p:nvPr/>
          </p:nvSpPr>
          <p:spPr>
            <a:xfrm>
              <a:off x="4028683"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57</a:t>
              </a:r>
            </a:p>
          </p:txBody>
        </p:sp>
        <p:sp>
          <p:nvSpPr>
            <p:cNvPr id="1203" name="TextBox 1202">
              <a:extLst>
                <a:ext uri="{FF2B5EF4-FFF2-40B4-BE49-F238E27FC236}">
                  <a16:creationId xmlns:a16="http://schemas.microsoft.com/office/drawing/2014/main" id="{88EA5D90-56CB-6706-9EC6-63E51A486B65}"/>
                </a:ext>
              </a:extLst>
            </p:cNvPr>
            <p:cNvSpPr txBox="1"/>
            <p:nvPr/>
          </p:nvSpPr>
          <p:spPr>
            <a:xfrm>
              <a:off x="5656181" y="5222446"/>
              <a:ext cx="274320" cy="215103"/>
            </a:xfrm>
            <a:prstGeom prst="rect">
              <a:avLst/>
            </a:prstGeom>
            <a:noFill/>
            <a:ln w="12700">
              <a:solidFill>
                <a:schemeClr val="tx1"/>
              </a:solid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90</a:t>
              </a:r>
            </a:p>
          </p:txBody>
        </p:sp>
        <p:sp>
          <p:nvSpPr>
            <p:cNvPr id="1204" name="TextBox 1203">
              <a:extLst>
                <a:ext uri="{FF2B5EF4-FFF2-40B4-BE49-F238E27FC236}">
                  <a16:creationId xmlns:a16="http://schemas.microsoft.com/office/drawing/2014/main" id="{5BF18354-C9F7-B18F-24DC-DB0A5DF8583D}"/>
                </a:ext>
              </a:extLst>
            </p:cNvPr>
            <p:cNvSpPr txBox="1"/>
            <p:nvPr/>
          </p:nvSpPr>
          <p:spPr>
            <a:xfrm>
              <a:off x="1400175" y="5417245"/>
              <a:ext cx="4391026" cy="276999"/>
            </a:xfrm>
            <a:prstGeom prst="rect">
              <a:avLst/>
            </a:prstGeom>
            <a:no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Treatment day (Cycle 1)</a:t>
              </a:r>
            </a:p>
          </p:txBody>
        </p:sp>
        <p:sp>
          <p:nvSpPr>
            <p:cNvPr id="1206" name="TextBox 1205">
              <a:extLst>
                <a:ext uri="{FF2B5EF4-FFF2-40B4-BE49-F238E27FC236}">
                  <a16:creationId xmlns:a16="http://schemas.microsoft.com/office/drawing/2014/main" id="{8B93BA0F-584B-114E-6C64-F046B4DF2738}"/>
                </a:ext>
              </a:extLst>
            </p:cNvPr>
            <p:cNvSpPr txBox="1"/>
            <p:nvPr/>
          </p:nvSpPr>
          <p:spPr>
            <a:xfrm>
              <a:off x="822214" y="2052344"/>
              <a:ext cx="521195"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4000</a:t>
              </a:r>
            </a:p>
          </p:txBody>
        </p:sp>
        <p:sp>
          <p:nvSpPr>
            <p:cNvPr id="1207" name="TextBox 1206">
              <a:extLst>
                <a:ext uri="{FF2B5EF4-FFF2-40B4-BE49-F238E27FC236}">
                  <a16:creationId xmlns:a16="http://schemas.microsoft.com/office/drawing/2014/main" id="{B92DC034-A404-88A4-5746-21DDE08F8637}"/>
                </a:ext>
              </a:extLst>
            </p:cNvPr>
            <p:cNvSpPr txBox="1"/>
            <p:nvPr/>
          </p:nvSpPr>
          <p:spPr>
            <a:xfrm>
              <a:off x="822214" y="2419715"/>
              <a:ext cx="521195"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3500</a:t>
              </a:r>
            </a:p>
          </p:txBody>
        </p:sp>
        <p:sp>
          <p:nvSpPr>
            <p:cNvPr id="1208" name="TextBox 1207">
              <a:extLst>
                <a:ext uri="{FF2B5EF4-FFF2-40B4-BE49-F238E27FC236}">
                  <a16:creationId xmlns:a16="http://schemas.microsoft.com/office/drawing/2014/main" id="{25F6134B-1D53-66BA-FCF8-8197AD3AB487}"/>
                </a:ext>
              </a:extLst>
            </p:cNvPr>
            <p:cNvSpPr txBox="1"/>
            <p:nvPr/>
          </p:nvSpPr>
          <p:spPr>
            <a:xfrm>
              <a:off x="822214" y="2787086"/>
              <a:ext cx="521195"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3000</a:t>
              </a:r>
            </a:p>
          </p:txBody>
        </p:sp>
        <p:sp>
          <p:nvSpPr>
            <p:cNvPr id="1209" name="TextBox 1208">
              <a:extLst>
                <a:ext uri="{FF2B5EF4-FFF2-40B4-BE49-F238E27FC236}">
                  <a16:creationId xmlns:a16="http://schemas.microsoft.com/office/drawing/2014/main" id="{A5C700A8-9964-8255-21D9-13345CCEBB85}"/>
                </a:ext>
              </a:extLst>
            </p:cNvPr>
            <p:cNvSpPr txBox="1"/>
            <p:nvPr/>
          </p:nvSpPr>
          <p:spPr>
            <a:xfrm>
              <a:off x="822214" y="3154457"/>
              <a:ext cx="521195"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2500</a:t>
              </a:r>
            </a:p>
          </p:txBody>
        </p:sp>
        <p:sp>
          <p:nvSpPr>
            <p:cNvPr id="1210" name="TextBox 1209">
              <a:extLst>
                <a:ext uri="{FF2B5EF4-FFF2-40B4-BE49-F238E27FC236}">
                  <a16:creationId xmlns:a16="http://schemas.microsoft.com/office/drawing/2014/main" id="{A74D01F2-A5C0-F163-5C9D-1978749F3914}"/>
                </a:ext>
              </a:extLst>
            </p:cNvPr>
            <p:cNvSpPr txBox="1"/>
            <p:nvPr/>
          </p:nvSpPr>
          <p:spPr>
            <a:xfrm>
              <a:off x="822214" y="3521828"/>
              <a:ext cx="520811"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2000</a:t>
              </a:r>
            </a:p>
          </p:txBody>
        </p:sp>
        <p:sp>
          <p:nvSpPr>
            <p:cNvPr id="1211" name="TextBox 1210">
              <a:extLst>
                <a:ext uri="{FF2B5EF4-FFF2-40B4-BE49-F238E27FC236}">
                  <a16:creationId xmlns:a16="http://schemas.microsoft.com/office/drawing/2014/main" id="{1F7C5D44-EBD1-3BCE-5CBE-B49E66FD1C9A}"/>
                </a:ext>
              </a:extLst>
            </p:cNvPr>
            <p:cNvSpPr txBox="1"/>
            <p:nvPr/>
          </p:nvSpPr>
          <p:spPr>
            <a:xfrm>
              <a:off x="822214" y="3889199"/>
              <a:ext cx="521195"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1500</a:t>
              </a:r>
            </a:p>
          </p:txBody>
        </p:sp>
        <p:sp>
          <p:nvSpPr>
            <p:cNvPr id="1212" name="TextBox 1211">
              <a:extLst>
                <a:ext uri="{FF2B5EF4-FFF2-40B4-BE49-F238E27FC236}">
                  <a16:creationId xmlns:a16="http://schemas.microsoft.com/office/drawing/2014/main" id="{46352F67-9F20-2E21-D99C-664338B15110}"/>
                </a:ext>
              </a:extLst>
            </p:cNvPr>
            <p:cNvSpPr txBox="1"/>
            <p:nvPr/>
          </p:nvSpPr>
          <p:spPr>
            <a:xfrm>
              <a:off x="822214" y="4256570"/>
              <a:ext cx="521195"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1000</a:t>
              </a:r>
            </a:p>
          </p:txBody>
        </p:sp>
        <p:sp>
          <p:nvSpPr>
            <p:cNvPr id="1213" name="TextBox 1212">
              <a:extLst>
                <a:ext uri="{FF2B5EF4-FFF2-40B4-BE49-F238E27FC236}">
                  <a16:creationId xmlns:a16="http://schemas.microsoft.com/office/drawing/2014/main" id="{1D4890EC-6656-9A24-B377-78A02E9F5306}"/>
                </a:ext>
              </a:extLst>
            </p:cNvPr>
            <p:cNvSpPr txBox="1"/>
            <p:nvPr/>
          </p:nvSpPr>
          <p:spPr>
            <a:xfrm>
              <a:off x="822214" y="4623941"/>
              <a:ext cx="521195"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500</a:t>
              </a:r>
            </a:p>
          </p:txBody>
        </p:sp>
        <p:sp>
          <p:nvSpPr>
            <p:cNvPr id="1214" name="TextBox 1213">
              <a:extLst>
                <a:ext uri="{FF2B5EF4-FFF2-40B4-BE49-F238E27FC236}">
                  <a16:creationId xmlns:a16="http://schemas.microsoft.com/office/drawing/2014/main" id="{C7B16E9D-3B5F-AAD2-0187-495EF6F2CF75}"/>
                </a:ext>
              </a:extLst>
            </p:cNvPr>
            <p:cNvSpPr txBox="1"/>
            <p:nvPr/>
          </p:nvSpPr>
          <p:spPr>
            <a:xfrm>
              <a:off x="822214" y="4991311"/>
              <a:ext cx="521195" cy="246221"/>
            </a:xfrm>
            <a:prstGeom prst="rect">
              <a:avLst/>
            </a:prstGeom>
            <a:noFill/>
            <a:ln w="12700">
              <a:solidFill>
                <a:schemeClr val="tx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0</a:t>
              </a:r>
            </a:p>
          </p:txBody>
        </p:sp>
        <p:grpSp>
          <p:nvGrpSpPr>
            <p:cNvPr id="1215" name="Group 1214">
              <a:extLst>
                <a:ext uri="{FF2B5EF4-FFF2-40B4-BE49-F238E27FC236}">
                  <a16:creationId xmlns:a16="http://schemas.microsoft.com/office/drawing/2014/main" id="{B19404F2-2E78-5936-090B-113AF9DDEB3D}"/>
                </a:ext>
              </a:extLst>
            </p:cNvPr>
            <p:cNvGrpSpPr/>
            <p:nvPr/>
          </p:nvGrpSpPr>
          <p:grpSpPr>
            <a:xfrm>
              <a:off x="1283494" y="2109788"/>
              <a:ext cx="4567523" cy="3127248"/>
              <a:chOff x="1283494" y="2109788"/>
              <a:chExt cx="4567523" cy="3127248"/>
            </a:xfrm>
          </p:grpSpPr>
          <p:cxnSp>
            <p:nvCxnSpPr>
              <p:cNvPr id="1216" name="Straight Connector 1215">
                <a:extLst>
                  <a:ext uri="{FF2B5EF4-FFF2-40B4-BE49-F238E27FC236}">
                    <a16:creationId xmlns:a16="http://schemas.microsoft.com/office/drawing/2014/main" id="{0F075196-73BA-F1E3-802C-F597E3C20415}"/>
                  </a:ext>
                </a:extLst>
              </p:cNvPr>
              <p:cNvCxnSpPr/>
              <p:nvPr/>
            </p:nvCxnSpPr>
            <p:spPr>
              <a:xfrm>
                <a:off x="1343025" y="2109788"/>
                <a:ext cx="0" cy="3063240"/>
              </a:xfrm>
              <a:prstGeom prst="line">
                <a:avLst/>
              </a:prstGeom>
              <a:noFill/>
              <a:ln w="12700" cap="flat" cmpd="sng" algn="ctr">
                <a:solidFill>
                  <a:srgbClr val="000000"/>
                </a:solidFill>
                <a:prstDash val="solid"/>
                <a:miter lim="800000"/>
              </a:ln>
              <a:effectLst/>
            </p:spPr>
          </p:cxnSp>
          <p:cxnSp>
            <p:nvCxnSpPr>
              <p:cNvPr id="1217" name="Straight Connector 1216">
                <a:extLst>
                  <a:ext uri="{FF2B5EF4-FFF2-40B4-BE49-F238E27FC236}">
                    <a16:creationId xmlns:a16="http://schemas.microsoft.com/office/drawing/2014/main" id="{F84D8969-3974-E3C8-A995-A10E162E2703}"/>
                  </a:ext>
                </a:extLst>
              </p:cNvPr>
              <p:cNvCxnSpPr/>
              <p:nvPr/>
            </p:nvCxnSpPr>
            <p:spPr>
              <a:xfrm>
                <a:off x="1343025" y="5173028"/>
                <a:ext cx="4507992" cy="0"/>
              </a:xfrm>
              <a:prstGeom prst="line">
                <a:avLst/>
              </a:prstGeom>
              <a:noFill/>
              <a:ln w="12700" cap="flat" cmpd="sng" algn="ctr">
                <a:solidFill>
                  <a:srgbClr val="000000"/>
                </a:solidFill>
                <a:prstDash val="solid"/>
                <a:miter lim="800000"/>
              </a:ln>
              <a:effectLst/>
            </p:spPr>
          </p:cxnSp>
          <p:cxnSp>
            <p:nvCxnSpPr>
              <p:cNvPr id="1218" name="Straight Connector 1217">
                <a:extLst>
                  <a:ext uri="{FF2B5EF4-FFF2-40B4-BE49-F238E27FC236}">
                    <a16:creationId xmlns:a16="http://schemas.microsoft.com/office/drawing/2014/main" id="{87714F6E-13CD-8E9B-A058-8EB203794D41}"/>
                  </a:ext>
                </a:extLst>
              </p:cNvPr>
              <p:cNvCxnSpPr/>
              <p:nvPr/>
            </p:nvCxnSpPr>
            <p:spPr>
              <a:xfrm>
                <a:off x="1283494" y="2176463"/>
                <a:ext cx="59531" cy="0"/>
              </a:xfrm>
              <a:prstGeom prst="line">
                <a:avLst/>
              </a:prstGeom>
              <a:noFill/>
              <a:ln w="12700" cap="flat" cmpd="sng" algn="ctr">
                <a:solidFill>
                  <a:srgbClr val="000000"/>
                </a:solidFill>
                <a:prstDash val="solid"/>
                <a:miter lim="800000"/>
              </a:ln>
              <a:effectLst/>
            </p:spPr>
          </p:cxnSp>
          <p:cxnSp>
            <p:nvCxnSpPr>
              <p:cNvPr id="1219" name="Straight Connector 1218">
                <a:extLst>
                  <a:ext uri="{FF2B5EF4-FFF2-40B4-BE49-F238E27FC236}">
                    <a16:creationId xmlns:a16="http://schemas.microsoft.com/office/drawing/2014/main" id="{F73DA2F0-0A04-3DC5-0B2A-4818C6C4ADE0}"/>
                  </a:ext>
                </a:extLst>
              </p:cNvPr>
              <p:cNvCxnSpPr/>
              <p:nvPr/>
            </p:nvCxnSpPr>
            <p:spPr>
              <a:xfrm>
                <a:off x="1283494" y="2543473"/>
                <a:ext cx="59531" cy="0"/>
              </a:xfrm>
              <a:prstGeom prst="line">
                <a:avLst/>
              </a:prstGeom>
              <a:noFill/>
              <a:ln w="12700" cap="flat" cmpd="sng" algn="ctr">
                <a:solidFill>
                  <a:srgbClr val="000000"/>
                </a:solidFill>
                <a:prstDash val="solid"/>
                <a:miter lim="800000"/>
              </a:ln>
              <a:effectLst/>
            </p:spPr>
          </p:cxnSp>
          <p:cxnSp>
            <p:nvCxnSpPr>
              <p:cNvPr id="1220" name="Straight Connector 1219">
                <a:extLst>
                  <a:ext uri="{FF2B5EF4-FFF2-40B4-BE49-F238E27FC236}">
                    <a16:creationId xmlns:a16="http://schemas.microsoft.com/office/drawing/2014/main" id="{34DFBF8A-5869-60E1-7E35-CA91A0EA72DB}"/>
                  </a:ext>
                </a:extLst>
              </p:cNvPr>
              <p:cNvCxnSpPr/>
              <p:nvPr/>
            </p:nvCxnSpPr>
            <p:spPr>
              <a:xfrm>
                <a:off x="1283494" y="2910483"/>
                <a:ext cx="59531" cy="0"/>
              </a:xfrm>
              <a:prstGeom prst="line">
                <a:avLst/>
              </a:prstGeom>
              <a:noFill/>
              <a:ln w="12700" cap="flat" cmpd="sng" algn="ctr">
                <a:solidFill>
                  <a:srgbClr val="000000"/>
                </a:solidFill>
                <a:prstDash val="solid"/>
                <a:miter lim="800000"/>
              </a:ln>
              <a:effectLst/>
            </p:spPr>
          </p:cxnSp>
          <p:cxnSp>
            <p:nvCxnSpPr>
              <p:cNvPr id="1221" name="Straight Connector 1220">
                <a:extLst>
                  <a:ext uri="{FF2B5EF4-FFF2-40B4-BE49-F238E27FC236}">
                    <a16:creationId xmlns:a16="http://schemas.microsoft.com/office/drawing/2014/main" id="{20787480-1DE0-D4EE-1535-AA81558BD11B}"/>
                  </a:ext>
                </a:extLst>
              </p:cNvPr>
              <p:cNvCxnSpPr/>
              <p:nvPr/>
            </p:nvCxnSpPr>
            <p:spPr>
              <a:xfrm>
                <a:off x="1283494" y="3277493"/>
                <a:ext cx="59531" cy="0"/>
              </a:xfrm>
              <a:prstGeom prst="line">
                <a:avLst/>
              </a:prstGeom>
              <a:noFill/>
              <a:ln w="12700" cap="flat" cmpd="sng" algn="ctr">
                <a:solidFill>
                  <a:srgbClr val="000000"/>
                </a:solidFill>
                <a:prstDash val="solid"/>
                <a:miter lim="800000"/>
              </a:ln>
              <a:effectLst/>
            </p:spPr>
          </p:cxnSp>
          <p:cxnSp>
            <p:nvCxnSpPr>
              <p:cNvPr id="1222" name="Straight Connector 1221">
                <a:extLst>
                  <a:ext uri="{FF2B5EF4-FFF2-40B4-BE49-F238E27FC236}">
                    <a16:creationId xmlns:a16="http://schemas.microsoft.com/office/drawing/2014/main" id="{8EA96ABA-230B-E2E1-00FD-BF14F49DF1C4}"/>
                  </a:ext>
                </a:extLst>
              </p:cNvPr>
              <p:cNvCxnSpPr/>
              <p:nvPr/>
            </p:nvCxnSpPr>
            <p:spPr>
              <a:xfrm>
                <a:off x="1283494" y="3644503"/>
                <a:ext cx="59531" cy="0"/>
              </a:xfrm>
              <a:prstGeom prst="line">
                <a:avLst/>
              </a:prstGeom>
              <a:noFill/>
              <a:ln w="12700" cap="flat" cmpd="sng" algn="ctr">
                <a:solidFill>
                  <a:srgbClr val="000000"/>
                </a:solidFill>
                <a:prstDash val="solid"/>
                <a:miter lim="800000"/>
              </a:ln>
              <a:effectLst/>
            </p:spPr>
          </p:cxnSp>
          <p:cxnSp>
            <p:nvCxnSpPr>
              <p:cNvPr id="1223" name="Straight Connector 1222">
                <a:extLst>
                  <a:ext uri="{FF2B5EF4-FFF2-40B4-BE49-F238E27FC236}">
                    <a16:creationId xmlns:a16="http://schemas.microsoft.com/office/drawing/2014/main" id="{294D234A-490C-946D-9D0B-DFF7621F0F30}"/>
                  </a:ext>
                </a:extLst>
              </p:cNvPr>
              <p:cNvCxnSpPr/>
              <p:nvPr/>
            </p:nvCxnSpPr>
            <p:spPr>
              <a:xfrm>
                <a:off x="1283494" y="4011513"/>
                <a:ext cx="59531" cy="0"/>
              </a:xfrm>
              <a:prstGeom prst="line">
                <a:avLst/>
              </a:prstGeom>
              <a:noFill/>
              <a:ln w="12700" cap="flat" cmpd="sng" algn="ctr">
                <a:solidFill>
                  <a:srgbClr val="000000"/>
                </a:solidFill>
                <a:prstDash val="solid"/>
                <a:miter lim="800000"/>
              </a:ln>
              <a:effectLst/>
            </p:spPr>
          </p:cxnSp>
          <p:cxnSp>
            <p:nvCxnSpPr>
              <p:cNvPr id="1224" name="Straight Connector 1223">
                <a:extLst>
                  <a:ext uri="{FF2B5EF4-FFF2-40B4-BE49-F238E27FC236}">
                    <a16:creationId xmlns:a16="http://schemas.microsoft.com/office/drawing/2014/main" id="{2B6C2756-9766-42CA-EFCF-78F3EB6115CB}"/>
                  </a:ext>
                </a:extLst>
              </p:cNvPr>
              <p:cNvCxnSpPr/>
              <p:nvPr/>
            </p:nvCxnSpPr>
            <p:spPr>
              <a:xfrm>
                <a:off x="1283494" y="4378523"/>
                <a:ext cx="59531" cy="0"/>
              </a:xfrm>
              <a:prstGeom prst="line">
                <a:avLst/>
              </a:prstGeom>
              <a:noFill/>
              <a:ln w="12700" cap="flat" cmpd="sng" algn="ctr">
                <a:solidFill>
                  <a:srgbClr val="000000"/>
                </a:solidFill>
                <a:prstDash val="solid"/>
                <a:miter lim="800000"/>
              </a:ln>
              <a:effectLst/>
            </p:spPr>
          </p:cxnSp>
          <p:cxnSp>
            <p:nvCxnSpPr>
              <p:cNvPr id="1225" name="Straight Connector 1224">
                <a:extLst>
                  <a:ext uri="{FF2B5EF4-FFF2-40B4-BE49-F238E27FC236}">
                    <a16:creationId xmlns:a16="http://schemas.microsoft.com/office/drawing/2014/main" id="{E86F6AD1-4005-C8D8-4E10-6123B4052469}"/>
                  </a:ext>
                </a:extLst>
              </p:cNvPr>
              <p:cNvCxnSpPr/>
              <p:nvPr/>
            </p:nvCxnSpPr>
            <p:spPr>
              <a:xfrm>
                <a:off x="1283494" y="4745533"/>
                <a:ext cx="59531" cy="0"/>
              </a:xfrm>
              <a:prstGeom prst="line">
                <a:avLst/>
              </a:prstGeom>
              <a:noFill/>
              <a:ln w="12700" cap="flat" cmpd="sng" algn="ctr">
                <a:solidFill>
                  <a:srgbClr val="000000"/>
                </a:solidFill>
                <a:prstDash val="solid"/>
                <a:miter lim="800000"/>
              </a:ln>
              <a:effectLst/>
            </p:spPr>
          </p:cxnSp>
          <p:cxnSp>
            <p:nvCxnSpPr>
              <p:cNvPr id="1226" name="Straight Connector 1225">
                <a:extLst>
                  <a:ext uri="{FF2B5EF4-FFF2-40B4-BE49-F238E27FC236}">
                    <a16:creationId xmlns:a16="http://schemas.microsoft.com/office/drawing/2014/main" id="{3426236E-F8B9-8AD6-209F-93A0DAD1B868}"/>
                  </a:ext>
                </a:extLst>
              </p:cNvPr>
              <p:cNvCxnSpPr/>
              <p:nvPr/>
            </p:nvCxnSpPr>
            <p:spPr>
              <a:xfrm>
                <a:off x="1283494" y="5112543"/>
                <a:ext cx="59531" cy="0"/>
              </a:xfrm>
              <a:prstGeom prst="line">
                <a:avLst/>
              </a:prstGeom>
              <a:noFill/>
              <a:ln w="12700" cap="flat" cmpd="sng" algn="ctr">
                <a:solidFill>
                  <a:srgbClr val="000000"/>
                </a:solidFill>
                <a:prstDash val="solid"/>
                <a:miter lim="800000"/>
              </a:ln>
              <a:effectLst/>
            </p:spPr>
          </p:cxnSp>
          <p:cxnSp>
            <p:nvCxnSpPr>
              <p:cNvPr id="1227" name="Straight Connector 1226">
                <a:extLst>
                  <a:ext uri="{FF2B5EF4-FFF2-40B4-BE49-F238E27FC236}">
                    <a16:creationId xmlns:a16="http://schemas.microsoft.com/office/drawing/2014/main" id="{733A0354-1A7E-931D-A527-37528636C24F}"/>
                  </a:ext>
                </a:extLst>
              </p:cNvPr>
              <p:cNvCxnSpPr/>
              <p:nvPr/>
            </p:nvCxnSpPr>
            <p:spPr>
              <a:xfrm>
                <a:off x="1400175" y="5173028"/>
                <a:ext cx="0" cy="64008"/>
              </a:xfrm>
              <a:prstGeom prst="line">
                <a:avLst/>
              </a:prstGeom>
              <a:noFill/>
              <a:ln w="12700" cap="flat" cmpd="sng" algn="ctr">
                <a:solidFill>
                  <a:srgbClr val="000000"/>
                </a:solidFill>
                <a:prstDash val="solid"/>
                <a:miter lim="800000"/>
              </a:ln>
              <a:effectLst/>
            </p:spPr>
          </p:cxnSp>
          <p:cxnSp>
            <p:nvCxnSpPr>
              <p:cNvPr id="1228" name="Straight Connector 1227">
                <a:extLst>
                  <a:ext uri="{FF2B5EF4-FFF2-40B4-BE49-F238E27FC236}">
                    <a16:creationId xmlns:a16="http://schemas.microsoft.com/office/drawing/2014/main" id="{C0D80A99-186D-E4F0-EAEA-C74BF2FEF822}"/>
                  </a:ext>
                </a:extLst>
              </p:cNvPr>
              <p:cNvCxnSpPr/>
              <p:nvPr/>
            </p:nvCxnSpPr>
            <p:spPr>
              <a:xfrm>
                <a:off x="1497806" y="5173028"/>
                <a:ext cx="0" cy="64008"/>
              </a:xfrm>
              <a:prstGeom prst="line">
                <a:avLst/>
              </a:prstGeom>
              <a:noFill/>
              <a:ln w="12700" cap="flat" cmpd="sng" algn="ctr">
                <a:solidFill>
                  <a:srgbClr val="000000"/>
                </a:solidFill>
                <a:prstDash val="solid"/>
                <a:miter lim="800000"/>
              </a:ln>
              <a:effectLst/>
            </p:spPr>
          </p:cxnSp>
          <p:cxnSp>
            <p:nvCxnSpPr>
              <p:cNvPr id="1229" name="Straight Connector 1228">
                <a:extLst>
                  <a:ext uri="{FF2B5EF4-FFF2-40B4-BE49-F238E27FC236}">
                    <a16:creationId xmlns:a16="http://schemas.microsoft.com/office/drawing/2014/main" id="{87ED1CEF-093C-9DBB-30EA-505C3CC58781}"/>
                  </a:ext>
                </a:extLst>
              </p:cNvPr>
              <p:cNvCxnSpPr/>
              <p:nvPr/>
            </p:nvCxnSpPr>
            <p:spPr>
              <a:xfrm>
                <a:off x="1597819" y="5173028"/>
                <a:ext cx="0" cy="64008"/>
              </a:xfrm>
              <a:prstGeom prst="line">
                <a:avLst/>
              </a:prstGeom>
              <a:noFill/>
              <a:ln w="12700" cap="flat" cmpd="sng" algn="ctr">
                <a:solidFill>
                  <a:srgbClr val="000000"/>
                </a:solidFill>
                <a:prstDash val="solid"/>
                <a:miter lim="800000"/>
              </a:ln>
              <a:effectLst/>
            </p:spPr>
          </p:cxnSp>
          <p:cxnSp>
            <p:nvCxnSpPr>
              <p:cNvPr id="1230" name="Straight Connector 1229">
                <a:extLst>
                  <a:ext uri="{FF2B5EF4-FFF2-40B4-BE49-F238E27FC236}">
                    <a16:creationId xmlns:a16="http://schemas.microsoft.com/office/drawing/2014/main" id="{42F2131F-C5E7-7C02-0DB2-61A509DB8A4C}"/>
                  </a:ext>
                </a:extLst>
              </p:cNvPr>
              <p:cNvCxnSpPr/>
              <p:nvPr/>
            </p:nvCxnSpPr>
            <p:spPr>
              <a:xfrm>
                <a:off x="1750219" y="5173028"/>
                <a:ext cx="0" cy="64008"/>
              </a:xfrm>
              <a:prstGeom prst="line">
                <a:avLst/>
              </a:prstGeom>
              <a:noFill/>
              <a:ln w="12700" cap="flat" cmpd="sng" algn="ctr">
                <a:solidFill>
                  <a:srgbClr val="000000"/>
                </a:solidFill>
                <a:prstDash val="solid"/>
                <a:miter lim="800000"/>
              </a:ln>
              <a:effectLst/>
            </p:spPr>
          </p:cxnSp>
          <p:cxnSp>
            <p:nvCxnSpPr>
              <p:cNvPr id="1231" name="Straight Connector 1230">
                <a:extLst>
                  <a:ext uri="{FF2B5EF4-FFF2-40B4-BE49-F238E27FC236}">
                    <a16:creationId xmlns:a16="http://schemas.microsoft.com/office/drawing/2014/main" id="{514F70F3-7294-86E2-78AA-0C9274F3179D}"/>
                  </a:ext>
                </a:extLst>
              </p:cNvPr>
              <p:cNvCxnSpPr/>
              <p:nvPr/>
            </p:nvCxnSpPr>
            <p:spPr>
              <a:xfrm>
                <a:off x="2090738" y="5173028"/>
                <a:ext cx="0" cy="64008"/>
              </a:xfrm>
              <a:prstGeom prst="line">
                <a:avLst/>
              </a:prstGeom>
              <a:noFill/>
              <a:ln w="12700" cap="flat" cmpd="sng" algn="ctr">
                <a:solidFill>
                  <a:srgbClr val="000000"/>
                </a:solidFill>
                <a:prstDash val="solid"/>
                <a:miter lim="800000"/>
              </a:ln>
              <a:effectLst/>
            </p:spPr>
          </p:cxnSp>
          <p:cxnSp>
            <p:nvCxnSpPr>
              <p:cNvPr id="1232" name="Straight Connector 1231">
                <a:extLst>
                  <a:ext uri="{FF2B5EF4-FFF2-40B4-BE49-F238E27FC236}">
                    <a16:creationId xmlns:a16="http://schemas.microsoft.com/office/drawing/2014/main" id="{BB12BDC4-9E18-BF08-964F-2F1386001B95}"/>
                  </a:ext>
                </a:extLst>
              </p:cNvPr>
              <p:cNvCxnSpPr/>
              <p:nvPr/>
            </p:nvCxnSpPr>
            <p:spPr>
              <a:xfrm>
                <a:off x="2781300" y="5173028"/>
                <a:ext cx="0" cy="64008"/>
              </a:xfrm>
              <a:prstGeom prst="line">
                <a:avLst/>
              </a:prstGeom>
              <a:noFill/>
              <a:ln w="12700" cap="flat" cmpd="sng" algn="ctr">
                <a:solidFill>
                  <a:srgbClr val="000000"/>
                </a:solidFill>
                <a:prstDash val="solid"/>
                <a:miter lim="800000"/>
              </a:ln>
              <a:effectLst/>
            </p:spPr>
          </p:cxnSp>
          <p:cxnSp>
            <p:nvCxnSpPr>
              <p:cNvPr id="1233" name="Straight Connector 1232">
                <a:extLst>
                  <a:ext uri="{FF2B5EF4-FFF2-40B4-BE49-F238E27FC236}">
                    <a16:creationId xmlns:a16="http://schemas.microsoft.com/office/drawing/2014/main" id="{D1E8DA96-4AD9-9492-5671-B5B9A3D79DAF}"/>
                  </a:ext>
                </a:extLst>
              </p:cNvPr>
              <p:cNvCxnSpPr/>
              <p:nvPr/>
            </p:nvCxnSpPr>
            <p:spPr>
              <a:xfrm>
                <a:off x="3476625" y="5173028"/>
                <a:ext cx="0" cy="64008"/>
              </a:xfrm>
              <a:prstGeom prst="line">
                <a:avLst/>
              </a:prstGeom>
              <a:noFill/>
              <a:ln w="12700" cap="flat" cmpd="sng" algn="ctr">
                <a:solidFill>
                  <a:srgbClr val="000000"/>
                </a:solidFill>
                <a:prstDash val="solid"/>
                <a:miter lim="800000"/>
              </a:ln>
              <a:effectLst/>
            </p:spPr>
          </p:cxnSp>
          <p:cxnSp>
            <p:nvCxnSpPr>
              <p:cNvPr id="1234" name="Straight Connector 1233">
                <a:extLst>
                  <a:ext uri="{FF2B5EF4-FFF2-40B4-BE49-F238E27FC236}">
                    <a16:creationId xmlns:a16="http://schemas.microsoft.com/office/drawing/2014/main" id="{1B45D2B9-E8F0-5BD3-155D-4B02AE4F86A8}"/>
                  </a:ext>
                </a:extLst>
              </p:cNvPr>
              <p:cNvCxnSpPr/>
              <p:nvPr/>
            </p:nvCxnSpPr>
            <p:spPr>
              <a:xfrm>
                <a:off x="4162425" y="5173028"/>
                <a:ext cx="0" cy="64008"/>
              </a:xfrm>
              <a:prstGeom prst="line">
                <a:avLst/>
              </a:prstGeom>
              <a:noFill/>
              <a:ln w="12700" cap="flat" cmpd="sng" algn="ctr">
                <a:solidFill>
                  <a:srgbClr val="000000"/>
                </a:solidFill>
                <a:prstDash val="solid"/>
                <a:miter lim="800000"/>
              </a:ln>
              <a:effectLst/>
            </p:spPr>
          </p:cxnSp>
          <p:cxnSp>
            <p:nvCxnSpPr>
              <p:cNvPr id="1235" name="Straight Connector 1234">
                <a:extLst>
                  <a:ext uri="{FF2B5EF4-FFF2-40B4-BE49-F238E27FC236}">
                    <a16:creationId xmlns:a16="http://schemas.microsoft.com/office/drawing/2014/main" id="{EABF19A5-7D58-3A14-8A4D-92A85253E55A}"/>
                  </a:ext>
                </a:extLst>
              </p:cNvPr>
              <p:cNvCxnSpPr/>
              <p:nvPr/>
            </p:nvCxnSpPr>
            <p:spPr>
              <a:xfrm>
                <a:off x="4852988" y="5173028"/>
                <a:ext cx="0" cy="64008"/>
              </a:xfrm>
              <a:prstGeom prst="line">
                <a:avLst/>
              </a:prstGeom>
              <a:noFill/>
              <a:ln w="12700" cap="flat" cmpd="sng" algn="ctr">
                <a:solidFill>
                  <a:srgbClr val="000000"/>
                </a:solidFill>
                <a:prstDash val="solid"/>
                <a:miter lim="800000"/>
              </a:ln>
              <a:effectLst/>
            </p:spPr>
          </p:cxnSp>
          <p:cxnSp>
            <p:nvCxnSpPr>
              <p:cNvPr id="1236" name="Straight Connector 1235">
                <a:extLst>
                  <a:ext uri="{FF2B5EF4-FFF2-40B4-BE49-F238E27FC236}">
                    <a16:creationId xmlns:a16="http://schemas.microsoft.com/office/drawing/2014/main" id="{A8B90EC2-9F2B-2B6B-4A86-2DA4D9884AE5}"/>
                  </a:ext>
                </a:extLst>
              </p:cNvPr>
              <p:cNvCxnSpPr/>
              <p:nvPr/>
            </p:nvCxnSpPr>
            <p:spPr>
              <a:xfrm>
                <a:off x="5791201" y="5173028"/>
                <a:ext cx="0" cy="64008"/>
              </a:xfrm>
              <a:prstGeom prst="line">
                <a:avLst/>
              </a:prstGeom>
              <a:noFill/>
              <a:ln w="12700" cap="flat" cmpd="sng" algn="ctr">
                <a:solidFill>
                  <a:srgbClr val="000000"/>
                </a:solidFill>
                <a:prstDash val="solid"/>
                <a:miter lim="800000"/>
              </a:ln>
              <a:effectLst/>
            </p:spPr>
          </p:cxnSp>
        </p:grpSp>
        <p:sp>
          <p:nvSpPr>
            <p:cNvPr id="1205" name="TextBox 1204">
              <a:extLst>
                <a:ext uri="{FF2B5EF4-FFF2-40B4-BE49-F238E27FC236}">
                  <a16:creationId xmlns:a16="http://schemas.microsoft.com/office/drawing/2014/main" id="{296C9456-BAB0-AE4D-E859-FA52C9CEE7AC}"/>
                </a:ext>
              </a:extLst>
            </p:cNvPr>
            <p:cNvSpPr txBox="1"/>
            <p:nvPr/>
          </p:nvSpPr>
          <p:spPr>
            <a:xfrm rot="16200000">
              <a:off x="-419563" y="3380485"/>
              <a:ext cx="2207656" cy="461665"/>
            </a:xfrm>
            <a:prstGeom prst="rect">
              <a:avLst/>
            </a:prstGeom>
            <a:solidFill>
              <a:srgbClr val="FFFFFF"/>
            </a:solidFill>
            <a:ln w="127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Concentration of erdafitinib,</a:t>
              </a:r>
              <a:br>
                <a:rPr kumimoji="0" lang="en-US" sz="12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br>
              <a:r>
                <a:rPr kumimoji="0" lang="en-US" sz="12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mean (SD), ng/mL</a:t>
              </a:r>
            </a:p>
          </p:txBody>
        </p:sp>
      </p:grpSp>
      <p:grpSp>
        <p:nvGrpSpPr>
          <p:cNvPr id="1073" name="Group 1072">
            <a:extLst>
              <a:ext uri="{FF2B5EF4-FFF2-40B4-BE49-F238E27FC236}">
                <a16:creationId xmlns:a16="http://schemas.microsoft.com/office/drawing/2014/main" id="{C027019C-AA7C-E60A-7926-B87CECE4F2E5}"/>
              </a:ext>
            </a:extLst>
          </p:cNvPr>
          <p:cNvGrpSpPr/>
          <p:nvPr/>
        </p:nvGrpSpPr>
        <p:grpSpPr>
          <a:xfrm>
            <a:off x="1370159" y="2243014"/>
            <a:ext cx="4450807" cy="2791933"/>
            <a:chOff x="1370159" y="2346377"/>
            <a:chExt cx="4450807" cy="2791933"/>
          </a:xfrm>
        </p:grpSpPr>
        <p:grpSp>
          <p:nvGrpSpPr>
            <p:cNvPr id="1139" name="Group 1138">
              <a:extLst>
                <a:ext uri="{FF2B5EF4-FFF2-40B4-BE49-F238E27FC236}">
                  <a16:creationId xmlns:a16="http://schemas.microsoft.com/office/drawing/2014/main" id="{42CA2E83-3C89-93C3-0D20-2899CB1E8CF7}"/>
                </a:ext>
              </a:extLst>
            </p:cNvPr>
            <p:cNvGrpSpPr/>
            <p:nvPr/>
          </p:nvGrpSpPr>
          <p:grpSpPr>
            <a:xfrm>
              <a:off x="1374826" y="3343450"/>
              <a:ext cx="4444953" cy="1794860"/>
              <a:chOff x="1374826" y="3343450"/>
              <a:chExt cx="4444953" cy="1794860"/>
            </a:xfrm>
          </p:grpSpPr>
          <p:sp>
            <p:nvSpPr>
              <p:cNvPr id="1178" name="Isosceles Triangle 1177">
                <a:extLst>
                  <a:ext uri="{FF2B5EF4-FFF2-40B4-BE49-F238E27FC236}">
                    <a16:creationId xmlns:a16="http://schemas.microsoft.com/office/drawing/2014/main" id="{0E66D0B7-1CC6-194B-60A6-93627A3B3114}"/>
                  </a:ext>
                </a:extLst>
              </p:cNvPr>
              <p:cNvSpPr/>
              <p:nvPr/>
            </p:nvSpPr>
            <p:spPr>
              <a:xfrm>
                <a:off x="1374826" y="5083446"/>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79" name="Isosceles Triangle 1178">
                <a:extLst>
                  <a:ext uri="{FF2B5EF4-FFF2-40B4-BE49-F238E27FC236}">
                    <a16:creationId xmlns:a16="http://schemas.microsoft.com/office/drawing/2014/main" id="{4C2C0E34-98DB-9E28-E5AC-B3E26016D064}"/>
                  </a:ext>
                </a:extLst>
              </p:cNvPr>
              <p:cNvSpPr/>
              <p:nvPr/>
            </p:nvSpPr>
            <p:spPr>
              <a:xfrm>
                <a:off x="1474916" y="4107988"/>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80" name="Isosceles Triangle 1179">
                <a:extLst>
                  <a:ext uri="{FF2B5EF4-FFF2-40B4-BE49-F238E27FC236}">
                    <a16:creationId xmlns:a16="http://schemas.microsoft.com/office/drawing/2014/main" id="{01AECD5D-4E15-CC15-5E3E-E888FB9F035D}"/>
                  </a:ext>
                </a:extLst>
              </p:cNvPr>
              <p:cNvSpPr/>
              <p:nvPr/>
            </p:nvSpPr>
            <p:spPr>
              <a:xfrm>
                <a:off x="1570387" y="3569673"/>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81" name="Isosceles Triangle 1180">
                <a:extLst>
                  <a:ext uri="{FF2B5EF4-FFF2-40B4-BE49-F238E27FC236}">
                    <a16:creationId xmlns:a16="http://schemas.microsoft.com/office/drawing/2014/main" id="{FA6C1BCC-96E2-F07E-8EAE-6280B66B90C5}"/>
                  </a:ext>
                </a:extLst>
              </p:cNvPr>
              <p:cNvSpPr/>
              <p:nvPr/>
            </p:nvSpPr>
            <p:spPr>
              <a:xfrm>
                <a:off x="1721644" y="3553002"/>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82" name="Isosceles Triangle 1181">
                <a:extLst>
                  <a:ext uri="{FF2B5EF4-FFF2-40B4-BE49-F238E27FC236}">
                    <a16:creationId xmlns:a16="http://schemas.microsoft.com/office/drawing/2014/main" id="{3D072124-867E-F258-0625-3FF0D08633EC}"/>
                  </a:ext>
                </a:extLst>
              </p:cNvPr>
              <p:cNvSpPr/>
              <p:nvPr/>
            </p:nvSpPr>
            <p:spPr>
              <a:xfrm>
                <a:off x="2063402" y="3400600"/>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83" name="Isosceles Triangle 1182">
                <a:extLst>
                  <a:ext uri="{FF2B5EF4-FFF2-40B4-BE49-F238E27FC236}">
                    <a16:creationId xmlns:a16="http://schemas.microsoft.com/office/drawing/2014/main" id="{C8B93B3F-D04E-FEA0-0D0B-D5DB8D5BBBD3}"/>
                  </a:ext>
                </a:extLst>
              </p:cNvPr>
              <p:cNvSpPr/>
              <p:nvPr/>
            </p:nvSpPr>
            <p:spPr>
              <a:xfrm>
                <a:off x="2753868" y="3381550"/>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84" name="Isosceles Triangle 1183">
                <a:extLst>
                  <a:ext uri="{FF2B5EF4-FFF2-40B4-BE49-F238E27FC236}">
                    <a16:creationId xmlns:a16="http://schemas.microsoft.com/office/drawing/2014/main" id="{FE074E11-21EA-8D97-65A4-8AD901DEE778}"/>
                  </a:ext>
                </a:extLst>
              </p:cNvPr>
              <p:cNvSpPr/>
              <p:nvPr/>
            </p:nvSpPr>
            <p:spPr>
              <a:xfrm>
                <a:off x="3450383" y="3462512"/>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85" name="Isosceles Triangle 1184">
                <a:extLst>
                  <a:ext uri="{FF2B5EF4-FFF2-40B4-BE49-F238E27FC236}">
                    <a16:creationId xmlns:a16="http://schemas.microsoft.com/office/drawing/2014/main" id="{FDD9CA52-FE8F-AB44-9888-7A91CD84D483}"/>
                  </a:ext>
                </a:extLst>
              </p:cNvPr>
              <p:cNvSpPr/>
              <p:nvPr/>
            </p:nvSpPr>
            <p:spPr>
              <a:xfrm>
                <a:off x="4137374" y="3679209"/>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86" name="Isosceles Triangle 1185">
                <a:extLst>
                  <a:ext uri="{FF2B5EF4-FFF2-40B4-BE49-F238E27FC236}">
                    <a16:creationId xmlns:a16="http://schemas.microsoft.com/office/drawing/2014/main" id="{3F0AFCA2-F87B-3B34-F772-0908399EA9C6}"/>
                  </a:ext>
                </a:extLst>
              </p:cNvPr>
              <p:cNvSpPr/>
              <p:nvPr/>
            </p:nvSpPr>
            <p:spPr>
              <a:xfrm>
                <a:off x="4827936" y="3343450"/>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87" name="Isosceles Triangle 1186">
                <a:extLst>
                  <a:ext uri="{FF2B5EF4-FFF2-40B4-BE49-F238E27FC236}">
                    <a16:creationId xmlns:a16="http://schemas.microsoft.com/office/drawing/2014/main" id="{A61F99F0-3F59-FFFA-F444-BFD16AB61936}"/>
                  </a:ext>
                </a:extLst>
              </p:cNvPr>
              <p:cNvSpPr/>
              <p:nvPr/>
            </p:nvSpPr>
            <p:spPr>
              <a:xfrm>
                <a:off x="5764915" y="3703022"/>
                <a:ext cx="54864" cy="54864"/>
              </a:xfrm>
              <a:prstGeom prst="triangle">
                <a:avLst/>
              </a:prstGeom>
              <a:solidFill>
                <a:srgbClr val="000000"/>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cxnSp>
            <p:nvCxnSpPr>
              <p:cNvPr id="1188" name="Straight Connector 1187">
                <a:extLst>
                  <a:ext uri="{FF2B5EF4-FFF2-40B4-BE49-F238E27FC236}">
                    <a16:creationId xmlns:a16="http://schemas.microsoft.com/office/drawing/2014/main" id="{9B80E407-A755-E371-7CD4-6EDDC6B97004}"/>
                  </a:ext>
                </a:extLst>
              </p:cNvPr>
              <p:cNvCxnSpPr>
                <a:cxnSpLocks/>
                <a:endCxn id="1179" idx="3"/>
              </p:cNvCxnSpPr>
              <p:nvPr/>
            </p:nvCxnSpPr>
            <p:spPr>
              <a:xfrm flipV="1">
                <a:off x="1400175" y="4162852"/>
                <a:ext cx="102173" cy="920594"/>
              </a:xfrm>
              <a:prstGeom prst="line">
                <a:avLst/>
              </a:prstGeom>
              <a:noFill/>
              <a:ln w="12700" cap="flat" cmpd="sng" algn="ctr">
                <a:solidFill>
                  <a:schemeClr val="bg1"/>
                </a:solidFill>
                <a:prstDash val="solid"/>
                <a:miter lim="800000"/>
              </a:ln>
              <a:effectLst/>
            </p:spPr>
          </p:cxnSp>
          <p:cxnSp>
            <p:nvCxnSpPr>
              <p:cNvPr id="1189" name="Straight Connector 1188">
                <a:extLst>
                  <a:ext uri="{FF2B5EF4-FFF2-40B4-BE49-F238E27FC236}">
                    <a16:creationId xmlns:a16="http://schemas.microsoft.com/office/drawing/2014/main" id="{E7E3D681-844E-BB19-5129-699956C0CADD}"/>
                  </a:ext>
                </a:extLst>
              </p:cNvPr>
              <p:cNvCxnSpPr>
                <a:cxnSpLocks/>
                <a:stCxn id="1179" idx="3"/>
                <a:endCxn id="1180" idx="3"/>
              </p:cNvCxnSpPr>
              <p:nvPr/>
            </p:nvCxnSpPr>
            <p:spPr>
              <a:xfrm flipV="1">
                <a:off x="1502348" y="3624537"/>
                <a:ext cx="95471" cy="538315"/>
              </a:xfrm>
              <a:prstGeom prst="line">
                <a:avLst/>
              </a:prstGeom>
              <a:noFill/>
              <a:ln w="12700" cap="flat" cmpd="sng" algn="ctr">
                <a:solidFill>
                  <a:schemeClr val="bg1"/>
                </a:solidFill>
                <a:prstDash val="solid"/>
                <a:miter lim="800000"/>
              </a:ln>
              <a:effectLst/>
            </p:spPr>
          </p:cxnSp>
          <p:cxnSp>
            <p:nvCxnSpPr>
              <p:cNvPr id="1190" name="Straight Connector 1189">
                <a:extLst>
                  <a:ext uri="{FF2B5EF4-FFF2-40B4-BE49-F238E27FC236}">
                    <a16:creationId xmlns:a16="http://schemas.microsoft.com/office/drawing/2014/main" id="{23F92369-612C-C63D-CA0F-331188EBE799}"/>
                  </a:ext>
                </a:extLst>
              </p:cNvPr>
              <p:cNvCxnSpPr>
                <a:cxnSpLocks/>
                <a:stCxn id="1180" idx="1"/>
                <a:endCxn id="1181" idx="1"/>
              </p:cNvCxnSpPr>
              <p:nvPr/>
            </p:nvCxnSpPr>
            <p:spPr>
              <a:xfrm flipV="1">
                <a:off x="1584103" y="3580434"/>
                <a:ext cx="151257" cy="16671"/>
              </a:xfrm>
              <a:prstGeom prst="line">
                <a:avLst/>
              </a:prstGeom>
              <a:noFill/>
              <a:ln w="12700" cap="flat" cmpd="sng" algn="ctr">
                <a:solidFill>
                  <a:schemeClr val="bg1"/>
                </a:solidFill>
                <a:prstDash val="solid"/>
                <a:miter lim="800000"/>
              </a:ln>
              <a:effectLst/>
            </p:spPr>
          </p:cxnSp>
          <p:cxnSp>
            <p:nvCxnSpPr>
              <p:cNvPr id="1191" name="Straight Connector 1190">
                <a:extLst>
                  <a:ext uri="{FF2B5EF4-FFF2-40B4-BE49-F238E27FC236}">
                    <a16:creationId xmlns:a16="http://schemas.microsoft.com/office/drawing/2014/main" id="{CEA08463-075C-1777-4505-9D7303F1CF39}"/>
                  </a:ext>
                </a:extLst>
              </p:cNvPr>
              <p:cNvCxnSpPr>
                <a:cxnSpLocks/>
                <a:stCxn id="1181" idx="1"/>
                <a:endCxn id="1182" idx="1"/>
              </p:cNvCxnSpPr>
              <p:nvPr/>
            </p:nvCxnSpPr>
            <p:spPr>
              <a:xfrm flipV="1">
                <a:off x="1735360" y="3428032"/>
                <a:ext cx="341758" cy="152402"/>
              </a:xfrm>
              <a:prstGeom prst="line">
                <a:avLst/>
              </a:prstGeom>
              <a:noFill/>
              <a:ln w="12700" cap="flat" cmpd="sng" algn="ctr">
                <a:solidFill>
                  <a:schemeClr val="bg1"/>
                </a:solidFill>
                <a:prstDash val="solid"/>
                <a:miter lim="800000"/>
              </a:ln>
              <a:effectLst/>
            </p:spPr>
          </p:cxnSp>
          <p:cxnSp>
            <p:nvCxnSpPr>
              <p:cNvPr id="1192" name="Straight Connector 1191">
                <a:extLst>
                  <a:ext uri="{FF2B5EF4-FFF2-40B4-BE49-F238E27FC236}">
                    <a16:creationId xmlns:a16="http://schemas.microsoft.com/office/drawing/2014/main" id="{3D9761EF-51E1-939F-3A45-5A58AC09B4CB}"/>
                  </a:ext>
                </a:extLst>
              </p:cNvPr>
              <p:cNvCxnSpPr>
                <a:cxnSpLocks/>
                <a:stCxn id="1182" idx="1"/>
                <a:endCxn id="1183" idx="1"/>
              </p:cNvCxnSpPr>
              <p:nvPr/>
            </p:nvCxnSpPr>
            <p:spPr>
              <a:xfrm flipV="1">
                <a:off x="2077118" y="3408982"/>
                <a:ext cx="690466" cy="19050"/>
              </a:xfrm>
              <a:prstGeom prst="line">
                <a:avLst/>
              </a:prstGeom>
              <a:noFill/>
              <a:ln w="12700" cap="flat" cmpd="sng" algn="ctr">
                <a:solidFill>
                  <a:schemeClr val="bg1"/>
                </a:solidFill>
                <a:prstDash val="solid"/>
                <a:miter lim="800000"/>
              </a:ln>
              <a:effectLst/>
            </p:spPr>
          </p:cxnSp>
          <p:cxnSp>
            <p:nvCxnSpPr>
              <p:cNvPr id="1193" name="Straight Connector 1192">
                <a:extLst>
                  <a:ext uri="{FF2B5EF4-FFF2-40B4-BE49-F238E27FC236}">
                    <a16:creationId xmlns:a16="http://schemas.microsoft.com/office/drawing/2014/main" id="{C331767B-1E04-C70F-EDE5-9AD9C2E962A4}"/>
                  </a:ext>
                </a:extLst>
              </p:cNvPr>
              <p:cNvCxnSpPr>
                <a:cxnSpLocks/>
                <a:stCxn id="1183" idx="1"/>
                <a:endCxn id="1184" idx="1"/>
              </p:cNvCxnSpPr>
              <p:nvPr/>
            </p:nvCxnSpPr>
            <p:spPr>
              <a:xfrm>
                <a:off x="2767584" y="3408982"/>
                <a:ext cx="696515" cy="80962"/>
              </a:xfrm>
              <a:prstGeom prst="line">
                <a:avLst/>
              </a:prstGeom>
              <a:noFill/>
              <a:ln w="12700" cap="flat" cmpd="sng" algn="ctr">
                <a:solidFill>
                  <a:schemeClr val="bg1"/>
                </a:solidFill>
                <a:prstDash val="solid"/>
                <a:miter lim="800000"/>
              </a:ln>
              <a:effectLst/>
            </p:spPr>
          </p:cxnSp>
          <p:cxnSp>
            <p:nvCxnSpPr>
              <p:cNvPr id="1194" name="Straight Connector 1193">
                <a:extLst>
                  <a:ext uri="{FF2B5EF4-FFF2-40B4-BE49-F238E27FC236}">
                    <a16:creationId xmlns:a16="http://schemas.microsoft.com/office/drawing/2014/main" id="{347F9EDC-31AB-5FEE-0CF2-0389E95FF95C}"/>
                  </a:ext>
                </a:extLst>
              </p:cNvPr>
              <p:cNvCxnSpPr>
                <a:cxnSpLocks/>
                <a:stCxn id="1184" idx="5"/>
                <a:endCxn id="1185" idx="5"/>
              </p:cNvCxnSpPr>
              <p:nvPr/>
            </p:nvCxnSpPr>
            <p:spPr>
              <a:xfrm>
                <a:off x="3491531" y="3489944"/>
                <a:ext cx="686991" cy="216697"/>
              </a:xfrm>
              <a:prstGeom prst="line">
                <a:avLst/>
              </a:prstGeom>
              <a:noFill/>
              <a:ln w="12700" cap="flat" cmpd="sng" algn="ctr">
                <a:solidFill>
                  <a:schemeClr val="bg1"/>
                </a:solidFill>
                <a:prstDash val="solid"/>
                <a:miter lim="800000"/>
              </a:ln>
              <a:effectLst/>
            </p:spPr>
          </p:cxnSp>
          <p:cxnSp>
            <p:nvCxnSpPr>
              <p:cNvPr id="1195" name="Straight Connector 1194">
                <a:extLst>
                  <a:ext uri="{FF2B5EF4-FFF2-40B4-BE49-F238E27FC236}">
                    <a16:creationId xmlns:a16="http://schemas.microsoft.com/office/drawing/2014/main" id="{7CAFF834-0201-2177-B550-06150D60DF1E}"/>
                  </a:ext>
                </a:extLst>
              </p:cNvPr>
              <p:cNvCxnSpPr>
                <a:cxnSpLocks/>
                <a:stCxn id="1185" idx="1"/>
                <a:endCxn id="1186" idx="1"/>
              </p:cNvCxnSpPr>
              <p:nvPr/>
            </p:nvCxnSpPr>
            <p:spPr>
              <a:xfrm flipV="1">
                <a:off x="4151090" y="3370882"/>
                <a:ext cx="690562" cy="335759"/>
              </a:xfrm>
              <a:prstGeom prst="line">
                <a:avLst/>
              </a:prstGeom>
              <a:noFill/>
              <a:ln w="12700" cap="flat" cmpd="sng" algn="ctr">
                <a:solidFill>
                  <a:schemeClr val="bg1"/>
                </a:solidFill>
                <a:prstDash val="solid"/>
                <a:miter lim="800000"/>
              </a:ln>
              <a:effectLst/>
            </p:spPr>
          </p:cxnSp>
          <p:cxnSp>
            <p:nvCxnSpPr>
              <p:cNvPr id="1196" name="Straight Connector 1195">
                <a:extLst>
                  <a:ext uri="{FF2B5EF4-FFF2-40B4-BE49-F238E27FC236}">
                    <a16:creationId xmlns:a16="http://schemas.microsoft.com/office/drawing/2014/main" id="{EF68793C-50AD-E3FB-EBF8-1FBFE1321B34}"/>
                  </a:ext>
                </a:extLst>
              </p:cNvPr>
              <p:cNvCxnSpPr>
                <a:cxnSpLocks/>
                <a:stCxn id="1186" idx="1"/>
                <a:endCxn id="1187" idx="1"/>
              </p:cNvCxnSpPr>
              <p:nvPr/>
            </p:nvCxnSpPr>
            <p:spPr>
              <a:xfrm>
                <a:off x="4841652" y="3370882"/>
                <a:ext cx="936979" cy="359572"/>
              </a:xfrm>
              <a:prstGeom prst="line">
                <a:avLst/>
              </a:prstGeom>
              <a:noFill/>
              <a:ln w="12700" cap="flat" cmpd="sng" algn="ctr">
                <a:solidFill>
                  <a:schemeClr val="bg1"/>
                </a:solidFill>
                <a:prstDash val="solid"/>
                <a:miter lim="800000"/>
              </a:ln>
              <a:effectLst/>
            </p:spPr>
          </p:cxnSp>
        </p:grpSp>
        <p:grpSp>
          <p:nvGrpSpPr>
            <p:cNvPr id="1140" name="Group 1139">
              <a:extLst>
                <a:ext uri="{FF2B5EF4-FFF2-40B4-BE49-F238E27FC236}">
                  <a16:creationId xmlns:a16="http://schemas.microsoft.com/office/drawing/2014/main" id="{E8EE75AA-1162-431A-3349-56C50B13CAC5}"/>
                </a:ext>
              </a:extLst>
            </p:cNvPr>
            <p:cNvGrpSpPr/>
            <p:nvPr/>
          </p:nvGrpSpPr>
          <p:grpSpPr>
            <a:xfrm>
              <a:off x="1370159" y="2346377"/>
              <a:ext cx="4450807" cy="2772354"/>
              <a:chOff x="1370159" y="2346377"/>
              <a:chExt cx="4450807" cy="2772354"/>
            </a:xfrm>
          </p:grpSpPr>
          <p:grpSp>
            <p:nvGrpSpPr>
              <p:cNvPr id="1141" name="Group 1140">
                <a:extLst>
                  <a:ext uri="{FF2B5EF4-FFF2-40B4-BE49-F238E27FC236}">
                    <a16:creationId xmlns:a16="http://schemas.microsoft.com/office/drawing/2014/main" id="{CE4F926F-3B65-9183-0AF9-8B537C342920}"/>
                  </a:ext>
                </a:extLst>
              </p:cNvPr>
              <p:cNvGrpSpPr/>
              <p:nvPr/>
            </p:nvGrpSpPr>
            <p:grpSpPr>
              <a:xfrm>
                <a:off x="1470249" y="3613976"/>
                <a:ext cx="59531" cy="1037265"/>
                <a:chOff x="1470249" y="3613976"/>
                <a:chExt cx="59531" cy="1037265"/>
              </a:xfrm>
            </p:grpSpPr>
            <p:cxnSp>
              <p:nvCxnSpPr>
                <p:cNvPr id="1175" name="Straight Connector 1174">
                  <a:extLst>
                    <a:ext uri="{FF2B5EF4-FFF2-40B4-BE49-F238E27FC236}">
                      <a16:creationId xmlns:a16="http://schemas.microsoft.com/office/drawing/2014/main" id="{D179B32D-EDF6-5EBF-E371-89282B4BD207}"/>
                    </a:ext>
                  </a:extLst>
                </p:cNvPr>
                <p:cNvCxnSpPr>
                  <a:cxnSpLocks/>
                </p:cNvCxnSpPr>
                <p:nvPr/>
              </p:nvCxnSpPr>
              <p:spPr>
                <a:xfrm>
                  <a:off x="1500014" y="3613976"/>
                  <a:ext cx="0" cy="1033272"/>
                </a:xfrm>
                <a:prstGeom prst="line">
                  <a:avLst/>
                </a:prstGeom>
                <a:noFill/>
                <a:ln w="12700" cap="flat" cmpd="sng" algn="ctr">
                  <a:solidFill>
                    <a:schemeClr val="bg1"/>
                  </a:solidFill>
                  <a:prstDash val="solid"/>
                  <a:miter lim="800000"/>
                </a:ln>
                <a:effectLst/>
              </p:spPr>
            </p:cxnSp>
            <p:cxnSp>
              <p:nvCxnSpPr>
                <p:cNvPr id="1176" name="Straight Connector 1175">
                  <a:extLst>
                    <a:ext uri="{FF2B5EF4-FFF2-40B4-BE49-F238E27FC236}">
                      <a16:creationId xmlns:a16="http://schemas.microsoft.com/office/drawing/2014/main" id="{FBC5F9E3-EE56-A34C-2940-8070426708B4}"/>
                    </a:ext>
                  </a:extLst>
                </p:cNvPr>
                <p:cNvCxnSpPr>
                  <a:cxnSpLocks/>
                </p:cNvCxnSpPr>
                <p:nvPr/>
              </p:nvCxnSpPr>
              <p:spPr>
                <a:xfrm>
                  <a:off x="1470249" y="3617277"/>
                  <a:ext cx="59531" cy="0"/>
                </a:xfrm>
                <a:prstGeom prst="line">
                  <a:avLst/>
                </a:prstGeom>
                <a:noFill/>
                <a:ln w="12700" cap="flat" cmpd="sng" algn="ctr">
                  <a:solidFill>
                    <a:schemeClr val="bg1"/>
                  </a:solidFill>
                  <a:prstDash val="solid"/>
                  <a:miter lim="800000"/>
                </a:ln>
                <a:effectLst/>
              </p:spPr>
            </p:cxnSp>
            <p:cxnSp>
              <p:nvCxnSpPr>
                <p:cNvPr id="1177" name="Straight Connector 1176">
                  <a:extLst>
                    <a:ext uri="{FF2B5EF4-FFF2-40B4-BE49-F238E27FC236}">
                      <a16:creationId xmlns:a16="http://schemas.microsoft.com/office/drawing/2014/main" id="{117BBA63-9AE7-C2FF-6694-DCDF368A2A24}"/>
                    </a:ext>
                  </a:extLst>
                </p:cNvPr>
                <p:cNvCxnSpPr>
                  <a:cxnSpLocks/>
                </p:cNvCxnSpPr>
                <p:nvPr/>
              </p:nvCxnSpPr>
              <p:spPr>
                <a:xfrm>
                  <a:off x="1470249" y="4651241"/>
                  <a:ext cx="59531" cy="0"/>
                </a:xfrm>
                <a:prstGeom prst="line">
                  <a:avLst/>
                </a:prstGeom>
                <a:noFill/>
                <a:ln w="12700" cap="flat" cmpd="sng" algn="ctr">
                  <a:solidFill>
                    <a:schemeClr val="bg1"/>
                  </a:solidFill>
                  <a:prstDash val="solid"/>
                  <a:miter lim="800000"/>
                </a:ln>
                <a:effectLst/>
              </p:spPr>
            </p:cxnSp>
          </p:grpSp>
          <p:grpSp>
            <p:nvGrpSpPr>
              <p:cNvPr id="1142" name="Group 1141">
                <a:extLst>
                  <a:ext uri="{FF2B5EF4-FFF2-40B4-BE49-F238E27FC236}">
                    <a16:creationId xmlns:a16="http://schemas.microsoft.com/office/drawing/2014/main" id="{B077B124-8013-6461-0B6D-1C855C98ACAC}"/>
                  </a:ext>
                </a:extLst>
              </p:cNvPr>
              <p:cNvGrpSpPr/>
              <p:nvPr/>
            </p:nvGrpSpPr>
            <p:grpSpPr>
              <a:xfrm>
                <a:off x="1370159" y="2693189"/>
                <a:ext cx="257473" cy="2425542"/>
                <a:chOff x="1272307" y="3613976"/>
                <a:chExt cx="257473" cy="2425542"/>
              </a:xfrm>
            </p:grpSpPr>
            <p:cxnSp>
              <p:nvCxnSpPr>
                <p:cNvPr id="1171" name="Straight Connector 1170">
                  <a:extLst>
                    <a:ext uri="{FF2B5EF4-FFF2-40B4-BE49-F238E27FC236}">
                      <a16:creationId xmlns:a16="http://schemas.microsoft.com/office/drawing/2014/main" id="{81E7DA35-D82C-B8C8-7DFA-0E57B7D79CB4}"/>
                    </a:ext>
                  </a:extLst>
                </p:cNvPr>
                <p:cNvCxnSpPr>
                  <a:cxnSpLocks/>
                </p:cNvCxnSpPr>
                <p:nvPr/>
              </p:nvCxnSpPr>
              <p:spPr>
                <a:xfrm>
                  <a:off x="1500014" y="3613976"/>
                  <a:ext cx="0" cy="1806418"/>
                </a:xfrm>
                <a:prstGeom prst="line">
                  <a:avLst/>
                </a:prstGeom>
                <a:noFill/>
                <a:ln w="12700" cap="flat" cmpd="sng" algn="ctr">
                  <a:solidFill>
                    <a:schemeClr val="bg1"/>
                  </a:solidFill>
                  <a:prstDash val="solid"/>
                  <a:miter lim="800000"/>
                </a:ln>
                <a:effectLst/>
              </p:spPr>
            </p:cxnSp>
            <p:cxnSp>
              <p:nvCxnSpPr>
                <p:cNvPr id="1172" name="Straight Connector 1171">
                  <a:extLst>
                    <a:ext uri="{FF2B5EF4-FFF2-40B4-BE49-F238E27FC236}">
                      <a16:creationId xmlns:a16="http://schemas.microsoft.com/office/drawing/2014/main" id="{5308A0A7-8BCD-8B7F-330F-0076F9524126}"/>
                    </a:ext>
                  </a:extLst>
                </p:cNvPr>
                <p:cNvCxnSpPr>
                  <a:cxnSpLocks/>
                </p:cNvCxnSpPr>
                <p:nvPr/>
              </p:nvCxnSpPr>
              <p:spPr>
                <a:xfrm>
                  <a:off x="1470249" y="3617277"/>
                  <a:ext cx="59531" cy="0"/>
                </a:xfrm>
                <a:prstGeom prst="line">
                  <a:avLst/>
                </a:prstGeom>
                <a:noFill/>
                <a:ln w="12700" cap="flat" cmpd="sng" algn="ctr">
                  <a:solidFill>
                    <a:schemeClr val="bg1"/>
                  </a:solidFill>
                  <a:prstDash val="solid"/>
                  <a:miter lim="800000"/>
                </a:ln>
                <a:effectLst/>
              </p:spPr>
            </p:cxnSp>
            <p:cxnSp>
              <p:nvCxnSpPr>
                <p:cNvPr id="1173" name="Straight Connector 1172">
                  <a:extLst>
                    <a:ext uri="{FF2B5EF4-FFF2-40B4-BE49-F238E27FC236}">
                      <a16:creationId xmlns:a16="http://schemas.microsoft.com/office/drawing/2014/main" id="{74DF68CF-3B5E-29F7-CF88-1F993382BC7A}"/>
                    </a:ext>
                  </a:extLst>
                </p:cNvPr>
                <p:cNvCxnSpPr>
                  <a:cxnSpLocks/>
                </p:cNvCxnSpPr>
                <p:nvPr/>
              </p:nvCxnSpPr>
              <p:spPr>
                <a:xfrm>
                  <a:off x="1470249" y="5420394"/>
                  <a:ext cx="59531" cy="0"/>
                </a:xfrm>
                <a:prstGeom prst="line">
                  <a:avLst/>
                </a:prstGeom>
                <a:noFill/>
                <a:ln w="12700" cap="flat" cmpd="sng" algn="ctr">
                  <a:solidFill>
                    <a:schemeClr val="bg1"/>
                  </a:solidFill>
                  <a:prstDash val="solid"/>
                  <a:miter lim="800000"/>
                </a:ln>
                <a:effectLst/>
              </p:spPr>
            </p:cxnSp>
            <p:cxnSp>
              <p:nvCxnSpPr>
                <p:cNvPr id="1174" name="Straight Connector 1173">
                  <a:extLst>
                    <a:ext uri="{FF2B5EF4-FFF2-40B4-BE49-F238E27FC236}">
                      <a16:creationId xmlns:a16="http://schemas.microsoft.com/office/drawing/2014/main" id="{47B3FE20-8DD3-7C25-20C8-AD20DE591E36}"/>
                    </a:ext>
                  </a:extLst>
                </p:cNvPr>
                <p:cNvCxnSpPr>
                  <a:cxnSpLocks/>
                </p:cNvCxnSpPr>
                <p:nvPr/>
              </p:nvCxnSpPr>
              <p:spPr>
                <a:xfrm>
                  <a:off x="1272307" y="6039518"/>
                  <a:ext cx="59531" cy="0"/>
                </a:xfrm>
                <a:prstGeom prst="line">
                  <a:avLst/>
                </a:prstGeom>
                <a:noFill/>
                <a:ln w="12700" cap="flat" cmpd="sng" algn="ctr">
                  <a:solidFill>
                    <a:schemeClr val="bg1"/>
                  </a:solidFill>
                  <a:prstDash val="solid"/>
                  <a:miter lim="800000"/>
                </a:ln>
                <a:effectLst/>
              </p:spPr>
            </p:cxnSp>
          </p:grpSp>
          <p:grpSp>
            <p:nvGrpSpPr>
              <p:cNvPr id="1143" name="Group 1142">
                <a:extLst>
                  <a:ext uri="{FF2B5EF4-FFF2-40B4-BE49-F238E27FC236}">
                    <a16:creationId xmlns:a16="http://schemas.microsoft.com/office/drawing/2014/main" id="{13EDE3B8-6643-08C9-0BCC-0D161599123D}"/>
                  </a:ext>
                </a:extLst>
              </p:cNvPr>
              <p:cNvGrpSpPr/>
              <p:nvPr/>
            </p:nvGrpSpPr>
            <p:grpSpPr>
              <a:xfrm>
                <a:off x="1720501" y="2912265"/>
                <a:ext cx="59531" cy="1337281"/>
                <a:chOff x="1470249" y="3613976"/>
                <a:chExt cx="59531" cy="1337281"/>
              </a:xfrm>
            </p:grpSpPr>
            <p:cxnSp>
              <p:nvCxnSpPr>
                <p:cNvPr id="1168" name="Straight Connector 1167">
                  <a:extLst>
                    <a:ext uri="{FF2B5EF4-FFF2-40B4-BE49-F238E27FC236}">
                      <a16:creationId xmlns:a16="http://schemas.microsoft.com/office/drawing/2014/main" id="{2E040665-62C9-F818-105C-80B43D35E93B}"/>
                    </a:ext>
                  </a:extLst>
                </p:cNvPr>
                <p:cNvCxnSpPr>
                  <a:cxnSpLocks/>
                </p:cNvCxnSpPr>
                <p:nvPr/>
              </p:nvCxnSpPr>
              <p:spPr>
                <a:xfrm>
                  <a:off x="1500014" y="3613976"/>
                  <a:ext cx="0" cy="1337281"/>
                </a:xfrm>
                <a:prstGeom prst="line">
                  <a:avLst/>
                </a:prstGeom>
                <a:noFill/>
                <a:ln w="12700" cap="flat" cmpd="sng" algn="ctr">
                  <a:solidFill>
                    <a:schemeClr val="bg1"/>
                  </a:solidFill>
                  <a:prstDash val="solid"/>
                  <a:miter lim="800000"/>
                </a:ln>
                <a:effectLst/>
              </p:spPr>
            </p:cxnSp>
            <p:cxnSp>
              <p:nvCxnSpPr>
                <p:cNvPr id="1169" name="Straight Connector 1168">
                  <a:extLst>
                    <a:ext uri="{FF2B5EF4-FFF2-40B4-BE49-F238E27FC236}">
                      <a16:creationId xmlns:a16="http://schemas.microsoft.com/office/drawing/2014/main" id="{B02AD1D3-A45E-95BA-5E01-C58CC37120DF}"/>
                    </a:ext>
                  </a:extLst>
                </p:cNvPr>
                <p:cNvCxnSpPr>
                  <a:cxnSpLocks/>
                </p:cNvCxnSpPr>
                <p:nvPr/>
              </p:nvCxnSpPr>
              <p:spPr>
                <a:xfrm>
                  <a:off x="1470249" y="3617277"/>
                  <a:ext cx="59531" cy="0"/>
                </a:xfrm>
                <a:prstGeom prst="line">
                  <a:avLst/>
                </a:prstGeom>
                <a:noFill/>
                <a:ln w="12700" cap="flat" cmpd="sng" algn="ctr">
                  <a:solidFill>
                    <a:schemeClr val="bg1"/>
                  </a:solidFill>
                  <a:prstDash val="solid"/>
                  <a:miter lim="800000"/>
                </a:ln>
                <a:effectLst/>
              </p:spPr>
            </p:cxnSp>
            <p:cxnSp>
              <p:nvCxnSpPr>
                <p:cNvPr id="1170" name="Straight Connector 1169">
                  <a:extLst>
                    <a:ext uri="{FF2B5EF4-FFF2-40B4-BE49-F238E27FC236}">
                      <a16:creationId xmlns:a16="http://schemas.microsoft.com/office/drawing/2014/main" id="{09EC48B1-A03E-AB7B-03EA-6441C42E1B92}"/>
                    </a:ext>
                  </a:extLst>
                </p:cNvPr>
                <p:cNvCxnSpPr>
                  <a:cxnSpLocks/>
                </p:cNvCxnSpPr>
                <p:nvPr/>
              </p:nvCxnSpPr>
              <p:spPr>
                <a:xfrm>
                  <a:off x="1470249" y="4946518"/>
                  <a:ext cx="59531" cy="0"/>
                </a:xfrm>
                <a:prstGeom prst="line">
                  <a:avLst/>
                </a:prstGeom>
                <a:noFill/>
                <a:ln w="12700" cap="flat" cmpd="sng" algn="ctr">
                  <a:solidFill>
                    <a:schemeClr val="bg1"/>
                  </a:solidFill>
                  <a:prstDash val="solid"/>
                  <a:miter lim="800000"/>
                </a:ln>
                <a:effectLst/>
              </p:spPr>
            </p:cxnSp>
          </p:grpSp>
          <p:grpSp>
            <p:nvGrpSpPr>
              <p:cNvPr id="1144" name="Group 1143">
                <a:extLst>
                  <a:ext uri="{FF2B5EF4-FFF2-40B4-BE49-F238E27FC236}">
                    <a16:creationId xmlns:a16="http://schemas.microsoft.com/office/drawing/2014/main" id="{767F428C-2CE2-A1E3-8C89-078574CE9CBC}"/>
                  </a:ext>
                </a:extLst>
              </p:cNvPr>
              <p:cNvGrpSpPr/>
              <p:nvPr/>
            </p:nvGrpSpPr>
            <p:grpSpPr>
              <a:xfrm>
                <a:off x="2061116" y="2662019"/>
                <a:ext cx="59531" cy="1525425"/>
                <a:chOff x="1470249" y="3613976"/>
                <a:chExt cx="59531" cy="1525425"/>
              </a:xfrm>
            </p:grpSpPr>
            <p:cxnSp>
              <p:nvCxnSpPr>
                <p:cNvPr id="1165" name="Straight Connector 1164">
                  <a:extLst>
                    <a:ext uri="{FF2B5EF4-FFF2-40B4-BE49-F238E27FC236}">
                      <a16:creationId xmlns:a16="http://schemas.microsoft.com/office/drawing/2014/main" id="{484BFDAE-6AD6-C009-5445-31AED390226E}"/>
                    </a:ext>
                  </a:extLst>
                </p:cNvPr>
                <p:cNvCxnSpPr>
                  <a:cxnSpLocks/>
                </p:cNvCxnSpPr>
                <p:nvPr/>
              </p:nvCxnSpPr>
              <p:spPr>
                <a:xfrm>
                  <a:off x="1506364" y="3613976"/>
                  <a:ext cx="0" cy="1525425"/>
                </a:xfrm>
                <a:prstGeom prst="line">
                  <a:avLst/>
                </a:prstGeom>
                <a:noFill/>
                <a:ln w="12700" cap="flat" cmpd="sng" algn="ctr">
                  <a:solidFill>
                    <a:schemeClr val="bg1"/>
                  </a:solidFill>
                  <a:prstDash val="solid"/>
                  <a:miter lim="800000"/>
                </a:ln>
                <a:effectLst/>
              </p:spPr>
            </p:cxnSp>
            <p:cxnSp>
              <p:nvCxnSpPr>
                <p:cNvPr id="1166" name="Straight Connector 1165">
                  <a:extLst>
                    <a:ext uri="{FF2B5EF4-FFF2-40B4-BE49-F238E27FC236}">
                      <a16:creationId xmlns:a16="http://schemas.microsoft.com/office/drawing/2014/main" id="{4944FD3C-425C-8BAB-6483-94B847444C28}"/>
                    </a:ext>
                  </a:extLst>
                </p:cNvPr>
                <p:cNvCxnSpPr>
                  <a:cxnSpLocks/>
                </p:cNvCxnSpPr>
                <p:nvPr/>
              </p:nvCxnSpPr>
              <p:spPr>
                <a:xfrm>
                  <a:off x="1470249" y="3617277"/>
                  <a:ext cx="59531" cy="0"/>
                </a:xfrm>
                <a:prstGeom prst="line">
                  <a:avLst/>
                </a:prstGeom>
                <a:noFill/>
                <a:ln w="12700" cap="flat" cmpd="sng" algn="ctr">
                  <a:solidFill>
                    <a:schemeClr val="bg1"/>
                  </a:solidFill>
                  <a:prstDash val="solid"/>
                  <a:miter lim="800000"/>
                </a:ln>
                <a:effectLst/>
              </p:spPr>
            </p:cxnSp>
            <p:cxnSp>
              <p:nvCxnSpPr>
                <p:cNvPr id="1167" name="Straight Connector 1166">
                  <a:extLst>
                    <a:ext uri="{FF2B5EF4-FFF2-40B4-BE49-F238E27FC236}">
                      <a16:creationId xmlns:a16="http://schemas.microsoft.com/office/drawing/2014/main" id="{83B899AB-4FA0-1246-7A1C-0D34807A5905}"/>
                    </a:ext>
                  </a:extLst>
                </p:cNvPr>
                <p:cNvCxnSpPr>
                  <a:cxnSpLocks/>
                </p:cNvCxnSpPr>
                <p:nvPr/>
              </p:nvCxnSpPr>
              <p:spPr>
                <a:xfrm>
                  <a:off x="1470249" y="5139401"/>
                  <a:ext cx="59531" cy="0"/>
                </a:xfrm>
                <a:prstGeom prst="line">
                  <a:avLst/>
                </a:prstGeom>
                <a:noFill/>
                <a:ln w="12700" cap="flat" cmpd="sng" algn="ctr">
                  <a:solidFill>
                    <a:schemeClr val="bg1"/>
                  </a:solidFill>
                  <a:prstDash val="solid"/>
                  <a:miter lim="800000"/>
                </a:ln>
                <a:effectLst/>
              </p:spPr>
            </p:cxnSp>
          </p:grpSp>
          <p:grpSp>
            <p:nvGrpSpPr>
              <p:cNvPr id="1145" name="Group 1144">
                <a:extLst>
                  <a:ext uri="{FF2B5EF4-FFF2-40B4-BE49-F238E27FC236}">
                    <a16:creationId xmlns:a16="http://schemas.microsoft.com/office/drawing/2014/main" id="{C624A5F1-321E-4095-D00E-0CBFF8CF32CD}"/>
                  </a:ext>
                </a:extLst>
              </p:cNvPr>
              <p:cNvGrpSpPr/>
              <p:nvPr/>
            </p:nvGrpSpPr>
            <p:grpSpPr>
              <a:xfrm>
                <a:off x="2750440" y="2346377"/>
                <a:ext cx="59531" cy="2130269"/>
                <a:chOff x="1470249" y="3616357"/>
                <a:chExt cx="59531" cy="2130269"/>
              </a:xfrm>
            </p:grpSpPr>
            <p:cxnSp>
              <p:nvCxnSpPr>
                <p:cNvPr id="1162" name="Straight Connector 1161">
                  <a:extLst>
                    <a:ext uri="{FF2B5EF4-FFF2-40B4-BE49-F238E27FC236}">
                      <a16:creationId xmlns:a16="http://schemas.microsoft.com/office/drawing/2014/main" id="{25F7541F-366D-E1D5-AD4F-8C64444E9FEC}"/>
                    </a:ext>
                  </a:extLst>
                </p:cNvPr>
                <p:cNvCxnSpPr>
                  <a:cxnSpLocks/>
                </p:cNvCxnSpPr>
                <p:nvPr/>
              </p:nvCxnSpPr>
              <p:spPr>
                <a:xfrm>
                  <a:off x="1500014" y="3616357"/>
                  <a:ext cx="0" cy="2130269"/>
                </a:xfrm>
                <a:prstGeom prst="line">
                  <a:avLst/>
                </a:prstGeom>
                <a:noFill/>
                <a:ln w="12700" cap="flat" cmpd="sng" algn="ctr">
                  <a:solidFill>
                    <a:schemeClr val="bg1"/>
                  </a:solidFill>
                  <a:prstDash val="solid"/>
                  <a:miter lim="800000"/>
                </a:ln>
                <a:effectLst/>
              </p:spPr>
            </p:cxnSp>
            <p:cxnSp>
              <p:nvCxnSpPr>
                <p:cNvPr id="1163" name="Straight Connector 1162">
                  <a:extLst>
                    <a:ext uri="{FF2B5EF4-FFF2-40B4-BE49-F238E27FC236}">
                      <a16:creationId xmlns:a16="http://schemas.microsoft.com/office/drawing/2014/main" id="{EA73CE08-0FFB-D085-F0ED-C3673F881BFD}"/>
                    </a:ext>
                  </a:extLst>
                </p:cNvPr>
                <p:cNvCxnSpPr>
                  <a:cxnSpLocks/>
                </p:cNvCxnSpPr>
                <p:nvPr/>
              </p:nvCxnSpPr>
              <p:spPr>
                <a:xfrm>
                  <a:off x="1470249" y="3617277"/>
                  <a:ext cx="59531" cy="0"/>
                </a:xfrm>
                <a:prstGeom prst="line">
                  <a:avLst/>
                </a:prstGeom>
                <a:noFill/>
                <a:ln w="12700" cap="flat" cmpd="sng" algn="ctr">
                  <a:solidFill>
                    <a:schemeClr val="bg1"/>
                  </a:solidFill>
                  <a:prstDash val="solid"/>
                  <a:miter lim="800000"/>
                </a:ln>
                <a:effectLst/>
              </p:spPr>
            </p:cxnSp>
            <p:cxnSp>
              <p:nvCxnSpPr>
                <p:cNvPr id="1164" name="Straight Connector 1163">
                  <a:extLst>
                    <a:ext uri="{FF2B5EF4-FFF2-40B4-BE49-F238E27FC236}">
                      <a16:creationId xmlns:a16="http://schemas.microsoft.com/office/drawing/2014/main" id="{2E3B678F-2B81-A7B7-ADD7-A9EDA67A6B5F}"/>
                    </a:ext>
                  </a:extLst>
                </p:cNvPr>
                <p:cNvCxnSpPr>
                  <a:cxnSpLocks/>
                </p:cNvCxnSpPr>
                <p:nvPr/>
              </p:nvCxnSpPr>
              <p:spPr>
                <a:xfrm>
                  <a:off x="1470249" y="5746626"/>
                  <a:ext cx="59531" cy="0"/>
                </a:xfrm>
                <a:prstGeom prst="line">
                  <a:avLst/>
                </a:prstGeom>
                <a:noFill/>
                <a:ln w="12700" cap="flat" cmpd="sng" algn="ctr">
                  <a:solidFill>
                    <a:schemeClr val="bg1"/>
                  </a:solidFill>
                  <a:prstDash val="solid"/>
                  <a:miter lim="800000"/>
                </a:ln>
                <a:effectLst/>
              </p:spPr>
            </p:cxnSp>
          </p:grpSp>
          <p:grpSp>
            <p:nvGrpSpPr>
              <p:cNvPr id="1146" name="Group 1145">
                <a:extLst>
                  <a:ext uri="{FF2B5EF4-FFF2-40B4-BE49-F238E27FC236}">
                    <a16:creationId xmlns:a16="http://schemas.microsoft.com/office/drawing/2014/main" id="{FE7EA3B6-3990-BA40-C56A-40C112820AB9}"/>
                  </a:ext>
                </a:extLst>
              </p:cNvPr>
              <p:cNvGrpSpPr/>
              <p:nvPr/>
            </p:nvGrpSpPr>
            <p:grpSpPr>
              <a:xfrm>
                <a:off x="3443994" y="2742594"/>
                <a:ext cx="59531" cy="1495925"/>
                <a:chOff x="1470249" y="4250701"/>
                <a:chExt cx="59531" cy="1495925"/>
              </a:xfrm>
            </p:grpSpPr>
            <p:cxnSp>
              <p:nvCxnSpPr>
                <p:cNvPr id="1159" name="Straight Connector 1158">
                  <a:extLst>
                    <a:ext uri="{FF2B5EF4-FFF2-40B4-BE49-F238E27FC236}">
                      <a16:creationId xmlns:a16="http://schemas.microsoft.com/office/drawing/2014/main" id="{996A947C-4B99-3B13-944A-5D25B3E73993}"/>
                    </a:ext>
                  </a:extLst>
                </p:cNvPr>
                <p:cNvCxnSpPr>
                  <a:cxnSpLocks/>
                </p:cNvCxnSpPr>
                <p:nvPr/>
              </p:nvCxnSpPr>
              <p:spPr>
                <a:xfrm>
                  <a:off x="1500014" y="4250701"/>
                  <a:ext cx="0" cy="1495925"/>
                </a:xfrm>
                <a:prstGeom prst="line">
                  <a:avLst/>
                </a:prstGeom>
                <a:noFill/>
                <a:ln w="12700" cap="flat" cmpd="sng" algn="ctr">
                  <a:solidFill>
                    <a:schemeClr val="bg1"/>
                  </a:solidFill>
                  <a:prstDash val="solid"/>
                  <a:miter lim="800000"/>
                </a:ln>
                <a:effectLst/>
              </p:spPr>
            </p:cxnSp>
            <p:cxnSp>
              <p:nvCxnSpPr>
                <p:cNvPr id="1160" name="Straight Connector 1159">
                  <a:extLst>
                    <a:ext uri="{FF2B5EF4-FFF2-40B4-BE49-F238E27FC236}">
                      <a16:creationId xmlns:a16="http://schemas.microsoft.com/office/drawing/2014/main" id="{B7CEBAF8-A173-B6A3-BBC7-3FE59B542B77}"/>
                    </a:ext>
                  </a:extLst>
                </p:cNvPr>
                <p:cNvCxnSpPr>
                  <a:cxnSpLocks/>
                </p:cNvCxnSpPr>
                <p:nvPr/>
              </p:nvCxnSpPr>
              <p:spPr>
                <a:xfrm>
                  <a:off x="1470249" y="4250701"/>
                  <a:ext cx="59531" cy="0"/>
                </a:xfrm>
                <a:prstGeom prst="line">
                  <a:avLst/>
                </a:prstGeom>
                <a:noFill/>
                <a:ln w="12700" cap="flat" cmpd="sng" algn="ctr">
                  <a:solidFill>
                    <a:schemeClr val="bg1"/>
                  </a:solidFill>
                  <a:prstDash val="solid"/>
                  <a:miter lim="800000"/>
                </a:ln>
                <a:effectLst/>
              </p:spPr>
            </p:cxnSp>
            <p:cxnSp>
              <p:nvCxnSpPr>
                <p:cNvPr id="1161" name="Straight Connector 1160">
                  <a:extLst>
                    <a:ext uri="{FF2B5EF4-FFF2-40B4-BE49-F238E27FC236}">
                      <a16:creationId xmlns:a16="http://schemas.microsoft.com/office/drawing/2014/main" id="{9D59FCC8-EDE5-7E47-07EC-BE5DC79EAE84}"/>
                    </a:ext>
                  </a:extLst>
                </p:cNvPr>
                <p:cNvCxnSpPr>
                  <a:cxnSpLocks/>
                </p:cNvCxnSpPr>
                <p:nvPr/>
              </p:nvCxnSpPr>
              <p:spPr>
                <a:xfrm>
                  <a:off x="1470249" y="5746626"/>
                  <a:ext cx="59531" cy="0"/>
                </a:xfrm>
                <a:prstGeom prst="line">
                  <a:avLst/>
                </a:prstGeom>
                <a:noFill/>
                <a:ln w="12700" cap="flat" cmpd="sng" algn="ctr">
                  <a:solidFill>
                    <a:schemeClr val="bg1"/>
                  </a:solidFill>
                  <a:prstDash val="solid"/>
                  <a:miter lim="800000"/>
                </a:ln>
                <a:effectLst/>
              </p:spPr>
            </p:cxnSp>
          </p:grpSp>
          <p:grpSp>
            <p:nvGrpSpPr>
              <p:cNvPr id="1147" name="Group 1146">
                <a:extLst>
                  <a:ext uri="{FF2B5EF4-FFF2-40B4-BE49-F238E27FC236}">
                    <a16:creationId xmlns:a16="http://schemas.microsoft.com/office/drawing/2014/main" id="{B4ADD972-623D-065E-DF73-388B706C2DBF}"/>
                  </a:ext>
                </a:extLst>
              </p:cNvPr>
              <p:cNvGrpSpPr/>
              <p:nvPr/>
            </p:nvGrpSpPr>
            <p:grpSpPr>
              <a:xfrm>
                <a:off x="4135040" y="3066446"/>
                <a:ext cx="59531" cy="1276849"/>
                <a:chOff x="1470249" y="4469777"/>
                <a:chExt cx="59531" cy="1276849"/>
              </a:xfrm>
            </p:grpSpPr>
            <p:cxnSp>
              <p:nvCxnSpPr>
                <p:cNvPr id="1156" name="Straight Connector 1155">
                  <a:extLst>
                    <a:ext uri="{FF2B5EF4-FFF2-40B4-BE49-F238E27FC236}">
                      <a16:creationId xmlns:a16="http://schemas.microsoft.com/office/drawing/2014/main" id="{5C8A932D-02EB-4B9A-5D89-E03349B7B44A}"/>
                    </a:ext>
                  </a:extLst>
                </p:cNvPr>
                <p:cNvCxnSpPr>
                  <a:cxnSpLocks/>
                </p:cNvCxnSpPr>
                <p:nvPr/>
              </p:nvCxnSpPr>
              <p:spPr>
                <a:xfrm>
                  <a:off x="1500014" y="4469777"/>
                  <a:ext cx="0" cy="1276849"/>
                </a:xfrm>
                <a:prstGeom prst="line">
                  <a:avLst/>
                </a:prstGeom>
                <a:noFill/>
                <a:ln w="12700" cap="flat" cmpd="sng" algn="ctr">
                  <a:solidFill>
                    <a:schemeClr val="bg1"/>
                  </a:solidFill>
                  <a:prstDash val="solid"/>
                  <a:miter lim="800000"/>
                </a:ln>
                <a:effectLst/>
              </p:spPr>
            </p:cxnSp>
            <p:cxnSp>
              <p:nvCxnSpPr>
                <p:cNvPr id="1157" name="Straight Connector 1156">
                  <a:extLst>
                    <a:ext uri="{FF2B5EF4-FFF2-40B4-BE49-F238E27FC236}">
                      <a16:creationId xmlns:a16="http://schemas.microsoft.com/office/drawing/2014/main" id="{E7F8F24A-5B54-18B0-F423-66EB3AF2CEE8}"/>
                    </a:ext>
                  </a:extLst>
                </p:cNvPr>
                <p:cNvCxnSpPr>
                  <a:cxnSpLocks/>
                </p:cNvCxnSpPr>
                <p:nvPr/>
              </p:nvCxnSpPr>
              <p:spPr>
                <a:xfrm>
                  <a:off x="1470249" y="4469777"/>
                  <a:ext cx="59531" cy="0"/>
                </a:xfrm>
                <a:prstGeom prst="line">
                  <a:avLst/>
                </a:prstGeom>
                <a:noFill/>
                <a:ln w="12700" cap="flat" cmpd="sng" algn="ctr">
                  <a:solidFill>
                    <a:schemeClr val="bg1"/>
                  </a:solidFill>
                  <a:prstDash val="solid"/>
                  <a:miter lim="800000"/>
                </a:ln>
                <a:effectLst/>
              </p:spPr>
            </p:cxnSp>
            <p:cxnSp>
              <p:nvCxnSpPr>
                <p:cNvPr id="1158" name="Straight Connector 1157">
                  <a:extLst>
                    <a:ext uri="{FF2B5EF4-FFF2-40B4-BE49-F238E27FC236}">
                      <a16:creationId xmlns:a16="http://schemas.microsoft.com/office/drawing/2014/main" id="{D629E1B7-D3D4-B190-14FB-05CF9A5F7B5E}"/>
                    </a:ext>
                  </a:extLst>
                </p:cNvPr>
                <p:cNvCxnSpPr>
                  <a:cxnSpLocks/>
                </p:cNvCxnSpPr>
                <p:nvPr/>
              </p:nvCxnSpPr>
              <p:spPr>
                <a:xfrm>
                  <a:off x="1470249" y="5746626"/>
                  <a:ext cx="59531" cy="0"/>
                </a:xfrm>
                <a:prstGeom prst="line">
                  <a:avLst/>
                </a:prstGeom>
                <a:noFill/>
                <a:ln w="12700" cap="flat" cmpd="sng" algn="ctr">
                  <a:solidFill>
                    <a:schemeClr val="bg1"/>
                  </a:solidFill>
                  <a:prstDash val="solid"/>
                  <a:miter lim="800000"/>
                </a:ln>
                <a:effectLst/>
              </p:spPr>
            </p:cxnSp>
          </p:grpSp>
          <p:grpSp>
            <p:nvGrpSpPr>
              <p:cNvPr id="1148" name="Group 1147">
                <a:extLst>
                  <a:ext uri="{FF2B5EF4-FFF2-40B4-BE49-F238E27FC236}">
                    <a16:creationId xmlns:a16="http://schemas.microsoft.com/office/drawing/2014/main" id="{DCEE9B44-6E87-3E3B-3259-950FFE08F41D}"/>
                  </a:ext>
                </a:extLst>
              </p:cNvPr>
              <p:cNvGrpSpPr/>
              <p:nvPr/>
            </p:nvGrpSpPr>
            <p:grpSpPr>
              <a:xfrm>
                <a:off x="4816872" y="2568761"/>
                <a:ext cx="59531" cy="1600699"/>
                <a:chOff x="1463899" y="4145927"/>
                <a:chExt cx="59531" cy="1600699"/>
              </a:xfrm>
            </p:grpSpPr>
            <p:cxnSp>
              <p:nvCxnSpPr>
                <p:cNvPr id="1153" name="Straight Connector 1152">
                  <a:extLst>
                    <a:ext uri="{FF2B5EF4-FFF2-40B4-BE49-F238E27FC236}">
                      <a16:creationId xmlns:a16="http://schemas.microsoft.com/office/drawing/2014/main" id="{6D57A75C-814B-FD71-26A7-6D08D45422E8}"/>
                    </a:ext>
                  </a:extLst>
                </p:cNvPr>
                <p:cNvCxnSpPr>
                  <a:cxnSpLocks/>
                </p:cNvCxnSpPr>
                <p:nvPr/>
              </p:nvCxnSpPr>
              <p:spPr>
                <a:xfrm>
                  <a:off x="1500037" y="4145927"/>
                  <a:ext cx="0" cy="1600699"/>
                </a:xfrm>
                <a:prstGeom prst="line">
                  <a:avLst/>
                </a:prstGeom>
                <a:noFill/>
                <a:ln w="12700" cap="flat" cmpd="sng" algn="ctr">
                  <a:solidFill>
                    <a:schemeClr val="bg1"/>
                  </a:solidFill>
                  <a:prstDash val="solid"/>
                  <a:miter lim="800000"/>
                </a:ln>
                <a:effectLst/>
              </p:spPr>
            </p:cxnSp>
            <p:cxnSp>
              <p:nvCxnSpPr>
                <p:cNvPr id="1154" name="Straight Connector 1153">
                  <a:extLst>
                    <a:ext uri="{FF2B5EF4-FFF2-40B4-BE49-F238E27FC236}">
                      <a16:creationId xmlns:a16="http://schemas.microsoft.com/office/drawing/2014/main" id="{B68D815D-1217-47D9-3557-764E7BBCA582}"/>
                    </a:ext>
                  </a:extLst>
                </p:cNvPr>
                <p:cNvCxnSpPr>
                  <a:cxnSpLocks/>
                </p:cNvCxnSpPr>
                <p:nvPr/>
              </p:nvCxnSpPr>
              <p:spPr>
                <a:xfrm>
                  <a:off x="1463899" y="4145927"/>
                  <a:ext cx="59531" cy="0"/>
                </a:xfrm>
                <a:prstGeom prst="line">
                  <a:avLst/>
                </a:prstGeom>
                <a:noFill/>
                <a:ln w="12700" cap="flat" cmpd="sng" algn="ctr">
                  <a:solidFill>
                    <a:schemeClr val="bg1"/>
                  </a:solidFill>
                  <a:prstDash val="solid"/>
                  <a:miter lim="800000"/>
                </a:ln>
                <a:effectLst/>
              </p:spPr>
            </p:cxnSp>
            <p:cxnSp>
              <p:nvCxnSpPr>
                <p:cNvPr id="1155" name="Straight Connector 1154">
                  <a:extLst>
                    <a:ext uri="{FF2B5EF4-FFF2-40B4-BE49-F238E27FC236}">
                      <a16:creationId xmlns:a16="http://schemas.microsoft.com/office/drawing/2014/main" id="{DA3532E0-E8B0-070A-F59A-2B530017D0F6}"/>
                    </a:ext>
                  </a:extLst>
                </p:cNvPr>
                <p:cNvCxnSpPr>
                  <a:cxnSpLocks/>
                </p:cNvCxnSpPr>
                <p:nvPr/>
              </p:nvCxnSpPr>
              <p:spPr>
                <a:xfrm>
                  <a:off x="1463899" y="5746626"/>
                  <a:ext cx="59531" cy="0"/>
                </a:xfrm>
                <a:prstGeom prst="line">
                  <a:avLst/>
                </a:prstGeom>
                <a:noFill/>
                <a:ln w="12700" cap="flat" cmpd="sng" algn="ctr">
                  <a:solidFill>
                    <a:schemeClr val="bg1"/>
                  </a:solidFill>
                  <a:prstDash val="solid"/>
                  <a:miter lim="800000"/>
                </a:ln>
                <a:effectLst/>
              </p:spPr>
            </p:cxnSp>
          </p:grpSp>
          <p:grpSp>
            <p:nvGrpSpPr>
              <p:cNvPr id="1149" name="Group 1148">
                <a:extLst>
                  <a:ext uri="{FF2B5EF4-FFF2-40B4-BE49-F238E27FC236}">
                    <a16:creationId xmlns:a16="http://schemas.microsoft.com/office/drawing/2014/main" id="{75FB5792-65E0-45A2-1D3F-10DFB99CE9A8}"/>
                  </a:ext>
                </a:extLst>
              </p:cNvPr>
              <p:cNvGrpSpPr/>
              <p:nvPr/>
            </p:nvGrpSpPr>
            <p:grpSpPr>
              <a:xfrm>
                <a:off x="5761435" y="2883089"/>
                <a:ext cx="59531" cy="1695948"/>
                <a:chOff x="1470249" y="4145927"/>
                <a:chExt cx="59531" cy="1695948"/>
              </a:xfrm>
            </p:grpSpPr>
            <p:cxnSp>
              <p:nvCxnSpPr>
                <p:cNvPr id="1150" name="Straight Connector 1149">
                  <a:extLst>
                    <a:ext uri="{FF2B5EF4-FFF2-40B4-BE49-F238E27FC236}">
                      <a16:creationId xmlns:a16="http://schemas.microsoft.com/office/drawing/2014/main" id="{1252B971-6FA4-BA8B-7257-41CDB25F0232}"/>
                    </a:ext>
                  </a:extLst>
                </p:cNvPr>
                <p:cNvCxnSpPr>
                  <a:cxnSpLocks/>
                </p:cNvCxnSpPr>
                <p:nvPr/>
              </p:nvCxnSpPr>
              <p:spPr>
                <a:xfrm>
                  <a:off x="1500014" y="4145927"/>
                  <a:ext cx="0" cy="1695948"/>
                </a:xfrm>
                <a:prstGeom prst="line">
                  <a:avLst/>
                </a:prstGeom>
                <a:noFill/>
                <a:ln w="12700" cap="flat" cmpd="sng" algn="ctr">
                  <a:solidFill>
                    <a:schemeClr val="bg1"/>
                  </a:solidFill>
                  <a:prstDash val="solid"/>
                  <a:miter lim="800000"/>
                </a:ln>
                <a:effectLst/>
              </p:spPr>
            </p:cxnSp>
            <p:cxnSp>
              <p:nvCxnSpPr>
                <p:cNvPr id="1151" name="Straight Connector 1150">
                  <a:extLst>
                    <a:ext uri="{FF2B5EF4-FFF2-40B4-BE49-F238E27FC236}">
                      <a16:creationId xmlns:a16="http://schemas.microsoft.com/office/drawing/2014/main" id="{8689970C-6D86-061B-38E9-19CD4EBEBA8D}"/>
                    </a:ext>
                  </a:extLst>
                </p:cNvPr>
                <p:cNvCxnSpPr>
                  <a:cxnSpLocks/>
                </p:cNvCxnSpPr>
                <p:nvPr/>
              </p:nvCxnSpPr>
              <p:spPr>
                <a:xfrm>
                  <a:off x="1470249" y="4145927"/>
                  <a:ext cx="59531" cy="0"/>
                </a:xfrm>
                <a:prstGeom prst="line">
                  <a:avLst/>
                </a:prstGeom>
                <a:noFill/>
                <a:ln w="12700" cap="flat" cmpd="sng" algn="ctr">
                  <a:solidFill>
                    <a:schemeClr val="bg1"/>
                  </a:solidFill>
                  <a:prstDash val="solid"/>
                  <a:miter lim="800000"/>
                </a:ln>
                <a:effectLst/>
              </p:spPr>
            </p:cxnSp>
            <p:cxnSp>
              <p:nvCxnSpPr>
                <p:cNvPr id="1152" name="Straight Connector 1151">
                  <a:extLst>
                    <a:ext uri="{FF2B5EF4-FFF2-40B4-BE49-F238E27FC236}">
                      <a16:creationId xmlns:a16="http://schemas.microsoft.com/office/drawing/2014/main" id="{5DE921FA-52F4-725D-6B0C-B2CD7C2CD9EB}"/>
                    </a:ext>
                  </a:extLst>
                </p:cNvPr>
                <p:cNvCxnSpPr>
                  <a:cxnSpLocks/>
                </p:cNvCxnSpPr>
                <p:nvPr/>
              </p:nvCxnSpPr>
              <p:spPr>
                <a:xfrm>
                  <a:off x="1470249" y="5841875"/>
                  <a:ext cx="59531" cy="0"/>
                </a:xfrm>
                <a:prstGeom prst="line">
                  <a:avLst/>
                </a:prstGeom>
                <a:noFill/>
                <a:ln w="12700" cap="flat" cmpd="sng" algn="ctr">
                  <a:solidFill>
                    <a:schemeClr val="bg1"/>
                  </a:solidFill>
                  <a:prstDash val="solid"/>
                  <a:miter lim="800000"/>
                </a:ln>
                <a:effectLst/>
              </p:spPr>
            </p:cxnSp>
          </p:grpSp>
        </p:grpSp>
      </p:grpSp>
      <p:grpSp>
        <p:nvGrpSpPr>
          <p:cNvPr id="1074" name="Group 1073">
            <a:extLst>
              <a:ext uri="{FF2B5EF4-FFF2-40B4-BE49-F238E27FC236}">
                <a16:creationId xmlns:a16="http://schemas.microsoft.com/office/drawing/2014/main" id="{1C5AA52A-6637-D764-1E4E-972AD889D48D}"/>
              </a:ext>
            </a:extLst>
          </p:cNvPr>
          <p:cNvGrpSpPr/>
          <p:nvPr/>
        </p:nvGrpSpPr>
        <p:grpSpPr>
          <a:xfrm>
            <a:off x="1370188" y="3261678"/>
            <a:ext cx="4451972" cy="1775954"/>
            <a:chOff x="1370188" y="3365041"/>
            <a:chExt cx="4451972" cy="1775954"/>
          </a:xfrm>
        </p:grpSpPr>
        <p:grpSp>
          <p:nvGrpSpPr>
            <p:cNvPr id="1081" name="Group 1080">
              <a:extLst>
                <a:ext uri="{FF2B5EF4-FFF2-40B4-BE49-F238E27FC236}">
                  <a16:creationId xmlns:a16="http://schemas.microsoft.com/office/drawing/2014/main" id="{52E76318-D808-8E9F-2667-B5B2AFF906EF}"/>
                </a:ext>
              </a:extLst>
            </p:cNvPr>
            <p:cNvGrpSpPr/>
            <p:nvPr/>
          </p:nvGrpSpPr>
          <p:grpSpPr>
            <a:xfrm>
              <a:off x="1374903" y="3924997"/>
              <a:ext cx="4447257" cy="1215998"/>
              <a:chOff x="1374903" y="3924997"/>
              <a:chExt cx="4447257" cy="1215998"/>
            </a:xfrm>
          </p:grpSpPr>
          <p:sp>
            <p:nvSpPr>
              <p:cNvPr id="1120" name="Flowchart: Connector 1119">
                <a:extLst>
                  <a:ext uri="{FF2B5EF4-FFF2-40B4-BE49-F238E27FC236}">
                    <a16:creationId xmlns:a16="http://schemas.microsoft.com/office/drawing/2014/main" id="{37E55088-B6EC-F5DC-40D4-F69A981CF10C}"/>
                  </a:ext>
                </a:extLst>
              </p:cNvPr>
              <p:cNvSpPr/>
              <p:nvPr/>
            </p:nvSpPr>
            <p:spPr>
              <a:xfrm>
                <a:off x="2065687" y="4202716"/>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21" name="Flowchart: Connector 1120">
                <a:extLst>
                  <a:ext uri="{FF2B5EF4-FFF2-40B4-BE49-F238E27FC236}">
                    <a16:creationId xmlns:a16="http://schemas.microsoft.com/office/drawing/2014/main" id="{AB70CC4C-A9BC-F61F-EFD0-AA55FB826FFE}"/>
                  </a:ext>
                </a:extLst>
              </p:cNvPr>
              <p:cNvSpPr/>
              <p:nvPr/>
            </p:nvSpPr>
            <p:spPr>
              <a:xfrm>
                <a:off x="1721644" y="4316903"/>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22" name="Flowchart: Connector 1121">
                <a:extLst>
                  <a:ext uri="{FF2B5EF4-FFF2-40B4-BE49-F238E27FC236}">
                    <a16:creationId xmlns:a16="http://schemas.microsoft.com/office/drawing/2014/main" id="{2D0935B3-7328-987C-0074-B26F79F2296D}"/>
                  </a:ext>
                </a:extLst>
              </p:cNvPr>
              <p:cNvSpPr/>
              <p:nvPr/>
            </p:nvSpPr>
            <p:spPr>
              <a:xfrm>
                <a:off x="1570387" y="4403574"/>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23" name="Flowchart: Connector 1122">
                <a:extLst>
                  <a:ext uri="{FF2B5EF4-FFF2-40B4-BE49-F238E27FC236}">
                    <a16:creationId xmlns:a16="http://schemas.microsoft.com/office/drawing/2014/main" id="{607EB82A-60A9-F29B-4099-5DDF50029AFC}"/>
                  </a:ext>
                </a:extLst>
              </p:cNvPr>
              <p:cNvSpPr/>
              <p:nvPr/>
            </p:nvSpPr>
            <p:spPr>
              <a:xfrm>
                <a:off x="2753868" y="4146041"/>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24" name="Flowchart: Connector 1123">
                <a:extLst>
                  <a:ext uri="{FF2B5EF4-FFF2-40B4-BE49-F238E27FC236}">
                    <a16:creationId xmlns:a16="http://schemas.microsoft.com/office/drawing/2014/main" id="{8B8C8C33-7E53-E239-E0CF-696E888DE7FC}"/>
                  </a:ext>
                </a:extLst>
              </p:cNvPr>
              <p:cNvSpPr/>
              <p:nvPr/>
            </p:nvSpPr>
            <p:spPr>
              <a:xfrm>
                <a:off x="1474916" y="4728944"/>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25" name="Flowchart: Connector 1124">
                <a:extLst>
                  <a:ext uri="{FF2B5EF4-FFF2-40B4-BE49-F238E27FC236}">
                    <a16:creationId xmlns:a16="http://schemas.microsoft.com/office/drawing/2014/main" id="{5AF1C2A2-1A4C-B464-30C4-2BE64693C3FF}"/>
                  </a:ext>
                </a:extLst>
              </p:cNvPr>
              <p:cNvSpPr/>
              <p:nvPr/>
            </p:nvSpPr>
            <p:spPr>
              <a:xfrm>
                <a:off x="3450383" y="3947512"/>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26" name="Flowchart: Connector 1125">
                <a:extLst>
                  <a:ext uri="{FF2B5EF4-FFF2-40B4-BE49-F238E27FC236}">
                    <a16:creationId xmlns:a16="http://schemas.microsoft.com/office/drawing/2014/main" id="{9CA85D72-438E-4F7D-7E97-D4241B9A22BA}"/>
                  </a:ext>
                </a:extLst>
              </p:cNvPr>
              <p:cNvSpPr/>
              <p:nvPr/>
            </p:nvSpPr>
            <p:spPr>
              <a:xfrm>
                <a:off x="4137374" y="4196461"/>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27" name="Flowchart: Connector 1126">
                <a:extLst>
                  <a:ext uri="{FF2B5EF4-FFF2-40B4-BE49-F238E27FC236}">
                    <a16:creationId xmlns:a16="http://schemas.microsoft.com/office/drawing/2014/main" id="{AB424A05-519E-3F8D-A80E-77C70CD43CD1}"/>
                  </a:ext>
                </a:extLst>
              </p:cNvPr>
              <p:cNvSpPr/>
              <p:nvPr/>
            </p:nvSpPr>
            <p:spPr>
              <a:xfrm>
                <a:off x="4827936" y="3924997"/>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28" name="Flowchart: Connector 1127">
                <a:extLst>
                  <a:ext uri="{FF2B5EF4-FFF2-40B4-BE49-F238E27FC236}">
                    <a16:creationId xmlns:a16="http://schemas.microsoft.com/office/drawing/2014/main" id="{5A1A795B-AB9C-759B-4979-F762371B8E20}"/>
                  </a:ext>
                </a:extLst>
              </p:cNvPr>
              <p:cNvSpPr/>
              <p:nvPr/>
            </p:nvSpPr>
            <p:spPr>
              <a:xfrm>
                <a:off x="5767296" y="4151219"/>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129" name="Flowchart: Connector 1128">
                <a:extLst>
                  <a:ext uri="{FF2B5EF4-FFF2-40B4-BE49-F238E27FC236}">
                    <a16:creationId xmlns:a16="http://schemas.microsoft.com/office/drawing/2014/main" id="{858BC3BD-70B0-B120-2728-A0C7272938C2}"/>
                  </a:ext>
                </a:extLst>
              </p:cNvPr>
              <p:cNvSpPr/>
              <p:nvPr/>
            </p:nvSpPr>
            <p:spPr>
              <a:xfrm>
                <a:off x="1374903" y="5086131"/>
                <a:ext cx="54864" cy="54864"/>
              </a:xfrm>
              <a:prstGeom prst="flowChartConnector">
                <a:avLst/>
              </a:prstGeom>
              <a:solidFill>
                <a:srgbClr val="EB1700"/>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cxnSp>
            <p:nvCxnSpPr>
              <p:cNvPr id="1130" name="Straight Connector 1129">
                <a:extLst>
                  <a:ext uri="{FF2B5EF4-FFF2-40B4-BE49-F238E27FC236}">
                    <a16:creationId xmlns:a16="http://schemas.microsoft.com/office/drawing/2014/main" id="{D0306476-9271-8940-1554-DF35DF21DE35}"/>
                  </a:ext>
                </a:extLst>
              </p:cNvPr>
              <p:cNvCxnSpPr>
                <a:cxnSpLocks/>
                <a:stCxn id="1129" idx="0"/>
                <a:endCxn id="1124" idx="0"/>
              </p:cNvCxnSpPr>
              <p:nvPr/>
            </p:nvCxnSpPr>
            <p:spPr>
              <a:xfrm flipV="1">
                <a:off x="1402335" y="4728944"/>
                <a:ext cx="100013" cy="357187"/>
              </a:xfrm>
              <a:prstGeom prst="line">
                <a:avLst/>
              </a:prstGeom>
              <a:noFill/>
              <a:ln w="12700" cap="flat" cmpd="sng" algn="ctr">
                <a:solidFill>
                  <a:schemeClr val="bg2"/>
                </a:solidFill>
                <a:prstDash val="solid"/>
                <a:miter lim="800000"/>
              </a:ln>
              <a:effectLst/>
            </p:spPr>
          </p:cxnSp>
          <p:cxnSp>
            <p:nvCxnSpPr>
              <p:cNvPr id="1131" name="Straight Connector 1130">
                <a:extLst>
                  <a:ext uri="{FF2B5EF4-FFF2-40B4-BE49-F238E27FC236}">
                    <a16:creationId xmlns:a16="http://schemas.microsoft.com/office/drawing/2014/main" id="{E313604A-9434-D7E8-AF76-E00B3F3FE2F7}"/>
                  </a:ext>
                </a:extLst>
              </p:cNvPr>
              <p:cNvCxnSpPr>
                <a:cxnSpLocks/>
                <a:stCxn id="1124" idx="0"/>
                <a:endCxn id="1122" idx="0"/>
              </p:cNvCxnSpPr>
              <p:nvPr/>
            </p:nvCxnSpPr>
            <p:spPr>
              <a:xfrm flipV="1">
                <a:off x="1502348" y="4403574"/>
                <a:ext cx="95471" cy="325370"/>
              </a:xfrm>
              <a:prstGeom prst="line">
                <a:avLst/>
              </a:prstGeom>
              <a:noFill/>
              <a:ln w="12700" cap="flat" cmpd="sng" algn="ctr">
                <a:solidFill>
                  <a:schemeClr val="bg2"/>
                </a:solidFill>
                <a:prstDash val="solid"/>
                <a:miter lim="800000"/>
              </a:ln>
              <a:effectLst/>
            </p:spPr>
          </p:cxnSp>
          <p:cxnSp>
            <p:nvCxnSpPr>
              <p:cNvPr id="1132" name="Straight Connector 1131">
                <a:extLst>
                  <a:ext uri="{FF2B5EF4-FFF2-40B4-BE49-F238E27FC236}">
                    <a16:creationId xmlns:a16="http://schemas.microsoft.com/office/drawing/2014/main" id="{6372EDA0-176E-8DA8-2D43-EFAFE783D486}"/>
                  </a:ext>
                </a:extLst>
              </p:cNvPr>
              <p:cNvCxnSpPr>
                <a:stCxn id="1122" idx="7"/>
                <a:endCxn id="1121" idx="7"/>
              </p:cNvCxnSpPr>
              <p:nvPr/>
            </p:nvCxnSpPr>
            <p:spPr>
              <a:xfrm flipV="1">
                <a:off x="1617216" y="4324938"/>
                <a:ext cx="151257" cy="86671"/>
              </a:xfrm>
              <a:prstGeom prst="line">
                <a:avLst/>
              </a:prstGeom>
              <a:noFill/>
              <a:ln w="12700" cap="flat" cmpd="sng" algn="ctr">
                <a:solidFill>
                  <a:schemeClr val="bg2"/>
                </a:solidFill>
                <a:prstDash val="solid"/>
                <a:miter lim="800000"/>
              </a:ln>
              <a:effectLst/>
            </p:spPr>
          </p:cxnSp>
          <p:cxnSp>
            <p:nvCxnSpPr>
              <p:cNvPr id="1133" name="Straight Connector 1132">
                <a:extLst>
                  <a:ext uri="{FF2B5EF4-FFF2-40B4-BE49-F238E27FC236}">
                    <a16:creationId xmlns:a16="http://schemas.microsoft.com/office/drawing/2014/main" id="{660E201D-A96A-B845-9667-62197234F313}"/>
                  </a:ext>
                </a:extLst>
              </p:cNvPr>
              <p:cNvCxnSpPr>
                <a:cxnSpLocks/>
                <a:endCxn id="1120" idx="6"/>
              </p:cNvCxnSpPr>
              <p:nvPr/>
            </p:nvCxnSpPr>
            <p:spPr>
              <a:xfrm flipV="1">
                <a:off x="1776508" y="4230148"/>
                <a:ext cx="344043" cy="102015"/>
              </a:xfrm>
              <a:prstGeom prst="line">
                <a:avLst/>
              </a:prstGeom>
              <a:noFill/>
              <a:ln w="12700" cap="flat" cmpd="sng" algn="ctr">
                <a:solidFill>
                  <a:schemeClr val="bg2"/>
                </a:solidFill>
                <a:prstDash val="solid"/>
                <a:miter lim="800000"/>
              </a:ln>
              <a:effectLst/>
            </p:spPr>
          </p:cxnSp>
          <p:cxnSp>
            <p:nvCxnSpPr>
              <p:cNvPr id="1134" name="Straight Connector 1133">
                <a:extLst>
                  <a:ext uri="{FF2B5EF4-FFF2-40B4-BE49-F238E27FC236}">
                    <a16:creationId xmlns:a16="http://schemas.microsoft.com/office/drawing/2014/main" id="{81F01836-BBEE-4F97-2D69-F9CA6FFA908E}"/>
                  </a:ext>
                </a:extLst>
              </p:cNvPr>
              <p:cNvCxnSpPr>
                <a:stCxn id="1120" idx="6"/>
                <a:endCxn id="1123" idx="2"/>
              </p:cNvCxnSpPr>
              <p:nvPr/>
            </p:nvCxnSpPr>
            <p:spPr>
              <a:xfrm flipV="1">
                <a:off x="2120551" y="4173473"/>
                <a:ext cx="633317" cy="56675"/>
              </a:xfrm>
              <a:prstGeom prst="line">
                <a:avLst/>
              </a:prstGeom>
              <a:noFill/>
              <a:ln w="12700" cap="flat" cmpd="sng" algn="ctr">
                <a:solidFill>
                  <a:schemeClr val="bg2"/>
                </a:solidFill>
                <a:prstDash val="solid"/>
                <a:miter lim="800000"/>
              </a:ln>
              <a:effectLst/>
            </p:spPr>
          </p:cxnSp>
          <p:cxnSp>
            <p:nvCxnSpPr>
              <p:cNvPr id="1135" name="Straight Connector 1134">
                <a:extLst>
                  <a:ext uri="{FF2B5EF4-FFF2-40B4-BE49-F238E27FC236}">
                    <a16:creationId xmlns:a16="http://schemas.microsoft.com/office/drawing/2014/main" id="{8805B88E-20B4-1376-DCCC-5F9DB37C43E8}"/>
                  </a:ext>
                </a:extLst>
              </p:cNvPr>
              <p:cNvCxnSpPr>
                <a:cxnSpLocks/>
                <a:stCxn id="1123" idx="2"/>
              </p:cNvCxnSpPr>
              <p:nvPr/>
            </p:nvCxnSpPr>
            <p:spPr>
              <a:xfrm flipV="1">
                <a:off x="2753868" y="3977325"/>
                <a:ext cx="696515" cy="196148"/>
              </a:xfrm>
              <a:prstGeom prst="line">
                <a:avLst/>
              </a:prstGeom>
              <a:noFill/>
              <a:ln w="12700" cap="flat" cmpd="sng" algn="ctr">
                <a:solidFill>
                  <a:schemeClr val="bg2"/>
                </a:solidFill>
                <a:prstDash val="solid"/>
                <a:miter lim="800000"/>
              </a:ln>
              <a:effectLst/>
            </p:spPr>
          </p:cxnSp>
          <p:cxnSp>
            <p:nvCxnSpPr>
              <p:cNvPr id="1136" name="Straight Connector 1135">
                <a:extLst>
                  <a:ext uri="{FF2B5EF4-FFF2-40B4-BE49-F238E27FC236}">
                    <a16:creationId xmlns:a16="http://schemas.microsoft.com/office/drawing/2014/main" id="{1E279231-A386-91DF-1D4B-DD17B21CD93B}"/>
                  </a:ext>
                </a:extLst>
              </p:cNvPr>
              <p:cNvCxnSpPr>
                <a:cxnSpLocks/>
                <a:stCxn id="1125" idx="2"/>
                <a:endCxn id="1126" idx="6"/>
              </p:cNvCxnSpPr>
              <p:nvPr/>
            </p:nvCxnSpPr>
            <p:spPr>
              <a:xfrm>
                <a:off x="3450383" y="3974944"/>
                <a:ext cx="741855" cy="248949"/>
              </a:xfrm>
              <a:prstGeom prst="line">
                <a:avLst/>
              </a:prstGeom>
              <a:noFill/>
              <a:ln w="12700" cap="flat" cmpd="sng" algn="ctr">
                <a:solidFill>
                  <a:schemeClr val="bg2"/>
                </a:solidFill>
                <a:prstDash val="solid"/>
                <a:miter lim="800000"/>
              </a:ln>
              <a:effectLst/>
            </p:spPr>
          </p:cxnSp>
          <p:cxnSp>
            <p:nvCxnSpPr>
              <p:cNvPr id="1137" name="Straight Connector 1136">
                <a:extLst>
                  <a:ext uri="{FF2B5EF4-FFF2-40B4-BE49-F238E27FC236}">
                    <a16:creationId xmlns:a16="http://schemas.microsoft.com/office/drawing/2014/main" id="{F1E93461-F15D-49CB-7EFE-3D6E7123A99E}"/>
                  </a:ext>
                </a:extLst>
              </p:cNvPr>
              <p:cNvCxnSpPr>
                <a:stCxn id="1126" idx="7"/>
                <a:endCxn id="1127" idx="2"/>
              </p:cNvCxnSpPr>
              <p:nvPr/>
            </p:nvCxnSpPr>
            <p:spPr>
              <a:xfrm flipV="1">
                <a:off x="4184203" y="3952429"/>
                <a:ext cx="643733" cy="252067"/>
              </a:xfrm>
              <a:prstGeom prst="line">
                <a:avLst/>
              </a:prstGeom>
              <a:noFill/>
              <a:ln w="12700" cap="flat" cmpd="sng" algn="ctr">
                <a:solidFill>
                  <a:schemeClr val="bg2"/>
                </a:solidFill>
                <a:prstDash val="solid"/>
                <a:miter lim="800000"/>
              </a:ln>
              <a:effectLst/>
            </p:spPr>
          </p:cxnSp>
          <p:cxnSp>
            <p:nvCxnSpPr>
              <p:cNvPr id="1138" name="Straight Connector 1137">
                <a:extLst>
                  <a:ext uri="{FF2B5EF4-FFF2-40B4-BE49-F238E27FC236}">
                    <a16:creationId xmlns:a16="http://schemas.microsoft.com/office/drawing/2014/main" id="{B528DE10-E915-0883-DCB3-95FD2F7D2A24}"/>
                  </a:ext>
                </a:extLst>
              </p:cNvPr>
              <p:cNvCxnSpPr>
                <a:stCxn id="1127" idx="6"/>
                <a:endCxn id="1128" idx="2"/>
              </p:cNvCxnSpPr>
              <p:nvPr/>
            </p:nvCxnSpPr>
            <p:spPr>
              <a:xfrm>
                <a:off x="4882800" y="3952429"/>
                <a:ext cx="884496" cy="226222"/>
              </a:xfrm>
              <a:prstGeom prst="line">
                <a:avLst/>
              </a:prstGeom>
              <a:noFill/>
              <a:ln w="12700" cap="flat" cmpd="sng" algn="ctr">
                <a:solidFill>
                  <a:schemeClr val="bg2"/>
                </a:solidFill>
                <a:prstDash val="solid"/>
                <a:miter lim="800000"/>
              </a:ln>
              <a:effectLst/>
            </p:spPr>
          </p:cxnSp>
        </p:grpSp>
        <p:cxnSp>
          <p:nvCxnSpPr>
            <p:cNvPr id="1082" name="Straight Connector 1081">
              <a:extLst>
                <a:ext uri="{FF2B5EF4-FFF2-40B4-BE49-F238E27FC236}">
                  <a16:creationId xmlns:a16="http://schemas.microsoft.com/office/drawing/2014/main" id="{9F29AF77-7A72-E8D8-CFC2-AA7ACC38B67D}"/>
                </a:ext>
              </a:extLst>
            </p:cNvPr>
            <p:cNvCxnSpPr>
              <a:cxnSpLocks/>
            </p:cNvCxnSpPr>
            <p:nvPr/>
          </p:nvCxnSpPr>
          <p:spPr>
            <a:xfrm>
              <a:off x="1370188" y="5111819"/>
              <a:ext cx="59531" cy="0"/>
            </a:xfrm>
            <a:prstGeom prst="line">
              <a:avLst/>
            </a:prstGeom>
            <a:noFill/>
            <a:ln w="12700" cap="flat" cmpd="sng" algn="ctr">
              <a:solidFill>
                <a:schemeClr val="bg2"/>
              </a:solidFill>
              <a:prstDash val="solid"/>
              <a:miter lim="800000"/>
            </a:ln>
            <a:effectLst/>
          </p:spPr>
        </p:cxnSp>
        <p:grpSp>
          <p:nvGrpSpPr>
            <p:cNvPr id="1083" name="Group 1082">
              <a:extLst>
                <a:ext uri="{FF2B5EF4-FFF2-40B4-BE49-F238E27FC236}">
                  <a16:creationId xmlns:a16="http://schemas.microsoft.com/office/drawing/2014/main" id="{D1D32ECC-FD67-6158-94D9-746609248128}"/>
                </a:ext>
              </a:extLst>
            </p:cNvPr>
            <p:cNvGrpSpPr/>
            <p:nvPr/>
          </p:nvGrpSpPr>
          <p:grpSpPr>
            <a:xfrm>
              <a:off x="1468589" y="3365041"/>
              <a:ext cx="4351816" cy="1606113"/>
              <a:chOff x="1468589" y="3365041"/>
              <a:chExt cx="4351816" cy="1606113"/>
            </a:xfrm>
          </p:grpSpPr>
          <p:grpSp>
            <p:nvGrpSpPr>
              <p:cNvPr id="1084" name="Group 1083">
                <a:extLst>
                  <a:ext uri="{FF2B5EF4-FFF2-40B4-BE49-F238E27FC236}">
                    <a16:creationId xmlns:a16="http://schemas.microsoft.com/office/drawing/2014/main" id="{E02E1FFB-A8A5-C209-8A82-002B26683C61}"/>
                  </a:ext>
                </a:extLst>
              </p:cNvPr>
              <p:cNvGrpSpPr/>
              <p:nvPr/>
            </p:nvGrpSpPr>
            <p:grpSpPr>
              <a:xfrm>
                <a:off x="2062758" y="3845719"/>
                <a:ext cx="59531" cy="765602"/>
                <a:chOff x="1470249" y="3613976"/>
                <a:chExt cx="59531" cy="1525425"/>
              </a:xfrm>
            </p:grpSpPr>
            <p:cxnSp>
              <p:nvCxnSpPr>
                <p:cNvPr id="1117" name="Straight Connector 1116">
                  <a:extLst>
                    <a:ext uri="{FF2B5EF4-FFF2-40B4-BE49-F238E27FC236}">
                      <a16:creationId xmlns:a16="http://schemas.microsoft.com/office/drawing/2014/main" id="{DCCF789A-F13D-D259-BA08-597F23AB203C}"/>
                    </a:ext>
                  </a:extLst>
                </p:cNvPr>
                <p:cNvCxnSpPr>
                  <a:cxnSpLocks/>
                </p:cNvCxnSpPr>
                <p:nvPr/>
              </p:nvCxnSpPr>
              <p:spPr>
                <a:xfrm>
                  <a:off x="1500014" y="3613976"/>
                  <a:ext cx="0" cy="1525425"/>
                </a:xfrm>
                <a:prstGeom prst="line">
                  <a:avLst/>
                </a:prstGeom>
                <a:noFill/>
                <a:ln w="12700" cap="flat" cmpd="sng" algn="ctr">
                  <a:solidFill>
                    <a:schemeClr val="bg2"/>
                  </a:solidFill>
                  <a:prstDash val="solid"/>
                  <a:miter lim="800000"/>
                </a:ln>
                <a:effectLst/>
              </p:spPr>
            </p:cxnSp>
            <p:cxnSp>
              <p:nvCxnSpPr>
                <p:cNvPr id="1118" name="Straight Connector 1117">
                  <a:extLst>
                    <a:ext uri="{FF2B5EF4-FFF2-40B4-BE49-F238E27FC236}">
                      <a16:creationId xmlns:a16="http://schemas.microsoft.com/office/drawing/2014/main" id="{2BB27E7B-4407-B80E-21EA-B5D8F9EAB456}"/>
                    </a:ext>
                  </a:extLst>
                </p:cNvPr>
                <p:cNvCxnSpPr>
                  <a:cxnSpLocks/>
                </p:cNvCxnSpPr>
                <p:nvPr/>
              </p:nvCxnSpPr>
              <p:spPr>
                <a:xfrm>
                  <a:off x="1470249" y="3617277"/>
                  <a:ext cx="59531" cy="0"/>
                </a:xfrm>
                <a:prstGeom prst="line">
                  <a:avLst/>
                </a:prstGeom>
                <a:noFill/>
                <a:ln w="12700" cap="flat" cmpd="sng" algn="ctr">
                  <a:solidFill>
                    <a:schemeClr val="bg2"/>
                  </a:solidFill>
                  <a:prstDash val="solid"/>
                  <a:miter lim="800000"/>
                </a:ln>
                <a:effectLst/>
              </p:spPr>
            </p:cxnSp>
            <p:cxnSp>
              <p:nvCxnSpPr>
                <p:cNvPr id="1119" name="Straight Connector 1118">
                  <a:extLst>
                    <a:ext uri="{FF2B5EF4-FFF2-40B4-BE49-F238E27FC236}">
                      <a16:creationId xmlns:a16="http://schemas.microsoft.com/office/drawing/2014/main" id="{F977A20A-4D64-65C7-C706-4136B57ED284}"/>
                    </a:ext>
                  </a:extLst>
                </p:cNvPr>
                <p:cNvCxnSpPr>
                  <a:cxnSpLocks/>
                </p:cNvCxnSpPr>
                <p:nvPr/>
              </p:nvCxnSpPr>
              <p:spPr>
                <a:xfrm>
                  <a:off x="1470249" y="5139401"/>
                  <a:ext cx="59531" cy="0"/>
                </a:xfrm>
                <a:prstGeom prst="line">
                  <a:avLst/>
                </a:prstGeom>
                <a:noFill/>
                <a:ln w="12700" cap="flat" cmpd="sng" algn="ctr">
                  <a:solidFill>
                    <a:schemeClr val="bg2"/>
                  </a:solidFill>
                  <a:prstDash val="solid"/>
                  <a:miter lim="800000"/>
                </a:ln>
                <a:effectLst/>
              </p:spPr>
            </p:cxnSp>
          </p:grpSp>
          <p:grpSp>
            <p:nvGrpSpPr>
              <p:cNvPr id="1085" name="Group 1084">
                <a:extLst>
                  <a:ext uri="{FF2B5EF4-FFF2-40B4-BE49-F238E27FC236}">
                    <a16:creationId xmlns:a16="http://schemas.microsoft.com/office/drawing/2014/main" id="{FB90B840-08A4-D4B5-6B6E-B87B7C5B4E6A}"/>
                  </a:ext>
                </a:extLst>
              </p:cNvPr>
              <p:cNvGrpSpPr/>
              <p:nvPr/>
            </p:nvGrpSpPr>
            <p:grpSpPr>
              <a:xfrm>
                <a:off x="1721644" y="3968580"/>
                <a:ext cx="59531" cy="752970"/>
                <a:chOff x="1470249" y="4386431"/>
                <a:chExt cx="59531" cy="752970"/>
              </a:xfrm>
            </p:grpSpPr>
            <p:cxnSp>
              <p:nvCxnSpPr>
                <p:cNvPr id="1114" name="Straight Connector 1113">
                  <a:extLst>
                    <a:ext uri="{FF2B5EF4-FFF2-40B4-BE49-F238E27FC236}">
                      <a16:creationId xmlns:a16="http://schemas.microsoft.com/office/drawing/2014/main" id="{A05AA980-BA67-D82F-4356-3590E7149F49}"/>
                    </a:ext>
                  </a:extLst>
                </p:cNvPr>
                <p:cNvCxnSpPr>
                  <a:cxnSpLocks/>
                </p:cNvCxnSpPr>
                <p:nvPr/>
              </p:nvCxnSpPr>
              <p:spPr>
                <a:xfrm>
                  <a:off x="1500014" y="4392795"/>
                  <a:ext cx="0" cy="746606"/>
                </a:xfrm>
                <a:prstGeom prst="line">
                  <a:avLst/>
                </a:prstGeom>
                <a:noFill/>
                <a:ln w="12700" cap="flat" cmpd="sng" algn="ctr">
                  <a:solidFill>
                    <a:schemeClr val="bg2"/>
                  </a:solidFill>
                  <a:prstDash val="solid"/>
                  <a:miter lim="800000"/>
                </a:ln>
                <a:effectLst/>
              </p:spPr>
            </p:cxnSp>
            <p:cxnSp>
              <p:nvCxnSpPr>
                <p:cNvPr id="1115" name="Straight Connector 1114">
                  <a:extLst>
                    <a:ext uri="{FF2B5EF4-FFF2-40B4-BE49-F238E27FC236}">
                      <a16:creationId xmlns:a16="http://schemas.microsoft.com/office/drawing/2014/main" id="{0FA5795C-4CB1-0137-12F2-04ABA0591936}"/>
                    </a:ext>
                  </a:extLst>
                </p:cNvPr>
                <p:cNvCxnSpPr>
                  <a:cxnSpLocks/>
                </p:cNvCxnSpPr>
                <p:nvPr/>
              </p:nvCxnSpPr>
              <p:spPr>
                <a:xfrm>
                  <a:off x="1470249" y="4386431"/>
                  <a:ext cx="59531" cy="0"/>
                </a:xfrm>
                <a:prstGeom prst="line">
                  <a:avLst/>
                </a:prstGeom>
                <a:noFill/>
                <a:ln w="12700" cap="flat" cmpd="sng" algn="ctr">
                  <a:solidFill>
                    <a:schemeClr val="bg2"/>
                  </a:solidFill>
                  <a:prstDash val="solid"/>
                  <a:miter lim="800000"/>
                </a:ln>
                <a:effectLst/>
              </p:spPr>
            </p:cxnSp>
            <p:cxnSp>
              <p:nvCxnSpPr>
                <p:cNvPr id="1116" name="Straight Connector 1115">
                  <a:extLst>
                    <a:ext uri="{FF2B5EF4-FFF2-40B4-BE49-F238E27FC236}">
                      <a16:creationId xmlns:a16="http://schemas.microsoft.com/office/drawing/2014/main" id="{516EDCE8-C1EF-79C3-3F20-9802F50643DB}"/>
                    </a:ext>
                  </a:extLst>
                </p:cNvPr>
                <p:cNvCxnSpPr>
                  <a:cxnSpLocks/>
                </p:cNvCxnSpPr>
                <p:nvPr/>
              </p:nvCxnSpPr>
              <p:spPr>
                <a:xfrm>
                  <a:off x="1470249" y="5139401"/>
                  <a:ext cx="59531" cy="0"/>
                </a:xfrm>
                <a:prstGeom prst="line">
                  <a:avLst/>
                </a:prstGeom>
                <a:noFill/>
                <a:ln w="12700" cap="flat" cmpd="sng" algn="ctr">
                  <a:solidFill>
                    <a:schemeClr val="bg2"/>
                  </a:solidFill>
                  <a:prstDash val="solid"/>
                  <a:miter lim="800000"/>
                </a:ln>
                <a:effectLst/>
              </p:spPr>
            </p:cxnSp>
          </p:grpSp>
          <p:grpSp>
            <p:nvGrpSpPr>
              <p:cNvPr id="1086" name="Group 1085">
                <a:extLst>
                  <a:ext uri="{FF2B5EF4-FFF2-40B4-BE49-F238E27FC236}">
                    <a16:creationId xmlns:a16="http://schemas.microsoft.com/office/drawing/2014/main" id="{86BFF20B-AB99-F153-1CA3-2A3C02B647E5}"/>
                  </a:ext>
                </a:extLst>
              </p:cNvPr>
              <p:cNvGrpSpPr/>
              <p:nvPr/>
            </p:nvGrpSpPr>
            <p:grpSpPr>
              <a:xfrm>
                <a:off x="1567356" y="4074318"/>
                <a:ext cx="59531" cy="699619"/>
                <a:chOff x="1470249" y="4386431"/>
                <a:chExt cx="59531" cy="752970"/>
              </a:xfrm>
            </p:grpSpPr>
            <p:cxnSp>
              <p:nvCxnSpPr>
                <p:cNvPr id="1111" name="Straight Connector 1110">
                  <a:extLst>
                    <a:ext uri="{FF2B5EF4-FFF2-40B4-BE49-F238E27FC236}">
                      <a16:creationId xmlns:a16="http://schemas.microsoft.com/office/drawing/2014/main" id="{9E4228EC-83B5-5A68-4F72-E592036681EE}"/>
                    </a:ext>
                  </a:extLst>
                </p:cNvPr>
                <p:cNvCxnSpPr>
                  <a:cxnSpLocks/>
                </p:cNvCxnSpPr>
                <p:nvPr/>
              </p:nvCxnSpPr>
              <p:spPr>
                <a:xfrm>
                  <a:off x="1500014" y="4392795"/>
                  <a:ext cx="0" cy="746606"/>
                </a:xfrm>
                <a:prstGeom prst="line">
                  <a:avLst/>
                </a:prstGeom>
                <a:noFill/>
                <a:ln w="12700" cap="flat" cmpd="sng" algn="ctr">
                  <a:solidFill>
                    <a:schemeClr val="bg2"/>
                  </a:solidFill>
                  <a:prstDash val="solid"/>
                  <a:miter lim="800000"/>
                </a:ln>
                <a:effectLst/>
              </p:spPr>
            </p:cxnSp>
            <p:cxnSp>
              <p:nvCxnSpPr>
                <p:cNvPr id="1112" name="Straight Connector 1111">
                  <a:extLst>
                    <a:ext uri="{FF2B5EF4-FFF2-40B4-BE49-F238E27FC236}">
                      <a16:creationId xmlns:a16="http://schemas.microsoft.com/office/drawing/2014/main" id="{517F119E-9719-5732-42AB-410975AC5DE2}"/>
                    </a:ext>
                  </a:extLst>
                </p:cNvPr>
                <p:cNvCxnSpPr>
                  <a:cxnSpLocks/>
                </p:cNvCxnSpPr>
                <p:nvPr/>
              </p:nvCxnSpPr>
              <p:spPr>
                <a:xfrm>
                  <a:off x="1470249" y="4386431"/>
                  <a:ext cx="59531" cy="0"/>
                </a:xfrm>
                <a:prstGeom prst="line">
                  <a:avLst/>
                </a:prstGeom>
                <a:noFill/>
                <a:ln w="12700" cap="flat" cmpd="sng" algn="ctr">
                  <a:solidFill>
                    <a:schemeClr val="bg2"/>
                  </a:solidFill>
                  <a:prstDash val="solid"/>
                  <a:miter lim="800000"/>
                </a:ln>
                <a:effectLst/>
              </p:spPr>
            </p:cxnSp>
            <p:cxnSp>
              <p:nvCxnSpPr>
                <p:cNvPr id="1113" name="Straight Connector 1112">
                  <a:extLst>
                    <a:ext uri="{FF2B5EF4-FFF2-40B4-BE49-F238E27FC236}">
                      <a16:creationId xmlns:a16="http://schemas.microsoft.com/office/drawing/2014/main" id="{0D05442C-829C-91BA-47BA-AC11E11930FE}"/>
                    </a:ext>
                  </a:extLst>
                </p:cNvPr>
                <p:cNvCxnSpPr>
                  <a:cxnSpLocks/>
                </p:cNvCxnSpPr>
                <p:nvPr/>
              </p:nvCxnSpPr>
              <p:spPr>
                <a:xfrm>
                  <a:off x="1470249" y="5139401"/>
                  <a:ext cx="59531" cy="0"/>
                </a:xfrm>
                <a:prstGeom prst="line">
                  <a:avLst/>
                </a:prstGeom>
                <a:noFill/>
                <a:ln w="12700" cap="flat" cmpd="sng" algn="ctr">
                  <a:solidFill>
                    <a:schemeClr val="bg2"/>
                  </a:solidFill>
                  <a:prstDash val="solid"/>
                  <a:miter lim="800000"/>
                </a:ln>
                <a:effectLst/>
              </p:spPr>
            </p:cxnSp>
          </p:grpSp>
          <p:grpSp>
            <p:nvGrpSpPr>
              <p:cNvPr id="1087" name="Group 1086">
                <a:extLst>
                  <a:ext uri="{FF2B5EF4-FFF2-40B4-BE49-F238E27FC236}">
                    <a16:creationId xmlns:a16="http://schemas.microsoft.com/office/drawing/2014/main" id="{39CA3038-8115-5597-FD12-81FD5E9F5958}"/>
                  </a:ext>
                </a:extLst>
              </p:cNvPr>
              <p:cNvGrpSpPr/>
              <p:nvPr/>
            </p:nvGrpSpPr>
            <p:grpSpPr>
              <a:xfrm>
                <a:off x="1468589" y="4545806"/>
                <a:ext cx="59531" cy="425348"/>
                <a:chOff x="1470249" y="4386431"/>
                <a:chExt cx="59531" cy="752970"/>
              </a:xfrm>
            </p:grpSpPr>
            <p:cxnSp>
              <p:nvCxnSpPr>
                <p:cNvPr id="1108" name="Straight Connector 1107">
                  <a:extLst>
                    <a:ext uri="{FF2B5EF4-FFF2-40B4-BE49-F238E27FC236}">
                      <a16:creationId xmlns:a16="http://schemas.microsoft.com/office/drawing/2014/main" id="{136E530A-9AE8-034D-59F0-2F9D95D38612}"/>
                    </a:ext>
                  </a:extLst>
                </p:cNvPr>
                <p:cNvCxnSpPr>
                  <a:cxnSpLocks/>
                </p:cNvCxnSpPr>
                <p:nvPr/>
              </p:nvCxnSpPr>
              <p:spPr>
                <a:xfrm>
                  <a:off x="1500014" y="4392795"/>
                  <a:ext cx="0" cy="746606"/>
                </a:xfrm>
                <a:prstGeom prst="line">
                  <a:avLst/>
                </a:prstGeom>
                <a:noFill/>
                <a:ln w="12700" cap="flat" cmpd="sng" algn="ctr">
                  <a:solidFill>
                    <a:schemeClr val="bg2"/>
                  </a:solidFill>
                  <a:prstDash val="solid"/>
                  <a:miter lim="800000"/>
                </a:ln>
                <a:effectLst/>
              </p:spPr>
            </p:cxnSp>
            <p:cxnSp>
              <p:nvCxnSpPr>
                <p:cNvPr id="1109" name="Straight Connector 1108">
                  <a:extLst>
                    <a:ext uri="{FF2B5EF4-FFF2-40B4-BE49-F238E27FC236}">
                      <a16:creationId xmlns:a16="http://schemas.microsoft.com/office/drawing/2014/main" id="{1521EC2E-D62B-EECC-A824-882C0BE2DF6D}"/>
                    </a:ext>
                  </a:extLst>
                </p:cNvPr>
                <p:cNvCxnSpPr>
                  <a:cxnSpLocks/>
                </p:cNvCxnSpPr>
                <p:nvPr/>
              </p:nvCxnSpPr>
              <p:spPr>
                <a:xfrm>
                  <a:off x="1470249" y="4386431"/>
                  <a:ext cx="59531" cy="0"/>
                </a:xfrm>
                <a:prstGeom prst="line">
                  <a:avLst/>
                </a:prstGeom>
                <a:noFill/>
                <a:ln w="12700" cap="flat" cmpd="sng" algn="ctr">
                  <a:solidFill>
                    <a:schemeClr val="bg2"/>
                  </a:solidFill>
                  <a:prstDash val="solid"/>
                  <a:miter lim="800000"/>
                </a:ln>
                <a:effectLst/>
              </p:spPr>
            </p:cxnSp>
            <p:cxnSp>
              <p:nvCxnSpPr>
                <p:cNvPr id="1110" name="Straight Connector 1109">
                  <a:extLst>
                    <a:ext uri="{FF2B5EF4-FFF2-40B4-BE49-F238E27FC236}">
                      <a16:creationId xmlns:a16="http://schemas.microsoft.com/office/drawing/2014/main" id="{6F13B83A-483E-5BFC-986D-6F752F2B0F36}"/>
                    </a:ext>
                  </a:extLst>
                </p:cNvPr>
                <p:cNvCxnSpPr>
                  <a:cxnSpLocks/>
                </p:cNvCxnSpPr>
                <p:nvPr/>
              </p:nvCxnSpPr>
              <p:spPr>
                <a:xfrm>
                  <a:off x="1470249" y="5139401"/>
                  <a:ext cx="59531" cy="0"/>
                </a:xfrm>
                <a:prstGeom prst="line">
                  <a:avLst/>
                </a:prstGeom>
                <a:noFill/>
                <a:ln w="12700" cap="flat" cmpd="sng" algn="ctr">
                  <a:solidFill>
                    <a:schemeClr val="bg2"/>
                  </a:solidFill>
                  <a:prstDash val="solid"/>
                  <a:miter lim="800000"/>
                </a:ln>
                <a:effectLst/>
              </p:spPr>
            </p:cxnSp>
          </p:grpSp>
          <p:grpSp>
            <p:nvGrpSpPr>
              <p:cNvPr id="1088" name="Group 1087">
                <a:extLst>
                  <a:ext uri="{FF2B5EF4-FFF2-40B4-BE49-F238E27FC236}">
                    <a16:creationId xmlns:a16="http://schemas.microsoft.com/office/drawing/2014/main" id="{06C76461-7DF3-A58B-5849-C7EAC2F77B75}"/>
                  </a:ext>
                </a:extLst>
              </p:cNvPr>
              <p:cNvGrpSpPr/>
              <p:nvPr/>
            </p:nvGrpSpPr>
            <p:grpSpPr>
              <a:xfrm>
                <a:off x="2750392" y="3816707"/>
                <a:ext cx="59531" cy="714789"/>
                <a:chOff x="1472630" y="4392795"/>
                <a:chExt cx="59531" cy="746606"/>
              </a:xfrm>
            </p:grpSpPr>
            <p:cxnSp>
              <p:nvCxnSpPr>
                <p:cNvPr id="1105" name="Straight Connector 1104">
                  <a:extLst>
                    <a:ext uri="{FF2B5EF4-FFF2-40B4-BE49-F238E27FC236}">
                      <a16:creationId xmlns:a16="http://schemas.microsoft.com/office/drawing/2014/main" id="{E7B65147-3A25-31BA-3789-E1D21C3F5416}"/>
                    </a:ext>
                  </a:extLst>
                </p:cNvPr>
                <p:cNvCxnSpPr>
                  <a:cxnSpLocks/>
                </p:cNvCxnSpPr>
                <p:nvPr/>
              </p:nvCxnSpPr>
              <p:spPr>
                <a:xfrm>
                  <a:off x="1502395" y="4392795"/>
                  <a:ext cx="0" cy="746606"/>
                </a:xfrm>
                <a:prstGeom prst="line">
                  <a:avLst/>
                </a:prstGeom>
                <a:noFill/>
                <a:ln w="12700" cap="flat" cmpd="sng" algn="ctr">
                  <a:solidFill>
                    <a:schemeClr val="bg2"/>
                  </a:solidFill>
                  <a:prstDash val="solid"/>
                  <a:miter lim="800000"/>
                </a:ln>
                <a:effectLst/>
              </p:spPr>
            </p:cxnSp>
            <p:cxnSp>
              <p:nvCxnSpPr>
                <p:cNvPr id="1106" name="Straight Connector 1105">
                  <a:extLst>
                    <a:ext uri="{FF2B5EF4-FFF2-40B4-BE49-F238E27FC236}">
                      <a16:creationId xmlns:a16="http://schemas.microsoft.com/office/drawing/2014/main" id="{E01250CC-12F8-FEB8-F2AE-F32FF89B2E00}"/>
                    </a:ext>
                  </a:extLst>
                </p:cNvPr>
                <p:cNvCxnSpPr>
                  <a:cxnSpLocks/>
                </p:cNvCxnSpPr>
                <p:nvPr/>
              </p:nvCxnSpPr>
              <p:spPr>
                <a:xfrm>
                  <a:off x="1472630" y="4393892"/>
                  <a:ext cx="59531" cy="0"/>
                </a:xfrm>
                <a:prstGeom prst="line">
                  <a:avLst/>
                </a:prstGeom>
                <a:noFill/>
                <a:ln w="12700" cap="flat" cmpd="sng" algn="ctr">
                  <a:solidFill>
                    <a:schemeClr val="bg2"/>
                  </a:solidFill>
                  <a:prstDash val="solid"/>
                  <a:miter lim="800000"/>
                </a:ln>
                <a:effectLst/>
              </p:spPr>
            </p:cxnSp>
            <p:cxnSp>
              <p:nvCxnSpPr>
                <p:cNvPr id="1107" name="Straight Connector 1106">
                  <a:extLst>
                    <a:ext uri="{FF2B5EF4-FFF2-40B4-BE49-F238E27FC236}">
                      <a16:creationId xmlns:a16="http://schemas.microsoft.com/office/drawing/2014/main" id="{0F1833E9-15D9-C249-F34E-B5151CC72C28}"/>
                    </a:ext>
                  </a:extLst>
                </p:cNvPr>
                <p:cNvCxnSpPr>
                  <a:cxnSpLocks/>
                </p:cNvCxnSpPr>
                <p:nvPr/>
              </p:nvCxnSpPr>
              <p:spPr>
                <a:xfrm>
                  <a:off x="1472630" y="5139401"/>
                  <a:ext cx="59531" cy="0"/>
                </a:xfrm>
                <a:prstGeom prst="line">
                  <a:avLst/>
                </a:prstGeom>
                <a:noFill/>
                <a:ln w="12700" cap="flat" cmpd="sng" algn="ctr">
                  <a:solidFill>
                    <a:schemeClr val="bg2"/>
                  </a:solidFill>
                  <a:prstDash val="solid"/>
                  <a:miter lim="800000"/>
                </a:ln>
                <a:effectLst/>
              </p:spPr>
            </p:cxnSp>
          </p:grpSp>
          <p:grpSp>
            <p:nvGrpSpPr>
              <p:cNvPr id="1089" name="Group 1088">
                <a:extLst>
                  <a:ext uri="{FF2B5EF4-FFF2-40B4-BE49-F238E27FC236}">
                    <a16:creationId xmlns:a16="http://schemas.microsoft.com/office/drawing/2014/main" id="{87310F05-1CCF-44AC-6CBF-A4BD12CF16F4}"/>
                  </a:ext>
                </a:extLst>
              </p:cNvPr>
              <p:cNvGrpSpPr/>
              <p:nvPr/>
            </p:nvGrpSpPr>
            <p:grpSpPr>
              <a:xfrm>
                <a:off x="3443335" y="3365041"/>
                <a:ext cx="59531" cy="1228368"/>
                <a:chOff x="1470249" y="4399628"/>
                <a:chExt cx="59531" cy="739773"/>
              </a:xfrm>
            </p:grpSpPr>
            <p:cxnSp>
              <p:nvCxnSpPr>
                <p:cNvPr id="1102" name="Straight Connector 1101">
                  <a:extLst>
                    <a:ext uri="{FF2B5EF4-FFF2-40B4-BE49-F238E27FC236}">
                      <a16:creationId xmlns:a16="http://schemas.microsoft.com/office/drawing/2014/main" id="{FAC3617E-43EE-819D-1A66-B68F7A15948A}"/>
                    </a:ext>
                  </a:extLst>
                </p:cNvPr>
                <p:cNvCxnSpPr>
                  <a:cxnSpLocks/>
                </p:cNvCxnSpPr>
                <p:nvPr/>
              </p:nvCxnSpPr>
              <p:spPr>
                <a:xfrm>
                  <a:off x="1500014" y="4399628"/>
                  <a:ext cx="0" cy="739773"/>
                </a:xfrm>
                <a:prstGeom prst="line">
                  <a:avLst/>
                </a:prstGeom>
                <a:noFill/>
                <a:ln w="12700" cap="flat" cmpd="sng" algn="ctr">
                  <a:solidFill>
                    <a:schemeClr val="bg2"/>
                  </a:solidFill>
                  <a:prstDash val="solid"/>
                  <a:miter lim="800000"/>
                </a:ln>
                <a:effectLst/>
              </p:spPr>
            </p:cxnSp>
            <p:cxnSp>
              <p:nvCxnSpPr>
                <p:cNvPr id="1103" name="Straight Connector 1102">
                  <a:extLst>
                    <a:ext uri="{FF2B5EF4-FFF2-40B4-BE49-F238E27FC236}">
                      <a16:creationId xmlns:a16="http://schemas.microsoft.com/office/drawing/2014/main" id="{34A74D1B-AA4D-ABAF-8DD1-6F86BE6ED0D6}"/>
                    </a:ext>
                  </a:extLst>
                </p:cNvPr>
                <p:cNvCxnSpPr>
                  <a:cxnSpLocks/>
                </p:cNvCxnSpPr>
                <p:nvPr/>
              </p:nvCxnSpPr>
              <p:spPr>
                <a:xfrm>
                  <a:off x="1470249" y="4399628"/>
                  <a:ext cx="59531" cy="0"/>
                </a:xfrm>
                <a:prstGeom prst="line">
                  <a:avLst/>
                </a:prstGeom>
                <a:noFill/>
                <a:ln w="12700" cap="flat" cmpd="sng" algn="ctr">
                  <a:solidFill>
                    <a:schemeClr val="bg2"/>
                  </a:solidFill>
                  <a:prstDash val="solid"/>
                  <a:miter lim="800000"/>
                </a:ln>
                <a:effectLst/>
              </p:spPr>
            </p:cxnSp>
            <p:cxnSp>
              <p:nvCxnSpPr>
                <p:cNvPr id="1104" name="Straight Connector 1103">
                  <a:extLst>
                    <a:ext uri="{FF2B5EF4-FFF2-40B4-BE49-F238E27FC236}">
                      <a16:creationId xmlns:a16="http://schemas.microsoft.com/office/drawing/2014/main" id="{C326F5A0-53D0-1492-957C-ED75EEC05885}"/>
                    </a:ext>
                  </a:extLst>
                </p:cNvPr>
                <p:cNvCxnSpPr>
                  <a:cxnSpLocks/>
                </p:cNvCxnSpPr>
                <p:nvPr/>
              </p:nvCxnSpPr>
              <p:spPr>
                <a:xfrm>
                  <a:off x="1470249" y="5139401"/>
                  <a:ext cx="59531" cy="0"/>
                </a:xfrm>
                <a:prstGeom prst="line">
                  <a:avLst/>
                </a:prstGeom>
                <a:noFill/>
                <a:ln w="12700" cap="flat" cmpd="sng" algn="ctr">
                  <a:solidFill>
                    <a:schemeClr val="bg2"/>
                  </a:solidFill>
                  <a:prstDash val="solid"/>
                  <a:miter lim="800000"/>
                </a:ln>
                <a:effectLst/>
              </p:spPr>
            </p:cxnSp>
          </p:grpSp>
          <p:grpSp>
            <p:nvGrpSpPr>
              <p:cNvPr id="1090" name="Group 1089">
                <a:extLst>
                  <a:ext uri="{FF2B5EF4-FFF2-40B4-BE49-F238E27FC236}">
                    <a16:creationId xmlns:a16="http://schemas.microsoft.com/office/drawing/2014/main" id="{6BA84818-2D05-21DB-F993-B4F35115FD98}"/>
                  </a:ext>
                </a:extLst>
              </p:cNvPr>
              <p:cNvGrpSpPr/>
              <p:nvPr/>
            </p:nvGrpSpPr>
            <p:grpSpPr>
              <a:xfrm>
                <a:off x="4135038" y="3871912"/>
                <a:ext cx="59531" cy="690537"/>
                <a:chOff x="1470249" y="4399628"/>
                <a:chExt cx="59531" cy="739773"/>
              </a:xfrm>
            </p:grpSpPr>
            <p:cxnSp>
              <p:nvCxnSpPr>
                <p:cNvPr id="1099" name="Straight Connector 1098">
                  <a:extLst>
                    <a:ext uri="{FF2B5EF4-FFF2-40B4-BE49-F238E27FC236}">
                      <a16:creationId xmlns:a16="http://schemas.microsoft.com/office/drawing/2014/main" id="{2645481D-8920-D7E7-43CA-AE03A4577CBA}"/>
                    </a:ext>
                  </a:extLst>
                </p:cNvPr>
                <p:cNvCxnSpPr>
                  <a:cxnSpLocks/>
                </p:cNvCxnSpPr>
                <p:nvPr/>
              </p:nvCxnSpPr>
              <p:spPr>
                <a:xfrm>
                  <a:off x="1500014" y="4399628"/>
                  <a:ext cx="0" cy="739773"/>
                </a:xfrm>
                <a:prstGeom prst="line">
                  <a:avLst/>
                </a:prstGeom>
                <a:noFill/>
                <a:ln w="12700" cap="flat" cmpd="sng" algn="ctr">
                  <a:solidFill>
                    <a:schemeClr val="bg2"/>
                  </a:solidFill>
                  <a:prstDash val="solid"/>
                  <a:miter lim="800000"/>
                </a:ln>
                <a:effectLst/>
              </p:spPr>
            </p:cxnSp>
            <p:cxnSp>
              <p:nvCxnSpPr>
                <p:cNvPr id="1100" name="Straight Connector 1099">
                  <a:extLst>
                    <a:ext uri="{FF2B5EF4-FFF2-40B4-BE49-F238E27FC236}">
                      <a16:creationId xmlns:a16="http://schemas.microsoft.com/office/drawing/2014/main" id="{800F3A30-7AAC-850B-C367-0257CE7B084E}"/>
                    </a:ext>
                  </a:extLst>
                </p:cNvPr>
                <p:cNvCxnSpPr>
                  <a:cxnSpLocks/>
                </p:cNvCxnSpPr>
                <p:nvPr/>
              </p:nvCxnSpPr>
              <p:spPr>
                <a:xfrm>
                  <a:off x="1470249" y="4399628"/>
                  <a:ext cx="59531" cy="0"/>
                </a:xfrm>
                <a:prstGeom prst="line">
                  <a:avLst/>
                </a:prstGeom>
                <a:noFill/>
                <a:ln w="12700" cap="flat" cmpd="sng" algn="ctr">
                  <a:solidFill>
                    <a:schemeClr val="bg2"/>
                  </a:solidFill>
                  <a:prstDash val="solid"/>
                  <a:miter lim="800000"/>
                </a:ln>
                <a:effectLst/>
              </p:spPr>
            </p:cxnSp>
            <p:cxnSp>
              <p:nvCxnSpPr>
                <p:cNvPr id="1101" name="Straight Connector 1100">
                  <a:extLst>
                    <a:ext uri="{FF2B5EF4-FFF2-40B4-BE49-F238E27FC236}">
                      <a16:creationId xmlns:a16="http://schemas.microsoft.com/office/drawing/2014/main" id="{B69FAD2A-74BD-24C6-6ECC-57AAB05353E5}"/>
                    </a:ext>
                  </a:extLst>
                </p:cNvPr>
                <p:cNvCxnSpPr>
                  <a:cxnSpLocks/>
                </p:cNvCxnSpPr>
                <p:nvPr/>
              </p:nvCxnSpPr>
              <p:spPr>
                <a:xfrm>
                  <a:off x="1470249" y="5139401"/>
                  <a:ext cx="59531" cy="0"/>
                </a:xfrm>
                <a:prstGeom prst="line">
                  <a:avLst/>
                </a:prstGeom>
                <a:noFill/>
                <a:ln w="12700" cap="flat" cmpd="sng" algn="ctr">
                  <a:solidFill>
                    <a:schemeClr val="bg2"/>
                  </a:solidFill>
                  <a:prstDash val="solid"/>
                  <a:miter lim="800000"/>
                </a:ln>
                <a:effectLst/>
              </p:spPr>
            </p:cxnSp>
          </p:grpSp>
          <p:grpSp>
            <p:nvGrpSpPr>
              <p:cNvPr id="1091" name="Group 1090">
                <a:extLst>
                  <a:ext uri="{FF2B5EF4-FFF2-40B4-BE49-F238E27FC236}">
                    <a16:creationId xmlns:a16="http://schemas.microsoft.com/office/drawing/2014/main" id="{32919A04-2750-F3D9-75C0-40E99583734A}"/>
                  </a:ext>
                </a:extLst>
              </p:cNvPr>
              <p:cNvGrpSpPr/>
              <p:nvPr/>
            </p:nvGrpSpPr>
            <p:grpSpPr>
              <a:xfrm>
                <a:off x="4823269" y="3448051"/>
                <a:ext cx="59531" cy="1016768"/>
                <a:chOff x="1470249" y="4399628"/>
                <a:chExt cx="59531" cy="739773"/>
              </a:xfrm>
            </p:grpSpPr>
            <p:cxnSp>
              <p:nvCxnSpPr>
                <p:cNvPr id="1096" name="Straight Connector 1095">
                  <a:extLst>
                    <a:ext uri="{FF2B5EF4-FFF2-40B4-BE49-F238E27FC236}">
                      <a16:creationId xmlns:a16="http://schemas.microsoft.com/office/drawing/2014/main" id="{816B2C53-8DF4-460E-122C-77FF0CB93D33}"/>
                    </a:ext>
                  </a:extLst>
                </p:cNvPr>
                <p:cNvCxnSpPr>
                  <a:cxnSpLocks/>
                </p:cNvCxnSpPr>
                <p:nvPr/>
              </p:nvCxnSpPr>
              <p:spPr>
                <a:xfrm>
                  <a:off x="1499990" y="4399628"/>
                  <a:ext cx="0" cy="739773"/>
                </a:xfrm>
                <a:prstGeom prst="line">
                  <a:avLst/>
                </a:prstGeom>
                <a:noFill/>
                <a:ln w="12700" cap="flat" cmpd="sng" algn="ctr">
                  <a:solidFill>
                    <a:schemeClr val="bg2"/>
                  </a:solidFill>
                  <a:prstDash val="solid"/>
                  <a:miter lim="800000"/>
                </a:ln>
                <a:effectLst/>
              </p:spPr>
            </p:cxnSp>
            <p:cxnSp>
              <p:nvCxnSpPr>
                <p:cNvPr id="1097" name="Straight Connector 1096">
                  <a:extLst>
                    <a:ext uri="{FF2B5EF4-FFF2-40B4-BE49-F238E27FC236}">
                      <a16:creationId xmlns:a16="http://schemas.microsoft.com/office/drawing/2014/main" id="{295B6346-43E4-7FF5-D573-75F056BBD812}"/>
                    </a:ext>
                  </a:extLst>
                </p:cNvPr>
                <p:cNvCxnSpPr>
                  <a:cxnSpLocks/>
                </p:cNvCxnSpPr>
                <p:nvPr/>
              </p:nvCxnSpPr>
              <p:spPr>
                <a:xfrm>
                  <a:off x="1470249" y="4399628"/>
                  <a:ext cx="59531" cy="0"/>
                </a:xfrm>
                <a:prstGeom prst="line">
                  <a:avLst/>
                </a:prstGeom>
                <a:noFill/>
                <a:ln w="12700" cap="flat" cmpd="sng" algn="ctr">
                  <a:solidFill>
                    <a:schemeClr val="bg2"/>
                  </a:solidFill>
                  <a:prstDash val="solid"/>
                  <a:miter lim="800000"/>
                </a:ln>
                <a:effectLst/>
              </p:spPr>
            </p:cxnSp>
            <p:cxnSp>
              <p:nvCxnSpPr>
                <p:cNvPr id="1098" name="Straight Connector 1097">
                  <a:extLst>
                    <a:ext uri="{FF2B5EF4-FFF2-40B4-BE49-F238E27FC236}">
                      <a16:creationId xmlns:a16="http://schemas.microsoft.com/office/drawing/2014/main" id="{B934178C-18C4-09D9-F649-25DACD2E3493}"/>
                    </a:ext>
                  </a:extLst>
                </p:cNvPr>
                <p:cNvCxnSpPr>
                  <a:cxnSpLocks/>
                </p:cNvCxnSpPr>
                <p:nvPr/>
              </p:nvCxnSpPr>
              <p:spPr>
                <a:xfrm>
                  <a:off x="1470249" y="5139401"/>
                  <a:ext cx="59531" cy="0"/>
                </a:xfrm>
                <a:prstGeom prst="line">
                  <a:avLst/>
                </a:prstGeom>
                <a:noFill/>
                <a:ln w="12700" cap="flat" cmpd="sng" algn="ctr">
                  <a:solidFill>
                    <a:schemeClr val="bg2"/>
                  </a:solidFill>
                  <a:prstDash val="solid"/>
                  <a:miter lim="800000"/>
                </a:ln>
                <a:effectLst/>
              </p:spPr>
            </p:cxnSp>
          </p:grpSp>
          <p:grpSp>
            <p:nvGrpSpPr>
              <p:cNvPr id="1092" name="Group 1091">
                <a:extLst>
                  <a:ext uri="{FF2B5EF4-FFF2-40B4-BE49-F238E27FC236}">
                    <a16:creationId xmlns:a16="http://schemas.microsoft.com/office/drawing/2014/main" id="{ECCAA2AA-B8EE-1F88-EAAA-6E712ADA057B}"/>
                  </a:ext>
                </a:extLst>
              </p:cNvPr>
              <p:cNvGrpSpPr/>
              <p:nvPr/>
            </p:nvGrpSpPr>
            <p:grpSpPr>
              <a:xfrm>
                <a:off x="5760874" y="3700463"/>
                <a:ext cx="59531" cy="959139"/>
                <a:chOff x="1470249" y="4399628"/>
                <a:chExt cx="59531" cy="739773"/>
              </a:xfrm>
            </p:grpSpPr>
            <p:cxnSp>
              <p:nvCxnSpPr>
                <p:cNvPr id="1093" name="Straight Connector 1092">
                  <a:extLst>
                    <a:ext uri="{FF2B5EF4-FFF2-40B4-BE49-F238E27FC236}">
                      <a16:creationId xmlns:a16="http://schemas.microsoft.com/office/drawing/2014/main" id="{2F5E20CE-F69D-B4BA-658B-97FA3E0C6055}"/>
                    </a:ext>
                  </a:extLst>
                </p:cNvPr>
                <p:cNvCxnSpPr>
                  <a:cxnSpLocks/>
                </p:cNvCxnSpPr>
                <p:nvPr/>
              </p:nvCxnSpPr>
              <p:spPr>
                <a:xfrm>
                  <a:off x="1500014" y="4399628"/>
                  <a:ext cx="0" cy="739773"/>
                </a:xfrm>
                <a:prstGeom prst="line">
                  <a:avLst/>
                </a:prstGeom>
                <a:noFill/>
                <a:ln w="12700" cap="flat" cmpd="sng" algn="ctr">
                  <a:solidFill>
                    <a:schemeClr val="bg2"/>
                  </a:solidFill>
                  <a:prstDash val="solid"/>
                  <a:miter lim="800000"/>
                </a:ln>
                <a:effectLst/>
              </p:spPr>
            </p:cxnSp>
            <p:cxnSp>
              <p:nvCxnSpPr>
                <p:cNvPr id="1094" name="Straight Connector 1093">
                  <a:extLst>
                    <a:ext uri="{FF2B5EF4-FFF2-40B4-BE49-F238E27FC236}">
                      <a16:creationId xmlns:a16="http://schemas.microsoft.com/office/drawing/2014/main" id="{B3433750-D757-2A05-1647-B79AFA0B6F0B}"/>
                    </a:ext>
                  </a:extLst>
                </p:cNvPr>
                <p:cNvCxnSpPr>
                  <a:cxnSpLocks/>
                </p:cNvCxnSpPr>
                <p:nvPr/>
              </p:nvCxnSpPr>
              <p:spPr>
                <a:xfrm>
                  <a:off x="1470249" y="4399628"/>
                  <a:ext cx="59531" cy="0"/>
                </a:xfrm>
                <a:prstGeom prst="line">
                  <a:avLst/>
                </a:prstGeom>
                <a:noFill/>
                <a:ln w="12700" cap="flat" cmpd="sng" algn="ctr">
                  <a:solidFill>
                    <a:schemeClr val="bg2"/>
                  </a:solidFill>
                  <a:prstDash val="solid"/>
                  <a:miter lim="800000"/>
                </a:ln>
                <a:effectLst/>
              </p:spPr>
            </p:cxnSp>
            <p:cxnSp>
              <p:nvCxnSpPr>
                <p:cNvPr id="1095" name="Straight Connector 1094">
                  <a:extLst>
                    <a:ext uri="{FF2B5EF4-FFF2-40B4-BE49-F238E27FC236}">
                      <a16:creationId xmlns:a16="http://schemas.microsoft.com/office/drawing/2014/main" id="{BA0D0D00-A5A4-EC77-5CB7-BD0803068A9B}"/>
                    </a:ext>
                  </a:extLst>
                </p:cNvPr>
                <p:cNvCxnSpPr>
                  <a:cxnSpLocks/>
                </p:cNvCxnSpPr>
                <p:nvPr/>
              </p:nvCxnSpPr>
              <p:spPr>
                <a:xfrm>
                  <a:off x="1470249" y="5139401"/>
                  <a:ext cx="59531" cy="0"/>
                </a:xfrm>
                <a:prstGeom prst="line">
                  <a:avLst/>
                </a:prstGeom>
                <a:noFill/>
                <a:ln w="12700" cap="flat" cmpd="sng" algn="ctr">
                  <a:solidFill>
                    <a:schemeClr val="bg2"/>
                  </a:solidFill>
                  <a:prstDash val="solid"/>
                  <a:miter lim="800000"/>
                </a:ln>
                <a:effectLst/>
              </p:spPr>
            </p:cxnSp>
          </p:grpSp>
        </p:grpSp>
      </p:grpSp>
      <p:grpSp>
        <p:nvGrpSpPr>
          <p:cNvPr id="1075" name="Group 1074">
            <a:extLst>
              <a:ext uri="{FF2B5EF4-FFF2-40B4-BE49-F238E27FC236}">
                <a16:creationId xmlns:a16="http://schemas.microsoft.com/office/drawing/2014/main" id="{F0876FC6-0AD1-7894-FD46-724B84FA515A}"/>
              </a:ext>
            </a:extLst>
          </p:cNvPr>
          <p:cNvGrpSpPr/>
          <p:nvPr/>
        </p:nvGrpSpPr>
        <p:grpSpPr>
          <a:xfrm>
            <a:off x="3948252" y="2006425"/>
            <a:ext cx="1965792" cy="338554"/>
            <a:chOff x="4556863" y="2109788"/>
            <a:chExt cx="1801825" cy="338554"/>
          </a:xfrm>
        </p:grpSpPr>
        <p:sp>
          <p:nvSpPr>
            <p:cNvPr id="1076" name="TextBox 1075">
              <a:extLst>
                <a:ext uri="{FF2B5EF4-FFF2-40B4-BE49-F238E27FC236}">
                  <a16:creationId xmlns:a16="http://schemas.microsoft.com/office/drawing/2014/main" id="{A46A05BE-8B3C-F0AB-9E44-15BEA599EE0E}"/>
                </a:ext>
              </a:extLst>
            </p:cNvPr>
            <p:cNvSpPr txBox="1"/>
            <p:nvPr/>
          </p:nvSpPr>
          <p:spPr>
            <a:xfrm>
              <a:off x="4939807" y="2109788"/>
              <a:ext cx="1418881"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TAR-210-B, ~2 mg/day (n=25)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TAR-210-D, ~4 mg/day (n=23)</a:t>
              </a:r>
            </a:p>
          </p:txBody>
        </p:sp>
        <p:sp>
          <p:nvSpPr>
            <p:cNvPr id="1077" name="Oval 1076">
              <a:extLst>
                <a:ext uri="{FF2B5EF4-FFF2-40B4-BE49-F238E27FC236}">
                  <a16:creationId xmlns:a16="http://schemas.microsoft.com/office/drawing/2014/main" id="{4968E216-6F77-54C2-DCBF-81FAC623AA1D}"/>
                </a:ext>
              </a:extLst>
            </p:cNvPr>
            <p:cNvSpPr/>
            <p:nvPr/>
          </p:nvSpPr>
          <p:spPr>
            <a:xfrm>
              <a:off x="4753756" y="2191578"/>
              <a:ext cx="54864" cy="54864"/>
            </a:xfrm>
            <a:prstGeom prst="ellipse">
              <a:avLst/>
            </a:prstGeom>
            <a:solidFill>
              <a:srgbClr val="EB1700"/>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078" name="Isosceles Triangle 1077">
              <a:extLst>
                <a:ext uri="{FF2B5EF4-FFF2-40B4-BE49-F238E27FC236}">
                  <a16:creationId xmlns:a16="http://schemas.microsoft.com/office/drawing/2014/main" id="{51C15A87-9E74-E55C-4B04-162DB0E027B1}"/>
                </a:ext>
              </a:extLst>
            </p:cNvPr>
            <p:cNvSpPr/>
            <p:nvPr/>
          </p:nvSpPr>
          <p:spPr>
            <a:xfrm>
              <a:off x="4753756" y="2309221"/>
              <a:ext cx="54864" cy="54864"/>
            </a:xfrm>
            <a:prstGeom prst="triangle">
              <a:avLst/>
            </a:prstGeom>
            <a:solidFill>
              <a:srgbClr val="000000"/>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cxnSp>
          <p:nvCxnSpPr>
            <p:cNvPr id="1079" name="Straight Connector 1078">
              <a:extLst>
                <a:ext uri="{FF2B5EF4-FFF2-40B4-BE49-F238E27FC236}">
                  <a16:creationId xmlns:a16="http://schemas.microsoft.com/office/drawing/2014/main" id="{7AE3E911-67AA-0ADC-FC26-23809EA4F053}"/>
                </a:ext>
              </a:extLst>
            </p:cNvPr>
            <p:cNvCxnSpPr>
              <a:cxnSpLocks/>
            </p:cNvCxnSpPr>
            <p:nvPr/>
          </p:nvCxnSpPr>
          <p:spPr>
            <a:xfrm>
              <a:off x="4556863" y="2336653"/>
              <a:ext cx="438912" cy="0"/>
            </a:xfrm>
            <a:prstGeom prst="line">
              <a:avLst/>
            </a:prstGeom>
            <a:noFill/>
            <a:ln w="12700" cap="flat" cmpd="sng" algn="ctr">
              <a:solidFill>
                <a:srgbClr val="000000"/>
              </a:solidFill>
              <a:prstDash val="solid"/>
              <a:miter lim="800000"/>
            </a:ln>
            <a:effectLst/>
          </p:spPr>
        </p:cxnSp>
        <p:cxnSp>
          <p:nvCxnSpPr>
            <p:cNvPr id="1080" name="Straight Connector 1079">
              <a:extLst>
                <a:ext uri="{FF2B5EF4-FFF2-40B4-BE49-F238E27FC236}">
                  <a16:creationId xmlns:a16="http://schemas.microsoft.com/office/drawing/2014/main" id="{A8C3813E-4B7F-1705-690C-BD377908278E}"/>
                </a:ext>
              </a:extLst>
            </p:cNvPr>
            <p:cNvCxnSpPr>
              <a:cxnSpLocks/>
            </p:cNvCxnSpPr>
            <p:nvPr/>
          </p:nvCxnSpPr>
          <p:spPr>
            <a:xfrm>
              <a:off x="4556863" y="2219657"/>
              <a:ext cx="438912" cy="0"/>
            </a:xfrm>
            <a:prstGeom prst="line">
              <a:avLst/>
            </a:prstGeom>
            <a:noFill/>
            <a:ln w="12700" cap="flat" cmpd="sng" algn="ctr">
              <a:solidFill>
                <a:srgbClr val="EB1700"/>
              </a:solidFill>
              <a:prstDash val="solid"/>
              <a:miter lim="800000"/>
            </a:ln>
            <a:effectLst/>
          </p:spPr>
        </p:cxnSp>
      </p:grpSp>
      <p:sp>
        <p:nvSpPr>
          <p:cNvPr id="1237" name="Rectangle 1236">
            <a:extLst>
              <a:ext uri="{FF2B5EF4-FFF2-40B4-BE49-F238E27FC236}">
                <a16:creationId xmlns:a16="http://schemas.microsoft.com/office/drawing/2014/main" id="{62BFEBFB-78E1-4500-BF59-B75207032157}"/>
              </a:ext>
            </a:extLst>
          </p:cNvPr>
          <p:cNvSpPr/>
          <p:nvPr/>
        </p:nvSpPr>
        <p:spPr>
          <a:xfrm>
            <a:off x="939911" y="4908926"/>
            <a:ext cx="401782" cy="164858"/>
          </a:xfrm>
          <a:prstGeom prst="rect">
            <a:avLst/>
          </a:prstGeom>
          <a:solidFill>
            <a:srgbClr val="EB1700">
              <a:alpha val="20000"/>
            </a:srgbClr>
          </a:solidFill>
          <a:ln w="12700" cap="flat" cmpd="sng" algn="ctr">
            <a:solidFill>
              <a:schemeClr val="bg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Johnson Text" panose="00000500000000000000" pitchFamily="2" charset="0"/>
              <a:ea typeface="+mn-ea"/>
              <a:cs typeface="+mn-cs"/>
            </a:endParaRPr>
          </a:p>
        </p:txBody>
      </p:sp>
      <p:sp>
        <p:nvSpPr>
          <p:cNvPr id="1238" name="TextBox 1237">
            <a:extLst>
              <a:ext uri="{FF2B5EF4-FFF2-40B4-BE49-F238E27FC236}">
                <a16:creationId xmlns:a16="http://schemas.microsoft.com/office/drawing/2014/main" id="{61A45AC2-BA46-3B75-6172-81E0BA3A5672}"/>
              </a:ext>
            </a:extLst>
          </p:cNvPr>
          <p:cNvSpPr txBox="1"/>
          <p:nvPr/>
        </p:nvSpPr>
        <p:spPr>
          <a:xfrm>
            <a:off x="7004682" y="1613044"/>
            <a:ext cx="4014216"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Plasma Concentration</a:t>
            </a:r>
          </a:p>
        </p:txBody>
      </p:sp>
      <p:sp>
        <p:nvSpPr>
          <p:cNvPr id="1239" name="TextBox 1238">
            <a:extLst>
              <a:ext uri="{FF2B5EF4-FFF2-40B4-BE49-F238E27FC236}">
                <a16:creationId xmlns:a16="http://schemas.microsoft.com/office/drawing/2014/main" id="{67BBE290-86BA-239B-FDCB-BCDC1BB87426}"/>
              </a:ext>
            </a:extLst>
          </p:cNvPr>
          <p:cNvSpPr txBox="1"/>
          <p:nvPr/>
        </p:nvSpPr>
        <p:spPr>
          <a:xfrm>
            <a:off x="1343025" y="1613044"/>
            <a:ext cx="4507992"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Johnson Text" panose="00000500000000000000" pitchFamily="2" charset="0"/>
                <a:ea typeface="+mn-ea"/>
                <a:cs typeface="+mn-cs"/>
              </a:rPr>
              <a:t>Urine Concentration </a:t>
            </a:r>
          </a:p>
        </p:txBody>
      </p:sp>
      <p:sp>
        <p:nvSpPr>
          <p:cNvPr id="1240" name="TextBox 1239">
            <a:extLst>
              <a:ext uri="{FF2B5EF4-FFF2-40B4-BE49-F238E27FC236}">
                <a16:creationId xmlns:a16="http://schemas.microsoft.com/office/drawing/2014/main" id="{A4986BA9-DF66-C648-0280-4F89447546FA}"/>
              </a:ext>
            </a:extLst>
          </p:cNvPr>
          <p:cNvSpPr txBox="1"/>
          <p:nvPr/>
        </p:nvSpPr>
        <p:spPr>
          <a:xfrm>
            <a:off x="342900" y="5693258"/>
            <a:ext cx="11496698" cy="58477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EB17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Johnson Text" panose="00000500000000000000"/>
                <a:ea typeface="+mn-ea"/>
                <a:cs typeface="+mn-cs"/>
              </a:rPr>
              <a:t>No hyperphosphatemia was reported, consistent with the very low plasma concentrations observed with TAR-210</a:t>
            </a:r>
          </a:p>
          <a:p>
            <a:pPr marL="285750" marR="0" lvl="0" indent="-285750" algn="l" defTabSz="457200" rtl="0" eaLnBrk="1" fontAlgn="auto" latinLnBrk="0" hangingPunct="1">
              <a:lnSpc>
                <a:spcPct val="100000"/>
              </a:lnSpc>
              <a:spcBef>
                <a:spcPts val="0"/>
              </a:spcBef>
              <a:spcAft>
                <a:spcPts val="0"/>
              </a:spcAft>
              <a:buClr>
                <a:srgbClr val="EB17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Johnson Text" panose="00000500000000000000"/>
                <a:ea typeface="+mn-ea"/>
                <a:cs typeface="+mn-cs"/>
              </a:rPr>
              <a:t>Mean plasma erdafitinib concentrations were &gt;50× lower than mean urine concentrations</a:t>
            </a:r>
          </a:p>
        </p:txBody>
      </p:sp>
    </p:spTree>
    <p:extLst>
      <p:ext uri="{BB962C8B-B14F-4D97-AF65-F5344CB8AC3E}">
        <p14:creationId xmlns:p14="http://schemas.microsoft.com/office/powerpoint/2010/main" val="424462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070"/>
                                        </p:tgtEl>
                                        <p:attrNameLst>
                                          <p:attrName>style.visibility</p:attrName>
                                        </p:attrNameLst>
                                      </p:cBhvr>
                                      <p:to>
                                        <p:strVal val="visible"/>
                                      </p:to>
                                    </p:set>
                                    <p:animEffect transition="in" filter="wipe(down)">
                                      <p:cBhvr>
                                        <p:cTn id="7" dur="1000"/>
                                        <p:tgtEl>
                                          <p:spTgt spid="1070"/>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1237"/>
                                        </p:tgtEl>
                                        <p:attrNameLst>
                                          <p:attrName>style.visibility</p:attrName>
                                        </p:attrNameLst>
                                      </p:cBhvr>
                                      <p:to>
                                        <p:strVal val="visible"/>
                                      </p:to>
                                    </p:set>
                                    <p:animEffect transition="in" filter="wipe(down)">
                                      <p:cBhvr>
                                        <p:cTn id="10" dur="1000"/>
                                        <p:tgtEl>
                                          <p:spTgt spid="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 grpId="0" animBg="1"/>
      <p:bldP spid="123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731EF8-F230-4E6C-811F-5B698EBCA17A}"/>
              </a:ext>
            </a:extLst>
          </p:cNvPr>
          <p:cNvSpPr>
            <a:spLocks noGrp="1"/>
          </p:cNvSpPr>
          <p:nvPr>
            <p:ph type="title"/>
          </p:nvPr>
        </p:nvSpPr>
        <p:spPr/>
        <p:txBody>
          <a:bodyPr/>
          <a:lstStyle/>
          <a:p>
            <a:r>
              <a:rPr lang="en-US" sz="3000" dirty="0"/>
              <a:t>Safety and Tolerability of TAR-210 in HR NMIBC (Cohort 1) </a:t>
            </a:r>
            <a:br>
              <a:rPr lang="en-US" sz="3000" dirty="0"/>
            </a:br>
            <a:r>
              <a:rPr lang="en-US" sz="3000" dirty="0"/>
              <a:t>and IR NMIBC (Cohort 3)</a:t>
            </a:r>
          </a:p>
        </p:txBody>
      </p:sp>
      <p:sp>
        <p:nvSpPr>
          <p:cNvPr id="11" name="Content Placeholder 2">
            <a:extLst>
              <a:ext uri="{FF2B5EF4-FFF2-40B4-BE49-F238E27FC236}">
                <a16:creationId xmlns:a16="http://schemas.microsoft.com/office/drawing/2014/main" id="{FCEDD5C4-E03E-DFEA-1296-A0098C2E9216}"/>
              </a:ext>
            </a:extLst>
          </p:cNvPr>
          <p:cNvSpPr>
            <a:spLocks noGrp="1"/>
          </p:cNvSpPr>
          <p:nvPr>
            <p:ph idx="13"/>
          </p:nvPr>
        </p:nvSpPr>
        <p:spPr>
          <a:xfrm>
            <a:off x="355601" y="1597025"/>
            <a:ext cx="4428000" cy="4389438"/>
          </a:xfrm>
        </p:spPr>
        <p:txBody>
          <a:bodyPr/>
          <a:lstStyle/>
          <a:p>
            <a:pPr lvl="1"/>
            <a:r>
              <a:rPr lang="en-US" sz="1600" dirty="0">
                <a:sym typeface="OpenSans"/>
              </a:rPr>
              <a:t>The majority of AEs were grade 1/2 lower urinary tract AEs</a:t>
            </a:r>
          </a:p>
          <a:p>
            <a:pPr lvl="1"/>
            <a:r>
              <a:rPr lang="en-US" sz="1600" dirty="0">
                <a:sym typeface="OpenSans"/>
              </a:rPr>
              <a:t>Few patients discontinued due to AEs</a:t>
            </a:r>
          </a:p>
          <a:p>
            <a:pPr lvl="2"/>
            <a:r>
              <a:rPr lang="en-US" sz="1600" dirty="0">
                <a:sym typeface="OpenSans"/>
              </a:rPr>
              <a:t>2 patients (3%) discontinued due to TRAEs of low-grade urinary symptoms</a:t>
            </a:r>
          </a:p>
          <a:p>
            <a:pPr lvl="1"/>
            <a:r>
              <a:rPr lang="en-US" sz="1600" dirty="0">
                <a:sym typeface="OpenSans"/>
              </a:rPr>
              <a:t>2 patients had serious TRAEs with pyelonephritis and sepsis or UTI and sepsis, respectively</a:t>
            </a:r>
          </a:p>
          <a:p>
            <a:pPr lvl="2"/>
            <a:r>
              <a:rPr lang="en-US" sz="1600" dirty="0">
                <a:sym typeface="OpenSans"/>
              </a:rPr>
              <a:t>Both events resolved with antibiotics and patients were able to continue TAR-210</a:t>
            </a:r>
          </a:p>
          <a:p>
            <a:pPr marL="171450" marR="0" lvl="1" indent="-171450" algn="l" defTabSz="914396" rtl="0" eaLnBrk="1" fontAlgn="auto" latinLnBrk="0" hangingPunct="1">
              <a:lnSpc>
                <a:spcPct val="100000"/>
              </a:lnSpc>
              <a:spcBef>
                <a:spcPts val="600"/>
              </a:spcBef>
              <a:spcAft>
                <a:spcPts val="0"/>
              </a:spcAft>
              <a:buClr>
                <a:srgbClr val="EB17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sym typeface="OpenSans"/>
              </a:rPr>
              <a:t>No dose-limiting toxicities were identified</a:t>
            </a:r>
          </a:p>
        </p:txBody>
      </p:sp>
      <p:sp>
        <p:nvSpPr>
          <p:cNvPr id="8" name="Footer Placeholder 7">
            <a:extLst>
              <a:ext uri="{FF2B5EF4-FFF2-40B4-BE49-F238E27FC236}">
                <a16:creationId xmlns:a16="http://schemas.microsoft.com/office/drawing/2014/main" id="{E8527593-A5D9-423B-B375-8E1115F49566}"/>
              </a:ext>
            </a:extLst>
          </p:cNvPr>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AE, adverse event; TRAE, treatment-related adverse event; UTI, urinary tract infection.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Johnson Text" pitchFamily="2" charset="77"/>
                <a:ea typeface="+mn-ea"/>
                <a:cs typeface="+mn-cs"/>
              </a:rPr>
              <a:t>a</a:t>
            </a:r>
            <a:r>
              <a:rPr kumimoji="0" lang="en-US" sz="800" b="0" i="0" u="none" strike="noStrike" kern="1200" cap="none" spc="0" normalizeH="0" baseline="0" noProof="0" dirty="0" err="1">
                <a:ln>
                  <a:noFill/>
                </a:ln>
                <a:solidFill>
                  <a:srgbClr val="000000"/>
                </a:solidFill>
                <a:effectLst/>
                <a:uLnTx/>
                <a:uFillTx/>
                <a:latin typeface="Johnson Text" pitchFamily="2" charset="77"/>
                <a:ea typeface="+mn-ea"/>
                <a:cs typeface="+mn-cs"/>
              </a:rPr>
              <a:t>Listed</a:t>
            </a: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 are AEs related to TAR-210 by preferred term that were reported in &gt;1 patient in either cohort.</a:t>
            </a:r>
          </a:p>
        </p:txBody>
      </p:sp>
      <p:graphicFrame>
        <p:nvGraphicFramePr>
          <p:cNvPr id="10" name="Table 4">
            <a:extLst>
              <a:ext uri="{FF2B5EF4-FFF2-40B4-BE49-F238E27FC236}">
                <a16:creationId xmlns:a16="http://schemas.microsoft.com/office/drawing/2014/main" id="{423BEED5-ABF9-193D-8CB1-A5580460672A}"/>
              </a:ext>
            </a:extLst>
          </p:cNvPr>
          <p:cNvGraphicFramePr>
            <a:graphicFrameLocks noGrp="1"/>
          </p:cNvGraphicFramePr>
          <p:nvPr/>
        </p:nvGraphicFramePr>
        <p:xfrm>
          <a:off x="4959232" y="1705968"/>
          <a:ext cx="7020000" cy="3432720"/>
        </p:xfrm>
        <a:graphic>
          <a:graphicData uri="http://schemas.openxmlformats.org/drawingml/2006/table">
            <a:tbl>
              <a:tblPr firstRow="1" bandRow="1">
                <a:tableStyleId>{9DCAF9ED-07DC-4A11-8D7F-57B35C25682E}</a:tableStyleId>
              </a:tblPr>
              <a:tblGrid>
                <a:gridCol w="1872000">
                  <a:extLst>
                    <a:ext uri="{9D8B030D-6E8A-4147-A177-3AD203B41FA5}">
                      <a16:colId xmlns:a16="http://schemas.microsoft.com/office/drawing/2014/main" val="448902403"/>
                    </a:ext>
                  </a:extLst>
                </a:gridCol>
                <a:gridCol w="1044000">
                  <a:extLst>
                    <a:ext uri="{9D8B030D-6E8A-4147-A177-3AD203B41FA5}">
                      <a16:colId xmlns:a16="http://schemas.microsoft.com/office/drawing/2014/main" val="1052019350"/>
                    </a:ext>
                  </a:extLst>
                </a:gridCol>
                <a:gridCol w="1080000">
                  <a:extLst>
                    <a:ext uri="{9D8B030D-6E8A-4147-A177-3AD203B41FA5}">
                      <a16:colId xmlns:a16="http://schemas.microsoft.com/office/drawing/2014/main" val="311474273"/>
                    </a:ext>
                  </a:extLst>
                </a:gridCol>
                <a:gridCol w="1080000">
                  <a:extLst>
                    <a:ext uri="{9D8B030D-6E8A-4147-A177-3AD203B41FA5}">
                      <a16:colId xmlns:a16="http://schemas.microsoft.com/office/drawing/2014/main" val="3748854708"/>
                    </a:ext>
                  </a:extLst>
                </a:gridCol>
                <a:gridCol w="1080000">
                  <a:extLst>
                    <a:ext uri="{9D8B030D-6E8A-4147-A177-3AD203B41FA5}">
                      <a16:colId xmlns:a16="http://schemas.microsoft.com/office/drawing/2014/main" val="2025483267"/>
                    </a:ext>
                  </a:extLst>
                </a:gridCol>
                <a:gridCol w="864000">
                  <a:extLst>
                    <a:ext uri="{9D8B030D-6E8A-4147-A177-3AD203B41FA5}">
                      <a16:colId xmlns:a16="http://schemas.microsoft.com/office/drawing/2014/main" val="1909539073"/>
                    </a:ext>
                  </a:extLst>
                </a:gridCol>
              </a:tblGrid>
              <a:tr h="270234">
                <a:tc rowSpan="2">
                  <a:txBody>
                    <a:bodyPr/>
                    <a:lstStyle/>
                    <a:p>
                      <a:r>
                        <a:rPr lang="en-US" sz="1400" dirty="0">
                          <a:solidFill>
                            <a:schemeClr val="tx1"/>
                          </a:solidFill>
                          <a:latin typeface="Johnson Text" pitchFamily="2" charset="77"/>
                        </a:rPr>
                        <a:t>Patients with events, n (%)</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lvl1pPr marL="0" algn="l" defTabSz="914396" rtl="0" eaLnBrk="1" latinLnBrk="0" hangingPunct="1">
                        <a:defRPr sz="1800" b="1" kern="1200">
                          <a:solidFill>
                            <a:schemeClr val="bg1"/>
                          </a:solidFill>
                          <a:latin typeface="Open Sans"/>
                        </a:defRPr>
                      </a:lvl1pPr>
                      <a:lvl2pPr marL="457198" algn="l" defTabSz="914396" rtl="0" eaLnBrk="1" latinLnBrk="0" hangingPunct="1">
                        <a:defRPr sz="1800" b="1" kern="1200">
                          <a:solidFill>
                            <a:schemeClr val="bg1"/>
                          </a:solidFill>
                          <a:latin typeface="Open Sans"/>
                        </a:defRPr>
                      </a:lvl2pPr>
                      <a:lvl3pPr marL="914396" algn="l" defTabSz="914396" rtl="0" eaLnBrk="1" latinLnBrk="0" hangingPunct="1">
                        <a:defRPr sz="1800" b="1" kern="1200">
                          <a:solidFill>
                            <a:schemeClr val="bg1"/>
                          </a:solidFill>
                          <a:latin typeface="Open Sans"/>
                        </a:defRPr>
                      </a:lvl3pPr>
                      <a:lvl4pPr marL="1371595" algn="l" defTabSz="914396" rtl="0" eaLnBrk="1" latinLnBrk="0" hangingPunct="1">
                        <a:defRPr sz="1800" b="1" kern="1200">
                          <a:solidFill>
                            <a:schemeClr val="bg1"/>
                          </a:solidFill>
                          <a:latin typeface="Open Sans"/>
                        </a:defRPr>
                      </a:lvl4pPr>
                      <a:lvl5pPr marL="1828793" algn="l" defTabSz="914396" rtl="0" eaLnBrk="1" latinLnBrk="0" hangingPunct="1">
                        <a:defRPr sz="1800" b="1" kern="1200">
                          <a:solidFill>
                            <a:schemeClr val="bg1"/>
                          </a:solidFill>
                          <a:latin typeface="Open Sans"/>
                        </a:defRPr>
                      </a:lvl5pPr>
                      <a:lvl6pPr marL="2285991" algn="l" defTabSz="914396" rtl="0" eaLnBrk="1" latinLnBrk="0" hangingPunct="1">
                        <a:defRPr sz="1800" b="1" kern="1200">
                          <a:solidFill>
                            <a:schemeClr val="bg1"/>
                          </a:solidFill>
                          <a:latin typeface="Open Sans"/>
                        </a:defRPr>
                      </a:lvl6pPr>
                      <a:lvl7pPr marL="2743189" algn="l" defTabSz="914396" rtl="0" eaLnBrk="1" latinLnBrk="0" hangingPunct="1">
                        <a:defRPr sz="1800" b="1" kern="1200">
                          <a:solidFill>
                            <a:schemeClr val="bg1"/>
                          </a:solidFill>
                          <a:latin typeface="Open Sans"/>
                        </a:defRPr>
                      </a:lvl7pPr>
                      <a:lvl8pPr marL="3200388" algn="l" defTabSz="914396" rtl="0" eaLnBrk="1" latinLnBrk="0" hangingPunct="1">
                        <a:defRPr sz="1800" b="1" kern="1200">
                          <a:solidFill>
                            <a:schemeClr val="bg1"/>
                          </a:solidFill>
                          <a:latin typeface="Open Sans"/>
                        </a:defRPr>
                      </a:lvl8pPr>
                      <a:lvl9pPr marL="3657586" algn="l" defTabSz="914396" rtl="0" eaLnBrk="1" latinLnBrk="0" hangingPunct="1">
                        <a:defRPr sz="1800" b="1" kern="1200">
                          <a:solidFill>
                            <a:schemeClr val="bg1"/>
                          </a:solidFill>
                          <a:latin typeface="Open Sans"/>
                        </a:defRPr>
                      </a:lvl9pPr>
                    </a:lstStyle>
                    <a:p>
                      <a:pPr algn="ctr"/>
                      <a:r>
                        <a:rPr lang="en-US" sz="1400" b="1" kern="1200" dirty="0">
                          <a:solidFill>
                            <a:schemeClr val="tx1"/>
                          </a:solidFill>
                          <a:latin typeface="Johnson Text" pitchFamily="2" charset="77"/>
                          <a:ea typeface="+mn-ea"/>
                          <a:cs typeface="+mn-cs"/>
                        </a:rPr>
                        <a:t>HR NMIBC </a:t>
                      </a:r>
                    </a:p>
                    <a:p>
                      <a:pPr algn="ctr"/>
                      <a:r>
                        <a:rPr lang="en-US" sz="1400" b="1" kern="1200" dirty="0">
                          <a:solidFill>
                            <a:schemeClr val="tx1"/>
                          </a:solidFill>
                          <a:latin typeface="Johnson Text" pitchFamily="2" charset="77"/>
                          <a:ea typeface="+mn-ea"/>
                          <a:cs typeface="+mn-cs"/>
                        </a:rPr>
                        <a:t>(Cohort 1)</a:t>
                      </a:r>
                    </a:p>
                  </a:txBody>
                  <a:tcPr marL="9144" marR="9144" marT="18288" marB="1828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lvl1pPr marL="0" algn="l" defTabSz="914396" rtl="0" eaLnBrk="1" latinLnBrk="0" hangingPunct="1">
                        <a:defRPr sz="1800" b="1" kern="1200">
                          <a:solidFill>
                            <a:schemeClr val="bg1"/>
                          </a:solidFill>
                          <a:latin typeface="Open Sans"/>
                        </a:defRPr>
                      </a:lvl1pPr>
                      <a:lvl2pPr marL="457198" algn="l" defTabSz="914396" rtl="0" eaLnBrk="1" latinLnBrk="0" hangingPunct="1">
                        <a:defRPr sz="1800" b="1" kern="1200">
                          <a:solidFill>
                            <a:schemeClr val="bg1"/>
                          </a:solidFill>
                          <a:latin typeface="Open Sans"/>
                        </a:defRPr>
                      </a:lvl2pPr>
                      <a:lvl3pPr marL="914396" algn="l" defTabSz="914396" rtl="0" eaLnBrk="1" latinLnBrk="0" hangingPunct="1">
                        <a:defRPr sz="1800" b="1" kern="1200">
                          <a:solidFill>
                            <a:schemeClr val="bg1"/>
                          </a:solidFill>
                          <a:latin typeface="Open Sans"/>
                        </a:defRPr>
                      </a:lvl3pPr>
                      <a:lvl4pPr marL="1371595" algn="l" defTabSz="914396" rtl="0" eaLnBrk="1" latinLnBrk="0" hangingPunct="1">
                        <a:defRPr sz="1800" b="1" kern="1200">
                          <a:solidFill>
                            <a:schemeClr val="bg1"/>
                          </a:solidFill>
                          <a:latin typeface="Open Sans"/>
                        </a:defRPr>
                      </a:lvl4pPr>
                      <a:lvl5pPr marL="1828793" algn="l" defTabSz="914396" rtl="0" eaLnBrk="1" latinLnBrk="0" hangingPunct="1">
                        <a:defRPr sz="1800" b="1" kern="1200">
                          <a:solidFill>
                            <a:schemeClr val="bg1"/>
                          </a:solidFill>
                          <a:latin typeface="Open Sans"/>
                        </a:defRPr>
                      </a:lvl5pPr>
                      <a:lvl6pPr marL="2285991" algn="l" defTabSz="914396" rtl="0" eaLnBrk="1" latinLnBrk="0" hangingPunct="1">
                        <a:defRPr sz="1800" b="1" kern="1200">
                          <a:solidFill>
                            <a:schemeClr val="bg1"/>
                          </a:solidFill>
                          <a:latin typeface="Open Sans"/>
                        </a:defRPr>
                      </a:lvl6pPr>
                      <a:lvl7pPr marL="2743189" algn="l" defTabSz="914396" rtl="0" eaLnBrk="1" latinLnBrk="0" hangingPunct="1">
                        <a:defRPr sz="1800" b="1" kern="1200">
                          <a:solidFill>
                            <a:schemeClr val="bg1"/>
                          </a:solidFill>
                          <a:latin typeface="Open Sans"/>
                        </a:defRPr>
                      </a:lvl7pPr>
                      <a:lvl8pPr marL="3200388" algn="l" defTabSz="914396" rtl="0" eaLnBrk="1" latinLnBrk="0" hangingPunct="1">
                        <a:defRPr sz="1800" b="1" kern="1200">
                          <a:solidFill>
                            <a:schemeClr val="bg1"/>
                          </a:solidFill>
                          <a:latin typeface="Open Sans"/>
                        </a:defRPr>
                      </a:lvl8pPr>
                      <a:lvl9pPr marL="3657586" algn="l" defTabSz="914396" rtl="0" eaLnBrk="1" latinLnBrk="0" hangingPunct="1">
                        <a:defRPr sz="1800" b="1" kern="1200">
                          <a:solidFill>
                            <a:schemeClr val="bg1"/>
                          </a:solidFill>
                          <a:latin typeface="Open Sans"/>
                        </a:defRPr>
                      </a:lvl9pPr>
                    </a:lstStyle>
                    <a:p>
                      <a:pPr marL="0" marR="0" lvl="0" indent="0" algn="ctr" defTabSz="1341150" rtl="0" eaLnBrk="1" fontAlgn="auto" latinLnBrk="0" hangingPunct="1">
                        <a:lnSpc>
                          <a:spcPct val="100000"/>
                        </a:lnSpc>
                        <a:spcBef>
                          <a:spcPts val="0"/>
                        </a:spcBef>
                        <a:spcAft>
                          <a:spcPts val="0"/>
                        </a:spcAft>
                        <a:buClrTx/>
                        <a:buSzTx/>
                        <a:buFontTx/>
                        <a:buNone/>
                        <a:tabLst/>
                        <a:defRPr/>
                      </a:pPr>
                      <a:r>
                        <a:rPr lang="en-US" sz="1400" b="1" kern="1200" noProof="0" dirty="0">
                          <a:solidFill>
                            <a:schemeClr val="tx1"/>
                          </a:solidFill>
                          <a:latin typeface="Johnson Text" pitchFamily="2" charset="77"/>
                          <a:ea typeface="+mn-ea"/>
                          <a:cs typeface="+mn-cs"/>
                        </a:rPr>
                        <a:t>IR NMIBC </a:t>
                      </a:r>
                    </a:p>
                    <a:p>
                      <a:pPr marL="0" marR="0" lvl="0" indent="0" algn="ctr" defTabSz="1341150" rtl="0" eaLnBrk="1" fontAlgn="auto" latinLnBrk="0" hangingPunct="1">
                        <a:lnSpc>
                          <a:spcPct val="100000"/>
                        </a:lnSpc>
                        <a:spcBef>
                          <a:spcPts val="0"/>
                        </a:spcBef>
                        <a:spcAft>
                          <a:spcPts val="0"/>
                        </a:spcAft>
                        <a:buClrTx/>
                        <a:buSzTx/>
                        <a:buFontTx/>
                        <a:buNone/>
                        <a:tabLst/>
                        <a:defRPr/>
                      </a:pPr>
                      <a:r>
                        <a:rPr lang="en-US" sz="1400" b="1" kern="1200" noProof="0" dirty="0">
                          <a:solidFill>
                            <a:schemeClr val="tx1"/>
                          </a:solidFill>
                          <a:latin typeface="Johnson Text" pitchFamily="2" charset="77"/>
                          <a:ea typeface="+mn-ea"/>
                          <a:cs typeface="+mn-cs"/>
                        </a:rPr>
                        <a:t>(Cohort 3)</a:t>
                      </a:r>
                    </a:p>
                  </a:txBody>
                  <a:tcPr marL="9144" marR="9144" marT="18288" marB="1828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2">
                  <a:txBody>
                    <a:bodyPr/>
                    <a:lstStyle/>
                    <a:p>
                      <a:pPr algn="ctr"/>
                      <a:r>
                        <a:rPr lang="en-US" sz="1400" b="1" kern="1200" dirty="0">
                          <a:solidFill>
                            <a:schemeClr val="tx1"/>
                          </a:solidFill>
                          <a:latin typeface="Johnson Text" pitchFamily="2" charset="77"/>
                          <a:ea typeface="+mn-ea"/>
                          <a:cs typeface="+mn-cs"/>
                        </a:rPr>
                        <a:t>All </a:t>
                      </a:r>
                    </a:p>
                    <a:p>
                      <a:pPr algn="ctr"/>
                      <a:r>
                        <a:rPr lang="en-US" sz="1400" b="1" kern="1200" dirty="0">
                          <a:solidFill>
                            <a:schemeClr val="tx1"/>
                          </a:solidFill>
                          <a:latin typeface="Johnson Text" pitchFamily="2" charset="77"/>
                          <a:ea typeface="+mn-ea"/>
                          <a:cs typeface="+mn-cs"/>
                        </a:rPr>
                        <a:t>patients</a:t>
                      </a:r>
                    </a:p>
                    <a:p>
                      <a:pPr algn="ctr"/>
                      <a:r>
                        <a:rPr lang="en-US" sz="1400" b="1" kern="1200" dirty="0">
                          <a:solidFill>
                            <a:schemeClr val="tx1"/>
                          </a:solidFill>
                          <a:latin typeface="Johnson Text" pitchFamily="2" charset="77"/>
                          <a:ea typeface="+mn-ea"/>
                          <a:cs typeface="+mn-cs"/>
                        </a:rPr>
                        <a:t>(N=64)</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81327165"/>
                  </a:ext>
                </a:extLst>
              </a:tr>
              <a:tr h="720000">
                <a:tc vMerge="1">
                  <a:txBody>
                    <a:bodyPr/>
                    <a:lstStyle/>
                    <a:p>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gn="ctr">
                        <a:lnSpc>
                          <a:spcPct val="95000"/>
                        </a:lnSpc>
                        <a:spcAft>
                          <a:spcPts val="0"/>
                        </a:spcAft>
                      </a:pPr>
                      <a:r>
                        <a:rPr lang="en-US" sz="1400" b="1" kern="1200" dirty="0">
                          <a:solidFill>
                            <a:schemeClr val="tx1"/>
                          </a:solidFill>
                          <a:latin typeface="Johnson Text" pitchFamily="2" charset="77"/>
                          <a:ea typeface="+mn-ea"/>
                          <a:cs typeface="+mn-cs"/>
                        </a:rPr>
                        <a:t>TAR-210-B</a:t>
                      </a:r>
                    </a:p>
                    <a:p>
                      <a:pPr algn="ctr">
                        <a:lnSpc>
                          <a:spcPct val="95000"/>
                        </a:lnSpc>
                        <a:spcAft>
                          <a:spcPts val="0"/>
                        </a:spcAft>
                      </a:pPr>
                      <a:r>
                        <a:rPr lang="en-US" sz="1400" b="1" kern="1200" dirty="0">
                          <a:solidFill>
                            <a:schemeClr val="tx1"/>
                          </a:solidFill>
                          <a:latin typeface="Johnson Text" pitchFamily="2" charset="77"/>
                          <a:ea typeface="+mn-ea"/>
                          <a:cs typeface="+mn-cs"/>
                        </a:rPr>
                        <a:t>~2 mg/day</a:t>
                      </a:r>
                    </a:p>
                    <a:p>
                      <a:pPr algn="ctr">
                        <a:lnSpc>
                          <a:spcPct val="95000"/>
                        </a:lnSpc>
                        <a:spcAft>
                          <a:spcPts val="0"/>
                        </a:spcAft>
                      </a:pPr>
                      <a:r>
                        <a:rPr lang="en-US" sz="1400" b="1" kern="1200" dirty="0">
                          <a:solidFill>
                            <a:schemeClr val="tx1"/>
                          </a:solidFill>
                          <a:latin typeface="Johnson Text" pitchFamily="2" charset="77"/>
                          <a:ea typeface="+mn-ea"/>
                          <a:cs typeface="+mn-cs"/>
                        </a:rPr>
                        <a:t>(n=10)</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gn="ctr">
                        <a:lnSpc>
                          <a:spcPct val="95000"/>
                        </a:lnSpc>
                        <a:spcAft>
                          <a:spcPts val="0"/>
                        </a:spcAft>
                      </a:pPr>
                      <a:r>
                        <a:rPr lang="en-US" sz="1400" b="1" kern="1200" dirty="0">
                          <a:solidFill>
                            <a:schemeClr val="tx1"/>
                          </a:solidFill>
                          <a:latin typeface="Johnson Text" pitchFamily="2" charset="77"/>
                          <a:ea typeface="+mn-ea"/>
                          <a:cs typeface="+mn-cs"/>
                        </a:rPr>
                        <a:t>TAR-210-D</a:t>
                      </a:r>
                    </a:p>
                    <a:p>
                      <a:pPr algn="ctr">
                        <a:lnSpc>
                          <a:spcPct val="95000"/>
                        </a:lnSpc>
                        <a:spcAft>
                          <a:spcPts val="0"/>
                        </a:spcAft>
                      </a:pPr>
                      <a:r>
                        <a:rPr lang="en-US" sz="1400" b="1" kern="1200" dirty="0">
                          <a:solidFill>
                            <a:schemeClr val="tx1"/>
                          </a:solidFill>
                          <a:latin typeface="Johnson Text" pitchFamily="2" charset="77"/>
                          <a:ea typeface="+mn-ea"/>
                          <a:cs typeface="+mn-cs"/>
                        </a:rPr>
                        <a:t>~4 mg/day</a:t>
                      </a:r>
                    </a:p>
                    <a:p>
                      <a:pPr algn="ctr">
                        <a:lnSpc>
                          <a:spcPct val="95000"/>
                        </a:lnSpc>
                        <a:spcAft>
                          <a:spcPts val="0"/>
                        </a:spcAft>
                      </a:pPr>
                      <a:r>
                        <a:rPr lang="en-US" sz="1400" b="1" kern="1200" dirty="0">
                          <a:solidFill>
                            <a:schemeClr val="tx1"/>
                          </a:solidFill>
                          <a:latin typeface="Johnson Text" pitchFamily="2" charset="77"/>
                          <a:ea typeface="+mn-ea"/>
                          <a:cs typeface="+mn-cs"/>
                        </a:rPr>
                        <a:t>(n=11)</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gn="ctr">
                        <a:lnSpc>
                          <a:spcPct val="95000"/>
                        </a:lnSpc>
                        <a:spcAft>
                          <a:spcPts val="0"/>
                        </a:spcAft>
                      </a:pPr>
                      <a:r>
                        <a:rPr lang="en-US" sz="1400" b="1" kern="1200" dirty="0">
                          <a:solidFill>
                            <a:schemeClr val="tx1"/>
                          </a:solidFill>
                          <a:latin typeface="Johnson Text" pitchFamily="2" charset="77"/>
                          <a:ea typeface="+mn-ea"/>
                          <a:cs typeface="+mn-cs"/>
                        </a:rPr>
                        <a:t>TAR-210-B</a:t>
                      </a:r>
                    </a:p>
                    <a:p>
                      <a:pPr algn="ctr">
                        <a:lnSpc>
                          <a:spcPct val="95000"/>
                        </a:lnSpc>
                        <a:spcAft>
                          <a:spcPts val="0"/>
                        </a:spcAft>
                      </a:pPr>
                      <a:r>
                        <a:rPr lang="en-US" sz="1400" b="1" kern="1200" dirty="0">
                          <a:solidFill>
                            <a:schemeClr val="tx1"/>
                          </a:solidFill>
                          <a:latin typeface="Johnson Text" pitchFamily="2" charset="77"/>
                          <a:ea typeface="+mn-ea"/>
                          <a:cs typeface="+mn-cs"/>
                        </a:rPr>
                        <a:t>~2 mg/day</a:t>
                      </a:r>
                    </a:p>
                    <a:p>
                      <a:pPr algn="ctr">
                        <a:lnSpc>
                          <a:spcPct val="95000"/>
                        </a:lnSpc>
                        <a:spcAft>
                          <a:spcPts val="0"/>
                        </a:spcAft>
                      </a:pPr>
                      <a:r>
                        <a:rPr lang="en-US" sz="1400" b="1" kern="1200" dirty="0">
                          <a:solidFill>
                            <a:schemeClr val="tx1"/>
                          </a:solidFill>
                          <a:latin typeface="Johnson Text" pitchFamily="2" charset="77"/>
                          <a:ea typeface="+mn-ea"/>
                          <a:cs typeface="+mn-cs"/>
                        </a:rPr>
                        <a:t>(n=21)</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gn="ctr">
                        <a:lnSpc>
                          <a:spcPct val="95000"/>
                        </a:lnSpc>
                        <a:spcAft>
                          <a:spcPts val="0"/>
                        </a:spcAft>
                      </a:pPr>
                      <a:r>
                        <a:rPr lang="en-US" sz="1400" b="1" kern="1200" dirty="0">
                          <a:solidFill>
                            <a:schemeClr val="tx1"/>
                          </a:solidFill>
                          <a:latin typeface="Johnson Text" pitchFamily="2" charset="77"/>
                          <a:ea typeface="+mn-ea"/>
                          <a:cs typeface="+mn-cs"/>
                        </a:rPr>
                        <a:t>TAR-210-D</a:t>
                      </a:r>
                    </a:p>
                    <a:p>
                      <a:pPr algn="ctr">
                        <a:lnSpc>
                          <a:spcPct val="95000"/>
                        </a:lnSpc>
                        <a:spcAft>
                          <a:spcPts val="0"/>
                        </a:spcAft>
                      </a:pPr>
                      <a:r>
                        <a:rPr lang="en-US" sz="1400" b="1" kern="1200" dirty="0">
                          <a:solidFill>
                            <a:schemeClr val="tx1"/>
                          </a:solidFill>
                          <a:latin typeface="Johnson Text" pitchFamily="2" charset="77"/>
                          <a:ea typeface="+mn-ea"/>
                          <a:cs typeface="+mn-cs"/>
                        </a:rPr>
                        <a:t>~4 mg/day</a:t>
                      </a:r>
                    </a:p>
                    <a:p>
                      <a:pPr algn="ctr">
                        <a:lnSpc>
                          <a:spcPct val="95000"/>
                        </a:lnSpc>
                        <a:spcAft>
                          <a:spcPts val="0"/>
                        </a:spcAft>
                      </a:pPr>
                      <a:r>
                        <a:rPr lang="en-US" sz="1400" b="1" kern="1200" dirty="0">
                          <a:solidFill>
                            <a:schemeClr val="tx1"/>
                          </a:solidFill>
                          <a:latin typeface="Johnson Text" pitchFamily="2" charset="77"/>
                          <a:ea typeface="+mn-ea"/>
                          <a:cs typeface="+mn-cs"/>
                        </a:rPr>
                        <a:t>(n=22)</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33462446"/>
                  </a:ext>
                </a:extLst>
              </a:tr>
              <a:tr h="174709">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54000" marR="0" lvl="0" indent="0" algn="l" defTabSz="1341150" rtl="0" eaLnBrk="1" fontAlgn="auto" latinLnBrk="0" hangingPunct="1">
                        <a:lnSpc>
                          <a:spcPct val="100000"/>
                        </a:lnSpc>
                        <a:spcBef>
                          <a:spcPts val="0"/>
                        </a:spcBef>
                        <a:spcAft>
                          <a:spcPts val="0"/>
                        </a:spcAft>
                        <a:buClrTx/>
                        <a:buSzTx/>
                        <a:buFontTx/>
                        <a:buNone/>
                        <a:tabLst/>
                        <a:defRPr/>
                      </a:pPr>
                      <a:r>
                        <a:rPr lang="en-US" sz="1400" kern="1200" noProof="0" dirty="0">
                          <a:solidFill>
                            <a:schemeClr val="bg1"/>
                          </a:solidFill>
                          <a:latin typeface="Johnson Text" pitchFamily="2" charset="77"/>
                          <a:ea typeface="+mn-ea"/>
                          <a:cs typeface="+mn-cs"/>
                        </a:rPr>
                        <a:t>≥1 AE</a:t>
                      </a:r>
                    </a:p>
                  </a:txBody>
                  <a:tcPr marL="18704" marR="18704" marT="9144" marB="914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45720" marR="0" lvl="0" indent="0" algn="ctr">
                        <a:lnSpc>
                          <a:spcPct val="100000"/>
                        </a:lnSpc>
                        <a:spcBef>
                          <a:spcPts val="0"/>
                        </a:spcBef>
                        <a:spcAft>
                          <a:spcPts val="0"/>
                        </a:spcAft>
                        <a:tabLst/>
                      </a:pPr>
                      <a:r>
                        <a:rPr lang="en-US" sz="1400" kern="1200" dirty="0">
                          <a:solidFill>
                            <a:schemeClr val="bg1"/>
                          </a:solidFill>
                          <a:latin typeface="Johnson Text" pitchFamily="2" charset="77"/>
                          <a:ea typeface="+mn-ea"/>
                          <a:cs typeface="+mn-cs"/>
                        </a:rPr>
                        <a:t>10 (100)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45720" marR="0" lvl="0" indent="0" algn="ctr">
                        <a:lnSpc>
                          <a:spcPct val="100000"/>
                        </a:lnSpc>
                        <a:spcBef>
                          <a:spcPts val="0"/>
                        </a:spcBef>
                        <a:spcAft>
                          <a:spcPts val="0"/>
                        </a:spcAft>
                        <a:tabLst/>
                      </a:pPr>
                      <a:r>
                        <a:rPr lang="en-US" sz="1400" kern="1200" dirty="0">
                          <a:solidFill>
                            <a:schemeClr val="bg1"/>
                          </a:solidFill>
                          <a:latin typeface="Johnson Text" pitchFamily="2" charset="77"/>
                          <a:ea typeface="+mn-ea"/>
                          <a:cs typeface="+mn-cs"/>
                        </a:rPr>
                        <a:t>9 (82)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20 (95)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15 (68)</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54 (84)</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03084918"/>
                  </a:ext>
                </a:extLst>
              </a:tr>
              <a:tr h="174709">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54000" indent="0" algn="l" defTabSz="1341150" rtl="0" eaLnBrk="1" latinLnBrk="0" hangingPunct="1">
                        <a:lnSpc>
                          <a:spcPct val="100000"/>
                        </a:lnSpc>
                      </a:pPr>
                      <a:r>
                        <a:rPr lang="en-US" sz="1400" kern="1200" dirty="0">
                          <a:solidFill>
                            <a:schemeClr val="bg1"/>
                          </a:solidFill>
                          <a:latin typeface="Johnson Text" pitchFamily="2" charset="77"/>
                          <a:ea typeface="+mn-ea"/>
                          <a:cs typeface="+mn-cs"/>
                        </a:rPr>
                        <a:t>≥1 </a:t>
                      </a:r>
                      <a:r>
                        <a:rPr lang="en-US" sz="1400" kern="1200" dirty="0" err="1">
                          <a:solidFill>
                            <a:schemeClr val="bg1"/>
                          </a:solidFill>
                          <a:latin typeface="Johnson Text" pitchFamily="2" charset="77"/>
                          <a:ea typeface="+mn-ea"/>
                          <a:cs typeface="+mn-cs"/>
                        </a:rPr>
                        <a:t>TRAE</a:t>
                      </a:r>
                      <a:r>
                        <a:rPr lang="en-US" sz="1400" kern="1200" baseline="30000" dirty="0" err="1">
                          <a:solidFill>
                            <a:schemeClr val="bg1"/>
                          </a:solidFill>
                          <a:latin typeface="Johnson Text" pitchFamily="2" charset="77"/>
                          <a:ea typeface="+mn-ea"/>
                          <a:cs typeface="+mn-cs"/>
                        </a:rPr>
                        <a:t>a</a:t>
                      </a:r>
                      <a:endParaRPr lang="en-US" sz="1400" kern="1200" baseline="30000" dirty="0">
                        <a:solidFill>
                          <a:schemeClr val="bg1"/>
                        </a:solidFill>
                        <a:latin typeface="Johnson Text" pitchFamily="2" charset="77"/>
                        <a:ea typeface="+mn-ea"/>
                        <a:cs typeface="+mn-cs"/>
                      </a:endParaRPr>
                    </a:p>
                  </a:txBody>
                  <a:tcPr marL="18704" marR="18704" marT="9144" marB="914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45720" marR="0" lvl="0" indent="0" algn="ctr">
                        <a:lnSpc>
                          <a:spcPct val="100000"/>
                        </a:lnSpc>
                        <a:spcBef>
                          <a:spcPts val="0"/>
                        </a:spcBef>
                        <a:spcAft>
                          <a:spcPts val="0"/>
                        </a:spcAft>
                        <a:tabLst/>
                      </a:pPr>
                      <a:r>
                        <a:rPr lang="en-US" sz="1400" kern="1200" dirty="0">
                          <a:solidFill>
                            <a:schemeClr val="bg1"/>
                          </a:solidFill>
                          <a:latin typeface="Johnson Text" pitchFamily="2" charset="77"/>
                          <a:ea typeface="+mn-ea"/>
                          <a:cs typeface="+mn-cs"/>
                        </a:rPr>
                        <a:t>9 (90)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45720" marR="0" lvl="0" indent="0" algn="ctr">
                        <a:lnSpc>
                          <a:spcPct val="100000"/>
                        </a:lnSpc>
                        <a:spcBef>
                          <a:spcPts val="0"/>
                        </a:spcBef>
                        <a:spcAft>
                          <a:spcPts val="0"/>
                        </a:spcAft>
                        <a:tabLst/>
                      </a:pPr>
                      <a:r>
                        <a:rPr lang="en-US" sz="1400" kern="1200" dirty="0">
                          <a:solidFill>
                            <a:schemeClr val="bg1"/>
                          </a:solidFill>
                          <a:latin typeface="Johnson Text" pitchFamily="2" charset="77"/>
                          <a:ea typeface="+mn-ea"/>
                          <a:cs typeface="+mn-cs"/>
                        </a:rPr>
                        <a:t>5 (55)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 9 (43)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6 (27)</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30 (47)</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15687011"/>
                  </a:ext>
                </a:extLst>
              </a:tr>
              <a:tr h="174709">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270000" indent="0" algn="l" defTabSz="1341150" rtl="0" eaLnBrk="1" latinLnBrk="0" hangingPunct="1">
                        <a:lnSpc>
                          <a:spcPct val="100000"/>
                        </a:lnSpc>
                      </a:pPr>
                      <a:r>
                        <a:rPr lang="en-US" sz="1400" kern="1200" dirty="0">
                          <a:solidFill>
                            <a:schemeClr val="bg1"/>
                          </a:solidFill>
                          <a:latin typeface="Johnson Text" pitchFamily="2" charset="77"/>
                          <a:ea typeface="+mn-ea"/>
                          <a:cs typeface="+mn-cs"/>
                        </a:rPr>
                        <a:t>Hematuria</a:t>
                      </a:r>
                    </a:p>
                  </a:txBody>
                  <a:tcPr marL="18704" marR="18704" marT="9144" marB="914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5 (50)</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2 (18)</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7 (33)</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4 (18)</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18 (28)</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153998212"/>
                  </a:ext>
                </a:extLst>
              </a:tr>
              <a:tr h="174709">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270000" indent="0" algn="l" defTabSz="1341150" rtl="0" eaLnBrk="1" latinLnBrk="0" hangingPunct="1">
                        <a:lnSpc>
                          <a:spcPct val="100000"/>
                        </a:lnSpc>
                      </a:pPr>
                      <a:r>
                        <a:rPr lang="en-US" sz="1400" kern="1200" dirty="0">
                          <a:solidFill>
                            <a:schemeClr val="bg1"/>
                          </a:solidFill>
                          <a:latin typeface="Johnson Text" pitchFamily="2" charset="77"/>
                          <a:ea typeface="+mn-ea"/>
                          <a:cs typeface="+mn-cs"/>
                        </a:rPr>
                        <a:t>Dysuria</a:t>
                      </a:r>
                    </a:p>
                  </a:txBody>
                  <a:tcPr marL="18704" marR="18704" marT="9144" marB="914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4 (40)</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2 (18)</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4 (19)</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2 (9)</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12 (19)</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81948256"/>
                  </a:ext>
                </a:extLst>
              </a:tr>
              <a:tr h="174709">
                <a:tc>
                  <a:txBody>
                    <a:bodyPr/>
                    <a:lstStyle>
                      <a:lvl1pPr marL="0" algn="l" defTabSz="1341150" rtl="0" eaLnBrk="1" latinLnBrk="0" hangingPunct="1">
                        <a:defRPr sz="2640" kern="1200">
                          <a:solidFill>
                            <a:schemeClr val="dk1"/>
                          </a:solidFill>
                          <a:latin typeface="Open Sans"/>
                        </a:defRPr>
                      </a:lvl1pPr>
                      <a:lvl2pPr marL="670575" algn="l" defTabSz="1341150" rtl="0" eaLnBrk="1" latinLnBrk="0" hangingPunct="1">
                        <a:defRPr sz="2640" kern="1200">
                          <a:solidFill>
                            <a:schemeClr val="dk1"/>
                          </a:solidFill>
                          <a:latin typeface="Open Sans"/>
                        </a:defRPr>
                      </a:lvl2pPr>
                      <a:lvl3pPr marL="1341150" algn="l" defTabSz="1341150" rtl="0" eaLnBrk="1" latinLnBrk="0" hangingPunct="1">
                        <a:defRPr sz="2640" kern="1200">
                          <a:solidFill>
                            <a:schemeClr val="dk1"/>
                          </a:solidFill>
                          <a:latin typeface="Open Sans"/>
                        </a:defRPr>
                      </a:lvl3pPr>
                      <a:lvl4pPr marL="2011726" algn="l" defTabSz="1341150" rtl="0" eaLnBrk="1" latinLnBrk="0" hangingPunct="1">
                        <a:defRPr sz="2640" kern="1200">
                          <a:solidFill>
                            <a:schemeClr val="dk1"/>
                          </a:solidFill>
                          <a:latin typeface="Open Sans"/>
                        </a:defRPr>
                      </a:lvl4pPr>
                      <a:lvl5pPr marL="2682301" algn="l" defTabSz="1341150" rtl="0" eaLnBrk="1" latinLnBrk="0" hangingPunct="1">
                        <a:defRPr sz="2640" kern="1200">
                          <a:solidFill>
                            <a:schemeClr val="dk1"/>
                          </a:solidFill>
                          <a:latin typeface="Open Sans"/>
                        </a:defRPr>
                      </a:lvl5pPr>
                      <a:lvl6pPr marL="3352876" algn="l" defTabSz="1341150" rtl="0" eaLnBrk="1" latinLnBrk="0" hangingPunct="1">
                        <a:defRPr sz="2640" kern="1200">
                          <a:solidFill>
                            <a:schemeClr val="dk1"/>
                          </a:solidFill>
                          <a:latin typeface="Open Sans"/>
                        </a:defRPr>
                      </a:lvl6pPr>
                      <a:lvl7pPr marL="4023451" algn="l" defTabSz="1341150" rtl="0" eaLnBrk="1" latinLnBrk="0" hangingPunct="1">
                        <a:defRPr sz="2640" kern="1200">
                          <a:solidFill>
                            <a:schemeClr val="dk1"/>
                          </a:solidFill>
                          <a:latin typeface="Open Sans"/>
                        </a:defRPr>
                      </a:lvl7pPr>
                      <a:lvl8pPr marL="4694027" algn="l" defTabSz="1341150" rtl="0" eaLnBrk="1" latinLnBrk="0" hangingPunct="1">
                        <a:defRPr sz="2640" kern="1200">
                          <a:solidFill>
                            <a:schemeClr val="dk1"/>
                          </a:solidFill>
                          <a:latin typeface="Open Sans"/>
                        </a:defRPr>
                      </a:lvl8pPr>
                      <a:lvl9pPr marL="5364602" algn="l" defTabSz="1341150" rtl="0" eaLnBrk="1" latinLnBrk="0" hangingPunct="1">
                        <a:defRPr sz="2640" kern="1200">
                          <a:solidFill>
                            <a:schemeClr val="dk1"/>
                          </a:solidFill>
                          <a:latin typeface="Open Sans"/>
                        </a:defRPr>
                      </a:lvl9pPr>
                    </a:lstStyle>
                    <a:p>
                      <a:pPr marL="270000" indent="0" algn="l" defTabSz="1341150" rtl="0" eaLnBrk="1" latinLnBrk="0" hangingPunct="1">
                        <a:lnSpc>
                          <a:spcPct val="100000"/>
                        </a:lnSpc>
                      </a:pPr>
                      <a:r>
                        <a:rPr lang="en-US" sz="1400" kern="1200" dirty="0">
                          <a:solidFill>
                            <a:schemeClr val="bg1"/>
                          </a:solidFill>
                          <a:latin typeface="Johnson Text" pitchFamily="2" charset="77"/>
                          <a:ea typeface="+mn-ea"/>
                          <a:cs typeface="+mn-cs"/>
                        </a:rPr>
                        <a:t>Micturition urgency</a:t>
                      </a:r>
                    </a:p>
                  </a:txBody>
                  <a:tcPr marL="18704" marR="18704" marT="9144" marB="914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2 (20)</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1 (9)</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5 (24)</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0</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8 (13)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61758666"/>
                  </a:ext>
                </a:extLst>
              </a:tr>
              <a:tr h="174709">
                <a:tc>
                  <a:txBody>
                    <a:bodyPr/>
                    <a:lstStyle>
                      <a:lvl1pPr marL="0" algn="l" defTabSz="1341150" rtl="0" eaLnBrk="1" latinLnBrk="0" hangingPunct="1">
                        <a:defRPr sz="2640" kern="1200">
                          <a:solidFill>
                            <a:schemeClr val="dk1"/>
                          </a:solidFill>
                          <a:latin typeface="Open Sans"/>
                        </a:defRPr>
                      </a:lvl1pPr>
                      <a:lvl2pPr marL="670575" algn="l" defTabSz="1341150" rtl="0" eaLnBrk="1" latinLnBrk="0" hangingPunct="1">
                        <a:defRPr sz="2640" kern="1200">
                          <a:solidFill>
                            <a:schemeClr val="dk1"/>
                          </a:solidFill>
                          <a:latin typeface="Open Sans"/>
                        </a:defRPr>
                      </a:lvl2pPr>
                      <a:lvl3pPr marL="1341150" algn="l" defTabSz="1341150" rtl="0" eaLnBrk="1" latinLnBrk="0" hangingPunct="1">
                        <a:defRPr sz="2640" kern="1200">
                          <a:solidFill>
                            <a:schemeClr val="dk1"/>
                          </a:solidFill>
                          <a:latin typeface="Open Sans"/>
                        </a:defRPr>
                      </a:lvl3pPr>
                      <a:lvl4pPr marL="2011726" algn="l" defTabSz="1341150" rtl="0" eaLnBrk="1" latinLnBrk="0" hangingPunct="1">
                        <a:defRPr sz="2640" kern="1200">
                          <a:solidFill>
                            <a:schemeClr val="dk1"/>
                          </a:solidFill>
                          <a:latin typeface="Open Sans"/>
                        </a:defRPr>
                      </a:lvl4pPr>
                      <a:lvl5pPr marL="2682301" algn="l" defTabSz="1341150" rtl="0" eaLnBrk="1" latinLnBrk="0" hangingPunct="1">
                        <a:defRPr sz="2640" kern="1200">
                          <a:solidFill>
                            <a:schemeClr val="dk1"/>
                          </a:solidFill>
                          <a:latin typeface="Open Sans"/>
                        </a:defRPr>
                      </a:lvl5pPr>
                      <a:lvl6pPr marL="3352876" algn="l" defTabSz="1341150" rtl="0" eaLnBrk="1" latinLnBrk="0" hangingPunct="1">
                        <a:defRPr sz="2640" kern="1200">
                          <a:solidFill>
                            <a:schemeClr val="dk1"/>
                          </a:solidFill>
                          <a:latin typeface="Open Sans"/>
                        </a:defRPr>
                      </a:lvl6pPr>
                      <a:lvl7pPr marL="4023451" algn="l" defTabSz="1341150" rtl="0" eaLnBrk="1" latinLnBrk="0" hangingPunct="1">
                        <a:defRPr sz="2640" kern="1200">
                          <a:solidFill>
                            <a:schemeClr val="dk1"/>
                          </a:solidFill>
                          <a:latin typeface="Open Sans"/>
                        </a:defRPr>
                      </a:lvl7pPr>
                      <a:lvl8pPr marL="4694027" algn="l" defTabSz="1341150" rtl="0" eaLnBrk="1" latinLnBrk="0" hangingPunct="1">
                        <a:defRPr sz="2640" kern="1200">
                          <a:solidFill>
                            <a:schemeClr val="dk1"/>
                          </a:solidFill>
                          <a:latin typeface="Open Sans"/>
                        </a:defRPr>
                      </a:lvl8pPr>
                      <a:lvl9pPr marL="5364602" algn="l" defTabSz="1341150" rtl="0" eaLnBrk="1" latinLnBrk="0" hangingPunct="1">
                        <a:defRPr sz="2640" kern="1200">
                          <a:solidFill>
                            <a:schemeClr val="dk1"/>
                          </a:solidFill>
                          <a:latin typeface="Open Sans"/>
                        </a:defRPr>
                      </a:lvl9pPr>
                    </a:lstStyle>
                    <a:p>
                      <a:pPr marL="270000" indent="0" algn="l" defTabSz="1341150" rtl="0" eaLnBrk="1" latinLnBrk="0" hangingPunct="1">
                        <a:lnSpc>
                          <a:spcPct val="100000"/>
                        </a:lnSpc>
                      </a:pPr>
                      <a:r>
                        <a:rPr lang="en-US" sz="1400" kern="1200" dirty="0">
                          <a:solidFill>
                            <a:schemeClr val="bg1"/>
                          </a:solidFill>
                          <a:latin typeface="Johnson Text" pitchFamily="2" charset="77"/>
                          <a:ea typeface="+mn-ea"/>
                          <a:cs typeface="+mn-cs"/>
                        </a:rPr>
                        <a:t>UTI</a:t>
                      </a:r>
                    </a:p>
                  </a:txBody>
                  <a:tcPr marL="18704" marR="18704" marT="9144" marB="914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0</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1 (9)</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3 (14)</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rgbClr val="000000"/>
                          </a:solidFill>
                          <a:effectLst/>
                          <a:latin typeface="Johnson Text" panose="00000500000000000000"/>
                          <a:ea typeface="Times New Roman" panose="02020603050405020304" pitchFamily="18" charset="0"/>
                          <a:cs typeface="Times New Roman" panose="02020603050405020304" pitchFamily="18" charset="0"/>
                        </a:rPr>
                        <a:t>1 (5)</a:t>
                      </a:r>
                      <a:endParaRPr lang="en-US" sz="1400" kern="100" dirty="0">
                        <a:effectLst/>
                        <a:latin typeface="Johnson Text" panose="00000500000000000000"/>
                        <a:ea typeface="Times New Roman" panose="02020603050405020304" pitchFamily="18" charset="0"/>
                        <a:cs typeface="Times New Roman" panose="02020603050405020304" pitchFamily="18"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5 (8)</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358882568"/>
                  </a:ext>
                </a:extLst>
              </a:tr>
              <a:tr h="174709">
                <a:tc>
                  <a:txBody>
                    <a:bodyPr/>
                    <a:lstStyle/>
                    <a:p>
                      <a:pPr marL="270000" indent="0" algn="l" defTabSz="1341150" rtl="0" eaLnBrk="1" latinLnBrk="0" hangingPunct="1">
                        <a:lnSpc>
                          <a:spcPct val="100000"/>
                        </a:lnSpc>
                      </a:pPr>
                      <a:r>
                        <a:rPr lang="en-US" sz="1400" kern="1200" dirty="0">
                          <a:solidFill>
                            <a:schemeClr val="bg1"/>
                          </a:solidFill>
                          <a:latin typeface="Johnson Text" pitchFamily="2" charset="77"/>
                          <a:ea typeface="+mn-ea"/>
                          <a:cs typeface="+mn-cs"/>
                        </a:rPr>
                        <a:t>Urethral pain</a:t>
                      </a:r>
                    </a:p>
                  </a:txBody>
                  <a:tcPr marL="18704" marR="18704" marT="9144" marB="914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chemeClr val="bg1"/>
                          </a:solidFill>
                          <a:effectLst/>
                          <a:latin typeface="Johnson Text" panose="00000500000000000000"/>
                          <a:ea typeface="Times New Roman" panose="02020603050405020304" pitchFamily="18" charset="0"/>
                          <a:cs typeface="Times New Roman" panose="02020603050405020304" pitchFamily="18" charset="0"/>
                        </a:rPr>
                        <a:t>1 (10)</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chemeClr val="bg1"/>
                          </a:solidFill>
                          <a:effectLst/>
                          <a:latin typeface="Johnson Text" panose="00000500000000000000"/>
                          <a:ea typeface="Times New Roman" panose="02020603050405020304" pitchFamily="18" charset="0"/>
                          <a:cs typeface="Times New Roman" panose="02020603050405020304" pitchFamily="18" charset="0"/>
                        </a:rPr>
                        <a:t>1 (9)</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chemeClr val="bg1"/>
                          </a:solidFill>
                          <a:effectLst/>
                          <a:latin typeface="Johnson Text" panose="00000500000000000000"/>
                          <a:ea typeface="Times New Roman" panose="02020603050405020304" pitchFamily="18" charset="0"/>
                          <a:cs typeface="Times New Roman" panose="02020603050405020304" pitchFamily="18" charset="0"/>
                        </a:rPr>
                        <a:t>1 (5)</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chemeClr val="bg1"/>
                          </a:solidFill>
                          <a:effectLst/>
                          <a:latin typeface="Johnson Text" panose="00000500000000000000"/>
                          <a:ea typeface="Times New Roman" panose="02020603050405020304" pitchFamily="18" charset="0"/>
                          <a:cs typeface="Times New Roman" panose="02020603050405020304" pitchFamily="18" charset="0"/>
                        </a:rPr>
                        <a:t>0</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3 (5)</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42612443"/>
                  </a:ext>
                </a:extLst>
              </a:tr>
              <a:tr h="174709">
                <a:tc>
                  <a:txBody>
                    <a:bodyPr/>
                    <a:lstStyle/>
                    <a:p>
                      <a:pPr marL="270000" indent="0" algn="l" defTabSz="1341150" rtl="0" eaLnBrk="1" latinLnBrk="0" hangingPunct="1">
                        <a:lnSpc>
                          <a:spcPct val="100000"/>
                        </a:lnSpc>
                      </a:pPr>
                      <a:r>
                        <a:rPr lang="en-US" sz="1400" kern="1200" dirty="0">
                          <a:solidFill>
                            <a:schemeClr val="bg1"/>
                          </a:solidFill>
                          <a:latin typeface="Johnson Text" pitchFamily="2" charset="77"/>
                          <a:ea typeface="+mn-ea"/>
                          <a:cs typeface="+mn-cs"/>
                        </a:rPr>
                        <a:t>Cystitis noninfective</a:t>
                      </a:r>
                    </a:p>
                  </a:txBody>
                  <a:tcPr marL="18704" marR="18704" marT="9144" marB="914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chemeClr val="bg1"/>
                          </a:solidFill>
                          <a:effectLst/>
                          <a:latin typeface="Johnson Text" panose="00000500000000000000"/>
                          <a:ea typeface="Times New Roman" panose="02020603050405020304" pitchFamily="18" charset="0"/>
                          <a:cs typeface="Times New Roman" panose="02020603050405020304" pitchFamily="18" charset="0"/>
                        </a:rPr>
                        <a:t>0</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chemeClr val="bg1"/>
                          </a:solidFill>
                          <a:effectLst/>
                          <a:latin typeface="Johnson Text" panose="00000500000000000000"/>
                          <a:ea typeface="Times New Roman" panose="02020603050405020304" pitchFamily="18" charset="0"/>
                          <a:cs typeface="Times New Roman" panose="02020603050405020304" pitchFamily="18" charset="0"/>
                        </a:rPr>
                        <a:t>0</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chemeClr val="bg1"/>
                          </a:solidFill>
                          <a:effectLst/>
                          <a:latin typeface="Johnson Text" panose="00000500000000000000"/>
                          <a:ea typeface="Times New Roman" panose="02020603050405020304" pitchFamily="18" charset="0"/>
                          <a:cs typeface="Times New Roman" panose="02020603050405020304" pitchFamily="18" charset="0"/>
                        </a:rPr>
                        <a:t>1 (5)</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pPr>
                      <a:r>
                        <a:rPr lang="en-US" sz="1400" kern="100" dirty="0">
                          <a:solidFill>
                            <a:schemeClr val="bg1"/>
                          </a:solidFill>
                          <a:effectLst/>
                          <a:latin typeface="Johnson Text" panose="00000500000000000000"/>
                          <a:ea typeface="Times New Roman" panose="02020603050405020304" pitchFamily="18" charset="0"/>
                          <a:cs typeface="Times New Roman" panose="02020603050405020304" pitchFamily="18" charset="0"/>
                        </a:rPr>
                        <a:t>1 (5)</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2 (3)</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326909991"/>
                  </a:ext>
                </a:extLst>
              </a:tr>
              <a:tr h="245096">
                <a:tc>
                  <a:txBody>
                    <a:bodyPr/>
                    <a:lstStyle>
                      <a:lvl1pPr marL="0" algn="l" defTabSz="1341150" rtl="0" eaLnBrk="1" latinLnBrk="0" hangingPunct="1">
                        <a:defRPr sz="2640" kern="1200">
                          <a:solidFill>
                            <a:schemeClr val="dk1"/>
                          </a:solidFill>
                          <a:latin typeface="Open Sans"/>
                        </a:defRPr>
                      </a:lvl1pPr>
                      <a:lvl2pPr marL="670575" algn="l" defTabSz="1341150" rtl="0" eaLnBrk="1" latinLnBrk="0" hangingPunct="1">
                        <a:defRPr sz="2640" kern="1200">
                          <a:solidFill>
                            <a:schemeClr val="dk1"/>
                          </a:solidFill>
                          <a:latin typeface="Open Sans"/>
                        </a:defRPr>
                      </a:lvl2pPr>
                      <a:lvl3pPr marL="1341150" algn="l" defTabSz="1341150" rtl="0" eaLnBrk="1" latinLnBrk="0" hangingPunct="1">
                        <a:defRPr sz="2640" kern="1200">
                          <a:solidFill>
                            <a:schemeClr val="dk1"/>
                          </a:solidFill>
                          <a:latin typeface="Open Sans"/>
                        </a:defRPr>
                      </a:lvl3pPr>
                      <a:lvl4pPr marL="2011726" algn="l" defTabSz="1341150" rtl="0" eaLnBrk="1" latinLnBrk="0" hangingPunct="1">
                        <a:defRPr sz="2640" kern="1200">
                          <a:solidFill>
                            <a:schemeClr val="dk1"/>
                          </a:solidFill>
                          <a:latin typeface="Open Sans"/>
                        </a:defRPr>
                      </a:lvl4pPr>
                      <a:lvl5pPr marL="2682301" algn="l" defTabSz="1341150" rtl="0" eaLnBrk="1" latinLnBrk="0" hangingPunct="1">
                        <a:defRPr sz="2640" kern="1200">
                          <a:solidFill>
                            <a:schemeClr val="dk1"/>
                          </a:solidFill>
                          <a:latin typeface="Open Sans"/>
                        </a:defRPr>
                      </a:lvl5pPr>
                      <a:lvl6pPr marL="3352876" algn="l" defTabSz="1341150" rtl="0" eaLnBrk="1" latinLnBrk="0" hangingPunct="1">
                        <a:defRPr sz="2640" kern="1200">
                          <a:solidFill>
                            <a:schemeClr val="dk1"/>
                          </a:solidFill>
                          <a:latin typeface="Open Sans"/>
                        </a:defRPr>
                      </a:lvl6pPr>
                      <a:lvl7pPr marL="4023451" algn="l" defTabSz="1341150" rtl="0" eaLnBrk="1" latinLnBrk="0" hangingPunct="1">
                        <a:defRPr sz="2640" kern="1200">
                          <a:solidFill>
                            <a:schemeClr val="dk1"/>
                          </a:solidFill>
                          <a:latin typeface="Open Sans"/>
                        </a:defRPr>
                      </a:lvl7pPr>
                      <a:lvl8pPr marL="4694027" algn="l" defTabSz="1341150" rtl="0" eaLnBrk="1" latinLnBrk="0" hangingPunct="1">
                        <a:defRPr sz="2640" kern="1200">
                          <a:solidFill>
                            <a:schemeClr val="dk1"/>
                          </a:solidFill>
                          <a:latin typeface="Open Sans"/>
                        </a:defRPr>
                      </a:lvl8pPr>
                      <a:lvl9pPr marL="5364602" algn="l" defTabSz="1341150" rtl="0" eaLnBrk="1" latinLnBrk="0" hangingPunct="1">
                        <a:defRPr sz="2640" kern="1200">
                          <a:solidFill>
                            <a:schemeClr val="dk1"/>
                          </a:solidFill>
                          <a:latin typeface="Open Sans"/>
                        </a:defRPr>
                      </a:lvl9pPr>
                    </a:lstStyle>
                    <a:p>
                      <a:pPr marL="54000" indent="0" algn="l" defTabSz="1341150" rtl="0" eaLnBrk="1" latinLnBrk="0" hangingPunct="1">
                        <a:lnSpc>
                          <a:spcPct val="100000"/>
                        </a:lnSpc>
                      </a:pPr>
                      <a:r>
                        <a:rPr lang="en-US" sz="1400" kern="1200" dirty="0">
                          <a:solidFill>
                            <a:schemeClr val="bg1"/>
                          </a:solidFill>
                          <a:latin typeface="Johnson Text" pitchFamily="2" charset="77"/>
                          <a:ea typeface="+mn-ea"/>
                          <a:cs typeface="+mn-cs"/>
                        </a:rPr>
                        <a:t>≥1 TRAE of grade ≥2 </a:t>
                      </a:r>
                    </a:p>
                  </a:txBody>
                  <a:tcPr marL="18704" marR="18704" marT="9144" marB="9144"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45720" marR="0" lvl="0" indent="0" algn="ctr">
                        <a:lnSpc>
                          <a:spcPct val="100000"/>
                        </a:lnSpc>
                        <a:spcBef>
                          <a:spcPts val="0"/>
                        </a:spcBef>
                        <a:spcAft>
                          <a:spcPts val="0"/>
                        </a:spcAft>
                        <a:tabLst/>
                      </a:pPr>
                      <a:r>
                        <a:rPr lang="en-US" sz="1400" kern="1200" dirty="0">
                          <a:solidFill>
                            <a:schemeClr val="bg1"/>
                          </a:solidFill>
                          <a:latin typeface="Johnson Text" pitchFamily="2" charset="77"/>
                          <a:ea typeface="+mn-ea"/>
                          <a:cs typeface="+mn-cs"/>
                        </a:rPr>
                        <a:t>3 (30)</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45720" marR="0" lvl="0" indent="0" algn="ctr">
                        <a:lnSpc>
                          <a:spcPct val="100000"/>
                        </a:lnSpc>
                        <a:spcBef>
                          <a:spcPts val="0"/>
                        </a:spcBef>
                        <a:spcAft>
                          <a:spcPts val="0"/>
                        </a:spcAft>
                        <a:tabLst/>
                      </a:pPr>
                      <a:r>
                        <a:rPr lang="en-US" sz="1400" kern="1200" dirty="0">
                          <a:solidFill>
                            <a:schemeClr val="bg1"/>
                          </a:solidFill>
                          <a:latin typeface="Johnson Text" pitchFamily="2" charset="77"/>
                          <a:ea typeface="+mn-ea"/>
                          <a:cs typeface="+mn-cs"/>
                        </a:rPr>
                        <a:t>3 (27)</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6 (29)</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2 (9)</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ctr" defTabSz="2682209" rtl="0" fontAlgn="b" hangingPunct="1">
                        <a:lnSpc>
                          <a:spcPct val="100000"/>
                        </a:lnSpc>
                        <a:spcBef>
                          <a:spcPts val="0"/>
                        </a:spcBef>
                        <a:spcAft>
                          <a:spcPts val="0"/>
                        </a:spcAft>
                        <a:buNone/>
                        <a:tabLst/>
                      </a:pPr>
                      <a:r>
                        <a:rPr lang="en-US" sz="1400" kern="1200" dirty="0">
                          <a:solidFill>
                            <a:schemeClr val="bg1"/>
                          </a:solidFill>
                          <a:latin typeface="Johnson Text" pitchFamily="2" charset="77"/>
                          <a:ea typeface="+mn-ea"/>
                          <a:cs typeface="+mn-cs"/>
                        </a:rPr>
                        <a:t>14 (22)</a:t>
                      </a:r>
                    </a:p>
                  </a:txBody>
                  <a:tcPr marL="18288" marR="18288" marT="18288" marB="18288"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3729106"/>
                  </a:ext>
                </a:extLst>
              </a:tr>
            </a:tbl>
          </a:graphicData>
        </a:graphic>
      </p:graphicFrame>
    </p:spTree>
    <p:extLst>
      <p:ext uri="{BB962C8B-B14F-4D97-AF65-F5344CB8AC3E}">
        <p14:creationId xmlns:p14="http://schemas.microsoft.com/office/powerpoint/2010/main" val="40335511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F9F94-5A9D-7ADF-0522-FCE56EF0A0B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47920D5-8407-6412-DC63-6E581842509A}"/>
              </a:ext>
            </a:extLst>
          </p:cNvPr>
          <p:cNvSpPr>
            <a:spLocks noGrp="1"/>
          </p:cNvSpPr>
          <p:nvPr>
            <p:ph type="title"/>
          </p:nvPr>
        </p:nvSpPr>
        <p:spPr>
          <a:xfrm>
            <a:off x="355598" y="225928"/>
            <a:ext cx="11484000" cy="975178"/>
          </a:xfrm>
        </p:spPr>
        <p:txBody>
          <a:bodyPr/>
          <a:lstStyle/>
          <a:p>
            <a:r>
              <a:rPr lang="en-US" sz="2300" dirty="0"/>
              <a:t>MoonRISe-1: An Open-Label, Multicenter, Randomized Phase 3 Study to Evaluate Efficacy and Safety of TAR-210 vs Intravesical Chemotherapy in Patients With </a:t>
            </a:r>
            <a:br>
              <a:rPr lang="en-US" sz="2300" dirty="0"/>
            </a:br>
            <a:r>
              <a:rPr lang="en-US" sz="2300" i="1" dirty="0"/>
              <a:t>FGFR</a:t>
            </a:r>
            <a:r>
              <a:rPr lang="en-US" sz="2300" dirty="0"/>
              <a:t>-Altered, Low-Grade IR NMIBC </a:t>
            </a:r>
          </a:p>
        </p:txBody>
      </p:sp>
      <p:sp>
        <p:nvSpPr>
          <p:cNvPr id="8" name="Footer Placeholder 7">
            <a:extLst>
              <a:ext uri="{FF2B5EF4-FFF2-40B4-BE49-F238E27FC236}">
                <a16:creationId xmlns:a16="http://schemas.microsoft.com/office/drawing/2014/main" id="{065AFB8C-C3CB-C944-AA64-50959A93A3C2}"/>
              </a:ext>
            </a:extLst>
          </p:cNvPr>
          <p:cNvSpPr>
            <a:spLocks noGrp="1"/>
          </p:cNvSpPr>
          <p:nvPr>
            <p:ph type="ftr" sz="quarter" idx="15"/>
          </p:nvPr>
        </p:nvSpPr>
        <p:spPr>
          <a:xfrm>
            <a:off x="355597" y="6309360"/>
            <a:ext cx="10473747" cy="314298"/>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Johnson Text"/>
                <a:ea typeface="+mn-ea"/>
                <a:cs typeface="+mn-cs"/>
              </a:rPr>
              <a:t>a</a:t>
            </a:r>
            <a:r>
              <a:rPr kumimoji="0" lang="en-US" sz="800" b="0" i="0" u="none" strike="noStrike" kern="1200" cap="none" spc="0" normalizeH="0" baseline="0" noProof="0" dirty="0" err="1">
                <a:ln>
                  <a:noFill/>
                </a:ln>
                <a:solidFill>
                  <a:srgbClr val="000000"/>
                </a:solidFill>
                <a:effectLst/>
                <a:uLnTx/>
                <a:uFillTx/>
                <a:latin typeface="Johnson Text"/>
                <a:ea typeface="+mn-ea"/>
                <a:cs typeface="+mn-cs"/>
              </a:rPr>
              <a:t>Risk</a:t>
            </a:r>
            <a:r>
              <a:rPr kumimoji="0" lang="en-US" sz="800" b="0" i="0" u="none" strike="noStrike" kern="1200" cap="none" spc="0" normalizeH="0" baseline="0" noProof="0" dirty="0">
                <a:ln>
                  <a:noFill/>
                </a:ln>
                <a:solidFill>
                  <a:srgbClr val="000000"/>
                </a:solidFill>
                <a:effectLst/>
                <a:uLnTx/>
                <a:uFillTx/>
                <a:latin typeface="Johnson Text"/>
                <a:ea typeface="+mn-ea"/>
                <a:cs typeface="+mn-cs"/>
              </a:rPr>
              <a:t> factors include multiple Ta LG tumors, tumors ≥3 cm, early (&lt;1 year) recurrence, frequent (&gt;1 per year) recurrences, or recurrence after prior adjuvant intravesical chemotherapy. </a:t>
            </a:r>
            <a:r>
              <a:rPr kumimoji="0" lang="en-US" sz="800" b="0" i="0" u="none" strike="noStrike" kern="1200" cap="none" spc="0" normalizeH="0" baseline="30000" noProof="0" dirty="0" err="1">
                <a:ln>
                  <a:noFill/>
                </a:ln>
                <a:solidFill>
                  <a:srgbClr val="000000"/>
                </a:solidFill>
                <a:effectLst/>
                <a:uLnTx/>
                <a:uFillTx/>
                <a:latin typeface="Johnson Text"/>
                <a:ea typeface="+mn-ea"/>
                <a:cs typeface="+mn-cs"/>
              </a:rPr>
              <a:t>b</a:t>
            </a:r>
            <a:r>
              <a:rPr kumimoji="0" lang="en-US" sz="800" b="0" i="0" u="none" strike="noStrike" kern="1200" cap="none" spc="0" normalizeH="0" baseline="0" noProof="0" dirty="0" err="1">
                <a:ln>
                  <a:noFill/>
                </a:ln>
                <a:solidFill>
                  <a:srgbClr val="000000"/>
                </a:solidFill>
                <a:effectLst/>
                <a:uLnTx/>
                <a:uFillTx/>
                <a:latin typeface="Johnson Text"/>
                <a:ea typeface="+mn-ea"/>
                <a:cs typeface="+mn-cs"/>
              </a:rPr>
              <a:t>Disease</a:t>
            </a:r>
            <a:r>
              <a:rPr kumimoji="0" lang="en-US" sz="800" b="0" i="0" u="none" strike="noStrike" kern="1200" cap="none" spc="0" normalizeH="0" baseline="0" noProof="0" dirty="0">
                <a:ln>
                  <a:noFill/>
                </a:ln>
                <a:solidFill>
                  <a:srgbClr val="000000"/>
                </a:solidFill>
                <a:effectLst/>
                <a:uLnTx/>
                <a:uFillTx/>
                <a:latin typeface="Johnson Text"/>
                <a:ea typeface="+mn-ea"/>
                <a:cs typeface="+mn-cs"/>
              </a:rPr>
              <a:t>-free survival defined as time from randomization to first documented recurrence of any-grade NMIBC, disease progression, or death from any cause, whichever occurs first.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Johnson Text"/>
                <a:ea typeface="+mn-ea"/>
                <a:cs typeface="+mn-cs"/>
              </a:rPr>
              <a:t>LG, low grade; MMC, mitomycin C; NMIBC, non–muscle-invasive bladder cancer; Q12W, every 12 weeks; QW, every week; R, randomized; TURBT, transurethral resection of bladder tumor.</a:t>
            </a:r>
          </a:p>
        </p:txBody>
      </p:sp>
      <p:cxnSp>
        <p:nvCxnSpPr>
          <p:cNvPr id="15" name="Straight Connector 14">
            <a:extLst>
              <a:ext uri="{FF2B5EF4-FFF2-40B4-BE49-F238E27FC236}">
                <a16:creationId xmlns:a16="http://schemas.microsoft.com/office/drawing/2014/main" id="{F258C0A2-6C5D-F5A6-9852-4D327B5EDBA4}"/>
              </a:ext>
            </a:extLst>
          </p:cNvPr>
          <p:cNvCxnSpPr>
            <a:cxnSpLocks/>
            <a:endCxn id="20" idx="2"/>
          </p:cNvCxnSpPr>
          <p:nvPr/>
        </p:nvCxnSpPr>
        <p:spPr>
          <a:xfrm>
            <a:off x="3903997" y="3224860"/>
            <a:ext cx="268038" cy="0"/>
          </a:xfrm>
          <a:prstGeom prst="line">
            <a:avLst/>
          </a:prstGeom>
          <a:noFill/>
          <a:ln w="12700" cap="flat" cmpd="sng" algn="ctr">
            <a:solidFill>
              <a:schemeClr val="bg1"/>
            </a:solidFill>
            <a:prstDash val="solid"/>
            <a:miter lim="800000"/>
            <a:headEnd type="none" w="med" len="med"/>
            <a:tailEnd type="none" w="med" len="med"/>
          </a:ln>
          <a:effectLst/>
        </p:spPr>
      </p:cxnSp>
      <p:grpSp>
        <p:nvGrpSpPr>
          <p:cNvPr id="32" name="Group 31">
            <a:extLst>
              <a:ext uri="{FF2B5EF4-FFF2-40B4-BE49-F238E27FC236}">
                <a16:creationId xmlns:a16="http://schemas.microsoft.com/office/drawing/2014/main" id="{5E53B53F-FFBB-79AA-0FBC-3EE7D3A46912}"/>
              </a:ext>
            </a:extLst>
          </p:cNvPr>
          <p:cNvGrpSpPr/>
          <p:nvPr/>
        </p:nvGrpSpPr>
        <p:grpSpPr>
          <a:xfrm>
            <a:off x="4903987" y="1500064"/>
            <a:ext cx="3257620" cy="3449593"/>
            <a:chOff x="4809260" y="1500064"/>
            <a:chExt cx="3257620" cy="3449593"/>
          </a:xfrm>
        </p:grpSpPr>
        <p:sp>
          <p:nvSpPr>
            <p:cNvPr id="16" name="Rectangle: Rounded Corners 15">
              <a:extLst>
                <a:ext uri="{FF2B5EF4-FFF2-40B4-BE49-F238E27FC236}">
                  <a16:creationId xmlns:a16="http://schemas.microsoft.com/office/drawing/2014/main" id="{2FE46838-4518-F4E6-6B28-7CDA70C9C780}"/>
                </a:ext>
              </a:extLst>
            </p:cNvPr>
            <p:cNvSpPr>
              <a:spLocks/>
            </p:cNvSpPr>
            <p:nvPr/>
          </p:nvSpPr>
          <p:spPr>
            <a:xfrm>
              <a:off x="4809276" y="1500064"/>
              <a:ext cx="3257604" cy="1554480"/>
            </a:xfrm>
            <a:prstGeom prst="roundRect">
              <a:avLst>
                <a:gd name="adj" fmla="val 13944"/>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TAR-210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(n≈270)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 Q12W for 1 year</a:t>
              </a:r>
              <a:endParaRPr kumimoji="0" lang="en-US" sz="1300" b="0" i="0" u="none" strike="noStrike" kern="0" cap="none" spc="0" normalizeH="0" baseline="3000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endParaRPr>
            </a:p>
          </p:txBody>
        </p:sp>
        <p:sp>
          <p:nvSpPr>
            <p:cNvPr id="17" name="Rectangle: Rounded Corners 16">
              <a:extLst>
                <a:ext uri="{FF2B5EF4-FFF2-40B4-BE49-F238E27FC236}">
                  <a16:creationId xmlns:a16="http://schemas.microsoft.com/office/drawing/2014/main" id="{CE58D541-494B-0270-F466-A8CBEF697093}"/>
                </a:ext>
              </a:extLst>
            </p:cNvPr>
            <p:cNvSpPr>
              <a:spLocks/>
            </p:cNvSpPr>
            <p:nvPr/>
          </p:nvSpPr>
          <p:spPr>
            <a:xfrm>
              <a:off x="4809260" y="3395177"/>
              <a:ext cx="3256524" cy="1554480"/>
            </a:xfrm>
            <a:prstGeom prst="roundRect">
              <a:avLst>
                <a:gd name="adj" fmla="val 15033"/>
              </a:avLst>
            </a:prstGeom>
            <a:solidFill>
              <a:schemeClr val="accent4"/>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 </a:t>
              </a:r>
              <a:r>
                <a:rPr kumimoji="0" lang="en-US" sz="17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Investigator’s choice of intravesical chemotherapy </a:t>
              </a:r>
              <a:br>
                <a:rPr kumimoji="0" lang="en-US" sz="17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br>
              <a:r>
                <a:rPr kumimoji="0" lang="en-US" sz="1300" b="0"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(n≈270)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MMC or gemcitabine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QW for 4 to 6 doses (induction)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and maintenance for 6 months to 1 year</a:t>
              </a:r>
              <a:endParaRPr kumimoji="0" lang="en-US" sz="1300" b="0" i="0" u="none" strike="noStrike" kern="0" cap="none" spc="0" normalizeH="0" baseline="3000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endParaRPr>
            </a:p>
          </p:txBody>
        </p:sp>
      </p:grpSp>
      <p:sp>
        <p:nvSpPr>
          <p:cNvPr id="18" name="TextBox 17">
            <a:extLst>
              <a:ext uri="{FF2B5EF4-FFF2-40B4-BE49-F238E27FC236}">
                <a16:creationId xmlns:a16="http://schemas.microsoft.com/office/drawing/2014/main" id="{CB32827A-C669-C276-B7A4-C53094AE06B8}"/>
              </a:ext>
            </a:extLst>
          </p:cNvPr>
          <p:cNvSpPr txBox="1">
            <a:spLocks/>
          </p:cNvSpPr>
          <p:nvPr/>
        </p:nvSpPr>
        <p:spPr>
          <a:xfrm>
            <a:off x="476364" y="1500063"/>
            <a:ext cx="3534845" cy="2377440"/>
          </a:xfrm>
          <a:prstGeom prst="roundRect">
            <a:avLst>
              <a:gd name="adj" fmla="val 7821"/>
            </a:avLst>
          </a:prstGeom>
          <a:solidFill>
            <a:schemeClr val="accent3">
              <a:lumMod val="20000"/>
              <a:lumOff val="80000"/>
            </a:schemeClr>
          </a:solidFill>
        </p:spPr>
        <p:txBody>
          <a:bodyPr wrap="square" tIns="18288"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Johnson Text" panose="00000500000000000000"/>
                <a:ea typeface="Johnson Text" panose="00000500000000000000" pitchFamily="2" charset="0"/>
                <a:cs typeface="Johnson Text" panose="00000500000000000000" pitchFamily="2" charset="0"/>
              </a:rPr>
              <a:t>Key eligibility criteria</a:t>
            </a:r>
          </a:p>
          <a:p>
            <a:pPr marL="173736" marR="0" lvl="0" indent="-173736"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Adults (</a:t>
            </a:r>
            <a:r>
              <a:rPr kumimoji="0" lang="en-US" sz="1100" b="0" i="0" u="none" strike="noStrike" kern="0" cap="none" spc="0" normalizeH="0" baseline="0" noProof="0" dirty="0">
                <a:ln>
                  <a:noFill/>
                </a:ln>
                <a:solidFill>
                  <a:srgbClr val="000000"/>
                </a:solidFill>
                <a:effectLst/>
                <a:uLnTx/>
                <a:uFillTx/>
                <a:latin typeface="Johnson Text" panose="00000500000000000000"/>
                <a:ea typeface="Johnson Text" panose="00000500000000000000" pitchFamily="2" charset="0"/>
                <a:cs typeface="Johnson Text" panose="00000500000000000000" pitchFamily="2" charset="0"/>
              </a:rPr>
              <a:t>aged ≥18 years)</a:t>
            </a:r>
            <a:endPar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endParaRPr>
          </a:p>
          <a:p>
            <a:pPr marL="173736" marR="0" lvl="0" indent="-173736"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Histologically confirmed </a:t>
            </a:r>
            <a:r>
              <a:rPr kumimoji="0" lang="en-US" sz="1100" b="1" i="0" u="none" strike="noStrike" kern="0" cap="none" spc="0" normalizeH="0" baseline="0" noProof="0" dirty="0">
                <a:ln>
                  <a:noFill/>
                </a:ln>
                <a:solidFill>
                  <a:srgbClr val="000000"/>
                </a:solidFill>
                <a:effectLst/>
                <a:uLnTx/>
                <a:uFillTx/>
                <a:latin typeface="Johnson Text" panose="00000500000000000000"/>
                <a:ea typeface="+mn-ea"/>
                <a:cs typeface="+mn-cs"/>
              </a:rPr>
              <a:t>IR NMIBC</a:t>
            </a: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 </a:t>
            </a:r>
            <a:b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b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(diagnosed ≤90 days prior to randomization):</a:t>
            </a:r>
          </a:p>
          <a:p>
            <a:pPr marL="361950" marR="0" lvl="1" indent="-173038" algn="l" defTabSz="914400" rtl="0" eaLnBrk="1" fontAlgn="auto" latinLnBrk="0" hangingPunct="1">
              <a:lnSpc>
                <a:spcPct val="90000"/>
              </a:lnSpc>
              <a:spcBef>
                <a:spcPts val="0"/>
              </a:spcBef>
              <a:spcAft>
                <a:spcPts val="0"/>
              </a:spcAft>
              <a:buClr>
                <a:srgbClr val="EB17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Ta LG/grade 1 </a:t>
            </a:r>
          </a:p>
          <a:p>
            <a:pPr marL="548640" marR="0" lvl="2" indent="-182880" algn="l" defTabSz="914400" rtl="0" eaLnBrk="1" fontAlgn="auto" latinLnBrk="0" hangingPunct="1">
              <a:lnSpc>
                <a:spcPct val="90000"/>
              </a:lnSpc>
              <a:spcBef>
                <a:spcPts val="0"/>
              </a:spcBef>
              <a:spcAft>
                <a:spcPts val="0"/>
              </a:spcAft>
              <a:buClr>
                <a:srgbClr val="EB1700"/>
              </a:buClr>
              <a:buSzPct val="75000"/>
              <a:buFont typeface="Wingdings" panose="05000000000000000000" pitchFamily="2" charset="2"/>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Primary </a:t>
            </a:r>
          </a:p>
          <a:p>
            <a:pPr marL="548640" marR="0" lvl="2" indent="-182880" algn="l" defTabSz="914400" rtl="0" eaLnBrk="1" fontAlgn="auto" latinLnBrk="0" hangingPunct="1">
              <a:lnSpc>
                <a:spcPct val="90000"/>
              </a:lnSpc>
              <a:spcBef>
                <a:spcPts val="0"/>
              </a:spcBef>
              <a:spcAft>
                <a:spcPts val="0"/>
              </a:spcAft>
              <a:buClr>
                <a:srgbClr val="EB1700"/>
              </a:buClr>
              <a:buSzPct val="75000"/>
              <a:buFont typeface="Wingdings" panose="05000000000000000000" pitchFamily="2" charset="2"/>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Recurrent</a:t>
            </a:r>
          </a:p>
          <a:p>
            <a:pPr marL="0" marR="0" lvl="1" indent="0" algn="ctr" defTabSz="914400" rtl="0" eaLnBrk="1" fontAlgn="auto" latinLnBrk="0" hangingPunct="1">
              <a:lnSpc>
                <a:spcPct val="8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Johnson Text" panose="00000500000000000000"/>
                <a:ea typeface="+mn-ea"/>
                <a:cs typeface="+mn-cs"/>
                <a:sym typeface="Johnson Text" panose="00000500000000000000" pitchFamily="2" charset="0"/>
              </a:rPr>
              <a:t>—or—</a:t>
            </a:r>
            <a:endParaRPr kumimoji="0" lang="en-US" sz="1100" b="0" i="1" u="none" strike="noStrike" kern="0" cap="none" spc="0" normalizeH="0" baseline="0" noProof="0" dirty="0">
              <a:ln>
                <a:noFill/>
              </a:ln>
              <a:solidFill>
                <a:srgbClr val="000000"/>
              </a:solidFill>
              <a:effectLst/>
              <a:uLnTx/>
              <a:uFillTx/>
              <a:latin typeface="Johnson Text" panose="00000500000000000000"/>
              <a:ea typeface="+mn-ea"/>
              <a:cs typeface="+mn-cs"/>
            </a:endParaRPr>
          </a:p>
          <a:p>
            <a:pPr marL="361950" marR="0" lvl="1" indent="-173038" algn="l" defTabSz="914400" rtl="0" eaLnBrk="1" fontAlgn="auto" latinLnBrk="0" hangingPunct="1">
              <a:lnSpc>
                <a:spcPct val="80000"/>
              </a:lnSpc>
              <a:spcBef>
                <a:spcPts val="0"/>
              </a:spcBef>
              <a:spcAft>
                <a:spcPts val="0"/>
              </a:spcAft>
              <a:buClr>
                <a:srgbClr val="EB17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Ta LG/grade 2 </a:t>
            </a:r>
          </a:p>
          <a:p>
            <a:pPr marL="548640" marR="0" lvl="2" indent="-182880" algn="l" defTabSz="914400" rtl="0" eaLnBrk="1" fontAlgn="auto" latinLnBrk="0" hangingPunct="1">
              <a:lnSpc>
                <a:spcPct val="90000"/>
              </a:lnSpc>
              <a:spcBef>
                <a:spcPts val="0"/>
              </a:spcBef>
              <a:spcAft>
                <a:spcPts val="0"/>
              </a:spcAft>
              <a:buClr>
                <a:srgbClr val="EB1700"/>
              </a:buClr>
              <a:buSzPct val="75000"/>
              <a:buFont typeface="Wingdings" panose="05000000000000000000" pitchFamily="2" charset="2"/>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Primary  </a:t>
            </a:r>
          </a:p>
          <a:p>
            <a:pPr marL="548640" marR="0" lvl="2" indent="-182880" algn="l" defTabSz="914400" rtl="0" eaLnBrk="1" fontAlgn="auto" latinLnBrk="0" hangingPunct="1">
              <a:lnSpc>
                <a:spcPct val="90000"/>
              </a:lnSpc>
              <a:spcBef>
                <a:spcPts val="0"/>
              </a:spcBef>
              <a:spcAft>
                <a:spcPts val="0"/>
              </a:spcAft>
              <a:buClr>
                <a:srgbClr val="EB1700"/>
              </a:buClr>
              <a:buSzPct val="75000"/>
              <a:buFont typeface="Wingdings" panose="05000000000000000000" pitchFamily="2" charset="2"/>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Recurrent </a:t>
            </a:r>
          </a:p>
          <a:p>
            <a:pPr marL="173736" marR="0" lvl="0" indent="-173736"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With</a:t>
            </a:r>
            <a:r>
              <a:rPr kumimoji="0" lang="en-US" sz="1100" b="1" i="0" u="none" strike="noStrike" kern="0" cap="none" spc="0" normalizeH="0" baseline="0" noProof="0" dirty="0">
                <a:ln>
                  <a:noFill/>
                </a:ln>
                <a:solidFill>
                  <a:srgbClr val="000000"/>
                </a:solidFill>
                <a:effectLst/>
                <a:uLnTx/>
                <a:uFillTx/>
                <a:latin typeface="Johnson Text" panose="00000500000000000000"/>
                <a:ea typeface="+mn-ea"/>
                <a:cs typeface="+mn-cs"/>
              </a:rPr>
              <a:t> ≥1 risk </a:t>
            </a:r>
            <a:r>
              <a:rPr kumimoji="0" lang="en-US" sz="1100" b="1" i="0" u="none" strike="noStrike" kern="0" cap="none" spc="0" normalizeH="0" baseline="0" noProof="0" dirty="0" err="1">
                <a:ln>
                  <a:noFill/>
                </a:ln>
                <a:solidFill>
                  <a:srgbClr val="000000"/>
                </a:solidFill>
                <a:effectLst/>
                <a:uLnTx/>
                <a:uFillTx/>
                <a:latin typeface="Johnson Text" panose="00000500000000000000"/>
                <a:ea typeface="+mn-ea"/>
                <a:cs typeface="+mn-cs"/>
              </a:rPr>
              <a:t>factor</a:t>
            </a:r>
            <a:r>
              <a:rPr kumimoji="0" lang="en-US" sz="1100" b="1" i="0" u="none" strike="noStrike" kern="0" cap="none" spc="0" normalizeH="0" baseline="30000" noProof="0" dirty="0" err="1">
                <a:ln>
                  <a:noFill/>
                </a:ln>
                <a:solidFill>
                  <a:srgbClr val="000000"/>
                </a:solidFill>
                <a:effectLst/>
                <a:uLnTx/>
                <a:uFillTx/>
                <a:latin typeface="Johnson Text" panose="00000500000000000000"/>
                <a:ea typeface="+mn-ea"/>
                <a:cs typeface="+mn-cs"/>
              </a:rPr>
              <a:t>a</a:t>
            </a:r>
            <a:endParaRPr kumimoji="0" lang="en-US" sz="1100" b="1" i="0" u="none" strike="noStrike" kern="0" cap="none" spc="0" normalizeH="0" baseline="30000" noProof="0" dirty="0">
              <a:ln>
                <a:noFill/>
              </a:ln>
              <a:solidFill>
                <a:srgbClr val="000000"/>
              </a:solidFill>
              <a:effectLst/>
              <a:uLnTx/>
              <a:uFillTx/>
              <a:latin typeface="Johnson Text" panose="00000500000000000000"/>
              <a:ea typeface="+mn-ea"/>
              <a:cs typeface="+mn-cs"/>
            </a:endParaRPr>
          </a:p>
          <a:p>
            <a:pPr marL="173736" marR="0" lvl="0" indent="-173736"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Susceptible </a:t>
            </a:r>
            <a:r>
              <a:rPr kumimoji="0" lang="en-US" sz="1100" b="0" i="1" u="none" strike="noStrike" kern="0" cap="none" spc="0" normalizeH="0" baseline="0" noProof="0" dirty="0">
                <a:ln>
                  <a:noFill/>
                </a:ln>
                <a:solidFill>
                  <a:srgbClr val="000000"/>
                </a:solidFill>
                <a:effectLst/>
                <a:uLnTx/>
                <a:uFillTx/>
                <a:latin typeface="Johnson Text" panose="00000500000000000000"/>
                <a:ea typeface="+mn-ea"/>
                <a:cs typeface="+mn-cs"/>
              </a:rPr>
              <a:t>FGFR2/3</a:t>
            </a: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 alterations by central or local tissue or urine testing</a:t>
            </a:r>
          </a:p>
        </p:txBody>
      </p:sp>
      <p:sp>
        <p:nvSpPr>
          <p:cNvPr id="20" name="Flowchart: Connector 19">
            <a:extLst>
              <a:ext uri="{FF2B5EF4-FFF2-40B4-BE49-F238E27FC236}">
                <a16:creationId xmlns:a16="http://schemas.microsoft.com/office/drawing/2014/main" id="{305354A4-94DB-2CCB-08C2-4AB41571BD41}"/>
              </a:ext>
            </a:extLst>
          </p:cNvPr>
          <p:cNvSpPr>
            <a:spLocks noChangeAspect="1"/>
          </p:cNvSpPr>
          <p:nvPr/>
        </p:nvSpPr>
        <p:spPr>
          <a:xfrm>
            <a:off x="4172035" y="3051127"/>
            <a:ext cx="356704" cy="347466"/>
          </a:xfrm>
          <a:prstGeom prst="flowChartConnector">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Johnson Text" panose="00000500000000000000"/>
                <a:ea typeface="+mn-ea"/>
                <a:cs typeface="+mn-cs"/>
              </a:rPr>
              <a:t>R</a:t>
            </a:r>
          </a:p>
        </p:txBody>
      </p:sp>
      <p:cxnSp>
        <p:nvCxnSpPr>
          <p:cNvPr id="21" name="Connector: Elbow 20">
            <a:extLst>
              <a:ext uri="{FF2B5EF4-FFF2-40B4-BE49-F238E27FC236}">
                <a16:creationId xmlns:a16="http://schemas.microsoft.com/office/drawing/2014/main" id="{48F708F7-9E00-4BB8-2738-AF26DBC035B8}"/>
              </a:ext>
            </a:extLst>
          </p:cNvPr>
          <p:cNvCxnSpPr>
            <a:cxnSpLocks/>
            <a:stCxn id="20" idx="6"/>
            <a:endCxn id="17" idx="1"/>
          </p:cNvCxnSpPr>
          <p:nvPr/>
        </p:nvCxnSpPr>
        <p:spPr>
          <a:xfrm>
            <a:off x="4528739" y="3224860"/>
            <a:ext cx="375248" cy="947557"/>
          </a:xfrm>
          <a:prstGeom prst="bentConnector3">
            <a:avLst>
              <a:gd name="adj1" fmla="val 50000"/>
            </a:avLst>
          </a:prstGeom>
          <a:noFill/>
          <a:ln w="12700" cap="flat" cmpd="sng" algn="ctr">
            <a:solidFill>
              <a:schemeClr val="bg1"/>
            </a:solidFill>
            <a:prstDash val="solid"/>
            <a:miter lim="800000"/>
            <a:headEnd type="none"/>
            <a:tailEnd type="triangle"/>
          </a:ln>
          <a:effectLst/>
        </p:spPr>
      </p:cxnSp>
      <p:cxnSp>
        <p:nvCxnSpPr>
          <p:cNvPr id="22" name="Connector: Elbow 21">
            <a:extLst>
              <a:ext uri="{FF2B5EF4-FFF2-40B4-BE49-F238E27FC236}">
                <a16:creationId xmlns:a16="http://schemas.microsoft.com/office/drawing/2014/main" id="{E51DD3CA-CF21-D8D6-29C9-35B3905636C2}"/>
              </a:ext>
            </a:extLst>
          </p:cNvPr>
          <p:cNvCxnSpPr>
            <a:cxnSpLocks/>
            <a:stCxn id="20" idx="6"/>
            <a:endCxn id="16" idx="1"/>
          </p:cNvCxnSpPr>
          <p:nvPr/>
        </p:nvCxnSpPr>
        <p:spPr>
          <a:xfrm flipV="1">
            <a:off x="4528739" y="2277304"/>
            <a:ext cx="375264" cy="947556"/>
          </a:xfrm>
          <a:prstGeom prst="bentConnector3">
            <a:avLst>
              <a:gd name="adj1" fmla="val 50000"/>
            </a:avLst>
          </a:prstGeom>
          <a:noFill/>
          <a:ln w="12700" cap="flat" cmpd="sng" algn="ctr">
            <a:solidFill>
              <a:schemeClr val="bg1"/>
            </a:solidFill>
            <a:prstDash val="solid"/>
            <a:miter lim="800000"/>
            <a:headEnd type="none"/>
            <a:tailEnd type="triangle"/>
          </a:ln>
          <a:effectLst/>
        </p:spPr>
      </p:cxnSp>
      <p:sp>
        <p:nvSpPr>
          <p:cNvPr id="23" name="TextBox 22">
            <a:extLst>
              <a:ext uri="{FF2B5EF4-FFF2-40B4-BE49-F238E27FC236}">
                <a16:creationId xmlns:a16="http://schemas.microsoft.com/office/drawing/2014/main" id="{8629AD6A-F57E-DA8E-C976-C962691F7DCE}"/>
              </a:ext>
            </a:extLst>
          </p:cNvPr>
          <p:cNvSpPr txBox="1">
            <a:spLocks/>
          </p:cNvSpPr>
          <p:nvPr/>
        </p:nvSpPr>
        <p:spPr>
          <a:xfrm>
            <a:off x="3973256" y="2585088"/>
            <a:ext cx="75426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Johnson Text" panose="00000500000000000000"/>
                <a:ea typeface="+mn-ea"/>
                <a:cs typeface="+mn-cs"/>
              </a:rPr>
              <a:t>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Johnson Text" panose="00000500000000000000"/>
                <a:ea typeface="+mn-ea"/>
                <a:cs typeface="+mn-cs"/>
              </a:rPr>
              <a:t>(N≈540) </a:t>
            </a:r>
          </a:p>
        </p:txBody>
      </p:sp>
      <p:sp>
        <p:nvSpPr>
          <p:cNvPr id="24" name="TextBox 23">
            <a:extLst>
              <a:ext uri="{FF2B5EF4-FFF2-40B4-BE49-F238E27FC236}">
                <a16:creationId xmlns:a16="http://schemas.microsoft.com/office/drawing/2014/main" id="{4D376E36-88E0-33ED-0FE5-02A52E6D1428}"/>
              </a:ext>
            </a:extLst>
          </p:cNvPr>
          <p:cNvSpPr txBox="1">
            <a:spLocks/>
          </p:cNvSpPr>
          <p:nvPr/>
        </p:nvSpPr>
        <p:spPr>
          <a:xfrm>
            <a:off x="476364" y="3943817"/>
            <a:ext cx="3534844" cy="1005840"/>
          </a:xfrm>
          <a:prstGeom prst="roundRect">
            <a:avLst>
              <a:gd name="adj" fmla="val 18199"/>
            </a:avLst>
          </a:prstGeom>
          <a:solidFill>
            <a:schemeClr val="accent3">
              <a:lumMod val="20000"/>
              <a:lumOff val="80000"/>
            </a:schemeClr>
          </a:solidFill>
        </p:spPr>
        <p:txBody>
          <a:bodyPr wrap="square" tIns="18288"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Johnson Text" panose="00000500000000000000"/>
                <a:ea typeface="+mn-ea"/>
                <a:cs typeface="+mn-cs"/>
              </a:rPr>
              <a:t>Stratification factors</a:t>
            </a:r>
          </a:p>
          <a:p>
            <a:pPr marL="171450" marR="0" lvl="0" indent="-171450"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Anticipated choice of intravesical chemotherapy </a:t>
            </a:r>
          </a:p>
          <a:p>
            <a:pPr marL="171450" marR="0" lvl="0" indent="-171450"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Newly diagnosed vs recurrent disease </a:t>
            </a:r>
          </a:p>
          <a:p>
            <a:pPr marL="171450" marR="0" lvl="0" indent="-171450"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err="1">
                <a:ln>
                  <a:noFill/>
                </a:ln>
                <a:solidFill>
                  <a:srgbClr val="000000"/>
                </a:solidFill>
                <a:effectLst/>
                <a:uLnTx/>
                <a:uFillTx/>
                <a:latin typeface="Johnson Text" panose="00000500000000000000"/>
                <a:ea typeface="+mn-ea"/>
                <a:cs typeface="+mn-cs"/>
              </a:rPr>
              <a:t>Cystoscopic</a:t>
            </a: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 assessment method (white light vs enhanced assessment method)</a:t>
            </a:r>
          </a:p>
        </p:txBody>
      </p:sp>
      <p:sp>
        <p:nvSpPr>
          <p:cNvPr id="25" name="TextBox 24">
            <a:extLst>
              <a:ext uri="{FF2B5EF4-FFF2-40B4-BE49-F238E27FC236}">
                <a16:creationId xmlns:a16="http://schemas.microsoft.com/office/drawing/2014/main" id="{4A551687-06EA-AC21-056A-A34C58B7CDD6}"/>
              </a:ext>
            </a:extLst>
          </p:cNvPr>
          <p:cNvSpPr txBox="1"/>
          <p:nvPr/>
        </p:nvSpPr>
        <p:spPr>
          <a:xfrm>
            <a:off x="10016312" y="4764991"/>
            <a:ext cx="1558600" cy="184666"/>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Johnson Text" panose="00000500000000000000"/>
                <a:ea typeface="+mn-ea"/>
                <a:cs typeface="+mn-cs"/>
              </a:rPr>
              <a:t>NCT06319820 </a:t>
            </a:r>
          </a:p>
        </p:txBody>
      </p:sp>
      <p:sp>
        <p:nvSpPr>
          <p:cNvPr id="27" name="Content Placeholder 24">
            <a:extLst>
              <a:ext uri="{FF2B5EF4-FFF2-40B4-BE49-F238E27FC236}">
                <a16:creationId xmlns:a16="http://schemas.microsoft.com/office/drawing/2014/main" id="{BF27967F-B937-298A-6E91-93B9DDC914FC}"/>
              </a:ext>
            </a:extLst>
          </p:cNvPr>
          <p:cNvSpPr txBox="1">
            <a:spLocks/>
          </p:cNvSpPr>
          <p:nvPr/>
        </p:nvSpPr>
        <p:spPr>
          <a:xfrm>
            <a:off x="355600" y="5169899"/>
            <a:ext cx="11483975" cy="974584"/>
          </a:xfrm>
          <a:prstGeom prst="rect">
            <a:avLst/>
          </a:prstGeom>
        </p:spPr>
        <p:txBody>
          <a:bodyPr vert="horz" lIns="91440" tIns="45720" rIns="91440" bIns="45720" rtlCol="0">
            <a:noAutofit/>
          </a:bodyPr>
          <a:lstStyle>
            <a:lvl1pPr marL="0" indent="0" algn="l" defTabSz="914396" rtl="0" eaLnBrk="1" latinLnBrk="0" hangingPunct="1">
              <a:lnSpc>
                <a:spcPct val="100000"/>
              </a:lnSpc>
              <a:spcBef>
                <a:spcPts val="600"/>
              </a:spcBef>
              <a:buClr>
                <a:schemeClr val="accent1"/>
              </a:buClr>
              <a:buFont typeface="Johnson Text" panose="00000500000000000000" pitchFamily="2" charset="0"/>
              <a:buNone/>
              <a:defRPr lang="en-US" sz="1800" b="1" kern="1200">
                <a:solidFill>
                  <a:schemeClr val="bg1"/>
                </a:solidFill>
                <a:latin typeface="Johnson Text" panose="00000500000000000000" pitchFamily="2" charset="0"/>
                <a:ea typeface="+mn-ea"/>
                <a:cs typeface="+mn-cs"/>
              </a:defRPr>
            </a:lvl1pPr>
            <a:lvl2pPr marL="171450" indent="-171450" algn="l" defTabSz="914396" rtl="0" eaLnBrk="1" latinLnBrk="0" hangingPunct="1">
              <a:lnSpc>
                <a:spcPct val="100000"/>
              </a:lnSpc>
              <a:spcBef>
                <a:spcPts val="600"/>
              </a:spcBef>
              <a:buClr>
                <a:schemeClr val="accent1"/>
              </a:buClr>
              <a:buFont typeface="Johnson Text" panose="00000500000000000000" pitchFamily="2" charset="0"/>
              <a:buChar char="•"/>
              <a:defRPr lang="en-US" sz="1800" kern="120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accent1"/>
              </a:buClr>
              <a:buFont typeface="Johnson Text" panose="00000500000000000000" pitchFamily="2" charset="0"/>
              <a:buChar char="–"/>
              <a:defRPr lang="en-US" sz="1800" kern="120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bg1"/>
                </a:solidFill>
                <a:latin typeface="Johnson Text" panose="00000500000000000000" pitchFamily="2" charset="0"/>
                <a:ea typeface="+mn-ea"/>
                <a:cs typeface="+mn-cs"/>
              </a:defRPr>
            </a:lvl4pPr>
            <a:lvl5pPr marL="825500" indent="-173736" algn="l" defTabSz="914396" rtl="0" eaLnBrk="1" latinLnBrk="0" hangingPunct="1">
              <a:lnSpc>
                <a:spcPct val="95000"/>
              </a:lnSpc>
              <a:spcBef>
                <a:spcPts val="600"/>
              </a:spcBef>
              <a:buClr>
                <a:schemeClr val="accent1"/>
              </a:buClr>
              <a:buFont typeface="Johnson Text" panose="00000500000000000000" pitchFamily="2" charset="0"/>
              <a:buChar char="o"/>
              <a:defRPr lang="en-US" sz="1800" kern="1200">
                <a:solidFill>
                  <a:schemeClr val="bg1"/>
                </a:solidFill>
                <a:latin typeface="Johnson Text" panose="00000500000000000000" pitchFamily="2" charset="0"/>
                <a:ea typeface="+mn-ea"/>
                <a:cs typeface="+mn-cs"/>
              </a:defRPr>
            </a:lvl5pPr>
            <a:lvl6pPr marL="2514590" indent="-228599" algn="l" defTabSz="914396" rtl="0" eaLnBrk="1" latinLnBrk="0" hangingPunct="1">
              <a:lnSpc>
                <a:spcPct val="90000"/>
              </a:lnSpc>
              <a:spcBef>
                <a:spcPts val="500"/>
              </a:spcBef>
              <a:buFont typeface="Johnson Text" panose="00000500000000000000" pitchFamily="2"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Johnson Text" panose="00000500000000000000" pitchFamily="2"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Johnson Text" panose="00000500000000000000" pitchFamily="2"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Johnson Text" panose="00000500000000000000" pitchFamily="2" charset="0"/>
              <a:buChar char="•"/>
              <a:defRPr sz="1800" kern="1200">
                <a:solidFill>
                  <a:schemeClr val="tx1"/>
                </a:solidFill>
                <a:latin typeface="+mn-lt"/>
                <a:ea typeface="+mn-ea"/>
                <a:cs typeface="+mn-cs"/>
              </a:defRPr>
            </a:lvl9pPr>
          </a:lstStyle>
          <a:p>
            <a:pPr marL="171450" marR="0" lvl="1" indent="-171450" algn="l" defTabSz="914396" rtl="0" eaLnBrk="1" fontAlgn="auto" latinLnBrk="0" hangingPunct="1">
              <a:lnSpc>
                <a:spcPct val="100000"/>
              </a:lnSpc>
              <a:spcBef>
                <a:spcPts val="600"/>
              </a:spcBef>
              <a:spcAft>
                <a:spcPts val="0"/>
              </a:spcAft>
              <a:buClr>
                <a:srgbClr val="EB1700"/>
              </a:buClr>
              <a:buSzTx/>
              <a:buFont typeface="Johnson Text" panose="00000500000000000000" pitchFamily="2" charset="0"/>
              <a:buChar char="•"/>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All visible papillary disease must be fully resected prior to randomization </a:t>
            </a:r>
          </a:p>
          <a:p>
            <a:pPr marL="171450" marR="0" lvl="1" indent="-171450" algn="l" defTabSz="914396" rtl="0" eaLnBrk="1" fontAlgn="auto" latinLnBrk="0" hangingPunct="1">
              <a:lnSpc>
                <a:spcPct val="100000"/>
              </a:lnSpc>
              <a:spcBef>
                <a:spcPts val="600"/>
              </a:spcBef>
              <a:spcAft>
                <a:spcPts val="0"/>
              </a:spcAft>
              <a:buClr>
                <a:srgbClr val="EB1700"/>
              </a:buClr>
              <a:buSzTx/>
              <a:buFont typeface="Johnson Text" panose="00000500000000000000" pitchFamily="2" charset="0"/>
              <a:buChar char="•"/>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Assessments of recurrence or progression include urine cytology, cystoscopy, for-cause TURBT or biopsy of bladder lesions, ultrasound, and urography</a:t>
            </a:r>
          </a:p>
          <a:p>
            <a:pPr marL="171450" marR="0" lvl="1" indent="-171450" algn="l" defTabSz="914396" rtl="0" eaLnBrk="1" fontAlgn="auto" latinLnBrk="0" hangingPunct="1">
              <a:lnSpc>
                <a:spcPct val="100000"/>
              </a:lnSpc>
              <a:spcBef>
                <a:spcPts val="600"/>
              </a:spcBef>
              <a:spcAft>
                <a:spcPts val="0"/>
              </a:spcAft>
              <a:buClr>
                <a:srgbClr val="EB1700"/>
              </a:buClr>
              <a:buSzTx/>
              <a:buFont typeface="Johnson Text" panose="00000500000000000000" pitchFamily="2" charset="0"/>
              <a:buChar char="•"/>
              <a:tabLst/>
              <a:defRPr/>
            </a:pPr>
            <a:r>
              <a:rPr kumimoji="0" lang="en-US" sz="13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The follow-up phase for patients meeting the primary end point is up to ≈5 years </a:t>
            </a:r>
          </a:p>
        </p:txBody>
      </p:sp>
      <p:graphicFrame>
        <p:nvGraphicFramePr>
          <p:cNvPr id="30" name="Table 29">
            <a:extLst>
              <a:ext uri="{FF2B5EF4-FFF2-40B4-BE49-F238E27FC236}">
                <a16:creationId xmlns:a16="http://schemas.microsoft.com/office/drawing/2014/main" id="{430464DB-210B-860C-2AE4-CE08705FE327}"/>
              </a:ext>
            </a:extLst>
          </p:cNvPr>
          <p:cNvGraphicFramePr>
            <a:graphicFrameLocks noGrp="1"/>
          </p:cNvGraphicFramePr>
          <p:nvPr/>
        </p:nvGraphicFramePr>
        <p:xfrm>
          <a:off x="8429645" y="2451807"/>
          <a:ext cx="3145267" cy="2148840"/>
        </p:xfrm>
        <a:graphic>
          <a:graphicData uri="http://schemas.openxmlformats.org/drawingml/2006/table">
            <a:tbl>
              <a:tblPr firstRow="1" bandRow="1">
                <a:tableStyleId>{5C22544A-7EE6-4342-B048-85BDC9FD1C3A}</a:tableStyleId>
              </a:tblPr>
              <a:tblGrid>
                <a:gridCol w="3145267">
                  <a:extLst>
                    <a:ext uri="{9D8B030D-6E8A-4147-A177-3AD203B41FA5}">
                      <a16:colId xmlns:a16="http://schemas.microsoft.com/office/drawing/2014/main" val="2120077174"/>
                    </a:ext>
                  </a:extLst>
                </a:gridCol>
              </a:tblGrid>
              <a:tr h="365760">
                <a:tc>
                  <a:txBody>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lang="en-US" sz="1500" dirty="0">
                          <a:solidFill>
                            <a:schemeClr val="tx1"/>
                          </a:solidFill>
                        </a:rPr>
                        <a:t>Secondary end points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6874780"/>
                  </a:ext>
                </a:extLst>
              </a:tr>
              <a:tr h="320040">
                <a:tc>
                  <a:txBody>
                    <a:bodyPr/>
                    <a:lstStyle/>
                    <a:p>
                      <a:pPr marL="285750" indent="-285750">
                        <a:buFont typeface="Arial" panose="020B0604020202020204" pitchFamily="34" charset="0"/>
                        <a:buChar char="•"/>
                      </a:pPr>
                      <a:r>
                        <a:rPr lang="en-US" sz="1300" dirty="0">
                          <a:solidFill>
                            <a:schemeClr val="bg1"/>
                          </a:solidFill>
                        </a:rPr>
                        <a:t>Time to next-line treatment</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168201"/>
                  </a:ext>
                </a:extLst>
              </a:tr>
              <a:tr h="320040">
                <a:tc>
                  <a:txBody>
                    <a:bodyPr/>
                    <a:lstStyle/>
                    <a:p>
                      <a:pPr marL="285750" indent="-285750">
                        <a:buFont typeface="Arial" panose="020B0604020202020204" pitchFamily="34" charset="0"/>
                        <a:buChar char="•"/>
                      </a:pPr>
                      <a:r>
                        <a:rPr lang="en-US" sz="1300" dirty="0">
                          <a:solidFill>
                            <a:schemeClr val="bg1"/>
                          </a:solidFill>
                        </a:rPr>
                        <a:t>High-grade recurrence-free survival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4457038"/>
                  </a:ext>
                </a:extLst>
              </a:tr>
              <a:tr h="320040">
                <a:tc>
                  <a:txBody>
                    <a:bodyPr/>
                    <a:lstStyle/>
                    <a:p>
                      <a:pPr marL="285750" indent="-285750">
                        <a:buFont typeface="Arial" panose="020B0604020202020204" pitchFamily="34" charset="0"/>
                        <a:buChar char="•"/>
                      </a:pPr>
                      <a:r>
                        <a:rPr lang="en-US" sz="1300" dirty="0">
                          <a:solidFill>
                            <a:schemeClr val="bg1"/>
                          </a:solidFill>
                        </a:rPr>
                        <a:t>Progression-free survival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764943"/>
                  </a:ext>
                </a:extLst>
              </a:tr>
              <a:tr h="502920">
                <a:tc>
                  <a:txBody>
                    <a:bodyPr/>
                    <a:lstStyle/>
                    <a:p>
                      <a:pPr marL="285750" indent="-285750">
                        <a:buFont typeface="Arial" panose="020B0604020202020204" pitchFamily="34" charset="0"/>
                        <a:buChar char="•"/>
                      </a:pPr>
                      <a:r>
                        <a:rPr lang="en-US" sz="1300" dirty="0">
                          <a:solidFill>
                            <a:schemeClr val="bg1"/>
                          </a:solidFill>
                        </a:rPr>
                        <a:t>Rate of diagnostic and therapeutic urological interventions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0005190"/>
                  </a:ext>
                </a:extLst>
              </a:tr>
              <a:tr h="320040">
                <a:tc>
                  <a:txBody>
                    <a:bodyPr/>
                    <a:lstStyle/>
                    <a:p>
                      <a:pPr marL="285750" indent="-285750">
                        <a:buFont typeface="Arial" panose="020B0604020202020204" pitchFamily="34" charset="0"/>
                        <a:buChar char="•"/>
                      </a:pPr>
                      <a:r>
                        <a:rPr lang="en-US" sz="1300" dirty="0">
                          <a:solidFill>
                            <a:schemeClr val="bg1"/>
                          </a:solidFill>
                        </a:rPr>
                        <a:t>Safety and tolerability</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806490"/>
                  </a:ext>
                </a:extLst>
              </a:tr>
            </a:tbl>
          </a:graphicData>
        </a:graphic>
      </p:graphicFrame>
      <p:graphicFrame>
        <p:nvGraphicFramePr>
          <p:cNvPr id="31" name="Table 30">
            <a:extLst>
              <a:ext uri="{FF2B5EF4-FFF2-40B4-BE49-F238E27FC236}">
                <a16:creationId xmlns:a16="http://schemas.microsoft.com/office/drawing/2014/main" id="{163B8CD5-C164-FC66-4744-E2F1545B0E9A}"/>
              </a:ext>
            </a:extLst>
          </p:cNvPr>
          <p:cNvGraphicFramePr>
            <a:graphicFrameLocks noGrp="1"/>
          </p:cNvGraphicFramePr>
          <p:nvPr/>
        </p:nvGraphicFramePr>
        <p:xfrm>
          <a:off x="8429644" y="1500064"/>
          <a:ext cx="3145267" cy="685800"/>
        </p:xfrm>
        <a:graphic>
          <a:graphicData uri="http://schemas.openxmlformats.org/drawingml/2006/table">
            <a:tbl>
              <a:tblPr firstRow="1" bandRow="1">
                <a:tableStyleId>{5C22544A-7EE6-4342-B048-85BDC9FD1C3A}</a:tableStyleId>
              </a:tblPr>
              <a:tblGrid>
                <a:gridCol w="3145267">
                  <a:extLst>
                    <a:ext uri="{9D8B030D-6E8A-4147-A177-3AD203B41FA5}">
                      <a16:colId xmlns:a16="http://schemas.microsoft.com/office/drawing/2014/main" val="2120077174"/>
                    </a:ext>
                  </a:extLst>
                </a:gridCol>
              </a:tblGrid>
              <a:tr h="365760">
                <a:tc>
                  <a:txBody>
                    <a:bodyPr/>
                    <a:lstStyle/>
                    <a:p>
                      <a:r>
                        <a:rPr lang="en-US" sz="1500" dirty="0">
                          <a:solidFill>
                            <a:schemeClr val="tx1"/>
                          </a:solidFill>
                        </a:rPr>
                        <a:t>Primary end point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6874780"/>
                  </a:ext>
                </a:extLst>
              </a:tr>
              <a:tr h="320040">
                <a:tc>
                  <a:txBody>
                    <a:bodyPr/>
                    <a:lstStyle/>
                    <a:p>
                      <a:pPr marL="285750" indent="-285750">
                        <a:buFont typeface="Arial" panose="020B0604020202020204" pitchFamily="34" charset="0"/>
                        <a:buChar char="•"/>
                      </a:pPr>
                      <a:r>
                        <a:rPr lang="en-US" sz="1300" dirty="0">
                          <a:solidFill>
                            <a:schemeClr val="bg1"/>
                          </a:solidFill>
                        </a:rPr>
                        <a:t>Disease-free </a:t>
                      </a:r>
                      <a:r>
                        <a:rPr lang="en-US" sz="1300" dirty="0" err="1">
                          <a:solidFill>
                            <a:schemeClr val="bg1"/>
                          </a:solidFill>
                        </a:rPr>
                        <a:t>survival</a:t>
                      </a:r>
                      <a:r>
                        <a:rPr lang="en-US" sz="1300" baseline="30000" dirty="0" err="1">
                          <a:solidFill>
                            <a:schemeClr val="bg1"/>
                          </a:solidFill>
                        </a:rPr>
                        <a:t>b</a:t>
                      </a:r>
                      <a:endParaRPr lang="en-US" sz="1300" baseline="30000" dirty="0">
                        <a:solidFill>
                          <a:schemeClr val="bg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168201"/>
                  </a:ext>
                </a:extLst>
              </a:tr>
            </a:tbl>
          </a:graphicData>
        </a:graphic>
      </p:graphicFrame>
    </p:spTree>
    <p:extLst>
      <p:ext uri="{BB962C8B-B14F-4D97-AF65-F5344CB8AC3E}">
        <p14:creationId xmlns:p14="http://schemas.microsoft.com/office/powerpoint/2010/main" val="19766801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70977-18C1-BA6F-134F-190584BCE3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8F37E-19E7-FE84-53D2-19E9F95F0F42}"/>
              </a:ext>
            </a:extLst>
          </p:cNvPr>
          <p:cNvSpPr>
            <a:spLocks noGrp="1"/>
          </p:cNvSpPr>
          <p:nvPr>
            <p:ph type="title"/>
          </p:nvPr>
        </p:nvSpPr>
        <p:spPr>
          <a:xfrm>
            <a:off x="355598" y="145042"/>
            <a:ext cx="10119113" cy="975178"/>
          </a:xfrm>
        </p:spPr>
        <p:txBody>
          <a:bodyPr/>
          <a:lstStyle/>
          <a:p>
            <a:r>
              <a:rPr kumimoji="0" lang="en-US" sz="2500" b="1" i="0" u="none" strike="noStrike" kern="1200" cap="none" normalizeH="0" noProof="0" dirty="0">
                <a:ln>
                  <a:noFill/>
                </a:ln>
                <a:solidFill>
                  <a:srgbClr val="EB1700"/>
                </a:solidFill>
                <a:effectLst/>
                <a:uLnTx/>
                <a:uFillTx/>
                <a:latin typeface="Johnson Display"/>
              </a:rPr>
              <a:t>MoonRISe-3: Phase 3 Study</a:t>
            </a:r>
            <a:r>
              <a:rPr lang="en-US" sz="2500" dirty="0">
                <a:latin typeface="Johnson Display"/>
              </a:rPr>
              <a:t> of</a:t>
            </a:r>
            <a:r>
              <a:rPr kumimoji="0" lang="en-US" sz="2500" b="1" i="0" u="none" strike="noStrike" kern="1200" cap="none" normalizeH="0" noProof="0" dirty="0">
                <a:ln>
                  <a:noFill/>
                </a:ln>
                <a:solidFill>
                  <a:srgbClr val="EB1700"/>
                </a:solidFill>
                <a:effectLst/>
                <a:uLnTx/>
                <a:uFillTx/>
                <a:latin typeface="Johnson Display"/>
              </a:rPr>
              <a:t> TAR-210 vs Intravesical Chemotherapy in Patients With BCG-treated, </a:t>
            </a:r>
            <a:r>
              <a:rPr kumimoji="0" lang="en-US" sz="2500" b="1" i="1" u="none" strike="noStrike" kern="1200" cap="none" normalizeH="0" noProof="0" dirty="0">
                <a:ln>
                  <a:noFill/>
                </a:ln>
                <a:solidFill>
                  <a:srgbClr val="EB1700"/>
                </a:solidFill>
                <a:effectLst/>
                <a:uLnTx/>
                <a:uFillTx/>
                <a:latin typeface="Johnson Display"/>
              </a:rPr>
              <a:t>FGFR</a:t>
            </a:r>
            <a:r>
              <a:rPr kumimoji="0" lang="en-US" sz="2500" b="1" i="0" u="none" strike="noStrike" kern="1200" cap="none" normalizeH="0" noProof="0" dirty="0">
                <a:ln>
                  <a:noFill/>
                </a:ln>
                <a:solidFill>
                  <a:srgbClr val="EB1700"/>
                </a:solidFill>
                <a:effectLst/>
                <a:uLnTx/>
                <a:uFillTx/>
                <a:latin typeface="Johnson Display"/>
              </a:rPr>
              <a:t>-altered Papillary-only HR NMIBC</a:t>
            </a:r>
            <a:endParaRPr lang="en-US" sz="2500" dirty="0">
              <a:latin typeface="Johnson Display"/>
            </a:endParaRPr>
          </a:p>
        </p:txBody>
      </p:sp>
      <p:sp>
        <p:nvSpPr>
          <p:cNvPr id="4" name="Footer Placeholder 3">
            <a:extLst>
              <a:ext uri="{FF2B5EF4-FFF2-40B4-BE49-F238E27FC236}">
                <a16:creationId xmlns:a16="http://schemas.microsoft.com/office/drawing/2014/main" id="{4AAD8051-E77B-D6E9-39F8-9B7143D786CA}"/>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Johnson Text" pitchFamily="2" charset="77"/>
                <a:ea typeface="+mn-ea"/>
                <a:cs typeface="+mn-cs"/>
              </a:rPr>
              <a:t>a</a:t>
            </a:r>
            <a:r>
              <a:rPr kumimoji="0" lang="en-US" sz="800" b="0" i="0" u="none" strike="noStrike" kern="1200" cap="none" spc="0" normalizeH="0" baseline="0" noProof="0" dirty="0" err="1">
                <a:ln>
                  <a:noFill/>
                </a:ln>
                <a:solidFill>
                  <a:srgbClr val="000000"/>
                </a:solidFill>
                <a:effectLst/>
                <a:uLnTx/>
                <a:uFillTx/>
                <a:latin typeface="Johnson Text" pitchFamily="2" charset="77"/>
                <a:ea typeface="+mn-ea"/>
                <a:cs typeface="+mn-cs"/>
              </a:rPr>
              <a:t>Disease</a:t>
            </a: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-free survival defined as time from randomization to first documented recurrence of HR NMIBC (high-grade Ta, any T1, or CIS), disease progression, or death from any cause, whichever occurs first. </a:t>
            </a:r>
            <a:b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br>
            <a:r>
              <a:rPr kumimoji="0" lang="en-US" sz="800" b="0" i="0" u="none" strike="noStrike" kern="1200" cap="none" spc="0" normalizeH="0" baseline="0" noProof="0" dirty="0">
                <a:ln>
                  <a:noFill/>
                </a:ln>
                <a:solidFill>
                  <a:srgbClr val="000000"/>
                </a:solidFill>
                <a:effectLst/>
                <a:uLnTx/>
                <a:uFillTx/>
                <a:latin typeface="Johnson Text" pitchFamily="2" charset="77"/>
                <a:ea typeface="+mn-ea"/>
                <a:cs typeface="+mn-cs"/>
              </a:rPr>
              <a:t>IDMC, independent data monitoring committee; MMC, mitomycin C; NMIBC, non–muscle-invasive bladder cancer; Q12W, every 12 weeks; Q4W, every 4 weeks; QW, every week; R, randomized.</a:t>
            </a:r>
            <a:endParaRPr kumimoji="0" lang="en-US" sz="800" b="0" i="0" u="none" strike="noStrike" kern="1200" cap="none" spc="0" normalizeH="0" baseline="0" noProof="0" dirty="0">
              <a:ln>
                <a:noFill/>
              </a:ln>
              <a:solidFill>
                <a:srgbClr val="000000"/>
              </a:solidFill>
              <a:effectLst/>
              <a:uLnTx/>
              <a:uFillTx/>
              <a:latin typeface="Johnson Text"/>
              <a:ea typeface="+mn-ea"/>
              <a:cs typeface="+mn-cs"/>
            </a:endParaRPr>
          </a:p>
        </p:txBody>
      </p:sp>
      <p:cxnSp>
        <p:nvCxnSpPr>
          <p:cNvPr id="20" name="Straight Connector 19">
            <a:extLst>
              <a:ext uri="{FF2B5EF4-FFF2-40B4-BE49-F238E27FC236}">
                <a16:creationId xmlns:a16="http://schemas.microsoft.com/office/drawing/2014/main" id="{1B2EC57F-429B-B80B-97C7-D652CAA63909}"/>
              </a:ext>
            </a:extLst>
          </p:cNvPr>
          <p:cNvCxnSpPr>
            <a:cxnSpLocks/>
            <a:endCxn id="25" idx="2"/>
          </p:cNvCxnSpPr>
          <p:nvPr/>
        </p:nvCxnSpPr>
        <p:spPr>
          <a:xfrm>
            <a:off x="4097240" y="3236194"/>
            <a:ext cx="198779" cy="0"/>
          </a:xfrm>
          <a:prstGeom prst="line">
            <a:avLst/>
          </a:prstGeom>
          <a:noFill/>
          <a:ln w="19050" cap="flat" cmpd="sng" algn="ctr">
            <a:solidFill>
              <a:srgbClr val="000000"/>
            </a:solidFill>
            <a:prstDash val="solid"/>
            <a:miter lim="800000"/>
          </a:ln>
          <a:effectLst/>
        </p:spPr>
      </p:cxnSp>
      <p:sp>
        <p:nvSpPr>
          <p:cNvPr id="22" name="Rectangle: Rounded Corners 21">
            <a:extLst>
              <a:ext uri="{FF2B5EF4-FFF2-40B4-BE49-F238E27FC236}">
                <a16:creationId xmlns:a16="http://schemas.microsoft.com/office/drawing/2014/main" id="{49A72020-36F8-30EC-5932-562863B7AAF0}"/>
              </a:ext>
            </a:extLst>
          </p:cNvPr>
          <p:cNvSpPr>
            <a:spLocks/>
          </p:cNvSpPr>
          <p:nvPr/>
        </p:nvSpPr>
        <p:spPr>
          <a:xfrm>
            <a:off x="5079713" y="1569804"/>
            <a:ext cx="3257604" cy="1579549"/>
          </a:xfrm>
          <a:prstGeom prst="roundRect">
            <a:avLst>
              <a:gd name="adj" fmla="val 9038"/>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TAR-210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(n≈110)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 Q12W for 2 years</a:t>
            </a:r>
            <a:endParaRPr kumimoji="0" lang="en-US" sz="1300" b="0" i="0" u="none" strike="noStrike" kern="0" cap="none" spc="0" normalizeH="0" baseline="3000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endParaRPr>
          </a:p>
        </p:txBody>
      </p:sp>
      <p:sp>
        <p:nvSpPr>
          <p:cNvPr id="23" name="Rectangle: Rounded Corners 22">
            <a:extLst>
              <a:ext uri="{FF2B5EF4-FFF2-40B4-BE49-F238E27FC236}">
                <a16:creationId xmlns:a16="http://schemas.microsoft.com/office/drawing/2014/main" id="{7520A967-9533-05BB-980A-DA6BBD30E21D}"/>
              </a:ext>
            </a:extLst>
          </p:cNvPr>
          <p:cNvSpPr>
            <a:spLocks/>
          </p:cNvSpPr>
          <p:nvPr/>
        </p:nvSpPr>
        <p:spPr>
          <a:xfrm>
            <a:off x="5079697" y="3323035"/>
            <a:ext cx="3256524" cy="1696363"/>
          </a:xfrm>
          <a:prstGeom prst="roundRect">
            <a:avLst>
              <a:gd name="adj" fmla="val 8638"/>
            </a:avLst>
          </a:prstGeom>
          <a:solidFill>
            <a:schemeClr val="accent4"/>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 </a:t>
            </a:r>
            <a:r>
              <a:rPr kumimoji="0" lang="en-US" sz="17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Investigator’s choice of single-agent intravesical chemotherapy </a:t>
            </a:r>
            <a:br>
              <a:rPr kumimoji="0" lang="en-US" sz="17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br>
            <a:r>
              <a:rPr kumimoji="0" lang="en-US" sz="1300" b="0"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(n≈110)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MMC or gemcitabine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rPr>
              <a:t>QW for 6 doses (induction) followed by Q4W for 1-2 years (maintenance)</a:t>
            </a:r>
            <a:endParaRPr kumimoji="0" lang="en-US" sz="1300" b="0" i="0" u="none" strike="noStrike" kern="0" cap="none" spc="0" normalizeH="0" baseline="30000" noProof="0" dirty="0">
              <a:ln>
                <a:noFill/>
              </a:ln>
              <a:solidFill>
                <a:srgbClr val="FFFFFF"/>
              </a:solidFill>
              <a:effectLst/>
              <a:uLnTx/>
              <a:uFillTx/>
              <a:latin typeface="Johnson Text" panose="00000500000000000000"/>
              <a:ea typeface="Johnson Text" panose="00000500000000000000" pitchFamily="2" charset="0"/>
              <a:cs typeface="Johnson Text" panose="00000500000000000000" pitchFamily="2" charset="0"/>
            </a:endParaRPr>
          </a:p>
        </p:txBody>
      </p:sp>
      <p:sp>
        <p:nvSpPr>
          <p:cNvPr id="24" name="TextBox 23">
            <a:extLst>
              <a:ext uri="{FF2B5EF4-FFF2-40B4-BE49-F238E27FC236}">
                <a16:creationId xmlns:a16="http://schemas.microsoft.com/office/drawing/2014/main" id="{6A7741ED-A48D-8557-D55F-255487CFD0BA}"/>
              </a:ext>
            </a:extLst>
          </p:cNvPr>
          <p:cNvSpPr txBox="1">
            <a:spLocks/>
          </p:cNvSpPr>
          <p:nvPr/>
        </p:nvSpPr>
        <p:spPr>
          <a:xfrm>
            <a:off x="476364" y="1569804"/>
            <a:ext cx="3630688" cy="2194560"/>
          </a:xfrm>
          <a:prstGeom prst="roundRect">
            <a:avLst>
              <a:gd name="adj" fmla="val 7821"/>
            </a:avLst>
          </a:prstGeom>
          <a:solidFill>
            <a:schemeClr val="accent3">
              <a:lumMod val="20000"/>
              <a:lumOff val="80000"/>
            </a:schemeClr>
          </a:solidFill>
        </p:spPr>
        <p:txBody>
          <a:bodyPr wrap="square" tIns="18288"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Johnson Text" panose="00000500000000000000"/>
                <a:ea typeface="Johnson Text" panose="00000500000000000000" pitchFamily="2" charset="0"/>
                <a:cs typeface="Johnson Text" panose="00000500000000000000" pitchFamily="2" charset="0"/>
              </a:rPr>
              <a:t>Key eligibility criteria</a:t>
            </a:r>
          </a:p>
          <a:p>
            <a:pPr marL="173736" marR="0" lvl="0" indent="-173736"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Adults (</a:t>
            </a:r>
            <a:r>
              <a:rPr kumimoji="0" lang="en-US" sz="1100" b="0" i="0" u="none" strike="noStrike" kern="0" cap="none" spc="0" normalizeH="0" baseline="0" noProof="0" dirty="0">
                <a:ln>
                  <a:noFill/>
                </a:ln>
                <a:solidFill>
                  <a:srgbClr val="000000"/>
                </a:solidFill>
                <a:effectLst/>
                <a:uLnTx/>
                <a:uFillTx/>
                <a:latin typeface="Johnson Text" panose="00000500000000000000"/>
                <a:ea typeface="Johnson Text" panose="00000500000000000000" pitchFamily="2" charset="0"/>
                <a:cs typeface="Johnson Text" panose="00000500000000000000" pitchFamily="2" charset="0"/>
              </a:rPr>
              <a:t>aged ≥18 years)</a:t>
            </a:r>
            <a:endPar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endParaRPr>
          </a:p>
          <a:p>
            <a:pPr marL="173736" marR="0" lvl="0" indent="-173736"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Histologically confirmed </a:t>
            </a:r>
            <a:r>
              <a:rPr kumimoji="0" lang="en-US" sz="1100" b="1" i="0" u="none" strike="noStrike" kern="0" cap="none" spc="0" normalizeH="0" baseline="0" noProof="0" dirty="0">
                <a:ln>
                  <a:noFill/>
                </a:ln>
                <a:solidFill>
                  <a:srgbClr val="000000"/>
                </a:solidFill>
                <a:effectLst/>
                <a:uLnTx/>
                <a:uFillTx/>
                <a:latin typeface="Johnson Text" panose="00000500000000000000"/>
                <a:ea typeface="+mn-ea"/>
                <a:cs typeface="+mn-cs"/>
              </a:rPr>
              <a:t>papillary-only HR NMIBC</a:t>
            </a: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a:t>
            </a:r>
          </a:p>
          <a:p>
            <a:pPr marL="361950" marR="0" lvl="1" indent="-173038" algn="l" defTabSz="914400" rtl="0" eaLnBrk="1" fontAlgn="auto" latinLnBrk="0" hangingPunct="1">
              <a:lnSpc>
                <a:spcPct val="90000"/>
              </a:lnSpc>
              <a:spcBef>
                <a:spcPts val="0"/>
              </a:spcBef>
              <a:spcAft>
                <a:spcPts val="0"/>
              </a:spcAft>
              <a:buClr>
                <a:srgbClr val="EB17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High-grade Ta </a:t>
            </a:r>
            <a:b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b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	</a:t>
            </a:r>
            <a:r>
              <a:rPr kumimoji="0" lang="en-US" sz="1100" b="0" i="1" u="none" strike="noStrike" kern="0" cap="none" spc="0" normalizeH="0" baseline="0" noProof="0" dirty="0">
                <a:ln>
                  <a:noFill/>
                </a:ln>
                <a:solidFill>
                  <a:srgbClr val="000000"/>
                </a:solidFill>
                <a:effectLst/>
                <a:uLnTx/>
                <a:uFillTx/>
                <a:latin typeface="Johnson Text" panose="00000500000000000000"/>
                <a:ea typeface="+mn-ea"/>
                <a:cs typeface="+mn-cs"/>
                <a:sym typeface="Johnson Text" panose="00000500000000000000" pitchFamily="2" charset="0"/>
              </a:rPr>
              <a:t>—or— </a:t>
            </a:r>
            <a:br>
              <a:rPr kumimoji="0" lang="en-US" sz="1100" b="0" i="1" u="none" strike="noStrike" kern="0" cap="none" spc="0" normalizeH="0" baseline="0" noProof="0" dirty="0">
                <a:ln>
                  <a:noFill/>
                </a:ln>
                <a:solidFill>
                  <a:srgbClr val="000000"/>
                </a:solidFill>
                <a:effectLst/>
                <a:uLnTx/>
                <a:uFillTx/>
                <a:latin typeface="Johnson Text" panose="00000500000000000000"/>
                <a:ea typeface="+mn-ea"/>
                <a:cs typeface="+mn-cs"/>
                <a:sym typeface="Johnson Text" panose="00000500000000000000" pitchFamily="2" charset="0"/>
              </a:rPr>
            </a:b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sym typeface="Johnson Text" panose="00000500000000000000" pitchFamily="2" charset="0"/>
              </a:rPr>
              <a:t>A</a:t>
            </a: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ny T1 (no CIS)</a:t>
            </a:r>
          </a:p>
          <a:p>
            <a:pPr marL="361950" marR="0" lvl="1" indent="-173038" algn="l" defTabSz="914400" rtl="0" eaLnBrk="1" fontAlgn="auto" latinLnBrk="0" hangingPunct="1">
              <a:lnSpc>
                <a:spcPct val="80000"/>
              </a:lnSpc>
              <a:spcBef>
                <a:spcPts val="0"/>
              </a:spcBef>
              <a:spcAft>
                <a:spcPts val="0"/>
              </a:spcAft>
              <a:buClr>
                <a:srgbClr val="EB1700"/>
              </a:buClr>
              <a:buSzTx/>
              <a:buFont typeface="Symbol" panose="05050102010706020507" pitchFamily="18" charset="2"/>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Recurrent after BCG </a:t>
            </a:r>
            <a:b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b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	</a:t>
            </a:r>
            <a:r>
              <a:rPr kumimoji="0" lang="en-US" sz="1100" b="0" i="1" u="none" strike="noStrike" kern="0" cap="none" spc="0" normalizeH="0" baseline="0" noProof="0" dirty="0">
                <a:ln>
                  <a:noFill/>
                </a:ln>
                <a:solidFill>
                  <a:srgbClr val="000000"/>
                </a:solidFill>
                <a:effectLst/>
                <a:uLnTx/>
                <a:uFillTx/>
                <a:latin typeface="Johnson Text" panose="00000500000000000000"/>
                <a:ea typeface="+mn-ea"/>
                <a:cs typeface="+mn-cs"/>
                <a:sym typeface="Johnson Text" panose="00000500000000000000" pitchFamily="2" charset="0"/>
              </a:rPr>
              <a:t>—or— </a:t>
            </a:r>
            <a:br>
              <a:rPr kumimoji="0" lang="en-US" sz="1100" b="0" i="1" u="none" strike="noStrike" kern="0" cap="none" spc="0" normalizeH="0" baseline="0" noProof="0" dirty="0">
                <a:ln>
                  <a:noFill/>
                </a:ln>
                <a:solidFill>
                  <a:srgbClr val="000000"/>
                </a:solidFill>
                <a:effectLst/>
                <a:uLnTx/>
                <a:uFillTx/>
                <a:latin typeface="Johnson Text" panose="00000500000000000000"/>
                <a:ea typeface="+mn-ea"/>
                <a:cs typeface="+mn-cs"/>
                <a:sym typeface="Johnson Text" panose="00000500000000000000" pitchFamily="2" charset="0"/>
              </a:rPr>
            </a:b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sym typeface="Johnson Text" panose="00000500000000000000" pitchFamily="2" charset="0"/>
              </a:rPr>
              <a:t>Intolerant of BCG</a:t>
            </a:r>
            <a:endPar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endParaRPr>
          </a:p>
          <a:p>
            <a:pPr marL="173736" marR="0" lvl="0" indent="-173736"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ECOG performance status of ≤2</a:t>
            </a:r>
            <a:endParaRPr kumimoji="0" lang="en-US" sz="1100" b="1" i="0" u="none" strike="noStrike" kern="0" cap="none" spc="0" normalizeH="0" baseline="30000" noProof="0" dirty="0">
              <a:ln>
                <a:noFill/>
              </a:ln>
              <a:solidFill>
                <a:srgbClr val="000000"/>
              </a:solidFill>
              <a:effectLst/>
              <a:uLnTx/>
              <a:uFillTx/>
              <a:latin typeface="Johnson Text" panose="00000500000000000000"/>
              <a:ea typeface="+mn-ea"/>
              <a:cs typeface="+mn-cs"/>
            </a:endParaRPr>
          </a:p>
          <a:p>
            <a:pPr marL="173736" marR="0" lvl="0" indent="-173736"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Susceptible </a:t>
            </a:r>
            <a:r>
              <a:rPr kumimoji="0" lang="en-US" sz="1100" b="0" i="1" u="none" strike="noStrike" kern="0" cap="none" spc="0" normalizeH="0" baseline="0" noProof="0" dirty="0">
                <a:ln>
                  <a:noFill/>
                </a:ln>
                <a:solidFill>
                  <a:srgbClr val="000000"/>
                </a:solidFill>
                <a:effectLst/>
                <a:uLnTx/>
                <a:uFillTx/>
                <a:latin typeface="Johnson Text" panose="00000500000000000000"/>
                <a:ea typeface="+mn-ea"/>
                <a:cs typeface="+mn-cs"/>
              </a:rPr>
              <a:t>FGFR</a:t>
            </a: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 mutation or fusion by urine or tumor tissue testing</a:t>
            </a:r>
          </a:p>
        </p:txBody>
      </p:sp>
      <p:sp>
        <p:nvSpPr>
          <p:cNvPr id="25" name="Flowchart: Connector 24">
            <a:extLst>
              <a:ext uri="{FF2B5EF4-FFF2-40B4-BE49-F238E27FC236}">
                <a16:creationId xmlns:a16="http://schemas.microsoft.com/office/drawing/2014/main" id="{248A2C56-D610-DAE5-0023-D4A7703BCB62}"/>
              </a:ext>
            </a:extLst>
          </p:cNvPr>
          <p:cNvSpPr>
            <a:spLocks noChangeAspect="1"/>
          </p:cNvSpPr>
          <p:nvPr/>
        </p:nvSpPr>
        <p:spPr>
          <a:xfrm>
            <a:off x="4296019" y="3062461"/>
            <a:ext cx="356704" cy="347466"/>
          </a:xfrm>
          <a:prstGeom prst="flowChartConnector">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Johnson Text" panose="00000500000000000000"/>
                <a:ea typeface="+mn-ea"/>
                <a:cs typeface="+mn-cs"/>
              </a:rPr>
              <a:t>R</a:t>
            </a:r>
          </a:p>
        </p:txBody>
      </p:sp>
      <p:cxnSp>
        <p:nvCxnSpPr>
          <p:cNvPr id="26" name="Connector: Elbow 25">
            <a:extLst>
              <a:ext uri="{FF2B5EF4-FFF2-40B4-BE49-F238E27FC236}">
                <a16:creationId xmlns:a16="http://schemas.microsoft.com/office/drawing/2014/main" id="{8B559EBE-AF3C-60C1-31FA-88914CEE2D8E}"/>
              </a:ext>
            </a:extLst>
          </p:cNvPr>
          <p:cNvCxnSpPr>
            <a:cxnSpLocks/>
            <a:stCxn id="25" idx="6"/>
            <a:endCxn id="23" idx="1"/>
          </p:cNvCxnSpPr>
          <p:nvPr/>
        </p:nvCxnSpPr>
        <p:spPr>
          <a:xfrm>
            <a:off x="4652723" y="3236194"/>
            <a:ext cx="426974" cy="935023"/>
          </a:xfrm>
          <a:prstGeom prst="bentConnector3">
            <a:avLst>
              <a:gd name="adj1" fmla="val 50000"/>
            </a:avLst>
          </a:prstGeom>
          <a:noFill/>
          <a:ln w="19050" cap="flat" cmpd="sng" algn="ctr">
            <a:solidFill>
              <a:schemeClr val="bg1"/>
            </a:solidFill>
            <a:prstDash val="solid"/>
            <a:miter lim="800000"/>
            <a:headEnd type="none"/>
            <a:tailEnd type="triangle"/>
          </a:ln>
          <a:effectLst/>
        </p:spPr>
      </p:cxnSp>
      <p:cxnSp>
        <p:nvCxnSpPr>
          <p:cNvPr id="27" name="Connector: Elbow 26">
            <a:extLst>
              <a:ext uri="{FF2B5EF4-FFF2-40B4-BE49-F238E27FC236}">
                <a16:creationId xmlns:a16="http://schemas.microsoft.com/office/drawing/2014/main" id="{86C0B8F3-9321-18AB-403F-E1A38B049434}"/>
              </a:ext>
            </a:extLst>
          </p:cNvPr>
          <p:cNvCxnSpPr>
            <a:cxnSpLocks/>
            <a:stCxn id="25" idx="6"/>
            <a:endCxn id="22" idx="1"/>
          </p:cNvCxnSpPr>
          <p:nvPr/>
        </p:nvCxnSpPr>
        <p:spPr>
          <a:xfrm flipV="1">
            <a:off x="4652723" y="2359579"/>
            <a:ext cx="426990" cy="876615"/>
          </a:xfrm>
          <a:prstGeom prst="bentConnector3">
            <a:avLst>
              <a:gd name="adj1" fmla="val 50000"/>
            </a:avLst>
          </a:prstGeom>
          <a:noFill/>
          <a:ln w="19050" cap="flat" cmpd="sng" algn="ctr">
            <a:solidFill>
              <a:schemeClr val="bg1"/>
            </a:solidFill>
            <a:prstDash val="solid"/>
            <a:miter lim="800000"/>
            <a:headEnd type="none"/>
            <a:tailEnd type="triangle"/>
          </a:ln>
          <a:effectLst/>
        </p:spPr>
      </p:cxnSp>
      <p:sp>
        <p:nvSpPr>
          <p:cNvPr id="28" name="TextBox 27">
            <a:extLst>
              <a:ext uri="{FF2B5EF4-FFF2-40B4-BE49-F238E27FC236}">
                <a16:creationId xmlns:a16="http://schemas.microsoft.com/office/drawing/2014/main" id="{115732C6-7304-02BB-C34B-0C1F6FB9BAB8}"/>
              </a:ext>
            </a:extLst>
          </p:cNvPr>
          <p:cNvSpPr txBox="1">
            <a:spLocks/>
          </p:cNvSpPr>
          <p:nvPr/>
        </p:nvSpPr>
        <p:spPr>
          <a:xfrm>
            <a:off x="4097240" y="2563186"/>
            <a:ext cx="75426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Johnson Text" panose="00000500000000000000"/>
                <a:ea typeface="+mn-ea"/>
                <a:cs typeface="+mn-cs"/>
              </a:rPr>
              <a:t>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Johnson Text" panose="00000500000000000000"/>
                <a:ea typeface="+mn-ea"/>
                <a:cs typeface="+mn-cs"/>
              </a:rPr>
              <a:t>(N≈220) </a:t>
            </a:r>
          </a:p>
        </p:txBody>
      </p:sp>
      <p:sp>
        <p:nvSpPr>
          <p:cNvPr id="29" name="TextBox 28">
            <a:extLst>
              <a:ext uri="{FF2B5EF4-FFF2-40B4-BE49-F238E27FC236}">
                <a16:creationId xmlns:a16="http://schemas.microsoft.com/office/drawing/2014/main" id="{A71F1DC4-0562-0595-8EAA-5ECB10077088}"/>
              </a:ext>
            </a:extLst>
          </p:cNvPr>
          <p:cNvSpPr txBox="1">
            <a:spLocks/>
          </p:cNvSpPr>
          <p:nvPr/>
        </p:nvSpPr>
        <p:spPr>
          <a:xfrm>
            <a:off x="476363" y="3922118"/>
            <a:ext cx="3630687" cy="1097280"/>
          </a:xfrm>
          <a:prstGeom prst="roundRect">
            <a:avLst>
              <a:gd name="adj" fmla="val 15374"/>
            </a:avLst>
          </a:prstGeom>
          <a:solidFill>
            <a:schemeClr val="accent3">
              <a:lumMod val="20000"/>
              <a:lumOff val="80000"/>
            </a:schemeClr>
          </a:solidFill>
        </p:spPr>
        <p:txBody>
          <a:bodyPr wrap="square" lIns="91440" tIns="18288" rIns="9144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000000"/>
                </a:solidFill>
                <a:effectLst/>
                <a:uLnTx/>
                <a:uFillTx/>
                <a:latin typeface="Johnson Text" panose="00000500000000000000"/>
                <a:ea typeface="+mn-ea"/>
                <a:cs typeface="+mn-cs"/>
              </a:rPr>
              <a:t>Stratification factors</a:t>
            </a:r>
          </a:p>
          <a:p>
            <a:pPr marL="171450" marR="0" lvl="0" indent="-171450"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T stage (high-grade Ta or any T1)</a:t>
            </a:r>
          </a:p>
          <a:p>
            <a:pPr marL="171450" marR="0" lvl="0" indent="-171450"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Prior BCG treatment (BCG unresponsive, experienced, or intolerant)</a:t>
            </a:r>
          </a:p>
          <a:p>
            <a:pPr marL="171450" marR="0" lvl="0" indent="-171450" algn="l" defTabSz="914400" rtl="0" eaLnBrk="1" fontAlgn="auto" latinLnBrk="0" hangingPunct="1">
              <a:lnSpc>
                <a:spcPct val="100000"/>
              </a:lnSpc>
              <a:spcBef>
                <a:spcPts val="0"/>
              </a:spcBef>
              <a:spcAft>
                <a:spcPts val="0"/>
              </a:spcAft>
              <a:buClr>
                <a:srgbClr val="EB1700"/>
              </a:buClr>
              <a:buSzTx/>
              <a:buFont typeface="Johnson Text" panose="00000500000000000000" pitchFamily="2" charset="0"/>
              <a:buChar char="•"/>
              <a:tabLst/>
              <a:defRPr/>
            </a:pPr>
            <a:r>
              <a:rPr kumimoji="0" lang="en-US" sz="1100" b="0" i="0" u="none" strike="noStrike" kern="0" cap="none" spc="0" normalizeH="0" baseline="0" noProof="0" dirty="0">
                <a:ln>
                  <a:noFill/>
                </a:ln>
                <a:solidFill>
                  <a:srgbClr val="000000"/>
                </a:solidFill>
                <a:effectLst/>
                <a:uLnTx/>
                <a:uFillTx/>
                <a:latin typeface="Johnson Text" panose="00000500000000000000"/>
                <a:ea typeface="+mn-ea"/>
                <a:cs typeface="+mn-cs"/>
              </a:rPr>
              <a:t>Choice of intravesical chemotherapy</a:t>
            </a:r>
          </a:p>
        </p:txBody>
      </p:sp>
      <p:sp>
        <p:nvSpPr>
          <p:cNvPr id="30" name="TextBox 29">
            <a:extLst>
              <a:ext uri="{FF2B5EF4-FFF2-40B4-BE49-F238E27FC236}">
                <a16:creationId xmlns:a16="http://schemas.microsoft.com/office/drawing/2014/main" id="{E490C33D-EDFA-519E-CF51-4F6014A7506A}"/>
              </a:ext>
            </a:extLst>
          </p:cNvPr>
          <p:cNvSpPr txBox="1"/>
          <p:nvPr/>
        </p:nvSpPr>
        <p:spPr>
          <a:xfrm>
            <a:off x="10016312" y="4834732"/>
            <a:ext cx="1558600" cy="184666"/>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Johnson Text" panose="00000500000000000000"/>
                <a:ea typeface="+mn-ea"/>
                <a:cs typeface="+mn-cs"/>
              </a:rPr>
              <a:t>NCT06919965 </a:t>
            </a:r>
          </a:p>
        </p:txBody>
      </p:sp>
      <p:sp>
        <p:nvSpPr>
          <p:cNvPr id="31" name="Content Placeholder 24">
            <a:extLst>
              <a:ext uri="{FF2B5EF4-FFF2-40B4-BE49-F238E27FC236}">
                <a16:creationId xmlns:a16="http://schemas.microsoft.com/office/drawing/2014/main" id="{78D4849C-8832-B7F3-4DA7-983A47D76C2D}"/>
              </a:ext>
            </a:extLst>
          </p:cNvPr>
          <p:cNvSpPr txBox="1">
            <a:spLocks/>
          </p:cNvSpPr>
          <p:nvPr/>
        </p:nvSpPr>
        <p:spPr>
          <a:xfrm>
            <a:off x="355600" y="5357935"/>
            <a:ext cx="11483975" cy="786547"/>
          </a:xfrm>
          <a:prstGeom prst="rect">
            <a:avLst/>
          </a:prstGeom>
        </p:spPr>
        <p:txBody>
          <a:bodyPr vert="horz" lIns="91440" tIns="45720" rIns="91440" bIns="45720" rtlCol="0">
            <a:noAutofit/>
          </a:bodyPr>
          <a:lstStyle>
            <a:lvl1pPr marL="0" indent="0" algn="l" defTabSz="914396" rtl="0" eaLnBrk="1" latinLnBrk="0" hangingPunct="1">
              <a:lnSpc>
                <a:spcPct val="100000"/>
              </a:lnSpc>
              <a:spcBef>
                <a:spcPts val="600"/>
              </a:spcBef>
              <a:buClr>
                <a:schemeClr val="accent1"/>
              </a:buClr>
              <a:buFont typeface="Johnson Text" panose="00000500000000000000" pitchFamily="2" charset="0"/>
              <a:buNone/>
              <a:defRPr lang="en-US" sz="1800" b="1" kern="1200">
                <a:solidFill>
                  <a:schemeClr val="bg1"/>
                </a:solidFill>
                <a:latin typeface="Johnson Text" panose="00000500000000000000" pitchFamily="2" charset="0"/>
                <a:ea typeface="+mn-ea"/>
                <a:cs typeface="+mn-cs"/>
              </a:defRPr>
            </a:lvl1pPr>
            <a:lvl2pPr marL="171450" indent="-171450" algn="l" defTabSz="914396" rtl="0" eaLnBrk="1" latinLnBrk="0" hangingPunct="1">
              <a:lnSpc>
                <a:spcPct val="100000"/>
              </a:lnSpc>
              <a:spcBef>
                <a:spcPts val="600"/>
              </a:spcBef>
              <a:buClr>
                <a:schemeClr val="accent1"/>
              </a:buClr>
              <a:buFont typeface="Johnson Text" panose="00000500000000000000" pitchFamily="2" charset="0"/>
              <a:buChar char="•"/>
              <a:defRPr lang="en-US" sz="1800" kern="120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accent1"/>
              </a:buClr>
              <a:buFont typeface="Johnson Text" panose="00000500000000000000" pitchFamily="2" charset="0"/>
              <a:buChar char="–"/>
              <a:defRPr lang="en-US" sz="1800" kern="120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bg1"/>
                </a:solidFill>
                <a:latin typeface="Johnson Text" panose="00000500000000000000" pitchFamily="2" charset="0"/>
                <a:ea typeface="+mn-ea"/>
                <a:cs typeface="+mn-cs"/>
              </a:defRPr>
            </a:lvl4pPr>
            <a:lvl5pPr marL="825500" indent="-173736" algn="l" defTabSz="914396" rtl="0" eaLnBrk="1" latinLnBrk="0" hangingPunct="1">
              <a:lnSpc>
                <a:spcPct val="95000"/>
              </a:lnSpc>
              <a:spcBef>
                <a:spcPts val="600"/>
              </a:spcBef>
              <a:buClr>
                <a:schemeClr val="accent1"/>
              </a:buClr>
              <a:buFont typeface="Johnson Text" panose="00000500000000000000" pitchFamily="2" charset="0"/>
              <a:buChar char="o"/>
              <a:defRPr lang="en-US" sz="1800" kern="1200">
                <a:solidFill>
                  <a:schemeClr val="bg1"/>
                </a:solidFill>
                <a:latin typeface="Johnson Text" panose="00000500000000000000" pitchFamily="2" charset="0"/>
                <a:ea typeface="+mn-ea"/>
                <a:cs typeface="+mn-cs"/>
              </a:defRPr>
            </a:lvl5pPr>
            <a:lvl6pPr marL="2514590" indent="-228599" algn="l" defTabSz="914396" rtl="0" eaLnBrk="1" latinLnBrk="0" hangingPunct="1">
              <a:lnSpc>
                <a:spcPct val="90000"/>
              </a:lnSpc>
              <a:spcBef>
                <a:spcPts val="500"/>
              </a:spcBef>
              <a:buFont typeface="Johnson Text" panose="00000500000000000000" pitchFamily="2"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Johnson Text" panose="00000500000000000000" pitchFamily="2"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Johnson Text" panose="00000500000000000000" pitchFamily="2"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Johnson Text" panose="00000500000000000000" pitchFamily="2" charset="0"/>
              <a:buChar char="•"/>
              <a:defRPr sz="1800" kern="1200">
                <a:solidFill>
                  <a:schemeClr val="tx1"/>
                </a:solidFill>
                <a:latin typeface="+mn-lt"/>
                <a:ea typeface="+mn-ea"/>
                <a:cs typeface="+mn-cs"/>
              </a:defRPr>
            </a:lvl9pPr>
          </a:lstStyle>
          <a:p>
            <a:pPr marL="171450" marR="0" lvl="1" indent="-171450" algn="l" defTabSz="914396" rtl="0" eaLnBrk="1" fontAlgn="auto" latinLnBrk="0" hangingPunct="1">
              <a:lnSpc>
                <a:spcPct val="100000"/>
              </a:lnSpc>
              <a:spcBef>
                <a:spcPts val="600"/>
              </a:spcBef>
              <a:spcAft>
                <a:spcPts val="0"/>
              </a:spcAft>
              <a:buClr>
                <a:srgbClr val="EB1700"/>
              </a:buClr>
              <a:buSzTx/>
              <a:buFont typeface="Johnson Text" panose="00000500000000000000" pitchFamily="2" charset="0"/>
              <a:buChar char="•"/>
              <a:tabLst/>
              <a:defRPr/>
            </a:pPr>
            <a:r>
              <a:rPr kumimoji="0" lang="en-US" sz="15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Assessments of recurrence or progression will be based on central urine cytology, bladder biopsy, and imaging results</a:t>
            </a:r>
          </a:p>
          <a:p>
            <a:pPr marL="171450" marR="0" lvl="1" indent="-171450" algn="l" defTabSz="914396" rtl="0" eaLnBrk="1" fontAlgn="auto" latinLnBrk="0" hangingPunct="1">
              <a:lnSpc>
                <a:spcPct val="100000"/>
              </a:lnSpc>
              <a:spcBef>
                <a:spcPts val="600"/>
              </a:spcBef>
              <a:spcAft>
                <a:spcPts val="0"/>
              </a:spcAft>
              <a:buClr>
                <a:srgbClr val="EB1700"/>
              </a:buClr>
              <a:buSzTx/>
              <a:buFont typeface="Johnson Text" panose="00000500000000000000" pitchFamily="2" charset="0"/>
              <a:buChar char="•"/>
              <a:tabLst/>
              <a:defRPr/>
            </a:pPr>
            <a:r>
              <a:rPr kumimoji="0" lang="en-US" sz="1500" b="0" i="0" u="none" strike="noStrike" kern="1200" cap="none" spc="0" normalizeH="0" baseline="0" noProof="0" dirty="0">
                <a:ln>
                  <a:noFill/>
                </a:ln>
                <a:solidFill>
                  <a:srgbClr val="000000"/>
                </a:solidFill>
                <a:effectLst/>
                <a:uLnTx/>
                <a:uFillTx/>
                <a:latin typeface="Johnson Text" panose="00000500000000000000" pitchFamily="2" charset="0"/>
                <a:ea typeface="+mn-ea"/>
                <a:cs typeface="+mn-cs"/>
              </a:rPr>
              <a:t>After a positive interim analysis, the IDMC may recommend a crossover option for patients with recurrence in the intravesical chemotherapy arm</a:t>
            </a:r>
          </a:p>
        </p:txBody>
      </p:sp>
      <p:graphicFrame>
        <p:nvGraphicFramePr>
          <p:cNvPr id="32" name="Table 31">
            <a:extLst>
              <a:ext uri="{FF2B5EF4-FFF2-40B4-BE49-F238E27FC236}">
                <a16:creationId xmlns:a16="http://schemas.microsoft.com/office/drawing/2014/main" id="{1B955C99-D4D5-BA36-2028-5CBAC5A05F06}"/>
              </a:ext>
            </a:extLst>
          </p:cNvPr>
          <p:cNvGraphicFramePr>
            <a:graphicFrameLocks noGrp="1"/>
          </p:cNvGraphicFramePr>
          <p:nvPr/>
        </p:nvGraphicFramePr>
        <p:xfrm>
          <a:off x="8810787" y="2427407"/>
          <a:ext cx="2764125" cy="2286000"/>
        </p:xfrm>
        <a:graphic>
          <a:graphicData uri="http://schemas.openxmlformats.org/drawingml/2006/table">
            <a:tbl>
              <a:tblPr firstRow="1" bandRow="1">
                <a:tableStyleId>{5C22544A-7EE6-4342-B048-85BDC9FD1C3A}</a:tableStyleId>
              </a:tblPr>
              <a:tblGrid>
                <a:gridCol w="2764125">
                  <a:extLst>
                    <a:ext uri="{9D8B030D-6E8A-4147-A177-3AD203B41FA5}">
                      <a16:colId xmlns:a16="http://schemas.microsoft.com/office/drawing/2014/main" val="2120077174"/>
                    </a:ext>
                  </a:extLst>
                </a:gridCol>
              </a:tblGrid>
              <a:tr h="365760">
                <a:tc>
                  <a:txBody>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lang="en-US" sz="1500" dirty="0">
                          <a:solidFill>
                            <a:schemeClr val="tx1"/>
                          </a:solidFill>
                        </a:rPr>
                        <a:t>Key secondary end points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6874780"/>
                  </a:ext>
                </a:extLst>
              </a:tr>
              <a:tr h="320040">
                <a:tc>
                  <a:txBody>
                    <a:bodyPr/>
                    <a:lstStyle/>
                    <a:p>
                      <a:pPr marL="285750" indent="-285750">
                        <a:buFont typeface="Arial" panose="020B0604020202020204" pitchFamily="34" charset="0"/>
                        <a:buChar char="•"/>
                      </a:pPr>
                      <a:r>
                        <a:rPr lang="en-US" sz="1300" dirty="0">
                          <a:solidFill>
                            <a:schemeClr val="bg1"/>
                          </a:solidFill>
                        </a:rPr>
                        <a:t>Recurrence-free survival</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168201"/>
                  </a:ext>
                </a:extLst>
              </a:tr>
              <a:tr h="320040">
                <a:tc>
                  <a:txBody>
                    <a:bodyPr/>
                    <a:lstStyle/>
                    <a:p>
                      <a:pPr marL="285750" indent="-285750">
                        <a:buFont typeface="Arial" panose="020B0604020202020204" pitchFamily="34" charset="0"/>
                        <a:buChar char="•"/>
                      </a:pPr>
                      <a:r>
                        <a:rPr lang="en-US" sz="1300" dirty="0">
                          <a:solidFill>
                            <a:schemeClr val="bg1"/>
                          </a:solidFill>
                        </a:rPr>
                        <a:t>Time to next intervention</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4457038"/>
                  </a:ext>
                </a:extLst>
              </a:tr>
              <a:tr h="320040">
                <a:tc>
                  <a:txBody>
                    <a:bodyPr/>
                    <a:lstStyle/>
                    <a:p>
                      <a:pPr marL="285750" indent="-285750">
                        <a:buFont typeface="Arial" panose="020B0604020202020204" pitchFamily="34" charset="0"/>
                        <a:buChar char="•"/>
                      </a:pPr>
                      <a:r>
                        <a:rPr lang="en-US" sz="1300" dirty="0">
                          <a:solidFill>
                            <a:schemeClr val="bg1"/>
                          </a:solidFill>
                        </a:rPr>
                        <a:t>Time to disease worsening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764943"/>
                  </a:ext>
                </a:extLst>
              </a:tr>
              <a:tr h="320040">
                <a:tc>
                  <a:txBody>
                    <a:bodyPr/>
                    <a:lstStyle/>
                    <a:p>
                      <a:pPr marL="285750" indent="-285750">
                        <a:buFont typeface="Arial" panose="020B0604020202020204" pitchFamily="34" charset="0"/>
                        <a:buChar char="•"/>
                      </a:pPr>
                      <a:r>
                        <a:rPr lang="en-US" sz="1300" dirty="0">
                          <a:solidFill>
                            <a:schemeClr val="bg1"/>
                          </a:solidFill>
                        </a:rPr>
                        <a:t>Time to progression</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0005190"/>
                  </a:ext>
                </a:extLst>
              </a:tr>
              <a:tr h="320040">
                <a:tc>
                  <a:txBody>
                    <a:bodyPr/>
                    <a:lstStyle/>
                    <a:p>
                      <a:pPr marL="285750" indent="-285750">
                        <a:buFont typeface="Arial" panose="020B0604020202020204" pitchFamily="34" charset="0"/>
                        <a:buChar char="•"/>
                      </a:pPr>
                      <a:r>
                        <a:rPr lang="en-US" sz="1300" dirty="0">
                          <a:solidFill>
                            <a:schemeClr val="bg1"/>
                          </a:solidFill>
                        </a:rPr>
                        <a:t>Overall survival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806490"/>
                  </a:ext>
                </a:extLst>
              </a:tr>
              <a:tr h="320040">
                <a:tc>
                  <a:txBody>
                    <a:bodyPr/>
                    <a:lstStyle/>
                    <a:p>
                      <a:pPr marL="285750" indent="-285750">
                        <a:buFont typeface="Arial" panose="020B0604020202020204" pitchFamily="34" charset="0"/>
                        <a:buChar char="•"/>
                      </a:pPr>
                      <a:r>
                        <a:rPr lang="en-US" sz="1300" dirty="0">
                          <a:solidFill>
                            <a:schemeClr val="bg1"/>
                          </a:solidFill>
                        </a:rPr>
                        <a:t>Safety and tolerability</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6134336"/>
                  </a:ext>
                </a:extLst>
              </a:tr>
            </a:tbl>
          </a:graphicData>
        </a:graphic>
      </p:graphicFrame>
      <p:graphicFrame>
        <p:nvGraphicFramePr>
          <p:cNvPr id="33" name="Table 32">
            <a:extLst>
              <a:ext uri="{FF2B5EF4-FFF2-40B4-BE49-F238E27FC236}">
                <a16:creationId xmlns:a16="http://schemas.microsoft.com/office/drawing/2014/main" id="{659DE804-51BE-14E0-ECC4-2D5386ED2DA7}"/>
              </a:ext>
            </a:extLst>
          </p:cNvPr>
          <p:cNvGraphicFramePr>
            <a:graphicFrameLocks noGrp="1"/>
          </p:cNvGraphicFramePr>
          <p:nvPr/>
        </p:nvGraphicFramePr>
        <p:xfrm>
          <a:off x="8810786" y="1569805"/>
          <a:ext cx="2764125" cy="685800"/>
        </p:xfrm>
        <a:graphic>
          <a:graphicData uri="http://schemas.openxmlformats.org/drawingml/2006/table">
            <a:tbl>
              <a:tblPr firstRow="1" bandRow="1">
                <a:tableStyleId>{5C22544A-7EE6-4342-B048-85BDC9FD1C3A}</a:tableStyleId>
              </a:tblPr>
              <a:tblGrid>
                <a:gridCol w="2764125">
                  <a:extLst>
                    <a:ext uri="{9D8B030D-6E8A-4147-A177-3AD203B41FA5}">
                      <a16:colId xmlns:a16="http://schemas.microsoft.com/office/drawing/2014/main" val="2120077174"/>
                    </a:ext>
                  </a:extLst>
                </a:gridCol>
              </a:tblGrid>
              <a:tr h="365760">
                <a:tc>
                  <a:txBody>
                    <a:bodyPr/>
                    <a:lstStyle/>
                    <a:p>
                      <a:r>
                        <a:rPr lang="en-US" sz="1500" dirty="0">
                          <a:solidFill>
                            <a:schemeClr val="tx1"/>
                          </a:solidFill>
                        </a:rPr>
                        <a:t>Primary end point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6874780"/>
                  </a:ext>
                </a:extLst>
              </a:tr>
              <a:tr h="320040">
                <a:tc>
                  <a:txBody>
                    <a:bodyPr/>
                    <a:lstStyle/>
                    <a:p>
                      <a:pPr marL="285750" indent="-285750">
                        <a:buFont typeface="Arial" panose="020B0604020202020204" pitchFamily="34" charset="0"/>
                        <a:buChar char="•"/>
                      </a:pPr>
                      <a:r>
                        <a:rPr lang="en-US" sz="1300" dirty="0">
                          <a:solidFill>
                            <a:schemeClr val="bg1"/>
                          </a:solidFill>
                        </a:rPr>
                        <a:t>Disease-free </a:t>
                      </a:r>
                      <a:r>
                        <a:rPr lang="en-US" sz="1300" dirty="0" err="1">
                          <a:solidFill>
                            <a:schemeClr val="bg1"/>
                          </a:solidFill>
                        </a:rPr>
                        <a:t>survival</a:t>
                      </a:r>
                      <a:r>
                        <a:rPr lang="en-US" sz="1300" baseline="30000" dirty="0" err="1">
                          <a:solidFill>
                            <a:schemeClr val="bg1"/>
                          </a:solidFill>
                        </a:rPr>
                        <a:t>a</a:t>
                      </a:r>
                      <a:endParaRPr lang="en-US" sz="1300" baseline="30000" dirty="0">
                        <a:solidFill>
                          <a:schemeClr val="bg1"/>
                        </a:solidFill>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168201"/>
                  </a:ext>
                </a:extLst>
              </a:tr>
            </a:tbl>
          </a:graphicData>
        </a:graphic>
      </p:graphicFrame>
    </p:spTree>
    <p:extLst>
      <p:ext uri="{BB962C8B-B14F-4D97-AF65-F5344CB8AC3E}">
        <p14:creationId xmlns:p14="http://schemas.microsoft.com/office/powerpoint/2010/main" val="32438135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2A540DE-6279-45DD-8C76-044C0FE3823D}"/>
              </a:ext>
            </a:extLst>
          </p:cNvPr>
          <p:cNvSpPr>
            <a:spLocks noGrp="1"/>
          </p:cNvSpPr>
          <p:nvPr>
            <p:ph type="title"/>
          </p:nvPr>
        </p:nvSpPr>
        <p:spPr>
          <a:xfrm>
            <a:off x="121920" y="35787"/>
            <a:ext cx="12070080" cy="990600"/>
          </a:xfrm>
        </p:spPr>
        <p:txBody>
          <a:bodyPr/>
          <a:lstStyle/>
          <a:p>
            <a:r>
              <a:rPr lang="en-US" b="1" dirty="0">
                <a:solidFill>
                  <a:schemeClr val="tx1"/>
                </a:solidFill>
              </a:rPr>
              <a:t>Summary of the Key Efficacy and Safety Outcomes of Novel Therapies for the Treatment of HR NMIBC</a:t>
            </a:r>
          </a:p>
        </p:txBody>
      </p:sp>
      <p:graphicFrame>
        <p:nvGraphicFramePr>
          <p:cNvPr id="9" name="Tabella 8">
            <a:extLst>
              <a:ext uri="{FF2B5EF4-FFF2-40B4-BE49-F238E27FC236}">
                <a16:creationId xmlns:a16="http://schemas.microsoft.com/office/drawing/2014/main" id="{F754EBC5-DF4D-5120-0890-FA02037E8C58}"/>
              </a:ext>
            </a:extLst>
          </p:cNvPr>
          <p:cNvGraphicFramePr>
            <a:graphicFrameLocks noGrp="1"/>
          </p:cNvGraphicFramePr>
          <p:nvPr/>
        </p:nvGraphicFramePr>
        <p:xfrm>
          <a:off x="199977" y="1199838"/>
          <a:ext cx="11788525" cy="4495066"/>
        </p:xfrm>
        <a:graphic>
          <a:graphicData uri="http://schemas.openxmlformats.org/drawingml/2006/table">
            <a:tbl>
              <a:tblPr firstRow="1" bandRow="1">
                <a:tableStyleId>{6E25E649-3F16-4E02-A733-19D2CDBF48F0}</a:tableStyleId>
              </a:tblPr>
              <a:tblGrid>
                <a:gridCol w="1190088">
                  <a:extLst>
                    <a:ext uri="{9D8B030D-6E8A-4147-A177-3AD203B41FA5}">
                      <a16:colId xmlns:a16="http://schemas.microsoft.com/office/drawing/2014/main" val="4031436444"/>
                    </a:ext>
                  </a:extLst>
                </a:gridCol>
                <a:gridCol w="1429585">
                  <a:extLst>
                    <a:ext uri="{9D8B030D-6E8A-4147-A177-3AD203B41FA5}">
                      <a16:colId xmlns:a16="http://schemas.microsoft.com/office/drawing/2014/main" val="1695300694"/>
                    </a:ext>
                  </a:extLst>
                </a:gridCol>
                <a:gridCol w="1309836">
                  <a:extLst>
                    <a:ext uri="{9D8B030D-6E8A-4147-A177-3AD203B41FA5}">
                      <a16:colId xmlns:a16="http://schemas.microsoft.com/office/drawing/2014/main" val="325058131"/>
                    </a:ext>
                  </a:extLst>
                </a:gridCol>
                <a:gridCol w="1309836">
                  <a:extLst>
                    <a:ext uri="{9D8B030D-6E8A-4147-A177-3AD203B41FA5}">
                      <a16:colId xmlns:a16="http://schemas.microsoft.com/office/drawing/2014/main" val="874372093"/>
                    </a:ext>
                  </a:extLst>
                </a:gridCol>
                <a:gridCol w="1309836">
                  <a:extLst>
                    <a:ext uri="{9D8B030D-6E8A-4147-A177-3AD203B41FA5}">
                      <a16:colId xmlns:a16="http://schemas.microsoft.com/office/drawing/2014/main" val="1444053992"/>
                    </a:ext>
                  </a:extLst>
                </a:gridCol>
                <a:gridCol w="1309836">
                  <a:extLst>
                    <a:ext uri="{9D8B030D-6E8A-4147-A177-3AD203B41FA5}">
                      <a16:colId xmlns:a16="http://schemas.microsoft.com/office/drawing/2014/main" val="2032320385"/>
                    </a:ext>
                  </a:extLst>
                </a:gridCol>
                <a:gridCol w="1309836">
                  <a:extLst>
                    <a:ext uri="{9D8B030D-6E8A-4147-A177-3AD203B41FA5}">
                      <a16:colId xmlns:a16="http://schemas.microsoft.com/office/drawing/2014/main" val="4261277999"/>
                    </a:ext>
                  </a:extLst>
                </a:gridCol>
                <a:gridCol w="1309836">
                  <a:extLst>
                    <a:ext uri="{9D8B030D-6E8A-4147-A177-3AD203B41FA5}">
                      <a16:colId xmlns:a16="http://schemas.microsoft.com/office/drawing/2014/main" val="1153675958"/>
                    </a:ext>
                  </a:extLst>
                </a:gridCol>
                <a:gridCol w="1309836">
                  <a:extLst>
                    <a:ext uri="{9D8B030D-6E8A-4147-A177-3AD203B41FA5}">
                      <a16:colId xmlns:a16="http://schemas.microsoft.com/office/drawing/2014/main" val="3828141196"/>
                    </a:ext>
                  </a:extLst>
                </a:gridCol>
              </a:tblGrid>
              <a:tr h="169206">
                <a:tc>
                  <a:txBody>
                    <a:bodyPr/>
                    <a:lstStyle/>
                    <a:p>
                      <a:pPr algn="l"/>
                      <a:r>
                        <a:rPr lang="en-US" sz="1400" dirty="0"/>
                        <a:t>Trial</a:t>
                      </a:r>
                    </a:p>
                  </a:txBody>
                  <a:tcPr marL="0" marR="0" marT="0" marB="0" anchor="ctr"/>
                </a:tc>
                <a:tc>
                  <a:txBody>
                    <a:bodyPr/>
                    <a:lstStyle/>
                    <a:p>
                      <a:pPr algn="ctr"/>
                      <a:r>
                        <a:rPr lang="en-US" sz="1400" dirty="0"/>
                        <a:t>BOND-003</a:t>
                      </a:r>
                      <a:r>
                        <a:rPr lang="en-US" sz="1400" baseline="30000" dirty="0"/>
                        <a:t>1</a:t>
                      </a:r>
                    </a:p>
                  </a:txBody>
                  <a:tcPr marL="0" marR="0" marT="0" marB="0" anchor="ctr"/>
                </a:tc>
                <a:tc>
                  <a:txBody>
                    <a:bodyPr/>
                    <a:lstStyle/>
                    <a:p>
                      <a:pPr algn="ctr"/>
                      <a:r>
                        <a:rPr lang="en-US" sz="1400" dirty="0"/>
                        <a:t>CORE-001</a:t>
                      </a:r>
                      <a:r>
                        <a:rPr lang="en-US" sz="1400" baseline="30000" dirty="0"/>
                        <a:t>2</a:t>
                      </a:r>
                    </a:p>
                  </a:txBody>
                  <a:tcPr marL="0" marR="0" marT="0" marB="0" anchor="ctr"/>
                </a:tc>
                <a:tc>
                  <a:txBody>
                    <a:bodyPr/>
                    <a:lstStyle/>
                    <a:p>
                      <a:pPr algn="ctr"/>
                      <a:r>
                        <a:rPr lang="en-US" sz="1400" dirty="0"/>
                        <a:t>Sunrise-1</a:t>
                      </a:r>
                      <a:r>
                        <a:rPr lang="en-US" sz="1400" baseline="30000" dirty="0"/>
                        <a:t>3</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Sunrise-1</a:t>
                      </a:r>
                      <a:r>
                        <a:rPr lang="en-US" sz="1400" baseline="30000" dirty="0"/>
                        <a:t>3</a:t>
                      </a:r>
                    </a:p>
                  </a:txBody>
                  <a:tcPr marL="0" marR="0" marT="0" marB="0" anchor="ctr"/>
                </a:tc>
                <a:tc>
                  <a:txBody>
                    <a:bodyPr/>
                    <a:lstStyle/>
                    <a:p>
                      <a:pPr algn="ctr"/>
                      <a:r>
                        <a:rPr lang="en-US" sz="1400" dirty="0"/>
                        <a:t>QUILT 3.032</a:t>
                      </a:r>
                      <a:r>
                        <a:rPr lang="en-US" sz="1400" baseline="30000" dirty="0"/>
                        <a:t>4</a:t>
                      </a:r>
                    </a:p>
                  </a:txBody>
                  <a:tcPr marL="0" marR="0" marT="0" marB="0" anchor="ctr"/>
                </a:tc>
                <a:tc>
                  <a:txBody>
                    <a:bodyPr/>
                    <a:lstStyle/>
                    <a:p>
                      <a:pPr algn="ctr"/>
                      <a:r>
                        <a:rPr lang="en-US" sz="1400" dirty="0"/>
                        <a:t>NCT02773849</a:t>
                      </a:r>
                      <a:r>
                        <a:rPr lang="en-US" sz="1400" baseline="30000" dirty="0"/>
                        <a:t>5</a:t>
                      </a:r>
                    </a:p>
                  </a:txBody>
                  <a:tcPr marL="0" marR="0" marT="0" marB="0" anchor="ctr"/>
                </a:tc>
                <a:tc>
                  <a:txBody>
                    <a:bodyPr/>
                    <a:lstStyle/>
                    <a:p>
                      <a:pPr algn="ctr"/>
                      <a:r>
                        <a:rPr lang="en-US" sz="1400" dirty="0"/>
                        <a:t>Keynote-057</a:t>
                      </a:r>
                      <a:r>
                        <a:rPr lang="en-US" sz="1400" baseline="30000" dirty="0"/>
                        <a:t>6,7</a:t>
                      </a:r>
                    </a:p>
                  </a:txBody>
                  <a:tcPr marL="0" marR="0" marT="0" marB="0" anchor="ctr"/>
                </a:tc>
                <a:tc>
                  <a:txBody>
                    <a:bodyPr/>
                    <a:lstStyle/>
                    <a:p>
                      <a:pPr algn="ctr"/>
                      <a:r>
                        <a:rPr lang="en-US" sz="1400" dirty="0"/>
                        <a:t>SWOG S1605</a:t>
                      </a:r>
                      <a:r>
                        <a:rPr lang="en-US" sz="1400" baseline="30000" dirty="0"/>
                        <a:t>8</a:t>
                      </a:r>
                    </a:p>
                  </a:txBody>
                  <a:tcPr marL="0" marR="0" marT="0" marB="0" anchor="ctr"/>
                </a:tc>
                <a:extLst>
                  <a:ext uri="{0D108BD9-81ED-4DB2-BD59-A6C34878D82A}">
                    <a16:rowId xmlns:a16="http://schemas.microsoft.com/office/drawing/2014/main" val="2932023601"/>
                  </a:ext>
                </a:extLst>
              </a:tr>
              <a:tr h="338411">
                <a:tc>
                  <a:txBody>
                    <a:bodyPr/>
                    <a:lstStyle/>
                    <a:p>
                      <a:pPr algn="l"/>
                      <a:r>
                        <a:rPr lang="en-US" sz="1400" b="0" dirty="0"/>
                        <a:t>Intervention</a:t>
                      </a:r>
                    </a:p>
                  </a:txBody>
                  <a:tcPr marL="0" marR="0" marT="0" marB="0" anchor="ctr"/>
                </a:tc>
                <a:tc>
                  <a:txBody>
                    <a:bodyPr/>
                    <a:lstStyle/>
                    <a:p>
                      <a:pPr algn="ctr"/>
                      <a:r>
                        <a:rPr lang="en-US" sz="1400" dirty="0"/>
                        <a:t>Cretostimogene</a:t>
                      </a:r>
                    </a:p>
                  </a:txBody>
                  <a:tcPr marL="0" marR="0" marT="0" marB="0" anchor="ctr"/>
                </a:tc>
                <a:tc>
                  <a:txBody>
                    <a:bodyPr/>
                    <a:lstStyle/>
                    <a:p>
                      <a:pPr algn="ctr"/>
                      <a:r>
                        <a:rPr lang="en-US" sz="1400" dirty="0"/>
                        <a:t>Cretostimogene + pembrolizumab</a:t>
                      </a:r>
                    </a:p>
                  </a:txBody>
                  <a:tcPr marL="0" marR="0" marT="0" marB="0" anchor="ctr"/>
                </a:tc>
                <a:tc>
                  <a:txBody>
                    <a:bodyPr/>
                    <a:lstStyle/>
                    <a:p>
                      <a:pPr algn="ctr"/>
                      <a:r>
                        <a:rPr lang="en-US" sz="1400" dirty="0"/>
                        <a:t>TAR-200</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TAR-200</a:t>
                      </a:r>
                    </a:p>
                    <a:p>
                      <a:pPr algn="ctr"/>
                      <a:r>
                        <a:rPr lang="en-US" sz="1400" dirty="0"/>
                        <a:t>Cetrelimab</a:t>
                      </a:r>
                    </a:p>
                  </a:txBody>
                  <a:tcPr marL="0" marR="0" marT="0" marB="0" anchor="ctr"/>
                </a:tc>
                <a:tc>
                  <a:txBody>
                    <a:bodyPr/>
                    <a:lstStyle/>
                    <a:p>
                      <a:pPr algn="ctr"/>
                      <a:r>
                        <a:rPr lang="en-US" sz="1400" dirty="0"/>
                        <a:t>N-803+BCG</a:t>
                      </a:r>
                    </a:p>
                  </a:txBody>
                  <a:tcPr marL="0" marR="0" marT="0" marB="0" anchor="ctr"/>
                </a:tc>
                <a:tc>
                  <a:txBody>
                    <a:bodyPr/>
                    <a:lstStyle/>
                    <a:p>
                      <a:pPr algn="ctr"/>
                      <a:r>
                        <a:rPr lang="en-US" sz="1400" dirty="0"/>
                        <a:t>Nadofaragene</a:t>
                      </a:r>
                    </a:p>
                  </a:txBody>
                  <a:tcPr marL="0" marR="0" marT="0" marB="0" anchor="ctr"/>
                </a:tc>
                <a:tc>
                  <a:txBody>
                    <a:bodyPr/>
                    <a:lstStyle/>
                    <a:p>
                      <a:pPr algn="ctr"/>
                      <a:r>
                        <a:rPr lang="en-US" sz="1400" dirty="0"/>
                        <a:t>Pembrolizumab</a:t>
                      </a:r>
                    </a:p>
                  </a:txBody>
                  <a:tcPr marL="0" marR="0" marT="0" marB="0" anchor="ctr"/>
                </a:tc>
                <a:tc>
                  <a:txBody>
                    <a:bodyPr/>
                    <a:lstStyle/>
                    <a:p>
                      <a:pPr algn="ctr"/>
                      <a:r>
                        <a:rPr lang="en-US" sz="1400" dirty="0"/>
                        <a:t>Atezolizumab</a:t>
                      </a:r>
                    </a:p>
                  </a:txBody>
                  <a:tcPr marL="0" marR="0" marT="0" marB="0" anchor="ctr"/>
                </a:tc>
                <a:extLst>
                  <a:ext uri="{0D108BD9-81ED-4DB2-BD59-A6C34878D82A}">
                    <a16:rowId xmlns:a16="http://schemas.microsoft.com/office/drawing/2014/main" val="3132227202"/>
                  </a:ext>
                </a:extLst>
              </a:tr>
              <a:tr h="676822">
                <a:tc>
                  <a:txBody>
                    <a:bodyPr/>
                    <a:lstStyle/>
                    <a:p>
                      <a:pPr algn="l"/>
                      <a:r>
                        <a:rPr lang="en-US" sz="1400" b="0" dirty="0"/>
                        <a:t>Mechanism</a:t>
                      </a:r>
                    </a:p>
                  </a:txBody>
                  <a:tcPr marL="0" marR="0" marT="0" marB="0" anchor="ctr"/>
                </a:tc>
                <a:tc>
                  <a:txBody>
                    <a:bodyPr/>
                    <a:lstStyle/>
                    <a:p>
                      <a:pPr algn="ctr"/>
                      <a:r>
                        <a:rPr lang="en-US" sz="1400" dirty="0"/>
                        <a:t>Oncolytic immunotherapy</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Oncolytic immunotherapy + ICI</a:t>
                      </a:r>
                    </a:p>
                  </a:txBody>
                  <a:tcPr marL="0" marR="0" marT="0" marB="0" anchor="ctr"/>
                </a:tc>
                <a:tc>
                  <a:txBody>
                    <a:bodyPr/>
                    <a:lstStyle/>
                    <a:p>
                      <a:pPr algn="ctr"/>
                      <a:r>
                        <a:rPr lang="en-US" sz="1400" dirty="0"/>
                        <a:t>Chemotherapy</a:t>
                      </a:r>
                    </a:p>
                  </a:txBody>
                  <a:tcPr marL="0" marR="0" marT="0" marB="0" anchor="ctr"/>
                </a:tc>
                <a:tc>
                  <a:txBody>
                    <a:bodyPr/>
                    <a:lstStyle/>
                    <a:p>
                      <a:pPr algn="ctr"/>
                      <a:r>
                        <a:rPr lang="en-US" sz="1400" dirty="0"/>
                        <a:t>Chemotherapy + ICI</a:t>
                      </a:r>
                    </a:p>
                  </a:txBody>
                  <a:tcPr marL="0" marR="0" marT="0" marB="0" anchor="ctr"/>
                </a:tc>
                <a:tc>
                  <a:txBody>
                    <a:bodyPr/>
                    <a:lstStyle/>
                    <a:p>
                      <a:pPr algn="ctr"/>
                      <a:r>
                        <a:rPr lang="en-US" sz="1400" dirty="0"/>
                        <a:t>IL-15 </a:t>
                      </a:r>
                      <a:r>
                        <a:rPr lang="en-US" sz="1400" dirty="0" err="1"/>
                        <a:t>superagonist</a:t>
                      </a:r>
                      <a:r>
                        <a:rPr lang="en-US" sz="1400" dirty="0"/>
                        <a:t> + BCG</a:t>
                      </a:r>
                    </a:p>
                  </a:txBody>
                  <a:tcPr marL="0" marR="0" marT="0" marB="0" anchor="ctr"/>
                </a:tc>
                <a:tc>
                  <a:txBody>
                    <a:bodyPr/>
                    <a:lstStyle/>
                    <a:p>
                      <a:pPr algn="ctr"/>
                      <a:r>
                        <a:rPr lang="en-US" sz="1400" dirty="0"/>
                        <a:t>Gene therapy secreting IFN</a:t>
                      </a:r>
                    </a:p>
                  </a:txBody>
                  <a:tcPr marL="0" marR="0" marT="0" marB="0" anchor="ctr"/>
                </a:tc>
                <a:tc>
                  <a:txBody>
                    <a:bodyPr/>
                    <a:lstStyle/>
                    <a:p>
                      <a:pPr algn="ctr"/>
                      <a:r>
                        <a:rPr lang="en-US" sz="1400" dirty="0"/>
                        <a:t>ICI</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ICI</a:t>
                      </a:r>
                    </a:p>
                  </a:txBody>
                  <a:tcPr marL="0" marR="0" marT="0" marB="0" anchor="ctr"/>
                </a:tc>
                <a:extLst>
                  <a:ext uri="{0D108BD9-81ED-4DB2-BD59-A6C34878D82A}">
                    <a16:rowId xmlns:a16="http://schemas.microsoft.com/office/drawing/2014/main" val="742552907"/>
                  </a:ext>
                </a:extLst>
              </a:tr>
              <a:tr h="338411">
                <a:tc>
                  <a:txBody>
                    <a:bodyPr/>
                    <a:lstStyle/>
                    <a:p>
                      <a:pPr algn="l"/>
                      <a:r>
                        <a:rPr lang="en-US" sz="1400" b="0" dirty="0"/>
                        <a:t>Delivery</a:t>
                      </a:r>
                    </a:p>
                  </a:txBody>
                  <a:tcPr marL="0" marR="0" marT="0" marB="0" anchor="ctr"/>
                </a:tc>
                <a:tc>
                  <a:txBody>
                    <a:bodyPr/>
                    <a:lstStyle/>
                    <a:p>
                      <a:pPr algn="ctr"/>
                      <a:r>
                        <a:rPr lang="en-US" sz="1400" dirty="0"/>
                        <a:t>Intravesical</a:t>
                      </a:r>
                    </a:p>
                  </a:txBody>
                  <a:tcPr marL="0" marR="0" marT="0" marB="0" anchor="ctr"/>
                </a:tc>
                <a:tc>
                  <a:txBody>
                    <a:bodyPr/>
                    <a:lstStyle/>
                    <a:p>
                      <a:pPr algn="ctr"/>
                      <a:r>
                        <a:rPr lang="en-US" sz="1400" dirty="0"/>
                        <a:t>Intravesical + intravenous</a:t>
                      </a:r>
                    </a:p>
                  </a:txBody>
                  <a:tcPr marL="0" marR="0" marT="0" marB="0" anchor="ctr"/>
                </a:tc>
                <a:tc>
                  <a:txBody>
                    <a:bodyPr/>
                    <a:lstStyle/>
                    <a:p>
                      <a:pPr algn="ctr"/>
                      <a:r>
                        <a:rPr lang="en-US" sz="1400" dirty="0"/>
                        <a:t>Intravesical</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Intravesical + intravenous</a:t>
                      </a:r>
                    </a:p>
                  </a:txBody>
                  <a:tcPr marL="0" marR="0" marT="0" marB="0" anchor="ctr"/>
                </a:tc>
                <a:tc>
                  <a:txBody>
                    <a:bodyPr/>
                    <a:lstStyle/>
                    <a:p>
                      <a:pPr algn="ctr"/>
                      <a:r>
                        <a:rPr lang="en-US" sz="1400" dirty="0"/>
                        <a:t>Intravesical</a:t>
                      </a:r>
                    </a:p>
                  </a:txBody>
                  <a:tcPr marL="0" marR="0" marT="0" marB="0" anchor="ctr"/>
                </a:tc>
                <a:tc>
                  <a:txBody>
                    <a:bodyPr/>
                    <a:lstStyle/>
                    <a:p>
                      <a:pPr algn="ctr"/>
                      <a:r>
                        <a:rPr lang="en-US" sz="1400" dirty="0"/>
                        <a:t>Intravesical</a:t>
                      </a:r>
                    </a:p>
                  </a:txBody>
                  <a:tcPr marL="0" marR="0" marT="0" marB="0" anchor="ctr"/>
                </a:tc>
                <a:tc>
                  <a:txBody>
                    <a:bodyPr/>
                    <a:lstStyle/>
                    <a:p>
                      <a:pPr algn="ctr"/>
                      <a:r>
                        <a:rPr lang="en-US" sz="1400" dirty="0"/>
                        <a:t>Intravenous</a:t>
                      </a:r>
                    </a:p>
                  </a:txBody>
                  <a:tcPr marL="0" marR="0" marT="0" marB="0" anchor="ctr"/>
                </a:tc>
                <a:tc>
                  <a:txBody>
                    <a:bodyPr/>
                    <a:lstStyle/>
                    <a:p>
                      <a:pPr algn="ctr"/>
                      <a:r>
                        <a:rPr lang="en-US" sz="1400" dirty="0"/>
                        <a:t>Intravenous</a:t>
                      </a:r>
                    </a:p>
                  </a:txBody>
                  <a:tcPr marL="0" marR="0" marT="0" marB="0" anchor="ctr"/>
                </a:tc>
                <a:extLst>
                  <a:ext uri="{0D108BD9-81ED-4DB2-BD59-A6C34878D82A}">
                    <a16:rowId xmlns:a16="http://schemas.microsoft.com/office/drawing/2014/main" val="46452230"/>
                  </a:ext>
                </a:extLst>
              </a:tr>
              <a:tr h="507617">
                <a:tc>
                  <a:txBody>
                    <a:bodyPr/>
                    <a:lstStyle/>
                    <a:p>
                      <a:pPr algn="l"/>
                      <a:r>
                        <a:rPr lang="en-US" sz="1400" b="0" dirty="0"/>
                        <a:t>Stage</a:t>
                      </a:r>
                    </a:p>
                  </a:txBody>
                  <a:tcPr marL="0" marR="0" marT="0" marB="0" anchor="ctr"/>
                </a:tc>
                <a:tc>
                  <a:txBody>
                    <a:bodyPr/>
                    <a:lstStyle/>
                    <a:p>
                      <a:pPr algn="ctr"/>
                      <a:r>
                        <a:rPr lang="en-US" sz="1400" dirty="0"/>
                        <a:t>Phase 3 </a:t>
                      </a:r>
                    </a:p>
                    <a:p>
                      <a:pPr algn="ctr"/>
                      <a:r>
                        <a:rPr lang="en-US" sz="1400" b="1" dirty="0"/>
                        <a:t>FDA BTD*</a:t>
                      </a:r>
                    </a:p>
                  </a:txBody>
                  <a:tcPr marL="0" marR="0" marT="0" marB="0" anchor="ctr"/>
                </a:tc>
                <a:tc>
                  <a:txBody>
                    <a:bodyPr/>
                    <a:lstStyle/>
                    <a:p>
                      <a:pPr algn="ctr"/>
                      <a:r>
                        <a:rPr lang="en-US" sz="1400" dirty="0"/>
                        <a:t>Phase 2</a:t>
                      </a:r>
                    </a:p>
                  </a:txBody>
                  <a:tcPr marL="0" marR="0" marT="0" marB="0" anchor="ctr"/>
                </a:tc>
                <a:tc>
                  <a:txBody>
                    <a:bodyPr/>
                    <a:lstStyle/>
                    <a:p>
                      <a:pPr algn="ctr"/>
                      <a:r>
                        <a:rPr lang="en-US" sz="1400" dirty="0"/>
                        <a:t>Phase 2 </a:t>
                      </a:r>
                    </a:p>
                    <a:p>
                      <a:pPr algn="ctr"/>
                      <a:r>
                        <a:rPr lang="en-US" sz="1400" b="1" dirty="0"/>
                        <a:t>FDA BTD</a:t>
                      </a:r>
                    </a:p>
                  </a:txBody>
                  <a:tcPr marL="0" marR="0" marT="0" marB="0" anchor="ctr"/>
                </a:tc>
                <a:tc>
                  <a:txBody>
                    <a:bodyPr/>
                    <a:lstStyle/>
                    <a:p>
                      <a:pPr algn="ctr"/>
                      <a:r>
                        <a:rPr lang="en-US" sz="1400" b="0" dirty="0"/>
                        <a:t>Phase 2</a:t>
                      </a:r>
                    </a:p>
                  </a:txBody>
                  <a:tcPr marL="0" marR="0" marT="0" marB="0" anchor="ctr"/>
                </a:tc>
                <a:tc>
                  <a:txBody>
                    <a:bodyPr/>
                    <a:lstStyle/>
                    <a:p>
                      <a:pPr algn="ctr"/>
                      <a:r>
                        <a:rPr lang="en-US" sz="1400" b="1" dirty="0"/>
                        <a:t>FDA approved</a:t>
                      </a:r>
                      <a:r>
                        <a:rPr lang="en-US" sz="1400" dirty="0"/>
                        <a:t> April 22, 2024</a:t>
                      </a:r>
                    </a:p>
                  </a:txBody>
                  <a:tcPr marL="0" marR="0" marT="0" marB="0" anchor="ctr"/>
                </a:tc>
                <a:tc>
                  <a:txBody>
                    <a:bodyPr/>
                    <a:lstStyle/>
                    <a:p>
                      <a:pPr algn="ctr"/>
                      <a:r>
                        <a:rPr lang="en-US" sz="1400" b="1" dirty="0"/>
                        <a:t>FDA approved</a:t>
                      </a:r>
                    </a:p>
                  </a:txBody>
                  <a:tcPr marL="0" marR="0" marT="0" marB="0" anchor="ctr"/>
                </a:tc>
                <a:tc>
                  <a:txBody>
                    <a:bodyPr/>
                    <a:lstStyle/>
                    <a:p>
                      <a:pPr algn="ctr"/>
                      <a:r>
                        <a:rPr lang="en-US" sz="1400" b="1" dirty="0"/>
                        <a:t>FDA approved </a:t>
                      </a:r>
                      <a:r>
                        <a:rPr lang="en-US" sz="1400" dirty="0"/>
                        <a:t>(CIS)</a:t>
                      </a:r>
                    </a:p>
                  </a:txBody>
                  <a:tcPr marL="0" marR="0" marT="0" marB="0" anchor="ctr"/>
                </a:tc>
                <a:tc>
                  <a:txBody>
                    <a:bodyPr/>
                    <a:lstStyle/>
                    <a:p>
                      <a:pPr algn="ctr"/>
                      <a:r>
                        <a:rPr lang="en-US" sz="1400" dirty="0"/>
                        <a:t>Phase 2</a:t>
                      </a:r>
                    </a:p>
                  </a:txBody>
                  <a:tcPr marL="0" marR="0" marT="0" marB="0" anchor="ctr"/>
                </a:tc>
                <a:extLst>
                  <a:ext uri="{0D108BD9-81ED-4DB2-BD59-A6C34878D82A}">
                    <a16:rowId xmlns:a16="http://schemas.microsoft.com/office/drawing/2014/main" val="2875744652"/>
                  </a:ext>
                </a:extLst>
              </a:tr>
              <a:tr h="338411">
                <a:tc>
                  <a:txBody>
                    <a:bodyPr/>
                    <a:lstStyle/>
                    <a:p>
                      <a:pPr algn="l"/>
                      <a:r>
                        <a:rPr lang="en-US" sz="1400" b="0" dirty="0"/>
                        <a:t>N</a:t>
                      </a:r>
                    </a:p>
                  </a:txBody>
                  <a:tcPr marL="0" marR="0" marT="0" marB="0" anchor="ctr"/>
                </a:tc>
                <a:tc>
                  <a:txBody>
                    <a:bodyPr/>
                    <a:lstStyle/>
                    <a:p>
                      <a:pPr algn="ctr"/>
                      <a:r>
                        <a:rPr lang="en-US" sz="1400" dirty="0"/>
                        <a:t>116</a:t>
                      </a:r>
                    </a:p>
                  </a:txBody>
                  <a:tcPr marL="0" marR="0" marT="0" marB="0" anchor="ctr"/>
                </a:tc>
                <a:tc>
                  <a:txBody>
                    <a:bodyPr/>
                    <a:lstStyle/>
                    <a:p>
                      <a:pPr algn="ctr"/>
                      <a:r>
                        <a:rPr lang="en-US" sz="1400" dirty="0"/>
                        <a:t>35</a:t>
                      </a:r>
                    </a:p>
                  </a:txBody>
                  <a:tcPr marL="0" marR="0" marT="0" marB="0" anchor="ctr"/>
                </a:tc>
                <a:tc>
                  <a:txBody>
                    <a:bodyPr/>
                    <a:lstStyle/>
                    <a:p>
                      <a:pPr algn="ctr"/>
                      <a:r>
                        <a:rPr lang="en-US" sz="1400" dirty="0"/>
                        <a:t>85</a:t>
                      </a:r>
                    </a:p>
                  </a:txBody>
                  <a:tcPr marL="0" marR="0" marT="0" marB="0" anchor="ctr"/>
                </a:tc>
                <a:tc>
                  <a:txBody>
                    <a:bodyPr/>
                    <a:lstStyle/>
                    <a:p>
                      <a:pPr algn="ctr"/>
                      <a:r>
                        <a:rPr lang="en-US" sz="1400" dirty="0"/>
                        <a:t>53</a:t>
                      </a:r>
                    </a:p>
                  </a:txBody>
                  <a:tcPr marL="0" marR="0" marT="0" marB="0" anchor="ctr"/>
                </a:tc>
                <a:tc>
                  <a:txBody>
                    <a:bodyPr/>
                    <a:lstStyle/>
                    <a:p>
                      <a:pPr algn="ctr"/>
                      <a:r>
                        <a:rPr lang="en-US" sz="1400" dirty="0"/>
                        <a:t>77</a:t>
                      </a:r>
                    </a:p>
                  </a:txBody>
                  <a:tcPr marL="0" marR="0" marT="0" marB="0" anchor="ctr"/>
                </a:tc>
                <a:tc>
                  <a:txBody>
                    <a:bodyPr/>
                    <a:lstStyle/>
                    <a:p>
                      <a:pPr algn="ctr"/>
                      <a:r>
                        <a:rPr lang="en-US" sz="1400" dirty="0"/>
                        <a:t>98</a:t>
                      </a:r>
                    </a:p>
                  </a:txBody>
                  <a:tcPr marL="0" marR="0" marT="0" marB="0" anchor="ctr"/>
                </a:tc>
                <a:tc>
                  <a:txBody>
                    <a:bodyPr/>
                    <a:lstStyle/>
                    <a:p>
                      <a:pPr algn="ctr"/>
                      <a:r>
                        <a:rPr lang="en-US" sz="1400" dirty="0"/>
                        <a:t>96 (A)</a:t>
                      </a:r>
                    </a:p>
                  </a:txBody>
                  <a:tcPr marL="0" marR="0" marT="0" marB="0" anchor="ctr"/>
                </a:tc>
                <a:tc>
                  <a:txBody>
                    <a:bodyPr/>
                    <a:lstStyle/>
                    <a:p>
                      <a:pPr algn="ctr"/>
                      <a:r>
                        <a:rPr lang="en-US" sz="1400" dirty="0"/>
                        <a:t>129</a:t>
                      </a:r>
                    </a:p>
                  </a:txBody>
                  <a:tcPr marL="0" marR="0" marT="0" marB="0" anchor="ctr"/>
                </a:tc>
                <a:extLst>
                  <a:ext uri="{0D108BD9-81ED-4DB2-BD59-A6C34878D82A}">
                    <a16:rowId xmlns:a16="http://schemas.microsoft.com/office/drawing/2014/main" val="47322451"/>
                  </a:ext>
                </a:extLst>
              </a:tr>
              <a:tr h="50761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F15A23"/>
                          </a:solidFill>
                          <a:effectLst/>
                          <a:latin typeface="+mn-lt"/>
                          <a:ea typeface="+mn-ea"/>
                          <a:cs typeface="+mn-cs"/>
                          <a:sym typeface="Arial"/>
                        </a:rPr>
                        <a:t>6m CR-rate</a:t>
                      </a:r>
                    </a:p>
                  </a:txBody>
                  <a:tcPr marL="0" marR="0" marT="0" marB="0" anchor="ctr"/>
                </a:tc>
                <a:tc>
                  <a:txBody>
                    <a:bodyPr/>
                    <a:lstStyle/>
                    <a:p>
                      <a:pPr algn="ctr"/>
                      <a:r>
                        <a:rPr lang="en-US" sz="1800" b="1" dirty="0">
                          <a:solidFill>
                            <a:srgbClr val="F15A23"/>
                          </a:solidFill>
                        </a:rPr>
                        <a:t>64%</a:t>
                      </a:r>
                    </a:p>
                  </a:txBody>
                  <a:tcPr marL="0" marR="0" marT="0" marB="0" anchor="ctr"/>
                </a:tc>
                <a:tc>
                  <a:txBody>
                    <a:bodyPr/>
                    <a:lstStyle/>
                    <a:p>
                      <a:pPr algn="ctr"/>
                      <a:r>
                        <a:rPr lang="en-US" sz="1800" b="1" dirty="0">
                          <a:solidFill>
                            <a:srgbClr val="F15A23"/>
                          </a:solidFill>
                        </a:rPr>
                        <a:t>82%</a:t>
                      </a:r>
                    </a:p>
                  </a:txBody>
                  <a:tcPr marL="0" marR="0" marT="0" marB="0" anchor="ctr"/>
                </a:tc>
                <a:tc>
                  <a:txBody>
                    <a:bodyPr/>
                    <a:lstStyle/>
                    <a:p>
                      <a:pPr algn="ctr"/>
                      <a:r>
                        <a:rPr lang="en-US" sz="1800" b="1" dirty="0">
                          <a:solidFill>
                            <a:srgbClr val="F15A23"/>
                          </a:solidFill>
                        </a:rPr>
                        <a:t>N/A</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15A23"/>
                          </a:solidFill>
                        </a:rPr>
                        <a:t>N/A</a:t>
                      </a:r>
                    </a:p>
                  </a:txBody>
                  <a:tcPr marL="0" marR="0" marT="0" marB="0" anchor="ctr"/>
                </a:tc>
                <a:tc>
                  <a:txBody>
                    <a:bodyPr/>
                    <a:lstStyle/>
                    <a:p>
                      <a:pPr algn="ctr"/>
                      <a:r>
                        <a:rPr lang="en-US" sz="1800" b="1" dirty="0">
                          <a:solidFill>
                            <a:srgbClr val="F15A23"/>
                          </a:solidFill>
                        </a:rPr>
                        <a:t>56%</a:t>
                      </a:r>
                    </a:p>
                  </a:txBody>
                  <a:tcPr marL="0" marR="0" marT="0" marB="0" anchor="ctr"/>
                </a:tc>
                <a:tc>
                  <a:txBody>
                    <a:bodyPr/>
                    <a:lstStyle/>
                    <a:p>
                      <a:pPr algn="ctr"/>
                      <a:r>
                        <a:rPr lang="en-US" sz="1800" b="1" dirty="0">
                          <a:solidFill>
                            <a:srgbClr val="F15A23"/>
                          </a:solidFill>
                        </a:rPr>
                        <a:t>41%</a:t>
                      </a:r>
                    </a:p>
                  </a:txBody>
                  <a:tcPr marL="0" marR="0" marT="0" marB="0" anchor="ctr"/>
                </a:tc>
                <a:tc>
                  <a:txBody>
                    <a:bodyPr/>
                    <a:lstStyle/>
                    <a:p>
                      <a:pPr algn="ctr"/>
                      <a:r>
                        <a:rPr lang="en-US" sz="1800" b="1" dirty="0">
                          <a:solidFill>
                            <a:srgbClr val="F15A23"/>
                          </a:solidFill>
                        </a:rPr>
                        <a:t>36%</a:t>
                      </a:r>
                    </a:p>
                  </a:txBody>
                  <a:tcPr marL="0" marR="0" marT="0" marB="0" anchor="ctr"/>
                </a:tc>
                <a:tc>
                  <a:txBody>
                    <a:bodyPr/>
                    <a:lstStyle/>
                    <a:p>
                      <a:pPr algn="ctr"/>
                      <a:r>
                        <a:rPr lang="en-US" sz="1800" b="1" dirty="0">
                          <a:solidFill>
                            <a:srgbClr val="F15A23"/>
                          </a:solidFill>
                        </a:rPr>
                        <a:t>27%</a:t>
                      </a:r>
                    </a:p>
                  </a:txBody>
                  <a:tcPr marL="0" marR="0" marT="0" marB="0" anchor="ctr"/>
                </a:tc>
                <a:extLst>
                  <a:ext uri="{0D108BD9-81ED-4DB2-BD59-A6C34878D82A}">
                    <a16:rowId xmlns:a16="http://schemas.microsoft.com/office/drawing/2014/main" val="2374796507"/>
                  </a:ext>
                </a:extLst>
              </a:tr>
              <a:tr h="50761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F15A23"/>
                          </a:solidFill>
                          <a:effectLst/>
                          <a:latin typeface="+mn-lt"/>
                          <a:ea typeface="+mn-ea"/>
                          <a:cs typeface="+mn-cs"/>
                          <a:sym typeface="Arial"/>
                        </a:rPr>
                        <a:t>12m CR-rate</a:t>
                      </a:r>
                    </a:p>
                  </a:txBody>
                  <a:tcPr marL="0" marR="0" marT="0" marB="0" anchor="ctr"/>
                </a:tc>
                <a:tc>
                  <a:txBody>
                    <a:bodyPr/>
                    <a:lstStyle/>
                    <a:p>
                      <a:pPr algn="ctr"/>
                      <a:r>
                        <a:rPr lang="en-US" sz="1800" b="1" dirty="0">
                          <a:solidFill>
                            <a:srgbClr val="F15A23"/>
                          </a:solidFill>
                        </a:rPr>
                        <a:t>N/A</a:t>
                      </a:r>
                    </a:p>
                  </a:txBody>
                  <a:tcPr marL="0" marR="0" marT="0" marB="0" anchor="ctr"/>
                </a:tc>
                <a:tc>
                  <a:txBody>
                    <a:bodyPr/>
                    <a:lstStyle/>
                    <a:p>
                      <a:pPr algn="ctr"/>
                      <a:r>
                        <a:rPr lang="en-US" sz="1800" b="1" dirty="0">
                          <a:solidFill>
                            <a:srgbClr val="F15A23"/>
                          </a:solidFill>
                        </a:rPr>
                        <a:t>68%</a:t>
                      </a:r>
                    </a:p>
                  </a:txBody>
                  <a:tcPr marL="0" marR="0" marT="0" marB="0" anchor="ctr"/>
                </a:tc>
                <a:tc>
                  <a:txBody>
                    <a:bodyPr/>
                    <a:lstStyle/>
                    <a:p>
                      <a:pPr algn="ctr"/>
                      <a:r>
                        <a:rPr lang="en-US" sz="1800" b="1" dirty="0">
                          <a:solidFill>
                            <a:srgbClr val="F15A23"/>
                          </a:solidFill>
                        </a:rPr>
                        <a:t>57.4%</a:t>
                      </a:r>
                    </a:p>
                  </a:txBody>
                  <a:tcPr marL="0" marR="0" marT="0" marB="0" anchor="ctr"/>
                </a:tc>
                <a:tc>
                  <a:txBody>
                    <a:bodyPr/>
                    <a:lstStyle/>
                    <a:p>
                      <a:pPr algn="ctr"/>
                      <a:r>
                        <a:rPr lang="en-US" sz="1800" b="1" dirty="0">
                          <a:solidFill>
                            <a:srgbClr val="F15A23"/>
                          </a:solidFill>
                        </a:rPr>
                        <a:t>56.7%</a:t>
                      </a:r>
                    </a:p>
                  </a:txBody>
                  <a:tcPr marL="0" marR="0" marT="0" marB="0" anchor="ctr"/>
                </a:tc>
                <a:tc>
                  <a:txBody>
                    <a:bodyPr/>
                    <a:lstStyle/>
                    <a:p>
                      <a:pPr algn="ctr"/>
                      <a:r>
                        <a:rPr lang="en-US" sz="1800" b="1" dirty="0">
                          <a:solidFill>
                            <a:srgbClr val="F15A23"/>
                          </a:solidFill>
                        </a:rPr>
                        <a:t>45%</a:t>
                      </a:r>
                    </a:p>
                  </a:txBody>
                  <a:tcPr marL="0" marR="0" marT="0" marB="0" anchor="ctr"/>
                </a:tc>
                <a:tc>
                  <a:txBody>
                    <a:bodyPr/>
                    <a:lstStyle/>
                    <a:p>
                      <a:pPr algn="ctr"/>
                      <a:r>
                        <a:rPr lang="en-US" sz="1800" b="1" dirty="0">
                          <a:solidFill>
                            <a:srgbClr val="F15A23"/>
                          </a:solidFill>
                        </a:rPr>
                        <a:t>24%</a:t>
                      </a:r>
                    </a:p>
                  </a:txBody>
                  <a:tcPr marL="0" marR="0" marT="0" marB="0" anchor="ctr"/>
                </a:tc>
                <a:tc>
                  <a:txBody>
                    <a:bodyPr/>
                    <a:lstStyle/>
                    <a:p>
                      <a:pPr algn="ctr"/>
                      <a:r>
                        <a:rPr lang="en-US" sz="1800" b="1" dirty="0">
                          <a:solidFill>
                            <a:srgbClr val="F15A23"/>
                          </a:solidFill>
                        </a:rPr>
                        <a:t>19% (A)</a:t>
                      </a:r>
                    </a:p>
                  </a:txBody>
                  <a:tcPr marL="0" marR="0" marT="0" marB="0" anchor="ctr"/>
                </a:tc>
                <a:tc>
                  <a:txBody>
                    <a:bodyPr/>
                    <a:lstStyle/>
                    <a:p>
                      <a:pPr algn="ctr"/>
                      <a:r>
                        <a:rPr lang="en-US" sz="1800" b="1" dirty="0">
                          <a:solidFill>
                            <a:srgbClr val="F15A23"/>
                          </a:solidFill>
                        </a:rPr>
                        <a:t>N/A</a:t>
                      </a:r>
                    </a:p>
                  </a:txBody>
                  <a:tcPr marL="0" marR="0" marT="0" marB="0" anchor="ctr"/>
                </a:tc>
                <a:extLst>
                  <a:ext uri="{0D108BD9-81ED-4DB2-BD59-A6C34878D82A}">
                    <a16:rowId xmlns:a16="http://schemas.microsoft.com/office/drawing/2014/main" val="3041953397"/>
                  </a:ext>
                </a:extLst>
              </a:tr>
              <a:tr h="676822">
                <a:tc>
                  <a:txBody>
                    <a:bodyPr/>
                    <a:lstStyle/>
                    <a:p>
                      <a:pPr algn="l"/>
                      <a:r>
                        <a:rPr lang="en-US" sz="1400" b="0" dirty="0"/>
                        <a:t>Safety</a:t>
                      </a:r>
                    </a:p>
                  </a:txBody>
                  <a:tcPr marL="0" marR="0" marT="0" marB="0" anchor="ctr"/>
                </a:tc>
                <a:tc>
                  <a:txBody>
                    <a:bodyPr/>
                    <a:lstStyle/>
                    <a:p>
                      <a:pPr algn="ctr"/>
                      <a:r>
                        <a:rPr lang="en-US" sz="1400" dirty="0"/>
                        <a:t>0% G3-4 TRAE</a:t>
                      </a:r>
                    </a:p>
                  </a:txBody>
                  <a:tcPr marL="0" marR="0" marT="0" marB="0" anchor="ctr"/>
                </a:tc>
                <a:tc>
                  <a:txBody>
                    <a:bodyPr/>
                    <a:lstStyle/>
                    <a:p>
                      <a:pPr algn="ctr"/>
                      <a:r>
                        <a:rPr lang="en-US" sz="1400" dirty="0"/>
                        <a:t>14.3% G3 TRAE</a:t>
                      </a:r>
                    </a:p>
                  </a:txBody>
                  <a:tcPr marL="0" marR="0" marT="0" marB="0" anchor="ctr"/>
                </a:tc>
                <a:tc>
                  <a:txBody>
                    <a:bodyPr/>
                    <a:lstStyle/>
                    <a:p>
                      <a:pPr algn="ctr"/>
                      <a:r>
                        <a:rPr lang="en-US" sz="1400" dirty="0"/>
                        <a:t>9.4% G3-4 TRAE</a:t>
                      </a:r>
                    </a:p>
                  </a:txBody>
                  <a:tcPr marL="0" marR="0" marT="0" marB="0" anchor="ctr"/>
                </a:tc>
                <a:tc>
                  <a:txBody>
                    <a:bodyPr/>
                    <a:lstStyle/>
                    <a:p>
                      <a:pPr algn="ctr"/>
                      <a:r>
                        <a:rPr lang="en-US" sz="1400" dirty="0"/>
                        <a:t>35.8% G3-4 TRAE</a:t>
                      </a:r>
                    </a:p>
                  </a:txBody>
                  <a:tcPr marL="0" marR="0" marT="0" marB="0" anchor="ctr"/>
                </a:tc>
                <a:tc>
                  <a:txBody>
                    <a:bodyPr/>
                    <a:lstStyle/>
                    <a:p>
                      <a:pPr algn="ctr"/>
                      <a:r>
                        <a:rPr lang="en-US" sz="1400" dirty="0"/>
                        <a:t>16% SAE</a:t>
                      </a:r>
                    </a:p>
                  </a:txBody>
                  <a:tcPr marL="0" marR="0" marT="0" marB="0" anchor="ctr"/>
                </a:tc>
                <a:tc>
                  <a:txBody>
                    <a:bodyPr/>
                    <a:lstStyle/>
                    <a:p>
                      <a:pPr algn="ctr"/>
                      <a:r>
                        <a:rPr lang="en-US" sz="1400" dirty="0"/>
                        <a:t>4% G3-4 TRAE </a:t>
                      </a:r>
                      <a:br>
                        <a:rPr lang="en-US" sz="1400" dirty="0"/>
                      </a:br>
                      <a:endParaRPr lang="en-US" sz="1400" dirty="0"/>
                    </a:p>
                  </a:txBody>
                  <a:tcPr marL="0" marR="0" marT="0" marB="0" anchor="ctr"/>
                </a:tc>
                <a:tc>
                  <a:txBody>
                    <a:bodyPr/>
                    <a:lstStyle/>
                    <a:p>
                      <a:pPr algn="ctr"/>
                      <a:r>
                        <a:rPr lang="en-US" sz="1400" dirty="0"/>
                        <a:t>A: 11% G3 TRAE; 2% G4 TRAE</a:t>
                      </a:r>
                    </a:p>
                  </a:txBody>
                  <a:tcPr marL="0" marR="0" marT="0" marB="0" anchor="ctr"/>
                </a:tc>
                <a:tc>
                  <a:txBody>
                    <a:bodyPr/>
                    <a:lstStyle/>
                    <a:p>
                      <a:pPr algn="ctr"/>
                      <a:r>
                        <a:rPr lang="en-US" sz="1400" dirty="0"/>
                        <a:t>16% G3-5 TRAE</a:t>
                      </a:r>
                    </a:p>
                  </a:txBody>
                  <a:tcPr marL="0" marR="0" marT="0" marB="0" anchor="ctr"/>
                </a:tc>
                <a:extLst>
                  <a:ext uri="{0D108BD9-81ED-4DB2-BD59-A6C34878D82A}">
                    <a16:rowId xmlns:a16="http://schemas.microsoft.com/office/drawing/2014/main" val="3933288883"/>
                  </a:ext>
                </a:extLst>
              </a:tr>
            </a:tbl>
          </a:graphicData>
        </a:graphic>
      </p:graphicFrame>
      <p:sp>
        <p:nvSpPr>
          <p:cNvPr id="2" name="Footer Placeholder 12">
            <a:extLst>
              <a:ext uri="{FF2B5EF4-FFF2-40B4-BE49-F238E27FC236}">
                <a16:creationId xmlns:a16="http://schemas.microsoft.com/office/drawing/2014/main" id="{3AFA20A3-9A05-5D0A-F845-61630E2AC0D7}"/>
              </a:ext>
            </a:extLst>
          </p:cNvPr>
          <p:cNvSpPr>
            <a:spLocks noGrp="1"/>
          </p:cNvSpPr>
          <p:nvPr>
            <p:ph type="ftr" sz="quarter" idx="13"/>
          </p:nvPr>
        </p:nvSpPr>
        <p:spPr>
          <a:xfrm>
            <a:off x="656772" y="6210080"/>
            <a:ext cx="10829110" cy="56089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1. Tyson MD et al. AUA 2024. Abstract P2-02. 2. Li R et al. </a:t>
            </a:r>
            <a:r>
              <a:rPr kumimoji="0" lang="en-US" sz="900" b="0" i="1" u="none" strike="noStrike" kern="1200" cap="none" spc="0" normalizeH="0" baseline="0" noProof="0" dirty="0">
                <a:ln>
                  <a:noFill/>
                </a:ln>
                <a:solidFill>
                  <a:srgbClr val="000000"/>
                </a:solidFill>
                <a:effectLst/>
                <a:uLnTx/>
                <a:uFillTx/>
                <a:latin typeface="Aptos" panose="02110004020202020204"/>
                <a:ea typeface="+mn-ea"/>
                <a:cs typeface="+mn-cs"/>
              </a:rPr>
              <a:t>Nat Med. </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2024 Aug;30(8):2216-2223. 3. Presented by MS van der Heijden at the European Society of Medical Oncology Congress 2024; September 13-17, 2024; Barcelona, Spain. 4. </a:t>
            </a:r>
            <a:r>
              <a:rPr kumimoji="0" lang="en-US" sz="900" b="0" i="0" u="none" strike="noStrike" kern="1200" cap="none" spc="0" normalizeH="0" baseline="0" noProof="0" dirty="0" err="1">
                <a:ln>
                  <a:noFill/>
                </a:ln>
                <a:solidFill>
                  <a:srgbClr val="000000"/>
                </a:solidFill>
                <a:effectLst/>
                <a:uLnTx/>
                <a:uFillTx/>
                <a:latin typeface="Aptos" panose="02110004020202020204"/>
                <a:ea typeface="+mn-ea"/>
                <a:cs typeface="+mn-cs"/>
              </a:rPr>
              <a:t>Chamie</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 K. </a:t>
            </a:r>
            <a:r>
              <a:rPr kumimoji="0" lang="en-US" sz="900" b="0" i="1" u="none" strike="noStrike" kern="1200" cap="none" spc="0" normalizeH="0" baseline="0" noProof="0" dirty="0">
                <a:ln>
                  <a:noFill/>
                </a:ln>
                <a:solidFill>
                  <a:srgbClr val="000000"/>
                </a:solidFill>
                <a:effectLst/>
                <a:uLnTx/>
                <a:uFillTx/>
                <a:latin typeface="Aptos" panose="02110004020202020204"/>
                <a:ea typeface="+mn-ea"/>
                <a:cs typeface="+mn-cs"/>
              </a:rPr>
              <a:t>NEJM Evidence</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 2022;2. 5. </a:t>
            </a:r>
            <a:r>
              <a:rPr kumimoji="0" lang="en-US" sz="900" b="0" i="0" u="none" strike="noStrike" kern="1200" cap="none" spc="0" normalizeH="0" baseline="0" noProof="0" dirty="0" err="1">
                <a:ln>
                  <a:noFill/>
                </a:ln>
                <a:solidFill>
                  <a:srgbClr val="000000"/>
                </a:solidFill>
                <a:effectLst/>
                <a:uLnTx/>
                <a:uFillTx/>
                <a:latin typeface="Aptos" panose="02110004020202020204"/>
                <a:ea typeface="+mn-ea"/>
                <a:cs typeface="+mn-cs"/>
              </a:rPr>
              <a:t>Boorjian</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 SA et al. </a:t>
            </a:r>
            <a:r>
              <a:rPr kumimoji="0" lang="en-US" sz="900" b="0" i="1" u="none" strike="noStrike" kern="1200" cap="none" spc="0" normalizeH="0" baseline="0" noProof="0" dirty="0">
                <a:ln>
                  <a:noFill/>
                </a:ln>
                <a:solidFill>
                  <a:srgbClr val="000000"/>
                </a:solidFill>
                <a:effectLst/>
                <a:uLnTx/>
                <a:uFillTx/>
                <a:latin typeface="Aptos" panose="02110004020202020204"/>
                <a:ea typeface="+mn-ea"/>
                <a:cs typeface="+mn-cs"/>
              </a:rPr>
              <a:t>Lancet Oncol</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 2021;22:107-117. 6. </a:t>
            </a:r>
            <a:r>
              <a:rPr kumimoji="0" lang="en-US" sz="900" b="0" i="0" u="none" strike="noStrike" kern="1200" cap="none" spc="0" normalizeH="0" baseline="0" noProof="0" dirty="0" err="1">
                <a:ln>
                  <a:noFill/>
                </a:ln>
                <a:solidFill>
                  <a:srgbClr val="000000"/>
                </a:solidFill>
                <a:effectLst/>
                <a:uLnTx/>
                <a:uFillTx/>
                <a:latin typeface="Aptos" panose="02110004020202020204"/>
                <a:ea typeface="+mn-ea"/>
                <a:cs typeface="+mn-cs"/>
              </a:rPr>
              <a:t>Balar</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 AV et al. </a:t>
            </a:r>
            <a:r>
              <a:rPr kumimoji="0" lang="en-US" sz="900" b="0" i="1" u="none" strike="noStrike" kern="1200" cap="none" spc="0" normalizeH="0" baseline="0" noProof="0" dirty="0">
                <a:ln>
                  <a:noFill/>
                </a:ln>
                <a:solidFill>
                  <a:srgbClr val="000000"/>
                </a:solidFill>
                <a:effectLst/>
                <a:uLnTx/>
                <a:uFillTx/>
                <a:latin typeface="Aptos" panose="02110004020202020204"/>
                <a:ea typeface="+mn-ea"/>
                <a:cs typeface="+mn-cs"/>
              </a:rPr>
              <a:t>Lancet Oncol</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 2021 Jul;22:919-930. 7. </a:t>
            </a:r>
            <a:r>
              <a:rPr kumimoji="0" lang="en-US" sz="900" b="0" i="0" u="none" strike="noStrike" kern="1200" cap="none" spc="0" normalizeH="0" baseline="0" noProof="0" dirty="0" err="1">
                <a:ln>
                  <a:noFill/>
                </a:ln>
                <a:solidFill>
                  <a:srgbClr val="000000"/>
                </a:solidFill>
                <a:effectLst/>
                <a:uLnTx/>
                <a:uFillTx/>
                <a:latin typeface="Aptos" panose="02110004020202020204"/>
                <a:ea typeface="+mn-ea"/>
                <a:cs typeface="+mn-cs"/>
              </a:rPr>
              <a:t>Necchi</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 A et al. </a:t>
            </a:r>
            <a:r>
              <a:rPr kumimoji="0" lang="en-US" sz="900" b="0" i="1" u="none" strike="noStrike" kern="1200" cap="none" spc="0" normalizeH="0" baseline="0" noProof="0" dirty="0">
                <a:ln>
                  <a:noFill/>
                </a:ln>
                <a:solidFill>
                  <a:srgbClr val="000000"/>
                </a:solidFill>
                <a:effectLst/>
                <a:uLnTx/>
                <a:uFillTx/>
                <a:latin typeface="Aptos" panose="02110004020202020204"/>
                <a:ea typeface="+mn-ea"/>
                <a:cs typeface="+mn-cs"/>
              </a:rPr>
              <a:t>Lancet Oncol</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 2024;S1470-2045:00178-5. 8. Black PC et al. </a:t>
            </a:r>
            <a:r>
              <a:rPr kumimoji="0" lang="en-US" sz="900" b="0" i="1" u="none" strike="noStrike" kern="1200" cap="none" spc="0" normalizeH="0" baseline="0" noProof="0" dirty="0" err="1">
                <a:ln>
                  <a:noFill/>
                </a:ln>
                <a:solidFill>
                  <a:srgbClr val="000000"/>
                </a:solidFill>
                <a:effectLst/>
                <a:uLnTx/>
                <a:uFillTx/>
                <a:latin typeface="Aptos" panose="02110004020202020204"/>
                <a:ea typeface="+mn-ea"/>
                <a:cs typeface="+mn-cs"/>
              </a:rPr>
              <a:t>Eur</a:t>
            </a:r>
            <a:r>
              <a:rPr kumimoji="0" lang="en-US" sz="900" b="0" i="1" u="none" strike="noStrike" kern="1200" cap="none" spc="0" normalizeH="0" baseline="0" noProof="0" dirty="0">
                <a:ln>
                  <a:noFill/>
                </a:ln>
                <a:solidFill>
                  <a:srgbClr val="000000"/>
                </a:solidFill>
                <a:effectLst/>
                <a:uLnTx/>
                <a:uFillTx/>
                <a:latin typeface="Aptos" panose="02110004020202020204"/>
                <a:ea typeface="+mn-ea"/>
                <a:cs typeface="+mn-cs"/>
              </a:rPr>
              <a:t> Urol</a:t>
            </a:r>
            <a:r>
              <a:rPr kumimoji="0" lang="en-US" sz="900" b="0" i="0" u="none" strike="noStrike" kern="1200" cap="none" spc="0" normalizeH="0" baseline="0" noProof="0" dirty="0">
                <a:ln>
                  <a:noFill/>
                </a:ln>
                <a:solidFill>
                  <a:srgbClr val="000000"/>
                </a:solidFill>
                <a:effectLst/>
                <a:uLnTx/>
                <a:uFillTx/>
                <a:latin typeface="Aptos" panose="02110004020202020204"/>
                <a:ea typeface="+mn-ea"/>
                <a:cs typeface="+mn-cs"/>
              </a:rPr>
              <a:t>. 2023;84:536-544.</a:t>
            </a:r>
          </a:p>
        </p:txBody>
      </p:sp>
      <p:sp>
        <p:nvSpPr>
          <p:cNvPr id="3" name="CasellaDiTesto 2">
            <a:extLst>
              <a:ext uri="{FF2B5EF4-FFF2-40B4-BE49-F238E27FC236}">
                <a16:creationId xmlns:a16="http://schemas.microsoft.com/office/drawing/2014/main" id="{DB6EB75B-75EF-1603-C3A3-439929FCC6EA}"/>
              </a:ext>
            </a:extLst>
          </p:cNvPr>
          <p:cNvSpPr txBox="1"/>
          <p:nvPr/>
        </p:nvSpPr>
        <p:spPr>
          <a:xfrm>
            <a:off x="199977" y="5723891"/>
            <a:ext cx="352372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*BTD: breakthrough therapy designation; ICI: immune-checkpoint inhibitor</a:t>
            </a:r>
          </a:p>
        </p:txBody>
      </p:sp>
      <p:sp>
        <p:nvSpPr>
          <p:cNvPr id="4" name="Rettangolo 3">
            <a:extLst>
              <a:ext uri="{FF2B5EF4-FFF2-40B4-BE49-F238E27FC236}">
                <a16:creationId xmlns:a16="http://schemas.microsoft.com/office/drawing/2014/main" id="{90355D7F-81C7-4AF5-C02F-0877AA2AC29F}"/>
              </a:ext>
            </a:extLst>
          </p:cNvPr>
          <p:cNvSpPr/>
          <p:nvPr/>
        </p:nvSpPr>
        <p:spPr>
          <a:xfrm>
            <a:off x="78057" y="1422400"/>
            <a:ext cx="12022667" cy="2596444"/>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Rettangolo 4">
            <a:extLst>
              <a:ext uri="{FF2B5EF4-FFF2-40B4-BE49-F238E27FC236}">
                <a16:creationId xmlns:a16="http://schemas.microsoft.com/office/drawing/2014/main" id="{27B870CE-2D2A-ECC7-CA6C-E7C3E1DFDC5A}"/>
              </a:ext>
            </a:extLst>
          </p:cNvPr>
          <p:cNvSpPr/>
          <p:nvPr/>
        </p:nvSpPr>
        <p:spPr>
          <a:xfrm>
            <a:off x="78057" y="5040489"/>
            <a:ext cx="12022667" cy="898846"/>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ttangolo 5">
            <a:extLst>
              <a:ext uri="{FF2B5EF4-FFF2-40B4-BE49-F238E27FC236}">
                <a16:creationId xmlns:a16="http://schemas.microsoft.com/office/drawing/2014/main" id="{32E1352F-71BE-0DB5-3DE2-E18CAA1004E1}"/>
              </a:ext>
            </a:extLst>
          </p:cNvPr>
          <p:cNvSpPr/>
          <p:nvPr/>
        </p:nvSpPr>
        <p:spPr>
          <a:xfrm>
            <a:off x="120954" y="4018844"/>
            <a:ext cx="11900747" cy="1021645"/>
          </a:xfrm>
          <a:prstGeom prst="rect">
            <a:avLst/>
          </a:prstGeom>
          <a:noFill/>
          <a:ln w="57150">
            <a:solidFill>
              <a:srgbClr val="B219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475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fico 12">
            <a:extLst>
              <a:ext uri="{FF2B5EF4-FFF2-40B4-BE49-F238E27FC236}">
                <a16:creationId xmlns:a16="http://schemas.microsoft.com/office/drawing/2014/main" id="{DD77F854-F44D-37B4-DF45-BB551653F31D}"/>
              </a:ext>
            </a:extLst>
          </p:cNvPr>
          <p:cNvGraphicFramePr>
            <a:graphicFrameLocks/>
          </p:cNvGraphicFramePr>
          <p:nvPr/>
        </p:nvGraphicFramePr>
        <p:xfrm>
          <a:off x="67734" y="1467228"/>
          <a:ext cx="11889135" cy="3868219"/>
        </p:xfrm>
        <a:graphic>
          <a:graphicData uri="http://schemas.openxmlformats.org/drawingml/2006/chart">
            <c:chart xmlns:c="http://schemas.openxmlformats.org/drawingml/2006/chart" xmlns:r="http://schemas.openxmlformats.org/officeDocument/2006/relationships" r:id="rId2"/>
          </a:graphicData>
        </a:graphic>
      </p:graphicFrame>
      <p:sp>
        <p:nvSpPr>
          <p:cNvPr id="8" name="CasellaDiTesto 7">
            <a:extLst>
              <a:ext uri="{FF2B5EF4-FFF2-40B4-BE49-F238E27FC236}">
                <a16:creationId xmlns:a16="http://schemas.microsoft.com/office/drawing/2014/main" id="{4B841F6B-4534-CCF4-20B7-FA0C32A10FB3}"/>
              </a:ext>
            </a:extLst>
          </p:cNvPr>
          <p:cNvSpPr txBox="1"/>
          <p:nvPr/>
        </p:nvSpPr>
        <p:spPr>
          <a:xfrm>
            <a:off x="294363" y="5397054"/>
            <a:ext cx="1158433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1308A"/>
                </a:solidFill>
                <a:effectLst/>
                <a:uLnTx/>
                <a:uFillTx/>
                <a:latin typeface="Aptos" panose="02110004020202020204"/>
                <a:ea typeface="+mn-ea"/>
                <a:cs typeface="+mn-cs"/>
              </a:rPr>
              <a:t>Thus far the results favor the intravesical monotherapy strategy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1308A"/>
                </a:solidFill>
                <a:effectLst/>
                <a:uLnTx/>
                <a:uFillTx/>
                <a:latin typeface="Aptos" panose="02110004020202020204"/>
                <a:ea typeface="+mn-ea"/>
                <a:cs typeface="+mn-cs"/>
              </a:rPr>
              <a:t>Uncertainties related to the contribution of systemic ICI towards monotherapies</a:t>
            </a:r>
          </a:p>
        </p:txBody>
      </p:sp>
      <p:sp>
        <p:nvSpPr>
          <p:cNvPr id="9" name="Rettangolo con angoli arrotondati 8">
            <a:extLst>
              <a:ext uri="{FF2B5EF4-FFF2-40B4-BE49-F238E27FC236}">
                <a16:creationId xmlns:a16="http://schemas.microsoft.com/office/drawing/2014/main" id="{600BD9B2-1320-ECE2-9C15-33F9E80E9569}"/>
              </a:ext>
            </a:extLst>
          </p:cNvPr>
          <p:cNvSpPr/>
          <p:nvPr/>
        </p:nvSpPr>
        <p:spPr>
          <a:xfrm>
            <a:off x="508000" y="1592453"/>
            <a:ext cx="5836355" cy="1593669"/>
          </a:xfrm>
          <a:prstGeom prst="roundRect">
            <a:avLst/>
          </a:prstGeom>
          <a:noFill/>
          <a:ln w="38100">
            <a:solidFill>
              <a:srgbClr val="B219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CasellaDiTesto 9">
            <a:extLst>
              <a:ext uri="{FF2B5EF4-FFF2-40B4-BE49-F238E27FC236}">
                <a16:creationId xmlns:a16="http://schemas.microsoft.com/office/drawing/2014/main" id="{626C6A21-CF1A-DA4A-8A68-BF9DBFCBFE57}"/>
              </a:ext>
            </a:extLst>
          </p:cNvPr>
          <p:cNvSpPr txBox="1"/>
          <p:nvPr/>
        </p:nvSpPr>
        <p:spPr>
          <a:xfrm>
            <a:off x="67734" y="87771"/>
            <a:ext cx="120375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BCG-unresponsive CIS: do we measure the IO effect?</a:t>
            </a:r>
          </a:p>
        </p:txBody>
      </p:sp>
      <p:sp>
        <p:nvSpPr>
          <p:cNvPr id="11" name="Rettangolo 10">
            <a:extLst>
              <a:ext uri="{FF2B5EF4-FFF2-40B4-BE49-F238E27FC236}">
                <a16:creationId xmlns:a16="http://schemas.microsoft.com/office/drawing/2014/main" id="{AD3EA955-9174-9658-2FA6-228CFB5DD1D4}"/>
              </a:ext>
            </a:extLst>
          </p:cNvPr>
          <p:cNvSpPr/>
          <p:nvPr/>
        </p:nvSpPr>
        <p:spPr>
          <a:xfrm>
            <a:off x="727248" y="4128424"/>
            <a:ext cx="10985862" cy="383822"/>
          </a:xfrm>
          <a:prstGeom prst="rect">
            <a:avLst/>
          </a:prstGeom>
          <a:solidFill>
            <a:srgbClr val="5E7099">
              <a:alpha val="344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2024	               2024	           2024            	2024                    2022	  2021                    2021                 2023</a:t>
            </a:r>
          </a:p>
        </p:txBody>
      </p:sp>
      <p:sp>
        <p:nvSpPr>
          <p:cNvPr id="12" name="Footer Placeholder 12">
            <a:extLst>
              <a:ext uri="{FF2B5EF4-FFF2-40B4-BE49-F238E27FC236}">
                <a16:creationId xmlns:a16="http://schemas.microsoft.com/office/drawing/2014/main" id="{0CEA2045-5BAD-173A-A7CC-1483183CB388}"/>
              </a:ext>
            </a:extLst>
          </p:cNvPr>
          <p:cNvSpPr txBox="1">
            <a:spLocks/>
          </p:cNvSpPr>
          <p:nvPr/>
        </p:nvSpPr>
        <p:spPr>
          <a:xfrm>
            <a:off x="121920" y="6434666"/>
            <a:ext cx="11889134" cy="42141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1. Tyson MD et al. AUA 2024. Abstract P2-02. 2. Li R et al. </a:t>
            </a:r>
            <a:r>
              <a:rPr kumimoji="0" lang="en-US" sz="800" b="0" i="1" u="none" strike="noStrike" kern="1200" cap="none" spc="0" normalizeH="0" baseline="0" noProof="0" dirty="0">
                <a:ln>
                  <a:noFill/>
                </a:ln>
                <a:solidFill>
                  <a:srgbClr val="000000"/>
                </a:solidFill>
                <a:effectLst/>
                <a:uLnTx/>
                <a:uFillTx/>
                <a:latin typeface="Aptos" panose="02110004020202020204"/>
                <a:ea typeface="+mn-ea"/>
                <a:cs typeface="+mn-cs"/>
              </a:rPr>
              <a:t>Nat Med. </a:t>
            </a: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2024 Aug;30(8):2216-2223. 3. Presented by MS van der Heijden at the European Society of Medical Oncology Congress 2024; September 13-17, 2024; Barcelona, Spain. 4. </a:t>
            </a:r>
            <a:r>
              <a:rPr kumimoji="0" lang="en-US" sz="800" b="0" i="0" u="none" strike="noStrike" kern="1200" cap="none" spc="0" normalizeH="0" baseline="0" noProof="0" dirty="0" err="1">
                <a:ln>
                  <a:noFill/>
                </a:ln>
                <a:solidFill>
                  <a:srgbClr val="000000"/>
                </a:solidFill>
                <a:effectLst/>
                <a:uLnTx/>
                <a:uFillTx/>
                <a:latin typeface="Aptos" panose="02110004020202020204"/>
                <a:ea typeface="+mn-ea"/>
                <a:cs typeface="+mn-cs"/>
              </a:rPr>
              <a:t>Chamie</a:t>
            </a: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 K. </a:t>
            </a:r>
            <a:r>
              <a:rPr kumimoji="0" lang="en-US" sz="800" b="0" i="1" u="none" strike="noStrike" kern="1200" cap="none" spc="0" normalizeH="0" baseline="0" noProof="0" dirty="0">
                <a:ln>
                  <a:noFill/>
                </a:ln>
                <a:solidFill>
                  <a:srgbClr val="000000"/>
                </a:solidFill>
                <a:effectLst/>
                <a:uLnTx/>
                <a:uFillTx/>
                <a:latin typeface="Aptos" panose="02110004020202020204"/>
                <a:ea typeface="+mn-ea"/>
                <a:cs typeface="+mn-cs"/>
              </a:rPr>
              <a:t>NEJM Evidence</a:t>
            </a: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 2022;2. 5. </a:t>
            </a:r>
            <a:r>
              <a:rPr kumimoji="0" lang="en-US" sz="800" b="0" i="0" u="none" strike="noStrike" kern="1200" cap="none" spc="0" normalizeH="0" baseline="0" noProof="0" dirty="0" err="1">
                <a:ln>
                  <a:noFill/>
                </a:ln>
                <a:solidFill>
                  <a:srgbClr val="000000"/>
                </a:solidFill>
                <a:effectLst/>
                <a:uLnTx/>
                <a:uFillTx/>
                <a:latin typeface="Aptos" panose="02110004020202020204"/>
                <a:ea typeface="+mn-ea"/>
                <a:cs typeface="+mn-cs"/>
              </a:rPr>
              <a:t>Boorjian</a:t>
            </a: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 SA et al. </a:t>
            </a:r>
            <a:r>
              <a:rPr kumimoji="0" lang="en-US" sz="800" b="0" i="1" u="none" strike="noStrike" kern="1200" cap="none" spc="0" normalizeH="0" baseline="0" noProof="0" dirty="0">
                <a:ln>
                  <a:noFill/>
                </a:ln>
                <a:solidFill>
                  <a:srgbClr val="000000"/>
                </a:solidFill>
                <a:effectLst/>
                <a:uLnTx/>
                <a:uFillTx/>
                <a:latin typeface="Aptos" panose="02110004020202020204"/>
                <a:ea typeface="+mn-ea"/>
                <a:cs typeface="+mn-cs"/>
              </a:rPr>
              <a:t>Lancet Oncol</a:t>
            </a: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 2021;22:107-117. 6. </a:t>
            </a:r>
            <a:r>
              <a:rPr kumimoji="0" lang="en-US" sz="800" b="0" i="0" u="none" strike="noStrike" kern="1200" cap="none" spc="0" normalizeH="0" baseline="0" noProof="0" dirty="0" err="1">
                <a:ln>
                  <a:noFill/>
                </a:ln>
                <a:solidFill>
                  <a:srgbClr val="000000"/>
                </a:solidFill>
                <a:effectLst/>
                <a:uLnTx/>
                <a:uFillTx/>
                <a:latin typeface="Aptos" panose="02110004020202020204"/>
                <a:ea typeface="+mn-ea"/>
                <a:cs typeface="+mn-cs"/>
              </a:rPr>
              <a:t>Balar</a:t>
            </a: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 AV et al. </a:t>
            </a:r>
            <a:r>
              <a:rPr kumimoji="0" lang="en-US" sz="800" b="0" i="1" u="none" strike="noStrike" kern="1200" cap="none" spc="0" normalizeH="0" baseline="0" noProof="0" dirty="0">
                <a:ln>
                  <a:noFill/>
                </a:ln>
                <a:solidFill>
                  <a:srgbClr val="000000"/>
                </a:solidFill>
                <a:effectLst/>
                <a:uLnTx/>
                <a:uFillTx/>
                <a:latin typeface="Aptos" panose="02110004020202020204"/>
                <a:ea typeface="+mn-ea"/>
                <a:cs typeface="+mn-cs"/>
              </a:rPr>
              <a:t>Lancet Oncol</a:t>
            </a: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 2021 Jul;22:919-930. 7. Necchi A et al. </a:t>
            </a:r>
            <a:r>
              <a:rPr kumimoji="0" lang="en-US" sz="800" b="0" i="1" u="none" strike="noStrike" kern="1200" cap="none" spc="0" normalizeH="0" baseline="0" noProof="0" dirty="0">
                <a:ln>
                  <a:noFill/>
                </a:ln>
                <a:solidFill>
                  <a:srgbClr val="000000"/>
                </a:solidFill>
                <a:effectLst/>
                <a:uLnTx/>
                <a:uFillTx/>
                <a:latin typeface="Aptos" panose="02110004020202020204"/>
                <a:ea typeface="+mn-ea"/>
                <a:cs typeface="+mn-cs"/>
              </a:rPr>
              <a:t>Lancet Oncol</a:t>
            </a: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 2024;S1470-2045:00178-5. 8. Black PC et al. </a:t>
            </a:r>
            <a:r>
              <a:rPr kumimoji="0" lang="en-US" sz="800" b="0" i="1" u="none" strike="noStrike" kern="1200" cap="none" spc="0" normalizeH="0" baseline="0" noProof="0" dirty="0" err="1">
                <a:ln>
                  <a:noFill/>
                </a:ln>
                <a:solidFill>
                  <a:srgbClr val="000000"/>
                </a:solidFill>
                <a:effectLst/>
                <a:uLnTx/>
                <a:uFillTx/>
                <a:latin typeface="Aptos" panose="02110004020202020204"/>
                <a:ea typeface="+mn-ea"/>
                <a:cs typeface="+mn-cs"/>
              </a:rPr>
              <a:t>Eur</a:t>
            </a:r>
            <a:r>
              <a:rPr kumimoji="0" lang="en-US" sz="800" b="0" i="1" u="none" strike="noStrike" kern="1200" cap="none" spc="0" normalizeH="0" baseline="0" noProof="0" dirty="0">
                <a:ln>
                  <a:noFill/>
                </a:ln>
                <a:solidFill>
                  <a:srgbClr val="000000"/>
                </a:solidFill>
                <a:effectLst/>
                <a:uLnTx/>
                <a:uFillTx/>
                <a:latin typeface="Aptos" panose="02110004020202020204"/>
                <a:ea typeface="+mn-ea"/>
                <a:cs typeface="+mn-cs"/>
              </a:rPr>
              <a:t> Urol</a:t>
            </a:r>
            <a:r>
              <a:rPr kumimoji="0" lang="en-US" sz="800" b="0" i="0" u="none" strike="noStrike" kern="1200" cap="none" spc="0" normalizeH="0" baseline="0" noProof="0" dirty="0">
                <a:ln>
                  <a:noFill/>
                </a:ln>
                <a:solidFill>
                  <a:srgbClr val="000000"/>
                </a:solidFill>
                <a:effectLst/>
                <a:uLnTx/>
                <a:uFillTx/>
                <a:latin typeface="Aptos" panose="02110004020202020204"/>
                <a:ea typeface="+mn-ea"/>
                <a:cs typeface="+mn-cs"/>
              </a:rPr>
              <a:t>. 2023;84:536-544.</a:t>
            </a:r>
          </a:p>
        </p:txBody>
      </p:sp>
      <p:pic>
        <p:nvPicPr>
          <p:cNvPr id="5" name="Immagine 4">
            <a:extLst>
              <a:ext uri="{FF2B5EF4-FFF2-40B4-BE49-F238E27FC236}">
                <a16:creationId xmlns:a16="http://schemas.microsoft.com/office/drawing/2014/main" id="{A27A8927-050C-870C-D2B6-8A41A063DE36}"/>
              </a:ext>
            </a:extLst>
          </p:cNvPr>
          <p:cNvPicPr>
            <a:picLocks noChangeAspect="1"/>
          </p:cNvPicPr>
          <p:nvPr/>
        </p:nvPicPr>
        <p:blipFill>
          <a:blip r:embed="rId3"/>
          <a:stretch>
            <a:fillRect/>
          </a:stretch>
        </p:blipFill>
        <p:spPr>
          <a:xfrm>
            <a:off x="1020111" y="872184"/>
            <a:ext cx="436156" cy="581541"/>
          </a:xfrm>
          <a:prstGeom prst="rect">
            <a:avLst/>
          </a:prstGeom>
        </p:spPr>
      </p:pic>
      <p:pic>
        <p:nvPicPr>
          <p:cNvPr id="6" name="Immagine 5">
            <a:extLst>
              <a:ext uri="{FF2B5EF4-FFF2-40B4-BE49-F238E27FC236}">
                <a16:creationId xmlns:a16="http://schemas.microsoft.com/office/drawing/2014/main" id="{7E34A5E9-221A-C582-DFF0-2EEBEF8E4A3D}"/>
              </a:ext>
            </a:extLst>
          </p:cNvPr>
          <p:cNvPicPr>
            <a:picLocks noChangeAspect="1"/>
          </p:cNvPicPr>
          <p:nvPr/>
        </p:nvPicPr>
        <p:blipFill>
          <a:blip r:embed="rId3"/>
          <a:stretch>
            <a:fillRect/>
          </a:stretch>
        </p:blipFill>
        <p:spPr>
          <a:xfrm>
            <a:off x="2190566" y="868177"/>
            <a:ext cx="436156" cy="581541"/>
          </a:xfrm>
          <a:prstGeom prst="rect">
            <a:avLst/>
          </a:prstGeom>
        </p:spPr>
      </p:pic>
      <p:pic>
        <p:nvPicPr>
          <p:cNvPr id="7" name="Immagine 6">
            <a:extLst>
              <a:ext uri="{FF2B5EF4-FFF2-40B4-BE49-F238E27FC236}">
                <a16:creationId xmlns:a16="http://schemas.microsoft.com/office/drawing/2014/main" id="{7CA8978A-303F-0CD4-3057-7326DDCB125D}"/>
              </a:ext>
            </a:extLst>
          </p:cNvPr>
          <p:cNvPicPr>
            <a:picLocks noChangeAspect="1"/>
          </p:cNvPicPr>
          <p:nvPr/>
        </p:nvPicPr>
        <p:blipFill>
          <a:blip r:embed="rId3"/>
          <a:stretch>
            <a:fillRect/>
          </a:stretch>
        </p:blipFill>
        <p:spPr>
          <a:xfrm>
            <a:off x="3949578" y="876932"/>
            <a:ext cx="436156" cy="581541"/>
          </a:xfrm>
          <a:prstGeom prst="rect">
            <a:avLst/>
          </a:prstGeom>
        </p:spPr>
      </p:pic>
      <p:pic>
        <p:nvPicPr>
          <p:cNvPr id="14" name="Immagine 13">
            <a:extLst>
              <a:ext uri="{FF2B5EF4-FFF2-40B4-BE49-F238E27FC236}">
                <a16:creationId xmlns:a16="http://schemas.microsoft.com/office/drawing/2014/main" id="{058887E7-C2CB-202B-3A6C-9184E664AE71}"/>
              </a:ext>
            </a:extLst>
          </p:cNvPr>
          <p:cNvPicPr>
            <a:picLocks noChangeAspect="1"/>
          </p:cNvPicPr>
          <p:nvPr/>
        </p:nvPicPr>
        <p:blipFill>
          <a:blip r:embed="rId3"/>
          <a:stretch>
            <a:fillRect/>
          </a:stretch>
        </p:blipFill>
        <p:spPr>
          <a:xfrm>
            <a:off x="5097986" y="868176"/>
            <a:ext cx="436156" cy="581541"/>
          </a:xfrm>
          <a:prstGeom prst="rect">
            <a:avLst/>
          </a:prstGeom>
        </p:spPr>
      </p:pic>
      <p:pic>
        <p:nvPicPr>
          <p:cNvPr id="15" name="Immagine 14">
            <a:extLst>
              <a:ext uri="{FF2B5EF4-FFF2-40B4-BE49-F238E27FC236}">
                <a16:creationId xmlns:a16="http://schemas.microsoft.com/office/drawing/2014/main" id="{1917D8D6-46CB-A5A3-F5C7-4A35FBAC7A4A}"/>
              </a:ext>
            </a:extLst>
          </p:cNvPr>
          <p:cNvPicPr>
            <a:picLocks noChangeAspect="1"/>
          </p:cNvPicPr>
          <p:nvPr/>
        </p:nvPicPr>
        <p:blipFill>
          <a:blip r:embed="rId3"/>
          <a:stretch>
            <a:fillRect/>
          </a:stretch>
        </p:blipFill>
        <p:spPr>
          <a:xfrm>
            <a:off x="6657860" y="868175"/>
            <a:ext cx="436156" cy="581541"/>
          </a:xfrm>
          <a:prstGeom prst="rect">
            <a:avLst/>
          </a:prstGeom>
        </p:spPr>
      </p:pic>
      <p:pic>
        <p:nvPicPr>
          <p:cNvPr id="16" name="Immagine 15">
            <a:extLst>
              <a:ext uri="{FF2B5EF4-FFF2-40B4-BE49-F238E27FC236}">
                <a16:creationId xmlns:a16="http://schemas.microsoft.com/office/drawing/2014/main" id="{5A9BF694-9296-A808-D31F-93FD8612A1D5}"/>
              </a:ext>
            </a:extLst>
          </p:cNvPr>
          <p:cNvPicPr>
            <a:picLocks noChangeAspect="1"/>
          </p:cNvPicPr>
          <p:nvPr/>
        </p:nvPicPr>
        <p:blipFill>
          <a:blip r:embed="rId3"/>
          <a:stretch>
            <a:fillRect/>
          </a:stretch>
        </p:blipFill>
        <p:spPr>
          <a:xfrm>
            <a:off x="8198794" y="868174"/>
            <a:ext cx="436156" cy="581541"/>
          </a:xfrm>
          <a:prstGeom prst="rect">
            <a:avLst/>
          </a:prstGeom>
        </p:spPr>
      </p:pic>
      <p:pic>
        <p:nvPicPr>
          <p:cNvPr id="19" name="Immagine 18">
            <a:extLst>
              <a:ext uri="{FF2B5EF4-FFF2-40B4-BE49-F238E27FC236}">
                <a16:creationId xmlns:a16="http://schemas.microsoft.com/office/drawing/2014/main" id="{88051EA6-BBFF-23E3-BB79-C4A06FF8A3BD}"/>
              </a:ext>
            </a:extLst>
          </p:cNvPr>
          <p:cNvPicPr>
            <a:picLocks noChangeAspect="1"/>
          </p:cNvPicPr>
          <p:nvPr/>
        </p:nvPicPr>
        <p:blipFill>
          <a:blip r:embed="rId4">
            <a:duotone>
              <a:prstClr val="black"/>
              <a:schemeClr val="accent2">
                <a:tint val="45000"/>
                <a:satMod val="400000"/>
              </a:schemeClr>
            </a:duotone>
          </a:blip>
          <a:stretch>
            <a:fillRect/>
          </a:stretch>
        </p:blipFill>
        <p:spPr>
          <a:xfrm>
            <a:off x="2753103" y="998934"/>
            <a:ext cx="468294" cy="468294"/>
          </a:xfrm>
          <a:prstGeom prst="rect">
            <a:avLst/>
          </a:prstGeom>
          <a:ln>
            <a:noFill/>
          </a:ln>
        </p:spPr>
      </p:pic>
      <p:pic>
        <p:nvPicPr>
          <p:cNvPr id="20" name="Immagine 19">
            <a:extLst>
              <a:ext uri="{FF2B5EF4-FFF2-40B4-BE49-F238E27FC236}">
                <a16:creationId xmlns:a16="http://schemas.microsoft.com/office/drawing/2014/main" id="{0F6E61E9-C77B-B339-4E47-3FCED683A361}"/>
              </a:ext>
            </a:extLst>
          </p:cNvPr>
          <p:cNvPicPr>
            <a:picLocks noChangeAspect="1"/>
          </p:cNvPicPr>
          <p:nvPr/>
        </p:nvPicPr>
        <p:blipFill>
          <a:blip r:embed="rId4">
            <a:duotone>
              <a:prstClr val="black"/>
              <a:schemeClr val="accent2">
                <a:tint val="45000"/>
                <a:satMod val="400000"/>
              </a:schemeClr>
            </a:duotone>
          </a:blip>
          <a:stretch>
            <a:fillRect/>
          </a:stretch>
        </p:blipFill>
        <p:spPr>
          <a:xfrm>
            <a:off x="5562362" y="948349"/>
            <a:ext cx="468294" cy="468294"/>
          </a:xfrm>
          <a:prstGeom prst="rect">
            <a:avLst/>
          </a:prstGeom>
          <a:ln>
            <a:noFill/>
          </a:ln>
        </p:spPr>
      </p:pic>
      <p:pic>
        <p:nvPicPr>
          <p:cNvPr id="21" name="Immagine 20">
            <a:extLst>
              <a:ext uri="{FF2B5EF4-FFF2-40B4-BE49-F238E27FC236}">
                <a16:creationId xmlns:a16="http://schemas.microsoft.com/office/drawing/2014/main" id="{6C9CC945-2F01-93F0-6BBB-07D4B5FCD3CB}"/>
              </a:ext>
            </a:extLst>
          </p:cNvPr>
          <p:cNvPicPr>
            <a:picLocks noChangeAspect="1"/>
          </p:cNvPicPr>
          <p:nvPr/>
        </p:nvPicPr>
        <p:blipFill>
          <a:blip r:embed="rId4">
            <a:duotone>
              <a:prstClr val="black"/>
              <a:schemeClr val="accent2">
                <a:tint val="45000"/>
                <a:satMod val="400000"/>
              </a:schemeClr>
            </a:duotone>
          </a:blip>
          <a:stretch>
            <a:fillRect/>
          </a:stretch>
        </p:blipFill>
        <p:spPr>
          <a:xfrm>
            <a:off x="9589430" y="933555"/>
            <a:ext cx="468294" cy="468294"/>
          </a:xfrm>
          <a:prstGeom prst="rect">
            <a:avLst/>
          </a:prstGeom>
          <a:ln>
            <a:noFill/>
          </a:ln>
        </p:spPr>
      </p:pic>
      <p:pic>
        <p:nvPicPr>
          <p:cNvPr id="22" name="Immagine 21">
            <a:extLst>
              <a:ext uri="{FF2B5EF4-FFF2-40B4-BE49-F238E27FC236}">
                <a16:creationId xmlns:a16="http://schemas.microsoft.com/office/drawing/2014/main" id="{3186124D-327E-0A9A-25DF-EADECB3ED4F3}"/>
              </a:ext>
            </a:extLst>
          </p:cNvPr>
          <p:cNvPicPr>
            <a:picLocks noChangeAspect="1"/>
          </p:cNvPicPr>
          <p:nvPr/>
        </p:nvPicPr>
        <p:blipFill>
          <a:blip r:embed="rId4">
            <a:duotone>
              <a:prstClr val="black"/>
              <a:schemeClr val="accent2">
                <a:tint val="45000"/>
                <a:satMod val="400000"/>
              </a:schemeClr>
            </a:duotone>
          </a:blip>
          <a:stretch>
            <a:fillRect/>
          </a:stretch>
        </p:blipFill>
        <p:spPr>
          <a:xfrm>
            <a:off x="10998102" y="937327"/>
            <a:ext cx="468294" cy="468294"/>
          </a:xfrm>
          <a:prstGeom prst="rect">
            <a:avLst/>
          </a:prstGeom>
          <a:ln>
            <a:noFill/>
          </a:ln>
        </p:spPr>
      </p:pic>
    </p:spTree>
    <p:extLst>
      <p:ext uri="{BB962C8B-B14F-4D97-AF65-F5344CB8AC3E}">
        <p14:creationId xmlns:p14="http://schemas.microsoft.com/office/powerpoint/2010/main" val="32276741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4B670E-21BC-C02F-B585-A3AC4873EED9}"/>
              </a:ext>
            </a:extLst>
          </p:cNvPr>
          <p:cNvSpPr txBox="1"/>
          <p:nvPr/>
        </p:nvSpPr>
        <p:spPr>
          <a:xfrm>
            <a:off x="169334" y="57343"/>
            <a:ext cx="931333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Real world U.S. data of therapeutic pathways for BCG-unresponsive HR-NMIBC</a:t>
            </a:r>
          </a:p>
        </p:txBody>
      </p:sp>
      <p:sp>
        <p:nvSpPr>
          <p:cNvPr id="3" name="CasellaDiTesto 2">
            <a:extLst>
              <a:ext uri="{FF2B5EF4-FFF2-40B4-BE49-F238E27FC236}">
                <a16:creationId xmlns:a16="http://schemas.microsoft.com/office/drawing/2014/main" id="{0A340196-A632-F1A8-7780-E86A4F562B83}"/>
              </a:ext>
            </a:extLst>
          </p:cNvPr>
          <p:cNvSpPr txBox="1"/>
          <p:nvPr/>
        </p:nvSpPr>
        <p:spPr>
          <a:xfrm>
            <a:off x="169334" y="6333067"/>
            <a:ext cx="43635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Source: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TrinetX</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TirnetX.com</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courtesy: Dr. Brigida Maiorano</a:t>
            </a:r>
          </a:p>
        </p:txBody>
      </p:sp>
      <p:pic>
        <p:nvPicPr>
          <p:cNvPr id="5" name="Immagine 4" descr="Immagine che contiene testo, schermata, Diagramma, diagramma&#10;&#10;Descrizione generata automaticamente">
            <a:extLst>
              <a:ext uri="{FF2B5EF4-FFF2-40B4-BE49-F238E27FC236}">
                <a16:creationId xmlns:a16="http://schemas.microsoft.com/office/drawing/2014/main" id="{3D442522-22BB-68D3-E7E7-DE1A755683C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56993" y="1353256"/>
            <a:ext cx="4579948" cy="4453467"/>
          </a:xfrm>
          <a:prstGeom prst="rect">
            <a:avLst/>
          </a:prstGeom>
        </p:spPr>
      </p:pic>
      <p:pic>
        <p:nvPicPr>
          <p:cNvPr id="7" name="Immagine 6" descr="Immagine che contiene testo, diagramma, linea, Diagramma&#10;&#10;Descrizione generata automaticamente">
            <a:extLst>
              <a:ext uri="{FF2B5EF4-FFF2-40B4-BE49-F238E27FC236}">
                <a16:creationId xmlns:a16="http://schemas.microsoft.com/office/drawing/2014/main" id="{FCAFCDBB-80EA-B873-8B1A-BEC91DFA948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067570" y="1353256"/>
            <a:ext cx="5722351" cy="4373019"/>
          </a:xfrm>
          <a:prstGeom prst="rect">
            <a:avLst/>
          </a:prstGeom>
        </p:spPr>
      </p:pic>
      <p:sp>
        <p:nvSpPr>
          <p:cNvPr id="8" name="CasellaDiTesto 7">
            <a:extLst>
              <a:ext uri="{FF2B5EF4-FFF2-40B4-BE49-F238E27FC236}">
                <a16:creationId xmlns:a16="http://schemas.microsoft.com/office/drawing/2014/main" id="{187FD6B2-E37A-76CB-7481-4284B5992339}"/>
              </a:ext>
            </a:extLst>
          </p:cNvPr>
          <p:cNvSpPr txBox="1"/>
          <p:nvPr/>
        </p:nvSpPr>
        <p:spPr>
          <a:xfrm>
            <a:off x="7104641" y="5575890"/>
            <a:ext cx="1648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ptos" panose="02110004020202020204"/>
                <a:ea typeface="+mn-ea"/>
                <a:cs typeface="+mn-cs"/>
              </a:rPr>
              <a:t>N=708 pts</a:t>
            </a:r>
          </a:p>
        </p:txBody>
      </p:sp>
      <p:grpSp>
        <p:nvGrpSpPr>
          <p:cNvPr id="13" name="Gruppo 12">
            <a:extLst>
              <a:ext uri="{FF2B5EF4-FFF2-40B4-BE49-F238E27FC236}">
                <a16:creationId xmlns:a16="http://schemas.microsoft.com/office/drawing/2014/main" id="{DCB669AE-2398-35D3-EFC7-B9CEDF04A5FE}"/>
              </a:ext>
            </a:extLst>
          </p:cNvPr>
          <p:cNvGrpSpPr/>
          <p:nvPr/>
        </p:nvGrpSpPr>
        <p:grpSpPr>
          <a:xfrm>
            <a:off x="7594169" y="3137869"/>
            <a:ext cx="4502927" cy="1348890"/>
            <a:chOff x="7594169" y="3137869"/>
            <a:chExt cx="4502927" cy="1348890"/>
          </a:xfrm>
        </p:grpSpPr>
        <p:sp>
          <p:nvSpPr>
            <p:cNvPr id="4" name="Ovale 3">
              <a:extLst>
                <a:ext uri="{FF2B5EF4-FFF2-40B4-BE49-F238E27FC236}">
                  <a16:creationId xmlns:a16="http://schemas.microsoft.com/office/drawing/2014/main" id="{BED42778-DCD5-E364-D803-45747688158D}"/>
                </a:ext>
              </a:extLst>
            </p:cNvPr>
            <p:cNvSpPr/>
            <p:nvPr/>
          </p:nvSpPr>
          <p:spPr>
            <a:xfrm>
              <a:off x="7594169" y="4029559"/>
              <a:ext cx="542441" cy="457200"/>
            </a:xfrm>
            <a:prstGeom prst="ellipse">
              <a:avLst/>
            </a:prstGeom>
            <a:solidFill>
              <a:srgbClr val="B9DEB4">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9" name="Connettore 2 8">
              <a:extLst>
                <a:ext uri="{FF2B5EF4-FFF2-40B4-BE49-F238E27FC236}">
                  <a16:creationId xmlns:a16="http://schemas.microsoft.com/office/drawing/2014/main" id="{601B8692-C3D3-3654-E63B-DCE29EEBAF7A}"/>
                </a:ext>
              </a:extLst>
            </p:cNvPr>
            <p:cNvCxnSpPr>
              <a:cxnSpLocks/>
              <a:stCxn id="4" idx="6"/>
              <a:endCxn id="10" idx="1"/>
            </p:cNvCxnSpPr>
            <p:nvPr/>
          </p:nvCxnSpPr>
          <p:spPr>
            <a:xfrm flipV="1">
              <a:off x="8136610" y="3738034"/>
              <a:ext cx="2286000" cy="5201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96526FC7-BB52-083E-0587-0B6C460430DB}"/>
                </a:ext>
              </a:extLst>
            </p:cNvPr>
            <p:cNvSpPr txBox="1"/>
            <p:nvPr/>
          </p:nvSpPr>
          <p:spPr>
            <a:xfrm>
              <a:off x="10422610" y="3137869"/>
              <a:ext cx="1674486" cy="1200329"/>
            </a:xfrm>
            <a:prstGeom prst="rect">
              <a:avLst/>
            </a:prstGeom>
            <a:solidFill>
              <a:srgbClr val="B9DEB4">
                <a:alpha val="20000"/>
              </a:srgb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Myers AA, et al. </a:t>
              </a:r>
              <a:r>
                <a:rPr kumimoji="0" lang="en-US" sz="1200" b="0" i="1" u="none" strike="noStrike" kern="1200" cap="none" spc="0" normalizeH="0" baseline="0" noProof="0" dirty="0" err="1">
                  <a:ln>
                    <a:noFill/>
                  </a:ln>
                  <a:solidFill>
                    <a:prstClr val="black"/>
                  </a:solidFill>
                  <a:effectLst/>
                  <a:uLnTx/>
                  <a:uFillTx/>
                  <a:latin typeface="Aptos" panose="02110004020202020204"/>
                  <a:ea typeface="+mn-ea"/>
                  <a:cs typeface="+mn-cs"/>
                </a:rPr>
                <a:t>Eur</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 Urol.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N=36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75% CR 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12m-DFS: 69%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24m RC-free: 74%</a:t>
              </a:r>
            </a:p>
          </p:txBody>
        </p:sp>
      </p:grpSp>
      <p:sp>
        <p:nvSpPr>
          <p:cNvPr id="14" name="CasellaDiTesto 13">
            <a:extLst>
              <a:ext uri="{FF2B5EF4-FFF2-40B4-BE49-F238E27FC236}">
                <a16:creationId xmlns:a16="http://schemas.microsoft.com/office/drawing/2014/main" id="{5E968F49-8485-B016-C2C3-CB0B6ECF447D}"/>
              </a:ext>
            </a:extLst>
          </p:cNvPr>
          <p:cNvSpPr txBox="1"/>
          <p:nvPr/>
        </p:nvSpPr>
        <p:spPr>
          <a:xfrm>
            <a:off x="4514069" y="6333066"/>
            <a:ext cx="31706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Contributing sites from USA (see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worldmap</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11" name="Immagine 10" descr="Immagine che contiene mappa, atlante, testo&#10;&#10;Descrizione generata automaticamente">
            <a:extLst>
              <a:ext uri="{FF2B5EF4-FFF2-40B4-BE49-F238E27FC236}">
                <a16:creationId xmlns:a16="http://schemas.microsoft.com/office/drawing/2014/main" id="{B82ECFB8-51B1-4675-E409-B0430885F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4532" y="137979"/>
            <a:ext cx="1966277" cy="1305343"/>
          </a:xfrm>
          <a:prstGeom prst="rect">
            <a:avLst/>
          </a:prstGeom>
        </p:spPr>
      </p:pic>
    </p:spTree>
    <p:extLst>
      <p:ext uri="{BB962C8B-B14F-4D97-AF65-F5344CB8AC3E}">
        <p14:creationId xmlns:p14="http://schemas.microsoft.com/office/powerpoint/2010/main" val="333767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clipart, cartone animato&#10;&#10;Descrizione generata automaticamente">
            <a:extLst>
              <a:ext uri="{FF2B5EF4-FFF2-40B4-BE49-F238E27FC236}">
                <a16:creationId xmlns:a16="http://schemas.microsoft.com/office/drawing/2014/main" id="{82813444-3681-84AA-8C7E-7C1760BFF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961" y="1767421"/>
            <a:ext cx="1883475" cy="1883475"/>
          </a:xfrm>
          <a:prstGeom prst="rect">
            <a:avLst/>
          </a:prstGeom>
        </p:spPr>
      </p:pic>
      <p:pic>
        <p:nvPicPr>
          <p:cNvPr id="8" name="Immagine 7" descr="Immagine che contiene clipart, cartone animato, illustrazione&#10;&#10;Descrizione generata automaticamente">
            <a:extLst>
              <a:ext uri="{FF2B5EF4-FFF2-40B4-BE49-F238E27FC236}">
                <a16:creationId xmlns:a16="http://schemas.microsoft.com/office/drawing/2014/main" id="{24B648F1-2A0C-5A22-8CD2-F526A7094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61" y="4309574"/>
            <a:ext cx="1883475" cy="1883475"/>
          </a:xfrm>
          <a:prstGeom prst="rect">
            <a:avLst/>
          </a:prstGeom>
        </p:spPr>
      </p:pic>
      <p:sp>
        <p:nvSpPr>
          <p:cNvPr id="9" name="CasellaDiTesto 8">
            <a:extLst>
              <a:ext uri="{FF2B5EF4-FFF2-40B4-BE49-F238E27FC236}">
                <a16:creationId xmlns:a16="http://schemas.microsoft.com/office/drawing/2014/main" id="{23C5D106-0FAF-FED2-3FDD-973F38DD463C}"/>
              </a:ext>
            </a:extLst>
          </p:cNvPr>
          <p:cNvSpPr txBox="1"/>
          <p:nvPr/>
        </p:nvSpPr>
        <p:spPr>
          <a:xfrm>
            <a:off x="222703" y="1582755"/>
            <a:ext cx="1176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Patient A</a:t>
            </a:r>
          </a:p>
        </p:txBody>
      </p:sp>
      <p:sp>
        <p:nvSpPr>
          <p:cNvPr id="10" name="CasellaDiTesto 9">
            <a:extLst>
              <a:ext uri="{FF2B5EF4-FFF2-40B4-BE49-F238E27FC236}">
                <a16:creationId xmlns:a16="http://schemas.microsoft.com/office/drawing/2014/main" id="{EFE87E4D-848C-2EC9-96B0-9F38A53F2920}"/>
              </a:ext>
            </a:extLst>
          </p:cNvPr>
          <p:cNvSpPr txBox="1"/>
          <p:nvPr/>
        </p:nvSpPr>
        <p:spPr>
          <a:xfrm>
            <a:off x="222703" y="4154590"/>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Patient B</a:t>
            </a:r>
          </a:p>
        </p:txBody>
      </p:sp>
      <p:sp>
        <p:nvSpPr>
          <p:cNvPr id="11" name="Rettangolo con angoli arrotondati 10">
            <a:extLst>
              <a:ext uri="{FF2B5EF4-FFF2-40B4-BE49-F238E27FC236}">
                <a16:creationId xmlns:a16="http://schemas.microsoft.com/office/drawing/2014/main" id="{6A513994-92CB-8976-D560-A605206C359D}"/>
              </a:ext>
            </a:extLst>
          </p:cNvPr>
          <p:cNvSpPr/>
          <p:nvPr/>
        </p:nvSpPr>
        <p:spPr>
          <a:xfrm>
            <a:off x="4905954" y="1331766"/>
            <a:ext cx="2027582" cy="659959"/>
          </a:xfrm>
          <a:prstGeom prst="roundRect">
            <a:avLst/>
          </a:prstGeom>
          <a:solidFill>
            <a:srgbClr val="01A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Pembrolizumab</a:t>
            </a:r>
          </a:p>
        </p:txBody>
      </p:sp>
      <p:sp>
        <p:nvSpPr>
          <p:cNvPr id="12" name="Rettangolo con angoli arrotondati 11">
            <a:extLst>
              <a:ext uri="{FF2B5EF4-FFF2-40B4-BE49-F238E27FC236}">
                <a16:creationId xmlns:a16="http://schemas.microsoft.com/office/drawing/2014/main" id="{C191B687-0B08-B305-D04D-6D3828F53A57}"/>
              </a:ext>
            </a:extLst>
          </p:cNvPr>
          <p:cNvSpPr/>
          <p:nvPr/>
        </p:nvSpPr>
        <p:spPr>
          <a:xfrm>
            <a:off x="6933536" y="1331766"/>
            <a:ext cx="1520141" cy="659959"/>
          </a:xfrm>
          <a:prstGeom prst="roundRect">
            <a:avLst/>
          </a:prstGeom>
          <a:solidFill>
            <a:srgbClr val="B9DEB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TAR200</a:t>
            </a:r>
          </a:p>
        </p:txBody>
      </p:sp>
      <p:sp>
        <p:nvSpPr>
          <p:cNvPr id="13" name="Rettangolo con angoli arrotondati 12">
            <a:extLst>
              <a:ext uri="{FF2B5EF4-FFF2-40B4-BE49-F238E27FC236}">
                <a16:creationId xmlns:a16="http://schemas.microsoft.com/office/drawing/2014/main" id="{797B99F7-660D-F63E-BC58-5131BB5D63DC}"/>
              </a:ext>
            </a:extLst>
          </p:cNvPr>
          <p:cNvSpPr/>
          <p:nvPr/>
        </p:nvSpPr>
        <p:spPr>
          <a:xfrm>
            <a:off x="8445728" y="1331766"/>
            <a:ext cx="1716038" cy="659959"/>
          </a:xfrm>
          <a:prstGeom prst="roundRect">
            <a:avLst/>
          </a:prstGeom>
          <a:solidFill>
            <a:srgbClr val="C25E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Nadofaragene</a:t>
            </a:r>
          </a:p>
        </p:txBody>
      </p:sp>
      <p:sp>
        <p:nvSpPr>
          <p:cNvPr id="14" name="Rettangolo con angoli arrotondati 13">
            <a:extLst>
              <a:ext uri="{FF2B5EF4-FFF2-40B4-BE49-F238E27FC236}">
                <a16:creationId xmlns:a16="http://schemas.microsoft.com/office/drawing/2014/main" id="{15FCCA9A-C205-8731-976C-336CDC5BE0D3}"/>
              </a:ext>
            </a:extLst>
          </p:cNvPr>
          <p:cNvSpPr/>
          <p:nvPr/>
        </p:nvSpPr>
        <p:spPr>
          <a:xfrm>
            <a:off x="10161766" y="1331766"/>
            <a:ext cx="1905543" cy="659959"/>
          </a:xfrm>
          <a:prstGeom prst="roundRect">
            <a:avLst/>
          </a:prstGeom>
          <a:solidFill>
            <a:srgbClr val="5E7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Cretostimogene</a:t>
            </a:r>
          </a:p>
        </p:txBody>
      </p:sp>
      <p:sp>
        <p:nvSpPr>
          <p:cNvPr id="17" name="Rettangolo con angoli arrotondati 16">
            <a:extLst>
              <a:ext uri="{FF2B5EF4-FFF2-40B4-BE49-F238E27FC236}">
                <a16:creationId xmlns:a16="http://schemas.microsoft.com/office/drawing/2014/main" id="{09400877-9FFB-3AE3-E790-65AB8B1FC256}"/>
              </a:ext>
            </a:extLst>
          </p:cNvPr>
          <p:cNvSpPr/>
          <p:nvPr/>
        </p:nvSpPr>
        <p:spPr>
          <a:xfrm>
            <a:off x="3385813" y="1331766"/>
            <a:ext cx="1520141" cy="65995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N-803+BCG</a:t>
            </a:r>
          </a:p>
        </p:txBody>
      </p:sp>
      <p:sp>
        <p:nvSpPr>
          <p:cNvPr id="18" name="Rettangolo con angoli arrotondati 17">
            <a:extLst>
              <a:ext uri="{FF2B5EF4-FFF2-40B4-BE49-F238E27FC236}">
                <a16:creationId xmlns:a16="http://schemas.microsoft.com/office/drawing/2014/main" id="{51A70003-9ABC-0EC0-2B4D-568F5DA2AED6}"/>
              </a:ext>
            </a:extLst>
          </p:cNvPr>
          <p:cNvSpPr/>
          <p:nvPr/>
        </p:nvSpPr>
        <p:spPr>
          <a:xfrm>
            <a:off x="5413395" y="2055401"/>
            <a:ext cx="2027582" cy="659959"/>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(Gem/Doce)</a:t>
            </a:r>
          </a:p>
        </p:txBody>
      </p:sp>
      <p:sp>
        <p:nvSpPr>
          <p:cNvPr id="19" name="Rettangolo con angoli arrotondati 18">
            <a:extLst>
              <a:ext uri="{FF2B5EF4-FFF2-40B4-BE49-F238E27FC236}">
                <a16:creationId xmlns:a16="http://schemas.microsoft.com/office/drawing/2014/main" id="{74033EB3-A9A0-9C66-BC09-8F1588383C60}"/>
              </a:ext>
            </a:extLst>
          </p:cNvPr>
          <p:cNvSpPr/>
          <p:nvPr/>
        </p:nvSpPr>
        <p:spPr>
          <a:xfrm>
            <a:off x="3385813" y="2055401"/>
            <a:ext cx="2027582" cy="659959"/>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BCG rechallenge</a:t>
            </a:r>
          </a:p>
        </p:txBody>
      </p:sp>
      <p:sp>
        <p:nvSpPr>
          <p:cNvPr id="20" name="Rettangolo con angoli arrotondati 19">
            <a:extLst>
              <a:ext uri="{FF2B5EF4-FFF2-40B4-BE49-F238E27FC236}">
                <a16:creationId xmlns:a16="http://schemas.microsoft.com/office/drawing/2014/main" id="{F715FCC6-D61E-91CC-A149-0804F0D9813A}"/>
              </a:ext>
            </a:extLst>
          </p:cNvPr>
          <p:cNvSpPr/>
          <p:nvPr/>
        </p:nvSpPr>
        <p:spPr>
          <a:xfrm>
            <a:off x="5413395" y="5336717"/>
            <a:ext cx="2027582" cy="659959"/>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(Gem/Doce)</a:t>
            </a:r>
          </a:p>
        </p:txBody>
      </p:sp>
      <p:sp>
        <p:nvSpPr>
          <p:cNvPr id="21" name="Rettangolo con angoli arrotondati 20">
            <a:extLst>
              <a:ext uri="{FF2B5EF4-FFF2-40B4-BE49-F238E27FC236}">
                <a16:creationId xmlns:a16="http://schemas.microsoft.com/office/drawing/2014/main" id="{2A5CB39F-BAC8-7F3E-DA4F-53819760BF5F}"/>
              </a:ext>
            </a:extLst>
          </p:cNvPr>
          <p:cNvSpPr/>
          <p:nvPr/>
        </p:nvSpPr>
        <p:spPr>
          <a:xfrm>
            <a:off x="3385813" y="5336717"/>
            <a:ext cx="2027582" cy="659959"/>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BCG rechallenge</a:t>
            </a:r>
          </a:p>
        </p:txBody>
      </p:sp>
      <p:grpSp>
        <p:nvGrpSpPr>
          <p:cNvPr id="22" name="Group 13">
            <a:extLst>
              <a:ext uri="{FF2B5EF4-FFF2-40B4-BE49-F238E27FC236}">
                <a16:creationId xmlns:a16="http://schemas.microsoft.com/office/drawing/2014/main" id="{1CFF76FA-2638-6B25-3965-37F03252356E}"/>
              </a:ext>
            </a:extLst>
          </p:cNvPr>
          <p:cNvGrpSpPr/>
          <p:nvPr/>
        </p:nvGrpSpPr>
        <p:grpSpPr>
          <a:xfrm>
            <a:off x="6427187" y="3211655"/>
            <a:ext cx="1484362" cy="1726105"/>
            <a:chOff x="4877677" y="2438914"/>
            <a:chExt cx="2432313" cy="1809129"/>
          </a:xfrm>
        </p:grpSpPr>
        <p:sp>
          <p:nvSpPr>
            <p:cNvPr id="23" name="Rectangle 6">
              <a:extLst>
                <a:ext uri="{FF2B5EF4-FFF2-40B4-BE49-F238E27FC236}">
                  <a16:creationId xmlns:a16="http://schemas.microsoft.com/office/drawing/2014/main" id="{8F6AF3A7-0B46-86CE-EEF2-AF70415CE2F9}"/>
                </a:ext>
              </a:extLst>
            </p:cNvPr>
            <p:cNvSpPr/>
            <p:nvPr/>
          </p:nvSpPr>
          <p:spPr>
            <a:xfrm>
              <a:off x="5944223" y="3682587"/>
              <a:ext cx="299221" cy="56545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srgbClr val="FFFFFF"/>
                </a:solidFill>
                <a:effectLst/>
                <a:uLnTx/>
                <a:uFillTx/>
                <a:latin typeface="Trebuchet MS"/>
                <a:ea typeface="+mn-ea"/>
                <a:cs typeface="+mn-cs"/>
                <a:sym typeface="Arial"/>
              </a:endParaRPr>
            </a:p>
          </p:txBody>
        </p:sp>
        <p:sp>
          <p:nvSpPr>
            <p:cNvPr id="24" name="Oval 5">
              <a:extLst>
                <a:ext uri="{FF2B5EF4-FFF2-40B4-BE49-F238E27FC236}">
                  <a16:creationId xmlns:a16="http://schemas.microsoft.com/office/drawing/2014/main" id="{A504DB15-ADE9-8B33-36B5-51D92F56A28E}"/>
                </a:ext>
              </a:extLst>
            </p:cNvPr>
            <p:cNvSpPr/>
            <p:nvPr/>
          </p:nvSpPr>
          <p:spPr>
            <a:xfrm>
              <a:off x="4877677" y="2438914"/>
              <a:ext cx="2432313" cy="1316652"/>
            </a:xfrm>
            <a:custGeom>
              <a:avLst/>
              <a:gdLst>
                <a:gd name="connsiteX0" fmla="*/ 0 w 2174708"/>
                <a:gd name="connsiteY0" fmla="*/ 742797 h 1485593"/>
                <a:gd name="connsiteX1" fmla="*/ 1087354 w 2174708"/>
                <a:gd name="connsiteY1" fmla="*/ 0 h 1485593"/>
                <a:gd name="connsiteX2" fmla="*/ 2174708 w 2174708"/>
                <a:gd name="connsiteY2" fmla="*/ 742797 h 1485593"/>
                <a:gd name="connsiteX3" fmla="*/ 1087354 w 2174708"/>
                <a:gd name="connsiteY3" fmla="*/ 1485594 h 1485593"/>
                <a:gd name="connsiteX4" fmla="*/ 0 w 2174708"/>
                <a:gd name="connsiteY4" fmla="*/ 742797 h 1485593"/>
                <a:gd name="connsiteX0" fmla="*/ 0 w 2202140"/>
                <a:gd name="connsiteY0" fmla="*/ 634039 h 1487248"/>
                <a:gd name="connsiteX1" fmla="*/ 1114786 w 2202140"/>
                <a:gd name="connsiteY1" fmla="*/ 970 h 1487248"/>
                <a:gd name="connsiteX2" fmla="*/ 2202140 w 2202140"/>
                <a:gd name="connsiteY2" fmla="*/ 743767 h 1487248"/>
                <a:gd name="connsiteX3" fmla="*/ 1114786 w 2202140"/>
                <a:gd name="connsiteY3" fmla="*/ 1486564 h 1487248"/>
                <a:gd name="connsiteX4" fmla="*/ 0 w 2202140"/>
                <a:gd name="connsiteY4" fmla="*/ 634039 h 1487248"/>
                <a:gd name="connsiteX0" fmla="*/ 0 w 2229572"/>
                <a:gd name="connsiteY0" fmla="*/ 633078 h 1485606"/>
                <a:gd name="connsiteX1" fmla="*/ 1114786 w 2229572"/>
                <a:gd name="connsiteY1" fmla="*/ 9 h 1485606"/>
                <a:gd name="connsiteX2" fmla="*/ 2229572 w 2229572"/>
                <a:gd name="connsiteY2" fmla="*/ 623934 h 1485606"/>
                <a:gd name="connsiteX3" fmla="*/ 1114786 w 2229572"/>
                <a:gd name="connsiteY3" fmla="*/ 1485603 h 1485606"/>
                <a:gd name="connsiteX4" fmla="*/ 0 w 2229572"/>
                <a:gd name="connsiteY4" fmla="*/ 633078 h 1485606"/>
                <a:gd name="connsiteX0" fmla="*/ 0 w 2229572"/>
                <a:gd name="connsiteY0" fmla="*/ 633081 h 1485609"/>
                <a:gd name="connsiteX1" fmla="*/ 1114786 w 2229572"/>
                <a:gd name="connsiteY1" fmla="*/ 12 h 1485609"/>
                <a:gd name="connsiteX2" fmla="*/ 2229572 w 2229572"/>
                <a:gd name="connsiteY2" fmla="*/ 623937 h 1485609"/>
                <a:gd name="connsiteX3" fmla="*/ 1114786 w 2229572"/>
                <a:gd name="connsiteY3" fmla="*/ 1485606 h 1485609"/>
                <a:gd name="connsiteX4" fmla="*/ 0 w 2229572"/>
                <a:gd name="connsiteY4" fmla="*/ 633081 h 1485609"/>
                <a:gd name="connsiteX0" fmla="*/ 323 w 2229895"/>
                <a:gd name="connsiteY0" fmla="*/ 633081 h 1485610"/>
                <a:gd name="connsiteX1" fmla="*/ 1115109 w 2229895"/>
                <a:gd name="connsiteY1" fmla="*/ 12 h 1485610"/>
                <a:gd name="connsiteX2" fmla="*/ 2229895 w 2229895"/>
                <a:gd name="connsiteY2" fmla="*/ 623937 h 1485610"/>
                <a:gd name="connsiteX3" fmla="*/ 1115109 w 2229895"/>
                <a:gd name="connsiteY3" fmla="*/ 1485606 h 1485610"/>
                <a:gd name="connsiteX4" fmla="*/ 323 w 2229895"/>
                <a:gd name="connsiteY4" fmla="*/ 633081 h 148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9895" h="1485610">
                  <a:moveTo>
                    <a:pt x="323" y="633081"/>
                  </a:moveTo>
                  <a:cubicBezTo>
                    <a:pt x="-17965" y="149694"/>
                    <a:pt x="743514" y="1536"/>
                    <a:pt x="1115109" y="12"/>
                  </a:cubicBezTo>
                  <a:cubicBezTo>
                    <a:pt x="1486704" y="-1512"/>
                    <a:pt x="2211607" y="131406"/>
                    <a:pt x="2229895" y="623937"/>
                  </a:cubicBezTo>
                  <a:cubicBezTo>
                    <a:pt x="2229895" y="1034172"/>
                    <a:pt x="1486704" y="1484082"/>
                    <a:pt x="1115109" y="1485606"/>
                  </a:cubicBezTo>
                  <a:cubicBezTo>
                    <a:pt x="743514" y="1487130"/>
                    <a:pt x="18611" y="1116468"/>
                    <a:pt x="323" y="633081"/>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srgbClr val="FFFFFF"/>
                </a:solidFill>
                <a:effectLst/>
                <a:uLnTx/>
                <a:uFillTx/>
                <a:latin typeface="Trebuchet MS"/>
                <a:ea typeface="+mn-ea"/>
                <a:cs typeface="+mn-cs"/>
                <a:sym typeface="Arial"/>
              </a:endParaRPr>
            </a:p>
          </p:txBody>
        </p:sp>
        <p:sp>
          <p:nvSpPr>
            <p:cNvPr id="25" name="TextBox 15">
              <a:extLst>
                <a:ext uri="{FF2B5EF4-FFF2-40B4-BE49-F238E27FC236}">
                  <a16:creationId xmlns:a16="http://schemas.microsoft.com/office/drawing/2014/main" id="{AD0F27EF-7612-84AB-2CA7-01636F3AF6F9}"/>
                </a:ext>
              </a:extLst>
            </p:cNvPr>
            <p:cNvSpPr txBox="1"/>
            <p:nvPr/>
          </p:nvSpPr>
          <p:spPr>
            <a:xfrm>
              <a:off x="4974586" y="2755414"/>
              <a:ext cx="2238494" cy="369332"/>
            </a:xfrm>
            <a:prstGeom prst="rect">
              <a:avLst/>
            </a:prstGeom>
            <a:noFill/>
          </p:spPr>
          <p:txBody>
            <a:bodyPr wrap="square" rtlCol="0">
              <a:sp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en-US" sz="1800" b="1" i="0" u="none" strike="noStrike" kern="0" cap="none" spc="0" normalizeH="0" baseline="0" noProof="0" dirty="0">
                <a:ln>
                  <a:noFill/>
                </a:ln>
                <a:solidFill>
                  <a:srgbClr val="FFFFFF"/>
                </a:solidFill>
                <a:effectLst/>
                <a:uLnTx/>
                <a:uFillTx/>
                <a:latin typeface="Trebuchet MS"/>
                <a:ea typeface="+mn-ea"/>
                <a:cs typeface="Arial"/>
                <a:sym typeface="Arial"/>
              </a:endParaRPr>
            </a:p>
          </p:txBody>
        </p:sp>
      </p:grpSp>
      <p:sp>
        <p:nvSpPr>
          <p:cNvPr id="26" name="Rettangolo con angoli arrotondati 25">
            <a:extLst>
              <a:ext uri="{FF2B5EF4-FFF2-40B4-BE49-F238E27FC236}">
                <a16:creationId xmlns:a16="http://schemas.microsoft.com/office/drawing/2014/main" id="{5F7B9D70-5107-4956-FA21-D30017C3704B}"/>
              </a:ext>
            </a:extLst>
          </p:cNvPr>
          <p:cNvSpPr/>
          <p:nvPr/>
        </p:nvSpPr>
        <p:spPr>
          <a:xfrm>
            <a:off x="3388345" y="5996676"/>
            <a:ext cx="2027582" cy="659959"/>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chemoRT</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ttangolo con angoli arrotondati 26">
            <a:extLst>
              <a:ext uri="{FF2B5EF4-FFF2-40B4-BE49-F238E27FC236}">
                <a16:creationId xmlns:a16="http://schemas.microsoft.com/office/drawing/2014/main" id="{17E2852E-24B3-78B6-7FCE-5C8AE159E1E9}"/>
              </a:ext>
            </a:extLst>
          </p:cNvPr>
          <p:cNvSpPr/>
          <p:nvPr/>
        </p:nvSpPr>
        <p:spPr>
          <a:xfrm>
            <a:off x="7440977" y="2055401"/>
            <a:ext cx="2027582" cy="659959"/>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chemoRT</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8" name="Freccia curva 27">
            <a:extLst>
              <a:ext uri="{FF2B5EF4-FFF2-40B4-BE49-F238E27FC236}">
                <a16:creationId xmlns:a16="http://schemas.microsoft.com/office/drawing/2014/main" id="{49361A63-A3D5-0643-57F5-F9566CD32C45}"/>
              </a:ext>
            </a:extLst>
          </p:cNvPr>
          <p:cNvSpPr/>
          <p:nvPr/>
        </p:nvSpPr>
        <p:spPr>
          <a:xfrm>
            <a:off x="5279666" y="4023360"/>
            <a:ext cx="914400" cy="103579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 name="Freccia curva 28">
            <a:extLst>
              <a:ext uri="{FF2B5EF4-FFF2-40B4-BE49-F238E27FC236}">
                <a16:creationId xmlns:a16="http://schemas.microsoft.com/office/drawing/2014/main" id="{11CFA4F5-B82E-0E2C-C16F-775F6681A93E}"/>
              </a:ext>
            </a:extLst>
          </p:cNvPr>
          <p:cNvSpPr/>
          <p:nvPr/>
        </p:nvSpPr>
        <p:spPr>
          <a:xfrm flipV="1">
            <a:off x="5279666" y="2900063"/>
            <a:ext cx="914400" cy="103579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CasellaDiTesto 29">
            <a:extLst>
              <a:ext uri="{FF2B5EF4-FFF2-40B4-BE49-F238E27FC236}">
                <a16:creationId xmlns:a16="http://schemas.microsoft.com/office/drawing/2014/main" id="{2A067D8D-5267-0435-F96A-79077D81C06D}"/>
              </a:ext>
            </a:extLst>
          </p:cNvPr>
          <p:cNvSpPr txBox="1"/>
          <p:nvPr/>
        </p:nvSpPr>
        <p:spPr>
          <a:xfrm>
            <a:off x="190114" y="163531"/>
            <a:ext cx="95958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Geographical disparities in radical cystectomy destiny </a:t>
            </a:r>
          </a:p>
        </p:txBody>
      </p:sp>
    </p:spTree>
    <p:extLst>
      <p:ext uri="{BB962C8B-B14F-4D97-AF65-F5344CB8AC3E}">
        <p14:creationId xmlns:p14="http://schemas.microsoft.com/office/powerpoint/2010/main" val="33831047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8EE41-2D2C-E4A9-EDD7-EF748DD315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6CC0DA-FC95-4258-BD69-8B45A26DE541}"/>
              </a:ext>
            </a:extLst>
          </p:cNvPr>
          <p:cNvSpPr>
            <a:spLocks noGrp="1"/>
          </p:cNvSpPr>
          <p:nvPr>
            <p:ph type="body" sz="quarter" idx="111"/>
          </p:nvPr>
        </p:nvSpPr>
        <p:spPr>
          <a:xfrm>
            <a:off x="87713" y="5699760"/>
            <a:ext cx="6241317" cy="473046"/>
          </a:xfrm>
        </p:spPr>
        <p:txBody>
          <a:bodyPr/>
          <a:lstStyle/>
          <a:p>
            <a:r>
              <a:rPr lang="en-US" sz="1000" kern="0" dirty="0"/>
              <a:t>Necchi A, et al. </a:t>
            </a:r>
            <a:r>
              <a:rPr lang="en-US" sz="1000" i="1" kern="0" dirty="0"/>
              <a:t>J Clin Oncol</a:t>
            </a:r>
            <a:r>
              <a:rPr lang="en-US" sz="1000" kern="0" dirty="0"/>
              <a:t>. 2025 Dec 3:JCO2502382. </a:t>
            </a:r>
            <a:r>
              <a:rPr lang="en-US" sz="1000" kern="0" dirty="0" err="1"/>
              <a:t>doi</a:t>
            </a:r>
            <a:r>
              <a:rPr lang="en-US" sz="1000" kern="0" dirty="0"/>
              <a:t>: 10.1200/JCO-25-02382. Online ahead of print.</a:t>
            </a:r>
            <a:endParaRPr lang="en-US" altLang="en-US" sz="1000" dirty="0"/>
          </a:p>
        </p:txBody>
      </p:sp>
      <p:sp>
        <p:nvSpPr>
          <p:cNvPr id="5" name="Title 4">
            <a:extLst>
              <a:ext uri="{FF2B5EF4-FFF2-40B4-BE49-F238E27FC236}">
                <a16:creationId xmlns:a16="http://schemas.microsoft.com/office/drawing/2014/main" id="{C8EA43BB-E6DD-E28E-4780-BED633636101}"/>
              </a:ext>
            </a:extLst>
          </p:cNvPr>
          <p:cNvSpPr>
            <a:spLocks noGrp="1"/>
          </p:cNvSpPr>
          <p:nvPr>
            <p:ph type="title"/>
          </p:nvPr>
        </p:nvSpPr>
        <p:spPr>
          <a:xfrm>
            <a:off x="215900" y="39795"/>
            <a:ext cx="11760200" cy="657225"/>
          </a:xfrm>
        </p:spPr>
        <p:txBody>
          <a:bodyPr>
            <a:normAutofit/>
          </a:bodyPr>
          <a:lstStyle/>
          <a:p>
            <a:r>
              <a:rPr lang="en-US" sz="3200" b="1" dirty="0"/>
              <a:t>Sunrise-4: Primary results</a:t>
            </a:r>
          </a:p>
        </p:txBody>
      </p:sp>
      <p:sp>
        <p:nvSpPr>
          <p:cNvPr id="7" name="Rectangle 6">
            <a:extLst>
              <a:ext uri="{FF2B5EF4-FFF2-40B4-BE49-F238E27FC236}">
                <a16:creationId xmlns:a16="http://schemas.microsoft.com/office/drawing/2014/main" id="{DF3F78E3-7734-8533-C20A-8ECACE868A2A}"/>
              </a:ext>
            </a:extLst>
          </p:cNvPr>
          <p:cNvSpPr/>
          <p:nvPr/>
        </p:nvSpPr>
        <p:spPr>
          <a:xfrm>
            <a:off x="3893553" y="-1113886"/>
            <a:ext cx="8485847" cy="468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1" name="Immagine 30">
            <a:extLst>
              <a:ext uri="{FF2B5EF4-FFF2-40B4-BE49-F238E27FC236}">
                <a16:creationId xmlns:a16="http://schemas.microsoft.com/office/drawing/2014/main" id="{9EF78A1A-1F0D-616C-0617-080ABD5FEA88}"/>
              </a:ext>
            </a:extLst>
          </p:cNvPr>
          <p:cNvPicPr>
            <a:picLocks noChangeAspect="1"/>
          </p:cNvPicPr>
          <p:nvPr/>
        </p:nvPicPr>
        <p:blipFill>
          <a:blip r:embed="rId3"/>
          <a:stretch>
            <a:fillRect/>
          </a:stretch>
        </p:blipFill>
        <p:spPr>
          <a:xfrm>
            <a:off x="215899" y="1756807"/>
            <a:ext cx="7327707" cy="2381918"/>
          </a:xfrm>
          <a:prstGeom prst="rect">
            <a:avLst/>
          </a:prstGeom>
          <a:solidFill>
            <a:schemeClr val="bg1"/>
          </a:solidFill>
        </p:spPr>
      </p:pic>
      <p:pic>
        <p:nvPicPr>
          <p:cNvPr id="138" name="Immagine 137">
            <a:extLst>
              <a:ext uri="{FF2B5EF4-FFF2-40B4-BE49-F238E27FC236}">
                <a16:creationId xmlns:a16="http://schemas.microsoft.com/office/drawing/2014/main" id="{AA79A1D8-4EE4-C560-A9F7-F5F8732458CF}"/>
              </a:ext>
            </a:extLst>
          </p:cNvPr>
          <p:cNvPicPr>
            <a:picLocks noChangeAspect="1"/>
          </p:cNvPicPr>
          <p:nvPr/>
        </p:nvPicPr>
        <p:blipFill>
          <a:blip r:embed="rId4"/>
          <a:srcRect r="56411"/>
          <a:stretch>
            <a:fillRect/>
          </a:stretch>
        </p:blipFill>
        <p:spPr>
          <a:xfrm>
            <a:off x="7791718" y="214520"/>
            <a:ext cx="3950989" cy="2907891"/>
          </a:xfrm>
          <a:prstGeom prst="rect">
            <a:avLst/>
          </a:prstGeom>
          <a:solidFill>
            <a:schemeClr val="bg1"/>
          </a:solidFill>
        </p:spPr>
      </p:pic>
      <p:sp>
        <p:nvSpPr>
          <p:cNvPr id="140" name="Segnaposto testo 1">
            <a:extLst>
              <a:ext uri="{FF2B5EF4-FFF2-40B4-BE49-F238E27FC236}">
                <a16:creationId xmlns:a16="http://schemas.microsoft.com/office/drawing/2014/main" id="{833FAF04-4A88-A78E-1478-E25045BE0F4B}"/>
              </a:ext>
            </a:extLst>
          </p:cNvPr>
          <p:cNvSpPr txBox="1">
            <a:spLocks/>
          </p:cNvSpPr>
          <p:nvPr/>
        </p:nvSpPr>
        <p:spPr>
          <a:xfrm>
            <a:off x="3959671" y="6358052"/>
            <a:ext cx="4701852"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prstClr val="white"/>
              </a:buClr>
              <a:buSzTx/>
              <a:buFont typeface="Arial" panose="020B0604020202020204" pitchFamily="34" charset="0"/>
              <a:buNone/>
              <a:tabLst/>
              <a:defRPr/>
            </a:pPr>
            <a:r>
              <a:rPr kumimoji="0" lang="it-IT" sz="10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Prof. Andrea Necchi</a:t>
            </a:r>
          </a:p>
        </p:txBody>
      </p:sp>
      <p:pic>
        <p:nvPicPr>
          <p:cNvPr id="6" name="Immagine 5">
            <a:extLst>
              <a:ext uri="{FF2B5EF4-FFF2-40B4-BE49-F238E27FC236}">
                <a16:creationId xmlns:a16="http://schemas.microsoft.com/office/drawing/2014/main" id="{4F6ACB76-57F8-B32B-DA6F-CCFF394F4DC8}"/>
              </a:ext>
            </a:extLst>
          </p:cNvPr>
          <p:cNvPicPr>
            <a:picLocks noChangeAspect="1"/>
          </p:cNvPicPr>
          <p:nvPr/>
        </p:nvPicPr>
        <p:blipFill>
          <a:blip r:embed="rId4"/>
          <a:srcRect l="41983"/>
          <a:stretch>
            <a:fillRect/>
          </a:stretch>
        </p:blipFill>
        <p:spPr>
          <a:xfrm>
            <a:off x="7791718" y="3221854"/>
            <a:ext cx="3950989" cy="2814418"/>
          </a:xfrm>
          <a:prstGeom prst="rect">
            <a:avLst/>
          </a:prstGeom>
          <a:solidFill>
            <a:schemeClr val="bg1"/>
          </a:solidFill>
        </p:spPr>
      </p:pic>
      <p:sp>
        <p:nvSpPr>
          <p:cNvPr id="3" name="Rectangle 2">
            <a:extLst>
              <a:ext uri="{FF2B5EF4-FFF2-40B4-BE49-F238E27FC236}">
                <a16:creationId xmlns:a16="http://schemas.microsoft.com/office/drawing/2014/main" id="{B75D144E-CFFA-E07F-0E0B-15B1975F7051}"/>
              </a:ext>
            </a:extLst>
          </p:cNvPr>
          <p:cNvSpPr/>
          <p:nvPr/>
        </p:nvSpPr>
        <p:spPr>
          <a:xfrm>
            <a:off x="3200400" y="6606748"/>
            <a:ext cx="4060371" cy="13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24850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B062C3-06C4-B619-4B49-869C6AF53A1E}"/>
              </a:ext>
            </a:extLst>
          </p:cNvPr>
          <p:cNvSpPr>
            <a:spLocks noGrp="1"/>
          </p:cNvSpPr>
          <p:nvPr>
            <p:ph type="title"/>
          </p:nvPr>
        </p:nvSpPr>
        <p:spPr>
          <a:xfrm>
            <a:off x="838200" y="365125"/>
            <a:ext cx="10515600" cy="986597"/>
          </a:xfrm>
        </p:spPr>
        <p:txBody>
          <a:bodyPr/>
          <a:lstStyle/>
          <a:p>
            <a:r>
              <a:rPr lang="en-US" dirty="0">
                <a:latin typeface="Arial" panose="020B0604020202020204" pitchFamily="34" charset="0"/>
                <a:cs typeface="Arial" panose="020B0604020202020204" pitchFamily="34" charset="0"/>
              </a:rPr>
              <a:t>Evolving treatment landscape for NMIBC</a:t>
            </a:r>
            <a:endParaRPr lang="en-US" baseline="30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7F379FE4-3A22-5150-77DD-16676CED9BF0}"/>
              </a:ext>
            </a:extLst>
          </p:cNvPr>
          <p:cNvSpPr>
            <a:spLocks noGrp="1"/>
          </p:cNvSpPr>
          <p:nvPr>
            <p:ph idx="1"/>
          </p:nvPr>
        </p:nvSpPr>
        <p:spPr>
          <a:xfrm>
            <a:off x="365759" y="2107096"/>
            <a:ext cx="10271481" cy="4019384"/>
          </a:xfrm>
        </p:spPr>
        <p:txBody>
          <a:bodyPr>
            <a:normAutofit/>
          </a:bodyPr>
          <a:lstStyle/>
          <a:p>
            <a:pPr marL="342900" indent="-342900">
              <a:spcBef>
                <a:spcPts val="1200"/>
              </a:spcBef>
              <a:buFont typeface="Arial" panose="020B0604020202020204" pitchFamily="34" charset="0"/>
              <a:buChar char="•"/>
            </a:pPr>
            <a:r>
              <a:rPr lang="en-US" sz="2000" dirty="0"/>
              <a:t>BCG-naive HR-NMIBC: the future of systemic ICI is uncertain based on the results of phase 3 studies</a:t>
            </a:r>
          </a:p>
          <a:p>
            <a:pPr marL="342900" indent="-342900">
              <a:spcBef>
                <a:spcPts val="1200"/>
              </a:spcBef>
            </a:pPr>
            <a:r>
              <a:rPr lang="en-US" sz="2000" dirty="0"/>
              <a:t>HR-NMIBC unresponsive to BCG: intravesical therapies (e.g., TAR-200, cretostimogene) are best positioned to become the new SOC</a:t>
            </a:r>
          </a:p>
          <a:p>
            <a:pPr marL="342900" indent="-342900">
              <a:spcBef>
                <a:spcPts val="1200"/>
              </a:spcBef>
              <a:buFont typeface="Arial" panose="020B0604020202020204" pitchFamily="34" charset="0"/>
              <a:buChar char="•"/>
            </a:pPr>
            <a:r>
              <a:rPr lang="en-US" sz="2000" dirty="0"/>
              <a:t>Similar to MIBC trials, the contribution of systemic ICI towards the </a:t>
            </a:r>
            <a:r>
              <a:rPr lang="en-US" sz="2000" dirty="0" err="1"/>
              <a:t>cCR</a:t>
            </a:r>
            <a:r>
              <a:rPr lang="en-US" sz="2000" dirty="0"/>
              <a:t> rate is unknown</a:t>
            </a:r>
          </a:p>
          <a:p>
            <a:pPr marL="342900" indent="-342900">
              <a:spcBef>
                <a:spcPts val="1200"/>
              </a:spcBef>
              <a:buFont typeface="Arial" panose="020B0604020202020204" pitchFamily="34" charset="0"/>
              <a:buChar char="•"/>
            </a:pPr>
            <a:r>
              <a:rPr lang="en-US" sz="2000" dirty="0"/>
              <a:t>Patients have raised the bar for therapeutic success: low rates of Grade 3-4 TRAE or long-lasting G1-2 TRAE may count</a:t>
            </a:r>
          </a:p>
          <a:p>
            <a:pPr marL="342900" indent="-342900">
              <a:spcBef>
                <a:spcPts val="1200"/>
              </a:spcBef>
              <a:buFont typeface="Arial" panose="020B0604020202020204" pitchFamily="34" charset="0"/>
              <a:buChar char="•"/>
            </a:pPr>
            <a:r>
              <a:rPr lang="en-US" sz="2000" dirty="0"/>
              <a:t>In general, simplifying the therapeutic burden of these patients is an important goal for the ongoing research</a:t>
            </a:r>
          </a:p>
          <a:p>
            <a:pPr marL="342900" indent="-342900">
              <a:spcBef>
                <a:spcPts val="1200"/>
              </a:spcBef>
              <a:buFont typeface="Arial" panose="020B0604020202020204" pitchFamily="34" charset="0"/>
              <a:buChar char="•"/>
            </a:pPr>
            <a:r>
              <a:rPr lang="en-US" sz="2000" dirty="0"/>
              <a:t>Geographical disparities in therapeutic access (as standard therapy or clinical trial therapy) are huge! </a:t>
            </a:r>
            <a:endParaRPr lang="en-US" sz="2000" u="sng" dirty="0"/>
          </a:p>
        </p:txBody>
      </p:sp>
    </p:spTree>
    <p:extLst>
      <p:ext uri="{BB962C8B-B14F-4D97-AF65-F5344CB8AC3E}">
        <p14:creationId xmlns:p14="http://schemas.microsoft.com/office/powerpoint/2010/main" val="16045828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56228-3DD8-C3CB-2C91-F561E85C537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DAC2061-639E-0A32-B2DA-E0FBF995D51C}"/>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7D86690-B53B-A3D1-F912-B7307C140116}"/>
              </a:ext>
            </a:extLst>
          </p:cNvPr>
          <p:cNvSpPr>
            <a:spLocks noGrp="1"/>
          </p:cNvSpPr>
          <p:nvPr>
            <p:ph type="title"/>
          </p:nvPr>
        </p:nvSpPr>
        <p:spPr>
          <a:xfrm>
            <a:off x="1122023" y="548680"/>
            <a:ext cx="10062756" cy="1085498"/>
          </a:xfrm>
        </p:spPr>
        <p:txBody>
          <a:bodyPr lIns="91440" tIns="91440" rIns="91440" bIns="182880"/>
          <a:lstStyle/>
          <a:p>
            <a:r>
              <a:rPr lang="en-US" sz="4000" dirty="0">
                <a:solidFill>
                  <a:schemeClr val="bg1"/>
                </a:solidFill>
              </a:rPr>
              <a:t>Second Opinion</a:t>
            </a:r>
          </a:p>
        </p:txBody>
      </p:sp>
      <p:sp>
        <p:nvSpPr>
          <p:cNvPr id="6" name="Title 1">
            <a:extLst>
              <a:ext uri="{FF2B5EF4-FFF2-40B4-BE49-F238E27FC236}">
                <a16:creationId xmlns:a16="http://schemas.microsoft.com/office/drawing/2014/main" id="{792462C6-DF45-3726-C39E-2CCDBA7E40A5}"/>
              </a:ext>
            </a:extLst>
          </p:cNvPr>
          <p:cNvSpPr txBox="1">
            <a:spLocks/>
          </p:cNvSpPr>
          <p:nvPr/>
        </p:nvSpPr>
        <p:spPr bwMode="auto">
          <a:xfrm>
            <a:off x="1432146"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Elizabeth R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Plimack</a:t>
            </a: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 MD, MS</a:t>
            </a:r>
          </a:p>
        </p:txBody>
      </p:sp>
      <p:sp>
        <p:nvSpPr>
          <p:cNvPr id="7" name="Title 1">
            <a:extLst>
              <a:ext uri="{FF2B5EF4-FFF2-40B4-BE49-F238E27FC236}">
                <a16:creationId xmlns:a16="http://schemas.microsoft.com/office/drawing/2014/main" id="{F7088575-9B13-4888-46AE-2193B64F5362}"/>
              </a:ext>
            </a:extLst>
          </p:cNvPr>
          <p:cNvSpPr txBox="1">
            <a:spLocks/>
          </p:cNvSpPr>
          <p:nvPr/>
        </p:nvSpPr>
        <p:spPr bwMode="auto">
          <a:xfrm>
            <a:off x="5934081"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9" name="Picture 8" descr="A person wearing a headset&#10;&#10;AI-generated content may be incorrect.">
            <a:extLst>
              <a:ext uri="{FF2B5EF4-FFF2-40B4-BE49-F238E27FC236}">
                <a16:creationId xmlns:a16="http://schemas.microsoft.com/office/drawing/2014/main" id="{3A96A504-ABAE-5345-E439-2122D782D6EE}"/>
              </a:ext>
            </a:extLst>
          </p:cNvPr>
          <p:cNvPicPr>
            <a:picLocks noChangeAspect="1"/>
          </p:cNvPicPr>
          <p:nvPr/>
        </p:nvPicPr>
        <p:blipFill>
          <a:blip r:embed="rId2"/>
          <a:srcRect l="22668" t="3798" r="23351" b="399"/>
          <a:stretch>
            <a:fillRect/>
          </a:stretch>
        </p:blipFill>
        <p:spPr>
          <a:xfrm>
            <a:off x="2297368" y="2487232"/>
            <a:ext cx="2651760" cy="2647290"/>
          </a:xfrm>
          <a:prstGeom prst="ellipse">
            <a:avLst/>
          </a:prstGeom>
          <a:effectLst>
            <a:outerShdw blurRad="50800" dist="38100" dir="2700000" algn="tl" rotWithShape="0">
              <a:prstClr val="black">
                <a:alpha val="40000"/>
              </a:prstClr>
            </a:outerShdw>
          </a:effectLst>
        </p:spPr>
      </p:pic>
      <p:pic>
        <p:nvPicPr>
          <p:cNvPr id="10" name="Picture 9" descr="A person in a white shirt&#10;&#10;AI-generated content may be incorrect.">
            <a:extLst>
              <a:ext uri="{FF2B5EF4-FFF2-40B4-BE49-F238E27FC236}">
                <a16:creationId xmlns:a16="http://schemas.microsoft.com/office/drawing/2014/main" id="{BC4DB277-41E0-D21F-65E8-239D64876EBD}"/>
              </a:ext>
            </a:extLst>
          </p:cNvPr>
          <p:cNvPicPr>
            <a:picLocks noChangeAspect="1"/>
          </p:cNvPicPr>
          <p:nvPr/>
        </p:nvPicPr>
        <p:blipFill>
          <a:blip r:embed="rId3"/>
          <a:srcRect l="22367" r="19429" b="17523"/>
          <a:stretch>
            <a:fillRect/>
          </a:stretch>
        </p:blipFill>
        <p:spPr>
          <a:xfrm>
            <a:off x="6799303" y="248276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2258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024F6-0D33-30A9-875C-1A576D5F37D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C55CCE1-3D08-E688-6068-454D929949E3}"/>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7AC88C3F-B872-C364-3877-EA8B8BD7D385}"/>
              </a:ext>
            </a:extLst>
          </p:cNvPr>
          <p:cNvSpPr>
            <a:spLocks noGrp="1"/>
          </p:cNvSpPr>
          <p:nvPr>
            <p:ph idx="1"/>
          </p:nvPr>
        </p:nvSpPr>
        <p:spPr>
          <a:xfrm>
            <a:off x="1339672" y="1294283"/>
            <a:ext cx="9504194" cy="4799013"/>
          </a:xfrm>
        </p:spPr>
        <p:txBody>
          <a:bodyPr/>
          <a:lstStyle/>
          <a:p>
            <a:pPr marL="0" indent="0">
              <a:buNone/>
            </a:pPr>
            <a:r>
              <a:rPr lang="en-US" dirty="0">
                <a:solidFill>
                  <a:schemeClr val="tx1"/>
                </a:solidFill>
              </a:rPr>
              <a:t>What would be your most likely treatment approach for this cisplatin-eligible 80-year-old man who develops MIBC and prefers to avoid cystectomy?</a:t>
            </a:r>
          </a:p>
          <a:p>
            <a:pPr marL="0" marR="0" lvl="0" indent="0" algn="l">
              <a:buNone/>
            </a:pPr>
            <a:r>
              <a:rPr lang="en-US" kern="100" dirty="0">
                <a:effectLst/>
                <a:latin typeface="Calibri" panose="020F0502020204030204" pitchFamily="34" charset="0"/>
                <a:ea typeface="Calibri" panose="020F0502020204030204" pitchFamily="34" charset="0"/>
                <a:cs typeface="Calibri" panose="020F0502020204030204" pitchFamily="34" charset="0"/>
              </a:rPr>
              <a:t>Based on the recent FDA approval of neoadjuvant EVP for patients with MIBC who are cisplatin ineligible, how are you integrating this regimen into your clinical practice? </a:t>
            </a:r>
          </a:p>
          <a:p>
            <a:pPr marL="0" marR="0" lvl="0" indent="0" algn="l">
              <a:buNone/>
            </a:pPr>
            <a:r>
              <a:rPr lang="en-US" kern="100" dirty="0">
                <a:effectLst/>
                <a:latin typeface="Calibri" panose="020F0502020204030204" pitchFamily="34" charset="0"/>
                <a:ea typeface="Calibri" panose="020F0502020204030204" pitchFamily="34" charset="0"/>
                <a:cs typeface="Calibri" panose="020F0502020204030204" pitchFamily="34" charset="0"/>
              </a:rPr>
              <a:t>Are you recommending EVP for all patients who are cisplatin ineligible? Have you employed it for patients who are cisplatin eligible? How do you determine the ideal patient to receive this regimen? </a:t>
            </a:r>
          </a:p>
        </p:txBody>
      </p:sp>
    </p:spTree>
    <p:extLst>
      <p:ext uri="{BB962C8B-B14F-4D97-AF65-F5344CB8AC3E}">
        <p14:creationId xmlns:p14="http://schemas.microsoft.com/office/powerpoint/2010/main" val="933802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24698-59B3-F0E4-26C1-18E08A7438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73D86A-7EA0-777F-C1B9-0F8E5CB62543}"/>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B6BCA60D-A5E5-552F-8F7A-C1E8CFB08051}"/>
              </a:ext>
            </a:extLst>
          </p:cNvPr>
          <p:cNvSpPr>
            <a:spLocks noGrp="1"/>
          </p:cNvSpPr>
          <p:nvPr>
            <p:ph idx="1"/>
          </p:nvPr>
        </p:nvSpPr>
        <p:spPr>
          <a:xfrm>
            <a:off x="1055440" y="1268760"/>
            <a:ext cx="9792226" cy="4799013"/>
          </a:xfrm>
        </p:spPr>
        <p:txBody>
          <a:bodyPr/>
          <a:lstStyle/>
          <a:p>
            <a:pPr marL="0" indent="0">
              <a:buNone/>
            </a:pPr>
            <a:r>
              <a:rPr lang="en-US" dirty="0">
                <a:solidFill>
                  <a:schemeClr val="tx1"/>
                </a:solidFill>
              </a:rPr>
              <a:t>How would you assess the tolerability of neoadjuvant EVP? What are the most common side effects experienced by patients who are receiving it?</a:t>
            </a:r>
          </a:p>
          <a:p>
            <a:pPr marL="0" marR="0" lvl="0" indent="0" algn="l">
              <a:buNone/>
            </a:pPr>
            <a:endParaRPr lang="en-US"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solidFill>
                <a:srgbClr val="FF40FF"/>
              </a:solidFill>
            </a:endParaRPr>
          </a:p>
        </p:txBody>
      </p:sp>
    </p:spTree>
    <p:extLst>
      <p:ext uri="{BB962C8B-B14F-4D97-AF65-F5344CB8AC3E}">
        <p14:creationId xmlns:p14="http://schemas.microsoft.com/office/powerpoint/2010/main" val="1831152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D93E1-C7EE-E507-AE8D-870246FE53B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9A4F6CE-FDA2-CA9E-A8AD-39ACDB2103DD}"/>
              </a:ext>
            </a:extLst>
          </p:cNvPr>
          <p:cNvSpPr/>
          <p:nvPr/>
        </p:nvSpPr>
        <p:spPr bwMode="auto">
          <a:xfrm>
            <a:off x="1007221" y="308472"/>
            <a:ext cx="10177558" cy="143219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CB033604-4E36-C01C-C022-FE724404FB4C}"/>
              </a:ext>
            </a:extLst>
          </p:cNvPr>
          <p:cNvSpPr>
            <a:spLocks noGrp="1"/>
          </p:cNvSpPr>
          <p:nvPr>
            <p:ph type="title"/>
          </p:nvPr>
        </p:nvSpPr>
        <p:spPr>
          <a:xfrm>
            <a:off x="1122023" y="548680"/>
            <a:ext cx="10062756" cy="1085498"/>
          </a:xfrm>
        </p:spPr>
        <p:txBody>
          <a:bodyPr lIns="91440" tIns="91440" rIns="91440" bIns="182880"/>
          <a:lstStyle/>
          <a:p>
            <a:r>
              <a:rPr lang="en-US" sz="3200" dirty="0">
                <a:solidFill>
                  <a:schemeClr val="bg1"/>
                </a:solidFill>
              </a:rPr>
              <a:t>Second Opinion</a:t>
            </a:r>
            <a:endParaRPr lang="en-US" dirty="0">
              <a:solidFill>
                <a:schemeClr val="bg1"/>
              </a:solidFill>
            </a:endParaRPr>
          </a:p>
        </p:txBody>
      </p:sp>
      <p:sp>
        <p:nvSpPr>
          <p:cNvPr id="4" name="Title 1">
            <a:extLst>
              <a:ext uri="{FF2B5EF4-FFF2-40B4-BE49-F238E27FC236}">
                <a16:creationId xmlns:a16="http://schemas.microsoft.com/office/drawing/2014/main" id="{6310CDD8-902F-5A59-C7C1-E1858686BBB8}"/>
              </a:ext>
            </a:extLst>
          </p:cNvPr>
          <p:cNvSpPr txBox="1">
            <a:spLocks/>
          </p:cNvSpPr>
          <p:nvPr/>
        </p:nvSpPr>
        <p:spPr bwMode="auto">
          <a:xfrm>
            <a:off x="346504" y="5134522"/>
            <a:ext cx="646690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Thomas Powles, MBBS, MRCP, MD </a:t>
            </a:r>
          </a:p>
        </p:txBody>
      </p:sp>
      <p:pic>
        <p:nvPicPr>
          <p:cNvPr id="7" name="Picture 6" descr="A person wearing a headset&#10;&#10;AI-generated content may be incorrect.">
            <a:extLst>
              <a:ext uri="{FF2B5EF4-FFF2-40B4-BE49-F238E27FC236}">
                <a16:creationId xmlns:a16="http://schemas.microsoft.com/office/drawing/2014/main" id="{2799BD47-E4D4-0A08-C668-D24FF86F1D1F}"/>
              </a:ext>
            </a:extLst>
          </p:cNvPr>
          <p:cNvPicPr>
            <a:picLocks/>
          </p:cNvPicPr>
          <p:nvPr/>
        </p:nvPicPr>
        <p:blipFill>
          <a:blip r:embed="rId2"/>
          <a:srcRect l="24322" t="3194" r="23578" b="4477"/>
          <a:stretch>
            <a:fillRect/>
          </a:stretch>
        </p:blipFill>
        <p:spPr>
          <a:xfrm>
            <a:off x="2398310" y="2482762"/>
            <a:ext cx="2651760" cy="2651760"/>
          </a:xfrm>
          <a:prstGeom prst="ellipse">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B17645DC-09C6-41C9-D3CF-D7A4A0E06FA9}"/>
              </a:ext>
            </a:extLst>
          </p:cNvPr>
          <p:cNvSpPr txBox="1">
            <a:spLocks/>
          </p:cNvSpPr>
          <p:nvPr/>
        </p:nvSpPr>
        <p:spPr bwMode="auto">
          <a:xfrm>
            <a:off x="5934081"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74F403EF-4D6A-527E-4593-AE9AA89A3FD9}"/>
              </a:ext>
            </a:extLst>
          </p:cNvPr>
          <p:cNvPicPr>
            <a:picLocks noChangeAspect="1"/>
          </p:cNvPicPr>
          <p:nvPr/>
        </p:nvPicPr>
        <p:blipFill>
          <a:blip r:embed="rId3"/>
          <a:srcRect l="22367" r="19429" b="17523"/>
          <a:stretch>
            <a:fillRect/>
          </a:stretch>
        </p:blipFill>
        <p:spPr>
          <a:xfrm>
            <a:off x="6799303" y="248276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4806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B1096-2CCF-7AF5-D5FE-94E8E4D07C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187887-7643-C553-3C3B-98929FC45897}"/>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521ADF4C-2E47-9A4D-490B-B4EBB5E04819}"/>
              </a:ext>
            </a:extLst>
          </p:cNvPr>
          <p:cNvSpPr>
            <a:spLocks noGrp="1"/>
          </p:cNvSpPr>
          <p:nvPr>
            <p:ph idx="1"/>
          </p:nvPr>
        </p:nvSpPr>
        <p:spPr>
          <a:xfrm>
            <a:off x="912286" y="1124744"/>
            <a:ext cx="10358967" cy="4799013"/>
          </a:xfrm>
        </p:spPr>
        <p:txBody>
          <a:bodyPr/>
          <a:lstStyle/>
          <a:p>
            <a:pPr marL="0" indent="0">
              <a:buNone/>
            </a:pPr>
            <a:r>
              <a:rPr lang="en-US" dirty="0">
                <a:solidFill>
                  <a:schemeClr val="tx1"/>
                </a:solidFill>
              </a:rPr>
              <a:t>Which treatment would you most likely recommend for this man in his late 70s with BCG-refractory CIS? Would you proceed with cystectomy? Would you offer the TAR-200 gemcitabine intravesical system? </a:t>
            </a:r>
          </a:p>
          <a:p>
            <a:pPr marL="0" marR="0" lvl="0" indent="0" algn="l">
              <a:buNone/>
            </a:pPr>
            <a:r>
              <a:rPr lang="en-US" kern="100" dirty="0">
                <a:effectLst/>
                <a:latin typeface="Calibri" panose="020F0502020204030204" pitchFamily="34" charset="0"/>
                <a:ea typeface="Calibri" panose="020F0502020204030204" pitchFamily="34" charset="0"/>
                <a:cs typeface="Calibri" panose="020F0502020204030204" pitchFamily="34" charset="0"/>
              </a:rPr>
              <a:t>Now that the TAR-200 gemcitabine intravesical system has received FDA approval, how are you integrating it into patient care? Which patients do you feel are ideal candidates for this approach?</a:t>
            </a:r>
          </a:p>
          <a:p>
            <a:pPr marL="0" lvl="0" indent="0">
              <a:buNone/>
            </a:pP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available data and your clinical experience, how would you compare the tolerability of the TAR-200 gemcitabine intravesical system to </a:t>
            </a:r>
            <a:r>
              <a:rPr lang="en-US" kern="100" dirty="0">
                <a:latin typeface="Calibri" panose="020F0502020204030204" pitchFamily="34" charset="0"/>
                <a:ea typeface="Calibri" panose="020F0502020204030204" pitchFamily="34" charset="0"/>
                <a:cs typeface="Calibri" panose="020F0502020204030204" pitchFamily="34" charset="0"/>
              </a:rPr>
              <a:t>that of other </a:t>
            </a: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available systemic agents?</a:t>
            </a:r>
            <a:endParaRPr lang="en-US"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126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0ED8-3CB4-A1DE-7919-1778F88AB4B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292B206-56C2-11AA-2881-61DA00A99883}"/>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94AC111F-38B5-8358-C175-A3BE103C0949}"/>
              </a:ext>
            </a:extLst>
          </p:cNvPr>
          <p:cNvSpPr>
            <a:spLocks noGrp="1"/>
          </p:cNvSpPr>
          <p:nvPr>
            <p:ph idx="1"/>
          </p:nvPr>
        </p:nvSpPr>
        <p:spPr>
          <a:xfrm>
            <a:off x="912287" y="1124744"/>
            <a:ext cx="10080257" cy="4799013"/>
          </a:xfrm>
        </p:spPr>
        <p:txBody>
          <a:bodyPr/>
          <a:lstStyle/>
          <a:p>
            <a:pPr marL="0" indent="0">
              <a:buNone/>
            </a:pPr>
            <a:r>
              <a:rPr lang="en-US" dirty="0">
                <a:solidFill>
                  <a:schemeClr val="tx1"/>
                </a:solidFill>
              </a:rPr>
              <a:t>If the results of the ongoing Phase III SunRISe-3 trial evaluating TAR-200 with </a:t>
            </a:r>
            <a:r>
              <a:rPr lang="en-US" dirty="0" err="1">
                <a:solidFill>
                  <a:schemeClr val="tx1"/>
                </a:solidFill>
              </a:rPr>
              <a:t>cetrelimab</a:t>
            </a:r>
            <a:r>
              <a:rPr lang="en-US" dirty="0">
                <a:solidFill>
                  <a:schemeClr val="tx1"/>
                </a:solidFill>
              </a:rPr>
              <a:t> or TAR-200 alone versus BCG for patients with treatment-naïve high-risk NMIBC are positive, how do you see this approach being integrated with other available options in this setting?</a:t>
            </a:r>
          </a:p>
          <a:p>
            <a:pPr marL="0" marR="0" lvl="0" indent="0" algn="l">
              <a:buNone/>
            </a:pP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Would you encourage a patient with FGFR-altered NMIBC in your own practice to enroll on a clinical trial with the TAR-210 erdafitinib intravesical delivery system? Do the early findings with TAR-210 lead you to believe that biomarker-based intravesical therapy is likely to become standard practice in the near future?</a:t>
            </a:r>
            <a:endParaRPr lang="en-US"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3258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EBF32-037E-A5AF-E99E-58CE70588EC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2870622-4076-EA59-0AC9-9F49959433A6}"/>
              </a:ext>
            </a:extLst>
          </p:cNvPr>
          <p:cNvSpPr/>
          <p:nvPr/>
        </p:nvSpPr>
        <p:spPr bwMode="auto">
          <a:xfrm>
            <a:off x="740128" y="4293096"/>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75CEEBA-BC3E-4C53-4137-E36C362440D6}"/>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ED70566-0443-CDB3-08E1-363EED0E5AF4}"/>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Optimal Use of Anti-PD-1/PD-L1 Antibodies in Non-Muscle-Invasive Bladder Cancer — Dr Friedlander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Evolving Management of Muscle-Invasive Bladder Cancer —</a:t>
            </a:r>
            <a:br>
              <a:rPr lang="en-US" sz="2500" dirty="0">
                <a:solidFill>
                  <a:schemeClr val="tx1"/>
                </a:solidFill>
              </a:rPr>
            </a:br>
            <a:r>
              <a:rPr lang="en-US" sz="2500" dirty="0">
                <a:solidFill>
                  <a:schemeClr val="tx1"/>
                </a:solidFill>
              </a:rPr>
              <a:t>Dr Gupta</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Current and Future Role of Novel Intravesical Therapies in Nonmetastatic Urothelial Bladder Cancer (UBC) — Dr Necchi</a:t>
            </a:r>
          </a:p>
          <a:p>
            <a:pPr marL="98425" indent="0">
              <a:lnSpc>
                <a:spcPct val="100000"/>
              </a:lnSpc>
              <a:spcBef>
                <a:spcPts val="1600"/>
              </a:spcBef>
              <a:spcAft>
                <a:spcPts val="0"/>
              </a:spcAft>
              <a:buNone/>
            </a:pPr>
            <a:r>
              <a:rPr lang="en-US" sz="2500" dirty="0">
                <a:solidFill>
                  <a:schemeClr val="bg1"/>
                </a:solidFill>
              </a:rPr>
              <a:t>Module 4: Emerging Utility of Circulating Tumor DNA Evaluation in Nonmetastatic UBC — Dr </a:t>
            </a:r>
            <a:r>
              <a:rPr lang="en-US" sz="2500" dirty="0" err="1">
                <a:solidFill>
                  <a:schemeClr val="bg1"/>
                </a:solidFill>
              </a:rPr>
              <a:t>Galsky</a:t>
            </a:r>
            <a:endParaRPr lang="en-US" sz="2500" dirty="0">
              <a:solidFill>
                <a:schemeClr val="bg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614480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51101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9A2B3F-1201-8FAA-98DD-70BCE174F974}"/>
              </a:ext>
            </a:extLst>
          </p:cNvPr>
          <p:cNvSpPr/>
          <p:nvPr/>
        </p:nvSpPr>
        <p:spPr>
          <a:xfrm>
            <a:off x="236482" y="781490"/>
            <a:ext cx="11729545" cy="5186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hape 119"/>
          <p:cNvSpPr txBox="1">
            <a:spLocks/>
          </p:cNvSpPr>
          <p:nvPr/>
        </p:nvSpPr>
        <p:spPr>
          <a:xfrm>
            <a:off x="517634" y="781491"/>
            <a:ext cx="11201400" cy="1585089"/>
          </a:xfrm>
          <a:prstGeom prst="rect">
            <a:avLst/>
          </a:prstGeom>
        </p:spPr>
        <p:txBody>
          <a:bodyPr vert="horz" lIns="0" tIns="0" rIns="0" bIns="0" rtlCol="0" anchor="b">
            <a:noAutofit/>
          </a:bodyPr>
          <a:lstStyle>
            <a:lvl1pPr algn="l" defTabSz="432308" rtl="0" eaLnBrk="1" latinLnBrk="0" hangingPunct="1">
              <a:spcBef>
                <a:spcPts val="400"/>
              </a:spcBef>
              <a:spcAft>
                <a:spcPts val="400"/>
              </a:spcAft>
              <a:buNone/>
              <a:defRPr sz="5920" b="1" kern="1200">
                <a:solidFill>
                  <a:srgbClr val="000000"/>
                </a:solidFill>
                <a:latin typeface="Helvetica"/>
                <a:ea typeface="Helvetica"/>
                <a:cs typeface="Helvetica"/>
                <a:sym typeface="Helvetica"/>
              </a:defRPr>
            </a:lvl1pPr>
          </a:lstStyle>
          <a:p>
            <a:pPr marL="0" marR="0" lvl="0" indent="0" algn="l" defTabSz="432308" rtl="0" eaLnBrk="1" fontAlgn="auto" latinLnBrk="0" hangingPunct="1">
              <a:lnSpc>
                <a:spcPct val="100000"/>
              </a:lnSpc>
              <a:spcBef>
                <a:spcPts val="400"/>
              </a:spcBef>
              <a:spcAft>
                <a:spcPts val="4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Helvetica"/>
                <a:cs typeface="Arial" panose="020B0604020202020204" pitchFamily="34" charset="0"/>
                <a:sym typeface="Helvetica"/>
              </a:rPr>
              <a:t>Emerging Utility of Circulating Tumor DNA (ctDNA) Evaluation in Nonmetastatic UBC</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endParaRP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1434" y="2798381"/>
            <a:ext cx="2667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120"/>
          <p:cNvSpPr txBox="1">
            <a:spLocks/>
          </p:cNvSpPr>
          <p:nvPr/>
        </p:nvSpPr>
        <p:spPr>
          <a:xfrm>
            <a:off x="2879834" y="2742620"/>
            <a:ext cx="7818646" cy="1808361"/>
          </a:xfrm>
          <a:prstGeom prst="rect">
            <a:avLst/>
          </a:prstGeom>
        </p:spPr>
        <p:txBody>
          <a:bodyPr vert="horz" lIns="0" tIns="0" rIns="0" bIns="45720" rtlCol="0" anchor="t">
            <a:noAutofit/>
          </a:bodyPr>
          <a:lstStyle>
            <a:lvl1pPr marL="0" indent="0" algn="l" defTabSz="914400" rtl="0" eaLnBrk="1" latinLnBrk="0" hangingPunct="1">
              <a:spcBef>
                <a:spcPts val="600"/>
              </a:spcBef>
              <a:spcAft>
                <a:spcPts val="600"/>
              </a:spcAft>
              <a:buClr>
                <a:schemeClr val="tx2"/>
              </a:buClr>
              <a:buFont typeface="Arial" pitchFamily="34" charset="0"/>
              <a:buNone/>
              <a:defRPr sz="1800" b="1" kern="1200">
                <a:solidFill>
                  <a:schemeClr val="tx2"/>
                </a:solidFill>
                <a:latin typeface="+mn-lt"/>
                <a:ea typeface="+mn-ea"/>
                <a:cs typeface="+mn-cs"/>
              </a:defRPr>
            </a:lvl1pPr>
            <a:lvl2pPr marL="457200" indent="0" algn="ctr" defTabSz="914400" rtl="0" eaLnBrk="1" latinLnBrk="0" hangingPunct="1">
              <a:spcBef>
                <a:spcPts val="0"/>
              </a:spcBef>
              <a:spcAft>
                <a:spcPts val="600"/>
              </a:spcAft>
              <a:buClr>
                <a:schemeClr val="tx2"/>
              </a:buClr>
              <a:buFont typeface="Arial"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spcBef>
                <a:spcPts val="0"/>
              </a:spcBef>
              <a:spcAft>
                <a:spcPts val="600"/>
              </a:spcAft>
              <a:buClr>
                <a:schemeClr val="tx2"/>
              </a:buClr>
              <a:buFont typeface="Arial" pitchFamily="34" charset="0"/>
              <a:buNone/>
              <a:tabLst>
                <a:tab pos="628650" algn="l"/>
              </a:tabLst>
              <a:defRPr sz="1400" kern="1200">
                <a:solidFill>
                  <a:schemeClr val="tx1">
                    <a:tint val="75000"/>
                  </a:schemeClr>
                </a:solidFill>
                <a:latin typeface="+mn-lt"/>
                <a:ea typeface="+mn-ea"/>
                <a:cs typeface="+mn-cs"/>
              </a:defRPr>
            </a:lvl3pPr>
            <a:lvl4pPr marL="1371600" indent="0" algn="ctr" defTabSz="914400" rtl="0" eaLnBrk="1" latinLnBrk="0" hangingPunct="1">
              <a:spcBef>
                <a:spcPts val="0"/>
              </a:spcBef>
              <a:spcAft>
                <a:spcPts val="600"/>
              </a:spcAft>
              <a:buClr>
                <a:schemeClr val="tx2"/>
              </a:buClr>
              <a:buFont typeface="Arial"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spcBef>
                <a:spcPts val="0"/>
              </a:spcBef>
              <a:spcAft>
                <a:spcPts val="600"/>
              </a:spcAft>
              <a:buClr>
                <a:schemeClr val="tx2"/>
              </a:buClr>
              <a:buFont typeface="Arial" pitchFamily="34" charset="0"/>
              <a:buNone/>
              <a:defRPr sz="11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3600" b="1" i="0" u="none" strike="noStrike" kern="1200" cap="none" spc="0" normalizeH="0" baseline="0" noProof="0" dirty="0">
                <a:ln>
                  <a:noFill/>
                </a:ln>
                <a:solidFill>
                  <a:srgbClr val="000000"/>
                </a:solidFill>
                <a:effectLst/>
                <a:uLnTx/>
                <a:uFillTx/>
                <a:latin typeface="Arial"/>
                <a:ea typeface="+mn-ea"/>
                <a:cs typeface="+mn-cs"/>
              </a:rPr>
              <a:t>Matthew D. </a:t>
            </a:r>
            <a:r>
              <a:rPr kumimoji="0" lang="en-US" sz="3600" b="1" i="0" u="none" strike="noStrike" kern="1200" cap="none" spc="0" normalizeH="0" baseline="0" noProof="0" dirty="0" err="1">
                <a:ln>
                  <a:noFill/>
                </a:ln>
                <a:solidFill>
                  <a:srgbClr val="000000"/>
                </a:solidFill>
                <a:effectLst/>
                <a:uLnTx/>
                <a:uFillTx/>
                <a:latin typeface="Arial"/>
                <a:ea typeface="+mn-ea"/>
                <a:cs typeface="+mn-cs"/>
              </a:rPr>
              <a:t>Galsky</a:t>
            </a:r>
            <a:r>
              <a:rPr kumimoji="0" lang="en-US" sz="3600" b="1" i="0" u="none" strike="noStrike" kern="1200" cap="none" spc="0" normalizeH="0" baseline="0" noProof="0" dirty="0">
                <a:ln>
                  <a:noFill/>
                </a:ln>
                <a:solidFill>
                  <a:srgbClr val="000000"/>
                </a:solidFill>
                <a:effectLst/>
                <a:uLnTx/>
                <a:uFillTx/>
                <a:latin typeface="Arial"/>
                <a:ea typeface="+mn-ea"/>
                <a:cs typeface="+mn-cs"/>
              </a:rPr>
              <a:t>, MD FASCO </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Lillian and Henry Stratton Professor of Medicine</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Icahn School of Medicine at Mount Sinai</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Director, Genitourinary Medical Oncology</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Deputy Director</a:t>
            </a:r>
          </a:p>
          <a:p>
            <a:pPr marL="0" marR="0" lvl="0" indent="0" algn="l" defTabSz="914400" rtl="0" eaLnBrk="1" fontAlgn="auto" latinLnBrk="0" hangingPunct="1">
              <a:lnSpc>
                <a:spcPct val="100000"/>
              </a:lnSpc>
              <a:spcBef>
                <a:spcPts val="600"/>
              </a:spcBef>
              <a:spcAft>
                <a:spcPts val="0"/>
              </a:spcAft>
              <a:buClr>
                <a:srgbClr val="0066CC"/>
              </a:buClr>
              <a:buSzTx/>
              <a:buFont typeface="Arial" pitchFamily="34" charset="0"/>
              <a:buNone/>
              <a:tabLst/>
              <a:defRPr sz="3600"/>
            </a:pPr>
            <a:r>
              <a:rPr kumimoji="0" lang="en-US" sz="2000" b="1" i="0" u="none" strike="noStrike" kern="1200" cap="none" spc="0" normalizeH="0" baseline="0" noProof="0" dirty="0">
                <a:ln>
                  <a:noFill/>
                </a:ln>
                <a:solidFill>
                  <a:srgbClr val="000000"/>
                </a:solidFill>
                <a:effectLst/>
                <a:uLnTx/>
                <a:uFillTx/>
                <a:latin typeface="Arial"/>
                <a:ea typeface="+mn-ea"/>
                <a:cs typeface="+mn-cs"/>
              </a:rPr>
              <a:t>The Tisch Cancer Center at Mount Sinai</a:t>
            </a:r>
          </a:p>
        </p:txBody>
      </p:sp>
    </p:spTree>
    <p:extLst>
      <p:ext uri="{BB962C8B-B14F-4D97-AF65-F5344CB8AC3E}">
        <p14:creationId xmlns:p14="http://schemas.microsoft.com/office/powerpoint/2010/main" val="7635845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C51301-B49A-1CD1-99F1-C09BE2BB39AB}"/>
              </a:ext>
            </a:extLst>
          </p:cNvPr>
          <p:cNvSpPr txBox="1"/>
          <p:nvPr/>
        </p:nvSpPr>
        <p:spPr bwMode="auto">
          <a:xfrm>
            <a:off x="528638" y="624689"/>
            <a:ext cx="11134724" cy="914400"/>
          </a:xfrm>
          <a:prstGeom prst="rect">
            <a:avLst/>
          </a:prstGeom>
          <a:solidFill>
            <a:srgbClr val="002060"/>
          </a:solidFill>
          <a:ln w="9525">
            <a:noFill/>
            <a:miter lim="800000"/>
            <a:headEnd/>
            <a:tailEnd/>
          </a:ln>
          <a:effectLst/>
        </p:spPr>
        <p:txBody>
          <a:bodyPr wrap="squar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Overview</a:t>
            </a:r>
          </a:p>
        </p:txBody>
      </p:sp>
      <p:sp>
        <p:nvSpPr>
          <p:cNvPr id="5" name="Content Placeholder 4">
            <a:extLst>
              <a:ext uri="{FF2B5EF4-FFF2-40B4-BE49-F238E27FC236}">
                <a16:creationId xmlns:a16="http://schemas.microsoft.com/office/drawing/2014/main" id="{9471FF2E-F520-C669-5ACF-E805CD783A84}"/>
              </a:ext>
            </a:extLst>
          </p:cNvPr>
          <p:cNvSpPr>
            <a:spLocks noGrp="1"/>
          </p:cNvSpPr>
          <p:nvPr>
            <p:ph idx="1"/>
          </p:nvPr>
        </p:nvSpPr>
        <p:spPr>
          <a:xfrm>
            <a:off x="838200" y="2242717"/>
            <a:ext cx="10515600" cy="2970964"/>
          </a:xfrm>
        </p:spPr>
        <p:txBody>
          <a:bodyPr>
            <a:normAutofit/>
          </a:bodyPr>
          <a:lstStyle/>
          <a:p>
            <a:pPr marL="0" indent="0">
              <a:lnSpc>
                <a:spcPct val="100000"/>
              </a:lnSpc>
              <a:buNone/>
            </a:pPr>
            <a:r>
              <a:rPr lang="en-US" sz="4000" dirty="0">
                <a:latin typeface="Arial" panose="020B0604020202020204" pitchFamily="34" charset="0"/>
                <a:cs typeface="Arial" panose="020B0604020202020204" pitchFamily="34" charset="0"/>
              </a:rPr>
              <a:t>What do we know?</a:t>
            </a:r>
          </a:p>
          <a:p>
            <a:pPr marL="0" indent="0">
              <a:lnSpc>
                <a:spcPct val="100000"/>
              </a:lnSpc>
              <a:buNone/>
            </a:pPr>
            <a:r>
              <a:rPr lang="en-US" sz="3500" dirty="0">
                <a:latin typeface="Arial" panose="020B0604020202020204" pitchFamily="34" charset="0"/>
                <a:cs typeface="Arial" panose="020B0604020202020204" pitchFamily="34" charset="0"/>
              </a:rPr>
              <a:t>✅ </a:t>
            </a:r>
          </a:p>
          <a:p>
            <a:pPr marL="0" indent="0">
              <a:lnSpc>
                <a:spcPct val="100000"/>
              </a:lnSpc>
              <a:buNone/>
            </a:pPr>
            <a:r>
              <a:rPr lang="en-US" sz="3500" dirty="0">
                <a:latin typeface="Arial" panose="020B0604020202020204" pitchFamily="34" charset="0"/>
                <a:cs typeface="Arial" panose="020B0604020202020204" pitchFamily="34" charset="0"/>
              </a:rPr>
              <a:t>⚠️ </a:t>
            </a:r>
          </a:p>
          <a:p>
            <a:pPr marL="0" indent="0">
              <a:lnSpc>
                <a:spcPct val="100000"/>
              </a:lnSpc>
              <a:buNone/>
            </a:pPr>
            <a:r>
              <a:rPr lang="en-US" sz="35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5115944E-C72D-A419-FEC3-B7D6BDFD76B9}"/>
              </a:ext>
            </a:extLst>
          </p:cNvPr>
          <p:cNvSpPr txBox="1"/>
          <p:nvPr/>
        </p:nvSpPr>
        <p:spPr>
          <a:xfrm>
            <a:off x="1540042" y="2846263"/>
            <a:ext cx="10123320" cy="195143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ctDNA tells us who needs adjuvant treatment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ctDNA tells us who doesn’t need adjuvant treatment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ctDNA tells us who doesn’t need neoadjuvant treatment</a:t>
            </a:r>
          </a:p>
        </p:txBody>
      </p:sp>
    </p:spTree>
    <p:extLst>
      <p:ext uri="{BB962C8B-B14F-4D97-AF65-F5344CB8AC3E}">
        <p14:creationId xmlns:p14="http://schemas.microsoft.com/office/powerpoint/2010/main" val="35369165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AA3341-E87A-B279-C40F-D226769F950B}"/>
              </a:ext>
            </a:extLst>
          </p:cNvPr>
          <p:cNvSpPr/>
          <p:nvPr/>
        </p:nvSpPr>
        <p:spPr>
          <a:xfrm>
            <a:off x="685800" y="450175"/>
            <a:ext cx="10820400" cy="564578"/>
          </a:xfrm>
          <a:prstGeom prst="rect">
            <a:avLst/>
          </a:prstGeom>
          <a:solidFill>
            <a:srgbClr val="002060"/>
          </a:solidFill>
          <a:ln w="12700" cap="flat">
            <a:noFill/>
            <a:miter lim="400000"/>
          </a:ln>
          <a:effectLst>
            <a:outerShdw blurRad="38100" dist="25400" dir="5400000" rotWithShape="0">
              <a:srgbClr val="000000">
                <a:alpha val="50000"/>
              </a:srgbClr>
            </a:outerShdw>
          </a:effectLst>
          <a:sp3d/>
        </p:spPr>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sym typeface="Helvetica Light"/>
              </a:rPr>
              <a:t>Evolution of ctDNA as a Tool to Assess MRD</a:t>
            </a:r>
          </a:p>
        </p:txBody>
      </p:sp>
      <p:grpSp>
        <p:nvGrpSpPr>
          <p:cNvPr id="8" name="Group 7">
            <a:extLst>
              <a:ext uri="{FF2B5EF4-FFF2-40B4-BE49-F238E27FC236}">
                <a16:creationId xmlns:a16="http://schemas.microsoft.com/office/drawing/2014/main" id="{3F316334-E699-647B-2DF3-90E3A3D71E3C}"/>
              </a:ext>
            </a:extLst>
          </p:cNvPr>
          <p:cNvGrpSpPr/>
          <p:nvPr/>
        </p:nvGrpSpPr>
        <p:grpSpPr>
          <a:xfrm>
            <a:off x="648256" y="1342159"/>
            <a:ext cx="10895487" cy="4975513"/>
            <a:chOff x="1066426" y="1624070"/>
            <a:chExt cx="10895487" cy="4975513"/>
          </a:xfrm>
        </p:grpSpPr>
        <p:sp>
          <p:nvSpPr>
            <p:cNvPr id="14" name="Rectangle 13">
              <a:extLst>
                <a:ext uri="{FF2B5EF4-FFF2-40B4-BE49-F238E27FC236}">
                  <a16:creationId xmlns:a16="http://schemas.microsoft.com/office/drawing/2014/main" id="{8EEFD543-3307-8D90-CDC0-67F5923DE10C}"/>
                </a:ext>
              </a:extLst>
            </p:cNvPr>
            <p:cNvSpPr/>
            <p:nvPr/>
          </p:nvSpPr>
          <p:spPr>
            <a:xfrm>
              <a:off x="1141513" y="1624070"/>
              <a:ext cx="10820400" cy="4975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62D4E64A-9C6E-305D-2B66-7E65580D5E94}"/>
                </a:ext>
              </a:extLst>
            </p:cNvPr>
            <p:cNvGraphicFramePr/>
            <p:nvPr/>
          </p:nvGraphicFramePr>
          <p:xfrm>
            <a:off x="1066426" y="1973486"/>
            <a:ext cx="5762107" cy="4253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C547686-124F-55B0-1AC2-5C968B9ACB14}"/>
                </a:ext>
              </a:extLst>
            </p:cNvPr>
            <p:cNvPicPr>
              <a:picLocks noChangeAspect="1"/>
            </p:cNvPicPr>
            <p:nvPr/>
          </p:nvPicPr>
          <p:blipFill>
            <a:blip r:embed="rId8"/>
            <a:stretch>
              <a:fillRect/>
            </a:stretch>
          </p:blipFill>
          <p:spPr>
            <a:xfrm>
              <a:off x="7016906" y="2100832"/>
              <a:ext cx="4756633" cy="1920240"/>
            </a:xfrm>
            <a:prstGeom prst="rect">
              <a:avLst/>
            </a:prstGeom>
            <a:solidFill>
              <a:schemeClr val="bg1"/>
            </a:solidFill>
            <a:ln w="38100">
              <a:solidFill>
                <a:schemeClr val="accent4">
                  <a:lumMod val="75000"/>
                </a:schemeClr>
              </a:solidFill>
            </a:ln>
          </p:spPr>
        </p:pic>
        <p:sp>
          <p:nvSpPr>
            <p:cNvPr id="7" name="TextBox 6">
              <a:extLst>
                <a:ext uri="{FF2B5EF4-FFF2-40B4-BE49-F238E27FC236}">
                  <a16:creationId xmlns:a16="http://schemas.microsoft.com/office/drawing/2014/main" id="{A2966ED3-BA93-858E-0B1C-362ADE225DFF}"/>
                </a:ext>
              </a:extLst>
            </p:cNvPr>
            <p:cNvSpPr txBox="1"/>
            <p:nvPr/>
          </p:nvSpPr>
          <p:spPr bwMode="auto">
            <a:xfrm>
              <a:off x="10704017" y="2390105"/>
              <a:ext cx="600659" cy="391628"/>
            </a:xfrm>
            <a:prstGeom prst="rect">
              <a:avLst/>
            </a:prstGeom>
            <a:noFill/>
            <a:ln w="9525">
              <a:noFill/>
              <a:miter lim="800000"/>
              <a:headEnd/>
              <a:tailEnd/>
            </a:ln>
            <a:effectLst/>
          </p:spPr>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2008</a:t>
              </a:r>
            </a:p>
          </p:txBody>
        </p:sp>
        <p:sp>
          <p:nvSpPr>
            <p:cNvPr id="13" name="TextBox 12">
              <a:extLst>
                <a:ext uri="{FF2B5EF4-FFF2-40B4-BE49-F238E27FC236}">
                  <a16:creationId xmlns:a16="http://schemas.microsoft.com/office/drawing/2014/main" id="{AE5F97D1-EBF6-53F7-89FE-9B49EF12FD57}"/>
                </a:ext>
              </a:extLst>
            </p:cNvPr>
            <p:cNvSpPr txBox="1"/>
            <p:nvPr/>
          </p:nvSpPr>
          <p:spPr bwMode="auto">
            <a:xfrm>
              <a:off x="1605587" y="5996381"/>
              <a:ext cx="9892251" cy="461665"/>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Mandel P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R Seances Soc Biol Fil.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1948 ;142(3-4):241-3. Leon SA et al</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Cancer Res.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1977;37(3):646-50.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Stroun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Oncology.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1989;46(5):318-22. Sorenson GD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Cancer Epidemiol Biomarkers Prev.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1994;3(1):67-71. Diehl F et al. </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Nature Medicine.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2008;14:985–990.</a:t>
              </a:r>
            </a:p>
          </p:txBody>
        </p:sp>
      </p:grpSp>
    </p:spTree>
    <p:extLst>
      <p:ext uri="{BB962C8B-B14F-4D97-AF65-F5344CB8AC3E}">
        <p14:creationId xmlns:p14="http://schemas.microsoft.com/office/powerpoint/2010/main" val="14641402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558"/>
        <p:cNvGrpSpPr/>
        <p:nvPr/>
      </p:nvGrpSpPr>
      <p:grpSpPr>
        <a:xfrm>
          <a:off x="0" y="0"/>
          <a:ext cx="0" cy="0"/>
          <a:chOff x="0" y="0"/>
          <a:chExt cx="0" cy="0"/>
        </a:xfrm>
      </p:grpSpPr>
      <p:sp>
        <p:nvSpPr>
          <p:cNvPr id="2" name="Rectangle 1">
            <a:extLst>
              <a:ext uri="{FF2B5EF4-FFF2-40B4-BE49-F238E27FC236}">
                <a16:creationId xmlns:a16="http://schemas.microsoft.com/office/drawing/2014/main" id="{35C511CE-8C87-F160-8F1E-5B3FB009B4CA}"/>
              </a:ext>
            </a:extLst>
          </p:cNvPr>
          <p:cNvSpPr/>
          <p:nvPr/>
        </p:nvSpPr>
        <p:spPr bwMode="auto">
          <a:xfrm>
            <a:off x="385763" y="1680445"/>
            <a:ext cx="11521034" cy="4114800"/>
          </a:xfrm>
          <a:prstGeom prst="rect">
            <a:avLst/>
          </a:prstGeom>
          <a:solidFill>
            <a:schemeClr val="bg1"/>
          </a:solidFill>
          <a:ln w="28575">
            <a:noFill/>
            <a:round/>
            <a:headEnd type="none" w="sm" len="sm"/>
            <a:tailEnd type="none" w="sm" len="sm"/>
          </a:ln>
          <a:effectLst/>
        </p:spPr>
        <p:txBody>
          <a:bodyPr wrap="squar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err="1">
              <a:ln>
                <a:noFill/>
              </a:ln>
              <a:solidFill>
                <a:srgbClr val="000000"/>
              </a:solidFill>
              <a:effectLst/>
              <a:uLnTx/>
              <a:uFillTx/>
              <a:latin typeface="Arial"/>
              <a:ea typeface="MS PGothic" pitchFamily="34" charset="-128"/>
              <a:cs typeface="ヒラギノ角ゴ Pro W3"/>
            </a:endParaRPr>
          </a:p>
        </p:txBody>
      </p:sp>
      <p:pic>
        <p:nvPicPr>
          <p:cNvPr id="64" name="Google Shape;560;p99" descr="https://lh6.googleusercontent.com/VNvMafwRaeGm3OcnpnBDcjtgv_UhoGsn4xgRNcPvOBgqR0p79dtSblJSvNkB6TR9beu43__ZsNr-rWdCdi7OurKTladNBGkYUWuqvX4wG1J3m-Vq53Du7iG9USeX9UcNiGs0qmv1EXQ">
            <a:extLst>
              <a:ext uri="{FF2B5EF4-FFF2-40B4-BE49-F238E27FC236}">
                <a16:creationId xmlns:a16="http://schemas.microsoft.com/office/drawing/2014/main" id="{CA228C22-4438-4B11-9DEE-E9AE34B1CD14}"/>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2142741" y="3658806"/>
            <a:ext cx="1196501" cy="1308946"/>
          </a:xfrm>
          <a:prstGeom prst="rect">
            <a:avLst/>
          </a:prstGeom>
          <a:noFill/>
          <a:ln>
            <a:noFill/>
          </a:ln>
        </p:spPr>
      </p:pic>
      <p:sp>
        <p:nvSpPr>
          <p:cNvPr id="65" name="Oval 64">
            <a:extLst>
              <a:ext uri="{FF2B5EF4-FFF2-40B4-BE49-F238E27FC236}">
                <a16:creationId xmlns:a16="http://schemas.microsoft.com/office/drawing/2014/main" id="{6D681EEC-D9F6-42B0-9D4E-38577435EF69}"/>
              </a:ext>
            </a:extLst>
          </p:cNvPr>
          <p:cNvSpPr/>
          <p:nvPr/>
        </p:nvSpPr>
        <p:spPr bwMode="auto">
          <a:xfrm>
            <a:off x="2154520" y="3717601"/>
            <a:ext cx="1136509" cy="1136509"/>
          </a:xfrm>
          <a:prstGeom prst="ellipse">
            <a:avLst/>
          </a:prstGeom>
          <a:noFill/>
          <a:ln w="28575" cap="flat" cmpd="sng" algn="ctr">
            <a:solidFill>
              <a:srgbClr val="97DBD9"/>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marL="0" marR="0" lvl="0" indent="0" algn="l" defTabSz="457180" rtl="0" eaLnBrk="1" fontAlgn="auto" latinLnBrk="0" hangingPunct="1">
              <a:lnSpc>
                <a:spcPct val="93000"/>
              </a:lnSpc>
              <a:spcBef>
                <a:spcPts val="0"/>
              </a:spcBef>
              <a:spcAft>
                <a:spcPts val="0"/>
              </a:spcAft>
              <a:buClr>
                <a:srgbClr val="000000"/>
              </a:buClr>
              <a:buSzPct val="100000"/>
              <a:buFontTx/>
              <a:buNone/>
              <a:tabLst/>
              <a:defRPr/>
            </a:pPr>
            <a:endParaRPr kumimoji="0" lang="en-US" sz="1799"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sp>
        <p:nvSpPr>
          <p:cNvPr id="24" name="Freeform 17">
            <a:extLst>
              <a:ext uri="{FF2B5EF4-FFF2-40B4-BE49-F238E27FC236}">
                <a16:creationId xmlns:a16="http://schemas.microsoft.com/office/drawing/2014/main" id="{A7BE0F3F-81CB-4B59-9A93-B60A092D8EC6}"/>
              </a:ext>
            </a:extLst>
          </p:cNvPr>
          <p:cNvSpPr>
            <a:spLocks/>
          </p:cNvSpPr>
          <p:nvPr/>
        </p:nvSpPr>
        <p:spPr bwMode="auto">
          <a:xfrm>
            <a:off x="1130548" y="2290103"/>
            <a:ext cx="917047" cy="3342728"/>
          </a:xfrm>
          <a:custGeom>
            <a:avLst/>
            <a:gdLst>
              <a:gd name="T0" fmla="*/ 157 w 163"/>
              <a:gd name="T1" fmla="*/ 206 h 596"/>
              <a:gd name="T2" fmla="*/ 103 w 163"/>
              <a:gd name="T3" fmla="*/ 91 h 596"/>
              <a:gd name="T4" fmla="*/ 108 w 163"/>
              <a:gd name="T5" fmla="*/ 46 h 596"/>
              <a:gd name="T6" fmla="*/ 110 w 163"/>
              <a:gd name="T7" fmla="*/ 31 h 596"/>
              <a:gd name="T8" fmla="*/ 83 w 163"/>
              <a:gd name="T9" fmla="*/ 0 h 596"/>
              <a:gd name="T10" fmla="*/ 54 w 163"/>
              <a:gd name="T11" fmla="*/ 31 h 596"/>
              <a:gd name="T12" fmla="*/ 55 w 163"/>
              <a:gd name="T13" fmla="*/ 45 h 596"/>
              <a:gd name="T14" fmla="*/ 66 w 163"/>
              <a:gd name="T15" fmla="*/ 72 h 596"/>
              <a:gd name="T16" fmla="*/ 8 w 163"/>
              <a:gd name="T17" fmla="*/ 167 h 596"/>
              <a:gd name="T18" fmla="*/ 1 w 163"/>
              <a:gd name="T19" fmla="*/ 231 h 596"/>
              <a:gd name="T20" fmla="*/ 4 w 163"/>
              <a:gd name="T21" fmla="*/ 334 h 596"/>
              <a:gd name="T22" fmla="*/ 7 w 163"/>
              <a:gd name="T23" fmla="*/ 330 h 596"/>
              <a:gd name="T24" fmla="*/ 9 w 163"/>
              <a:gd name="T25" fmla="*/ 315 h 596"/>
              <a:gd name="T26" fmla="*/ 8 w 163"/>
              <a:gd name="T27" fmla="*/ 302 h 596"/>
              <a:gd name="T28" fmla="*/ 23 w 163"/>
              <a:gd name="T29" fmla="*/ 222 h 596"/>
              <a:gd name="T30" fmla="*/ 31 w 163"/>
              <a:gd name="T31" fmla="*/ 164 h 596"/>
              <a:gd name="T32" fmla="*/ 34 w 163"/>
              <a:gd name="T33" fmla="*/ 166 h 596"/>
              <a:gd name="T34" fmla="*/ 30 w 163"/>
              <a:gd name="T35" fmla="*/ 347 h 596"/>
              <a:gd name="T36" fmla="*/ 58 w 163"/>
              <a:gd name="T37" fmla="*/ 545 h 596"/>
              <a:gd name="T38" fmla="*/ 59 w 163"/>
              <a:gd name="T39" fmla="*/ 570 h 596"/>
              <a:gd name="T40" fmla="*/ 58 w 163"/>
              <a:gd name="T41" fmla="*/ 578 h 596"/>
              <a:gd name="T42" fmla="*/ 51 w 163"/>
              <a:gd name="T43" fmla="*/ 594 h 596"/>
              <a:gd name="T44" fmla="*/ 57 w 163"/>
              <a:gd name="T45" fmla="*/ 594 h 596"/>
              <a:gd name="T46" fmla="*/ 61 w 163"/>
              <a:gd name="T47" fmla="*/ 594 h 596"/>
              <a:gd name="T48" fmla="*/ 66 w 163"/>
              <a:gd name="T49" fmla="*/ 595 h 596"/>
              <a:gd name="T50" fmla="*/ 76 w 163"/>
              <a:gd name="T51" fmla="*/ 589 h 596"/>
              <a:gd name="T52" fmla="*/ 75 w 163"/>
              <a:gd name="T53" fmla="*/ 578 h 596"/>
              <a:gd name="T54" fmla="*/ 74 w 163"/>
              <a:gd name="T55" fmla="*/ 562 h 596"/>
              <a:gd name="T56" fmla="*/ 79 w 163"/>
              <a:gd name="T57" fmla="*/ 477 h 596"/>
              <a:gd name="T58" fmla="*/ 77 w 163"/>
              <a:gd name="T59" fmla="*/ 399 h 596"/>
              <a:gd name="T60" fmla="*/ 86 w 163"/>
              <a:gd name="T61" fmla="*/ 399 h 596"/>
              <a:gd name="T62" fmla="*/ 84 w 163"/>
              <a:gd name="T63" fmla="*/ 477 h 596"/>
              <a:gd name="T64" fmla="*/ 89 w 163"/>
              <a:gd name="T65" fmla="*/ 562 h 596"/>
              <a:gd name="T66" fmla="*/ 88 w 163"/>
              <a:gd name="T67" fmla="*/ 578 h 596"/>
              <a:gd name="T68" fmla="*/ 87 w 163"/>
              <a:gd name="T69" fmla="*/ 589 h 596"/>
              <a:gd name="T70" fmla="*/ 97 w 163"/>
              <a:gd name="T71" fmla="*/ 595 h 596"/>
              <a:gd name="T72" fmla="*/ 102 w 163"/>
              <a:gd name="T73" fmla="*/ 594 h 596"/>
              <a:gd name="T74" fmla="*/ 106 w 163"/>
              <a:gd name="T75" fmla="*/ 594 h 596"/>
              <a:gd name="T76" fmla="*/ 112 w 163"/>
              <a:gd name="T77" fmla="*/ 594 h 596"/>
              <a:gd name="T78" fmla="*/ 105 w 163"/>
              <a:gd name="T79" fmla="*/ 578 h 596"/>
              <a:gd name="T80" fmla="*/ 104 w 163"/>
              <a:gd name="T81" fmla="*/ 570 h 596"/>
              <a:gd name="T82" fmla="*/ 105 w 163"/>
              <a:gd name="T83" fmla="*/ 545 h 596"/>
              <a:gd name="T84" fmla="*/ 133 w 163"/>
              <a:gd name="T85" fmla="*/ 347 h 596"/>
              <a:gd name="T86" fmla="*/ 129 w 163"/>
              <a:gd name="T87" fmla="*/ 166 h 596"/>
              <a:gd name="T88" fmla="*/ 132 w 163"/>
              <a:gd name="T89" fmla="*/ 164 h 596"/>
              <a:gd name="T90" fmla="*/ 140 w 163"/>
              <a:gd name="T91" fmla="*/ 222 h 596"/>
              <a:gd name="T92" fmla="*/ 155 w 163"/>
              <a:gd name="T93" fmla="*/ 302 h 596"/>
              <a:gd name="T94" fmla="*/ 154 w 163"/>
              <a:gd name="T95" fmla="*/ 315 h 596"/>
              <a:gd name="T96" fmla="*/ 156 w 163"/>
              <a:gd name="T97" fmla="*/ 330 h 596"/>
              <a:gd name="T98" fmla="*/ 159 w 163"/>
              <a:gd name="T99" fmla="*/ 335 h 596"/>
              <a:gd name="T100" fmla="*/ 163 w 163"/>
              <a:gd name="T101" fmla="*/ 29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3" h="596">
                <a:moveTo>
                  <a:pt x="162" y="231"/>
                </a:moveTo>
                <a:cubicBezTo>
                  <a:pt x="162" y="229"/>
                  <a:pt x="161" y="227"/>
                  <a:pt x="161" y="225"/>
                </a:cubicBezTo>
                <a:cubicBezTo>
                  <a:pt x="160" y="219"/>
                  <a:pt x="159" y="214"/>
                  <a:pt x="158" y="209"/>
                </a:cubicBezTo>
                <a:cubicBezTo>
                  <a:pt x="157" y="208"/>
                  <a:pt x="157" y="207"/>
                  <a:pt x="157" y="206"/>
                </a:cubicBezTo>
                <a:cubicBezTo>
                  <a:pt x="158" y="194"/>
                  <a:pt x="157" y="181"/>
                  <a:pt x="155" y="167"/>
                </a:cubicBezTo>
                <a:cubicBezTo>
                  <a:pt x="152" y="133"/>
                  <a:pt x="144" y="108"/>
                  <a:pt x="137" y="103"/>
                </a:cubicBezTo>
                <a:cubicBezTo>
                  <a:pt x="131" y="100"/>
                  <a:pt x="111" y="94"/>
                  <a:pt x="108" y="93"/>
                </a:cubicBezTo>
                <a:cubicBezTo>
                  <a:pt x="106" y="93"/>
                  <a:pt x="105" y="92"/>
                  <a:pt x="103" y="91"/>
                </a:cubicBezTo>
                <a:cubicBezTo>
                  <a:pt x="93" y="85"/>
                  <a:pt x="96" y="75"/>
                  <a:pt x="97" y="72"/>
                </a:cubicBezTo>
                <a:cubicBezTo>
                  <a:pt x="97" y="72"/>
                  <a:pt x="97" y="72"/>
                  <a:pt x="97" y="71"/>
                </a:cubicBezTo>
                <a:cubicBezTo>
                  <a:pt x="100" y="69"/>
                  <a:pt x="102" y="66"/>
                  <a:pt x="104" y="62"/>
                </a:cubicBezTo>
                <a:cubicBezTo>
                  <a:pt x="106" y="57"/>
                  <a:pt x="108" y="51"/>
                  <a:pt x="108" y="46"/>
                </a:cubicBezTo>
                <a:cubicBezTo>
                  <a:pt x="108" y="46"/>
                  <a:pt x="108" y="45"/>
                  <a:pt x="109" y="45"/>
                </a:cubicBezTo>
                <a:cubicBezTo>
                  <a:pt x="110" y="44"/>
                  <a:pt x="110" y="42"/>
                  <a:pt x="111" y="39"/>
                </a:cubicBezTo>
                <a:cubicBezTo>
                  <a:pt x="111" y="37"/>
                  <a:pt x="111" y="35"/>
                  <a:pt x="111" y="34"/>
                </a:cubicBezTo>
                <a:cubicBezTo>
                  <a:pt x="111" y="32"/>
                  <a:pt x="110" y="32"/>
                  <a:pt x="110" y="31"/>
                </a:cubicBezTo>
                <a:cubicBezTo>
                  <a:pt x="109" y="32"/>
                  <a:pt x="109" y="32"/>
                  <a:pt x="109" y="31"/>
                </a:cubicBezTo>
                <a:cubicBezTo>
                  <a:pt x="109" y="31"/>
                  <a:pt x="109" y="31"/>
                  <a:pt x="109" y="31"/>
                </a:cubicBezTo>
                <a:cubicBezTo>
                  <a:pt x="109" y="25"/>
                  <a:pt x="109" y="25"/>
                  <a:pt x="109" y="25"/>
                </a:cubicBezTo>
                <a:cubicBezTo>
                  <a:pt x="109" y="11"/>
                  <a:pt x="97" y="0"/>
                  <a:pt x="83" y="0"/>
                </a:cubicBezTo>
                <a:cubicBezTo>
                  <a:pt x="80" y="0"/>
                  <a:pt x="80" y="0"/>
                  <a:pt x="80" y="0"/>
                </a:cubicBezTo>
                <a:cubicBezTo>
                  <a:pt x="66" y="0"/>
                  <a:pt x="55" y="11"/>
                  <a:pt x="55" y="25"/>
                </a:cubicBezTo>
                <a:cubicBezTo>
                  <a:pt x="55" y="31"/>
                  <a:pt x="55" y="31"/>
                  <a:pt x="55" y="31"/>
                </a:cubicBezTo>
                <a:cubicBezTo>
                  <a:pt x="55" y="31"/>
                  <a:pt x="54" y="31"/>
                  <a:pt x="54" y="31"/>
                </a:cubicBezTo>
                <a:cubicBezTo>
                  <a:pt x="54" y="32"/>
                  <a:pt x="54" y="32"/>
                  <a:pt x="54" y="31"/>
                </a:cubicBezTo>
                <a:cubicBezTo>
                  <a:pt x="53" y="32"/>
                  <a:pt x="52" y="32"/>
                  <a:pt x="52" y="34"/>
                </a:cubicBezTo>
                <a:cubicBezTo>
                  <a:pt x="52" y="35"/>
                  <a:pt x="52" y="37"/>
                  <a:pt x="52" y="39"/>
                </a:cubicBezTo>
                <a:cubicBezTo>
                  <a:pt x="53" y="42"/>
                  <a:pt x="54" y="44"/>
                  <a:pt x="55" y="45"/>
                </a:cubicBezTo>
                <a:cubicBezTo>
                  <a:pt x="55" y="45"/>
                  <a:pt x="55" y="46"/>
                  <a:pt x="55" y="46"/>
                </a:cubicBezTo>
                <a:cubicBezTo>
                  <a:pt x="55" y="51"/>
                  <a:pt x="57" y="57"/>
                  <a:pt x="60" y="62"/>
                </a:cubicBezTo>
                <a:cubicBezTo>
                  <a:pt x="61" y="66"/>
                  <a:pt x="64" y="69"/>
                  <a:pt x="66" y="71"/>
                </a:cubicBezTo>
                <a:cubicBezTo>
                  <a:pt x="66" y="72"/>
                  <a:pt x="66" y="72"/>
                  <a:pt x="66" y="72"/>
                </a:cubicBezTo>
                <a:cubicBezTo>
                  <a:pt x="67" y="75"/>
                  <a:pt x="70" y="85"/>
                  <a:pt x="60" y="91"/>
                </a:cubicBezTo>
                <a:cubicBezTo>
                  <a:pt x="58" y="92"/>
                  <a:pt x="57" y="93"/>
                  <a:pt x="55" y="93"/>
                </a:cubicBezTo>
                <a:cubicBezTo>
                  <a:pt x="52" y="94"/>
                  <a:pt x="32" y="100"/>
                  <a:pt x="26" y="103"/>
                </a:cubicBezTo>
                <a:cubicBezTo>
                  <a:pt x="19" y="108"/>
                  <a:pt x="12" y="133"/>
                  <a:pt x="8" y="167"/>
                </a:cubicBezTo>
                <a:cubicBezTo>
                  <a:pt x="6" y="181"/>
                  <a:pt x="6" y="194"/>
                  <a:pt x="6" y="206"/>
                </a:cubicBezTo>
                <a:cubicBezTo>
                  <a:pt x="6" y="207"/>
                  <a:pt x="6" y="208"/>
                  <a:pt x="5" y="209"/>
                </a:cubicBezTo>
                <a:cubicBezTo>
                  <a:pt x="4" y="214"/>
                  <a:pt x="3" y="219"/>
                  <a:pt x="2" y="225"/>
                </a:cubicBezTo>
                <a:cubicBezTo>
                  <a:pt x="2" y="227"/>
                  <a:pt x="2" y="229"/>
                  <a:pt x="1" y="231"/>
                </a:cubicBezTo>
                <a:cubicBezTo>
                  <a:pt x="0" y="293"/>
                  <a:pt x="0" y="293"/>
                  <a:pt x="0" y="293"/>
                </a:cubicBezTo>
                <a:cubicBezTo>
                  <a:pt x="0" y="293"/>
                  <a:pt x="0" y="307"/>
                  <a:pt x="0" y="307"/>
                </a:cubicBezTo>
                <a:cubicBezTo>
                  <a:pt x="0" y="309"/>
                  <a:pt x="0" y="311"/>
                  <a:pt x="0" y="313"/>
                </a:cubicBezTo>
                <a:cubicBezTo>
                  <a:pt x="1" y="323"/>
                  <a:pt x="2" y="331"/>
                  <a:pt x="4" y="334"/>
                </a:cubicBezTo>
                <a:cubicBezTo>
                  <a:pt x="5" y="338"/>
                  <a:pt x="6" y="340"/>
                  <a:pt x="7" y="342"/>
                </a:cubicBezTo>
                <a:cubicBezTo>
                  <a:pt x="9" y="346"/>
                  <a:pt x="11" y="348"/>
                  <a:pt x="11" y="349"/>
                </a:cubicBezTo>
                <a:cubicBezTo>
                  <a:pt x="11" y="348"/>
                  <a:pt x="11" y="344"/>
                  <a:pt x="9" y="339"/>
                </a:cubicBezTo>
                <a:cubicBezTo>
                  <a:pt x="8" y="336"/>
                  <a:pt x="8" y="333"/>
                  <a:pt x="7" y="330"/>
                </a:cubicBezTo>
                <a:cubicBezTo>
                  <a:pt x="7" y="330"/>
                  <a:pt x="7" y="330"/>
                  <a:pt x="7" y="330"/>
                </a:cubicBezTo>
                <a:cubicBezTo>
                  <a:pt x="8" y="326"/>
                  <a:pt x="8" y="321"/>
                  <a:pt x="8" y="315"/>
                </a:cubicBezTo>
                <a:cubicBezTo>
                  <a:pt x="8" y="314"/>
                  <a:pt x="8" y="314"/>
                  <a:pt x="8" y="314"/>
                </a:cubicBezTo>
                <a:cubicBezTo>
                  <a:pt x="9" y="314"/>
                  <a:pt x="9" y="314"/>
                  <a:pt x="9" y="315"/>
                </a:cubicBezTo>
                <a:cubicBezTo>
                  <a:pt x="9" y="315"/>
                  <a:pt x="9" y="315"/>
                  <a:pt x="9" y="315"/>
                </a:cubicBezTo>
                <a:cubicBezTo>
                  <a:pt x="11" y="322"/>
                  <a:pt x="12" y="327"/>
                  <a:pt x="13" y="329"/>
                </a:cubicBezTo>
                <a:cubicBezTo>
                  <a:pt x="13" y="327"/>
                  <a:pt x="13" y="322"/>
                  <a:pt x="11" y="314"/>
                </a:cubicBezTo>
                <a:cubicBezTo>
                  <a:pt x="11" y="309"/>
                  <a:pt x="9" y="305"/>
                  <a:pt x="8" y="302"/>
                </a:cubicBezTo>
                <a:cubicBezTo>
                  <a:pt x="8" y="301"/>
                  <a:pt x="8" y="299"/>
                  <a:pt x="8" y="298"/>
                </a:cubicBezTo>
                <a:cubicBezTo>
                  <a:pt x="21" y="234"/>
                  <a:pt x="21" y="234"/>
                  <a:pt x="21" y="234"/>
                </a:cubicBezTo>
                <a:cubicBezTo>
                  <a:pt x="21" y="232"/>
                  <a:pt x="22" y="230"/>
                  <a:pt x="22" y="228"/>
                </a:cubicBezTo>
                <a:cubicBezTo>
                  <a:pt x="22" y="227"/>
                  <a:pt x="22" y="224"/>
                  <a:pt x="23" y="222"/>
                </a:cubicBezTo>
                <a:cubicBezTo>
                  <a:pt x="23" y="218"/>
                  <a:pt x="24" y="212"/>
                  <a:pt x="24" y="209"/>
                </a:cubicBezTo>
                <a:cubicBezTo>
                  <a:pt x="24" y="209"/>
                  <a:pt x="24" y="208"/>
                  <a:pt x="25" y="207"/>
                </a:cubicBezTo>
                <a:cubicBezTo>
                  <a:pt x="28" y="196"/>
                  <a:pt x="29" y="188"/>
                  <a:pt x="31" y="170"/>
                </a:cubicBezTo>
                <a:cubicBezTo>
                  <a:pt x="31" y="168"/>
                  <a:pt x="31" y="166"/>
                  <a:pt x="31" y="164"/>
                </a:cubicBezTo>
                <a:cubicBezTo>
                  <a:pt x="31" y="164"/>
                  <a:pt x="32" y="164"/>
                  <a:pt x="32" y="164"/>
                </a:cubicBezTo>
                <a:cubicBezTo>
                  <a:pt x="32" y="164"/>
                  <a:pt x="33" y="164"/>
                  <a:pt x="33" y="164"/>
                </a:cubicBezTo>
                <a:cubicBezTo>
                  <a:pt x="33" y="164"/>
                  <a:pt x="33" y="164"/>
                  <a:pt x="33" y="165"/>
                </a:cubicBezTo>
                <a:cubicBezTo>
                  <a:pt x="34" y="165"/>
                  <a:pt x="34" y="165"/>
                  <a:pt x="34" y="166"/>
                </a:cubicBezTo>
                <a:cubicBezTo>
                  <a:pt x="45" y="185"/>
                  <a:pt x="45" y="217"/>
                  <a:pt x="44" y="226"/>
                </a:cubicBezTo>
                <a:cubicBezTo>
                  <a:pt x="44" y="229"/>
                  <a:pt x="44" y="230"/>
                  <a:pt x="44" y="232"/>
                </a:cubicBezTo>
                <a:cubicBezTo>
                  <a:pt x="43" y="234"/>
                  <a:pt x="43" y="235"/>
                  <a:pt x="42" y="236"/>
                </a:cubicBezTo>
                <a:cubicBezTo>
                  <a:pt x="24" y="267"/>
                  <a:pt x="25" y="319"/>
                  <a:pt x="30" y="347"/>
                </a:cubicBezTo>
                <a:cubicBezTo>
                  <a:pt x="31" y="352"/>
                  <a:pt x="32" y="358"/>
                  <a:pt x="33" y="364"/>
                </a:cubicBezTo>
                <a:cubicBezTo>
                  <a:pt x="38" y="390"/>
                  <a:pt x="42" y="417"/>
                  <a:pt x="47" y="430"/>
                </a:cubicBezTo>
                <a:cubicBezTo>
                  <a:pt x="47" y="432"/>
                  <a:pt x="47" y="434"/>
                  <a:pt x="47" y="436"/>
                </a:cubicBezTo>
                <a:cubicBezTo>
                  <a:pt x="43" y="479"/>
                  <a:pt x="58" y="545"/>
                  <a:pt x="58" y="545"/>
                </a:cubicBezTo>
                <a:cubicBezTo>
                  <a:pt x="59" y="549"/>
                  <a:pt x="59" y="552"/>
                  <a:pt x="60" y="555"/>
                </a:cubicBezTo>
                <a:cubicBezTo>
                  <a:pt x="61" y="558"/>
                  <a:pt x="61" y="559"/>
                  <a:pt x="61" y="559"/>
                </a:cubicBezTo>
                <a:cubicBezTo>
                  <a:pt x="61" y="561"/>
                  <a:pt x="61" y="563"/>
                  <a:pt x="60" y="566"/>
                </a:cubicBezTo>
                <a:cubicBezTo>
                  <a:pt x="60" y="567"/>
                  <a:pt x="59" y="569"/>
                  <a:pt x="59" y="570"/>
                </a:cubicBezTo>
                <a:cubicBezTo>
                  <a:pt x="59" y="571"/>
                  <a:pt x="60" y="571"/>
                  <a:pt x="60" y="571"/>
                </a:cubicBezTo>
                <a:cubicBezTo>
                  <a:pt x="60" y="572"/>
                  <a:pt x="60" y="572"/>
                  <a:pt x="60" y="572"/>
                </a:cubicBezTo>
                <a:cubicBezTo>
                  <a:pt x="60" y="572"/>
                  <a:pt x="60" y="572"/>
                  <a:pt x="60" y="572"/>
                </a:cubicBezTo>
                <a:cubicBezTo>
                  <a:pt x="59" y="574"/>
                  <a:pt x="59" y="576"/>
                  <a:pt x="58" y="578"/>
                </a:cubicBezTo>
                <a:cubicBezTo>
                  <a:pt x="58" y="579"/>
                  <a:pt x="57" y="581"/>
                  <a:pt x="54" y="585"/>
                </a:cubicBezTo>
                <a:cubicBezTo>
                  <a:pt x="53" y="586"/>
                  <a:pt x="53" y="587"/>
                  <a:pt x="52" y="588"/>
                </a:cubicBezTo>
                <a:cubicBezTo>
                  <a:pt x="50" y="590"/>
                  <a:pt x="50" y="592"/>
                  <a:pt x="51" y="593"/>
                </a:cubicBezTo>
                <a:cubicBezTo>
                  <a:pt x="51" y="593"/>
                  <a:pt x="51" y="594"/>
                  <a:pt x="51" y="594"/>
                </a:cubicBezTo>
                <a:cubicBezTo>
                  <a:pt x="51" y="594"/>
                  <a:pt x="52" y="594"/>
                  <a:pt x="52" y="594"/>
                </a:cubicBezTo>
                <a:cubicBezTo>
                  <a:pt x="52" y="594"/>
                  <a:pt x="53" y="594"/>
                  <a:pt x="54" y="594"/>
                </a:cubicBezTo>
                <a:cubicBezTo>
                  <a:pt x="55" y="595"/>
                  <a:pt x="55" y="595"/>
                  <a:pt x="56" y="595"/>
                </a:cubicBezTo>
                <a:cubicBezTo>
                  <a:pt x="56" y="594"/>
                  <a:pt x="56" y="594"/>
                  <a:pt x="57" y="594"/>
                </a:cubicBezTo>
                <a:cubicBezTo>
                  <a:pt x="57" y="594"/>
                  <a:pt x="57" y="595"/>
                  <a:pt x="58" y="595"/>
                </a:cubicBezTo>
                <a:cubicBezTo>
                  <a:pt x="58" y="595"/>
                  <a:pt x="58" y="595"/>
                  <a:pt x="58" y="595"/>
                </a:cubicBezTo>
                <a:cubicBezTo>
                  <a:pt x="58" y="596"/>
                  <a:pt x="59" y="595"/>
                  <a:pt x="60" y="595"/>
                </a:cubicBezTo>
                <a:cubicBezTo>
                  <a:pt x="60" y="595"/>
                  <a:pt x="61" y="594"/>
                  <a:pt x="61" y="594"/>
                </a:cubicBezTo>
                <a:cubicBezTo>
                  <a:pt x="62" y="595"/>
                  <a:pt x="62" y="595"/>
                  <a:pt x="63" y="595"/>
                </a:cubicBezTo>
                <a:cubicBezTo>
                  <a:pt x="63" y="595"/>
                  <a:pt x="63" y="595"/>
                  <a:pt x="64" y="595"/>
                </a:cubicBezTo>
                <a:cubicBezTo>
                  <a:pt x="64" y="595"/>
                  <a:pt x="65" y="595"/>
                  <a:pt x="65" y="595"/>
                </a:cubicBezTo>
                <a:cubicBezTo>
                  <a:pt x="65" y="595"/>
                  <a:pt x="66" y="595"/>
                  <a:pt x="66" y="595"/>
                </a:cubicBezTo>
                <a:cubicBezTo>
                  <a:pt x="67" y="596"/>
                  <a:pt x="67" y="596"/>
                  <a:pt x="69" y="596"/>
                </a:cubicBezTo>
                <a:cubicBezTo>
                  <a:pt x="70" y="596"/>
                  <a:pt x="70" y="596"/>
                  <a:pt x="70" y="596"/>
                </a:cubicBezTo>
                <a:cubicBezTo>
                  <a:pt x="72" y="596"/>
                  <a:pt x="75" y="592"/>
                  <a:pt x="76" y="590"/>
                </a:cubicBezTo>
                <a:cubicBezTo>
                  <a:pt x="76" y="590"/>
                  <a:pt x="76" y="589"/>
                  <a:pt x="76" y="589"/>
                </a:cubicBezTo>
                <a:cubicBezTo>
                  <a:pt x="76" y="588"/>
                  <a:pt x="76" y="588"/>
                  <a:pt x="76" y="587"/>
                </a:cubicBezTo>
                <a:cubicBezTo>
                  <a:pt x="76" y="585"/>
                  <a:pt x="76" y="583"/>
                  <a:pt x="75" y="582"/>
                </a:cubicBezTo>
                <a:cubicBezTo>
                  <a:pt x="75" y="581"/>
                  <a:pt x="75" y="580"/>
                  <a:pt x="75" y="579"/>
                </a:cubicBezTo>
                <a:cubicBezTo>
                  <a:pt x="75" y="579"/>
                  <a:pt x="75" y="579"/>
                  <a:pt x="75" y="578"/>
                </a:cubicBezTo>
                <a:cubicBezTo>
                  <a:pt x="75" y="576"/>
                  <a:pt x="75" y="575"/>
                  <a:pt x="75" y="573"/>
                </a:cubicBezTo>
                <a:cubicBezTo>
                  <a:pt x="75" y="572"/>
                  <a:pt x="75" y="572"/>
                  <a:pt x="75" y="572"/>
                </a:cubicBezTo>
                <a:cubicBezTo>
                  <a:pt x="76" y="571"/>
                  <a:pt x="76" y="570"/>
                  <a:pt x="76" y="569"/>
                </a:cubicBezTo>
                <a:cubicBezTo>
                  <a:pt x="76" y="566"/>
                  <a:pt x="75" y="564"/>
                  <a:pt x="74" y="562"/>
                </a:cubicBezTo>
                <a:cubicBezTo>
                  <a:pt x="73" y="560"/>
                  <a:pt x="73" y="559"/>
                  <a:pt x="73" y="557"/>
                </a:cubicBezTo>
                <a:cubicBezTo>
                  <a:pt x="73" y="556"/>
                  <a:pt x="73" y="556"/>
                  <a:pt x="73" y="555"/>
                </a:cubicBezTo>
                <a:cubicBezTo>
                  <a:pt x="73" y="553"/>
                  <a:pt x="73" y="551"/>
                  <a:pt x="73" y="545"/>
                </a:cubicBezTo>
                <a:cubicBezTo>
                  <a:pt x="75" y="522"/>
                  <a:pt x="79" y="478"/>
                  <a:pt x="79" y="477"/>
                </a:cubicBezTo>
                <a:cubicBezTo>
                  <a:pt x="79" y="465"/>
                  <a:pt x="78" y="458"/>
                  <a:pt x="77" y="452"/>
                </a:cubicBezTo>
                <a:cubicBezTo>
                  <a:pt x="76" y="448"/>
                  <a:pt x="75" y="444"/>
                  <a:pt x="75" y="440"/>
                </a:cubicBezTo>
                <a:cubicBezTo>
                  <a:pt x="75" y="437"/>
                  <a:pt x="75" y="435"/>
                  <a:pt x="76" y="432"/>
                </a:cubicBezTo>
                <a:cubicBezTo>
                  <a:pt x="77" y="424"/>
                  <a:pt x="78" y="405"/>
                  <a:pt x="77" y="399"/>
                </a:cubicBezTo>
                <a:cubicBezTo>
                  <a:pt x="76" y="367"/>
                  <a:pt x="81" y="308"/>
                  <a:pt x="81" y="308"/>
                </a:cubicBezTo>
                <a:cubicBezTo>
                  <a:pt x="81" y="307"/>
                  <a:pt x="81" y="307"/>
                  <a:pt x="82" y="307"/>
                </a:cubicBezTo>
                <a:cubicBezTo>
                  <a:pt x="82" y="307"/>
                  <a:pt x="82" y="307"/>
                  <a:pt x="82" y="308"/>
                </a:cubicBezTo>
                <a:cubicBezTo>
                  <a:pt x="82" y="308"/>
                  <a:pt x="87" y="367"/>
                  <a:pt x="86" y="399"/>
                </a:cubicBezTo>
                <a:cubicBezTo>
                  <a:pt x="85" y="405"/>
                  <a:pt x="86" y="424"/>
                  <a:pt x="87" y="432"/>
                </a:cubicBezTo>
                <a:cubicBezTo>
                  <a:pt x="88" y="435"/>
                  <a:pt x="88" y="437"/>
                  <a:pt x="88" y="440"/>
                </a:cubicBezTo>
                <a:cubicBezTo>
                  <a:pt x="88" y="444"/>
                  <a:pt x="87" y="448"/>
                  <a:pt x="86" y="452"/>
                </a:cubicBezTo>
                <a:cubicBezTo>
                  <a:pt x="85" y="458"/>
                  <a:pt x="84" y="465"/>
                  <a:pt x="84" y="477"/>
                </a:cubicBezTo>
                <a:cubicBezTo>
                  <a:pt x="84" y="478"/>
                  <a:pt x="88" y="522"/>
                  <a:pt x="90" y="545"/>
                </a:cubicBezTo>
                <a:cubicBezTo>
                  <a:pt x="90" y="551"/>
                  <a:pt x="90" y="553"/>
                  <a:pt x="90" y="555"/>
                </a:cubicBezTo>
                <a:cubicBezTo>
                  <a:pt x="90" y="556"/>
                  <a:pt x="90" y="556"/>
                  <a:pt x="90" y="557"/>
                </a:cubicBezTo>
                <a:cubicBezTo>
                  <a:pt x="90" y="559"/>
                  <a:pt x="90" y="560"/>
                  <a:pt x="89" y="562"/>
                </a:cubicBezTo>
                <a:cubicBezTo>
                  <a:pt x="88" y="564"/>
                  <a:pt x="87" y="566"/>
                  <a:pt x="87" y="569"/>
                </a:cubicBezTo>
                <a:cubicBezTo>
                  <a:pt x="87" y="570"/>
                  <a:pt x="87" y="571"/>
                  <a:pt x="88" y="572"/>
                </a:cubicBezTo>
                <a:cubicBezTo>
                  <a:pt x="88" y="572"/>
                  <a:pt x="88" y="573"/>
                  <a:pt x="88" y="573"/>
                </a:cubicBezTo>
                <a:cubicBezTo>
                  <a:pt x="88" y="575"/>
                  <a:pt x="88" y="576"/>
                  <a:pt x="88" y="578"/>
                </a:cubicBezTo>
                <a:cubicBezTo>
                  <a:pt x="88" y="579"/>
                  <a:pt x="88" y="579"/>
                  <a:pt x="88" y="579"/>
                </a:cubicBezTo>
                <a:cubicBezTo>
                  <a:pt x="88" y="580"/>
                  <a:pt x="88" y="581"/>
                  <a:pt x="88" y="582"/>
                </a:cubicBezTo>
                <a:cubicBezTo>
                  <a:pt x="87" y="583"/>
                  <a:pt x="87" y="585"/>
                  <a:pt x="87" y="587"/>
                </a:cubicBezTo>
                <a:cubicBezTo>
                  <a:pt x="87" y="588"/>
                  <a:pt x="87" y="588"/>
                  <a:pt x="87" y="589"/>
                </a:cubicBezTo>
                <a:cubicBezTo>
                  <a:pt x="87" y="589"/>
                  <a:pt x="87" y="590"/>
                  <a:pt x="88" y="590"/>
                </a:cubicBezTo>
                <a:cubicBezTo>
                  <a:pt x="88" y="592"/>
                  <a:pt x="91" y="596"/>
                  <a:pt x="93" y="596"/>
                </a:cubicBezTo>
                <a:cubicBezTo>
                  <a:pt x="95" y="596"/>
                  <a:pt x="95" y="596"/>
                  <a:pt x="95" y="596"/>
                </a:cubicBezTo>
                <a:cubicBezTo>
                  <a:pt x="96" y="596"/>
                  <a:pt x="96" y="596"/>
                  <a:pt x="97" y="595"/>
                </a:cubicBezTo>
                <a:cubicBezTo>
                  <a:pt x="97" y="595"/>
                  <a:pt x="98" y="595"/>
                  <a:pt x="98" y="595"/>
                </a:cubicBezTo>
                <a:cubicBezTo>
                  <a:pt x="98" y="595"/>
                  <a:pt x="99" y="595"/>
                  <a:pt x="99" y="595"/>
                </a:cubicBezTo>
                <a:cubicBezTo>
                  <a:pt x="100" y="595"/>
                  <a:pt x="100" y="595"/>
                  <a:pt x="100" y="595"/>
                </a:cubicBezTo>
                <a:cubicBezTo>
                  <a:pt x="101" y="595"/>
                  <a:pt x="101" y="595"/>
                  <a:pt x="102" y="594"/>
                </a:cubicBezTo>
                <a:cubicBezTo>
                  <a:pt x="102" y="594"/>
                  <a:pt x="103" y="595"/>
                  <a:pt x="103" y="595"/>
                </a:cubicBezTo>
                <a:cubicBezTo>
                  <a:pt x="104" y="595"/>
                  <a:pt x="105" y="596"/>
                  <a:pt x="105" y="595"/>
                </a:cubicBezTo>
                <a:cubicBezTo>
                  <a:pt x="105" y="595"/>
                  <a:pt x="105" y="595"/>
                  <a:pt x="105" y="595"/>
                </a:cubicBezTo>
                <a:cubicBezTo>
                  <a:pt x="106" y="595"/>
                  <a:pt x="106" y="594"/>
                  <a:pt x="106" y="594"/>
                </a:cubicBezTo>
                <a:cubicBezTo>
                  <a:pt x="107" y="594"/>
                  <a:pt x="107" y="594"/>
                  <a:pt x="107" y="595"/>
                </a:cubicBezTo>
                <a:cubicBezTo>
                  <a:pt x="108" y="595"/>
                  <a:pt x="108" y="595"/>
                  <a:pt x="109" y="595"/>
                </a:cubicBezTo>
                <a:cubicBezTo>
                  <a:pt x="110" y="594"/>
                  <a:pt x="111" y="594"/>
                  <a:pt x="111" y="594"/>
                </a:cubicBezTo>
                <a:cubicBezTo>
                  <a:pt x="112" y="594"/>
                  <a:pt x="112" y="594"/>
                  <a:pt x="112" y="594"/>
                </a:cubicBezTo>
                <a:cubicBezTo>
                  <a:pt x="112" y="594"/>
                  <a:pt x="112" y="593"/>
                  <a:pt x="112" y="593"/>
                </a:cubicBezTo>
                <a:cubicBezTo>
                  <a:pt x="113" y="592"/>
                  <a:pt x="113" y="590"/>
                  <a:pt x="111" y="587"/>
                </a:cubicBezTo>
                <a:cubicBezTo>
                  <a:pt x="110" y="587"/>
                  <a:pt x="110" y="586"/>
                  <a:pt x="109" y="585"/>
                </a:cubicBezTo>
                <a:cubicBezTo>
                  <a:pt x="106" y="581"/>
                  <a:pt x="105" y="579"/>
                  <a:pt x="105" y="578"/>
                </a:cubicBezTo>
                <a:cubicBezTo>
                  <a:pt x="104" y="576"/>
                  <a:pt x="104" y="574"/>
                  <a:pt x="103" y="572"/>
                </a:cubicBezTo>
                <a:cubicBezTo>
                  <a:pt x="103" y="572"/>
                  <a:pt x="103" y="572"/>
                  <a:pt x="103" y="572"/>
                </a:cubicBezTo>
                <a:cubicBezTo>
                  <a:pt x="103" y="572"/>
                  <a:pt x="103" y="572"/>
                  <a:pt x="103" y="572"/>
                </a:cubicBezTo>
                <a:cubicBezTo>
                  <a:pt x="104" y="571"/>
                  <a:pt x="104" y="571"/>
                  <a:pt x="104" y="570"/>
                </a:cubicBezTo>
                <a:cubicBezTo>
                  <a:pt x="104" y="569"/>
                  <a:pt x="103" y="567"/>
                  <a:pt x="103" y="566"/>
                </a:cubicBezTo>
                <a:cubicBezTo>
                  <a:pt x="102" y="563"/>
                  <a:pt x="102" y="561"/>
                  <a:pt x="102" y="559"/>
                </a:cubicBezTo>
                <a:cubicBezTo>
                  <a:pt x="102" y="559"/>
                  <a:pt x="102" y="558"/>
                  <a:pt x="103" y="555"/>
                </a:cubicBezTo>
                <a:cubicBezTo>
                  <a:pt x="104" y="552"/>
                  <a:pt x="105" y="549"/>
                  <a:pt x="105" y="545"/>
                </a:cubicBezTo>
                <a:cubicBezTo>
                  <a:pt x="106" y="545"/>
                  <a:pt x="120" y="479"/>
                  <a:pt x="116" y="436"/>
                </a:cubicBezTo>
                <a:cubicBezTo>
                  <a:pt x="116" y="434"/>
                  <a:pt x="116" y="432"/>
                  <a:pt x="116" y="430"/>
                </a:cubicBezTo>
                <a:cubicBezTo>
                  <a:pt x="121" y="417"/>
                  <a:pt x="126" y="390"/>
                  <a:pt x="130" y="364"/>
                </a:cubicBezTo>
                <a:cubicBezTo>
                  <a:pt x="131" y="358"/>
                  <a:pt x="132" y="352"/>
                  <a:pt x="133" y="347"/>
                </a:cubicBezTo>
                <a:cubicBezTo>
                  <a:pt x="138" y="319"/>
                  <a:pt x="139" y="267"/>
                  <a:pt x="121" y="236"/>
                </a:cubicBezTo>
                <a:cubicBezTo>
                  <a:pt x="120" y="235"/>
                  <a:pt x="120" y="234"/>
                  <a:pt x="119" y="232"/>
                </a:cubicBezTo>
                <a:cubicBezTo>
                  <a:pt x="119" y="230"/>
                  <a:pt x="119" y="229"/>
                  <a:pt x="119" y="226"/>
                </a:cubicBezTo>
                <a:cubicBezTo>
                  <a:pt x="118" y="217"/>
                  <a:pt x="119" y="185"/>
                  <a:pt x="129" y="166"/>
                </a:cubicBezTo>
                <a:cubicBezTo>
                  <a:pt x="129" y="165"/>
                  <a:pt x="129" y="165"/>
                  <a:pt x="130" y="165"/>
                </a:cubicBezTo>
                <a:cubicBezTo>
                  <a:pt x="130" y="164"/>
                  <a:pt x="130" y="164"/>
                  <a:pt x="130" y="164"/>
                </a:cubicBezTo>
                <a:cubicBezTo>
                  <a:pt x="130" y="164"/>
                  <a:pt x="131" y="164"/>
                  <a:pt x="131" y="164"/>
                </a:cubicBezTo>
                <a:cubicBezTo>
                  <a:pt x="131" y="164"/>
                  <a:pt x="132" y="164"/>
                  <a:pt x="132" y="164"/>
                </a:cubicBezTo>
                <a:cubicBezTo>
                  <a:pt x="132" y="166"/>
                  <a:pt x="132" y="168"/>
                  <a:pt x="132" y="170"/>
                </a:cubicBezTo>
                <a:cubicBezTo>
                  <a:pt x="134" y="188"/>
                  <a:pt x="135" y="196"/>
                  <a:pt x="138" y="207"/>
                </a:cubicBezTo>
                <a:cubicBezTo>
                  <a:pt x="139" y="208"/>
                  <a:pt x="139" y="209"/>
                  <a:pt x="139" y="209"/>
                </a:cubicBezTo>
                <a:cubicBezTo>
                  <a:pt x="139" y="212"/>
                  <a:pt x="140" y="218"/>
                  <a:pt x="140" y="222"/>
                </a:cubicBezTo>
                <a:cubicBezTo>
                  <a:pt x="141" y="224"/>
                  <a:pt x="141" y="227"/>
                  <a:pt x="141" y="228"/>
                </a:cubicBezTo>
                <a:cubicBezTo>
                  <a:pt x="141" y="230"/>
                  <a:pt x="142" y="232"/>
                  <a:pt x="142" y="234"/>
                </a:cubicBezTo>
                <a:cubicBezTo>
                  <a:pt x="155" y="298"/>
                  <a:pt x="155" y="298"/>
                  <a:pt x="155" y="298"/>
                </a:cubicBezTo>
                <a:cubicBezTo>
                  <a:pt x="155" y="299"/>
                  <a:pt x="155" y="301"/>
                  <a:pt x="155" y="302"/>
                </a:cubicBezTo>
                <a:cubicBezTo>
                  <a:pt x="154" y="305"/>
                  <a:pt x="153" y="309"/>
                  <a:pt x="152" y="314"/>
                </a:cubicBezTo>
                <a:cubicBezTo>
                  <a:pt x="150" y="322"/>
                  <a:pt x="150" y="327"/>
                  <a:pt x="150" y="329"/>
                </a:cubicBezTo>
                <a:cubicBezTo>
                  <a:pt x="151" y="327"/>
                  <a:pt x="152" y="322"/>
                  <a:pt x="154" y="315"/>
                </a:cubicBezTo>
                <a:cubicBezTo>
                  <a:pt x="154" y="315"/>
                  <a:pt x="154" y="315"/>
                  <a:pt x="154" y="315"/>
                </a:cubicBezTo>
                <a:cubicBezTo>
                  <a:pt x="154" y="314"/>
                  <a:pt x="154" y="314"/>
                  <a:pt x="155" y="314"/>
                </a:cubicBezTo>
                <a:cubicBezTo>
                  <a:pt x="155" y="314"/>
                  <a:pt x="155" y="314"/>
                  <a:pt x="155" y="315"/>
                </a:cubicBezTo>
                <a:cubicBezTo>
                  <a:pt x="155" y="321"/>
                  <a:pt x="156" y="326"/>
                  <a:pt x="156" y="330"/>
                </a:cubicBezTo>
                <a:cubicBezTo>
                  <a:pt x="156" y="330"/>
                  <a:pt x="156" y="330"/>
                  <a:pt x="156" y="330"/>
                </a:cubicBezTo>
                <a:cubicBezTo>
                  <a:pt x="155" y="333"/>
                  <a:pt x="155" y="336"/>
                  <a:pt x="155" y="339"/>
                </a:cubicBezTo>
                <a:cubicBezTo>
                  <a:pt x="152" y="344"/>
                  <a:pt x="152" y="347"/>
                  <a:pt x="152" y="349"/>
                </a:cubicBezTo>
                <a:cubicBezTo>
                  <a:pt x="152" y="348"/>
                  <a:pt x="154" y="346"/>
                  <a:pt x="156" y="342"/>
                </a:cubicBezTo>
                <a:cubicBezTo>
                  <a:pt x="157" y="340"/>
                  <a:pt x="158" y="338"/>
                  <a:pt x="159" y="335"/>
                </a:cubicBezTo>
                <a:cubicBezTo>
                  <a:pt x="161" y="331"/>
                  <a:pt x="162" y="323"/>
                  <a:pt x="163" y="313"/>
                </a:cubicBezTo>
                <a:cubicBezTo>
                  <a:pt x="163" y="311"/>
                  <a:pt x="163" y="309"/>
                  <a:pt x="163" y="307"/>
                </a:cubicBezTo>
                <a:cubicBezTo>
                  <a:pt x="163" y="307"/>
                  <a:pt x="163" y="307"/>
                  <a:pt x="163" y="307"/>
                </a:cubicBezTo>
                <a:cubicBezTo>
                  <a:pt x="163" y="293"/>
                  <a:pt x="163" y="293"/>
                  <a:pt x="163" y="293"/>
                </a:cubicBezTo>
                <a:cubicBezTo>
                  <a:pt x="163" y="293"/>
                  <a:pt x="162" y="231"/>
                  <a:pt x="162" y="231"/>
                </a:cubicBezTo>
                <a:close/>
              </a:path>
            </a:pathLst>
          </a:custGeom>
          <a:solidFill>
            <a:srgbClr val="6AC8C7"/>
          </a:solidFill>
          <a:ln w="12700">
            <a:solidFill>
              <a:srgbClr val="41A7B5"/>
            </a:solidFill>
          </a:ln>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000000"/>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D6651181-D2CD-42D5-8B52-A4764DA4938D}"/>
              </a:ext>
            </a:extLst>
          </p:cNvPr>
          <p:cNvGrpSpPr/>
          <p:nvPr/>
        </p:nvGrpSpPr>
        <p:grpSpPr>
          <a:xfrm>
            <a:off x="7761546" y="3472384"/>
            <a:ext cx="3635191" cy="1935506"/>
            <a:chOff x="4486275" y="2878138"/>
            <a:chExt cx="3635376" cy="1935605"/>
          </a:xfrm>
        </p:grpSpPr>
        <p:sp>
          <p:nvSpPr>
            <p:cNvPr id="45" name="Rectangle 5">
              <a:extLst>
                <a:ext uri="{FF2B5EF4-FFF2-40B4-BE49-F238E27FC236}">
                  <a16:creationId xmlns:a16="http://schemas.microsoft.com/office/drawing/2014/main" id="{4149FB54-AF91-4B14-9DE6-A7A774F376D2}"/>
                </a:ext>
              </a:extLst>
            </p:cNvPr>
            <p:cNvSpPr>
              <a:spLocks noChangeArrowheads="1"/>
            </p:cNvSpPr>
            <p:nvPr/>
          </p:nvSpPr>
          <p:spPr bwMode="auto">
            <a:xfrm>
              <a:off x="4491038" y="2878138"/>
              <a:ext cx="1912938" cy="1917700"/>
            </a:xfrm>
            <a:prstGeom prst="rect">
              <a:avLst/>
            </a:prstGeom>
            <a:gradFill flip="none" rotWithShape="1">
              <a:gsLst>
                <a:gs pos="0">
                  <a:schemeClr val="bg1"/>
                </a:gs>
                <a:gs pos="100000">
                  <a:srgbClr val="97DBD9"/>
                </a:gs>
              </a:gsLst>
              <a:lin ang="5400000" scaled="1"/>
              <a:tileRect/>
            </a:gradFill>
            <a:ln>
              <a:noFill/>
            </a:ln>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 6">
              <a:extLst>
                <a:ext uri="{FF2B5EF4-FFF2-40B4-BE49-F238E27FC236}">
                  <a16:creationId xmlns:a16="http://schemas.microsoft.com/office/drawing/2014/main" id="{92987DBE-F217-40A1-98BE-A6DD5E21BDB6}"/>
                </a:ext>
              </a:extLst>
            </p:cNvPr>
            <p:cNvSpPr>
              <a:spLocks noChangeArrowheads="1"/>
            </p:cNvSpPr>
            <p:nvPr/>
          </p:nvSpPr>
          <p:spPr bwMode="auto">
            <a:xfrm>
              <a:off x="6403975" y="2878138"/>
              <a:ext cx="1717675" cy="1917700"/>
            </a:xfrm>
            <a:prstGeom prst="rect">
              <a:avLst/>
            </a:prstGeom>
            <a:gradFill flip="none" rotWithShape="1">
              <a:gsLst>
                <a:gs pos="0">
                  <a:schemeClr val="bg1"/>
                </a:gs>
                <a:gs pos="100000">
                  <a:srgbClr val="B1D9BA"/>
                </a:gs>
              </a:gsLst>
              <a:lin ang="5400000" scaled="1"/>
              <a:tileRect/>
            </a:gradFill>
            <a:ln>
              <a:noFill/>
            </a:ln>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Freeform 7">
              <a:extLst>
                <a:ext uri="{FF2B5EF4-FFF2-40B4-BE49-F238E27FC236}">
                  <a16:creationId xmlns:a16="http://schemas.microsoft.com/office/drawing/2014/main" id="{0D691029-2611-4F1C-8621-080149583A1D}"/>
                </a:ext>
              </a:extLst>
            </p:cNvPr>
            <p:cNvSpPr>
              <a:spLocks/>
            </p:cNvSpPr>
            <p:nvPr/>
          </p:nvSpPr>
          <p:spPr bwMode="auto">
            <a:xfrm>
              <a:off x="4491038" y="3216275"/>
              <a:ext cx="331788" cy="1579562"/>
            </a:xfrm>
            <a:custGeom>
              <a:avLst/>
              <a:gdLst>
                <a:gd name="T0" fmla="*/ 0 w 209"/>
                <a:gd name="T1" fmla="*/ 58 h 995"/>
                <a:gd name="T2" fmla="*/ 96 w 209"/>
                <a:gd name="T3" fmla="*/ 0 h 995"/>
                <a:gd name="T4" fmla="*/ 152 w 209"/>
                <a:gd name="T5" fmla="*/ 514 h 995"/>
                <a:gd name="T6" fmla="*/ 162 w 209"/>
                <a:gd name="T7" fmla="*/ 898 h 995"/>
                <a:gd name="T8" fmla="*/ 209 w 209"/>
                <a:gd name="T9" fmla="*/ 995 h 995"/>
                <a:gd name="T10" fmla="*/ 0 w 209"/>
                <a:gd name="T11" fmla="*/ 995 h 995"/>
                <a:gd name="T12" fmla="*/ 0 w 209"/>
                <a:gd name="T13" fmla="*/ 58 h 995"/>
              </a:gdLst>
              <a:ahLst/>
              <a:cxnLst>
                <a:cxn ang="0">
                  <a:pos x="T0" y="T1"/>
                </a:cxn>
                <a:cxn ang="0">
                  <a:pos x="T2" y="T3"/>
                </a:cxn>
                <a:cxn ang="0">
                  <a:pos x="T4" y="T5"/>
                </a:cxn>
                <a:cxn ang="0">
                  <a:pos x="T6" y="T7"/>
                </a:cxn>
                <a:cxn ang="0">
                  <a:pos x="T8" y="T9"/>
                </a:cxn>
                <a:cxn ang="0">
                  <a:pos x="T10" y="T11"/>
                </a:cxn>
                <a:cxn ang="0">
                  <a:pos x="T12" y="T13"/>
                </a:cxn>
              </a:cxnLst>
              <a:rect l="0" t="0" r="r" b="b"/>
              <a:pathLst>
                <a:path w="209" h="995">
                  <a:moveTo>
                    <a:pt x="0" y="58"/>
                  </a:moveTo>
                  <a:lnTo>
                    <a:pt x="96" y="0"/>
                  </a:lnTo>
                  <a:lnTo>
                    <a:pt x="152" y="514"/>
                  </a:lnTo>
                  <a:lnTo>
                    <a:pt x="162" y="898"/>
                  </a:lnTo>
                  <a:lnTo>
                    <a:pt x="209" y="995"/>
                  </a:lnTo>
                  <a:lnTo>
                    <a:pt x="0" y="995"/>
                  </a:lnTo>
                  <a:lnTo>
                    <a:pt x="0" y="58"/>
                  </a:lnTo>
                  <a:close/>
                </a:path>
              </a:pathLst>
            </a:custGeom>
            <a:solidFill>
              <a:srgbClr val="4BB2CA"/>
            </a:solidFill>
            <a:ln>
              <a:solidFill>
                <a:srgbClr val="0099CC"/>
              </a:solidFill>
            </a:ln>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8">
              <a:extLst>
                <a:ext uri="{FF2B5EF4-FFF2-40B4-BE49-F238E27FC236}">
                  <a16:creationId xmlns:a16="http://schemas.microsoft.com/office/drawing/2014/main" id="{2B4F345C-8499-410E-B171-AF8FD21E4A1D}"/>
                </a:ext>
              </a:extLst>
            </p:cNvPr>
            <p:cNvSpPr>
              <a:spLocks/>
            </p:cNvSpPr>
            <p:nvPr/>
          </p:nvSpPr>
          <p:spPr bwMode="auto">
            <a:xfrm>
              <a:off x="5162550" y="3943350"/>
              <a:ext cx="2328863" cy="852487"/>
            </a:xfrm>
            <a:custGeom>
              <a:avLst/>
              <a:gdLst>
                <a:gd name="T0" fmla="*/ 0 w 1467"/>
                <a:gd name="T1" fmla="*/ 537 h 537"/>
                <a:gd name="T2" fmla="*/ 312 w 1467"/>
                <a:gd name="T3" fmla="*/ 463 h 537"/>
                <a:gd name="T4" fmla="*/ 513 w 1467"/>
                <a:gd name="T5" fmla="*/ 496 h 537"/>
                <a:gd name="T6" fmla="*/ 652 w 1467"/>
                <a:gd name="T7" fmla="*/ 462 h 537"/>
                <a:gd name="T8" fmla="*/ 853 w 1467"/>
                <a:gd name="T9" fmla="*/ 0 h 537"/>
                <a:gd name="T10" fmla="*/ 1056 w 1467"/>
                <a:gd name="T11" fmla="*/ 317 h 537"/>
                <a:gd name="T12" fmla="*/ 1406 w 1467"/>
                <a:gd name="T13" fmla="*/ 396 h 537"/>
                <a:gd name="T14" fmla="*/ 1467 w 1467"/>
                <a:gd name="T15" fmla="*/ 537 h 537"/>
                <a:gd name="T16" fmla="*/ 0 w 1467"/>
                <a:gd name="T17" fmla="*/ 5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7" h="537">
                  <a:moveTo>
                    <a:pt x="0" y="537"/>
                  </a:moveTo>
                  <a:lnTo>
                    <a:pt x="312" y="463"/>
                  </a:lnTo>
                  <a:lnTo>
                    <a:pt x="513" y="496"/>
                  </a:lnTo>
                  <a:lnTo>
                    <a:pt x="652" y="462"/>
                  </a:lnTo>
                  <a:lnTo>
                    <a:pt x="853" y="0"/>
                  </a:lnTo>
                  <a:lnTo>
                    <a:pt x="1056" y="317"/>
                  </a:lnTo>
                  <a:lnTo>
                    <a:pt x="1406" y="396"/>
                  </a:lnTo>
                  <a:lnTo>
                    <a:pt x="1467" y="537"/>
                  </a:lnTo>
                  <a:lnTo>
                    <a:pt x="0" y="537"/>
                  </a:lnTo>
                  <a:close/>
                </a:path>
              </a:pathLst>
            </a:custGeom>
            <a:solidFill>
              <a:srgbClr val="4BB2CA"/>
            </a:solidFill>
            <a:ln>
              <a:solidFill>
                <a:srgbClr val="0099CC"/>
              </a:solidFill>
            </a:ln>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000000"/>
                </a:solidFill>
                <a:effectLst/>
                <a:uLnTx/>
                <a:uFillTx/>
                <a:latin typeface="Arial"/>
                <a:ea typeface="+mn-ea"/>
                <a:cs typeface="+mn-cs"/>
              </a:endParaRPr>
            </a:p>
          </p:txBody>
        </p:sp>
        <p:sp>
          <p:nvSpPr>
            <p:cNvPr id="53" name="Line 9">
              <a:extLst>
                <a:ext uri="{FF2B5EF4-FFF2-40B4-BE49-F238E27FC236}">
                  <a16:creationId xmlns:a16="http://schemas.microsoft.com/office/drawing/2014/main" id="{D8202CD9-97B8-4262-96EF-34C45628B71F}"/>
                </a:ext>
              </a:extLst>
            </p:cNvPr>
            <p:cNvSpPr>
              <a:spLocks noChangeShapeType="1"/>
            </p:cNvSpPr>
            <p:nvPr/>
          </p:nvSpPr>
          <p:spPr bwMode="auto">
            <a:xfrm flipV="1">
              <a:off x="4660901" y="2889692"/>
              <a:ext cx="0" cy="1924051"/>
            </a:xfrm>
            <a:prstGeom prst="line">
              <a:avLst/>
            </a:prstGeom>
            <a:noFill/>
            <a:ln w="12700" cap="flat">
              <a:solidFill>
                <a:srgbClr val="231F20"/>
              </a:solidFill>
              <a:prstDash val="dash"/>
              <a:miter lim="800000"/>
              <a:headEnd/>
              <a:tailEnd/>
            </a:ln>
            <a:extLst>
              <a:ext uri="{909E8E84-426E-40DD-AFC4-6F175D3DCCD1}">
                <a14:hiddenFill xmlns:a14="http://schemas.microsoft.com/office/drawing/2010/main">
                  <a:noFill/>
                </a14:hiddenFill>
              </a:ext>
            </a:extLst>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000000"/>
                </a:solidFill>
                <a:effectLst/>
                <a:uLnTx/>
                <a:uFillTx/>
                <a:latin typeface="Arial"/>
                <a:ea typeface="+mn-ea"/>
                <a:cs typeface="+mn-cs"/>
              </a:endParaRPr>
            </a:p>
          </p:txBody>
        </p:sp>
        <p:sp>
          <p:nvSpPr>
            <p:cNvPr id="55" name="Line 10">
              <a:extLst>
                <a:ext uri="{FF2B5EF4-FFF2-40B4-BE49-F238E27FC236}">
                  <a16:creationId xmlns:a16="http://schemas.microsoft.com/office/drawing/2014/main" id="{C0D27B8F-8AED-4BB1-A4B9-CE510DBCA146}"/>
                </a:ext>
              </a:extLst>
            </p:cNvPr>
            <p:cNvSpPr>
              <a:spLocks noChangeShapeType="1"/>
            </p:cNvSpPr>
            <p:nvPr/>
          </p:nvSpPr>
          <p:spPr bwMode="auto">
            <a:xfrm flipV="1">
              <a:off x="6403976" y="2889692"/>
              <a:ext cx="0" cy="1924051"/>
            </a:xfrm>
            <a:prstGeom prst="line">
              <a:avLst/>
            </a:prstGeom>
            <a:noFill/>
            <a:ln w="12700" cap="flat">
              <a:solidFill>
                <a:srgbClr val="231F20"/>
              </a:solidFill>
              <a:prstDash val="dash"/>
              <a:miter lim="800000"/>
              <a:headEnd/>
              <a:tailEnd/>
            </a:ln>
            <a:extLst>
              <a:ext uri="{909E8E84-426E-40DD-AFC4-6F175D3DCCD1}">
                <a14:hiddenFill xmlns:a14="http://schemas.microsoft.com/office/drawing/2010/main">
                  <a:noFill/>
                </a14:hiddenFill>
              </a:ext>
            </a:extLst>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000000"/>
                </a:solidFill>
                <a:effectLst/>
                <a:uLnTx/>
                <a:uFillTx/>
                <a:latin typeface="Arial"/>
                <a:ea typeface="+mn-ea"/>
                <a:cs typeface="+mn-cs"/>
              </a:endParaRPr>
            </a:p>
          </p:txBody>
        </p:sp>
        <p:sp>
          <p:nvSpPr>
            <p:cNvPr id="60" name="Line 11">
              <a:extLst>
                <a:ext uri="{FF2B5EF4-FFF2-40B4-BE49-F238E27FC236}">
                  <a16:creationId xmlns:a16="http://schemas.microsoft.com/office/drawing/2014/main" id="{990632D5-16B4-4CD2-8AD1-4780BB1564FE}"/>
                </a:ext>
              </a:extLst>
            </p:cNvPr>
            <p:cNvSpPr>
              <a:spLocks noChangeShapeType="1"/>
            </p:cNvSpPr>
            <p:nvPr/>
          </p:nvSpPr>
          <p:spPr bwMode="auto">
            <a:xfrm>
              <a:off x="6403975" y="2917825"/>
              <a:ext cx="1717675" cy="0"/>
            </a:xfrm>
            <a:prstGeom prst="line">
              <a:avLst/>
            </a:prstGeom>
            <a:noFill/>
            <a:ln w="12700" cap="flat">
              <a:solidFill>
                <a:srgbClr val="231F20"/>
              </a:solidFill>
              <a:prstDash val="dash"/>
              <a:miter lim="800000"/>
              <a:headEnd/>
              <a:tailEnd/>
            </a:ln>
            <a:extLst>
              <a:ext uri="{909E8E84-426E-40DD-AFC4-6F175D3DCCD1}">
                <a14:hiddenFill xmlns:a14="http://schemas.microsoft.com/office/drawing/2010/main">
                  <a:noFill/>
                </a14:hiddenFill>
              </a:ext>
            </a:extLst>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Freeform 12">
              <a:extLst>
                <a:ext uri="{FF2B5EF4-FFF2-40B4-BE49-F238E27FC236}">
                  <a16:creationId xmlns:a16="http://schemas.microsoft.com/office/drawing/2014/main" id="{BEA5EFC9-7BE1-4FB1-9135-F77F0B679BC9}"/>
                </a:ext>
              </a:extLst>
            </p:cNvPr>
            <p:cNvSpPr>
              <a:spLocks/>
            </p:cNvSpPr>
            <p:nvPr/>
          </p:nvSpPr>
          <p:spPr bwMode="auto">
            <a:xfrm>
              <a:off x="8015288" y="4695825"/>
              <a:ext cx="106363" cy="100012"/>
            </a:xfrm>
            <a:custGeom>
              <a:avLst/>
              <a:gdLst>
                <a:gd name="T0" fmla="*/ 67 w 67"/>
                <a:gd name="T1" fmla="*/ 0 h 63"/>
                <a:gd name="T2" fmla="*/ 0 w 67"/>
                <a:gd name="T3" fmla="*/ 63 h 63"/>
                <a:gd name="T4" fmla="*/ 67 w 67"/>
                <a:gd name="T5" fmla="*/ 63 h 63"/>
                <a:gd name="T6" fmla="*/ 67 w 67"/>
                <a:gd name="T7" fmla="*/ 0 h 63"/>
              </a:gdLst>
              <a:ahLst/>
              <a:cxnLst>
                <a:cxn ang="0">
                  <a:pos x="T0" y="T1"/>
                </a:cxn>
                <a:cxn ang="0">
                  <a:pos x="T2" y="T3"/>
                </a:cxn>
                <a:cxn ang="0">
                  <a:pos x="T4" y="T5"/>
                </a:cxn>
                <a:cxn ang="0">
                  <a:pos x="T6" y="T7"/>
                </a:cxn>
              </a:cxnLst>
              <a:rect l="0" t="0" r="r" b="b"/>
              <a:pathLst>
                <a:path w="67" h="63">
                  <a:moveTo>
                    <a:pt x="67" y="0"/>
                  </a:moveTo>
                  <a:lnTo>
                    <a:pt x="0" y="63"/>
                  </a:lnTo>
                  <a:lnTo>
                    <a:pt x="67" y="63"/>
                  </a:lnTo>
                  <a:lnTo>
                    <a:pt x="67" y="0"/>
                  </a:lnTo>
                  <a:close/>
                </a:path>
              </a:pathLst>
            </a:custGeom>
            <a:solidFill>
              <a:srgbClr val="4BB2CA"/>
            </a:solidFill>
            <a:ln>
              <a:solidFill>
                <a:srgbClr val="0099CC"/>
              </a:solidFill>
            </a:ln>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000000"/>
                </a:solidFill>
                <a:effectLst/>
                <a:uLnTx/>
                <a:uFillTx/>
                <a:latin typeface="Arial"/>
                <a:ea typeface="+mn-ea"/>
                <a:cs typeface="+mn-cs"/>
              </a:endParaRPr>
            </a:p>
          </p:txBody>
        </p:sp>
        <p:sp>
          <p:nvSpPr>
            <p:cNvPr id="62" name="Line 13">
              <a:extLst>
                <a:ext uri="{FF2B5EF4-FFF2-40B4-BE49-F238E27FC236}">
                  <a16:creationId xmlns:a16="http://schemas.microsoft.com/office/drawing/2014/main" id="{21162EEF-CF8C-42BB-B156-1EE5B0F367AA}"/>
                </a:ext>
              </a:extLst>
            </p:cNvPr>
            <p:cNvSpPr>
              <a:spLocks noChangeShapeType="1"/>
            </p:cNvSpPr>
            <p:nvPr/>
          </p:nvSpPr>
          <p:spPr bwMode="auto">
            <a:xfrm>
              <a:off x="4486275" y="4795838"/>
              <a:ext cx="3635375" cy="0"/>
            </a:xfrm>
            <a:prstGeom prst="line">
              <a:avLst/>
            </a:prstGeom>
            <a:noFill/>
            <a:ln w="15875" cap="flat">
              <a:solidFill>
                <a:srgbClr val="231F20"/>
              </a:solidFill>
              <a:prstDash val="solid"/>
              <a:miter lim="800000"/>
              <a:headEnd/>
              <a:tailEnd/>
            </a:ln>
            <a:extLst>
              <a:ext uri="{909E8E84-426E-40DD-AFC4-6F175D3DCCD1}">
                <a14:hiddenFill xmlns:a14="http://schemas.microsoft.com/office/drawing/2010/main">
                  <a:noFill/>
                </a14:hiddenFill>
              </a:ext>
            </a:extLst>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000000"/>
                </a:solidFill>
                <a:effectLst/>
                <a:uLnTx/>
                <a:uFillTx/>
                <a:latin typeface="Arial"/>
                <a:ea typeface="+mn-ea"/>
                <a:cs typeface="+mn-cs"/>
              </a:endParaRPr>
            </a:p>
          </p:txBody>
        </p:sp>
      </p:grpSp>
      <p:pic>
        <p:nvPicPr>
          <p:cNvPr id="8" name="Picture 7" descr="A close up of a sign&#10;&#10;Description automatically generated">
            <a:extLst>
              <a:ext uri="{FF2B5EF4-FFF2-40B4-BE49-F238E27FC236}">
                <a16:creationId xmlns:a16="http://schemas.microsoft.com/office/drawing/2014/main" id="{7C08B63D-6E5E-48C7-B4E3-51BFCD62B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6171" y="1912179"/>
            <a:ext cx="374867" cy="914310"/>
          </a:xfrm>
          <a:prstGeom prst="rect">
            <a:avLst/>
          </a:prstGeom>
        </p:spPr>
      </p:pic>
      <p:pic>
        <p:nvPicPr>
          <p:cNvPr id="5" name="Picture 4" descr="A close up of a sign&#10;&#10;Description automatically generated">
            <a:extLst>
              <a:ext uri="{FF2B5EF4-FFF2-40B4-BE49-F238E27FC236}">
                <a16:creationId xmlns:a16="http://schemas.microsoft.com/office/drawing/2014/main" id="{44AA9529-E1FD-4567-8E30-CB0D6D9B0F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1180" y="1912179"/>
            <a:ext cx="374867" cy="914310"/>
          </a:xfrm>
          <a:prstGeom prst="rect">
            <a:avLst/>
          </a:prstGeom>
        </p:spPr>
      </p:pic>
      <p:pic>
        <p:nvPicPr>
          <p:cNvPr id="3" name="Picture 2" descr="A close up of a sign&#10;&#10;Description automatically generated">
            <a:extLst>
              <a:ext uri="{FF2B5EF4-FFF2-40B4-BE49-F238E27FC236}">
                <a16:creationId xmlns:a16="http://schemas.microsoft.com/office/drawing/2014/main" id="{EE571251-FB16-462E-85C1-3FE9FDEA60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445" y="3081944"/>
            <a:ext cx="939287" cy="2285878"/>
          </a:xfrm>
          <a:prstGeom prst="rect">
            <a:avLst/>
          </a:prstGeom>
        </p:spPr>
      </p:pic>
      <p:cxnSp>
        <p:nvCxnSpPr>
          <p:cNvPr id="6" name="Straight Arrow Connector 5">
            <a:extLst>
              <a:ext uri="{FF2B5EF4-FFF2-40B4-BE49-F238E27FC236}">
                <a16:creationId xmlns:a16="http://schemas.microsoft.com/office/drawing/2014/main" id="{9063A91A-CCB1-4575-8D2C-308609248ADE}"/>
              </a:ext>
            </a:extLst>
          </p:cNvPr>
          <p:cNvCxnSpPr>
            <a:cxnSpLocks/>
          </p:cNvCxnSpPr>
          <p:nvPr/>
        </p:nvCxnSpPr>
        <p:spPr bwMode="auto">
          <a:xfrm flipV="1">
            <a:off x="3482303" y="4211434"/>
            <a:ext cx="1209679" cy="2"/>
          </a:xfrm>
          <a:prstGeom prst="straightConnector1">
            <a:avLst/>
          </a:prstGeom>
          <a:solidFill>
            <a:srgbClr val="00B8FF"/>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5E62EF9-1319-4883-95E9-16BDD20583F2}"/>
              </a:ext>
            </a:extLst>
          </p:cNvPr>
          <p:cNvCxnSpPr>
            <a:cxnSpLocks/>
          </p:cNvCxnSpPr>
          <p:nvPr/>
        </p:nvCxnSpPr>
        <p:spPr bwMode="auto">
          <a:xfrm>
            <a:off x="5944600" y="4211434"/>
            <a:ext cx="1209679" cy="0"/>
          </a:xfrm>
          <a:prstGeom prst="straightConnector1">
            <a:avLst/>
          </a:prstGeom>
          <a:solidFill>
            <a:srgbClr val="00B8FF"/>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AAE045FA-19FD-4C48-A470-B617CB8FA90E}"/>
              </a:ext>
            </a:extLst>
          </p:cNvPr>
          <p:cNvCxnSpPr>
            <a:cxnSpLocks/>
          </p:cNvCxnSpPr>
          <p:nvPr/>
        </p:nvCxnSpPr>
        <p:spPr bwMode="auto">
          <a:xfrm>
            <a:off x="7757469" y="3525199"/>
            <a:ext cx="0" cy="185965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a:extLst>
              <a:ext uri="{FF2B5EF4-FFF2-40B4-BE49-F238E27FC236}">
                <a16:creationId xmlns:a16="http://schemas.microsoft.com/office/drawing/2014/main" id="{1B73C49A-C5D6-43AE-A76D-AB012D89F027}"/>
              </a:ext>
            </a:extLst>
          </p:cNvPr>
          <p:cNvSpPr txBox="1"/>
          <p:nvPr/>
        </p:nvSpPr>
        <p:spPr>
          <a:xfrm>
            <a:off x="7375968" y="3811525"/>
            <a:ext cx="244362" cy="1295489"/>
          </a:xfrm>
          <a:prstGeom prst="rect">
            <a:avLst/>
          </a:prstGeom>
          <a:solidFill>
            <a:schemeClr val="bg1"/>
          </a:solidFill>
        </p:spPr>
        <p:txBody>
          <a:bodyPr vert="vert270" wrap="square" lIns="0" tIns="0" rIns="0" bIns="0" rtlCol="0" anchor="ctr">
            <a:spAutoFit/>
          </a:bodyPr>
          <a:lstStyle/>
          <a:p>
            <a:pPr marL="0" marR="0" lvl="0" indent="0" algn="ctr" defTabSz="806381" rtl="0" eaLnBrk="1" fontAlgn="auto" latinLnBrk="0" hangingPunct="1">
              <a:lnSpc>
                <a:spcPct val="100000"/>
              </a:lnSpc>
              <a:spcBef>
                <a:spcPts val="0"/>
              </a:spcBef>
              <a:spcAft>
                <a:spcPts val="0"/>
              </a:spcAft>
              <a:buClrTx/>
              <a:buSzTx/>
              <a:buFontTx/>
              <a:buNone/>
              <a:tabLst/>
              <a:defRPr/>
            </a:pPr>
            <a:r>
              <a:rPr kumimoji="0" lang="en-US" sz="1588" b="1" i="0" u="none" strike="noStrike" kern="1200" cap="none" spc="0" normalizeH="0" baseline="0" noProof="0" dirty="0" err="1">
                <a:ln>
                  <a:noFill/>
                </a:ln>
                <a:solidFill>
                  <a:srgbClr val="000000"/>
                </a:solidFill>
                <a:effectLst/>
                <a:uLnTx/>
                <a:uFillTx/>
                <a:latin typeface="Arial"/>
                <a:ea typeface="+mn-ea"/>
                <a:cs typeface="+mn-cs"/>
              </a:rPr>
              <a:t>ctDNA</a:t>
            </a:r>
            <a:r>
              <a:rPr kumimoji="0" lang="en-US" sz="1588" b="1" i="0" u="none" strike="noStrike" kern="1200" cap="none" spc="0" normalizeH="0" baseline="0" noProof="0" dirty="0">
                <a:ln>
                  <a:noFill/>
                </a:ln>
                <a:solidFill>
                  <a:srgbClr val="000000"/>
                </a:solidFill>
                <a:effectLst/>
                <a:uLnTx/>
                <a:uFillTx/>
                <a:latin typeface="Arial"/>
                <a:ea typeface="+mn-ea"/>
                <a:cs typeface="+mn-cs"/>
              </a:rPr>
              <a:t> levels</a:t>
            </a:r>
          </a:p>
        </p:txBody>
      </p:sp>
      <p:sp>
        <p:nvSpPr>
          <p:cNvPr id="33" name="TextBox 32">
            <a:extLst>
              <a:ext uri="{FF2B5EF4-FFF2-40B4-BE49-F238E27FC236}">
                <a16:creationId xmlns:a16="http://schemas.microsoft.com/office/drawing/2014/main" id="{8D861966-C10A-4FDA-BAAB-55CFDC39D8B3}"/>
              </a:ext>
            </a:extLst>
          </p:cNvPr>
          <p:cNvSpPr txBox="1"/>
          <p:nvPr/>
        </p:nvSpPr>
        <p:spPr>
          <a:xfrm>
            <a:off x="9613767" y="3858214"/>
            <a:ext cx="1800191" cy="307905"/>
          </a:xfrm>
          <a:prstGeom prst="rect">
            <a:avLst/>
          </a:prstGeom>
          <a:noFill/>
        </p:spPr>
        <p:txBody>
          <a:bodyPr wrap="square">
            <a:spAutoFit/>
          </a:bodyPr>
          <a:lstStyle/>
          <a:p>
            <a:pPr marL="0" marR="0" lvl="0" indent="0" algn="ctr" defTabSz="806381" rtl="0" eaLnBrk="1" fontAlgn="auto" latinLnBrk="0" hangingPunct="1">
              <a:lnSpc>
                <a:spcPct val="100000"/>
              </a:lnSpc>
              <a:spcBef>
                <a:spcPts val="0"/>
              </a:spcBef>
              <a:spcAft>
                <a:spcPts val="0"/>
              </a:spcAft>
              <a:buClrTx/>
              <a:buSzTx/>
              <a:buFontTx/>
              <a:buNone/>
              <a:tabLst/>
              <a:defRPr/>
            </a:pPr>
            <a:r>
              <a:rPr kumimoji="0" lang="en-US" sz="1401" b="0" i="0" u="none" strike="noStrike" kern="1200" cap="none" spc="0" normalizeH="0" baseline="0" noProof="0" dirty="0">
                <a:ln>
                  <a:noFill/>
                </a:ln>
                <a:solidFill>
                  <a:srgbClr val="000000"/>
                </a:solidFill>
                <a:effectLst/>
                <a:uLnTx/>
                <a:uFillTx/>
                <a:latin typeface="Arial"/>
                <a:ea typeface="Arial Unicode MS"/>
                <a:cs typeface="+mn-cs"/>
              </a:rPr>
              <a:t>Adjuvant therapy</a:t>
            </a:r>
            <a:endParaRPr kumimoji="0" lang="en-US" sz="1401"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TextBox 57">
            <a:extLst>
              <a:ext uri="{FF2B5EF4-FFF2-40B4-BE49-F238E27FC236}">
                <a16:creationId xmlns:a16="http://schemas.microsoft.com/office/drawing/2014/main" id="{3FC4E20D-BF3B-4CE4-9784-532DF7DF1168}"/>
              </a:ext>
            </a:extLst>
          </p:cNvPr>
          <p:cNvSpPr txBox="1"/>
          <p:nvPr/>
        </p:nvSpPr>
        <p:spPr>
          <a:xfrm>
            <a:off x="9676505" y="2330483"/>
            <a:ext cx="955403" cy="431144"/>
          </a:xfrm>
          <a:prstGeom prst="rect">
            <a:avLst/>
          </a:prstGeom>
          <a:noFill/>
        </p:spPr>
        <p:txBody>
          <a:bodyPr wrap="square">
            <a:spAutoFit/>
          </a:bodyPr>
          <a:lstStyle/>
          <a:p>
            <a:pPr marL="0" marR="0" lvl="0" indent="0" algn="l" defTabSz="806381" rtl="0" eaLnBrk="1" fontAlgn="auto" latinLnBrk="0" hangingPunct="1">
              <a:lnSpc>
                <a:spcPct val="100000"/>
              </a:lnSpc>
              <a:spcBef>
                <a:spcPts val="0"/>
              </a:spcBef>
              <a:spcAft>
                <a:spcPts val="0"/>
              </a:spcAft>
              <a:buClrTx/>
              <a:buSzTx/>
              <a:buFontTx/>
              <a:buNone/>
              <a:tabLst/>
              <a:defRPr/>
            </a:pPr>
            <a:r>
              <a:rPr kumimoji="0" lang="en-US" sz="1101" b="0" i="0" u="none" strike="noStrike" kern="1200" cap="none" spc="0" normalizeH="0" baseline="0" noProof="0" dirty="0">
                <a:ln>
                  <a:noFill/>
                </a:ln>
                <a:solidFill>
                  <a:srgbClr val="000000"/>
                </a:solidFill>
                <a:effectLst/>
                <a:uLnTx/>
                <a:uFillTx/>
                <a:latin typeface="Arial"/>
                <a:ea typeface="Arial Unicode MS"/>
                <a:cs typeface="+mn-cs"/>
              </a:rPr>
              <a:t>C1D1 </a:t>
            </a:r>
          </a:p>
          <a:p>
            <a:pPr marL="0" marR="0" lvl="0" indent="0" algn="l" defTabSz="806381" rtl="0" eaLnBrk="1" fontAlgn="auto" latinLnBrk="0" hangingPunct="1">
              <a:lnSpc>
                <a:spcPct val="100000"/>
              </a:lnSpc>
              <a:spcBef>
                <a:spcPts val="0"/>
              </a:spcBef>
              <a:spcAft>
                <a:spcPts val="0"/>
              </a:spcAft>
              <a:buClrTx/>
              <a:buSzTx/>
              <a:buFontTx/>
              <a:buNone/>
              <a:tabLst/>
              <a:defRPr/>
            </a:pPr>
            <a:r>
              <a:rPr kumimoji="0" lang="en-US" sz="1101" b="0" i="0" u="none" strike="noStrike" kern="1200" cap="none" spc="0" normalizeH="0" baseline="0" noProof="0" dirty="0">
                <a:ln>
                  <a:noFill/>
                </a:ln>
                <a:solidFill>
                  <a:srgbClr val="000000"/>
                </a:solidFill>
                <a:effectLst/>
                <a:uLnTx/>
                <a:uFillTx/>
                <a:latin typeface="Arial"/>
                <a:ea typeface="Arial Unicode MS"/>
                <a:cs typeface="+mn-cs"/>
              </a:rPr>
              <a:t>plasma</a:t>
            </a:r>
            <a:endParaRPr kumimoji="0" lang="en-US" sz="1101" b="0" i="0" u="none" strike="noStrike" kern="1200" cap="none" spc="0" normalizeH="0" baseline="0" noProof="0" dirty="0">
              <a:ln>
                <a:noFill/>
              </a:ln>
              <a:solidFill>
                <a:srgbClr val="FFFFFF"/>
              </a:solidFill>
              <a:effectLst/>
              <a:uLnTx/>
              <a:uFillTx/>
              <a:latin typeface="Arial"/>
              <a:ea typeface="+mn-ea"/>
              <a:cs typeface="+mn-cs"/>
            </a:endParaRPr>
          </a:p>
        </p:txBody>
      </p:sp>
      <p:sp>
        <p:nvSpPr>
          <p:cNvPr id="59" name="TextBox 58">
            <a:extLst>
              <a:ext uri="{FF2B5EF4-FFF2-40B4-BE49-F238E27FC236}">
                <a16:creationId xmlns:a16="http://schemas.microsoft.com/office/drawing/2014/main" id="{7BDDD4D2-2529-4DC4-974C-34FC251AEFBF}"/>
              </a:ext>
            </a:extLst>
          </p:cNvPr>
          <p:cNvSpPr txBox="1"/>
          <p:nvPr/>
        </p:nvSpPr>
        <p:spPr>
          <a:xfrm>
            <a:off x="10969630" y="2347597"/>
            <a:ext cx="993770" cy="431144"/>
          </a:xfrm>
          <a:prstGeom prst="rect">
            <a:avLst/>
          </a:prstGeom>
          <a:noFill/>
        </p:spPr>
        <p:txBody>
          <a:bodyPr wrap="square">
            <a:spAutoFit/>
          </a:bodyPr>
          <a:lstStyle/>
          <a:p>
            <a:pPr marL="0" marR="0" lvl="0" indent="0" algn="l" defTabSz="806381" rtl="0" eaLnBrk="1" fontAlgn="auto" latinLnBrk="0" hangingPunct="1">
              <a:lnSpc>
                <a:spcPct val="100000"/>
              </a:lnSpc>
              <a:spcBef>
                <a:spcPts val="0"/>
              </a:spcBef>
              <a:spcAft>
                <a:spcPts val="0"/>
              </a:spcAft>
              <a:buClrTx/>
              <a:buSzTx/>
              <a:buFontTx/>
              <a:buNone/>
              <a:tabLst/>
              <a:defRPr/>
            </a:pPr>
            <a:r>
              <a:rPr kumimoji="0" lang="en-US" sz="1101" b="0" i="0" u="none" strike="noStrike" kern="1200" cap="none" spc="0" normalizeH="0" baseline="0" noProof="0" dirty="0">
                <a:ln>
                  <a:noFill/>
                </a:ln>
                <a:solidFill>
                  <a:srgbClr val="000000"/>
                </a:solidFill>
                <a:effectLst/>
                <a:uLnTx/>
                <a:uFillTx/>
                <a:latin typeface="Arial"/>
                <a:ea typeface="Arial Unicode MS"/>
                <a:cs typeface="+mn-cs"/>
              </a:rPr>
              <a:t>C3D1</a:t>
            </a:r>
          </a:p>
          <a:p>
            <a:pPr marL="0" marR="0" lvl="0" indent="0" algn="l" defTabSz="806381" rtl="0" eaLnBrk="1" fontAlgn="auto" latinLnBrk="0" hangingPunct="1">
              <a:lnSpc>
                <a:spcPct val="100000"/>
              </a:lnSpc>
              <a:spcBef>
                <a:spcPts val="0"/>
              </a:spcBef>
              <a:spcAft>
                <a:spcPts val="0"/>
              </a:spcAft>
              <a:buClrTx/>
              <a:buSzTx/>
              <a:buFontTx/>
              <a:buNone/>
              <a:tabLst/>
              <a:defRPr/>
            </a:pPr>
            <a:r>
              <a:rPr kumimoji="0" lang="en-US" sz="1101" b="0" i="0" u="none" strike="noStrike" kern="1200" cap="none" spc="0" normalizeH="0" baseline="0" noProof="0" dirty="0">
                <a:ln>
                  <a:noFill/>
                </a:ln>
                <a:solidFill>
                  <a:srgbClr val="000000"/>
                </a:solidFill>
                <a:effectLst/>
                <a:uLnTx/>
                <a:uFillTx/>
                <a:latin typeface="Arial"/>
                <a:ea typeface="Arial Unicode MS"/>
                <a:cs typeface="+mn-cs"/>
              </a:rPr>
              <a:t>plasma</a:t>
            </a:r>
            <a:endParaRPr kumimoji="0" lang="en-US" sz="1101"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Rounded Corners 53">
            <a:extLst>
              <a:ext uri="{FF2B5EF4-FFF2-40B4-BE49-F238E27FC236}">
                <a16:creationId xmlns:a16="http://schemas.microsoft.com/office/drawing/2014/main" id="{0A032D26-1DE2-4FD0-AF0C-133AD3D4F6F6}"/>
              </a:ext>
            </a:extLst>
          </p:cNvPr>
          <p:cNvSpPr/>
          <p:nvPr/>
        </p:nvSpPr>
        <p:spPr bwMode="auto">
          <a:xfrm>
            <a:off x="9690511" y="2840040"/>
            <a:ext cx="1546769" cy="645095"/>
          </a:xfrm>
          <a:prstGeom prst="roundRect">
            <a:avLst/>
          </a:prstGeom>
          <a:solidFill>
            <a:srgbClr val="B1D9BA"/>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1" indent="0" algn="ctr" defTabSz="806381" rtl="0" eaLnBrk="1" fontAlgn="auto" latinLnBrk="0" hangingPunct="1">
              <a:lnSpc>
                <a:spcPct val="93000"/>
              </a:lnSpc>
              <a:spcBef>
                <a:spcPts val="0"/>
              </a:spcBef>
              <a:spcAft>
                <a:spcPts val="1037"/>
              </a:spcAft>
              <a:buClr>
                <a:srgbClr val="062F6E"/>
              </a:buClr>
              <a:buSzPct val="100000"/>
              <a:buFontTx/>
              <a:buNone/>
              <a:tabLst/>
              <a:defRPr/>
            </a:pPr>
            <a:r>
              <a:rPr kumimoji="0" lang="en-US" sz="1401" b="1" i="0" u="none" strike="noStrike" kern="1200" cap="none" spc="0" normalizeH="0" baseline="0" noProof="0" dirty="0">
                <a:ln>
                  <a:noFill/>
                </a:ln>
                <a:solidFill>
                  <a:srgbClr val="000000"/>
                </a:solidFill>
                <a:effectLst/>
                <a:uLnTx/>
                <a:uFillTx/>
                <a:latin typeface="Arial"/>
                <a:ea typeface="Arial Unicode MS"/>
                <a:cs typeface="+mn-cs"/>
              </a:rPr>
              <a:t>Monitor response during treatment </a:t>
            </a:r>
          </a:p>
        </p:txBody>
      </p:sp>
      <p:sp>
        <p:nvSpPr>
          <p:cNvPr id="49" name="Rectangle: Rounded Corners 48">
            <a:extLst>
              <a:ext uri="{FF2B5EF4-FFF2-40B4-BE49-F238E27FC236}">
                <a16:creationId xmlns:a16="http://schemas.microsoft.com/office/drawing/2014/main" id="{0819CF5B-8F55-43C2-94EC-6CF56B4B0311}"/>
              </a:ext>
            </a:extLst>
          </p:cNvPr>
          <p:cNvSpPr/>
          <p:nvPr/>
        </p:nvSpPr>
        <p:spPr bwMode="auto">
          <a:xfrm>
            <a:off x="8202621" y="2840040"/>
            <a:ext cx="1382836" cy="645095"/>
          </a:xfrm>
          <a:prstGeom prst="roundRect">
            <a:avLst/>
          </a:prstGeom>
          <a:solidFill>
            <a:srgbClr val="97DBD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1" indent="0" algn="ctr" defTabSz="806381" rtl="0" eaLnBrk="1" fontAlgn="auto" latinLnBrk="0" hangingPunct="1">
              <a:lnSpc>
                <a:spcPct val="93000"/>
              </a:lnSpc>
              <a:spcBef>
                <a:spcPts val="0"/>
              </a:spcBef>
              <a:spcAft>
                <a:spcPts val="1037"/>
              </a:spcAft>
              <a:buClr>
                <a:srgbClr val="062F6E"/>
              </a:buClr>
              <a:buSzPct val="100000"/>
              <a:buFontTx/>
              <a:buNone/>
              <a:tabLst/>
              <a:defRPr/>
            </a:pPr>
            <a:r>
              <a:rPr kumimoji="0" lang="en-US" sz="1401" b="1" i="0" u="none" strike="noStrike" kern="1200" cap="none" spc="0" normalizeH="0" baseline="0" noProof="0" dirty="0">
                <a:ln>
                  <a:noFill/>
                </a:ln>
                <a:solidFill>
                  <a:srgbClr val="000000"/>
                </a:solidFill>
                <a:effectLst/>
                <a:uLnTx/>
                <a:uFillTx/>
                <a:latin typeface="Arial"/>
                <a:ea typeface="Arial Unicode MS"/>
                <a:cs typeface="+mn-cs"/>
              </a:rPr>
              <a:t>Detect residual disease after surgery</a:t>
            </a:r>
          </a:p>
        </p:txBody>
      </p:sp>
      <p:sp>
        <p:nvSpPr>
          <p:cNvPr id="10" name="TextBox 9">
            <a:extLst>
              <a:ext uri="{FF2B5EF4-FFF2-40B4-BE49-F238E27FC236}">
                <a16:creationId xmlns:a16="http://schemas.microsoft.com/office/drawing/2014/main" id="{B99EB180-D524-431F-83EC-C5C5BC45392D}"/>
              </a:ext>
            </a:extLst>
          </p:cNvPr>
          <p:cNvSpPr txBox="1"/>
          <p:nvPr/>
        </p:nvSpPr>
        <p:spPr>
          <a:xfrm>
            <a:off x="9258458" y="5427806"/>
            <a:ext cx="863741" cy="255134"/>
          </a:xfrm>
          <a:prstGeom prst="rect">
            <a:avLst/>
          </a:prstGeom>
          <a:noFill/>
        </p:spPr>
        <p:txBody>
          <a:bodyPr wrap="square">
            <a:spAutoFit/>
          </a:bodyPr>
          <a:lstStyle/>
          <a:p>
            <a:pPr marL="0" marR="0" lvl="0" indent="0" algn="ctr" defTabSz="806418" rtl="0" eaLnBrk="1" fontAlgn="auto" latinLnBrk="0" hangingPunct="1">
              <a:lnSpc>
                <a:spcPct val="100000"/>
              </a:lnSpc>
              <a:spcBef>
                <a:spcPts val="0"/>
              </a:spcBef>
              <a:spcAft>
                <a:spcPts val="0"/>
              </a:spcAft>
              <a:buClrTx/>
              <a:buSzTx/>
              <a:buFontTx/>
              <a:buNone/>
              <a:tabLst/>
              <a:defRPr/>
            </a:pPr>
            <a:r>
              <a:rPr kumimoji="0" lang="en-US" sz="1058" b="0" i="0" u="none" strike="noStrike" kern="1200" cap="none" spc="0" normalizeH="0" baseline="0" noProof="0" dirty="0">
                <a:ln>
                  <a:noFill/>
                </a:ln>
                <a:solidFill>
                  <a:srgbClr val="000000"/>
                </a:solidFill>
                <a:effectLst/>
                <a:uLnTx/>
                <a:uFillTx/>
                <a:latin typeface="Arial"/>
                <a:ea typeface="Arial Unicode MS"/>
                <a:cs typeface="+mn-cs"/>
              </a:rPr>
              <a:t>C1D1</a:t>
            </a:r>
            <a:endParaRPr kumimoji="0" lang="en-US" sz="1058"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7D561F98-3F3B-45C2-8B08-E41D6190D9C7}"/>
              </a:ext>
            </a:extLst>
          </p:cNvPr>
          <p:cNvSpPr txBox="1"/>
          <p:nvPr/>
        </p:nvSpPr>
        <p:spPr>
          <a:xfrm>
            <a:off x="10122198" y="5427805"/>
            <a:ext cx="1274536" cy="255134"/>
          </a:xfrm>
          <a:prstGeom prst="rect">
            <a:avLst/>
          </a:prstGeom>
          <a:noFill/>
        </p:spPr>
        <p:txBody>
          <a:bodyPr wrap="square">
            <a:spAutoFit/>
          </a:bodyPr>
          <a:lstStyle/>
          <a:p>
            <a:pPr marL="0" marR="0" lvl="0" indent="0" algn="ctr" defTabSz="806418" rtl="0" eaLnBrk="1" fontAlgn="auto" latinLnBrk="0" hangingPunct="1">
              <a:lnSpc>
                <a:spcPct val="100000"/>
              </a:lnSpc>
              <a:spcBef>
                <a:spcPts val="0"/>
              </a:spcBef>
              <a:spcAft>
                <a:spcPts val="0"/>
              </a:spcAft>
              <a:buClrTx/>
              <a:buSzTx/>
              <a:buFontTx/>
              <a:buNone/>
              <a:tabLst/>
              <a:defRPr/>
            </a:pPr>
            <a:r>
              <a:rPr kumimoji="0" lang="en-US" sz="1058" b="0" i="0" u="none" strike="noStrike" kern="1200" cap="none" spc="0" normalizeH="0" baseline="0" noProof="0" dirty="0">
                <a:ln>
                  <a:noFill/>
                </a:ln>
                <a:solidFill>
                  <a:srgbClr val="000000"/>
                </a:solidFill>
                <a:effectLst/>
                <a:uLnTx/>
                <a:uFillTx/>
                <a:latin typeface="Arial"/>
                <a:ea typeface="Arial Unicode MS"/>
                <a:cs typeface="+mn-cs"/>
              </a:rPr>
              <a:t>C3D1</a:t>
            </a:r>
            <a:endParaRPr kumimoji="0" lang="en-US" sz="1058"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69A63479-1894-40C8-8A9D-AA9CE6E3D6F9}"/>
              </a:ext>
            </a:extLst>
          </p:cNvPr>
          <p:cNvSpPr txBox="1"/>
          <p:nvPr/>
        </p:nvSpPr>
        <p:spPr>
          <a:xfrm>
            <a:off x="7333095" y="1694504"/>
            <a:ext cx="1161121" cy="472437"/>
          </a:xfrm>
          <a:prstGeom prst="rect">
            <a:avLst/>
          </a:prstGeom>
          <a:noFill/>
        </p:spPr>
        <p:txBody>
          <a:bodyPr wrap="square">
            <a:spAutoFit/>
          </a:bodyPr>
          <a:lstStyle/>
          <a:p>
            <a:pPr marL="0" marR="0" lvl="0" indent="0" algn="ctr" defTabSz="457159"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dirty="0" err="1">
                <a:ln>
                  <a:noFill/>
                </a:ln>
                <a:solidFill>
                  <a:srgbClr val="000000">
                    <a:lumMod val="75000"/>
                    <a:lumOff val="25000"/>
                  </a:srgbClr>
                </a:solidFill>
                <a:effectLst/>
                <a:uLnTx/>
                <a:uFillTx/>
                <a:latin typeface="Arial"/>
                <a:ea typeface="+mn-ea"/>
                <a:cs typeface="+mn-cs"/>
              </a:rPr>
              <a:t>Tumour</a:t>
            </a:r>
            <a:endParaRPr kumimoji="0" lang="en-US" sz="1235" b="0"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a:p>
            <a:pPr marL="0" marR="0" lvl="0" indent="0" algn="ctr" defTabSz="457159"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dirty="0">
                <a:ln>
                  <a:noFill/>
                </a:ln>
                <a:solidFill>
                  <a:srgbClr val="000000">
                    <a:lumMod val="75000"/>
                    <a:lumOff val="25000"/>
                  </a:srgbClr>
                </a:solidFill>
                <a:effectLst/>
                <a:uLnTx/>
                <a:uFillTx/>
                <a:latin typeface="Arial"/>
                <a:ea typeface="+mn-ea"/>
                <a:cs typeface="+mn-cs"/>
              </a:rPr>
              <a:t>Resection</a:t>
            </a:r>
          </a:p>
        </p:txBody>
      </p:sp>
      <p:cxnSp>
        <p:nvCxnSpPr>
          <p:cNvPr id="9" name="Straight Arrow Connector 8">
            <a:extLst>
              <a:ext uri="{FF2B5EF4-FFF2-40B4-BE49-F238E27FC236}">
                <a16:creationId xmlns:a16="http://schemas.microsoft.com/office/drawing/2014/main" id="{0FFED9F3-1111-4DFA-86EC-EFF18074D307}"/>
              </a:ext>
            </a:extLst>
          </p:cNvPr>
          <p:cNvCxnSpPr/>
          <p:nvPr/>
        </p:nvCxnSpPr>
        <p:spPr bwMode="auto">
          <a:xfrm>
            <a:off x="7932194" y="2840039"/>
            <a:ext cx="0" cy="533263"/>
          </a:xfrm>
          <a:prstGeom prst="straightConnector1">
            <a:avLst/>
          </a:prstGeom>
          <a:solidFill>
            <a:srgbClr val="00B8FF"/>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 name="Group 22">
            <a:extLst>
              <a:ext uri="{FF2B5EF4-FFF2-40B4-BE49-F238E27FC236}">
                <a16:creationId xmlns:a16="http://schemas.microsoft.com/office/drawing/2014/main" id="{7F66D1E5-DB4D-4258-B880-1D53DAC63AEE}"/>
              </a:ext>
            </a:extLst>
          </p:cNvPr>
          <p:cNvGrpSpPr/>
          <p:nvPr/>
        </p:nvGrpSpPr>
        <p:grpSpPr>
          <a:xfrm>
            <a:off x="7560378" y="2169545"/>
            <a:ext cx="735846" cy="567008"/>
            <a:chOff x="8086725" y="1497013"/>
            <a:chExt cx="830263" cy="639761"/>
          </a:xfrm>
        </p:grpSpPr>
        <p:sp>
          <p:nvSpPr>
            <p:cNvPr id="19" name="Freeform 5">
              <a:extLst>
                <a:ext uri="{FF2B5EF4-FFF2-40B4-BE49-F238E27FC236}">
                  <a16:creationId xmlns:a16="http://schemas.microsoft.com/office/drawing/2014/main" id="{6CEA095E-096D-4DB8-A49D-9ADBACB18B70}"/>
                </a:ext>
              </a:extLst>
            </p:cNvPr>
            <p:cNvSpPr>
              <a:spLocks/>
            </p:cNvSpPr>
            <p:nvPr/>
          </p:nvSpPr>
          <p:spPr bwMode="auto">
            <a:xfrm>
              <a:off x="8086725" y="1497013"/>
              <a:ext cx="141288" cy="236537"/>
            </a:xfrm>
            <a:custGeom>
              <a:avLst/>
              <a:gdLst>
                <a:gd name="T0" fmla="*/ 43 w 52"/>
                <a:gd name="T1" fmla="*/ 87 h 87"/>
                <a:gd name="T2" fmla="*/ 0 w 52"/>
                <a:gd name="T3" fmla="*/ 2 h 87"/>
                <a:gd name="T4" fmla="*/ 16 w 52"/>
                <a:gd name="T5" fmla="*/ 0 h 87"/>
                <a:gd name="T6" fmla="*/ 52 w 52"/>
                <a:gd name="T7" fmla="*/ 74 h 87"/>
                <a:gd name="T8" fmla="*/ 43 w 52"/>
                <a:gd name="T9" fmla="*/ 87 h 87"/>
              </a:gdLst>
              <a:ahLst/>
              <a:cxnLst>
                <a:cxn ang="0">
                  <a:pos x="T0" y="T1"/>
                </a:cxn>
                <a:cxn ang="0">
                  <a:pos x="T2" y="T3"/>
                </a:cxn>
                <a:cxn ang="0">
                  <a:pos x="T4" y="T5"/>
                </a:cxn>
                <a:cxn ang="0">
                  <a:pos x="T6" y="T7"/>
                </a:cxn>
                <a:cxn ang="0">
                  <a:pos x="T8" y="T9"/>
                </a:cxn>
              </a:cxnLst>
              <a:rect l="0" t="0" r="r" b="b"/>
              <a:pathLst>
                <a:path w="52" h="87">
                  <a:moveTo>
                    <a:pt x="43" y="87"/>
                  </a:moveTo>
                  <a:cubicBezTo>
                    <a:pt x="23" y="72"/>
                    <a:pt x="3" y="32"/>
                    <a:pt x="0" y="2"/>
                  </a:cubicBezTo>
                  <a:cubicBezTo>
                    <a:pt x="16" y="0"/>
                    <a:pt x="16" y="0"/>
                    <a:pt x="16" y="0"/>
                  </a:cubicBezTo>
                  <a:cubicBezTo>
                    <a:pt x="18" y="25"/>
                    <a:pt x="37" y="62"/>
                    <a:pt x="52" y="74"/>
                  </a:cubicBezTo>
                  <a:lnTo>
                    <a:pt x="43" y="87"/>
                  </a:lnTo>
                  <a:close/>
                </a:path>
              </a:pathLst>
            </a:custGeom>
            <a:solidFill>
              <a:srgbClr val="F8DCD4"/>
            </a:solidFill>
            <a:ln w="6350">
              <a:solidFill>
                <a:schemeClr val="bg1">
                  <a:lumMod val="65000"/>
                </a:schemeClr>
              </a:solidFill>
            </a:ln>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6">
              <a:extLst>
                <a:ext uri="{FF2B5EF4-FFF2-40B4-BE49-F238E27FC236}">
                  <a16:creationId xmlns:a16="http://schemas.microsoft.com/office/drawing/2014/main" id="{E03900BC-74CD-4F67-BA20-2B61C0194039}"/>
                </a:ext>
              </a:extLst>
            </p:cNvPr>
            <p:cNvSpPr>
              <a:spLocks/>
            </p:cNvSpPr>
            <p:nvPr/>
          </p:nvSpPr>
          <p:spPr bwMode="auto">
            <a:xfrm>
              <a:off x="8775700" y="1497013"/>
              <a:ext cx="141288" cy="236537"/>
            </a:xfrm>
            <a:custGeom>
              <a:avLst/>
              <a:gdLst>
                <a:gd name="T0" fmla="*/ 9 w 52"/>
                <a:gd name="T1" fmla="*/ 87 h 87"/>
                <a:gd name="T2" fmla="*/ 0 w 52"/>
                <a:gd name="T3" fmla="*/ 74 h 87"/>
                <a:gd name="T4" fmla="*/ 36 w 52"/>
                <a:gd name="T5" fmla="*/ 0 h 87"/>
                <a:gd name="T6" fmla="*/ 52 w 52"/>
                <a:gd name="T7" fmla="*/ 2 h 87"/>
                <a:gd name="T8" fmla="*/ 9 w 52"/>
                <a:gd name="T9" fmla="*/ 87 h 87"/>
              </a:gdLst>
              <a:ahLst/>
              <a:cxnLst>
                <a:cxn ang="0">
                  <a:pos x="T0" y="T1"/>
                </a:cxn>
                <a:cxn ang="0">
                  <a:pos x="T2" y="T3"/>
                </a:cxn>
                <a:cxn ang="0">
                  <a:pos x="T4" y="T5"/>
                </a:cxn>
                <a:cxn ang="0">
                  <a:pos x="T6" y="T7"/>
                </a:cxn>
                <a:cxn ang="0">
                  <a:pos x="T8" y="T9"/>
                </a:cxn>
              </a:cxnLst>
              <a:rect l="0" t="0" r="r" b="b"/>
              <a:pathLst>
                <a:path w="52" h="87">
                  <a:moveTo>
                    <a:pt x="9" y="87"/>
                  </a:moveTo>
                  <a:cubicBezTo>
                    <a:pt x="0" y="74"/>
                    <a:pt x="0" y="74"/>
                    <a:pt x="0" y="74"/>
                  </a:cubicBezTo>
                  <a:cubicBezTo>
                    <a:pt x="15" y="62"/>
                    <a:pt x="34" y="25"/>
                    <a:pt x="36" y="0"/>
                  </a:cubicBezTo>
                  <a:cubicBezTo>
                    <a:pt x="52" y="2"/>
                    <a:pt x="52" y="2"/>
                    <a:pt x="52" y="2"/>
                  </a:cubicBezTo>
                  <a:cubicBezTo>
                    <a:pt x="49" y="32"/>
                    <a:pt x="28" y="72"/>
                    <a:pt x="9" y="87"/>
                  </a:cubicBezTo>
                  <a:close/>
                </a:path>
              </a:pathLst>
            </a:custGeom>
            <a:solidFill>
              <a:srgbClr val="F8DCD4"/>
            </a:solidFill>
            <a:ln w="6350">
              <a:solidFill>
                <a:schemeClr val="bg1">
                  <a:lumMod val="65000"/>
                </a:schemeClr>
              </a:solidFill>
            </a:ln>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000000"/>
                </a:solidFill>
                <a:effectLst/>
                <a:uLnTx/>
                <a:uFillTx/>
                <a:latin typeface="Arial"/>
                <a:ea typeface="+mn-ea"/>
                <a:cs typeface="+mn-cs"/>
              </a:endParaRPr>
            </a:p>
          </p:txBody>
        </p:sp>
        <p:sp>
          <p:nvSpPr>
            <p:cNvPr id="22" name="Freeform 7">
              <a:extLst>
                <a:ext uri="{FF2B5EF4-FFF2-40B4-BE49-F238E27FC236}">
                  <a16:creationId xmlns:a16="http://schemas.microsoft.com/office/drawing/2014/main" id="{E608988A-A892-4011-9AD8-E533A8F55DC6}"/>
                </a:ext>
              </a:extLst>
            </p:cNvPr>
            <p:cNvSpPr>
              <a:spLocks/>
            </p:cNvSpPr>
            <p:nvPr/>
          </p:nvSpPr>
          <p:spPr bwMode="auto">
            <a:xfrm>
              <a:off x="8167686" y="1584324"/>
              <a:ext cx="668338" cy="552450"/>
            </a:xfrm>
            <a:custGeom>
              <a:avLst/>
              <a:gdLst>
                <a:gd name="T0" fmla="*/ 123 w 246"/>
                <a:gd name="T1" fmla="*/ 0 h 203"/>
                <a:gd name="T2" fmla="*/ 0 w 246"/>
                <a:gd name="T3" fmla="*/ 78 h 203"/>
                <a:gd name="T4" fmla="*/ 88 w 246"/>
                <a:gd name="T5" fmla="*/ 184 h 203"/>
                <a:gd name="T6" fmla="*/ 123 w 246"/>
                <a:gd name="T7" fmla="*/ 203 h 203"/>
                <a:gd name="T8" fmla="*/ 158 w 246"/>
                <a:gd name="T9" fmla="*/ 184 h 203"/>
                <a:gd name="T10" fmla="*/ 246 w 246"/>
                <a:gd name="T11" fmla="*/ 78 h 203"/>
                <a:gd name="T12" fmla="*/ 123 w 246"/>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46" h="203">
                  <a:moveTo>
                    <a:pt x="123" y="0"/>
                  </a:moveTo>
                  <a:cubicBezTo>
                    <a:pt x="40" y="0"/>
                    <a:pt x="0" y="39"/>
                    <a:pt x="0" y="78"/>
                  </a:cubicBezTo>
                  <a:cubicBezTo>
                    <a:pt x="0" y="111"/>
                    <a:pt x="27" y="151"/>
                    <a:pt x="88" y="184"/>
                  </a:cubicBezTo>
                  <a:cubicBezTo>
                    <a:pt x="97" y="189"/>
                    <a:pt x="101" y="203"/>
                    <a:pt x="123" y="203"/>
                  </a:cubicBezTo>
                  <a:cubicBezTo>
                    <a:pt x="145" y="203"/>
                    <a:pt x="149" y="189"/>
                    <a:pt x="158" y="184"/>
                  </a:cubicBezTo>
                  <a:cubicBezTo>
                    <a:pt x="219" y="151"/>
                    <a:pt x="246" y="111"/>
                    <a:pt x="246" y="78"/>
                  </a:cubicBezTo>
                  <a:cubicBezTo>
                    <a:pt x="246" y="39"/>
                    <a:pt x="206" y="0"/>
                    <a:pt x="123" y="0"/>
                  </a:cubicBezTo>
                  <a:close/>
                </a:path>
              </a:pathLst>
            </a:custGeom>
            <a:gradFill flip="none" rotWithShape="1">
              <a:gsLst>
                <a:gs pos="0">
                  <a:srgbClr val="E97461"/>
                </a:gs>
                <a:gs pos="100000">
                  <a:srgbClr val="F8DCD4">
                    <a:shade val="100000"/>
                    <a:satMod val="115000"/>
                  </a:srgbClr>
                </a:gs>
              </a:gsLst>
              <a:path path="circle">
                <a:fillToRect l="50000" t="50000" r="50000" b="50000"/>
              </a:path>
              <a:tileRect/>
            </a:gradFill>
            <a:ln>
              <a:solidFill>
                <a:schemeClr val="bg1">
                  <a:lumMod val="65000"/>
                </a:schemeClr>
              </a:solidFill>
            </a:ln>
          </p:spPr>
          <p:txBody>
            <a:bodyPr vert="horz" wrap="square" lIns="91435" tIns="45718" rIns="91435"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66" name="Group 65">
            <a:extLst>
              <a:ext uri="{FF2B5EF4-FFF2-40B4-BE49-F238E27FC236}">
                <a16:creationId xmlns:a16="http://schemas.microsoft.com/office/drawing/2014/main" id="{D1E994C7-B0DD-4472-A041-2710829CEEF7}"/>
              </a:ext>
            </a:extLst>
          </p:cNvPr>
          <p:cNvGrpSpPr/>
          <p:nvPr/>
        </p:nvGrpSpPr>
        <p:grpSpPr>
          <a:xfrm>
            <a:off x="1429345" y="3652664"/>
            <a:ext cx="303443" cy="304041"/>
            <a:chOff x="1635180" y="2694554"/>
            <a:chExt cx="380508" cy="381257"/>
          </a:xfrm>
        </p:grpSpPr>
        <p:pic>
          <p:nvPicPr>
            <p:cNvPr id="67" name="Picture 66" descr="A picture containing timeline&#10;&#10;Description automatically generated">
              <a:extLst>
                <a:ext uri="{FF2B5EF4-FFF2-40B4-BE49-F238E27FC236}">
                  <a16:creationId xmlns:a16="http://schemas.microsoft.com/office/drawing/2014/main" id="{A2875199-BBCC-4EA5-9739-12B5B099A8F8}"/>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p:blipFill>
          <p:spPr>
            <a:xfrm rot="18900000">
              <a:off x="1635180" y="2694554"/>
              <a:ext cx="380508" cy="380508"/>
            </a:xfrm>
            <a:custGeom>
              <a:avLst/>
              <a:gdLst>
                <a:gd name="connsiteX0" fmla="*/ 324784 w 380508"/>
                <a:gd name="connsiteY0" fmla="*/ 55724 h 380508"/>
                <a:gd name="connsiteX1" fmla="*/ 324784 w 380508"/>
                <a:gd name="connsiteY1" fmla="*/ 324784 h 380508"/>
                <a:gd name="connsiteX2" fmla="*/ 55725 w 380508"/>
                <a:gd name="connsiteY2" fmla="*/ 324784 h 380508"/>
                <a:gd name="connsiteX3" fmla="*/ 55725 w 380508"/>
                <a:gd name="connsiteY3" fmla="*/ 55724 h 380508"/>
                <a:gd name="connsiteX4" fmla="*/ 324784 w 380508"/>
                <a:gd name="connsiteY4" fmla="*/ 55724 h 380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08" h="380508">
                  <a:moveTo>
                    <a:pt x="324784" y="55724"/>
                  </a:moveTo>
                  <a:cubicBezTo>
                    <a:pt x="399083" y="130023"/>
                    <a:pt x="399083" y="250486"/>
                    <a:pt x="324784" y="324784"/>
                  </a:cubicBezTo>
                  <a:cubicBezTo>
                    <a:pt x="250486" y="399083"/>
                    <a:pt x="130023" y="399083"/>
                    <a:pt x="55725" y="324784"/>
                  </a:cubicBezTo>
                  <a:cubicBezTo>
                    <a:pt x="-18574" y="250486"/>
                    <a:pt x="-18574" y="130023"/>
                    <a:pt x="55725" y="55724"/>
                  </a:cubicBezTo>
                  <a:cubicBezTo>
                    <a:pt x="130023" y="-18574"/>
                    <a:pt x="250486" y="-18574"/>
                    <a:pt x="324784" y="55724"/>
                  </a:cubicBezTo>
                  <a:close/>
                </a:path>
              </a:pathLst>
            </a:custGeom>
          </p:spPr>
        </p:pic>
        <p:sp>
          <p:nvSpPr>
            <p:cNvPr id="68" name="Oval 67">
              <a:extLst>
                <a:ext uri="{FF2B5EF4-FFF2-40B4-BE49-F238E27FC236}">
                  <a16:creationId xmlns:a16="http://schemas.microsoft.com/office/drawing/2014/main" id="{ADA22BEE-4981-472B-86F8-478A8158E5D0}"/>
                </a:ext>
              </a:extLst>
            </p:cNvPr>
            <p:cNvSpPr/>
            <p:nvPr/>
          </p:nvSpPr>
          <p:spPr bwMode="auto">
            <a:xfrm>
              <a:off x="1639213" y="2700565"/>
              <a:ext cx="375246" cy="375246"/>
            </a:xfrm>
            <a:prstGeom prst="ellipse">
              <a:avLst/>
            </a:prstGeom>
            <a:noFill/>
            <a:ln w="19050" cap="flat" cmpd="sng" algn="ctr">
              <a:solidFill>
                <a:schemeClr val="accent1">
                  <a:lumMod val="20000"/>
                  <a:lumOff val="80000"/>
                </a:schemeClr>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bodyPr>
            <a:lstStyle/>
            <a:p>
              <a:pPr marL="0" marR="0" lvl="0" indent="0" algn="l" defTabSz="457180" rtl="0" eaLnBrk="1" fontAlgn="auto" latinLnBrk="0" hangingPunct="1">
                <a:lnSpc>
                  <a:spcPct val="93000"/>
                </a:lnSpc>
                <a:spcBef>
                  <a:spcPts val="0"/>
                </a:spcBef>
                <a:spcAft>
                  <a:spcPts val="0"/>
                </a:spcAft>
                <a:buClr>
                  <a:srgbClr val="000000"/>
                </a:buClr>
                <a:buSzPct val="100000"/>
                <a:buFontTx/>
                <a:buNone/>
                <a:tabLst/>
                <a:defRPr/>
              </a:pPr>
              <a:endParaRPr kumimoji="0" lang="en-US" sz="1799" b="0" i="0" u="none" strike="noStrike" kern="1200" cap="none" spc="0" normalizeH="0" baseline="0" noProof="0" dirty="0">
                <a:ln>
                  <a:noFill/>
                </a:ln>
                <a:solidFill>
                  <a:srgbClr val="000000"/>
                </a:solidFill>
                <a:effectLst/>
                <a:uLnTx/>
                <a:uFillTx/>
                <a:latin typeface="Arial"/>
                <a:ea typeface="Arial Unicode MS" panose="020B0604020202020204" pitchFamily="34" charset="-128"/>
                <a:cs typeface="Arial Unicode MS" panose="020B0604020202020204" pitchFamily="34" charset="-128"/>
              </a:endParaRPr>
            </a:p>
          </p:txBody>
        </p:sp>
      </p:grpSp>
      <p:cxnSp>
        <p:nvCxnSpPr>
          <p:cNvPr id="69" name="Straight Connector 68">
            <a:extLst>
              <a:ext uri="{FF2B5EF4-FFF2-40B4-BE49-F238E27FC236}">
                <a16:creationId xmlns:a16="http://schemas.microsoft.com/office/drawing/2014/main" id="{BBB0C57C-9415-4706-8AB9-6CA913414338}"/>
              </a:ext>
            </a:extLst>
          </p:cNvPr>
          <p:cNvCxnSpPr>
            <a:cxnSpLocks/>
          </p:cNvCxnSpPr>
          <p:nvPr/>
        </p:nvCxnSpPr>
        <p:spPr bwMode="auto">
          <a:xfrm>
            <a:off x="1695717" y="3891767"/>
            <a:ext cx="499272" cy="192804"/>
          </a:xfrm>
          <a:prstGeom prst="line">
            <a:avLst/>
          </a:prstGeom>
          <a:solidFill>
            <a:srgbClr val="00B8FF"/>
          </a:solidFill>
          <a:ln w="28575" cap="flat" cmpd="sng" algn="ctr">
            <a:solidFill>
              <a:srgbClr val="97DBD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8A1929B2-F779-4A90-AD4A-8F732B4BA1B5}"/>
              </a:ext>
            </a:extLst>
          </p:cNvPr>
          <p:cNvSpPr txBox="1"/>
          <p:nvPr/>
        </p:nvSpPr>
        <p:spPr>
          <a:xfrm>
            <a:off x="7887390" y="5557757"/>
            <a:ext cx="1758298" cy="2551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8" b="0" i="0" u="none" strike="noStrike" kern="1200" cap="none" spc="0" normalizeH="0" baseline="0" noProof="0" dirty="0">
                <a:ln>
                  <a:noFill/>
                </a:ln>
                <a:solidFill>
                  <a:srgbClr val="000000"/>
                </a:solidFill>
                <a:effectLst/>
                <a:uLnTx/>
                <a:uFillTx/>
                <a:latin typeface="Arial"/>
                <a:ea typeface="+mn-ea"/>
                <a:cs typeface="+mn-cs"/>
              </a:rPr>
              <a:t>(Median: ≈11 weeks)</a:t>
            </a:r>
          </a:p>
        </p:txBody>
      </p:sp>
      <p:sp>
        <p:nvSpPr>
          <p:cNvPr id="17" name="TextBox 16">
            <a:extLst>
              <a:ext uri="{FF2B5EF4-FFF2-40B4-BE49-F238E27FC236}">
                <a16:creationId xmlns:a16="http://schemas.microsoft.com/office/drawing/2014/main" id="{301BFAAF-D479-466A-AEAD-59920DFF8469}"/>
              </a:ext>
            </a:extLst>
          </p:cNvPr>
          <p:cNvSpPr txBox="1"/>
          <p:nvPr/>
        </p:nvSpPr>
        <p:spPr>
          <a:xfrm>
            <a:off x="9386191" y="5557756"/>
            <a:ext cx="1717588" cy="2551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8" b="0" i="0" u="none" strike="noStrike" kern="1200" cap="none" spc="0" normalizeH="0" baseline="0" noProof="0" dirty="0">
                <a:ln>
                  <a:noFill/>
                </a:ln>
                <a:solidFill>
                  <a:srgbClr val="000000"/>
                </a:solidFill>
                <a:effectLst/>
                <a:uLnTx/>
                <a:uFillTx/>
                <a:latin typeface="Arial"/>
                <a:ea typeface="+mn-ea"/>
                <a:cs typeface="+mn-cs"/>
              </a:rPr>
              <a:t>(≈6 weeks)</a:t>
            </a:r>
          </a:p>
        </p:txBody>
      </p:sp>
      <p:sp>
        <p:nvSpPr>
          <p:cNvPr id="4" name="Rectangle 3">
            <a:extLst>
              <a:ext uri="{FF2B5EF4-FFF2-40B4-BE49-F238E27FC236}">
                <a16:creationId xmlns:a16="http://schemas.microsoft.com/office/drawing/2014/main" id="{05094D3E-2396-692A-6361-14958D3A6ACB}"/>
              </a:ext>
            </a:extLst>
          </p:cNvPr>
          <p:cNvSpPr>
            <a:spLocks/>
          </p:cNvSpPr>
          <p:nvPr/>
        </p:nvSpPr>
        <p:spPr>
          <a:xfrm>
            <a:off x="385763" y="680995"/>
            <a:ext cx="11521033" cy="503023"/>
          </a:xfrm>
          <a:prstGeom prst="rect">
            <a:avLst/>
          </a:prstGeom>
          <a:solidFill>
            <a:srgbClr val="002060"/>
          </a:solidFill>
          <a:ln w="12700" cap="flat">
            <a:solidFill>
              <a:srgbClr val="0066CC"/>
            </a:solidFill>
            <a:miter lim="400000"/>
          </a:ln>
          <a:effectLst>
            <a:outerShdw blurRad="38100" dist="25400" dir="5400000" rotWithShape="0">
              <a:srgbClr val="000000">
                <a:alpha val="50000"/>
              </a:srgbClr>
            </a:outerShdw>
          </a:effectLst>
          <a:sp3d/>
        </p:spPr>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panose="020B0604020202020204" pitchFamily="34" charset="0"/>
                <a:ea typeface="Helvetica Neue" charset="0"/>
                <a:cs typeface="Arial" panose="020B0604020202020204" pitchFamily="34" charset="0"/>
                <a:sym typeface="Helvetica Light"/>
              </a:rPr>
              <a:t>Tumor-Informed </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sym typeface="Helvetica Light"/>
              </a:rPr>
              <a:t>MRD Testing</a:t>
            </a:r>
          </a:p>
        </p:txBody>
      </p:sp>
      <p:sp>
        <p:nvSpPr>
          <p:cNvPr id="21" name="TextBox 20">
            <a:extLst>
              <a:ext uri="{FF2B5EF4-FFF2-40B4-BE49-F238E27FC236}">
                <a16:creationId xmlns:a16="http://schemas.microsoft.com/office/drawing/2014/main" id="{5243FD49-E683-B95A-9DED-48766271BE29}"/>
              </a:ext>
            </a:extLst>
          </p:cNvPr>
          <p:cNvSpPr txBox="1"/>
          <p:nvPr/>
        </p:nvSpPr>
        <p:spPr bwMode="auto">
          <a:xfrm>
            <a:off x="4197626" y="6330881"/>
            <a:ext cx="3973377" cy="360850"/>
          </a:xfrm>
          <a:prstGeom prst="rect">
            <a:avLst/>
          </a:prstGeom>
          <a:noFill/>
          <a:ln w="9525">
            <a:noFill/>
            <a:miter lim="800000"/>
            <a:headEnd/>
            <a:tailEnd/>
          </a:ln>
          <a:effectLst/>
        </p:spPr>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rPr>
              <a:t>Powles T et al. </a:t>
            </a:r>
            <a:r>
              <a:rPr kumimoji="0" lang="en-US" sz="1400" b="0" i="1" u="none" strike="noStrike" kern="0" cap="none" spc="0" normalizeH="0" baseline="0" noProof="0" dirty="0">
                <a:ln>
                  <a:noFill/>
                </a:ln>
                <a:solidFill>
                  <a:srgbClr val="000000"/>
                </a:solidFill>
                <a:effectLst/>
                <a:uLnTx/>
                <a:uFillTx/>
                <a:latin typeface="Arial"/>
                <a:ea typeface="+mn-ea"/>
                <a:cs typeface="+mn-cs"/>
              </a:rPr>
              <a:t>Nature 2021:</a:t>
            </a:r>
            <a:r>
              <a:rPr kumimoji="0" lang="en-US" sz="1400" b="0" i="0" u="none" strike="noStrike" kern="1200" cap="none" spc="0" normalizeH="0" baseline="0" noProof="0" dirty="0">
                <a:ln>
                  <a:noFill/>
                </a:ln>
                <a:solidFill>
                  <a:srgbClr val="000000"/>
                </a:solidFill>
                <a:effectLst/>
                <a:uLnTx/>
                <a:uFillTx/>
                <a:latin typeface="Arial"/>
                <a:ea typeface="+mn-ea"/>
                <a:cs typeface="+mn-cs"/>
              </a:rPr>
              <a:t>595(7867):432-437.</a:t>
            </a:r>
            <a:endParaRPr kumimoji="0" lang="en-US" sz="1400" b="0" i="1"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313613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56F4A7-6DD5-F6FD-641A-C5303BCD5096}"/>
              </a:ext>
            </a:extLst>
          </p:cNvPr>
          <p:cNvSpPr/>
          <p:nvPr/>
        </p:nvSpPr>
        <p:spPr>
          <a:xfrm>
            <a:off x="876300" y="1920240"/>
            <a:ext cx="3201280" cy="3955442"/>
          </a:xfrm>
          <a:prstGeom prst="rect">
            <a:avLst/>
          </a:prstGeom>
          <a:solidFill>
            <a:srgbClr val="E5EFFA"/>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DA42A552-ED37-42E2-B5A0-45D5AF6FE291}"/>
              </a:ext>
            </a:extLst>
          </p:cNvPr>
          <p:cNvSpPr/>
          <p:nvPr/>
        </p:nvSpPr>
        <p:spPr>
          <a:xfrm>
            <a:off x="8114424" y="1920240"/>
            <a:ext cx="3201277" cy="3955442"/>
          </a:xfrm>
          <a:prstGeom prst="rect">
            <a:avLst/>
          </a:prstGeom>
          <a:solidFill>
            <a:schemeClr val="accent2">
              <a:lumMod val="20000"/>
              <a:lumOff val="80000"/>
            </a:schemeClr>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AB1B9243-E311-6A6C-460B-ADABD6DB58DC}"/>
              </a:ext>
            </a:extLst>
          </p:cNvPr>
          <p:cNvSpPr/>
          <p:nvPr/>
        </p:nvSpPr>
        <p:spPr>
          <a:xfrm>
            <a:off x="4495362" y="1920240"/>
            <a:ext cx="3201277" cy="3955442"/>
          </a:xfrm>
          <a:prstGeom prst="rect">
            <a:avLst/>
          </a:prstGeom>
          <a:solidFill>
            <a:schemeClr val="accent3">
              <a:lumMod val="20000"/>
              <a:lumOff val="80000"/>
            </a:schemeClr>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10021DE2-6C9F-47B9-E2F2-8E954EDDDFC9}"/>
              </a:ext>
            </a:extLst>
          </p:cNvPr>
          <p:cNvSpPr/>
          <p:nvPr/>
        </p:nvSpPr>
        <p:spPr>
          <a:xfrm>
            <a:off x="876302" y="1703119"/>
            <a:ext cx="3201277" cy="666215"/>
          </a:xfrm>
          <a:prstGeom prst="rect">
            <a:avLst/>
          </a:prstGeom>
          <a:solidFill>
            <a:srgbClr val="0066CC"/>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IMvigor010</a:t>
            </a:r>
          </a:p>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NCT02450331</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5B253610-5BC3-B2E6-AA8D-E18674EEBB97}"/>
              </a:ext>
            </a:extLst>
          </p:cNvPr>
          <p:cNvGrpSpPr/>
          <p:nvPr/>
        </p:nvGrpSpPr>
        <p:grpSpPr>
          <a:xfrm>
            <a:off x="1179413" y="2463977"/>
            <a:ext cx="2595051" cy="1252592"/>
            <a:chOff x="605025" y="2340864"/>
            <a:chExt cx="2724584" cy="1401538"/>
          </a:xfrm>
        </p:grpSpPr>
        <p:cxnSp>
          <p:nvCxnSpPr>
            <p:cNvPr id="9" name="Elbow Connector 8">
              <a:extLst>
                <a:ext uri="{FF2B5EF4-FFF2-40B4-BE49-F238E27FC236}">
                  <a16:creationId xmlns:a16="http://schemas.microsoft.com/office/drawing/2014/main" id="{4B83AE6A-57A3-DF89-058A-A5479CB00716}"/>
                </a:ext>
              </a:extLst>
            </p:cNvPr>
            <p:cNvCxnSpPr>
              <a:stCxn id="11" idx="0"/>
              <a:endCxn id="12" idx="1"/>
            </p:cNvCxnSpPr>
            <p:nvPr/>
          </p:nvCxnSpPr>
          <p:spPr bwMode="auto">
            <a:xfrm rot="5400000" flipH="1" flipV="1">
              <a:off x="1107655" y="2341830"/>
              <a:ext cx="169510"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7439BBE7-E411-B2CA-8F4A-8134EDAE5046}"/>
                </a:ext>
              </a:extLst>
            </p:cNvPr>
            <p:cNvCxnSpPr>
              <a:stCxn id="11" idx="4"/>
              <a:endCxn id="13" idx="1"/>
            </p:cNvCxnSpPr>
            <p:nvPr/>
          </p:nvCxnSpPr>
          <p:spPr bwMode="auto">
            <a:xfrm rot="16200000" flipH="1">
              <a:off x="1080396" y="2898598"/>
              <a:ext cx="224028"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1" name="Oval 14">
              <a:extLst>
                <a:ext uri="{FF2B5EF4-FFF2-40B4-BE49-F238E27FC236}">
                  <a16:creationId xmlns:a16="http://schemas.microsoft.com/office/drawing/2014/main" id="{7B5F55F7-A935-9DE5-AB62-0A2216AF621B}"/>
                </a:ext>
              </a:extLst>
            </p:cNvPr>
            <p:cNvSpPr>
              <a:spLocks noChangeAspect="1" noChangeArrowheads="1"/>
            </p:cNvSpPr>
            <p:nvPr/>
          </p:nvSpPr>
          <p:spPr bwMode="auto">
            <a:xfrm>
              <a:off x="605025" y="2834374"/>
              <a:ext cx="359191" cy="360000"/>
            </a:xfrm>
            <a:prstGeom prst="ellipse">
              <a:avLst/>
            </a:prstGeom>
            <a:solidFill>
              <a:srgbClr val="E5EFFA"/>
            </a:solidFill>
            <a:ln w="28575">
              <a:solidFill>
                <a:schemeClr val="tx1"/>
              </a:solidFill>
              <a:round/>
              <a:headEnd/>
              <a:tailEnd/>
            </a:ln>
          </p:spPr>
          <p:txBody>
            <a:bodyPr wrap="none" anchor="ctr"/>
            <a:lstStyle/>
            <a:p>
              <a:pPr marL="0" marR="0" lvl="0" indent="0" algn="ctr" defTabSz="457143" rtl="0" eaLnBrk="1" fontAlgn="auto" latinLnBrk="0" hangingPunct="1">
                <a:lnSpc>
                  <a:spcPct val="100000"/>
                </a:lnSpc>
                <a:spcBef>
                  <a:spcPct val="0"/>
                </a:spcBef>
                <a:spcAft>
                  <a:spcPts val="0"/>
                </a:spcAft>
                <a:buClrTx/>
                <a:buSzTx/>
                <a:buFontTx/>
                <a:buNone/>
                <a:tabLst/>
                <a:defRPr/>
              </a:pPr>
              <a:r>
                <a:rPr kumimoji="0" lang="en-GB" altLang="zh-CN" sz="1800" b="1" i="0" u="none" strike="noStrike" kern="0" cap="none" spc="0" normalizeH="0" baseline="0" noProof="0" dirty="0">
                  <a:ln>
                    <a:noFill/>
                  </a:ln>
                  <a:solidFill>
                    <a:srgbClr val="000000"/>
                  </a:solidFill>
                  <a:effectLst/>
                  <a:uLnTx/>
                  <a:uFillTx/>
                  <a:latin typeface="Arial" panose="020B0604020202020204" pitchFamily="34" charset="0"/>
                  <a:ea typeface="SimSun" charset="-122"/>
                  <a:cs typeface="Arial" panose="020B0604020202020204" pitchFamily="34" charset="0"/>
                </a:rPr>
                <a:t>R</a:t>
              </a:r>
            </a:p>
          </p:txBody>
        </p:sp>
        <p:sp>
          <p:nvSpPr>
            <p:cNvPr id="12" name="Rounded Rectangle 11">
              <a:extLst>
                <a:ext uri="{FF2B5EF4-FFF2-40B4-BE49-F238E27FC236}">
                  <a16:creationId xmlns:a16="http://schemas.microsoft.com/office/drawing/2014/main" id="{9DC23A53-E526-ED7B-365A-3038157ECF71}"/>
                </a:ext>
              </a:extLst>
            </p:cNvPr>
            <p:cNvSpPr/>
            <p:nvPr/>
          </p:nvSpPr>
          <p:spPr bwMode="auto">
            <a:xfrm>
              <a:off x="1600200" y="2340864"/>
              <a:ext cx="1729409" cy="648000"/>
            </a:xfrm>
            <a:prstGeom prst="roundRect">
              <a:avLst>
                <a:gd name="adj" fmla="val 21639"/>
              </a:avLst>
            </a:prstGeom>
            <a:solidFill>
              <a:srgbClr val="0066CC"/>
            </a:solidFill>
            <a:ln w="19050">
              <a:noFill/>
            </a:ln>
            <a:effectLst/>
          </p:spPr>
          <p:txBody>
            <a:bodyPr wrap="square" anchor="ctr">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Atezolizumab </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ounded Rectangle 12">
              <a:extLst>
                <a:ext uri="{FF2B5EF4-FFF2-40B4-BE49-F238E27FC236}">
                  <a16:creationId xmlns:a16="http://schemas.microsoft.com/office/drawing/2014/main" id="{FE602227-23B5-0D95-5BAE-8993F335570A}"/>
                </a:ext>
              </a:extLst>
            </p:cNvPr>
            <p:cNvSpPr/>
            <p:nvPr/>
          </p:nvSpPr>
          <p:spPr bwMode="auto">
            <a:xfrm>
              <a:off x="1600200" y="3094402"/>
              <a:ext cx="1729409" cy="648000"/>
            </a:xfrm>
            <a:prstGeom prst="roundRect">
              <a:avLst>
                <a:gd name="adj" fmla="val 16618"/>
              </a:avLst>
            </a:prstGeom>
            <a:solidFill>
              <a:srgbClr val="999999"/>
            </a:solidFill>
            <a:ln w="19050">
              <a:noFill/>
            </a:ln>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Observation</a:t>
              </a:r>
            </a:p>
          </p:txBody>
        </p:sp>
      </p:grpSp>
      <p:sp>
        <p:nvSpPr>
          <p:cNvPr id="14" name="Rectangle 13">
            <a:extLst>
              <a:ext uri="{FF2B5EF4-FFF2-40B4-BE49-F238E27FC236}">
                <a16:creationId xmlns:a16="http://schemas.microsoft.com/office/drawing/2014/main" id="{1831999F-11CA-721C-32C4-3D7BB4C6ECB7}"/>
              </a:ext>
            </a:extLst>
          </p:cNvPr>
          <p:cNvSpPr/>
          <p:nvPr/>
        </p:nvSpPr>
        <p:spPr>
          <a:xfrm>
            <a:off x="876302" y="4002494"/>
            <a:ext cx="3201277" cy="418277"/>
          </a:xfrm>
          <a:prstGeom prst="rect">
            <a:avLst/>
          </a:prstGeom>
          <a:no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Primary endpoint</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DFS</a:t>
            </a:r>
          </a:p>
        </p:txBody>
      </p:sp>
      <p:sp>
        <p:nvSpPr>
          <p:cNvPr id="15" name="Rectangle 14">
            <a:extLst>
              <a:ext uri="{FF2B5EF4-FFF2-40B4-BE49-F238E27FC236}">
                <a16:creationId xmlns:a16="http://schemas.microsoft.com/office/drawing/2014/main" id="{882EA8EE-AD49-D406-5DF4-17977913D723}"/>
              </a:ext>
            </a:extLst>
          </p:cNvPr>
          <p:cNvSpPr/>
          <p:nvPr/>
        </p:nvSpPr>
        <p:spPr>
          <a:xfrm>
            <a:off x="876302" y="4646541"/>
            <a:ext cx="3201277" cy="1115016"/>
          </a:xfrm>
          <a:prstGeom prst="rect">
            <a:avLst/>
          </a:prstGeom>
          <a:noFill/>
          <a:ln>
            <a:noFill/>
          </a:ln>
        </p:spPr>
        <p:txBody>
          <a:bodyPr vert="horz" wrap="square" lIns="71991" tIns="45715" rIns="71991" bIns="45715" numCol="1" rtlCol="0" anchor="t" anchorCtr="0" compatLnSpc="1">
            <a:prstTxWarp prst="textNoShape">
              <a:avLst/>
            </a:prstTxWarp>
            <a:no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Secondary endpoints</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OS, DSS, distant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metastasis-free survival,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AEs and ATAs</a:t>
            </a:r>
          </a:p>
        </p:txBody>
      </p:sp>
      <p:sp>
        <p:nvSpPr>
          <p:cNvPr id="16" name="Rectangle 15">
            <a:extLst>
              <a:ext uri="{FF2B5EF4-FFF2-40B4-BE49-F238E27FC236}">
                <a16:creationId xmlns:a16="http://schemas.microsoft.com/office/drawing/2014/main" id="{7104FA06-2D38-8A4D-4DCA-E4D8A8988148}"/>
              </a:ext>
            </a:extLst>
          </p:cNvPr>
          <p:cNvSpPr/>
          <p:nvPr/>
        </p:nvSpPr>
        <p:spPr>
          <a:xfrm>
            <a:off x="4495362" y="1703119"/>
            <a:ext cx="3201277" cy="666215"/>
          </a:xfrm>
          <a:prstGeom prst="rect">
            <a:avLst/>
          </a:prstGeom>
          <a:solidFill>
            <a:schemeClr val="accent3"/>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GB" sz="24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AMBASSADOR</a:t>
            </a:r>
          </a:p>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NCT03244384</a:t>
            </a:r>
            <a:endParaRPr kumimoji="0" lang="en-GB" sz="14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FB7EC840-F4F3-7347-475A-810CA13B93A4}"/>
              </a:ext>
            </a:extLst>
          </p:cNvPr>
          <p:cNvGrpSpPr/>
          <p:nvPr/>
        </p:nvGrpSpPr>
        <p:grpSpPr>
          <a:xfrm>
            <a:off x="4798476" y="2463978"/>
            <a:ext cx="2595051" cy="1280111"/>
            <a:chOff x="4395146" y="2340864"/>
            <a:chExt cx="2724584" cy="1432328"/>
          </a:xfrm>
        </p:grpSpPr>
        <p:cxnSp>
          <p:nvCxnSpPr>
            <p:cNvPr id="18" name="Elbow Connector 17">
              <a:extLst>
                <a:ext uri="{FF2B5EF4-FFF2-40B4-BE49-F238E27FC236}">
                  <a16:creationId xmlns:a16="http://schemas.microsoft.com/office/drawing/2014/main" id="{52E78699-9A5C-BB27-62F6-36BF5EC7B53F}"/>
                </a:ext>
              </a:extLst>
            </p:cNvPr>
            <p:cNvCxnSpPr>
              <a:stCxn id="20" idx="0"/>
              <a:endCxn id="21" idx="1"/>
            </p:cNvCxnSpPr>
            <p:nvPr/>
          </p:nvCxnSpPr>
          <p:spPr bwMode="auto">
            <a:xfrm rot="5400000" flipH="1" flipV="1">
              <a:off x="4882381" y="2357225"/>
              <a:ext cx="200300"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69D11701-CE6E-07AF-73D0-339E8540C697}"/>
                </a:ext>
              </a:extLst>
            </p:cNvPr>
            <p:cNvCxnSpPr>
              <a:stCxn id="20" idx="4"/>
              <a:endCxn id="22" idx="1"/>
            </p:cNvCxnSpPr>
            <p:nvPr/>
          </p:nvCxnSpPr>
          <p:spPr bwMode="auto">
            <a:xfrm rot="16200000" flipH="1">
              <a:off x="4870517" y="2929388"/>
              <a:ext cx="224028"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Oval 14">
              <a:extLst>
                <a:ext uri="{FF2B5EF4-FFF2-40B4-BE49-F238E27FC236}">
                  <a16:creationId xmlns:a16="http://schemas.microsoft.com/office/drawing/2014/main" id="{2DB8055F-07CD-951E-8A66-9CD28FFA2E32}"/>
                </a:ext>
              </a:extLst>
            </p:cNvPr>
            <p:cNvSpPr>
              <a:spLocks noChangeAspect="1" noChangeArrowheads="1"/>
            </p:cNvSpPr>
            <p:nvPr/>
          </p:nvSpPr>
          <p:spPr bwMode="auto">
            <a:xfrm>
              <a:off x="4395146" y="2865164"/>
              <a:ext cx="359191" cy="360000"/>
            </a:xfrm>
            <a:prstGeom prst="ellipse">
              <a:avLst/>
            </a:prstGeom>
            <a:solidFill>
              <a:srgbClr val="FFF2CC"/>
            </a:solidFill>
            <a:ln w="28575">
              <a:solidFill>
                <a:schemeClr val="tx1"/>
              </a:solidFill>
              <a:round/>
              <a:headEnd/>
              <a:tailEnd/>
            </a:ln>
          </p:spPr>
          <p:txBody>
            <a:bodyPr wrap="none" anchor="ctr"/>
            <a:lstStyle/>
            <a:p>
              <a:pPr marL="0" marR="0" lvl="0" indent="0" algn="ctr" defTabSz="457143" rtl="0" eaLnBrk="1" fontAlgn="auto" latinLnBrk="0" hangingPunct="1">
                <a:lnSpc>
                  <a:spcPct val="100000"/>
                </a:lnSpc>
                <a:spcBef>
                  <a:spcPct val="0"/>
                </a:spcBef>
                <a:spcAft>
                  <a:spcPts val="0"/>
                </a:spcAft>
                <a:buClrTx/>
                <a:buSzTx/>
                <a:buFontTx/>
                <a:buNone/>
                <a:tabLst/>
                <a:defRPr/>
              </a:pPr>
              <a:r>
                <a:rPr kumimoji="0" lang="en-GB" altLang="zh-CN" sz="1800" b="1" i="0" u="none" strike="noStrike" kern="0" cap="none" spc="0" normalizeH="0" baseline="0" noProof="0" dirty="0">
                  <a:ln>
                    <a:noFill/>
                  </a:ln>
                  <a:solidFill>
                    <a:srgbClr val="000000"/>
                  </a:solidFill>
                  <a:effectLst/>
                  <a:uLnTx/>
                  <a:uFillTx/>
                  <a:latin typeface="Arial" panose="020B0604020202020204" pitchFamily="34" charset="0"/>
                  <a:ea typeface="SimSun" charset="-122"/>
                  <a:cs typeface="Arial" panose="020B0604020202020204" pitchFamily="34" charset="0"/>
                </a:rPr>
                <a:t>R</a:t>
              </a:r>
            </a:p>
          </p:txBody>
        </p:sp>
        <p:sp>
          <p:nvSpPr>
            <p:cNvPr id="21" name="Rounded Rectangle 20">
              <a:extLst>
                <a:ext uri="{FF2B5EF4-FFF2-40B4-BE49-F238E27FC236}">
                  <a16:creationId xmlns:a16="http://schemas.microsoft.com/office/drawing/2014/main" id="{6EF5B2E2-F916-A531-8451-47555EF041BE}"/>
                </a:ext>
              </a:extLst>
            </p:cNvPr>
            <p:cNvSpPr/>
            <p:nvPr/>
          </p:nvSpPr>
          <p:spPr bwMode="auto">
            <a:xfrm>
              <a:off x="5390321" y="2340864"/>
              <a:ext cx="1729409" cy="648000"/>
            </a:xfrm>
            <a:prstGeom prst="roundRect">
              <a:avLst>
                <a:gd name="adj" fmla="val 21639"/>
              </a:avLst>
            </a:prstGeom>
            <a:solidFill>
              <a:srgbClr val="FFC000"/>
            </a:solidFill>
            <a:ln w="19050">
              <a:noFill/>
            </a:ln>
            <a:effectLst/>
          </p:spPr>
          <p:txBody>
            <a:bodyPr wrap="square" anchor="ctr">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1400" b="1" i="0" u="none" strike="noStrike" kern="1200" cap="none" spc="0" normalizeH="0" baseline="0" noProof="0" dirty="0">
                  <a:ln>
                    <a:noFill/>
                  </a:ln>
                  <a:solidFill>
                    <a:srgbClr val="595454"/>
                  </a:solidFill>
                  <a:effectLst/>
                  <a:uLnTx/>
                  <a:uFillTx/>
                  <a:latin typeface="Arial" panose="020B0604020202020204" pitchFamily="34" charset="0"/>
                  <a:ea typeface="ＭＳ Ｐゴシック" charset="0"/>
                  <a:cs typeface="Arial" panose="020B0604020202020204" pitchFamily="34" charset="0"/>
                </a:rPr>
                <a:t>Pembrolizumab</a:t>
              </a:r>
              <a:endParaRPr kumimoji="0" lang="en-GB" sz="1400" b="0" i="0" u="none" strike="noStrike" kern="1200" cap="none" spc="0" normalizeH="0" baseline="0" noProof="0" dirty="0">
                <a:ln>
                  <a:noFill/>
                </a:ln>
                <a:solidFill>
                  <a:srgbClr val="595454"/>
                </a:solidFill>
                <a:effectLst/>
                <a:uLnTx/>
                <a:uFillTx/>
                <a:latin typeface="Arial" panose="020B0604020202020204" pitchFamily="34" charset="0"/>
                <a:ea typeface="ＭＳ Ｐゴシック" charset="0"/>
                <a:cs typeface="Arial" panose="020B0604020202020204" pitchFamily="34" charset="0"/>
              </a:endParaRPr>
            </a:p>
          </p:txBody>
        </p:sp>
        <p:sp>
          <p:nvSpPr>
            <p:cNvPr id="22" name="Rounded Rectangle 21">
              <a:extLst>
                <a:ext uri="{FF2B5EF4-FFF2-40B4-BE49-F238E27FC236}">
                  <a16:creationId xmlns:a16="http://schemas.microsoft.com/office/drawing/2014/main" id="{BB40FBF0-582A-C5D8-36E0-D66376D3D2A7}"/>
                </a:ext>
              </a:extLst>
            </p:cNvPr>
            <p:cNvSpPr/>
            <p:nvPr/>
          </p:nvSpPr>
          <p:spPr bwMode="auto">
            <a:xfrm>
              <a:off x="5390321" y="3125192"/>
              <a:ext cx="1729409" cy="648000"/>
            </a:xfrm>
            <a:prstGeom prst="roundRect">
              <a:avLst>
                <a:gd name="adj" fmla="val 16618"/>
              </a:avLst>
            </a:prstGeom>
            <a:solidFill>
              <a:srgbClr val="999999"/>
            </a:solidFill>
            <a:ln w="19050">
              <a:noFill/>
            </a:ln>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Observation</a:t>
              </a:r>
            </a:p>
          </p:txBody>
        </p:sp>
      </p:grpSp>
      <p:sp>
        <p:nvSpPr>
          <p:cNvPr id="23" name="Rectangle 22">
            <a:extLst>
              <a:ext uri="{FF2B5EF4-FFF2-40B4-BE49-F238E27FC236}">
                <a16:creationId xmlns:a16="http://schemas.microsoft.com/office/drawing/2014/main" id="{33F3EF6F-333B-C3D4-6D04-885ACEE86B30}"/>
              </a:ext>
            </a:extLst>
          </p:cNvPr>
          <p:cNvSpPr/>
          <p:nvPr/>
        </p:nvSpPr>
        <p:spPr>
          <a:xfrm>
            <a:off x="4495362" y="4002494"/>
            <a:ext cx="3201277" cy="418277"/>
          </a:xfrm>
          <a:prstGeom prst="rect">
            <a:avLst/>
          </a:prstGeom>
          <a:no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Co-primary endpoints </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DFS and OS</a:t>
            </a:r>
          </a:p>
        </p:txBody>
      </p:sp>
      <p:sp>
        <p:nvSpPr>
          <p:cNvPr id="24" name="Rectangle 23">
            <a:extLst>
              <a:ext uri="{FF2B5EF4-FFF2-40B4-BE49-F238E27FC236}">
                <a16:creationId xmlns:a16="http://schemas.microsoft.com/office/drawing/2014/main" id="{13C8F1DB-0F3A-7705-6BEA-9B0EF85439D7}"/>
              </a:ext>
            </a:extLst>
          </p:cNvPr>
          <p:cNvSpPr/>
          <p:nvPr/>
        </p:nvSpPr>
        <p:spPr>
          <a:xfrm>
            <a:off x="4495362" y="4646541"/>
            <a:ext cx="3201277" cy="1115016"/>
          </a:xfrm>
          <a:prstGeom prst="rect">
            <a:avLst/>
          </a:prstGeom>
          <a:noFill/>
          <a:ln>
            <a:noFill/>
          </a:ln>
        </p:spPr>
        <p:txBody>
          <a:bodyPr vert="horz" wrap="square" lIns="71991" tIns="45715" rIns="71991" bIns="45715" numCol="1" rtlCol="0" anchor="t" anchorCtr="0" compatLnSpc="1">
            <a:prstTxWarp prst="textNoShape">
              <a:avLst/>
            </a:prstTxWarp>
            <a:no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Secondary endpoints</a:t>
            </a: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t>OS and DFS in PD-L1+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t>and PD-L1– patients</a:t>
            </a:r>
            <a:endPar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974D1E8E-27FE-FE0C-F566-B2E4A8AE08AD}"/>
              </a:ext>
            </a:extLst>
          </p:cNvPr>
          <p:cNvSpPr/>
          <p:nvPr/>
        </p:nvSpPr>
        <p:spPr>
          <a:xfrm>
            <a:off x="8114424" y="1703119"/>
            <a:ext cx="3201277" cy="666215"/>
          </a:xfrm>
          <a:prstGeom prst="rect">
            <a:avLst/>
          </a:prstGeom>
          <a:solidFill>
            <a:schemeClr val="accent2"/>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CheckMate 274</a:t>
            </a:r>
          </a:p>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NCT02632409</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7B415C60-4334-94C8-E663-84102EB3B6CF}"/>
              </a:ext>
            </a:extLst>
          </p:cNvPr>
          <p:cNvGrpSpPr/>
          <p:nvPr/>
        </p:nvGrpSpPr>
        <p:grpSpPr>
          <a:xfrm>
            <a:off x="8417537" y="2463978"/>
            <a:ext cx="2595051" cy="1280111"/>
            <a:chOff x="8344295" y="2340864"/>
            <a:chExt cx="2724584" cy="1432328"/>
          </a:xfrm>
        </p:grpSpPr>
        <p:cxnSp>
          <p:nvCxnSpPr>
            <p:cNvPr id="27" name="Elbow Connector 26">
              <a:extLst>
                <a:ext uri="{FF2B5EF4-FFF2-40B4-BE49-F238E27FC236}">
                  <a16:creationId xmlns:a16="http://schemas.microsoft.com/office/drawing/2014/main" id="{8E705C9C-BE5F-9C97-F78E-3743530E091B}"/>
                </a:ext>
              </a:extLst>
            </p:cNvPr>
            <p:cNvCxnSpPr>
              <a:stCxn id="29" idx="0"/>
              <a:endCxn id="30" idx="1"/>
            </p:cNvCxnSpPr>
            <p:nvPr/>
          </p:nvCxnSpPr>
          <p:spPr bwMode="auto">
            <a:xfrm rot="5400000" flipH="1" flipV="1">
              <a:off x="8831530" y="2357225"/>
              <a:ext cx="200300"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864A053A-ECCF-A1A5-4C02-7EB194009919}"/>
                </a:ext>
              </a:extLst>
            </p:cNvPr>
            <p:cNvCxnSpPr>
              <a:stCxn id="29" idx="4"/>
              <a:endCxn id="31" idx="1"/>
            </p:cNvCxnSpPr>
            <p:nvPr/>
          </p:nvCxnSpPr>
          <p:spPr bwMode="auto">
            <a:xfrm rot="16200000" flipH="1">
              <a:off x="8819666" y="2929388"/>
              <a:ext cx="224028"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Oval 14">
              <a:extLst>
                <a:ext uri="{FF2B5EF4-FFF2-40B4-BE49-F238E27FC236}">
                  <a16:creationId xmlns:a16="http://schemas.microsoft.com/office/drawing/2014/main" id="{022EB863-2061-4D59-7F70-F09F5FEE31C3}"/>
                </a:ext>
              </a:extLst>
            </p:cNvPr>
            <p:cNvSpPr>
              <a:spLocks noChangeAspect="1" noChangeArrowheads="1"/>
            </p:cNvSpPr>
            <p:nvPr/>
          </p:nvSpPr>
          <p:spPr bwMode="auto">
            <a:xfrm>
              <a:off x="8344295" y="2865164"/>
              <a:ext cx="359191" cy="360000"/>
            </a:xfrm>
            <a:prstGeom prst="ellipse">
              <a:avLst/>
            </a:prstGeom>
            <a:solidFill>
              <a:srgbClr val="EBEFDA"/>
            </a:solidFill>
            <a:ln w="28575">
              <a:solidFill>
                <a:schemeClr val="tx1"/>
              </a:solidFill>
              <a:round/>
              <a:headEnd/>
              <a:tailEnd/>
            </a:ln>
          </p:spPr>
          <p:txBody>
            <a:bodyPr wrap="none" anchor="ctr"/>
            <a:lstStyle/>
            <a:p>
              <a:pPr marL="0" marR="0" lvl="0" indent="0" algn="ctr" defTabSz="457143" rtl="0" eaLnBrk="1" fontAlgn="auto" latinLnBrk="0" hangingPunct="1">
                <a:lnSpc>
                  <a:spcPct val="100000"/>
                </a:lnSpc>
                <a:spcBef>
                  <a:spcPct val="0"/>
                </a:spcBef>
                <a:spcAft>
                  <a:spcPts val="0"/>
                </a:spcAft>
                <a:buClrTx/>
                <a:buSzTx/>
                <a:buFontTx/>
                <a:buNone/>
                <a:tabLst/>
                <a:defRPr/>
              </a:pPr>
              <a:r>
                <a:rPr kumimoji="0" lang="en-GB" altLang="zh-CN" sz="1800" b="1" i="0" u="none" strike="noStrike" kern="0" cap="none" spc="0" normalizeH="0" baseline="0" noProof="0" dirty="0">
                  <a:ln>
                    <a:noFill/>
                  </a:ln>
                  <a:solidFill>
                    <a:srgbClr val="000000"/>
                  </a:solidFill>
                  <a:effectLst/>
                  <a:uLnTx/>
                  <a:uFillTx/>
                  <a:latin typeface="Arial" panose="020B0604020202020204" pitchFamily="34" charset="0"/>
                  <a:ea typeface="SimSun" charset="-122"/>
                  <a:cs typeface="Arial" panose="020B0604020202020204" pitchFamily="34" charset="0"/>
                </a:rPr>
                <a:t>R</a:t>
              </a:r>
            </a:p>
          </p:txBody>
        </p:sp>
        <p:sp>
          <p:nvSpPr>
            <p:cNvPr id="30" name="Rounded Rectangle 29">
              <a:extLst>
                <a:ext uri="{FF2B5EF4-FFF2-40B4-BE49-F238E27FC236}">
                  <a16:creationId xmlns:a16="http://schemas.microsoft.com/office/drawing/2014/main" id="{23092EAE-50CF-B772-C438-7769EB9E7479}"/>
                </a:ext>
              </a:extLst>
            </p:cNvPr>
            <p:cNvSpPr/>
            <p:nvPr/>
          </p:nvSpPr>
          <p:spPr bwMode="auto">
            <a:xfrm>
              <a:off x="9339470" y="2340864"/>
              <a:ext cx="1729409" cy="648000"/>
            </a:xfrm>
            <a:prstGeom prst="roundRect">
              <a:avLst>
                <a:gd name="adj" fmla="val 21639"/>
              </a:avLst>
            </a:prstGeom>
            <a:solidFill>
              <a:srgbClr val="99AD48"/>
            </a:solidFill>
            <a:ln w="19050">
              <a:noFill/>
            </a:ln>
            <a:effectLst/>
          </p:spPr>
          <p:txBody>
            <a:bodyPr wrap="square" anchor="ctr">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Nivolumab</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Rounded Rectangle 30">
              <a:extLst>
                <a:ext uri="{FF2B5EF4-FFF2-40B4-BE49-F238E27FC236}">
                  <a16:creationId xmlns:a16="http://schemas.microsoft.com/office/drawing/2014/main" id="{F845E465-BD2A-153E-49C8-3426866D2F39}"/>
                </a:ext>
              </a:extLst>
            </p:cNvPr>
            <p:cNvSpPr/>
            <p:nvPr/>
          </p:nvSpPr>
          <p:spPr bwMode="auto">
            <a:xfrm>
              <a:off x="9339470" y="3125192"/>
              <a:ext cx="1729409" cy="648000"/>
            </a:xfrm>
            <a:prstGeom prst="roundRect">
              <a:avLst>
                <a:gd name="adj" fmla="val 16618"/>
              </a:avLst>
            </a:prstGeom>
            <a:solidFill>
              <a:srgbClr val="999999"/>
            </a:solidFill>
            <a:ln w="19050">
              <a:noFill/>
            </a:ln>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Placebo</a:t>
              </a:r>
            </a:p>
          </p:txBody>
        </p:sp>
      </p:grpSp>
      <p:sp>
        <p:nvSpPr>
          <p:cNvPr id="32" name="Rectangle 31">
            <a:extLst>
              <a:ext uri="{FF2B5EF4-FFF2-40B4-BE49-F238E27FC236}">
                <a16:creationId xmlns:a16="http://schemas.microsoft.com/office/drawing/2014/main" id="{7C232324-DD67-A0DC-2E23-496964E0BC47}"/>
              </a:ext>
            </a:extLst>
          </p:cNvPr>
          <p:cNvSpPr/>
          <p:nvPr/>
        </p:nvSpPr>
        <p:spPr>
          <a:xfrm>
            <a:off x="8114424" y="4002494"/>
            <a:ext cx="3201277" cy="418277"/>
          </a:xfrm>
          <a:prstGeom prst="rect">
            <a:avLst/>
          </a:prstGeom>
          <a:no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Primary endpoint </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DFS in ITT and PD-L1≥1%</a:t>
            </a:r>
          </a:p>
        </p:txBody>
      </p:sp>
      <p:sp>
        <p:nvSpPr>
          <p:cNvPr id="33" name="Rectangle 32">
            <a:extLst>
              <a:ext uri="{FF2B5EF4-FFF2-40B4-BE49-F238E27FC236}">
                <a16:creationId xmlns:a16="http://schemas.microsoft.com/office/drawing/2014/main" id="{CB0FFFE2-3FC3-046E-1339-7FC73601D30E}"/>
              </a:ext>
            </a:extLst>
          </p:cNvPr>
          <p:cNvSpPr/>
          <p:nvPr/>
        </p:nvSpPr>
        <p:spPr>
          <a:xfrm>
            <a:off x="8114424" y="4646541"/>
            <a:ext cx="3201277" cy="1115016"/>
          </a:xfrm>
          <a:prstGeom prst="rect">
            <a:avLst/>
          </a:prstGeom>
          <a:noFill/>
          <a:ln>
            <a:noFill/>
          </a:ln>
        </p:spPr>
        <p:txBody>
          <a:bodyPr vert="horz" wrap="square" lIns="71991" tIns="45715" rIns="71991" bIns="45715" numCol="1" rtlCol="0" anchor="t" anchorCtr="0" compatLnSpc="1">
            <a:prstTxWarp prst="textNoShape">
              <a:avLst/>
            </a:prstTxWarp>
            <a:no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Secondary endpoints</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t>OS,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t>non-urothelial tract RFS, disease-specific survival</a:t>
            </a:r>
          </a:p>
        </p:txBody>
      </p:sp>
      <p:sp>
        <p:nvSpPr>
          <p:cNvPr id="34" name="Rectangle 33">
            <a:extLst>
              <a:ext uri="{FF2B5EF4-FFF2-40B4-BE49-F238E27FC236}">
                <a16:creationId xmlns:a16="http://schemas.microsoft.com/office/drawing/2014/main" id="{7C2B1C3C-9301-C738-E80C-4DFB235833DF}"/>
              </a:ext>
            </a:extLst>
          </p:cNvPr>
          <p:cNvSpPr>
            <a:spLocks/>
          </p:cNvSpPr>
          <p:nvPr/>
        </p:nvSpPr>
        <p:spPr>
          <a:xfrm>
            <a:off x="876302" y="704798"/>
            <a:ext cx="10439399" cy="503023"/>
          </a:xfrm>
          <a:prstGeom prst="rect">
            <a:avLst/>
          </a:prstGeom>
          <a:solidFill>
            <a:srgbClr val="002060"/>
          </a:solidFill>
          <a:ln w="12700" cap="flat">
            <a:solidFill>
              <a:srgbClr val="0066CC"/>
            </a:solidFill>
            <a:miter lim="400000"/>
          </a:ln>
          <a:effectLst>
            <a:outerShdw blurRad="38100" dist="25400" dir="5400000" rotWithShape="0">
              <a:srgbClr val="000000">
                <a:alpha val="50000"/>
              </a:srgbClr>
            </a:outerShdw>
          </a:effectLst>
          <a:sp3d/>
        </p:spPr>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sym typeface="Helvetica Light"/>
              </a:rPr>
              <a:t>Adjuvant PD-1/PD-L1 Blockade</a:t>
            </a:r>
          </a:p>
        </p:txBody>
      </p:sp>
      <p:sp>
        <p:nvSpPr>
          <p:cNvPr id="3" name="TextBox 2">
            <a:extLst>
              <a:ext uri="{FF2B5EF4-FFF2-40B4-BE49-F238E27FC236}">
                <a16:creationId xmlns:a16="http://schemas.microsoft.com/office/drawing/2014/main" id="{53D7F0DA-AA96-F224-0588-0D0872992E3B}"/>
              </a:ext>
            </a:extLst>
          </p:cNvPr>
          <p:cNvSpPr txBox="1"/>
          <p:nvPr/>
        </p:nvSpPr>
        <p:spPr>
          <a:xfrm>
            <a:off x="182893" y="6188732"/>
            <a:ext cx="118262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Bellmunt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Oncol.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2021;22(4):525-537. Apolo AB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 392(1):45-55.</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Bajorin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DF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2021;384(22):2102-2114.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Galsky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Oncol.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2025;43(1):15-21.</a:t>
            </a:r>
          </a:p>
        </p:txBody>
      </p:sp>
    </p:spTree>
    <p:extLst>
      <p:ext uri="{BB962C8B-B14F-4D97-AF65-F5344CB8AC3E}">
        <p14:creationId xmlns:p14="http://schemas.microsoft.com/office/powerpoint/2010/main" val="3922609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a:extLst>
            <a:ext uri="{FF2B5EF4-FFF2-40B4-BE49-F238E27FC236}">
              <a16:creationId xmlns:a16="http://schemas.microsoft.com/office/drawing/2014/main" id="{3DCE2FF4-B138-1234-3E75-00B66062A9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9866CAC-CF8C-3C20-351E-C83542BFF293}"/>
              </a:ext>
            </a:extLst>
          </p:cNvPr>
          <p:cNvSpPr/>
          <p:nvPr/>
        </p:nvSpPr>
        <p:spPr>
          <a:xfrm>
            <a:off x="876300" y="1920240"/>
            <a:ext cx="3201280" cy="3955442"/>
          </a:xfrm>
          <a:prstGeom prst="rect">
            <a:avLst/>
          </a:prstGeom>
          <a:solidFill>
            <a:srgbClr val="E5EFFA"/>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5EEDD258-38DA-0480-8084-2F6155D75F2A}"/>
              </a:ext>
            </a:extLst>
          </p:cNvPr>
          <p:cNvSpPr/>
          <p:nvPr/>
        </p:nvSpPr>
        <p:spPr>
          <a:xfrm>
            <a:off x="8114424" y="1920240"/>
            <a:ext cx="3201277" cy="3955442"/>
          </a:xfrm>
          <a:prstGeom prst="rect">
            <a:avLst/>
          </a:prstGeom>
          <a:solidFill>
            <a:schemeClr val="accent2">
              <a:lumMod val="20000"/>
              <a:lumOff val="80000"/>
            </a:schemeClr>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B636D6DE-B22D-C6FE-A7B8-8871AC7E2122}"/>
              </a:ext>
            </a:extLst>
          </p:cNvPr>
          <p:cNvSpPr/>
          <p:nvPr/>
        </p:nvSpPr>
        <p:spPr>
          <a:xfrm>
            <a:off x="4495362" y="1920240"/>
            <a:ext cx="3201277" cy="3955442"/>
          </a:xfrm>
          <a:prstGeom prst="rect">
            <a:avLst/>
          </a:prstGeom>
          <a:solidFill>
            <a:schemeClr val="accent3">
              <a:lumMod val="20000"/>
              <a:lumOff val="80000"/>
            </a:schemeClr>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4F396741-3DC4-FBD1-224C-E7B547987425}"/>
              </a:ext>
            </a:extLst>
          </p:cNvPr>
          <p:cNvSpPr/>
          <p:nvPr/>
        </p:nvSpPr>
        <p:spPr>
          <a:xfrm>
            <a:off x="876302" y="1703119"/>
            <a:ext cx="3201277" cy="666215"/>
          </a:xfrm>
          <a:prstGeom prst="rect">
            <a:avLst/>
          </a:prstGeom>
          <a:solidFill>
            <a:srgbClr val="0066CC"/>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IMvigor010</a:t>
            </a:r>
          </a:p>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NCT02450331</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D8F8EC6E-F52D-E772-B68F-EC8B47C10545}"/>
              </a:ext>
            </a:extLst>
          </p:cNvPr>
          <p:cNvGrpSpPr/>
          <p:nvPr/>
        </p:nvGrpSpPr>
        <p:grpSpPr>
          <a:xfrm>
            <a:off x="1179413" y="2463977"/>
            <a:ext cx="2595051" cy="1252592"/>
            <a:chOff x="605025" y="2340864"/>
            <a:chExt cx="2724584" cy="1401538"/>
          </a:xfrm>
        </p:grpSpPr>
        <p:cxnSp>
          <p:nvCxnSpPr>
            <p:cNvPr id="9" name="Elbow Connector 8">
              <a:extLst>
                <a:ext uri="{FF2B5EF4-FFF2-40B4-BE49-F238E27FC236}">
                  <a16:creationId xmlns:a16="http://schemas.microsoft.com/office/drawing/2014/main" id="{163D84A1-366C-430F-8560-714768632772}"/>
                </a:ext>
              </a:extLst>
            </p:cNvPr>
            <p:cNvCxnSpPr>
              <a:stCxn id="11" idx="0"/>
              <a:endCxn id="12" idx="1"/>
            </p:cNvCxnSpPr>
            <p:nvPr/>
          </p:nvCxnSpPr>
          <p:spPr bwMode="auto">
            <a:xfrm rot="5400000" flipH="1" flipV="1">
              <a:off x="1107655" y="2341830"/>
              <a:ext cx="169510"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EB894B94-909E-62CE-C42D-9B0E35C9E403}"/>
                </a:ext>
              </a:extLst>
            </p:cNvPr>
            <p:cNvCxnSpPr>
              <a:stCxn id="11" idx="4"/>
              <a:endCxn id="13" idx="1"/>
            </p:cNvCxnSpPr>
            <p:nvPr/>
          </p:nvCxnSpPr>
          <p:spPr bwMode="auto">
            <a:xfrm rot="16200000" flipH="1">
              <a:off x="1080396" y="2898598"/>
              <a:ext cx="224028"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1" name="Oval 14">
              <a:extLst>
                <a:ext uri="{FF2B5EF4-FFF2-40B4-BE49-F238E27FC236}">
                  <a16:creationId xmlns:a16="http://schemas.microsoft.com/office/drawing/2014/main" id="{ABC366D9-C491-4356-75A6-3F3A3BB2570A}"/>
                </a:ext>
              </a:extLst>
            </p:cNvPr>
            <p:cNvSpPr>
              <a:spLocks noChangeAspect="1" noChangeArrowheads="1"/>
            </p:cNvSpPr>
            <p:nvPr/>
          </p:nvSpPr>
          <p:spPr bwMode="auto">
            <a:xfrm>
              <a:off x="605025" y="2834374"/>
              <a:ext cx="359191" cy="360000"/>
            </a:xfrm>
            <a:prstGeom prst="ellipse">
              <a:avLst/>
            </a:prstGeom>
            <a:solidFill>
              <a:srgbClr val="E5EFFA"/>
            </a:solidFill>
            <a:ln w="28575">
              <a:solidFill>
                <a:schemeClr val="tx1"/>
              </a:solidFill>
              <a:round/>
              <a:headEnd/>
              <a:tailEnd/>
            </a:ln>
          </p:spPr>
          <p:txBody>
            <a:bodyPr wrap="none" anchor="ctr"/>
            <a:lstStyle/>
            <a:p>
              <a:pPr marL="0" marR="0" lvl="0" indent="0" algn="ctr" defTabSz="457143" rtl="0" eaLnBrk="1" fontAlgn="auto" latinLnBrk="0" hangingPunct="1">
                <a:lnSpc>
                  <a:spcPct val="100000"/>
                </a:lnSpc>
                <a:spcBef>
                  <a:spcPct val="0"/>
                </a:spcBef>
                <a:spcAft>
                  <a:spcPts val="0"/>
                </a:spcAft>
                <a:buClrTx/>
                <a:buSzTx/>
                <a:buFontTx/>
                <a:buNone/>
                <a:tabLst/>
                <a:defRPr/>
              </a:pPr>
              <a:r>
                <a:rPr kumimoji="0" lang="en-GB" altLang="zh-CN" sz="1800" b="1" i="0" u="none" strike="noStrike" kern="0" cap="none" spc="0" normalizeH="0" baseline="0" noProof="0" dirty="0">
                  <a:ln>
                    <a:noFill/>
                  </a:ln>
                  <a:solidFill>
                    <a:srgbClr val="000000"/>
                  </a:solidFill>
                  <a:effectLst/>
                  <a:uLnTx/>
                  <a:uFillTx/>
                  <a:latin typeface="Arial" panose="020B0604020202020204" pitchFamily="34" charset="0"/>
                  <a:ea typeface="SimSun" charset="-122"/>
                  <a:cs typeface="Arial" panose="020B0604020202020204" pitchFamily="34" charset="0"/>
                </a:rPr>
                <a:t>R</a:t>
              </a:r>
            </a:p>
          </p:txBody>
        </p:sp>
        <p:sp>
          <p:nvSpPr>
            <p:cNvPr id="12" name="Rounded Rectangle 11">
              <a:extLst>
                <a:ext uri="{FF2B5EF4-FFF2-40B4-BE49-F238E27FC236}">
                  <a16:creationId xmlns:a16="http://schemas.microsoft.com/office/drawing/2014/main" id="{9356060C-8363-D8CC-2952-E010DA7168E7}"/>
                </a:ext>
              </a:extLst>
            </p:cNvPr>
            <p:cNvSpPr/>
            <p:nvPr/>
          </p:nvSpPr>
          <p:spPr bwMode="auto">
            <a:xfrm>
              <a:off x="1600200" y="2340864"/>
              <a:ext cx="1729409" cy="648000"/>
            </a:xfrm>
            <a:prstGeom prst="roundRect">
              <a:avLst>
                <a:gd name="adj" fmla="val 21639"/>
              </a:avLst>
            </a:prstGeom>
            <a:solidFill>
              <a:srgbClr val="0066CC"/>
            </a:solidFill>
            <a:ln w="19050">
              <a:noFill/>
            </a:ln>
            <a:effectLst/>
          </p:spPr>
          <p:txBody>
            <a:bodyPr wrap="square" anchor="ctr">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Atezolizumab </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ounded Rectangle 12">
              <a:extLst>
                <a:ext uri="{FF2B5EF4-FFF2-40B4-BE49-F238E27FC236}">
                  <a16:creationId xmlns:a16="http://schemas.microsoft.com/office/drawing/2014/main" id="{8273512E-F69E-16F4-C47E-3676B5996E0B}"/>
                </a:ext>
              </a:extLst>
            </p:cNvPr>
            <p:cNvSpPr/>
            <p:nvPr/>
          </p:nvSpPr>
          <p:spPr bwMode="auto">
            <a:xfrm>
              <a:off x="1600200" y="3094402"/>
              <a:ext cx="1729409" cy="648000"/>
            </a:xfrm>
            <a:prstGeom prst="roundRect">
              <a:avLst>
                <a:gd name="adj" fmla="val 16618"/>
              </a:avLst>
            </a:prstGeom>
            <a:solidFill>
              <a:srgbClr val="999999"/>
            </a:solidFill>
            <a:ln w="19050">
              <a:noFill/>
            </a:ln>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Observation</a:t>
              </a:r>
            </a:p>
          </p:txBody>
        </p:sp>
      </p:grpSp>
      <p:sp>
        <p:nvSpPr>
          <p:cNvPr id="14" name="Rectangle 13">
            <a:extLst>
              <a:ext uri="{FF2B5EF4-FFF2-40B4-BE49-F238E27FC236}">
                <a16:creationId xmlns:a16="http://schemas.microsoft.com/office/drawing/2014/main" id="{7C198544-702B-9BA6-452D-7EAB52E8819F}"/>
              </a:ext>
            </a:extLst>
          </p:cNvPr>
          <p:cNvSpPr/>
          <p:nvPr/>
        </p:nvSpPr>
        <p:spPr>
          <a:xfrm>
            <a:off x="876302" y="4002494"/>
            <a:ext cx="3201277" cy="418277"/>
          </a:xfrm>
          <a:prstGeom prst="rect">
            <a:avLst/>
          </a:prstGeom>
          <a:no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Primary endpoint</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DFS</a:t>
            </a:r>
          </a:p>
        </p:txBody>
      </p:sp>
      <p:sp>
        <p:nvSpPr>
          <p:cNvPr id="15" name="Rectangle 14">
            <a:extLst>
              <a:ext uri="{FF2B5EF4-FFF2-40B4-BE49-F238E27FC236}">
                <a16:creationId xmlns:a16="http://schemas.microsoft.com/office/drawing/2014/main" id="{C6CD77EB-B3A0-7FDA-6D17-682272967932}"/>
              </a:ext>
            </a:extLst>
          </p:cNvPr>
          <p:cNvSpPr/>
          <p:nvPr/>
        </p:nvSpPr>
        <p:spPr>
          <a:xfrm>
            <a:off x="876302" y="4646541"/>
            <a:ext cx="3201277" cy="1115016"/>
          </a:xfrm>
          <a:prstGeom prst="rect">
            <a:avLst/>
          </a:prstGeom>
          <a:noFill/>
          <a:ln>
            <a:noFill/>
          </a:ln>
        </p:spPr>
        <p:txBody>
          <a:bodyPr vert="horz" wrap="square" lIns="71991" tIns="45715" rIns="71991" bIns="45715" numCol="1" rtlCol="0" anchor="t" anchorCtr="0" compatLnSpc="1">
            <a:prstTxWarp prst="textNoShape">
              <a:avLst/>
            </a:prstTxWarp>
            <a:no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Secondary endpoints</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OS, DSS, distant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metastasis-free survival,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AEs and ATAs</a:t>
            </a:r>
          </a:p>
        </p:txBody>
      </p:sp>
      <p:sp>
        <p:nvSpPr>
          <p:cNvPr id="16" name="Rectangle 15">
            <a:extLst>
              <a:ext uri="{FF2B5EF4-FFF2-40B4-BE49-F238E27FC236}">
                <a16:creationId xmlns:a16="http://schemas.microsoft.com/office/drawing/2014/main" id="{D591DC41-7228-98A8-F7BE-F06249620691}"/>
              </a:ext>
            </a:extLst>
          </p:cNvPr>
          <p:cNvSpPr/>
          <p:nvPr/>
        </p:nvSpPr>
        <p:spPr>
          <a:xfrm>
            <a:off x="4495362" y="1703119"/>
            <a:ext cx="3201277" cy="666215"/>
          </a:xfrm>
          <a:prstGeom prst="rect">
            <a:avLst/>
          </a:prstGeom>
          <a:solidFill>
            <a:schemeClr val="accent3"/>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GB" sz="24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AMBASSADOR</a:t>
            </a:r>
          </a:p>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US" sz="14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NCT03244384</a:t>
            </a:r>
            <a:endParaRPr kumimoji="0" lang="en-GB" sz="14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AF3A5353-5F7B-1038-11B3-663DFBC216C6}"/>
              </a:ext>
            </a:extLst>
          </p:cNvPr>
          <p:cNvGrpSpPr/>
          <p:nvPr/>
        </p:nvGrpSpPr>
        <p:grpSpPr>
          <a:xfrm>
            <a:off x="4798476" y="2463978"/>
            <a:ext cx="2595051" cy="1280111"/>
            <a:chOff x="4395146" y="2340864"/>
            <a:chExt cx="2724584" cy="1432328"/>
          </a:xfrm>
        </p:grpSpPr>
        <p:cxnSp>
          <p:nvCxnSpPr>
            <p:cNvPr id="18" name="Elbow Connector 17">
              <a:extLst>
                <a:ext uri="{FF2B5EF4-FFF2-40B4-BE49-F238E27FC236}">
                  <a16:creationId xmlns:a16="http://schemas.microsoft.com/office/drawing/2014/main" id="{20E7F93B-E0EB-F600-C20F-5E5F7FC0FB2F}"/>
                </a:ext>
              </a:extLst>
            </p:cNvPr>
            <p:cNvCxnSpPr>
              <a:stCxn id="20" idx="0"/>
              <a:endCxn id="21" idx="1"/>
            </p:cNvCxnSpPr>
            <p:nvPr/>
          </p:nvCxnSpPr>
          <p:spPr bwMode="auto">
            <a:xfrm rot="5400000" flipH="1" flipV="1">
              <a:off x="4882381" y="2357225"/>
              <a:ext cx="200300"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E0328774-D0F3-625E-5E6B-38C462223603}"/>
                </a:ext>
              </a:extLst>
            </p:cNvPr>
            <p:cNvCxnSpPr>
              <a:stCxn id="20" idx="4"/>
              <a:endCxn id="22" idx="1"/>
            </p:cNvCxnSpPr>
            <p:nvPr/>
          </p:nvCxnSpPr>
          <p:spPr bwMode="auto">
            <a:xfrm rot="16200000" flipH="1">
              <a:off x="4870517" y="2929388"/>
              <a:ext cx="224028"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Oval 14">
              <a:extLst>
                <a:ext uri="{FF2B5EF4-FFF2-40B4-BE49-F238E27FC236}">
                  <a16:creationId xmlns:a16="http://schemas.microsoft.com/office/drawing/2014/main" id="{E09B62F4-376C-0ABB-DC3B-FADADAE99376}"/>
                </a:ext>
              </a:extLst>
            </p:cNvPr>
            <p:cNvSpPr>
              <a:spLocks noChangeAspect="1" noChangeArrowheads="1"/>
            </p:cNvSpPr>
            <p:nvPr/>
          </p:nvSpPr>
          <p:spPr bwMode="auto">
            <a:xfrm>
              <a:off x="4395146" y="2865164"/>
              <a:ext cx="359191" cy="360000"/>
            </a:xfrm>
            <a:prstGeom prst="ellipse">
              <a:avLst/>
            </a:prstGeom>
            <a:solidFill>
              <a:srgbClr val="FFF2CC"/>
            </a:solidFill>
            <a:ln w="28575">
              <a:solidFill>
                <a:schemeClr val="tx1"/>
              </a:solidFill>
              <a:round/>
              <a:headEnd/>
              <a:tailEnd/>
            </a:ln>
          </p:spPr>
          <p:txBody>
            <a:bodyPr wrap="none" anchor="ctr"/>
            <a:lstStyle/>
            <a:p>
              <a:pPr marL="0" marR="0" lvl="0" indent="0" algn="ctr" defTabSz="457143" rtl="0" eaLnBrk="1" fontAlgn="auto" latinLnBrk="0" hangingPunct="1">
                <a:lnSpc>
                  <a:spcPct val="100000"/>
                </a:lnSpc>
                <a:spcBef>
                  <a:spcPct val="0"/>
                </a:spcBef>
                <a:spcAft>
                  <a:spcPts val="0"/>
                </a:spcAft>
                <a:buClrTx/>
                <a:buSzTx/>
                <a:buFontTx/>
                <a:buNone/>
                <a:tabLst/>
                <a:defRPr/>
              </a:pPr>
              <a:r>
                <a:rPr kumimoji="0" lang="en-GB" altLang="zh-CN" sz="1800" b="1" i="0" u="none" strike="noStrike" kern="0" cap="none" spc="0" normalizeH="0" baseline="0" noProof="0" dirty="0">
                  <a:ln>
                    <a:noFill/>
                  </a:ln>
                  <a:solidFill>
                    <a:srgbClr val="000000"/>
                  </a:solidFill>
                  <a:effectLst/>
                  <a:uLnTx/>
                  <a:uFillTx/>
                  <a:latin typeface="Arial" panose="020B0604020202020204" pitchFamily="34" charset="0"/>
                  <a:ea typeface="SimSun" charset="-122"/>
                  <a:cs typeface="Arial" panose="020B0604020202020204" pitchFamily="34" charset="0"/>
                </a:rPr>
                <a:t>R</a:t>
              </a:r>
            </a:p>
          </p:txBody>
        </p:sp>
        <p:sp>
          <p:nvSpPr>
            <p:cNvPr id="21" name="Rounded Rectangle 20">
              <a:extLst>
                <a:ext uri="{FF2B5EF4-FFF2-40B4-BE49-F238E27FC236}">
                  <a16:creationId xmlns:a16="http://schemas.microsoft.com/office/drawing/2014/main" id="{0DDC6568-4F30-262F-E261-39CDA3BA6115}"/>
                </a:ext>
              </a:extLst>
            </p:cNvPr>
            <p:cNvSpPr/>
            <p:nvPr/>
          </p:nvSpPr>
          <p:spPr bwMode="auto">
            <a:xfrm>
              <a:off x="5390321" y="2340864"/>
              <a:ext cx="1729409" cy="648000"/>
            </a:xfrm>
            <a:prstGeom prst="roundRect">
              <a:avLst>
                <a:gd name="adj" fmla="val 21639"/>
              </a:avLst>
            </a:prstGeom>
            <a:solidFill>
              <a:srgbClr val="FFC000"/>
            </a:solidFill>
            <a:ln w="19050">
              <a:noFill/>
            </a:ln>
            <a:effectLst/>
          </p:spPr>
          <p:txBody>
            <a:bodyPr wrap="square" anchor="ctr">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1400" b="1" i="0" u="none" strike="noStrike" kern="1200" cap="none" spc="0" normalizeH="0" baseline="0" noProof="0" dirty="0">
                  <a:ln>
                    <a:noFill/>
                  </a:ln>
                  <a:solidFill>
                    <a:srgbClr val="595454"/>
                  </a:solidFill>
                  <a:effectLst/>
                  <a:uLnTx/>
                  <a:uFillTx/>
                  <a:latin typeface="Arial" panose="020B0604020202020204" pitchFamily="34" charset="0"/>
                  <a:ea typeface="ＭＳ Ｐゴシック" charset="0"/>
                  <a:cs typeface="Arial" panose="020B0604020202020204" pitchFamily="34" charset="0"/>
                </a:rPr>
                <a:t>Pembrolizumab</a:t>
              </a:r>
              <a:endParaRPr kumimoji="0" lang="en-GB" sz="1400" b="0" i="0" u="none" strike="noStrike" kern="1200" cap="none" spc="0" normalizeH="0" baseline="0" noProof="0" dirty="0">
                <a:ln>
                  <a:noFill/>
                </a:ln>
                <a:solidFill>
                  <a:srgbClr val="595454"/>
                </a:solidFill>
                <a:effectLst/>
                <a:uLnTx/>
                <a:uFillTx/>
                <a:latin typeface="Arial" panose="020B0604020202020204" pitchFamily="34" charset="0"/>
                <a:ea typeface="ＭＳ Ｐゴシック" charset="0"/>
                <a:cs typeface="Arial" panose="020B0604020202020204" pitchFamily="34" charset="0"/>
              </a:endParaRPr>
            </a:p>
          </p:txBody>
        </p:sp>
        <p:sp>
          <p:nvSpPr>
            <p:cNvPr id="22" name="Rounded Rectangle 21">
              <a:extLst>
                <a:ext uri="{FF2B5EF4-FFF2-40B4-BE49-F238E27FC236}">
                  <a16:creationId xmlns:a16="http://schemas.microsoft.com/office/drawing/2014/main" id="{E6167049-D88D-4C99-7417-C60A632A2C7B}"/>
                </a:ext>
              </a:extLst>
            </p:cNvPr>
            <p:cNvSpPr/>
            <p:nvPr/>
          </p:nvSpPr>
          <p:spPr bwMode="auto">
            <a:xfrm>
              <a:off x="5390321" y="3125192"/>
              <a:ext cx="1729409" cy="648000"/>
            </a:xfrm>
            <a:prstGeom prst="roundRect">
              <a:avLst>
                <a:gd name="adj" fmla="val 16618"/>
              </a:avLst>
            </a:prstGeom>
            <a:solidFill>
              <a:srgbClr val="999999"/>
            </a:solidFill>
            <a:ln w="19050">
              <a:noFill/>
            </a:ln>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Observation</a:t>
              </a:r>
            </a:p>
          </p:txBody>
        </p:sp>
      </p:grpSp>
      <p:sp>
        <p:nvSpPr>
          <p:cNvPr id="23" name="Rectangle 22">
            <a:extLst>
              <a:ext uri="{FF2B5EF4-FFF2-40B4-BE49-F238E27FC236}">
                <a16:creationId xmlns:a16="http://schemas.microsoft.com/office/drawing/2014/main" id="{EDACB27C-57E1-EBCB-6C39-DA11E150D410}"/>
              </a:ext>
            </a:extLst>
          </p:cNvPr>
          <p:cNvSpPr/>
          <p:nvPr/>
        </p:nvSpPr>
        <p:spPr>
          <a:xfrm>
            <a:off x="4495362" y="4002494"/>
            <a:ext cx="3201277" cy="418277"/>
          </a:xfrm>
          <a:prstGeom prst="rect">
            <a:avLst/>
          </a:prstGeom>
          <a:no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Co-primary endpoints </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DFS and OS</a:t>
            </a:r>
          </a:p>
        </p:txBody>
      </p:sp>
      <p:sp>
        <p:nvSpPr>
          <p:cNvPr id="24" name="Rectangle 23">
            <a:extLst>
              <a:ext uri="{FF2B5EF4-FFF2-40B4-BE49-F238E27FC236}">
                <a16:creationId xmlns:a16="http://schemas.microsoft.com/office/drawing/2014/main" id="{00AF3C2D-B502-D959-4FF1-F3EE8D386D75}"/>
              </a:ext>
            </a:extLst>
          </p:cNvPr>
          <p:cNvSpPr/>
          <p:nvPr/>
        </p:nvSpPr>
        <p:spPr>
          <a:xfrm>
            <a:off x="4495362" y="4646541"/>
            <a:ext cx="3201277" cy="1115016"/>
          </a:xfrm>
          <a:prstGeom prst="rect">
            <a:avLst/>
          </a:prstGeom>
          <a:noFill/>
          <a:ln>
            <a:noFill/>
          </a:ln>
        </p:spPr>
        <p:txBody>
          <a:bodyPr vert="horz" wrap="square" lIns="71991" tIns="45715" rIns="71991" bIns="45715" numCol="1" rtlCol="0" anchor="t" anchorCtr="0" compatLnSpc="1">
            <a:prstTxWarp prst="textNoShape">
              <a:avLst/>
            </a:prstTxWarp>
            <a:no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Secondary endpoints</a:t>
            </a: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t>OS and DFS in PD-L1+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t>and PD-L1– patients</a:t>
            </a:r>
            <a:endPar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93F991E6-A98B-5D95-5733-DD7782E585DB}"/>
              </a:ext>
            </a:extLst>
          </p:cNvPr>
          <p:cNvSpPr/>
          <p:nvPr/>
        </p:nvSpPr>
        <p:spPr>
          <a:xfrm>
            <a:off x="8114424" y="1703119"/>
            <a:ext cx="3201277" cy="666215"/>
          </a:xfrm>
          <a:prstGeom prst="rect">
            <a:avLst/>
          </a:prstGeom>
          <a:solidFill>
            <a:schemeClr val="accent2"/>
          </a:solid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CheckMate 274</a:t>
            </a:r>
          </a:p>
          <a:p>
            <a:pPr marL="0" marR="0" lvl="0" indent="0" algn="ctr" defTabSz="914286" rtl="0" eaLnBrk="0" fontAlgn="base" latinLnBrk="0" hangingPunct="0">
              <a:lnSpc>
                <a:spcPct val="100000"/>
              </a:lnSpc>
              <a:spcBef>
                <a:spcPts val="2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NCT02632409</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6" name="Group 25">
            <a:extLst>
              <a:ext uri="{FF2B5EF4-FFF2-40B4-BE49-F238E27FC236}">
                <a16:creationId xmlns:a16="http://schemas.microsoft.com/office/drawing/2014/main" id="{2EE2B076-D962-FD5B-3D0B-CC85FEE59A1B}"/>
              </a:ext>
            </a:extLst>
          </p:cNvPr>
          <p:cNvGrpSpPr/>
          <p:nvPr/>
        </p:nvGrpSpPr>
        <p:grpSpPr>
          <a:xfrm>
            <a:off x="8417537" y="2463978"/>
            <a:ext cx="2595051" cy="1280111"/>
            <a:chOff x="8344295" y="2340864"/>
            <a:chExt cx="2724584" cy="1432328"/>
          </a:xfrm>
        </p:grpSpPr>
        <p:cxnSp>
          <p:nvCxnSpPr>
            <p:cNvPr id="27" name="Elbow Connector 26">
              <a:extLst>
                <a:ext uri="{FF2B5EF4-FFF2-40B4-BE49-F238E27FC236}">
                  <a16:creationId xmlns:a16="http://schemas.microsoft.com/office/drawing/2014/main" id="{44141975-AA7C-3CDB-2472-AFFA6D69BE67}"/>
                </a:ext>
              </a:extLst>
            </p:cNvPr>
            <p:cNvCxnSpPr>
              <a:stCxn id="29" idx="0"/>
              <a:endCxn id="30" idx="1"/>
            </p:cNvCxnSpPr>
            <p:nvPr/>
          </p:nvCxnSpPr>
          <p:spPr bwMode="auto">
            <a:xfrm rot="5400000" flipH="1" flipV="1">
              <a:off x="8831530" y="2357225"/>
              <a:ext cx="200300"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22615B7F-7A34-3454-EE8C-83BAAB7C24B8}"/>
                </a:ext>
              </a:extLst>
            </p:cNvPr>
            <p:cNvCxnSpPr>
              <a:stCxn id="29" idx="4"/>
              <a:endCxn id="31" idx="1"/>
            </p:cNvCxnSpPr>
            <p:nvPr/>
          </p:nvCxnSpPr>
          <p:spPr bwMode="auto">
            <a:xfrm rot="16200000" flipH="1">
              <a:off x="8819666" y="2929388"/>
              <a:ext cx="224028" cy="815579"/>
            </a:xfrm>
            <a:prstGeom prst="bentConnector2">
              <a:avLst/>
            </a:prstGeom>
            <a:ln w="2857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Oval 14">
              <a:extLst>
                <a:ext uri="{FF2B5EF4-FFF2-40B4-BE49-F238E27FC236}">
                  <a16:creationId xmlns:a16="http://schemas.microsoft.com/office/drawing/2014/main" id="{00D26B79-7264-5AA4-E3BD-4DDF6A17DC85}"/>
                </a:ext>
              </a:extLst>
            </p:cNvPr>
            <p:cNvSpPr>
              <a:spLocks noChangeAspect="1" noChangeArrowheads="1"/>
            </p:cNvSpPr>
            <p:nvPr/>
          </p:nvSpPr>
          <p:spPr bwMode="auto">
            <a:xfrm>
              <a:off x="8344295" y="2865164"/>
              <a:ext cx="359191" cy="360000"/>
            </a:xfrm>
            <a:prstGeom prst="ellipse">
              <a:avLst/>
            </a:prstGeom>
            <a:solidFill>
              <a:srgbClr val="EBEFDA"/>
            </a:solidFill>
            <a:ln w="28575">
              <a:solidFill>
                <a:schemeClr val="tx1"/>
              </a:solidFill>
              <a:round/>
              <a:headEnd/>
              <a:tailEnd/>
            </a:ln>
          </p:spPr>
          <p:txBody>
            <a:bodyPr wrap="none" anchor="ctr"/>
            <a:lstStyle/>
            <a:p>
              <a:pPr marL="0" marR="0" lvl="0" indent="0" algn="ctr" defTabSz="457143" rtl="0" eaLnBrk="1" fontAlgn="auto" latinLnBrk="0" hangingPunct="1">
                <a:lnSpc>
                  <a:spcPct val="100000"/>
                </a:lnSpc>
                <a:spcBef>
                  <a:spcPct val="0"/>
                </a:spcBef>
                <a:spcAft>
                  <a:spcPts val="0"/>
                </a:spcAft>
                <a:buClrTx/>
                <a:buSzTx/>
                <a:buFontTx/>
                <a:buNone/>
                <a:tabLst/>
                <a:defRPr/>
              </a:pPr>
              <a:r>
                <a:rPr kumimoji="0" lang="en-GB" altLang="zh-CN" sz="1800" b="1" i="0" u="none" strike="noStrike" kern="0" cap="none" spc="0" normalizeH="0" baseline="0" noProof="0" dirty="0">
                  <a:ln>
                    <a:noFill/>
                  </a:ln>
                  <a:solidFill>
                    <a:srgbClr val="000000"/>
                  </a:solidFill>
                  <a:effectLst/>
                  <a:uLnTx/>
                  <a:uFillTx/>
                  <a:latin typeface="Arial" panose="020B0604020202020204" pitchFamily="34" charset="0"/>
                  <a:ea typeface="SimSun" charset="-122"/>
                  <a:cs typeface="Arial" panose="020B0604020202020204" pitchFamily="34" charset="0"/>
                </a:rPr>
                <a:t>R</a:t>
              </a:r>
            </a:p>
          </p:txBody>
        </p:sp>
        <p:sp>
          <p:nvSpPr>
            <p:cNvPr id="30" name="Rounded Rectangle 29">
              <a:extLst>
                <a:ext uri="{FF2B5EF4-FFF2-40B4-BE49-F238E27FC236}">
                  <a16:creationId xmlns:a16="http://schemas.microsoft.com/office/drawing/2014/main" id="{A1F9FC72-72DC-8890-EC38-C2B84D3C4ED6}"/>
                </a:ext>
              </a:extLst>
            </p:cNvPr>
            <p:cNvSpPr/>
            <p:nvPr/>
          </p:nvSpPr>
          <p:spPr bwMode="auto">
            <a:xfrm>
              <a:off x="9339470" y="2340864"/>
              <a:ext cx="1729409" cy="648000"/>
            </a:xfrm>
            <a:prstGeom prst="roundRect">
              <a:avLst>
                <a:gd name="adj" fmla="val 21639"/>
              </a:avLst>
            </a:prstGeom>
            <a:solidFill>
              <a:srgbClr val="99AD48"/>
            </a:solidFill>
            <a:ln w="19050">
              <a:noFill/>
            </a:ln>
            <a:effectLst/>
          </p:spPr>
          <p:txBody>
            <a:bodyPr wrap="square" anchor="ctr">
              <a:no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Nivolumab</a:t>
              </a: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Rounded Rectangle 30">
              <a:extLst>
                <a:ext uri="{FF2B5EF4-FFF2-40B4-BE49-F238E27FC236}">
                  <a16:creationId xmlns:a16="http://schemas.microsoft.com/office/drawing/2014/main" id="{229BA3D1-4A6C-D453-1A27-E8EFD7BAC23F}"/>
                </a:ext>
              </a:extLst>
            </p:cNvPr>
            <p:cNvSpPr/>
            <p:nvPr/>
          </p:nvSpPr>
          <p:spPr bwMode="auto">
            <a:xfrm>
              <a:off x="9339470" y="3125192"/>
              <a:ext cx="1729409" cy="648000"/>
            </a:xfrm>
            <a:prstGeom prst="roundRect">
              <a:avLst>
                <a:gd name="adj" fmla="val 16618"/>
              </a:avLst>
            </a:prstGeom>
            <a:solidFill>
              <a:srgbClr val="999999"/>
            </a:solidFill>
            <a:ln w="19050">
              <a:noFill/>
            </a:ln>
            <a:effectLst/>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Placebo</a:t>
              </a:r>
            </a:p>
          </p:txBody>
        </p:sp>
      </p:grpSp>
      <p:sp>
        <p:nvSpPr>
          <p:cNvPr id="32" name="Rectangle 31">
            <a:extLst>
              <a:ext uri="{FF2B5EF4-FFF2-40B4-BE49-F238E27FC236}">
                <a16:creationId xmlns:a16="http://schemas.microsoft.com/office/drawing/2014/main" id="{3DDD6153-5955-A3F5-B111-AE3EC1434584}"/>
              </a:ext>
            </a:extLst>
          </p:cNvPr>
          <p:cNvSpPr/>
          <p:nvPr/>
        </p:nvSpPr>
        <p:spPr>
          <a:xfrm>
            <a:off x="8114424" y="4002494"/>
            <a:ext cx="3201277" cy="418277"/>
          </a:xfrm>
          <a:prstGeom prst="rect">
            <a:avLst/>
          </a:prstGeom>
          <a:noFill/>
          <a:ln>
            <a:noFill/>
          </a:ln>
        </p:spPr>
        <p:txBody>
          <a:bodyPr vert="horz" wrap="square" lIns="71991" tIns="45715" rIns="71991" bIns="45715" numCol="1" rtlCol="0" anchor="ctr" anchorCtr="0" compatLnSpc="1">
            <a:prstTxWarp prst="textNoShape">
              <a:avLst/>
            </a:prstTxWarp>
            <a:noAutofit/>
          </a:bodyPr>
          <a:lstStyle/>
          <a:p>
            <a:pPr marL="0" marR="0" lvl="0" indent="0" algn="ctr" defTabSz="914286" rtl="0" eaLnBrk="0" fontAlgn="base" latinLnBrk="0" hangingPunct="0">
              <a:lnSpc>
                <a:spcPct val="100000"/>
              </a:lnSpc>
              <a:spcBef>
                <a:spcPct val="50000"/>
              </a:spcBef>
              <a:spcAft>
                <a:spcPct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Primary endpoint </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DFS in ITT and PD-L1≥1%</a:t>
            </a:r>
          </a:p>
        </p:txBody>
      </p:sp>
      <p:sp>
        <p:nvSpPr>
          <p:cNvPr id="33" name="Rectangle 32">
            <a:extLst>
              <a:ext uri="{FF2B5EF4-FFF2-40B4-BE49-F238E27FC236}">
                <a16:creationId xmlns:a16="http://schemas.microsoft.com/office/drawing/2014/main" id="{D419BD9D-BDA1-FAE2-CFAA-9AE4219B6D7E}"/>
              </a:ext>
            </a:extLst>
          </p:cNvPr>
          <p:cNvSpPr/>
          <p:nvPr/>
        </p:nvSpPr>
        <p:spPr>
          <a:xfrm>
            <a:off x="8114424" y="4646541"/>
            <a:ext cx="3201277" cy="1115016"/>
          </a:xfrm>
          <a:prstGeom prst="rect">
            <a:avLst/>
          </a:prstGeom>
          <a:noFill/>
          <a:ln>
            <a:noFill/>
          </a:ln>
        </p:spPr>
        <p:txBody>
          <a:bodyPr vert="horz" wrap="square" lIns="71991" tIns="45715" rIns="71991" bIns="45715" numCol="1" rtlCol="0" anchor="t" anchorCtr="0" compatLnSpc="1">
            <a:prstTxWarp prst="textNoShape">
              <a:avLst/>
            </a:prstTxWarp>
            <a:no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t>Secondary endpoints</a:t>
            </a:r>
            <a:br>
              <a:rPr kumimoji="0" lang="en-GB" sz="1900" b="1" i="0" u="none" strike="noStrike" kern="1200" cap="none" spc="0" normalizeH="0" baseline="0" noProof="0" dirty="0">
                <a:ln>
                  <a:noFill/>
                </a:ln>
                <a:solidFill>
                  <a:srgbClr val="595454"/>
                </a:solidFill>
                <a:effectLst/>
                <a:uLnTx/>
                <a:uFillTx/>
                <a:latin typeface="Arial" panose="020B0604020202020204" pitchFamily="34" charset="0"/>
                <a:ea typeface="+mn-ea"/>
                <a:cs typeface="Arial" panose="020B0604020202020204" pitchFamily="34" charset="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t>OS, </a:t>
            </a:r>
            <a:b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br>
            <a:r>
              <a:rPr kumimoji="0" lang="en-GB" sz="1900" b="0" i="0" u="none" strike="noStrike" kern="1200" cap="none" spc="0" normalizeH="0" baseline="0" noProof="0" dirty="0">
                <a:ln>
                  <a:noFill/>
                </a:ln>
                <a:solidFill>
                  <a:srgbClr val="595454"/>
                </a:solidFill>
                <a:effectLst/>
                <a:uLnTx/>
                <a:uFillTx/>
                <a:latin typeface="Arial" panose="020B0604020202020204" pitchFamily="34" charset="0"/>
                <a:ea typeface="Arial"/>
                <a:cs typeface="Arial" panose="020B0604020202020204" pitchFamily="34" charset="0"/>
                <a:rtl val="0"/>
              </a:rPr>
              <a:t>non-urothelial tract RFS, disease-specific survival</a:t>
            </a:r>
          </a:p>
        </p:txBody>
      </p:sp>
      <p:sp>
        <p:nvSpPr>
          <p:cNvPr id="34" name="Rectangle 33">
            <a:extLst>
              <a:ext uri="{FF2B5EF4-FFF2-40B4-BE49-F238E27FC236}">
                <a16:creationId xmlns:a16="http://schemas.microsoft.com/office/drawing/2014/main" id="{D5AB9222-F039-6908-BB4B-9C500FF4E607}"/>
              </a:ext>
            </a:extLst>
          </p:cNvPr>
          <p:cNvSpPr>
            <a:spLocks/>
          </p:cNvSpPr>
          <p:nvPr/>
        </p:nvSpPr>
        <p:spPr>
          <a:xfrm>
            <a:off x="876302" y="704798"/>
            <a:ext cx="10439399" cy="503023"/>
          </a:xfrm>
          <a:prstGeom prst="rect">
            <a:avLst/>
          </a:prstGeom>
          <a:solidFill>
            <a:srgbClr val="002060"/>
          </a:solidFill>
          <a:ln w="12700" cap="flat">
            <a:solidFill>
              <a:srgbClr val="0066CC"/>
            </a:solidFill>
            <a:miter lim="400000"/>
          </a:ln>
          <a:effectLst>
            <a:outerShdw blurRad="38100" dist="25400" dir="5400000" rotWithShape="0">
              <a:srgbClr val="000000">
                <a:alpha val="50000"/>
              </a:srgbClr>
            </a:outerShdw>
          </a:effectLst>
          <a:sp3d/>
        </p:spPr>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sym typeface="Helvetica Light"/>
              </a:rPr>
              <a:t>Adjuvant PD-1/PD-L1 Blockade</a:t>
            </a:r>
          </a:p>
        </p:txBody>
      </p:sp>
      <p:sp>
        <p:nvSpPr>
          <p:cNvPr id="3" name="Rectangle 2">
            <a:extLst>
              <a:ext uri="{FF2B5EF4-FFF2-40B4-BE49-F238E27FC236}">
                <a16:creationId xmlns:a16="http://schemas.microsoft.com/office/drawing/2014/main" id="{34FD098B-D7C7-2A95-09CA-233E009344E0}"/>
              </a:ext>
            </a:extLst>
          </p:cNvPr>
          <p:cNvSpPr/>
          <p:nvPr/>
        </p:nvSpPr>
        <p:spPr>
          <a:xfrm>
            <a:off x="876300" y="3897961"/>
            <a:ext cx="3201279" cy="149218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Did not meet primary endpoint</a:t>
            </a:r>
          </a:p>
        </p:txBody>
      </p:sp>
      <p:sp>
        <p:nvSpPr>
          <p:cNvPr id="35" name="Rectangle 34">
            <a:extLst>
              <a:ext uri="{FF2B5EF4-FFF2-40B4-BE49-F238E27FC236}">
                <a16:creationId xmlns:a16="http://schemas.microsoft.com/office/drawing/2014/main" id="{DB96B7E0-3FD8-01FF-1F4E-AF21E4D2B8DA}"/>
              </a:ext>
            </a:extLst>
          </p:cNvPr>
          <p:cNvSpPr/>
          <p:nvPr/>
        </p:nvSpPr>
        <p:spPr>
          <a:xfrm>
            <a:off x="4495360" y="3897961"/>
            <a:ext cx="3201279" cy="14921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 DFS primary endpoint</a:t>
            </a:r>
          </a:p>
        </p:txBody>
      </p:sp>
      <p:sp>
        <p:nvSpPr>
          <p:cNvPr id="36" name="Rectangle 35">
            <a:extLst>
              <a:ext uri="{FF2B5EF4-FFF2-40B4-BE49-F238E27FC236}">
                <a16:creationId xmlns:a16="http://schemas.microsoft.com/office/drawing/2014/main" id="{BB87B423-A0B5-F4BF-B78D-9C47473D728F}"/>
              </a:ext>
            </a:extLst>
          </p:cNvPr>
          <p:cNvSpPr/>
          <p:nvPr/>
        </p:nvSpPr>
        <p:spPr>
          <a:xfrm>
            <a:off x="8114419" y="3901367"/>
            <a:ext cx="3201279" cy="14921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Met DFS primary endpoint(s)</a:t>
            </a:r>
          </a:p>
        </p:txBody>
      </p:sp>
      <p:sp>
        <p:nvSpPr>
          <p:cNvPr id="37" name="TextBox 36">
            <a:extLst>
              <a:ext uri="{FF2B5EF4-FFF2-40B4-BE49-F238E27FC236}">
                <a16:creationId xmlns:a16="http://schemas.microsoft.com/office/drawing/2014/main" id="{020B40CC-4A1B-45C7-0FD3-09BAF2316EE5}"/>
              </a:ext>
            </a:extLst>
          </p:cNvPr>
          <p:cNvSpPr txBox="1"/>
          <p:nvPr/>
        </p:nvSpPr>
        <p:spPr>
          <a:xfrm>
            <a:off x="182893" y="6188732"/>
            <a:ext cx="1182621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Bellmunt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Oncol.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a:t>
            </a:r>
            <a:r>
              <a:rPr kumimoji="0" lang="en-US" sz="1400" b="0" i="0" u="none" strike="noStrike" kern="1200" cap="none" spc="0" normalizeH="0" baseline="0" noProof="0" dirty="0">
                <a:ln>
                  <a:noFill/>
                </a:ln>
                <a:solidFill>
                  <a:prstClr val="black"/>
                </a:solidFill>
                <a:effectLst/>
                <a:uLnTx/>
                <a:uFillTx/>
                <a:latin typeface="Calibri"/>
                <a:ea typeface="+mn-ea"/>
                <a:cs typeface="+mn-cs"/>
              </a:rPr>
              <a:t>;22(4):525-537.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Apolo AB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a:t>
            </a:r>
            <a:r>
              <a:rPr kumimoji="0" lang="en-US" sz="1400" b="0" i="0" u="none" strike="noStrike" kern="1200" cap="none" spc="0" normalizeH="0" baseline="0" noProof="0" dirty="0">
                <a:ln>
                  <a:noFill/>
                </a:ln>
                <a:solidFill>
                  <a:prstClr val="black"/>
                </a:solidFill>
                <a:effectLst/>
                <a:uLnTx/>
                <a:uFillTx/>
                <a:latin typeface="Calibri"/>
                <a:ea typeface="+mn-ea"/>
                <a:cs typeface="+mn-cs"/>
              </a:rPr>
              <a:t> 392(1):45-55.</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Bajorin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DF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2021;384(22):2102-2114.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Galsky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Oncol.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a:t>
            </a:r>
            <a:r>
              <a:rPr kumimoji="0" lang="en-US" sz="1400" b="0" i="0" u="none" strike="noStrike" kern="1200" cap="none" spc="0" normalizeH="0" baseline="0" noProof="0" dirty="0">
                <a:ln>
                  <a:noFill/>
                </a:ln>
                <a:solidFill>
                  <a:prstClr val="black"/>
                </a:solidFill>
                <a:effectLst/>
                <a:uLnTx/>
                <a:uFillTx/>
                <a:latin typeface="Calibri"/>
                <a:ea typeface="+mn-ea"/>
                <a:cs typeface="+mn-cs"/>
              </a:rPr>
              <a:t>;43(1):15-21.</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45633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52BE9-A99C-CD88-909B-F9B940FAE330}"/>
              </a:ext>
            </a:extLst>
          </p:cNvPr>
          <p:cNvSpPr/>
          <p:nvPr/>
        </p:nvSpPr>
        <p:spPr>
          <a:xfrm>
            <a:off x="418218" y="1128822"/>
            <a:ext cx="11432977" cy="53315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EE2E293-3B1A-E6F0-A409-72B386176988}"/>
              </a:ext>
            </a:extLst>
          </p:cNvPr>
          <p:cNvGrpSpPr>
            <a:grpSpLocks noChangeAspect="1"/>
          </p:cNvGrpSpPr>
          <p:nvPr/>
        </p:nvGrpSpPr>
        <p:grpSpPr bwMode="auto">
          <a:xfrm>
            <a:off x="849313" y="1491599"/>
            <a:ext cx="10515600" cy="4784725"/>
            <a:chOff x="534" y="792"/>
            <a:chExt cx="6624" cy="3014"/>
          </a:xfrm>
        </p:grpSpPr>
        <p:sp>
          <p:nvSpPr>
            <p:cNvPr id="5" name="AutoShape 3">
              <a:extLst>
                <a:ext uri="{FF2B5EF4-FFF2-40B4-BE49-F238E27FC236}">
                  <a16:creationId xmlns:a16="http://schemas.microsoft.com/office/drawing/2014/main" id="{96BB7588-DF27-3261-6420-7E3C18617F8F}"/>
                </a:ext>
              </a:extLst>
            </p:cNvPr>
            <p:cNvSpPr>
              <a:spLocks noChangeAspect="1" noChangeArrowheads="1" noTextEdit="1"/>
            </p:cNvSpPr>
            <p:nvPr/>
          </p:nvSpPr>
          <p:spPr bwMode="auto">
            <a:xfrm>
              <a:off x="534" y="804"/>
              <a:ext cx="6624" cy="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05">
              <a:extLst>
                <a:ext uri="{FF2B5EF4-FFF2-40B4-BE49-F238E27FC236}">
                  <a16:creationId xmlns:a16="http://schemas.microsoft.com/office/drawing/2014/main" id="{BDDAB9B4-AFA7-B07B-814B-82477B7D01E3}"/>
                </a:ext>
              </a:extLst>
            </p:cNvPr>
            <p:cNvGrpSpPr>
              <a:grpSpLocks/>
            </p:cNvGrpSpPr>
            <p:nvPr/>
          </p:nvGrpSpPr>
          <p:grpSpPr bwMode="auto">
            <a:xfrm>
              <a:off x="536" y="808"/>
              <a:ext cx="6604" cy="2995"/>
              <a:chOff x="536" y="808"/>
              <a:chExt cx="6604" cy="2995"/>
            </a:xfrm>
          </p:grpSpPr>
          <p:sp>
            <p:nvSpPr>
              <p:cNvPr id="62" name="Line 5">
                <a:extLst>
                  <a:ext uri="{FF2B5EF4-FFF2-40B4-BE49-F238E27FC236}">
                    <a16:creationId xmlns:a16="http://schemas.microsoft.com/office/drawing/2014/main" id="{E108E107-6426-D965-ADCD-D55327D81842}"/>
                  </a:ext>
                </a:extLst>
              </p:cNvPr>
              <p:cNvSpPr>
                <a:spLocks noChangeShapeType="1"/>
              </p:cNvSpPr>
              <p:nvPr/>
            </p:nvSpPr>
            <p:spPr bwMode="auto">
              <a:xfrm flipH="1">
                <a:off x="1061" y="3026"/>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Line 6">
                <a:extLst>
                  <a:ext uri="{FF2B5EF4-FFF2-40B4-BE49-F238E27FC236}">
                    <a16:creationId xmlns:a16="http://schemas.microsoft.com/office/drawing/2014/main" id="{55BC12A7-2424-7BE2-0E4A-6187F1AABF72}"/>
                  </a:ext>
                </a:extLst>
              </p:cNvPr>
              <p:cNvSpPr>
                <a:spLocks noChangeShapeType="1"/>
              </p:cNvSpPr>
              <p:nvPr/>
            </p:nvSpPr>
            <p:spPr bwMode="auto">
              <a:xfrm flipH="1">
                <a:off x="1061" y="280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7">
                <a:extLst>
                  <a:ext uri="{FF2B5EF4-FFF2-40B4-BE49-F238E27FC236}">
                    <a16:creationId xmlns:a16="http://schemas.microsoft.com/office/drawing/2014/main" id="{AC6CFFB9-8323-AA6E-068F-7E0BCC606DF4}"/>
                  </a:ext>
                </a:extLst>
              </p:cNvPr>
              <p:cNvSpPr>
                <a:spLocks noChangeShapeType="1"/>
              </p:cNvSpPr>
              <p:nvPr/>
            </p:nvSpPr>
            <p:spPr bwMode="auto">
              <a:xfrm flipH="1">
                <a:off x="1061" y="259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Line 8">
                <a:extLst>
                  <a:ext uri="{FF2B5EF4-FFF2-40B4-BE49-F238E27FC236}">
                    <a16:creationId xmlns:a16="http://schemas.microsoft.com/office/drawing/2014/main" id="{40129ACC-9708-1AED-F6EF-9DFB34E1A08D}"/>
                  </a:ext>
                </a:extLst>
              </p:cNvPr>
              <p:cNvSpPr>
                <a:spLocks noChangeShapeType="1"/>
              </p:cNvSpPr>
              <p:nvPr/>
            </p:nvSpPr>
            <p:spPr bwMode="auto">
              <a:xfrm flipH="1">
                <a:off x="1061" y="237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Line 9">
                <a:extLst>
                  <a:ext uri="{FF2B5EF4-FFF2-40B4-BE49-F238E27FC236}">
                    <a16:creationId xmlns:a16="http://schemas.microsoft.com/office/drawing/2014/main" id="{862D52EC-C9E0-8F8A-5196-AD5EA1A60226}"/>
                  </a:ext>
                </a:extLst>
              </p:cNvPr>
              <p:cNvSpPr>
                <a:spLocks noChangeShapeType="1"/>
              </p:cNvSpPr>
              <p:nvPr/>
            </p:nvSpPr>
            <p:spPr bwMode="auto">
              <a:xfrm flipH="1">
                <a:off x="1061" y="216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Line 10">
                <a:extLst>
                  <a:ext uri="{FF2B5EF4-FFF2-40B4-BE49-F238E27FC236}">
                    <a16:creationId xmlns:a16="http://schemas.microsoft.com/office/drawing/2014/main" id="{3A51ED3B-4820-516B-5181-4ABFD4CA9DEB}"/>
                  </a:ext>
                </a:extLst>
              </p:cNvPr>
              <p:cNvSpPr>
                <a:spLocks noChangeShapeType="1"/>
              </p:cNvSpPr>
              <p:nvPr/>
            </p:nvSpPr>
            <p:spPr bwMode="auto">
              <a:xfrm flipH="1">
                <a:off x="1061" y="194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Line 11">
                <a:extLst>
                  <a:ext uri="{FF2B5EF4-FFF2-40B4-BE49-F238E27FC236}">
                    <a16:creationId xmlns:a16="http://schemas.microsoft.com/office/drawing/2014/main" id="{3A182190-7E5B-C1A9-C217-F6DBC2FD358A}"/>
                  </a:ext>
                </a:extLst>
              </p:cNvPr>
              <p:cNvSpPr>
                <a:spLocks noChangeShapeType="1"/>
              </p:cNvSpPr>
              <p:nvPr/>
            </p:nvSpPr>
            <p:spPr bwMode="auto">
              <a:xfrm flipH="1">
                <a:off x="1061" y="172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Line 12">
                <a:extLst>
                  <a:ext uri="{FF2B5EF4-FFF2-40B4-BE49-F238E27FC236}">
                    <a16:creationId xmlns:a16="http://schemas.microsoft.com/office/drawing/2014/main" id="{1D1A3370-7A88-035A-1296-C22454E32CEB}"/>
                  </a:ext>
                </a:extLst>
              </p:cNvPr>
              <p:cNvSpPr>
                <a:spLocks noChangeShapeType="1"/>
              </p:cNvSpPr>
              <p:nvPr/>
            </p:nvSpPr>
            <p:spPr bwMode="auto">
              <a:xfrm flipH="1">
                <a:off x="1061" y="151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13">
                <a:extLst>
                  <a:ext uri="{FF2B5EF4-FFF2-40B4-BE49-F238E27FC236}">
                    <a16:creationId xmlns:a16="http://schemas.microsoft.com/office/drawing/2014/main" id="{600141EF-CA53-B474-1F71-5C4240FA2F86}"/>
                  </a:ext>
                </a:extLst>
              </p:cNvPr>
              <p:cNvSpPr>
                <a:spLocks noChangeShapeType="1"/>
              </p:cNvSpPr>
              <p:nvPr/>
            </p:nvSpPr>
            <p:spPr bwMode="auto">
              <a:xfrm flipH="1">
                <a:off x="1061" y="129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14">
                <a:extLst>
                  <a:ext uri="{FF2B5EF4-FFF2-40B4-BE49-F238E27FC236}">
                    <a16:creationId xmlns:a16="http://schemas.microsoft.com/office/drawing/2014/main" id="{14AE805D-EA5B-8D7A-34F2-1D1C3F6DCBB4}"/>
                  </a:ext>
                </a:extLst>
              </p:cNvPr>
              <p:cNvSpPr>
                <a:spLocks noChangeShapeType="1"/>
              </p:cNvSpPr>
              <p:nvPr/>
            </p:nvSpPr>
            <p:spPr bwMode="auto">
              <a:xfrm flipH="1">
                <a:off x="1061" y="108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Line 15">
                <a:extLst>
                  <a:ext uri="{FF2B5EF4-FFF2-40B4-BE49-F238E27FC236}">
                    <a16:creationId xmlns:a16="http://schemas.microsoft.com/office/drawing/2014/main" id="{E1A0A2D6-A990-A57D-8317-FA16555A9011}"/>
                  </a:ext>
                </a:extLst>
              </p:cNvPr>
              <p:cNvSpPr>
                <a:spLocks noChangeShapeType="1"/>
              </p:cNvSpPr>
              <p:nvPr/>
            </p:nvSpPr>
            <p:spPr bwMode="auto">
              <a:xfrm flipH="1">
                <a:off x="1061" y="861"/>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Line 16">
                <a:extLst>
                  <a:ext uri="{FF2B5EF4-FFF2-40B4-BE49-F238E27FC236}">
                    <a16:creationId xmlns:a16="http://schemas.microsoft.com/office/drawing/2014/main" id="{AFAA49F9-A985-9FA4-684B-47E620C1A6BF}"/>
                  </a:ext>
                </a:extLst>
              </p:cNvPr>
              <p:cNvSpPr>
                <a:spLocks noChangeShapeType="1"/>
              </p:cNvSpPr>
              <p:nvPr/>
            </p:nvSpPr>
            <p:spPr bwMode="auto">
              <a:xfrm flipH="1">
                <a:off x="1061" y="3026"/>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Line 17">
                <a:extLst>
                  <a:ext uri="{FF2B5EF4-FFF2-40B4-BE49-F238E27FC236}">
                    <a16:creationId xmlns:a16="http://schemas.microsoft.com/office/drawing/2014/main" id="{EB649354-FD1A-080D-7B32-829C53DF7784}"/>
                  </a:ext>
                </a:extLst>
              </p:cNvPr>
              <p:cNvSpPr>
                <a:spLocks noChangeShapeType="1"/>
              </p:cNvSpPr>
              <p:nvPr/>
            </p:nvSpPr>
            <p:spPr bwMode="auto">
              <a:xfrm flipH="1">
                <a:off x="1061" y="280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Line 18">
                <a:extLst>
                  <a:ext uri="{FF2B5EF4-FFF2-40B4-BE49-F238E27FC236}">
                    <a16:creationId xmlns:a16="http://schemas.microsoft.com/office/drawing/2014/main" id="{3C5A281C-191B-5596-8D94-391575F70012}"/>
                  </a:ext>
                </a:extLst>
              </p:cNvPr>
              <p:cNvSpPr>
                <a:spLocks noChangeShapeType="1"/>
              </p:cNvSpPr>
              <p:nvPr/>
            </p:nvSpPr>
            <p:spPr bwMode="auto">
              <a:xfrm flipH="1">
                <a:off x="1061" y="259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Line 19">
                <a:extLst>
                  <a:ext uri="{FF2B5EF4-FFF2-40B4-BE49-F238E27FC236}">
                    <a16:creationId xmlns:a16="http://schemas.microsoft.com/office/drawing/2014/main" id="{582C1BA3-9713-D9C7-E623-EAEC6AD5B1A7}"/>
                  </a:ext>
                </a:extLst>
              </p:cNvPr>
              <p:cNvSpPr>
                <a:spLocks noChangeShapeType="1"/>
              </p:cNvSpPr>
              <p:nvPr/>
            </p:nvSpPr>
            <p:spPr bwMode="auto">
              <a:xfrm flipH="1">
                <a:off x="1061" y="237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20">
                <a:extLst>
                  <a:ext uri="{FF2B5EF4-FFF2-40B4-BE49-F238E27FC236}">
                    <a16:creationId xmlns:a16="http://schemas.microsoft.com/office/drawing/2014/main" id="{A42C6BF6-876E-B181-7B71-7FE50F5E0839}"/>
                  </a:ext>
                </a:extLst>
              </p:cNvPr>
              <p:cNvSpPr>
                <a:spLocks noChangeShapeType="1"/>
              </p:cNvSpPr>
              <p:nvPr/>
            </p:nvSpPr>
            <p:spPr bwMode="auto">
              <a:xfrm flipH="1">
                <a:off x="1061" y="216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Line 21">
                <a:extLst>
                  <a:ext uri="{FF2B5EF4-FFF2-40B4-BE49-F238E27FC236}">
                    <a16:creationId xmlns:a16="http://schemas.microsoft.com/office/drawing/2014/main" id="{665BD165-7912-E49C-E076-99DDAC4B7D95}"/>
                  </a:ext>
                </a:extLst>
              </p:cNvPr>
              <p:cNvSpPr>
                <a:spLocks noChangeShapeType="1"/>
              </p:cNvSpPr>
              <p:nvPr/>
            </p:nvSpPr>
            <p:spPr bwMode="auto">
              <a:xfrm flipH="1">
                <a:off x="1061" y="194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Line 22">
                <a:extLst>
                  <a:ext uri="{FF2B5EF4-FFF2-40B4-BE49-F238E27FC236}">
                    <a16:creationId xmlns:a16="http://schemas.microsoft.com/office/drawing/2014/main" id="{B403E85C-58CE-678C-9AEB-16DB96038116}"/>
                  </a:ext>
                </a:extLst>
              </p:cNvPr>
              <p:cNvSpPr>
                <a:spLocks noChangeShapeType="1"/>
              </p:cNvSpPr>
              <p:nvPr/>
            </p:nvSpPr>
            <p:spPr bwMode="auto">
              <a:xfrm flipH="1">
                <a:off x="1061" y="172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Line 23">
                <a:extLst>
                  <a:ext uri="{FF2B5EF4-FFF2-40B4-BE49-F238E27FC236}">
                    <a16:creationId xmlns:a16="http://schemas.microsoft.com/office/drawing/2014/main" id="{81096C30-FB00-1303-4651-5A36E1DCBF50}"/>
                  </a:ext>
                </a:extLst>
              </p:cNvPr>
              <p:cNvSpPr>
                <a:spLocks noChangeShapeType="1"/>
              </p:cNvSpPr>
              <p:nvPr/>
            </p:nvSpPr>
            <p:spPr bwMode="auto">
              <a:xfrm flipH="1">
                <a:off x="1061" y="151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Line 24">
                <a:extLst>
                  <a:ext uri="{FF2B5EF4-FFF2-40B4-BE49-F238E27FC236}">
                    <a16:creationId xmlns:a16="http://schemas.microsoft.com/office/drawing/2014/main" id="{B7024C12-A353-A329-34E4-CEEE2D0C5200}"/>
                  </a:ext>
                </a:extLst>
              </p:cNvPr>
              <p:cNvSpPr>
                <a:spLocks noChangeShapeType="1"/>
              </p:cNvSpPr>
              <p:nvPr/>
            </p:nvSpPr>
            <p:spPr bwMode="auto">
              <a:xfrm flipH="1">
                <a:off x="1061" y="129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Line 25">
                <a:extLst>
                  <a:ext uri="{FF2B5EF4-FFF2-40B4-BE49-F238E27FC236}">
                    <a16:creationId xmlns:a16="http://schemas.microsoft.com/office/drawing/2014/main" id="{43C0D887-6989-DDF6-864E-4FBDA3785328}"/>
                  </a:ext>
                </a:extLst>
              </p:cNvPr>
              <p:cNvSpPr>
                <a:spLocks noChangeShapeType="1"/>
              </p:cNvSpPr>
              <p:nvPr/>
            </p:nvSpPr>
            <p:spPr bwMode="auto">
              <a:xfrm flipH="1">
                <a:off x="1061" y="108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Line 26">
                <a:extLst>
                  <a:ext uri="{FF2B5EF4-FFF2-40B4-BE49-F238E27FC236}">
                    <a16:creationId xmlns:a16="http://schemas.microsoft.com/office/drawing/2014/main" id="{9A27259A-61C3-D503-CE0A-F784F0B9AD4D}"/>
                  </a:ext>
                </a:extLst>
              </p:cNvPr>
              <p:cNvSpPr>
                <a:spLocks noChangeShapeType="1"/>
              </p:cNvSpPr>
              <p:nvPr/>
            </p:nvSpPr>
            <p:spPr bwMode="auto">
              <a:xfrm flipH="1">
                <a:off x="1061" y="861"/>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27">
                <a:extLst>
                  <a:ext uri="{FF2B5EF4-FFF2-40B4-BE49-F238E27FC236}">
                    <a16:creationId xmlns:a16="http://schemas.microsoft.com/office/drawing/2014/main" id="{D863B6D2-6914-2471-9BA0-B1C45051F028}"/>
                  </a:ext>
                </a:extLst>
              </p:cNvPr>
              <p:cNvSpPr>
                <a:spLocks/>
              </p:cNvSpPr>
              <p:nvPr/>
            </p:nvSpPr>
            <p:spPr bwMode="auto">
              <a:xfrm>
                <a:off x="1118" y="810"/>
                <a:ext cx="6022" cy="2216"/>
              </a:xfrm>
              <a:custGeom>
                <a:avLst/>
                <a:gdLst>
                  <a:gd name="T0" fmla="*/ 6022 w 6022"/>
                  <a:gd name="T1" fmla="*/ 2216 h 2216"/>
                  <a:gd name="T2" fmla="*/ 0 w 6022"/>
                  <a:gd name="T3" fmla="*/ 2216 h 2216"/>
                  <a:gd name="T4" fmla="*/ 0 w 6022"/>
                  <a:gd name="T5" fmla="*/ 0 h 2216"/>
                </a:gdLst>
                <a:ahLst/>
                <a:cxnLst>
                  <a:cxn ang="0">
                    <a:pos x="T0" y="T1"/>
                  </a:cxn>
                  <a:cxn ang="0">
                    <a:pos x="T2" y="T3"/>
                  </a:cxn>
                  <a:cxn ang="0">
                    <a:pos x="T4" y="T5"/>
                  </a:cxn>
                </a:cxnLst>
                <a:rect l="0" t="0" r="r" b="b"/>
                <a:pathLst>
                  <a:path w="6022" h="2216">
                    <a:moveTo>
                      <a:pt x="6022" y="2216"/>
                    </a:moveTo>
                    <a:lnTo>
                      <a:pt x="0" y="2216"/>
                    </a:lnTo>
                    <a:lnTo>
                      <a:pt x="0" y="0"/>
                    </a:lnTo>
                  </a:path>
                </a:pathLst>
              </a:custGeom>
              <a:noFill/>
              <a:ln w="12700">
                <a:solidFill>
                  <a:srgbClr val="433F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28">
                <a:extLst>
                  <a:ext uri="{FF2B5EF4-FFF2-40B4-BE49-F238E27FC236}">
                    <a16:creationId xmlns:a16="http://schemas.microsoft.com/office/drawing/2014/main" id="{CEF56D28-CC0E-FD01-6801-AEDCCA40C24A}"/>
                  </a:ext>
                </a:extLst>
              </p:cNvPr>
              <p:cNvSpPr>
                <a:spLocks/>
              </p:cNvSpPr>
              <p:nvPr/>
            </p:nvSpPr>
            <p:spPr bwMode="auto">
              <a:xfrm>
                <a:off x="1120" y="863"/>
                <a:ext cx="5957" cy="2155"/>
              </a:xfrm>
              <a:custGeom>
                <a:avLst/>
                <a:gdLst>
                  <a:gd name="T0" fmla="*/ 0 w 5957"/>
                  <a:gd name="T1" fmla="*/ 38 h 2155"/>
                  <a:gd name="T2" fmla="*/ 44 w 5957"/>
                  <a:gd name="T3" fmla="*/ 52 h 2155"/>
                  <a:gd name="T4" fmla="*/ 56 w 5957"/>
                  <a:gd name="T5" fmla="*/ 84 h 2155"/>
                  <a:gd name="T6" fmla="*/ 91 w 5957"/>
                  <a:gd name="T7" fmla="*/ 93 h 2155"/>
                  <a:gd name="T8" fmla="*/ 127 w 5957"/>
                  <a:gd name="T9" fmla="*/ 147 h 2155"/>
                  <a:gd name="T10" fmla="*/ 153 w 5957"/>
                  <a:gd name="T11" fmla="*/ 163 h 2155"/>
                  <a:gd name="T12" fmla="*/ 180 w 5957"/>
                  <a:gd name="T13" fmla="*/ 196 h 2155"/>
                  <a:gd name="T14" fmla="*/ 210 w 5957"/>
                  <a:gd name="T15" fmla="*/ 208 h 2155"/>
                  <a:gd name="T16" fmla="*/ 232 w 5957"/>
                  <a:gd name="T17" fmla="*/ 299 h 2155"/>
                  <a:gd name="T18" fmla="*/ 246 w 5957"/>
                  <a:gd name="T19" fmla="*/ 355 h 2155"/>
                  <a:gd name="T20" fmla="*/ 254 w 5957"/>
                  <a:gd name="T21" fmla="*/ 541 h 2155"/>
                  <a:gd name="T22" fmla="*/ 264 w 5957"/>
                  <a:gd name="T23" fmla="*/ 577 h 2155"/>
                  <a:gd name="T24" fmla="*/ 277 w 5957"/>
                  <a:gd name="T25" fmla="*/ 624 h 2155"/>
                  <a:gd name="T26" fmla="*/ 305 w 5957"/>
                  <a:gd name="T27" fmla="*/ 644 h 2155"/>
                  <a:gd name="T28" fmla="*/ 341 w 5957"/>
                  <a:gd name="T29" fmla="*/ 662 h 2155"/>
                  <a:gd name="T30" fmla="*/ 420 w 5957"/>
                  <a:gd name="T31" fmla="*/ 668 h 2155"/>
                  <a:gd name="T32" fmla="*/ 436 w 5957"/>
                  <a:gd name="T33" fmla="*/ 709 h 2155"/>
                  <a:gd name="T34" fmla="*/ 469 w 5957"/>
                  <a:gd name="T35" fmla="*/ 727 h 2155"/>
                  <a:gd name="T36" fmla="*/ 481 w 5957"/>
                  <a:gd name="T37" fmla="*/ 763 h 2155"/>
                  <a:gd name="T38" fmla="*/ 497 w 5957"/>
                  <a:gd name="T39" fmla="*/ 796 h 2155"/>
                  <a:gd name="T40" fmla="*/ 503 w 5957"/>
                  <a:gd name="T41" fmla="*/ 852 h 2155"/>
                  <a:gd name="T42" fmla="*/ 515 w 5957"/>
                  <a:gd name="T43" fmla="*/ 866 h 2155"/>
                  <a:gd name="T44" fmla="*/ 519 w 5957"/>
                  <a:gd name="T45" fmla="*/ 899 h 2155"/>
                  <a:gd name="T46" fmla="*/ 545 w 5957"/>
                  <a:gd name="T47" fmla="*/ 905 h 2155"/>
                  <a:gd name="T48" fmla="*/ 555 w 5957"/>
                  <a:gd name="T49" fmla="*/ 931 h 2155"/>
                  <a:gd name="T50" fmla="*/ 610 w 5957"/>
                  <a:gd name="T51" fmla="*/ 939 h 2155"/>
                  <a:gd name="T52" fmla="*/ 654 w 5957"/>
                  <a:gd name="T53" fmla="*/ 953 h 2155"/>
                  <a:gd name="T54" fmla="*/ 691 w 5957"/>
                  <a:gd name="T55" fmla="*/ 965 h 2155"/>
                  <a:gd name="T56" fmla="*/ 701 w 5957"/>
                  <a:gd name="T57" fmla="*/ 985 h 2155"/>
                  <a:gd name="T58" fmla="*/ 751 w 5957"/>
                  <a:gd name="T59" fmla="*/ 1016 h 2155"/>
                  <a:gd name="T60" fmla="*/ 759 w 5957"/>
                  <a:gd name="T61" fmla="*/ 1074 h 2155"/>
                  <a:gd name="T62" fmla="*/ 848 w 5957"/>
                  <a:gd name="T63" fmla="*/ 1088 h 2155"/>
                  <a:gd name="T64" fmla="*/ 871 w 5957"/>
                  <a:gd name="T65" fmla="*/ 1113 h 2155"/>
                  <a:gd name="T66" fmla="*/ 982 w 5957"/>
                  <a:gd name="T67" fmla="*/ 1119 h 2155"/>
                  <a:gd name="T68" fmla="*/ 996 w 5957"/>
                  <a:gd name="T69" fmla="*/ 1159 h 2155"/>
                  <a:gd name="T70" fmla="*/ 1052 w 5957"/>
                  <a:gd name="T71" fmla="*/ 1175 h 2155"/>
                  <a:gd name="T72" fmla="*/ 1089 w 5957"/>
                  <a:gd name="T73" fmla="*/ 1194 h 2155"/>
                  <a:gd name="T74" fmla="*/ 1238 w 5957"/>
                  <a:gd name="T75" fmla="*/ 1202 h 2155"/>
                  <a:gd name="T76" fmla="*/ 1295 w 5957"/>
                  <a:gd name="T77" fmla="*/ 1242 h 2155"/>
                  <a:gd name="T78" fmla="*/ 1499 w 5957"/>
                  <a:gd name="T79" fmla="*/ 1250 h 2155"/>
                  <a:gd name="T80" fmla="*/ 1620 w 5957"/>
                  <a:gd name="T81" fmla="*/ 1293 h 2155"/>
                  <a:gd name="T82" fmla="*/ 1749 w 5957"/>
                  <a:gd name="T83" fmla="*/ 1319 h 2155"/>
                  <a:gd name="T84" fmla="*/ 1846 w 5957"/>
                  <a:gd name="T85" fmla="*/ 1337 h 2155"/>
                  <a:gd name="T86" fmla="*/ 2000 w 5957"/>
                  <a:gd name="T87" fmla="*/ 1361 h 2155"/>
                  <a:gd name="T88" fmla="*/ 2030 w 5957"/>
                  <a:gd name="T89" fmla="*/ 1377 h 2155"/>
                  <a:gd name="T90" fmla="*/ 2218 w 5957"/>
                  <a:gd name="T91" fmla="*/ 1396 h 2155"/>
                  <a:gd name="T92" fmla="*/ 2594 w 5957"/>
                  <a:gd name="T93" fmla="*/ 1412 h 2155"/>
                  <a:gd name="T94" fmla="*/ 2622 w 5957"/>
                  <a:gd name="T95" fmla="*/ 1432 h 2155"/>
                  <a:gd name="T96" fmla="*/ 2677 w 5957"/>
                  <a:gd name="T97" fmla="*/ 1438 h 2155"/>
                  <a:gd name="T98" fmla="*/ 2996 w 5957"/>
                  <a:gd name="T99" fmla="*/ 1456 h 2155"/>
                  <a:gd name="T100" fmla="*/ 3616 w 5957"/>
                  <a:gd name="T101" fmla="*/ 1470 h 2155"/>
                  <a:gd name="T102" fmla="*/ 3848 w 5957"/>
                  <a:gd name="T103" fmla="*/ 1495 h 2155"/>
                  <a:gd name="T104" fmla="*/ 4525 w 5957"/>
                  <a:gd name="T105" fmla="*/ 1515 h 2155"/>
                  <a:gd name="T106" fmla="*/ 4723 w 5957"/>
                  <a:gd name="T107" fmla="*/ 1565 h 2155"/>
                  <a:gd name="T108" fmla="*/ 5903 w 5957"/>
                  <a:gd name="T109" fmla="*/ 1585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57" h="2155">
                    <a:moveTo>
                      <a:pt x="0" y="6"/>
                    </a:moveTo>
                    <a:lnTo>
                      <a:pt x="0" y="0"/>
                    </a:lnTo>
                    <a:lnTo>
                      <a:pt x="0" y="38"/>
                    </a:lnTo>
                    <a:lnTo>
                      <a:pt x="22" y="38"/>
                    </a:lnTo>
                    <a:lnTo>
                      <a:pt x="22" y="52"/>
                    </a:lnTo>
                    <a:lnTo>
                      <a:pt x="44" y="52"/>
                    </a:lnTo>
                    <a:lnTo>
                      <a:pt x="44" y="66"/>
                    </a:lnTo>
                    <a:lnTo>
                      <a:pt x="56" y="66"/>
                    </a:lnTo>
                    <a:lnTo>
                      <a:pt x="56" y="84"/>
                    </a:lnTo>
                    <a:lnTo>
                      <a:pt x="79" y="84"/>
                    </a:lnTo>
                    <a:lnTo>
                      <a:pt x="79" y="93"/>
                    </a:lnTo>
                    <a:lnTo>
                      <a:pt x="91" y="93"/>
                    </a:lnTo>
                    <a:lnTo>
                      <a:pt x="91" y="119"/>
                    </a:lnTo>
                    <a:lnTo>
                      <a:pt x="127" y="119"/>
                    </a:lnTo>
                    <a:lnTo>
                      <a:pt x="127" y="147"/>
                    </a:lnTo>
                    <a:lnTo>
                      <a:pt x="139" y="147"/>
                    </a:lnTo>
                    <a:lnTo>
                      <a:pt x="139" y="163"/>
                    </a:lnTo>
                    <a:lnTo>
                      <a:pt x="153" y="163"/>
                    </a:lnTo>
                    <a:lnTo>
                      <a:pt x="153" y="169"/>
                    </a:lnTo>
                    <a:lnTo>
                      <a:pt x="180" y="169"/>
                    </a:lnTo>
                    <a:lnTo>
                      <a:pt x="180" y="196"/>
                    </a:lnTo>
                    <a:lnTo>
                      <a:pt x="194" y="196"/>
                    </a:lnTo>
                    <a:lnTo>
                      <a:pt x="194" y="208"/>
                    </a:lnTo>
                    <a:lnTo>
                      <a:pt x="210" y="208"/>
                    </a:lnTo>
                    <a:lnTo>
                      <a:pt x="210" y="236"/>
                    </a:lnTo>
                    <a:lnTo>
                      <a:pt x="232" y="236"/>
                    </a:lnTo>
                    <a:lnTo>
                      <a:pt x="232" y="299"/>
                    </a:lnTo>
                    <a:lnTo>
                      <a:pt x="242" y="299"/>
                    </a:lnTo>
                    <a:lnTo>
                      <a:pt x="242" y="355"/>
                    </a:lnTo>
                    <a:lnTo>
                      <a:pt x="246" y="355"/>
                    </a:lnTo>
                    <a:lnTo>
                      <a:pt x="246" y="460"/>
                    </a:lnTo>
                    <a:lnTo>
                      <a:pt x="254" y="462"/>
                    </a:lnTo>
                    <a:lnTo>
                      <a:pt x="254" y="541"/>
                    </a:lnTo>
                    <a:lnTo>
                      <a:pt x="260" y="541"/>
                    </a:lnTo>
                    <a:lnTo>
                      <a:pt x="260" y="577"/>
                    </a:lnTo>
                    <a:lnTo>
                      <a:pt x="264" y="577"/>
                    </a:lnTo>
                    <a:lnTo>
                      <a:pt x="264" y="616"/>
                    </a:lnTo>
                    <a:lnTo>
                      <a:pt x="277" y="616"/>
                    </a:lnTo>
                    <a:lnTo>
                      <a:pt x="277" y="624"/>
                    </a:lnTo>
                    <a:lnTo>
                      <a:pt x="289" y="624"/>
                    </a:lnTo>
                    <a:lnTo>
                      <a:pt x="289" y="644"/>
                    </a:lnTo>
                    <a:lnTo>
                      <a:pt x="305" y="644"/>
                    </a:lnTo>
                    <a:lnTo>
                      <a:pt x="305" y="650"/>
                    </a:lnTo>
                    <a:lnTo>
                      <a:pt x="341" y="650"/>
                    </a:lnTo>
                    <a:lnTo>
                      <a:pt x="341" y="662"/>
                    </a:lnTo>
                    <a:lnTo>
                      <a:pt x="355" y="662"/>
                    </a:lnTo>
                    <a:lnTo>
                      <a:pt x="355" y="668"/>
                    </a:lnTo>
                    <a:lnTo>
                      <a:pt x="420" y="668"/>
                    </a:lnTo>
                    <a:lnTo>
                      <a:pt x="420" y="701"/>
                    </a:lnTo>
                    <a:lnTo>
                      <a:pt x="436" y="701"/>
                    </a:lnTo>
                    <a:lnTo>
                      <a:pt x="436" y="709"/>
                    </a:lnTo>
                    <a:lnTo>
                      <a:pt x="448" y="709"/>
                    </a:lnTo>
                    <a:lnTo>
                      <a:pt x="448" y="727"/>
                    </a:lnTo>
                    <a:lnTo>
                      <a:pt x="469" y="727"/>
                    </a:lnTo>
                    <a:lnTo>
                      <a:pt x="469" y="753"/>
                    </a:lnTo>
                    <a:lnTo>
                      <a:pt x="481" y="753"/>
                    </a:lnTo>
                    <a:lnTo>
                      <a:pt x="481" y="763"/>
                    </a:lnTo>
                    <a:lnTo>
                      <a:pt x="491" y="763"/>
                    </a:lnTo>
                    <a:lnTo>
                      <a:pt x="491" y="796"/>
                    </a:lnTo>
                    <a:lnTo>
                      <a:pt x="497" y="796"/>
                    </a:lnTo>
                    <a:lnTo>
                      <a:pt x="497" y="818"/>
                    </a:lnTo>
                    <a:lnTo>
                      <a:pt x="503" y="818"/>
                    </a:lnTo>
                    <a:lnTo>
                      <a:pt x="503" y="852"/>
                    </a:lnTo>
                    <a:lnTo>
                      <a:pt x="509" y="852"/>
                    </a:lnTo>
                    <a:lnTo>
                      <a:pt x="509" y="866"/>
                    </a:lnTo>
                    <a:lnTo>
                      <a:pt x="515" y="866"/>
                    </a:lnTo>
                    <a:lnTo>
                      <a:pt x="515" y="886"/>
                    </a:lnTo>
                    <a:lnTo>
                      <a:pt x="519" y="886"/>
                    </a:lnTo>
                    <a:lnTo>
                      <a:pt x="519" y="899"/>
                    </a:lnTo>
                    <a:lnTo>
                      <a:pt x="527" y="899"/>
                    </a:lnTo>
                    <a:lnTo>
                      <a:pt x="527" y="905"/>
                    </a:lnTo>
                    <a:lnTo>
                      <a:pt x="545" y="905"/>
                    </a:lnTo>
                    <a:lnTo>
                      <a:pt x="545" y="921"/>
                    </a:lnTo>
                    <a:lnTo>
                      <a:pt x="555" y="921"/>
                    </a:lnTo>
                    <a:lnTo>
                      <a:pt x="555" y="931"/>
                    </a:lnTo>
                    <a:lnTo>
                      <a:pt x="586" y="931"/>
                    </a:lnTo>
                    <a:lnTo>
                      <a:pt x="586" y="939"/>
                    </a:lnTo>
                    <a:lnTo>
                      <a:pt x="610" y="939"/>
                    </a:lnTo>
                    <a:lnTo>
                      <a:pt x="610" y="945"/>
                    </a:lnTo>
                    <a:lnTo>
                      <a:pt x="654" y="945"/>
                    </a:lnTo>
                    <a:lnTo>
                      <a:pt x="654" y="953"/>
                    </a:lnTo>
                    <a:lnTo>
                      <a:pt x="662" y="953"/>
                    </a:lnTo>
                    <a:lnTo>
                      <a:pt x="662" y="965"/>
                    </a:lnTo>
                    <a:lnTo>
                      <a:pt x="691" y="965"/>
                    </a:lnTo>
                    <a:lnTo>
                      <a:pt x="691" y="975"/>
                    </a:lnTo>
                    <a:lnTo>
                      <a:pt x="701" y="975"/>
                    </a:lnTo>
                    <a:lnTo>
                      <a:pt x="701" y="985"/>
                    </a:lnTo>
                    <a:lnTo>
                      <a:pt x="739" y="985"/>
                    </a:lnTo>
                    <a:lnTo>
                      <a:pt x="739" y="1016"/>
                    </a:lnTo>
                    <a:lnTo>
                      <a:pt x="751" y="1016"/>
                    </a:lnTo>
                    <a:lnTo>
                      <a:pt x="751" y="1052"/>
                    </a:lnTo>
                    <a:lnTo>
                      <a:pt x="759" y="1052"/>
                    </a:lnTo>
                    <a:lnTo>
                      <a:pt x="759" y="1074"/>
                    </a:lnTo>
                    <a:lnTo>
                      <a:pt x="770" y="1074"/>
                    </a:lnTo>
                    <a:lnTo>
                      <a:pt x="770" y="1088"/>
                    </a:lnTo>
                    <a:lnTo>
                      <a:pt x="848" y="1088"/>
                    </a:lnTo>
                    <a:lnTo>
                      <a:pt x="848" y="1097"/>
                    </a:lnTo>
                    <a:lnTo>
                      <a:pt x="871" y="1097"/>
                    </a:lnTo>
                    <a:lnTo>
                      <a:pt x="871" y="1113"/>
                    </a:lnTo>
                    <a:lnTo>
                      <a:pt x="937" y="1113"/>
                    </a:lnTo>
                    <a:lnTo>
                      <a:pt x="937" y="1119"/>
                    </a:lnTo>
                    <a:lnTo>
                      <a:pt x="982" y="1119"/>
                    </a:lnTo>
                    <a:lnTo>
                      <a:pt x="982" y="1135"/>
                    </a:lnTo>
                    <a:lnTo>
                      <a:pt x="996" y="1135"/>
                    </a:lnTo>
                    <a:lnTo>
                      <a:pt x="996" y="1159"/>
                    </a:lnTo>
                    <a:lnTo>
                      <a:pt x="1028" y="1159"/>
                    </a:lnTo>
                    <a:lnTo>
                      <a:pt x="1028" y="1175"/>
                    </a:lnTo>
                    <a:lnTo>
                      <a:pt x="1052" y="1175"/>
                    </a:lnTo>
                    <a:lnTo>
                      <a:pt x="1052" y="1187"/>
                    </a:lnTo>
                    <a:lnTo>
                      <a:pt x="1089" y="1187"/>
                    </a:lnTo>
                    <a:lnTo>
                      <a:pt x="1089" y="1194"/>
                    </a:lnTo>
                    <a:lnTo>
                      <a:pt x="1220" y="1194"/>
                    </a:lnTo>
                    <a:lnTo>
                      <a:pt x="1220" y="1202"/>
                    </a:lnTo>
                    <a:lnTo>
                      <a:pt x="1238" y="1202"/>
                    </a:lnTo>
                    <a:lnTo>
                      <a:pt x="1238" y="1234"/>
                    </a:lnTo>
                    <a:lnTo>
                      <a:pt x="1295" y="1234"/>
                    </a:lnTo>
                    <a:lnTo>
                      <a:pt x="1295" y="1242"/>
                    </a:lnTo>
                    <a:lnTo>
                      <a:pt x="1374" y="1242"/>
                    </a:lnTo>
                    <a:lnTo>
                      <a:pt x="1374" y="1250"/>
                    </a:lnTo>
                    <a:lnTo>
                      <a:pt x="1499" y="1250"/>
                    </a:lnTo>
                    <a:lnTo>
                      <a:pt x="1499" y="1293"/>
                    </a:lnTo>
                    <a:lnTo>
                      <a:pt x="1519" y="1293"/>
                    </a:lnTo>
                    <a:lnTo>
                      <a:pt x="1620" y="1293"/>
                    </a:lnTo>
                    <a:lnTo>
                      <a:pt x="1620" y="1299"/>
                    </a:lnTo>
                    <a:lnTo>
                      <a:pt x="1749" y="1299"/>
                    </a:lnTo>
                    <a:lnTo>
                      <a:pt x="1749" y="1319"/>
                    </a:lnTo>
                    <a:lnTo>
                      <a:pt x="1796" y="1319"/>
                    </a:lnTo>
                    <a:lnTo>
                      <a:pt x="1796" y="1337"/>
                    </a:lnTo>
                    <a:lnTo>
                      <a:pt x="1846" y="1337"/>
                    </a:lnTo>
                    <a:lnTo>
                      <a:pt x="1846" y="1345"/>
                    </a:lnTo>
                    <a:lnTo>
                      <a:pt x="2000" y="1345"/>
                    </a:lnTo>
                    <a:lnTo>
                      <a:pt x="2000" y="1361"/>
                    </a:lnTo>
                    <a:lnTo>
                      <a:pt x="2006" y="1361"/>
                    </a:lnTo>
                    <a:lnTo>
                      <a:pt x="2006" y="1377"/>
                    </a:lnTo>
                    <a:lnTo>
                      <a:pt x="2030" y="1377"/>
                    </a:lnTo>
                    <a:lnTo>
                      <a:pt x="2030" y="1385"/>
                    </a:lnTo>
                    <a:lnTo>
                      <a:pt x="2218" y="1385"/>
                    </a:lnTo>
                    <a:lnTo>
                      <a:pt x="2218" y="1396"/>
                    </a:lnTo>
                    <a:lnTo>
                      <a:pt x="2333" y="1396"/>
                    </a:lnTo>
                    <a:lnTo>
                      <a:pt x="2333" y="1412"/>
                    </a:lnTo>
                    <a:lnTo>
                      <a:pt x="2594" y="1412"/>
                    </a:lnTo>
                    <a:lnTo>
                      <a:pt x="2594" y="1424"/>
                    </a:lnTo>
                    <a:lnTo>
                      <a:pt x="2622" y="1424"/>
                    </a:lnTo>
                    <a:lnTo>
                      <a:pt x="2622" y="1432"/>
                    </a:lnTo>
                    <a:lnTo>
                      <a:pt x="2658" y="1432"/>
                    </a:lnTo>
                    <a:lnTo>
                      <a:pt x="2658" y="1438"/>
                    </a:lnTo>
                    <a:lnTo>
                      <a:pt x="2677" y="1438"/>
                    </a:lnTo>
                    <a:lnTo>
                      <a:pt x="2677" y="1446"/>
                    </a:lnTo>
                    <a:lnTo>
                      <a:pt x="2996" y="1446"/>
                    </a:lnTo>
                    <a:lnTo>
                      <a:pt x="2996" y="1456"/>
                    </a:lnTo>
                    <a:lnTo>
                      <a:pt x="3115" y="1456"/>
                    </a:lnTo>
                    <a:lnTo>
                      <a:pt x="3115" y="1470"/>
                    </a:lnTo>
                    <a:lnTo>
                      <a:pt x="3616" y="1470"/>
                    </a:lnTo>
                    <a:lnTo>
                      <a:pt x="3616" y="1480"/>
                    </a:lnTo>
                    <a:lnTo>
                      <a:pt x="3848" y="1480"/>
                    </a:lnTo>
                    <a:lnTo>
                      <a:pt x="3848" y="1495"/>
                    </a:lnTo>
                    <a:lnTo>
                      <a:pt x="4333" y="1495"/>
                    </a:lnTo>
                    <a:lnTo>
                      <a:pt x="4333" y="1515"/>
                    </a:lnTo>
                    <a:lnTo>
                      <a:pt x="4525" y="1515"/>
                    </a:lnTo>
                    <a:lnTo>
                      <a:pt x="4525" y="1537"/>
                    </a:lnTo>
                    <a:lnTo>
                      <a:pt x="4723" y="1537"/>
                    </a:lnTo>
                    <a:lnTo>
                      <a:pt x="4723" y="1565"/>
                    </a:lnTo>
                    <a:lnTo>
                      <a:pt x="4755" y="1565"/>
                    </a:lnTo>
                    <a:lnTo>
                      <a:pt x="4755" y="1591"/>
                    </a:lnTo>
                    <a:lnTo>
                      <a:pt x="5903" y="1585"/>
                    </a:lnTo>
                    <a:lnTo>
                      <a:pt x="5903" y="2155"/>
                    </a:lnTo>
                    <a:lnTo>
                      <a:pt x="5957" y="2155"/>
                    </a:lnTo>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29">
                <a:extLst>
                  <a:ext uri="{FF2B5EF4-FFF2-40B4-BE49-F238E27FC236}">
                    <a16:creationId xmlns:a16="http://schemas.microsoft.com/office/drawing/2014/main" id="{9CE817ED-BDCB-D2F8-3DB6-5D9BC9848EC5}"/>
                  </a:ext>
                </a:extLst>
              </p:cNvPr>
              <p:cNvSpPr>
                <a:spLocks/>
              </p:cNvSpPr>
              <p:nvPr/>
            </p:nvSpPr>
            <p:spPr bwMode="auto">
              <a:xfrm>
                <a:off x="1118" y="861"/>
                <a:ext cx="5967" cy="1355"/>
              </a:xfrm>
              <a:custGeom>
                <a:avLst/>
                <a:gdLst>
                  <a:gd name="T0" fmla="*/ 95 w 5967"/>
                  <a:gd name="T1" fmla="*/ 14 h 1355"/>
                  <a:gd name="T2" fmla="*/ 153 w 5967"/>
                  <a:gd name="T3" fmla="*/ 28 h 1355"/>
                  <a:gd name="T4" fmla="*/ 176 w 5967"/>
                  <a:gd name="T5" fmla="*/ 40 h 1355"/>
                  <a:gd name="T6" fmla="*/ 200 w 5967"/>
                  <a:gd name="T7" fmla="*/ 60 h 1355"/>
                  <a:gd name="T8" fmla="*/ 212 w 5967"/>
                  <a:gd name="T9" fmla="*/ 74 h 1355"/>
                  <a:gd name="T10" fmla="*/ 236 w 5967"/>
                  <a:gd name="T11" fmla="*/ 107 h 1355"/>
                  <a:gd name="T12" fmla="*/ 246 w 5967"/>
                  <a:gd name="T13" fmla="*/ 127 h 1355"/>
                  <a:gd name="T14" fmla="*/ 246 w 5967"/>
                  <a:gd name="T15" fmla="*/ 161 h 1355"/>
                  <a:gd name="T16" fmla="*/ 258 w 5967"/>
                  <a:gd name="T17" fmla="*/ 242 h 1355"/>
                  <a:gd name="T18" fmla="*/ 258 w 5967"/>
                  <a:gd name="T19" fmla="*/ 256 h 1355"/>
                  <a:gd name="T20" fmla="*/ 283 w 5967"/>
                  <a:gd name="T21" fmla="*/ 288 h 1355"/>
                  <a:gd name="T22" fmla="*/ 317 w 5967"/>
                  <a:gd name="T23" fmla="*/ 309 h 1355"/>
                  <a:gd name="T24" fmla="*/ 365 w 5967"/>
                  <a:gd name="T25" fmla="*/ 329 h 1355"/>
                  <a:gd name="T26" fmla="*/ 436 w 5967"/>
                  <a:gd name="T27" fmla="*/ 349 h 1355"/>
                  <a:gd name="T28" fmla="*/ 460 w 5967"/>
                  <a:gd name="T29" fmla="*/ 369 h 1355"/>
                  <a:gd name="T30" fmla="*/ 483 w 5967"/>
                  <a:gd name="T31" fmla="*/ 389 h 1355"/>
                  <a:gd name="T32" fmla="*/ 495 w 5967"/>
                  <a:gd name="T33" fmla="*/ 404 h 1355"/>
                  <a:gd name="T34" fmla="*/ 495 w 5967"/>
                  <a:gd name="T35" fmla="*/ 424 h 1355"/>
                  <a:gd name="T36" fmla="*/ 507 w 5967"/>
                  <a:gd name="T37" fmla="*/ 456 h 1355"/>
                  <a:gd name="T38" fmla="*/ 519 w 5967"/>
                  <a:gd name="T39" fmla="*/ 470 h 1355"/>
                  <a:gd name="T40" fmla="*/ 624 w 5967"/>
                  <a:gd name="T41" fmla="*/ 503 h 1355"/>
                  <a:gd name="T42" fmla="*/ 695 w 5967"/>
                  <a:gd name="T43" fmla="*/ 517 h 1355"/>
                  <a:gd name="T44" fmla="*/ 731 w 5967"/>
                  <a:gd name="T45" fmla="*/ 543 h 1355"/>
                  <a:gd name="T46" fmla="*/ 743 w 5967"/>
                  <a:gd name="T47" fmla="*/ 563 h 1355"/>
                  <a:gd name="T48" fmla="*/ 755 w 5967"/>
                  <a:gd name="T49" fmla="*/ 604 h 1355"/>
                  <a:gd name="T50" fmla="*/ 778 w 5967"/>
                  <a:gd name="T51" fmla="*/ 624 h 1355"/>
                  <a:gd name="T52" fmla="*/ 802 w 5967"/>
                  <a:gd name="T53" fmla="*/ 638 h 1355"/>
                  <a:gd name="T54" fmla="*/ 919 w 5967"/>
                  <a:gd name="T55" fmla="*/ 650 h 1355"/>
                  <a:gd name="T56" fmla="*/ 990 w 5967"/>
                  <a:gd name="T57" fmla="*/ 670 h 1355"/>
                  <a:gd name="T58" fmla="*/ 1002 w 5967"/>
                  <a:gd name="T59" fmla="*/ 684 h 1355"/>
                  <a:gd name="T60" fmla="*/ 1048 w 5967"/>
                  <a:gd name="T61" fmla="*/ 705 h 1355"/>
                  <a:gd name="T62" fmla="*/ 1073 w 5967"/>
                  <a:gd name="T63" fmla="*/ 719 h 1355"/>
                  <a:gd name="T64" fmla="*/ 1121 w 5967"/>
                  <a:gd name="T65" fmla="*/ 731 h 1355"/>
                  <a:gd name="T66" fmla="*/ 1155 w 5967"/>
                  <a:gd name="T67" fmla="*/ 751 h 1355"/>
                  <a:gd name="T68" fmla="*/ 1250 w 5967"/>
                  <a:gd name="T69" fmla="*/ 765 h 1355"/>
                  <a:gd name="T70" fmla="*/ 1262 w 5967"/>
                  <a:gd name="T71" fmla="*/ 791 h 1355"/>
                  <a:gd name="T72" fmla="*/ 1285 w 5967"/>
                  <a:gd name="T73" fmla="*/ 806 h 1355"/>
                  <a:gd name="T74" fmla="*/ 1367 w 5967"/>
                  <a:gd name="T75" fmla="*/ 826 h 1355"/>
                  <a:gd name="T76" fmla="*/ 1414 w 5967"/>
                  <a:gd name="T77" fmla="*/ 838 h 1355"/>
                  <a:gd name="T78" fmla="*/ 1475 w 5967"/>
                  <a:gd name="T79" fmla="*/ 858 h 1355"/>
                  <a:gd name="T80" fmla="*/ 1487 w 5967"/>
                  <a:gd name="T81" fmla="*/ 872 h 1355"/>
                  <a:gd name="T82" fmla="*/ 1567 w 5967"/>
                  <a:gd name="T83" fmla="*/ 899 h 1355"/>
                  <a:gd name="T84" fmla="*/ 1662 w 5967"/>
                  <a:gd name="T85" fmla="*/ 913 h 1355"/>
                  <a:gd name="T86" fmla="*/ 1709 w 5967"/>
                  <a:gd name="T87" fmla="*/ 933 h 1355"/>
                  <a:gd name="T88" fmla="*/ 1745 w 5967"/>
                  <a:gd name="T89" fmla="*/ 967 h 1355"/>
                  <a:gd name="T90" fmla="*/ 1757 w 5967"/>
                  <a:gd name="T91" fmla="*/ 987 h 1355"/>
                  <a:gd name="T92" fmla="*/ 1769 w 5967"/>
                  <a:gd name="T93" fmla="*/ 1000 h 1355"/>
                  <a:gd name="T94" fmla="*/ 1887 w 5967"/>
                  <a:gd name="T95" fmla="*/ 1020 h 1355"/>
                  <a:gd name="T96" fmla="*/ 1982 w 5967"/>
                  <a:gd name="T97" fmla="*/ 1034 h 1355"/>
                  <a:gd name="T98" fmla="*/ 2028 w 5967"/>
                  <a:gd name="T99" fmla="*/ 1054 h 1355"/>
                  <a:gd name="T100" fmla="*/ 2216 w 5967"/>
                  <a:gd name="T101" fmla="*/ 1066 h 1355"/>
                  <a:gd name="T102" fmla="*/ 2335 w 5967"/>
                  <a:gd name="T103" fmla="*/ 1086 h 1355"/>
                  <a:gd name="T104" fmla="*/ 2501 w 5967"/>
                  <a:gd name="T105" fmla="*/ 1115 h 1355"/>
                  <a:gd name="T106" fmla="*/ 2689 w 5967"/>
                  <a:gd name="T107" fmla="*/ 1127 h 1355"/>
                  <a:gd name="T108" fmla="*/ 3337 w 5967"/>
                  <a:gd name="T109" fmla="*/ 1147 h 1355"/>
                  <a:gd name="T110" fmla="*/ 3573 w 5967"/>
                  <a:gd name="T111" fmla="*/ 1173 h 1355"/>
                  <a:gd name="T112" fmla="*/ 3786 w 5967"/>
                  <a:gd name="T113" fmla="*/ 1202 h 1355"/>
                  <a:gd name="T114" fmla="*/ 4268 w 5967"/>
                  <a:gd name="T115" fmla="*/ 1234 h 1355"/>
                  <a:gd name="T116" fmla="*/ 4658 w 5967"/>
                  <a:gd name="T117" fmla="*/ 1274 h 1355"/>
                  <a:gd name="T118" fmla="*/ 5000 w 5967"/>
                  <a:gd name="T119" fmla="*/ 1323 h 1355"/>
                  <a:gd name="T120" fmla="*/ 5967 w 5967"/>
                  <a:gd name="T121" fmla="*/ 1355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67" h="1355">
                    <a:moveTo>
                      <a:pt x="0" y="0"/>
                    </a:moveTo>
                    <a:lnTo>
                      <a:pt x="71" y="0"/>
                    </a:lnTo>
                    <a:lnTo>
                      <a:pt x="71" y="14"/>
                    </a:lnTo>
                    <a:lnTo>
                      <a:pt x="95" y="14"/>
                    </a:lnTo>
                    <a:lnTo>
                      <a:pt x="95" y="20"/>
                    </a:lnTo>
                    <a:lnTo>
                      <a:pt x="117" y="20"/>
                    </a:lnTo>
                    <a:lnTo>
                      <a:pt x="117" y="28"/>
                    </a:lnTo>
                    <a:lnTo>
                      <a:pt x="153" y="28"/>
                    </a:lnTo>
                    <a:lnTo>
                      <a:pt x="153" y="34"/>
                    </a:lnTo>
                    <a:lnTo>
                      <a:pt x="176" y="34"/>
                    </a:lnTo>
                    <a:lnTo>
                      <a:pt x="176" y="40"/>
                    </a:lnTo>
                    <a:lnTo>
                      <a:pt x="176" y="40"/>
                    </a:lnTo>
                    <a:lnTo>
                      <a:pt x="176" y="54"/>
                    </a:lnTo>
                    <a:lnTo>
                      <a:pt x="176" y="54"/>
                    </a:lnTo>
                    <a:lnTo>
                      <a:pt x="176" y="60"/>
                    </a:lnTo>
                    <a:lnTo>
                      <a:pt x="200" y="60"/>
                    </a:lnTo>
                    <a:lnTo>
                      <a:pt x="200" y="68"/>
                    </a:lnTo>
                    <a:lnTo>
                      <a:pt x="212" y="68"/>
                    </a:lnTo>
                    <a:lnTo>
                      <a:pt x="212" y="74"/>
                    </a:lnTo>
                    <a:lnTo>
                      <a:pt x="212" y="74"/>
                    </a:lnTo>
                    <a:lnTo>
                      <a:pt x="212" y="88"/>
                    </a:lnTo>
                    <a:lnTo>
                      <a:pt x="212" y="88"/>
                    </a:lnTo>
                    <a:lnTo>
                      <a:pt x="212" y="107"/>
                    </a:lnTo>
                    <a:lnTo>
                      <a:pt x="236" y="107"/>
                    </a:lnTo>
                    <a:lnTo>
                      <a:pt x="236" y="121"/>
                    </a:lnTo>
                    <a:lnTo>
                      <a:pt x="236" y="121"/>
                    </a:lnTo>
                    <a:lnTo>
                      <a:pt x="236" y="127"/>
                    </a:lnTo>
                    <a:lnTo>
                      <a:pt x="246" y="127"/>
                    </a:lnTo>
                    <a:lnTo>
                      <a:pt x="246" y="135"/>
                    </a:lnTo>
                    <a:lnTo>
                      <a:pt x="246" y="135"/>
                    </a:lnTo>
                    <a:lnTo>
                      <a:pt x="246" y="161"/>
                    </a:lnTo>
                    <a:lnTo>
                      <a:pt x="246" y="161"/>
                    </a:lnTo>
                    <a:lnTo>
                      <a:pt x="246" y="196"/>
                    </a:lnTo>
                    <a:lnTo>
                      <a:pt x="246" y="196"/>
                    </a:lnTo>
                    <a:lnTo>
                      <a:pt x="246" y="242"/>
                    </a:lnTo>
                    <a:lnTo>
                      <a:pt x="258" y="242"/>
                    </a:lnTo>
                    <a:lnTo>
                      <a:pt x="258" y="248"/>
                    </a:lnTo>
                    <a:lnTo>
                      <a:pt x="258" y="248"/>
                    </a:lnTo>
                    <a:lnTo>
                      <a:pt x="258" y="256"/>
                    </a:lnTo>
                    <a:lnTo>
                      <a:pt x="258" y="256"/>
                    </a:lnTo>
                    <a:lnTo>
                      <a:pt x="258" y="268"/>
                    </a:lnTo>
                    <a:lnTo>
                      <a:pt x="271" y="268"/>
                    </a:lnTo>
                    <a:lnTo>
                      <a:pt x="271" y="288"/>
                    </a:lnTo>
                    <a:lnTo>
                      <a:pt x="283" y="288"/>
                    </a:lnTo>
                    <a:lnTo>
                      <a:pt x="283" y="303"/>
                    </a:lnTo>
                    <a:lnTo>
                      <a:pt x="295" y="303"/>
                    </a:lnTo>
                    <a:lnTo>
                      <a:pt x="295" y="309"/>
                    </a:lnTo>
                    <a:lnTo>
                      <a:pt x="317" y="309"/>
                    </a:lnTo>
                    <a:lnTo>
                      <a:pt x="317" y="323"/>
                    </a:lnTo>
                    <a:lnTo>
                      <a:pt x="317" y="323"/>
                    </a:lnTo>
                    <a:lnTo>
                      <a:pt x="317" y="329"/>
                    </a:lnTo>
                    <a:lnTo>
                      <a:pt x="365" y="329"/>
                    </a:lnTo>
                    <a:lnTo>
                      <a:pt x="365" y="335"/>
                    </a:lnTo>
                    <a:lnTo>
                      <a:pt x="436" y="335"/>
                    </a:lnTo>
                    <a:lnTo>
                      <a:pt x="436" y="349"/>
                    </a:lnTo>
                    <a:lnTo>
                      <a:pt x="436" y="349"/>
                    </a:lnTo>
                    <a:lnTo>
                      <a:pt x="436" y="355"/>
                    </a:lnTo>
                    <a:lnTo>
                      <a:pt x="448" y="355"/>
                    </a:lnTo>
                    <a:lnTo>
                      <a:pt x="448" y="369"/>
                    </a:lnTo>
                    <a:lnTo>
                      <a:pt x="460" y="369"/>
                    </a:lnTo>
                    <a:lnTo>
                      <a:pt x="460" y="375"/>
                    </a:lnTo>
                    <a:lnTo>
                      <a:pt x="471" y="375"/>
                    </a:lnTo>
                    <a:lnTo>
                      <a:pt x="471" y="389"/>
                    </a:lnTo>
                    <a:lnTo>
                      <a:pt x="483" y="389"/>
                    </a:lnTo>
                    <a:lnTo>
                      <a:pt x="483" y="396"/>
                    </a:lnTo>
                    <a:lnTo>
                      <a:pt x="483" y="396"/>
                    </a:lnTo>
                    <a:lnTo>
                      <a:pt x="483" y="404"/>
                    </a:lnTo>
                    <a:lnTo>
                      <a:pt x="495" y="404"/>
                    </a:lnTo>
                    <a:lnTo>
                      <a:pt x="495" y="416"/>
                    </a:lnTo>
                    <a:lnTo>
                      <a:pt x="495" y="416"/>
                    </a:lnTo>
                    <a:lnTo>
                      <a:pt x="495" y="424"/>
                    </a:lnTo>
                    <a:lnTo>
                      <a:pt x="495" y="424"/>
                    </a:lnTo>
                    <a:lnTo>
                      <a:pt x="495" y="442"/>
                    </a:lnTo>
                    <a:lnTo>
                      <a:pt x="507" y="442"/>
                    </a:lnTo>
                    <a:lnTo>
                      <a:pt x="507" y="456"/>
                    </a:lnTo>
                    <a:lnTo>
                      <a:pt x="507" y="456"/>
                    </a:lnTo>
                    <a:lnTo>
                      <a:pt x="507" y="462"/>
                    </a:lnTo>
                    <a:lnTo>
                      <a:pt x="507" y="462"/>
                    </a:lnTo>
                    <a:lnTo>
                      <a:pt x="507" y="470"/>
                    </a:lnTo>
                    <a:lnTo>
                      <a:pt x="519" y="470"/>
                    </a:lnTo>
                    <a:lnTo>
                      <a:pt x="519" y="497"/>
                    </a:lnTo>
                    <a:lnTo>
                      <a:pt x="602" y="497"/>
                    </a:lnTo>
                    <a:lnTo>
                      <a:pt x="602" y="503"/>
                    </a:lnTo>
                    <a:lnTo>
                      <a:pt x="624" y="503"/>
                    </a:lnTo>
                    <a:lnTo>
                      <a:pt x="624" y="511"/>
                    </a:lnTo>
                    <a:lnTo>
                      <a:pt x="673" y="511"/>
                    </a:lnTo>
                    <a:lnTo>
                      <a:pt x="673" y="517"/>
                    </a:lnTo>
                    <a:lnTo>
                      <a:pt x="695" y="517"/>
                    </a:lnTo>
                    <a:lnTo>
                      <a:pt x="695" y="531"/>
                    </a:lnTo>
                    <a:lnTo>
                      <a:pt x="707" y="531"/>
                    </a:lnTo>
                    <a:lnTo>
                      <a:pt x="707" y="543"/>
                    </a:lnTo>
                    <a:lnTo>
                      <a:pt x="731" y="543"/>
                    </a:lnTo>
                    <a:lnTo>
                      <a:pt x="731" y="551"/>
                    </a:lnTo>
                    <a:lnTo>
                      <a:pt x="743" y="551"/>
                    </a:lnTo>
                    <a:lnTo>
                      <a:pt x="743" y="563"/>
                    </a:lnTo>
                    <a:lnTo>
                      <a:pt x="743" y="563"/>
                    </a:lnTo>
                    <a:lnTo>
                      <a:pt x="743" y="583"/>
                    </a:lnTo>
                    <a:lnTo>
                      <a:pt x="755" y="583"/>
                    </a:lnTo>
                    <a:lnTo>
                      <a:pt x="755" y="604"/>
                    </a:lnTo>
                    <a:lnTo>
                      <a:pt x="755" y="604"/>
                    </a:lnTo>
                    <a:lnTo>
                      <a:pt x="755" y="612"/>
                    </a:lnTo>
                    <a:lnTo>
                      <a:pt x="765" y="612"/>
                    </a:lnTo>
                    <a:lnTo>
                      <a:pt x="765" y="624"/>
                    </a:lnTo>
                    <a:lnTo>
                      <a:pt x="778" y="624"/>
                    </a:lnTo>
                    <a:lnTo>
                      <a:pt x="778" y="632"/>
                    </a:lnTo>
                    <a:lnTo>
                      <a:pt x="790" y="632"/>
                    </a:lnTo>
                    <a:lnTo>
                      <a:pt x="790" y="638"/>
                    </a:lnTo>
                    <a:lnTo>
                      <a:pt x="802" y="638"/>
                    </a:lnTo>
                    <a:lnTo>
                      <a:pt x="802" y="644"/>
                    </a:lnTo>
                    <a:lnTo>
                      <a:pt x="897" y="644"/>
                    </a:lnTo>
                    <a:lnTo>
                      <a:pt x="897" y="650"/>
                    </a:lnTo>
                    <a:lnTo>
                      <a:pt x="919" y="650"/>
                    </a:lnTo>
                    <a:lnTo>
                      <a:pt x="919" y="664"/>
                    </a:lnTo>
                    <a:lnTo>
                      <a:pt x="978" y="664"/>
                    </a:lnTo>
                    <a:lnTo>
                      <a:pt x="978" y="670"/>
                    </a:lnTo>
                    <a:lnTo>
                      <a:pt x="990" y="670"/>
                    </a:lnTo>
                    <a:lnTo>
                      <a:pt x="990" y="678"/>
                    </a:lnTo>
                    <a:lnTo>
                      <a:pt x="1002" y="678"/>
                    </a:lnTo>
                    <a:lnTo>
                      <a:pt x="1002" y="684"/>
                    </a:lnTo>
                    <a:lnTo>
                      <a:pt x="1002" y="684"/>
                    </a:lnTo>
                    <a:lnTo>
                      <a:pt x="1002" y="690"/>
                    </a:lnTo>
                    <a:lnTo>
                      <a:pt x="1038" y="690"/>
                    </a:lnTo>
                    <a:lnTo>
                      <a:pt x="1038" y="705"/>
                    </a:lnTo>
                    <a:lnTo>
                      <a:pt x="1048" y="705"/>
                    </a:lnTo>
                    <a:lnTo>
                      <a:pt x="1048" y="711"/>
                    </a:lnTo>
                    <a:lnTo>
                      <a:pt x="1048" y="711"/>
                    </a:lnTo>
                    <a:lnTo>
                      <a:pt x="1048" y="719"/>
                    </a:lnTo>
                    <a:lnTo>
                      <a:pt x="1073" y="719"/>
                    </a:lnTo>
                    <a:lnTo>
                      <a:pt x="1073" y="725"/>
                    </a:lnTo>
                    <a:lnTo>
                      <a:pt x="1085" y="725"/>
                    </a:lnTo>
                    <a:lnTo>
                      <a:pt x="1085" y="731"/>
                    </a:lnTo>
                    <a:lnTo>
                      <a:pt x="1121" y="731"/>
                    </a:lnTo>
                    <a:lnTo>
                      <a:pt x="1121" y="745"/>
                    </a:lnTo>
                    <a:lnTo>
                      <a:pt x="1143" y="745"/>
                    </a:lnTo>
                    <a:lnTo>
                      <a:pt x="1143" y="751"/>
                    </a:lnTo>
                    <a:lnTo>
                      <a:pt x="1155" y="751"/>
                    </a:lnTo>
                    <a:lnTo>
                      <a:pt x="1155" y="759"/>
                    </a:lnTo>
                    <a:lnTo>
                      <a:pt x="1214" y="759"/>
                    </a:lnTo>
                    <a:lnTo>
                      <a:pt x="1214" y="765"/>
                    </a:lnTo>
                    <a:lnTo>
                      <a:pt x="1250" y="765"/>
                    </a:lnTo>
                    <a:lnTo>
                      <a:pt x="1250" y="785"/>
                    </a:lnTo>
                    <a:lnTo>
                      <a:pt x="1262" y="785"/>
                    </a:lnTo>
                    <a:lnTo>
                      <a:pt x="1262" y="791"/>
                    </a:lnTo>
                    <a:lnTo>
                      <a:pt x="1262" y="791"/>
                    </a:lnTo>
                    <a:lnTo>
                      <a:pt x="1262" y="800"/>
                    </a:lnTo>
                    <a:lnTo>
                      <a:pt x="1272" y="800"/>
                    </a:lnTo>
                    <a:lnTo>
                      <a:pt x="1272" y="806"/>
                    </a:lnTo>
                    <a:lnTo>
                      <a:pt x="1285" y="806"/>
                    </a:lnTo>
                    <a:lnTo>
                      <a:pt x="1285" y="818"/>
                    </a:lnTo>
                    <a:lnTo>
                      <a:pt x="1333" y="818"/>
                    </a:lnTo>
                    <a:lnTo>
                      <a:pt x="1333" y="826"/>
                    </a:lnTo>
                    <a:lnTo>
                      <a:pt x="1367" y="826"/>
                    </a:lnTo>
                    <a:lnTo>
                      <a:pt x="1367" y="832"/>
                    </a:lnTo>
                    <a:lnTo>
                      <a:pt x="1392" y="832"/>
                    </a:lnTo>
                    <a:lnTo>
                      <a:pt x="1392" y="838"/>
                    </a:lnTo>
                    <a:lnTo>
                      <a:pt x="1414" y="838"/>
                    </a:lnTo>
                    <a:lnTo>
                      <a:pt x="1414" y="852"/>
                    </a:lnTo>
                    <a:lnTo>
                      <a:pt x="1450" y="852"/>
                    </a:lnTo>
                    <a:lnTo>
                      <a:pt x="1450" y="858"/>
                    </a:lnTo>
                    <a:lnTo>
                      <a:pt x="1475" y="858"/>
                    </a:lnTo>
                    <a:lnTo>
                      <a:pt x="1475" y="866"/>
                    </a:lnTo>
                    <a:lnTo>
                      <a:pt x="1475" y="866"/>
                    </a:lnTo>
                    <a:lnTo>
                      <a:pt x="1475" y="872"/>
                    </a:lnTo>
                    <a:lnTo>
                      <a:pt x="1487" y="872"/>
                    </a:lnTo>
                    <a:lnTo>
                      <a:pt x="1487" y="892"/>
                    </a:lnTo>
                    <a:lnTo>
                      <a:pt x="1545" y="892"/>
                    </a:lnTo>
                    <a:lnTo>
                      <a:pt x="1545" y="899"/>
                    </a:lnTo>
                    <a:lnTo>
                      <a:pt x="1567" y="899"/>
                    </a:lnTo>
                    <a:lnTo>
                      <a:pt x="1567" y="907"/>
                    </a:lnTo>
                    <a:lnTo>
                      <a:pt x="1604" y="907"/>
                    </a:lnTo>
                    <a:lnTo>
                      <a:pt x="1604" y="913"/>
                    </a:lnTo>
                    <a:lnTo>
                      <a:pt x="1662" y="913"/>
                    </a:lnTo>
                    <a:lnTo>
                      <a:pt x="1662" y="927"/>
                    </a:lnTo>
                    <a:lnTo>
                      <a:pt x="1699" y="927"/>
                    </a:lnTo>
                    <a:lnTo>
                      <a:pt x="1699" y="933"/>
                    </a:lnTo>
                    <a:lnTo>
                      <a:pt x="1709" y="933"/>
                    </a:lnTo>
                    <a:lnTo>
                      <a:pt x="1709" y="939"/>
                    </a:lnTo>
                    <a:lnTo>
                      <a:pt x="1733" y="939"/>
                    </a:lnTo>
                    <a:lnTo>
                      <a:pt x="1733" y="967"/>
                    </a:lnTo>
                    <a:lnTo>
                      <a:pt x="1745" y="967"/>
                    </a:lnTo>
                    <a:lnTo>
                      <a:pt x="1745" y="973"/>
                    </a:lnTo>
                    <a:lnTo>
                      <a:pt x="1757" y="973"/>
                    </a:lnTo>
                    <a:lnTo>
                      <a:pt x="1757" y="987"/>
                    </a:lnTo>
                    <a:lnTo>
                      <a:pt x="1757" y="987"/>
                    </a:lnTo>
                    <a:lnTo>
                      <a:pt x="1757" y="993"/>
                    </a:lnTo>
                    <a:lnTo>
                      <a:pt x="1757" y="993"/>
                    </a:lnTo>
                    <a:lnTo>
                      <a:pt x="1757" y="1000"/>
                    </a:lnTo>
                    <a:lnTo>
                      <a:pt x="1769" y="1000"/>
                    </a:lnTo>
                    <a:lnTo>
                      <a:pt x="1769" y="1006"/>
                    </a:lnTo>
                    <a:lnTo>
                      <a:pt x="1780" y="1006"/>
                    </a:lnTo>
                    <a:lnTo>
                      <a:pt x="1780" y="1020"/>
                    </a:lnTo>
                    <a:lnTo>
                      <a:pt x="1887" y="1020"/>
                    </a:lnTo>
                    <a:lnTo>
                      <a:pt x="1887" y="1026"/>
                    </a:lnTo>
                    <a:lnTo>
                      <a:pt x="1923" y="1026"/>
                    </a:lnTo>
                    <a:lnTo>
                      <a:pt x="1923" y="1034"/>
                    </a:lnTo>
                    <a:lnTo>
                      <a:pt x="1982" y="1034"/>
                    </a:lnTo>
                    <a:lnTo>
                      <a:pt x="1982" y="1040"/>
                    </a:lnTo>
                    <a:lnTo>
                      <a:pt x="2004" y="1040"/>
                    </a:lnTo>
                    <a:lnTo>
                      <a:pt x="2004" y="1054"/>
                    </a:lnTo>
                    <a:lnTo>
                      <a:pt x="2028" y="1054"/>
                    </a:lnTo>
                    <a:lnTo>
                      <a:pt x="2028" y="1060"/>
                    </a:lnTo>
                    <a:lnTo>
                      <a:pt x="2145" y="1060"/>
                    </a:lnTo>
                    <a:lnTo>
                      <a:pt x="2145" y="1066"/>
                    </a:lnTo>
                    <a:lnTo>
                      <a:pt x="2216" y="1066"/>
                    </a:lnTo>
                    <a:lnTo>
                      <a:pt x="2216" y="1080"/>
                    </a:lnTo>
                    <a:lnTo>
                      <a:pt x="2323" y="1080"/>
                    </a:lnTo>
                    <a:lnTo>
                      <a:pt x="2323" y="1086"/>
                    </a:lnTo>
                    <a:lnTo>
                      <a:pt x="2335" y="1086"/>
                    </a:lnTo>
                    <a:lnTo>
                      <a:pt x="2335" y="1107"/>
                    </a:lnTo>
                    <a:lnTo>
                      <a:pt x="2347" y="1107"/>
                    </a:lnTo>
                    <a:lnTo>
                      <a:pt x="2347" y="1115"/>
                    </a:lnTo>
                    <a:lnTo>
                      <a:pt x="2501" y="1115"/>
                    </a:lnTo>
                    <a:lnTo>
                      <a:pt x="2501" y="1121"/>
                    </a:lnTo>
                    <a:lnTo>
                      <a:pt x="2559" y="1121"/>
                    </a:lnTo>
                    <a:lnTo>
                      <a:pt x="2559" y="1127"/>
                    </a:lnTo>
                    <a:lnTo>
                      <a:pt x="2689" y="1127"/>
                    </a:lnTo>
                    <a:lnTo>
                      <a:pt x="2689" y="1141"/>
                    </a:lnTo>
                    <a:lnTo>
                      <a:pt x="3030" y="1141"/>
                    </a:lnTo>
                    <a:lnTo>
                      <a:pt x="3030" y="1147"/>
                    </a:lnTo>
                    <a:lnTo>
                      <a:pt x="3337" y="1147"/>
                    </a:lnTo>
                    <a:lnTo>
                      <a:pt x="3337" y="1161"/>
                    </a:lnTo>
                    <a:lnTo>
                      <a:pt x="3349" y="1161"/>
                    </a:lnTo>
                    <a:lnTo>
                      <a:pt x="3349" y="1173"/>
                    </a:lnTo>
                    <a:lnTo>
                      <a:pt x="3573" y="1173"/>
                    </a:lnTo>
                    <a:lnTo>
                      <a:pt x="3573" y="1187"/>
                    </a:lnTo>
                    <a:lnTo>
                      <a:pt x="3668" y="1187"/>
                    </a:lnTo>
                    <a:lnTo>
                      <a:pt x="3668" y="1202"/>
                    </a:lnTo>
                    <a:lnTo>
                      <a:pt x="3786" y="1202"/>
                    </a:lnTo>
                    <a:lnTo>
                      <a:pt x="3786" y="1214"/>
                    </a:lnTo>
                    <a:lnTo>
                      <a:pt x="3986" y="1214"/>
                    </a:lnTo>
                    <a:lnTo>
                      <a:pt x="3986" y="1234"/>
                    </a:lnTo>
                    <a:lnTo>
                      <a:pt x="4268" y="1234"/>
                    </a:lnTo>
                    <a:lnTo>
                      <a:pt x="4268" y="1248"/>
                    </a:lnTo>
                    <a:lnTo>
                      <a:pt x="4363" y="1248"/>
                    </a:lnTo>
                    <a:lnTo>
                      <a:pt x="4363" y="1274"/>
                    </a:lnTo>
                    <a:lnTo>
                      <a:pt x="4658" y="1274"/>
                    </a:lnTo>
                    <a:lnTo>
                      <a:pt x="4658" y="1295"/>
                    </a:lnTo>
                    <a:lnTo>
                      <a:pt x="4765" y="1295"/>
                    </a:lnTo>
                    <a:lnTo>
                      <a:pt x="4765" y="1323"/>
                    </a:lnTo>
                    <a:lnTo>
                      <a:pt x="5000" y="1323"/>
                    </a:lnTo>
                    <a:lnTo>
                      <a:pt x="5000" y="1355"/>
                    </a:lnTo>
                    <a:lnTo>
                      <a:pt x="5967" y="1355"/>
                    </a:lnTo>
                    <a:lnTo>
                      <a:pt x="5967" y="1355"/>
                    </a:lnTo>
                    <a:lnTo>
                      <a:pt x="5967" y="1355"/>
                    </a:lnTo>
                  </a:path>
                </a:pathLst>
              </a:custGeom>
              <a:noFill/>
              <a:ln w="12700">
                <a:solidFill>
                  <a:srgbClr val="1DCE9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30">
                <a:extLst>
                  <a:ext uri="{FF2B5EF4-FFF2-40B4-BE49-F238E27FC236}">
                    <a16:creationId xmlns:a16="http://schemas.microsoft.com/office/drawing/2014/main" id="{5532603E-7DBE-C83D-B2E6-3C916C4D761E}"/>
                  </a:ext>
                </a:extLst>
              </p:cNvPr>
              <p:cNvSpPr>
                <a:spLocks noChangeShapeType="1"/>
              </p:cNvSpPr>
              <p:nvPr/>
            </p:nvSpPr>
            <p:spPr bwMode="auto">
              <a:xfrm flipV="1">
                <a:off x="1118" y="808"/>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31">
                <a:extLst>
                  <a:ext uri="{FF2B5EF4-FFF2-40B4-BE49-F238E27FC236}">
                    <a16:creationId xmlns:a16="http://schemas.microsoft.com/office/drawing/2014/main" id="{42B5B9DD-817D-82D8-B619-AA069FFB4C1B}"/>
                  </a:ext>
                </a:extLst>
              </p:cNvPr>
              <p:cNvSpPr>
                <a:spLocks noChangeShapeType="1"/>
              </p:cNvSpPr>
              <p:nvPr/>
            </p:nvSpPr>
            <p:spPr bwMode="auto">
              <a:xfrm flipV="1">
                <a:off x="1589" y="1200"/>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32">
                <a:extLst>
                  <a:ext uri="{FF2B5EF4-FFF2-40B4-BE49-F238E27FC236}">
                    <a16:creationId xmlns:a16="http://schemas.microsoft.com/office/drawing/2014/main" id="{E6CFB727-B44B-C357-6289-61C252D3C2D4}"/>
                  </a:ext>
                </a:extLst>
              </p:cNvPr>
              <p:cNvSpPr>
                <a:spLocks noChangeShapeType="1"/>
              </p:cNvSpPr>
              <p:nvPr/>
            </p:nvSpPr>
            <p:spPr bwMode="auto">
              <a:xfrm flipV="1">
                <a:off x="1623" y="1255"/>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Line 33">
                <a:extLst>
                  <a:ext uri="{FF2B5EF4-FFF2-40B4-BE49-F238E27FC236}">
                    <a16:creationId xmlns:a16="http://schemas.microsoft.com/office/drawing/2014/main" id="{2B346EAC-33D4-1D50-E51D-14B8F947740D}"/>
                  </a:ext>
                </a:extLst>
              </p:cNvPr>
              <p:cNvSpPr>
                <a:spLocks noChangeShapeType="1"/>
              </p:cNvSpPr>
              <p:nvPr/>
            </p:nvSpPr>
            <p:spPr bwMode="auto">
              <a:xfrm flipV="1">
                <a:off x="1655" y="1307"/>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Line 34">
                <a:extLst>
                  <a:ext uri="{FF2B5EF4-FFF2-40B4-BE49-F238E27FC236}">
                    <a16:creationId xmlns:a16="http://schemas.microsoft.com/office/drawing/2014/main" id="{693A84CB-20BB-896C-6845-01BAC255E7C3}"/>
                  </a:ext>
                </a:extLst>
              </p:cNvPr>
              <p:cNvSpPr>
                <a:spLocks noChangeShapeType="1"/>
              </p:cNvSpPr>
              <p:nvPr/>
            </p:nvSpPr>
            <p:spPr bwMode="auto">
              <a:xfrm flipV="1">
                <a:off x="1904" y="144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Line 35">
                <a:extLst>
                  <a:ext uri="{FF2B5EF4-FFF2-40B4-BE49-F238E27FC236}">
                    <a16:creationId xmlns:a16="http://schemas.microsoft.com/office/drawing/2014/main" id="{D5A45EA3-3DDC-B5B3-EEA0-58B9FAB35AC3}"/>
                  </a:ext>
                </a:extLst>
              </p:cNvPr>
              <p:cNvSpPr>
                <a:spLocks noChangeShapeType="1"/>
              </p:cNvSpPr>
              <p:nvPr/>
            </p:nvSpPr>
            <p:spPr bwMode="auto">
              <a:xfrm flipV="1">
                <a:off x="2114" y="1489"/>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36">
                <a:extLst>
                  <a:ext uri="{FF2B5EF4-FFF2-40B4-BE49-F238E27FC236}">
                    <a16:creationId xmlns:a16="http://schemas.microsoft.com/office/drawing/2014/main" id="{75C1CEB6-7C69-9208-2A60-AA84511D2587}"/>
                  </a:ext>
                </a:extLst>
              </p:cNvPr>
              <p:cNvSpPr>
                <a:spLocks noChangeShapeType="1"/>
              </p:cNvSpPr>
              <p:nvPr/>
            </p:nvSpPr>
            <p:spPr bwMode="auto">
              <a:xfrm flipV="1">
                <a:off x="2386" y="1610"/>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37">
                <a:extLst>
                  <a:ext uri="{FF2B5EF4-FFF2-40B4-BE49-F238E27FC236}">
                    <a16:creationId xmlns:a16="http://schemas.microsoft.com/office/drawing/2014/main" id="{3BCF6C6C-6558-3E8F-64FF-9F650D0CEF8E}"/>
                  </a:ext>
                </a:extLst>
              </p:cNvPr>
              <p:cNvSpPr>
                <a:spLocks noChangeShapeType="1"/>
              </p:cNvSpPr>
              <p:nvPr/>
            </p:nvSpPr>
            <p:spPr bwMode="auto">
              <a:xfrm flipV="1">
                <a:off x="2399" y="1616"/>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Line 38">
                <a:extLst>
                  <a:ext uri="{FF2B5EF4-FFF2-40B4-BE49-F238E27FC236}">
                    <a16:creationId xmlns:a16="http://schemas.microsoft.com/office/drawing/2014/main" id="{17171B90-B1FC-05FB-3A82-05B3F3F68B3B}"/>
                  </a:ext>
                </a:extLst>
              </p:cNvPr>
              <p:cNvSpPr>
                <a:spLocks noChangeShapeType="1"/>
              </p:cNvSpPr>
              <p:nvPr/>
            </p:nvSpPr>
            <p:spPr bwMode="auto">
              <a:xfrm flipV="1">
                <a:off x="2485" y="1644"/>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Line 39">
                <a:extLst>
                  <a:ext uri="{FF2B5EF4-FFF2-40B4-BE49-F238E27FC236}">
                    <a16:creationId xmlns:a16="http://schemas.microsoft.com/office/drawing/2014/main" id="{928E1D53-043D-2FB6-CD46-AE4A28D2BB53}"/>
                  </a:ext>
                </a:extLst>
              </p:cNvPr>
              <p:cNvSpPr>
                <a:spLocks noChangeShapeType="1"/>
              </p:cNvSpPr>
              <p:nvPr/>
            </p:nvSpPr>
            <p:spPr bwMode="auto">
              <a:xfrm flipV="1">
                <a:off x="2637" y="1705"/>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Line 40">
                <a:extLst>
                  <a:ext uri="{FF2B5EF4-FFF2-40B4-BE49-F238E27FC236}">
                    <a16:creationId xmlns:a16="http://schemas.microsoft.com/office/drawing/2014/main" id="{40876AD3-3BAF-A22F-1D68-A3148356198D}"/>
                  </a:ext>
                </a:extLst>
              </p:cNvPr>
              <p:cNvSpPr>
                <a:spLocks noChangeShapeType="1"/>
              </p:cNvSpPr>
              <p:nvPr/>
            </p:nvSpPr>
            <p:spPr bwMode="auto">
              <a:xfrm flipV="1">
                <a:off x="2673" y="1711"/>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Line 41">
                <a:extLst>
                  <a:ext uri="{FF2B5EF4-FFF2-40B4-BE49-F238E27FC236}">
                    <a16:creationId xmlns:a16="http://schemas.microsoft.com/office/drawing/2014/main" id="{47DFB4BD-11B6-2983-CF06-C80D82BDAEE6}"/>
                  </a:ext>
                </a:extLst>
              </p:cNvPr>
              <p:cNvSpPr>
                <a:spLocks noChangeShapeType="1"/>
              </p:cNvSpPr>
              <p:nvPr/>
            </p:nvSpPr>
            <p:spPr bwMode="auto">
              <a:xfrm flipV="1">
                <a:off x="2708" y="1717"/>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Line 42">
                <a:extLst>
                  <a:ext uri="{FF2B5EF4-FFF2-40B4-BE49-F238E27FC236}">
                    <a16:creationId xmlns:a16="http://schemas.microsoft.com/office/drawing/2014/main" id="{890881C8-8B11-76E8-1EEF-42FF4BE1A3CA}"/>
                  </a:ext>
                </a:extLst>
              </p:cNvPr>
              <p:cNvSpPr>
                <a:spLocks noChangeShapeType="1"/>
              </p:cNvSpPr>
              <p:nvPr/>
            </p:nvSpPr>
            <p:spPr bwMode="auto">
              <a:xfrm flipV="1">
                <a:off x="2817" y="1743"/>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Line 43">
                <a:extLst>
                  <a:ext uri="{FF2B5EF4-FFF2-40B4-BE49-F238E27FC236}">
                    <a16:creationId xmlns:a16="http://schemas.microsoft.com/office/drawing/2014/main" id="{0EE6C162-5389-AB13-1F21-A3EADF7CA7DD}"/>
                  </a:ext>
                </a:extLst>
              </p:cNvPr>
              <p:cNvSpPr>
                <a:spLocks noChangeShapeType="1"/>
              </p:cNvSpPr>
              <p:nvPr/>
            </p:nvSpPr>
            <p:spPr bwMode="auto">
              <a:xfrm flipV="1">
                <a:off x="3051" y="1844"/>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Line 44">
                <a:extLst>
                  <a:ext uri="{FF2B5EF4-FFF2-40B4-BE49-F238E27FC236}">
                    <a16:creationId xmlns:a16="http://schemas.microsoft.com/office/drawing/2014/main" id="{1417D51E-20DA-FABF-14A7-5E34E39BA431}"/>
                  </a:ext>
                </a:extLst>
              </p:cNvPr>
              <p:cNvSpPr>
                <a:spLocks noChangeShapeType="1"/>
              </p:cNvSpPr>
              <p:nvPr/>
            </p:nvSpPr>
            <p:spPr bwMode="auto">
              <a:xfrm flipV="1">
                <a:off x="3122" y="1865"/>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Line 45">
                <a:extLst>
                  <a:ext uri="{FF2B5EF4-FFF2-40B4-BE49-F238E27FC236}">
                    <a16:creationId xmlns:a16="http://schemas.microsoft.com/office/drawing/2014/main" id="{448E3477-6F58-7C52-336C-5680C60ED6AA}"/>
                  </a:ext>
                </a:extLst>
              </p:cNvPr>
              <p:cNvSpPr>
                <a:spLocks noChangeShapeType="1"/>
              </p:cNvSpPr>
              <p:nvPr/>
            </p:nvSpPr>
            <p:spPr bwMode="auto">
              <a:xfrm flipV="1">
                <a:off x="3346" y="1893"/>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Line 46">
                <a:extLst>
                  <a:ext uri="{FF2B5EF4-FFF2-40B4-BE49-F238E27FC236}">
                    <a16:creationId xmlns:a16="http://schemas.microsoft.com/office/drawing/2014/main" id="{0204EB8C-EF96-C91E-957A-6BE29B8F9527}"/>
                  </a:ext>
                </a:extLst>
              </p:cNvPr>
              <p:cNvSpPr>
                <a:spLocks noChangeShapeType="1"/>
              </p:cNvSpPr>
              <p:nvPr/>
            </p:nvSpPr>
            <p:spPr bwMode="auto">
              <a:xfrm flipV="1">
                <a:off x="3427" y="1893"/>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Line 47">
                <a:extLst>
                  <a:ext uri="{FF2B5EF4-FFF2-40B4-BE49-F238E27FC236}">
                    <a16:creationId xmlns:a16="http://schemas.microsoft.com/office/drawing/2014/main" id="{3DBC8A49-6143-DFEE-66B6-C68757BDCFBE}"/>
                  </a:ext>
                </a:extLst>
              </p:cNvPr>
              <p:cNvSpPr>
                <a:spLocks noChangeShapeType="1"/>
              </p:cNvSpPr>
              <p:nvPr/>
            </p:nvSpPr>
            <p:spPr bwMode="auto">
              <a:xfrm flipV="1">
                <a:off x="3522" y="1925"/>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Line 48">
                <a:extLst>
                  <a:ext uri="{FF2B5EF4-FFF2-40B4-BE49-F238E27FC236}">
                    <a16:creationId xmlns:a16="http://schemas.microsoft.com/office/drawing/2014/main" id="{1158525F-2864-30E1-1BAB-2A81F2FD8AB9}"/>
                  </a:ext>
                </a:extLst>
              </p:cNvPr>
              <p:cNvSpPr>
                <a:spLocks noChangeShapeType="1"/>
              </p:cNvSpPr>
              <p:nvPr/>
            </p:nvSpPr>
            <p:spPr bwMode="auto">
              <a:xfrm flipV="1">
                <a:off x="3651" y="19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Line 49">
                <a:extLst>
                  <a:ext uri="{FF2B5EF4-FFF2-40B4-BE49-F238E27FC236}">
                    <a16:creationId xmlns:a16="http://schemas.microsoft.com/office/drawing/2014/main" id="{631415F8-3E8C-DDA6-9A54-470FAD17F1DC}"/>
                  </a:ext>
                </a:extLst>
              </p:cNvPr>
              <p:cNvSpPr>
                <a:spLocks noChangeShapeType="1"/>
              </p:cNvSpPr>
              <p:nvPr/>
            </p:nvSpPr>
            <p:spPr bwMode="auto">
              <a:xfrm flipV="1">
                <a:off x="3780" y="1939"/>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Line 50">
                <a:extLst>
                  <a:ext uri="{FF2B5EF4-FFF2-40B4-BE49-F238E27FC236}">
                    <a16:creationId xmlns:a16="http://schemas.microsoft.com/office/drawing/2014/main" id="{1E77AD51-0D79-E3BA-2917-E350FC232263}"/>
                  </a:ext>
                </a:extLst>
              </p:cNvPr>
              <p:cNvSpPr>
                <a:spLocks noChangeShapeType="1"/>
              </p:cNvSpPr>
              <p:nvPr/>
            </p:nvSpPr>
            <p:spPr bwMode="auto">
              <a:xfrm flipV="1">
                <a:off x="3827"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Line 51">
                <a:extLst>
                  <a:ext uri="{FF2B5EF4-FFF2-40B4-BE49-F238E27FC236}">
                    <a16:creationId xmlns:a16="http://schemas.microsoft.com/office/drawing/2014/main" id="{936D3A15-C73E-C6B7-F8C3-9F0959633CEA}"/>
                  </a:ext>
                </a:extLst>
              </p:cNvPr>
              <p:cNvSpPr>
                <a:spLocks noChangeShapeType="1"/>
              </p:cNvSpPr>
              <p:nvPr/>
            </p:nvSpPr>
            <p:spPr bwMode="auto">
              <a:xfrm flipV="1">
                <a:off x="3841"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Line 52">
                <a:extLst>
                  <a:ext uri="{FF2B5EF4-FFF2-40B4-BE49-F238E27FC236}">
                    <a16:creationId xmlns:a16="http://schemas.microsoft.com/office/drawing/2014/main" id="{D5EBC9AC-65E2-C210-14BF-68F3D74C460C}"/>
                  </a:ext>
                </a:extLst>
              </p:cNvPr>
              <p:cNvSpPr>
                <a:spLocks noChangeShapeType="1"/>
              </p:cNvSpPr>
              <p:nvPr/>
            </p:nvSpPr>
            <p:spPr bwMode="auto">
              <a:xfrm flipV="1">
                <a:off x="4063"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Line 53">
                <a:extLst>
                  <a:ext uri="{FF2B5EF4-FFF2-40B4-BE49-F238E27FC236}">
                    <a16:creationId xmlns:a16="http://schemas.microsoft.com/office/drawing/2014/main" id="{2DCA6D6D-656A-33E8-1374-84823C078E10}"/>
                  </a:ext>
                </a:extLst>
              </p:cNvPr>
              <p:cNvSpPr>
                <a:spLocks noChangeShapeType="1"/>
              </p:cNvSpPr>
              <p:nvPr/>
            </p:nvSpPr>
            <p:spPr bwMode="auto">
              <a:xfrm flipV="1">
                <a:off x="4110"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Line 54">
                <a:extLst>
                  <a:ext uri="{FF2B5EF4-FFF2-40B4-BE49-F238E27FC236}">
                    <a16:creationId xmlns:a16="http://schemas.microsoft.com/office/drawing/2014/main" id="{4FC68E51-F9E8-1A1E-1F2D-178AA912B669}"/>
                  </a:ext>
                </a:extLst>
              </p:cNvPr>
              <p:cNvSpPr>
                <a:spLocks noChangeShapeType="1"/>
              </p:cNvSpPr>
              <p:nvPr/>
            </p:nvSpPr>
            <p:spPr bwMode="auto">
              <a:xfrm flipV="1">
                <a:off x="4122"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Line 55">
                <a:extLst>
                  <a:ext uri="{FF2B5EF4-FFF2-40B4-BE49-F238E27FC236}">
                    <a16:creationId xmlns:a16="http://schemas.microsoft.com/office/drawing/2014/main" id="{F1CBE23E-E525-DB57-E6BF-7CC6C165F015}"/>
                  </a:ext>
                </a:extLst>
              </p:cNvPr>
              <p:cNvSpPr>
                <a:spLocks noChangeShapeType="1"/>
              </p:cNvSpPr>
              <p:nvPr/>
            </p:nvSpPr>
            <p:spPr bwMode="auto">
              <a:xfrm flipV="1">
                <a:off x="4136"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Line 56">
                <a:extLst>
                  <a:ext uri="{FF2B5EF4-FFF2-40B4-BE49-F238E27FC236}">
                    <a16:creationId xmlns:a16="http://schemas.microsoft.com/office/drawing/2014/main" id="{73DE1926-86E8-88D5-53E9-253CB09EE1FE}"/>
                  </a:ext>
                </a:extLst>
              </p:cNvPr>
              <p:cNvSpPr>
                <a:spLocks noChangeShapeType="1"/>
              </p:cNvSpPr>
              <p:nvPr/>
            </p:nvSpPr>
            <p:spPr bwMode="auto">
              <a:xfrm flipV="1">
                <a:off x="4148"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Line 57">
                <a:extLst>
                  <a:ext uri="{FF2B5EF4-FFF2-40B4-BE49-F238E27FC236}">
                    <a16:creationId xmlns:a16="http://schemas.microsoft.com/office/drawing/2014/main" id="{89CFA767-BD00-76DA-948C-CCD477D5881C}"/>
                  </a:ext>
                </a:extLst>
              </p:cNvPr>
              <p:cNvSpPr>
                <a:spLocks noChangeShapeType="1"/>
              </p:cNvSpPr>
              <p:nvPr/>
            </p:nvSpPr>
            <p:spPr bwMode="auto">
              <a:xfrm flipV="1">
                <a:off x="4160"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Line 58">
                <a:extLst>
                  <a:ext uri="{FF2B5EF4-FFF2-40B4-BE49-F238E27FC236}">
                    <a16:creationId xmlns:a16="http://schemas.microsoft.com/office/drawing/2014/main" id="{EF459777-082A-0FB1-5336-6B377AE8A1EA}"/>
                  </a:ext>
                </a:extLst>
              </p:cNvPr>
              <p:cNvSpPr>
                <a:spLocks noChangeShapeType="1"/>
              </p:cNvSpPr>
              <p:nvPr/>
            </p:nvSpPr>
            <p:spPr bwMode="auto">
              <a:xfrm flipV="1">
                <a:off x="4229"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Line 59">
                <a:extLst>
                  <a:ext uri="{FF2B5EF4-FFF2-40B4-BE49-F238E27FC236}">
                    <a16:creationId xmlns:a16="http://schemas.microsoft.com/office/drawing/2014/main" id="{207A89AD-0982-9234-2D1F-12ECFBA32461}"/>
                  </a:ext>
                </a:extLst>
              </p:cNvPr>
              <p:cNvSpPr>
                <a:spLocks noChangeShapeType="1"/>
              </p:cNvSpPr>
              <p:nvPr/>
            </p:nvSpPr>
            <p:spPr bwMode="auto">
              <a:xfrm flipV="1">
                <a:off x="4241"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Line 60">
                <a:extLst>
                  <a:ext uri="{FF2B5EF4-FFF2-40B4-BE49-F238E27FC236}">
                    <a16:creationId xmlns:a16="http://schemas.microsoft.com/office/drawing/2014/main" id="{6EFF38EB-6909-F1AB-62EE-D2887E3DF4D6}"/>
                  </a:ext>
                </a:extLst>
              </p:cNvPr>
              <p:cNvSpPr>
                <a:spLocks noChangeShapeType="1"/>
              </p:cNvSpPr>
              <p:nvPr/>
            </p:nvSpPr>
            <p:spPr bwMode="auto">
              <a:xfrm flipV="1">
                <a:off x="4263"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Line 61">
                <a:extLst>
                  <a:ext uri="{FF2B5EF4-FFF2-40B4-BE49-F238E27FC236}">
                    <a16:creationId xmlns:a16="http://schemas.microsoft.com/office/drawing/2014/main" id="{DF873C17-C596-42E6-99BE-73BB04849767}"/>
                  </a:ext>
                </a:extLst>
              </p:cNvPr>
              <p:cNvSpPr>
                <a:spLocks noChangeShapeType="1"/>
              </p:cNvSpPr>
              <p:nvPr/>
            </p:nvSpPr>
            <p:spPr bwMode="auto">
              <a:xfrm flipV="1">
                <a:off x="4405"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Line 62">
                <a:extLst>
                  <a:ext uri="{FF2B5EF4-FFF2-40B4-BE49-F238E27FC236}">
                    <a16:creationId xmlns:a16="http://schemas.microsoft.com/office/drawing/2014/main" id="{097EF9DD-571E-8BFB-A7A8-B965EE193D16}"/>
                  </a:ext>
                </a:extLst>
              </p:cNvPr>
              <p:cNvSpPr>
                <a:spLocks noChangeShapeType="1"/>
              </p:cNvSpPr>
              <p:nvPr/>
            </p:nvSpPr>
            <p:spPr bwMode="auto">
              <a:xfrm flipV="1">
                <a:off x="4429"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Line 63">
                <a:extLst>
                  <a:ext uri="{FF2B5EF4-FFF2-40B4-BE49-F238E27FC236}">
                    <a16:creationId xmlns:a16="http://schemas.microsoft.com/office/drawing/2014/main" id="{B992AD0F-2B14-FC0B-B8A0-EFC5DC62AC5F}"/>
                  </a:ext>
                </a:extLst>
              </p:cNvPr>
              <p:cNvSpPr>
                <a:spLocks noChangeShapeType="1"/>
              </p:cNvSpPr>
              <p:nvPr/>
            </p:nvSpPr>
            <p:spPr bwMode="auto">
              <a:xfrm flipV="1">
                <a:off x="4441"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Line 64">
                <a:extLst>
                  <a:ext uri="{FF2B5EF4-FFF2-40B4-BE49-F238E27FC236}">
                    <a16:creationId xmlns:a16="http://schemas.microsoft.com/office/drawing/2014/main" id="{CA4E4183-4C8A-7956-12B0-A07FCA9F75DD}"/>
                  </a:ext>
                </a:extLst>
              </p:cNvPr>
              <p:cNvSpPr>
                <a:spLocks noChangeShapeType="1"/>
              </p:cNvSpPr>
              <p:nvPr/>
            </p:nvSpPr>
            <p:spPr bwMode="auto">
              <a:xfrm flipV="1">
                <a:off x="4453"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Line 65">
                <a:extLst>
                  <a:ext uri="{FF2B5EF4-FFF2-40B4-BE49-F238E27FC236}">
                    <a16:creationId xmlns:a16="http://schemas.microsoft.com/office/drawing/2014/main" id="{65183935-4765-E867-22A7-9057D33552EA}"/>
                  </a:ext>
                </a:extLst>
              </p:cNvPr>
              <p:cNvSpPr>
                <a:spLocks noChangeShapeType="1"/>
              </p:cNvSpPr>
              <p:nvPr/>
            </p:nvSpPr>
            <p:spPr bwMode="auto">
              <a:xfrm flipV="1">
                <a:off x="4459" y="1972"/>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Line 66">
                <a:extLst>
                  <a:ext uri="{FF2B5EF4-FFF2-40B4-BE49-F238E27FC236}">
                    <a16:creationId xmlns:a16="http://schemas.microsoft.com/office/drawing/2014/main" id="{FADC42B6-8147-043A-12BC-C3967E6916B7}"/>
                  </a:ext>
                </a:extLst>
              </p:cNvPr>
              <p:cNvSpPr>
                <a:spLocks noChangeShapeType="1"/>
              </p:cNvSpPr>
              <p:nvPr/>
            </p:nvSpPr>
            <p:spPr bwMode="auto">
              <a:xfrm flipV="1">
                <a:off x="4477"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Line 67">
                <a:extLst>
                  <a:ext uri="{FF2B5EF4-FFF2-40B4-BE49-F238E27FC236}">
                    <a16:creationId xmlns:a16="http://schemas.microsoft.com/office/drawing/2014/main" id="{CB3EAB32-6EF8-112D-4985-36363963B330}"/>
                  </a:ext>
                </a:extLst>
              </p:cNvPr>
              <p:cNvSpPr>
                <a:spLocks noChangeShapeType="1"/>
              </p:cNvSpPr>
              <p:nvPr/>
            </p:nvSpPr>
            <p:spPr bwMode="auto">
              <a:xfrm flipV="1">
                <a:off x="4500"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Line 68">
                <a:extLst>
                  <a:ext uri="{FF2B5EF4-FFF2-40B4-BE49-F238E27FC236}">
                    <a16:creationId xmlns:a16="http://schemas.microsoft.com/office/drawing/2014/main" id="{56EEB13E-69A6-F861-44C3-78E8CDFBF844}"/>
                  </a:ext>
                </a:extLst>
              </p:cNvPr>
              <p:cNvSpPr>
                <a:spLocks noChangeShapeType="1"/>
              </p:cNvSpPr>
              <p:nvPr/>
            </p:nvSpPr>
            <p:spPr bwMode="auto">
              <a:xfrm flipV="1">
                <a:off x="4512"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Line 69">
                <a:extLst>
                  <a:ext uri="{FF2B5EF4-FFF2-40B4-BE49-F238E27FC236}">
                    <a16:creationId xmlns:a16="http://schemas.microsoft.com/office/drawing/2014/main" id="{6ED68D7B-8EDC-1177-78FD-3756118E81E7}"/>
                  </a:ext>
                </a:extLst>
              </p:cNvPr>
              <p:cNvSpPr>
                <a:spLocks noChangeShapeType="1"/>
              </p:cNvSpPr>
              <p:nvPr/>
            </p:nvSpPr>
            <p:spPr bwMode="auto">
              <a:xfrm flipV="1">
                <a:off x="4558"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Line 70">
                <a:extLst>
                  <a:ext uri="{FF2B5EF4-FFF2-40B4-BE49-F238E27FC236}">
                    <a16:creationId xmlns:a16="http://schemas.microsoft.com/office/drawing/2014/main" id="{D7975D28-8DB3-9C44-D4A7-0688B1E8E88E}"/>
                  </a:ext>
                </a:extLst>
              </p:cNvPr>
              <p:cNvSpPr>
                <a:spLocks noChangeShapeType="1"/>
              </p:cNvSpPr>
              <p:nvPr/>
            </p:nvSpPr>
            <p:spPr bwMode="auto">
              <a:xfrm flipV="1">
                <a:off x="4617"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Line 71">
                <a:extLst>
                  <a:ext uri="{FF2B5EF4-FFF2-40B4-BE49-F238E27FC236}">
                    <a16:creationId xmlns:a16="http://schemas.microsoft.com/office/drawing/2014/main" id="{68684A7F-8030-3283-3311-412764E040FA}"/>
                  </a:ext>
                </a:extLst>
              </p:cNvPr>
              <p:cNvSpPr>
                <a:spLocks noChangeShapeType="1"/>
              </p:cNvSpPr>
              <p:nvPr/>
            </p:nvSpPr>
            <p:spPr bwMode="auto">
              <a:xfrm flipV="1">
                <a:off x="4712" y="200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Line 72">
                <a:extLst>
                  <a:ext uri="{FF2B5EF4-FFF2-40B4-BE49-F238E27FC236}">
                    <a16:creationId xmlns:a16="http://schemas.microsoft.com/office/drawing/2014/main" id="{EBFF3787-9F31-6627-BF7A-039C064E98DB}"/>
                  </a:ext>
                </a:extLst>
              </p:cNvPr>
              <p:cNvSpPr>
                <a:spLocks noChangeShapeType="1"/>
              </p:cNvSpPr>
              <p:nvPr/>
            </p:nvSpPr>
            <p:spPr bwMode="auto">
              <a:xfrm flipV="1">
                <a:off x="4794"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Line 73">
                <a:extLst>
                  <a:ext uri="{FF2B5EF4-FFF2-40B4-BE49-F238E27FC236}">
                    <a16:creationId xmlns:a16="http://schemas.microsoft.com/office/drawing/2014/main" id="{01DD2253-DF98-411B-D19B-8F609A427A91}"/>
                  </a:ext>
                </a:extLst>
              </p:cNvPr>
              <p:cNvSpPr>
                <a:spLocks noChangeShapeType="1"/>
              </p:cNvSpPr>
              <p:nvPr/>
            </p:nvSpPr>
            <p:spPr bwMode="auto">
              <a:xfrm flipV="1">
                <a:off x="4807"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Line 74">
                <a:extLst>
                  <a:ext uri="{FF2B5EF4-FFF2-40B4-BE49-F238E27FC236}">
                    <a16:creationId xmlns:a16="http://schemas.microsoft.com/office/drawing/2014/main" id="{422843CA-D792-B631-ECB8-31F5F050C81F}"/>
                  </a:ext>
                </a:extLst>
              </p:cNvPr>
              <p:cNvSpPr>
                <a:spLocks noChangeShapeType="1"/>
              </p:cNvSpPr>
              <p:nvPr/>
            </p:nvSpPr>
            <p:spPr bwMode="auto">
              <a:xfrm flipV="1">
                <a:off x="4841"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Line 75">
                <a:extLst>
                  <a:ext uri="{FF2B5EF4-FFF2-40B4-BE49-F238E27FC236}">
                    <a16:creationId xmlns:a16="http://schemas.microsoft.com/office/drawing/2014/main" id="{598C6EC0-807C-2333-5BAC-9F144BA89B89}"/>
                  </a:ext>
                </a:extLst>
              </p:cNvPr>
              <p:cNvSpPr>
                <a:spLocks noChangeShapeType="1"/>
              </p:cNvSpPr>
              <p:nvPr/>
            </p:nvSpPr>
            <p:spPr bwMode="auto">
              <a:xfrm flipV="1">
                <a:off x="4865"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Line 76">
                <a:extLst>
                  <a:ext uri="{FF2B5EF4-FFF2-40B4-BE49-F238E27FC236}">
                    <a16:creationId xmlns:a16="http://schemas.microsoft.com/office/drawing/2014/main" id="{F95ADC58-46E4-376D-541A-F18DD43FDB5F}"/>
                  </a:ext>
                </a:extLst>
              </p:cNvPr>
              <p:cNvSpPr>
                <a:spLocks noChangeShapeType="1"/>
              </p:cNvSpPr>
              <p:nvPr/>
            </p:nvSpPr>
            <p:spPr bwMode="auto">
              <a:xfrm flipV="1">
                <a:off x="4887"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Line 77">
                <a:extLst>
                  <a:ext uri="{FF2B5EF4-FFF2-40B4-BE49-F238E27FC236}">
                    <a16:creationId xmlns:a16="http://schemas.microsoft.com/office/drawing/2014/main" id="{29FAAF0A-78B8-922D-2235-FC03327237A1}"/>
                  </a:ext>
                </a:extLst>
              </p:cNvPr>
              <p:cNvSpPr>
                <a:spLocks noChangeShapeType="1"/>
              </p:cNvSpPr>
              <p:nvPr/>
            </p:nvSpPr>
            <p:spPr bwMode="auto">
              <a:xfrm flipV="1">
                <a:off x="4912"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Line 78">
                <a:extLst>
                  <a:ext uri="{FF2B5EF4-FFF2-40B4-BE49-F238E27FC236}">
                    <a16:creationId xmlns:a16="http://schemas.microsoft.com/office/drawing/2014/main" id="{DC75583A-7265-7047-08C1-05C917A7C93E}"/>
                  </a:ext>
                </a:extLst>
              </p:cNvPr>
              <p:cNvSpPr>
                <a:spLocks noChangeShapeType="1"/>
              </p:cNvSpPr>
              <p:nvPr/>
            </p:nvSpPr>
            <p:spPr bwMode="auto">
              <a:xfrm flipV="1">
                <a:off x="4924"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Line 79">
                <a:extLst>
                  <a:ext uri="{FF2B5EF4-FFF2-40B4-BE49-F238E27FC236}">
                    <a16:creationId xmlns:a16="http://schemas.microsoft.com/office/drawing/2014/main" id="{469F48C5-9AFC-1932-56AB-76D35AE67DD3}"/>
                  </a:ext>
                </a:extLst>
              </p:cNvPr>
              <p:cNvSpPr>
                <a:spLocks noChangeShapeType="1"/>
              </p:cNvSpPr>
              <p:nvPr/>
            </p:nvSpPr>
            <p:spPr bwMode="auto">
              <a:xfrm flipV="1">
                <a:off x="4958"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Line 80">
                <a:extLst>
                  <a:ext uri="{FF2B5EF4-FFF2-40B4-BE49-F238E27FC236}">
                    <a16:creationId xmlns:a16="http://schemas.microsoft.com/office/drawing/2014/main" id="{3E0FC331-8B9C-3D95-7EF8-C8FB8D2AAB91}"/>
                  </a:ext>
                </a:extLst>
              </p:cNvPr>
              <p:cNvSpPr>
                <a:spLocks noChangeShapeType="1"/>
              </p:cNvSpPr>
              <p:nvPr/>
            </p:nvSpPr>
            <p:spPr bwMode="auto">
              <a:xfrm flipV="1">
                <a:off x="4970"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Line 81">
                <a:extLst>
                  <a:ext uri="{FF2B5EF4-FFF2-40B4-BE49-F238E27FC236}">
                    <a16:creationId xmlns:a16="http://schemas.microsoft.com/office/drawing/2014/main" id="{87B7F2E4-359D-E232-61B0-D1B1ED605C54}"/>
                  </a:ext>
                </a:extLst>
              </p:cNvPr>
              <p:cNvSpPr>
                <a:spLocks noChangeShapeType="1"/>
              </p:cNvSpPr>
              <p:nvPr/>
            </p:nvSpPr>
            <p:spPr bwMode="auto">
              <a:xfrm flipV="1">
                <a:off x="4984"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Line 82">
                <a:extLst>
                  <a:ext uri="{FF2B5EF4-FFF2-40B4-BE49-F238E27FC236}">
                    <a16:creationId xmlns:a16="http://schemas.microsoft.com/office/drawing/2014/main" id="{E0CA7CCA-D8D6-A240-1DC4-6A86C4E3BE5E}"/>
                  </a:ext>
                </a:extLst>
              </p:cNvPr>
              <p:cNvSpPr>
                <a:spLocks noChangeShapeType="1"/>
              </p:cNvSpPr>
              <p:nvPr/>
            </p:nvSpPr>
            <p:spPr bwMode="auto">
              <a:xfrm flipV="1">
                <a:off x="511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Line 83">
                <a:extLst>
                  <a:ext uri="{FF2B5EF4-FFF2-40B4-BE49-F238E27FC236}">
                    <a16:creationId xmlns:a16="http://schemas.microsoft.com/office/drawing/2014/main" id="{C8033C26-7832-A3A9-5776-0ADFFC9FB817}"/>
                  </a:ext>
                </a:extLst>
              </p:cNvPr>
              <p:cNvSpPr>
                <a:spLocks noChangeShapeType="1"/>
              </p:cNvSpPr>
              <p:nvPr/>
            </p:nvSpPr>
            <p:spPr bwMode="auto">
              <a:xfrm flipV="1">
                <a:off x="518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Line 84">
                <a:extLst>
                  <a:ext uri="{FF2B5EF4-FFF2-40B4-BE49-F238E27FC236}">
                    <a16:creationId xmlns:a16="http://schemas.microsoft.com/office/drawing/2014/main" id="{DE9D2FDD-9AC3-7196-FFC5-95B193AD2873}"/>
                  </a:ext>
                </a:extLst>
              </p:cNvPr>
              <p:cNvSpPr>
                <a:spLocks noChangeShapeType="1"/>
              </p:cNvSpPr>
              <p:nvPr/>
            </p:nvSpPr>
            <p:spPr bwMode="auto">
              <a:xfrm flipV="1">
                <a:off x="5265"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Line 85">
                <a:extLst>
                  <a:ext uri="{FF2B5EF4-FFF2-40B4-BE49-F238E27FC236}">
                    <a16:creationId xmlns:a16="http://schemas.microsoft.com/office/drawing/2014/main" id="{7C5DA3A0-3BE0-7D29-F42F-FC5A08AFF5A6}"/>
                  </a:ext>
                </a:extLst>
              </p:cNvPr>
              <p:cNvSpPr>
                <a:spLocks noChangeShapeType="1"/>
              </p:cNvSpPr>
              <p:nvPr/>
            </p:nvSpPr>
            <p:spPr bwMode="auto">
              <a:xfrm flipV="1">
                <a:off x="537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Line 86">
                <a:extLst>
                  <a:ext uri="{FF2B5EF4-FFF2-40B4-BE49-F238E27FC236}">
                    <a16:creationId xmlns:a16="http://schemas.microsoft.com/office/drawing/2014/main" id="{CB3C496C-E007-5DD7-5B27-6EFB90290832}"/>
                  </a:ext>
                </a:extLst>
              </p:cNvPr>
              <p:cNvSpPr>
                <a:spLocks noChangeShapeType="1"/>
              </p:cNvSpPr>
              <p:nvPr/>
            </p:nvSpPr>
            <p:spPr bwMode="auto">
              <a:xfrm flipV="1">
                <a:off x="5429"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Line 87">
                <a:extLst>
                  <a:ext uri="{FF2B5EF4-FFF2-40B4-BE49-F238E27FC236}">
                    <a16:creationId xmlns:a16="http://schemas.microsoft.com/office/drawing/2014/main" id="{52991C8E-EB91-526D-6936-6760AD05C338}"/>
                  </a:ext>
                </a:extLst>
              </p:cNvPr>
              <p:cNvSpPr>
                <a:spLocks noChangeShapeType="1"/>
              </p:cNvSpPr>
              <p:nvPr/>
            </p:nvSpPr>
            <p:spPr bwMode="auto">
              <a:xfrm flipV="1">
                <a:off x="5443"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Line 88">
                <a:extLst>
                  <a:ext uri="{FF2B5EF4-FFF2-40B4-BE49-F238E27FC236}">
                    <a16:creationId xmlns:a16="http://schemas.microsoft.com/office/drawing/2014/main" id="{9DC262A5-5624-3AE6-3AB3-044A574336D7}"/>
                  </a:ext>
                </a:extLst>
              </p:cNvPr>
              <p:cNvSpPr>
                <a:spLocks noChangeShapeType="1"/>
              </p:cNvSpPr>
              <p:nvPr/>
            </p:nvSpPr>
            <p:spPr bwMode="auto">
              <a:xfrm flipV="1">
                <a:off x="5453"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Line 89">
                <a:extLst>
                  <a:ext uri="{FF2B5EF4-FFF2-40B4-BE49-F238E27FC236}">
                    <a16:creationId xmlns:a16="http://schemas.microsoft.com/office/drawing/2014/main" id="{B0A246EE-5D58-1C97-E013-8FA930560206}"/>
                  </a:ext>
                </a:extLst>
              </p:cNvPr>
              <p:cNvSpPr>
                <a:spLocks noChangeShapeType="1"/>
              </p:cNvSpPr>
              <p:nvPr/>
            </p:nvSpPr>
            <p:spPr bwMode="auto">
              <a:xfrm flipV="1">
                <a:off x="5467"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Line 90">
                <a:extLst>
                  <a:ext uri="{FF2B5EF4-FFF2-40B4-BE49-F238E27FC236}">
                    <a16:creationId xmlns:a16="http://schemas.microsoft.com/office/drawing/2014/main" id="{AB4D0E13-5D31-BB1E-5C3E-43B39884B0FF}"/>
                  </a:ext>
                </a:extLst>
              </p:cNvPr>
              <p:cNvSpPr>
                <a:spLocks noChangeShapeType="1"/>
              </p:cNvSpPr>
              <p:nvPr/>
            </p:nvSpPr>
            <p:spPr bwMode="auto">
              <a:xfrm flipV="1">
                <a:off x="5501" y="2087"/>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Line 91">
                <a:extLst>
                  <a:ext uri="{FF2B5EF4-FFF2-40B4-BE49-F238E27FC236}">
                    <a16:creationId xmlns:a16="http://schemas.microsoft.com/office/drawing/2014/main" id="{660C34DC-7031-489F-72B2-D63F57B0C2AD}"/>
                  </a:ext>
                </a:extLst>
              </p:cNvPr>
              <p:cNvSpPr>
                <a:spLocks noChangeShapeType="1"/>
              </p:cNvSpPr>
              <p:nvPr/>
            </p:nvSpPr>
            <p:spPr bwMode="auto">
              <a:xfrm flipV="1">
                <a:off x="5879" y="2107"/>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Line 92">
                <a:extLst>
                  <a:ext uri="{FF2B5EF4-FFF2-40B4-BE49-F238E27FC236}">
                    <a16:creationId xmlns:a16="http://schemas.microsoft.com/office/drawing/2014/main" id="{C4FDA70A-ADAB-7A8D-4C99-5C8C60C1C2A3}"/>
                  </a:ext>
                </a:extLst>
              </p:cNvPr>
              <p:cNvSpPr>
                <a:spLocks noChangeShapeType="1"/>
              </p:cNvSpPr>
              <p:nvPr/>
            </p:nvSpPr>
            <p:spPr bwMode="auto">
              <a:xfrm flipV="1">
                <a:off x="5948"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Line 93">
                <a:extLst>
                  <a:ext uri="{FF2B5EF4-FFF2-40B4-BE49-F238E27FC236}">
                    <a16:creationId xmlns:a16="http://schemas.microsoft.com/office/drawing/2014/main" id="{4F2D50DF-82B2-F21C-1E63-E88D39AA1031}"/>
                  </a:ext>
                </a:extLst>
              </p:cNvPr>
              <p:cNvSpPr>
                <a:spLocks noChangeShapeType="1"/>
              </p:cNvSpPr>
              <p:nvPr/>
            </p:nvSpPr>
            <p:spPr bwMode="auto">
              <a:xfrm flipV="1">
                <a:off x="5962"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Line 94">
                <a:extLst>
                  <a:ext uri="{FF2B5EF4-FFF2-40B4-BE49-F238E27FC236}">
                    <a16:creationId xmlns:a16="http://schemas.microsoft.com/office/drawing/2014/main" id="{100AC610-A71D-D116-3669-9C38A8614AB0}"/>
                  </a:ext>
                </a:extLst>
              </p:cNvPr>
              <p:cNvSpPr>
                <a:spLocks noChangeShapeType="1"/>
              </p:cNvSpPr>
              <p:nvPr/>
            </p:nvSpPr>
            <p:spPr bwMode="auto">
              <a:xfrm flipV="1">
                <a:off x="5984"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Line 95">
                <a:extLst>
                  <a:ext uri="{FF2B5EF4-FFF2-40B4-BE49-F238E27FC236}">
                    <a16:creationId xmlns:a16="http://schemas.microsoft.com/office/drawing/2014/main" id="{BF149CF1-17B5-0790-1AF6-82F4AA85D906}"/>
                  </a:ext>
                </a:extLst>
              </p:cNvPr>
              <p:cNvSpPr>
                <a:spLocks noChangeShapeType="1"/>
              </p:cNvSpPr>
              <p:nvPr/>
            </p:nvSpPr>
            <p:spPr bwMode="auto">
              <a:xfrm flipV="1">
                <a:off x="5996"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Line 96">
                <a:extLst>
                  <a:ext uri="{FF2B5EF4-FFF2-40B4-BE49-F238E27FC236}">
                    <a16:creationId xmlns:a16="http://schemas.microsoft.com/office/drawing/2014/main" id="{0546E16A-0FC8-52D5-58A0-2CEDF54813A0}"/>
                  </a:ext>
                </a:extLst>
              </p:cNvPr>
              <p:cNvSpPr>
                <a:spLocks noChangeShapeType="1"/>
              </p:cNvSpPr>
              <p:nvPr/>
            </p:nvSpPr>
            <p:spPr bwMode="auto">
              <a:xfrm flipV="1">
                <a:off x="6019"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Line 97">
                <a:extLst>
                  <a:ext uri="{FF2B5EF4-FFF2-40B4-BE49-F238E27FC236}">
                    <a16:creationId xmlns:a16="http://schemas.microsoft.com/office/drawing/2014/main" id="{40B05AD2-1C64-3393-CF30-1A0DEB725DEB}"/>
                  </a:ext>
                </a:extLst>
              </p:cNvPr>
              <p:cNvSpPr>
                <a:spLocks noChangeShapeType="1"/>
              </p:cNvSpPr>
              <p:nvPr/>
            </p:nvSpPr>
            <p:spPr bwMode="auto">
              <a:xfrm flipV="1">
                <a:off x="6033"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Line 98">
                <a:extLst>
                  <a:ext uri="{FF2B5EF4-FFF2-40B4-BE49-F238E27FC236}">
                    <a16:creationId xmlns:a16="http://schemas.microsoft.com/office/drawing/2014/main" id="{46BF6BF1-0B5B-A6DF-0387-44D244024EF2}"/>
                  </a:ext>
                </a:extLst>
              </p:cNvPr>
              <p:cNvSpPr>
                <a:spLocks noChangeShapeType="1"/>
              </p:cNvSpPr>
              <p:nvPr/>
            </p:nvSpPr>
            <p:spPr bwMode="auto">
              <a:xfrm flipV="1">
                <a:off x="62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Line 99">
                <a:extLst>
                  <a:ext uri="{FF2B5EF4-FFF2-40B4-BE49-F238E27FC236}">
                    <a16:creationId xmlns:a16="http://schemas.microsoft.com/office/drawing/2014/main" id="{738057CC-4876-F3CC-D29C-9BFB6B689E90}"/>
                  </a:ext>
                </a:extLst>
              </p:cNvPr>
              <p:cNvSpPr>
                <a:spLocks noChangeShapeType="1"/>
              </p:cNvSpPr>
              <p:nvPr/>
            </p:nvSpPr>
            <p:spPr bwMode="auto">
              <a:xfrm flipV="1">
                <a:off x="629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Line 100">
                <a:extLst>
                  <a:ext uri="{FF2B5EF4-FFF2-40B4-BE49-F238E27FC236}">
                    <a16:creationId xmlns:a16="http://schemas.microsoft.com/office/drawing/2014/main" id="{7CA02642-9E2C-EE6F-5E4E-A9AA480F157F}"/>
                  </a:ext>
                </a:extLst>
              </p:cNvPr>
              <p:cNvSpPr>
                <a:spLocks noChangeShapeType="1"/>
              </p:cNvSpPr>
              <p:nvPr/>
            </p:nvSpPr>
            <p:spPr bwMode="auto">
              <a:xfrm flipV="1">
                <a:off x="6326"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Line 101">
                <a:extLst>
                  <a:ext uri="{FF2B5EF4-FFF2-40B4-BE49-F238E27FC236}">
                    <a16:creationId xmlns:a16="http://schemas.microsoft.com/office/drawing/2014/main" id="{64F88368-3A0C-A380-4A51-0905FDDA073A}"/>
                  </a:ext>
                </a:extLst>
              </p:cNvPr>
              <p:cNvSpPr>
                <a:spLocks noChangeShapeType="1"/>
              </p:cNvSpPr>
              <p:nvPr/>
            </p:nvSpPr>
            <p:spPr bwMode="auto">
              <a:xfrm flipV="1">
                <a:off x="6372"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Line 102">
                <a:extLst>
                  <a:ext uri="{FF2B5EF4-FFF2-40B4-BE49-F238E27FC236}">
                    <a16:creationId xmlns:a16="http://schemas.microsoft.com/office/drawing/2014/main" id="{398EDFA4-38C1-DF25-5BFD-E0D9C8680B35}"/>
                  </a:ext>
                </a:extLst>
              </p:cNvPr>
              <p:cNvSpPr>
                <a:spLocks noChangeShapeType="1"/>
              </p:cNvSpPr>
              <p:nvPr/>
            </p:nvSpPr>
            <p:spPr bwMode="auto">
              <a:xfrm flipV="1">
                <a:off x="6386"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Line 103">
                <a:extLst>
                  <a:ext uri="{FF2B5EF4-FFF2-40B4-BE49-F238E27FC236}">
                    <a16:creationId xmlns:a16="http://schemas.microsoft.com/office/drawing/2014/main" id="{DB392488-AD85-FE90-19F3-147E72C7AB1C}"/>
                  </a:ext>
                </a:extLst>
              </p:cNvPr>
              <p:cNvSpPr>
                <a:spLocks noChangeShapeType="1"/>
              </p:cNvSpPr>
              <p:nvPr/>
            </p:nvSpPr>
            <p:spPr bwMode="auto">
              <a:xfrm flipV="1">
                <a:off x="6407"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Line 104">
                <a:extLst>
                  <a:ext uri="{FF2B5EF4-FFF2-40B4-BE49-F238E27FC236}">
                    <a16:creationId xmlns:a16="http://schemas.microsoft.com/office/drawing/2014/main" id="{286D274D-1838-2A89-D101-0FB010928BA7}"/>
                  </a:ext>
                </a:extLst>
              </p:cNvPr>
              <p:cNvSpPr>
                <a:spLocks noChangeShapeType="1"/>
              </p:cNvSpPr>
              <p:nvPr/>
            </p:nvSpPr>
            <p:spPr bwMode="auto">
              <a:xfrm flipV="1">
                <a:off x="64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Line 105">
                <a:extLst>
                  <a:ext uri="{FF2B5EF4-FFF2-40B4-BE49-F238E27FC236}">
                    <a16:creationId xmlns:a16="http://schemas.microsoft.com/office/drawing/2014/main" id="{DF1A2076-0CBA-1B03-9025-5DBDE84C1B63}"/>
                  </a:ext>
                </a:extLst>
              </p:cNvPr>
              <p:cNvSpPr>
                <a:spLocks noChangeShapeType="1"/>
              </p:cNvSpPr>
              <p:nvPr/>
            </p:nvSpPr>
            <p:spPr bwMode="auto">
              <a:xfrm flipV="1">
                <a:off x="6455"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Line 106">
                <a:extLst>
                  <a:ext uri="{FF2B5EF4-FFF2-40B4-BE49-F238E27FC236}">
                    <a16:creationId xmlns:a16="http://schemas.microsoft.com/office/drawing/2014/main" id="{336D241B-9F83-D6D4-6E80-F87037C5798F}"/>
                  </a:ext>
                </a:extLst>
              </p:cNvPr>
              <p:cNvSpPr>
                <a:spLocks noChangeShapeType="1"/>
              </p:cNvSpPr>
              <p:nvPr/>
            </p:nvSpPr>
            <p:spPr bwMode="auto">
              <a:xfrm flipV="1">
                <a:off x="6469"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Line 107">
                <a:extLst>
                  <a:ext uri="{FF2B5EF4-FFF2-40B4-BE49-F238E27FC236}">
                    <a16:creationId xmlns:a16="http://schemas.microsoft.com/office/drawing/2014/main" id="{A758D5D5-C2F5-8FFB-C28F-145F61AF6279}"/>
                  </a:ext>
                </a:extLst>
              </p:cNvPr>
              <p:cNvSpPr>
                <a:spLocks noChangeShapeType="1"/>
              </p:cNvSpPr>
              <p:nvPr/>
            </p:nvSpPr>
            <p:spPr bwMode="auto">
              <a:xfrm flipV="1">
                <a:off x="649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Line 108">
                <a:extLst>
                  <a:ext uri="{FF2B5EF4-FFF2-40B4-BE49-F238E27FC236}">
                    <a16:creationId xmlns:a16="http://schemas.microsoft.com/office/drawing/2014/main" id="{3C0C9B40-E378-BE50-07A5-F998E9E007DD}"/>
                  </a:ext>
                </a:extLst>
              </p:cNvPr>
              <p:cNvSpPr>
                <a:spLocks noChangeShapeType="1"/>
              </p:cNvSpPr>
              <p:nvPr/>
            </p:nvSpPr>
            <p:spPr bwMode="auto">
              <a:xfrm flipV="1">
                <a:off x="6514"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Line 109">
                <a:extLst>
                  <a:ext uri="{FF2B5EF4-FFF2-40B4-BE49-F238E27FC236}">
                    <a16:creationId xmlns:a16="http://schemas.microsoft.com/office/drawing/2014/main" id="{6D2125A2-CB43-2296-D6A4-9C45E55E9028}"/>
                  </a:ext>
                </a:extLst>
              </p:cNvPr>
              <p:cNvSpPr>
                <a:spLocks noChangeShapeType="1"/>
              </p:cNvSpPr>
              <p:nvPr/>
            </p:nvSpPr>
            <p:spPr bwMode="auto">
              <a:xfrm flipV="1">
                <a:off x="6538"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Line 110">
                <a:extLst>
                  <a:ext uri="{FF2B5EF4-FFF2-40B4-BE49-F238E27FC236}">
                    <a16:creationId xmlns:a16="http://schemas.microsoft.com/office/drawing/2014/main" id="{24D9FAB9-C554-160E-8FC2-2F1A693C2EF3}"/>
                  </a:ext>
                </a:extLst>
              </p:cNvPr>
              <p:cNvSpPr>
                <a:spLocks noChangeShapeType="1"/>
              </p:cNvSpPr>
              <p:nvPr/>
            </p:nvSpPr>
            <p:spPr bwMode="auto">
              <a:xfrm flipV="1">
                <a:off x="6574"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Line 111">
                <a:extLst>
                  <a:ext uri="{FF2B5EF4-FFF2-40B4-BE49-F238E27FC236}">
                    <a16:creationId xmlns:a16="http://schemas.microsoft.com/office/drawing/2014/main" id="{CB95BD1B-1466-3D5E-3DC4-A4E822126A93}"/>
                  </a:ext>
                </a:extLst>
              </p:cNvPr>
              <p:cNvSpPr>
                <a:spLocks noChangeShapeType="1"/>
              </p:cNvSpPr>
              <p:nvPr/>
            </p:nvSpPr>
            <p:spPr bwMode="auto">
              <a:xfrm flipV="1">
                <a:off x="66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Line 112">
                <a:extLst>
                  <a:ext uri="{FF2B5EF4-FFF2-40B4-BE49-F238E27FC236}">
                    <a16:creationId xmlns:a16="http://schemas.microsoft.com/office/drawing/2014/main" id="{020800A7-DF5B-DAB2-64BA-321F54325439}"/>
                  </a:ext>
                </a:extLst>
              </p:cNvPr>
              <p:cNvSpPr>
                <a:spLocks noChangeShapeType="1"/>
              </p:cNvSpPr>
              <p:nvPr/>
            </p:nvSpPr>
            <p:spPr bwMode="auto">
              <a:xfrm flipV="1">
                <a:off x="6962"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Line 113">
                <a:extLst>
                  <a:ext uri="{FF2B5EF4-FFF2-40B4-BE49-F238E27FC236}">
                    <a16:creationId xmlns:a16="http://schemas.microsoft.com/office/drawing/2014/main" id="{9B2BF19B-7556-196A-69BD-115F5DFF7EAE}"/>
                  </a:ext>
                </a:extLst>
              </p:cNvPr>
              <p:cNvSpPr>
                <a:spLocks noChangeShapeType="1"/>
              </p:cNvSpPr>
              <p:nvPr/>
            </p:nvSpPr>
            <p:spPr bwMode="auto">
              <a:xfrm flipV="1">
                <a:off x="7079"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Line 114">
                <a:extLst>
                  <a:ext uri="{FF2B5EF4-FFF2-40B4-BE49-F238E27FC236}">
                    <a16:creationId xmlns:a16="http://schemas.microsoft.com/office/drawing/2014/main" id="{825D5DFA-AC33-70C2-4C33-8CA44413F9E3}"/>
                  </a:ext>
                </a:extLst>
              </p:cNvPr>
              <p:cNvSpPr>
                <a:spLocks noChangeShapeType="1"/>
              </p:cNvSpPr>
              <p:nvPr/>
            </p:nvSpPr>
            <p:spPr bwMode="auto">
              <a:xfrm flipV="1">
                <a:off x="1118" y="818"/>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Line 115">
                <a:extLst>
                  <a:ext uri="{FF2B5EF4-FFF2-40B4-BE49-F238E27FC236}">
                    <a16:creationId xmlns:a16="http://schemas.microsoft.com/office/drawing/2014/main" id="{43E0DFF0-322A-8F5B-246A-1F5DA9C9E4AD}"/>
                  </a:ext>
                </a:extLst>
              </p:cNvPr>
              <p:cNvSpPr>
                <a:spLocks noChangeShapeType="1"/>
              </p:cNvSpPr>
              <p:nvPr/>
            </p:nvSpPr>
            <p:spPr bwMode="auto">
              <a:xfrm flipV="1">
                <a:off x="1320" y="1020"/>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Line 116">
                <a:extLst>
                  <a:ext uri="{FF2B5EF4-FFF2-40B4-BE49-F238E27FC236}">
                    <a16:creationId xmlns:a16="http://schemas.microsoft.com/office/drawing/2014/main" id="{A97237D1-4523-8950-032E-21AC65218BD1}"/>
                  </a:ext>
                </a:extLst>
              </p:cNvPr>
              <p:cNvSpPr>
                <a:spLocks noChangeShapeType="1"/>
              </p:cNvSpPr>
              <p:nvPr/>
            </p:nvSpPr>
            <p:spPr bwMode="auto">
              <a:xfrm flipV="1">
                <a:off x="1352" y="1048"/>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Line 117">
                <a:extLst>
                  <a:ext uri="{FF2B5EF4-FFF2-40B4-BE49-F238E27FC236}">
                    <a16:creationId xmlns:a16="http://schemas.microsoft.com/office/drawing/2014/main" id="{C9DE3C71-8C5A-EB61-AD19-8C70C5CB514D}"/>
                  </a:ext>
                </a:extLst>
              </p:cNvPr>
              <p:cNvSpPr>
                <a:spLocks noChangeShapeType="1"/>
              </p:cNvSpPr>
              <p:nvPr/>
            </p:nvSpPr>
            <p:spPr bwMode="auto">
              <a:xfrm flipV="1">
                <a:off x="1871" y="1830"/>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Line 118">
                <a:extLst>
                  <a:ext uri="{FF2B5EF4-FFF2-40B4-BE49-F238E27FC236}">
                    <a16:creationId xmlns:a16="http://schemas.microsoft.com/office/drawing/2014/main" id="{8C3410EB-B71E-0D46-A5C8-ECF679D7DBFA}"/>
                  </a:ext>
                </a:extLst>
              </p:cNvPr>
              <p:cNvSpPr>
                <a:spLocks noChangeShapeType="1"/>
              </p:cNvSpPr>
              <p:nvPr/>
            </p:nvSpPr>
            <p:spPr bwMode="auto">
              <a:xfrm flipV="1">
                <a:off x="1875" y="1863"/>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Line 119">
                <a:extLst>
                  <a:ext uri="{FF2B5EF4-FFF2-40B4-BE49-F238E27FC236}">
                    <a16:creationId xmlns:a16="http://schemas.microsoft.com/office/drawing/2014/main" id="{17643F61-60FE-5086-723E-FEF63162FAEC}"/>
                  </a:ext>
                </a:extLst>
              </p:cNvPr>
              <p:cNvSpPr>
                <a:spLocks noChangeShapeType="1"/>
              </p:cNvSpPr>
              <p:nvPr/>
            </p:nvSpPr>
            <p:spPr bwMode="auto">
              <a:xfrm flipV="1">
                <a:off x="1879" y="1869"/>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Line 120">
                <a:extLst>
                  <a:ext uri="{FF2B5EF4-FFF2-40B4-BE49-F238E27FC236}">
                    <a16:creationId xmlns:a16="http://schemas.microsoft.com/office/drawing/2014/main" id="{A88EA1A2-F509-DDA9-2E4B-B1CCA6558727}"/>
                  </a:ext>
                </a:extLst>
              </p:cNvPr>
              <p:cNvSpPr>
                <a:spLocks noChangeShapeType="1"/>
              </p:cNvSpPr>
              <p:nvPr/>
            </p:nvSpPr>
            <p:spPr bwMode="auto">
              <a:xfrm flipV="1">
                <a:off x="1920" y="1899"/>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Line 121">
                <a:extLst>
                  <a:ext uri="{FF2B5EF4-FFF2-40B4-BE49-F238E27FC236}">
                    <a16:creationId xmlns:a16="http://schemas.microsoft.com/office/drawing/2014/main" id="{27D86679-F5C0-05EA-4F4D-487A15D31F5D}"/>
                  </a:ext>
                </a:extLst>
              </p:cNvPr>
              <p:cNvSpPr>
                <a:spLocks noChangeShapeType="1"/>
              </p:cNvSpPr>
              <p:nvPr/>
            </p:nvSpPr>
            <p:spPr bwMode="auto">
              <a:xfrm flipV="1">
                <a:off x="2368" y="2048"/>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Line 122">
                <a:extLst>
                  <a:ext uri="{FF2B5EF4-FFF2-40B4-BE49-F238E27FC236}">
                    <a16:creationId xmlns:a16="http://schemas.microsoft.com/office/drawing/2014/main" id="{B58ED850-1E64-EF8E-14BB-A4C0EF999A4A}"/>
                  </a:ext>
                </a:extLst>
              </p:cNvPr>
              <p:cNvSpPr>
                <a:spLocks noChangeShapeType="1"/>
              </p:cNvSpPr>
              <p:nvPr/>
            </p:nvSpPr>
            <p:spPr bwMode="auto">
              <a:xfrm flipV="1">
                <a:off x="2427" y="2054"/>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Line 123">
                <a:extLst>
                  <a:ext uri="{FF2B5EF4-FFF2-40B4-BE49-F238E27FC236}">
                    <a16:creationId xmlns:a16="http://schemas.microsoft.com/office/drawing/2014/main" id="{D5AE62F6-968C-C0A4-22CF-A2C3E466DF78}"/>
                  </a:ext>
                </a:extLst>
              </p:cNvPr>
              <p:cNvSpPr>
                <a:spLocks noChangeShapeType="1"/>
              </p:cNvSpPr>
              <p:nvPr/>
            </p:nvSpPr>
            <p:spPr bwMode="auto">
              <a:xfrm flipV="1">
                <a:off x="2631" y="2103"/>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Line 124">
                <a:extLst>
                  <a:ext uri="{FF2B5EF4-FFF2-40B4-BE49-F238E27FC236}">
                    <a16:creationId xmlns:a16="http://schemas.microsoft.com/office/drawing/2014/main" id="{4EDAA00A-D8ED-AB02-6829-02123293AE0E}"/>
                  </a:ext>
                </a:extLst>
              </p:cNvPr>
              <p:cNvSpPr>
                <a:spLocks noChangeShapeType="1"/>
              </p:cNvSpPr>
              <p:nvPr/>
            </p:nvSpPr>
            <p:spPr bwMode="auto">
              <a:xfrm flipV="1">
                <a:off x="2875" y="2133"/>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Line 125">
                <a:extLst>
                  <a:ext uri="{FF2B5EF4-FFF2-40B4-BE49-F238E27FC236}">
                    <a16:creationId xmlns:a16="http://schemas.microsoft.com/office/drawing/2014/main" id="{EBB09A74-73B9-C6CC-675E-4A1BB6BB93FC}"/>
                  </a:ext>
                </a:extLst>
              </p:cNvPr>
              <p:cNvSpPr>
                <a:spLocks noChangeShapeType="1"/>
              </p:cNvSpPr>
              <p:nvPr/>
            </p:nvSpPr>
            <p:spPr bwMode="auto">
              <a:xfrm flipV="1">
                <a:off x="2946" y="2151"/>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Line 126">
                <a:extLst>
                  <a:ext uri="{FF2B5EF4-FFF2-40B4-BE49-F238E27FC236}">
                    <a16:creationId xmlns:a16="http://schemas.microsoft.com/office/drawing/2014/main" id="{E93CEDE8-D25A-8C68-A3DC-F9C50B3EF16B}"/>
                  </a:ext>
                </a:extLst>
              </p:cNvPr>
              <p:cNvSpPr>
                <a:spLocks noChangeShapeType="1"/>
              </p:cNvSpPr>
              <p:nvPr/>
            </p:nvSpPr>
            <p:spPr bwMode="auto">
              <a:xfrm flipV="1">
                <a:off x="2980" y="2162"/>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Line 127">
                <a:extLst>
                  <a:ext uri="{FF2B5EF4-FFF2-40B4-BE49-F238E27FC236}">
                    <a16:creationId xmlns:a16="http://schemas.microsoft.com/office/drawing/2014/main" id="{EBA2C8F9-0354-E685-0B18-EAD8ADC196BE}"/>
                  </a:ext>
                </a:extLst>
              </p:cNvPr>
              <p:cNvSpPr>
                <a:spLocks noChangeShapeType="1"/>
              </p:cNvSpPr>
              <p:nvPr/>
            </p:nvSpPr>
            <p:spPr bwMode="auto">
              <a:xfrm flipV="1">
                <a:off x="3453" y="2214"/>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Line 128">
                <a:extLst>
                  <a:ext uri="{FF2B5EF4-FFF2-40B4-BE49-F238E27FC236}">
                    <a16:creationId xmlns:a16="http://schemas.microsoft.com/office/drawing/2014/main" id="{3E1FC92D-BC19-F87A-BD5C-31A013DA29AB}"/>
                  </a:ext>
                </a:extLst>
              </p:cNvPr>
              <p:cNvSpPr>
                <a:spLocks noChangeShapeType="1"/>
              </p:cNvSpPr>
              <p:nvPr/>
            </p:nvSpPr>
            <p:spPr bwMode="auto">
              <a:xfrm flipV="1">
                <a:off x="3477" y="2224"/>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Line 129">
                <a:extLst>
                  <a:ext uri="{FF2B5EF4-FFF2-40B4-BE49-F238E27FC236}">
                    <a16:creationId xmlns:a16="http://schemas.microsoft.com/office/drawing/2014/main" id="{5EC73324-159A-3336-4241-FEA16BFB1C1C}"/>
                  </a:ext>
                </a:extLst>
              </p:cNvPr>
              <p:cNvSpPr>
                <a:spLocks noChangeShapeType="1"/>
              </p:cNvSpPr>
              <p:nvPr/>
            </p:nvSpPr>
            <p:spPr bwMode="auto">
              <a:xfrm flipV="1">
                <a:off x="3689" y="2224"/>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Line 130">
                <a:extLst>
                  <a:ext uri="{FF2B5EF4-FFF2-40B4-BE49-F238E27FC236}">
                    <a16:creationId xmlns:a16="http://schemas.microsoft.com/office/drawing/2014/main" id="{21AC90CD-1C98-44BD-CCF4-E6555CC1DCB7}"/>
                  </a:ext>
                </a:extLst>
              </p:cNvPr>
              <p:cNvSpPr>
                <a:spLocks noChangeShapeType="1"/>
              </p:cNvSpPr>
              <p:nvPr/>
            </p:nvSpPr>
            <p:spPr bwMode="auto">
              <a:xfrm flipV="1">
                <a:off x="3770" y="2242"/>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Line 131">
                <a:extLst>
                  <a:ext uri="{FF2B5EF4-FFF2-40B4-BE49-F238E27FC236}">
                    <a16:creationId xmlns:a16="http://schemas.microsoft.com/office/drawing/2014/main" id="{B82E5C09-C469-8058-5E88-7D52E1915B7A}"/>
                  </a:ext>
                </a:extLst>
              </p:cNvPr>
              <p:cNvSpPr>
                <a:spLocks noChangeShapeType="1"/>
              </p:cNvSpPr>
              <p:nvPr/>
            </p:nvSpPr>
            <p:spPr bwMode="auto">
              <a:xfrm flipV="1">
                <a:off x="3792" y="2250"/>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Line 132">
                <a:extLst>
                  <a:ext uri="{FF2B5EF4-FFF2-40B4-BE49-F238E27FC236}">
                    <a16:creationId xmlns:a16="http://schemas.microsoft.com/office/drawing/2014/main" id="{70D02948-4599-B08C-6139-1FAB48091396}"/>
                  </a:ext>
                </a:extLst>
              </p:cNvPr>
              <p:cNvSpPr>
                <a:spLocks noChangeShapeType="1"/>
              </p:cNvSpPr>
              <p:nvPr/>
            </p:nvSpPr>
            <p:spPr bwMode="auto">
              <a:xfrm flipV="1">
                <a:off x="4067"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Line 133">
                <a:extLst>
                  <a:ext uri="{FF2B5EF4-FFF2-40B4-BE49-F238E27FC236}">
                    <a16:creationId xmlns:a16="http://schemas.microsoft.com/office/drawing/2014/main" id="{21499EC7-070D-5A0C-EDC8-491D0581F646}"/>
                  </a:ext>
                </a:extLst>
              </p:cNvPr>
              <p:cNvSpPr>
                <a:spLocks noChangeShapeType="1"/>
              </p:cNvSpPr>
              <p:nvPr/>
            </p:nvSpPr>
            <p:spPr bwMode="auto">
              <a:xfrm flipV="1">
                <a:off x="4102"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Line 134">
                <a:extLst>
                  <a:ext uri="{FF2B5EF4-FFF2-40B4-BE49-F238E27FC236}">
                    <a16:creationId xmlns:a16="http://schemas.microsoft.com/office/drawing/2014/main" id="{E2B2DF6E-62E9-0464-B278-618F4FE2194D}"/>
                  </a:ext>
                </a:extLst>
              </p:cNvPr>
              <p:cNvSpPr>
                <a:spLocks noChangeShapeType="1"/>
              </p:cNvSpPr>
              <p:nvPr/>
            </p:nvSpPr>
            <p:spPr bwMode="auto">
              <a:xfrm flipV="1">
                <a:off x="4114"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Line 135">
                <a:extLst>
                  <a:ext uri="{FF2B5EF4-FFF2-40B4-BE49-F238E27FC236}">
                    <a16:creationId xmlns:a16="http://schemas.microsoft.com/office/drawing/2014/main" id="{CC9EBF28-7320-24B7-6B93-78AE9200CAAA}"/>
                  </a:ext>
                </a:extLst>
              </p:cNvPr>
              <p:cNvSpPr>
                <a:spLocks noChangeShapeType="1"/>
              </p:cNvSpPr>
              <p:nvPr/>
            </p:nvSpPr>
            <p:spPr bwMode="auto">
              <a:xfrm flipV="1">
                <a:off x="4126"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Line 136">
                <a:extLst>
                  <a:ext uri="{FF2B5EF4-FFF2-40B4-BE49-F238E27FC236}">
                    <a16:creationId xmlns:a16="http://schemas.microsoft.com/office/drawing/2014/main" id="{94313D1A-397D-C263-3506-0734B0530FB9}"/>
                  </a:ext>
                </a:extLst>
              </p:cNvPr>
              <p:cNvSpPr>
                <a:spLocks noChangeShapeType="1"/>
              </p:cNvSpPr>
              <p:nvPr/>
            </p:nvSpPr>
            <p:spPr bwMode="auto">
              <a:xfrm flipV="1">
                <a:off x="4138" y="2267"/>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Line 137">
                <a:extLst>
                  <a:ext uri="{FF2B5EF4-FFF2-40B4-BE49-F238E27FC236}">
                    <a16:creationId xmlns:a16="http://schemas.microsoft.com/office/drawing/2014/main" id="{5F589072-9304-3F15-93AD-DD6902BCF9C1}"/>
                  </a:ext>
                </a:extLst>
              </p:cNvPr>
              <p:cNvSpPr>
                <a:spLocks noChangeShapeType="1"/>
              </p:cNvSpPr>
              <p:nvPr/>
            </p:nvSpPr>
            <p:spPr bwMode="auto">
              <a:xfrm flipV="1">
                <a:off x="4348"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ine 138">
                <a:extLst>
                  <a:ext uri="{FF2B5EF4-FFF2-40B4-BE49-F238E27FC236}">
                    <a16:creationId xmlns:a16="http://schemas.microsoft.com/office/drawing/2014/main" id="{B5F2B441-99D8-FB03-1B23-35074E9717C8}"/>
                  </a:ext>
                </a:extLst>
              </p:cNvPr>
              <p:cNvSpPr>
                <a:spLocks noChangeShapeType="1"/>
              </p:cNvSpPr>
              <p:nvPr/>
            </p:nvSpPr>
            <p:spPr bwMode="auto">
              <a:xfrm flipV="1">
                <a:off x="4360"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Line 139">
                <a:extLst>
                  <a:ext uri="{FF2B5EF4-FFF2-40B4-BE49-F238E27FC236}">
                    <a16:creationId xmlns:a16="http://schemas.microsoft.com/office/drawing/2014/main" id="{54595BE3-D278-60D5-96D9-A9B09094ECBA}"/>
                  </a:ext>
                </a:extLst>
              </p:cNvPr>
              <p:cNvSpPr>
                <a:spLocks noChangeShapeType="1"/>
              </p:cNvSpPr>
              <p:nvPr/>
            </p:nvSpPr>
            <p:spPr bwMode="auto">
              <a:xfrm flipV="1">
                <a:off x="4431"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Line 140">
                <a:extLst>
                  <a:ext uri="{FF2B5EF4-FFF2-40B4-BE49-F238E27FC236}">
                    <a16:creationId xmlns:a16="http://schemas.microsoft.com/office/drawing/2014/main" id="{DBC2FF1C-22F1-8444-AAE4-DA9B78A6D76C}"/>
                  </a:ext>
                </a:extLst>
              </p:cNvPr>
              <p:cNvSpPr>
                <a:spLocks noChangeShapeType="1"/>
              </p:cNvSpPr>
              <p:nvPr/>
            </p:nvSpPr>
            <p:spPr bwMode="auto">
              <a:xfrm flipV="1">
                <a:off x="4455"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Line 141">
                <a:extLst>
                  <a:ext uri="{FF2B5EF4-FFF2-40B4-BE49-F238E27FC236}">
                    <a16:creationId xmlns:a16="http://schemas.microsoft.com/office/drawing/2014/main" id="{E89E73FD-86B1-19D8-08BF-1566EF9B176B}"/>
                  </a:ext>
                </a:extLst>
              </p:cNvPr>
              <p:cNvSpPr>
                <a:spLocks noChangeShapeType="1"/>
              </p:cNvSpPr>
              <p:nvPr/>
            </p:nvSpPr>
            <p:spPr bwMode="auto">
              <a:xfrm flipV="1">
                <a:off x="4467"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Line 142">
                <a:extLst>
                  <a:ext uri="{FF2B5EF4-FFF2-40B4-BE49-F238E27FC236}">
                    <a16:creationId xmlns:a16="http://schemas.microsoft.com/office/drawing/2014/main" id="{47533ACE-7E11-0E4D-93C5-4DB9F1158306}"/>
                  </a:ext>
                </a:extLst>
              </p:cNvPr>
              <p:cNvSpPr>
                <a:spLocks noChangeShapeType="1"/>
              </p:cNvSpPr>
              <p:nvPr/>
            </p:nvSpPr>
            <p:spPr bwMode="auto">
              <a:xfrm flipV="1">
                <a:off x="4479"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Line 143">
                <a:extLst>
                  <a:ext uri="{FF2B5EF4-FFF2-40B4-BE49-F238E27FC236}">
                    <a16:creationId xmlns:a16="http://schemas.microsoft.com/office/drawing/2014/main" id="{DA2F3F48-DAEC-CC6D-3284-C815AC7E98BA}"/>
                  </a:ext>
                </a:extLst>
              </p:cNvPr>
              <p:cNvSpPr>
                <a:spLocks noChangeShapeType="1"/>
              </p:cNvSpPr>
              <p:nvPr/>
            </p:nvSpPr>
            <p:spPr bwMode="auto">
              <a:xfrm flipV="1">
                <a:off x="4548"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Line 144">
                <a:extLst>
                  <a:ext uri="{FF2B5EF4-FFF2-40B4-BE49-F238E27FC236}">
                    <a16:creationId xmlns:a16="http://schemas.microsoft.com/office/drawing/2014/main" id="{670ED75E-0EA7-A3BE-010F-733E6859D64F}"/>
                  </a:ext>
                </a:extLst>
              </p:cNvPr>
              <p:cNvSpPr>
                <a:spLocks noChangeShapeType="1"/>
              </p:cNvSpPr>
              <p:nvPr/>
            </p:nvSpPr>
            <p:spPr bwMode="auto">
              <a:xfrm flipV="1">
                <a:off x="4855"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Line 145">
                <a:extLst>
                  <a:ext uri="{FF2B5EF4-FFF2-40B4-BE49-F238E27FC236}">
                    <a16:creationId xmlns:a16="http://schemas.microsoft.com/office/drawing/2014/main" id="{6B3278A6-54AD-6DAA-DE58-29198FECF098}"/>
                  </a:ext>
                </a:extLst>
              </p:cNvPr>
              <p:cNvSpPr>
                <a:spLocks noChangeShapeType="1"/>
              </p:cNvSpPr>
              <p:nvPr/>
            </p:nvSpPr>
            <p:spPr bwMode="auto">
              <a:xfrm flipV="1">
                <a:off x="4891"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Line 146">
                <a:extLst>
                  <a:ext uri="{FF2B5EF4-FFF2-40B4-BE49-F238E27FC236}">
                    <a16:creationId xmlns:a16="http://schemas.microsoft.com/office/drawing/2014/main" id="{EE54D7B4-A6A1-6E78-12D2-13E05ECE7AC2}"/>
                  </a:ext>
                </a:extLst>
              </p:cNvPr>
              <p:cNvSpPr>
                <a:spLocks noChangeShapeType="1"/>
              </p:cNvSpPr>
              <p:nvPr/>
            </p:nvSpPr>
            <p:spPr bwMode="auto">
              <a:xfrm flipV="1">
                <a:off x="4904"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Line 147">
                <a:extLst>
                  <a:ext uri="{FF2B5EF4-FFF2-40B4-BE49-F238E27FC236}">
                    <a16:creationId xmlns:a16="http://schemas.microsoft.com/office/drawing/2014/main" id="{EC84673C-852A-F21A-4D4A-9DEB2C2BE719}"/>
                  </a:ext>
                </a:extLst>
              </p:cNvPr>
              <p:cNvSpPr>
                <a:spLocks noChangeShapeType="1"/>
              </p:cNvSpPr>
              <p:nvPr/>
            </p:nvSpPr>
            <p:spPr bwMode="auto">
              <a:xfrm flipV="1">
                <a:off x="4916"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Line 148">
                <a:extLst>
                  <a:ext uri="{FF2B5EF4-FFF2-40B4-BE49-F238E27FC236}">
                    <a16:creationId xmlns:a16="http://schemas.microsoft.com/office/drawing/2014/main" id="{7BA024A9-2557-9C23-D100-000FE8FE2169}"/>
                  </a:ext>
                </a:extLst>
              </p:cNvPr>
              <p:cNvSpPr>
                <a:spLocks noChangeShapeType="1"/>
              </p:cNvSpPr>
              <p:nvPr/>
            </p:nvSpPr>
            <p:spPr bwMode="auto">
              <a:xfrm flipV="1">
                <a:off x="4938"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Line 149">
                <a:extLst>
                  <a:ext uri="{FF2B5EF4-FFF2-40B4-BE49-F238E27FC236}">
                    <a16:creationId xmlns:a16="http://schemas.microsoft.com/office/drawing/2014/main" id="{4F740970-CCF5-ADAA-8B5D-B027EBB01C3F}"/>
                  </a:ext>
                </a:extLst>
              </p:cNvPr>
              <p:cNvSpPr>
                <a:spLocks noChangeShapeType="1"/>
              </p:cNvSpPr>
              <p:nvPr/>
            </p:nvSpPr>
            <p:spPr bwMode="auto">
              <a:xfrm flipV="1">
                <a:off x="4950"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Line 150">
                <a:extLst>
                  <a:ext uri="{FF2B5EF4-FFF2-40B4-BE49-F238E27FC236}">
                    <a16:creationId xmlns:a16="http://schemas.microsoft.com/office/drawing/2014/main" id="{90746A75-A640-869D-DCAE-038CC086C5E5}"/>
                  </a:ext>
                </a:extLst>
              </p:cNvPr>
              <p:cNvSpPr>
                <a:spLocks noChangeShapeType="1"/>
              </p:cNvSpPr>
              <p:nvPr/>
            </p:nvSpPr>
            <p:spPr bwMode="auto">
              <a:xfrm flipV="1">
                <a:off x="4962"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Line 151">
                <a:extLst>
                  <a:ext uri="{FF2B5EF4-FFF2-40B4-BE49-F238E27FC236}">
                    <a16:creationId xmlns:a16="http://schemas.microsoft.com/office/drawing/2014/main" id="{84D87AAB-A9DA-4B30-021D-D39105C94852}"/>
                  </a:ext>
                </a:extLst>
              </p:cNvPr>
              <p:cNvSpPr>
                <a:spLocks noChangeShapeType="1"/>
              </p:cNvSpPr>
              <p:nvPr/>
            </p:nvSpPr>
            <p:spPr bwMode="auto">
              <a:xfrm flipV="1">
                <a:off x="4974"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Line 152">
                <a:extLst>
                  <a:ext uri="{FF2B5EF4-FFF2-40B4-BE49-F238E27FC236}">
                    <a16:creationId xmlns:a16="http://schemas.microsoft.com/office/drawing/2014/main" id="{AAA5C215-4071-BBB3-25FF-F5DAA9442841}"/>
                  </a:ext>
                </a:extLst>
              </p:cNvPr>
              <p:cNvSpPr>
                <a:spLocks noChangeShapeType="1"/>
              </p:cNvSpPr>
              <p:nvPr/>
            </p:nvSpPr>
            <p:spPr bwMode="auto">
              <a:xfrm flipV="1">
                <a:off x="4986"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Line 153">
                <a:extLst>
                  <a:ext uri="{FF2B5EF4-FFF2-40B4-BE49-F238E27FC236}">
                    <a16:creationId xmlns:a16="http://schemas.microsoft.com/office/drawing/2014/main" id="{4A357575-94AD-DB8D-98FD-A38496A80226}"/>
                  </a:ext>
                </a:extLst>
              </p:cNvPr>
              <p:cNvSpPr>
                <a:spLocks noChangeShapeType="1"/>
              </p:cNvSpPr>
              <p:nvPr/>
            </p:nvSpPr>
            <p:spPr bwMode="auto">
              <a:xfrm flipV="1">
                <a:off x="5021"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Line 154">
                <a:extLst>
                  <a:ext uri="{FF2B5EF4-FFF2-40B4-BE49-F238E27FC236}">
                    <a16:creationId xmlns:a16="http://schemas.microsoft.com/office/drawing/2014/main" id="{89B6F397-38DE-6B10-CFB6-8284C33DC590}"/>
                  </a:ext>
                </a:extLst>
              </p:cNvPr>
              <p:cNvSpPr>
                <a:spLocks noChangeShapeType="1"/>
              </p:cNvSpPr>
              <p:nvPr/>
            </p:nvSpPr>
            <p:spPr bwMode="auto">
              <a:xfrm flipV="1">
                <a:off x="5233"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Line 155">
                <a:extLst>
                  <a:ext uri="{FF2B5EF4-FFF2-40B4-BE49-F238E27FC236}">
                    <a16:creationId xmlns:a16="http://schemas.microsoft.com/office/drawing/2014/main" id="{C76520D1-E9C5-C85F-F692-45B33979ECBE}"/>
                  </a:ext>
                </a:extLst>
              </p:cNvPr>
              <p:cNvSpPr>
                <a:spLocks noChangeShapeType="1"/>
              </p:cNvSpPr>
              <p:nvPr/>
            </p:nvSpPr>
            <p:spPr bwMode="auto">
              <a:xfrm flipV="1">
                <a:off x="5388"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Line 156">
                <a:extLst>
                  <a:ext uri="{FF2B5EF4-FFF2-40B4-BE49-F238E27FC236}">
                    <a16:creationId xmlns:a16="http://schemas.microsoft.com/office/drawing/2014/main" id="{BCD2CCCC-E1CD-D00E-B182-18D7F358ED20}"/>
                  </a:ext>
                </a:extLst>
              </p:cNvPr>
              <p:cNvSpPr>
                <a:spLocks noChangeShapeType="1"/>
              </p:cNvSpPr>
              <p:nvPr/>
            </p:nvSpPr>
            <p:spPr bwMode="auto">
              <a:xfrm flipV="1">
                <a:off x="5435"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Line 157">
                <a:extLst>
                  <a:ext uri="{FF2B5EF4-FFF2-40B4-BE49-F238E27FC236}">
                    <a16:creationId xmlns:a16="http://schemas.microsoft.com/office/drawing/2014/main" id="{04EB0221-46F9-474E-7A6A-083464630901}"/>
                  </a:ext>
                </a:extLst>
              </p:cNvPr>
              <p:cNvSpPr>
                <a:spLocks noChangeShapeType="1"/>
              </p:cNvSpPr>
              <p:nvPr/>
            </p:nvSpPr>
            <p:spPr bwMode="auto">
              <a:xfrm flipV="1">
                <a:off x="5447"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Line 158">
                <a:extLst>
                  <a:ext uri="{FF2B5EF4-FFF2-40B4-BE49-F238E27FC236}">
                    <a16:creationId xmlns:a16="http://schemas.microsoft.com/office/drawing/2014/main" id="{FC7FC80A-CD02-BD36-9B1F-46CCAA9D234A}"/>
                  </a:ext>
                </a:extLst>
              </p:cNvPr>
              <p:cNvSpPr>
                <a:spLocks noChangeShapeType="1"/>
              </p:cNvSpPr>
              <p:nvPr/>
            </p:nvSpPr>
            <p:spPr bwMode="auto">
              <a:xfrm flipV="1">
                <a:off x="5457"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Line 159">
                <a:extLst>
                  <a:ext uri="{FF2B5EF4-FFF2-40B4-BE49-F238E27FC236}">
                    <a16:creationId xmlns:a16="http://schemas.microsoft.com/office/drawing/2014/main" id="{1D726A7C-4452-1268-8A57-68AEABE90612}"/>
                  </a:ext>
                </a:extLst>
              </p:cNvPr>
              <p:cNvSpPr>
                <a:spLocks noChangeShapeType="1"/>
              </p:cNvSpPr>
              <p:nvPr/>
            </p:nvSpPr>
            <p:spPr bwMode="auto">
              <a:xfrm flipV="1">
                <a:off x="5479"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Line 160">
                <a:extLst>
                  <a:ext uri="{FF2B5EF4-FFF2-40B4-BE49-F238E27FC236}">
                    <a16:creationId xmlns:a16="http://schemas.microsoft.com/office/drawing/2014/main" id="{682AFD8A-529F-FB27-38A8-2D8A28063A77}"/>
                  </a:ext>
                </a:extLst>
              </p:cNvPr>
              <p:cNvSpPr>
                <a:spLocks noChangeShapeType="1"/>
              </p:cNvSpPr>
              <p:nvPr/>
            </p:nvSpPr>
            <p:spPr bwMode="auto">
              <a:xfrm flipV="1">
                <a:off x="5506"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Line 161">
                <a:extLst>
                  <a:ext uri="{FF2B5EF4-FFF2-40B4-BE49-F238E27FC236}">
                    <a16:creationId xmlns:a16="http://schemas.microsoft.com/office/drawing/2014/main" id="{FA0EC61B-2F11-A4B8-20E9-BEA1AFA8C87D}"/>
                  </a:ext>
                </a:extLst>
              </p:cNvPr>
              <p:cNvSpPr>
                <a:spLocks noChangeShapeType="1"/>
              </p:cNvSpPr>
              <p:nvPr/>
            </p:nvSpPr>
            <p:spPr bwMode="auto">
              <a:xfrm flipV="1">
                <a:off x="5518"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Line 162">
                <a:extLst>
                  <a:ext uri="{FF2B5EF4-FFF2-40B4-BE49-F238E27FC236}">
                    <a16:creationId xmlns:a16="http://schemas.microsoft.com/office/drawing/2014/main" id="{00C02CCD-D2CB-57C6-52F3-FE94FED85A89}"/>
                  </a:ext>
                </a:extLst>
              </p:cNvPr>
              <p:cNvSpPr>
                <a:spLocks noChangeShapeType="1"/>
              </p:cNvSpPr>
              <p:nvPr/>
            </p:nvSpPr>
            <p:spPr bwMode="auto">
              <a:xfrm flipV="1">
                <a:off x="5623"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Line 163">
                <a:extLst>
                  <a:ext uri="{FF2B5EF4-FFF2-40B4-BE49-F238E27FC236}">
                    <a16:creationId xmlns:a16="http://schemas.microsoft.com/office/drawing/2014/main" id="{A47A9A69-5D16-3D52-923F-A55FD0FB50E8}"/>
                  </a:ext>
                </a:extLst>
              </p:cNvPr>
              <p:cNvSpPr>
                <a:spLocks noChangeShapeType="1"/>
              </p:cNvSpPr>
              <p:nvPr/>
            </p:nvSpPr>
            <p:spPr bwMode="auto">
              <a:xfrm flipV="1">
                <a:off x="5669" y="2349"/>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Line 164">
                <a:extLst>
                  <a:ext uri="{FF2B5EF4-FFF2-40B4-BE49-F238E27FC236}">
                    <a16:creationId xmlns:a16="http://schemas.microsoft.com/office/drawing/2014/main" id="{064ACD5D-27B1-E5E2-D0BC-61F8D520E902}"/>
                  </a:ext>
                </a:extLst>
              </p:cNvPr>
              <p:cNvSpPr>
                <a:spLocks noChangeShapeType="1"/>
              </p:cNvSpPr>
              <p:nvPr/>
            </p:nvSpPr>
            <p:spPr bwMode="auto">
              <a:xfrm flipV="1">
                <a:off x="5954"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Line 165">
                <a:extLst>
                  <a:ext uri="{FF2B5EF4-FFF2-40B4-BE49-F238E27FC236}">
                    <a16:creationId xmlns:a16="http://schemas.microsoft.com/office/drawing/2014/main" id="{30FC849E-13AE-9C41-101F-C04FD7A9BC70}"/>
                  </a:ext>
                </a:extLst>
              </p:cNvPr>
              <p:cNvSpPr>
                <a:spLocks noChangeShapeType="1"/>
              </p:cNvSpPr>
              <p:nvPr/>
            </p:nvSpPr>
            <p:spPr bwMode="auto">
              <a:xfrm flipV="1">
                <a:off x="5988"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Line 166">
                <a:extLst>
                  <a:ext uri="{FF2B5EF4-FFF2-40B4-BE49-F238E27FC236}">
                    <a16:creationId xmlns:a16="http://schemas.microsoft.com/office/drawing/2014/main" id="{3AE920CF-C8BA-9586-00E9-0872F7A224D4}"/>
                  </a:ext>
                </a:extLst>
              </p:cNvPr>
              <p:cNvSpPr>
                <a:spLocks noChangeShapeType="1"/>
              </p:cNvSpPr>
              <p:nvPr/>
            </p:nvSpPr>
            <p:spPr bwMode="auto">
              <a:xfrm flipV="1">
                <a:off x="6354"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Line 167">
                <a:extLst>
                  <a:ext uri="{FF2B5EF4-FFF2-40B4-BE49-F238E27FC236}">
                    <a16:creationId xmlns:a16="http://schemas.microsoft.com/office/drawing/2014/main" id="{D131C587-0272-01FE-EACA-0AAD3D20DF5F}"/>
                  </a:ext>
                </a:extLst>
              </p:cNvPr>
              <p:cNvSpPr>
                <a:spLocks noChangeShapeType="1"/>
              </p:cNvSpPr>
              <p:nvPr/>
            </p:nvSpPr>
            <p:spPr bwMode="auto">
              <a:xfrm flipV="1">
                <a:off x="6425"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Line 168">
                <a:extLst>
                  <a:ext uri="{FF2B5EF4-FFF2-40B4-BE49-F238E27FC236}">
                    <a16:creationId xmlns:a16="http://schemas.microsoft.com/office/drawing/2014/main" id="{5E1DBD53-CA36-0C0C-99CD-85D5FF4A7E09}"/>
                  </a:ext>
                </a:extLst>
              </p:cNvPr>
              <p:cNvSpPr>
                <a:spLocks noChangeShapeType="1"/>
              </p:cNvSpPr>
              <p:nvPr/>
            </p:nvSpPr>
            <p:spPr bwMode="auto">
              <a:xfrm flipV="1">
                <a:off x="6461"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Line 169">
                <a:extLst>
                  <a:ext uri="{FF2B5EF4-FFF2-40B4-BE49-F238E27FC236}">
                    <a16:creationId xmlns:a16="http://schemas.microsoft.com/office/drawing/2014/main" id="{6E8AF69F-6784-29F8-E572-77155FE9B937}"/>
                  </a:ext>
                </a:extLst>
              </p:cNvPr>
              <p:cNvSpPr>
                <a:spLocks noChangeShapeType="1"/>
              </p:cNvSpPr>
              <p:nvPr/>
            </p:nvSpPr>
            <p:spPr bwMode="auto">
              <a:xfrm flipV="1">
                <a:off x="6473"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Line 170">
                <a:extLst>
                  <a:ext uri="{FF2B5EF4-FFF2-40B4-BE49-F238E27FC236}">
                    <a16:creationId xmlns:a16="http://schemas.microsoft.com/office/drawing/2014/main" id="{724EBDF2-6A00-E992-417C-C1070D21453B}"/>
                  </a:ext>
                </a:extLst>
              </p:cNvPr>
              <p:cNvSpPr>
                <a:spLocks noChangeShapeType="1"/>
              </p:cNvSpPr>
              <p:nvPr/>
            </p:nvSpPr>
            <p:spPr bwMode="auto">
              <a:xfrm flipV="1">
                <a:off x="6483"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Line 171">
                <a:extLst>
                  <a:ext uri="{FF2B5EF4-FFF2-40B4-BE49-F238E27FC236}">
                    <a16:creationId xmlns:a16="http://schemas.microsoft.com/office/drawing/2014/main" id="{8CC692FB-E677-6BEB-EA49-73993EE4D2C1}"/>
                  </a:ext>
                </a:extLst>
              </p:cNvPr>
              <p:cNvSpPr>
                <a:spLocks noChangeShapeType="1"/>
              </p:cNvSpPr>
              <p:nvPr/>
            </p:nvSpPr>
            <p:spPr bwMode="auto">
              <a:xfrm flipV="1">
                <a:off x="6495"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Line 172">
                <a:extLst>
                  <a:ext uri="{FF2B5EF4-FFF2-40B4-BE49-F238E27FC236}">
                    <a16:creationId xmlns:a16="http://schemas.microsoft.com/office/drawing/2014/main" id="{8ED10D79-AF15-707C-8BD7-E6F081C93A44}"/>
                  </a:ext>
                </a:extLst>
              </p:cNvPr>
              <p:cNvSpPr>
                <a:spLocks noChangeShapeType="1"/>
              </p:cNvSpPr>
              <p:nvPr/>
            </p:nvSpPr>
            <p:spPr bwMode="auto">
              <a:xfrm flipV="1">
                <a:off x="6508"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Line 173">
                <a:extLst>
                  <a:ext uri="{FF2B5EF4-FFF2-40B4-BE49-F238E27FC236}">
                    <a16:creationId xmlns:a16="http://schemas.microsoft.com/office/drawing/2014/main" id="{A3D695A6-F694-D495-6FB0-46C8691C040A}"/>
                  </a:ext>
                </a:extLst>
              </p:cNvPr>
              <p:cNvSpPr>
                <a:spLocks noChangeShapeType="1"/>
              </p:cNvSpPr>
              <p:nvPr/>
            </p:nvSpPr>
            <p:spPr bwMode="auto">
              <a:xfrm flipV="1">
                <a:off x="6520"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Line 174">
                <a:extLst>
                  <a:ext uri="{FF2B5EF4-FFF2-40B4-BE49-F238E27FC236}">
                    <a16:creationId xmlns:a16="http://schemas.microsoft.com/office/drawing/2014/main" id="{5FACA49A-7270-1CEE-CB31-6A222DD29E7D}"/>
                  </a:ext>
                </a:extLst>
              </p:cNvPr>
              <p:cNvSpPr>
                <a:spLocks noChangeShapeType="1"/>
              </p:cNvSpPr>
              <p:nvPr/>
            </p:nvSpPr>
            <p:spPr bwMode="auto">
              <a:xfrm flipV="1">
                <a:off x="6542"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Line 175">
                <a:extLst>
                  <a:ext uri="{FF2B5EF4-FFF2-40B4-BE49-F238E27FC236}">
                    <a16:creationId xmlns:a16="http://schemas.microsoft.com/office/drawing/2014/main" id="{A8AFBE15-74D9-807A-9709-BE61B2FFC11C}"/>
                  </a:ext>
                </a:extLst>
              </p:cNvPr>
              <p:cNvSpPr>
                <a:spLocks noChangeShapeType="1"/>
              </p:cNvSpPr>
              <p:nvPr/>
            </p:nvSpPr>
            <p:spPr bwMode="auto">
              <a:xfrm flipV="1">
                <a:off x="6671"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Line 176">
                <a:extLst>
                  <a:ext uri="{FF2B5EF4-FFF2-40B4-BE49-F238E27FC236}">
                    <a16:creationId xmlns:a16="http://schemas.microsoft.com/office/drawing/2014/main" id="{F7F71956-0BA0-B138-36A0-C3FA3AA8DB6A}"/>
                  </a:ext>
                </a:extLst>
              </p:cNvPr>
              <p:cNvSpPr>
                <a:spLocks noChangeShapeType="1"/>
              </p:cNvSpPr>
              <p:nvPr/>
            </p:nvSpPr>
            <p:spPr bwMode="auto">
              <a:xfrm flipV="1">
                <a:off x="6922"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Rectangle 177">
                <a:extLst>
                  <a:ext uri="{FF2B5EF4-FFF2-40B4-BE49-F238E27FC236}">
                    <a16:creationId xmlns:a16="http://schemas.microsoft.com/office/drawing/2014/main" id="{8E834CF3-D5C2-E0B4-B8D3-565DCF0E5D5E}"/>
                  </a:ext>
                </a:extLst>
              </p:cNvPr>
              <p:cNvSpPr>
                <a:spLocks noChangeArrowheads="1"/>
              </p:cNvSpPr>
              <p:nvPr/>
            </p:nvSpPr>
            <p:spPr bwMode="auto">
              <a:xfrm>
                <a:off x="1053"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281</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 name="Rectangle 178">
                <a:extLst>
                  <a:ext uri="{FF2B5EF4-FFF2-40B4-BE49-F238E27FC236}">
                    <a16:creationId xmlns:a16="http://schemas.microsoft.com/office/drawing/2014/main" id="{8BB477B9-8EF6-A82A-B5AE-6349E6C8FC2E}"/>
                  </a:ext>
                </a:extLst>
              </p:cNvPr>
              <p:cNvSpPr>
                <a:spLocks noChangeArrowheads="1"/>
              </p:cNvSpPr>
              <p:nvPr/>
            </p:nvSpPr>
            <p:spPr bwMode="auto">
              <a:xfrm>
                <a:off x="1595"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159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6" name="Rectangle 179">
                <a:extLst>
                  <a:ext uri="{FF2B5EF4-FFF2-40B4-BE49-F238E27FC236}">
                    <a16:creationId xmlns:a16="http://schemas.microsoft.com/office/drawing/2014/main" id="{EB427544-1B22-010B-0E21-964A736B3DCF}"/>
                  </a:ext>
                </a:extLst>
              </p:cNvPr>
              <p:cNvSpPr>
                <a:spLocks noChangeArrowheads="1"/>
              </p:cNvSpPr>
              <p:nvPr/>
            </p:nvSpPr>
            <p:spPr bwMode="auto">
              <a:xfrm>
                <a:off x="2136"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119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7" name="Rectangle 180">
                <a:extLst>
                  <a:ext uri="{FF2B5EF4-FFF2-40B4-BE49-F238E27FC236}">
                    <a16:creationId xmlns:a16="http://schemas.microsoft.com/office/drawing/2014/main" id="{A5F0620A-15C3-BA2F-C082-944D9D860E9A}"/>
                  </a:ext>
                </a:extLst>
              </p:cNvPr>
              <p:cNvSpPr>
                <a:spLocks noChangeArrowheads="1"/>
              </p:cNvSpPr>
              <p:nvPr/>
            </p:nvSpPr>
            <p:spPr bwMode="auto">
              <a:xfrm>
                <a:off x="2679"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103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8" name="Rectangle 181">
                <a:extLst>
                  <a:ext uri="{FF2B5EF4-FFF2-40B4-BE49-F238E27FC236}">
                    <a16:creationId xmlns:a16="http://schemas.microsoft.com/office/drawing/2014/main" id="{BECF8B50-E27B-F648-1DE8-D3314BCB0981}"/>
                  </a:ext>
                </a:extLst>
              </p:cNvPr>
              <p:cNvSpPr>
                <a:spLocks noChangeArrowheads="1"/>
              </p:cNvSpPr>
              <p:nvPr/>
            </p:nvSpPr>
            <p:spPr bwMode="auto">
              <a:xfrm>
                <a:off x="3247"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9" name="Rectangle 182">
                <a:extLst>
                  <a:ext uri="{FF2B5EF4-FFF2-40B4-BE49-F238E27FC236}">
                    <a16:creationId xmlns:a16="http://schemas.microsoft.com/office/drawing/2014/main" id="{C902505E-B67B-A1CC-9716-0AC1370A6528}"/>
                  </a:ext>
                </a:extLst>
              </p:cNvPr>
              <p:cNvSpPr>
                <a:spLocks noChangeArrowheads="1"/>
              </p:cNvSpPr>
              <p:nvPr/>
            </p:nvSpPr>
            <p:spPr bwMode="auto">
              <a:xfrm>
                <a:off x="3788"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78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0" name="Rectangle 183">
                <a:extLst>
                  <a:ext uri="{FF2B5EF4-FFF2-40B4-BE49-F238E27FC236}">
                    <a16:creationId xmlns:a16="http://schemas.microsoft.com/office/drawing/2014/main" id="{4176ADD8-2A8C-E85B-D0C9-ACF378013BE9}"/>
                  </a:ext>
                </a:extLst>
              </p:cNvPr>
              <p:cNvSpPr>
                <a:spLocks noChangeArrowheads="1"/>
              </p:cNvSpPr>
              <p:nvPr/>
            </p:nvSpPr>
            <p:spPr bwMode="auto">
              <a:xfrm>
                <a:off x="4332"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64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1" name="Rectangle 184">
                <a:extLst>
                  <a:ext uri="{FF2B5EF4-FFF2-40B4-BE49-F238E27FC236}">
                    <a16:creationId xmlns:a16="http://schemas.microsoft.com/office/drawing/2014/main" id="{2B6FE9E1-D293-623F-4AA1-90118E56734F}"/>
                  </a:ext>
                </a:extLst>
              </p:cNvPr>
              <p:cNvSpPr>
                <a:spLocks noChangeArrowheads="1"/>
              </p:cNvSpPr>
              <p:nvPr/>
            </p:nvSpPr>
            <p:spPr bwMode="auto">
              <a:xfrm>
                <a:off x="4875"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52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Rectangle 185">
                <a:extLst>
                  <a:ext uri="{FF2B5EF4-FFF2-40B4-BE49-F238E27FC236}">
                    <a16:creationId xmlns:a16="http://schemas.microsoft.com/office/drawing/2014/main" id="{5D3BCBAF-70BC-FAA0-54C6-6A1F1FA1E819}"/>
                  </a:ext>
                </a:extLst>
              </p:cNvPr>
              <p:cNvSpPr>
                <a:spLocks noChangeArrowheads="1"/>
              </p:cNvSpPr>
              <p:nvPr/>
            </p:nvSpPr>
            <p:spPr bwMode="auto">
              <a:xfrm>
                <a:off x="5417"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34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Rectangle 186">
                <a:extLst>
                  <a:ext uri="{FF2B5EF4-FFF2-40B4-BE49-F238E27FC236}">
                    <a16:creationId xmlns:a16="http://schemas.microsoft.com/office/drawing/2014/main" id="{ADCCC395-83C7-64DA-84B9-4D8C0D2360B1}"/>
                  </a:ext>
                </a:extLst>
              </p:cNvPr>
              <p:cNvSpPr>
                <a:spLocks noChangeArrowheads="1"/>
              </p:cNvSpPr>
              <p:nvPr/>
            </p:nvSpPr>
            <p:spPr bwMode="auto">
              <a:xfrm>
                <a:off x="5960"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4" name="Rectangle 187">
                <a:extLst>
                  <a:ext uri="{FF2B5EF4-FFF2-40B4-BE49-F238E27FC236}">
                    <a16:creationId xmlns:a16="http://schemas.microsoft.com/office/drawing/2014/main" id="{D0294E51-32DF-FDA3-1312-96D15A2990CF}"/>
                  </a:ext>
                </a:extLst>
              </p:cNvPr>
              <p:cNvSpPr>
                <a:spLocks noChangeArrowheads="1"/>
              </p:cNvSpPr>
              <p:nvPr/>
            </p:nvSpPr>
            <p:spPr bwMode="auto">
              <a:xfrm>
                <a:off x="6526" y="3667"/>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Rectangle 188">
                <a:extLst>
                  <a:ext uri="{FF2B5EF4-FFF2-40B4-BE49-F238E27FC236}">
                    <a16:creationId xmlns:a16="http://schemas.microsoft.com/office/drawing/2014/main" id="{0A8E4524-4280-6E67-C1AB-02E186185BA2}"/>
                  </a:ext>
                </a:extLst>
              </p:cNvPr>
              <p:cNvSpPr>
                <a:spLocks noChangeArrowheads="1"/>
              </p:cNvSpPr>
              <p:nvPr/>
            </p:nvSpPr>
            <p:spPr bwMode="auto">
              <a:xfrm>
                <a:off x="7069" y="3667"/>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Rectangle 189">
                <a:extLst>
                  <a:ext uri="{FF2B5EF4-FFF2-40B4-BE49-F238E27FC236}">
                    <a16:creationId xmlns:a16="http://schemas.microsoft.com/office/drawing/2014/main" id="{CA86B4FB-218B-8DE8-9597-238C7499C313}"/>
                  </a:ext>
                </a:extLst>
              </p:cNvPr>
              <p:cNvSpPr>
                <a:spLocks noChangeArrowheads="1"/>
              </p:cNvSpPr>
              <p:nvPr/>
            </p:nvSpPr>
            <p:spPr bwMode="auto">
              <a:xfrm>
                <a:off x="3940" y="3293"/>
                <a:ext cx="37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433F3F"/>
                    </a:solidFill>
                    <a:effectLst/>
                    <a:uLnTx/>
                    <a:uFillTx/>
                    <a:latin typeface="Trebuchet MS Bold" panose="020B0703020202020204" pitchFamily="34" charset="0"/>
                    <a:ea typeface="+mn-ea"/>
                    <a:cs typeface="+mn-cs"/>
                  </a:rPr>
                  <a:t>Months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7" name="Rectangle 190">
                <a:extLst>
                  <a:ext uri="{FF2B5EF4-FFF2-40B4-BE49-F238E27FC236}">
                    <a16:creationId xmlns:a16="http://schemas.microsoft.com/office/drawing/2014/main" id="{C55C8848-0F38-5DD5-E56D-18081DDB0FDD}"/>
                  </a:ext>
                </a:extLst>
              </p:cNvPr>
              <p:cNvSpPr>
                <a:spLocks noChangeArrowheads="1"/>
              </p:cNvSpPr>
              <p:nvPr/>
            </p:nvSpPr>
            <p:spPr bwMode="auto">
              <a:xfrm>
                <a:off x="536" y="3366"/>
                <a:ext cx="5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433F3F"/>
                    </a:solidFill>
                    <a:effectLst/>
                    <a:uLnTx/>
                    <a:uFillTx/>
                    <a:latin typeface="Trebuchet MS Bold" panose="020B0703020202020204" pitchFamily="34" charset="0"/>
                    <a:ea typeface="+mn-ea"/>
                    <a:cs typeface="+mn-cs"/>
                  </a:rPr>
                  <a:t>No. at risk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Rectangle 191">
                <a:extLst>
                  <a:ext uri="{FF2B5EF4-FFF2-40B4-BE49-F238E27FC236}">
                    <a16:creationId xmlns:a16="http://schemas.microsoft.com/office/drawing/2014/main" id="{18F1F084-1F8A-BBFE-9D0C-FE79686AAE45}"/>
                  </a:ext>
                </a:extLst>
              </p:cNvPr>
              <p:cNvSpPr>
                <a:spLocks noChangeArrowheads="1"/>
              </p:cNvSpPr>
              <p:nvPr/>
            </p:nvSpPr>
            <p:spPr bwMode="auto">
              <a:xfrm>
                <a:off x="536" y="3667"/>
                <a:ext cx="2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A69F9F"/>
                    </a:solidFill>
                    <a:effectLst/>
                    <a:uLnTx/>
                    <a:uFillTx/>
                    <a:latin typeface="Trebuchet MS Bold" panose="020B0703020202020204" pitchFamily="34" charset="0"/>
                    <a:ea typeface="+mn-ea"/>
                    <a:cs typeface="+mn-cs"/>
                  </a:rPr>
                  <a:t>PBO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Rectangle 192">
                <a:extLst>
                  <a:ext uri="{FF2B5EF4-FFF2-40B4-BE49-F238E27FC236}">
                    <a16:creationId xmlns:a16="http://schemas.microsoft.com/office/drawing/2014/main" id="{B779B7C3-B171-5C37-69B4-0E9D4F85DBBA}"/>
                  </a:ext>
                </a:extLst>
              </p:cNvPr>
              <p:cNvSpPr>
                <a:spLocks noChangeArrowheads="1"/>
              </p:cNvSpPr>
              <p:nvPr/>
            </p:nvSpPr>
            <p:spPr bwMode="auto">
              <a:xfrm rot="16200000">
                <a:off x="-191" y="1867"/>
                <a:ext cx="19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433F3F"/>
                    </a:solidFill>
                    <a:effectLst/>
                    <a:uLnTx/>
                    <a:uFillTx/>
                    <a:latin typeface="Trebuchet MS Bold" panose="020B0703020202020204" pitchFamily="34" charset="0"/>
                    <a:ea typeface="+mn-ea"/>
                    <a:cs typeface="+mn-cs"/>
                  </a:rPr>
                  <a:t>Disease-free survival probability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2" name="Rectangle 195">
                <a:extLst>
                  <a:ext uri="{FF2B5EF4-FFF2-40B4-BE49-F238E27FC236}">
                    <a16:creationId xmlns:a16="http://schemas.microsoft.com/office/drawing/2014/main" id="{EE9FDF94-A181-B5AD-9119-B41094D5D001}"/>
                  </a:ext>
                </a:extLst>
              </p:cNvPr>
              <p:cNvSpPr>
                <a:spLocks noChangeArrowheads="1"/>
              </p:cNvSpPr>
              <p:nvPr/>
            </p:nvSpPr>
            <p:spPr bwMode="auto">
              <a:xfrm>
                <a:off x="976" y="2956"/>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Rectangle 196">
                <a:extLst>
                  <a:ext uri="{FF2B5EF4-FFF2-40B4-BE49-F238E27FC236}">
                    <a16:creationId xmlns:a16="http://schemas.microsoft.com/office/drawing/2014/main" id="{FFFDEE5B-013B-C42B-026A-73EE0DE62416}"/>
                  </a:ext>
                </a:extLst>
              </p:cNvPr>
              <p:cNvSpPr>
                <a:spLocks noChangeArrowheads="1"/>
              </p:cNvSpPr>
              <p:nvPr/>
            </p:nvSpPr>
            <p:spPr bwMode="auto">
              <a:xfrm>
                <a:off x="918" y="273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Rectangle 197">
                <a:extLst>
                  <a:ext uri="{FF2B5EF4-FFF2-40B4-BE49-F238E27FC236}">
                    <a16:creationId xmlns:a16="http://schemas.microsoft.com/office/drawing/2014/main" id="{6DC253CA-A8DD-60D9-E093-C94DB0C162AC}"/>
                  </a:ext>
                </a:extLst>
              </p:cNvPr>
              <p:cNvSpPr>
                <a:spLocks noChangeArrowheads="1"/>
              </p:cNvSpPr>
              <p:nvPr/>
            </p:nvSpPr>
            <p:spPr bwMode="auto">
              <a:xfrm>
                <a:off x="918" y="2515"/>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Rectangle 198">
                <a:extLst>
                  <a:ext uri="{FF2B5EF4-FFF2-40B4-BE49-F238E27FC236}">
                    <a16:creationId xmlns:a16="http://schemas.microsoft.com/office/drawing/2014/main" id="{F75844C4-7895-1806-2F7C-2C03B215BD52}"/>
                  </a:ext>
                </a:extLst>
              </p:cNvPr>
              <p:cNvSpPr>
                <a:spLocks noChangeArrowheads="1"/>
              </p:cNvSpPr>
              <p:nvPr/>
            </p:nvSpPr>
            <p:spPr bwMode="auto">
              <a:xfrm>
                <a:off x="918" y="229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Rectangle 199">
                <a:extLst>
                  <a:ext uri="{FF2B5EF4-FFF2-40B4-BE49-F238E27FC236}">
                    <a16:creationId xmlns:a16="http://schemas.microsoft.com/office/drawing/2014/main" id="{5C42FFDD-B968-E00B-CBE9-C569088D8E68}"/>
                  </a:ext>
                </a:extLst>
              </p:cNvPr>
              <p:cNvSpPr>
                <a:spLocks noChangeArrowheads="1"/>
              </p:cNvSpPr>
              <p:nvPr/>
            </p:nvSpPr>
            <p:spPr bwMode="auto">
              <a:xfrm>
                <a:off x="918" y="2085"/>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Rectangle 200">
                <a:extLst>
                  <a:ext uri="{FF2B5EF4-FFF2-40B4-BE49-F238E27FC236}">
                    <a16:creationId xmlns:a16="http://schemas.microsoft.com/office/drawing/2014/main" id="{2B452CD4-7C1D-9B7C-7576-E463E572AC6D}"/>
                  </a:ext>
                </a:extLst>
              </p:cNvPr>
              <p:cNvSpPr>
                <a:spLocks noChangeArrowheads="1"/>
              </p:cNvSpPr>
              <p:nvPr/>
            </p:nvSpPr>
            <p:spPr bwMode="auto">
              <a:xfrm>
                <a:off x="918" y="186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33F3F"/>
                    </a:solidFill>
                    <a:effectLst/>
                    <a:uLnTx/>
                    <a:uFillTx/>
                    <a:latin typeface="Trebuchet MS" panose="020B0603020202020204" pitchFamily="34" charset="0"/>
                    <a:ea typeface="+mn-ea"/>
                    <a:cs typeface="+mn-cs"/>
                  </a:rPr>
                  <a:t>50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Rectangle 201">
                <a:extLst>
                  <a:ext uri="{FF2B5EF4-FFF2-40B4-BE49-F238E27FC236}">
                    <a16:creationId xmlns:a16="http://schemas.microsoft.com/office/drawing/2014/main" id="{85D63833-1325-5DA9-B99C-696FABC8CA23}"/>
                  </a:ext>
                </a:extLst>
              </p:cNvPr>
              <p:cNvSpPr>
                <a:spLocks noChangeArrowheads="1"/>
              </p:cNvSpPr>
              <p:nvPr/>
            </p:nvSpPr>
            <p:spPr bwMode="auto">
              <a:xfrm>
                <a:off x="918" y="164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33F3F"/>
                    </a:solidFill>
                    <a:effectLst/>
                    <a:uLnTx/>
                    <a:uFillTx/>
                    <a:latin typeface="Trebuchet MS" panose="020B0603020202020204" pitchFamily="34" charset="0"/>
                    <a:ea typeface="+mn-ea"/>
                    <a:cs typeface="+mn-cs"/>
                  </a:rPr>
                  <a:t>60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9" name="Rectangle 202">
                <a:extLst>
                  <a:ext uri="{FF2B5EF4-FFF2-40B4-BE49-F238E27FC236}">
                    <a16:creationId xmlns:a16="http://schemas.microsoft.com/office/drawing/2014/main" id="{8B4251A7-8A28-7687-33B2-74DC7291DBD0}"/>
                  </a:ext>
                </a:extLst>
              </p:cNvPr>
              <p:cNvSpPr>
                <a:spLocks noChangeArrowheads="1"/>
              </p:cNvSpPr>
              <p:nvPr/>
            </p:nvSpPr>
            <p:spPr bwMode="auto">
              <a:xfrm>
                <a:off x="918" y="1432"/>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Rectangle 203">
                <a:extLst>
                  <a:ext uri="{FF2B5EF4-FFF2-40B4-BE49-F238E27FC236}">
                    <a16:creationId xmlns:a16="http://schemas.microsoft.com/office/drawing/2014/main" id="{D80EF47A-C9FA-13BF-D089-A2AC2ED3BA7F}"/>
                  </a:ext>
                </a:extLst>
              </p:cNvPr>
              <p:cNvSpPr>
                <a:spLocks noChangeArrowheads="1"/>
              </p:cNvSpPr>
              <p:nvPr/>
            </p:nvSpPr>
            <p:spPr bwMode="auto">
              <a:xfrm>
                <a:off x="918" y="1218"/>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Rectangle 204">
                <a:extLst>
                  <a:ext uri="{FF2B5EF4-FFF2-40B4-BE49-F238E27FC236}">
                    <a16:creationId xmlns:a16="http://schemas.microsoft.com/office/drawing/2014/main" id="{D1DFA696-3989-61C1-764C-CAA7ECC19931}"/>
                  </a:ext>
                </a:extLst>
              </p:cNvPr>
              <p:cNvSpPr>
                <a:spLocks noChangeArrowheads="1"/>
              </p:cNvSpPr>
              <p:nvPr/>
            </p:nvSpPr>
            <p:spPr bwMode="auto">
              <a:xfrm>
                <a:off x="918" y="1002"/>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7" name="Rectangle 206">
              <a:extLst>
                <a:ext uri="{FF2B5EF4-FFF2-40B4-BE49-F238E27FC236}">
                  <a16:creationId xmlns:a16="http://schemas.microsoft.com/office/drawing/2014/main" id="{B81CAB72-E11E-2F70-74CD-BE1FD741AE44}"/>
                </a:ext>
              </a:extLst>
            </p:cNvPr>
            <p:cNvSpPr>
              <a:spLocks noChangeArrowheads="1"/>
            </p:cNvSpPr>
            <p:nvPr/>
          </p:nvSpPr>
          <p:spPr bwMode="auto">
            <a:xfrm>
              <a:off x="859" y="792"/>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Line 207">
              <a:extLst>
                <a:ext uri="{FF2B5EF4-FFF2-40B4-BE49-F238E27FC236}">
                  <a16:creationId xmlns:a16="http://schemas.microsoft.com/office/drawing/2014/main" id="{C107B5E7-1F31-2ABA-F02E-84626C064B05}"/>
                </a:ext>
              </a:extLst>
            </p:cNvPr>
            <p:cNvSpPr>
              <a:spLocks noChangeShapeType="1"/>
            </p:cNvSpPr>
            <p:nvPr/>
          </p:nvSpPr>
          <p:spPr bwMode="auto">
            <a:xfrm>
              <a:off x="1118"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Line 208">
              <a:extLst>
                <a:ext uri="{FF2B5EF4-FFF2-40B4-BE49-F238E27FC236}">
                  <a16:creationId xmlns:a16="http://schemas.microsoft.com/office/drawing/2014/main" id="{F949BFC0-7F4E-334B-B594-70B48635CE1A}"/>
                </a:ext>
              </a:extLst>
            </p:cNvPr>
            <p:cNvSpPr>
              <a:spLocks noChangeShapeType="1"/>
            </p:cNvSpPr>
            <p:nvPr/>
          </p:nvSpPr>
          <p:spPr bwMode="auto">
            <a:xfrm>
              <a:off x="165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Line 209">
              <a:extLst>
                <a:ext uri="{FF2B5EF4-FFF2-40B4-BE49-F238E27FC236}">
                  <a16:creationId xmlns:a16="http://schemas.microsoft.com/office/drawing/2014/main" id="{9F139D74-E519-7491-8297-7CF5500455DB}"/>
                </a:ext>
              </a:extLst>
            </p:cNvPr>
            <p:cNvSpPr>
              <a:spLocks noChangeShapeType="1"/>
            </p:cNvSpPr>
            <p:nvPr/>
          </p:nvSpPr>
          <p:spPr bwMode="auto">
            <a:xfrm>
              <a:off x="2203"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210">
              <a:extLst>
                <a:ext uri="{FF2B5EF4-FFF2-40B4-BE49-F238E27FC236}">
                  <a16:creationId xmlns:a16="http://schemas.microsoft.com/office/drawing/2014/main" id="{BC17B765-8C90-8DA9-DE8E-F3E35A229D49}"/>
                </a:ext>
              </a:extLst>
            </p:cNvPr>
            <p:cNvSpPr>
              <a:spLocks noChangeShapeType="1"/>
            </p:cNvSpPr>
            <p:nvPr/>
          </p:nvSpPr>
          <p:spPr bwMode="auto">
            <a:xfrm>
              <a:off x="2744"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1">
              <a:extLst>
                <a:ext uri="{FF2B5EF4-FFF2-40B4-BE49-F238E27FC236}">
                  <a16:creationId xmlns:a16="http://schemas.microsoft.com/office/drawing/2014/main" id="{90B7F5A2-0F70-D3FC-7D2C-FBCAAF05A914}"/>
                </a:ext>
              </a:extLst>
            </p:cNvPr>
            <p:cNvSpPr>
              <a:spLocks noChangeShapeType="1"/>
            </p:cNvSpPr>
            <p:nvPr/>
          </p:nvSpPr>
          <p:spPr bwMode="auto">
            <a:xfrm>
              <a:off x="3285"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212">
              <a:extLst>
                <a:ext uri="{FF2B5EF4-FFF2-40B4-BE49-F238E27FC236}">
                  <a16:creationId xmlns:a16="http://schemas.microsoft.com/office/drawing/2014/main" id="{FE495D0B-A831-D648-6845-A4BEE614E69A}"/>
                </a:ext>
              </a:extLst>
            </p:cNvPr>
            <p:cNvSpPr>
              <a:spLocks noChangeShapeType="1"/>
            </p:cNvSpPr>
            <p:nvPr/>
          </p:nvSpPr>
          <p:spPr bwMode="auto">
            <a:xfrm>
              <a:off x="382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Line 213">
              <a:extLst>
                <a:ext uri="{FF2B5EF4-FFF2-40B4-BE49-F238E27FC236}">
                  <a16:creationId xmlns:a16="http://schemas.microsoft.com/office/drawing/2014/main" id="{E08585D7-2026-EFEC-9CD0-65143AFA8CAC}"/>
                </a:ext>
              </a:extLst>
            </p:cNvPr>
            <p:cNvSpPr>
              <a:spLocks noChangeShapeType="1"/>
            </p:cNvSpPr>
            <p:nvPr/>
          </p:nvSpPr>
          <p:spPr bwMode="auto">
            <a:xfrm>
              <a:off x="4382"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Line 214">
              <a:extLst>
                <a:ext uri="{FF2B5EF4-FFF2-40B4-BE49-F238E27FC236}">
                  <a16:creationId xmlns:a16="http://schemas.microsoft.com/office/drawing/2014/main" id="{DBCA520E-64E0-F92B-D79D-E4754778C08A}"/>
                </a:ext>
              </a:extLst>
            </p:cNvPr>
            <p:cNvSpPr>
              <a:spLocks noChangeShapeType="1"/>
            </p:cNvSpPr>
            <p:nvPr/>
          </p:nvSpPr>
          <p:spPr bwMode="auto">
            <a:xfrm>
              <a:off x="4924"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ine 215">
              <a:extLst>
                <a:ext uri="{FF2B5EF4-FFF2-40B4-BE49-F238E27FC236}">
                  <a16:creationId xmlns:a16="http://schemas.microsoft.com/office/drawing/2014/main" id="{A976A5E6-BB1E-6002-C282-5C9BE005A55B}"/>
                </a:ext>
              </a:extLst>
            </p:cNvPr>
            <p:cNvSpPr>
              <a:spLocks noChangeShapeType="1"/>
            </p:cNvSpPr>
            <p:nvPr/>
          </p:nvSpPr>
          <p:spPr bwMode="auto">
            <a:xfrm>
              <a:off x="5465"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Line 216">
              <a:extLst>
                <a:ext uri="{FF2B5EF4-FFF2-40B4-BE49-F238E27FC236}">
                  <a16:creationId xmlns:a16="http://schemas.microsoft.com/office/drawing/2014/main" id="{F395EC5E-1E3B-EA1C-1051-D1BB5DDA9150}"/>
                </a:ext>
              </a:extLst>
            </p:cNvPr>
            <p:cNvSpPr>
              <a:spLocks noChangeShapeType="1"/>
            </p:cNvSpPr>
            <p:nvPr/>
          </p:nvSpPr>
          <p:spPr bwMode="auto">
            <a:xfrm>
              <a:off x="600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Line 217">
              <a:extLst>
                <a:ext uri="{FF2B5EF4-FFF2-40B4-BE49-F238E27FC236}">
                  <a16:creationId xmlns:a16="http://schemas.microsoft.com/office/drawing/2014/main" id="{FF12C944-78FA-09DB-ED88-5DA232122CF3}"/>
                </a:ext>
              </a:extLst>
            </p:cNvPr>
            <p:cNvSpPr>
              <a:spLocks noChangeShapeType="1"/>
            </p:cNvSpPr>
            <p:nvPr/>
          </p:nvSpPr>
          <p:spPr bwMode="auto">
            <a:xfrm>
              <a:off x="6550"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Line 218">
              <a:extLst>
                <a:ext uri="{FF2B5EF4-FFF2-40B4-BE49-F238E27FC236}">
                  <a16:creationId xmlns:a16="http://schemas.microsoft.com/office/drawing/2014/main" id="{17F7F426-A3CA-09B7-1A67-6BE2D8427096}"/>
                </a:ext>
              </a:extLst>
            </p:cNvPr>
            <p:cNvSpPr>
              <a:spLocks noChangeShapeType="1"/>
            </p:cNvSpPr>
            <p:nvPr/>
          </p:nvSpPr>
          <p:spPr bwMode="auto">
            <a:xfrm>
              <a:off x="7093"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219">
              <a:extLst>
                <a:ext uri="{FF2B5EF4-FFF2-40B4-BE49-F238E27FC236}">
                  <a16:creationId xmlns:a16="http://schemas.microsoft.com/office/drawing/2014/main" id="{EC246DA7-7E8A-4C64-0001-EE974237870D}"/>
                </a:ext>
              </a:extLst>
            </p:cNvPr>
            <p:cNvSpPr>
              <a:spLocks noChangeArrowheads="1"/>
            </p:cNvSpPr>
            <p:nvPr/>
          </p:nvSpPr>
          <p:spPr bwMode="auto">
            <a:xfrm>
              <a:off x="1092" y="3091"/>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Rectangle 220">
              <a:extLst>
                <a:ext uri="{FF2B5EF4-FFF2-40B4-BE49-F238E27FC236}">
                  <a16:creationId xmlns:a16="http://schemas.microsoft.com/office/drawing/2014/main" id="{8FD8565A-CB26-24B3-A4F0-CA404472344A}"/>
                </a:ext>
              </a:extLst>
            </p:cNvPr>
            <p:cNvSpPr>
              <a:spLocks noChangeArrowheads="1"/>
            </p:cNvSpPr>
            <p:nvPr/>
          </p:nvSpPr>
          <p:spPr bwMode="auto">
            <a:xfrm>
              <a:off x="1633" y="3091"/>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Rectangle 221">
              <a:extLst>
                <a:ext uri="{FF2B5EF4-FFF2-40B4-BE49-F238E27FC236}">
                  <a16:creationId xmlns:a16="http://schemas.microsoft.com/office/drawing/2014/main" id="{CFF59BEB-663D-20EC-729D-8DB894FA81F4}"/>
                </a:ext>
              </a:extLst>
            </p:cNvPr>
            <p:cNvSpPr>
              <a:spLocks noChangeArrowheads="1"/>
            </p:cNvSpPr>
            <p:nvPr/>
          </p:nvSpPr>
          <p:spPr bwMode="auto">
            <a:xfrm>
              <a:off x="2150"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Rectangle 222">
              <a:extLst>
                <a:ext uri="{FF2B5EF4-FFF2-40B4-BE49-F238E27FC236}">
                  <a16:creationId xmlns:a16="http://schemas.microsoft.com/office/drawing/2014/main" id="{1AFFA156-811E-D74D-58B5-122C1D2104AF}"/>
                </a:ext>
              </a:extLst>
            </p:cNvPr>
            <p:cNvSpPr>
              <a:spLocks noChangeArrowheads="1"/>
            </p:cNvSpPr>
            <p:nvPr/>
          </p:nvSpPr>
          <p:spPr bwMode="auto">
            <a:xfrm>
              <a:off x="2694"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Rectangle 223">
              <a:extLst>
                <a:ext uri="{FF2B5EF4-FFF2-40B4-BE49-F238E27FC236}">
                  <a16:creationId xmlns:a16="http://schemas.microsoft.com/office/drawing/2014/main" id="{1E79AC63-5170-9372-22B3-41F4A226F212}"/>
                </a:ext>
              </a:extLst>
            </p:cNvPr>
            <p:cNvSpPr>
              <a:spLocks noChangeArrowheads="1"/>
            </p:cNvSpPr>
            <p:nvPr/>
          </p:nvSpPr>
          <p:spPr bwMode="auto">
            <a:xfrm>
              <a:off x="3235"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24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Rectangle 228">
              <a:extLst>
                <a:ext uri="{FF2B5EF4-FFF2-40B4-BE49-F238E27FC236}">
                  <a16:creationId xmlns:a16="http://schemas.microsoft.com/office/drawing/2014/main" id="{3FF2A50F-AF96-2532-9113-A773D796B748}"/>
                </a:ext>
              </a:extLst>
            </p:cNvPr>
            <p:cNvSpPr>
              <a:spLocks noChangeArrowheads="1"/>
            </p:cNvSpPr>
            <p:nvPr/>
          </p:nvSpPr>
          <p:spPr bwMode="auto">
            <a:xfrm>
              <a:off x="3780"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Rectangle 229">
              <a:extLst>
                <a:ext uri="{FF2B5EF4-FFF2-40B4-BE49-F238E27FC236}">
                  <a16:creationId xmlns:a16="http://schemas.microsoft.com/office/drawing/2014/main" id="{A70BB21F-8CA1-42F6-1A40-CF9C2E070A0C}"/>
                </a:ext>
              </a:extLst>
            </p:cNvPr>
            <p:cNvSpPr>
              <a:spLocks noChangeArrowheads="1"/>
            </p:cNvSpPr>
            <p:nvPr/>
          </p:nvSpPr>
          <p:spPr bwMode="auto">
            <a:xfrm>
              <a:off x="4324"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Rectangle 230">
              <a:extLst>
                <a:ext uri="{FF2B5EF4-FFF2-40B4-BE49-F238E27FC236}">
                  <a16:creationId xmlns:a16="http://schemas.microsoft.com/office/drawing/2014/main" id="{08BC99A5-77E7-8EAF-3532-C01C3F261BC0}"/>
                </a:ext>
              </a:extLst>
            </p:cNvPr>
            <p:cNvSpPr>
              <a:spLocks noChangeArrowheads="1"/>
            </p:cNvSpPr>
            <p:nvPr/>
          </p:nvSpPr>
          <p:spPr bwMode="auto">
            <a:xfrm>
              <a:off x="4867"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Rectangle 231">
              <a:extLst>
                <a:ext uri="{FF2B5EF4-FFF2-40B4-BE49-F238E27FC236}">
                  <a16:creationId xmlns:a16="http://schemas.microsoft.com/office/drawing/2014/main" id="{56C4AD75-27CF-A4C9-D705-85550EDFA49B}"/>
                </a:ext>
              </a:extLst>
            </p:cNvPr>
            <p:cNvSpPr>
              <a:spLocks noChangeArrowheads="1"/>
            </p:cNvSpPr>
            <p:nvPr/>
          </p:nvSpPr>
          <p:spPr bwMode="auto">
            <a:xfrm>
              <a:off x="5409"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Rectangle 232">
              <a:extLst>
                <a:ext uri="{FF2B5EF4-FFF2-40B4-BE49-F238E27FC236}">
                  <a16:creationId xmlns:a16="http://schemas.microsoft.com/office/drawing/2014/main" id="{604F1286-E70C-D07E-B7AB-7B75AF2BC000}"/>
                </a:ext>
              </a:extLst>
            </p:cNvPr>
            <p:cNvSpPr>
              <a:spLocks noChangeArrowheads="1"/>
            </p:cNvSpPr>
            <p:nvPr/>
          </p:nvSpPr>
          <p:spPr bwMode="auto">
            <a:xfrm>
              <a:off x="5952"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54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Rectangle 233">
              <a:extLst>
                <a:ext uri="{FF2B5EF4-FFF2-40B4-BE49-F238E27FC236}">
                  <a16:creationId xmlns:a16="http://schemas.microsoft.com/office/drawing/2014/main" id="{7DEC2C4C-27F6-9CB9-D174-BF66AA2D561C}"/>
                </a:ext>
              </a:extLst>
            </p:cNvPr>
            <p:cNvSpPr>
              <a:spLocks noChangeArrowheads="1"/>
            </p:cNvSpPr>
            <p:nvPr/>
          </p:nvSpPr>
          <p:spPr bwMode="auto">
            <a:xfrm>
              <a:off x="6495"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Rectangle 234">
              <a:extLst>
                <a:ext uri="{FF2B5EF4-FFF2-40B4-BE49-F238E27FC236}">
                  <a16:creationId xmlns:a16="http://schemas.microsoft.com/office/drawing/2014/main" id="{329084C3-AC36-CBB6-A476-E59F67C7A60D}"/>
                </a:ext>
              </a:extLst>
            </p:cNvPr>
            <p:cNvSpPr>
              <a:spLocks noChangeArrowheads="1"/>
            </p:cNvSpPr>
            <p:nvPr/>
          </p:nvSpPr>
          <p:spPr bwMode="auto">
            <a:xfrm>
              <a:off x="7039"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Line 235">
              <a:extLst>
                <a:ext uri="{FF2B5EF4-FFF2-40B4-BE49-F238E27FC236}">
                  <a16:creationId xmlns:a16="http://schemas.microsoft.com/office/drawing/2014/main" id="{6F24BFE7-9C74-1ED9-BFCC-11338818A817}"/>
                </a:ext>
              </a:extLst>
            </p:cNvPr>
            <p:cNvSpPr>
              <a:spLocks noChangeShapeType="1"/>
            </p:cNvSpPr>
            <p:nvPr/>
          </p:nvSpPr>
          <p:spPr bwMode="auto">
            <a:xfrm>
              <a:off x="1118" y="861"/>
              <a:ext cx="0"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238">
              <a:extLst>
                <a:ext uri="{FF2B5EF4-FFF2-40B4-BE49-F238E27FC236}">
                  <a16:creationId xmlns:a16="http://schemas.microsoft.com/office/drawing/2014/main" id="{AF57F78F-9862-EFD8-EB7F-4A62FA547899}"/>
                </a:ext>
              </a:extLst>
            </p:cNvPr>
            <p:cNvSpPr>
              <a:spLocks noChangeArrowheads="1"/>
            </p:cNvSpPr>
            <p:nvPr/>
          </p:nvSpPr>
          <p:spPr bwMode="auto">
            <a:xfrm>
              <a:off x="1055"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279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Rectangle 239">
              <a:extLst>
                <a:ext uri="{FF2B5EF4-FFF2-40B4-BE49-F238E27FC236}">
                  <a16:creationId xmlns:a16="http://schemas.microsoft.com/office/drawing/2014/main" id="{2AFDB102-7ADC-1E6C-F23E-D713BE739889}"/>
                </a:ext>
              </a:extLst>
            </p:cNvPr>
            <p:cNvSpPr>
              <a:spLocks noChangeArrowheads="1"/>
            </p:cNvSpPr>
            <p:nvPr/>
          </p:nvSpPr>
          <p:spPr bwMode="auto">
            <a:xfrm>
              <a:off x="1597"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208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Rectangle 240">
              <a:extLst>
                <a:ext uri="{FF2B5EF4-FFF2-40B4-BE49-F238E27FC236}">
                  <a16:creationId xmlns:a16="http://schemas.microsoft.com/office/drawing/2014/main" id="{47684CBC-2DF4-BFC3-F3ED-3972CD90AB40}"/>
                </a:ext>
              </a:extLst>
            </p:cNvPr>
            <p:cNvSpPr>
              <a:spLocks noChangeArrowheads="1"/>
            </p:cNvSpPr>
            <p:nvPr/>
          </p:nvSpPr>
          <p:spPr bwMode="auto">
            <a:xfrm>
              <a:off x="2138"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175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Rectangle 241">
              <a:extLst>
                <a:ext uri="{FF2B5EF4-FFF2-40B4-BE49-F238E27FC236}">
                  <a16:creationId xmlns:a16="http://schemas.microsoft.com/office/drawing/2014/main" id="{0FD7D054-6653-14F6-97A3-800F57BFD538}"/>
                </a:ext>
              </a:extLst>
            </p:cNvPr>
            <p:cNvSpPr>
              <a:spLocks noChangeArrowheads="1"/>
            </p:cNvSpPr>
            <p:nvPr/>
          </p:nvSpPr>
          <p:spPr bwMode="auto">
            <a:xfrm>
              <a:off x="2681"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147</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Rectangle 242">
              <a:extLst>
                <a:ext uri="{FF2B5EF4-FFF2-40B4-BE49-F238E27FC236}">
                  <a16:creationId xmlns:a16="http://schemas.microsoft.com/office/drawing/2014/main" id="{72FC4FBB-78DD-4FBB-413E-67A0D1A341ED}"/>
                </a:ext>
              </a:extLst>
            </p:cNvPr>
            <p:cNvSpPr>
              <a:spLocks noChangeArrowheads="1"/>
            </p:cNvSpPr>
            <p:nvPr/>
          </p:nvSpPr>
          <p:spPr bwMode="auto">
            <a:xfrm>
              <a:off x="3225"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126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Rectangle 243">
              <a:extLst>
                <a:ext uri="{FF2B5EF4-FFF2-40B4-BE49-F238E27FC236}">
                  <a16:creationId xmlns:a16="http://schemas.microsoft.com/office/drawing/2014/main" id="{5B95327A-ADC9-0AE3-DDB0-2A12BB735F3F}"/>
                </a:ext>
              </a:extLst>
            </p:cNvPr>
            <p:cNvSpPr>
              <a:spLocks noChangeArrowheads="1"/>
            </p:cNvSpPr>
            <p:nvPr/>
          </p:nvSpPr>
          <p:spPr bwMode="auto">
            <a:xfrm>
              <a:off x="3768"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Rectangle 244">
              <a:extLst>
                <a:ext uri="{FF2B5EF4-FFF2-40B4-BE49-F238E27FC236}">
                  <a16:creationId xmlns:a16="http://schemas.microsoft.com/office/drawing/2014/main" id="{B541CD4A-5C3D-8664-FEC2-710E786D9366}"/>
                </a:ext>
              </a:extLst>
            </p:cNvPr>
            <p:cNvSpPr>
              <a:spLocks noChangeArrowheads="1"/>
            </p:cNvSpPr>
            <p:nvPr/>
          </p:nvSpPr>
          <p:spPr bwMode="auto">
            <a:xfrm>
              <a:off x="4332"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92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Rectangle 245">
              <a:extLst>
                <a:ext uri="{FF2B5EF4-FFF2-40B4-BE49-F238E27FC236}">
                  <a16:creationId xmlns:a16="http://schemas.microsoft.com/office/drawing/2014/main" id="{694A89DD-85E1-B0D2-65F0-3502AF7997A5}"/>
                </a:ext>
              </a:extLst>
            </p:cNvPr>
            <p:cNvSpPr>
              <a:spLocks noChangeArrowheads="1"/>
            </p:cNvSpPr>
            <p:nvPr/>
          </p:nvSpPr>
          <p:spPr bwMode="auto">
            <a:xfrm>
              <a:off x="4875"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64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Rectangle 246">
              <a:extLst>
                <a:ext uri="{FF2B5EF4-FFF2-40B4-BE49-F238E27FC236}">
                  <a16:creationId xmlns:a16="http://schemas.microsoft.com/office/drawing/2014/main" id="{084A9ECD-9D87-8E8F-259B-AEFCE994A61E}"/>
                </a:ext>
              </a:extLst>
            </p:cNvPr>
            <p:cNvSpPr>
              <a:spLocks noChangeArrowheads="1"/>
            </p:cNvSpPr>
            <p:nvPr/>
          </p:nvSpPr>
          <p:spPr bwMode="auto">
            <a:xfrm>
              <a:off x="5419"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41</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Rectangle 247">
              <a:extLst>
                <a:ext uri="{FF2B5EF4-FFF2-40B4-BE49-F238E27FC236}">
                  <a16:creationId xmlns:a16="http://schemas.microsoft.com/office/drawing/2014/main" id="{CDD857B1-284F-4E23-6FF9-20A39B45115B}"/>
                </a:ext>
              </a:extLst>
            </p:cNvPr>
            <p:cNvSpPr>
              <a:spLocks noChangeArrowheads="1"/>
            </p:cNvSpPr>
            <p:nvPr/>
          </p:nvSpPr>
          <p:spPr bwMode="auto">
            <a:xfrm>
              <a:off x="5962"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Rectangle 248">
              <a:extLst>
                <a:ext uri="{FF2B5EF4-FFF2-40B4-BE49-F238E27FC236}">
                  <a16:creationId xmlns:a16="http://schemas.microsoft.com/office/drawing/2014/main" id="{AF0D70EC-3BB8-0C12-AEE2-38E0836E96F8}"/>
                </a:ext>
              </a:extLst>
            </p:cNvPr>
            <p:cNvSpPr>
              <a:spLocks noChangeArrowheads="1"/>
            </p:cNvSpPr>
            <p:nvPr/>
          </p:nvSpPr>
          <p:spPr bwMode="auto">
            <a:xfrm>
              <a:off x="6526" y="3513"/>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Rectangle 249">
              <a:extLst>
                <a:ext uri="{FF2B5EF4-FFF2-40B4-BE49-F238E27FC236}">
                  <a16:creationId xmlns:a16="http://schemas.microsoft.com/office/drawing/2014/main" id="{78F81D8E-4933-7CFC-F241-43B8B355E073}"/>
                </a:ext>
              </a:extLst>
            </p:cNvPr>
            <p:cNvSpPr>
              <a:spLocks noChangeArrowheads="1"/>
            </p:cNvSpPr>
            <p:nvPr/>
          </p:nvSpPr>
          <p:spPr bwMode="auto">
            <a:xfrm>
              <a:off x="7069" y="3513"/>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Rectangle 250">
              <a:extLst>
                <a:ext uri="{FF2B5EF4-FFF2-40B4-BE49-F238E27FC236}">
                  <a16:creationId xmlns:a16="http://schemas.microsoft.com/office/drawing/2014/main" id="{F5172A1D-A0E0-FFE0-C68B-8FDDBD98D198}"/>
                </a:ext>
              </a:extLst>
            </p:cNvPr>
            <p:cNvSpPr>
              <a:spLocks noChangeArrowheads="1"/>
            </p:cNvSpPr>
            <p:nvPr/>
          </p:nvSpPr>
          <p:spPr bwMode="auto">
            <a:xfrm>
              <a:off x="536" y="3513"/>
              <a:ext cx="2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1DCE9B"/>
                  </a:solidFill>
                  <a:effectLst/>
                  <a:uLnTx/>
                  <a:uFillTx/>
                  <a:latin typeface="Trebuchet MS Bold" panose="020B0703020202020204" pitchFamily="34" charset="0"/>
                  <a:ea typeface="+mn-ea"/>
                  <a:cs typeface="+mn-cs"/>
                </a:rPr>
                <a:t>NIVO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96F9191D-2CEB-44B6-9FBF-7767E7563122}"/>
              </a:ext>
            </a:extLst>
          </p:cNvPr>
          <p:cNvSpPr txBox="1"/>
          <p:nvPr>
            <p:custDataLst>
              <p:tags r:id="rId2"/>
            </p:custDataLst>
          </p:nvPr>
        </p:nvSpPr>
        <p:spPr>
          <a:xfrm>
            <a:off x="9794809" y="6604958"/>
            <a:ext cx="2185381" cy="153888"/>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433F3F"/>
                </a:solidFill>
                <a:effectLst/>
                <a:uLnTx/>
                <a:uFillTx/>
                <a:latin typeface="Arial" panose="020B0604020202020204" pitchFamily="34" charset="0"/>
                <a:ea typeface="+mn-ea"/>
                <a:cs typeface="Arial" panose="020B0604020202020204" pitchFamily="34" charset="0"/>
              </a:rPr>
              <a:t>Galsky</a:t>
            </a:r>
            <a:r>
              <a:rPr kumimoji="0" lang="en-US" sz="1000" b="0" i="0"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 MD, et al. </a:t>
            </a:r>
            <a:r>
              <a:rPr kumimoji="0" lang="en-US" sz="1000" b="0" i="1"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J Clin Oncol</a:t>
            </a:r>
            <a:r>
              <a:rPr kumimoji="0" lang="en-US" sz="1000" b="0" i="0"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 2025</a:t>
            </a:r>
          </a:p>
        </p:txBody>
      </p:sp>
      <p:sp>
        <p:nvSpPr>
          <p:cNvPr id="266" name="TextBox 265">
            <a:extLst>
              <a:ext uri="{FF2B5EF4-FFF2-40B4-BE49-F238E27FC236}">
                <a16:creationId xmlns:a16="http://schemas.microsoft.com/office/drawing/2014/main" id="{292E4E05-072D-554E-2ADD-9D0663F10672}"/>
              </a:ext>
            </a:extLst>
          </p:cNvPr>
          <p:cNvSpPr txBox="1"/>
          <p:nvPr/>
        </p:nvSpPr>
        <p:spPr bwMode="auto">
          <a:xfrm>
            <a:off x="528638" y="372663"/>
            <a:ext cx="11134724" cy="637849"/>
          </a:xfrm>
          <a:prstGeom prst="rect">
            <a:avLst/>
          </a:prstGeom>
          <a:solidFill>
            <a:srgbClr val="002060"/>
          </a:solidFill>
          <a:ln w="9525">
            <a:noFill/>
            <a:miter lim="800000"/>
            <a:headEnd/>
            <a:tailEnd/>
          </a:ln>
          <a:effectLst/>
        </p:spPr>
        <p:txBody>
          <a:bodyPr wrap="squar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Adjuvant Nivolumab in Patients with MIBC</a:t>
            </a:r>
          </a:p>
        </p:txBody>
      </p:sp>
    </p:spTree>
    <p:custDataLst>
      <p:tags r:id="rId1"/>
    </p:custDataLst>
    <p:extLst>
      <p:ext uri="{BB962C8B-B14F-4D97-AF65-F5344CB8AC3E}">
        <p14:creationId xmlns:p14="http://schemas.microsoft.com/office/powerpoint/2010/main" val="2647516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52BE9-A99C-CD88-909B-F9B940FAE330}"/>
              </a:ext>
            </a:extLst>
          </p:cNvPr>
          <p:cNvSpPr/>
          <p:nvPr/>
        </p:nvSpPr>
        <p:spPr>
          <a:xfrm>
            <a:off x="418218" y="1128822"/>
            <a:ext cx="11432977" cy="53315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EE2E293-3B1A-E6F0-A409-72B386176988}"/>
              </a:ext>
            </a:extLst>
          </p:cNvPr>
          <p:cNvGrpSpPr>
            <a:grpSpLocks noChangeAspect="1"/>
          </p:cNvGrpSpPr>
          <p:nvPr/>
        </p:nvGrpSpPr>
        <p:grpSpPr bwMode="auto">
          <a:xfrm>
            <a:off x="849313" y="1491599"/>
            <a:ext cx="10515600" cy="4784725"/>
            <a:chOff x="534" y="792"/>
            <a:chExt cx="6624" cy="3014"/>
          </a:xfrm>
        </p:grpSpPr>
        <p:sp>
          <p:nvSpPr>
            <p:cNvPr id="5" name="AutoShape 3">
              <a:extLst>
                <a:ext uri="{FF2B5EF4-FFF2-40B4-BE49-F238E27FC236}">
                  <a16:creationId xmlns:a16="http://schemas.microsoft.com/office/drawing/2014/main" id="{96BB7588-DF27-3261-6420-7E3C18617F8F}"/>
                </a:ext>
              </a:extLst>
            </p:cNvPr>
            <p:cNvSpPr>
              <a:spLocks noChangeAspect="1" noChangeArrowheads="1" noTextEdit="1"/>
            </p:cNvSpPr>
            <p:nvPr/>
          </p:nvSpPr>
          <p:spPr bwMode="auto">
            <a:xfrm>
              <a:off x="534" y="804"/>
              <a:ext cx="6624" cy="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05">
              <a:extLst>
                <a:ext uri="{FF2B5EF4-FFF2-40B4-BE49-F238E27FC236}">
                  <a16:creationId xmlns:a16="http://schemas.microsoft.com/office/drawing/2014/main" id="{BDDAB9B4-AFA7-B07B-814B-82477B7D01E3}"/>
                </a:ext>
              </a:extLst>
            </p:cNvPr>
            <p:cNvGrpSpPr>
              <a:grpSpLocks/>
            </p:cNvGrpSpPr>
            <p:nvPr/>
          </p:nvGrpSpPr>
          <p:grpSpPr bwMode="auto">
            <a:xfrm>
              <a:off x="536" y="808"/>
              <a:ext cx="6604" cy="2995"/>
              <a:chOff x="536" y="808"/>
              <a:chExt cx="6604" cy="2995"/>
            </a:xfrm>
          </p:grpSpPr>
          <p:sp>
            <p:nvSpPr>
              <p:cNvPr id="62" name="Line 5">
                <a:extLst>
                  <a:ext uri="{FF2B5EF4-FFF2-40B4-BE49-F238E27FC236}">
                    <a16:creationId xmlns:a16="http://schemas.microsoft.com/office/drawing/2014/main" id="{E108E107-6426-D965-ADCD-D55327D81842}"/>
                  </a:ext>
                </a:extLst>
              </p:cNvPr>
              <p:cNvSpPr>
                <a:spLocks noChangeShapeType="1"/>
              </p:cNvSpPr>
              <p:nvPr/>
            </p:nvSpPr>
            <p:spPr bwMode="auto">
              <a:xfrm flipH="1">
                <a:off x="1061" y="3026"/>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Line 6">
                <a:extLst>
                  <a:ext uri="{FF2B5EF4-FFF2-40B4-BE49-F238E27FC236}">
                    <a16:creationId xmlns:a16="http://schemas.microsoft.com/office/drawing/2014/main" id="{55BC12A7-2424-7BE2-0E4A-6187F1AABF72}"/>
                  </a:ext>
                </a:extLst>
              </p:cNvPr>
              <p:cNvSpPr>
                <a:spLocks noChangeShapeType="1"/>
              </p:cNvSpPr>
              <p:nvPr/>
            </p:nvSpPr>
            <p:spPr bwMode="auto">
              <a:xfrm flipH="1">
                <a:off x="1061" y="280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7">
                <a:extLst>
                  <a:ext uri="{FF2B5EF4-FFF2-40B4-BE49-F238E27FC236}">
                    <a16:creationId xmlns:a16="http://schemas.microsoft.com/office/drawing/2014/main" id="{AC6CFFB9-8323-AA6E-068F-7E0BCC606DF4}"/>
                  </a:ext>
                </a:extLst>
              </p:cNvPr>
              <p:cNvSpPr>
                <a:spLocks noChangeShapeType="1"/>
              </p:cNvSpPr>
              <p:nvPr/>
            </p:nvSpPr>
            <p:spPr bwMode="auto">
              <a:xfrm flipH="1">
                <a:off x="1061" y="259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Line 8">
                <a:extLst>
                  <a:ext uri="{FF2B5EF4-FFF2-40B4-BE49-F238E27FC236}">
                    <a16:creationId xmlns:a16="http://schemas.microsoft.com/office/drawing/2014/main" id="{40129ACC-9708-1AED-F6EF-9DFB34E1A08D}"/>
                  </a:ext>
                </a:extLst>
              </p:cNvPr>
              <p:cNvSpPr>
                <a:spLocks noChangeShapeType="1"/>
              </p:cNvSpPr>
              <p:nvPr/>
            </p:nvSpPr>
            <p:spPr bwMode="auto">
              <a:xfrm flipH="1">
                <a:off x="1061" y="237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Line 9">
                <a:extLst>
                  <a:ext uri="{FF2B5EF4-FFF2-40B4-BE49-F238E27FC236}">
                    <a16:creationId xmlns:a16="http://schemas.microsoft.com/office/drawing/2014/main" id="{862D52EC-C9E0-8F8A-5196-AD5EA1A60226}"/>
                  </a:ext>
                </a:extLst>
              </p:cNvPr>
              <p:cNvSpPr>
                <a:spLocks noChangeShapeType="1"/>
              </p:cNvSpPr>
              <p:nvPr/>
            </p:nvSpPr>
            <p:spPr bwMode="auto">
              <a:xfrm flipH="1">
                <a:off x="1061" y="216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Line 10">
                <a:extLst>
                  <a:ext uri="{FF2B5EF4-FFF2-40B4-BE49-F238E27FC236}">
                    <a16:creationId xmlns:a16="http://schemas.microsoft.com/office/drawing/2014/main" id="{3A51ED3B-4820-516B-5181-4ABFD4CA9DEB}"/>
                  </a:ext>
                </a:extLst>
              </p:cNvPr>
              <p:cNvSpPr>
                <a:spLocks noChangeShapeType="1"/>
              </p:cNvSpPr>
              <p:nvPr/>
            </p:nvSpPr>
            <p:spPr bwMode="auto">
              <a:xfrm flipH="1">
                <a:off x="1061" y="194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Line 11">
                <a:extLst>
                  <a:ext uri="{FF2B5EF4-FFF2-40B4-BE49-F238E27FC236}">
                    <a16:creationId xmlns:a16="http://schemas.microsoft.com/office/drawing/2014/main" id="{3A182190-7E5B-C1A9-C217-F6DBC2FD358A}"/>
                  </a:ext>
                </a:extLst>
              </p:cNvPr>
              <p:cNvSpPr>
                <a:spLocks noChangeShapeType="1"/>
              </p:cNvSpPr>
              <p:nvPr/>
            </p:nvSpPr>
            <p:spPr bwMode="auto">
              <a:xfrm flipH="1">
                <a:off x="1061" y="172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Line 12">
                <a:extLst>
                  <a:ext uri="{FF2B5EF4-FFF2-40B4-BE49-F238E27FC236}">
                    <a16:creationId xmlns:a16="http://schemas.microsoft.com/office/drawing/2014/main" id="{1D1A3370-7A88-035A-1296-C22454E32CEB}"/>
                  </a:ext>
                </a:extLst>
              </p:cNvPr>
              <p:cNvSpPr>
                <a:spLocks noChangeShapeType="1"/>
              </p:cNvSpPr>
              <p:nvPr/>
            </p:nvSpPr>
            <p:spPr bwMode="auto">
              <a:xfrm flipH="1">
                <a:off x="1061" y="151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13">
                <a:extLst>
                  <a:ext uri="{FF2B5EF4-FFF2-40B4-BE49-F238E27FC236}">
                    <a16:creationId xmlns:a16="http://schemas.microsoft.com/office/drawing/2014/main" id="{600141EF-CA53-B474-1F71-5C4240FA2F86}"/>
                  </a:ext>
                </a:extLst>
              </p:cNvPr>
              <p:cNvSpPr>
                <a:spLocks noChangeShapeType="1"/>
              </p:cNvSpPr>
              <p:nvPr/>
            </p:nvSpPr>
            <p:spPr bwMode="auto">
              <a:xfrm flipH="1">
                <a:off x="1061" y="129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14">
                <a:extLst>
                  <a:ext uri="{FF2B5EF4-FFF2-40B4-BE49-F238E27FC236}">
                    <a16:creationId xmlns:a16="http://schemas.microsoft.com/office/drawing/2014/main" id="{14AE805D-EA5B-8D7A-34F2-1D1C3F6DCBB4}"/>
                  </a:ext>
                </a:extLst>
              </p:cNvPr>
              <p:cNvSpPr>
                <a:spLocks noChangeShapeType="1"/>
              </p:cNvSpPr>
              <p:nvPr/>
            </p:nvSpPr>
            <p:spPr bwMode="auto">
              <a:xfrm flipH="1">
                <a:off x="1061" y="108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Line 15">
                <a:extLst>
                  <a:ext uri="{FF2B5EF4-FFF2-40B4-BE49-F238E27FC236}">
                    <a16:creationId xmlns:a16="http://schemas.microsoft.com/office/drawing/2014/main" id="{E1A0A2D6-A990-A57D-8317-FA16555A9011}"/>
                  </a:ext>
                </a:extLst>
              </p:cNvPr>
              <p:cNvSpPr>
                <a:spLocks noChangeShapeType="1"/>
              </p:cNvSpPr>
              <p:nvPr/>
            </p:nvSpPr>
            <p:spPr bwMode="auto">
              <a:xfrm flipH="1">
                <a:off x="1061" y="861"/>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Line 16">
                <a:extLst>
                  <a:ext uri="{FF2B5EF4-FFF2-40B4-BE49-F238E27FC236}">
                    <a16:creationId xmlns:a16="http://schemas.microsoft.com/office/drawing/2014/main" id="{AFAA49F9-A985-9FA4-684B-47E620C1A6BF}"/>
                  </a:ext>
                </a:extLst>
              </p:cNvPr>
              <p:cNvSpPr>
                <a:spLocks noChangeShapeType="1"/>
              </p:cNvSpPr>
              <p:nvPr/>
            </p:nvSpPr>
            <p:spPr bwMode="auto">
              <a:xfrm flipH="1">
                <a:off x="1061" y="3026"/>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Line 17">
                <a:extLst>
                  <a:ext uri="{FF2B5EF4-FFF2-40B4-BE49-F238E27FC236}">
                    <a16:creationId xmlns:a16="http://schemas.microsoft.com/office/drawing/2014/main" id="{EB649354-FD1A-080D-7B32-829C53DF7784}"/>
                  </a:ext>
                </a:extLst>
              </p:cNvPr>
              <p:cNvSpPr>
                <a:spLocks noChangeShapeType="1"/>
              </p:cNvSpPr>
              <p:nvPr/>
            </p:nvSpPr>
            <p:spPr bwMode="auto">
              <a:xfrm flipH="1">
                <a:off x="1061" y="280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Line 18">
                <a:extLst>
                  <a:ext uri="{FF2B5EF4-FFF2-40B4-BE49-F238E27FC236}">
                    <a16:creationId xmlns:a16="http://schemas.microsoft.com/office/drawing/2014/main" id="{3C5A281C-191B-5596-8D94-391575F70012}"/>
                  </a:ext>
                </a:extLst>
              </p:cNvPr>
              <p:cNvSpPr>
                <a:spLocks noChangeShapeType="1"/>
              </p:cNvSpPr>
              <p:nvPr/>
            </p:nvSpPr>
            <p:spPr bwMode="auto">
              <a:xfrm flipH="1">
                <a:off x="1061" y="259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Line 19">
                <a:extLst>
                  <a:ext uri="{FF2B5EF4-FFF2-40B4-BE49-F238E27FC236}">
                    <a16:creationId xmlns:a16="http://schemas.microsoft.com/office/drawing/2014/main" id="{582C1BA3-9713-D9C7-E623-EAEC6AD5B1A7}"/>
                  </a:ext>
                </a:extLst>
              </p:cNvPr>
              <p:cNvSpPr>
                <a:spLocks noChangeShapeType="1"/>
              </p:cNvSpPr>
              <p:nvPr/>
            </p:nvSpPr>
            <p:spPr bwMode="auto">
              <a:xfrm flipH="1">
                <a:off x="1061" y="237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20">
                <a:extLst>
                  <a:ext uri="{FF2B5EF4-FFF2-40B4-BE49-F238E27FC236}">
                    <a16:creationId xmlns:a16="http://schemas.microsoft.com/office/drawing/2014/main" id="{A42C6BF6-876E-B181-7B71-7FE50F5E0839}"/>
                  </a:ext>
                </a:extLst>
              </p:cNvPr>
              <p:cNvSpPr>
                <a:spLocks noChangeShapeType="1"/>
              </p:cNvSpPr>
              <p:nvPr/>
            </p:nvSpPr>
            <p:spPr bwMode="auto">
              <a:xfrm flipH="1">
                <a:off x="1061" y="216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Line 21">
                <a:extLst>
                  <a:ext uri="{FF2B5EF4-FFF2-40B4-BE49-F238E27FC236}">
                    <a16:creationId xmlns:a16="http://schemas.microsoft.com/office/drawing/2014/main" id="{665BD165-7912-E49C-E076-99DDAC4B7D95}"/>
                  </a:ext>
                </a:extLst>
              </p:cNvPr>
              <p:cNvSpPr>
                <a:spLocks noChangeShapeType="1"/>
              </p:cNvSpPr>
              <p:nvPr/>
            </p:nvSpPr>
            <p:spPr bwMode="auto">
              <a:xfrm flipH="1">
                <a:off x="1061" y="194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Line 22">
                <a:extLst>
                  <a:ext uri="{FF2B5EF4-FFF2-40B4-BE49-F238E27FC236}">
                    <a16:creationId xmlns:a16="http://schemas.microsoft.com/office/drawing/2014/main" id="{B403E85C-58CE-678C-9AEB-16DB96038116}"/>
                  </a:ext>
                </a:extLst>
              </p:cNvPr>
              <p:cNvSpPr>
                <a:spLocks noChangeShapeType="1"/>
              </p:cNvSpPr>
              <p:nvPr/>
            </p:nvSpPr>
            <p:spPr bwMode="auto">
              <a:xfrm flipH="1">
                <a:off x="1061" y="172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Line 23">
                <a:extLst>
                  <a:ext uri="{FF2B5EF4-FFF2-40B4-BE49-F238E27FC236}">
                    <a16:creationId xmlns:a16="http://schemas.microsoft.com/office/drawing/2014/main" id="{81096C30-FB00-1303-4651-5A36E1DCBF50}"/>
                  </a:ext>
                </a:extLst>
              </p:cNvPr>
              <p:cNvSpPr>
                <a:spLocks noChangeShapeType="1"/>
              </p:cNvSpPr>
              <p:nvPr/>
            </p:nvSpPr>
            <p:spPr bwMode="auto">
              <a:xfrm flipH="1">
                <a:off x="1061" y="151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Line 24">
                <a:extLst>
                  <a:ext uri="{FF2B5EF4-FFF2-40B4-BE49-F238E27FC236}">
                    <a16:creationId xmlns:a16="http://schemas.microsoft.com/office/drawing/2014/main" id="{B7024C12-A353-A329-34E4-CEEE2D0C5200}"/>
                  </a:ext>
                </a:extLst>
              </p:cNvPr>
              <p:cNvSpPr>
                <a:spLocks noChangeShapeType="1"/>
              </p:cNvSpPr>
              <p:nvPr/>
            </p:nvSpPr>
            <p:spPr bwMode="auto">
              <a:xfrm flipH="1">
                <a:off x="1061" y="129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Line 25">
                <a:extLst>
                  <a:ext uri="{FF2B5EF4-FFF2-40B4-BE49-F238E27FC236}">
                    <a16:creationId xmlns:a16="http://schemas.microsoft.com/office/drawing/2014/main" id="{43C0D887-6989-DDF6-864E-4FBDA3785328}"/>
                  </a:ext>
                </a:extLst>
              </p:cNvPr>
              <p:cNvSpPr>
                <a:spLocks noChangeShapeType="1"/>
              </p:cNvSpPr>
              <p:nvPr/>
            </p:nvSpPr>
            <p:spPr bwMode="auto">
              <a:xfrm flipH="1">
                <a:off x="1061" y="108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Line 26">
                <a:extLst>
                  <a:ext uri="{FF2B5EF4-FFF2-40B4-BE49-F238E27FC236}">
                    <a16:creationId xmlns:a16="http://schemas.microsoft.com/office/drawing/2014/main" id="{9A27259A-61C3-D503-CE0A-F784F0B9AD4D}"/>
                  </a:ext>
                </a:extLst>
              </p:cNvPr>
              <p:cNvSpPr>
                <a:spLocks noChangeShapeType="1"/>
              </p:cNvSpPr>
              <p:nvPr/>
            </p:nvSpPr>
            <p:spPr bwMode="auto">
              <a:xfrm flipH="1">
                <a:off x="1061" y="861"/>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27">
                <a:extLst>
                  <a:ext uri="{FF2B5EF4-FFF2-40B4-BE49-F238E27FC236}">
                    <a16:creationId xmlns:a16="http://schemas.microsoft.com/office/drawing/2014/main" id="{D863B6D2-6914-2471-9BA0-B1C45051F028}"/>
                  </a:ext>
                </a:extLst>
              </p:cNvPr>
              <p:cNvSpPr>
                <a:spLocks/>
              </p:cNvSpPr>
              <p:nvPr/>
            </p:nvSpPr>
            <p:spPr bwMode="auto">
              <a:xfrm>
                <a:off x="1118" y="810"/>
                <a:ext cx="6022" cy="2216"/>
              </a:xfrm>
              <a:custGeom>
                <a:avLst/>
                <a:gdLst>
                  <a:gd name="T0" fmla="*/ 6022 w 6022"/>
                  <a:gd name="T1" fmla="*/ 2216 h 2216"/>
                  <a:gd name="T2" fmla="*/ 0 w 6022"/>
                  <a:gd name="T3" fmla="*/ 2216 h 2216"/>
                  <a:gd name="T4" fmla="*/ 0 w 6022"/>
                  <a:gd name="T5" fmla="*/ 0 h 2216"/>
                </a:gdLst>
                <a:ahLst/>
                <a:cxnLst>
                  <a:cxn ang="0">
                    <a:pos x="T0" y="T1"/>
                  </a:cxn>
                  <a:cxn ang="0">
                    <a:pos x="T2" y="T3"/>
                  </a:cxn>
                  <a:cxn ang="0">
                    <a:pos x="T4" y="T5"/>
                  </a:cxn>
                </a:cxnLst>
                <a:rect l="0" t="0" r="r" b="b"/>
                <a:pathLst>
                  <a:path w="6022" h="2216">
                    <a:moveTo>
                      <a:pt x="6022" y="2216"/>
                    </a:moveTo>
                    <a:lnTo>
                      <a:pt x="0" y="2216"/>
                    </a:lnTo>
                    <a:lnTo>
                      <a:pt x="0" y="0"/>
                    </a:lnTo>
                  </a:path>
                </a:pathLst>
              </a:custGeom>
              <a:noFill/>
              <a:ln w="12700">
                <a:solidFill>
                  <a:srgbClr val="433F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28">
                <a:extLst>
                  <a:ext uri="{FF2B5EF4-FFF2-40B4-BE49-F238E27FC236}">
                    <a16:creationId xmlns:a16="http://schemas.microsoft.com/office/drawing/2014/main" id="{CEF56D28-CC0E-FD01-6801-AEDCCA40C24A}"/>
                  </a:ext>
                </a:extLst>
              </p:cNvPr>
              <p:cNvSpPr>
                <a:spLocks/>
              </p:cNvSpPr>
              <p:nvPr/>
            </p:nvSpPr>
            <p:spPr bwMode="auto">
              <a:xfrm>
                <a:off x="1120" y="863"/>
                <a:ext cx="5957" cy="2155"/>
              </a:xfrm>
              <a:custGeom>
                <a:avLst/>
                <a:gdLst>
                  <a:gd name="T0" fmla="*/ 0 w 5957"/>
                  <a:gd name="T1" fmla="*/ 38 h 2155"/>
                  <a:gd name="T2" fmla="*/ 44 w 5957"/>
                  <a:gd name="T3" fmla="*/ 52 h 2155"/>
                  <a:gd name="T4" fmla="*/ 56 w 5957"/>
                  <a:gd name="T5" fmla="*/ 84 h 2155"/>
                  <a:gd name="T6" fmla="*/ 91 w 5957"/>
                  <a:gd name="T7" fmla="*/ 93 h 2155"/>
                  <a:gd name="T8" fmla="*/ 127 w 5957"/>
                  <a:gd name="T9" fmla="*/ 147 h 2155"/>
                  <a:gd name="T10" fmla="*/ 153 w 5957"/>
                  <a:gd name="T11" fmla="*/ 163 h 2155"/>
                  <a:gd name="T12" fmla="*/ 180 w 5957"/>
                  <a:gd name="T13" fmla="*/ 196 h 2155"/>
                  <a:gd name="T14" fmla="*/ 210 w 5957"/>
                  <a:gd name="T15" fmla="*/ 208 h 2155"/>
                  <a:gd name="T16" fmla="*/ 232 w 5957"/>
                  <a:gd name="T17" fmla="*/ 299 h 2155"/>
                  <a:gd name="T18" fmla="*/ 246 w 5957"/>
                  <a:gd name="T19" fmla="*/ 355 h 2155"/>
                  <a:gd name="T20" fmla="*/ 254 w 5957"/>
                  <a:gd name="T21" fmla="*/ 541 h 2155"/>
                  <a:gd name="T22" fmla="*/ 264 w 5957"/>
                  <a:gd name="T23" fmla="*/ 577 h 2155"/>
                  <a:gd name="T24" fmla="*/ 277 w 5957"/>
                  <a:gd name="T25" fmla="*/ 624 h 2155"/>
                  <a:gd name="T26" fmla="*/ 305 w 5957"/>
                  <a:gd name="T27" fmla="*/ 644 h 2155"/>
                  <a:gd name="T28" fmla="*/ 341 w 5957"/>
                  <a:gd name="T29" fmla="*/ 662 h 2155"/>
                  <a:gd name="T30" fmla="*/ 420 w 5957"/>
                  <a:gd name="T31" fmla="*/ 668 h 2155"/>
                  <a:gd name="T32" fmla="*/ 436 w 5957"/>
                  <a:gd name="T33" fmla="*/ 709 h 2155"/>
                  <a:gd name="T34" fmla="*/ 469 w 5957"/>
                  <a:gd name="T35" fmla="*/ 727 h 2155"/>
                  <a:gd name="T36" fmla="*/ 481 w 5957"/>
                  <a:gd name="T37" fmla="*/ 763 h 2155"/>
                  <a:gd name="T38" fmla="*/ 497 w 5957"/>
                  <a:gd name="T39" fmla="*/ 796 h 2155"/>
                  <a:gd name="T40" fmla="*/ 503 w 5957"/>
                  <a:gd name="T41" fmla="*/ 852 h 2155"/>
                  <a:gd name="T42" fmla="*/ 515 w 5957"/>
                  <a:gd name="T43" fmla="*/ 866 h 2155"/>
                  <a:gd name="T44" fmla="*/ 519 w 5957"/>
                  <a:gd name="T45" fmla="*/ 899 h 2155"/>
                  <a:gd name="T46" fmla="*/ 545 w 5957"/>
                  <a:gd name="T47" fmla="*/ 905 h 2155"/>
                  <a:gd name="T48" fmla="*/ 555 w 5957"/>
                  <a:gd name="T49" fmla="*/ 931 h 2155"/>
                  <a:gd name="T50" fmla="*/ 610 w 5957"/>
                  <a:gd name="T51" fmla="*/ 939 h 2155"/>
                  <a:gd name="T52" fmla="*/ 654 w 5957"/>
                  <a:gd name="T53" fmla="*/ 953 h 2155"/>
                  <a:gd name="T54" fmla="*/ 691 w 5957"/>
                  <a:gd name="T55" fmla="*/ 965 h 2155"/>
                  <a:gd name="T56" fmla="*/ 701 w 5957"/>
                  <a:gd name="T57" fmla="*/ 985 h 2155"/>
                  <a:gd name="T58" fmla="*/ 751 w 5957"/>
                  <a:gd name="T59" fmla="*/ 1016 h 2155"/>
                  <a:gd name="T60" fmla="*/ 759 w 5957"/>
                  <a:gd name="T61" fmla="*/ 1074 h 2155"/>
                  <a:gd name="T62" fmla="*/ 848 w 5957"/>
                  <a:gd name="T63" fmla="*/ 1088 h 2155"/>
                  <a:gd name="T64" fmla="*/ 871 w 5957"/>
                  <a:gd name="T65" fmla="*/ 1113 h 2155"/>
                  <a:gd name="T66" fmla="*/ 982 w 5957"/>
                  <a:gd name="T67" fmla="*/ 1119 h 2155"/>
                  <a:gd name="T68" fmla="*/ 996 w 5957"/>
                  <a:gd name="T69" fmla="*/ 1159 h 2155"/>
                  <a:gd name="T70" fmla="*/ 1052 w 5957"/>
                  <a:gd name="T71" fmla="*/ 1175 h 2155"/>
                  <a:gd name="T72" fmla="*/ 1089 w 5957"/>
                  <a:gd name="T73" fmla="*/ 1194 h 2155"/>
                  <a:gd name="T74" fmla="*/ 1238 w 5957"/>
                  <a:gd name="T75" fmla="*/ 1202 h 2155"/>
                  <a:gd name="T76" fmla="*/ 1295 w 5957"/>
                  <a:gd name="T77" fmla="*/ 1242 h 2155"/>
                  <a:gd name="T78" fmla="*/ 1499 w 5957"/>
                  <a:gd name="T79" fmla="*/ 1250 h 2155"/>
                  <a:gd name="T80" fmla="*/ 1620 w 5957"/>
                  <a:gd name="T81" fmla="*/ 1293 h 2155"/>
                  <a:gd name="T82" fmla="*/ 1749 w 5957"/>
                  <a:gd name="T83" fmla="*/ 1319 h 2155"/>
                  <a:gd name="T84" fmla="*/ 1846 w 5957"/>
                  <a:gd name="T85" fmla="*/ 1337 h 2155"/>
                  <a:gd name="T86" fmla="*/ 2000 w 5957"/>
                  <a:gd name="T87" fmla="*/ 1361 h 2155"/>
                  <a:gd name="T88" fmla="*/ 2030 w 5957"/>
                  <a:gd name="T89" fmla="*/ 1377 h 2155"/>
                  <a:gd name="T90" fmla="*/ 2218 w 5957"/>
                  <a:gd name="T91" fmla="*/ 1396 h 2155"/>
                  <a:gd name="T92" fmla="*/ 2594 w 5957"/>
                  <a:gd name="T93" fmla="*/ 1412 h 2155"/>
                  <a:gd name="T94" fmla="*/ 2622 w 5957"/>
                  <a:gd name="T95" fmla="*/ 1432 h 2155"/>
                  <a:gd name="T96" fmla="*/ 2677 w 5957"/>
                  <a:gd name="T97" fmla="*/ 1438 h 2155"/>
                  <a:gd name="T98" fmla="*/ 2996 w 5957"/>
                  <a:gd name="T99" fmla="*/ 1456 h 2155"/>
                  <a:gd name="T100" fmla="*/ 3616 w 5957"/>
                  <a:gd name="T101" fmla="*/ 1470 h 2155"/>
                  <a:gd name="T102" fmla="*/ 3848 w 5957"/>
                  <a:gd name="T103" fmla="*/ 1495 h 2155"/>
                  <a:gd name="T104" fmla="*/ 4525 w 5957"/>
                  <a:gd name="T105" fmla="*/ 1515 h 2155"/>
                  <a:gd name="T106" fmla="*/ 4723 w 5957"/>
                  <a:gd name="T107" fmla="*/ 1565 h 2155"/>
                  <a:gd name="T108" fmla="*/ 5903 w 5957"/>
                  <a:gd name="T109" fmla="*/ 1585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57" h="2155">
                    <a:moveTo>
                      <a:pt x="0" y="6"/>
                    </a:moveTo>
                    <a:lnTo>
                      <a:pt x="0" y="0"/>
                    </a:lnTo>
                    <a:lnTo>
                      <a:pt x="0" y="38"/>
                    </a:lnTo>
                    <a:lnTo>
                      <a:pt x="22" y="38"/>
                    </a:lnTo>
                    <a:lnTo>
                      <a:pt x="22" y="52"/>
                    </a:lnTo>
                    <a:lnTo>
                      <a:pt x="44" y="52"/>
                    </a:lnTo>
                    <a:lnTo>
                      <a:pt x="44" y="66"/>
                    </a:lnTo>
                    <a:lnTo>
                      <a:pt x="56" y="66"/>
                    </a:lnTo>
                    <a:lnTo>
                      <a:pt x="56" y="84"/>
                    </a:lnTo>
                    <a:lnTo>
                      <a:pt x="79" y="84"/>
                    </a:lnTo>
                    <a:lnTo>
                      <a:pt x="79" y="93"/>
                    </a:lnTo>
                    <a:lnTo>
                      <a:pt x="91" y="93"/>
                    </a:lnTo>
                    <a:lnTo>
                      <a:pt x="91" y="119"/>
                    </a:lnTo>
                    <a:lnTo>
                      <a:pt x="127" y="119"/>
                    </a:lnTo>
                    <a:lnTo>
                      <a:pt x="127" y="147"/>
                    </a:lnTo>
                    <a:lnTo>
                      <a:pt x="139" y="147"/>
                    </a:lnTo>
                    <a:lnTo>
                      <a:pt x="139" y="163"/>
                    </a:lnTo>
                    <a:lnTo>
                      <a:pt x="153" y="163"/>
                    </a:lnTo>
                    <a:lnTo>
                      <a:pt x="153" y="169"/>
                    </a:lnTo>
                    <a:lnTo>
                      <a:pt x="180" y="169"/>
                    </a:lnTo>
                    <a:lnTo>
                      <a:pt x="180" y="196"/>
                    </a:lnTo>
                    <a:lnTo>
                      <a:pt x="194" y="196"/>
                    </a:lnTo>
                    <a:lnTo>
                      <a:pt x="194" y="208"/>
                    </a:lnTo>
                    <a:lnTo>
                      <a:pt x="210" y="208"/>
                    </a:lnTo>
                    <a:lnTo>
                      <a:pt x="210" y="236"/>
                    </a:lnTo>
                    <a:lnTo>
                      <a:pt x="232" y="236"/>
                    </a:lnTo>
                    <a:lnTo>
                      <a:pt x="232" y="299"/>
                    </a:lnTo>
                    <a:lnTo>
                      <a:pt x="242" y="299"/>
                    </a:lnTo>
                    <a:lnTo>
                      <a:pt x="242" y="355"/>
                    </a:lnTo>
                    <a:lnTo>
                      <a:pt x="246" y="355"/>
                    </a:lnTo>
                    <a:lnTo>
                      <a:pt x="246" y="460"/>
                    </a:lnTo>
                    <a:lnTo>
                      <a:pt x="254" y="462"/>
                    </a:lnTo>
                    <a:lnTo>
                      <a:pt x="254" y="541"/>
                    </a:lnTo>
                    <a:lnTo>
                      <a:pt x="260" y="541"/>
                    </a:lnTo>
                    <a:lnTo>
                      <a:pt x="260" y="577"/>
                    </a:lnTo>
                    <a:lnTo>
                      <a:pt x="264" y="577"/>
                    </a:lnTo>
                    <a:lnTo>
                      <a:pt x="264" y="616"/>
                    </a:lnTo>
                    <a:lnTo>
                      <a:pt x="277" y="616"/>
                    </a:lnTo>
                    <a:lnTo>
                      <a:pt x="277" y="624"/>
                    </a:lnTo>
                    <a:lnTo>
                      <a:pt x="289" y="624"/>
                    </a:lnTo>
                    <a:lnTo>
                      <a:pt x="289" y="644"/>
                    </a:lnTo>
                    <a:lnTo>
                      <a:pt x="305" y="644"/>
                    </a:lnTo>
                    <a:lnTo>
                      <a:pt x="305" y="650"/>
                    </a:lnTo>
                    <a:lnTo>
                      <a:pt x="341" y="650"/>
                    </a:lnTo>
                    <a:lnTo>
                      <a:pt x="341" y="662"/>
                    </a:lnTo>
                    <a:lnTo>
                      <a:pt x="355" y="662"/>
                    </a:lnTo>
                    <a:lnTo>
                      <a:pt x="355" y="668"/>
                    </a:lnTo>
                    <a:lnTo>
                      <a:pt x="420" y="668"/>
                    </a:lnTo>
                    <a:lnTo>
                      <a:pt x="420" y="701"/>
                    </a:lnTo>
                    <a:lnTo>
                      <a:pt x="436" y="701"/>
                    </a:lnTo>
                    <a:lnTo>
                      <a:pt x="436" y="709"/>
                    </a:lnTo>
                    <a:lnTo>
                      <a:pt x="448" y="709"/>
                    </a:lnTo>
                    <a:lnTo>
                      <a:pt x="448" y="727"/>
                    </a:lnTo>
                    <a:lnTo>
                      <a:pt x="469" y="727"/>
                    </a:lnTo>
                    <a:lnTo>
                      <a:pt x="469" y="753"/>
                    </a:lnTo>
                    <a:lnTo>
                      <a:pt x="481" y="753"/>
                    </a:lnTo>
                    <a:lnTo>
                      <a:pt x="481" y="763"/>
                    </a:lnTo>
                    <a:lnTo>
                      <a:pt x="491" y="763"/>
                    </a:lnTo>
                    <a:lnTo>
                      <a:pt x="491" y="796"/>
                    </a:lnTo>
                    <a:lnTo>
                      <a:pt x="497" y="796"/>
                    </a:lnTo>
                    <a:lnTo>
                      <a:pt x="497" y="818"/>
                    </a:lnTo>
                    <a:lnTo>
                      <a:pt x="503" y="818"/>
                    </a:lnTo>
                    <a:lnTo>
                      <a:pt x="503" y="852"/>
                    </a:lnTo>
                    <a:lnTo>
                      <a:pt x="509" y="852"/>
                    </a:lnTo>
                    <a:lnTo>
                      <a:pt x="509" y="866"/>
                    </a:lnTo>
                    <a:lnTo>
                      <a:pt x="515" y="866"/>
                    </a:lnTo>
                    <a:lnTo>
                      <a:pt x="515" y="886"/>
                    </a:lnTo>
                    <a:lnTo>
                      <a:pt x="519" y="886"/>
                    </a:lnTo>
                    <a:lnTo>
                      <a:pt x="519" y="899"/>
                    </a:lnTo>
                    <a:lnTo>
                      <a:pt x="527" y="899"/>
                    </a:lnTo>
                    <a:lnTo>
                      <a:pt x="527" y="905"/>
                    </a:lnTo>
                    <a:lnTo>
                      <a:pt x="545" y="905"/>
                    </a:lnTo>
                    <a:lnTo>
                      <a:pt x="545" y="921"/>
                    </a:lnTo>
                    <a:lnTo>
                      <a:pt x="555" y="921"/>
                    </a:lnTo>
                    <a:lnTo>
                      <a:pt x="555" y="931"/>
                    </a:lnTo>
                    <a:lnTo>
                      <a:pt x="586" y="931"/>
                    </a:lnTo>
                    <a:lnTo>
                      <a:pt x="586" y="939"/>
                    </a:lnTo>
                    <a:lnTo>
                      <a:pt x="610" y="939"/>
                    </a:lnTo>
                    <a:lnTo>
                      <a:pt x="610" y="945"/>
                    </a:lnTo>
                    <a:lnTo>
                      <a:pt x="654" y="945"/>
                    </a:lnTo>
                    <a:lnTo>
                      <a:pt x="654" y="953"/>
                    </a:lnTo>
                    <a:lnTo>
                      <a:pt x="662" y="953"/>
                    </a:lnTo>
                    <a:lnTo>
                      <a:pt x="662" y="965"/>
                    </a:lnTo>
                    <a:lnTo>
                      <a:pt x="691" y="965"/>
                    </a:lnTo>
                    <a:lnTo>
                      <a:pt x="691" y="975"/>
                    </a:lnTo>
                    <a:lnTo>
                      <a:pt x="701" y="975"/>
                    </a:lnTo>
                    <a:lnTo>
                      <a:pt x="701" y="985"/>
                    </a:lnTo>
                    <a:lnTo>
                      <a:pt x="739" y="985"/>
                    </a:lnTo>
                    <a:lnTo>
                      <a:pt x="739" y="1016"/>
                    </a:lnTo>
                    <a:lnTo>
                      <a:pt x="751" y="1016"/>
                    </a:lnTo>
                    <a:lnTo>
                      <a:pt x="751" y="1052"/>
                    </a:lnTo>
                    <a:lnTo>
                      <a:pt x="759" y="1052"/>
                    </a:lnTo>
                    <a:lnTo>
                      <a:pt x="759" y="1074"/>
                    </a:lnTo>
                    <a:lnTo>
                      <a:pt x="770" y="1074"/>
                    </a:lnTo>
                    <a:lnTo>
                      <a:pt x="770" y="1088"/>
                    </a:lnTo>
                    <a:lnTo>
                      <a:pt x="848" y="1088"/>
                    </a:lnTo>
                    <a:lnTo>
                      <a:pt x="848" y="1097"/>
                    </a:lnTo>
                    <a:lnTo>
                      <a:pt x="871" y="1097"/>
                    </a:lnTo>
                    <a:lnTo>
                      <a:pt x="871" y="1113"/>
                    </a:lnTo>
                    <a:lnTo>
                      <a:pt x="937" y="1113"/>
                    </a:lnTo>
                    <a:lnTo>
                      <a:pt x="937" y="1119"/>
                    </a:lnTo>
                    <a:lnTo>
                      <a:pt x="982" y="1119"/>
                    </a:lnTo>
                    <a:lnTo>
                      <a:pt x="982" y="1135"/>
                    </a:lnTo>
                    <a:lnTo>
                      <a:pt x="996" y="1135"/>
                    </a:lnTo>
                    <a:lnTo>
                      <a:pt x="996" y="1159"/>
                    </a:lnTo>
                    <a:lnTo>
                      <a:pt x="1028" y="1159"/>
                    </a:lnTo>
                    <a:lnTo>
                      <a:pt x="1028" y="1175"/>
                    </a:lnTo>
                    <a:lnTo>
                      <a:pt x="1052" y="1175"/>
                    </a:lnTo>
                    <a:lnTo>
                      <a:pt x="1052" y="1187"/>
                    </a:lnTo>
                    <a:lnTo>
                      <a:pt x="1089" y="1187"/>
                    </a:lnTo>
                    <a:lnTo>
                      <a:pt x="1089" y="1194"/>
                    </a:lnTo>
                    <a:lnTo>
                      <a:pt x="1220" y="1194"/>
                    </a:lnTo>
                    <a:lnTo>
                      <a:pt x="1220" y="1202"/>
                    </a:lnTo>
                    <a:lnTo>
                      <a:pt x="1238" y="1202"/>
                    </a:lnTo>
                    <a:lnTo>
                      <a:pt x="1238" y="1234"/>
                    </a:lnTo>
                    <a:lnTo>
                      <a:pt x="1295" y="1234"/>
                    </a:lnTo>
                    <a:lnTo>
                      <a:pt x="1295" y="1242"/>
                    </a:lnTo>
                    <a:lnTo>
                      <a:pt x="1374" y="1242"/>
                    </a:lnTo>
                    <a:lnTo>
                      <a:pt x="1374" y="1250"/>
                    </a:lnTo>
                    <a:lnTo>
                      <a:pt x="1499" y="1250"/>
                    </a:lnTo>
                    <a:lnTo>
                      <a:pt x="1499" y="1293"/>
                    </a:lnTo>
                    <a:lnTo>
                      <a:pt x="1519" y="1293"/>
                    </a:lnTo>
                    <a:lnTo>
                      <a:pt x="1620" y="1293"/>
                    </a:lnTo>
                    <a:lnTo>
                      <a:pt x="1620" y="1299"/>
                    </a:lnTo>
                    <a:lnTo>
                      <a:pt x="1749" y="1299"/>
                    </a:lnTo>
                    <a:lnTo>
                      <a:pt x="1749" y="1319"/>
                    </a:lnTo>
                    <a:lnTo>
                      <a:pt x="1796" y="1319"/>
                    </a:lnTo>
                    <a:lnTo>
                      <a:pt x="1796" y="1337"/>
                    </a:lnTo>
                    <a:lnTo>
                      <a:pt x="1846" y="1337"/>
                    </a:lnTo>
                    <a:lnTo>
                      <a:pt x="1846" y="1345"/>
                    </a:lnTo>
                    <a:lnTo>
                      <a:pt x="2000" y="1345"/>
                    </a:lnTo>
                    <a:lnTo>
                      <a:pt x="2000" y="1361"/>
                    </a:lnTo>
                    <a:lnTo>
                      <a:pt x="2006" y="1361"/>
                    </a:lnTo>
                    <a:lnTo>
                      <a:pt x="2006" y="1377"/>
                    </a:lnTo>
                    <a:lnTo>
                      <a:pt x="2030" y="1377"/>
                    </a:lnTo>
                    <a:lnTo>
                      <a:pt x="2030" y="1385"/>
                    </a:lnTo>
                    <a:lnTo>
                      <a:pt x="2218" y="1385"/>
                    </a:lnTo>
                    <a:lnTo>
                      <a:pt x="2218" y="1396"/>
                    </a:lnTo>
                    <a:lnTo>
                      <a:pt x="2333" y="1396"/>
                    </a:lnTo>
                    <a:lnTo>
                      <a:pt x="2333" y="1412"/>
                    </a:lnTo>
                    <a:lnTo>
                      <a:pt x="2594" y="1412"/>
                    </a:lnTo>
                    <a:lnTo>
                      <a:pt x="2594" y="1424"/>
                    </a:lnTo>
                    <a:lnTo>
                      <a:pt x="2622" y="1424"/>
                    </a:lnTo>
                    <a:lnTo>
                      <a:pt x="2622" y="1432"/>
                    </a:lnTo>
                    <a:lnTo>
                      <a:pt x="2658" y="1432"/>
                    </a:lnTo>
                    <a:lnTo>
                      <a:pt x="2658" y="1438"/>
                    </a:lnTo>
                    <a:lnTo>
                      <a:pt x="2677" y="1438"/>
                    </a:lnTo>
                    <a:lnTo>
                      <a:pt x="2677" y="1446"/>
                    </a:lnTo>
                    <a:lnTo>
                      <a:pt x="2996" y="1446"/>
                    </a:lnTo>
                    <a:lnTo>
                      <a:pt x="2996" y="1456"/>
                    </a:lnTo>
                    <a:lnTo>
                      <a:pt x="3115" y="1456"/>
                    </a:lnTo>
                    <a:lnTo>
                      <a:pt x="3115" y="1470"/>
                    </a:lnTo>
                    <a:lnTo>
                      <a:pt x="3616" y="1470"/>
                    </a:lnTo>
                    <a:lnTo>
                      <a:pt x="3616" y="1480"/>
                    </a:lnTo>
                    <a:lnTo>
                      <a:pt x="3848" y="1480"/>
                    </a:lnTo>
                    <a:lnTo>
                      <a:pt x="3848" y="1495"/>
                    </a:lnTo>
                    <a:lnTo>
                      <a:pt x="4333" y="1495"/>
                    </a:lnTo>
                    <a:lnTo>
                      <a:pt x="4333" y="1515"/>
                    </a:lnTo>
                    <a:lnTo>
                      <a:pt x="4525" y="1515"/>
                    </a:lnTo>
                    <a:lnTo>
                      <a:pt x="4525" y="1537"/>
                    </a:lnTo>
                    <a:lnTo>
                      <a:pt x="4723" y="1537"/>
                    </a:lnTo>
                    <a:lnTo>
                      <a:pt x="4723" y="1565"/>
                    </a:lnTo>
                    <a:lnTo>
                      <a:pt x="4755" y="1565"/>
                    </a:lnTo>
                    <a:lnTo>
                      <a:pt x="4755" y="1591"/>
                    </a:lnTo>
                    <a:lnTo>
                      <a:pt x="5903" y="1585"/>
                    </a:lnTo>
                    <a:lnTo>
                      <a:pt x="5903" y="2155"/>
                    </a:lnTo>
                    <a:lnTo>
                      <a:pt x="5957" y="2155"/>
                    </a:lnTo>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29">
                <a:extLst>
                  <a:ext uri="{FF2B5EF4-FFF2-40B4-BE49-F238E27FC236}">
                    <a16:creationId xmlns:a16="http://schemas.microsoft.com/office/drawing/2014/main" id="{9CE817ED-BDCB-D2F8-3DB6-5D9BC9848EC5}"/>
                  </a:ext>
                </a:extLst>
              </p:cNvPr>
              <p:cNvSpPr>
                <a:spLocks/>
              </p:cNvSpPr>
              <p:nvPr/>
            </p:nvSpPr>
            <p:spPr bwMode="auto">
              <a:xfrm>
                <a:off x="1118" y="861"/>
                <a:ext cx="5967" cy="1355"/>
              </a:xfrm>
              <a:custGeom>
                <a:avLst/>
                <a:gdLst>
                  <a:gd name="T0" fmla="*/ 95 w 5967"/>
                  <a:gd name="T1" fmla="*/ 14 h 1355"/>
                  <a:gd name="T2" fmla="*/ 153 w 5967"/>
                  <a:gd name="T3" fmla="*/ 28 h 1355"/>
                  <a:gd name="T4" fmla="*/ 176 w 5967"/>
                  <a:gd name="T5" fmla="*/ 40 h 1355"/>
                  <a:gd name="T6" fmla="*/ 200 w 5967"/>
                  <a:gd name="T7" fmla="*/ 60 h 1355"/>
                  <a:gd name="T8" fmla="*/ 212 w 5967"/>
                  <a:gd name="T9" fmla="*/ 74 h 1355"/>
                  <a:gd name="T10" fmla="*/ 236 w 5967"/>
                  <a:gd name="T11" fmla="*/ 107 h 1355"/>
                  <a:gd name="T12" fmla="*/ 246 w 5967"/>
                  <a:gd name="T13" fmla="*/ 127 h 1355"/>
                  <a:gd name="T14" fmla="*/ 246 w 5967"/>
                  <a:gd name="T15" fmla="*/ 161 h 1355"/>
                  <a:gd name="T16" fmla="*/ 258 w 5967"/>
                  <a:gd name="T17" fmla="*/ 242 h 1355"/>
                  <a:gd name="T18" fmla="*/ 258 w 5967"/>
                  <a:gd name="T19" fmla="*/ 256 h 1355"/>
                  <a:gd name="T20" fmla="*/ 283 w 5967"/>
                  <a:gd name="T21" fmla="*/ 288 h 1355"/>
                  <a:gd name="T22" fmla="*/ 317 w 5967"/>
                  <a:gd name="T23" fmla="*/ 309 h 1355"/>
                  <a:gd name="T24" fmla="*/ 365 w 5967"/>
                  <a:gd name="T25" fmla="*/ 329 h 1355"/>
                  <a:gd name="T26" fmla="*/ 436 w 5967"/>
                  <a:gd name="T27" fmla="*/ 349 h 1355"/>
                  <a:gd name="T28" fmla="*/ 460 w 5967"/>
                  <a:gd name="T29" fmla="*/ 369 h 1355"/>
                  <a:gd name="T30" fmla="*/ 483 w 5967"/>
                  <a:gd name="T31" fmla="*/ 389 h 1355"/>
                  <a:gd name="T32" fmla="*/ 495 w 5967"/>
                  <a:gd name="T33" fmla="*/ 404 h 1355"/>
                  <a:gd name="T34" fmla="*/ 495 w 5967"/>
                  <a:gd name="T35" fmla="*/ 424 h 1355"/>
                  <a:gd name="T36" fmla="*/ 507 w 5967"/>
                  <a:gd name="T37" fmla="*/ 456 h 1355"/>
                  <a:gd name="T38" fmla="*/ 519 w 5967"/>
                  <a:gd name="T39" fmla="*/ 470 h 1355"/>
                  <a:gd name="T40" fmla="*/ 624 w 5967"/>
                  <a:gd name="T41" fmla="*/ 503 h 1355"/>
                  <a:gd name="T42" fmla="*/ 695 w 5967"/>
                  <a:gd name="T43" fmla="*/ 517 h 1355"/>
                  <a:gd name="T44" fmla="*/ 731 w 5967"/>
                  <a:gd name="T45" fmla="*/ 543 h 1355"/>
                  <a:gd name="T46" fmla="*/ 743 w 5967"/>
                  <a:gd name="T47" fmla="*/ 563 h 1355"/>
                  <a:gd name="T48" fmla="*/ 755 w 5967"/>
                  <a:gd name="T49" fmla="*/ 604 h 1355"/>
                  <a:gd name="T50" fmla="*/ 778 w 5967"/>
                  <a:gd name="T51" fmla="*/ 624 h 1355"/>
                  <a:gd name="T52" fmla="*/ 802 w 5967"/>
                  <a:gd name="T53" fmla="*/ 638 h 1355"/>
                  <a:gd name="T54" fmla="*/ 919 w 5967"/>
                  <a:gd name="T55" fmla="*/ 650 h 1355"/>
                  <a:gd name="T56" fmla="*/ 990 w 5967"/>
                  <a:gd name="T57" fmla="*/ 670 h 1355"/>
                  <a:gd name="T58" fmla="*/ 1002 w 5967"/>
                  <a:gd name="T59" fmla="*/ 684 h 1355"/>
                  <a:gd name="T60" fmla="*/ 1048 w 5967"/>
                  <a:gd name="T61" fmla="*/ 705 h 1355"/>
                  <a:gd name="T62" fmla="*/ 1073 w 5967"/>
                  <a:gd name="T63" fmla="*/ 719 h 1355"/>
                  <a:gd name="T64" fmla="*/ 1121 w 5967"/>
                  <a:gd name="T65" fmla="*/ 731 h 1355"/>
                  <a:gd name="T66" fmla="*/ 1155 w 5967"/>
                  <a:gd name="T67" fmla="*/ 751 h 1355"/>
                  <a:gd name="T68" fmla="*/ 1250 w 5967"/>
                  <a:gd name="T69" fmla="*/ 765 h 1355"/>
                  <a:gd name="T70" fmla="*/ 1262 w 5967"/>
                  <a:gd name="T71" fmla="*/ 791 h 1355"/>
                  <a:gd name="T72" fmla="*/ 1285 w 5967"/>
                  <a:gd name="T73" fmla="*/ 806 h 1355"/>
                  <a:gd name="T74" fmla="*/ 1367 w 5967"/>
                  <a:gd name="T75" fmla="*/ 826 h 1355"/>
                  <a:gd name="T76" fmla="*/ 1414 w 5967"/>
                  <a:gd name="T77" fmla="*/ 838 h 1355"/>
                  <a:gd name="T78" fmla="*/ 1475 w 5967"/>
                  <a:gd name="T79" fmla="*/ 858 h 1355"/>
                  <a:gd name="T80" fmla="*/ 1487 w 5967"/>
                  <a:gd name="T81" fmla="*/ 872 h 1355"/>
                  <a:gd name="T82" fmla="*/ 1567 w 5967"/>
                  <a:gd name="T83" fmla="*/ 899 h 1355"/>
                  <a:gd name="T84" fmla="*/ 1662 w 5967"/>
                  <a:gd name="T85" fmla="*/ 913 h 1355"/>
                  <a:gd name="T86" fmla="*/ 1709 w 5967"/>
                  <a:gd name="T87" fmla="*/ 933 h 1355"/>
                  <a:gd name="T88" fmla="*/ 1745 w 5967"/>
                  <a:gd name="T89" fmla="*/ 967 h 1355"/>
                  <a:gd name="T90" fmla="*/ 1757 w 5967"/>
                  <a:gd name="T91" fmla="*/ 987 h 1355"/>
                  <a:gd name="T92" fmla="*/ 1769 w 5967"/>
                  <a:gd name="T93" fmla="*/ 1000 h 1355"/>
                  <a:gd name="T94" fmla="*/ 1887 w 5967"/>
                  <a:gd name="T95" fmla="*/ 1020 h 1355"/>
                  <a:gd name="T96" fmla="*/ 1982 w 5967"/>
                  <a:gd name="T97" fmla="*/ 1034 h 1355"/>
                  <a:gd name="T98" fmla="*/ 2028 w 5967"/>
                  <a:gd name="T99" fmla="*/ 1054 h 1355"/>
                  <a:gd name="T100" fmla="*/ 2216 w 5967"/>
                  <a:gd name="T101" fmla="*/ 1066 h 1355"/>
                  <a:gd name="T102" fmla="*/ 2335 w 5967"/>
                  <a:gd name="T103" fmla="*/ 1086 h 1355"/>
                  <a:gd name="T104" fmla="*/ 2501 w 5967"/>
                  <a:gd name="T105" fmla="*/ 1115 h 1355"/>
                  <a:gd name="T106" fmla="*/ 2689 w 5967"/>
                  <a:gd name="T107" fmla="*/ 1127 h 1355"/>
                  <a:gd name="T108" fmla="*/ 3337 w 5967"/>
                  <a:gd name="T109" fmla="*/ 1147 h 1355"/>
                  <a:gd name="T110" fmla="*/ 3573 w 5967"/>
                  <a:gd name="T111" fmla="*/ 1173 h 1355"/>
                  <a:gd name="T112" fmla="*/ 3786 w 5967"/>
                  <a:gd name="T113" fmla="*/ 1202 h 1355"/>
                  <a:gd name="T114" fmla="*/ 4268 w 5967"/>
                  <a:gd name="T115" fmla="*/ 1234 h 1355"/>
                  <a:gd name="T116" fmla="*/ 4658 w 5967"/>
                  <a:gd name="T117" fmla="*/ 1274 h 1355"/>
                  <a:gd name="T118" fmla="*/ 5000 w 5967"/>
                  <a:gd name="T119" fmla="*/ 1323 h 1355"/>
                  <a:gd name="T120" fmla="*/ 5967 w 5967"/>
                  <a:gd name="T121" fmla="*/ 1355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67" h="1355">
                    <a:moveTo>
                      <a:pt x="0" y="0"/>
                    </a:moveTo>
                    <a:lnTo>
                      <a:pt x="71" y="0"/>
                    </a:lnTo>
                    <a:lnTo>
                      <a:pt x="71" y="14"/>
                    </a:lnTo>
                    <a:lnTo>
                      <a:pt x="95" y="14"/>
                    </a:lnTo>
                    <a:lnTo>
                      <a:pt x="95" y="20"/>
                    </a:lnTo>
                    <a:lnTo>
                      <a:pt x="117" y="20"/>
                    </a:lnTo>
                    <a:lnTo>
                      <a:pt x="117" y="28"/>
                    </a:lnTo>
                    <a:lnTo>
                      <a:pt x="153" y="28"/>
                    </a:lnTo>
                    <a:lnTo>
                      <a:pt x="153" y="34"/>
                    </a:lnTo>
                    <a:lnTo>
                      <a:pt x="176" y="34"/>
                    </a:lnTo>
                    <a:lnTo>
                      <a:pt x="176" y="40"/>
                    </a:lnTo>
                    <a:lnTo>
                      <a:pt x="176" y="40"/>
                    </a:lnTo>
                    <a:lnTo>
                      <a:pt x="176" y="54"/>
                    </a:lnTo>
                    <a:lnTo>
                      <a:pt x="176" y="54"/>
                    </a:lnTo>
                    <a:lnTo>
                      <a:pt x="176" y="60"/>
                    </a:lnTo>
                    <a:lnTo>
                      <a:pt x="200" y="60"/>
                    </a:lnTo>
                    <a:lnTo>
                      <a:pt x="200" y="68"/>
                    </a:lnTo>
                    <a:lnTo>
                      <a:pt x="212" y="68"/>
                    </a:lnTo>
                    <a:lnTo>
                      <a:pt x="212" y="74"/>
                    </a:lnTo>
                    <a:lnTo>
                      <a:pt x="212" y="74"/>
                    </a:lnTo>
                    <a:lnTo>
                      <a:pt x="212" y="88"/>
                    </a:lnTo>
                    <a:lnTo>
                      <a:pt x="212" y="88"/>
                    </a:lnTo>
                    <a:lnTo>
                      <a:pt x="212" y="107"/>
                    </a:lnTo>
                    <a:lnTo>
                      <a:pt x="236" y="107"/>
                    </a:lnTo>
                    <a:lnTo>
                      <a:pt x="236" y="121"/>
                    </a:lnTo>
                    <a:lnTo>
                      <a:pt x="236" y="121"/>
                    </a:lnTo>
                    <a:lnTo>
                      <a:pt x="236" y="127"/>
                    </a:lnTo>
                    <a:lnTo>
                      <a:pt x="246" y="127"/>
                    </a:lnTo>
                    <a:lnTo>
                      <a:pt x="246" y="135"/>
                    </a:lnTo>
                    <a:lnTo>
                      <a:pt x="246" y="135"/>
                    </a:lnTo>
                    <a:lnTo>
                      <a:pt x="246" y="161"/>
                    </a:lnTo>
                    <a:lnTo>
                      <a:pt x="246" y="161"/>
                    </a:lnTo>
                    <a:lnTo>
                      <a:pt x="246" y="196"/>
                    </a:lnTo>
                    <a:lnTo>
                      <a:pt x="246" y="196"/>
                    </a:lnTo>
                    <a:lnTo>
                      <a:pt x="246" y="242"/>
                    </a:lnTo>
                    <a:lnTo>
                      <a:pt x="258" y="242"/>
                    </a:lnTo>
                    <a:lnTo>
                      <a:pt x="258" y="248"/>
                    </a:lnTo>
                    <a:lnTo>
                      <a:pt x="258" y="248"/>
                    </a:lnTo>
                    <a:lnTo>
                      <a:pt x="258" y="256"/>
                    </a:lnTo>
                    <a:lnTo>
                      <a:pt x="258" y="256"/>
                    </a:lnTo>
                    <a:lnTo>
                      <a:pt x="258" y="268"/>
                    </a:lnTo>
                    <a:lnTo>
                      <a:pt x="271" y="268"/>
                    </a:lnTo>
                    <a:lnTo>
                      <a:pt x="271" y="288"/>
                    </a:lnTo>
                    <a:lnTo>
                      <a:pt x="283" y="288"/>
                    </a:lnTo>
                    <a:lnTo>
                      <a:pt x="283" y="303"/>
                    </a:lnTo>
                    <a:lnTo>
                      <a:pt x="295" y="303"/>
                    </a:lnTo>
                    <a:lnTo>
                      <a:pt x="295" y="309"/>
                    </a:lnTo>
                    <a:lnTo>
                      <a:pt x="317" y="309"/>
                    </a:lnTo>
                    <a:lnTo>
                      <a:pt x="317" y="323"/>
                    </a:lnTo>
                    <a:lnTo>
                      <a:pt x="317" y="323"/>
                    </a:lnTo>
                    <a:lnTo>
                      <a:pt x="317" y="329"/>
                    </a:lnTo>
                    <a:lnTo>
                      <a:pt x="365" y="329"/>
                    </a:lnTo>
                    <a:lnTo>
                      <a:pt x="365" y="335"/>
                    </a:lnTo>
                    <a:lnTo>
                      <a:pt x="436" y="335"/>
                    </a:lnTo>
                    <a:lnTo>
                      <a:pt x="436" y="349"/>
                    </a:lnTo>
                    <a:lnTo>
                      <a:pt x="436" y="349"/>
                    </a:lnTo>
                    <a:lnTo>
                      <a:pt x="436" y="355"/>
                    </a:lnTo>
                    <a:lnTo>
                      <a:pt x="448" y="355"/>
                    </a:lnTo>
                    <a:lnTo>
                      <a:pt x="448" y="369"/>
                    </a:lnTo>
                    <a:lnTo>
                      <a:pt x="460" y="369"/>
                    </a:lnTo>
                    <a:lnTo>
                      <a:pt x="460" y="375"/>
                    </a:lnTo>
                    <a:lnTo>
                      <a:pt x="471" y="375"/>
                    </a:lnTo>
                    <a:lnTo>
                      <a:pt x="471" y="389"/>
                    </a:lnTo>
                    <a:lnTo>
                      <a:pt x="483" y="389"/>
                    </a:lnTo>
                    <a:lnTo>
                      <a:pt x="483" y="396"/>
                    </a:lnTo>
                    <a:lnTo>
                      <a:pt x="483" y="396"/>
                    </a:lnTo>
                    <a:lnTo>
                      <a:pt x="483" y="404"/>
                    </a:lnTo>
                    <a:lnTo>
                      <a:pt x="495" y="404"/>
                    </a:lnTo>
                    <a:lnTo>
                      <a:pt x="495" y="416"/>
                    </a:lnTo>
                    <a:lnTo>
                      <a:pt x="495" y="416"/>
                    </a:lnTo>
                    <a:lnTo>
                      <a:pt x="495" y="424"/>
                    </a:lnTo>
                    <a:lnTo>
                      <a:pt x="495" y="424"/>
                    </a:lnTo>
                    <a:lnTo>
                      <a:pt x="495" y="442"/>
                    </a:lnTo>
                    <a:lnTo>
                      <a:pt x="507" y="442"/>
                    </a:lnTo>
                    <a:lnTo>
                      <a:pt x="507" y="456"/>
                    </a:lnTo>
                    <a:lnTo>
                      <a:pt x="507" y="456"/>
                    </a:lnTo>
                    <a:lnTo>
                      <a:pt x="507" y="462"/>
                    </a:lnTo>
                    <a:lnTo>
                      <a:pt x="507" y="462"/>
                    </a:lnTo>
                    <a:lnTo>
                      <a:pt x="507" y="470"/>
                    </a:lnTo>
                    <a:lnTo>
                      <a:pt x="519" y="470"/>
                    </a:lnTo>
                    <a:lnTo>
                      <a:pt x="519" y="497"/>
                    </a:lnTo>
                    <a:lnTo>
                      <a:pt x="602" y="497"/>
                    </a:lnTo>
                    <a:lnTo>
                      <a:pt x="602" y="503"/>
                    </a:lnTo>
                    <a:lnTo>
                      <a:pt x="624" y="503"/>
                    </a:lnTo>
                    <a:lnTo>
                      <a:pt x="624" y="511"/>
                    </a:lnTo>
                    <a:lnTo>
                      <a:pt x="673" y="511"/>
                    </a:lnTo>
                    <a:lnTo>
                      <a:pt x="673" y="517"/>
                    </a:lnTo>
                    <a:lnTo>
                      <a:pt x="695" y="517"/>
                    </a:lnTo>
                    <a:lnTo>
                      <a:pt x="695" y="531"/>
                    </a:lnTo>
                    <a:lnTo>
                      <a:pt x="707" y="531"/>
                    </a:lnTo>
                    <a:lnTo>
                      <a:pt x="707" y="543"/>
                    </a:lnTo>
                    <a:lnTo>
                      <a:pt x="731" y="543"/>
                    </a:lnTo>
                    <a:lnTo>
                      <a:pt x="731" y="551"/>
                    </a:lnTo>
                    <a:lnTo>
                      <a:pt x="743" y="551"/>
                    </a:lnTo>
                    <a:lnTo>
                      <a:pt x="743" y="563"/>
                    </a:lnTo>
                    <a:lnTo>
                      <a:pt x="743" y="563"/>
                    </a:lnTo>
                    <a:lnTo>
                      <a:pt x="743" y="583"/>
                    </a:lnTo>
                    <a:lnTo>
                      <a:pt x="755" y="583"/>
                    </a:lnTo>
                    <a:lnTo>
                      <a:pt x="755" y="604"/>
                    </a:lnTo>
                    <a:lnTo>
                      <a:pt x="755" y="604"/>
                    </a:lnTo>
                    <a:lnTo>
                      <a:pt x="755" y="612"/>
                    </a:lnTo>
                    <a:lnTo>
                      <a:pt x="765" y="612"/>
                    </a:lnTo>
                    <a:lnTo>
                      <a:pt x="765" y="624"/>
                    </a:lnTo>
                    <a:lnTo>
                      <a:pt x="778" y="624"/>
                    </a:lnTo>
                    <a:lnTo>
                      <a:pt x="778" y="632"/>
                    </a:lnTo>
                    <a:lnTo>
                      <a:pt x="790" y="632"/>
                    </a:lnTo>
                    <a:lnTo>
                      <a:pt x="790" y="638"/>
                    </a:lnTo>
                    <a:lnTo>
                      <a:pt x="802" y="638"/>
                    </a:lnTo>
                    <a:lnTo>
                      <a:pt x="802" y="644"/>
                    </a:lnTo>
                    <a:lnTo>
                      <a:pt x="897" y="644"/>
                    </a:lnTo>
                    <a:lnTo>
                      <a:pt x="897" y="650"/>
                    </a:lnTo>
                    <a:lnTo>
                      <a:pt x="919" y="650"/>
                    </a:lnTo>
                    <a:lnTo>
                      <a:pt x="919" y="664"/>
                    </a:lnTo>
                    <a:lnTo>
                      <a:pt x="978" y="664"/>
                    </a:lnTo>
                    <a:lnTo>
                      <a:pt x="978" y="670"/>
                    </a:lnTo>
                    <a:lnTo>
                      <a:pt x="990" y="670"/>
                    </a:lnTo>
                    <a:lnTo>
                      <a:pt x="990" y="678"/>
                    </a:lnTo>
                    <a:lnTo>
                      <a:pt x="1002" y="678"/>
                    </a:lnTo>
                    <a:lnTo>
                      <a:pt x="1002" y="684"/>
                    </a:lnTo>
                    <a:lnTo>
                      <a:pt x="1002" y="684"/>
                    </a:lnTo>
                    <a:lnTo>
                      <a:pt x="1002" y="690"/>
                    </a:lnTo>
                    <a:lnTo>
                      <a:pt x="1038" y="690"/>
                    </a:lnTo>
                    <a:lnTo>
                      <a:pt x="1038" y="705"/>
                    </a:lnTo>
                    <a:lnTo>
                      <a:pt x="1048" y="705"/>
                    </a:lnTo>
                    <a:lnTo>
                      <a:pt x="1048" y="711"/>
                    </a:lnTo>
                    <a:lnTo>
                      <a:pt x="1048" y="711"/>
                    </a:lnTo>
                    <a:lnTo>
                      <a:pt x="1048" y="719"/>
                    </a:lnTo>
                    <a:lnTo>
                      <a:pt x="1073" y="719"/>
                    </a:lnTo>
                    <a:lnTo>
                      <a:pt x="1073" y="725"/>
                    </a:lnTo>
                    <a:lnTo>
                      <a:pt x="1085" y="725"/>
                    </a:lnTo>
                    <a:lnTo>
                      <a:pt x="1085" y="731"/>
                    </a:lnTo>
                    <a:lnTo>
                      <a:pt x="1121" y="731"/>
                    </a:lnTo>
                    <a:lnTo>
                      <a:pt x="1121" y="745"/>
                    </a:lnTo>
                    <a:lnTo>
                      <a:pt x="1143" y="745"/>
                    </a:lnTo>
                    <a:lnTo>
                      <a:pt x="1143" y="751"/>
                    </a:lnTo>
                    <a:lnTo>
                      <a:pt x="1155" y="751"/>
                    </a:lnTo>
                    <a:lnTo>
                      <a:pt x="1155" y="759"/>
                    </a:lnTo>
                    <a:lnTo>
                      <a:pt x="1214" y="759"/>
                    </a:lnTo>
                    <a:lnTo>
                      <a:pt x="1214" y="765"/>
                    </a:lnTo>
                    <a:lnTo>
                      <a:pt x="1250" y="765"/>
                    </a:lnTo>
                    <a:lnTo>
                      <a:pt x="1250" y="785"/>
                    </a:lnTo>
                    <a:lnTo>
                      <a:pt x="1262" y="785"/>
                    </a:lnTo>
                    <a:lnTo>
                      <a:pt x="1262" y="791"/>
                    </a:lnTo>
                    <a:lnTo>
                      <a:pt x="1262" y="791"/>
                    </a:lnTo>
                    <a:lnTo>
                      <a:pt x="1262" y="800"/>
                    </a:lnTo>
                    <a:lnTo>
                      <a:pt x="1272" y="800"/>
                    </a:lnTo>
                    <a:lnTo>
                      <a:pt x="1272" y="806"/>
                    </a:lnTo>
                    <a:lnTo>
                      <a:pt x="1285" y="806"/>
                    </a:lnTo>
                    <a:lnTo>
                      <a:pt x="1285" y="818"/>
                    </a:lnTo>
                    <a:lnTo>
                      <a:pt x="1333" y="818"/>
                    </a:lnTo>
                    <a:lnTo>
                      <a:pt x="1333" y="826"/>
                    </a:lnTo>
                    <a:lnTo>
                      <a:pt x="1367" y="826"/>
                    </a:lnTo>
                    <a:lnTo>
                      <a:pt x="1367" y="832"/>
                    </a:lnTo>
                    <a:lnTo>
                      <a:pt x="1392" y="832"/>
                    </a:lnTo>
                    <a:lnTo>
                      <a:pt x="1392" y="838"/>
                    </a:lnTo>
                    <a:lnTo>
                      <a:pt x="1414" y="838"/>
                    </a:lnTo>
                    <a:lnTo>
                      <a:pt x="1414" y="852"/>
                    </a:lnTo>
                    <a:lnTo>
                      <a:pt x="1450" y="852"/>
                    </a:lnTo>
                    <a:lnTo>
                      <a:pt x="1450" y="858"/>
                    </a:lnTo>
                    <a:lnTo>
                      <a:pt x="1475" y="858"/>
                    </a:lnTo>
                    <a:lnTo>
                      <a:pt x="1475" y="866"/>
                    </a:lnTo>
                    <a:lnTo>
                      <a:pt x="1475" y="866"/>
                    </a:lnTo>
                    <a:lnTo>
                      <a:pt x="1475" y="872"/>
                    </a:lnTo>
                    <a:lnTo>
                      <a:pt x="1487" y="872"/>
                    </a:lnTo>
                    <a:lnTo>
                      <a:pt x="1487" y="892"/>
                    </a:lnTo>
                    <a:lnTo>
                      <a:pt x="1545" y="892"/>
                    </a:lnTo>
                    <a:lnTo>
                      <a:pt x="1545" y="899"/>
                    </a:lnTo>
                    <a:lnTo>
                      <a:pt x="1567" y="899"/>
                    </a:lnTo>
                    <a:lnTo>
                      <a:pt x="1567" y="907"/>
                    </a:lnTo>
                    <a:lnTo>
                      <a:pt x="1604" y="907"/>
                    </a:lnTo>
                    <a:lnTo>
                      <a:pt x="1604" y="913"/>
                    </a:lnTo>
                    <a:lnTo>
                      <a:pt x="1662" y="913"/>
                    </a:lnTo>
                    <a:lnTo>
                      <a:pt x="1662" y="927"/>
                    </a:lnTo>
                    <a:lnTo>
                      <a:pt x="1699" y="927"/>
                    </a:lnTo>
                    <a:lnTo>
                      <a:pt x="1699" y="933"/>
                    </a:lnTo>
                    <a:lnTo>
                      <a:pt x="1709" y="933"/>
                    </a:lnTo>
                    <a:lnTo>
                      <a:pt x="1709" y="939"/>
                    </a:lnTo>
                    <a:lnTo>
                      <a:pt x="1733" y="939"/>
                    </a:lnTo>
                    <a:lnTo>
                      <a:pt x="1733" y="967"/>
                    </a:lnTo>
                    <a:lnTo>
                      <a:pt x="1745" y="967"/>
                    </a:lnTo>
                    <a:lnTo>
                      <a:pt x="1745" y="973"/>
                    </a:lnTo>
                    <a:lnTo>
                      <a:pt x="1757" y="973"/>
                    </a:lnTo>
                    <a:lnTo>
                      <a:pt x="1757" y="987"/>
                    </a:lnTo>
                    <a:lnTo>
                      <a:pt x="1757" y="987"/>
                    </a:lnTo>
                    <a:lnTo>
                      <a:pt x="1757" y="993"/>
                    </a:lnTo>
                    <a:lnTo>
                      <a:pt x="1757" y="993"/>
                    </a:lnTo>
                    <a:lnTo>
                      <a:pt x="1757" y="1000"/>
                    </a:lnTo>
                    <a:lnTo>
                      <a:pt x="1769" y="1000"/>
                    </a:lnTo>
                    <a:lnTo>
                      <a:pt x="1769" y="1006"/>
                    </a:lnTo>
                    <a:lnTo>
                      <a:pt x="1780" y="1006"/>
                    </a:lnTo>
                    <a:lnTo>
                      <a:pt x="1780" y="1020"/>
                    </a:lnTo>
                    <a:lnTo>
                      <a:pt x="1887" y="1020"/>
                    </a:lnTo>
                    <a:lnTo>
                      <a:pt x="1887" y="1026"/>
                    </a:lnTo>
                    <a:lnTo>
                      <a:pt x="1923" y="1026"/>
                    </a:lnTo>
                    <a:lnTo>
                      <a:pt x="1923" y="1034"/>
                    </a:lnTo>
                    <a:lnTo>
                      <a:pt x="1982" y="1034"/>
                    </a:lnTo>
                    <a:lnTo>
                      <a:pt x="1982" y="1040"/>
                    </a:lnTo>
                    <a:lnTo>
                      <a:pt x="2004" y="1040"/>
                    </a:lnTo>
                    <a:lnTo>
                      <a:pt x="2004" y="1054"/>
                    </a:lnTo>
                    <a:lnTo>
                      <a:pt x="2028" y="1054"/>
                    </a:lnTo>
                    <a:lnTo>
                      <a:pt x="2028" y="1060"/>
                    </a:lnTo>
                    <a:lnTo>
                      <a:pt x="2145" y="1060"/>
                    </a:lnTo>
                    <a:lnTo>
                      <a:pt x="2145" y="1066"/>
                    </a:lnTo>
                    <a:lnTo>
                      <a:pt x="2216" y="1066"/>
                    </a:lnTo>
                    <a:lnTo>
                      <a:pt x="2216" y="1080"/>
                    </a:lnTo>
                    <a:lnTo>
                      <a:pt x="2323" y="1080"/>
                    </a:lnTo>
                    <a:lnTo>
                      <a:pt x="2323" y="1086"/>
                    </a:lnTo>
                    <a:lnTo>
                      <a:pt x="2335" y="1086"/>
                    </a:lnTo>
                    <a:lnTo>
                      <a:pt x="2335" y="1107"/>
                    </a:lnTo>
                    <a:lnTo>
                      <a:pt x="2347" y="1107"/>
                    </a:lnTo>
                    <a:lnTo>
                      <a:pt x="2347" y="1115"/>
                    </a:lnTo>
                    <a:lnTo>
                      <a:pt x="2501" y="1115"/>
                    </a:lnTo>
                    <a:lnTo>
                      <a:pt x="2501" y="1121"/>
                    </a:lnTo>
                    <a:lnTo>
                      <a:pt x="2559" y="1121"/>
                    </a:lnTo>
                    <a:lnTo>
                      <a:pt x="2559" y="1127"/>
                    </a:lnTo>
                    <a:lnTo>
                      <a:pt x="2689" y="1127"/>
                    </a:lnTo>
                    <a:lnTo>
                      <a:pt x="2689" y="1141"/>
                    </a:lnTo>
                    <a:lnTo>
                      <a:pt x="3030" y="1141"/>
                    </a:lnTo>
                    <a:lnTo>
                      <a:pt x="3030" y="1147"/>
                    </a:lnTo>
                    <a:lnTo>
                      <a:pt x="3337" y="1147"/>
                    </a:lnTo>
                    <a:lnTo>
                      <a:pt x="3337" y="1161"/>
                    </a:lnTo>
                    <a:lnTo>
                      <a:pt x="3349" y="1161"/>
                    </a:lnTo>
                    <a:lnTo>
                      <a:pt x="3349" y="1173"/>
                    </a:lnTo>
                    <a:lnTo>
                      <a:pt x="3573" y="1173"/>
                    </a:lnTo>
                    <a:lnTo>
                      <a:pt x="3573" y="1187"/>
                    </a:lnTo>
                    <a:lnTo>
                      <a:pt x="3668" y="1187"/>
                    </a:lnTo>
                    <a:lnTo>
                      <a:pt x="3668" y="1202"/>
                    </a:lnTo>
                    <a:lnTo>
                      <a:pt x="3786" y="1202"/>
                    </a:lnTo>
                    <a:lnTo>
                      <a:pt x="3786" y="1214"/>
                    </a:lnTo>
                    <a:lnTo>
                      <a:pt x="3986" y="1214"/>
                    </a:lnTo>
                    <a:lnTo>
                      <a:pt x="3986" y="1234"/>
                    </a:lnTo>
                    <a:lnTo>
                      <a:pt x="4268" y="1234"/>
                    </a:lnTo>
                    <a:lnTo>
                      <a:pt x="4268" y="1248"/>
                    </a:lnTo>
                    <a:lnTo>
                      <a:pt x="4363" y="1248"/>
                    </a:lnTo>
                    <a:lnTo>
                      <a:pt x="4363" y="1274"/>
                    </a:lnTo>
                    <a:lnTo>
                      <a:pt x="4658" y="1274"/>
                    </a:lnTo>
                    <a:lnTo>
                      <a:pt x="4658" y="1295"/>
                    </a:lnTo>
                    <a:lnTo>
                      <a:pt x="4765" y="1295"/>
                    </a:lnTo>
                    <a:lnTo>
                      <a:pt x="4765" y="1323"/>
                    </a:lnTo>
                    <a:lnTo>
                      <a:pt x="5000" y="1323"/>
                    </a:lnTo>
                    <a:lnTo>
                      <a:pt x="5000" y="1355"/>
                    </a:lnTo>
                    <a:lnTo>
                      <a:pt x="5967" y="1355"/>
                    </a:lnTo>
                    <a:lnTo>
                      <a:pt x="5967" y="1355"/>
                    </a:lnTo>
                    <a:lnTo>
                      <a:pt x="5967" y="1355"/>
                    </a:lnTo>
                  </a:path>
                </a:pathLst>
              </a:custGeom>
              <a:noFill/>
              <a:ln w="12700">
                <a:solidFill>
                  <a:srgbClr val="1DCE9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30">
                <a:extLst>
                  <a:ext uri="{FF2B5EF4-FFF2-40B4-BE49-F238E27FC236}">
                    <a16:creationId xmlns:a16="http://schemas.microsoft.com/office/drawing/2014/main" id="{5532603E-7DBE-C83D-B2E6-3C916C4D761E}"/>
                  </a:ext>
                </a:extLst>
              </p:cNvPr>
              <p:cNvSpPr>
                <a:spLocks noChangeShapeType="1"/>
              </p:cNvSpPr>
              <p:nvPr/>
            </p:nvSpPr>
            <p:spPr bwMode="auto">
              <a:xfrm flipV="1">
                <a:off x="1118" y="808"/>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31">
                <a:extLst>
                  <a:ext uri="{FF2B5EF4-FFF2-40B4-BE49-F238E27FC236}">
                    <a16:creationId xmlns:a16="http://schemas.microsoft.com/office/drawing/2014/main" id="{42B5B9DD-817D-82D8-B619-AA069FFB4C1B}"/>
                  </a:ext>
                </a:extLst>
              </p:cNvPr>
              <p:cNvSpPr>
                <a:spLocks noChangeShapeType="1"/>
              </p:cNvSpPr>
              <p:nvPr/>
            </p:nvSpPr>
            <p:spPr bwMode="auto">
              <a:xfrm flipV="1">
                <a:off x="1589" y="1200"/>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32">
                <a:extLst>
                  <a:ext uri="{FF2B5EF4-FFF2-40B4-BE49-F238E27FC236}">
                    <a16:creationId xmlns:a16="http://schemas.microsoft.com/office/drawing/2014/main" id="{E6CFB727-B44B-C357-6289-61C252D3C2D4}"/>
                  </a:ext>
                </a:extLst>
              </p:cNvPr>
              <p:cNvSpPr>
                <a:spLocks noChangeShapeType="1"/>
              </p:cNvSpPr>
              <p:nvPr/>
            </p:nvSpPr>
            <p:spPr bwMode="auto">
              <a:xfrm flipV="1">
                <a:off x="1623" y="1255"/>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Line 33">
                <a:extLst>
                  <a:ext uri="{FF2B5EF4-FFF2-40B4-BE49-F238E27FC236}">
                    <a16:creationId xmlns:a16="http://schemas.microsoft.com/office/drawing/2014/main" id="{2B346EAC-33D4-1D50-E51D-14B8F947740D}"/>
                  </a:ext>
                </a:extLst>
              </p:cNvPr>
              <p:cNvSpPr>
                <a:spLocks noChangeShapeType="1"/>
              </p:cNvSpPr>
              <p:nvPr/>
            </p:nvSpPr>
            <p:spPr bwMode="auto">
              <a:xfrm flipV="1">
                <a:off x="1655" y="1307"/>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Line 34">
                <a:extLst>
                  <a:ext uri="{FF2B5EF4-FFF2-40B4-BE49-F238E27FC236}">
                    <a16:creationId xmlns:a16="http://schemas.microsoft.com/office/drawing/2014/main" id="{693A84CB-20BB-896C-6845-01BAC255E7C3}"/>
                  </a:ext>
                </a:extLst>
              </p:cNvPr>
              <p:cNvSpPr>
                <a:spLocks noChangeShapeType="1"/>
              </p:cNvSpPr>
              <p:nvPr/>
            </p:nvSpPr>
            <p:spPr bwMode="auto">
              <a:xfrm flipV="1">
                <a:off x="1904" y="144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Line 35">
                <a:extLst>
                  <a:ext uri="{FF2B5EF4-FFF2-40B4-BE49-F238E27FC236}">
                    <a16:creationId xmlns:a16="http://schemas.microsoft.com/office/drawing/2014/main" id="{D5A45EA3-3DDC-B5B3-EEA0-58B9FAB35AC3}"/>
                  </a:ext>
                </a:extLst>
              </p:cNvPr>
              <p:cNvSpPr>
                <a:spLocks noChangeShapeType="1"/>
              </p:cNvSpPr>
              <p:nvPr/>
            </p:nvSpPr>
            <p:spPr bwMode="auto">
              <a:xfrm flipV="1">
                <a:off x="2114" y="1489"/>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36">
                <a:extLst>
                  <a:ext uri="{FF2B5EF4-FFF2-40B4-BE49-F238E27FC236}">
                    <a16:creationId xmlns:a16="http://schemas.microsoft.com/office/drawing/2014/main" id="{75C1CEB6-7C69-9208-2A60-AA84511D2587}"/>
                  </a:ext>
                </a:extLst>
              </p:cNvPr>
              <p:cNvSpPr>
                <a:spLocks noChangeShapeType="1"/>
              </p:cNvSpPr>
              <p:nvPr/>
            </p:nvSpPr>
            <p:spPr bwMode="auto">
              <a:xfrm flipV="1">
                <a:off x="2386" y="1610"/>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37">
                <a:extLst>
                  <a:ext uri="{FF2B5EF4-FFF2-40B4-BE49-F238E27FC236}">
                    <a16:creationId xmlns:a16="http://schemas.microsoft.com/office/drawing/2014/main" id="{3BCF6C6C-6558-3E8F-64FF-9F650D0CEF8E}"/>
                  </a:ext>
                </a:extLst>
              </p:cNvPr>
              <p:cNvSpPr>
                <a:spLocks noChangeShapeType="1"/>
              </p:cNvSpPr>
              <p:nvPr/>
            </p:nvSpPr>
            <p:spPr bwMode="auto">
              <a:xfrm flipV="1">
                <a:off x="2399" y="1616"/>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Line 38">
                <a:extLst>
                  <a:ext uri="{FF2B5EF4-FFF2-40B4-BE49-F238E27FC236}">
                    <a16:creationId xmlns:a16="http://schemas.microsoft.com/office/drawing/2014/main" id="{17171B90-B1FC-05FB-3A82-05B3F3F68B3B}"/>
                  </a:ext>
                </a:extLst>
              </p:cNvPr>
              <p:cNvSpPr>
                <a:spLocks noChangeShapeType="1"/>
              </p:cNvSpPr>
              <p:nvPr/>
            </p:nvSpPr>
            <p:spPr bwMode="auto">
              <a:xfrm flipV="1">
                <a:off x="2485" y="1644"/>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Line 39">
                <a:extLst>
                  <a:ext uri="{FF2B5EF4-FFF2-40B4-BE49-F238E27FC236}">
                    <a16:creationId xmlns:a16="http://schemas.microsoft.com/office/drawing/2014/main" id="{928E1D53-043D-2FB6-CD46-AE4A28D2BB53}"/>
                  </a:ext>
                </a:extLst>
              </p:cNvPr>
              <p:cNvSpPr>
                <a:spLocks noChangeShapeType="1"/>
              </p:cNvSpPr>
              <p:nvPr/>
            </p:nvSpPr>
            <p:spPr bwMode="auto">
              <a:xfrm flipV="1">
                <a:off x="2637" y="1705"/>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Line 40">
                <a:extLst>
                  <a:ext uri="{FF2B5EF4-FFF2-40B4-BE49-F238E27FC236}">
                    <a16:creationId xmlns:a16="http://schemas.microsoft.com/office/drawing/2014/main" id="{40876AD3-3BAF-A22F-1D68-A3148356198D}"/>
                  </a:ext>
                </a:extLst>
              </p:cNvPr>
              <p:cNvSpPr>
                <a:spLocks noChangeShapeType="1"/>
              </p:cNvSpPr>
              <p:nvPr/>
            </p:nvSpPr>
            <p:spPr bwMode="auto">
              <a:xfrm flipV="1">
                <a:off x="2673" y="1711"/>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Line 41">
                <a:extLst>
                  <a:ext uri="{FF2B5EF4-FFF2-40B4-BE49-F238E27FC236}">
                    <a16:creationId xmlns:a16="http://schemas.microsoft.com/office/drawing/2014/main" id="{47DFB4BD-11B6-2983-CF06-C80D82BDAEE6}"/>
                  </a:ext>
                </a:extLst>
              </p:cNvPr>
              <p:cNvSpPr>
                <a:spLocks noChangeShapeType="1"/>
              </p:cNvSpPr>
              <p:nvPr/>
            </p:nvSpPr>
            <p:spPr bwMode="auto">
              <a:xfrm flipV="1">
                <a:off x="2708" y="1717"/>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Line 42">
                <a:extLst>
                  <a:ext uri="{FF2B5EF4-FFF2-40B4-BE49-F238E27FC236}">
                    <a16:creationId xmlns:a16="http://schemas.microsoft.com/office/drawing/2014/main" id="{890881C8-8B11-76E8-1EEF-42FF4BE1A3CA}"/>
                  </a:ext>
                </a:extLst>
              </p:cNvPr>
              <p:cNvSpPr>
                <a:spLocks noChangeShapeType="1"/>
              </p:cNvSpPr>
              <p:nvPr/>
            </p:nvSpPr>
            <p:spPr bwMode="auto">
              <a:xfrm flipV="1">
                <a:off x="2817" y="1743"/>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Line 43">
                <a:extLst>
                  <a:ext uri="{FF2B5EF4-FFF2-40B4-BE49-F238E27FC236}">
                    <a16:creationId xmlns:a16="http://schemas.microsoft.com/office/drawing/2014/main" id="{0EE6C162-5389-AB13-1F21-A3EADF7CA7DD}"/>
                  </a:ext>
                </a:extLst>
              </p:cNvPr>
              <p:cNvSpPr>
                <a:spLocks noChangeShapeType="1"/>
              </p:cNvSpPr>
              <p:nvPr/>
            </p:nvSpPr>
            <p:spPr bwMode="auto">
              <a:xfrm flipV="1">
                <a:off x="3051" y="1844"/>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Line 44">
                <a:extLst>
                  <a:ext uri="{FF2B5EF4-FFF2-40B4-BE49-F238E27FC236}">
                    <a16:creationId xmlns:a16="http://schemas.microsoft.com/office/drawing/2014/main" id="{1417D51E-20DA-FABF-14A7-5E34E39BA431}"/>
                  </a:ext>
                </a:extLst>
              </p:cNvPr>
              <p:cNvSpPr>
                <a:spLocks noChangeShapeType="1"/>
              </p:cNvSpPr>
              <p:nvPr/>
            </p:nvSpPr>
            <p:spPr bwMode="auto">
              <a:xfrm flipV="1">
                <a:off x="3122" y="1865"/>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Line 45">
                <a:extLst>
                  <a:ext uri="{FF2B5EF4-FFF2-40B4-BE49-F238E27FC236}">
                    <a16:creationId xmlns:a16="http://schemas.microsoft.com/office/drawing/2014/main" id="{448E3477-6F58-7C52-336C-5680C60ED6AA}"/>
                  </a:ext>
                </a:extLst>
              </p:cNvPr>
              <p:cNvSpPr>
                <a:spLocks noChangeShapeType="1"/>
              </p:cNvSpPr>
              <p:nvPr/>
            </p:nvSpPr>
            <p:spPr bwMode="auto">
              <a:xfrm flipV="1">
                <a:off x="3346" y="1893"/>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Line 46">
                <a:extLst>
                  <a:ext uri="{FF2B5EF4-FFF2-40B4-BE49-F238E27FC236}">
                    <a16:creationId xmlns:a16="http://schemas.microsoft.com/office/drawing/2014/main" id="{0204EB8C-EF96-C91E-957A-6BE29B8F9527}"/>
                  </a:ext>
                </a:extLst>
              </p:cNvPr>
              <p:cNvSpPr>
                <a:spLocks noChangeShapeType="1"/>
              </p:cNvSpPr>
              <p:nvPr/>
            </p:nvSpPr>
            <p:spPr bwMode="auto">
              <a:xfrm flipV="1">
                <a:off x="3427" y="1893"/>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Line 47">
                <a:extLst>
                  <a:ext uri="{FF2B5EF4-FFF2-40B4-BE49-F238E27FC236}">
                    <a16:creationId xmlns:a16="http://schemas.microsoft.com/office/drawing/2014/main" id="{3DBC8A49-6143-DFEE-66B6-C68757BDCFBE}"/>
                  </a:ext>
                </a:extLst>
              </p:cNvPr>
              <p:cNvSpPr>
                <a:spLocks noChangeShapeType="1"/>
              </p:cNvSpPr>
              <p:nvPr/>
            </p:nvSpPr>
            <p:spPr bwMode="auto">
              <a:xfrm flipV="1">
                <a:off x="3522" y="1925"/>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Line 48">
                <a:extLst>
                  <a:ext uri="{FF2B5EF4-FFF2-40B4-BE49-F238E27FC236}">
                    <a16:creationId xmlns:a16="http://schemas.microsoft.com/office/drawing/2014/main" id="{1158525F-2864-30E1-1BAB-2A81F2FD8AB9}"/>
                  </a:ext>
                </a:extLst>
              </p:cNvPr>
              <p:cNvSpPr>
                <a:spLocks noChangeShapeType="1"/>
              </p:cNvSpPr>
              <p:nvPr/>
            </p:nvSpPr>
            <p:spPr bwMode="auto">
              <a:xfrm flipV="1">
                <a:off x="3651" y="19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Line 49">
                <a:extLst>
                  <a:ext uri="{FF2B5EF4-FFF2-40B4-BE49-F238E27FC236}">
                    <a16:creationId xmlns:a16="http://schemas.microsoft.com/office/drawing/2014/main" id="{631415F8-3E8C-DDA6-9A54-470FAD17F1DC}"/>
                  </a:ext>
                </a:extLst>
              </p:cNvPr>
              <p:cNvSpPr>
                <a:spLocks noChangeShapeType="1"/>
              </p:cNvSpPr>
              <p:nvPr/>
            </p:nvSpPr>
            <p:spPr bwMode="auto">
              <a:xfrm flipV="1">
                <a:off x="3780" y="1939"/>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Line 50">
                <a:extLst>
                  <a:ext uri="{FF2B5EF4-FFF2-40B4-BE49-F238E27FC236}">
                    <a16:creationId xmlns:a16="http://schemas.microsoft.com/office/drawing/2014/main" id="{1E77AD51-0D79-E3BA-2917-E350FC232263}"/>
                  </a:ext>
                </a:extLst>
              </p:cNvPr>
              <p:cNvSpPr>
                <a:spLocks noChangeShapeType="1"/>
              </p:cNvSpPr>
              <p:nvPr/>
            </p:nvSpPr>
            <p:spPr bwMode="auto">
              <a:xfrm flipV="1">
                <a:off x="3827"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Line 51">
                <a:extLst>
                  <a:ext uri="{FF2B5EF4-FFF2-40B4-BE49-F238E27FC236}">
                    <a16:creationId xmlns:a16="http://schemas.microsoft.com/office/drawing/2014/main" id="{936D3A15-C73E-C6B7-F8C3-9F0959633CEA}"/>
                  </a:ext>
                </a:extLst>
              </p:cNvPr>
              <p:cNvSpPr>
                <a:spLocks noChangeShapeType="1"/>
              </p:cNvSpPr>
              <p:nvPr/>
            </p:nvSpPr>
            <p:spPr bwMode="auto">
              <a:xfrm flipV="1">
                <a:off x="3841"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Line 52">
                <a:extLst>
                  <a:ext uri="{FF2B5EF4-FFF2-40B4-BE49-F238E27FC236}">
                    <a16:creationId xmlns:a16="http://schemas.microsoft.com/office/drawing/2014/main" id="{D5EBC9AC-65E2-C210-14BF-68F3D74C460C}"/>
                  </a:ext>
                </a:extLst>
              </p:cNvPr>
              <p:cNvSpPr>
                <a:spLocks noChangeShapeType="1"/>
              </p:cNvSpPr>
              <p:nvPr/>
            </p:nvSpPr>
            <p:spPr bwMode="auto">
              <a:xfrm flipV="1">
                <a:off x="4063"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Line 53">
                <a:extLst>
                  <a:ext uri="{FF2B5EF4-FFF2-40B4-BE49-F238E27FC236}">
                    <a16:creationId xmlns:a16="http://schemas.microsoft.com/office/drawing/2014/main" id="{2DCA6D6D-656A-33E8-1374-84823C078E10}"/>
                  </a:ext>
                </a:extLst>
              </p:cNvPr>
              <p:cNvSpPr>
                <a:spLocks noChangeShapeType="1"/>
              </p:cNvSpPr>
              <p:nvPr/>
            </p:nvSpPr>
            <p:spPr bwMode="auto">
              <a:xfrm flipV="1">
                <a:off x="4110"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Line 54">
                <a:extLst>
                  <a:ext uri="{FF2B5EF4-FFF2-40B4-BE49-F238E27FC236}">
                    <a16:creationId xmlns:a16="http://schemas.microsoft.com/office/drawing/2014/main" id="{4FC68E51-F9E8-1A1E-1F2D-178AA912B669}"/>
                  </a:ext>
                </a:extLst>
              </p:cNvPr>
              <p:cNvSpPr>
                <a:spLocks noChangeShapeType="1"/>
              </p:cNvSpPr>
              <p:nvPr/>
            </p:nvSpPr>
            <p:spPr bwMode="auto">
              <a:xfrm flipV="1">
                <a:off x="4122"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Line 55">
                <a:extLst>
                  <a:ext uri="{FF2B5EF4-FFF2-40B4-BE49-F238E27FC236}">
                    <a16:creationId xmlns:a16="http://schemas.microsoft.com/office/drawing/2014/main" id="{F1CBE23E-E525-DB57-E6BF-7CC6C165F015}"/>
                  </a:ext>
                </a:extLst>
              </p:cNvPr>
              <p:cNvSpPr>
                <a:spLocks noChangeShapeType="1"/>
              </p:cNvSpPr>
              <p:nvPr/>
            </p:nvSpPr>
            <p:spPr bwMode="auto">
              <a:xfrm flipV="1">
                <a:off x="4136"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Line 56">
                <a:extLst>
                  <a:ext uri="{FF2B5EF4-FFF2-40B4-BE49-F238E27FC236}">
                    <a16:creationId xmlns:a16="http://schemas.microsoft.com/office/drawing/2014/main" id="{73DE1926-86E8-88D5-53E9-253CB09EE1FE}"/>
                  </a:ext>
                </a:extLst>
              </p:cNvPr>
              <p:cNvSpPr>
                <a:spLocks noChangeShapeType="1"/>
              </p:cNvSpPr>
              <p:nvPr/>
            </p:nvSpPr>
            <p:spPr bwMode="auto">
              <a:xfrm flipV="1">
                <a:off x="4148"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Line 57">
                <a:extLst>
                  <a:ext uri="{FF2B5EF4-FFF2-40B4-BE49-F238E27FC236}">
                    <a16:creationId xmlns:a16="http://schemas.microsoft.com/office/drawing/2014/main" id="{89CFA767-BD00-76DA-948C-CCD477D5881C}"/>
                  </a:ext>
                </a:extLst>
              </p:cNvPr>
              <p:cNvSpPr>
                <a:spLocks noChangeShapeType="1"/>
              </p:cNvSpPr>
              <p:nvPr/>
            </p:nvSpPr>
            <p:spPr bwMode="auto">
              <a:xfrm flipV="1">
                <a:off x="4160"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Line 58">
                <a:extLst>
                  <a:ext uri="{FF2B5EF4-FFF2-40B4-BE49-F238E27FC236}">
                    <a16:creationId xmlns:a16="http://schemas.microsoft.com/office/drawing/2014/main" id="{EF459777-082A-0FB1-5336-6B377AE8A1EA}"/>
                  </a:ext>
                </a:extLst>
              </p:cNvPr>
              <p:cNvSpPr>
                <a:spLocks noChangeShapeType="1"/>
              </p:cNvSpPr>
              <p:nvPr/>
            </p:nvSpPr>
            <p:spPr bwMode="auto">
              <a:xfrm flipV="1">
                <a:off x="4229"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Line 59">
                <a:extLst>
                  <a:ext uri="{FF2B5EF4-FFF2-40B4-BE49-F238E27FC236}">
                    <a16:creationId xmlns:a16="http://schemas.microsoft.com/office/drawing/2014/main" id="{207A89AD-0982-9234-2D1F-12ECFBA32461}"/>
                  </a:ext>
                </a:extLst>
              </p:cNvPr>
              <p:cNvSpPr>
                <a:spLocks noChangeShapeType="1"/>
              </p:cNvSpPr>
              <p:nvPr/>
            </p:nvSpPr>
            <p:spPr bwMode="auto">
              <a:xfrm flipV="1">
                <a:off x="4241"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Line 60">
                <a:extLst>
                  <a:ext uri="{FF2B5EF4-FFF2-40B4-BE49-F238E27FC236}">
                    <a16:creationId xmlns:a16="http://schemas.microsoft.com/office/drawing/2014/main" id="{6EFF38EB-6909-F1AB-62EE-D2887E3DF4D6}"/>
                  </a:ext>
                </a:extLst>
              </p:cNvPr>
              <p:cNvSpPr>
                <a:spLocks noChangeShapeType="1"/>
              </p:cNvSpPr>
              <p:nvPr/>
            </p:nvSpPr>
            <p:spPr bwMode="auto">
              <a:xfrm flipV="1">
                <a:off x="4263"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Line 61">
                <a:extLst>
                  <a:ext uri="{FF2B5EF4-FFF2-40B4-BE49-F238E27FC236}">
                    <a16:creationId xmlns:a16="http://schemas.microsoft.com/office/drawing/2014/main" id="{DF873C17-C596-42E6-99BE-73BB04849767}"/>
                  </a:ext>
                </a:extLst>
              </p:cNvPr>
              <p:cNvSpPr>
                <a:spLocks noChangeShapeType="1"/>
              </p:cNvSpPr>
              <p:nvPr/>
            </p:nvSpPr>
            <p:spPr bwMode="auto">
              <a:xfrm flipV="1">
                <a:off x="4405"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Line 62">
                <a:extLst>
                  <a:ext uri="{FF2B5EF4-FFF2-40B4-BE49-F238E27FC236}">
                    <a16:creationId xmlns:a16="http://schemas.microsoft.com/office/drawing/2014/main" id="{097EF9DD-571E-8BFB-A7A8-B965EE193D16}"/>
                  </a:ext>
                </a:extLst>
              </p:cNvPr>
              <p:cNvSpPr>
                <a:spLocks noChangeShapeType="1"/>
              </p:cNvSpPr>
              <p:nvPr/>
            </p:nvSpPr>
            <p:spPr bwMode="auto">
              <a:xfrm flipV="1">
                <a:off x="4429"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Line 63">
                <a:extLst>
                  <a:ext uri="{FF2B5EF4-FFF2-40B4-BE49-F238E27FC236}">
                    <a16:creationId xmlns:a16="http://schemas.microsoft.com/office/drawing/2014/main" id="{B992AD0F-2B14-FC0B-B8A0-EFC5DC62AC5F}"/>
                  </a:ext>
                </a:extLst>
              </p:cNvPr>
              <p:cNvSpPr>
                <a:spLocks noChangeShapeType="1"/>
              </p:cNvSpPr>
              <p:nvPr/>
            </p:nvSpPr>
            <p:spPr bwMode="auto">
              <a:xfrm flipV="1">
                <a:off x="4441"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Line 64">
                <a:extLst>
                  <a:ext uri="{FF2B5EF4-FFF2-40B4-BE49-F238E27FC236}">
                    <a16:creationId xmlns:a16="http://schemas.microsoft.com/office/drawing/2014/main" id="{CA4E4183-4C8A-7956-12B0-A07FCA9F75DD}"/>
                  </a:ext>
                </a:extLst>
              </p:cNvPr>
              <p:cNvSpPr>
                <a:spLocks noChangeShapeType="1"/>
              </p:cNvSpPr>
              <p:nvPr/>
            </p:nvSpPr>
            <p:spPr bwMode="auto">
              <a:xfrm flipV="1">
                <a:off x="4453"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Line 65">
                <a:extLst>
                  <a:ext uri="{FF2B5EF4-FFF2-40B4-BE49-F238E27FC236}">
                    <a16:creationId xmlns:a16="http://schemas.microsoft.com/office/drawing/2014/main" id="{65183935-4765-E867-22A7-9057D33552EA}"/>
                  </a:ext>
                </a:extLst>
              </p:cNvPr>
              <p:cNvSpPr>
                <a:spLocks noChangeShapeType="1"/>
              </p:cNvSpPr>
              <p:nvPr/>
            </p:nvSpPr>
            <p:spPr bwMode="auto">
              <a:xfrm flipV="1">
                <a:off x="4459" y="1972"/>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Line 66">
                <a:extLst>
                  <a:ext uri="{FF2B5EF4-FFF2-40B4-BE49-F238E27FC236}">
                    <a16:creationId xmlns:a16="http://schemas.microsoft.com/office/drawing/2014/main" id="{FADC42B6-8147-043A-12BC-C3967E6916B7}"/>
                  </a:ext>
                </a:extLst>
              </p:cNvPr>
              <p:cNvSpPr>
                <a:spLocks noChangeShapeType="1"/>
              </p:cNvSpPr>
              <p:nvPr/>
            </p:nvSpPr>
            <p:spPr bwMode="auto">
              <a:xfrm flipV="1">
                <a:off x="4477"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Line 67">
                <a:extLst>
                  <a:ext uri="{FF2B5EF4-FFF2-40B4-BE49-F238E27FC236}">
                    <a16:creationId xmlns:a16="http://schemas.microsoft.com/office/drawing/2014/main" id="{CB3EAB32-6EF8-112D-4985-36363963B330}"/>
                  </a:ext>
                </a:extLst>
              </p:cNvPr>
              <p:cNvSpPr>
                <a:spLocks noChangeShapeType="1"/>
              </p:cNvSpPr>
              <p:nvPr/>
            </p:nvSpPr>
            <p:spPr bwMode="auto">
              <a:xfrm flipV="1">
                <a:off x="4500"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Line 68">
                <a:extLst>
                  <a:ext uri="{FF2B5EF4-FFF2-40B4-BE49-F238E27FC236}">
                    <a16:creationId xmlns:a16="http://schemas.microsoft.com/office/drawing/2014/main" id="{56EEB13E-69A6-F861-44C3-78E8CDFBF844}"/>
                  </a:ext>
                </a:extLst>
              </p:cNvPr>
              <p:cNvSpPr>
                <a:spLocks noChangeShapeType="1"/>
              </p:cNvSpPr>
              <p:nvPr/>
            </p:nvSpPr>
            <p:spPr bwMode="auto">
              <a:xfrm flipV="1">
                <a:off x="4512"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Line 69">
                <a:extLst>
                  <a:ext uri="{FF2B5EF4-FFF2-40B4-BE49-F238E27FC236}">
                    <a16:creationId xmlns:a16="http://schemas.microsoft.com/office/drawing/2014/main" id="{6ED68D7B-8EDC-1177-78FD-3756118E81E7}"/>
                  </a:ext>
                </a:extLst>
              </p:cNvPr>
              <p:cNvSpPr>
                <a:spLocks noChangeShapeType="1"/>
              </p:cNvSpPr>
              <p:nvPr/>
            </p:nvSpPr>
            <p:spPr bwMode="auto">
              <a:xfrm flipV="1">
                <a:off x="4558"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Line 70">
                <a:extLst>
                  <a:ext uri="{FF2B5EF4-FFF2-40B4-BE49-F238E27FC236}">
                    <a16:creationId xmlns:a16="http://schemas.microsoft.com/office/drawing/2014/main" id="{D7975D28-8DB3-9C44-D4A7-0688B1E8E88E}"/>
                  </a:ext>
                </a:extLst>
              </p:cNvPr>
              <p:cNvSpPr>
                <a:spLocks noChangeShapeType="1"/>
              </p:cNvSpPr>
              <p:nvPr/>
            </p:nvSpPr>
            <p:spPr bwMode="auto">
              <a:xfrm flipV="1">
                <a:off x="4617"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Line 71">
                <a:extLst>
                  <a:ext uri="{FF2B5EF4-FFF2-40B4-BE49-F238E27FC236}">
                    <a16:creationId xmlns:a16="http://schemas.microsoft.com/office/drawing/2014/main" id="{68684A7F-8030-3283-3311-412764E040FA}"/>
                  </a:ext>
                </a:extLst>
              </p:cNvPr>
              <p:cNvSpPr>
                <a:spLocks noChangeShapeType="1"/>
              </p:cNvSpPr>
              <p:nvPr/>
            </p:nvSpPr>
            <p:spPr bwMode="auto">
              <a:xfrm flipV="1">
                <a:off x="4712" y="200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Line 72">
                <a:extLst>
                  <a:ext uri="{FF2B5EF4-FFF2-40B4-BE49-F238E27FC236}">
                    <a16:creationId xmlns:a16="http://schemas.microsoft.com/office/drawing/2014/main" id="{EBFF3787-9F31-6627-BF7A-039C064E98DB}"/>
                  </a:ext>
                </a:extLst>
              </p:cNvPr>
              <p:cNvSpPr>
                <a:spLocks noChangeShapeType="1"/>
              </p:cNvSpPr>
              <p:nvPr/>
            </p:nvSpPr>
            <p:spPr bwMode="auto">
              <a:xfrm flipV="1">
                <a:off x="4794"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Line 73">
                <a:extLst>
                  <a:ext uri="{FF2B5EF4-FFF2-40B4-BE49-F238E27FC236}">
                    <a16:creationId xmlns:a16="http://schemas.microsoft.com/office/drawing/2014/main" id="{01DD2253-DF98-411B-D19B-8F609A427A91}"/>
                  </a:ext>
                </a:extLst>
              </p:cNvPr>
              <p:cNvSpPr>
                <a:spLocks noChangeShapeType="1"/>
              </p:cNvSpPr>
              <p:nvPr/>
            </p:nvSpPr>
            <p:spPr bwMode="auto">
              <a:xfrm flipV="1">
                <a:off x="4807"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Line 74">
                <a:extLst>
                  <a:ext uri="{FF2B5EF4-FFF2-40B4-BE49-F238E27FC236}">
                    <a16:creationId xmlns:a16="http://schemas.microsoft.com/office/drawing/2014/main" id="{422843CA-D792-B631-ECB8-31F5F050C81F}"/>
                  </a:ext>
                </a:extLst>
              </p:cNvPr>
              <p:cNvSpPr>
                <a:spLocks noChangeShapeType="1"/>
              </p:cNvSpPr>
              <p:nvPr/>
            </p:nvSpPr>
            <p:spPr bwMode="auto">
              <a:xfrm flipV="1">
                <a:off x="4841"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Line 75">
                <a:extLst>
                  <a:ext uri="{FF2B5EF4-FFF2-40B4-BE49-F238E27FC236}">
                    <a16:creationId xmlns:a16="http://schemas.microsoft.com/office/drawing/2014/main" id="{598C6EC0-807C-2333-5BAC-9F144BA89B89}"/>
                  </a:ext>
                </a:extLst>
              </p:cNvPr>
              <p:cNvSpPr>
                <a:spLocks noChangeShapeType="1"/>
              </p:cNvSpPr>
              <p:nvPr/>
            </p:nvSpPr>
            <p:spPr bwMode="auto">
              <a:xfrm flipV="1">
                <a:off x="4865"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Line 76">
                <a:extLst>
                  <a:ext uri="{FF2B5EF4-FFF2-40B4-BE49-F238E27FC236}">
                    <a16:creationId xmlns:a16="http://schemas.microsoft.com/office/drawing/2014/main" id="{F95ADC58-46E4-376D-541A-F18DD43FDB5F}"/>
                  </a:ext>
                </a:extLst>
              </p:cNvPr>
              <p:cNvSpPr>
                <a:spLocks noChangeShapeType="1"/>
              </p:cNvSpPr>
              <p:nvPr/>
            </p:nvSpPr>
            <p:spPr bwMode="auto">
              <a:xfrm flipV="1">
                <a:off x="4887"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Line 77">
                <a:extLst>
                  <a:ext uri="{FF2B5EF4-FFF2-40B4-BE49-F238E27FC236}">
                    <a16:creationId xmlns:a16="http://schemas.microsoft.com/office/drawing/2014/main" id="{29FAAF0A-78B8-922D-2235-FC03327237A1}"/>
                  </a:ext>
                </a:extLst>
              </p:cNvPr>
              <p:cNvSpPr>
                <a:spLocks noChangeShapeType="1"/>
              </p:cNvSpPr>
              <p:nvPr/>
            </p:nvSpPr>
            <p:spPr bwMode="auto">
              <a:xfrm flipV="1">
                <a:off x="4912"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Line 78">
                <a:extLst>
                  <a:ext uri="{FF2B5EF4-FFF2-40B4-BE49-F238E27FC236}">
                    <a16:creationId xmlns:a16="http://schemas.microsoft.com/office/drawing/2014/main" id="{DC75583A-7265-7047-08C1-05C917A7C93E}"/>
                  </a:ext>
                </a:extLst>
              </p:cNvPr>
              <p:cNvSpPr>
                <a:spLocks noChangeShapeType="1"/>
              </p:cNvSpPr>
              <p:nvPr/>
            </p:nvSpPr>
            <p:spPr bwMode="auto">
              <a:xfrm flipV="1">
                <a:off x="4924"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Line 79">
                <a:extLst>
                  <a:ext uri="{FF2B5EF4-FFF2-40B4-BE49-F238E27FC236}">
                    <a16:creationId xmlns:a16="http://schemas.microsoft.com/office/drawing/2014/main" id="{469F48C5-9AFC-1932-56AB-76D35AE67DD3}"/>
                  </a:ext>
                </a:extLst>
              </p:cNvPr>
              <p:cNvSpPr>
                <a:spLocks noChangeShapeType="1"/>
              </p:cNvSpPr>
              <p:nvPr/>
            </p:nvSpPr>
            <p:spPr bwMode="auto">
              <a:xfrm flipV="1">
                <a:off x="4958"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Line 80">
                <a:extLst>
                  <a:ext uri="{FF2B5EF4-FFF2-40B4-BE49-F238E27FC236}">
                    <a16:creationId xmlns:a16="http://schemas.microsoft.com/office/drawing/2014/main" id="{3E0FC331-8B9C-3D95-7EF8-C8FB8D2AAB91}"/>
                  </a:ext>
                </a:extLst>
              </p:cNvPr>
              <p:cNvSpPr>
                <a:spLocks noChangeShapeType="1"/>
              </p:cNvSpPr>
              <p:nvPr/>
            </p:nvSpPr>
            <p:spPr bwMode="auto">
              <a:xfrm flipV="1">
                <a:off x="4970"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Line 81">
                <a:extLst>
                  <a:ext uri="{FF2B5EF4-FFF2-40B4-BE49-F238E27FC236}">
                    <a16:creationId xmlns:a16="http://schemas.microsoft.com/office/drawing/2014/main" id="{87B7F2E4-359D-E232-61B0-D1B1ED605C54}"/>
                  </a:ext>
                </a:extLst>
              </p:cNvPr>
              <p:cNvSpPr>
                <a:spLocks noChangeShapeType="1"/>
              </p:cNvSpPr>
              <p:nvPr/>
            </p:nvSpPr>
            <p:spPr bwMode="auto">
              <a:xfrm flipV="1">
                <a:off x="4984"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Line 82">
                <a:extLst>
                  <a:ext uri="{FF2B5EF4-FFF2-40B4-BE49-F238E27FC236}">
                    <a16:creationId xmlns:a16="http://schemas.microsoft.com/office/drawing/2014/main" id="{E0CA7CCA-D8D6-A240-1DC4-6A86C4E3BE5E}"/>
                  </a:ext>
                </a:extLst>
              </p:cNvPr>
              <p:cNvSpPr>
                <a:spLocks noChangeShapeType="1"/>
              </p:cNvSpPr>
              <p:nvPr/>
            </p:nvSpPr>
            <p:spPr bwMode="auto">
              <a:xfrm flipV="1">
                <a:off x="511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Line 83">
                <a:extLst>
                  <a:ext uri="{FF2B5EF4-FFF2-40B4-BE49-F238E27FC236}">
                    <a16:creationId xmlns:a16="http://schemas.microsoft.com/office/drawing/2014/main" id="{C8033C26-7832-A3A9-5776-0ADFFC9FB817}"/>
                  </a:ext>
                </a:extLst>
              </p:cNvPr>
              <p:cNvSpPr>
                <a:spLocks noChangeShapeType="1"/>
              </p:cNvSpPr>
              <p:nvPr/>
            </p:nvSpPr>
            <p:spPr bwMode="auto">
              <a:xfrm flipV="1">
                <a:off x="518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Line 84">
                <a:extLst>
                  <a:ext uri="{FF2B5EF4-FFF2-40B4-BE49-F238E27FC236}">
                    <a16:creationId xmlns:a16="http://schemas.microsoft.com/office/drawing/2014/main" id="{DE9D2FDD-9AC3-7196-FFC5-95B193AD2873}"/>
                  </a:ext>
                </a:extLst>
              </p:cNvPr>
              <p:cNvSpPr>
                <a:spLocks noChangeShapeType="1"/>
              </p:cNvSpPr>
              <p:nvPr/>
            </p:nvSpPr>
            <p:spPr bwMode="auto">
              <a:xfrm flipV="1">
                <a:off x="5265"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Line 85">
                <a:extLst>
                  <a:ext uri="{FF2B5EF4-FFF2-40B4-BE49-F238E27FC236}">
                    <a16:creationId xmlns:a16="http://schemas.microsoft.com/office/drawing/2014/main" id="{7C5DA3A0-3BE0-7D29-F42F-FC5A08AFF5A6}"/>
                  </a:ext>
                </a:extLst>
              </p:cNvPr>
              <p:cNvSpPr>
                <a:spLocks noChangeShapeType="1"/>
              </p:cNvSpPr>
              <p:nvPr/>
            </p:nvSpPr>
            <p:spPr bwMode="auto">
              <a:xfrm flipV="1">
                <a:off x="537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Line 86">
                <a:extLst>
                  <a:ext uri="{FF2B5EF4-FFF2-40B4-BE49-F238E27FC236}">
                    <a16:creationId xmlns:a16="http://schemas.microsoft.com/office/drawing/2014/main" id="{CB3C496C-E007-5DD7-5B27-6EFB90290832}"/>
                  </a:ext>
                </a:extLst>
              </p:cNvPr>
              <p:cNvSpPr>
                <a:spLocks noChangeShapeType="1"/>
              </p:cNvSpPr>
              <p:nvPr/>
            </p:nvSpPr>
            <p:spPr bwMode="auto">
              <a:xfrm flipV="1">
                <a:off x="5429"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Line 87">
                <a:extLst>
                  <a:ext uri="{FF2B5EF4-FFF2-40B4-BE49-F238E27FC236}">
                    <a16:creationId xmlns:a16="http://schemas.microsoft.com/office/drawing/2014/main" id="{52991C8E-EB91-526D-6936-6760AD05C338}"/>
                  </a:ext>
                </a:extLst>
              </p:cNvPr>
              <p:cNvSpPr>
                <a:spLocks noChangeShapeType="1"/>
              </p:cNvSpPr>
              <p:nvPr/>
            </p:nvSpPr>
            <p:spPr bwMode="auto">
              <a:xfrm flipV="1">
                <a:off x="5443"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Line 88">
                <a:extLst>
                  <a:ext uri="{FF2B5EF4-FFF2-40B4-BE49-F238E27FC236}">
                    <a16:creationId xmlns:a16="http://schemas.microsoft.com/office/drawing/2014/main" id="{9DC262A5-5624-3AE6-3AB3-044A574336D7}"/>
                  </a:ext>
                </a:extLst>
              </p:cNvPr>
              <p:cNvSpPr>
                <a:spLocks noChangeShapeType="1"/>
              </p:cNvSpPr>
              <p:nvPr/>
            </p:nvSpPr>
            <p:spPr bwMode="auto">
              <a:xfrm flipV="1">
                <a:off x="5453"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Line 89">
                <a:extLst>
                  <a:ext uri="{FF2B5EF4-FFF2-40B4-BE49-F238E27FC236}">
                    <a16:creationId xmlns:a16="http://schemas.microsoft.com/office/drawing/2014/main" id="{B0A246EE-5D58-1C97-E013-8FA930560206}"/>
                  </a:ext>
                </a:extLst>
              </p:cNvPr>
              <p:cNvSpPr>
                <a:spLocks noChangeShapeType="1"/>
              </p:cNvSpPr>
              <p:nvPr/>
            </p:nvSpPr>
            <p:spPr bwMode="auto">
              <a:xfrm flipV="1">
                <a:off x="5467"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Line 90">
                <a:extLst>
                  <a:ext uri="{FF2B5EF4-FFF2-40B4-BE49-F238E27FC236}">
                    <a16:creationId xmlns:a16="http://schemas.microsoft.com/office/drawing/2014/main" id="{AB4D0E13-5D31-BB1E-5C3E-43B39884B0FF}"/>
                  </a:ext>
                </a:extLst>
              </p:cNvPr>
              <p:cNvSpPr>
                <a:spLocks noChangeShapeType="1"/>
              </p:cNvSpPr>
              <p:nvPr/>
            </p:nvSpPr>
            <p:spPr bwMode="auto">
              <a:xfrm flipV="1">
                <a:off x="5501" y="2087"/>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Line 91">
                <a:extLst>
                  <a:ext uri="{FF2B5EF4-FFF2-40B4-BE49-F238E27FC236}">
                    <a16:creationId xmlns:a16="http://schemas.microsoft.com/office/drawing/2014/main" id="{660C34DC-7031-489F-72B2-D63F57B0C2AD}"/>
                  </a:ext>
                </a:extLst>
              </p:cNvPr>
              <p:cNvSpPr>
                <a:spLocks noChangeShapeType="1"/>
              </p:cNvSpPr>
              <p:nvPr/>
            </p:nvSpPr>
            <p:spPr bwMode="auto">
              <a:xfrm flipV="1">
                <a:off x="5879" y="2107"/>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Line 92">
                <a:extLst>
                  <a:ext uri="{FF2B5EF4-FFF2-40B4-BE49-F238E27FC236}">
                    <a16:creationId xmlns:a16="http://schemas.microsoft.com/office/drawing/2014/main" id="{C4FDA70A-ADAB-7A8D-4C99-5C8C60C1C2A3}"/>
                  </a:ext>
                </a:extLst>
              </p:cNvPr>
              <p:cNvSpPr>
                <a:spLocks noChangeShapeType="1"/>
              </p:cNvSpPr>
              <p:nvPr/>
            </p:nvSpPr>
            <p:spPr bwMode="auto">
              <a:xfrm flipV="1">
                <a:off x="5948"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Line 93">
                <a:extLst>
                  <a:ext uri="{FF2B5EF4-FFF2-40B4-BE49-F238E27FC236}">
                    <a16:creationId xmlns:a16="http://schemas.microsoft.com/office/drawing/2014/main" id="{4F2D50DF-82B2-F21C-1E63-E88D39AA1031}"/>
                  </a:ext>
                </a:extLst>
              </p:cNvPr>
              <p:cNvSpPr>
                <a:spLocks noChangeShapeType="1"/>
              </p:cNvSpPr>
              <p:nvPr/>
            </p:nvSpPr>
            <p:spPr bwMode="auto">
              <a:xfrm flipV="1">
                <a:off x="5962"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Line 94">
                <a:extLst>
                  <a:ext uri="{FF2B5EF4-FFF2-40B4-BE49-F238E27FC236}">
                    <a16:creationId xmlns:a16="http://schemas.microsoft.com/office/drawing/2014/main" id="{100AC610-A71D-D116-3669-9C38A8614AB0}"/>
                  </a:ext>
                </a:extLst>
              </p:cNvPr>
              <p:cNvSpPr>
                <a:spLocks noChangeShapeType="1"/>
              </p:cNvSpPr>
              <p:nvPr/>
            </p:nvSpPr>
            <p:spPr bwMode="auto">
              <a:xfrm flipV="1">
                <a:off x="5984"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Line 95">
                <a:extLst>
                  <a:ext uri="{FF2B5EF4-FFF2-40B4-BE49-F238E27FC236}">
                    <a16:creationId xmlns:a16="http://schemas.microsoft.com/office/drawing/2014/main" id="{BF149CF1-17B5-0790-1AF6-82F4AA85D906}"/>
                  </a:ext>
                </a:extLst>
              </p:cNvPr>
              <p:cNvSpPr>
                <a:spLocks noChangeShapeType="1"/>
              </p:cNvSpPr>
              <p:nvPr/>
            </p:nvSpPr>
            <p:spPr bwMode="auto">
              <a:xfrm flipV="1">
                <a:off x="5996"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Line 96">
                <a:extLst>
                  <a:ext uri="{FF2B5EF4-FFF2-40B4-BE49-F238E27FC236}">
                    <a16:creationId xmlns:a16="http://schemas.microsoft.com/office/drawing/2014/main" id="{0546E16A-0FC8-52D5-58A0-2CEDF54813A0}"/>
                  </a:ext>
                </a:extLst>
              </p:cNvPr>
              <p:cNvSpPr>
                <a:spLocks noChangeShapeType="1"/>
              </p:cNvSpPr>
              <p:nvPr/>
            </p:nvSpPr>
            <p:spPr bwMode="auto">
              <a:xfrm flipV="1">
                <a:off x="6019"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Line 97">
                <a:extLst>
                  <a:ext uri="{FF2B5EF4-FFF2-40B4-BE49-F238E27FC236}">
                    <a16:creationId xmlns:a16="http://schemas.microsoft.com/office/drawing/2014/main" id="{40B05AD2-1C64-3393-CF30-1A0DEB725DEB}"/>
                  </a:ext>
                </a:extLst>
              </p:cNvPr>
              <p:cNvSpPr>
                <a:spLocks noChangeShapeType="1"/>
              </p:cNvSpPr>
              <p:nvPr/>
            </p:nvSpPr>
            <p:spPr bwMode="auto">
              <a:xfrm flipV="1">
                <a:off x="6033"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Line 98">
                <a:extLst>
                  <a:ext uri="{FF2B5EF4-FFF2-40B4-BE49-F238E27FC236}">
                    <a16:creationId xmlns:a16="http://schemas.microsoft.com/office/drawing/2014/main" id="{46BF6BF1-0B5B-A6DF-0387-44D244024EF2}"/>
                  </a:ext>
                </a:extLst>
              </p:cNvPr>
              <p:cNvSpPr>
                <a:spLocks noChangeShapeType="1"/>
              </p:cNvSpPr>
              <p:nvPr/>
            </p:nvSpPr>
            <p:spPr bwMode="auto">
              <a:xfrm flipV="1">
                <a:off x="62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Line 99">
                <a:extLst>
                  <a:ext uri="{FF2B5EF4-FFF2-40B4-BE49-F238E27FC236}">
                    <a16:creationId xmlns:a16="http://schemas.microsoft.com/office/drawing/2014/main" id="{738057CC-4876-F3CC-D29C-9BFB6B689E90}"/>
                  </a:ext>
                </a:extLst>
              </p:cNvPr>
              <p:cNvSpPr>
                <a:spLocks noChangeShapeType="1"/>
              </p:cNvSpPr>
              <p:nvPr/>
            </p:nvSpPr>
            <p:spPr bwMode="auto">
              <a:xfrm flipV="1">
                <a:off x="629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Line 100">
                <a:extLst>
                  <a:ext uri="{FF2B5EF4-FFF2-40B4-BE49-F238E27FC236}">
                    <a16:creationId xmlns:a16="http://schemas.microsoft.com/office/drawing/2014/main" id="{7CA02642-9E2C-EE6F-5E4E-A9AA480F157F}"/>
                  </a:ext>
                </a:extLst>
              </p:cNvPr>
              <p:cNvSpPr>
                <a:spLocks noChangeShapeType="1"/>
              </p:cNvSpPr>
              <p:nvPr/>
            </p:nvSpPr>
            <p:spPr bwMode="auto">
              <a:xfrm flipV="1">
                <a:off x="6326"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Line 101">
                <a:extLst>
                  <a:ext uri="{FF2B5EF4-FFF2-40B4-BE49-F238E27FC236}">
                    <a16:creationId xmlns:a16="http://schemas.microsoft.com/office/drawing/2014/main" id="{64F88368-3A0C-A380-4A51-0905FDDA073A}"/>
                  </a:ext>
                </a:extLst>
              </p:cNvPr>
              <p:cNvSpPr>
                <a:spLocks noChangeShapeType="1"/>
              </p:cNvSpPr>
              <p:nvPr/>
            </p:nvSpPr>
            <p:spPr bwMode="auto">
              <a:xfrm flipV="1">
                <a:off x="6372"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Line 102">
                <a:extLst>
                  <a:ext uri="{FF2B5EF4-FFF2-40B4-BE49-F238E27FC236}">
                    <a16:creationId xmlns:a16="http://schemas.microsoft.com/office/drawing/2014/main" id="{398EDFA4-38C1-DF25-5BFD-E0D9C8680B35}"/>
                  </a:ext>
                </a:extLst>
              </p:cNvPr>
              <p:cNvSpPr>
                <a:spLocks noChangeShapeType="1"/>
              </p:cNvSpPr>
              <p:nvPr/>
            </p:nvSpPr>
            <p:spPr bwMode="auto">
              <a:xfrm flipV="1">
                <a:off x="6386"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Line 103">
                <a:extLst>
                  <a:ext uri="{FF2B5EF4-FFF2-40B4-BE49-F238E27FC236}">
                    <a16:creationId xmlns:a16="http://schemas.microsoft.com/office/drawing/2014/main" id="{DB392488-AD85-FE90-19F3-147E72C7AB1C}"/>
                  </a:ext>
                </a:extLst>
              </p:cNvPr>
              <p:cNvSpPr>
                <a:spLocks noChangeShapeType="1"/>
              </p:cNvSpPr>
              <p:nvPr/>
            </p:nvSpPr>
            <p:spPr bwMode="auto">
              <a:xfrm flipV="1">
                <a:off x="6407"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Line 104">
                <a:extLst>
                  <a:ext uri="{FF2B5EF4-FFF2-40B4-BE49-F238E27FC236}">
                    <a16:creationId xmlns:a16="http://schemas.microsoft.com/office/drawing/2014/main" id="{286D274D-1838-2A89-D101-0FB010928BA7}"/>
                  </a:ext>
                </a:extLst>
              </p:cNvPr>
              <p:cNvSpPr>
                <a:spLocks noChangeShapeType="1"/>
              </p:cNvSpPr>
              <p:nvPr/>
            </p:nvSpPr>
            <p:spPr bwMode="auto">
              <a:xfrm flipV="1">
                <a:off x="64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Line 105">
                <a:extLst>
                  <a:ext uri="{FF2B5EF4-FFF2-40B4-BE49-F238E27FC236}">
                    <a16:creationId xmlns:a16="http://schemas.microsoft.com/office/drawing/2014/main" id="{DF1A2076-0CBA-1B03-9025-5DBDE84C1B63}"/>
                  </a:ext>
                </a:extLst>
              </p:cNvPr>
              <p:cNvSpPr>
                <a:spLocks noChangeShapeType="1"/>
              </p:cNvSpPr>
              <p:nvPr/>
            </p:nvSpPr>
            <p:spPr bwMode="auto">
              <a:xfrm flipV="1">
                <a:off x="6455"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Line 106">
                <a:extLst>
                  <a:ext uri="{FF2B5EF4-FFF2-40B4-BE49-F238E27FC236}">
                    <a16:creationId xmlns:a16="http://schemas.microsoft.com/office/drawing/2014/main" id="{336D241B-9F83-D6D4-6E80-F87037C5798F}"/>
                  </a:ext>
                </a:extLst>
              </p:cNvPr>
              <p:cNvSpPr>
                <a:spLocks noChangeShapeType="1"/>
              </p:cNvSpPr>
              <p:nvPr/>
            </p:nvSpPr>
            <p:spPr bwMode="auto">
              <a:xfrm flipV="1">
                <a:off x="6469"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Line 107">
                <a:extLst>
                  <a:ext uri="{FF2B5EF4-FFF2-40B4-BE49-F238E27FC236}">
                    <a16:creationId xmlns:a16="http://schemas.microsoft.com/office/drawing/2014/main" id="{A758D5D5-C2F5-8FFB-C28F-145F61AF6279}"/>
                  </a:ext>
                </a:extLst>
              </p:cNvPr>
              <p:cNvSpPr>
                <a:spLocks noChangeShapeType="1"/>
              </p:cNvSpPr>
              <p:nvPr/>
            </p:nvSpPr>
            <p:spPr bwMode="auto">
              <a:xfrm flipV="1">
                <a:off x="649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Line 108">
                <a:extLst>
                  <a:ext uri="{FF2B5EF4-FFF2-40B4-BE49-F238E27FC236}">
                    <a16:creationId xmlns:a16="http://schemas.microsoft.com/office/drawing/2014/main" id="{3C0C9B40-E378-BE50-07A5-F998E9E007DD}"/>
                  </a:ext>
                </a:extLst>
              </p:cNvPr>
              <p:cNvSpPr>
                <a:spLocks noChangeShapeType="1"/>
              </p:cNvSpPr>
              <p:nvPr/>
            </p:nvSpPr>
            <p:spPr bwMode="auto">
              <a:xfrm flipV="1">
                <a:off x="6514"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Line 109">
                <a:extLst>
                  <a:ext uri="{FF2B5EF4-FFF2-40B4-BE49-F238E27FC236}">
                    <a16:creationId xmlns:a16="http://schemas.microsoft.com/office/drawing/2014/main" id="{6D2125A2-CB43-2296-D6A4-9C45E55E9028}"/>
                  </a:ext>
                </a:extLst>
              </p:cNvPr>
              <p:cNvSpPr>
                <a:spLocks noChangeShapeType="1"/>
              </p:cNvSpPr>
              <p:nvPr/>
            </p:nvSpPr>
            <p:spPr bwMode="auto">
              <a:xfrm flipV="1">
                <a:off x="6538"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Line 110">
                <a:extLst>
                  <a:ext uri="{FF2B5EF4-FFF2-40B4-BE49-F238E27FC236}">
                    <a16:creationId xmlns:a16="http://schemas.microsoft.com/office/drawing/2014/main" id="{24D9FAB9-C554-160E-8FC2-2F1A693C2EF3}"/>
                  </a:ext>
                </a:extLst>
              </p:cNvPr>
              <p:cNvSpPr>
                <a:spLocks noChangeShapeType="1"/>
              </p:cNvSpPr>
              <p:nvPr/>
            </p:nvSpPr>
            <p:spPr bwMode="auto">
              <a:xfrm flipV="1">
                <a:off x="6574"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Line 111">
                <a:extLst>
                  <a:ext uri="{FF2B5EF4-FFF2-40B4-BE49-F238E27FC236}">
                    <a16:creationId xmlns:a16="http://schemas.microsoft.com/office/drawing/2014/main" id="{CB95BD1B-1466-3D5E-3DC4-A4E822126A93}"/>
                  </a:ext>
                </a:extLst>
              </p:cNvPr>
              <p:cNvSpPr>
                <a:spLocks noChangeShapeType="1"/>
              </p:cNvSpPr>
              <p:nvPr/>
            </p:nvSpPr>
            <p:spPr bwMode="auto">
              <a:xfrm flipV="1">
                <a:off x="66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Line 112">
                <a:extLst>
                  <a:ext uri="{FF2B5EF4-FFF2-40B4-BE49-F238E27FC236}">
                    <a16:creationId xmlns:a16="http://schemas.microsoft.com/office/drawing/2014/main" id="{020800A7-DF5B-DAB2-64BA-321F54325439}"/>
                  </a:ext>
                </a:extLst>
              </p:cNvPr>
              <p:cNvSpPr>
                <a:spLocks noChangeShapeType="1"/>
              </p:cNvSpPr>
              <p:nvPr/>
            </p:nvSpPr>
            <p:spPr bwMode="auto">
              <a:xfrm flipV="1">
                <a:off x="6962"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Line 113">
                <a:extLst>
                  <a:ext uri="{FF2B5EF4-FFF2-40B4-BE49-F238E27FC236}">
                    <a16:creationId xmlns:a16="http://schemas.microsoft.com/office/drawing/2014/main" id="{9B2BF19B-7556-196A-69BD-115F5DFF7EAE}"/>
                  </a:ext>
                </a:extLst>
              </p:cNvPr>
              <p:cNvSpPr>
                <a:spLocks noChangeShapeType="1"/>
              </p:cNvSpPr>
              <p:nvPr/>
            </p:nvSpPr>
            <p:spPr bwMode="auto">
              <a:xfrm flipV="1">
                <a:off x="7079"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Line 114">
                <a:extLst>
                  <a:ext uri="{FF2B5EF4-FFF2-40B4-BE49-F238E27FC236}">
                    <a16:creationId xmlns:a16="http://schemas.microsoft.com/office/drawing/2014/main" id="{825D5DFA-AC33-70C2-4C33-8CA44413F9E3}"/>
                  </a:ext>
                </a:extLst>
              </p:cNvPr>
              <p:cNvSpPr>
                <a:spLocks noChangeShapeType="1"/>
              </p:cNvSpPr>
              <p:nvPr/>
            </p:nvSpPr>
            <p:spPr bwMode="auto">
              <a:xfrm flipV="1">
                <a:off x="1118" y="818"/>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Line 115">
                <a:extLst>
                  <a:ext uri="{FF2B5EF4-FFF2-40B4-BE49-F238E27FC236}">
                    <a16:creationId xmlns:a16="http://schemas.microsoft.com/office/drawing/2014/main" id="{43E0DFF0-322A-8F5B-246A-1F5DA9C9E4AD}"/>
                  </a:ext>
                </a:extLst>
              </p:cNvPr>
              <p:cNvSpPr>
                <a:spLocks noChangeShapeType="1"/>
              </p:cNvSpPr>
              <p:nvPr/>
            </p:nvSpPr>
            <p:spPr bwMode="auto">
              <a:xfrm flipV="1">
                <a:off x="1320" y="1020"/>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Line 116">
                <a:extLst>
                  <a:ext uri="{FF2B5EF4-FFF2-40B4-BE49-F238E27FC236}">
                    <a16:creationId xmlns:a16="http://schemas.microsoft.com/office/drawing/2014/main" id="{A97237D1-4523-8950-032E-21AC65218BD1}"/>
                  </a:ext>
                </a:extLst>
              </p:cNvPr>
              <p:cNvSpPr>
                <a:spLocks noChangeShapeType="1"/>
              </p:cNvSpPr>
              <p:nvPr/>
            </p:nvSpPr>
            <p:spPr bwMode="auto">
              <a:xfrm flipV="1">
                <a:off x="1352" y="1048"/>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Line 117">
                <a:extLst>
                  <a:ext uri="{FF2B5EF4-FFF2-40B4-BE49-F238E27FC236}">
                    <a16:creationId xmlns:a16="http://schemas.microsoft.com/office/drawing/2014/main" id="{C9DE3C71-8C5A-EB61-AD19-8C70C5CB514D}"/>
                  </a:ext>
                </a:extLst>
              </p:cNvPr>
              <p:cNvSpPr>
                <a:spLocks noChangeShapeType="1"/>
              </p:cNvSpPr>
              <p:nvPr/>
            </p:nvSpPr>
            <p:spPr bwMode="auto">
              <a:xfrm flipV="1">
                <a:off x="1871" y="1830"/>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Line 118">
                <a:extLst>
                  <a:ext uri="{FF2B5EF4-FFF2-40B4-BE49-F238E27FC236}">
                    <a16:creationId xmlns:a16="http://schemas.microsoft.com/office/drawing/2014/main" id="{8C3410EB-B71E-0D46-A5C8-ECF679D7DBFA}"/>
                  </a:ext>
                </a:extLst>
              </p:cNvPr>
              <p:cNvSpPr>
                <a:spLocks noChangeShapeType="1"/>
              </p:cNvSpPr>
              <p:nvPr/>
            </p:nvSpPr>
            <p:spPr bwMode="auto">
              <a:xfrm flipV="1">
                <a:off x="1875" y="1863"/>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Line 119">
                <a:extLst>
                  <a:ext uri="{FF2B5EF4-FFF2-40B4-BE49-F238E27FC236}">
                    <a16:creationId xmlns:a16="http://schemas.microsoft.com/office/drawing/2014/main" id="{17643F61-60FE-5086-723E-FEF63162FAEC}"/>
                  </a:ext>
                </a:extLst>
              </p:cNvPr>
              <p:cNvSpPr>
                <a:spLocks noChangeShapeType="1"/>
              </p:cNvSpPr>
              <p:nvPr/>
            </p:nvSpPr>
            <p:spPr bwMode="auto">
              <a:xfrm flipV="1">
                <a:off x="1879" y="1869"/>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Line 120">
                <a:extLst>
                  <a:ext uri="{FF2B5EF4-FFF2-40B4-BE49-F238E27FC236}">
                    <a16:creationId xmlns:a16="http://schemas.microsoft.com/office/drawing/2014/main" id="{A88EA1A2-F509-DDA9-2E4B-B1CCA6558727}"/>
                  </a:ext>
                </a:extLst>
              </p:cNvPr>
              <p:cNvSpPr>
                <a:spLocks noChangeShapeType="1"/>
              </p:cNvSpPr>
              <p:nvPr/>
            </p:nvSpPr>
            <p:spPr bwMode="auto">
              <a:xfrm flipV="1">
                <a:off x="1920" y="1899"/>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Line 121">
                <a:extLst>
                  <a:ext uri="{FF2B5EF4-FFF2-40B4-BE49-F238E27FC236}">
                    <a16:creationId xmlns:a16="http://schemas.microsoft.com/office/drawing/2014/main" id="{27D86679-F5C0-05EA-4F4D-487A15D31F5D}"/>
                  </a:ext>
                </a:extLst>
              </p:cNvPr>
              <p:cNvSpPr>
                <a:spLocks noChangeShapeType="1"/>
              </p:cNvSpPr>
              <p:nvPr/>
            </p:nvSpPr>
            <p:spPr bwMode="auto">
              <a:xfrm flipV="1">
                <a:off x="2368" y="2048"/>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Line 122">
                <a:extLst>
                  <a:ext uri="{FF2B5EF4-FFF2-40B4-BE49-F238E27FC236}">
                    <a16:creationId xmlns:a16="http://schemas.microsoft.com/office/drawing/2014/main" id="{B58ED850-1E64-EF8E-14BB-A4C0EF999A4A}"/>
                  </a:ext>
                </a:extLst>
              </p:cNvPr>
              <p:cNvSpPr>
                <a:spLocks noChangeShapeType="1"/>
              </p:cNvSpPr>
              <p:nvPr/>
            </p:nvSpPr>
            <p:spPr bwMode="auto">
              <a:xfrm flipV="1">
                <a:off x="2427" y="2054"/>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Line 123">
                <a:extLst>
                  <a:ext uri="{FF2B5EF4-FFF2-40B4-BE49-F238E27FC236}">
                    <a16:creationId xmlns:a16="http://schemas.microsoft.com/office/drawing/2014/main" id="{D5AE62F6-968C-C0A4-22CF-A2C3E466DF78}"/>
                  </a:ext>
                </a:extLst>
              </p:cNvPr>
              <p:cNvSpPr>
                <a:spLocks noChangeShapeType="1"/>
              </p:cNvSpPr>
              <p:nvPr/>
            </p:nvSpPr>
            <p:spPr bwMode="auto">
              <a:xfrm flipV="1">
                <a:off x="2631" y="2103"/>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Line 124">
                <a:extLst>
                  <a:ext uri="{FF2B5EF4-FFF2-40B4-BE49-F238E27FC236}">
                    <a16:creationId xmlns:a16="http://schemas.microsoft.com/office/drawing/2014/main" id="{4EDAA00A-D8ED-AB02-6829-02123293AE0E}"/>
                  </a:ext>
                </a:extLst>
              </p:cNvPr>
              <p:cNvSpPr>
                <a:spLocks noChangeShapeType="1"/>
              </p:cNvSpPr>
              <p:nvPr/>
            </p:nvSpPr>
            <p:spPr bwMode="auto">
              <a:xfrm flipV="1">
                <a:off x="2875" y="2133"/>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Line 125">
                <a:extLst>
                  <a:ext uri="{FF2B5EF4-FFF2-40B4-BE49-F238E27FC236}">
                    <a16:creationId xmlns:a16="http://schemas.microsoft.com/office/drawing/2014/main" id="{EBB09A74-73B9-C6CC-675E-4A1BB6BB93FC}"/>
                  </a:ext>
                </a:extLst>
              </p:cNvPr>
              <p:cNvSpPr>
                <a:spLocks noChangeShapeType="1"/>
              </p:cNvSpPr>
              <p:nvPr/>
            </p:nvSpPr>
            <p:spPr bwMode="auto">
              <a:xfrm flipV="1">
                <a:off x="2946" y="2151"/>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Line 126">
                <a:extLst>
                  <a:ext uri="{FF2B5EF4-FFF2-40B4-BE49-F238E27FC236}">
                    <a16:creationId xmlns:a16="http://schemas.microsoft.com/office/drawing/2014/main" id="{E93CEDE8-D25A-8C68-A3DC-F9C50B3EF16B}"/>
                  </a:ext>
                </a:extLst>
              </p:cNvPr>
              <p:cNvSpPr>
                <a:spLocks noChangeShapeType="1"/>
              </p:cNvSpPr>
              <p:nvPr/>
            </p:nvSpPr>
            <p:spPr bwMode="auto">
              <a:xfrm flipV="1">
                <a:off x="2980" y="2162"/>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Line 127">
                <a:extLst>
                  <a:ext uri="{FF2B5EF4-FFF2-40B4-BE49-F238E27FC236}">
                    <a16:creationId xmlns:a16="http://schemas.microsoft.com/office/drawing/2014/main" id="{EBA2C8F9-0354-E685-0B18-EAD8ADC196BE}"/>
                  </a:ext>
                </a:extLst>
              </p:cNvPr>
              <p:cNvSpPr>
                <a:spLocks noChangeShapeType="1"/>
              </p:cNvSpPr>
              <p:nvPr/>
            </p:nvSpPr>
            <p:spPr bwMode="auto">
              <a:xfrm flipV="1">
                <a:off x="3453" y="2214"/>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Line 128">
                <a:extLst>
                  <a:ext uri="{FF2B5EF4-FFF2-40B4-BE49-F238E27FC236}">
                    <a16:creationId xmlns:a16="http://schemas.microsoft.com/office/drawing/2014/main" id="{3E1FC92D-BC19-F87A-BD5C-31A013DA29AB}"/>
                  </a:ext>
                </a:extLst>
              </p:cNvPr>
              <p:cNvSpPr>
                <a:spLocks noChangeShapeType="1"/>
              </p:cNvSpPr>
              <p:nvPr/>
            </p:nvSpPr>
            <p:spPr bwMode="auto">
              <a:xfrm flipV="1">
                <a:off x="3477" y="2224"/>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Line 129">
                <a:extLst>
                  <a:ext uri="{FF2B5EF4-FFF2-40B4-BE49-F238E27FC236}">
                    <a16:creationId xmlns:a16="http://schemas.microsoft.com/office/drawing/2014/main" id="{5EC73324-159A-3336-4241-FEA16BFB1C1C}"/>
                  </a:ext>
                </a:extLst>
              </p:cNvPr>
              <p:cNvSpPr>
                <a:spLocks noChangeShapeType="1"/>
              </p:cNvSpPr>
              <p:nvPr/>
            </p:nvSpPr>
            <p:spPr bwMode="auto">
              <a:xfrm flipV="1">
                <a:off x="3689" y="2224"/>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Line 130">
                <a:extLst>
                  <a:ext uri="{FF2B5EF4-FFF2-40B4-BE49-F238E27FC236}">
                    <a16:creationId xmlns:a16="http://schemas.microsoft.com/office/drawing/2014/main" id="{21AC90CD-1C98-44BD-CCF4-E6555CC1DCB7}"/>
                  </a:ext>
                </a:extLst>
              </p:cNvPr>
              <p:cNvSpPr>
                <a:spLocks noChangeShapeType="1"/>
              </p:cNvSpPr>
              <p:nvPr/>
            </p:nvSpPr>
            <p:spPr bwMode="auto">
              <a:xfrm flipV="1">
                <a:off x="3770" y="2242"/>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Line 131">
                <a:extLst>
                  <a:ext uri="{FF2B5EF4-FFF2-40B4-BE49-F238E27FC236}">
                    <a16:creationId xmlns:a16="http://schemas.microsoft.com/office/drawing/2014/main" id="{B82E5C09-C469-8058-5E88-7D52E1915B7A}"/>
                  </a:ext>
                </a:extLst>
              </p:cNvPr>
              <p:cNvSpPr>
                <a:spLocks noChangeShapeType="1"/>
              </p:cNvSpPr>
              <p:nvPr/>
            </p:nvSpPr>
            <p:spPr bwMode="auto">
              <a:xfrm flipV="1">
                <a:off x="3792" y="2250"/>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Line 132">
                <a:extLst>
                  <a:ext uri="{FF2B5EF4-FFF2-40B4-BE49-F238E27FC236}">
                    <a16:creationId xmlns:a16="http://schemas.microsoft.com/office/drawing/2014/main" id="{70D02948-4599-B08C-6139-1FAB48091396}"/>
                  </a:ext>
                </a:extLst>
              </p:cNvPr>
              <p:cNvSpPr>
                <a:spLocks noChangeShapeType="1"/>
              </p:cNvSpPr>
              <p:nvPr/>
            </p:nvSpPr>
            <p:spPr bwMode="auto">
              <a:xfrm flipV="1">
                <a:off x="4067"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Line 133">
                <a:extLst>
                  <a:ext uri="{FF2B5EF4-FFF2-40B4-BE49-F238E27FC236}">
                    <a16:creationId xmlns:a16="http://schemas.microsoft.com/office/drawing/2014/main" id="{21499EC7-070D-5A0C-EDC8-491D0581F646}"/>
                  </a:ext>
                </a:extLst>
              </p:cNvPr>
              <p:cNvSpPr>
                <a:spLocks noChangeShapeType="1"/>
              </p:cNvSpPr>
              <p:nvPr/>
            </p:nvSpPr>
            <p:spPr bwMode="auto">
              <a:xfrm flipV="1">
                <a:off x="4102"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Line 134">
                <a:extLst>
                  <a:ext uri="{FF2B5EF4-FFF2-40B4-BE49-F238E27FC236}">
                    <a16:creationId xmlns:a16="http://schemas.microsoft.com/office/drawing/2014/main" id="{E2B2DF6E-62E9-0464-B278-618F4FE2194D}"/>
                  </a:ext>
                </a:extLst>
              </p:cNvPr>
              <p:cNvSpPr>
                <a:spLocks noChangeShapeType="1"/>
              </p:cNvSpPr>
              <p:nvPr/>
            </p:nvSpPr>
            <p:spPr bwMode="auto">
              <a:xfrm flipV="1">
                <a:off x="4114"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Line 135">
                <a:extLst>
                  <a:ext uri="{FF2B5EF4-FFF2-40B4-BE49-F238E27FC236}">
                    <a16:creationId xmlns:a16="http://schemas.microsoft.com/office/drawing/2014/main" id="{CC9EBF28-7320-24B7-6B93-78AE9200CAAA}"/>
                  </a:ext>
                </a:extLst>
              </p:cNvPr>
              <p:cNvSpPr>
                <a:spLocks noChangeShapeType="1"/>
              </p:cNvSpPr>
              <p:nvPr/>
            </p:nvSpPr>
            <p:spPr bwMode="auto">
              <a:xfrm flipV="1">
                <a:off x="4126"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Line 136">
                <a:extLst>
                  <a:ext uri="{FF2B5EF4-FFF2-40B4-BE49-F238E27FC236}">
                    <a16:creationId xmlns:a16="http://schemas.microsoft.com/office/drawing/2014/main" id="{94313D1A-397D-C263-3506-0734B0530FB9}"/>
                  </a:ext>
                </a:extLst>
              </p:cNvPr>
              <p:cNvSpPr>
                <a:spLocks noChangeShapeType="1"/>
              </p:cNvSpPr>
              <p:nvPr/>
            </p:nvSpPr>
            <p:spPr bwMode="auto">
              <a:xfrm flipV="1">
                <a:off x="4138" y="2267"/>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Line 137">
                <a:extLst>
                  <a:ext uri="{FF2B5EF4-FFF2-40B4-BE49-F238E27FC236}">
                    <a16:creationId xmlns:a16="http://schemas.microsoft.com/office/drawing/2014/main" id="{5F589072-9304-3F15-93AD-DD6902BCF9C1}"/>
                  </a:ext>
                </a:extLst>
              </p:cNvPr>
              <p:cNvSpPr>
                <a:spLocks noChangeShapeType="1"/>
              </p:cNvSpPr>
              <p:nvPr/>
            </p:nvSpPr>
            <p:spPr bwMode="auto">
              <a:xfrm flipV="1">
                <a:off x="4348"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ine 138">
                <a:extLst>
                  <a:ext uri="{FF2B5EF4-FFF2-40B4-BE49-F238E27FC236}">
                    <a16:creationId xmlns:a16="http://schemas.microsoft.com/office/drawing/2014/main" id="{B5F2B441-99D8-FB03-1B23-35074E9717C8}"/>
                  </a:ext>
                </a:extLst>
              </p:cNvPr>
              <p:cNvSpPr>
                <a:spLocks noChangeShapeType="1"/>
              </p:cNvSpPr>
              <p:nvPr/>
            </p:nvSpPr>
            <p:spPr bwMode="auto">
              <a:xfrm flipV="1">
                <a:off x="4360"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Line 139">
                <a:extLst>
                  <a:ext uri="{FF2B5EF4-FFF2-40B4-BE49-F238E27FC236}">
                    <a16:creationId xmlns:a16="http://schemas.microsoft.com/office/drawing/2014/main" id="{54595BE3-D278-60D5-96D9-A9B09094ECBA}"/>
                  </a:ext>
                </a:extLst>
              </p:cNvPr>
              <p:cNvSpPr>
                <a:spLocks noChangeShapeType="1"/>
              </p:cNvSpPr>
              <p:nvPr/>
            </p:nvSpPr>
            <p:spPr bwMode="auto">
              <a:xfrm flipV="1">
                <a:off x="4431"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Line 140">
                <a:extLst>
                  <a:ext uri="{FF2B5EF4-FFF2-40B4-BE49-F238E27FC236}">
                    <a16:creationId xmlns:a16="http://schemas.microsoft.com/office/drawing/2014/main" id="{DBC2FF1C-22F1-8444-AAE4-DA9B78A6D76C}"/>
                  </a:ext>
                </a:extLst>
              </p:cNvPr>
              <p:cNvSpPr>
                <a:spLocks noChangeShapeType="1"/>
              </p:cNvSpPr>
              <p:nvPr/>
            </p:nvSpPr>
            <p:spPr bwMode="auto">
              <a:xfrm flipV="1">
                <a:off x="4455"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Line 141">
                <a:extLst>
                  <a:ext uri="{FF2B5EF4-FFF2-40B4-BE49-F238E27FC236}">
                    <a16:creationId xmlns:a16="http://schemas.microsoft.com/office/drawing/2014/main" id="{E89E73FD-86B1-19D8-08BF-1566EF9B176B}"/>
                  </a:ext>
                </a:extLst>
              </p:cNvPr>
              <p:cNvSpPr>
                <a:spLocks noChangeShapeType="1"/>
              </p:cNvSpPr>
              <p:nvPr/>
            </p:nvSpPr>
            <p:spPr bwMode="auto">
              <a:xfrm flipV="1">
                <a:off x="4467"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Line 142">
                <a:extLst>
                  <a:ext uri="{FF2B5EF4-FFF2-40B4-BE49-F238E27FC236}">
                    <a16:creationId xmlns:a16="http://schemas.microsoft.com/office/drawing/2014/main" id="{47533ACE-7E11-0E4D-93C5-4DB9F1158306}"/>
                  </a:ext>
                </a:extLst>
              </p:cNvPr>
              <p:cNvSpPr>
                <a:spLocks noChangeShapeType="1"/>
              </p:cNvSpPr>
              <p:nvPr/>
            </p:nvSpPr>
            <p:spPr bwMode="auto">
              <a:xfrm flipV="1">
                <a:off x="4479"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Line 143">
                <a:extLst>
                  <a:ext uri="{FF2B5EF4-FFF2-40B4-BE49-F238E27FC236}">
                    <a16:creationId xmlns:a16="http://schemas.microsoft.com/office/drawing/2014/main" id="{DA2F3F48-DAEC-CC6D-3284-C815AC7E98BA}"/>
                  </a:ext>
                </a:extLst>
              </p:cNvPr>
              <p:cNvSpPr>
                <a:spLocks noChangeShapeType="1"/>
              </p:cNvSpPr>
              <p:nvPr/>
            </p:nvSpPr>
            <p:spPr bwMode="auto">
              <a:xfrm flipV="1">
                <a:off x="4548"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Line 144">
                <a:extLst>
                  <a:ext uri="{FF2B5EF4-FFF2-40B4-BE49-F238E27FC236}">
                    <a16:creationId xmlns:a16="http://schemas.microsoft.com/office/drawing/2014/main" id="{670ED75E-0EA7-A3BE-010F-733E6859D64F}"/>
                  </a:ext>
                </a:extLst>
              </p:cNvPr>
              <p:cNvSpPr>
                <a:spLocks noChangeShapeType="1"/>
              </p:cNvSpPr>
              <p:nvPr/>
            </p:nvSpPr>
            <p:spPr bwMode="auto">
              <a:xfrm flipV="1">
                <a:off x="4855"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Line 145">
                <a:extLst>
                  <a:ext uri="{FF2B5EF4-FFF2-40B4-BE49-F238E27FC236}">
                    <a16:creationId xmlns:a16="http://schemas.microsoft.com/office/drawing/2014/main" id="{6B3278A6-54AD-6DAA-DE58-29198FECF098}"/>
                  </a:ext>
                </a:extLst>
              </p:cNvPr>
              <p:cNvSpPr>
                <a:spLocks noChangeShapeType="1"/>
              </p:cNvSpPr>
              <p:nvPr/>
            </p:nvSpPr>
            <p:spPr bwMode="auto">
              <a:xfrm flipV="1">
                <a:off x="4891"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Line 146">
                <a:extLst>
                  <a:ext uri="{FF2B5EF4-FFF2-40B4-BE49-F238E27FC236}">
                    <a16:creationId xmlns:a16="http://schemas.microsoft.com/office/drawing/2014/main" id="{EE54D7B4-A6A1-6E78-12D2-13E05ECE7AC2}"/>
                  </a:ext>
                </a:extLst>
              </p:cNvPr>
              <p:cNvSpPr>
                <a:spLocks noChangeShapeType="1"/>
              </p:cNvSpPr>
              <p:nvPr/>
            </p:nvSpPr>
            <p:spPr bwMode="auto">
              <a:xfrm flipV="1">
                <a:off x="4904"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Line 147">
                <a:extLst>
                  <a:ext uri="{FF2B5EF4-FFF2-40B4-BE49-F238E27FC236}">
                    <a16:creationId xmlns:a16="http://schemas.microsoft.com/office/drawing/2014/main" id="{EC84673C-852A-F21A-4D4A-9DEB2C2BE719}"/>
                  </a:ext>
                </a:extLst>
              </p:cNvPr>
              <p:cNvSpPr>
                <a:spLocks noChangeShapeType="1"/>
              </p:cNvSpPr>
              <p:nvPr/>
            </p:nvSpPr>
            <p:spPr bwMode="auto">
              <a:xfrm flipV="1">
                <a:off x="4916"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Line 148">
                <a:extLst>
                  <a:ext uri="{FF2B5EF4-FFF2-40B4-BE49-F238E27FC236}">
                    <a16:creationId xmlns:a16="http://schemas.microsoft.com/office/drawing/2014/main" id="{7BA024A9-2557-9C23-D100-000FE8FE2169}"/>
                  </a:ext>
                </a:extLst>
              </p:cNvPr>
              <p:cNvSpPr>
                <a:spLocks noChangeShapeType="1"/>
              </p:cNvSpPr>
              <p:nvPr/>
            </p:nvSpPr>
            <p:spPr bwMode="auto">
              <a:xfrm flipV="1">
                <a:off x="4938"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Line 149">
                <a:extLst>
                  <a:ext uri="{FF2B5EF4-FFF2-40B4-BE49-F238E27FC236}">
                    <a16:creationId xmlns:a16="http://schemas.microsoft.com/office/drawing/2014/main" id="{4F740970-CCF5-ADAA-8B5D-B027EBB01C3F}"/>
                  </a:ext>
                </a:extLst>
              </p:cNvPr>
              <p:cNvSpPr>
                <a:spLocks noChangeShapeType="1"/>
              </p:cNvSpPr>
              <p:nvPr/>
            </p:nvSpPr>
            <p:spPr bwMode="auto">
              <a:xfrm flipV="1">
                <a:off x="4950"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Line 150">
                <a:extLst>
                  <a:ext uri="{FF2B5EF4-FFF2-40B4-BE49-F238E27FC236}">
                    <a16:creationId xmlns:a16="http://schemas.microsoft.com/office/drawing/2014/main" id="{90746A75-A640-869D-DCAE-038CC086C5E5}"/>
                  </a:ext>
                </a:extLst>
              </p:cNvPr>
              <p:cNvSpPr>
                <a:spLocks noChangeShapeType="1"/>
              </p:cNvSpPr>
              <p:nvPr/>
            </p:nvSpPr>
            <p:spPr bwMode="auto">
              <a:xfrm flipV="1">
                <a:off x="4962"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Line 151">
                <a:extLst>
                  <a:ext uri="{FF2B5EF4-FFF2-40B4-BE49-F238E27FC236}">
                    <a16:creationId xmlns:a16="http://schemas.microsoft.com/office/drawing/2014/main" id="{84D87AAB-A9DA-4B30-021D-D39105C94852}"/>
                  </a:ext>
                </a:extLst>
              </p:cNvPr>
              <p:cNvSpPr>
                <a:spLocks noChangeShapeType="1"/>
              </p:cNvSpPr>
              <p:nvPr/>
            </p:nvSpPr>
            <p:spPr bwMode="auto">
              <a:xfrm flipV="1">
                <a:off x="4974"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Line 152">
                <a:extLst>
                  <a:ext uri="{FF2B5EF4-FFF2-40B4-BE49-F238E27FC236}">
                    <a16:creationId xmlns:a16="http://schemas.microsoft.com/office/drawing/2014/main" id="{AAA5C215-4071-BBB3-25FF-F5DAA9442841}"/>
                  </a:ext>
                </a:extLst>
              </p:cNvPr>
              <p:cNvSpPr>
                <a:spLocks noChangeShapeType="1"/>
              </p:cNvSpPr>
              <p:nvPr/>
            </p:nvSpPr>
            <p:spPr bwMode="auto">
              <a:xfrm flipV="1">
                <a:off x="4986"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Line 153">
                <a:extLst>
                  <a:ext uri="{FF2B5EF4-FFF2-40B4-BE49-F238E27FC236}">
                    <a16:creationId xmlns:a16="http://schemas.microsoft.com/office/drawing/2014/main" id="{4A357575-94AD-DB8D-98FD-A38496A80226}"/>
                  </a:ext>
                </a:extLst>
              </p:cNvPr>
              <p:cNvSpPr>
                <a:spLocks noChangeShapeType="1"/>
              </p:cNvSpPr>
              <p:nvPr/>
            </p:nvSpPr>
            <p:spPr bwMode="auto">
              <a:xfrm flipV="1">
                <a:off x="5021"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Line 154">
                <a:extLst>
                  <a:ext uri="{FF2B5EF4-FFF2-40B4-BE49-F238E27FC236}">
                    <a16:creationId xmlns:a16="http://schemas.microsoft.com/office/drawing/2014/main" id="{89B6F397-38DE-6B10-CFB6-8284C33DC590}"/>
                  </a:ext>
                </a:extLst>
              </p:cNvPr>
              <p:cNvSpPr>
                <a:spLocks noChangeShapeType="1"/>
              </p:cNvSpPr>
              <p:nvPr/>
            </p:nvSpPr>
            <p:spPr bwMode="auto">
              <a:xfrm flipV="1">
                <a:off x="5233"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Line 155">
                <a:extLst>
                  <a:ext uri="{FF2B5EF4-FFF2-40B4-BE49-F238E27FC236}">
                    <a16:creationId xmlns:a16="http://schemas.microsoft.com/office/drawing/2014/main" id="{C76520D1-E9C5-C85F-F692-45B33979ECBE}"/>
                  </a:ext>
                </a:extLst>
              </p:cNvPr>
              <p:cNvSpPr>
                <a:spLocks noChangeShapeType="1"/>
              </p:cNvSpPr>
              <p:nvPr/>
            </p:nvSpPr>
            <p:spPr bwMode="auto">
              <a:xfrm flipV="1">
                <a:off x="5388"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Line 156">
                <a:extLst>
                  <a:ext uri="{FF2B5EF4-FFF2-40B4-BE49-F238E27FC236}">
                    <a16:creationId xmlns:a16="http://schemas.microsoft.com/office/drawing/2014/main" id="{BCD2CCCC-E1CD-D00E-B182-18D7F358ED20}"/>
                  </a:ext>
                </a:extLst>
              </p:cNvPr>
              <p:cNvSpPr>
                <a:spLocks noChangeShapeType="1"/>
              </p:cNvSpPr>
              <p:nvPr/>
            </p:nvSpPr>
            <p:spPr bwMode="auto">
              <a:xfrm flipV="1">
                <a:off x="5435"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Line 157">
                <a:extLst>
                  <a:ext uri="{FF2B5EF4-FFF2-40B4-BE49-F238E27FC236}">
                    <a16:creationId xmlns:a16="http://schemas.microsoft.com/office/drawing/2014/main" id="{04EB0221-46F9-474E-7A6A-083464630901}"/>
                  </a:ext>
                </a:extLst>
              </p:cNvPr>
              <p:cNvSpPr>
                <a:spLocks noChangeShapeType="1"/>
              </p:cNvSpPr>
              <p:nvPr/>
            </p:nvSpPr>
            <p:spPr bwMode="auto">
              <a:xfrm flipV="1">
                <a:off x="5447"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Line 158">
                <a:extLst>
                  <a:ext uri="{FF2B5EF4-FFF2-40B4-BE49-F238E27FC236}">
                    <a16:creationId xmlns:a16="http://schemas.microsoft.com/office/drawing/2014/main" id="{FC7FC80A-CD02-BD36-9B1F-46CCAA9D234A}"/>
                  </a:ext>
                </a:extLst>
              </p:cNvPr>
              <p:cNvSpPr>
                <a:spLocks noChangeShapeType="1"/>
              </p:cNvSpPr>
              <p:nvPr/>
            </p:nvSpPr>
            <p:spPr bwMode="auto">
              <a:xfrm flipV="1">
                <a:off x="5457"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Line 159">
                <a:extLst>
                  <a:ext uri="{FF2B5EF4-FFF2-40B4-BE49-F238E27FC236}">
                    <a16:creationId xmlns:a16="http://schemas.microsoft.com/office/drawing/2014/main" id="{1D726A7C-4452-1268-8A57-68AEABE90612}"/>
                  </a:ext>
                </a:extLst>
              </p:cNvPr>
              <p:cNvSpPr>
                <a:spLocks noChangeShapeType="1"/>
              </p:cNvSpPr>
              <p:nvPr/>
            </p:nvSpPr>
            <p:spPr bwMode="auto">
              <a:xfrm flipV="1">
                <a:off x="5479"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Line 160">
                <a:extLst>
                  <a:ext uri="{FF2B5EF4-FFF2-40B4-BE49-F238E27FC236}">
                    <a16:creationId xmlns:a16="http://schemas.microsoft.com/office/drawing/2014/main" id="{682AFD8A-529F-FB27-38A8-2D8A28063A77}"/>
                  </a:ext>
                </a:extLst>
              </p:cNvPr>
              <p:cNvSpPr>
                <a:spLocks noChangeShapeType="1"/>
              </p:cNvSpPr>
              <p:nvPr/>
            </p:nvSpPr>
            <p:spPr bwMode="auto">
              <a:xfrm flipV="1">
                <a:off x="5506"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Line 161">
                <a:extLst>
                  <a:ext uri="{FF2B5EF4-FFF2-40B4-BE49-F238E27FC236}">
                    <a16:creationId xmlns:a16="http://schemas.microsoft.com/office/drawing/2014/main" id="{FA0EC61B-2F11-A4B8-20E9-BEA1AFA8C87D}"/>
                  </a:ext>
                </a:extLst>
              </p:cNvPr>
              <p:cNvSpPr>
                <a:spLocks noChangeShapeType="1"/>
              </p:cNvSpPr>
              <p:nvPr/>
            </p:nvSpPr>
            <p:spPr bwMode="auto">
              <a:xfrm flipV="1">
                <a:off x="5518"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Line 162">
                <a:extLst>
                  <a:ext uri="{FF2B5EF4-FFF2-40B4-BE49-F238E27FC236}">
                    <a16:creationId xmlns:a16="http://schemas.microsoft.com/office/drawing/2014/main" id="{00C02CCD-D2CB-57C6-52F3-FE94FED85A89}"/>
                  </a:ext>
                </a:extLst>
              </p:cNvPr>
              <p:cNvSpPr>
                <a:spLocks noChangeShapeType="1"/>
              </p:cNvSpPr>
              <p:nvPr/>
            </p:nvSpPr>
            <p:spPr bwMode="auto">
              <a:xfrm flipV="1">
                <a:off x="5623"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Line 163">
                <a:extLst>
                  <a:ext uri="{FF2B5EF4-FFF2-40B4-BE49-F238E27FC236}">
                    <a16:creationId xmlns:a16="http://schemas.microsoft.com/office/drawing/2014/main" id="{A47A9A69-5D16-3D52-923F-A55FD0FB50E8}"/>
                  </a:ext>
                </a:extLst>
              </p:cNvPr>
              <p:cNvSpPr>
                <a:spLocks noChangeShapeType="1"/>
              </p:cNvSpPr>
              <p:nvPr/>
            </p:nvSpPr>
            <p:spPr bwMode="auto">
              <a:xfrm flipV="1">
                <a:off x="5669" y="2349"/>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Line 164">
                <a:extLst>
                  <a:ext uri="{FF2B5EF4-FFF2-40B4-BE49-F238E27FC236}">
                    <a16:creationId xmlns:a16="http://schemas.microsoft.com/office/drawing/2014/main" id="{064ACD5D-27B1-E5E2-D0BC-61F8D520E902}"/>
                  </a:ext>
                </a:extLst>
              </p:cNvPr>
              <p:cNvSpPr>
                <a:spLocks noChangeShapeType="1"/>
              </p:cNvSpPr>
              <p:nvPr/>
            </p:nvSpPr>
            <p:spPr bwMode="auto">
              <a:xfrm flipV="1">
                <a:off x="5954"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Line 165">
                <a:extLst>
                  <a:ext uri="{FF2B5EF4-FFF2-40B4-BE49-F238E27FC236}">
                    <a16:creationId xmlns:a16="http://schemas.microsoft.com/office/drawing/2014/main" id="{30FC849E-13AE-9C41-101F-C04FD7A9BC70}"/>
                  </a:ext>
                </a:extLst>
              </p:cNvPr>
              <p:cNvSpPr>
                <a:spLocks noChangeShapeType="1"/>
              </p:cNvSpPr>
              <p:nvPr/>
            </p:nvSpPr>
            <p:spPr bwMode="auto">
              <a:xfrm flipV="1">
                <a:off x="5988"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Line 166">
                <a:extLst>
                  <a:ext uri="{FF2B5EF4-FFF2-40B4-BE49-F238E27FC236}">
                    <a16:creationId xmlns:a16="http://schemas.microsoft.com/office/drawing/2014/main" id="{3AE920CF-C8BA-9586-00E9-0872F7A224D4}"/>
                  </a:ext>
                </a:extLst>
              </p:cNvPr>
              <p:cNvSpPr>
                <a:spLocks noChangeShapeType="1"/>
              </p:cNvSpPr>
              <p:nvPr/>
            </p:nvSpPr>
            <p:spPr bwMode="auto">
              <a:xfrm flipV="1">
                <a:off x="6354"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Line 167">
                <a:extLst>
                  <a:ext uri="{FF2B5EF4-FFF2-40B4-BE49-F238E27FC236}">
                    <a16:creationId xmlns:a16="http://schemas.microsoft.com/office/drawing/2014/main" id="{D131C587-0272-01FE-EACA-0AAD3D20DF5F}"/>
                  </a:ext>
                </a:extLst>
              </p:cNvPr>
              <p:cNvSpPr>
                <a:spLocks noChangeShapeType="1"/>
              </p:cNvSpPr>
              <p:nvPr/>
            </p:nvSpPr>
            <p:spPr bwMode="auto">
              <a:xfrm flipV="1">
                <a:off x="6425"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Line 168">
                <a:extLst>
                  <a:ext uri="{FF2B5EF4-FFF2-40B4-BE49-F238E27FC236}">
                    <a16:creationId xmlns:a16="http://schemas.microsoft.com/office/drawing/2014/main" id="{5E1DBD53-CA36-0C0C-99CD-85D5FF4A7E09}"/>
                  </a:ext>
                </a:extLst>
              </p:cNvPr>
              <p:cNvSpPr>
                <a:spLocks noChangeShapeType="1"/>
              </p:cNvSpPr>
              <p:nvPr/>
            </p:nvSpPr>
            <p:spPr bwMode="auto">
              <a:xfrm flipV="1">
                <a:off x="6461"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Line 169">
                <a:extLst>
                  <a:ext uri="{FF2B5EF4-FFF2-40B4-BE49-F238E27FC236}">
                    <a16:creationId xmlns:a16="http://schemas.microsoft.com/office/drawing/2014/main" id="{6E8AF69F-6784-29F8-E572-77155FE9B937}"/>
                  </a:ext>
                </a:extLst>
              </p:cNvPr>
              <p:cNvSpPr>
                <a:spLocks noChangeShapeType="1"/>
              </p:cNvSpPr>
              <p:nvPr/>
            </p:nvSpPr>
            <p:spPr bwMode="auto">
              <a:xfrm flipV="1">
                <a:off x="6473"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Line 170">
                <a:extLst>
                  <a:ext uri="{FF2B5EF4-FFF2-40B4-BE49-F238E27FC236}">
                    <a16:creationId xmlns:a16="http://schemas.microsoft.com/office/drawing/2014/main" id="{724EBDF2-6A00-E992-417C-C1070D21453B}"/>
                  </a:ext>
                </a:extLst>
              </p:cNvPr>
              <p:cNvSpPr>
                <a:spLocks noChangeShapeType="1"/>
              </p:cNvSpPr>
              <p:nvPr/>
            </p:nvSpPr>
            <p:spPr bwMode="auto">
              <a:xfrm flipV="1">
                <a:off x="6483"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Line 171">
                <a:extLst>
                  <a:ext uri="{FF2B5EF4-FFF2-40B4-BE49-F238E27FC236}">
                    <a16:creationId xmlns:a16="http://schemas.microsoft.com/office/drawing/2014/main" id="{8CC692FB-E677-6BEB-EA49-73993EE4D2C1}"/>
                  </a:ext>
                </a:extLst>
              </p:cNvPr>
              <p:cNvSpPr>
                <a:spLocks noChangeShapeType="1"/>
              </p:cNvSpPr>
              <p:nvPr/>
            </p:nvSpPr>
            <p:spPr bwMode="auto">
              <a:xfrm flipV="1">
                <a:off x="6495"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Line 172">
                <a:extLst>
                  <a:ext uri="{FF2B5EF4-FFF2-40B4-BE49-F238E27FC236}">
                    <a16:creationId xmlns:a16="http://schemas.microsoft.com/office/drawing/2014/main" id="{8ED10D79-AF15-707C-8BD7-E6F081C93A44}"/>
                  </a:ext>
                </a:extLst>
              </p:cNvPr>
              <p:cNvSpPr>
                <a:spLocks noChangeShapeType="1"/>
              </p:cNvSpPr>
              <p:nvPr/>
            </p:nvSpPr>
            <p:spPr bwMode="auto">
              <a:xfrm flipV="1">
                <a:off x="6508"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Line 173">
                <a:extLst>
                  <a:ext uri="{FF2B5EF4-FFF2-40B4-BE49-F238E27FC236}">
                    <a16:creationId xmlns:a16="http://schemas.microsoft.com/office/drawing/2014/main" id="{A3D695A6-F694-D495-6FB0-46C8691C040A}"/>
                  </a:ext>
                </a:extLst>
              </p:cNvPr>
              <p:cNvSpPr>
                <a:spLocks noChangeShapeType="1"/>
              </p:cNvSpPr>
              <p:nvPr/>
            </p:nvSpPr>
            <p:spPr bwMode="auto">
              <a:xfrm flipV="1">
                <a:off x="6520"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Line 174">
                <a:extLst>
                  <a:ext uri="{FF2B5EF4-FFF2-40B4-BE49-F238E27FC236}">
                    <a16:creationId xmlns:a16="http://schemas.microsoft.com/office/drawing/2014/main" id="{5FACA49A-7270-1CEE-CB31-6A222DD29E7D}"/>
                  </a:ext>
                </a:extLst>
              </p:cNvPr>
              <p:cNvSpPr>
                <a:spLocks noChangeShapeType="1"/>
              </p:cNvSpPr>
              <p:nvPr/>
            </p:nvSpPr>
            <p:spPr bwMode="auto">
              <a:xfrm flipV="1">
                <a:off x="6542"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Line 175">
                <a:extLst>
                  <a:ext uri="{FF2B5EF4-FFF2-40B4-BE49-F238E27FC236}">
                    <a16:creationId xmlns:a16="http://schemas.microsoft.com/office/drawing/2014/main" id="{A8AFBE15-74D9-807A-9709-BE61B2FFC11C}"/>
                  </a:ext>
                </a:extLst>
              </p:cNvPr>
              <p:cNvSpPr>
                <a:spLocks noChangeShapeType="1"/>
              </p:cNvSpPr>
              <p:nvPr/>
            </p:nvSpPr>
            <p:spPr bwMode="auto">
              <a:xfrm flipV="1">
                <a:off x="6671"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Line 176">
                <a:extLst>
                  <a:ext uri="{FF2B5EF4-FFF2-40B4-BE49-F238E27FC236}">
                    <a16:creationId xmlns:a16="http://schemas.microsoft.com/office/drawing/2014/main" id="{F7F71956-0BA0-B138-36A0-C3FA3AA8DB6A}"/>
                  </a:ext>
                </a:extLst>
              </p:cNvPr>
              <p:cNvSpPr>
                <a:spLocks noChangeShapeType="1"/>
              </p:cNvSpPr>
              <p:nvPr/>
            </p:nvSpPr>
            <p:spPr bwMode="auto">
              <a:xfrm flipV="1">
                <a:off x="6922"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Rectangle 177">
                <a:extLst>
                  <a:ext uri="{FF2B5EF4-FFF2-40B4-BE49-F238E27FC236}">
                    <a16:creationId xmlns:a16="http://schemas.microsoft.com/office/drawing/2014/main" id="{8E834CF3-D5C2-E0B4-B8D3-565DCF0E5D5E}"/>
                  </a:ext>
                </a:extLst>
              </p:cNvPr>
              <p:cNvSpPr>
                <a:spLocks noChangeArrowheads="1"/>
              </p:cNvSpPr>
              <p:nvPr/>
            </p:nvSpPr>
            <p:spPr bwMode="auto">
              <a:xfrm>
                <a:off x="1053"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281</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 name="Rectangle 178">
                <a:extLst>
                  <a:ext uri="{FF2B5EF4-FFF2-40B4-BE49-F238E27FC236}">
                    <a16:creationId xmlns:a16="http://schemas.microsoft.com/office/drawing/2014/main" id="{8BB477B9-8EF6-A82A-B5AE-6349E6C8FC2E}"/>
                  </a:ext>
                </a:extLst>
              </p:cNvPr>
              <p:cNvSpPr>
                <a:spLocks noChangeArrowheads="1"/>
              </p:cNvSpPr>
              <p:nvPr/>
            </p:nvSpPr>
            <p:spPr bwMode="auto">
              <a:xfrm>
                <a:off x="1595"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159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6" name="Rectangle 179">
                <a:extLst>
                  <a:ext uri="{FF2B5EF4-FFF2-40B4-BE49-F238E27FC236}">
                    <a16:creationId xmlns:a16="http://schemas.microsoft.com/office/drawing/2014/main" id="{EB427544-1B22-010B-0E21-964A736B3DCF}"/>
                  </a:ext>
                </a:extLst>
              </p:cNvPr>
              <p:cNvSpPr>
                <a:spLocks noChangeArrowheads="1"/>
              </p:cNvSpPr>
              <p:nvPr/>
            </p:nvSpPr>
            <p:spPr bwMode="auto">
              <a:xfrm>
                <a:off x="2136"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119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7" name="Rectangle 180">
                <a:extLst>
                  <a:ext uri="{FF2B5EF4-FFF2-40B4-BE49-F238E27FC236}">
                    <a16:creationId xmlns:a16="http://schemas.microsoft.com/office/drawing/2014/main" id="{A5F0620A-15C3-BA2F-C082-944D9D860E9A}"/>
                  </a:ext>
                </a:extLst>
              </p:cNvPr>
              <p:cNvSpPr>
                <a:spLocks noChangeArrowheads="1"/>
              </p:cNvSpPr>
              <p:nvPr/>
            </p:nvSpPr>
            <p:spPr bwMode="auto">
              <a:xfrm>
                <a:off x="2679"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103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8" name="Rectangle 181">
                <a:extLst>
                  <a:ext uri="{FF2B5EF4-FFF2-40B4-BE49-F238E27FC236}">
                    <a16:creationId xmlns:a16="http://schemas.microsoft.com/office/drawing/2014/main" id="{BECF8B50-E27B-F648-1DE8-D3314BCB0981}"/>
                  </a:ext>
                </a:extLst>
              </p:cNvPr>
              <p:cNvSpPr>
                <a:spLocks noChangeArrowheads="1"/>
              </p:cNvSpPr>
              <p:nvPr/>
            </p:nvSpPr>
            <p:spPr bwMode="auto">
              <a:xfrm>
                <a:off x="3247"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9" name="Rectangle 182">
                <a:extLst>
                  <a:ext uri="{FF2B5EF4-FFF2-40B4-BE49-F238E27FC236}">
                    <a16:creationId xmlns:a16="http://schemas.microsoft.com/office/drawing/2014/main" id="{C902505E-B67B-A1CC-9716-0AC1370A6528}"/>
                  </a:ext>
                </a:extLst>
              </p:cNvPr>
              <p:cNvSpPr>
                <a:spLocks noChangeArrowheads="1"/>
              </p:cNvSpPr>
              <p:nvPr/>
            </p:nvSpPr>
            <p:spPr bwMode="auto">
              <a:xfrm>
                <a:off x="3788"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78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0" name="Rectangle 183">
                <a:extLst>
                  <a:ext uri="{FF2B5EF4-FFF2-40B4-BE49-F238E27FC236}">
                    <a16:creationId xmlns:a16="http://schemas.microsoft.com/office/drawing/2014/main" id="{4176ADD8-2A8C-E85B-D0C9-ACF378013BE9}"/>
                  </a:ext>
                </a:extLst>
              </p:cNvPr>
              <p:cNvSpPr>
                <a:spLocks noChangeArrowheads="1"/>
              </p:cNvSpPr>
              <p:nvPr/>
            </p:nvSpPr>
            <p:spPr bwMode="auto">
              <a:xfrm>
                <a:off x="4332"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64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1" name="Rectangle 184">
                <a:extLst>
                  <a:ext uri="{FF2B5EF4-FFF2-40B4-BE49-F238E27FC236}">
                    <a16:creationId xmlns:a16="http://schemas.microsoft.com/office/drawing/2014/main" id="{2B6FE9E1-D293-623F-4AA1-90118E56734F}"/>
                  </a:ext>
                </a:extLst>
              </p:cNvPr>
              <p:cNvSpPr>
                <a:spLocks noChangeArrowheads="1"/>
              </p:cNvSpPr>
              <p:nvPr/>
            </p:nvSpPr>
            <p:spPr bwMode="auto">
              <a:xfrm>
                <a:off x="4875"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52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Rectangle 185">
                <a:extLst>
                  <a:ext uri="{FF2B5EF4-FFF2-40B4-BE49-F238E27FC236}">
                    <a16:creationId xmlns:a16="http://schemas.microsoft.com/office/drawing/2014/main" id="{5D3BCBAF-70BC-FAA0-54C6-6A1F1FA1E819}"/>
                  </a:ext>
                </a:extLst>
              </p:cNvPr>
              <p:cNvSpPr>
                <a:spLocks noChangeArrowheads="1"/>
              </p:cNvSpPr>
              <p:nvPr/>
            </p:nvSpPr>
            <p:spPr bwMode="auto">
              <a:xfrm>
                <a:off x="5417"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34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Rectangle 186">
                <a:extLst>
                  <a:ext uri="{FF2B5EF4-FFF2-40B4-BE49-F238E27FC236}">
                    <a16:creationId xmlns:a16="http://schemas.microsoft.com/office/drawing/2014/main" id="{ADCCC395-83C7-64DA-84B9-4D8C0D2360B1}"/>
                  </a:ext>
                </a:extLst>
              </p:cNvPr>
              <p:cNvSpPr>
                <a:spLocks noChangeArrowheads="1"/>
              </p:cNvSpPr>
              <p:nvPr/>
            </p:nvSpPr>
            <p:spPr bwMode="auto">
              <a:xfrm>
                <a:off x="5960"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4" name="Rectangle 187">
                <a:extLst>
                  <a:ext uri="{FF2B5EF4-FFF2-40B4-BE49-F238E27FC236}">
                    <a16:creationId xmlns:a16="http://schemas.microsoft.com/office/drawing/2014/main" id="{D0294E51-32DF-FDA3-1312-96D15A2990CF}"/>
                  </a:ext>
                </a:extLst>
              </p:cNvPr>
              <p:cNvSpPr>
                <a:spLocks noChangeArrowheads="1"/>
              </p:cNvSpPr>
              <p:nvPr/>
            </p:nvSpPr>
            <p:spPr bwMode="auto">
              <a:xfrm>
                <a:off x="6526" y="3667"/>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Rectangle 188">
                <a:extLst>
                  <a:ext uri="{FF2B5EF4-FFF2-40B4-BE49-F238E27FC236}">
                    <a16:creationId xmlns:a16="http://schemas.microsoft.com/office/drawing/2014/main" id="{0A8E4524-4280-6E67-C1AB-02E186185BA2}"/>
                  </a:ext>
                </a:extLst>
              </p:cNvPr>
              <p:cNvSpPr>
                <a:spLocks noChangeArrowheads="1"/>
              </p:cNvSpPr>
              <p:nvPr/>
            </p:nvSpPr>
            <p:spPr bwMode="auto">
              <a:xfrm>
                <a:off x="7069" y="3667"/>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Rectangle 189">
                <a:extLst>
                  <a:ext uri="{FF2B5EF4-FFF2-40B4-BE49-F238E27FC236}">
                    <a16:creationId xmlns:a16="http://schemas.microsoft.com/office/drawing/2014/main" id="{CA86B4FB-218B-8DE8-9597-238C7499C313}"/>
                  </a:ext>
                </a:extLst>
              </p:cNvPr>
              <p:cNvSpPr>
                <a:spLocks noChangeArrowheads="1"/>
              </p:cNvSpPr>
              <p:nvPr/>
            </p:nvSpPr>
            <p:spPr bwMode="auto">
              <a:xfrm>
                <a:off x="3940" y="3293"/>
                <a:ext cx="37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433F3F"/>
                    </a:solidFill>
                    <a:effectLst/>
                    <a:uLnTx/>
                    <a:uFillTx/>
                    <a:latin typeface="Trebuchet MS Bold" panose="020B0703020202020204" pitchFamily="34" charset="0"/>
                    <a:ea typeface="+mn-ea"/>
                    <a:cs typeface="+mn-cs"/>
                  </a:rPr>
                  <a:t>Months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7" name="Rectangle 190">
                <a:extLst>
                  <a:ext uri="{FF2B5EF4-FFF2-40B4-BE49-F238E27FC236}">
                    <a16:creationId xmlns:a16="http://schemas.microsoft.com/office/drawing/2014/main" id="{C55C8848-0F38-5DD5-E56D-18081DDB0FDD}"/>
                  </a:ext>
                </a:extLst>
              </p:cNvPr>
              <p:cNvSpPr>
                <a:spLocks noChangeArrowheads="1"/>
              </p:cNvSpPr>
              <p:nvPr/>
            </p:nvSpPr>
            <p:spPr bwMode="auto">
              <a:xfrm>
                <a:off x="536" y="3366"/>
                <a:ext cx="5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433F3F"/>
                    </a:solidFill>
                    <a:effectLst/>
                    <a:uLnTx/>
                    <a:uFillTx/>
                    <a:latin typeface="Trebuchet MS Bold" panose="020B0703020202020204" pitchFamily="34" charset="0"/>
                    <a:ea typeface="+mn-ea"/>
                    <a:cs typeface="+mn-cs"/>
                  </a:rPr>
                  <a:t>No. at risk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Rectangle 191">
                <a:extLst>
                  <a:ext uri="{FF2B5EF4-FFF2-40B4-BE49-F238E27FC236}">
                    <a16:creationId xmlns:a16="http://schemas.microsoft.com/office/drawing/2014/main" id="{18F1F084-1F8A-BBFE-9D0C-FE79686AAE45}"/>
                  </a:ext>
                </a:extLst>
              </p:cNvPr>
              <p:cNvSpPr>
                <a:spLocks noChangeArrowheads="1"/>
              </p:cNvSpPr>
              <p:nvPr/>
            </p:nvSpPr>
            <p:spPr bwMode="auto">
              <a:xfrm>
                <a:off x="536" y="3667"/>
                <a:ext cx="2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A69F9F"/>
                    </a:solidFill>
                    <a:effectLst/>
                    <a:uLnTx/>
                    <a:uFillTx/>
                    <a:latin typeface="Trebuchet MS Bold" panose="020B0703020202020204" pitchFamily="34" charset="0"/>
                    <a:ea typeface="+mn-ea"/>
                    <a:cs typeface="+mn-cs"/>
                  </a:rPr>
                  <a:t>PBO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Rectangle 192">
                <a:extLst>
                  <a:ext uri="{FF2B5EF4-FFF2-40B4-BE49-F238E27FC236}">
                    <a16:creationId xmlns:a16="http://schemas.microsoft.com/office/drawing/2014/main" id="{B779B7C3-B171-5C37-69B4-0E9D4F85DBBA}"/>
                  </a:ext>
                </a:extLst>
              </p:cNvPr>
              <p:cNvSpPr>
                <a:spLocks noChangeArrowheads="1"/>
              </p:cNvSpPr>
              <p:nvPr/>
            </p:nvSpPr>
            <p:spPr bwMode="auto">
              <a:xfrm rot="16200000">
                <a:off x="-191" y="1867"/>
                <a:ext cx="19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433F3F"/>
                    </a:solidFill>
                    <a:effectLst/>
                    <a:uLnTx/>
                    <a:uFillTx/>
                    <a:latin typeface="Trebuchet MS Bold" panose="020B0703020202020204" pitchFamily="34" charset="0"/>
                    <a:ea typeface="+mn-ea"/>
                    <a:cs typeface="+mn-cs"/>
                  </a:rPr>
                  <a:t>Disease-free survival probability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2" name="Rectangle 195">
                <a:extLst>
                  <a:ext uri="{FF2B5EF4-FFF2-40B4-BE49-F238E27FC236}">
                    <a16:creationId xmlns:a16="http://schemas.microsoft.com/office/drawing/2014/main" id="{EE9FDF94-A181-B5AD-9119-B41094D5D001}"/>
                  </a:ext>
                </a:extLst>
              </p:cNvPr>
              <p:cNvSpPr>
                <a:spLocks noChangeArrowheads="1"/>
              </p:cNvSpPr>
              <p:nvPr/>
            </p:nvSpPr>
            <p:spPr bwMode="auto">
              <a:xfrm>
                <a:off x="976" y="2956"/>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Rectangle 196">
                <a:extLst>
                  <a:ext uri="{FF2B5EF4-FFF2-40B4-BE49-F238E27FC236}">
                    <a16:creationId xmlns:a16="http://schemas.microsoft.com/office/drawing/2014/main" id="{FFFDEE5B-013B-C42B-026A-73EE0DE62416}"/>
                  </a:ext>
                </a:extLst>
              </p:cNvPr>
              <p:cNvSpPr>
                <a:spLocks noChangeArrowheads="1"/>
              </p:cNvSpPr>
              <p:nvPr/>
            </p:nvSpPr>
            <p:spPr bwMode="auto">
              <a:xfrm>
                <a:off x="918" y="273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Rectangle 197">
                <a:extLst>
                  <a:ext uri="{FF2B5EF4-FFF2-40B4-BE49-F238E27FC236}">
                    <a16:creationId xmlns:a16="http://schemas.microsoft.com/office/drawing/2014/main" id="{6DC253CA-A8DD-60D9-E093-C94DB0C162AC}"/>
                  </a:ext>
                </a:extLst>
              </p:cNvPr>
              <p:cNvSpPr>
                <a:spLocks noChangeArrowheads="1"/>
              </p:cNvSpPr>
              <p:nvPr/>
            </p:nvSpPr>
            <p:spPr bwMode="auto">
              <a:xfrm>
                <a:off x="918" y="2515"/>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Rectangle 198">
                <a:extLst>
                  <a:ext uri="{FF2B5EF4-FFF2-40B4-BE49-F238E27FC236}">
                    <a16:creationId xmlns:a16="http://schemas.microsoft.com/office/drawing/2014/main" id="{F75844C4-7895-1806-2F7C-2C03B215BD52}"/>
                  </a:ext>
                </a:extLst>
              </p:cNvPr>
              <p:cNvSpPr>
                <a:spLocks noChangeArrowheads="1"/>
              </p:cNvSpPr>
              <p:nvPr/>
            </p:nvSpPr>
            <p:spPr bwMode="auto">
              <a:xfrm>
                <a:off x="918" y="229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Rectangle 199">
                <a:extLst>
                  <a:ext uri="{FF2B5EF4-FFF2-40B4-BE49-F238E27FC236}">
                    <a16:creationId xmlns:a16="http://schemas.microsoft.com/office/drawing/2014/main" id="{5C42FFDD-B968-E00B-CBE9-C569088D8E68}"/>
                  </a:ext>
                </a:extLst>
              </p:cNvPr>
              <p:cNvSpPr>
                <a:spLocks noChangeArrowheads="1"/>
              </p:cNvSpPr>
              <p:nvPr/>
            </p:nvSpPr>
            <p:spPr bwMode="auto">
              <a:xfrm>
                <a:off x="918" y="2085"/>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Rectangle 200">
                <a:extLst>
                  <a:ext uri="{FF2B5EF4-FFF2-40B4-BE49-F238E27FC236}">
                    <a16:creationId xmlns:a16="http://schemas.microsoft.com/office/drawing/2014/main" id="{2B452CD4-7C1D-9B7C-7576-E463E572AC6D}"/>
                  </a:ext>
                </a:extLst>
              </p:cNvPr>
              <p:cNvSpPr>
                <a:spLocks noChangeArrowheads="1"/>
              </p:cNvSpPr>
              <p:nvPr/>
            </p:nvSpPr>
            <p:spPr bwMode="auto">
              <a:xfrm>
                <a:off x="918" y="186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33F3F"/>
                    </a:solidFill>
                    <a:effectLst/>
                    <a:uLnTx/>
                    <a:uFillTx/>
                    <a:latin typeface="Trebuchet MS" panose="020B0603020202020204" pitchFamily="34" charset="0"/>
                    <a:ea typeface="+mn-ea"/>
                    <a:cs typeface="+mn-cs"/>
                  </a:rPr>
                  <a:t>50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Rectangle 201">
                <a:extLst>
                  <a:ext uri="{FF2B5EF4-FFF2-40B4-BE49-F238E27FC236}">
                    <a16:creationId xmlns:a16="http://schemas.microsoft.com/office/drawing/2014/main" id="{85D63833-1325-5DA9-B99C-696FABC8CA23}"/>
                  </a:ext>
                </a:extLst>
              </p:cNvPr>
              <p:cNvSpPr>
                <a:spLocks noChangeArrowheads="1"/>
              </p:cNvSpPr>
              <p:nvPr/>
            </p:nvSpPr>
            <p:spPr bwMode="auto">
              <a:xfrm>
                <a:off x="918" y="164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Rectangle 202">
                <a:extLst>
                  <a:ext uri="{FF2B5EF4-FFF2-40B4-BE49-F238E27FC236}">
                    <a16:creationId xmlns:a16="http://schemas.microsoft.com/office/drawing/2014/main" id="{8B4251A7-8A28-7687-33B2-74DC7291DBD0}"/>
                  </a:ext>
                </a:extLst>
              </p:cNvPr>
              <p:cNvSpPr>
                <a:spLocks noChangeArrowheads="1"/>
              </p:cNvSpPr>
              <p:nvPr/>
            </p:nvSpPr>
            <p:spPr bwMode="auto">
              <a:xfrm>
                <a:off x="918" y="1432"/>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Rectangle 203">
                <a:extLst>
                  <a:ext uri="{FF2B5EF4-FFF2-40B4-BE49-F238E27FC236}">
                    <a16:creationId xmlns:a16="http://schemas.microsoft.com/office/drawing/2014/main" id="{D80EF47A-C9FA-13BF-D089-A2AC2ED3BA7F}"/>
                  </a:ext>
                </a:extLst>
              </p:cNvPr>
              <p:cNvSpPr>
                <a:spLocks noChangeArrowheads="1"/>
              </p:cNvSpPr>
              <p:nvPr/>
            </p:nvSpPr>
            <p:spPr bwMode="auto">
              <a:xfrm>
                <a:off x="918" y="1218"/>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Rectangle 204">
                <a:extLst>
                  <a:ext uri="{FF2B5EF4-FFF2-40B4-BE49-F238E27FC236}">
                    <a16:creationId xmlns:a16="http://schemas.microsoft.com/office/drawing/2014/main" id="{D1DFA696-3989-61C1-764C-CAA7ECC19931}"/>
                  </a:ext>
                </a:extLst>
              </p:cNvPr>
              <p:cNvSpPr>
                <a:spLocks noChangeArrowheads="1"/>
              </p:cNvSpPr>
              <p:nvPr/>
            </p:nvSpPr>
            <p:spPr bwMode="auto">
              <a:xfrm>
                <a:off x="918" y="1002"/>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7" name="Rectangle 206">
              <a:extLst>
                <a:ext uri="{FF2B5EF4-FFF2-40B4-BE49-F238E27FC236}">
                  <a16:creationId xmlns:a16="http://schemas.microsoft.com/office/drawing/2014/main" id="{B81CAB72-E11E-2F70-74CD-BE1FD741AE44}"/>
                </a:ext>
              </a:extLst>
            </p:cNvPr>
            <p:cNvSpPr>
              <a:spLocks noChangeArrowheads="1"/>
            </p:cNvSpPr>
            <p:nvPr/>
          </p:nvSpPr>
          <p:spPr bwMode="auto">
            <a:xfrm>
              <a:off x="859" y="792"/>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Line 207">
              <a:extLst>
                <a:ext uri="{FF2B5EF4-FFF2-40B4-BE49-F238E27FC236}">
                  <a16:creationId xmlns:a16="http://schemas.microsoft.com/office/drawing/2014/main" id="{C107B5E7-1F31-2ABA-F02E-84626C064B05}"/>
                </a:ext>
              </a:extLst>
            </p:cNvPr>
            <p:cNvSpPr>
              <a:spLocks noChangeShapeType="1"/>
            </p:cNvSpPr>
            <p:nvPr/>
          </p:nvSpPr>
          <p:spPr bwMode="auto">
            <a:xfrm>
              <a:off x="1118"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Line 208">
              <a:extLst>
                <a:ext uri="{FF2B5EF4-FFF2-40B4-BE49-F238E27FC236}">
                  <a16:creationId xmlns:a16="http://schemas.microsoft.com/office/drawing/2014/main" id="{F949BFC0-7F4E-334B-B594-70B48635CE1A}"/>
                </a:ext>
              </a:extLst>
            </p:cNvPr>
            <p:cNvSpPr>
              <a:spLocks noChangeShapeType="1"/>
            </p:cNvSpPr>
            <p:nvPr/>
          </p:nvSpPr>
          <p:spPr bwMode="auto">
            <a:xfrm>
              <a:off x="165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Line 209">
              <a:extLst>
                <a:ext uri="{FF2B5EF4-FFF2-40B4-BE49-F238E27FC236}">
                  <a16:creationId xmlns:a16="http://schemas.microsoft.com/office/drawing/2014/main" id="{9F139D74-E519-7491-8297-7CF5500455DB}"/>
                </a:ext>
              </a:extLst>
            </p:cNvPr>
            <p:cNvSpPr>
              <a:spLocks noChangeShapeType="1"/>
            </p:cNvSpPr>
            <p:nvPr/>
          </p:nvSpPr>
          <p:spPr bwMode="auto">
            <a:xfrm>
              <a:off x="2203"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210">
              <a:extLst>
                <a:ext uri="{FF2B5EF4-FFF2-40B4-BE49-F238E27FC236}">
                  <a16:creationId xmlns:a16="http://schemas.microsoft.com/office/drawing/2014/main" id="{BC17B765-8C90-8DA9-DE8E-F3E35A229D49}"/>
                </a:ext>
              </a:extLst>
            </p:cNvPr>
            <p:cNvSpPr>
              <a:spLocks noChangeShapeType="1"/>
            </p:cNvSpPr>
            <p:nvPr/>
          </p:nvSpPr>
          <p:spPr bwMode="auto">
            <a:xfrm>
              <a:off x="2744"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1">
              <a:extLst>
                <a:ext uri="{FF2B5EF4-FFF2-40B4-BE49-F238E27FC236}">
                  <a16:creationId xmlns:a16="http://schemas.microsoft.com/office/drawing/2014/main" id="{90B7F5A2-0F70-D3FC-7D2C-FBCAAF05A914}"/>
                </a:ext>
              </a:extLst>
            </p:cNvPr>
            <p:cNvSpPr>
              <a:spLocks noChangeShapeType="1"/>
            </p:cNvSpPr>
            <p:nvPr/>
          </p:nvSpPr>
          <p:spPr bwMode="auto">
            <a:xfrm>
              <a:off x="3285"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212">
              <a:extLst>
                <a:ext uri="{FF2B5EF4-FFF2-40B4-BE49-F238E27FC236}">
                  <a16:creationId xmlns:a16="http://schemas.microsoft.com/office/drawing/2014/main" id="{FE495D0B-A831-D648-6845-A4BEE614E69A}"/>
                </a:ext>
              </a:extLst>
            </p:cNvPr>
            <p:cNvSpPr>
              <a:spLocks noChangeShapeType="1"/>
            </p:cNvSpPr>
            <p:nvPr/>
          </p:nvSpPr>
          <p:spPr bwMode="auto">
            <a:xfrm>
              <a:off x="382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Line 213">
              <a:extLst>
                <a:ext uri="{FF2B5EF4-FFF2-40B4-BE49-F238E27FC236}">
                  <a16:creationId xmlns:a16="http://schemas.microsoft.com/office/drawing/2014/main" id="{E08585D7-2026-EFEC-9CD0-65143AFA8CAC}"/>
                </a:ext>
              </a:extLst>
            </p:cNvPr>
            <p:cNvSpPr>
              <a:spLocks noChangeShapeType="1"/>
            </p:cNvSpPr>
            <p:nvPr/>
          </p:nvSpPr>
          <p:spPr bwMode="auto">
            <a:xfrm>
              <a:off x="4382"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Line 214">
              <a:extLst>
                <a:ext uri="{FF2B5EF4-FFF2-40B4-BE49-F238E27FC236}">
                  <a16:creationId xmlns:a16="http://schemas.microsoft.com/office/drawing/2014/main" id="{DBCA520E-64E0-F92B-D79D-E4754778C08A}"/>
                </a:ext>
              </a:extLst>
            </p:cNvPr>
            <p:cNvSpPr>
              <a:spLocks noChangeShapeType="1"/>
            </p:cNvSpPr>
            <p:nvPr/>
          </p:nvSpPr>
          <p:spPr bwMode="auto">
            <a:xfrm>
              <a:off x="4924"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ine 215">
              <a:extLst>
                <a:ext uri="{FF2B5EF4-FFF2-40B4-BE49-F238E27FC236}">
                  <a16:creationId xmlns:a16="http://schemas.microsoft.com/office/drawing/2014/main" id="{A976A5E6-BB1E-6002-C282-5C9BE005A55B}"/>
                </a:ext>
              </a:extLst>
            </p:cNvPr>
            <p:cNvSpPr>
              <a:spLocks noChangeShapeType="1"/>
            </p:cNvSpPr>
            <p:nvPr/>
          </p:nvSpPr>
          <p:spPr bwMode="auto">
            <a:xfrm>
              <a:off x="5465"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Line 216">
              <a:extLst>
                <a:ext uri="{FF2B5EF4-FFF2-40B4-BE49-F238E27FC236}">
                  <a16:creationId xmlns:a16="http://schemas.microsoft.com/office/drawing/2014/main" id="{F395EC5E-1E3B-EA1C-1051-D1BB5DDA9150}"/>
                </a:ext>
              </a:extLst>
            </p:cNvPr>
            <p:cNvSpPr>
              <a:spLocks noChangeShapeType="1"/>
            </p:cNvSpPr>
            <p:nvPr/>
          </p:nvSpPr>
          <p:spPr bwMode="auto">
            <a:xfrm>
              <a:off x="600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Line 217">
              <a:extLst>
                <a:ext uri="{FF2B5EF4-FFF2-40B4-BE49-F238E27FC236}">
                  <a16:creationId xmlns:a16="http://schemas.microsoft.com/office/drawing/2014/main" id="{FF12C944-78FA-09DB-ED88-5DA232122CF3}"/>
                </a:ext>
              </a:extLst>
            </p:cNvPr>
            <p:cNvSpPr>
              <a:spLocks noChangeShapeType="1"/>
            </p:cNvSpPr>
            <p:nvPr/>
          </p:nvSpPr>
          <p:spPr bwMode="auto">
            <a:xfrm>
              <a:off x="6550"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Line 218">
              <a:extLst>
                <a:ext uri="{FF2B5EF4-FFF2-40B4-BE49-F238E27FC236}">
                  <a16:creationId xmlns:a16="http://schemas.microsoft.com/office/drawing/2014/main" id="{17F7F426-A3CA-09B7-1A67-6BE2D8427096}"/>
                </a:ext>
              </a:extLst>
            </p:cNvPr>
            <p:cNvSpPr>
              <a:spLocks noChangeShapeType="1"/>
            </p:cNvSpPr>
            <p:nvPr/>
          </p:nvSpPr>
          <p:spPr bwMode="auto">
            <a:xfrm>
              <a:off x="7093"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219">
              <a:extLst>
                <a:ext uri="{FF2B5EF4-FFF2-40B4-BE49-F238E27FC236}">
                  <a16:creationId xmlns:a16="http://schemas.microsoft.com/office/drawing/2014/main" id="{EC246DA7-7E8A-4C64-0001-EE974237870D}"/>
                </a:ext>
              </a:extLst>
            </p:cNvPr>
            <p:cNvSpPr>
              <a:spLocks noChangeArrowheads="1"/>
            </p:cNvSpPr>
            <p:nvPr/>
          </p:nvSpPr>
          <p:spPr bwMode="auto">
            <a:xfrm>
              <a:off x="1092" y="3091"/>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Rectangle 220">
              <a:extLst>
                <a:ext uri="{FF2B5EF4-FFF2-40B4-BE49-F238E27FC236}">
                  <a16:creationId xmlns:a16="http://schemas.microsoft.com/office/drawing/2014/main" id="{8FD8565A-CB26-24B3-A4F0-CA404472344A}"/>
                </a:ext>
              </a:extLst>
            </p:cNvPr>
            <p:cNvSpPr>
              <a:spLocks noChangeArrowheads="1"/>
            </p:cNvSpPr>
            <p:nvPr/>
          </p:nvSpPr>
          <p:spPr bwMode="auto">
            <a:xfrm>
              <a:off x="1633" y="3091"/>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Rectangle 221">
              <a:extLst>
                <a:ext uri="{FF2B5EF4-FFF2-40B4-BE49-F238E27FC236}">
                  <a16:creationId xmlns:a16="http://schemas.microsoft.com/office/drawing/2014/main" id="{CFF59BEB-663D-20EC-729D-8DB894FA81F4}"/>
                </a:ext>
              </a:extLst>
            </p:cNvPr>
            <p:cNvSpPr>
              <a:spLocks noChangeArrowheads="1"/>
            </p:cNvSpPr>
            <p:nvPr/>
          </p:nvSpPr>
          <p:spPr bwMode="auto">
            <a:xfrm>
              <a:off x="2150"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Rectangle 222">
              <a:extLst>
                <a:ext uri="{FF2B5EF4-FFF2-40B4-BE49-F238E27FC236}">
                  <a16:creationId xmlns:a16="http://schemas.microsoft.com/office/drawing/2014/main" id="{1AFFA156-811E-D74D-58B5-122C1D2104AF}"/>
                </a:ext>
              </a:extLst>
            </p:cNvPr>
            <p:cNvSpPr>
              <a:spLocks noChangeArrowheads="1"/>
            </p:cNvSpPr>
            <p:nvPr/>
          </p:nvSpPr>
          <p:spPr bwMode="auto">
            <a:xfrm>
              <a:off x="2694"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Rectangle 223">
              <a:extLst>
                <a:ext uri="{FF2B5EF4-FFF2-40B4-BE49-F238E27FC236}">
                  <a16:creationId xmlns:a16="http://schemas.microsoft.com/office/drawing/2014/main" id="{1E79AC63-5170-9372-22B3-41F4A226F212}"/>
                </a:ext>
              </a:extLst>
            </p:cNvPr>
            <p:cNvSpPr>
              <a:spLocks noChangeArrowheads="1"/>
            </p:cNvSpPr>
            <p:nvPr/>
          </p:nvSpPr>
          <p:spPr bwMode="auto">
            <a:xfrm>
              <a:off x="3235"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24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Rectangle 228">
              <a:extLst>
                <a:ext uri="{FF2B5EF4-FFF2-40B4-BE49-F238E27FC236}">
                  <a16:creationId xmlns:a16="http://schemas.microsoft.com/office/drawing/2014/main" id="{3FF2A50F-AF96-2532-9113-A773D796B748}"/>
                </a:ext>
              </a:extLst>
            </p:cNvPr>
            <p:cNvSpPr>
              <a:spLocks noChangeArrowheads="1"/>
            </p:cNvSpPr>
            <p:nvPr/>
          </p:nvSpPr>
          <p:spPr bwMode="auto">
            <a:xfrm>
              <a:off x="3780"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Rectangle 229">
              <a:extLst>
                <a:ext uri="{FF2B5EF4-FFF2-40B4-BE49-F238E27FC236}">
                  <a16:creationId xmlns:a16="http://schemas.microsoft.com/office/drawing/2014/main" id="{A70BB21F-8CA1-42F6-1A40-CF9C2E070A0C}"/>
                </a:ext>
              </a:extLst>
            </p:cNvPr>
            <p:cNvSpPr>
              <a:spLocks noChangeArrowheads="1"/>
            </p:cNvSpPr>
            <p:nvPr/>
          </p:nvSpPr>
          <p:spPr bwMode="auto">
            <a:xfrm>
              <a:off x="4324"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Rectangle 230">
              <a:extLst>
                <a:ext uri="{FF2B5EF4-FFF2-40B4-BE49-F238E27FC236}">
                  <a16:creationId xmlns:a16="http://schemas.microsoft.com/office/drawing/2014/main" id="{08BC99A5-77E7-8EAF-3532-C01C3F261BC0}"/>
                </a:ext>
              </a:extLst>
            </p:cNvPr>
            <p:cNvSpPr>
              <a:spLocks noChangeArrowheads="1"/>
            </p:cNvSpPr>
            <p:nvPr/>
          </p:nvSpPr>
          <p:spPr bwMode="auto">
            <a:xfrm>
              <a:off x="4867"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Rectangle 231">
              <a:extLst>
                <a:ext uri="{FF2B5EF4-FFF2-40B4-BE49-F238E27FC236}">
                  <a16:creationId xmlns:a16="http://schemas.microsoft.com/office/drawing/2014/main" id="{56C4AD75-27CF-A4C9-D705-85550EDFA49B}"/>
                </a:ext>
              </a:extLst>
            </p:cNvPr>
            <p:cNvSpPr>
              <a:spLocks noChangeArrowheads="1"/>
            </p:cNvSpPr>
            <p:nvPr/>
          </p:nvSpPr>
          <p:spPr bwMode="auto">
            <a:xfrm>
              <a:off x="5409"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Rectangle 232">
              <a:extLst>
                <a:ext uri="{FF2B5EF4-FFF2-40B4-BE49-F238E27FC236}">
                  <a16:creationId xmlns:a16="http://schemas.microsoft.com/office/drawing/2014/main" id="{604F1286-E70C-D07E-B7AB-7B75AF2BC000}"/>
                </a:ext>
              </a:extLst>
            </p:cNvPr>
            <p:cNvSpPr>
              <a:spLocks noChangeArrowheads="1"/>
            </p:cNvSpPr>
            <p:nvPr/>
          </p:nvSpPr>
          <p:spPr bwMode="auto">
            <a:xfrm>
              <a:off x="5952"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54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Rectangle 233">
              <a:extLst>
                <a:ext uri="{FF2B5EF4-FFF2-40B4-BE49-F238E27FC236}">
                  <a16:creationId xmlns:a16="http://schemas.microsoft.com/office/drawing/2014/main" id="{7DEC2C4C-27F6-9CB9-D174-BF66AA2D561C}"/>
                </a:ext>
              </a:extLst>
            </p:cNvPr>
            <p:cNvSpPr>
              <a:spLocks noChangeArrowheads="1"/>
            </p:cNvSpPr>
            <p:nvPr/>
          </p:nvSpPr>
          <p:spPr bwMode="auto">
            <a:xfrm>
              <a:off x="6495"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Rectangle 234">
              <a:extLst>
                <a:ext uri="{FF2B5EF4-FFF2-40B4-BE49-F238E27FC236}">
                  <a16:creationId xmlns:a16="http://schemas.microsoft.com/office/drawing/2014/main" id="{329084C3-AC36-CBB6-A476-E59F67C7A60D}"/>
                </a:ext>
              </a:extLst>
            </p:cNvPr>
            <p:cNvSpPr>
              <a:spLocks noChangeArrowheads="1"/>
            </p:cNvSpPr>
            <p:nvPr/>
          </p:nvSpPr>
          <p:spPr bwMode="auto">
            <a:xfrm>
              <a:off x="7039"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Line 235">
              <a:extLst>
                <a:ext uri="{FF2B5EF4-FFF2-40B4-BE49-F238E27FC236}">
                  <a16:creationId xmlns:a16="http://schemas.microsoft.com/office/drawing/2014/main" id="{6F24BFE7-9C74-1ED9-BFCC-11338818A817}"/>
                </a:ext>
              </a:extLst>
            </p:cNvPr>
            <p:cNvSpPr>
              <a:spLocks noChangeShapeType="1"/>
            </p:cNvSpPr>
            <p:nvPr/>
          </p:nvSpPr>
          <p:spPr bwMode="auto">
            <a:xfrm>
              <a:off x="1118" y="861"/>
              <a:ext cx="0"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238">
              <a:extLst>
                <a:ext uri="{FF2B5EF4-FFF2-40B4-BE49-F238E27FC236}">
                  <a16:creationId xmlns:a16="http://schemas.microsoft.com/office/drawing/2014/main" id="{AF57F78F-9862-EFD8-EB7F-4A62FA547899}"/>
                </a:ext>
              </a:extLst>
            </p:cNvPr>
            <p:cNvSpPr>
              <a:spLocks noChangeArrowheads="1"/>
            </p:cNvSpPr>
            <p:nvPr/>
          </p:nvSpPr>
          <p:spPr bwMode="auto">
            <a:xfrm>
              <a:off x="1055"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279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Rectangle 239">
              <a:extLst>
                <a:ext uri="{FF2B5EF4-FFF2-40B4-BE49-F238E27FC236}">
                  <a16:creationId xmlns:a16="http://schemas.microsoft.com/office/drawing/2014/main" id="{2AFDB102-7ADC-1E6C-F23E-D713BE739889}"/>
                </a:ext>
              </a:extLst>
            </p:cNvPr>
            <p:cNvSpPr>
              <a:spLocks noChangeArrowheads="1"/>
            </p:cNvSpPr>
            <p:nvPr/>
          </p:nvSpPr>
          <p:spPr bwMode="auto">
            <a:xfrm>
              <a:off x="1597"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208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Rectangle 240">
              <a:extLst>
                <a:ext uri="{FF2B5EF4-FFF2-40B4-BE49-F238E27FC236}">
                  <a16:creationId xmlns:a16="http://schemas.microsoft.com/office/drawing/2014/main" id="{47684CBC-2DF4-BFC3-F3ED-3972CD90AB40}"/>
                </a:ext>
              </a:extLst>
            </p:cNvPr>
            <p:cNvSpPr>
              <a:spLocks noChangeArrowheads="1"/>
            </p:cNvSpPr>
            <p:nvPr/>
          </p:nvSpPr>
          <p:spPr bwMode="auto">
            <a:xfrm>
              <a:off x="2138"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175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Rectangle 241">
              <a:extLst>
                <a:ext uri="{FF2B5EF4-FFF2-40B4-BE49-F238E27FC236}">
                  <a16:creationId xmlns:a16="http://schemas.microsoft.com/office/drawing/2014/main" id="{0FD7D054-6653-14F6-97A3-800F57BFD538}"/>
                </a:ext>
              </a:extLst>
            </p:cNvPr>
            <p:cNvSpPr>
              <a:spLocks noChangeArrowheads="1"/>
            </p:cNvSpPr>
            <p:nvPr/>
          </p:nvSpPr>
          <p:spPr bwMode="auto">
            <a:xfrm>
              <a:off x="2681"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147</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Rectangle 242">
              <a:extLst>
                <a:ext uri="{FF2B5EF4-FFF2-40B4-BE49-F238E27FC236}">
                  <a16:creationId xmlns:a16="http://schemas.microsoft.com/office/drawing/2014/main" id="{72FC4FBB-78DD-4FBB-413E-67A0D1A341ED}"/>
                </a:ext>
              </a:extLst>
            </p:cNvPr>
            <p:cNvSpPr>
              <a:spLocks noChangeArrowheads="1"/>
            </p:cNvSpPr>
            <p:nvPr/>
          </p:nvSpPr>
          <p:spPr bwMode="auto">
            <a:xfrm>
              <a:off x="3225"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126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Rectangle 243">
              <a:extLst>
                <a:ext uri="{FF2B5EF4-FFF2-40B4-BE49-F238E27FC236}">
                  <a16:creationId xmlns:a16="http://schemas.microsoft.com/office/drawing/2014/main" id="{5B95327A-ADC9-0AE3-DDB0-2A12BB735F3F}"/>
                </a:ext>
              </a:extLst>
            </p:cNvPr>
            <p:cNvSpPr>
              <a:spLocks noChangeArrowheads="1"/>
            </p:cNvSpPr>
            <p:nvPr/>
          </p:nvSpPr>
          <p:spPr bwMode="auto">
            <a:xfrm>
              <a:off x="3768"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Rectangle 244">
              <a:extLst>
                <a:ext uri="{FF2B5EF4-FFF2-40B4-BE49-F238E27FC236}">
                  <a16:creationId xmlns:a16="http://schemas.microsoft.com/office/drawing/2014/main" id="{B541CD4A-5C3D-8664-FEC2-710E786D9366}"/>
                </a:ext>
              </a:extLst>
            </p:cNvPr>
            <p:cNvSpPr>
              <a:spLocks noChangeArrowheads="1"/>
            </p:cNvSpPr>
            <p:nvPr/>
          </p:nvSpPr>
          <p:spPr bwMode="auto">
            <a:xfrm>
              <a:off x="4332"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92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Rectangle 245">
              <a:extLst>
                <a:ext uri="{FF2B5EF4-FFF2-40B4-BE49-F238E27FC236}">
                  <a16:creationId xmlns:a16="http://schemas.microsoft.com/office/drawing/2014/main" id="{694A89DD-85E1-B0D2-65F0-3502AF7997A5}"/>
                </a:ext>
              </a:extLst>
            </p:cNvPr>
            <p:cNvSpPr>
              <a:spLocks noChangeArrowheads="1"/>
            </p:cNvSpPr>
            <p:nvPr/>
          </p:nvSpPr>
          <p:spPr bwMode="auto">
            <a:xfrm>
              <a:off x="4875"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64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Rectangle 246">
              <a:extLst>
                <a:ext uri="{FF2B5EF4-FFF2-40B4-BE49-F238E27FC236}">
                  <a16:creationId xmlns:a16="http://schemas.microsoft.com/office/drawing/2014/main" id="{084A9ECD-9D87-8E8F-259B-AEFCE994A61E}"/>
                </a:ext>
              </a:extLst>
            </p:cNvPr>
            <p:cNvSpPr>
              <a:spLocks noChangeArrowheads="1"/>
            </p:cNvSpPr>
            <p:nvPr/>
          </p:nvSpPr>
          <p:spPr bwMode="auto">
            <a:xfrm>
              <a:off x="5419"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41</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Rectangle 247">
              <a:extLst>
                <a:ext uri="{FF2B5EF4-FFF2-40B4-BE49-F238E27FC236}">
                  <a16:creationId xmlns:a16="http://schemas.microsoft.com/office/drawing/2014/main" id="{CDD857B1-284F-4E23-6FF9-20A39B45115B}"/>
                </a:ext>
              </a:extLst>
            </p:cNvPr>
            <p:cNvSpPr>
              <a:spLocks noChangeArrowheads="1"/>
            </p:cNvSpPr>
            <p:nvPr/>
          </p:nvSpPr>
          <p:spPr bwMode="auto">
            <a:xfrm>
              <a:off x="5962"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Rectangle 248">
              <a:extLst>
                <a:ext uri="{FF2B5EF4-FFF2-40B4-BE49-F238E27FC236}">
                  <a16:creationId xmlns:a16="http://schemas.microsoft.com/office/drawing/2014/main" id="{AF0D70EC-3BB8-0C12-AEE2-38E0836E96F8}"/>
                </a:ext>
              </a:extLst>
            </p:cNvPr>
            <p:cNvSpPr>
              <a:spLocks noChangeArrowheads="1"/>
            </p:cNvSpPr>
            <p:nvPr/>
          </p:nvSpPr>
          <p:spPr bwMode="auto">
            <a:xfrm>
              <a:off x="6526" y="3513"/>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Rectangle 249">
              <a:extLst>
                <a:ext uri="{FF2B5EF4-FFF2-40B4-BE49-F238E27FC236}">
                  <a16:creationId xmlns:a16="http://schemas.microsoft.com/office/drawing/2014/main" id="{78F81D8E-4933-7CFC-F241-43B8B355E073}"/>
                </a:ext>
              </a:extLst>
            </p:cNvPr>
            <p:cNvSpPr>
              <a:spLocks noChangeArrowheads="1"/>
            </p:cNvSpPr>
            <p:nvPr/>
          </p:nvSpPr>
          <p:spPr bwMode="auto">
            <a:xfrm>
              <a:off x="7069" y="3513"/>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Rectangle 250">
              <a:extLst>
                <a:ext uri="{FF2B5EF4-FFF2-40B4-BE49-F238E27FC236}">
                  <a16:creationId xmlns:a16="http://schemas.microsoft.com/office/drawing/2014/main" id="{F5172A1D-A0E0-FFE0-C68B-8FDDBD98D198}"/>
                </a:ext>
              </a:extLst>
            </p:cNvPr>
            <p:cNvSpPr>
              <a:spLocks noChangeArrowheads="1"/>
            </p:cNvSpPr>
            <p:nvPr/>
          </p:nvSpPr>
          <p:spPr bwMode="auto">
            <a:xfrm>
              <a:off x="536" y="3513"/>
              <a:ext cx="2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1DCE9B"/>
                  </a:solidFill>
                  <a:effectLst/>
                  <a:uLnTx/>
                  <a:uFillTx/>
                  <a:latin typeface="Trebuchet MS Bold" panose="020B0703020202020204" pitchFamily="34" charset="0"/>
                  <a:ea typeface="+mn-ea"/>
                  <a:cs typeface="+mn-cs"/>
                </a:rPr>
                <a:t>NIVO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cxnSp>
        <p:nvCxnSpPr>
          <p:cNvPr id="3" name="Straight Arrow Connector 2">
            <a:extLst>
              <a:ext uri="{FF2B5EF4-FFF2-40B4-BE49-F238E27FC236}">
                <a16:creationId xmlns:a16="http://schemas.microsoft.com/office/drawing/2014/main" id="{AF47D940-277A-9EA8-2B66-3C9376376693}"/>
              </a:ext>
            </a:extLst>
          </p:cNvPr>
          <p:cNvCxnSpPr>
            <a:cxnSpLocks/>
          </p:cNvCxnSpPr>
          <p:nvPr/>
        </p:nvCxnSpPr>
        <p:spPr>
          <a:xfrm flipH="1">
            <a:off x="6080501" y="3938314"/>
            <a:ext cx="15498" cy="1065588"/>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D9538B-73D1-9CB6-E436-7AEB26074AE7}"/>
              </a:ext>
            </a:extLst>
          </p:cNvPr>
          <p:cNvSpPr txBox="1"/>
          <p:nvPr/>
        </p:nvSpPr>
        <p:spPr>
          <a:xfrm>
            <a:off x="6220524" y="4240632"/>
            <a:ext cx="3732102" cy="338554"/>
          </a:xfrm>
          <a:prstGeom prst="rect">
            <a:avLst/>
          </a:prstGeom>
          <a:solidFill>
            <a:schemeClr val="accent6"/>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Don’t need adjuvant treatment</a:t>
            </a:r>
          </a:p>
        </p:txBody>
      </p:sp>
      <p:sp>
        <p:nvSpPr>
          <p:cNvPr id="266" name="TextBox 265">
            <a:extLst>
              <a:ext uri="{FF2B5EF4-FFF2-40B4-BE49-F238E27FC236}">
                <a16:creationId xmlns:a16="http://schemas.microsoft.com/office/drawing/2014/main" id="{292E4E05-072D-554E-2ADD-9D0663F10672}"/>
              </a:ext>
            </a:extLst>
          </p:cNvPr>
          <p:cNvSpPr txBox="1"/>
          <p:nvPr/>
        </p:nvSpPr>
        <p:spPr bwMode="auto">
          <a:xfrm>
            <a:off x="528638" y="372663"/>
            <a:ext cx="11134724" cy="637849"/>
          </a:xfrm>
          <a:prstGeom prst="rect">
            <a:avLst/>
          </a:prstGeom>
          <a:solidFill>
            <a:srgbClr val="002060"/>
          </a:solidFill>
          <a:ln w="9525">
            <a:noFill/>
            <a:miter lim="800000"/>
            <a:headEnd/>
            <a:tailEnd/>
          </a:ln>
          <a:effectLst/>
        </p:spPr>
        <p:txBody>
          <a:bodyPr wrap="squar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Adjuvant Nivolumab in Patients with MIBC</a:t>
            </a:r>
          </a:p>
        </p:txBody>
      </p:sp>
      <p:sp>
        <p:nvSpPr>
          <p:cNvPr id="6" name="TextBox 5">
            <a:extLst>
              <a:ext uri="{FF2B5EF4-FFF2-40B4-BE49-F238E27FC236}">
                <a16:creationId xmlns:a16="http://schemas.microsoft.com/office/drawing/2014/main" id="{FB4BD175-3DFC-83B5-55DB-945FBFDA41E0}"/>
              </a:ext>
            </a:extLst>
          </p:cNvPr>
          <p:cNvSpPr txBox="1"/>
          <p:nvPr>
            <p:custDataLst>
              <p:tags r:id="rId2"/>
            </p:custDataLst>
          </p:nvPr>
        </p:nvSpPr>
        <p:spPr>
          <a:xfrm>
            <a:off x="4257676" y="6550429"/>
            <a:ext cx="4291503" cy="215444"/>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33F3F"/>
                </a:solidFill>
                <a:effectLst/>
                <a:uLnTx/>
                <a:uFillTx/>
                <a:latin typeface="Arial" panose="020B0604020202020204" pitchFamily="34" charset="0"/>
                <a:ea typeface="+mn-ea"/>
                <a:cs typeface="Arial" panose="020B0604020202020204" pitchFamily="34" charset="0"/>
              </a:rPr>
              <a:t>Galsky</a:t>
            </a:r>
            <a:r>
              <a:rPr kumimoji="0" lang="en-US" sz="1400" b="0" i="0"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 MD et al. </a:t>
            </a:r>
            <a:r>
              <a:rPr kumimoji="0" lang="en-US" sz="1400" b="0" i="1"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J Clin Oncol</a:t>
            </a:r>
            <a:r>
              <a:rPr kumimoji="0" lang="en-US" sz="1400" b="0" i="0"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 2025; 43(1):15-21.</a:t>
            </a:r>
          </a:p>
        </p:txBody>
      </p:sp>
    </p:spTree>
    <p:custDataLst>
      <p:tags r:id="rId1"/>
    </p:custDataLst>
    <p:extLst>
      <p:ext uri="{BB962C8B-B14F-4D97-AF65-F5344CB8AC3E}">
        <p14:creationId xmlns:p14="http://schemas.microsoft.com/office/powerpoint/2010/main" val="40984062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52BE9-A99C-CD88-909B-F9B940FAE330}"/>
              </a:ext>
            </a:extLst>
          </p:cNvPr>
          <p:cNvSpPr/>
          <p:nvPr/>
        </p:nvSpPr>
        <p:spPr>
          <a:xfrm>
            <a:off x="418218" y="1128822"/>
            <a:ext cx="11432977" cy="53315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EE2E293-3B1A-E6F0-A409-72B386176988}"/>
              </a:ext>
            </a:extLst>
          </p:cNvPr>
          <p:cNvGrpSpPr>
            <a:grpSpLocks noChangeAspect="1"/>
          </p:cNvGrpSpPr>
          <p:nvPr/>
        </p:nvGrpSpPr>
        <p:grpSpPr bwMode="auto">
          <a:xfrm>
            <a:off x="849313" y="1491599"/>
            <a:ext cx="10515600" cy="4784725"/>
            <a:chOff x="534" y="792"/>
            <a:chExt cx="6624" cy="3014"/>
          </a:xfrm>
        </p:grpSpPr>
        <p:sp>
          <p:nvSpPr>
            <p:cNvPr id="5" name="AutoShape 3">
              <a:extLst>
                <a:ext uri="{FF2B5EF4-FFF2-40B4-BE49-F238E27FC236}">
                  <a16:creationId xmlns:a16="http://schemas.microsoft.com/office/drawing/2014/main" id="{96BB7588-DF27-3261-6420-7E3C18617F8F}"/>
                </a:ext>
              </a:extLst>
            </p:cNvPr>
            <p:cNvSpPr>
              <a:spLocks noChangeAspect="1" noChangeArrowheads="1" noTextEdit="1"/>
            </p:cNvSpPr>
            <p:nvPr/>
          </p:nvSpPr>
          <p:spPr bwMode="auto">
            <a:xfrm>
              <a:off x="534" y="804"/>
              <a:ext cx="6624" cy="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05">
              <a:extLst>
                <a:ext uri="{FF2B5EF4-FFF2-40B4-BE49-F238E27FC236}">
                  <a16:creationId xmlns:a16="http://schemas.microsoft.com/office/drawing/2014/main" id="{BDDAB9B4-AFA7-B07B-814B-82477B7D01E3}"/>
                </a:ext>
              </a:extLst>
            </p:cNvPr>
            <p:cNvGrpSpPr>
              <a:grpSpLocks/>
            </p:cNvGrpSpPr>
            <p:nvPr/>
          </p:nvGrpSpPr>
          <p:grpSpPr bwMode="auto">
            <a:xfrm>
              <a:off x="536" y="808"/>
              <a:ext cx="6604" cy="2995"/>
              <a:chOff x="536" y="808"/>
              <a:chExt cx="6604" cy="2995"/>
            </a:xfrm>
          </p:grpSpPr>
          <p:sp>
            <p:nvSpPr>
              <p:cNvPr id="62" name="Line 5">
                <a:extLst>
                  <a:ext uri="{FF2B5EF4-FFF2-40B4-BE49-F238E27FC236}">
                    <a16:creationId xmlns:a16="http://schemas.microsoft.com/office/drawing/2014/main" id="{E108E107-6426-D965-ADCD-D55327D81842}"/>
                  </a:ext>
                </a:extLst>
              </p:cNvPr>
              <p:cNvSpPr>
                <a:spLocks noChangeShapeType="1"/>
              </p:cNvSpPr>
              <p:nvPr/>
            </p:nvSpPr>
            <p:spPr bwMode="auto">
              <a:xfrm flipH="1">
                <a:off x="1061" y="3026"/>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Line 6">
                <a:extLst>
                  <a:ext uri="{FF2B5EF4-FFF2-40B4-BE49-F238E27FC236}">
                    <a16:creationId xmlns:a16="http://schemas.microsoft.com/office/drawing/2014/main" id="{55BC12A7-2424-7BE2-0E4A-6187F1AABF72}"/>
                  </a:ext>
                </a:extLst>
              </p:cNvPr>
              <p:cNvSpPr>
                <a:spLocks noChangeShapeType="1"/>
              </p:cNvSpPr>
              <p:nvPr/>
            </p:nvSpPr>
            <p:spPr bwMode="auto">
              <a:xfrm flipH="1">
                <a:off x="1061" y="280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7">
                <a:extLst>
                  <a:ext uri="{FF2B5EF4-FFF2-40B4-BE49-F238E27FC236}">
                    <a16:creationId xmlns:a16="http://schemas.microsoft.com/office/drawing/2014/main" id="{AC6CFFB9-8323-AA6E-068F-7E0BCC606DF4}"/>
                  </a:ext>
                </a:extLst>
              </p:cNvPr>
              <p:cNvSpPr>
                <a:spLocks noChangeShapeType="1"/>
              </p:cNvSpPr>
              <p:nvPr/>
            </p:nvSpPr>
            <p:spPr bwMode="auto">
              <a:xfrm flipH="1">
                <a:off x="1061" y="259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Line 8">
                <a:extLst>
                  <a:ext uri="{FF2B5EF4-FFF2-40B4-BE49-F238E27FC236}">
                    <a16:creationId xmlns:a16="http://schemas.microsoft.com/office/drawing/2014/main" id="{40129ACC-9708-1AED-F6EF-9DFB34E1A08D}"/>
                  </a:ext>
                </a:extLst>
              </p:cNvPr>
              <p:cNvSpPr>
                <a:spLocks noChangeShapeType="1"/>
              </p:cNvSpPr>
              <p:nvPr/>
            </p:nvSpPr>
            <p:spPr bwMode="auto">
              <a:xfrm flipH="1">
                <a:off x="1061" y="237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Line 9">
                <a:extLst>
                  <a:ext uri="{FF2B5EF4-FFF2-40B4-BE49-F238E27FC236}">
                    <a16:creationId xmlns:a16="http://schemas.microsoft.com/office/drawing/2014/main" id="{862D52EC-C9E0-8F8A-5196-AD5EA1A60226}"/>
                  </a:ext>
                </a:extLst>
              </p:cNvPr>
              <p:cNvSpPr>
                <a:spLocks noChangeShapeType="1"/>
              </p:cNvSpPr>
              <p:nvPr/>
            </p:nvSpPr>
            <p:spPr bwMode="auto">
              <a:xfrm flipH="1">
                <a:off x="1061" y="216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Line 10">
                <a:extLst>
                  <a:ext uri="{FF2B5EF4-FFF2-40B4-BE49-F238E27FC236}">
                    <a16:creationId xmlns:a16="http://schemas.microsoft.com/office/drawing/2014/main" id="{3A51ED3B-4820-516B-5181-4ABFD4CA9DEB}"/>
                  </a:ext>
                </a:extLst>
              </p:cNvPr>
              <p:cNvSpPr>
                <a:spLocks noChangeShapeType="1"/>
              </p:cNvSpPr>
              <p:nvPr/>
            </p:nvSpPr>
            <p:spPr bwMode="auto">
              <a:xfrm flipH="1">
                <a:off x="1061" y="194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Line 11">
                <a:extLst>
                  <a:ext uri="{FF2B5EF4-FFF2-40B4-BE49-F238E27FC236}">
                    <a16:creationId xmlns:a16="http://schemas.microsoft.com/office/drawing/2014/main" id="{3A182190-7E5B-C1A9-C217-F6DBC2FD358A}"/>
                  </a:ext>
                </a:extLst>
              </p:cNvPr>
              <p:cNvSpPr>
                <a:spLocks noChangeShapeType="1"/>
              </p:cNvSpPr>
              <p:nvPr/>
            </p:nvSpPr>
            <p:spPr bwMode="auto">
              <a:xfrm flipH="1">
                <a:off x="1061" y="172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Line 12">
                <a:extLst>
                  <a:ext uri="{FF2B5EF4-FFF2-40B4-BE49-F238E27FC236}">
                    <a16:creationId xmlns:a16="http://schemas.microsoft.com/office/drawing/2014/main" id="{1D1A3370-7A88-035A-1296-C22454E32CEB}"/>
                  </a:ext>
                </a:extLst>
              </p:cNvPr>
              <p:cNvSpPr>
                <a:spLocks noChangeShapeType="1"/>
              </p:cNvSpPr>
              <p:nvPr/>
            </p:nvSpPr>
            <p:spPr bwMode="auto">
              <a:xfrm flipH="1">
                <a:off x="1061" y="151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13">
                <a:extLst>
                  <a:ext uri="{FF2B5EF4-FFF2-40B4-BE49-F238E27FC236}">
                    <a16:creationId xmlns:a16="http://schemas.microsoft.com/office/drawing/2014/main" id="{600141EF-CA53-B474-1F71-5C4240FA2F86}"/>
                  </a:ext>
                </a:extLst>
              </p:cNvPr>
              <p:cNvSpPr>
                <a:spLocks noChangeShapeType="1"/>
              </p:cNvSpPr>
              <p:nvPr/>
            </p:nvSpPr>
            <p:spPr bwMode="auto">
              <a:xfrm flipH="1">
                <a:off x="1061" y="129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14">
                <a:extLst>
                  <a:ext uri="{FF2B5EF4-FFF2-40B4-BE49-F238E27FC236}">
                    <a16:creationId xmlns:a16="http://schemas.microsoft.com/office/drawing/2014/main" id="{14AE805D-EA5B-8D7A-34F2-1D1C3F6DCBB4}"/>
                  </a:ext>
                </a:extLst>
              </p:cNvPr>
              <p:cNvSpPr>
                <a:spLocks noChangeShapeType="1"/>
              </p:cNvSpPr>
              <p:nvPr/>
            </p:nvSpPr>
            <p:spPr bwMode="auto">
              <a:xfrm flipH="1">
                <a:off x="1061" y="108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Line 15">
                <a:extLst>
                  <a:ext uri="{FF2B5EF4-FFF2-40B4-BE49-F238E27FC236}">
                    <a16:creationId xmlns:a16="http://schemas.microsoft.com/office/drawing/2014/main" id="{E1A0A2D6-A990-A57D-8317-FA16555A9011}"/>
                  </a:ext>
                </a:extLst>
              </p:cNvPr>
              <p:cNvSpPr>
                <a:spLocks noChangeShapeType="1"/>
              </p:cNvSpPr>
              <p:nvPr/>
            </p:nvSpPr>
            <p:spPr bwMode="auto">
              <a:xfrm flipH="1">
                <a:off x="1061" y="861"/>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Line 16">
                <a:extLst>
                  <a:ext uri="{FF2B5EF4-FFF2-40B4-BE49-F238E27FC236}">
                    <a16:creationId xmlns:a16="http://schemas.microsoft.com/office/drawing/2014/main" id="{AFAA49F9-A985-9FA4-684B-47E620C1A6BF}"/>
                  </a:ext>
                </a:extLst>
              </p:cNvPr>
              <p:cNvSpPr>
                <a:spLocks noChangeShapeType="1"/>
              </p:cNvSpPr>
              <p:nvPr/>
            </p:nvSpPr>
            <p:spPr bwMode="auto">
              <a:xfrm flipH="1">
                <a:off x="1061" y="3026"/>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Line 17">
                <a:extLst>
                  <a:ext uri="{FF2B5EF4-FFF2-40B4-BE49-F238E27FC236}">
                    <a16:creationId xmlns:a16="http://schemas.microsoft.com/office/drawing/2014/main" id="{EB649354-FD1A-080D-7B32-829C53DF7784}"/>
                  </a:ext>
                </a:extLst>
              </p:cNvPr>
              <p:cNvSpPr>
                <a:spLocks noChangeShapeType="1"/>
              </p:cNvSpPr>
              <p:nvPr/>
            </p:nvSpPr>
            <p:spPr bwMode="auto">
              <a:xfrm flipH="1">
                <a:off x="1061" y="280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Line 18">
                <a:extLst>
                  <a:ext uri="{FF2B5EF4-FFF2-40B4-BE49-F238E27FC236}">
                    <a16:creationId xmlns:a16="http://schemas.microsoft.com/office/drawing/2014/main" id="{3C5A281C-191B-5596-8D94-391575F70012}"/>
                  </a:ext>
                </a:extLst>
              </p:cNvPr>
              <p:cNvSpPr>
                <a:spLocks noChangeShapeType="1"/>
              </p:cNvSpPr>
              <p:nvPr/>
            </p:nvSpPr>
            <p:spPr bwMode="auto">
              <a:xfrm flipH="1">
                <a:off x="1061" y="259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Line 19">
                <a:extLst>
                  <a:ext uri="{FF2B5EF4-FFF2-40B4-BE49-F238E27FC236}">
                    <a16:creationId xmlns:a16="http://schemas.microsoft.com/office/drawing/2014/main" id="{582C1BA3-9713-D9C7-E623-EAEC6AD5B1A7}"/>
                  </a:ext>
                </a:extLst>
              </p:cNvPr>
              <p:cNvSpPr>
                <a:spLocks noChangeShapeType="1"/>
              </p:cNvSpPr>
              <p:nvPr/>
            </p:nvSpPr>
            <p:spPr bwMode="auto">
              <a:xfrm flipH="1">
                <a:off x="1061" y="237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20">
                <a:extLst>
                  <a:ext uri="{FF2B5EF4-FFF2-40B4-BE49-F238E27FC236}">
                    <a16:creationId xmlns:a16="http://schemas.microsoft.com/office/drawing/2014/main" id="{A42C6BF6-876E-B181-7B71-7FE50F5E0839}"/>
                  </a:ext>
                </a:extLst>
              </p:cNvPr>
              <p:cNvSpPr>
                <a:spLocks noChangeShapeType="1"/>
              </p:cNvSpPr>
              <p:nvPr/>
            </p:nvSpPr>
            <p:spPr bwMode="auto">
              <a:xfrm flipH="1">
                <a:off x="1061" y="216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Line 21">
                <a:extLst>
                  <a:ext uri="{FF2B5EF4-FFF2-40B4-BE49-F238E27FC236}">
                    <a16:creationId xmlns:a16="http://schemas.microsoft.com/office/drawing/2014/main" id="{665BD165-7912-E49C-E076-99DDAC4B7D95}"/>
                  </a:ext>
                </a:extLst>
              </p:cNvPr>
              <p:cNvSpPr>
                <a:spLocks noChangeShapeType="1"/>
              </p:cNvSpPr>
              <p:nvPr/>
            </p:nvSpPr>
            <p:spPr bwMode="auto">
              <a:xfrm flipH="1">
                <a:off x="1061" y="194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Line 22">
                <a:extLst>
                  <a:ext uri="{FF2B5EF4-FFF2-40B4-BE49-F238E27FC236}">
                    <a16:creationId xmlns:a16="http://schemas.microsoft.com/office/drawing/2014/main" id="{B403E85C-58CE-678C-9AEB-16DB96038116}"/>
                  </a:ext>
                </a:extLst>
              </p:cNvPr>
              <p:cNvSpPr>
                <a:spLocks noChangeShapeType="1"/>
              </p:cNvSpPr>
              <p:nvPr/>
            </p:nvSpPr>
            <p:spPr bwMode="auto">
              <a:xfrm flipH="1">
                <a:off x="1061" y="172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Line 23">
                <a:extLst>
                  <a:ext uri="{FF2B5EF4-FFF2-40B4-BE49-F238E27FC236}">
                    <a16:creationId xmlns:a16="http://schemas.microsoft.com/office/drawing/2014/main" id="{81096C30-FB00-1303-4651-5A36E1DCBF50}"/>
                  </a:ext>
                </a:extLst>
              </p:cNvPr>
              <p:cNvSpPr>
                <a:spLocks noChangeShapeType="1"/>
              </p:cNvSpPr>
              <p:nvPr/>
            </p:nvSpPr>
            <p:spPr bwMode="auto">
              <a:xfrm flipH="1">
                <a:off x="1061" y="151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Line 24">
                <a:extLst>
                  <a:ext uri="{FF2B5EF4-FFF2-40B4-BE49-F238E27FC236}">
                    <a16:creationId xmlns:a16="http://schemas.microsoft.com/office/drawing/2014/main" id="{B7024C12-A353-A329-34E4-CEEE2D0C5200}"/>
                  </a:ext>
                </a:extLst>
              </p:cNvPr>
              <p:cNvSpPr>
                <a:spLocks noChangeShapeType="1"/>
              </p:cNvSpPr>
              <p:nvPr/>
            </p:nvSpPr>
            <p:spPr bwMode="auto">
              <a:xfrm flipH="1">
                <a:off x="1061" y="129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Line 25">
                <a:extLst>
                  <a:ext uri="{FF2B5EF4-FFF2-40B4-BE49-F238E27FC236}">
                    <a16:creationId xmlns:a16="http://schemas.microsoft.com/office/drawing/2014/main" id="{43C0D887-6989-DDF6-864E-4FBDA3785328}"/>
                  </a:ext>
                </a:extLst>
              </p:cNvPr>
              <p:cNvSpPr>
                <a:spLocks noChangeShapeType="1"/>
              </p:cNvSpPr>
              <p:nvPr/>
            </p:nvSpPr>
            <p:spPr bwMode="auto">
              <a:xfrm flipH="1">
                <a:off x="1061" y="108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Line 26">
                <a:extLst>
                  <a:ext uri="{FF2B5EF4-FFF2-40B4-BE49-F238E27FC236}">
                    <a16:creationId xmlns:a16="http://schemas.microsoft.com/office/drawing/2014/main" id="{9A27259A-61C3-D503-CE0A-F784F0B9AD4D}"/>
                  </a:ext>
                </a:extLst>
              </p:cNvPr>
              <p:cNvSpPr>
                <a:spLocks noChangeShapeType="1"/>
              </p:cNvSpPr>
              <p:nvPr/>
            </p:nvSpPr>
            <p:spPr bwMode="auto">
              <a:xfrm flipH="1">
                <a:off x="1061" y="861"/>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27">
                <a:extLst>
                  <a:ext uri="{FF2B5EF4-FFF2-40B4-BE49-F238E27FC236}">
                    <a16:creationId xmlns:a16="http://schemas.microsoft.com/office/drawing/2014/main" id="{D863B6D2-6914-2471-9BA0-B1C45051F028}"/>
                  </a:ext>
                </a:extLst>
              </p:cNvPr>
              <p:cNvSpPr>
                <a:spLocks/>
              </p:cNvSpPr>
              <p:nvPr/>
            </p:nvSpPr>
            <p:spPr bwMode="auto">
              <a:xfrm>
                <a:off x="1118" y="810"/>
                <a:ext cx="6022" cy="2216"/>
              </a:xfrm>
              <a:custGeom>
                <a:avLst/>
                <a:gdLst>
                  <a:gd name="T0" fmla="*/ 6022 w 6022"/>
                  <a:gd name="T1" fmla="*/ 2216 h 2216"/>
                  <a:gd name="T2" fmla="*/ 0 w 6022"/>
                  <a:gd name="T3" fmla="*/ 2216 h 2216"/>
                  <a:gd name="T4" fmla="*/ 0 w 6022"/>
                  <a:gd name="T5" fmla="*/ 0 h 2216"/>
                </a:gdLst>
                <a:ahLst/>
                <a:cxnLst>
                  <a:cxn ang="0">
                    <a:pos x="T0" y="T1"/>
                  </a:cxn>
                  <a:cxn ang="0">
                    <a:pos x="T2" y="T3"/>
                  </a:cxn>
                  <a:cxn ang="0">
                    <a:pos x="T4" y="T5"/>
                  </a:cxn>
                </a:cxnLst>
                <a:rect l="0" t="0" r="r" b="b"/>
                <a:pathLst>
                  <a:path w="6022" h="2216">
                    <a:moveTo>
                      <a:pt x="6022" y="2216"/>
                    </a:moveTo>
                    <a:lnTo>
                      <a:pt x="0" y="2216"/>
                    </a:lnTo>
                    <a:lnTo>
                      <a:pt x="0" y="0"/>
                    </a:lnTo>
                  </a:path>
                </a:pathLst>
              </a:custGeom>
              <a:noFill/>
              <a:ln w="12700">
                <a:solidFill>
                  <a:srgbClr val="433F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28">
                <a:extLst>
                  <a:ext uri="{FF2B5EF4-FFF2-40B4-BE49-F238E27FC236}">
                    <a16:creationId xmlns:a16="http://schemas.microsoft.com/office/drawing/2014/main" id="{CEF56D28-CC0E-FD01-6801-AEDCCA40C24A}"/>
                  </a:ext>
                </a:extLst>
              </p:cNvPr>
              <p:cNvSpPr>
                <a:spLocks/>
              </p:cNvSpPr>
              <p:nvPr/>
            </p:nvSpPr>
            <p:spPr bwMode="auto">
              <a:xfrm>
                <a:off x="1120" y="863"/>
                <a:ext cx="5957" cy="2155"/>
              </a:xfrm>
              <a:custGeom>
                <a:avLst/>
                <a:gdLst>
                  <a:gd name="T0" fmla="*/ 0 w 5957"/>
                  <a:gd name="T1" fmla="*/ 38 h 2155"/>
                  <a:gd name="T2" fmla="*/ 44 w 5957"/>
                  <a:gd name="T3" fmla="*/ 52 h 2155"/>
                  <a:gd name="T4" fmla="*/ 56 w 5957"/>
                  <a:gd name="T5" fmla="*/ 84 h 2155"/>
                  <a:gd name="T6" fmla="*/ 91 w 5957"/>
                  <a:gd name="T7" fmla="*/ 93 h 2155"/>
                  <a:gd name="T8" fmla="*/ 127 w 5957"/>
                  <a:gd name="T9" fmla="*/ 147 h 2155"/>
                  <a:gd name="T10" fmla="*/ 153 w 5957"/>
                  <a:gd name="T11" fmla="*/ 163 h 2155"/>
                  <a:gd name="T12" fmla="*/ 180 w 5957"/>
                  <a:gd name="T13" fmla="*/ 196 h 2155"/>
                  <a:gd name="T14" fmla="*/ 210 w 5957"/>
                  <a:gd name="T15" fmla="*/ 208 h 2155"/>
                  <a:gd name="T16" fmla="*/ 232 w 5957"/>
                  <a:gd name="T17" fmla="*/ 299 h 2155"/>
                  <a:gd name="T18" fmla="*/ 246 w 5957"/>
                  <a:gd name="T19" fmla="*/ 355 h 2155"/>
                  <a:gd name="T20" fmla="*/ 254 w 5957"/>
                  <a:gd name="T21" fmla="*/ 541 h 2155"/>
                  <a:gd name="T22" fmla="*/ 264 w 5957"/>
                  <a:gd name="T23" fmla="*/ 577 h 2155"/>
                  <a:gd name="T24" fmla="*/ 277 w 5957"/>
                  <a:gd name="T25" fmla="*/ 624 h 2155"/>
                  <a:gd name="T26" fmla="*/ 305 w 5957"/>
                  <a:gd name="T27" fmla="*/ 644 h 2155"/>
                  <a:gd name="T28" fmla="*/ 341 w 5957"/>
                  <a:gd name="T29" fmla="*/ 662 h 2155"/>
                  <a:gd name="T30" fmla="*/ 420 w 5957"/>
                  <a:gd name="T31" fmla="*/ 668 h 2155"/>
                  <a:gd name="T32" fmla="*/ 436 w 5957"/>
                  <a:gd name="T33" fmla="*/ 709 h 2155"/>
                  <a:gd name="T34" fmla="*/ 469 w 5957"/>
                  <a:gd name="T35" fmla="*/ 727 h 2155"/>
                  <a:gd name="T36" fmla="*/ 481 w 5957"/>
                  <a:gd name="T37" fmla="*/ 763 h 2155"/>
                  <a:gd name="T38" fmla="*/ 497 w 5957"/>
                  <a:gd name="T39" fmla="*/ 796 h 2155"/>
                  <a:gd name="T40" fmla="*/ 503 w 5957"/>
                  <a:gd name="T41" fmla="*/ 852 h 2155"/>
                  <a:gd name="T42" fmla="*/ 515 w 5957"/>
                  <a:gd name="T43" fmla="*/ 866 h 2155"/>
                  <a:gd name="T44" fmla="*/ 519 w 5957"/>
                  <a:gd name="T45" fmla="*/ 899 h 2155"/>
                  <a:gd name="T46" fmla="*/ 545 w 5957"/>
                  <a:gd name="T47" fmla="*/ 905 h 2155"/>
                  <a:gd name="T48" fmla="*/ 555 w 5957"/>
                  <a:gd name="T49" fmla="*/ 931 h 2155"/>
                  <a:gd name="T50" fmla="*/ 610 w 5957"/>
                  <a:gd name="T51" fmla="*/ 939 h 2155"/>
                  <a:gd name="T52" fmla="*/ 654 w 5957"/>
                  <a:gd name="T53" fmla="*/ 953 h 2155"/>
                  <a:gd name="T54" fmla="*/ 691 w 5957"/>
                  <a:gd name="T55" fmla="*/ 965 h 2155"/>
                  <a:gd name="T56" fmla="*/ 701 w 5957"/>
                  <a:gd name="T57" fmla="*/ 985 h 2155"/>
                  <a:gd name="T58" fmla="*/ 751 w 5957"/>
                  <a:gd name="T59" fmla="*/ 1016 h 2155"/>
                  <a:gd name="T60" fmla="*/ 759 w 5957"/>
                  <a:gd name="T61" fmla="*/ 1074 h 2155"/>
                  <a:gd name="T62" fmla="*/ 848 w 5957"/>
                  <a:gd name="T63" fmla="*/ 1088 h 2155"/>
                  <a:gd name="T64" fmla="*/ 871 w 5957"/>
                  <a:gd name="T65" fmla="*/ 1113 h 2155"/>
                  <a:gd name="T66" fmla="*/ 982 w 5957"/>
                  <a:gd name="T67" fmla="*/ 1119 h 2155"/>
                  <a:gd name="T68" fmla="*/ 996 w 5957"/>
                  <a:gd name="T69" fmla="*/ 1159 h 2155"/>
                  <a:gd name="T70" fmla="*/ 1052 w 5957"/>
                  <a:gd name="T71" fmla="*/ 1175 h 2155"/>
                  <a:gd name="T72" fmla="*/ 1089 w 5957"/>
                  <a:gd name="T73" fmla="*/ 1194 h 2155"/>
                  <a:gd name="T74" fmla="*/ 1238 w 5957"/>
                  <a:gd name="T75" fmla="*/ 1202 h 2155"/>
                  <a:gd name="T76" fmla="*/ 1295 w 5957"/>
                  <a:gd name="T77" fmla="*/ 1242 h 2155"/>
                  <a:gd name="T78" fmla="*/ 1499 w 5957"/>
                  <a:gd name="T79" fmla="*/ 1250 h 2155"/>
                  <a:gd name="T80" fmla="*/ 1620 w 5957"/>
                  <a:gd name="T81" fmla="*/ 1293 h 2155"/>
                  <a:gd name="T82" fmla="*/ 1749 w 5957"/>
                  <a:gd name="T83" fmla="*/ 1319 h 2155"/>
                  <a:gd name="T84" fmla="*/ 1846 w 5957"/>
                  <a:gd name="T85" fmla="*/ 1337 h 2155"/>
                  <a:gd name="T86" fmla="*/ 2000 w 5957"/>
                  <a:gd name="T87" fmla="*/ 1361 h 2155"/>
                  <a:gd name="T88" fmla="*/ 2030 w 5957"/>
                  <a:gd name="T89" fmla="*/ 1377 h 2155"/>
                  <a:gd name="T90" fmla="*/ 2218 w 5957"/>
                  <a:gd name="T91" fmla="*/ 1396 h 2155"/>
                  <a:gd name="T92" fmla="*/ 2594 w 5957"/>
                  <a:gd name="T93" fmla="*/ 1412 h 2155"/>
                  <a:gd name="T94" fmla="*/ 2622 w 5957"/>
                  <a:gd name="T95" fmla="*/ 1432 h 2155"/>
                  <a:gd name="T96" fmla="*/ 2677 w 5957"/>
                  <a:gd name="T97" fmla="*/ 1438 h 2155"/>
                  <a:gd name="T98" fmla="*/ 2996 w 5957"/>
                  <a:gd name="T99" fmla="*/ 1456 h 2155"/>
                  <a:gd name="T100" fmla="*/ 3616 w 5957"/>
                  <a:gd name="T101" fmla="*/ 1470 h 2155"/>
                  <a:gd name="T102" fmla="*/ 3848 w 5957"/>
                  <a:gd name="T103" fmla="*/ 1495 h 2155"/>
                  <a:gd name="T104" fmla="*/ 4525 w 5957"/>
                  <a:gd name="T105" fmla="*/ 1515 h 2155"/>
                  <a:gd name="T106" fmla="*/ 4723 w 5957"/>
                  <a:gd name="T107" fmla="*/ 1565 h 2155"/>
                  <a:gd name="T108" fmla="*/ 5903 w 5957"/>
                  <a:gd name="T109" fmla="*/ 1585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57" h="2155">
                    <a:moveTo>
                      <a:pt x="0" y="6"/>
                    </a:moveTo>
                    <a:lnTo>
                      <a:pt x="0" y="0"/>
                    </a:lnTo>
                    <a:lnTo>
                      <a:pt x="0" y="38"/>
                    </a:lnTo>
                    <a:lnTo>
                      <a:pt x="22" y="38"/>
                    </a:lnTo>
                    <a:lnTo>
                      <a:pt x="22" y="52"/>
                    </a:lnTo>
                    <a:lnTo>
                      <a:pt x="44" y="52"/>
                    </a:lnTo>
                    <a:lnTo>
                      <a:pt x="44" y="66"/>
                    </a:lnTo>
                    <a:lnTo>
                      <a:pt x="56" y="66"/>
                    </a:lnTo>
                    <a:lnTo>
                      <a:pt x="56" y="84"/>
                    </a:lnTo>
                    <a:lnTo>
                      <a:pt x="79" y="84"/>
                    </a:lnTo>
                    <a:lnTo>
                      <a:pt x="79" y="93"/>
                    </a:lnTo>
                    <a:lnTo>
                      <a:pt x="91" y="93"/>
                    </a:lnTo>
                    <a:lnTo>
                      <a:pt x="91" y="119"/>
                    </a:lnTo>
                    <a:lnTo>
                      <a:pt x="127" y="119"/>
                    </a:lnTo>
                    <a:lnTo>
                      <a:pt x="127" y="147"/>
                    </a:lnTo>
                    <a:lnTo>
                      <a:pt x="139" y="147"/>
                    </a:lnTo>
                    <a:lnTo>
                      <a:pt x="139" y="163"/>
                    </a:lnTo>
                    <a:lnTo>
                      <a:pt x="153" y="163"/>
                    </a:lnTo>
                    <a:lnTo>
                      <a:pt x="153" y="169"/>
                    </a:lnTo>
                    <a:lnTo>
                      <a:pt x="180" y="169"/>
                    </a:lnTo>
                    <a:lnTo>
                      <a:pt x="180" y="196"/>
                    </a:lnTo>
                    <a:lnTo>
                      <a:pt x="194" y="196"/>
                    </a:lnTo>
                    <a:lnTo>
                      <a:pt x="194" y="208"/>
                    </a:lnTo>
                    <a:lnTo>
                      <a:pt x="210" y="208"/>
                    </a:lnTo>
                    <a:lnTo>
                      <a:pt x="210" y="236"/>
                    </a:lnTo>
                    <a:lnTo>
                      <a:pt x="232" y="236"/>
                    </a:lnTo>
                    <a:lnTo>
                      <a:pt x="232" y="299"/>
                    </a:lnTo>
                    <a:lnTo>
                      <a:pt x="242" y="299"/>
                    </a:lnTo>
                    <a:lnTo>
                      <a:pt x="242" y="355"/>
                    </a:lnTo>
                    <a:lnTo>
                      <a:pt x="246" y="355"/>
                    </a:lnTo>
                    <a:lnTo>
                      <a:pt x="246" y="460"/>
                    </a:lnTo>
                    <a:lnTo>
                      <a:pt x="254" y="462"/>
                    </a:lnTo>
                    <a:lnTo>
                      <a:pt x="254" y="541"/>
                    </a:lnTo>
                    <a:lnTo>
                      <a:pt x="260" y="541"/>
                    </a:lnTo>
                    <a:lnTo>
                      <a:pt x="260" y="577"/>
                    </a:lnTo>
                    <a:lnTo>
                      <a:pt x="264" y="577"/>
                    </a:lnTo>
                    <a:lnTo>
                      <a:pt x="264" y="616"/>
                    </a:lnTo>
                    <a:lnTo>
                      <a:pt x="277" y="616"/>
                    </a:lnTo>
                    <a:lnTo>
                      <a:pt x="277" y="624"/>
                    </a:lnTo>
                    <a:lnTo>
                      <a:pt x="289" y="624"/>
                    </a:lnTo>
                    <a:lnTo>
                      <a:pt x="289" y="644"/>
                    </a:lnTo>
                    <a:lnTo>
                      <a:pt x="305" y="644"/>
                    </a:lnTo>
                    <a:lnTo>
                      <a:pt x="305" y="650"/>
                    </a:lnTo>
                    <a:lnTo>
                      <a:pt x="341" y="650"/>
                    </a:lnTo>
                    <a:lnTo>
                      <a:pt x="341" y="662"/>
                    </a:lnTo>
                    <a:lnTo>
                      <a:pt x="355" y="662"/>
                    </a:lnTo>
                    <a:lnTo>
                      <a:pt x="355" y="668"/>
                    </a:lnTo>
                    <a:lnTo>
                      <a:pt x="420" y="668"/>
                    </a:lnTo>
                    <a:lnTo>
                      <a:pt x="420" y="701"/>
                    </a:lnTo>
                    <a:lnTo>
                      <a:pt x="436" y="701"/>
                    </a:lnTo>
                    <a:lnTo>
                      <a:pt x="436" y="709"/>
                    </a:lnTo>
                    <a:lnTo>
                      <a:pt x="448" y="709"/>
                    </a:lnTo>
                    <a:lnTo>
                      <a:pt x="448" y="727"/>
                    </a:lnTo>
                    <a:lnTo>
                      <a:pt x="469" y="727"/>
                    </a:lnTo>
                    <a:lnTo>
                      <a:pt x="469" y="753"/>
                    </a:lnTo>
                    <a:lnTo>
                      <a:pt x="481" y="753"/>
                    </a:lnTo>
                    <a:lnTo>
                      <a:pt x="481" y="763"/>
                    </a:lnTo>
                    <a:lnTo>
                      <a:pt x="491" y="763"/>
                    </a:lnTo>
                    <a:lnTo>
                      <a:pt x="491" y="796"/>
                    </a:lnTo>
                    <a:lnTo>
                      <a:pt x="497" y="796"/>
                    </a:lnTo>
                    <a:lnTo>
                      <a:pt x="497" y="818"/>
                    </a:lnTo>
                    <a:lnTo>
                      <a:pt x="503" y="818"/>
                    </a:lnTo>
                    <a:lnTo>
                      <a:pt x="503" y="852"/>
                    </a:lnTo>
                    <a:lnTo>
                      <a:pt x="509" y="852"/>
                    </a:lnTo>
                    <a:lnTo>
                      <a:pt x="509" y="866"/>
                    </a:lnTo>
                    <a:lnTo>
                      <a:pt x="515" y="866"/>
                    </a:lnTo>
                    <a:lnTo>
                      <a:pt x="515" y="886"/>
                    </a:lnTo>
                    <a:lnTo>
                      <a:pt x="519" y="886"/>
                    </a:lnTo>
                    <a:lnTo>
                      <a:pt x="519" y="899"/>
                    </a:lnTo>
                    <a:lnTo>
                      <a:pt x="527" y="899"/>
                    </a:lnTo>
                    <a:lnTo>
                      <a:pt x="527" y="905"/>
                    </a:lnTo>
                    <a:lnTo>
                      <a:pt x="545" y="905"/>
                    </a:lnTo>
                    <a:lnTo>
                      <a:pt x="545" y="921"/>
                    </a:lnTo>
                    <a:lnTo>
                      <a:pt x="555" y="921"/>
                    </a:lnTo>
                    <a:lnTo>
                      <a:pt x="555" y="931"/>
                    </a:lnTo>
                    <a:lnTo>
                      <a:pt x="586" y="931"/>
                    </a:lnTo>
                    <a:lnTo>
                      <a:pt x="586" y="939"/>
                    </a:lnTo>
                    <a:lnTo>
                      <a:pt x="610" y="939"/>
                    </a:lnTo>
                    <a:lnTo>
                      <a:pt x="610" y="945"/>
                    </a:lnTo>
                    <a:lnTo>
                      <a:pt x="654" y="945"/>
                    </a:lnTo>
                    <a:lnTo>
                      <a:pt x="654" y="953"/>
                    </a:lnTo>
                    <a:lnTo>
                      <a:pt x="662" y="953"/>
                    </a:lnTo>
                    <a:lnTo>
                      <a:pt x="662" y="965"/>
                    </a:lnTo>
                    <a:lnTo>
                      <a:pt x="691" y="965"/>
                    </a:lnTo>
                    <a:lnTo>
                      <a:pt x="691" y="975"/>
                    </a:lnTo>
                    <a:lnTo>
                      <a:pt x="701" y="975"/>
                    </a:lnTo>
                    <a:lnTo>
                      <a:pt x="701" y="985"/>
                    </a:lnTo>
                    <a:lnTo>
                      <a:pt x="739" y="985"/>
                    </a:lnTo>
                    <a:lnTo>
                      <a:pt x="739" y="1016"/>
                    </a:lnTo>
                    <a:lnTo>
                      <a:pt x="751" y="1016"/>
                    </a:lnTo>
                    <a:lnTo>
                      <a:pt x="751" y="1052"/>
                    </a:lnTo>
                    <a:lnTo>
                      <a:pt x="759" y="1052"/>
                    </a:lnTo>
                    <a:lnTo>
                      <a:pt x="759" y="1074"/>
                    </a:lnTo>
                    <a:lnTo>
                      <a:pt x="770" y="1074"/>
                    </a:lnTo>
                    <a:lnTo>
                      <a:pt x="770" y="1088"/>
                    </a:lnTo>
                    <a:lnTo>
                      <a:pt x="848" y="1088"/>
                    </a:lnTo>
                    <a:lnTo>
                      <a:pt x="848" y="1097"/>
                    </a:lnTo>
                    <a:lnTo>
                      <a:pt x="871" y="1097"/>
                    </a:lnTo>
                    <a:lnTo>
                      <a:pt x="871" y="1113"/>
                    </a:lnTo>
                    <a:lnTo>
                      <a:pt x="937" y="1113"/>
                    </a:lnTo>
                    <a:lnTo>
                      <a:pt x="937" y="1119"/>
                    </a:lnTo>
                    <a:lnTo>
                      <a:pt x="982" y="1119"/>
                    </a:lnTo>
                    <a:lnTo>
                      <a:pt x="982" y="1135"/>
                    </a:lnTo>
                    <a:lnTo>
                      <a:pt x="996" y="1135"/>
                    </a:lnTo>
                    <a:lnTo>
                      <a:pt x="996" y="1159"/>
                    </a:lnTo>
                    <a:lnTo>
                      <a:pt x="1028" y="1159"/>
                    </a:lnTo>
                    <a:lnTo>
                      <a:pt x="1028" y="1175"/>
                    </a:lnTo>
                    <a:lnTo>
                      <a:pt x="1052" y="1175"/>
                    </a:lnTo>
                    <a:lnTo>
                      <a:pt x="1052" y="1187"/>
                    </a:lnTo>
                    <a:lnTo>
                      <a:pt x="1089" y="1187"/>
                    </a:lnTo>
                    <a:lnTo>
                      <a:pt x="1089" y="1194"/>
                    </a:lnTo>
                    <a:lnTo>
                      <a:pt x="1220" y="1194"/>
                    </a:lnTo>
                    <a:lnTo>
                      <a:pt x="1220" y="1202"/>
                    </a:lnTo>
                    <a:lnTo>
                      <a:pt x="1238" y="1202"/>
                    </a:lnTo>
                    <a:lnTo>
                      <a:pt x="1238" y="1234"/>
                    </a:lnTo>
                    <a:lnTo>
                      <a:pt x="1295" y="1234"/>
                    </a:lnTo>
                    <a:lnTo>
                      <a:pt x="1295" y="1242"/>
                    </a:lnTo>
                    <a:lnTo>
                      <a:pt x="1374" y="1242"/>
                    </a:lnTo>
                    <a:lnTo>
                      <a:pt x="1374" y="1250"/>
                    </a:lnTo>
                    <a:lnTo>
                      <a:pt x="1499" y="1250"/>
                    </a:lnTo>
                    <a:lnTo>
                      <a:pt x="1499" y="1293"/>
                    </a:lnTo>
                    <a:lnTo>
                      <a:pt x="1519" y="1293"/>
                    </a:lnTo>
                    <a:lnTo>
                      <a:pt x="1620" y="1293"/>
                    </a:lnTo>
                    <a:lnTo>
                      <a:pt x="1620" y="1299"/>
                    </a:lnTo>
                    <a:lnTo>
                      <a:pt x="1749" y="1299"/>
                    </a:lnTo>
                    <a:lnTo>
                      <a:pt x="1749" y="1319"/>
                    </a:lnTo>
                    <a:lnTo>
                      <a:pt x="1796" y="1319"/>
                    </a:lnTo>
                    <a:lnTo>
                      <a:pt x="1796" y="1337"/>
                    </a:lnTo>
                    <a:lnTo>
                      <a:pt x="1846" y="1337"/>
                    </a:lnTo>
                    <a:lnTo>
                      <a:pt x="1846" y="1345"/>
                    </a:lnTo>
                    <a:lnTo>
                      <a:pt x="2000" y="1345"/>
                    </a:lnTo>
                    <a:lnTo>
                      <a:pt x="2000" y="1361"/>
                    </a:lnTo>
                    <a:lnTo>
                      <a:pt x="2006" y="1361"/>
                    </a:lnTo>
                    <a:lnTo>
                      <a:pt x="2006" y="1377"/>
                    </a:lnTo>
                    <a:lnTo>
                      <a:pt x="2030" y="1377"/>
                    </a:lnTo>
                    <a:lnTo>
                      <a:pt x="2030" y="1385"/>
                    </a:lnTo>
                    <a:lnTo>
                      <a:pt x="2218" y="1385"/>
                    </a:lnTo>
                    <a:lnTo>
                      <a:pt x="2218" y="1396"/>
                    </a:lnTo>
                    <a:lnTo>
                      <a:pt x="2333" y="1396"/>
                    </a:lnTo>
                    <a:lnTo>
                      <a:pt x="2333" y="1412"/>
                    </a:lnTo>
                    <a:lnTo>
                      <a:pt x="2594" y="1412"/>
                    </a:lnTo>
                    <a:lnTo>
                      <a:pt x="2594" y="1424"/>
                    </a:lnTo>
                    <a:lnTo>
                      <a:pt x="2622" y="1424"/>
                    </a:lnTo>
                    <a:lnTo>
                      <a:pt x="2622" y="1432"/>
                    </a:lnTo>
                    <a:lnTo>
                      <a:pt x="2658" y="1432"/>
                    </a:lnTo>
                    <a:lnTo>
                      <a:pt x="2658" y="1438"/>
                    </a:lnTo>
                    <a:lnTo>
                      <a:pt x="2677" y="1438"/>
                    </a:lnTo>
                    <a:lnTo>
                      <a:pt x="2677" y="1446"/>
                    </a:lnTo>
                    <a:lnTo>
                      <a:pt x="2996" y="1446"/>
                    </a:lnTo>
                    <a:lnTo>
                      <a:pt x="2996" y="1456"/>
                    </a:lnTo>
                    <a:lnTo>
                      <a:pt x="3115" y="1456"/>
                    </a:lnTo>
                    <a:lnTo>
                      <a:pt x="3115" y="1470"/>
                    </a:lnTo>
                    <a:lnTo>
                      <a:pt x="3616" y="1470"/>
                    </a:lnTo>
                    <a:lnTo>
                      <a:pt x="3616" y="1480"/>
                    </a:lnTo>
                    <a:lnTo>
                      <a:pt x="3848" y="1480"/>
                    </a:lnTo>
                    <a:lnTo>
                      <a:pt x="3848" y="1495"/>
                    </a:lnTo>
                    <a:lnTo>
                      <a:pt x="4333" y="1495"/>
                    </a:lnTo>
                    <a:lnTo>
                      <a:pt x="4333" y="1515"/>
                    </a:lnTo>
                    <a:lnTo>
                      <a:pt x="4525" y="1515"/>
                    </a:lnTo>
                    <a:lnTo>
                      <a:pt x="4525" y="1537"/>
                    </a:lnTo>
                    <a:lnTo>
                      <a:pt x="4723" y="1537"/>
                    </a:lnTo>
                    <a:lnTo>
                      <a:pt x="4723" y="1565"/>
                    </a:lnTo>
                    <a:lnTo>
                      <a:pt x="4755" y="1565"/>
                    </a:lnTo>
                    <a:lnTo>
                      <a:pt x="4755" y="1591"/>
                    </a:lnTo>
                    <a:lnTo>
                      <a:pt x="5903" y="1585"/>
                    </a:lnTo>
                    <a:lnTo>
                      <a:pt x="5903" y="2155"/>
                    </a:lnTo>
                    <a:lnTo>
                      <a:pt x="5957" y="2155"/>
                    </a:lnTo>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29">
                <a:extLst>
                  <a:ext uri="{FF2B5EF4-FFF2-40B4-BE49-F238E27FC236}">
                    <a16:creationId xmlns:a16="http://schemas.microsoft.com/office/drawing/2014/main" id="{9CE817ED-BDCB-D2F8-3DB6-5D9BC9848EC5}"/>
                  </a:ext>
                </a:extLst>
              </p:cNvPr>
              <p:cNvSpPr>
                <a:spLocks/>
              </p:cNvSpPr>
              <p:nvPr/>
            </p:nvSpPr>
            <p:spPr bwMode="auto">
              <a:xfrm>
                <a:off x="1118" y="861"/>
                <a:ext cx="5967" cy="1355"/>
              </a:xfrm>
              <a:custGeom>
                <a:avLst/>
                <a:gdLst>
                  <a:gd name="T0" fmla="*/ 95 w 5967"/>
                  <a:gd name="T1" fmla="*/ 14 h 1355"/>
                  <a:gd name="T2" fmla="*/ 153 w 5967"/>
                  <a:gd name="T3" fmla="*/ 28 h 1355"/>
                  <a:gd name="T4" fmla="*/ 176 w 5967"/>
                  <a:gd name="T5" fmla="*/ 40 h 1355"/>
                  <a:gd name="T6" fmla="*/ 200 w 5967"/>
                  <a:gd name="T7" fmla="*/ 60 h 1355"/>
                  <a:gd name="T8" fmla="*/ 212 w 5967"/>
                  <a:gd name="T9" fmla="*/ 74 h 1355"/>
                  <a:gd name="T10" fmla="*/ 236 w 5967"/>
                  <a:gd name="T11" fmla="*/ 107 h 1355"/>
                  <a:gd name="T12" fmla="*/ 246 w 5967"/>
                  <a:gd name="T13" fmla="*/ 127 h 1355"/>
                  <a:gd name="T14" fmla="*/ 246 w 5967"/>
                  <a:gd name="T15" fmla="*/ 161 h 1355"/>
                  <a:gd name="T16" fmla="*/ 258 w 5967"/>
                  <a:gd name="T17" fmla="*/ 242 h 1355"/>
                  <a:gd name="T18" fmla="*/ 258 w 5967"/>
                  <a:gd name="T19" fmla="*/ 256 h 1355"/>
                  <a:gd name="T20" fmla="*/ 283 w 5967"/>
                  <a:gd name="T21" fmla="*/ 288 h 1355"/>
                  <a:gd name="T22" fmla="*/ 317 w 5967"/>
                  <a:gd name="T23" fmla="*/ 309 h 1355"/>
                  <a:gd name="T24" fmla="*/ 365 w 5967"/>
                  <a:gd name="T25" fmla="*/ 329 h 1355"/>
                  <a:gd name="T26" fmla="*/ 436 w 5967"/>
                  <a:gd name="T27" fmla="*/ 349 h 1355"/>
                  <a:gd name="T28" fmla="*/ 460 w 5967"/>
                  <a:gd name="T29" fmla="*/ 369 h 1355"/>
                  <a:gd name="T30" fmla="*/ 483 w 5967"/>
                  <a:gd name="T31" fmla="*/ 389 h 1355"/>
                  <a:gd name="T32" fmla="*/ 495 w 5967"/>
                  <a:gd name="T33" fmla="*/ 404 h 1355"/>
                  <a:gd name="T34" fmla="*/ 495 w 5967"/>
                  <a:gd name="T35" fmla="*/ 424 h 1355"/>
                  <a:gd name="T36" fmla="*/ 507 w 5967"/>
                  <a:gd name="T37" fmla="*/ 456 h 1355"/>
                  <a:gd name="T38" fmla="*/ 519 w 5967"/>
                  <a:gd name="T39" fmla="*/ 470 h 1355"/>
                  <a:gd name="T40" fmla="*/ 624 w 5967"/>
                  <a:gd name="T41" fmla="*/ 503 h 1355"/>
                  <a:gd name="T42" fmla="*/ 695 w 5967"/>
                  <a:gd name="T43" fmla="*/ 517 h 1355"/>
                  <a:gd name="T44" fmla="*/ 731 w 5967"/>
                  <a:gd name="T45" fmla="*/ 543 h 1355"/>
                  <a:gd name="T46" fmla="*/ 743 w 5967"/>
                  <a:gd name="T47" fmla="*/ 563 h 1355"/>
                  <a:gd name="T48" fmla="*/ 755 w 5967"/>
                  <a:gd name="T49" fmla="*/ 604 h 1355"/>
                  <a:gd name="T50" fmla="*/ 778 w 5967"/>
                  <a:gd name="T51" fmla="*/ 624 h 1355"/>
                  <a:gd name="T52" fmla="*/ 802 w 5967"/>
                  <a:gd name="T53" fmla="*/ 638 h 1355"/>
                  <a:gd name="T54" fmla="*/ 919 w 5967"/>
                  <a:gd name="T55" fmla="*/ 650 h 1355"/>
                  <a:gd name="T56" fmla="*/ 990 w 5967"/>
                  <a:gd name="T57" fmla="*/ 670 h 1355"/>
                  <a:gd name="T58" fmla="*/ 1002 w 5967"/>
                  <a:gd name="T59" fmla="*/ 684 h 1355"/>
                  <a:gd name="T60" fmla="*/ 1048 w 5967"/>
                  <a:gd name="T61" fmla="*/ 705 h 1355"/>
                  <a:gd name="T62" fmla="*/ 1073 w 5967"/>
                  <a:gd name="T63" fmla="*/ 719 h 1355"/>
                  <a:gd name="T64" fmla="*/ 1121 w 5967"/>
                  <a:gd name="T65" fmla="*/ 731 h 1355"/>
                  <a:gd name="T66" fmla="*/ 1155 w 5967"/>
                  <a:gd name="T67" fmla="*/ 751 h 1355"/>
                  <a:gd name="T68" fmla="*/ 1250 w 5967"/>
                  <a:gd name="T69" fmla="*/ 765 h 1355"/>
                  <a:gd name="T70" fmla="*/ 1262 w 5967"/>
                  <a:gd name="T71" fmla="*/ 791 h 1355"/>
                  <a:gd name="T72" fmla="*/ 1285 w 5967"/>
                  <a:gd name="T73" fmla="*/ 806 h 1355"/>
                  <a:gd name="T74" fmla="*/ 1367 w 5967"/>
                  <a:gd name="T75" fmla="*/ 826 h 1355"/>
                  <a:gd name="T76" fmla="*/ 1414 w 5967"/>
                  <a:gd name="T77" fmla="*/ 838 h 1355"/>
                  <a:gd name="T78" fmla="*/ 1475 w 5967"/>
                  <a:gd name="T79" fmla="*/ 858 h 1355"/>
                  <a:gd name="T80" fmla="*/ 1487 w 5967"/>
                  <a:gd name="T81" fmla="*/ 872 h 1355"/>
                  <a:gd name="T82" fmla="*/ 1567 w 5967"/>
                  <a:gd name="T83" fmla="*/ 899 h 1355"/>
                  <a:gd name="T84" fmla="*/ 1662 w 5967"/>
                  <a:gd name="T85" fmla="*/ 913 h 1355"/>
                  <a:gd name="T86" fmla="*/ 1709 w 5967"/>
                  <a:gd name="T87" fmla="*/ 933 h 1355"/>
                  <a:gd name="T88" fmla="*/ 1745 w 5967"/>
                  <a:gd name="T89" fmla="*/ 967 h 1355"/>
                  <a:gd name="T90" fmla="*/ 1757 w 5967"/>
                  <a:gd name="T91" fmla="*/ 987 h 1355"/>
                  <a:gd name="T92" fmla="*/ 1769 w 5967"/>
                  <a:gd name="T93" fmla="*/ 1000 h 1355"/>
                  <a:gd name="T94" fmla="*/ 1887 w 5967"/>
                  <a:gd name="T95" fmla="*/ 1020 h 1355"/>
                  <a:gd name="T96" fmla="*/ 1982 w 5967"/>
                  <a:gd name="T97" fmla="*/ 1034 h 1355"/>
                  <a:gd name="T98" fmla="*/ 2028 w 5967"/>
                  <a:gd name="T99" fmla="*/ 1054 h 1355"/>
                  <a:gd name="T100" fmla="*/ 2216 w 5967"/>
                  <a:gd name="T101" fmla="*/ 1066 h 1355"/>
                  <a:gd name="T102" fmla="*/ 2335 w 5967"/>
                  <a:gd name="T103" fmla="*/ 1086 h 1355"/>
                  <a:gd name="T104" fmla="*/ 2501 w 5967"/>
                  <a:gd name="T105" fmla="*/ 1115 h 1355"/>
                  <a:gd name="T106" fmla="*/ 2689 w 5967"/>
                  <a:gd name="T107" fmla="*/ 1127 h 1355"/>
                  <a:gd name="T108" fmla="*/ 3337 w 5967"/>
                  <a:gd name="T109" fmla="*/ 1147 h 1355"/>
                  <a:gd name="T110" fmla="*/ 3573 w 5967"/>
                  <a:gd name="T111" fmla="*/ 1173 h 1355"/>
                  <a:gd name="T112" fmla="*/ 3786 w 5967"/>
                  <a:gd name="T113" fmla="*/ 1202 h 1355"/>
                  <a:gd name="T114" fmla="*/ 4268 w 5967"/>
                  <a:gd name="T115" fmla="*/ 1234 h 1355"/>
                  <a:gd name="T116" fmla="*/ 4658 w 5967"/>
                  <a:gd name="T117" fmla="*/ 1274 h 1355"/>
                  <a:gd name="T118" fmla="*/ 5000 w 5967"/>
                  <a:gd name="T119" fmla="*/ 1323 h 1355"/>
                  <a:gd name="T120" fmla="*/ 5967 w 5967"/>
                  <a:gd name="T121" fmla="*/ 1355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67" h="1355">
                    <a:moveTo>
                      <a:pt x="0" y="0"/>
                    </a:moveTo>
                    <a:lnTo>
                      <a:pt x="71" y="0"/>
                    </a:lnTo>
                    <a:lnTo>
                      <a:pt x="71" y="14"/>
                    </a:lnTo>
                    <a:lnTo>
                      <a:pt x="95" y="14"/>
                    </a:lnTo>
                    <a:lnTo>
                      <a:pt x="95" y="20"/>
                    </a:lnTo>
                    <a:lnTo>
                      <a:pt x="117" y="20"/>
                    </a:lnTo>
                    <a:lnTo>
                      <a:pt x="117" y="28"/>
                    </a:lnTo>
                    <a:lnTo>
                      <a:pt x="153" y="28"/>
                    </a:lnTo>
                    <a:lnTo>
                      <a:pt x="153" y="34"/>
                    </a:lnTo>
                    <a:lnTo>
                      <a:pt x="176" y="34"/>
                    </a:lnTo>
                    <a:lnTo>
                      <a:pt x="176" y="40"/>
                    </a:lnTo>
                    <a:lnTo>
                      <a:pt x="176" y="40"/>
                    </a:lnTo>
                    <a:lnTo>
                      <a:pt x="176" y="54"/>
                    </a:lnTo>
                    <a:lnTo>
                      <a:pt x="176" y="54"/>
                    </a:lnTo>
                    <a:lnTo>
                      <a:pt x="176" y="60"/>
                    </a:lnTo>
                    <a:lnTo>
                      <a:pt x="200" y="60"/>
                    </a:lnTo>
                    <a:lnTo>
                      <a:pt x="200" y="68"/>
                    </a:lnTo>
                    <a:lnTo>
                      <a:pt x="212" y="68"/>
                    </a:lnTo>
                    <a:lnTo>
                      <a:pt x="212" y="74"/>
                    </a:lnTo>
                    <a:lnTo>
                      <a:pt x="212" y="74"/>
                    </a:lnTo>
                    <a:lnTo>
                      <a:pt x="212" y="88"/>
                    </a:lnTo>
                    <a:lnTo>
                      <a:pt x="212" y="88"/>
                    </a:lnTo>
                    <a:lnTo>
                      <a:pt x="212" y="107"/>
                    </a:lnTo>
                    <a:lnTo>
                      <a:pt x="236" y="107"/>
                    </a:lnTo>
                    <a:lnTo>
                      <a:pt x="236" y="121"/>
                    </a:lnTo>
                    <a:lnTo>
                      <a:pt x="236" y="121"/>
                    </a:lnTo>
                    <a:lnTo>
                      <a:pt x="236" y="127"/>
                    </a:lnTo>
                    <a:lnTo>
                      <a:pt x="246" y="127"/>
                    </a:lnTo>
                    <a:lnTo>
                      <a:pt x="246" y="135"/>
                    </a:lnTo>
                    <a:lnTo>
                      <a:pt x="246" y="135"/>
                    </a:lnTo>
                    <a:lnTo>
                      <a:pt x="246" y="161"/>
                    </a:lnTo>
                    <a:lnTo>
                      <a:pt x="246" y="161"/>
                    </a:lnTo>
                    <a:lnTo>
                      <a:pt x="246" y="196"/>
                    </a:lnTo>
                    <a:lnTo>
                      <a:pt x="246" y="196"/>
                    </a:lnTo>
                    <a:lnTo>
                      <a:pt x="246" y="242"/>
                    </a:lnTo>
                    <a:lnTo>
                      <a:pt x="258" y="242"/>
                    </a:lnTo>
                    <a:lnTo>
                      <a:pt x="258" y="248"/>
                    </a:lnTo>
                    <a:lnTo>
                      <a:pt x="258" y="248"/>
                    </a:lnTo>
                    <a:lnTo>
                      <a:pt x="258" y="256"/>
                    </a:lnTo>
                    <a:lnTo>
                      <a:pt x="258" y="256"/>
                    </a:lnTo>
                    <a:lnTo>
                      <a:pt x="258" y="268"/>
                    </a:lnTo>
                    <a:lnTo>
                      <a:pt x="271" y="268"/>
                    </a:lnTo>
                    <a:lnTo>
                      <a:pt x="271" y="288"/>
                    </a:lnTo>
                    <a:lnTo>
                      <a:pt x="283" y="288"/>
                    </a:lnTo>
                    <a:lnTo>
                      <a:pt x="283" y="303"/>
                    </a:lnTo>
                    <a:lnTo>
                      <a:pt x="295" y="303"/>
                    </a:lnTo>
                    <a:lnTo>
                      <a:pt x="295" y="309"/>
                    </a:lnTo>
                    <a:lnTo>
                      <a:pt x="317" y="309"/>
                    </a:lnTo>
                    <a:lnTo>
                      <a:pt x="317" y="323"/>
                    </a:lnTo>
                    <a:lnTo>
                      <a:pt x="317" y="323"/>
                    </a:lnTo>
                    <a:lnTo>
                      <a:pt x="317" y="329"/>
                    </a:lnTo>
                    <a:lnTo>
                      <a:pt x="365" y="329"/>
                    </a:lnTo>
                    <a:lnTo>
                      <a:pt x="365" y="335"/>
                    </a:lnTo>
                    <a:lnTo>
                      <a:pt x="436" y="335"/>
                    </a:lnTo>
                    <a:lnTo>
                      <a:pt x="436" y="349"/>
                    </a:lnTo>
                    <a:lnTo>
                      <a:pt x="436" y="349"/>
                    </a:lnTo>
                    <a:lnTo>
                      <a:pt x="436" y="355"/>
                    </a:lnTo>
                    <a:lnTo>
                      <a:pt x="448" y="355"/>
                    </a:lnTo>
                    <a:lnTo>
                      <a:pt x="448" y="369"/>
                    </a:lnTo>
                    <a:lnTo>
                      <a:pt x="460" y="369"/>
                    </a:lnTo>
                    <a:lnTo>
                      <a:pt x="460" y="375"/>
                    </a:lnTo>
                    <a:lnTo>
                      <a:pt x="471" y="375"/>
                    </a:lnTo>
                    <a:lnTo>
                      <a:pt x="471" y="389"/>
                    </a:lnTo>
                    <a:lnTo>
                      <a:pt x="483" y="389"/>
                    </a:lnTo>
                    <a:lnTo>
                      <a:pt x="483" y="396"/>
                    </a:lnTo>
                    <a:lnTo>
                      <a:pt x="483" y="396"/>
                    </a:lnTo>
                    <a:lnTo>
                      <a:pt x="483" y="404"/>
                    </a:lnTo>
                    <a:lnTo>
                      <a:pt x="495" y="404"/>
                    </a:lnTo>
                    <a:lnTo>
                      <a:pt x="495" y="416"/>
                    </a:lnTo>
                    <a:lnTo>
                      <a:pt x="495" y="416"/>
                    </a:lnTo>
                    <a:lnTo>
                      <a:pt x="495" y="424"/>
                    </a:lnTo>
                    <a:lnTo>
                      <a:pt x="495" y="424"/>
                    </a:lnTo>
                    <a:lnTo>
                      <a:pt x="495" y="442"/>
                    </a:lnTo>
                    <a:lnTo>
                      <a:pt x="507" y="442"/>
                    </a:lnTo>
                    <a:lnTo>
                      <a:pt x="507" y="456"/>
                    </a:lnTo>
                    <a:lnTo>
                      <a:pt x="507" y="456"/>
                    </a:lnTo>
                    <a:lnTo>
                      <a:pt x="507" y="462"/>
                    </a:lnTo>
                    <a:lnTo>
                      <a:pt x="507" y="462"/>
                    </a:lnTo>
                    <a:lnTo>
                      <a:pt x="507" y="470"/>
                    </a:lnTo>
                    <a:lnTo>
                      <a:pt x="519" y="470"/>
                    </a:lnTo>
                    <a:lnTo>
                      <a:pt x="519" y="497"/>
                    </a:lnTo>
                    <a:lnTo>
                      <a:pt x="602" y="497"/>
                    </a:lnTo>
                    <a:lnTo>
                      <a:pt x="602" y="503"/>
                    </a:lnTo>
                    <a:lnTo>
                      <a:pt x="624" y="503"/>
                    </a:lnTo>
                    <a:lnTo>
                      <a:pt x="624" y="511"/>
                    </a:lnTo>
                    <a:lnTo>
                      <a:pt x="673" y="511"/>
                    </a:lnTo>
                    <a:lnTo>
                      <a:pt x="673" y="517"/>
                    </a:lnTo>
                    <a:lnTo>
                      <a:pt x="695" y="517"/>
                    </a:lnTo>
                    <a:lnTo>
                      <a:pt x="695" y="531"/>
                    </a:lnTo>
                    <a:lnTo>
                      <a:pt x="707" y="531"/>
                    </a:lnTo>
                    <a:lnTo>
                      <a:pt x="707" y="543"/>
                    </a:lnTo>
                    <a:lnTo>
                      <a:pt x="731" y="543"/>
                    </a:lnTo>
                    <a:lnTo>
                      <a:pt x="731" y="551"/>
                    </a:lnTo>
                    <a:lnTo>
                      <a:pt x="743" y="551"/>
                    </a:lnTo>
                    <a:lnTo>
                      <a:pt x="743" y="563"/>
                    </a:lnTo>
                    <a:lnTo>
                      <a:pt x="743" y="563"/>
                    </a:lnTo>
                    <a:lnTo>
                      <a:pt x="743" y="583"/>
                    </a:lnTo>
                    <a:lnTo>
                      <a:pt x="755" y="583"/>
                    </a:lnTo>
                    <a:lnTo>
                      <a:pt x="755" y="604"/>
                    </a:lnTo>
                    <a:lnTo>
                      <a:pt x="755" y="604"/>
                    </a:lnTo>
                    <a:lnTo>
                      <a:pt x="755" y="612"/>
                    </a:lnTo>
                    <a:lnTo>
                      <a:pt x="765" y="612"/>
                    </a:lnTo>
                    <a:lnTo>
                      <a:pt x="765" y="624"/>
                    </a:lnTo>
                    <a:lnTo>
                      <a:pt x="778" y="624"/>
                    </a:lnTo>
                    <a:lnTo>
                      <a:pt x="778" y="632"/>
                    </a:lnTo>
                    <a:lnTo>
                      <a:pt x="790" y="632"/>
                    </a:lnTo>
                    <a:lnTo>
                      <a:pt x="790" y="638"/>
                    </a:lnTo>
                    <a:lnTo>
                      <a:pt x="802" y="638"/>
                    </a:lnTo>
                    <a:lnTo>
                      <a:pt x="802" y="644"/>
                    </a:lnTo>
                    <a:lnTo>
                      <a:pt x="897" y="644"/>
                    </a:lnTo>
                    <a:lnTo>
                      <a:pt x="897" y="650"/>
                    </a:lnTo>
                    <a:lnTo>
                      <a:pt x="919" y="650"/>
                    </a:lnTo>
                    <a:lnTo>
                      <a:pt x="919" y="664"/>
                    </a:lnTo>
                    <a:lnTo>
                      <a:pt x="978" y="664"/>
                    </a:lnTo>
                    <a:lnTo>
                      <a:pt x="978" y="670"/>
                    </a:lnTo>
                    <a:lnTo>
                      <a:pt x="990" y="670"/>
                    </a:lnTo>
                    <a:lnTo>
                      <a:pt x="990" y="678"/>
                    </a:lnTo>
                    <a:lnTo>
                      <a:pt x="1002" y="678"/>
                    </a:lnTo>
                    <a:lnTo>
                      <a:pt x="1002" y="684"/>
                    </a:lnTo>
                    <a:lnTo>
                      <a:pt x="1002" y="684"/>
                    </a:lnTo>
                    <a:lnTo>
                      <a:pt x="1002" y="690"/>
                    </a:lnTo>
                    <a:lnTo>
                      <a:pt x="1038" y="690"/>
                    </a:lnTo>
                    <a:lnTo>
                      <a:pt x="1038" y="705"/>
                    </a:lnTo>
                    <a:lnTo>
                      <a:pt x="1048" y="705"/>
                    </a:lnTo>
                    <a:lnTo>
                      <a:pt x="1048" y="711"/>
                    </a:lnTo>
                    <a:lnTo>
                      <a:pt x="1048" y="711"/>
                    </a:lnTo>
                    <a:lnTo>
                      <a:pt x="1048" y="719"/>
                    </a:lnTo>
                    <a:lnTo>
                      <a:pt x="1073" y="719"/>
                    </a:lnTo>
                    <a:lnTo>
                      <a:pt x="1073" y="725"/>
                    </a:lnTo>
                    <a:lnTo>
                      <a:pt x="1085" y="725"/>
                    </a:lnTo>
                    <a:lnTo>
                      <a:pt x="1085" y="731"/>
                    </a:lnTo>
                    <a:lnTo>
                      <a:pt x="1121" y="731"/>
                    </a:lnTo>
                    <a:lnTo>
                      <a:pt x="1121" y="745"/>
                    </a:lnTo>
                    <a:lnTo>
                      <a:pt x="1143" y="745"/>
                    </a:lnTo>
                    <a:lnTo>
                      <a:pt x="1143" y="751"/>
                    </a:lnTo>
                    <a:lnTo>
                      <a:pt x="1155" y="751"/>
                    </a:lnTo>
                    <a:lnTo>
                      <a:pt x="1155" y="759"/>
                    </a:lnTo>
                    <a:lnTo>
                      <a:pt x="1214" y="759"/>
                    </a:lnTo>
                    <a:lnTo>
                      <a:pt x="1214" y="765"/>
                    </a:lnTo>
                    <a:lnTo>
                      <a:pt x="1250" y="765"/>
                    </a:lnTo>
                    <a:lnTo>
                      <a:pt x="1250" y="785"/>
                    </a:lnTo>
                    <a:lnTo>
                      <a:pt x="1262" y="785"/>
                    </a:lnTo>
                    <a:lnTo>
                      <a:pt x="1262" y="791"/>
                    </a:lnTo>
                    <a:lnTo>
                      <a:pt x="1262" y="791"/>
                    </a:lnTo>
                    <a:lnTo>
                      <a:pt x="1262" y="800"/>
                    </a:lnTo>
                    <a:lnTo>
                      <a:pt x="1272" y="800"/>
                    </a:lnTo>
                    <a:lnTo>
                      <a:pt x="1272" y="806"/>
                    </a:lnTo>
                    <a:lnTo>
                      <a:pt x="1285" y="806"/>
                    </a:lnTo>
                    <a:lnTo>
                      <a:pt x="1285" y="818"/>
                    </a:lnTo>
                    <a:lnTo>
                      <a:pt x="1333" y="818"/>
                    </a:lnTo>
                    <a:lnTo>
                      <a:pt x="1333" y="826"/>
                    </a:lnTo>
                    <a:lnTo>
                      <a:pt x="1367" y="826"/>
                    </a:lnTo>
                    <a:lnTo>
                      <a:pt x="1367" y="832"/>
                    </a:lnTo>
                    <a:lnTo>
                      <a:pt x="1392" y="832"/>
                    </a:lnTo>
                    <a:lnTo>
                      <a:pt x="1392" y="838"/>
                    </a:lnTo>
                    <a:lnTo>
                      <a:pt x="1414" y="838"/>
                    </a:lnTo>
                    <a:lnTo>
                      <a:pt x="1414" y="852"/>
                    </a:lnTo>
                    <a:lnTo>
                      <a:pt x="1450" y="852"/>
                    </a:lnTo>
                    <a:lnTo>
                      <a:pt x="1450" y="858"/>
                    </a:lnTo>
                    <a:lnTo>
                      <a:pt x="1475" y="858"/>
                    </a:lnTo>
                    <a:lnTo>
                      <a:pt x="1475" y="866"/>
                    </a:lnTo>
                    <a:lnTo>
                      <a:pt x="1475" y="866"/>
                    </a:lnTo>
                    <a:lnTo>
                      <a:pt x="1475" y="872"/>
                    </a:lnTo>
                    <a:lnTo>
                      <a:pt x="1487" y="872"/>
                    </a:lnTo>
                    <a:lnTo>
                      <a:pt x="1487" y="892"/>
                    </a:lnTo>
                    <a:lnTo>
                      <a:pt x="1545" y="892"/>
                    </a:lnTo>
                    <a:lnTo>
                      <a:pt x="1545" y="899"/>
                    </a:lnTo>
                    <a:lnTo>
                      <a:pt x="1567" y="899"/>
                    </a:lnTo>
                    <a:lnTo>
                      <a:pt x="1567" y="907"/>
                    </a:lnTo>
                    <a:lnTo>
                      <a:pt x="1604" y="907"/>
                    </a:lnTo>
                    <a:lnTo>
                      <a:pt x="1604" y="913"/>
                    </a:lnTo>
                    <a:lnTo>
                      <a:pt x="1662" y="913"/>
                    </a:lnTo>
                    <a:lnTo>
                      <a:pt x="1662" y="927"/>
                    </a:lnTo>
                    <a:lnTo>
                      <a:pt x="1699" y="927"/>
                    </a:lnTo>
                    <a:lnTo>
                      <a:pt x="1699" y="933"/>
                    </a:lnTo>
                    <a:lnTo>
                      <a:pt x="1709" y="933"/>
                    </a:lnTo>
                    <a:lnTo>
                      <a:pt x="1709" y="939"/>
                    </a:lnTo>
                    <a:lnTo>
                      <a:pt x="1733" y="939"/>
                    </a:lnTo>
                    <a:lnTo>
                      <a:pt x="1733" y="967"/>
                    </a:lnTo>
                    <a:lnTo>
                      <a:pt x="1745" y="967"/>
                    </a:lnTo>
                    <a:lnTo>
                      <a:pt x="1745" y="973"/>
                    </a:lnTo>
                    <a:lnTo>
                      <a:pt x="1757" y="973"/>
                    </a:lnTo>
                    <a:lnTo>
                      <a:pt x="1757" y="987"/>
                    </a:lnTo>
                    <a:lnTo>
                      <a:pt x="1757" y="987"/>
                    </a:lnTo>
                    <a:lnTo>
                      <a:pt x="1757" y="993"/>
                    </a:lnTo>
                    <a:lnTo>
                      <a:pt x="1757" y="993"/>
                    </a:lnTo>
                    <a:lnTo>
                      <a:pt x="1757" y="1000"/>
                    </a:lnTo>
                    <a:lnTo>
                      <a:pt x="1769" y="1000"/>
                    </a:lnTo>
                    <a:lnTo>
                      <a:pt x="1769" y="1006"/>
                    </a:lnTo>
                    <a:lnTo>
                      <a:pt x="1780" y="1006"/>
                    </a:lnTo>
                    <a:lnTo>
                      <a:pt x="1780" y="1020"/>
                    </a:lnTo>
                    <a:lnTo>
                      <a:pt x="1887" y="1020"/>
                    </a:lnTo>
                    <a:lnTo>
                      <a:pt x="1887" y="1026"/>
                    </a:lnTo>
                    <a:lnTo>
                      <a:pt x="1923" y="1026"/>
                    </a:lnTo>
                    <a:lnTo>
                      <a:pt x="1923" y="1034"/>
                    </a:lnTo>
                    <a:lnTo>
                      <a:pt x="1982" y="1034"/>
                    </a:lnTo>
                    <a:lnTo>
                      <a:pt x="1982" y="1040"/>
                    </a:lnTo>
                    <a:lnTo>
                      <a:pt x="2004" y="1040"/>
                    </a:lnTo>
                    <a:lnTo>
                      <a:pt x="2004" y="1054"/>
                    </a:lnTo>
                    <a:lnTo>
                      <a:pt x="2028" y="1054"/>
                    </a:lnTo>
                    <a:lnTo>
                      <a:pt x="2028" y="1060"/>
                    </a:lnTo>
                    <a:lnTo>
                      <a:pt x="2145" y="1060"/>
                    </a:lnTo>
                    <a:lnTo>
                      <a:pt x="2145" y="1066"/>
                    </a:lnTo>
                    <a:lnTo>
                      <a:pt x="2216" y="1066"/>
                    </a:lnTo>
                    <a:lnTo>
                      <a:pt x="2216" y="1080"/>
                    </a:lnTo>
                    <a:lnTo>
                      <a:pt x="2323" y="1080"/>
                    </a:lnTo>
                    <a:lnTo>
                      <a:pt x="2323" y="1086"/>
                    </a:lnTo>
                    <a:lnTo>
                      <a:pt x="2335" y="1086"/>
                    </a:lnTo>
                    <a:lnTo>
                      <a:pt x="2335" y="1107"/>
                    </a:lnTo>
                    <a:lnTo>
                      <a:pt x="2347" y="1107"/>
                    </a:lnTo>
                    <a:lnTo>
                      <a:pt x="2347" y="1115"/>
                    </a:lnTo>
                    <a:lnTo>
                      <a:pt x="2501" y="1115"/>
                    </a:lnTo>
                    <a:lnTo>
                      <a:pt x="2501" y="1121"/>
                    </a:lnTo>
                    <a:lnTo>
                      <a:pt x="2559" y="1121"/>
                    </a:lnTo>
                    <a:lnTo>
                      <a:pt x="2559" y="1127"/>
                    </a:lnTo>
                    <a:lnTo>
                      <a:pt x="2689" y="1127"/>
                    </a:lnTo>
                    <a:lnTo>
                      <a:pt x="2689" y="1141"/>
                    </a:lnTo>
                    <a:lnTo>
                      <a:pt x="3030" y="1141"/>
                    </a:lnTo>
                    <a:lnTo>
                      <a:pt x="3030" y="1147"/>
                    </a:lnTo>
                    <a:lnTo>
                      <a:pt x="3337" y="1147"/>
                    </a:lnTo>
                    <a:lnTo>
                      <a:pt x="3337" y="1161"/>
                    </a:lnTo>
                    <a:lnTo>
                      <a:pt x="3349" y="1161"/>
                    </a:lnTo>
                    <a:lnTo>
                      <a:pt x="3349" y="1173"/>
                    </a:lnTo>
                    <a:lnTo>
                      <a:pt x="3573" y="1173"/>
                    </a:lnTo>
                    <a:lnTo>
                      <a:pt x="3573" y="1187"/>
                    </a:lnTo>
                    <a:lnTo>
                      <a:pt x="3668" y="1187"/>
                    </a:lnTo>
                    <a:lnTo>
                      <a:pt x="3668" y="1202"/>
                    </a:lnTo>
                    <a:lnTo>
                      <a:pt x="3786" y="1202"/>
                    </a:lnTo>
                    <a:lnTo>
                      <a:pt x="3786" y="1214"/>
                    </a:lnTo>
                    <a:lnTo>
                      <a:pt x="3986" y="1214"/>
                    </a:lnTo>
                    <a:lnTo>
                      <a:pt x="3986" y="1234"/>
                    </a:lnTo>
                    <a:lnTo>
                      <a:pt x="4268" y="1234"/>
                    </a:lnTo>
                    <a:lnTo>
                      <a:pt x="4268" y="1248"/>
                    </a:lnTo>
                    <a:lnTo>
                      <a:pt x="4363" y="1248"/>
                    </a:lnTo>
                    <a:lnTo>
                      <a:pt x="4363" y="1274"/>
                    </a:lnTo>
                    <a:lnTo>
                      <a:pt x="4658" y="1274"/>
                    </a:lnTo>
                    <a:lnTo>
                      <a:pt x="4658" y="1295"/>
                    </a:lnTo>
                    <a:lnTo>
                      <a:pt x="4765" y="1295"/>
                    </a:lnTo>
                    <a:lnTo>
                      <a:pt x="4765" y="1323"/>
                    </a:lnTo>
                    <a:lnTo>
                      <a:pt x="5000" y="1323"/>
                    </a:lnTo>
                    <a:lnTo>
                      <a:pt x="5000" y="1355"/>
                    </a:lnTo>
                    <a:lnTo>
                      <a:pt x="5967" y="1355"/>
                    </a:lnTo>
                    <a:lnTo>
                      <a:pt x="5967" y="1355"/>
                    </a:lnTo>
                    <a:lnTo>
                      <a:pt x="5967" y="1355"/>
                    </a:lnTo>
                  </a:path>
                </a:pathLst>
              </a:custGeom>
              <a:noFill/>
              <a:ln w="12700">
                <a:solidFill>
                  <a:srgbClr val="1DCE9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30">
                <a:extLst>
                  <a:ext uri="{FF2B5EF4-FFF2-40B4-BE49-F238E27FC236}">
                    <a16:creationId xmlns:a16="http://schemas.microsoft.com/office/drawing/2014/main" id="{5532603E-7DBE-C83D-B2E6-3C916C4D761E}"/>
                  </a:ext>
                </a:extLst>
              </p:cNvPr>
              <p:cNvSpPr>
                <a:spLocks noChangeShapeType="1"/>
              </p:cNvSpPr>
              <p:nvPr/>
            </p:nvSpPr>
            <p:spPr bwMode="auto">
              <a:xfrm flipV="1">
                <a:off x="1118" y="808"/>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31">
                <a:extLst>
                  <a:ext uri="{FF2B5EF4-FFF2-40B4-BE49-F238E27FC236}">
                    <a16:creationId xmlns:a16="http://schemas.microsoft.com/office/drawing/2014/main" id="{42B5B9DD-817D-82D8-B619-AA069FFB4C1B}"/>
                  </a:ext>
                </a:extLst>
              </p:cNvPr>
              <p:cNvSpPr>
                <a:spLocks noChangeShapeType="1"/>
              </p:cNvSpPr>
              <p:nvPr/>
            </p:nvSpPr>
            <p:spPr bwMode="auto">
              <a:xfrm flipV="1">
                <a:off x="1589" y="1200"/>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32">
                <a:extLst>
                  <a:ext uri="{FF2B5EF4-FFF2-40B4-BE49-F238E27FC236}">
                    <a16:creationId xmlns:a16="http://schemas.microsoft.com/office/drawing/2014/main" id="{E6CFB727-B44B-C357-6289-61C252D3C2D4}"/>
                  </a:ext>
                </a:extLst>
              </p:cNvPr>
              <p:cNvSpPr>
                <a:spLocks noChangeShapeType="1"/>
              </p:cNvSpPr>
              <p:nvPr/>
            </p:nvSpPr>
            <p:spPr bwMode="auto">
              <a:xfrm flipV="1">
                <a:off x="1623" y="1255"/>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Line 33">
                <a:extLst>
                  <a:ext uri="{FF2B5EF4-FFF2-40B4-BE49-F238E27FC236}">
                    <a16:creationId xmlns:a16="http://schemas.microsoft.com/office/drawing/2014/main" id="{2B346EAC-33D4-1D50-E51D-14B8F947740D}"/>
                  </a:ext>
                </a:extLst>
              </p:cNvPr>
              <p:cNvSpPr>
                <a:spLocks noChangeShapeType="1"/>
              </p:cNvSpPr>
              <p:nvPr/>
            </p:nvSpPr>
            <p:spPr bwMode="auto">
              <a:xfrm flipV="1">
                <a:off x="1655" y="1307"/>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Line 34">
                <a:extLst>
                  <a:ext uri="{FF2B5EF4-FFF2-40B4-BE49-F238E27FC236}">
                    <a16:creationId xmlns:a16="http://schemas.microsoft.com/office/drawing/2014/main" id="{693A84CB-20BB-896C-6845-01BAC255E7C3}"/>
                  </a:ext>
                </a:extLst>
              </p:cNvPr>
              <p:cNvSpPr>
                <a:spLocks noChangeShapeType="1"/>
              </p:cNvSpPr>
              <p:nvPr/>
            </p:nvSpPr>
            <p:spPr bwMode="auto">
              <a:xfrm flipV="1">
                <a:off x="1904" y="144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Line 35">
                <a:extLst>
                  <a:ext uri="{FF2B5EF4-FFF2-40B4-BE49-F238E27FC236}">
                    <a16:creationId xmlns:a16="http://schemas.microsoft.com/office/drawing/2014/main" id="{D5A45EA3-3DDC-B5B3-EEA0-58B9FAB35AC3}"/>
                  </a:ext>
                </a:extLst>
              </p:cNvPr>
              <p:cNvSpPr>
                <a:spLocks noChangeShapeType="1"/>
              </p:cNvSpPr>
              <p:nvPr/>
            </p:nvSpPr>
            <p:spPr bwMode="auto">
              <a:xfrm flipV="1">
                <a:off x="2114" y="1489"/>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36">
                <a:extLst>
                  <a:ext uri="{FF2B5EF4-FFF2-40B4-BE49-F238E27FC236}">
                    <a16:creationId xmlns:a16="http://schemas.microsoft.com/office/drawing/2014/main" id="{75C1CEB6-7C69-9208-2A60-AA84511D2587}"/>
                  </a:ext>
                </a:extLst>
              </p:cNvPr>
              <p:cNvSpPr>
                <a:spLocks noChangeShapeType="1"/>
              </p:cNvSpPr>
              <p:nvPr/>
            </p:nvSpPr>
            <p:spPr bwMode="auto">
              <a:xfrm flipV="1">
                <a:off x="2386" y="1610"/>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37">
                <a:extLst>
                  <a:ext uri="{FF2B5EF4-FFF2-40B4-BE49-F238E27FC236}">
                    <a16:creationId xmlns:a16="http://schemas.microsoft.com/office/drawing/2014/main" id="{3BCF6C6C-6558-3E8F-64FF-9F650D0CEF8E}"/>
                  </a:ext>
                </a:extLst>
              </p:cNvPr>
              <p:cNvSpPr>
                <a:spLocks noChangeShapeType="1"/>
              </p:cNvSpPr>
              <p:nvPr/>
            </p:nvSpPr>
            <p:spPr bwMode="auto">
              <a:xfrm flipV="1">
                <a:off x="2399" y="1616"/>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Line 38">
                <a:extLst>
                  <a:ext uri="{FF2B5EF4-FFF2-40B4-BE49-F238E27FC236}">
                    <a16:creationId xmlns:a16="http://schemas.microsoft.com/office/drawing/2014/main" id="{17171B90-B1FC-05FB-3A82-05B3F3F68B3B}"/>
                  </a:ext>
                </a:extLst>
              </p:cNvPr>
              <p:cNvSpPr>
                <a:spLocks noChangeShapeType="1"/>
              </p:cNvSpPr>
              <p:nvPr/>
            </p:nvSpPr>
            <p:spPr bwMode="auto">
              <a:xfrm flipV="1">
                <a:off x="2485" y="1644"/>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Line 39">
                <a:extLst>
                  <a:ext uri="{FF2B5EF4-FFF2-40B4-BE49-F238E27FC236}">
                    <a16:creationId xmlns:a16="http://schemas.microsoft.com/office/drawing/2014/main" id="{928E1D53-043D-2FB6-CD46-AE4A28D2BB53}"/>
                  </a:ext>
                </a:extLst>
              </p:cNvPr>
              <p:cNvSpPr>
                <a:spLocks noChangeShapeType="1"/>
              </p:cNvSpPr>
              <p:nvPr/>
            </p:nvSpPr>
            <p:spPr bwMode="auto">
              <a:xfrm flipV="1">
                <a:off x="2637" y="1705"/>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Line 40">
                <a:extLst>
                  <a:ext uri="{FF2B5EF4-FFF2-40B4-BE49-F238E27FC236}">
                    <a16:creationId xmlns:a16="http://schemas.microsoft.com/office/drawing/2014/main" id="{40876AD3-3BAF-A22F-1D68-A3148356198D}"/>
                  </a:ext>
                </a:extLst>
              </p:cNvPr>
              <p:cNvSpPr>
                <a:spLocks noChangeShapeType="1"/>
              </p:cNvSpPr>
              <p:nvPr/>
            </p:nvSpPr>
            <p:spPr bwMode="auto">
              <a:xfrm flipV="1">
                <a:off x="2673" y="1711"/>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Line 41">
                <a:extLst>
                  <a:ext uri="{FF2B5EF4-FFF2-40B4-BE49-F238E27FC236}">
                    <a16:creationId xmlns:a16="http://schemas.microsoft.com/office/drawing/2014/main" id="{47DFB4BD-11B6-2983-CF06-C80D82BDAEE6}"/>
                  </a:ext>
                </a:extLst>
              </p:cNvPr>
              <p:cNvSpPr>
                <a:spLocks noChangeShapeType="1"/>
              </p:cNvSpPr>
              <p:nvPr/>
            </p:nvSpPr>
            <p:spPr bwMode="auto">
              <a:xfrm flipV="1">
                <a:off x="2708" y="1717"/>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Line 42">
                <a:extLst>
                  <a:ext uri="{FF2B5EF4-FFF2-40B4-BE49-F238E27FC236}">
                    <a16:creationId xmlns:a16="http://schemas.microsoft.com/office/drawing/2014/main" id="{890881C8-8B11-76E8-1EEF-42FF4BE1A3CA}"/>
                  </a:ext>
                </a:extLst>
              </p:cNvPr>
              <p:cNvSpPr>
                <a:spLocks noChangeShapeType="1"/>
              </p:cNvSpPr>
              <p:nvPr/>
            </p:nvSpPr>
            <p:spPr bwMode="auto">
              <a:xfrm flipV="1">
                <a:off x="2817" y="1743"/>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Line 43">
                <a:extLst>
                  <a:ext uri="{FF2B5EF4-FFF2-40B4-BE49-F238E27FC236}">
                    <a16:creationId xmlns:a16="http://schemas.microsoft.com/office/drawing/2014/main" id="{0EE6C162-5389-AB13-1F21-A3EADF7CA7DD}"/>
                  </a:ext>
                </a:extLst>
              </p:cNvPr>
              <p:cNvSpPr>
                <a:spLocks noChangeShapeType="1"/>
              </p:cNvSpPr>
              <p:nvPr/>
            </p:nvSpPr>
            <p:spPr bwMode="auto">
              <a:xfrm flipV="1">
                <a:off x="3051" y="1844"/>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Line 44">
                <a:extLst>
                  <a:ext uri="{FF2B5EF4-FFF2-40B4-BE49-F238E27FC236}">
                    <a16:creationId xmlns:a16="http://schemas.microsoft.com/office/drawing/2014/main" id="{1417D51E-20DA-FABF-14A7-5E34E39BA431}"/>
                  </a:ext>
                </a:extLst>
              </p:cNvPr>
              <p:cNvSpPr>
                <a:spLocks noChangeShapeType="1"/>
              </p:cNvSpPr>
              <p:nvPr/>
            </p:nvSpPr>
            <p:spPr bwMode="auto">
              <a:xfrm flipV="1">
                <a:off x="3122" y="1865"/>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Line 45">
                <a:extLst>
                  <a:ext uri="{FF2B5EF4-FFF2-40B4-BE49-F238E27FC236}">
                    <a16:creationId xmlns:a16="http://schemas.microsoft.com/office/drawing/2014/main" id="{448E3477-6F58-7C52-336C-5680C60ED6AA}"/>
                  </a:ext>
                </a:extLst>
              </p:cNvPr>
              <p:cNvSpPr>
                <a:spLocks noChangeShapeType="1"/>
              </p:cNvSpPr>
              <p:nvPr/>
            </p:nvSpPr>
            <p:spPr bwMode="auto">
              <a:xfrm flipV="1">
                <a:off x="3346" y="1893"/>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Line 46">
                <a:extLst>
                  <a:ext uri="{FF2B5EF4-FFF2-40B4-BE49-F238E27FC236}">
                    <a16:creationId xmlns:a16="http://schemas.microsoft.com/office/drawing/2014/main" id="{0204EB8C-EF96-C91E-957A-6BE29B8F9527}"/>
                  </a:ext>
                </a:extLst>
              </p:cNvPr>
              <p:cNvSpPr>
                <a:spLocks noChangeShapeType="1"/>
              </p:cNvSpPr>
              <p:nvPr/>
            </p:nvSpPr>
            <p:spPr bwMode="auto">
              <a:xfrm flipV="1">
                <a:off x="3427" y="1893"/>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Line 47">
                <a:extLst>
                  <a:ext uri="{FF2B5EF4-FFF2-40B4-BE49-F238E27FC236}">
                    <a16:creationId xmlns:a16="http://schemas.microsoft.com/office/drawing/2014/main" id="{3DBC8A49-6143-DFEE-66B6-C68757BDCFBE}"/>
                  </a:ext>
                </a:extLst>
              </p:cNvPr>
              <p:cNvSpPr>
                <a:spLocks noChangeShapeType="1"/>
              </p:cNvSpPr>
              <p:nvPr/>
            </p:nvSpPr>
            <p:spPr bwMode="auto">
              <a:xfrm flipV="1">
                <a:off x="3522" y="1925"/>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Line 48">
                <a:extLst>
                  <a:ext uri="{FF2B5EF4-FFF2-40B4-BE49-F238E27FC236}">
                    <a16:creationId xmlns:a16="http://schemas.microsoft.com/office/drawing/2014/main" id="{1158525F-2864-30E1-1BAB-2A81F2FD8AB9}"/>
                  </a:ext>
                </a:extLst>
              </p:cNvPr>
              <p:cNvSpPr>
                <a:spLocks noChangeShapeType="1"/>
              </p:cNvSpPr>
              <p:nvPr/>
            </p:nvSpPr>
            <p:spPr bwMode="auto">
              <a:xfrm flipV="1">
                <a:off x="3651" y="19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Line 49">
                <a:extLst>
                  <a:ext uri="{FF2B5EF4-FFF2-40B4-BE49-F238E27FC236}">
                    <a16:creationId xmlns:a16="http://schemas.microsoft.com/office/drawing/2014/main" id="{631415F8-3E8C-DDA6-9A54-470FAD17F1DC}"/>
                  </a:ext>
                </a:extLst>
              </p:cNvPr>
              <p:cNvSpPr>
                <a:spLocks noChangeShapeType="1"/>
              </p:cNvSpPr>
              <p:nvPr/>
            </p:nvSpPr>
            <p:spPr bwMode="auto">
              <a:xfrm flipV="1">
                <a:off x="3780" y="1939"/>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Line 50">
                <a:extLst>
                  <a:ext uri="{FF2B5EF4-FFF2-40B4-BE49-F238E27FC236}">
                    <a16:creationId xmlns:a16="http://schemas.microsoft.com/office/drawing/2014/main" id="{1E77AD51-0D79-E3BA-2917-E350FC232263}"/>
                  </a:ext>
                </a:extLst>
              </p:cNvPr>
              <p:cNvSpPr>
                <a:spLocks noChangeShapeType="1"/>
              </p:cNvSpPr>
              <p:nvPr/>
            </p:nvSpPr>
            <p:spPr bwMode="auto">
              <a:xfrm flipV="1">
                <a:off x="3827"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Line 51">
                <a:extLst>
                  <a:ext uri="{FF2B5EF4-FFF2-40B4-BE49-F238E27FC236}">
                    <a16:creationId xmlns:a16="http://schemas.microsoft.com/office/drawing/2014/main" id="{936D3A15-C73E-C6B7-F8C3-9F0959633CEA}"/>
                  </a:ext>
                </a:extLst>
              </p:cNvPr>
              <p:cNvSpPr>
                <a:spLocks noChangeShapeType="1"/>
              </p:cNvSpPr>
              <p:nvPr/>
            </p:nvSpPr>
            <p:spPr bwMode="auto">
              <a:xfrm flipV="1">
                <a:off x="3841"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Line 52">
                <a:extLst>
                  <a:ext uri="{FF2B5EF4-FFF2-40B4-BE49-F238E27FC236}">
                    <a16:creationId xmlns:a16="http://schemas.microsoft.com/office/drawing/2014/main" id="{D5EBC9AC-65E2-C210-14BF-68F3D74C460C}"/>
                  </a:ext>
                </a:extLst>
              </p:cNvPr>
              <p:cNvSpPr>
                <a:spLocks noChangeShapeType="1"/>
              </p:cNvSpPr>
              <p:nvPr/>
            </p:nvSpPr>
            <p:spPr bwMode="auto">
              <a:xfrm flipV="1">
                <a:off x="4063"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Line 53">
                <a:extLst>
                  <a:ext uri="{FF2B5EF4-FFF2-40B4-BE49-F238E27FC236}">
                    <a16:creationId xmlns:a16="http://schemas.microsoft.com/office/drawing/2014/main" id="{2DCA6D6D-656A-33E8-1374-84823C078E10}"/>
                  </a:ext>
                </a:extLst>
              </p:cNvPr>
              <p:cNvSpPr>
                <a:spLocks noChangeShapeType="1"/>
              </p:cNvSpPr>
              <p:nvPr/>
            </p:nvSpPr>
            <p:spPr bwMode="auto">
              <a:xfrm flipV="1">
                <a:off x="4110"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Line 54">
                <a:extLst>
                  <a:ext uri="{FF2B5EF4-FFF2-40B4-BE49-F238E27FC236}">
                    <a16:creationId xmlns:a16="http://schemas.microsoft.com/office/drawing/2014/main" id="{4FC68E51-F9E8-1A1E-1F2D-178AA912B669}"/>
                  </a:ext>
                </a:extLst>
              </p:cNvPr>
              <p:cNvSpPr>
                <a:spLocks noChangeShapeType="1"/>
              </p:cNvSpPr>
              <p:nvPr/>
            </p:nvSpPr>
            <p:spPr bwMode="auto">
              <a:xfrm flipV="1">
                <a:off x="4122"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Line 55">
                <a:extLst>
                  <a:ext uri="{FF2B5EF4-FFF2-40B4-BE49-F238E27FC236}">
                    <a16:creationId xmlns:a16="http://schemas.microsoft.com/office/drawing/2014/main" id="{F1CBE23E-E525-DB57-E6BF-7CC6C165F015}"/>
                  </a:ext>
                </a:extLst>
              </p:cNvPr>
              <p:cNvSpPr>
                <a:spLocks noChangeShapeType="1"/>
              </p:cNvSpPr>
              <p:nvPr/>
            </p:nvSpPr>
            <p:spPr bwMode="auto">
              <a:xfrm flipV="1">
                <a:off x="4136"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Line 56">
                <a:extLst>
                  <a:ext uri="{FF2B5EF4-FFF2-40B4-BE49-F238E27FC236}">
                    <a16:creationId xmlns:a16="http://schemas.microsoft.com/office/drawing/2014/main" id="{73DE1926-86E8-88D5-53E9-253CB09EE1FE}"/>
                  </a:ext>
                </a:extLst>
              </p:cNvPr>
              <p:cNvSpPr>
                <a:spLocks noChangeShapeType="1"/>
              </p:cNvSpPr>
              <p:nvPr/>
            </p:nvSpPr>
            <p:spPr bwMode="auto">
              <a:xfrm flipV="1">
                <a:off x="4148"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Line 57">
                <a:extLst>
                  <a:ext uri="{FF2B5EF4-FFF2-40B4-BE49-F238E27FC236}">
                    <a16:creationId xmlns:a16="http://schemas.microsoft.com/office/drawing/2014/main" id="{89CFA767-BD00-76DA-948C-CCD477D5881C}"/>
                  </a:ext>
                </a:extLst>
              </p:cNvPr>
              <p:cNvSpPr>
                <a:spLocks noChangeShapeType="1"/>
              </p:cNvSpPr>
              <p:nvPr/>
            </p:nvSpPr>
            <p:spPr bwMode="auto">
              <a:xfrm flipV="1">
                <a:off x="4160"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Line 58">
                <a:extLst>
                  <a:ext uri="{FF2B5EF4-FFF2-40B4-BE49-F238E27FC236}">
                    <a16:creationId xmlns:a16="http://schemas.microsoft.com/office/drawing/2014/main" id="{EF459777-082A-0FB1-5336-6B377AE8A1EA}"/>
                  </a:ext>
                </a:extLst>
              </p:cNvPr>
              <p:cNvSpPr>
                <a:spLocks noChangeShapeType="1"/>
              </p:cNvSpPr>
              <p:nvPr/>
            </p:nvSpPr>
            <p:spPr bwMode="auto">
              <a:xfrm flipV="1">
                <a:off x="4229"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Line 59">
                <a:extLst>
                  <a:ext uri="{FF2B5EF4-FFF2-40B4-BE49-F238E27FC236}">
                    <a16:creationId xmlns:a16="http://schemas.microsoft.com/office/drawing/2014/main" id="{207A89AD-0982-9234-2D1F-12ECFBA32461}"/>
                  </a:ext>
                </a:extLst>
              </p:cNvPr>
              <p:cNvSpPr>
                <a:spLocks noChangeShapeType="1"/>
              </p:cNvSpPr>
              <p:nvPr/>
            </p:nvSpPr>
            <p:spPr bwMode="auto">
              <a:xfrm flipV="1">
                <a:off x="4241"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Line 60">
                <a:extLst>
                  <a:ext uri="{FF2B5EF4-FFF2-40B4-BE49-F238E27FC236}">
                    <a16:creationId xmlns:a16="http://schemas.microsoft.com/office/drawing/2014/main" id="{6EFF38EB-6909-F1AB-62EE-D2887E3DF4D6}"/>
                  </a:ext>
                </a:extLst>
              </p:cNvPr>
              <p:cNvSpPr>
                <a:spLocks noChangeShapeType="1"/>
              </p:cNvSpPr>
              <p:nvPr/>
            </p:nvSpPr>
            <p:spPr bwMode="auto">
              <a:xfrm flipV="1">
                <a:off x="4263"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Line 61">
                <a:extLst>
                  <a:ext uri="{FF2B5EF4-FFF2-40B4-BE49-F238E27FC236}">
                    <a16:creationId xmlns:a16="http://schemas.microsoft.com/office/drawing/2014/main" id="{DF873C17-C596-42E6-99BE-73BB04849767}"/>
                  </a:ext>
                </a:extLst>
              </p:cNvPr>
              <p:cNvSpPr>
                <a:spLocks noChangeShapeType="1"/>
              </p:cNvSpPr>
              <p:nvPr/>
            </p:nvSpPr>
            <p:spPr bwMode="auto">
              <a:xfrm flipV="1">
                <a:off x="4405"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Line 62">
                <a:extLst>
                  <a:ext uri="{FF2B5EF4-FFF2-40B4-BE49-F238E27FC236}">
                    <a16:creationId xmlns:a16="http://schemas.microsoft.com/office/drawing/2014/main" id="{097EF9DD-571E-8BFB-A7A8-B965EE193D16}"/>
                  </a:ext>
                </a:extLst>
              </p:cNvPr>
              <p:cNvSpPr>
                <a:spLocks noChangeShapeType="1"/>
              </p:cNvSpPr>
              <p:nvPr/>
            </p:nvSpPr>
            <p:spPr bwMode="auto">
              <a:xfrm flipV="1">
                <a:off x="4429"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Line 63">
                <a:extLst>
                  <a:ext uri="{FF2B5EF4-FFF2-40B4-BE49-F238E27FC236}">
                    <a16:creationId xmlns:a16="http://schemas.microsoft.com/office/drawing/2014/main" id="{B992AD0F-2B14-FC0B-B8A0-EFC5DC62AC5F}"/>
                  </a:ext>
                </a:extLst>
              </p:cNvPr>
              <p:cNvSpPr>
                <a:spLocks noChangeShapeType="1"/>
              </p:cNvSpPr>
              <p:nvPr/>
            </p:nvSpPr>
            <p:spPr bwMode="auto">
              <a:xfrm flipV="1">
                <a:off x="4441"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Line 64">
                <a:extLst>
                  <a:ext uri="{FF2B5EF4-FFF2-40B4-BE49-F238E27FC236}">
                    <a16:creationId xmlns:a16="http://schemas.microsoft.com/office/drawing/2014/main" id="{CA4E4183-4C8A-7956-12B0-A07FCA9F75DD}"/>
                  </a:ext>
                </a:extLst>
              </p:cNvPr>
              <p:cNvSpPr>
                <a:spLocks noChangeShapeType="1"/>
              </p:cNvSpPr>
              <p:nvPr/>
            </p:nvSpPr>
            <p:spPr bwMode="auto">
              <a:xfrm flipV="1">
                <a:off x="4453"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Line 65">
                <a:extLst>
                  <a:ext uri="{FF2B5EF4-FFF2-40B4-BE49-F238E27FC236}">
                    <a16:creationId xmlns:a16="http://schemas.microsoft.com/office/drawing/2014/main" id="{65183935-4765-E867-22A7-9057D33552EA}"/>
                  </a:ext>
                </a:extLst>
              </p:cNvPr>
              <p:cNvSpPr>
                <a:spLocks noChangeShapeType="1"/>
              </p:cNvSpPr>
              <p:nvPr/>
            </p:nvSpPr>
            <p:spPr bwMode="auto">
              <a:xfrm flipV="1">
                <a:off x="4459" y="1972"/>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Line 66">
                <a:extLst>
                  <a:ext uri="{FF2B5EF4-FFF2-40B4-BE49-F238E27FC236}">
                    <a16:creationId xmlns:a16="http://schemas.microsoft.com/office/drawing/2014/main" id="{FADC42B6-8147-043A-12BC-C3967E6916B7}"/>
                  </a:ext>
                </a:extLst>
              </p:cNvPr>
              <p:cNvSpPr>
                <a:spLocks noChangeShapeType="1"/>
              </p:cNvSpPr>
              <p:nvPr/>
            </p:nvSpPr>
            <p:spPr bwMode="auto">
              <a:xfrm flipV="1">
                <a:off x="4477"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Line 67">
                <a:extLst>
                  <a:ext uri="{FF2B5EF4-FFF2-40B4-BE49-F238E27FC236}">
                    <a16:creationId xmlns:a16="http://schemas.microsoft.com/office/drawing/2014/main" id="{CB3EAB32-6EF8-112D-4985-36363963B330}"/>
                  </a:ext>
                </a:extLst>
              </p:cNvPr>
              <p:cNvSpPr>
                <a:spLocks noChangeShapeType="1"/>
              </p:cNvSpPr>
              <p:nvPr/>
            </p:nvSpPr>
            <p:spPr bwMode="auto">
              <a:xfrm flipV="1">
                <a:off x="4500"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Line 68">
                <a:extLst>
                  <a:ext uri="{FF2B5EF4-FFF2-40B4-BE49-F238E27FC236}">
                    <a16:creationId xmlns:a16="http://schemas.microsoft.com/office/drawing/2014/main" id="{56EEB13E-69A6-F861-44C3-78E8CDFBF844}"/>
                  </a:ext>
                </a:extLst>
              </p:cNvPr>
              <p:cNvSpPr>
                <a:spLocks noChangeShapeType="1"/>
              </p:cNvSpPr>
              <p:nvPr/>
            </p:nvSpPr>
            <p:spPr bwMode="auto">
              <a:xfrm flipV="1">
                <a:off x="4512"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Line 69">
                <a:extLst>
                  <a:ext uri="{FF2B5EF4-FFF2-40B4-BE49-F238E27FC236}">
                    <a16:creationId xmlns:a16="http://schemas.microsoft.com/office/drawing/2014/main" id="{6ED68D7B-8EDC-1177-78FD-3756118E81E7}"/>
                  </a:ext>
                </a:extLst>
              </p:cNvPr>
              <p:cNvSpPr>
                <a:spLocks noChangeShapeType="1"/>
              </p:cNvSpPr>
              <p:nvPr/>
            </p:nvSpPr>
            <p:spPr bwMode="auto">
              <a:xfrm flipV="1">
                <a:off x="4558"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Line 70">
                <a:extLst>
                  <a:ext uri="{FF2B5EF4-FFF2-40B4-BE49-F238E27FC236}">
                    <a16:creationId xmlns:a16="http://schemas.microsoft.com/office/drawing/2014/main" id="{D7975D28-8DB3-9C44-D4A7-0688B1E8E88E}"/>
                  </a:ext>
                </a:extLst>
              </p:cNvPr>
              <p:cNvSpPr>
                <a:spLocks noChangeShapeType="1"/>
              </p:cNvSpPr>
              <p:nvPr/>
            </p:nvSpPr>
            <p:spPr bwMode="auto">
              <a:xfrm flipV="1">
                <a:off x="4617"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Line 71">
                <a:extLst>
                  <a:ext uri="{FF2B5EF4-FFF2-40B4-BE49-F238E27FC236}">
                    <a16:creationId xmlns:a16="http://schemas.microsoft.com/office/drawing/2014/main" id="{68684A7F-8030-3283-3311-412764E040FA}"/>
                  </a:ext>
                </a:extLst>
              </p:cNvPr>
              <p:cNvSpPr>
                <a:spLocks noChangeShapeType="1"/>
              </p:cNvSpPr>
              <p:nvPr/>
            </p:nvSpPr>
            <p:spPr bwMode="auto">
              <a:xfrm flipV="1">
                <a:off x="4712" y="200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Line 72">
                <a:extLst>
                  <a:ext uri="{FF2B5EF4-FFF2-40B4-BE49-F238E27FC236}">
                    <a16:creationId xmlns:a16="http://schemas.microsoft.com/office/drawing/2014/main" id="{EBFF3787-9F31-6627-BF7A-039C064E98DB}"/>
                  </a:ext>
                </a:extLst>
              </p:cNvPr>
              <p:cNvSpPr>
                <a:spLocks noChangeShapeType="1"/>
              </p:cNvSpPr>
              <p:nvPr/>
            </p:nvSpPr>
            <p:spPr bwMode="auto">
              <a:xfrm flipV="1">
                <a:off x="4794"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Line 73">
                <a:extLst>
                  <a:ext uri="{FF2B5EF4-FFF2-40B4-BE49-F238E27FC236}">
                    <a16:creationId xmlns:a16="http://schemas.microsoft.com/office/drawing/2014/main" id="{01DD2253-DF98-411B-D19B-8F609A427A91}"/>
                  </a:ext>
                </a:extLst>
              </p:cNvPr>
              <p:cNvSpPr>
                <a:spLocks noChangeShapeType="1"/>
              </p:cNvSpPr>
              <p:nvPr/>
            </p:nvSpPr>
            <p:spPr bwMode="auto">
              <a:xfrm flipV="1">
                <a:off x="4807"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Line 74">
                <a:extLst>
                  <a:ext uri="{FF2B5EF4-FFF2-40B4-BE49-F238E27FC236}">
                    <a16:creationId xmlns:a16="http://schemas.microsoft.com/office/drawing/2014/main" id="{422843CA-D792-B631-ECB8-31F5F050C81F}"/>
                  </a:ext>
                </a:extLst>
              </p:cNvPr>
              <p:cNvSpPr>
                <a:spLocks noChangeShapeType="1"/>
              </p:cNvSpPr>
              <p:nvPr/>
            </p:nvSpPr>
            <p:spPr bwMode="auto">
              <a:xfrm flipV="1">
                <a:off x="4841"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Line 75">
                <a:extLst>
                  <a:ext uri="{FF2B5EF4-FFF2-40B4-BE49-F238E27FC236}">
                    <a16:creationId xmlns:a16="http://schemas.microsoft.com/office/drawing/2014/main" id="{598C6EC0-807C-2333-5BAC-9F144BA89B89}"/>
                  </a:ext>
                </a:extLst>
              </p:cNvPr>
              <p:cNvSpPr>
                <a:spLocks noChangeShapeType="1"/>
              </p:cNvSpPr>
              <p:nvPr/>
            </p:nvSpPr>
            <p:spPr bwMode="auto">
              <a:xfrm flipV="1">
                <a:off x="4865"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Line 76">
                <a:extLst>
                  <a:ext uri="{FF2B5EF4-FFF2-40B4-BE49-F238E27FC236}">
                    <a16:creationId xmlns:a16="http://schemas.microsoft.com/office/drawing/2014/main" id="{F95ADC58-46E4-376D-541A-F18DD43FDB5F}"/>
                  </a:ext>
                </a:extLst>
              </p:cNvPr>
              <p:cNvSpPr>
                <a:spLocks noChangeShapeType="1"/>
              </p:cNvSpPr>
              <p:nvPr/>
            </p:nvSpPr>
            <p:spPr bwMode="auto">
              <a:xfrm flipV="1">
                <a:off x="4887"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Line 77">
                <a:extLst>
                  <a:ext uri="{FF2B5EF4-FFF2-40B4-BE49-F238E27FC236}">
                    <a16:creationId xmlns:a16="http://schemas.microsoft.com/office/drawing/2014/main" id="{29FAAF0A-78B8-922D-2235-FC03327237A1}"/>
                  </a:ext>
                </a:extLst>
              </p:cNvPr>
              <p:cNvSpPr>
                <a:spLocks noChangeShapeType="1"/>
              </p:cNvSpPr>
              <p:nvPr/>
            </p:nvSpPr>
            <p:spPr bwMode="auto">
              <a:xfrm flipV="1">
                <a:off x="4912"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Line 78">
                <a:extLst>
                  <a:ext uri="{FF2B5EF4-FFF2-40B4-BE49-F238E27FC236}">
                    <a16:creationId xmlns:a16="http://schemas.microsoft.com/office/drawing/2014/main" id="{DC75583A-7265-7047-08C1-05C917A7C93E}"/>
                  </a:ext>
                </a:extLst>
              </p:cNvPr>
              <p:cNvSpPr>
                <a:spLocks noChangeShapeType="1"/>
              </p:cNvSpPr>
              <p:nvPr/>
            </p:nvSpPr>
            <p:spPr bwMode="auto">
              <a:xfrm flipV="1">
                <a:off x="4924"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Line 79">
                <a:extLst>
                  <a:ext uri="{FF2B5EF4-FFF2-40B4-BE49-F238E27FC236}">
                    <a16:creationId xmlns:a16="http://schemas.microsoft.com/office/drawing/2014/main" id="{469F48C5-9AFC-1932-56AB-76D35AE67DD3}"/>
                  </a:ext>
                </a:extLst>
              </p:cNvPr>
              <p:cNvSpPr>
                <a:spLocks noChangeShapeType="1"/>
              </p:cNvSpPr>
              <p:nvPr/>
            </p:nvSpPr>
            <p:spPr bwMode="auto">
              <a:xfrm flipV="1">
                <a:off x="4958"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Line 80">
                <a:extLst>
                  <a:ext uri="{FF2B5EF4-FFF2-40B4-BE49-F238E27FC236}">
                    <a16:creationId xmlns:a16="http://schemas.microsoft.com/office/drawing/2014/main" id="{3E0FC331-8B9C-3D95-7EF8-C8FB8D2AAB91}"/>
                  </a:ext>
                </a:extLst>
              </p:cNvPr>
              <p:cNvSpPr>
                <a:spLocks noChangeShapeType="1"/>
              </p:cNvSpPr>
              <p:nvPr/>
            </p:nvSpPr>
            <p:spPr bwMode="auto">
              <a:xfrm flipV="1">
                <a:off x="4970"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Line 81">
                <a:extLst>
                  <a:ext uri="{FF2B5EF4-FFF2-40B4-BE49-F238E27FC236}">
                    <a16:creationId xmlns:a16="http://schemas.microsoft.com/office/drawing/2014/main" id="{87B7F2E4-359D-E232-61B0-D1B1ED605C54}"/>
                  </a:ext>
                </a:extLst>
              </p:cNvPr>
              <p:cNvSpPr>
                <a:spLocks noChangeShapeType="1"/>
              </p:cNvSpPr>
              <p:nvPr/>
            </p:nvSpPr>
            <p:spPr bwMode="auto">
              <a:xfrm flipV="1">
                <a:off x="4984"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Line 82">
                <a:extLst>
                  <a:ext uri="{FF2B5EF4-FFF2-40B4-BE49-F238E27FC236}">
                    <a16:creationId xmlns:a16="http://schemas.microsoft.com/office/drawing/2014/main" id="{E0CA7CCA-D8D6-A240-1DC4-6A86C4E3BE5E}"/>
                  </a:ext>
                </a:extLst>
              </p:cNvPr>
              <p:cNvSpPr>
                <a:spLocks noChangeShapeType="1"/>
              </p:cNvSpPr>
              <p:nvPr/>
            </p:nvSpPr>
            <p:spPr bwMode="auto">
              <a:xfrm flipV="1">
                <a:off x="511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Line 83">
                <a:extLst>
                  <a:ext uri="{FF2B5EF4-FFF2-40B4-BE49-F238E27FC236}">
                    <a16:creationId xmlns:a16="http://schemas.microsoft.com/office/drawing/2014/main" id="{C8033C26-7832-A3A9-5776-0ADFFC9FB817}"/>
                  </a:ext>
                </a:extLst>
              </p:cNvPr>
              <p:cNvSpPr>
                <a:spLocks noChangeShapeType="1"/>
              </p:cNvSpPr>
              <p:nvPr/>
            </p:nvSpPr>
            <p:spPr bwMode="auto">
              <a:xfrm flipV="1">
                <a:off x="518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Line 84">
                <a:extLst>
                  <a:ext uri="{FF2B5EF4-FFF2-40B4-BE49-F238E27FC236}">
                    <a16:creationId xmlns:a16="http://schemas.microsoft.com/office/drawing/2014/main" id="{DE9D2FDD-9AC3-7196-FFC5-95B193AD2873}"/>
                  </a:ext>
                </a:extLst>
              </p:cNvPr>
              <p:cNvSpPr>
                <a:spLocks noChangeShapeType="1"/>
              </p:cNvSpPr>
              <p:nvPr/>
            </p:nvSpPr>
            <p:spPr bwMode="auto">
              <a:xfrm flipV="1">
                <a:off x="5265"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Line 85">
                <a:extLst>
                  <a:ext uri="{FF2B5EF4-FFF2-40B4-BE49-F238E27FC236}">
                    <a16:creationId xmlns:a16="http://schemas.microsoft.com/office/drawing/2014/main" id="{7C5DA3A0-3BE0-7D29-F42F-FC5A08AFF5A6}"/>
                  </a:ext>
                </a:extLst>
              </p:cNvPr>
              <p:cNvSpPr>
                <a:spLocks noChangeShapeType="1"/>
              </p:cNvSpPr>
              <p:nvPr/>
            </p:nvSpPr>
            <p:spPr bwMode="auto">
              <a:xfrm flipV="1">
                <a:off x="537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Line 86">
                <a:extLst>
                  <a:ext uri="{FF2B5EF4-FFF2-40B4-BE49-F238E27FC236}">
                    <a16:creationId xmlns:a16="http://schemas.microsoft.com/office/drawing/2014/main" id="{CB3C496C-E007-5DD7-5B27-6EFB90290832}"/>
                  </a:ext>
                </a:extLst>
              </p:cNvPr>
              <p:cNvSpPr>
                <a:spLocks noChangeShapeType="1"/>
              </p:cNvSpPr>
              <p:nvPr/>
            </p:nvSpPr>
            <p:spPr bwMode="auto">
              <a:xfrm flipV="1">
                <a:off x="5429"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Line 87">
                <a:extLst>
                  <a:ext uri="{FF2B5EF4-FFF2-40B4-BE49-F238E27FC236}">
                    <a16:creationId xmlns:a16="http://schemas.microsoft.com/office/drawing/2014/main" id="{52991C8E-EB91-526D-6936-6760AD05C338}"/>
                  </a:ext>
                </a:extLst>
              </p:cNvPr>
              <p:cNvSpPr>
                <a:spLocks noChangeShapeType="1"/>
              </p:cNvSpPr>
              <p:nvPr/>
            </p:nvSpPr>
            <p:spPr bwMode="auto">
              <a:xfrm flipV="1">
                <a:off x="5443"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Line 88">
                <a:extLst>
                  <a:ext uri="{FF2B5EF4-FFF2-40B4-BE49-F238E27FC236}">
                    <a16:creationId xmlns:a16="http://schemas.microsoft.com/office/drawing/2014/main" id="{9DC262A5-5624-3AE6-3AB3-044A574336D7}"/>
                  </a:ext>
                </a:extLst>
              </p:cNvPr>
              <p:cNvSpPr>
                <a:spLocks noChangeShapeType="1"/>
              </p:cNvSpPr>
              <p:nvPr/>
            </p:nvSpPr>
            <p:spPr bwMode="auto">
              <a:xfrm flipV="1">
                <a:off x="5453"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Line 89">
                <a:extLst>
                  <a:ext uri="{FF2B5EF4-FFF2-40B4-BE49-F238E27FC236}">
                    <a16:creationId xmlns:a16="http://schemas.microsoft.com/office/drawing/2014/main" id="{B0A246EE-5D58-1C97-E013-8FA930560206}"/>
                  </a:ext>
                </a:extLst>
              </p:cNvPr>
              <p:cNvSpPr>
                <a:spLocks noChangeShapeType="1"/>
              </p:cNvSpPr>
              <p:nvPr/>
            </p:nvSpPr>
            <p:spPr bwMode="auto">
              <a:xfrm flipV="1">
                <a:off x="5467"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Line 90">
                <a:extLst>
                  <a:ext uri="{FF2B5EF4-FFF2-40B4-BE49-F238E27FC236}">
                    <a16:creationId xmlns:a16="http://schemas.microsoft.com/office/drawing/2014/main" id="{AB4D0E13-5D31-BB1E-5C3E-43B39884B0FF}"/>
                  </a:ext>
                </a:extLst>
              </p:cNvPr>
              <p:cNvSpPr>
                <a:spLocks noChangeShapeType="1"/>
              </p:cNvSpPr>
              <p:nvPr/>
            </p:nvSpPr>
            <p:spPr bwMode="auto">
              <a:xfrm flipV="1">
                <a:off x="5501" y="2087"/>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Line 91">
                <a:extLst>
                  <a:ext uri="{FF2B5EF4-FFF2-40B4-BE49-F238E27FC236}">
                    <a16:creationId xmlns:a16="http://schemas.microsoft.com/office/drawing/2014/main" id="{660C34DC-7031-489F-72B2-D63F57B0C2AD}"/>
                  </a:ext>
                </a:extLst>
              </p:cNvPr>
              <p:cNvSpPr>
                <a:spLocks noChangeShapeType="1"/>
              </p:cNvSpPr>
              <p:nvPr/>
            </p:nvSpPr>
            <p:spPr bwMode="auto">
              <a:xfrm flipV="1">
                <a:off x="5879" y="2107"/>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Line 92">
                <a:extLst>
                  <a:ext uri="{FF2B5EF4-FFF2-40B4-BE49-F238E27FC236}">
                    <a16:creationId xmlns:a16="http://schemas.microsoft.com/office/drawing/2014/main" id="{C4FDA70A-ADAB-7A8D-4C99-5C8C60C1C2A3}"/>
                  </a:ext>
                </a:extLst>
              </p:cNvPr>
              <p:cNvSpPr>
                <a:spLocks noChangeShapeType="1"/>
              </p:cNvSpPr>
              <p:nvPr/>
            </p:nvSpPr>
            <p:spPr bwMode="auto">
              <a:xfrm flipV="1">
                <a:off x="5948"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Line 93">
                <a:extLst>
                  <a:ext uri="{FF2B5EF4-FFF2-40B4-BE49-F238E27FC236}">
                    <a16:creationId xmlns:a16="http://schemas.microsoft.com/office/drawing/2014/main" id="{4F2D50DF-82B2-F21C-1E63-E88D39AA1031}"/>
                  </a:ext>
                </a:extLst>
              </p:cNvPr>
              <p:cNvSpPr>
                <a:spLocks noChangeShapeType="1"/>
              </p:cNvSpPr>
              <p:nvPr/>
            </p:nvSpPr>
            <p:spPr bwMode="auto">
              <a:xfrm flipV="1">
                <a:off x="5962"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Line 94">
                <a:extLst>
                  <a:ext uri="{FF2B5EF4-FFF2-40B4-BE49-F238E27FC236}">
                    <a16:creationId xmlns:a16="http://schemas.microsoft.com/office/drawing/2014/main" id="{100AC610-A71D-D116-3669-9C38A8614AB0}"/>
                  </a:ext>
                </a:extLst>
              </p:cNvPr>
              <p:cNvSpPr>
                <a:spLocks noChangeShapeType="1"/>
              </p:cNvSpPr>
              <p:nvPr/>
            </p:nvSpPr>
            <p:spPr bwMode="auto">
              <a:xfrm flipV="1">
                <a:off x="5984"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Line 95">
                <a:extLst>
                  <a:ext uri="{FF2B5EF4-FFF2-40B4-BE49-F238E27FC236}">
                    <a16:creationId xmlns:a16="http://schemas.microsoft.com/office/drawing/2014/main" id="{BF149CF1-17B5-0790-1AF6-82F4AA85D906}"/>
                  </a:ext>
                </a:extLst>
              </p:cNvPr>
              <p:cNvSpPr>
                <a:spLocks noChangeShapeType="1"/>
              </p:cNvSpPr>
              <p:nvPr/>
            </p:nvSpPr>
            <p:spPr bwMode="auto">
              <a:xfrm flipV="1">
                <a:off x="5996"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Line 96">
                <a:extLst>
                  <a:ext uri="{FF2B5EF4-FFF2-40B4-BE49-F238E27FC236}">
                    <a16:creationId xmlns:a16="http://schemas.microsoft.com/office/drawing/2014/main" id="{0546E16A-0FC8-52D5-58A0-2CEDF54813A0}"/>
                  </a:ext>
                </a:extLst>
              </p:cNvPr>
              <p:cNvSpPr>
                <a:spLocks noChangeShapeType="1"/>
              </p:cNvSpPr>
              <p:nvPr/>
            </p:nvSpPr>
            <p:spPr bwMode="auto">
              <a:xfrm flipV="1">
                <a:off x="6019"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Line 97">
                <a:extLst>
                  <a:ext uri="{FF2B5EF4-FFF2-40B4-BE49-F238E27FC236}">
                    <a16:creationId xmlns:a16="http://schemas.microsoft.com/office/drawing/2014/main" id="{40B05AD2-1C64-3393-CF30-1A0DEB725DEB}"/>
                  </a:ext>
                </a:extLst>
              </p:cNvPr>
              <p:cNvSpPr>
                <a:spLocks noChangeShapeType="1"/>
              </p:cNvSpPr>
              <p:nvPr/>
            </p:nvSpPr>
            <p:spPr bwMode="auto">
              <a:xfrm flipV="1">
                <a:off x="6033"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Line 98">
                <a:extLst>
                  <a:ext uri="{FF2B5EF4-FFF2-40B4-BE49-F238E27FC236}">
                    <a16:creationId xmlns:a16="http://schemas.microsoft.com/office/drawing/2014/main" id="{46BF6BF1-0B5B-A6DF-0387-44D244024EF2}"/>
                  </a:ext>
                </a:extLst>
              </p:cNvPr>
              <p:cNvSpPr>
                <a:spLocks noChangeShapeType="1"/>
              </p:cNvSpPr>
              <p:nvPr/>
            </p:nvSpPr>
            <p:spPr bwMode="auto">
              <a:xfrm flipV="1">
                <a:off x="62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Line 99">
                <a:extLst>
                  <a:ext uri="{FF2B5EF4-FFF2-40B4-BE49-F238E27FC236}">
                    <a16:creationId xmlns:a16="http://schemas.microsoft.com/office/drawing/2014/main" id="{738057CC-4876-F3CC-D29C-9BFB6B689E90}"/>
                  </a:ext>
                </a:extLst>
              </p:cNvPr>
              <p:cNvSpPr>
                <a:spLocks noChangeShapeType="1"/>
              </p:cNvSpPr>
              <p:nvPr/>
            </p:nvSpPr>
            <p:spPr bwMode="auto">
              <a:xfrm flipV="1">
                <a:off x="629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Line 100">
                <a:extLst>
                  <a:ext uri="{FF2B5EF4-FFF2-40B4-BE49-F238E27FC236}">
                    <a16:creationId xmlns:a16="http://schemas.microsoft.com/office/drawing/2014/main" id="{7CA02642-9E2C-EE6F-5E4E-A9AA480F157F}"/>
                  </a:ext>
                </a:extLst>
              </p:cNvPr>
              <p:cNvSpPr>
                <a:spLocks noChangeShapeType="1"/>
              </p:cNvSpPr>
              <p:nvPr/>
            </p:nvSpPr>
            <p:spPr bwMode="auto">
              <a:xfrm flipV="1">
                <a:off x="6326"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Line 101">
                <a:extLst>
                  <a:ext uri="{FF2B5EF4-FFF2-40B4-BE49-F238E27FC236}">
                    <a16:creationId xmlns:a16="http://schemas.microsoft.com/office/drawing/2014/main" id="{64F88368-3A0C-A380-4A51-0905FDDA073A}"/>
                  </a:ext>
                </a:extLst>
              </p:cNvPr>
              <p:cNvSpPr>
                <a:spLocks noChangeShapeType="1"/>
              </p:cNvSpPr>
              <p:nvPr/>
            </p:nvSpPr>
            <p:spPr bwMode="auto">
              <a:xfrm flipV="1">
                <a:off x="6372"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Line 102">
                <a:extLst>
                  <a:ext uri="{FF2B5EF4-FFF2-40B4-BE49-F238E27FC236}">
                    <a16:creationId xmlns:a16="http://schemas.microsoft.com/office/drawing/2014/main" id="{398EDFA4-38C1-DF25-5BFD-E0D9C8680B35}"/>
                  </a:ext>
                </a:extLst>
              </p:cNvPr>
              <p:cNvSpPr>
                <a:spLocks noChangeShapeType="1"/>
              </p:cNvSpPr>
              <p:nvPr/>
            </p:nvSpPr>
            <p:spPr bwMode="auto">
              <a:xfrm flipV="1">
                <a:off x="6386"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Line 103">
                <a:extLst>
                  <a:ext uri="{FF2B5EF4-FFF2-40B4-BE49-F238E27FC236}">
                    <a16:creationId xmlns:a16="http://schemas.microsoft.com/office/drawing/2014/main" id="{DB392488-AD85-FE90-19F3-147E72C7AB1C}"/>
                  </a:ext>
                </a:extLst>
              </p:cNvPr>
              <p:cNvSpPr>
                <a:spLocks noChangeShapeType="1"/>
              </p:cNvSpPr>
              <p:nvPr/>
            </p:nvSpPr>
            <p:spPr bwMode="auto">
              <a:xfrm flipV="1">
                <a:off x="6407"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Line 104">
                <a:extLst>
                  <a:ext uri="{FF2B5EF4-FFF2-40B4-BE49-F238E27FC236}">
                    <a16:creationId xmlns:a16="http://schemas.microsoft.com/office/drawing/2014/main" id="{286D274D-1838-2A89-D101-0FB010928BA7}"/>
                  </a:ext>
                </a:extLst>
              </p:cNvPr>
              <p:cNvSpPr>
                <a:spLocks noChangeShapeType="1"/>
              </p:cNvSpPr>
              <p:nvPr/>
            </p:nvSpPr>
            <p:spPr bwMode="auto">
              <a:xfrm flipV="1">
                <a:off x="64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Line 105">
                <a:extLst>
                  <a:ext uri="{FF2B5EF4-FFF2-40B4-BE49-F238E27FC236}">
                    <a16:creationId xmlns:a16="http://schemas.microsoft.com/office/drawing/2014/main" id="{DF1A2076-0CBA-1B03-9025-5DBDE84C1B63}"/>
                  </a:ext>
                </a:extLst>
              </p:cNvPr>
              <p:cNvSpPr>
                <a:spLocks noChangeShapeType="1"/>
              </p:cNvSpPr>
              <p:nvPr/>
            </p:nvSpPr>
            <p:spPr bwMode="auto">
              <a:xfrm flipV="1">
                <a:off x="6455"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Line 106">
                <a:extLst>
                  <a:ext uri="{FF2B5EF4-FFF2-40B4-BE49-F238E27FC236}">
                    <a16:creationId xmlns:a16="http://schemas.microsoft.com/office/drawing/2014/main" id="{336D241B-9F83-D6D4-6E80-F87037C5798F}"/>
                  </a:ext>
                </a:extLst>
              </p:cNvPr>
              <p:cNvSpPr>
                <a:spLocks noChangeShapeType="1"/>
              </p:cNvSpPr>
              <p:nvPr/>
            </p:nvSpPr>
            <p:spPr bwMode="auto">
              <a:xfrm flipV="1">
                <a:off x="6469"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Line 107">
                <a:extLst>
                  <a:ext uri="{FF2B5EF4-FFF2-40B4-BE49-F238E27FC236}">
                    <a16:creationId xmlns:a16="http://schemas.microsoft.com/office/drawing/2014/main" id="{A758D5D5-C2F5-8FFB-C28F-145F61AF6279}"/>
                  </a:ext>
                </a:extLst>
              </p:cNvPr>
              <p:cNvSpPr>
                <a:spLocks noChangeShapeType="1"/>
              </p:cNvSpPr>
              <p:nvPr/>
            </p:nvSpPr>
            <p:spPr bwMode="auto">
              <a:xfrm flipV="1">
                <a:off x="649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Line 108">
                <a:extLst>
                  <a:ext uri="{FF2B5EF4-FFF2-40B4-BE49-F238E27FC236}">
                    <a16:creationId xmlns:a16="http://schemas.microsoft.com/office/drawing/2014/main" id="{3C0C9B40-E378-BE50-07A5-F998E9E007DD}"/>
                  </a:ext>
                </a:extLst>
              </p:cNvPr>
              <p:cNvSpPr>
                <a:spLocks noChangeShapeType="1"/>
              </p:cNvSpPr>
              <p:nvPr/>
            </p:nvSpPr>
            <p:spPr bwMode="auto">
              <a:xfrm flipV="1">
                <a:off x="6514"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Line 109">
                <a:extLst>
                  <a:ext uri="{FF2B5EF4-FFF2-40B4-BE49-F238E27FC236}">
                    <a16:creationId xmlns:a16="http://schemas.microsoft.com/office/drawing/2014/main" id="{6D2125A2-CB43-2296-D6A4-9C45E55E9028}"/>
                  </a:ext>
                </a:extLst>
              </p:cNvPr>
              <p:cNvSpPr>
                <a:spLocks noChangeShapeType="1"/>
              </p:cNvSpPr>
              <p:nvPr/>
            </p:nvSpPr>
            <p:spPr bwMode="auto">
              <a:xfrm flipV="1">
                <a:off x="6538"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Line 110">
                <a:extLst>
                  <a:ext uri="{FF2B5EF4-FFF2-40B4-BE49-F238E27FC236}">
                    <a16:creationId xmlns:a16="http://schemas.microsoft.com/office/drawing/2014/main" id="{24D9FAB9-C554-160E-8FC2-2F1A693C2EF3}"/>
                  </a:ext>
                </a:extLst>
              </p:cNvPr>
              <p:cNvSpPr>
                <a:spLocks noChangeShapeType="1"/>
              </p:cNvSpPr>
              <p:nvPr/>
            </p:nvSpPr>
            <p:spPr bwMode="auto">
              <a:xfrm flipV="1">
                <a:off x="6574"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Line 111">
                <a:extLst>
                  <a:ext uri="{FF2B5EF4-FFF2-40B4-BE49-F238E27FC236}">
                    <a16:creationId xmlns:a16="http://schemas.microsoft.com/office/drawing/2014/main" id="{CB95BD1B-1466-3D5E-3DC4-A4E822126A93}"/>
                  </a:ext>
                </a:extLst>
              </p:cNvPr>
              <p:cNvSpPr>
                <a:spLocks noChangeShapeType="1"/>
              </p:cNvSpPr>
              <p:nvPr/>
            </p:nvSpPr>
            <p:spPr bwMode="auto">
              <a:xfrm flipV="1">
                <a:off x="66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Line 112">
                <a:extLst>
                  <a:ext uri="{FF2B5EF4-FFF2-40B4-BE49-F238E27FC236}">
                    <a16:creationId xmlns:a16="http://schemas.microsoft.com/office/drawing/2014/main" id="{020800A7-DF5B-DAB2-64BA-321F54325439}"/>
                  </a:ext>
                </a:extLst>
              </p:cNvPr>
              <p:cNvSpPr>
                <a:spLocks noChangeShapeType="1"/>
              </p:cNvSpPr>
              <p:nvPr/>
            </p:nvSpPr>
            <p:spPr bwMode="auto">
              <a:xfrm flipV="1">
                <a:off x="6962"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Line 113">
                <a:extLst>
                  <a:ext uri="{FF2B5EF4-FFF2-40B4-BE49-F238E27FC236}">
                    <a16:creationId xmlns:a16="http://schemas.microsoft.com/office/drawing/2014/main" id="{9B2BF19B-7556-196A-69BD-115F5DFF7EAE}"/>
                  </a:ext>
                </a:extLst>
              </p:cNvPr>
              <p:cNvSpPr>
                <a:spLocks noChangeShapeType="1"/>
              </p:cNvSpPr>
              <p:nvPr/>
            </p:nvSpPr>
            <p:spPr bwMode="auto">
              <a:xfrm flipV="1">
                <a:off x="7079"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Line 114">
                <a:extLst>
                  <a:ext uri="{FF2B5EF4-FFF2-40B4-BE49-F238E27FC236}">
                    <a16:creationId xmlns:a16="http://schemas.microsoft.com/office/drawing/2014/main" id="{825D5DFA-AC33-70C2-4C33-8CA44413F9E3}"/>
                  </a:ext>
                </a:extLst>
              </p:cNvPr>
              <p:cNvSpPr>
                <a:spLocks noChangeShapeType="1"/>
              </p:cNvSpPr>
              <p:nvPr/>
            </p:nvSpPr>
            <p:spPr bwMode="auto">
              <a:xfrm flipV="1">
                <a:off x="1118" y="818"/>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Line 115">
                <a:extLst>
                  <a:ext uri="{FF2B5EF4-FFF2-40B4-BE49-F238E27FC236}">
                    <a16:creationId xmlns:a16="http://schemas.microsoft.com/office/drawing/2014/main" id="{43E0DFF0-322A-8F5B-246A-1F5DA9C9E4AD}"/>
                  </a:ext>
                </a:extLst>
              </p:cNvPr>
              <p:cNvSpPr>
                <a:spLocks noChangeShapeType="1"/>
              </p:cNvSpPr>
              <p:nvPr/>
            </p:nvSpPr>
            <p:spPr bwMode="auto">
              <a:xfrm flipV="1">
                <a:off x="1320" y="1020"/>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Line 116">
                <a:extLst>
                  <a:ext uri="{FF2B5EF4-FFF2-40B4-BE49-F238E27FC236}">
                    <a16:creationId xmlns:a16="http://schemas.microsoft.com/office/drawing/2014/main" id="{A97237D1-4523-8950-032E-21AC65218BD1}"/>
                  </a:ext>
                </a:extLst>
              </p:cNvPr>
              <p:cNvSpPr>
                <a:spLocks noChangeShapeType="1"/>
              </p:cNvSpPr>
              <p:nvPr/>
            </p:nvSpPr>
            <p:spPr bwMode="auto">
              <a:xfrm flipV="1">
                <a:off x="1352" y="1048"/>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Line 117">
                <a:extLst>
                  <a:ext uri="{FF2B5EF4-FFF2-40B4-BE49-F238E27FC236}">
                    <a16:creationId xmlns:a16="http://schemas.microsoft.com/office/drawing/2014/main" id="{C9DE3C71-8C5A-EB61-AD19-8C70C5CB514D}"/>
                  </a:ext>
                </a:extLst>
              </p:cNvPr>
              <p:cNvSpPr>
                <a:spLocks noChangeShapeType="1"/>
              </p:cNvSpPr>
              <p:nvPr/>
            </p:nvSpPr>
            <p:spPr bwMode="auto">
              <a:xfrm flipV="1">
                <a:off x="1871" y="1830"/>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Line 118">
                <a:extLst>
                  <a:ext uri="{FF2B5EF4-FFF2-40B4-BE49-F238E27FC236}">
                    <a16:creationId xmlns:a16="http://schemas.microsoft.com/office/drawing/2014/main" id="{8C3410EB-B71E-0D46-A5C8-ECF679D7DBFA}"/>
                  </a:ext>
                </a:extLst>
              </p:cNvPr>
              <p:cNvSpPr>
                <a:spLocks noChangeShapeType="1"/>
              </p:cNvSpPr>
              <p:nvPr/>
            </p:nvSpPr>
            <p:spPr bwMode="auto">
              <a:xfrm flipV="1">
                <a:off x="1875" y="1863"/>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Line 119">
                <a:extLst>
                  <a:ext uri="{FF2B5EF4-FFF2-40B4-BE49-F238E27FC236}">
                    <a16:creationId xmlns:a16="http://schemas.microsoft.com/office/drawing/2014/main" id="{17643F61-60FE-5086-723E-FEF63162FAEC}"/>
                  </a:ext>
                </a:extLst>
              </p:cNvPr>
              <p:cNvSpPr>
                <a:spLocks noChangeShapeType="1"/>
              </p:cNvSpPr>
              <p:nvPr/>
            </p:nvSpPr>
            <p:spPr bwMode="auto">
              <a:xfrm flipV="1">
                <a:off x="1879" y="1869"/>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Line 120">
                <a:extLst>
                  <a:ext uri="{FF2B5EF4-FFF2-40B4-BE49-F238E27FC236}">
                    <a16:creationId xmlns:a16="http://schemas.microsoft.com/office/drawing/2014/main" id="{A88EA1A2-F509-DDA9-2E4B-B1CCA6558727}"/>
                  </a:ext>
                </a:extLst>
              </p:cNvPr>
              <p:cNvSpPr>
                <a:spLocks noChangeShapeType="1"/>
              </p:cNvSpPr>
              <p:nvPr/>
            </p:nvSpPr>
            <p:spPr bwMode="auto">
              <a:xfrm flipV="1">
                <a:off x="1920" y="1899"/>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Line 121">
                <a:extLst>
                  <a:ext uri="{FF2B5EF4-FFF2-40B4-BE49-F238E27FC236}">
                    <a16:creationId xmlns:a16="http://schemas.microsoft.com/office/drawing/2014/main" id="{27D86679-F5C0-05EA-4F4D-487A15D31F5D}"/>
                  </a:ext>
                </a:extLst>
              </p:cNvPr>
              <p:cNvSpPr>
                <a:spLocks noChangeShapeType="1"/>
              </p:cNvSpPr>
              <p:nvPr/>
            </p:nvSpPr>
            <p:spPr bwMode="auto">
              <a:xfrm flipV="1">
                <a:off x="2368" y="2048"/>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Line 122">
                <a:extLst>
                  <a:ext uri="{FF2B5EF4-FFF2-40B4-BE49-F238E27FC236}">
                    <a16:creationId xmlns:a16="http://schemas.microsoft.com/office/drawing/2014/main" id="{B58ED850-1E64-EF8E-14BB-A4C0EF999A4A}"/>
                  </a:ext>
                </a:extLst>
              </p:cNvPr>
              <p:cNvSpPr>
                <a:spLocks noChangeShapeType="1"/>
              </p:cNvSpPr>
              <p:nvPr/>
            </p:nvSpPr>
            <p:spPr bwMode="auto">
              <a:xfrm flipV="1">
                <a:off x="2427" y="2054"/>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Line 123">
                <a:extLst>
                  <a:ext uri="{FF2B5EF4-FFF2-40B4-BE49-F238E27FC236}">
                    <a16:creationId xmlns:a16="http://schemas.microsoft.com/office/drawing/2014/main" id="{D5AE62F6-968C-C0A4-22CF-A2C3E466DF78}"/>
                  </a:ext>
                </a:extLst>
              </p:cNvPr>
              <p:cNvSpPr>
                <a:spLocks noChangeShapeType="1"/>
              </p:cNvSpPr>
              <p:nvPr/>
            </p:nvSpPr>
            <p:spPr bwMode="auto">
              <a:xfrm flipV="1">
                <a:off x="2631" y="2103"/>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Line 124">
                <a:extLst>
                  <a:ext uri="{FF2B5EF4-FFF2-40B4-BE49-F238E27FC236}">
                    <a16:creationId xmlns:a16="http://schemas.microsoft.com/office/drawing/2014/main" id="{4EDAA00A-D8ED-AB02-6829-02123293AE0E}"/>
                  </a:ext>
                </a:extLst>
              </p:cNvPr>
              <p:cNvSpPr>
                <a:spLocks noChangeShapeType="1"/>
              </p:cNvSpPr>
              <p:nvPr/>
            </p:nvSpPr>
            <p:spPr bwMode="auto">
              <a:xfrm flipV="1">
                <a:off x="2875" y="2133"/>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Line 125">
                <a:extLst>
                  <a:ext uri="{FF2B5EF4-FFF2-40B4-BE49-F238E27FC236}">
                    <a16:creationId xmlns:a16="http://schemas.microsoft.com/office/drawing/2014/main" id="{EBB09A74-73B9-C6CC-675E-4A1BB6BB93FC}"/>
                  </a:ext>
                </a:extLst>
              </p:cNvPr>
              <p:cNvSpPr>
                <a:spLocks noChangeShapeType="1"/>
              </p:cNvSpPr>
              <p:nvPr/>
            </p:nvSpPr>
            <p:spPr bwMode="auto">
              <a:xfrm flipV="1">
                <a:off x="2946" y="2151"/>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Line 126">
                <a:extLst>
                  <a:ext uri="{FF2B5EF4-FFF2-40B4-BE49-F238E27FC236}">
                    <a16:creationId xmlns:a16="http://schemas.microsoft.com/office/drawing/2014/main" id="{E93CEDE8-D25A-8C68-A3DC-F9C50B3EF16B}"/>
                  </a:ext>
                </a:extLst>
              </p:cNvPr>
              <p:cNvSpPr>
                <a:spLocks noChangeShapeType="1"/>
              </p:cNvSpPr>
              <p:nvPr/>
            </p:nvSpPr>
            <p:spPr bwMode="auto">
              <a:xfrm flipV="1">
                <a:off x="2980" y="2162"/>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Line 127">
                <a:extLst>
                  <a:ext uri="{FF2B5EF4-FFF2-40B4-BE49-F238E27FC236}">
                    <a16:creationId xmlns:a16="http://schemas.microsoft.com/office/drawing/2014/main" id="{EBA2C8F9-0354-E685-0B18-EAD8ADC196BE}"/>
                  </a:ext>
                </a:extLst>
              </p:cNvPr>
              <p:cNvSpPr>
                <a:spLocks noChangeShapeType="1"/>
              </p:cNvSpPr>
              <p:nvPr/>
            </p:nvSpPr>
            <p:spPr bwMode="auto">
              <a:xfrm flipV="1">
                <a:off x="3453" y="2214"/>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Line 128">
                <a:extLst>
                  <a:ext uri="{FF2B5EF4-FFF2-40B4-BE49-F238E27FC236}">
                    <a16:creationId xmlns:a16="http://schemas.microsoft.com/office/drawing/2014/main" id="{3E1FC92D-BC19-F87A-BD5C-31A013DA29AB}"/>
                  </a:ext>
                </a:extLst>
              </p:cNvPr>
              <p:cNvSpPr>
                <a:spLocks noChangeShapeType="1"/>
              </p:cNvSpPr>
              <p:nvPr/>
            </p:nvSpPr>
            <p:spPr bwMode="auto">
              <a:xfrm flipV="1">
                <a:off x="3477" y="2224"/>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Line 129">
                <a:extLst>
                  <a:ext uri="{FF2B5EF4-FFF2-40B4-BE49-F238E27FC236}">
                    <a16:creationId xmlns:a16="http://schemas.microsoft.com/office/drawing/2014/main" id="{5EC73324-159A-3336-4241-FEA16BFB1C1C}"/>
                  </a:ext>
                </a:extLst>
              </p:cNvPr>
              <p:cNvSpPr>
                <a:spLocks noChangeShapeType="1"/>
              </p:cNvSpPr>
              <p:nvPr/>
            </p:nvSpPr>
            <p:spPr bwMode="auto">
              <a:xfrm flipV="1">
                <a:off x="3689" y="2224"/>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Line 130">
                <a:extLst>
                  <a:ext uri="{FF2B5EF4-FFF2-40B4-BE49-F238E27FC236}">
                    <a16:creationId xmlns:a16="http://schemas.microsoft.com/office/drawing/2014/main" id="{21AC90CD-1C98-44BD-CCF4-E6555CC1DCB7}"/>
                  </a:ext>
                </a:extLst>
              </p:cNvPr>
              <p:cNvSpPr>
                <a:spLocks noChangeShapeType="1"/>
              </p:cNvSpPr>
              <p:nvPr/>
            </p:nvSpPr>
            <p:spPr bwMode="auto">
              <a:xfrm flipV="1">
                <a:off x="3770" y="2242"/>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Line 131">
                <a:extLst>
                  <a:ext uri="{FF2B5EF4-FFF2-40B4-BE49-F238E27FC236}">
                    <a16:creationId xmlns:a16="http://schemas.microsoft.com/office/drawing/2014/main" id="{B82E5C09-C469-8058-5E88-7D52E1915B7A}"/>
                  </a:ext>
                </a:extLst>
              </p:cNvPr>
              <p:cNvSpPr>
                <a:spLocks noChangeShapeType="1"/>
              </p:cNvSpPr>
              <p:nvPr/>
            </p:nvSpPr>
            <p:spPr bwMode="auto">
              <a:xfrm flipV="1">
                <a:off x="3792" y="2250"/>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Line 132">
                <a:extLst>
                  <a:ext uri="{FF2B5EF4-FFF2-40B4-BE49-F238E27FC236}">
                    <a16:creationId xmlns:a16="http://schemas.microsoft.com/office/drawing/2014/main" id="{70D02948-4599-B08C-6139-1FAB48091396}"/>
                  </a:ext>
                </a:extLst>
              </p:cNvPr>
              <p:cNvSpPr>
                <a:spLocks noChangeShapeType="1"/>
              </p:cNvSpPr>
              <p:nvPr/>
            </p:nvSpPr>
            <p:spPr bwMode="auto">
              <a:xfrm flipV="1">
                <a:off x="4067"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Line 133">
                <a:extLst>
                  <a:ext uri="{FF2B5EF4-FFF2-40B4-BE49-F238E27FC236}">
                    <a16:creationId xmlns:a16="http://schemas.microsoft.com/office/drawing/2014/main" id="{21499EC7-070D-5A0C-EDC8-491D0581F646}"/>
                  </a:ext>
                </a:extLst>
              </p:cNvPr>
              <p:cNvSpPr>
                <a:spLocks noChangeShapeType="1"/>
              </p:cNvSpPr>
              <p:nvPr/>
            </p:nvSpPr>
            <p:spPr bwMode="auto">
              <a:xfrm flipV="1">
                <a:off x="4102"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Line 134">
                <a:extLst>
                  <a:ext uri="{FF2B5EF4-FFF2-40B4-BE49-F238E27FC236}">
                    <a16:creationId xmlns:a16="http://schemas.microsoft.com/office/drawing/2014/main" id="{E2B2DF6E-62E9-0464-B278-618F4FE2194D}"/>
                  </a:ext>
                </a:extLst>
              </p:cNvPr>
              <p:cNvSpPr>
                <a:spLocks noChangeShapeType="1"/>
              </p:cNvSpPr>
              <p:nvPr/>
            </p:nvSpPr>
            <p:spPr bwMode="auto">
              <a:xfrm flipV="1">
                <a:off x="4114"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Line 135">
                <a:extLst>
                  <a:ext uri="{FF2B5EF4-FFF2-40B4-BE49-F238E27FC236}">
                    <a16:creationId xmlns:a16="http://schemas.microsoft.com/office/drawing/2014/main" id="{CC9EBF28-7320-24B7-6B93-78AE9200CAAA}"/>
                  </a:ext>
                </a:extLst>
              </p:cNvPr>
              <p:cNvSpPr>
                <a:spLocks noChangeShapeType="1"/>
              </p:cNvSpPr>
              <p:nvPr/>
            </p:nvSpPr>
            <p:spPr bwMode="auto">
              <a:xfrm flipV="1">
                <a:off x="4126"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Line 136">
                <a:extLst>
                  <a:ext uri="{FF2B5EF4-FFF2-40B4-BE49-F238E27FC236}">
                    <a16:creationId xmlns:a16="http://schemas.microsoft.com/office/drawing/2014/main" id="{94313D1A-397D-C263-3506-0734B0530FB9}"/>
                  </a:ext>
                </a:extLst>
              </p:cNvPr>
              <p:cNvSpPr>
                <a:spLocks noChangeShapeType="1"/>
              </p:cNvSpPr>
              <p:nvPr/>
            </p:nvSpPr>
            <p:spPr bwMode="auto">
              <a:xfrm flipV="1">
                <a:off x="4138" y="2267"/>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Line 137">
                <a:extLst>
                  <a:ext uri="{FF2B5EF4-FFF2-40B4-BE49-F238E27FC236}">
                    <a16:creationId xmlns:a16="http://schemas.microsoft.com/office/drawing/2014/main" id="{5F589072-9304-3F15-93AD-DD6902BCF9C1}"/>
                  </a:ext>
                </a:extLst>
              </p:cNvPr>
              <p:cNvSpPr>
                <a:spLocks noChangeShapeType="1"/>
              </p:cNvSpPr>
              <p:nvPr/>
            </p:nvSpPr>
            <p:spPr bwMode="auto">
              <a:xfrm flipV="1">
                <a:off x="4348"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ine 138">
                <a:extLst>
                  <a:ext uri="{FF2B5EF4-FFF2-40B4-BE49-F238E27FC236}">
                    <a16:creationId xmlns:a16="http://schemas.microsoft.com/office/drawing/2014/main" id="{B5F2B441-99D8-FB03-1B23-35074E9717C8}"/>
                  </a:ext>
                </a:extLst>
              </p:cNvPr>
              <p:cNvSpPr>
                <a:spLocks noChangeShapeType="1"/>
              </p:cNvSpPr>
              <p:nvPr/>
            </p:nvSpPr>
            <p:spPr bwMode="auto">
              <a:xfrm flipV="1">
                <a:off x="4360"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Line 139">
                <a:extLst>
                  <a:ext uri="{FF2B5EF4-FFF2-40B4-BE49-F238E27FC236}">
                    <a16:creationId xmlns:a16="http://schemas.microsoft.com/office/drawing/2014/main" id="{54595BE3-D278-60D5-96D9-A9B09094ECBA}"/>
                  </a:ext>
                </a:extLst>
              </p:cNvPr>
              <p:cNvSpPr>
                <a:spLocks noChangeShapeType="1"/>
              </p:cNvSpPr>
              <p:nvPr/>
            </p:nvSpPr>
            <p:spPr bwMode="auto">
              <a:xfrm flipV="1">
                <a:off x="4431"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Line 140">
                <a:extLst>
                  <a:ext uri="{FF2B5EF4-FFF2-40B4-BE49-F238E27FC236}">
                    <a16:creationId xmlns:a16="http://schemas.microsoft.com/office/drawing/2014/main" id="{DBC2FF1C-22F1-8444-AAE4-DA9B78A6D76C}"/>
                  </a:ext>
                </a:extLst>
              </p:cNvPr>
              <p:cNvSpPr>
                <a:spLocks noChangeShapeType="1"/>
              </p:cNvSpPr>
              <p:nvPr/>
            </p:nvSpPr>
            <p:spPr bwMode="auto">
              <a:xfrm flipV="1">
                <a:off x="4455"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Line 141">
                <a:extLst>
                  <a:ext uri="{FF2B5EF4-FFF2-40B4-BE49-F238E27FC236}">
                    <a16:creationId xmlns:a16="http://schemas.microsoft.com/office/drawing/2014/main" id="{E89E73FD-86B1-19D8-08BF-1566EF9B176B}"/>
                  </a:ext>
                </a:extLst>
              </p:cNvPr>
              <p:cNvSpPr>
                <a:spLocks noChangeShapeType="1"/>
              </p:cNvSpPr>
              <p:nvPr/>
            </p:nvSpPr>
            <p:spPr bwMode="auto">
              <a:xfrm flipV="1">
                <a:off x="4467"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Line 142">
                <a:extLst>
                  <a:ext uri="{FF2B5EF4-FFF2-40B4-BE49-F238E27FC236}">
                    <a16:creationId xmlns:a16="http://schemas.microsoft.com/office/drawing/2014/main" id="{47533ACE-7E11-0E4D-93C5-4DB9F1158306}"/>
                  </a:ext>
                </a:extLst>
              </p:cNvPr>
              <p:cNvSpPr>
                <a:spLocks noChangeShapeType="1"/>
              </p:cNvSpPr>
              <p:nvPr/>
            </p:nvSpPr>
            <p:spPr bwMode="auto">
              <a:xfrm flipV="1">
                <a:off x="4479"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Line 143">
                <a:extLst>
                  <a:ext uri="{FF2B5EF4-FFF2-40B4-BE49-F238E27FC236}">
                    <a16:creationId xmlns:a16="http://schemas.microsoft.com/office/drawing/2014/main" id="{DA2F3F48-DAEC-CC6D-3284-C815AC7E98BA}"/>
                  </a:ext>
                </a:extLst>
              </p:cNvPr>
              <p:cNvSpPr>
                <a:spLocks noChangeShapeType="1"/>
              </p:cNvSpPr>
              <p:nvPr/>
            </p:nvSpPr>
            <p:spPr bwMode="auto">
              <a:xfrm flipV="1">
                <a:off x="4548"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Line 144">
                <a:extLst>
                  <a:ext uri="{FF2B5EF4-FFF2-40B4-BE49-F238E27FC236}">
                    <a16:creationId xmlns:a16="http://schemas.microsoft.com/office/drawing/2014/main" id="{670ED75E-0EA7-A3BE-010F-733E6859D64F}"/>
                  </a:ext>
                </a:extLst>
              </p:cNvPr>
              <p:cNvSpPr>
                <a:spLocks noChangeShapeType="1"/>
              </p:cNvSpPr>
              <p:nvPr/>
            </p:nvSpPr>
            <p:spPr bwMode="auto">
              <a:xfrm flipV="1">
                <a:off x="4855"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Line 145">
                <a:extLst>
                  <a:ext uri="{FF2B5EF4-FFF2-40B4-BE49-F238E27FC236}">
                    <a16:creationId xmlns:a16="http://schemas.microsoft.com/office/drawing/2014/main" id="{6B3278A6-54AD-6DAA-DE58-29198FECF098}"/>
                  </a:ext>
                </a:extLst>
              </p:cNvPr>
              <p:cNvSpPr>
                <a:spLocks noChangeShapeType="1"/>
              </p:cNvSpPr>
              <p:nvPr/>
            </p:nvSpPr>
            <p:spPr bwMode="auto">
              <a:xfrm flipV="1">
                <a:off x="4891"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Line 146">
                <a:extLst>
                  <a:ext uri="{FF2B5EF4-FFF2-40B4-BE49-F238E27FC236}">
                    <a16:creationId xmlns:a16="http://schemas.microsoft.com/office/drawing/2014/main" id="{EE54D7B4-A6A1-6E78-12D2-13E05ECE7AC2}"/>
                  </a:ext>
                </a:extLst>
              </p:cNvPr>
              <p:cNvSpPr>
                <a:spLocks noChangeShapeType="1"/>
              </p:cNvSpPr>
              <p:nvPr/>
            </p:nvSpPr>
            <p:spPr bwMode="auto">
              <a:xfrm flipV="1">
                <a:off x="4904"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Line 147">
                <a:extLst>
                  <a:ext uri="{FF2B5EF4-FFF2-40B4-BE49-F238E27FC236}">
                    <a16:creationId xmlns:a16="http://schemas.microsoft.com/office/drawing/2014/main" id="{EC84673C-852A-F21A-4D4A-9DEB2C2BE719}"/>
                  </a:ext>
                </a:extLst>
              </p:cNvPr>
              <p:cNvSpPr>
                <a:spLocks noChangeShapeType="1"/>
              </p:cNvSpPr>
              <p:nvPr/>
            </p:nvSpPr>
            <p:spPr bwMode="auto">
              <a:xfrm flipV="1">
                <a:off x="4916"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Line 148">
                <a:extLst>
                  <a:ext uri="{FF2B5EF4-FFF2-40B4-BE49-F238E27FC236}">
                    <a16:creationId xmlns:a16="http://schemas.microsoft.com/office/drawing/2014/main" id="{7BA024A9-2557-9C23-D100-000FE8FE2169}"/>
                  </a:ext>
                </a:extLst>
              </p:cNvPr>
              <p:cNvSpPr>
                <a:spLocks noChangeShapeType="1"/>
              </p:cNvSpPr>
              <p:nvPr/>
            </p:nvSpPr>
            <p:spPr bwMode="auto">
              <a:xfrm flipV="1">
                <a:off x="4938"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Line 149">
                <a:extLst>
                  <a:ext uri="{FF2B5EF4-FFF2-40B4-BE49-F238E27FC236}">
                    <a16:creationId xmlns:a16="http://schemas.microsoft.com/office/drawing/2014/main" id="{4F740970-CCF5-ADAA-8B5D-B027EBB01C3F}"/>
                  </a:ext>
                </a:extLst>
              </p:cNvPr>
              <p:cNvSpPr>
                <a:spLocks noChangeShapeType="1"/>
              </p:cNvSpPr>
              <p:nvPr/>
            </p:nvSpPr>
            <p:spPr bwMode="auto">
              <a:xfrm flipV="1">
                <a:off x="4950"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Line 150">
                <a:extLst>
                  <a:ext uri="{FF2B5EF4-FFF2-40B4-BE49-F238E27FC236}">
                    <a16:creationId xmlns:a16="http://schemas.microsoft.com/office/drawing/2014/main" id="{90746A75-A640-869D-DCAE-038CC086C5E5}"/>
                  </a:ext>
                </a:extLst>
              </p:cNvPr>
              <p:cNvSpPr>
                <a:spLocks noChangeShapeType="1"/>
              </p:cNvSpPr>
              <p:nvPr/>
            </p:nvSpPr>
            <p:spPr bwMode="auto">
              <a:xfrm flipV="1">
                <a:off x="4962"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Line 151">
                <a:extLst>
                  <a:ext uri="{FF2B5EF4-FFF2-40B4-BE49-F238E27FC236}">
                    <a16:creationId xmlns:a16="http://schemas.microsoft.com/office/drawing/2014/main" id="{84D87AAB-A9DA-4B30-021D-D39105C94852}"/>
                  </a:ext>
                </a:extLst>
              </p:cNvPr>
              <p:cNvSpPr>
                <a:spLocks noChangeShapeType="1"/>
              </p:cNvSpPr>
              <p:nvPr/>
            </p:nvSpPr>
            <p:spPr bwMode="auto">
              <a:xfrm flipV="1">
                <a:off x="4974"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Line 152">
                <a:extLst>
                  <a:ext uri="{FF2B5EF4-FFF2-40B4-BE49-F238E27FC236}">
                    <a16:creationId xmlns:a16="http://schemas.microsoft.com/office/drawing/2014/main" id="{AAA5C215-4071-BBB3-25FF-F5DAA9442841}"/>
                  </a:ext>
                </a:extLst>
              </p:cNvPr>
              <p:cNvSpPr>
                <a:spLocks noChangeShapeType="1"/>
              </p:cNvSpPr>
              <p:nvPr/>
            </p:nvSpPr>
            <p:spPr bwMode="auto">
              <a:xfrm flipV="1">
                <a:off x="4986"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Line 153">
                <a:extLst>
                  <a:ext uri="{FF2B5EF4-FFF2-40B4-BE49-F238E27FC236}">
                    <a16:creationId xmlns:a16="http://schemas.microsoft.com/office/drawing/2014/main" id="{4A357575-94AD-DB8D-98FD-A38496A80226}"/>
                  </a:ext>
                </a:extLst>
              </p:cNvPr>
              <p:cNvSpPr>
                <a:spLocks noChangeShapeType="1"/>
              </p:cNvSpPr>
              <p:nvPr/>
            </p:nvSpPr>
            <p:spPr bwMode="auto">
              <a:xfrm flipV="1">
                <a:off x="5021"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Line 154">
                <a:extLst>
                  <a:ext uri="{FF2B5EF4-FFF2-40B4-BE49-F238E27FC236}">
                    <a16:creationId xmlns:a16="http://schemas.microsoft.com/office/drawing/2014/main" id="{89B6F397-38DE-6B10-CFB6-8284C33DC590}"/>
                  </a:ext>
                </a:extLst>
              </p:cNvPr>
              <p:cNvSpPr>
                <a:spLocks noChangeShapeType="1"/>
              </p:cNvSpPr>
              <p:nvPr/>
            </p:nvSpPr>
            <p:spPr bwMode="auto">
              <a:xfrm flipV="1">
                <a:off x="5233"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Line 155">
                <a:extLst>
                  <a:ext uri="{FF2B5EF4-FFF2-40B4-BE49-F238E27FC236}">
                    <a16:creationId xmlns:a16="http://schemas.microsoft.com/office/drawing/2014/main" id="{C76520D1-E9C5-C85F-F692-45B33979ECBE}"/>
                  </a:ext>
                </a:extLst>
              </p:cNvPr>
              <p:cNvSpPr>
                <a:spLocks noChangeShapeType="1"/>
              </p:cNvSpPr>
              <p:nvPr/>
            </p:nvSpPr>
            <p:spPr bwMode="auto">
              <a:xfrm flipV="1">
                <a:off x="5388"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Line 156">
                <a:extLst>
                  <a:ext uri="{FF2B5EF4-FFF2-40B4-BE49-F238E27FC236}">
                    <a16:creationId xmlns:a16="http://schemas.microsoft.com/office/drawing/2014/main" id="{BCD2CCCC-E1CD-D00E-B182-18D7F358ED20}"/>
                  </a:ext>
                </a:extLst>
              </p:cNvPr>
              <p:cNvSpPr>
                <a:spLocks noChangeShapeType="1"/>
              </p:cNvSpPr>
              <p:nvPr/>
            </p:nvSpPr>
            <p:spPr bwMode="auto">
              <a:xfrm flipV="1">
                <a:off x="5435"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Line 157">
                <a:extLst>
                  <a:ext uri="{FF2B5EF4-FFF2-40B4-BE49-F238E27FC236}">
                    <a16:creationId xmlns:a16="http://schemas.microsoft.com/office/drawing/2014/main" id="{04EB0221-46F9-474E-7A6A-083464630901}"/>
                  </a:ext>
                </a:extLst>
              </p:cNvPr>
              <p:cNvSpPr>
                <a:spLocks noChangeShapeType="1"/>
              </p:cNvSpPr>
              <p:nvPr/>
            </p:nvSpPr>
            <p:spPr bwMode="auto">
              <a:xfrm flipV="1">
                <a:off x="5447"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Line 158">
                <a:extLst>
                  <a:ext uri="{FF2B5EF4-FFF2-40B4-BE49-F238E27FC236}">
                    <a16:creationId xmlns:a16="http://schemas.microsoft.com/office/drawing/2014/main" id="{FC7FC80A-CD02-BD36-9B1F-46CCAA9D234A}"/>
                  </a:ext>
                </a:extLst>
              </p:cNvPr>
              <p:cNvSpPr>
                <a:spLocks noChangeShapeType="1"/>
              </p:cNvSpPr>
              <p:nvPr/>
            </p:nvSpPr>
            <p:spPr bwMode="auto">
              <a:xfrm flipV="1">
                <a:off x="5457"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Line 159">
                <a:extLst>
                  <a:ext uri="{FF2B5EF4-FFF2-40B4-BE49-F238E27FC236}">
                    <a16:creationId xmlns:a16="http://schemas.microsoft.com/office/drawing/2014/main" id="{1D726A7C-4452-1268-8A57-68AEABE90612}"/>
                  </a:ext>
                </a:extLst>
              </p:cNvPr>
              <p:cNvSpPr>
                <a:spLocks noChangeShapeType="1"/>
              </p:cNvSpPr>
              <p:nvPr/>
            </p:nvSpPr>
            <p:spPr bwMode="auto">
              <a:xfrm flipV="1">
                <a:off x="5479"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Line 160">
                <a:extLst>
                  <a:ext uri="{FF2B5EF4-FFF2-40B4-BE49-F238E27FC236}">
                    <a16:creationId xmlns:a16="http://schemas.microsoft.com/office/drawing/2014/main" id="{682AFD8A-529F-FB27-38A8-2D8A28063A77}"/>
                  </a:ext>
                </a:extLst>
              </p:cNvPr>
              <p:cNvSpPr>
                <a:spLocks noChangeShapeType="1"/>
              </p:cNvSpPr>
              <p:nvPr/>
            </p:nvSpPr>
            <p:spPr bwMode="auto">
              <a:xfrm flipV="1">
                <a:off x="5506"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Line 161">
                <a:extLst>
                  <a:ext uri="{FF2B5EF4-FFF2-40B4-BE49-F238E27FC236}">
                    <a16:creationId xmlns:a16="http://schemas.microsoft.com/office/drawing/2014/main" id="{FA0EC61B-2F11-A4B8-20E9-BEA1AFA8C87D}"/>
                  </a:ext>
                </a:extLst>
              </p:cNvPr>
              <p:cNvSpPr>
                <a:spLocks noChangeShapeType="1"/>
              </p:cNvSpPr>
              <p:nvPr/>
            </p:nvSpPr>
            <p:spPr bwMode="auto">
              <a:xfrm flipV="1">
                <a:off x="5518"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Line 162">
                <a:extLst>
                  <a:ext uri="{FF2B5EF4-FFF2-40B4-BE49-F238E27FC236}">
                    <a16:creationId xmlns:a16="http://schemas.microsoft.com/office/drawing/2014/main" id="{00C02CCD-D2CB-57C6-52F3-FE94FED85A89}"/>
                  </a:ext>
                </a:extLst>
              </p:cNvPr>
              <p:cNvSpPr>
                <a:spLocks noChangeShapeType="1"/>
              </p:cNvSpPr>
              <p:nvPr/>
            </p:nvSpPr>
            <p:spPr bwMode="auto">
              <a:xfrm flipV="1">
                <a:off x="5623"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Line 163">
                <a:extLst>
                  <a:ext uri="{FF2B5EF4-FFF2-40B4-BE49-F238E27FC236}">
                    <a16:creationId xmlns:a16="http://schemas.microsoft.com/office/drawing/2014/main" id="{A47A9A69-5D16-3D52-923F-A55FD0FB50E8}"/>
                  </a:ext>
                </a:extLst>
              </p:cNvPr>
              <p:cNvSpPr>
                <a:spLocks noChangeShapeType="1"/>
              </p:cNvSpPr>
              <p:nvPr/>
            </p:nvSpPr>
            <p:spPr bwMode="auto">
              <a:xfrm flipV="1">
                <a:off x="5669" y="2349"/>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Line 164">
                <a:extLst>
                  <a:ext uri="{FF2B5EF4-FFF2-40B4-BE49-F238E27FC236}">
                    <a16:creationId xmlns:a16="http://schemas.microsoft.com/office/drawing/2014/main" id="{064ACD5D-27B1-E5E2-D0BC-61F8D520E902}"/>
                  </a:ext>
                </a:extLst>
              </p:cNvPr>
              <p:cNvSpPr>
                <a:spLocks noChangeShapeType="1"/>
              </p:cNvSpPr>
              <p:nvPr/>
            </p:nvSpPr>
            <p:spPr bwMode="auto">
              <a:xfrm flipV="1">
                <a:off x="5954"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Line 165">
                <a:extLst>
                  <a:ext uri="{FF2B5EF4-FFF2-40B4-BE49-F238E27FC236}">
                    <a16:creationId xmlns:a16="http://schemas.microsoft.com/office/drawing/2014/main" id="{30FC849E-13AE-9C41-101F-C04FD7A9BC70}"/>
                  </a:ext>
                </a:extLst>
              </p:cNvPr>
              <p:cNvSpPr>
                <a:spLocks noChangeShapeType="1"/>
              </p:cNvSpPr>
              <p:nvPr/>
            </p:nvSpPr>
            <p:spPr bwMode="auto">
              <a:xfrm flipV="1">
                <a:off x="5988"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Line 166">
                <a:extLst>
                  <a:ext uri="{FF2B5EF4-FFF2-40B4-BE49-F238E27FC236}">
                    <a16:creationId xmlns:a16="http://schemas.microsoft.com/office/drawing/2014/main" id="{3AE920CF-C8BA-9586-00E9-0872F7A224D4}"/>
                  </a:ext>
                </a:extLst>
              </p:cNvPr>
              <p:cNvSpPr>
                <a:spLocks noChangeShapeType="1"/>
              </p:cNvSpPr>
              <p:nvPr/>
            </p:nvSpPr>
            <p:spPr bwMode="auto">
              <a:xfrm flipV="1">
                <a:off x="6354"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Line 167">
                <a:extLst>
                  <a:ext uri="{FF2B5EF4-FFF2-40B4-BE49-F238E27FC236}">
                    <a16:creationId xmlns:a16="http://schemas.microsoft.com/office/drawing/2014/main" id="{D131C587-0272-01FE-EACA-0AAD3D20DF5F}"/>
                  </a:ext>
                </a:extLst>
              </p:cNvPr>
              <p:cNvSpPr>
                <a:spLocks noChangeShapeType="1"/>
              </p:cNvSpPr>
              <p:nvPr/>
            </p:nvSpPr>
            <p:spPr bwMode="auto">
              <a:xfrm flipV="1">
                <a:off x="6425"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Line 168">
                <a:extLst>
                  <a:ext uri="{FF2B5EF4-FFF2-40B4-BE49-F238E27FC236}">
                    <a16:creationId xmlns:a16="http://schemas.microsoft.com/office/drawing/2014/main" id="{5E1DBD53-CA36-0C0C-99CD-85D5FF4A7E09}"/>
                  </a:ext>
                </a:extLst>
              </p:cNvPr>
              <p:cNvSpPr>
                <a:spLocks noChangeShapeType="1"/>
              </p:cNvSpPr>
              <p:nvPr/>
            </p:nvSpPr>
            <p:spPr bwMode="auto">
              <a:xfrm flipV="1">
                <a:off x="6461"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Line 169">
                <a:extLst>
                  <a:ext uri="{FF2B5EF4-FFF2-40B4-BE49-F238E27FC236}">
                    <a16:creationId xmlns:a16="http://schemas.microsoft.com/office/drawing/2014/main" id="{6E8AF69F-6784-29F8-E572-77155FE9B937}"/>
                  </a:ext>
                </a:extLst>
              </p:cNvPr>
              <p:cNvSpPr>
                <a:spLocks noChangeShapeType="1"/>
              </p:cNvSpPr>
              <p:nvPr/>
            </p:nvSpPr>
            <p:spPr bwMode="auto">
              <a:xfrm flipV="1">
                <a:off x="6473"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Line 170">
                <a:extLst>
                  <a:ext uri="{FF2B5EF4-FFF2-40B4-BE49-F238E27FC236}">
                    <a16:creationId xmlns:a16="http://schemas.microsoft.com/office/drawing/2014/main" id="{724EBDF2-6A00-E992-417C-C1070D21453B}"/>
                  </a:ext>
                </a:extLst>
              </p:cNvPr>
              <p:cNvSpPr>
                <a:spLocks noChangeShapeType="1"/>
              </p:cNvSpPr>
              <p:nvPr/>
            </p:nvSpPr>
            <p:spPr bwMode="auto">
              <a:xfrm flipV="1">
                <a:off x="6483"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Line 171">
                <a:extLst>
                  <a:ext uri="{FF2B5EF4-FFF2-40B4-BE49-F238E27FC236}">
                    <a16:creationId xmlns:a16="http://schemas.microsoft.com/office/drawing/2014/main" id="{8CC692FB-E677-6BEB-EA49-73993EE4D2C1}"/>
                  </a:ext>
                </a:extLst>
              </p:cNvPr>
              <p:cNvSpPr>
                <a:spLocks noChangeShapeType="1"/>
              </p:cNvSpPr>
              <p:nvPr/>
            </p:nvSpPr>
            <p:spPr bwMode="auto">
              <a:xfrm flipV="1">
                <a:off x="6495"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Line 172">
                <a:extLst>
                  <a:ext uri="{FF2B5EF4-FFF2-40B4-BE49-F238E27FC236}">
                    <a16:creationId xmlns:a16="http://schemas.microsoft.com/office/drawing/2014/main" id="{8ED10D79-AF15-707C-8BD7-E6F081C93A44}"/>
                  </a:ext>
                </a:extLst>
              </p:cNvPr>
              <p:cNvSpPr>
                <a:spLocks noChangeShapeType="1"/>
              </p:cNvSpPr>
              <p:nvPr/>
            </p:nvSpPr>
            <p:spPr bwMode="auto">
              <a:xfrm flipV="1">
                <a:off x="6508"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Line 173">
                <a:extLst>
                  <a:ext uri="{FF2B5EF4-FFF2-40B4-BE49-F238E27FC236}">
                    <a16:creationId xmlns:a16="http://schemas.microsoft.com/office/drawing/2014/main" id="{A3D695A6-F694-D495-6FB0-46C8691C040A}"/>
                  </a:ext>
                </a:extLst>
              </p:cNvPr>
              <p:cNvSpPr>
                <a:spLocks noChangeShapeType="1"/>
              </p:cNvSpPr>
              <p:nvPr/>
            </p:nvSpPr>
            <p:spPr bwMode="auto">
              <a:xfrm flipV="1">
                <a:off x="6520"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Line 174">
                <a:extLst>
                  <a:ext uri="{FF2B5EF4-FFF2-40B4-BE49-F238E27FC236}">
                    <a16:creationId xmlns:a16="http://schemas.microsoft.com/office/drawing/2014/main" id="{5FACA49A-7270-1CEE-CB31-6A222DD29E7D}"/>
                  </a:ext>
                </a:extLst>
              </p:cNvPr>
              <p:cNvSpPr>
                <a:spLocks noChangeShapeType="1"/>
              </p:cNvSpPr>
              <p:nvPr/>
            </p:nvSpPr>
            <p:spPr bwMode="auto">
              <a:xfrm flipV="1">
                <a:off x="6542"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Line 175">
                <a:extLst>
                  <a:ext uri="{FF2B5EF4-FFF2-40B4-BE49-F238E27FC236}">
                    <a16:creationId xmlns:a16="http://schemas.microsoft.com/office/drawing/2014/main" id="{A8AFBE15-74D9-807A-9709-BE61B2FFC11C}"/>
                  </a:ext>
                </a:extLst>
              </p:cNvPr>
              <p:cNvSpPr>
                <a:spLocks noChangeShapeType="1"/>
              </p:cNvSpPr>
              <p:nvPr/>
            </p:nvSpPr>
            <p:spPr bwMode="auto">
              <a:xfrm flipV="1">
                <a:off x="6671"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Line 176">
                <a:extLst>
                  <a:ext uri="{FF2B5EF4-FFF2-40B4-BE49-F238E27FC236}">
                    <a16:creationId xmlns:a16="http://schemas.microsoft.com/office/drawing/2014/main" id="{F7F71956-0BA0-B138-36A0-C3FA3AA8DB6A}"/>
                  </a:ext>
                </a:extLst>
              </p:cNvPr>
              <p:cNvSpPr>
                <a:spLocks noChangeShapeType="1"/>
              </p:cNvSpPr>
              <p:nvPr/>
            </p:nvSpPr>
            <p:spPr bwMode="auto">
              <a:xfrm flipV="1">
                <a:off x="6922"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Rectangle 177">
                <a:extLst>
                  <a:ext uri="{FF2B5EF4-FFF2-40B4-BE49-F238E27FC236}">
                    <a16:creationId xmlns:a16="http://schemas.microsoft.com/office/drawing/2014/main" id="{8E834CF3-D5C2-E0B4-B8D3-565DCF0E5D5E}"/>
                  </a:ext>
                </a:extLst>
              </p:cNvPr>
              <p:cNvSpPr>
                <a:spLocks noChangeArrowheads="1"/>
              </p:cNvSpPr>
              <p:nvPr/>
            </p:nvSpPr>
            <p:spPr bwMode="auto">
              <a:xfrm>
                <a:off x="1053"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281</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 name="Rectangle 178">
                <a:extLst>
                  <a:ext uri="{FF2B5EF4-FFF2-40B4-BE49-F238E27FC236}">
                    <a16:creationId xmlns:a16="http://schemas.microsoft.com/office/drawing/2014/main" id="{8BB477B9-8EF6-A82A-B5AE-6349E6C8FC2E}"/>
                  </a:ext>
                </a:extLst>
              </p:cNvPr>
              <p:cNvSpPr>
                <a:spLocks noChangeArrowheads="1"/>
              </p:cNvSpPr>
              <p:nvPr/>
            </p:nvSpPr>
            <p:spPr bwMode="auto">
              <a:xfrm>
                <a:off x="1595"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159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6" name="Rectangle 179">
                <a:extLst>
                  <a:ext uri="{FF2B5EF4-FFF2-40B4-BE49-F238E27FC236}">
                    <a16:creationId xmlns:a16="http://schemas.microsoft.com/office/drawing/2014/main" id="{EB427544-1B22-010B-0E21-964A736B3DCF}"/>
                  </a:ext>
                </a:extLst>
              </p:cNvPr>
              <p:cNvSpPr>
                <a:spLocks noChangeArrowheads="1"/>
              </p:cNvSpPr>
              <p:nvPr/>
            </p:nvSpPr>
            <p:spPr bwMode="auto">
              <a:xfrm>
                <a:off x="2136"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119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7" name="Rectangle 180">
                <a:extLst>
                  <a:ext uri="{FF2B5EF4-FFF2-40B4-BE49-F238E27FC236}">
                    <a16:creationId xmlns:a16="http://schemas.microsoft.com/office/drawing/2014/main" id="{A5F0620A-15C3-BA2F-C082-944D9D860E9A}"/>
                  </a:ext>
                </a:extLst>
              </p:cNvPr>
              <p:cNvSpPr>
                <a:spLocks noChangeArrowheads="1"/>
              </p:cNvSpPr>
              <p:nvPr/>
            </p:nvSpPr>
            <p:spPr bwMode="auto">
              <a:xfrm>
                <a:off x="2679"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103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8" name="Rectangle 181">
                <a:extLst>
                  <a:ext uri="{FF2B5EF4-FFF2-40B4-BE49-F238E27FC236}">
                    <a16:creationId xmlns:a16="http://schemas.microsoft.com/office/drawing/2014/main" id="{BECF8B50-E27B-F648-1DE8-D3314BCB0981}"/>
                  </a:ext>
                </a:extLst>
              </p:cNvPr>
              <p:cNvSpPr>
                <a:spLocks noChangeArrowheads="1"/>
              </p:cNvSpPr>
              <p:nvPr/>
            </p:nvSpPr>
            <p:spPr bwMode="auto">
              <a:xfrm>
                <a:off x="3247"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9" name="Rectangle 182">
                <a:extLst>
                  <a:ext uri="{FF2B5EF4-FFF2-40B4-BE49-F238E27FC236}">
                    <a16:creationId xmlns:a16="http://schemas.microsoft.com/office/drawing/2014/main" id="{C902505E-B67B-A1CC-9716-0AC1370A6528}"/>
                  </a:ext>
                </a:extLst>
              </p:cNvPr>
              <p:cNvSpPr>
                <a:spLocks noChangeArrowheads="1"/>
              </p:cNvSpPr>
              <p:nvPr/>
            </p:nvSpPr>
            <p:spPr bwMode="auto">
              <a:xfrm>
                <a:off x="3788"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78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0" name="Rectangle 183">
                <a:extLst>
                  <a:ext uri="{FF2B5EF4-FFF2-40B4-BE49-F238E27FC236}">
                    <a16:creationId xmlns:a16="http://schemas.microsoft.com/office/drawing/2014/main" id="{4176ADD8-2A8C-E85B-D0C9-ACF378013BE9}"/>
                  </a:ext>
                </a:extLst>
              </p:cNvPr>
              <p:cNvSpPr>
                <a:spLocks noChangeArrowheads="1"/>
              </p:cNvSpPr>
              <p:nvPr/>
            </p:nvSpPr>
            <p:spPr bwMode="auto">
              <a:xfrm>
                <a:off x="4332"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64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1" name="Rectangle 184">
                <a:extLst>
                  <a:ext uri="{FF2B5EF4-FFF2-40B4-BE49-F238E27FC236}">
                    <a16:creationId xmlns:a16="http://schemas.microsoft.com/office/drawing/2014/main" id="{2B6FE9E1-D293-623F-4AA1-90118E56734F}"/>
                  </a:ext>
                </a:extLst>
              </p:cNvPr>
              <p:cNvSpPr>
                <a:spLocks noChangeArrowheads="1"/>
              </p:cNvSpPr>
              <p:nvPr/>
            </p:nvSpPr>
            <p:spPr bwMode="auto">
              <a:xfrm>
                <a:off x="4875"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52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Rectangle 185">
                <a:extLst>
                  <a:ext uri="{FF2B5EF4-FFF2-40B4-BE49-F238E27FC236}">
                    <a16:creationId xmlns:a16="http://schemas.microsoft.com/office/drawing/2014/main" id="{5D3BCBAF-70BC-FAA0-54C6-6A1F1FA1E819}"/>
                  </a:ext>
                </a:extLst>
              </p:cNvPr>
              <p:cNvSpPr>
                <a:spLocks noChangeArrowheads="1"/>
              </p:cNvSpPr>
              <p:nvPr/>
            </p:nvSpPr>
            <p:spPr bwMode="auto">
              <a:xfrm>
                <a:off x="5417"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34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Rectangle 186">
                <a:extLst>
                  <a:ext uri="{FF2B5EF4-FFF2-40B4-BE49-F238E27FC236}">
                    <a16:creationId xmlns:a16="http://schemas.microsoft.com/office/drawing/2014/main" id="{ADCCC395-83C7-64DA-84B9-4D8C0D2360B1}"/>
                  </a:ext>
                </a:extLst>
              </p:cNvPr>
              <p:cNvSpPr>
                <a:spLocks noChangeArrowheads="1"/>
              </p:cNvSpPr>
              <p:nvPr/>
            </p:nvSpPr>
            <p:spPr bwMode="auto">
              <a:xfrm>
                <a:off x="5960"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4" name="Rectangle 187">
                <a:extLst>
                  <a:ext uri="{FF2B5EF4-FFF2-40B4-BE49-F238E27FC236}">
                    <a16:creationId xmlns:a16="http://schemas.microsoft.com/office/drawing/2014/main" id="{D0294E51-32DF-FDA3-1312-96D15A2990CF}"/>
                  </a:ext>
                </a:extLst>
              </p:cNvPr>
              <p:cNvSpPr>
                <a:spLocks noChangeArrowheads="1"/>
              </p:cNvSpPr>
              <p:nvPr/>
            </p:nvSpPr>
            <p:spPr bwMode="auto">
              <a:xfrm>
                <a:off x="6526" y="3667"/>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Rectangle 188">
                <a:extLst>
                  <a:ext uri="{FF2B5EF4-FFF2-40B4-BE49-F238E27FC236}">
                    <a16:creationId xmlns:a16="http://schemas.microsoft.com/office/drawing/2014/main" id="{0A8E4524-4280-6E67-C1AB-02E186185BA2}"/>
                  </a:ext>
                </a:extLst>
              </p:cNvPr>
              <p:cNvSpPr>
                <a:spLocks noChangeArrowheads="1"/>
              </p:cNvSpPr>
              <p:nvPr/>
            </p:nvSpPr>
            <p:spPr bwMode="auto">
              <a:xfrm>
                <a:off x="7069" y="3667"/>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Rectangle 189">
                <a:extLst>
                  <a:ext uri="{FF2B5EF4-FFF2-40B4-BE49-F238E27FC236}">
                    <a16:creationId xmlns:a16="http://schemas.microsoft.com/office/drawing/2014/main" id="{CA86B4FB-218B-8DE8-9597-238C7499C313}"/>
                  </a:ext>
                </a:extLst>
              </p:cNvPr>
              <p:cNvSpPr>
                <a:spLocks noChangeArrowheads="1"/>
              </p:cNvSpPr>
              <p:nvPr/>
            </p:nvSpPr>
            <p:spPr bwMode="auto">
              <a:xfrm>
                <a:off x="3940" y="3293"/>
                <a:ext cx="37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433F3F"/>
                    </a:solidFill>
                    <a:effectLst/>
                    <a:uLnTx/>
                    <a:uFillTx/>
                    <a:latin typeface="Trebuchet MS Bold" panose="020B0703020202020204" pitchFamily="34" charset="0"/>
                    <a:ea typeface="+mn-ea"/>
                    <a:cs typeface="+mn-cs"/>
                  </a:rPr>
                  <a:t>Months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7" name="Rectangle 190">
                <a:extLst>
                  <a:ext uri="{FF2B5EF4-FFF2-40B4-BE49-F238E27FC236}">
                    <a16:creationId xmlns:a16="http://schemas.microsoft.com/office/drawing/2014/main" id="{C55C8848-0F38-5DD5-E56D-18081DDB0FDD}"/>
                  </a:ext>
                </a:extLst>
              </p:cNvPr>
              <p:cNvSpPr>
                <a:spLocks noChangeArrowheads="1"/>
              </p:cNvSpPr>
              <p:nvPr/>
            </p:nvSpPr>
            <p:spPr bwMode="auto">
              <a:xfrm>
                <a:off x="536" y="3366"/>
                <a:ext cx="5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433F3F"/>
                    </a:solidFill>
                    <a:effectLst/>
                    <a:uLnTx/>
                    <a:uFillTx/>
                    <a:latin typeface="Trebuchet MS Bold" panose="020B0703020202020204" pitchFamily="34" charset="0"/>
                    <a:ea typeface="+mn-ea"/>
                    <a:cs typeface="+mn-cs"/>
                  </a:rPr>
                  <a:t>No. at risk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Rectangle 191">
                <a:extLst>
                  <a:ext uri="{FF2B5EF4-FFF2-40B4-BE49-F238E27FC236}">
                    <a16:creationId xmlns:a16="http://schemas.microsoft.com/office/drawing/2014/main" id="{18F1F084-1F8A-BBFE-9D0C-FE79686AAE45}"/>
                  </a:ext>
                </a:extLst>
              </p:cNvPr>
              <p:cNvSpPr>
                <a:spLocks noChangeArrowheads="1"/>
              </p:cNvSpPr>
              <p:nvPr/>
            </p:nvSpPr>
            <p:spPr bwMode="auto">
              <a:xfrm>
                <a:off x="536" y="3667"/>
                <a:ext cx="2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A69F9F"/>
                    </a:solidFill>
                    <a:effectLst/>
                    <a:uLnTx/>
                    <a:uFillTx/>
                    <a:latin typeface="Trebuchet MS Bold" panose="020B0703020202020204" pitchFamily="34" charset="0"/>
                    <a:ea typeface="+mn-ea"/>
                    <a:cs typeface="+mn-cs"/>
                  </a:rPr>
                  <a:t>PBO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Rectangle 192">
                <a:extLst>
                  <a:ext uri="{FF2B5EF4-FFF2-40B4-BE49-F238E27FC236}">
                    <a16:creationId xmlns:a16="http://schemas.microsoft.com/office/drawing/2014/main" id="{B779B7C3-B171-5C37-69B4-0E9D4F85DBBA}"/>
                  </a:ext>
                </a:extLst>
              </p:cNvPr>
              <p:cNvSpPr>
                <a:spLocks noChangeArrowheads="1"/>
              </p:cNvSpPr>
              <p:nvPr/>
            </p:nvSpPr>
            <p:spPr bwMode="auto">
              <a:xfrm rot="16200000">
                <a:off x="-191" y="1867"/>
                <a:ext cx="19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433F3F"/>
                    </a:solidFill>
                    <a:effectLst/>
                    <a:uLnTx/>
                    <a:uFillTx/>
                    <a:latin typeface="Trebuchet MS Bold" panose="020B0703020202020204" pitchFamily="34" charset="0"/>
                    <a:ea typeface="+mn-ea"/>
                    <a:cs typeface="+mn-cs"/>
                  </a:rPr>
                  <a:t>Disease-free survival probability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2" name="Rectangle 195">
                <a:extLst>
                  <a:ext uri="{FF2B5EF4-FFF2-40B4-BE49-F238E27FC236}">
                    <a16:creationId xmlns:a16="http://schemas.microsoft.com/office/drawing/2014/main" id="{EE9FDF94-A181-B5AD-9119-B41094D5D001}"/>
                  </a:ext>
                </a:extLst>
              </p:cNvPr>
              <p:cNvSpPr>
                <a:spLocks noChangeArrowheads="1"/>
              </p:cNvSpPr>
              <p:nvPr/>
            </p:nvSpPr>
            <p:spPr bwMode="auto">
              <a:xfrm>
                <a:off x="976" y="2956"/>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Rectangle 196">
                <a:extLst>
                  <a:ext uri="{FF2B5EF4-FFF2-40B4-BE49-F238E27FC236}">
                    <a16:creationId xmlns:a16="http://schemas.microsoft.com/office/drawing/2014/main" id="{FFFDEE5B-013B-C42B-026A-73EE0DE62416}"/>
                  </a:ext>
                </a:extLst>
              </p:cNvPr>
              <p:cNvSpPr>
                <a:spLocks noChangeArrowheads="1"/>
              </p:cNvSpPr>
              <p:nvPr/>
            </p:nvSpPr>
            <p:spPr bwMode="auto">
              <a:xfrm>
                <a:off x="918" y="273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Rectangle 197">
                <a:extLst>
                  <a:ext uri="{FF2B5EF4-FFF2-40B4-BE49-F238E27FC236}">
                    <a16:creationId xmlns:a16="http://schemas.microsoft.com/office/drawing/2014/main" id="{6DC253CA-A8DD-60D9-E093-C94DB0C162AC}"/>
                  </a:ext>
                </a:extLst>
              </p:cNvPr>
              <p:cNvSpPr>
                <a:spLocks noChangeArrowheads="1"/>
              </p:cNvSpPr>
              <p:nvPr/>
            </p:nvSpPr>
            <p:spPr bwMode="auto">
              <a:xfrm>
                <a:off x="918" y="2515"/>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Rectangle 198">
                <a:extLst>
                  <a:ext uri="{FF2B5EF4-FFF2-40B4-BE49-F238E27FC236}">
                    <a16:creationId xmlns:a16="http://schemas.microsoft.com/office/drawing/2014/main" id="{F75844C4-7895-1806-2F7C-2C03B215BD52}"/>
                  </a:ext>
                </a:extLst>
              </p:cNvPr>
              <p:cNvSpPr>
                <a:spLocks noChangeArrowheads="1"/>
              </p:cNvSpPr>
              <p:nvPr/>
            </p:nvSpPr>
            <p:spPr bwMode="auto">
              <a:xfrm>
                <a:off x="918" y="229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Rectangle 199">
                <a:extLst>
                  <a:ext uri="{FF2B5EF4-FFF2-40B4-BE49-F238E27FC236}">
                    <a16:creationId xmlns:a16="http://schemas.microsoft.com/office/drawing/2014/main" id="{5C42FFDD-B968-E00B-CBE9-C569088D8E68}"/>
                  </a:ext>
                </a:extLst>
              </p:cNvPr>
              <p:cNvSpPr>
                <a:spLocks noChangeArrowheads="1"/>
              </p:cNvSpPr>
              <p:nvPr/>
            </p:nvSpPr>
            <p:spPr bwMode="auto">
              <a:xfrm>
                <a:off x="918" y="2085"/>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Rectangle 200">
                <a:extLst>
                  <a:ext uri="{FF2B5EF4-FFF2-40B4-BE49-F238E27FC236}">
                    <a16:creationId xmlns:a16="http://schemas.microsoft.com/office/drawing/2014/main" id="{2B452CD4-7C1D-9B7C-7576-E463E572AC6D}"/>
                  </a:ext>
                </a:extLst>
              </p:cNvPr>
              <p:cNvSpPr>
                <a:spLocks noChangeArrowheads="1"/>
              </p:cNvSpPr>
              <p:nvPr/>
            </p:nvSpPr>
            <p:spPr bwMode="auto">
              <a:xfrm>
                <a:off x="918" y="186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33F3F"/>
                    </a:solidFill>
                    <a:effectLst/>
                    <a:uLnTx/>
                    <a:uFillTx/>
                    <a:latin typeface="Trebuchet MS" panose="020B0603020202020204" pitchFamily="34" charset="0"/>
                    <a:ea typeface="+mn-ea"/>
                    <a:cs typeface="+mn-cs"/>
                  </a:rPr>
                  <a:t>50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Rectangle 201">
                <a:extLst>
                  <a:ext uri="{FF2B5EF4-FFF2-40B4-BE49-F238E27FC236}">
                    <a16:creationId xmlns:a16="http://schemas.microsoft.com/office/drawing/2014/main" id="{85D63833-1325-5DA9-B99C-696FABC8CA23}"/>
                  </a:ext>
                </a:extLst>
              </p:cNvPr>
              <p:cNvSpPr>
                <a:spLocks noChangeArrowheads="1"/>
              </p:cNvSpPr>
              <p:nvPr/>
            </p:nvSpPr>
            <p:spPr bwMode="auto">
              <a:xfrm>
                <a:off x="918" y="164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Rectangle 202">
                <a:extLst>
                  <a:ext uri="{FF2B5EF4-FFF2-40B4-BE49-F238E27FC236}">
                    <a16:creationId xmlns:a16="http://schemas.microsoft.com/office/drawing/2014/main" id="{8B4251A7-8A28-7687-33B2-74DC7291DBD0}"/>
                  </a:ext>
                </a:extLst>
              </p:cNvPr>
              <p:cNvSpPr>
                <a:spLocks noChangeArrowheads="1"/>
              </p:cNvSpPr>
              <p:nvPr/>
            </p:nvSpPr>
            <p:spPr bwMode="auto">
              <a:xfrm>
                <a:off x="918" y="1432"/>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Rectangle 203">
                <a:extLst>
                  <a:ext uri="{FF2B5EF4-FFF2-40B4-BE49-F238E27FC236}">
                    <a16:creationId xmlns:a16="http://schemas.microsoft.com/office/drawing/2014/main" id="{D80EF47A-C9FA-13BF-D089-A2AC2ED3BA7F}"/>
                  </a:ext>
                </a:extLst>
              </p:cNvPr>
              <p:cNvSpPr>
                <a:spLocks noChangeArrowheads="1"/>
              </p:cNvSpPr>
              <p:nvPr/>
            </p:nvSpPr>
            <p:spPr bwMode="auto">
              <a:xfrm>
                <a:off x="918" y="1218"/>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Rectangle 204">
                <a:extLst>
                  <a:ext uri="{FF2B5EF4-FFF2-40B4-BE49-F238E27FC236}">
                    <a16:creationId xmlns:a16="http://schemas.microsoft.com/office/drawing/2014/main" id="{D1DFA696-3989-61C1-764C-CAA7ECC19931}"/>
                  </a:ext>
                </a:extLst>
              </p:cNvPr>
              <p:cNvSpPr>
                <a:spLocks noChangeArrowheads="1"/>
              </p:cNvSpPr>
              <p:nvPr/>
            </p:nvSpPr>
            <p:spPr bwMode="auto">
              <a:xfrm>
                <a:off x="918" y="1002"/>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7" name="Rectangle 206">
              <a:extLst>
                <a:ext uri="{FF2B5EF4-FFF2-40B4-BE49-F238E27FC236}">
                  <a16:creationId xmlns:a16="http://schemas.microsoft.com/office/drawing/2014/main" id="{B81CAB72-E11E-2F70-74CD-BE1FD741AE44}"/>
                </a:ext>
              </a:extLst>
            </p:cNvPr>
            <p:cNvSpPr>
              <a:spLocks noChangeArrowheads="1"/>
            </p:cNvSpPr>
            <p:nvPr/>
          </p:nvSpPr>
          <p:spPr bwMode="auto">
            <a:xfrm>
              <a:off x="859" y="792"/>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Line 207">
              <a:extLst>
                <a:ext uri="{FF2B5EF4-FFF2-40B4-BE49-F238E27FC236}">
                  <a16:creationId xmlns:a16="http://schemas.microsoft.com/office/drawing/2014/main" id="{C107B5E7-1F31-2ABA-F02E-84626C064B05}"/>
                </a:ext>
              </a:extLst>
            </p:cNvPr>
            <p:cNvSpPr>
              <a:spLocks noChangeShapeType="1"/>
            </p:cNvSpPr>
            <p:nvPr/>
          </p:nvSpPr>
          <p:spPr bwMode="auto">
            <a:xfrm>
              <a:off x="1118"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Line 208">
              <a:extLst>
                <a:ext uri="{FF2B5EF4-FFF2-40B4-BE49-F238E27FC236}">
                  <a16:creationId xmlns:a16="http://schemas.microsoft.com/office/drawing/2014/main" id="{F949BFC0-7F4E-334B-B594-70B48635CE1A}"/>
                </a:ext>
              </a:extLst>
            </p:cNvPr>
            <p:cNvSpPr>
              <a:spLocks noChangeShapeType="1"/>
            </p:cNvSpPr>
            <p:nvPr/>
          </p:nvSpPr>
          <p:spPr bwMode="auto">
            <a:xfrm>
              <a:off x="165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Line 209">
              <a:extLst>
                <a:ext uri="{FF2B5EF4-FFF2-40B4-BE49-F238E27FC236}">
                  <a16:creationId xmlns:a16="http://schemas.microsoft.com/office/drawing/2014/main" id="{9F139D74-E519-7491-8297-7CF5500455DB}"/>
                </a:ext>
              </a:extLst>
            </p:cNvPr>
            <p:cNvSpPr>
              <a:spLocks noChangeShapeType="1"/>
            </p:cNvSpPr>
            <p:nvPr/>
          </p:nvSpPr>
          <p:spPr bwMode="auto">
            <a:xfrm>
              <a:off x="2203"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210">
              <a:extLst>
                <a:ext uri="{FF2B5EF4-FFF2-40B4-BE49-F238E27FC236}">
                  <a16:creationId xmlns:a16="http://schemas.microsoft.com/office/drawing/2014/main" id="{BC17B765-8C90-8DA9-DE8E-F3E35A229D49}"/>
                </a:ext>
              </a:extLst>
            </p:cNvPr>
            <p:cNvSpPr>
              <a:spLocks noChangeShapeType="1"/>
            </p:cNvSpPr>
            <p:nvPr/>
          </p:nvSpPr>
          <p:spPr bwMode="auto">
            <a:xfrm>
              <a:off x="2744"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1">
              <a:extLst>
                <a:ext uri="{FF2B5EF4-FFF2-40B4-BE49-F238E27FC236}">
                  <a16:creationId xmlns:a16="http://schemas.microsoft.com/office/drawing/2014/main" id="{90B7F5A2-0F70-D3FC-7D2C-FBCAAF05A914}"/>
                </a:ext>
              </a:extLst>
            </p:cNvPr>
            <p:cNvSpPr>
              <a:spLocks noChangeShapeType="1"/>
            </p:cNvSpPr>
            <p:nvPr/>
          </p:nvSpPr>
          <p:spPr bwMode="auto">
            <a:xfrm>
              <a:off x="3285"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212">
              <a:extLst>
                <a:ext uri="{FF2B5EF4-FFF2-40B4-BE49-F238E27FC236}">
                  <a16:creationId xmlns:a16="http://schemas.microsoft.com/office/drawing/2014/main" id="{FE495D0B-A831-D648-6845-A4BEE614E69A}"/>
                </a:ext>
              </a:extLst>
            </p:cNvPr>
            <p:cNvSpPr>
              <a:spLocks noChangeShapeType="1"/>
            </p:cNvSpPr>
            <p:nvPr/>
          </p:nvSpPr>
          <p:spPr bwMode="auto">
            <a:xfrm>
              <a:off x="382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Line 213">
              <a:extLst>
                <a:ext uri="{FF2B5EF4-FFF2-40B4-BE49-F238E27FC236}">
                  <a16:creationId xmlns:a16="http://schemas.microsoft.com/office/drawing/2014/main" id="{E08585D7-2026-EFEC-9CD0-65143AFA8CAC}"/>
                </a:ext>
              </a:extLst>
            </p:cNvPr>
            <p:cNvSpPr>
              <a:spLocks noChangeShapeType="1"/>
            </p:cNvSpPr>
            <p:nvPr/>
          </p:nvSpPr>
          <p:spPr bwMode="auto">
            <a:xfrm>
              <a:off x="4382"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Line 214">
              <a:extLst>
                <a:ext uri="{FF2B5EF4-FFF2-40B4-BE49-F238E27FC236}">
                  <a16:creationId xmlns:a16="http://schemas.microsoft.com/office/drawing/2014/main" id="{DBCA520E-64E0-F92B-D79D-E4754778C08A}"/>
                </a:ext>
              </a:extLst>
            </p:cNvPr>
            <p:cNvSpPr>
              <a:spLocks noChangeShapeType="1"/>
            </p:cNvSpPr>
            <p:nvPr/>
          </p:nvSpPr>
          <p:spPr bwMode="auto">
            <a:xfrm>
              <a:off x="4924"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ine 215">
              <a:extLst>
                <a:ext uri="{FF2B5EF4-FFF2-40B4-BE49-F238E27FC236}">
                  <a16:creationId xmlns:a16="http://schemas.microsoft.com/office/drawing/2014/main" id="{A976A5E6-BB1E-6002-C282-5C9BE005A55B}"/>
                </a:ext>
              </a:extLst>
            </p:cNvPr>
            <p:cNvSpPr>
              <a:spLocks noChangeShapeType="1"/>
            </p:cNvSpPr>
            <p:nvPr/>
          </p:nvSpPr>
          <p:spPr bwMode="auto">
            <a:xfrm>
              <a:off x="5465"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Line 216">
              <a:extLst>
                <a:ext uri="{FF2B5EF4-FFF2-40B4-BE49-F238E27FC236}">
                  <a16:creationId xmlns:a16="http://schemas.microsoft.com/office/drawing/2014/main" id="{F395EC5E-1E3B-EA1C-1051-D1BB5DDA9150}"/>
                </a:ext>
              </a:extLst>
            </p:cNvPr>
            <p:cNvSpPr>
              <a:spLocks noChangeShapeType="1"/>
            </p:cNvSpPr>
            <p:nvPr/>
          </p:nvSpPr>
          <p:spPr bwMode="auto">
            <a:xfrm>
              <a:off x="600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Line 217">
              <a:extLst>
                <a:ext uri="{FF2B5EF4-FFF2-40B4-BE49-F238E27FC236}">
                  <a16:creationId xmlns:a16="http://schemas.microsoft.com/office/drawing/2014/main" id="{FF12C944-78FA-09DB-ED88-5DA232122CF3}"/>
                </a:ext>
              </a:extLst>
            </p:cNvPr>
            <p:cNvSpPr>
              <a:spLocks noChangeShapeType="1"/>
            </p:cNvSpPr>
            <p:nvPr/>
          </p:nvSpPr>
          <p:spPr bwMode="auto">
            <a:xfrm>
              <a:off x="6550"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Line 218">
              <a:extLst>
                <a:ext uri="{FF2B5EF4-FFF2-40B4-BE49-F238E27FC236}">
                  <a16:creationId xmlns:a16="http://schemas.microsoft.com/office/drawing/2014/main" id="{17F7F426-A3CA-09B7-1A67-6BE2D8427096}"/>
                </a:ext>
              </a:extLst>
            </p:cNvPr>
            <p:cNvSpPr>
              <a:spLocks noChangeShapeType="1"/>
            </p:cNvSpPr>
            <p:nvPr/>
          </p:nvSpPr>
          <p:spPr bwMode="auto">
            <a:xfrm>
              <a:off x="7093"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219">
              <a:extLst>
                <a:ext uri="{FF2B5EF4-FFF2-40B4-BE49-F238E27FC236}">
                  <a16:creationId xmlns:a16="http://schemas.microsoft.com/office/drawing/2014/main" id="{EC246DA7-7E8A-4C64-0001-EE974237870D}"/>
                </a:ext>
              </a:extLst>
            </p:cNvPr>
            <p:cNvSpPr>
              <a:spLocks noChangeArrowheads="1"/>
            </p:cNvSpPr>
            <p:nvPr/>
          </p:nvSpPr>
          <p:spPr bwMode="auto">
            <a:xfrm>
              <a:off x="1092" y="3091"/>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Rectangle 220">
              <a:extLst>
                <a:ext uri="{FF2B5EF4-FFF2-40B4-BE49-F238E27FC236}">
                  <a16:creationId xmlns:a16="http://schemas.microsoft.com/office/drawing/2014/main" id="{8FD8565A-CB26-24B3-A4F0-CA404472344A}"/>
                </a:ext>
              </a:extLst>
            </p:cNvPr>
            <p:cNvSpPr>
              <a:spLocks noChangeArrowheads="1"/>
            </p:cNvSpPr>
            <p:nvPr/>
          </p:nvSpPr>
          <p:spPr bwMode="auto">
            <a:xfrm>
              <a:off x="1633" y="3091"/>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Rectangle 221">
              <a:extLst>
                <a:ext uri="{FF2B5EF4-FFF2-40B4-BE49-F238E27FC236}">
                  <a16:creationId xmlns:a16="http://schemas.microsoft.com/office/drawing/2014/main" id="{CFF59BEB-663D-20EC-729D-8DB894FA81F4}"/>
                </a:ext>
              </a:extLst>
            </p:cNvPr>
            <p:cNvSpPr>
              <a:spLocks noChangeArrowheads="1"/>
            </p:cNvSpPr>
            <p:nvPr/>
          </p:nvSpPr>
          <p:spPr bwMode="auto">
            <a:xfrm>
              <a:off x="2150"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Rectangle 222">
              <a:extLst>
                <a:ext uri="{FF2B5EF4-FFF2-40B4-BE49-F238E27FC236}">
                  <a16:creationId xmlns:a16="http://schemas.microsoft.com/office/drawing/2014/main" id="{1AFFA156-811E-D74D-58B5-122C1D2104AF}"/>
                </a:ext>
              </a:extLst>
            </p:cNvPr>
            <p:cNvSpPr>
              <a:spLocks noChangeArrowheads="1"/>
            </p:cNvSpPr>
            <p:nvPr/>
          </p:nvSpPr>
          <p:spPr bwMode="auto">
            <a:xfrm>
              <a:off x="2694"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Rectangle 223">
              <a:extLst>
                <a:ext uri="{FF2B5EF4-FFF2-40B4-BE49-F238E27FC236}">
                  <a16:creationId xmlns:a16="http://schemas.microsoft.com/office/drawing/2014/main" id="{1E79AC63-5170-9372-22B3-41F4A226F212}"/>
                </a:ext>
              </a:extLst>
            </p:cNvPr>
            <p:cNvSpPr>
              <a:spLocks noChangeArrowheads="1"/>
            </p:cNvSpPr>
            <p:nvPr/>
          </p:nvSpPr>
          <p:spPr bwMode="auto">
            <a:xfrm>
              <a:off x="3235"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24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Rectangle 228">
              <a:extLst>
                <a:ext uri="{FF2B5EF4-FFF2-40B4-BE49-F238E27FC236}">
                  <a16:creationId xmlns:a16="http://schemas.microsoft.com/office/drawing/2014/main" id="{3FF2A50F-AF96-2532-9113-A773D796B748}"/>
                </a:ext>
              </a:extLst>
            </p:cNvPr>
            <p:cNvSpPr>
              <a:spLocks noChangeArrowheads="1"/>
            </p:cNvSpPr>
            <p:nvPr/>
          </p:nvSpPr>
          <p:spPr bwMode="auto">
            <a:xfrm>
              <a:off x="3780"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Rectangle 229">
              <a:extLst>
                <a:ext uri="{FF2B5EF4-FFF2-40B4-BE49-F238E27FC236}">
                  <a16:creationId xmlns:a16="http://schemas.microsoft.com/office/drawing/2014/main" id="{A70BB21F-8CA1-42F6-1A40-CF9C2E070A0C}"/>
                </a:ext>
              </a:extLst>
            </p:cNvPr>
            <p:cNvSpPr>
              <a:spLocks noChangeArrowheads="1"/>
            </p:cNvSpPr>
            <p:nvPr/>
          </p:nvSpPr>
          <p:spPr bwMode="auto">
            <a:xfrm>
              <a:off x="4324"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Rectangle 230">
              <a:extLst>
                <a:ext uri="{FF2B5EF4-FFF2-40B4-BE49-F238E27FC236}">
                  <a16:creationId xmlns:a16="http://schemas.microsoft.com/office/drawing/2014/main" id="{08BC99A5-77E7-8EAF-3532-C01C3F261BC0}"/>
                </a:ext>
              </a:extLst>
            </p:cNvPr>
            <p:cNvSpPr>
              <a:spLocks noChangeArrowheads="1"/>
            </p:cNvSpPr>
            <p:nvPr/>
          </p:nvSpPr>
          <p:spPr bwMode="auto">
            <a:xfrm>
              <a:off x="4867"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Rectangle 231">
              <a:extLst>
                <a:ext uri="{FF2B5EF4-FFF2-40B4-BE49-F238E27FC236}">
                  <a16:creationId xmlns:a16="http://schemas.microsoft.com/office/drawing/2014/main" id="{56C4AD75-27CF-A4C9-D705-85550EDFA49B}"/>
                </a:ext>
              </a:extLst>
            </p:cNvPr>
            <p:cNvSpPr>
              <a:spLocks noChangeArrowheads="1"/>
            </p:cNvSpPr>
            <p:nvPr/>
          </p:nvSpPr>
          <p:spPr bwMode="auto">
            <a:xfrm>
              <a:off x="5409"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Rectangle 232">
              <a:extLst>
                <a:ext uri="{FF2B5EF4-FFF2-40B4-BE49-F238E27FC236}">
                  <a16:creationId xmlns:a16="http://schemas.microsoft.com/office/drawing/2014/main" id="{604F1286-E70C-D07E-B7AB-7B75AF2BC000}"/>
                </a:ext>
              </a:extLst>
            </p:cNvPr>
            <p:cNvSpPr>
              <a:spLocks noChangeArrowheads="1"/>
            </p:cNvSpPr>
            <p:nvPr/>
          </p:nvSpPr>
          <p:spPr bwMode="auto">
            <a:xfrm>
              <a:off x="5952"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54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Rectangle 233">
              <a:extLst>
                <a:ext uri="{FF2B5EF4-FFF2-40B4-BE49-F238E27FC236}">
                  <a16:creationId xmlns:a16="http://schemas.microsoft.com/office/drawing/2014/main" id="{7DEC2C4C-27F6-9CB9-D174-BF66AA2D561C}"/>
                </a:ext>
              </a:extLst>
            </p:cNvPr>
            <p:cNvSpPr>
              <a:spLocks noChangeArrowheads="1"/>
            </p:cNvSpPr>
            <p:nvPr/>
          </p:nvSpPr>
          <p:spPr bwMode="auto">
            <a:xfrm>
              <a:off x="6495"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Rectangle 234">
              <a:extLst>
                <a:ext uri="{FF2B5EF4-FFF2-40B4-BE49-F238E27FC236}">
                  <a16:creationId xmlns:a16="http://schemas.microsoft.com/office/drawing/2014/main" id="{329084C3-AC36-CBB6-A476-E59F67C7A60D}"/>
                </a:ext>
              </a:extLst>
            </p:cNvPr>
            <p:cNvSpPr>
              <a:spLocks noChangeArrowheads="1"/>
            </p:cNvSpPr>
            <p:nvPr/>
          </p:nvSpPr>
          <p:spPr bwMode="auto">
            <a:xfrm>
              <a:off x="7039"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Line 235">
              <a:extLst>
                <a:ext uri="{FF2B5EF4-FFF2-40B4-BE49-F238E27FC236}">
                  <a16:creationId xmlns:a16="http://schemas.microsoft.com/office/drawing/2014/main" id="{6F24BFE7-9C74-1ED9-BFCC-11338818A817}"/>
                </a:ext>
              </a:extLst>
            </p:cNvPr>
            <p:cNvSpPr>
              <a:spLocks noChangeShapeType="1"/>
            </p:cNvSpPr>
            <p:nvPr/>
          </p:nvSpPr>
          <p:spPr bwMode="auto">
            <a:xfrm>
              <a:off x="1118" y="861"/>
              <a:ext cx="0"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238">
              <a:extLst>
                <a:ext uri="{FF2B5EF4-FFF2-40B4-BE49-F238E27FC236}">
                  <a16:creationId xmlns:a16="http://schemas.microsoft.com/office/drawing/2014/main" id="{AF57F78F-9862-EFD8-EB7F-4A62FA547899}"/>
                </a:ext>
              </a:extLst>
            </p:cNvPr>
            <p:cNvSpPr>
              <a:spLocks noChangeArrowheads="1"/>
            </p:cNvSpPr>
            <p:nvPr/>
          </p:nvSpPr>
          <p:spPr bwMode="auto">
            <a:xfrm>
              <a:off x="1055"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279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Rectangle 239">
              <a:extLst>
                <a:ext uri="{FF2B5EF4-FFF2-40B4-BE49-F238E27FC236}">
                  <a16:creationId xmlns:a16="http://schemas.microsoft.com/office/drawing/2014/main" id="{2AFDB102-7ADC-1E6C-F23E-D713BE739889}"/>
                </a:ext>
              </a:extLst>
            </p:cNvPr>
            <p:cNvSpPr>
              <a:spLocks noChangeArrowheads="1"/>
            </p:cNvSpPr>
            <p:nvPr/>
          </p:nvSpPr>
          <p:spPr bwMode="auto">
            <a:xfrm>
              <a:off x="1597"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208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Rectangle 240">
              <a:extLst>
                <a:ext uri="{FF2B5EF4-FFF2-40B4-BE49-F238E27FC236}">
                  <a16:creationId xmlns:a16="http://schemas.microsoft.com/office/drawing/2014/main" id="{47684CBC-2DF4-BFC3-F3ED-3972CD90AB40}"/>
                </a:ext>
              </a:extLst>
            </p:cNvPr>
            <p:cNvSpPr>
              <a:spLocks noChangeArrowheads="1"/>
            </p:cNvSpPr>
            <p:nvPr/>
          </p:nvSpPr>
          <p:spPr bwMode="auto">
            <a:xfrm>
              <a:off x="2138"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175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Rectangle 241">
              <a:extLst>
                <a:ext uri="{FF2B5EF4-FFF2-40B4-BE49-F238E27FC236}">
                  <a16:creationId xmlns:a16="http://schemas.microsoft.com/office/drawing/2014/main" id="{0FD7D054-6653-14F6-97A3-800F57BFD538}"/>
                </a:ext>
              </a:extLst>
            </p:cNvPr>
            <p:cNvSpPr>
              <a:spLocks noChangeArrowheads="1"/>
            </p:cNvSpPr>
            <p:nvPr/>
          </p:nvSpPr>
          <p:spPr bwMode="auto">
            <a:xfrm>
              <a:off x="2681"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147</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Rectangle 242">
              <a:extLst>
                <a:ext uri="{FF2B5EF4-FFF2-40B4-BE49-F238E27FC236}">
                  <a16:creationId xmlns:a16="http://schemas.microsoft.com/office/drawing/2014/main" id="{72FC4FBB-78DD-4FBB-413E-67A0D1A341ED}"/>
                </a:ext>
              </a:extLst>
            </p:cNvPr>
            <p:cNvSpPr>
              <a:spLocks noChangeArrowheads="1"/>
            </p:cNvSpPr>
            <p:nvPr/>
          </p:nvSpPr>
          <p:spPr bwMode="auto">
            <a:xfrm>
              <a:off x="3225"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126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Rectangle 243">
              <a:extLst>
                <a:ext uri="{FF2B5EF4-FFF2-40B4-BE49-F238E27FC236}">
                  <a16:creationId xmlns:a16="http://schemas.microsoft.com/office/drawing/2014/main" id="{5B95327A-ADC9-0AE3-DDB0-2A12BB735F3F}"/>
                </a:ext>
              </a:extLst>
            </p:cNvPr>
            <p:cNvSpPr>
              <a:spLocks noChangeArrowheads="1"/>
            </p:cNvSpPr>
            <p:nvPr/>
          </p:nvSpPr>
          <p:spPr bwMode="auto">
            <a:xfrm>
              <a:off x="3768"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Rectangle 244">
              <a:extLst>
                <a:ext uri="{FF2B5EF4-FFF2-40B4-BE49-F238E27FC236}">
                  <a16:creationId xmlns:a16="http://schemas.microsoft.com/office/drawing/2014/main" id="{B541CD4A-5C3D-8664-FEC2-710E786D9366}"/>
                </a:ext>
              </a:extLst>
            </p:cNvPr>
            <p:cNvSpPr>
              <a:spLocks noChangeArrowheads="1"/>
            </p:cNvSpPr>
            <p:nvPr/>
          </p:nvSpPr>
          <p:spPr bwMode="auto">
            <a:xfrm>
              <a:off x="4332"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92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Rectangle 245">
              <a:extLst>
                <a:ext uri="{FF2B5EF4-FFF2-40B4-BE49-F238E27FC236}">
                  <a16:creationId xmlns:a16="http://schemas.microsoft.com/office/drawing/2014/main" id="{694A89DD-85E1-B0D2-65F0-3502AF7997A5}"/>
                </a:ext>
              </a:extLst>
            </p:cNvPr>
            <p:cNvSpPr>
              <a:spLocks noChangeArrowheads="1"/>
            </p:cNvSpPr>
            <p:nvPr/>
          </p:nvSpPr>
          <p:spPr bwMode="auto">
            <a:xfrm>
              <a:off x="4875"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64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Rectangle 246">
              <a:extLst>
                <a:ext uri="{FF2B5EF4-FFF2-40B4-BE49-F238E27FC236}">
                  <a16:creationId xmlns:a16="http://schemas.microsoft.com/office/drawing/2014/main" id="{084A9ECD-9D87-8E8F-259B-AEFCE994A61E}"/>
                </a:ext>
              </a:extLst>
            </p:cNvPr>
            <p:cNvSpPr>
              <a:spLocks noChangeArrowheads="1"/>
            </p:cNvSpPr>
            <p:nvPr/>
          </p:nvSpPr>
          <p:spPr bwMode="auto">
            <a:xfrm>
              <a:off x="5419"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41</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Rectangle 247">
              <a:extLst>
                <a:ext uri="{FF2B5EF4-FFF2-40B4-BE49-F238E27FC236}">
                  <a16:creationId xmlns:a16="http://schemas.microsoft.com/office/drawing/2014/main" id="{CDD857B1-284F-4E23-6FF9-20A39B45115B}"/>
                </a:ext>
              </a:extLst>
            </p:cNvPr>
            <p:cNvSpPr>
              <a:spLocks noChangeArrowheads="1"/>
            </p:cNvSpPr>
            <p:nvPr/>
          </p:nvSpPr>
          <p:spPr bwMode="auto">
            <a:xfrm>
              <a:off x="5962"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Rectangle 248">
              <a:extLst>
                <a:ext uri="{FF2B5EF4-FFF2-40B4-BE49-F238E27FC236}">
                  <a16:creationId xmlns:a16="http://schemas.microsoft.com/office/drawing/2014/main" id="{AF0D70EC-3BB8-0C12-AEE2-38E0836E96F8}"/>
                </a:ext>
              </a:extLst>
            </p:cNvPr>
            <p:cNvSpPr>
              <a:spLocks noChangeArrowheads="1"/>
            </p:cNvSpPr>
            <p:nvPr/>
          </p:nvSpPr>
          <p:spPr bwMode="auto">
            <a:xfrm>
              <a:off x="6526" y="3513"/>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Rectangle 249">
              <a:extLst>
                <a:ext uri="{FF2B5EF4-FFF2-40B4-BE49-F238E27FC236}">
                  <a16:creationId xmlns:a16="http://schemas.microsoft.com/office/drawing/2014/main" id="{78F81D8E-4933-7CFC-F241-43B8B355E073}"/>
                </a:ext>
              </a:extLst>
            </p:cNvPr>
            <p:cNvSpPr>
              <a:spLocks noChangeArrowheads="1"/>
            </p:cNvSpPr>
            <p:nvPr/>
          </p:nvSpPr>
          <p:spPr bwMode="auto">
            <a:xfrm>
              <a:off x="7069" y="3513"/>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Rectangle 250">
              <a:extLst>
                <a:ext uri="{FF2B5EF4-FFF2-40B4-BE49-F238E27FC236}">
                  <a16:creationId xmlns:a16="http://schemas.microsoft.com/office/drawing/2014/main" id="{F5172A1D-A0E0-FFE0-C68B-8FDDBD98D198}"/>
                </a:ext>
              </a:extLst>
            </p:cNvPr>
            <p:cNvSpPr>
              <a:spLocks noChangeArrowheads="1"/>
            </p:cNvSpPr>
            <p:nvPr/>
          </p:nvSpPr>
          <p:spPr bwMode="auto">
            <a:xfrm>
              <a:off x="536" y="3513"/>
              <a:ext cx="2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1DCE9B"/>
                  </a:solidFill>
                  <a:effectLst/>
                  <a:uLnTx/>
                  <a:uFillTx/>
                  <a:latin typeface="Trebuchet MS Bold" panose="020B0703020202020204" pitchFamily="34" charset="0"/>
                  <a:ea typeface="+mn-ea"/>
                  <a:cs typeface="+mn-cs"/>
                </a:rPr>
                <a:t>NIVO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cxnSp>
        <p:nvCxnSpPr>
          <p:cNvPr id="3" name="Straight Arrow Connector 2">
            <a:extLst>
              <a:ext uri="{FF2B5EF4-FFF2-40B4-BE49-F238E27FC236}">
                <a16:creationId xmlns:a16="http://schemas.microsoft.com/office/drawing/2014/main" id="{AF47D940-277A-9EA8-2B66-3C9376376693}"/>
              </a:ext>
            </a:extLst>
          </p:cNvPr>
          <p:cNvCxnSpPr>
            <a:cxnSpLocks/>
          </p:cNvCxnSpPr>
          <p:nvPr/>
        </p:nvCxnSpPr>
        <p:spPr>
          <a:xfrm flipH="1">
            <a:off x="6080501" y="3938314"/>
            <a:ext cx="15498" cy="1065588"/>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368D3AA-051B-B0A8-0732-42281B474E2C}"/>
              </a:ext>
            </a:extLst>
          </p:cNvPr>
          <p:cNvCxnSpPr>
            <a:cxnSpLocks/>
          </p:cNvCxnSpPr>
          <p:nvPr/>
        </p:nvCxnSpPr>
        <p:spPr>
          <a:xfrm>
            <a:off x="6095999" y="3444224"/>
            <a:ext cx="0" cy="419258"/>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D9538B-73D1-9CB6-E436-7AEB26074AE7}"/>
              </a:ext>
            </a:extLst>
          </p:cNvPr>
          <p:cNvSpPr txBox="1"/>
          <p:nvPr/>
        </p:nvSpPr>
        <p:spPr>
          <a:xfrm>
            <a:off x="6220524" y="4240632"/>
            <a:ext cx="3732102" cy="338554"/>
          </a:xfrm>
          <a:prstGeom prst="rect">
            <a:avLst/>
          </a:prstGeom>
          <a:solidFill>
            <a:schemeClr val="accent6"/>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Don’t need adjuvant treatment</a:t>
            </a:r>
          </a:p>
        </p:txBody>
      </p:sp>
      <p:sp>
        <p:nvSpPr>
          <p:cNvPr id="14" name="TextBox 13">
            <a:extLst>
              <a:ext uri="{FF2B5EF4-FFF2-40B4-BE49-F238E27FC236}">
                <a16:creationId xmlns:a16="http://schemas.microsoft.com/office/drawing/2014/main" id="{951F1365-7083-4459-70FB-B184464DB2CB}"/>
              </a:ext>
            </a:extLst>
          </p:cNvPr>
          <p:cNvSpPr txBox="1"/>
          <p:nvPr/>
        </p:nvSpPr>
        <p:spPr>
          <a:xfrm>
            <a:off x="6220524" y="3484608"/>
            <a:ext cx="3732112" cy="338554"/>
          </a:xfrm>
          <a:prstGeom prst="rect">
            <a:avLst/>
          </a:prstGeom>
          <a:solidFill>
            <a:schemeClr val="accent2"/>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Need adjuvant treatment and benefit</a:t>
            </a:r>
          </a:p>
        </p:txBody>
      </p:sp>
      <p:sp>
        <p:nvSpPr>
          <p:cNvPr id="266" name="TextBox 265">
            <a:extLst>
              <a:ext uri="{FF2B5EF4-FFF2-40B4-BE49-F238E27FC236}">
                <a16:creationId xmlns:a16="http://schemas.microsoft.com/office/drawing/2014/main" id="{292E4E05-072D-554E-2ADD-9D0663F10672}"/>
              </a:ext>
            </a:extLst>
          </p:cNvPr>
          <p:cNvSpPr txBox="1"/>
          <p:nvPr/>
        </p:nvSpPr>
        <p:spPr bwMode="auto">
          <a:xfrm>
            <a:off x="528638" y="372663"/>
            <a:ext cx="11134724" cy="637849"/>
          </a:xfrm>
          <a:prstGeom prst="rect">
            <a:avLst/>
          </a:prstGeom>
          <a:solidFill>
            <a:srgbClr val="002060"/>
          </a:solidFill>
          <a:ln w="9525">
            <a:noFill/>
            <a:miter lim="800000"/>
            <a:headEnd/>
            <a:tailEnd/>
          </a:ln>
          <a:effectLst/>
        </p:spPr>
        <p:txBody>
          <a:bodyPr wrap="squar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Adjuvant Nivolumab in Patients with MIBC</a:t>
            </a:r>
          </a:p>
        </p:txBody>
      </p:sp>
      <p:sp>
        <p:nvSpPr>
          <p:cNvPr id="9" name="TextBox 8">
            <a:extLst>
              <a:ext uri="{FF2B5EF4-FFF2-40B4-BE49-F238E27FC236}">
                <a16:creationId xmlns:a16="http://schemas.microsoft.com/office/drawing/2014/main" id="{CE754362-B261-5898-14FA-DE5B8267C2A8}"/>
              </a:ext>
            </a:extLst>
          </p:cNvPr>
          <p:cNvSpPr txBox="1"/>
          <p:nvPr>
            <p:custDataLst>
              <p:tags r:id="rId2"/>
            </p:custDataLst>
          </p:nvPr>
        </p:nvSpPr>
        <p:spPr>
          <a:xfrm>
            <a:off x="4278313" y="6535230"/>
            <a:ext cx="4291503" cy="215444"/>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33F3F"/>
                </a:solidFill>
                <a:effectLst/>
                <a:uLnTx/>
                <a:uFillTx/>
                <a:latin typeface="Arial" panose="020B0604020202020204" pitchFamily="34" charset="0"/>
                <a:ea typeface="+mn-ea"/>
                <a:cs typeface="Arial" panose="020B0604020202020204" pitchFamily="34" charset="0"/>
              </a:rPr>
              <a:t>Galsky</a:t>
            </a:r>
            <a:r>
              <a:rPr kumimoji="0" lang="en-US" sz="1400" b="0" i="0"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 MD et al. </a:t>
            </a:r>
            <a:r>
              <a:rPr kumimoji="0" lang="en-US" sz="1400" b="0" i="1"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J Clin Oncol</a:t>
            </a:r>
            <a:r>
              <a:rPr kumimoji="0" lang="en-US" sz="1400" b="0" i="0"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 2025; 43(1):15-21.</a:t>
            </a:r>
          </a:p>
        </p:txBody>
      </p:sp>
    </p:spTree>
    <p:custDataLst>
      <p:tags r:id="rId1"/>
    </p:custDataLst>
    <p:extLst>
      <p:ext uri="{BB962C8B-B14F-4D97-AF65-F5344CB8AC3E}">
        <p14:creationId xmlns:p14="http://schemas.microsoft.com/office/powerpoint/2010/main" val="5312603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C52BE9-A99C-CD88-909B-F9B940FAE330}"/>
              </a:ext>
            </a:extLst>
          </p:cNvPr>
          <p:cNvSpPr/>
          <p:nvPr/>
        </p:nvSpPr>
        <p:spPr>
          <a:xfrm>
            <a:off x="418218" y="1128822"/>
            <a:ext cx="11432977" cy="53315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EE2E293-3B1A-E6F0-A409-72B386176988}"/>
              </a:ext>
            </a:extLst>
          </p:cNvPr>
          <p:cNvGrpSpPr>
            <a:grpSpLocks noChangeAspect="1"/>
          </p:cNvGrpSpPr>
          <p:nvPr/>
        </p:nvGrpSpPr>
        <p:grpSpPr bwMode="auto">
          <a:xfrm>
            <a:off x="849313" y="1491599"/>
            <a:ext cx="10515600" cy="4784725"/>
            <a:chOff x="534" y="792"/>
            <a:chExt cx="6624" cy="3014"/>
          </a:xfrm>
        </p:grpSpPr>
        <p:sp>
          <p:nvSpPr>
            <p:cNvPr id="5" name="AutoShape 3">
              <a:extLst>
                <a:ext uri="{FF2B5EF4-FFF2-40B4-BE49-F238E27FC236}">
                  <a16:creationId xmlns:a16="http://schemas.microsoft.com/office/drawing/2014/main" id="{96BB7588-DF27-3261-6420-7E3C18617F8F}"/>
                </a:ext>
              </a:extLst>
            </p:cNvPr>
            <p:cNvSpPr>
              <a:spLocks noChangeAspect="1" noChangeArrowheads="1" noTextEdit="1"/>
            </p:cNvSpPr>
            <p:nvPr/>
          </p:nvSpPr>
          <p:spPr bwMode="auto">
            <a:xfrm>
              <a:off x="534" y="804"/>
              <a:ext cx="6624" cy="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05">
              <a:extLst>
                <a:ext uri="{FF2B5EF4-FFF2-40B4-BE49-F238E27FC236}">
                  <a16:creationId xmlns:a16="http://schemas.microsoft.com/office/drawing/2014/main" id="{BDDAB9B4-AFA7-B07B-814B-82477B7D01E3}"/>
                </a:ext>
              </a:extLst>
            </p:cNvPr>
            <p:cNvGrpSpPr>
              <a:grpSpLocks/>
            </p:cNvGrpSpPr>
            <p:nvPr/>
          </p:nvGrpSpPr>
          <p:grpSpPr bwMode="auto">
            <a:xfrm>
              <a:off x="536" y="808"/>
              <a:ext cx="6604" cy="2995"/>
              <a:chOff x="536" y="808"/>
              <a:chExt cx="6604" cy="2995"/>
            </a:xfrm>
          </p:grpSpPr>
          <p:sp>
            <p:nvSpPr>
              <p:cNvPr id="62" name="Line 5">
                <a:extLst>
                  <a:ext uri="{FF2B5EF4-FFF2-40B4-BE49-F238E27FC236}">
                    <a16:creationId xmlns:a16="http://schemas.microsoft.com/office/drawing/2014/main" id="{E108E107-6426-D965-ADCD-D55327D81842}"/>
                  </a:ext>
                </a:extLst>
              </p:cNvPr>
              <p:cNvSpPr>
                <a:spLocks noChangeShapeType="1"/>
              </p:cNvSpPr>
              <p:nvPr/>
            </p:nvSpPr>
            <p:spPr bwMode="auto">
              <a:xfrm flipH="1">
                <a:off x="1061" y="3026"/>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Line 6">
                <a:extLst>
                  <a:ext uri="{FF2B5EF4-FFF2-40B4-BE49-F238E27FC236}">
                    <a16:creationId xmlns:a16="http://schemas.microsoft.com/office/drawing/2014/main" id="{55BC12A7-2424-7BE2-0E4A-6187F1AABF72}"/>
                  </a:ext>
                </a:extLst>
              </p:cNvPr>
              <p:cNvSpPr>
                <a:spLocks noChangeShapeType="1"/>
              </p:cNvSpPr>
              <p:nvPr/>
            </p:nvSpPr>
            <p:spPr bwMode="auto">
              <a:xfrm flipH="1">
                <a:off x="1061" y="280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Line 7">
                <a:extLst>
                  <a:ext uri="{FF2B5EF4-FFF2-40B4-BE49-F238E27FC236}">
                    <a16:creationId xmlns:a16="http://schemas.microsoft.com/office/drawing/2014/main" id="{AC6CFFB9-8323-AA6E-068F-7E0BCC606DF4}"/>
                  </a:ext>
                </a:extLst>
              </p:cNvPr>
              <p:cNvSpPr>
                <a:spLocks noChangeShapeType="1"/>
              </p:cNvSpPr>
              <p:nvPr/>
            </p:nvSpPr>
            <p:spPr bwMode="auto">
              <a:xfrm flipH="1">
                <a:off x="1061" y="259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Line 8">
                <a:extLst>
                  <a:ext uri="{FF2B5EF4-FFF2-40B4-BE49-F238E27FC236}">
                    <a16:creationId xmlns:a16="http://schemas.microsoft.com/office/drawing/2014/main" id="{40129ACC-9708-1AED-F6EF-9DFB34E1A08D}"/>
                  </a:ext>
                </a:extLst>
              </p:cNvPr>
              <p:cNvSpPr>
                <a:spLocks noChangeShapeType="1"/>
              </p:cNvSpPr>
              <p:nvPr/>
            </p:nvSpPr>
            <p:spPr bwMode="auto">
              <a:xfrm flipH="1">
                <a:off x="1061" y="237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Line 9">
                <a:extLst>
                  <a:ext uri="{FF2B5EF4-FFF2-40B4-BE49-F238E27FC236}">
                    <a16:creationId xmlns:a16="http://schemas.microsoft.com/office/drawing/2014/main" id="{862D52EC-C9E0-8F8A-5196-AD5EA1A60226}"/>
                  </a:ext>
                </a:extLst>
              </p:cNvPr>
              <p:cNvSpPr>
                <a:spLocks noChangeShapeType="1"/>
              </p:cNvSpPr>
              <p:nvPr/>
            </p:nvSpPr>
            <p:spPr bwMode="auto">
              <a:xfrm flipH="1">
                <a:off x="1061" y="216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Line 10">
                <a:extLst>
                  <a:ext uri="{FF2B5EF4-FFF2-40B4-BE49-F238E27FC236}">
                    <a16:creationId xmlns:a16="http://schemas.microsoft.com/office/drawing/2014/main" id="{3A51ED3B-4820-516B-5181-4ABFD4CA9DEB}"/>
                  </a:ext>
                </a:extLst>
              </p:cNvPr>
              <p:cNvSpPr>
                <a:spLocks noChangeShapeType="1"/>
              </p:cNvSpPr>
              <p:nvPr/>
            </p:nvSpPr>
            <p:spPr bwMode="auto">
              <a:xfrm flipH="1">
                <a:off x="1061" y="194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Line 11">
                <a:extLst>
                  <a:ext uri="{FF2B5EF4-FFF2-40B4-BE49-F238E27FC236}">
                    <a16:creationId xmlns:a16="http://schemas.microsoft.com/office/drawing/2014/main" id="{3A182190-7E5B-C1A9-C217-F6DBC2FD358A}"/>
                  </a:ext>
                </a:extLst>
              </p:cNvPr>
              <p:cNvSpPr>
                <a:spLocks noChangeShapeType="1"/>
              </p:cNvSpPr>
              <p:nvPr/>
            </p:nvSpPr>
            <p:spPr bwMode="auto">
              <a:xfrm flipH="1">
                <a:off x="1061" y="172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Line 12">
                <a:extLst>
                  <a:ext uri="{FF2B5EF4-FFF2-40B4-BE49-F238E27FC236}">
                    <a16:creationId xmlns:a16="http://schemas.microsoft.com/office/drawing/2014/main" id="{1D1A3370-7A88-035A-1296-C22454E32CEB}"/>
                  </a:ext>
                </a:extLst>
              </p:cNvPr>
              <p:cNvSpPr>
                <a:spLocks noChangeShapeType="1"/>
              </p:cNvSpPr>
              <p:nvPr/>
            </p:nvSpPr>
            <p:spPr bwMode="auto">
              <a:xfrm flipH="1">
                <a:off x="1061" y="151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Line 13">
                <a:extLst>
                  <a:ext uri="{FF2B5EF4-FFF2-40B4-BE49-F238E27FC236}">
                    <a16:creationId xmlns:a16="http://schemas.microsoft.com/office/drawing/2014/main" id="{600141EF-CA53-B474-1F71-5C4240FA2F86}"/>
                  </a:ext>
                </a:extLst>
              </p:cNvPr>
              <p:cNvSpPr>
                <a:spLocks noChangeShapeType="1"/>
              </p:cNvSpPr>
              <p:nvPr/>
            </p:nvSpPr>
            <p:spPr bwMode="auto">
              <a:xfrm flipH="1">
                <a:off x="1061" y="129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Line 14">
                <a:extLst>
                  <a:ext uri="{FF2B5EF4-FFF2-40B4-BE49-F238E27FC236}">
                    <a16:creationId xmlns:a16="http://schemas.microsoft.com/office/drawing/2014/main" id="{14AE805D-EA5B-8D7A-34F2-1D1C3F6DCBB4}"/>
                  </a:ext>
                </a:extLst>
              </p:cNvPr>
              <p:cNvSpPr>
                <a:spLocks noChangeShapeType="1"/>
              </p:cNvSpPr>
              <p:nvPr/>
            </p:nvSpPr>
            <p:spPr bwMode="auto">
              <a:xfrm flipH="1">
                <a:off x="1061" y="108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Line 15">
                <a:extLst>
                  <a:ext uri="{FF2B5EF4-FFF2-40B4-BE49-F238E27FC236}">
                    <a16:creationId xmlns:a16="http://schemas.microsoft.com/office/drawing/2014/main" id="{E1A0A2D6-A990-A57D-8317-FA16555A9011}"/>
                  </a:ext>
                </a:extLst>
              </p:cNvPr>
              <p:cNvSpPr>
                <a:spLocks noChangeShapeType="1"/>
              </p:cNvSpPr>
              <p:nvPr/>
            </p:nvSpPr>
            <p:spPr bwMode="auto">
              <a:xfrm flipH="1">
                <a:off x="1061" y="861"/>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Line 16">
                <a:extLst>
                  <a:ext uri="{FF2B5EF4-FFF2-40B4-BE49-F238E27FC236}">
                    <a16:creationId xmlns:a16="http://schemas.microsoft.com/office/drawing/2014/main" id="{AFAA49F9-A985-9FA4-684B-47E620C1A6BF}"/>
                  </a:ext>
                </a:extLst>
              </p:cNvPr>
              <p:cNvSpPr>
                <a:spLocks noChangeShapeType="1"/>
              </p:cNvSpPr>
              <p:nvPr/>
            </p:nvSpPr>
            <p:spPr bwMode="auto">
              <a:xfrm flipH="1">
                <a:off x="1061" y="3026"/>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Line 17">
                <a:extLst>
                  <a:ext uri="{FF2B5EF4-FFF2-40B4-BE49-F238E27FC236}">
                    <a16:creationId xmlns:a16="http://schemas.microsoft.com/office/drawing/2014/main" id="{EB649354-FD1A-080D-7B32-829C53DF7784}"/>
                  </a:ext>
                </a:extLst>
              </p:cNvPr>
              <p:cNvSpPr>
                <a:spLocks noChangeShapeType="1"/>
              </p:cNvSpPr>
              <p:nvPr/>
            </p:nvSpPr>
            <p:spPr bwMode="auto">
              <a:xfrm flipH="1">
                <a:off x="1061" y="280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Line 18">
                <a:extLst>
                  <a:ext uri="{FF2B5EF4-FFF2-40B4-BE49-F238E27FC236}">
                    <a16:creationId xmlns:a16="http://schemas.microsoft.com/office/drawing/2014/main" id="{3C5A281C-191B-5596-8D94-391575F70012}"/>
                  </a:ext>
                </a:extLst>
              </p:cNvPr>
              <p:cNvSpPr>
                <a:spLocks noChangeShapeType="1"/>
              </p:cNvSpPr>
              <p:nvPr/>
            </p:nvSpPr>
            <p:spPr bwMode="auto">
              <a:xfrm flipH="1">
                <a:off x="1061" y="259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Line 19">
                <a:extLst>
                  <a:ext uri="{FF2B5EF4-FFF2-40B4-BE49-F238E27FC236}">
                    <a16:creationId xmlns:a16="http://schemas.microsoft.com/office/drawing/2014/main" id="{582C1BA3-9713-D9C7-E623-EAEC6AD5B1A7}"/>
                  </a:ext>
                </a:extLst>
              </p:cNvPr>
              <p:cNvSpPr>
                <a:spLocks noChangeShapeType="1"/>
              </p:cNvSpPr>
              <p:nvPr/>
            </p:nvSpPr>
            <p:spPr bwMode="auto">
              <a:xfrm flipH="1">
                <a:off x="1061" y="2374"/>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20">
                <a:extLst>
                  <a:ext uri="{FF2B5EF4-FFF2-40B4-BE49-F238E27FC236}">
                    <a16:creationId xmlns:a16="http://schemas.microsoft.com/office/drawing/2014/main" id="{A42C6BF6-876E-B181-7B71-7FE50F5E0839}"/>
                  </a:ext>
                </a:extLst>
              </p:cNvPr>
              <p:cNvSpPr>
                <a:spLocks noChangeShapeType="1"/>
              </p:cNvSpPr>
              <p:nvPr/>
            </p:nvSpPr>
            <p:spPr bwMode="auto">
              <a:xfrm flipH="1">
                <a:off x="1061" y="2160"/>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Line 21">
                <a:extLst>
                  <a:ext uri="{FF2B5EF4-FFF2-40B4-BE49-F238E27FC236}">
                    <a16:creationId xmlns:a16="http://schemas.microsoft.com/office/drawing/2014/main" id="{665BD165-7912-E49C-E076-99DDAC4B7D95}"/>
                  </a:ext>
                </a:extLst>
              </p:cNvPr>
              <p:cNvSpPr>
                <a:spLocks noChangeShapeType="1"/>
              </p:cNvSpPr>
              <p:nvPr/>
            </p:nvSpPr>
            <p:spPr bwMode="auto">
              <a:xfrm flipH="1">
                <a:off x="1061" y="194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Line 22">
                <a:extLst>
                  <a:ext uri="{FF2B5EF4-FFF2-40B4-BE49-F238E27FC236}">
                    <a16:creationId xmlns:a16="http://schemas.microsoft.com/office/drawing/2014/main" id="{B403E85C-58CE-678C-9AEB-16DB96038116}"/>
                  </a:ext>
                </a:extLst>
              </p:cNvPr>
              <p:cNvSpPr>
                <a:spLocks noChangeShapeType="1"/>
              </p:cNvSpPr>
              <p:nvPr/>
            </p:nvSpPr>
            <p:spPr bwMode="auto">
              <a:xfrm flipH="1">
                <a:off x="1061" y="172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Line 23">
                <a:extLst>
                  <a:ext uri="{FF2B5EF4-FFF2-40B4-BE49-F238E27FC236}">
                    <a16:creationId xmlns:a16="http://schemas.microsoft.com/office/drawing/2014/main" id="{81096C30-FB00-1303-4651-5A36E1DCBF50}"/>
                  </a:ext>
                </a:extLst>
              </p:cNvPr>
              <p:cNvSpPr>
                <a:spLocks noChangeShapeType="1"/>
              </p:cNvSpPr>
              <p:nvPr/>
            </p:nvSpPr>
            <p:spPr bwMode="auto">
              <a:xfrm flipH="1">
                <a:off x="1061" y="151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Line 24">
                <a:extLst>
                  <a:ext uri="{FF2B5EF4-FFF2-40B4-BE49-F238E27FC236}">
                    <a16:creationId xmlns:a16="http://schemas.microsoft.com/office/drawing/2014/main" id="{B7024C12-A353-A329-34E4-CEEE2D0C5200}"/>
                  </a:ext>
                </a:extLst>
              </p:cNvPr>
              <p:cNvSpPr>
                <a:spLocks noChangeShapeType="1"/>
              </p:cNvSpPr>
              <p:nvPr/>
            </p:nvSpPr>
            <p:spPr bwMode="auto">
              <a:xfrm flipH="1">
                <a:off x="1061" y="1299"/>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Line 25">
                <a:extLst>
                  <a:ext uri="{FF2B5EF4-FFF2-40B4-BE49-F238E27FC236}">
                    <a16:creationId xmlns:a16="http://schemas.microsoft.com/office/drawing/2014/main" id="{43C0D887-6989-DDF6-864E-4FBDA3785328}"/>
                  </a:ext>
                </a:extLst>
              </p:cNvPr>
              <p:cNvSpPr>
                <a:spLocks noChangeShapeType="1"/>
              </p:cNvSpPr>
              <p:nvPr/>
            </p:nvSpPr>
            <p:spPr bwMode="auto">
              <a:xfrm flipH="1">
                <a:off x="1061" y="1083"/>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Line 26">
                <a:extLst>
                  <a:ext uri="{FF2B5EF4-FFF2-40B4-BE49-F238E27FC236}">
                    <a16:creationId xmlns:a16="http://schemas.microsoft.com/office/drawing/2014/main" id="{9A27259A-61C3-D503-CE0A-F784F0B9AD4D}"/>
                  </a:ext>
                </a:extLst>
              </p:cNvPr>
              <p:cNvSpPr>
                <a:spLocks noChangeShapeType="1"/>
              </p:cNvSpPr>
              <p:nvPr/>
            </p:nvSpPr>
            <p:spPr bwMode="auto">
              <a:xfrm flipH="1">
                <a:off x="1061" y="861"/>
                <a:ext cx="57"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27">
                <a:extLst>
                  <a:ext uri="{FF2B5EF4-FFF2-40B4-BE49-F238E27FC236}">
                    <a16:creationId xmlns:a16="http://schemas.microsoft.com/office/drawing/2014/main" id="{D863B6D2-6914-2471-9BA0-B1C45051F028}"/>
                  </a:ext>
                </a:extLst>
              </p:cNvPr>
              <p:cNvSpPr>
                <a:spLocks/>
              </p:cNvSpPr>
              <p:nvPr/>
            </p:nvSpPr>
            <p:spPr bwMode="auto">
              <a:xfrm>
                <a:off x="1118" y="810"/>
                <a:ext cx="6022" cy="2216"/>
              </a:xfrm>
              <a:custGeom>
                <a:avLst/>
                <a:gdLst>
                  <a:gd name="T0" fmla="*/ 6022 w 6022"/>
                  <a:gd name="T1" fmla="*/ 2216 h 2216"/>
                  <a:gd name="T2" fmla="*/ 0 w 6022"/>
                  <a:gd name="T3" fmla="*/ 2216 h 2216"/>
                  <a:gd name="T4" fmla="*/ 0 w 6022"/>
                  <a:gd name="T5" fmla="*/ 0 h 2216"/>
                </a:gdLst>
                <a:ahLst/>
                <a:cxnLst>
                  <a:cxn ang="0">
                    <a:pos x="T0" y="T1"/>
                  </a:cxn>
                  <a:cxn ang="0">
                    <a:pos x="T2" y="T3"/>
                  </a:cxn>
                  <a:cxn ang="0">
                    <a:pos x="T4" y="T5"/>
                  </a:cxn>
                </a:cxnLst>
                <a:rect l="0" t="0" r="r" b="b"/>
                <a:pathLst>
                  <a:path w="6022" h="2216">
                    <a:moveTo>
                      <a:pt x="6022" y="2216"/>
                    </a:moveTo>
                    <a:lnTo>
                      <a:pt x="0" y="2216"/>
                    </a:lnTo>
                    <a:lnTo>
                      <a:pt x="0" y="0"/>
                    </a:lnTo>
                  </a:path>
                </a:pathLst>
              </a:custGeom>
              <a:noFill/>
              <a:ln w="12700">
                <a:solidFill>
                  <a:srgbClr val="433F3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28">
                <a:extLst>
                  <a:ext uri="{FF2B5EF4-FFF2-40B4-BE49-F238E27FC236}">
                    <a16:creationId xmlns:a16="http://schemas.microsoft.com/office/drawing/2014/main" id="{CEF56D28-CC0E-FD01-6801-AEDCCA40C24A}"/>
                  </a:ext>
                </a:extLst>
              </p:cNvPr>
              <p:cNvSpPr>
                <a:spLocks/>
              </p:cNvSpPr>
              <p:nvPr/>
            </p:nvSpPr>
            <p:spPr bwMode="auto">
              <a:xfrm>
                <a:off x="1120" y="863"/>
                <a:ext cx="5957" cy="2155"/>
              </a:xfrm>
              <a:custGeom>
                <a:avLst/>
                <a:gdLst>
                  <a:gd name="T0" fmla="*/ 0 w 5957"/>
                  <a:gd name="T1" fmla="*/ 38 h 2155"/>
                  <a:gd name="T2" fmla="*/ 44 w 5957"/>
                  <a:gd name="T3" fmla="*/ 52 h 2155"/>
                  <a:gd name="T4" fmla="*/ 56 w 5957"/>
                  <a:gd name="T5" fmla="*/ 84 h 2155"/>
                  <a:gd name="T6" fmla="*/ 91 w 5957"/>
                  <a:gd name="T7" fmla="*/ 93 h 2155"/>
                  <a:gd name="T8" fmla="*/ 127 w 5957"/>
                  <a:gd name="T9" fmla="*/ 147 h 2155"/>
                  <a:gd name="T10" fmla="*/ 153 w 5957"/>
                  <a:gd name="T11" fmla="*/ 163 h 2155"/>
                  <a:gd name="T12" fmla="*/ 180 w 5957"/>
                  <a:gd name="T13" fmla="*/ 196 h 2155"/>
                  <a:gd name="T14" fmla="*/ 210 w 5957"/>
                  <a:gd name="T15" fmla="*/ 208 h 2155"/>
                  <a:gd name="T16" fmla="*/ 232 w 5957"/>
                  <a:gd name="T17" fmla="*/ 299 h 2155"/>
                  <a:gd name="T18" fmla="*/ 246 w 5957"/>
                  <a:gd name="T19" fmla="*/ 355 h 2155"/>
                  <a:gd name="T20" fmla="*/ 254 w 5957"/>
                  <a:gd name="T21" fmla="*/ 541 h 2155"/>
                  <a:gd name="T22" fmla="*/ 264 w 5957"/>
                  <a:gd name="T23" fmla="*/ 577 h 2155"/>
                  <a:gd name="T24" fmla="*/ 277 w 5957"/>
                  <a:gd name="T25" fmla="*/ 624 h 2155"/>
                  <a:gd name="T26" fmla="*/ 305 w 5957"/>
                  <a:gd name="T27" fmla="*/ 644 h 2155"/>
                  <a:gd name="T28" fmla="*/ 341 w 5957"/>
                  <a:gd name="T29" fmla="*/ 662 h 2155"/>
                  <a:gd name="T30" fmla="*/ 420 w 5957"/>
                  <a:gd name="T31" fmla="*/ 668 h 2155"/>
                  <a:gd name="T32" fmla="*/ 436 w 5957"/>
                  <a:gd name="T33" fmla="*/ 709 h 2155"/>
                  <a:gd name="T34" fmla="*/ 469 w 5957"/>
                  <a:gd name="T35" fmla="*/ 727 h 2155"/>
                  <a:gd name="T36" fmla="*/ 481 w 5957"/>
                  <a:gd name="T37" fmla="*/ 763 h 2155"/>
                  <a:gd name="T38" fmla="*/ 497 w 5957"/>
                  <a:gd name="T39" fmla="*/ 796 h 2155"/>
                  <a:gd name="T40" fmla="*/ 503 w 5957"/>
                  <a:gd name="T41" fmla="*/ 852 h 2155"/>
                  <a:gd name="T42" fmla="*/ 515 w 5957"/>
                  <a:gd name="T43" fmla="*/ 866 h 2155"/>
                  <a:gd name="T44" fmla="*/ 519 w 5957"/>
                  <a:gd name="T45" fmla="*/ 899 h 2155"/>
                  <a:gd name="T46" fmla="*/ 545 w 5957"/>
                  <a:gd name="T47" fmla="*/ 905 h 2155"/>
                  <a:gd name="T48" fmla="*/ 555 w 5957"/>
                  <a:gd name="T49" fmla="*/ 931 h 2155"/>
                  <a:gd name="T50" fmla="*/ 610 w 5957"/>
                  <a:gd name="T51" fmla="*/ 939 h 2155"/>
                  <a:gd name="T52" fmla="*/ 654 w 5957"/>
                  <a:gd name="T53" fmla="*/ 953 h 2155"/>
                  <a:gd name="T54" fmla="*/ 691 w 5957"/>
                  <a:gd name="T55" fmla="*/ 965 h 2155"/>
                  <a:gd name="T56" fmla="*/ 701 w 5957"/>
                  <a:gd name="T57" fmla="*/ 985 h 2155"/>
                  <a:gd name="T58" fmla="*/ 751 w 5957"/>
                  <a:gd name="T59" fmla="*/ 1016 h 2155"/>
                  <a:gd name="T60" fmla="*/ 759 w 5957"/>
                  <a:gd name="T61" fmla="*/ 1074 h 2155"/>
                  <a:gd name="T62" fmla="*/ 848 w 5957"/>
                  <a:gd name="T63" fmla="*/ 1088 h 2155"/>
                  <a:gd name="T64" fmla="*/ 871 w 5957"/>
                  <a:gd name="T65" fmla="*/ 1113 h 2155"/>
                  <a:gd name="T66" fmla="*/ 982 w 5957"/>
                  <a:gd name="T67" fmla="*/ 1119 h 2155"/>
                  <a:gd name="T68" fmla="*/ 996 w 5957"/>
                  <a:gd name="T69" fmla="*/ 1159 h 2155"/>
                  <a:gd name="T70" fmla="*/ 1052 w 5957"/>
                  <a:gd name="T71" fmla="*/ 1175 h 2155"/>
                  <a:gd name="T72" fmla="*/ 1089 w 5957"/>
                  <a:gd name="T73" fmla="*/ 1194 h 2155"/>
                  <a:gd name="T74" fmla="*/ 1238 w 5957"/>
                  <a:gd name="T75" fmla="*/ 1202 h 2155"/>
                  <a:gd name="T76" fmla="*/ 1295 w 5957"/>
                  <a:gd name="T77" fmla="*/ 1242 h 2155"/>
                  <a:gd name="T78" fmla="*/ 1499 w 5957"/>
                  <a:gd name="T79" fmla="*/ 1250 h 2155"/>
                  <a:gd name="T80" fmla="*/ 1620 w 5957"/>
                  <a:gd name="T81" fmla="*/ 1293 h 2155"/>
                  <a:gd name="T82" fmla="*/ 1749 w 5957"/>
                  <a:gd name="T83" fmla="*/ 1319 h 2155"/>
                  <a:gd name="T84" fmla="*/ 1846 w 5957"/>
                  <a:gd name="T85" fmla="*/ 1337 h 2155"/>
                  <a:gd name="T86" fmla="*/ 2000 w 5957"/>
                  <a:gd name="T87" fmla="*/ 1361 h 2155"/>
                  <a:gd name="T88" fmla="*/ 2030 w 5957"/>
                  <a:gd name="T89" fmla="*/ 1377 h 2155"/>
                  <a:gd name="T90" fmla="*/ 2218 w 5957"/>
                  <a:gd name="T91" fmla="*/ 1396 h 2155"/>
                  <a:gd name="T92" fmla="*/ 2594 w 5957"/>
                  <a:gd name="T93" fmla="*/ 1412 h 2155"/>
                  <a:gd name="T94" fmla="*/ 2622 w 5957"/>
                  <a:gd name="T95" fmla="*/ 1432 h 2155"/>
                  <a:gd name="T96" fmla="*/ 2677 w 5957"/>
                  <a:gd name="T97" fmla="*/ 1438 h 2155"/>
                  <a:gd name="T98" fmla="*/ 2996 w 5957"/>
                  <a:gd name="T99" fmla="*/ 1456 h 2155"/>
                  <a:gd name="T100" fmla="*/ 3616 w 5957"/>
                  <a:gd name="T101" fmla="*/ 1470 h 2155"/>
                  <a:gd name="T102" fmla="*/ 3848 w 5957"/>
                  <a:gd name="T103" fmla="*/ 1495 h 2155"/>
                  <a:gd name="T104" fmla="*/ 4525 w 5957"/>
                  <a:gd name="T105" fmla="*/ 1515 h 2155"/>
                  <a:gd name="T106" fmla="*/ 4723 w 5957"/>
                  <a:gd name="T107" fmla="*/ 1565 h 2155"/>
                  <a:gd name="T108" fmla="*/ 5903 w 5957"/>
                  <a:gd name="T109" fmla="*/ 1585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57" h="2155">
                    <a:moveTo>
                      <a:pt x="0" y="6"/>
                    </a:moveTo>
                    <a:lnTo>
                      <a:pt x="0" y="0"/>
                    </a:lnTo>
                    <a:lnTo>
                      <a:pt x="0" y="38"/>
                    </a:lnTo>
                    <a:lnTo>
                      <a:pt x="22" y="38"/>
                    </a:lnTo>
                    <a:lnTo>
                      <a:pt x="22" y="52"/>
                    </a:lnTo>
                    <a:lnTo>
                      <a:pt x="44" y="52"/>
                    </a:lnTo>
                    <a:lnTo>
                      <a:pt x="44" y="66"/>
                    </a:lnTo>
                    <a:lnTo>
                      <a:pt x="56" y="66"/>
                    </a:lnTo>
                    <a:lnTo>
                      <a:pt x="56" y="84"/>
                    </a:lnTo>
                    <a:lnTo>
                      <a:pt x="79" y="84"/>
                    </a:lnTo>
                    <a:lnTo>
                      <a:pt x="79" y="93"/>
                    </a:lnTo>
                    <a:lnTo>
                      <a:pt x="91" y="93"/>
                    </a:lnTo>
                    <a:lnTo>
                      <a:pt x="91" y="119"/>
                    </a:lnTo>
                    <a:lnTo>
                      <a:pt x="127" y="119"/>
                    </a:lnTo>
                    <a:lnTo>
                      <a:pt x="127" y="147"/>
                    </a:lnTo>
                    <a:lnTo>
                      <a:pt x="139" y="147"/>
                    </a:lnTo>
                    <a:lnTo>
                      <a:pt x="139" y="163"/>
                    </a:lnTo>
                    <a:lnTo>
                      <a:pt x="153" y="163"/>
                    </a:lnTo>
                    <a:lnTo>
                      <a:pt x="153" y="169"/>
                    </a:lnTo>
                    <a:lnTo>
                      <a:pt x="180" y="169"/>
                    </a:lnTo>
                    <a:lnTo>
                      <a:pt x="180" y="196"/>
                    </a:lnTo>
                    <a:lnTo>
                      <a:pt x="194" y="196"/>
                    </a:lnTo>
                    <a:lnTo>
                      <a:pt x="194" y="208"/>
                    </a:lnTo>
                    <a:lnTo>
                      <a:pt x="210" y="208"/>
                    </a:lnTo>
                    <a:lnTo>
                      <a:pt x="210" y="236"/>
                    </a:lnTo>
                    <a:lnTo>
                      <a:pt x="232" y="236"/>
                    </a:lnTo>
                    <a:lnTo>
                      <a:pt x="232" y="299"/>
                    </a:lnTo>
                    <a:lnTo>
                      <a:pt x="242" y="299"/>
                    </a:lnTo>
                    <a:lnTo>
                      <a:pt x="242" y="355"/>
                    </a:lnTo>
                    <a:lnTo>
                      <a:pt x="246" y="355"/>
                    </a:lnTo>
                    <a:lnTo>
                      <a:pt x="246" y="460"/>
                    </a:lnTo>
                    <a:lnTo>
                      <a:pt x="254" y="462"/>
                    </a:lnTo>
                    <a:lnTo>
                      <a:pt x="254" y="541"/>
                    </a:lnTo>
                    <a:lnTo>
                      <a:pt x="260" y="541"/>
                    </a:lnTo>
                    <a:lnTo>
                      <a:pt x="260" y="577"/>
                    </a:lnTo>
                    <a:lnTo>
                      <a:pt x="264" y="577"/>
                    </a:lnTo>
                    <a:lnTo>
                      <a:pt x="264" y="616"/>
                    </a:lnTo>
                    <a:lnTo>
                      <a:pt x="277" y="616"/>
                    </a:lnTo>
                    <a:lnTo>
                      <a:pt x="277" y="624"/>
                    </a:lnTo>
                    <a:lnTo>
                      <a:pt x="289" y="624"/>
                    </a:lnTo>
                    <a:lnTo>
                      <a:pt x="289" y="644"/>
                    </a:lnTo>
                    <a:lnTo>
                      <a:pt x="305" y="644"/>
                    </a:lnTo>
                    <a:lnTo>
                      <a:pt x="305" y="650"/>
                    </a:lnTo>
                    <a:lnTo>
                      <a:pt x="341" y="650"/>
                    </a:lnTo>
                    <a:lnTo>
                      <a:pt x="341" y="662"/>
                    </a:lnTo>
                    <a:lnTo>
                      <a:pt x="355" y="662"/>
                    </a:lnTo>
                    <a:lnTo>
                      <a:pt x="355" y="668"/>
                    </a:lnTo>
                    <a:lnTo>
                      <a:pt x="420" y="668"/>
                    </a:lnTo>
                    <a:lnTo>
                      <a:pt x="420" y="701"/>
                    </a:lnTo>
                    <a:lnTo>
                      <a:pt x="436" y="701"/>
                    </a:lnTo>
                    <a:lnTo>
                      <a:pt x="436" y="709"/>
                    </a:lnTo>
                    <a:lnTo>
                      <a:pt x="448" y="709"/>
                    </a:lnTo>
                    <a:lnTo>
                      <a:pt x="448" y="727"/>
                    </a:lnTo>
                    <a:lnTo>
                      <a:pt x="469" y="727"/>
                    </a:lnTo>
                    <a:lnTo>
                      <a:pt x="469" y="753"/>
                    </a:lnTo>
                    <a:lnTo>
                      <a:pt x="481" y="753"/>
                    </a:lnTo>
                    <a:lnTo>
                      <a:pt x="481" y="763"/>
                    </a:lnTo>
                    <a:lnTo>
                      <a:pt x="491" y="763"/>
                    </a:lnTo>
                    <a:lnTo>
                      <a:pt x="491" y="796"/>
                    </a:lnTo>
                    <a:lnTo>
                      <a:pt x="497" y="796"/>
                    </a:lnTo>
                    <a:lnTo>
                      <a:pt x="497" y="818"/>
                    </a:lnTo>
                    <a:lnTo>
                      <a:pt x="503" y="818"/>
                    </a:lnTo>
                    <a:lnTo>
                      <a:pt x="503" y="852"/>
                    </a:lnTo>
                    <a:lnTo>
                      <a:pt x="509" y="852"/>
                    </a:lnTo>
                    <a:lnTo>
                      <a:pt x="509" y="866"/>
                    </a:lnTo>
                    <a:lnTo>
                      <a:pt x="515" y="866"/>
                    </a:lnTo>
                    <a:lnTo>
                      <a:pt x="515" y="886"/>
                    </a:lnTo>
                    <a:lnTo>
                      <a:pt x="519" y="886"/>
                    </a:lnTo>
                    <a:lnTo>
                      <a:pt x="519" y="899"/>
                    </a:lnTo>
                    <a:lnTo>
                      <a:pt x="527" y="899"/>
                    </a:lnTo>
                    <a:lnTo>
                      <a:pt x="527" y="905"/>
                    </a:lnTo>
                    <a:lnTo>
                      <a:pt x="545" y="905"/>
                    </a:lnTo>
                    <a:lnTo>
                      <a:pt x="545" y="921"/>
                    </a:lnTo>
                    <a:lnTo>
                      <a:pt x="555" y="921"/>
                    </a:lnTo>
                    <a:lnTo>
                      <a:pt x="555" y="931"/>
                    </a:lnTo>
                    <a:lnTo>
                      <a:pt x="586" y="931"/>
                    </a:lnTo>
                    <a:lnTo>
                      <a:pt x="586" y="939"/>
                    </a:lnTo>
                    <a:lnTo>
                      <a:pt x="610" y="939"/>
                    </a:lnTo>
                    <a:lnTo>
                      <a:pt x="610" y="945"/>
                    </a:lnTo>
                    <a:lnTo>
                      <a:pt x="654" y="945"/>
                    </a:lnTo>
                    <a:lnTo>
                      <a:pt x="654" y="953"/>
                    </a:lnTo>
                    <a:lnTo>
                      <a:pt x="662" y="953"/>
                    </a:lnTo>
                    <a:lnTo>
                      <a:pt x="662" y="965"/>
                    </a:lnTo>
                    <a:lnTo>
                      <a:pt x="691" y="965"/>
                    </a:lnTo>
                    <a:lnTo>
                      <a:pt x="691" y="975"/>
                    </a:lnTo>
                    <a:lnTo>
                      <a:pt x="701" y="975"/>
                    </a:lnTo>
                    <a:lnTo>
                      <a:pt x="701" y="985"/>
                    </a:lnTo>
                    <a:lnTo>
                      <a:pt x="739" y="985"/>
                    </a:lnTo>
                    <a:lnTo>
                      <a:pt x="739" y="1016"/>
                    </a:lnTo>
                    <a:lnTo>
                      <a:pt x="751" y="1016"/>
                    </a:lnTo>
                    <a:lnTo>
                      <a:pt x="751" y="1052"/>
                    </a:lnTo>
                    <a:lnTo>
                      <a:pt x="759" y="1052"/>
                    </a:lnTo>
                    <a:lnTo>
                      <a:pt x="759" y="1074"/>
                    </a:lnTo>
                    <a:lnTo>
                      <a:pt x="770" y="1074"/>
                    </a:lnTo>
                    <a:lnTo>
                      <a:pt x="770" y="1088"/>
                    </a:lnTo>
                    <a:lnTo>
                      <a:pt x="848" y="1088"/>
                    </a:lnTo>
                    <a:lnTo>
                      <a:pt x="848" y="1097"/>
                    </a:lnTo>
                    <a:lnTo>
                      <a:pt x="871" y="1097"/>
                    </a:lnTo>
                    <a:lnTo>
                      <a:pt x="871" y="1113"/>
                    </a:lnTo>
                    <a:lnTo>
                      <a:pt x="937" y="1113"/>
                    </a:lnTo>
                    <a:lnTo>
                      <a:pt x="937" y="1119"/>
                    </a:lnTo>
                    <a:lnTo>
                      <a:pt x="982" y="1119"/>
                    </a:lnTo>
                    <a:lnTo>
                      <a:pt x="982" y="1135"/>
                    </a:lnTo>
                    <a:lnTo>
                      <a:pt x="996" y="1135"/>
                    </a:lnTo>
                    <a:lnTo>
                      <a:pt x="996" y="1159"/>
                    </a:lnTo>
                    <a:lnTo>
                      <a:pt x="1028" y="1159"/>
                    </a:lnTo>
                    <a:lnTo>
                      <a:pt x="1028" y="1175"/>
                    </a:lnTo>
                    <a:lnTo>
                      <a:pt x="1052" y="1175"/>
                    </a:lnTo>
                    <a:lnTo>
                      <a:pt x="1052" y="1187"/>
                    </a:lnTo>
                    <a:lnTo>
                      <a:pt x="1089" y="1187"/>
                    </a:lnTo>
                    <a:lnTo>
                      <a:pt x="1089" y="1194"/>
                    </a:lnTo>
                    <a:lnTo>
                      <a:pt x="1220" y="1194"/>
                    </a:lnTo>
                    <a:lnTo>
                      <a:pt x="1220" y="1202"/>
                    </a:lnTo>
                    <a:lnTo>
                      <a:pt x="1238" y="1202"/>
                    </a:lnTo>
                    <a:lnTo>
                      <a:pt x="1238" y="1234"/>
                    </a:lnTo>
                    <a:lnTo>
                      <a:pt x="1295" y="1234"/>
                    </a:lnTo>
                    <a:lnTo>
                      <a:pt x="1295" y="1242"/>
                    </a:lnTo>
                    <a:lnTo>
                      <a:pt x="1374" y="1242"/>
                    </a:lnTo>
                    <a:lnTo>
                      <a:pt x="1374" y="1250"/>
                    </a:lnTo>
                    <a:lnTo>
                      <a:pt x="1499" y="1250"/>
                    </a:lnTo>
                    <a:lnTo>
                      <a:pt x="1499" y="1293"/>
                    </a:lnTo>
                    <a:lnTo>
                      <a:pt x="1519" y="1293"/>
                    </a:lnTo>
                    <a:lnTo>
                      <a:pt x="1620" y="1293"/>
                    </a:lnTo>
                    <a:lnTo>
                      <a:pt x="1620" y="1299"/>
                    </a:lnTo>
                    <a:lnTo>
                      <a:pt x="1749" y="1299"/>
                    </a:lnTo>
                    <a:lnTo>
                      <a:pt x="1749" y="1319"/>
                    </a:lnTo>
                    <a:lnTo>
                      <a:pt x="1796" y="1319"/>
                    </a:lnTo>
                    <a:lnTo>
                      <a:pt x="1796" y="1337"/>
                    </a:lnTo>
                    <a:lnTo>
                      <a:pt x="1846" y="1337"/>
                    </a:lnTo>
                    <a:lnTo>
                      <a:pt x="1846" y="1345"/>
                    </a:lnTo>
                    <a:lnTo>
                      <a:pt x="2000" y="1345"/>
                    </a:lnTo>
                    <a:lnTo>
                      <a:pt x="2000" y="1361"/>
                    </a:lnTo>
                    <a:lnTo>
                      <a:pt x="2006" y="1361"/>
                    </a:lnTo>
                    <a:lnTo>
                      <a:pt x="2006" y="1377"/>
                    </a:lnTo>
                    <a:lnTo>
                      <a:pt x="2030" y="1377"/>
                    </a:lnTo>
                    <a:lnTo>
                      <a:pt x="2030" y="1385"/>
                    </a:lnTo>
                    <a:lnTo>
                      <a:pt x="2218" y="1385"/>
                    </a:lnTo>
                    <a:lnTo>
                      <a:pt x="2218" y="1396"/>
                    </a:lnTo>
                    <a:lnTo>
                      <a:pt x="2333" y="1396"/>
                    </a:lnTo>
                    <a:lnTo>
                      <a:pt x="2333" y="1412"/>
                    </a:lnTo>
                    <a:lnTo>
                      <a:pt x="2594" y="1412"/>
                    </a:lnTo>
                    <a:lnTo>
                      <a:pt x="2594" y="1424"/>
                    </a:lnTo>
                    <a:lnTo>
                      <a:pt x="2622" y="1424"/>
                    </a:lnTo>
                    <a:lnTo>
                      <a:pt x="2622" y="1432"/>
                    </a:lnTo>
                    <a:lnTo>
                      <a:pt x="2658" y="1432"/>
                    </a:lnTo>
                    <a:lnTo>
                      <a:pt x="2658" y="1438"/>
                    </a:lnTo>
                    <a:lnTo>
                      <a:pt x="2677" y="1438"/>
                    </a:lnTo>
                    <a:lnTo>
                      <a:pt x="2677" y="1446"/>
                    </a:lnTo>
                    <a:lnTo>
                      <a:pt x="2996" y="1446"/>
                    </a:lnTo>
                    <a:lnTo>
                      <a:pt x="2996" y="1456"/>
                    </a:lnTo>
                    <a:lnTo>
                      <a:pt x="3115" y="1456"/>
                    </a:lnTo>
                    <a:lnTo>
                      <a:pt x="3115" y="1470"/>
                    </a:lnTo>
                    <a:lnTo>
                      <a:pt x="3616" y="1470"/>
                    </a:lnTo>
                    <a:lnTo>
                      <a:pt x="3616" y="1480"/>
                    </a:lnTo>
                    <a:lnTo>
                      <a:pt x="3848" y="1480"/>
                    </a:lnTo>
                    <a:lnTo>
                      <a:pt x="3848" y="1495"/>
                    </a:lnTo>
                    <a:lnTo>
                      <a:pt x="4333" y="1495"/>
                    </a:lnTo>
                    <a:lnTo>
                      <a:pt x="4333" y="1515"/>
                    </a:lnTo>
                    <a:lnTo>
                      <a:pt x="4525" y="1515"/>
                    </a:lnTo>
                    <a:lnTo>
                      <a:pt x="4525" y="1537"/>
                    </a:lnTo>
                    <a:lnTo>
                      <a:pt x="4723" y="1537"/>
                    </a:lnTo>
                    <a:lnTo>
                      <a:pt x="4723" y="1565"/>
                    </a:lnTo>
                    <a:lnTo>
                      <a:pt x="4755" y="1565"/>
                    </a:lnTo>
                    <a:lnTo>
                      <a:pt x="4755" y="1591"/>
                    </a:lnTo>
                    <a:lnTo>
                      <a:pt x="5903" y="1585"/>
                    </a:lnTo>
                    <a:lnTo>
                      <a:pt x="5903" y="2155"/>
                    </a:lnTo>
                    <a:lnTo>
                      <a:pt x="5957" y="2155"/>
                    </a:lnTo>
                  </a:path>
                </a:pathLst>
              </a:custGeom>
              <a:noFill/>
              <a:ln w="12700">
                <a:solidFill>
                  <a:srgbClr val="A69F9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29">
                <a:extLst>
                  <a:ext uri="{FF2B5EF4-FFF2-40B4-BE49-F238E27FC236}">
                    <a16:creationId xmlns:a16="http://schemas.microsoft.com/office/drawing/2014/main" id="{9CE817ED-BDCB-D2F8-3DB6-5D9BC9848EC5}"/>
                  </a:ext>
                </a:extLst>
              </p:cNvPr>
              <p:cNvSpPr>
                <a:spLocks/>
              </p:cNvSpPr>
              <p:nvPr/>
            </p:nvSpPr>
            <p:spPr bwMode="auto">
              <a:xfrm>
                <a:off x="1118" y="861"/>
                <a:ext cx="5967" cy="1355"/>
              </a:xfrm>
              <a:custGeom>
                <a:avLst/>
                <a:gdLst>
                  <a:gd name="T0" fmla="*/ 95 w 5967"/>
                  <a:gd name="T1" fmla="*/ 14 h 1355"/>
                  <a:gd name="T2" fmla="*/ 153 w 5967"/>
                  <a:gd name="T3" fmla="*/ 28 h 1355"/>
                  <a:gd name="T4" fmla="*/ 176 w 5967"/>
                  <a:gd name="T5" fmla="*/ 40 h 1355"/>
                  <a:gd name="T6" fmla="*/ 200 w 5967"/>
                  <a:gd name="T7" fmla="*/ 60 h 1355"/>
                  <a:gd name="T8" fmla="*/ 212 w 5967"/>
                  <a:gd name="T9" fmla="*/ 74 h 1355"/>
                  <a:gd name="T10" fmla="*/ 236 w 5967"/>
                  <a:gd name="T11" fmla="*/ 107 h 1355"/>
                  <a:gd name="T12" fmla="*/ 246 w 5967"/>
                  <a:gd name="T13" fmla="*/ 127 h 1355"/>
                  <a:gd name="T14" fmla="*/ 246 w 5967"/>
                  <a:gd name="T15" fmla="*/ 161 h 1355"/>
                  <a:gd name="T16" fmla="*/ 258 w 5967"/>
                  <a:gd name="T17" fmla="*/ 242 h 1355"/>
                  <a:gd name="T18" fmla="*/ 258 w 5967"/>
                  <a:gd name="T19" fmla="*/ 256 h 1355"/>
                  <a:gd name="T20" fmla="*/ 283 w 5967"/>
                  <a:gd name="T21" fmla="*/ 288 h 1355"/>
                  <a:gd name="T22" fmla="*/ 317 w 5967"/>
                  <a:gd name="T23" fmla="*/ 309 h 1355"/>
                  <a:gd name="T24" fmla="*/ 365 w 5967"/>
                  <a:gd name="T25" fmla="*/ 329 h 1355"/>
                  <a:gd name="T26" fmla="*/ 436 w 5967"/>
                  <a:gd name="T27" fmla="*/ 349 h 1355"/>
                  <a:gd name="T28" fmla="*/ 460 w 5967"/>
                  <a:gd name="T29" fmla="*/ 369 h 1355"/>
                  <a:gd name="T30" fmla="*/ 483 w 5967"/>
                  <a:gd name="T31" fmla="*/ 389 h 1355"/>
                  <a:gd name="T32" fmla="*/ 495 w 5967"/>
                  <a:gd name="T33" fmla="*/ 404 h 1355"/>
                  <a:gd name="T34" fmla="*/ 495 w 5967"/>
                  <a:gd name="T35" fmla="*/ 424 h 1355"/>
                  <a:gd name="T36" fmla="*/ 507 w 5967"/>
                  <a:gd name="T37" fmla="*/ 456 h 1355"/>
                  <a:gd name="T38" fmla="*/ 519 w 5967"/>
                  <a:gd name="T39" fmla="*/ 470 h 1355"/>
                  <a:gd name="T40" fmla="*/ 624 w 5967"/>
                  <a:gd name="T41" fmla="*/ 503 h 1355"/>
                  <a:gd name="T42" fmla="*/ 695 w 5967"/>
                  <a:gd name="T43" fmla="*/ 517 h 1355"/>
                  <a:gd name="T44" fmla="*/ 731 w 5967"/>
                  <a:gd name="T45" fmla="*/ 543 h 1355"/>
                  <a:gd name="T46" fmla="*/ 743 w 5967"/>
                  <a:gd name="T47" fmla="*/ 563 h 1355"/>
                  <a:gd name="T48" fmla="*/ 755 w 5967"/>
                  <a:gd name="T49" fmla="*/ 604 h 1355"/>
                  <a:gd name="T50" fmla="*/ 778 w 5967"/>
                  <a:gd name="T51" fmla="*/ 624 h 1355"/>
                  <a:gd name="T52" fmla="*/ 802 w 5967"/>
                  <a:gd name="T53" fmla="*/ 638 h 1355"/>
                  <a:gd name="T54" fmla="*/ 919 w 5967"/>
                  <a:gd name="T55" fmla="*/ 650 h 1355"/>
                  <a:gd name="T56" fmla="*/ 990 w 5967"/>
                  <a:gd name="T57" fmla="*/ 670 h 1355"/>
                  <a:gd name="T58" fmla="*/ 1002 w 5967"/>
                  <a:gd name="T59" fmla="*/ 684 h 1355"/>
                  <a:gd name="T60" fmla="*/ 1048 w 5967"/>
                  <a:gd name="T61" fmla="*/ 705 h 1355"/>
                  <a:gd name="T62" fmla="*/ 1073 w 5967"/>
                  <a:gd name="T63" fmla="*/ 719 h 1355"/>
                  <a:gd name="T64" fmla="*/ 1121 w 5967"/>
                  <a:gd name="T65" fmla="*/ 731 h 1355"/>
                  <a:gd name="T66" fmla="*/ 1155 w 5967"/>
                  <a:gd name="T67" fmla="*/ 751 h 1355"/>
                  <a:gd name="T68" fmla="*/ 1250 w 5967"/>
                  <a:gd name="T69" fmla="*/ 765 h 1355"/>
                  <a:gd name="T70" fmla="*/ 1262 w 5967"/>
                  <a:gd name="T71" fmla="*/ 791 h 1355"/>
                  <a:gd name="T72" fmla="*/ 1285 w 5967"/>
                  <a:gd name="T73" fmla="*/ 806 h 1355"/>
                  <a:gd name="T74" fmla="*/ 1367 w 5967"/>
                  <a:gd name="T75" fmla="*/ 826 h 1355"/>
                  <a:gd name="T76" fmla="*/ 1414 w 5967"/>
                  <a:gd name="T77" fmla="*/ 838 h 1355"/>
                  <a:gd name="T78" fmla="*/ 1475 w 5967"/>
                  <a:gd name="T79" fmla="*/ 858 h 1355"/>
                  <a:gd name="T80" fmla="*/ 1487 w 5967"/>
                  <a:gd name="T81" fmla="*/ 872 h 1355"/>
                  <a:gd name="T82" fmla="*/ 1567 w 5967"/>
                  <a:gd name="T83" fmla="*/ 899 h 1355"/>
                  <a:gd name="T84" fmla="*/ 1662 w 5967"/>
                  <a:gd name="T85" fmla="*/ 913 h 1355"/>
                  <a:gd name="T86" fmla="*/ 1709 w 5967"/>
                  <a:gd name="T87" fmla="*/ 933 h 1355"/>
                  <a:gd name="T88" fmla="*/ 1745 w 5967"/>
                  <a:gd name="T89" fmla="*/ 967 h 1355"/>
                  <a:gd name="T90" fmla="*/ 1757 w 5967"/>
                  <a:gd name="T91" fmla="*/ 987 h 1355"/>
                  <a:gd name="T92" fmla="*/ 1769 w 5967"/>
                  <a:gd name="T93" fmla="*/ 1000 h 1355"/>
                  <a:gd name="T94" fmla="*/ 1887 w 5967"/>
                  <a:gd name="T95" fmla="*/ 1020 h 1355"/>
                  <a:gd name="T96" fmla="*/ 1982 w 5967"/>
                  <a:gd name="T97" fmla="*/ 1034 h 1355"/>
                  <a:gd name="T98" fmla="*/ 2028 w 5967"/>
                  <a:gd name="T99" fmla="*/ 1054 h 1355"/>
                  <a:gd name="T100" fmla="*/ 2216 w 5967"/>
                  <a:gd name="T101" fmla="*/ 1066 h 1355"/>
                  <a:gd name="T102" fmla="*/ 2335 w 5967"/>
                  <a:gd name="T103" fmla="*/ 1086 h 1355"/>
                  <a:gd name="T104" fmla="*/ 2501 w 5967"/>
                  <a:gd name="T105" fmla="*/ 1115 h 1355"/>
                  <a:gd name="T106" fmla="*/ 2689 w 5967"/>
                  <a:gd name="T107" fmla="*/ 1127 h 1355"/>
                  <a:gd name="T108" fmla="*/ 3337 w 5967"/>
                  <a:gd name="T109" fmla="*/ 1147 h 1355"/>
                  <a:gd name="T110" fmla="*/ 3573 w 5967"/>
                  <a:gd name="T111" fmla="*/ 1173 h 1355"/>
                  <a:gd name="T112" fmla="*/ 3786 w 5967"/>
                  <a:gd name="T113" fmla="*/ 1202 h 1355"/>
                  <a:gd name="T114" fmla="*/ 4268 w 5967"/>
                  <a:gd name="T115" fmla="*/ 1234 h 1355"/>
                  <a:gd name="T116" fmla="*/ 4658 w 5967"/>
                  <a:gd name="T117" fmla="*/ 1274 h 1355"/>
                  <a:gd name="T118" fmla="*/ 5000 w 5967"/>
                  <a:gd name="T119" fmla="*/ 1323 h 1355"/>
                  <a:gd name="T120" fmla="*/ 5967 w 5967"/>
                  <a:gd name="T121" fmla="*/ 1355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67" h="1355">
                    <a:moveTo>
                      <a:pt x="0" y="0"/>
                    </a:moveTo>
                    <a:lnTo>
                      <a:pt x="71" y="0"/>
                    </a:lnTo>
                    <a:lnTo>
                      <a:pt x="71" y="14"/>
                    </a:lnTo>
                    <a:lnTo>
                      <a:pt x="95" y="14"/>
                    </a:lnTo>
                    <a:lnTo>
                      <a:pt x="95" y="20"/>
                    </a:lnTo>
                    <a:lnTo>
                      <a:pt x="117" y="20"/>
                    </a:lnTo>
                    <a:lnTo>
                      <a:pt x="117" y="28"/>
                    </a:lnTo>
                    <a:lnTo>
                      <a:pt x="153" y="28"/>
                    </a:lnTo>
                    <a:lnTo>
                      <a:pt x="153" y="34"/>
                    </a:lnTo>
                    <a:lnTo>
                      <a:pt x="176" y="34"/>
                    </a:lnTo>
                    <a:lnTo>
                      <a:pt x="176" y="40"/>
                    </a:lnTo>
                    <a:lnTo>
                      <a:pt x="176" y="40"/>
                    </a:lnTo>
                    <a:lnTo>
                      <a:pt x="176" y="54"/>
                    </a:lnTo>
                    <a:lnTo>
                      <a:pt x="176" y="54"/>
                    </a:lnTo>
                    <a:lnTo>
                      <a:pt x="176" y="60"/>
                    </a:lnTo>
                    <a:lnTo>
                      <a:pt x="200" y="60"/>
                    </a:lnTo>
                    <a:lnTo>
                      <a:pt x="200" y="68"/>
                    </a:lnTo>
                    <a:lnTo>
                      <a:pt x="212" y="68"/>
                    </a:lnTo>
                    <a:lnTo>
                      <a:pt x="212" y="74"/>
                    </a:lnTo>
                    <a:lnTo>
                      <a:pt x="212" y="74"/>
                    </a:lnTo>
                    <a:lnTo>
                      <a:pt x="212" y="88"/>
                    </a:lnTo>
                    <a:lnTo>
                      <a:pt x="212" y="88"/>
                    </a:lnTo>
                    <a:lnTo>
                      <a:pt x="212" y="107"/>
                    </a:lnTo>
                    <a:lnTo>
                      <a:pt x="236" y="107"/>
                    </a:lnTo>
                    <a:lnTo>
                      <a:pt x="236" y="121"/>
                    </a:lnTo>
                    <a:lnTo>
                      <a:pt x="236" y="121"/>
                    </a:lnTo>
                    <a:lnTo>
                      <a:pt x="236" y="127"/>
                    </a:lnTo>
                    <a:lnTo>
                      <a:pt x="246" y="127"/>
                    </a:lnTo>
                    <a:lnTo>
                      <a:pt x="246" y="135"/>
                    </a:lnTo>
                    <a:lnTo>
                      <a:pt x="246" y="135"/>
                    </a:lnTo>
                    <a:lnTo>
                      <a:pt x="246" y="161"/>
                    </a:lnTo>
                    <a:lnTo>
                      <a:pt x="246" y="161"/>
                    </a:lnTo>
                    <a:lnTo>
                      <a:pt x="246" y="196"/>
                    </a:lnTo>
                    <a:lnTo>
                      <a:pt x="246" y="196"/>
                    </a:lnTo>
                    <a:lnTo>
                      <a:pt x="246" y="242"/>
                    </a:lnTo>
                    <a:lnTo>
                      <a:pt x="258" y="242"/>
                    </a:lnTo>
                    <a:lnTo>
                      <a:pt x="258" y="248"/>
                    </a:lnTo>
                    <a:lnTo>
                      <a:pt x="258" y="248"/>
                    </a:lnTo>
                    <a:lnTo>
                      <a:pt x="258" y="256"/>
                    </a:lnTo>
                    <a:lnTo>
                      <a:pt x="258" y="256"/>
                    </a:lnTo>
                    <a:lnTo>
                      <a:pt x="258" y="268"/>
                    </a:lnTo>
                    <a:lnTo>
                      <a:pt x="271" y="268"/>
                    </a:lnTo>
                    <a:lnTo>
                      <a:pt x="271" y="288"/>
                    </a:lnTo>
                    <a:lnTo>
                      <a:pt x="283" y="288"/>
                    </a:lnTo>
                    <a:lnTo>
                      <a:pt x="283" y="303"/>
                    </a:lnTo>
                    <a:lnTo>
                      <a:pt x="295" y="303"/>
                    </a:lnTo>
                    <a:lnTo>
                      <a:pt x="295" y="309"/>
                    </a:lnTo>
                    <a:lnTo>
                      <a:pt x="317" y="309"/>
                    </a:lnTo>
                    <a:lnTo>
                      <a:pt x="317" y="323"/>
                    </a:lnTo>
                    <a:lnTo>
                      <a:pt x="317" y="323"/>
                    </a:lnTo>
                    <a:lnTo>
                      <a:pt x="317" y="329"/>
                    </a:lnTo>
                    <a:lnTo>
                      <a:pt x="365" y="329"/>
                    </a:lnTo>
                    <a:lnTo>
                      <a:pt x="365" y="335"/>
                    </a:lnTo>
                    <a:lnTo>
                      <a:pt x="436" y="335"/>
                    </a:lnTo>
                    <a:lnTo>
                      <a:pt x="436" y="349"/>
                    </a:lnTo>
                    <a:lnTo>
                      <a:pt x="436" y="349"/>
                    </a:lnTo>
                    <a:lnTo>
                      <a:pt x="436" y="355"/>
                    </a:lnTo>
                    <a:lnTo>
                      <a:pt x="448" y="355"/>
                    </a:lnTo>
                    <a:lnTo>
                      <a:pt x="448" y="369"/>
                    </a:lnTo>
                    <a:lnTo>
                      <a:pt x="460" y="369"/>
                    </a:lnTo>
                    <a:lnTo>
                      <a:pt x="460" y="375"/>
                    </a:lnTo>
                    <a:lnTo>
                      <a:pt x="471" y="375"/>
                    </a:lnTo>
                    <a:lnTo>
                      <a:pt x="471" y="389"/>
                    </a:lnTo>
                    <a:lnTo>
                      <a:pt x="483" y="389"/>
                    </a:lnTo>
                    <a:lnTo>
                      <a:pt x="483" y="396"/>
                    </a:lnTo>
                    <a:lnTo>
                      <a:pt x="483" y="396"/>
                    </a:lnTo>
                    <a:lnTo>
                      <a:pt x="483" y="404"/>
                    </a:lnTo>
                    <a:lnTo>
                      <a:pt x="495" y="404"/>
                    </a:lnTo>
                    <a:lnTo>
                      <a:pt x="495" y="416"/>
                    </a:lnTo>
                    <a:lnTo>
                      <a:pt x="495" y="416"/>
                    </a:lnTo>
                    <a:lnTo>
                      <a:pt x="495" y="424"/>
                    </a:lnTo>
                    <a:lnTo>
                      <a:pt x="495" y="424"/>
                    </a:lnTo>
                    <a:lnTo>
                      <a:pt x="495" y="442"/>
                    </a:lnTo>
                    <a:lnTo>
                      <a:pt x="507" y="442"/>
                    </a:lnTo>
                    <a:lnTo>
                      <a:pt x="507" y="456"/>
                    </a:lnTo>
                    <a:lnTo>
                      <a:pt x="507" y="456"/>
                    </a:lnTo>
                    <a:lnTo>
                      <a:pt x="507" y="462"/>
                    </a:lnTo>
                    <a:lnTo>
                      <a:pt x="507" y="462"/>
                    </a:lnTo>
                    <a:lnTo>
                      <a:pt x="507" y="470"/>
                    </a:lnTo>
                    <a:lnTo>
                      <a:pt x="519" y="470"/>
                    </a:lnTo>
                    <a:lnTo>
                      <a:pt x="519" y="497"/>
                    </a:lnTo>
                    <a:lnTo>
                      <a:pt x="602" y="497"/>
                    </a:lnTo>
                    <a:lnTo>
                      <a:pt x="602" y="503"/>
                    </a:lnTo>
                    <a:lnTo>
                      <a:pt x="624" y="503"/>
                    </a:lnTo>
                    <a:lnTo>
                      <a:pt x="624" y="511"/>
                    </a:lnTo>
                    <a:lnTo>
                      <a:pt x="673" y="511"/>
                    </a:lnTo>
                    <a:lnTo>
                      <a:pt x="673" y="517"/>
                    </a:lnTo>
                    <a:lnTo>
                      <a:pt x="695" y="517"/>
                    </a:lnTo>
                    <a:lnTo>
                      <a:pt x="695" y="531"/>
                    </a:lnTo>
                    <a:lnTo>
                      <a:pt x="707" y="531"/>
                    </a:lnTo>
                    <a:lnTo>
                      <a:pt x="707" y="543"/>
                    </a:lnTo>
                    <a:lnTo>
                      <a:pt x="731" y="543"/>
                    </a:lnTo>
                    <a:lnTo>
                      <a:pt x="731" y="551"/>
                    </a:lnTo>
                    <a:lnTo>
                      <a:pt x="743" y="551"/>
                    </a:lnTo>
                    <a:lnTo>
                      <a:pt x="743" y="563"/>
                    </a:lnTo>
                    <a:lnTo>
                      <a:pt x="743" y="563"/>
                    </a:lnTo>
                    <a:lnTo>
                      <a:pt x="743" y="583"/>
                    </a:lnTo>
                    <a:lnTo>
                      <a:pt x="755" y="583"/>
                    </a:lnTo>
                    <a:lnTo>
                      <a:pt x="755" y="604"/>
                    </a:lnTo>
                    <a:lnTo>
                      <a:pt x="755" y="604"/>
                    </a:lnTo>
                    <a:lnTo>
                      <a:pt x="755" y="612"/>
                    </a:lnTo>
                    <a:lnTo>
                      <a:pt x="765" y="612"/>
                    </a:lnTo>
                    <a:lnTo>
                      <a:pt x="765" y="624"/>
                    </a:lnTo>
                    <a:lnTo>
                      <a:pt x="778" y="624"/>
                    </a:lnTo>
                    <a:lnTo>
                      <a:pt x="778" y="632"/>
                    </a:lnTo>
                    <a:lnTo>
                      <a:pt x="790" y="632"/>
                    </a:lnTo>
                    <a:lnTo>
                      <a:pt x="790" y="638"/>
                    </a:lnTo>
                    <a:lnTo>
                      <a:pt x="802" y="638"/>
                    </a:lnTo>
                    <a:lnTo>
                      <a:pt x="802" y="644"/>
                    </a:lnTo>
                    <a:lnTo>
                      <a:pt x="897" y="644"/>
                    </a:lnTo>
                    <a:lnTo>
                      <a:pt x="897" y="650"/>
                    </a:lnTo>
                    <a:lnTo>
                      <a:pt x="919" y="650"/>
                    </a:lnTo>
                    <a:lnTo>
                      <a:pt x="919" y="664"/>
                    </a:lnTo>
                    <a:lnTo>
                      <a:pt x="978" y="664"/>
                    </a:lnTo>
                    <a:lnTo>
                      <a:pt x="978" y="670"/>
                    </a:lnTo>
                    <a:lnTo>
                      <a:pt x="990" y="670"/>
                    </a:lnTo>
                    <a:lnTo>
                      <a:pt x="990" y="678"/>
                    </a:lnTo>
                    <a:lnTo>
                      <a:pt x="1002" y="678"/>
                    </a:lnTo>
                    <a:lnTo>
                      <a:pt x="1002" y="684"/>
                    </a:lnTo>
                    <a:lnTo>
                      <a:pt x="1002" y="684"/>
                    </a:lnTo>
                    <a:lnTo>
                      <a:pt x="1002" y="690"/>
                    </a:lnTo>
                    <a:lnTo>
                      <a:pt x="1038" y="690"/>
                    </a:lnTo>
                    <a:lnTo>
                      <a:pt x="1038" y="705"/>
                    </a:lnTo>
                    <a:lnTo>
                      <a:pt x="1048" y="705"/>
                    </a:lnTo>
                    <a:lnTo>
                      <a:pt x="1048" y="711"/>
                    </a:lnTo>
                    <a:lnTo>
                      <a:pt x="1048" y="711"/>
                    </a:lnTo>
                    <a:lnTo>
                      <a:pt x="1048" y="719"/>
                    </a:lnTo>
                    <a:lnTo>
                      <a:pt x="1073" y="719"/>
                    </a:lnTo>
                    <a:lnTo>
                      <a:pt x="1073" y="725"/>
                    </a:lnTo>
                    <a:lnTo>
                      <a:pt x="1085" y="725"/>
                    </a:lnTo>
                    <a:lnTo>
                      <a:pt x="1085" y="731"/>
                    </a:lnTo>
                    <a:lnTo>
                      <a:pt x="1121" y="731"/>
                    </a:lnTo>
                    <a:lnTo>
                      <a:pt x="1121" y="745"/>
                    </a:lnTo>
                    <a:lnTo>
                      <a:pt x="1143" y="745"/>
                    </a:lnTo>
                    <a:lnTo>
                      <a:pt x="1143" y="751"/>
                    </a:lnTo>
                    <a:lnTo>
                      <a:pt x="1155" y="751"/>
                    </a:lnTo>
                    <a:lnTo>
                      <a:pt x="1155" y="759"/>
                    </a:lnTo>
                    <a:lnTo>
                      <a:pt x="1214" y="759"/>
                    </a:lnTo>
                    <a:lnTo>
                      <a:pt x="1214" y="765"/>
                    </a:lnTo>
                    <a:lnTo>
                      <a:pt x="1250" y="765"/>
                    </a:lnTo>
                    <a:lnTo>
                      <a:pt x="1250" y="785"/>
                    </a:lnTo>
                    <a:lnTo>
                      <a:pt x="1262" y="785"/>
                    </a:lnTo>
                    <a:lnTo>
                      <a:pt x="1262" y="791"/>
                    </a:lnTo>
                    <a:lnTo>
                      <a:pt x="1262" y="791"/>
                    </a:lnTo>
                    <a:lnTo>
                      <a:pt x="1262" y="800"/>
                    </a:lnTo>
                    <a:lnTo>
                      <a:pt x="1272" y="800"/>
                    </a:lnTo>
                    <a:lnTo>
                      <a:pt x="1272" y="806"/>
                    </a:lnTo>
                    <a:lnTo>
                      <a:pt x="1285" y="806"/>
                    </a:lnTo>
                    <a:lnTo>
                      <a:pt x="1285" y="818"/>
                    </a:lnTo>
                    <a:lnTo>
                      <a:pt x="1333" y="818"/>
                    </a:lnTo>
                    <a:lnTo>
                      <a:pt x="1333" y="826"/>
                    </a:lnTo>
                    <a:lnTo>
                      <a:pt x="1367" y="826"/>
                    </a:lnTo>
                    <a:lnTo>
                      <a:pt x="1367" y="832"/>
                    </a:lnTo>
                    <a:lnTo>
                      <a:pt x="1392" y="832"/>
                    </a:lnTo>
                    <a:lnTo>
                      <a:pt x="1392" y="838"/>
                    </a:lnTo>
                    <a:lnTo>
                      <a:pt x="1414" y="838"/>
                    </a:lnTo>
                    <a:lnTo>
                      <a:pt x="1414" y="852"/>
                    </a:lnTo>
                    <a:lnTo>
                      <a:pt x="1450" y="852"/>
                    </a:lnTo>
                    <a:lnTo>
                      <a:pt x="1450" y="858"/>
                    </a:lnTo>
                    <a:lnTo>
                      <a:pt x="1475" y="858"/>
                    </a:lnTo>
                    <a:lnTo>
                      <a:pt x="1475" y="866"/>
                    </a:lnTo>
                    <a:lnTo>
                      <a:pt x="1475" y="866"/>
                    </a:lnTo>
                    <a:lnTo>
                      <a:pt x="1475" y="872"/>
                    </a:lnTo>
                    <a:lnTo>
                      <a:pt x="1487" y="872"/>
                    </a:lnTo>
                    <a:lnTo>
                      <a:pt x="1487" y="892"/>
                    </a:lnTo>
                    <a:lnTo>
                      <a:pt x="1545" y="892"/>
                    </a:lnTo>
                    <a:lnTo>
                      <a:pt x="1545" y="899"/>
                    </a:lnTo>
                    <a:lnTo>
                      <a:pt x="1567" y="899"/>
                    </a:lnTo>
                    <a:lnTo>
                      <a:pt x="1567" y="907"/>
                    </a:lnTo>
                    <a:lnTo>
                      <a:pt x="1604" y="907"/>
                    </a:lnTo>
                    <a:lnTo>
                      <a:pt x="1604" y="913"/>
                    </a:lnTo>
                    <a:lnTo>
                      <a:pt x="1662" y="913"/>
                    </a:lnTo>
                    <a:lnTo>
                      <a:pt x="1662" y="927"/>
                    </a:lnTo>
                    <a:lnTo>
                      <a:pt x="1699" y="927"/>
                    </a:lnTo>
                    <a:lnTo>
                      <a:pt x="1699" y="933"/>
                    </a:lnTo>
                    <a:lnTo>
                      <a:pt x="1709" y="933"/>
                    </a:lnTo>
                    <a:lnTo>
                      <a:pt x="1709" y="939"/>
                    </a:lnTo>
                    <a:lnTo>
                      <a:pt x="1733" y="939"/>
                    </a:lnTo>
                    <a:lnTo>
                      <a:pt x="1733" y="967"/>
                    </a:lnTo>
                    <a:lnTo>
                      <a:pt x="1745" y="967"/>
                    </a:lnTo>
                    <a:lnTo>
                      <a:pt x="1745" y="973"/>
                    </a:lnTo>
                    <a:lnTo>
                      <a:pt x="1757" y="973"/>
                    </a:lnTo>
                    <a:lnTo>
                      <a:pt x="1757" y="987"/>
                    </a:lnTo>
                    <a:lnTo>
                      <a:pt x="1757" y="987"/>
                    </a:lnTo>
                    <a:lnTo>
                      <a:pt x="1757" y="993"/>
                    </a:lnTo>
                    <a:lnTo>
                      <a:pt x="1757" y="993"/>
                    </a:lnTo>
                    <a:lnTo>
                      <a:pt x="1757" y="1000"/>
                    </a:lnTo>
                    <a:lnTo>
                      <a:pt x="1769" y="1000"/>
                    </a:lnTo>
                    <a:lnTo>
                      <a:pt x="1769" y="1006"/>
                    </a:lnTo>
                    <a:lnTo>
                      <a:pt x="1780" y="1006"/>
                    </a:lnTo>
                    <a:lnTo>
                      <a:pt x="1780" y="1020"/>
                    </a:lnTo>
                    <a:lnTo>
                      <a:pt x="1887" y="1020"/>
                    </a:lnTo>
                    <a:lnTo>
                      <a:pt x="1887" y="1026"/>
                    </a:lnTo>
                    <a:lnTo>
                      <a:pt x="1923" y="1026"/>
                    </a:lnTo>
                    <a:lnTo>
                      <a:pt x="1923" y="1034"/>
                    </a:lnTo>
                    <a:lnTo>
                      <a:pt x="1982" y="1034"/>
                    </a:lnTo>
                    <a:lnTo>
                      <a:pt x="1982" y="1040"/>
                    </a:lnTo>
                    <a:lnTo>
                      <a:pt x="2004" y="1040"/>
                    </a:lnTo>
                    <a:lnTo>
                      <a:pt x="2004" y="1054"/>
                    </a:lnTo>
                    <a:lnTo>
                      <a:pt x="2028" y="1054"/>
                    </a:lnTo>
                    <a:lnTo>
                      <a:pt x="2028" y="1060"/>
                    </a:lnTo>
                    <a:lnTo>
                      <a:pt x="2145" y="1060"/>
                    </a:lnTo>
                    <a:lnTo>
                      <a:pt x="2145" y="1066"/>
                    </a:lnTo>
                    <a:lnTo>
                      <a:pt x="2216" y="1066"/>
                    </a:lnTo>
                    <a:lnTo>
                      <a:pt x="2216" y="1080"/>
                    </a:lnTo>
                    <a:lnTo>
                      <a:pt x="2323" y="1080"/>
                    </a:lnTo>
                    <a:lnTo>
                      <a:pt x="2323" y="1086"/>
                    </a:lnTo>
                    <a:lnTo>
                      <a:pt x="2335" y="1086"/>
                    </a:lnTo>
                    <a:lnTo>
                      <a:pt x="2335" y="1107"/>
                    </a:lnTo>
                    <a:lnTo>
                      <a:pt x="2347" y="1107"/>
                    </a:lnTo>
                    <a:lnTo>
                      <a:pt x="2347" y="1115"/>
                    </a:lnTo>
                    <a:lnTo>
                      <a:pt x="2501" y="1115"/>
                    </a:lnTo>
                    <a:lnTo>
                      <a:pt x="2501" y="1121"/>
                    </a:lnTo>
                    <a:lnTo>
                      <a:pt x="2559" y="1121"/>
                    </a:lnTo>
                    <a:lnTo>
                      <a:pt x="2559" y="1127"/>
                    </a:lnTo>
                    <a:lnTo>
                      <a:pt x="2689" y="1127"/>
                    </a:lnTo>
                    <a:lnTo>
                      <a:pt x="2689" y="1141"/>
                    </a:lnTo>
                    <a:lnTo>
                      <a:pt x="3030" y="1141"/>
                    </a:lnTo>
                    <a:lnTo>
                      <a:pt x="3030" y="1147"/>
                    </a:lnTo>
                    <a:lnTo>
                      <a:pt x="3337" y="1147"/>
                    </a:lnTo>
                    <a:lnTo>
                      <a:pt x="3337" y="1161"/>
                    </a:lnTo>
                    <a:lnTo>
                      <a:pt x="3349" y="1161"/>
                    </a:lnTo>
                    <a:lnTo>
                      <a:pt x="3349" y="1173"/>
                    </a:lnTo>
                    <a:lnTo>
                      <a:pt x="3573" y="1173"/>
                    </a:lnTo>
                    <a:lnTo>
                      <a:pt x="3573" y="1187"/>
                    </a:lnTo>
                    <a:lnTo>
                      <a:pt x="3668" y="1187"/>
                    </a:lnTo>
                    <a:lnTo>
                      <a:pt x="3668" y="1202"/>
                    </a:lnTo>
                    <a:lnTo>
                      <a:pt x="3786" y="1202"/>
                    </a:lnTo>
                    <a:lnTo>
                      <a:pt x="3786" y="1214"/>
                    </a:lnTo>
                    <a:lnTo>
                      <a:pt x="3986" y="1214"/>
                    </a:lnTo>
                    <a:lnTo>
                      <a:pt x="3986" y="1234"/>
                    </a:lnTo>
                    <a:lnTo>
                      <a:pt x="4268" y="1234"/>
                    </a:lnTo>
                    <a:lnTo>
                      <a:pt x="4268" y="1248"/>
                    </a:lnTo>
                    <a:lnTo>
                      <a:pt x="4363" y="1248"/>
                    </a:lnTo>
                    <a:lnTo>
                      <a:pt x="4363" y="1274"/>
                    </a:lnTo>
                    <a:lnTo>
                      <a:pt x="4658" y="1274"/>
                    </a:lnTo>
                    <a:lnTo>
                      <a:pt x="4658" y="1295"/>
                    </a:lnTo>
                    <a:lnTo>
                      <a:pt x="4765" y="1295"/>
                    </a:lnTo>
                    <a:lnTo>
                      <a:pt x="4765" y="1323"/>
                    </a:lnTo>
                    <a:lnTo>
                      <a:pt x="5000" y="1323"/>
                    </a:lnTo>
                    <a:lnTo>
                      <a:pt x="5000" y="1355"/>
                    </a:lnTo>
                    <a:lnTo>
                      <a:pt x="5967" y="1355"/>
                    </a:lnTo>
                    <a:lnTo>
                      <a:pt x="5967" y="1355"/>
                    </a:lnTo>
                    <a:lnTo>
                      <a:pt x="5967" y="1355"/>
                    </a:lnTo>
                  </a:path>
                </a:pathLst>
              </a:custGeom>
              <a:noFill/>
              <a:ln w="12700">
                <a:solidFill>
                  <a:srgbClr val="1DCE9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Line 30">
                <a:extLst>
                  <a:ext uri="{FF2B5EF4-FFF2-40B4-BE49-F238E27FC236}">
                    <a16:creationId xmlns:a16="http://schemas.microsoft.com/office/drawing/2014/main" id="{5532603E-7DBE-C83D-B2E6-3C916C4D761E}"/>
                  </a:ext>
                </a:extLst>
              </p:cNvPr>
              <p:cNvSpPr>
                <a:spLocks noChangeShapeType="1"/>
              </p:cNvSpPr>
              <p:nvPr/>
            </p:nvSpPr>
            <p:spPr bwMode="auto">
              <a:xfrm flipV="1">
                <a:off x="1118" y="808"/>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Line 31">
                <a:extLst>
                  <a:ext uri="{FF2B5EF4-FFF2-40B4-BE49-F238E27FC236}">
                    <a16:creationId xmlns:a16="http://schemas.microsoft.com/office/drawing/2014/main" id="{42B5B9DD-817D-82D8-B619-AA069FFB4C1B}"/>
                  </a:ext>
                </a:extLst>
              </p:cNvPr>
              <p:cNvSpPr>
                <a:spLocks noChangeShapeType="1"/>
              </p:cNvSpPr>
              <p:nvPr/>
            </p:nvSpPr>
            <p:spPr bwMode="auto">
              <a:xfrm flipV="1">
                <a:off x="1589" y="1200"/>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Line 32">
                <a:extLst>
                  <a:ext uri="{FF2B5EF4-FFF2-40B4-BE49-F238E27FC236}">
                    <a16:creationId xmlns:a16="http://schemas.microsoft.com/office/drawing/2014/main" id="{E6CFB727-B44B-C357-6289-61C252D3C2D4}"/>
                  </a:ext>
                </a:extLst>
              </p:cNvPr>
              <p:cNvSpPr>
                <a:spLocks noChangeShapeType="1"/>
              </p:cNvSpPr>
              <p:nvPr/>
            </p:nvSpPr>
            <p:spPr bwMode="auto">
              <a:xfrm flipV="1">
                <a:off x="1623" y="1255"/>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Line 33">
                <a:extLst>
                  <a:ext uri="{FF2B5EF4-FFF2-40B4-BE49-F238E27FC236}">
                    <a16:creationId xmlns:a16="http://schemas.microsoft.com/office/drawing/2014/main" id="{2B346EAC-33D4-1D50-E51D-14B8F947740D}"/>
                  </a:ext>
                </a:extLst>
              </p:cNvPr>
              <p:cNvSpPr>
                <a:spLocks noChangeShapeType="1"/>
              </p:cNvSpPr>
              <p:nvPr/>
            </p:nvSpPr>
            <p:spPr bwMode="auto">
              <a:xfrm flipV="1">
                <a:off x="1655" y="1307"/>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Line 34">
                <a:extLst>
                  <a:ext uri="{FF2B5EF4-FFF2-40B4-BE49-F238E27FC236}">
                    <a16:creationId xmlns:a16="http://schemas.microsoft.com/office/drawing/2014/main" id="{693A84CB-20BB-896C-6845-01BAC255E7C3}"/>
                  </a:ext>
                </a:extLst>
              </p:cNvPr>
              <p:cNvSpPr>
                <a:spLocks noChangeShapeType="1"/>
              </p:cNvSpPr>
              <p:nvPr/>
            </p:nvSpPr>
            <p:spPr bwMode="auto">
              <a:xfrm flipV="1">
                <a:off x="1904" y="144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Line 35">
                <a:extLst>
                  <a:ext uri="{FF2B5EF4-FFF2-40B4-BE49-F238E27FC236}">
                    <a16:creationId xmlns:a16="http://schemas.microsoft.com/office/drawing/2014/main" id="{D5A45EA3-3DDC-B5B3-EEA0-58B9FAB35AC3}"/>
                  </a:ext>
                </a:extLst>
              </p:cNvPr>
              <p:cNvSpPr>
                <a:spLocks noChangeShapeType="1"/>
              </p:cNvSpPr>
              <p:nvPr/>
            </p:nvSpPr>
            <p:spPr bwMode="auto">
              <a:xfrm flipV="1">
                <a:off x="2114" y="1489"/>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Line 36">
                <a:extLst>
                  <a:ext uri="{FF2B5EF4-FFF2-40B4-BE49-F238E27FC236}">
                    <a16:creationId xmlns:a16="http://schemas.microsoft.com/office/drawing/2014/main" id="{75C1CEB6-7C69-9208-2A60-AA84511D2587}"/>
                  </a:ext>
                </a:extLst>
              </p:cNvPr>
              <p:cNvSpPr>
                <a:spLocks noChangeShapeType="1"/>
              </p:cNvSpPr>
              <p:nvPr/>
            </p:nvSpPr>
            <p:spPr bwMode="auto">
              <a:xfrm flipV="1">
                <a:off x="2386" y="1610"/>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Line 37">
                <a:extLst>
                  <a:ext uri="{FF2B5EF4-FFF2-40B4-BE49-F238E27FC236}">
                    <a16:creationId xmlns:a16="http://schemas.microsoft.com/office/drawing/2014/main" id="{3BCF6C6C-6558-3E8F-64FF-9F650D0CEF8E}"/>
                  </a:ext>
                </a:extLst>
              </p:cNvPr>
              <p:cNvSpPr>
                <a:spLocks noChangeShapeType="1"/>
              </p:cNvSpPr>
              <p:nvPr/>
            </p:nvSpPr>
            <p:spPr bwMode="auto">
              <a:xfrm flipV="1">
                <a:off x="2399" y="1616"/>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Line 38">
                <a:extLst>
                  <a:ext uri="{FF2B5EF4-FFF2-40B4-BE49-F238E27FC236}">
                    <a16:creationId xmlns:a16="http://schemas.microsoft.com/office/drawing/2014/main" id="{17171B90-B1FC-05FB-3A82-05B3F3F68B3B}"/>
                  </a:ext>
                </a:extLst>
              </p:cNvPr>
              <p:cNvSpPr>
                <a:spLocks noChangeShapeType="1"/>
              </p:cNvSpPr>
              <p:nvPr/>
            </p:nvSpPr>
            <p:spPr bwMode="auto">
              <a:xfrm flipV="1">
                <a:off x="2485" y="1644"/>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Line 39">
                <a:extLst>
                  <a:ext uri="{FF2B5EF4-FFF2-40B4-BE49-F238E27FC236}">
                    <a16:creationId xmlns:a16="http://schemas.microsoft.com/office/drawing/2014/main" id="{928E1D53-043D-2FB6-CD46-AE4A28D2BB53}"/>
                  </a:ext>
                </a:extLst>
              </p:cNvPr>
              <p:cNvSpPr>
                <a:spLocks noChangeShapeType="1"/>
              </p:cNvSpPr>
              <p:nvPr/>
            </p:nvSpPr>
            <p:spPr bwMode="auto">
              <a:xfrm flipV="1">
                <a:off x="2637" y="1705"/>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Line 40">
                <a:extLst>
                  <a:ext uri="{FF2B5EF4-FFF2-40B4-BE49-F238E27FC236}">
                    <a16:creationId xmlns:a16="http://schemas.microsoft.com/office/drawing/2014/main" id="{40876AD3-3BAF-A22F-1D68-A3148356198D}"/>
                  </a:ext>
                </a:extLst>
              </p:cNvPr>
              <p:cNvSpPr>
                <a:spLocks noChangeShapeType="1"/>
              </p:cNvSpPr>
              <p:nvPr/>
            </p:nvSpPr>
            <p:spPr bwMode="auto">
              <a:xfrm flipV="1">
                <a:off x="2673" y="1711"/>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Line 41">
                <a:extLst>
                  <a:ext uri="{FF2B5EF4-FFF2-40B4-BE49-F238E27FC236}">
                    <a16:creationId xmlns:a16="http://schemas.microsoft.com/office/drawing/2014/main" id="{47DFB4BD-11B6-2983-CF06-C80D82BDAEE6}"/>
                  </a:ext>
                </a:extLst>
              </p:cNvPr>
              <p:cNvSpPr>
                <a:spLocks noChangeShapeType="1"/>
              </p:cNvSpPr>
              <p:nvPr/>
            </p:nvSpPr>
            <p:spPr bwMode="auto">
              <a:xfrm flipV="1">
                <a:off x="2708" y="1717"/>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Line 42">
                <a:extLst>
                  <a:ext uri="{FF2B5EF4-FFF2-40B4-BE49-F238E27FC236}">
                    <a16:creationId xmlns:a16="http://schemas.microsoft.com/office/drawing/2014/main" id="{890881C8-8B11-76E8-1EEF-42FF4BE1A3CA}"/>
                  </a:ext>
                </a:extLst>
              </p:cNvPr>
              <p:cNvSpPr>
                <a:spLocks noChangeShapeType="1"/>
              </p:cNvSpPr>
              <p:nvPr/>
            </p:nvSpPr>
            <p:spPr bwMode="auto">
              <a:xfrm flipV="1">
                <a:off x="2817" y="1743"/>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Line 43">
                <a:extLst>
                  <a:ext uri="{FF2B5EF4-FFF2-40B4-BE49-F238E27FC236}">
                    <a16:creationId xmlns:a16="http://schemas.microsoft.com/office/drawing/2014/main" id="{0EE6C162-5389-AB13-1F21-A3EADF7CA7DD}"/>
                  </a:ext>
                </a:extLst>
              </p:cNvPr>
              <p:cNvSpPr>
                <a:spLocks noChangeShapeType="1"/>
              </p:cNvSpPr>
              <p:nvPr/>
            </p:nvSpPr>
            <p:spPr bwMode="auto">
              <a:xfrm flipV="1">
                <a:off x="3051" y="1844"/>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Line 44">
                <a:extLst>
                  <a:ext uri="{FF2B5EF4-FFF2-40B4-BE49-F238E27FC236}">
                    <a16:creationId xmlns:a16="http://schemas.microsoft.com/office/drawing/2014/main" id="{1417D51E-20DA-FABF-14A7-5E34E39BA431}"/>
                  </a:ext>
                </a:extLst>
              </p:cNvPr>
              <p:cNvSpPr>
                <a:spLocks noChangeShapeType="1"/>
              </p:cNvSpPr>
              <p:nvPr/>
            </p:nvSpPr>
            <p:spPr bwMode="auto">
              <a:xfrm flipV="1">
                <a:off x="3122" y="1865"/>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Line 45">
                <a:extLst>
                  <a:ext uri="{FF2B5EF4-FFF2-40B4-BE49-F238E27FC236}">
                    <a16:creationId xmlns:a16="http://schemas.microsoft.com/office/drawing/2014/main" id="{448E3477-6F58-7C52-336C-5680C60ED6AA}"/>
                  </a:ext>
                </a:extLst>
              </p:cNvPr>
              <p:cNvSpPr>
                <a:spLocks noChangeShapeType="1"/>
              </p:cNvSpPr>
              <p:nvPr/>
            </p:nvSpPr>
            <p:spPr bwMode="auto">
              <a:xfrm flipV="1">
                <a:off x="3346" y="1893"/>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Line 46">
                <a:extLst>
                  <a:ext uri="{FF2B5EF4-FFF2-40B4-BE49-F238E27FC236}">
                    <a16:creationId xmlns:a16="http://schemas.microsoft.com/office/drawing/2014/main" id="{0204EB8C-EF96-C91E-957A-6BE29B8F9527}"/>
                  </a:ext>
                </a:extLst>
              </p:cNvPr>
              <p:cNvSpPr>
                <a:spLocks noChangeShapeType="1"/>
              </p:cNvSpPr>
              <p:nvPr/>
            </p:nvSpPr>
            <p:spPr bwMode="auto">
              <a:xfrm flipV="1">
                <a:off x="3427" y="1893"/>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Line 47">
                <a:extLst>
                  <a:ext uri="{FF2B5EF4-FFF2-40B4-BE49-F238E27FC236}">
                    <a16:creationId xmlns:a16="http://schemas.microsoft.com/office/drawing/2014/main" id="{3DBC8A49-6143-DFEE-66B6-C68757BDCFBE}"/>
                  </a:ext>
                </a:extLst>
              </p:cNvPr>
              <p:cNvSpPr>
                <a:spLocks noChangeShapeType="1"/>
              </p:cNvSpPr>
              <p:nvPr/>
            </p:nvSpPr>
            <p:spPr bwMode="auto">
              <a:xfrm flipV="1">
                <a:off x="3522" y="1925"/>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Line 48">
                <a:extLst>
                  <a:ext uri="{FF2B5EF4-FFF2-40B4-BE49-F238E27FC236}">
                    <a16:creationId xmlns:a16="http://schemas.microsoft.com/office/drawing/2014/main" id="{1158525F-2864-30E1-1BAB-2A81F2FD8AB9}"/>
                  </a:ext>
                </a:extLst>
              </p:cNvPr>
              <p:cNvSpPr>
                <a:spLocks noChangeShapeType="1"/>
              </p:cNvSpPr>
              <p:nvPr/>
            </p:nvSpPr>
            <p:spPr bwMode="auto">
              <a:xfrm flipV="1">
                <a:off x="3651" y="19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Line 49">
                <a:extLst>
                  <a:ext uri="{FF2B5EF4-FFF2-40B4-BE49-F238E27FC236}">
                    <a16:creationId xmlns:a16="http://schemas.microsoft.com/office/drawing/2014/main" id="{631415F8-3E8C-DDA6-9A54-470FAD17F1DC}"/>
                  </a:ext>
                </a:extLst>
              </p:cNvPr>
              <p:cNvSpPr>
                <a:spLocks noChangeShapeType="1"/>
              </p:cNvSpPr>
              <p:nvPr/>
            </p:nvSpPr>
            <p:spPr bwMode="auto">
              <a:xfrm flipV="1">
                <a:off x="3780" y="1939"/>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Line 50">
                <a:extLst>
                  <a:ext uri="{FF2B5EF4-FFF2-40B4-BE49-F238E27FC236}">
                    <a16:creationId xmlns:a16="http://schemas.microsoft.com/office/drawing/2014/main" id="{1E77AD51-0D79-E3BA-2917-E350FC232263}"/>
                  </a:ext>
                </a:extLst>
              </p:cNvPr>
              <p:cNvSpPr>
                <a:spLocks noChangeShapeType="1"/>
              </p:cNvSpPr>
              <p:nvPr/>
            </p:nvSpPr>
            <p:spPr bwMode="auto">
              <a:xfrm flipV="1">
                <a:off x="3827"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Line 51">
                <a:extLst>
                  <a:ext uri="{FF2B5EF4-FFF2-40B4-BE49-F238E27FC236}">
                    <a16:creationId xmlns:a16="http://schemas.microsoft.com/office/drawing/2014/main" id="{936D3A15-C73E-C6B7-F8C3-9F0959633CEA}"/>
                  </a:ext>
                </a:extLst>
              </p:cNvPr>
              <p:cNvSpPr>
                <a:spLocks noChangeShapeType="1"/>
              </p:cNvSpPr>
              <p:nvPr/>
            </p:nvSpPr>
            <p:spPr bwMode="auto">
              <a:xfrm flipV="1">
                <a:off x="3841"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Line 52">
                <a:extLst>
                  <a:ext uri="{FF2B5EF4-FFF2-40B4-BE49-F238E27FC236}">
                    <a16:creationId xmlns:a16="http://schemas.microsoft.com/office/drawing/2014/main" id="{D5EBC9AC-65E2-C210-14BF-68F3D74C460C}"/>
                  </a:ext>
                </a:extLst>
              </p:cNvPr>
              <p:cNvSpPr>
                <a:spLocks noChangeShapeType="1"/>
              </p:cNvSpPr>
              <p:nvPr/>
            </p:nvSpPr>
            <p:spPr bwMode="auto">
              <a:xfrm flipV="1">
                <a:off x="4063"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Line 53">
                <a:extLst>
                  <a:ext uri="{FF2B5EF4-FFF2-40B4-BE49-F238E27FC236}">
                    <a16:creationId xmlns:a16="http://schemas.microsoft.com/office/drawing/2014/main" id="{2DCA6D6D-656A-33E8-1374-84823C078E10}"/>
                  </a:ext>
                </a:extLst>
              </p:cNvPr>
              <p:cNvSpPr>
                <a:spLocks noChangeShapeType="1"/>
              </p:cNvSpPr>
              <p:nvPr/>
            </p:nvSpPr>
            <p:spPr bwMode="auto">
              <a:xfrm flipV="1">
                <a:off x="4110"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Line 54">
                <a:extLst>
                  <a:ext uri="{FF2B5EF4-FFF2-40B4-BE49-F238E27FC236}">
                    <a16:creationId xmlns:a16="http://schemas.microsoft.com/office/drawing/2014/main" id="{4FC68E51-F9E8-1A1E-1F2D-178AA912B669}"/>
                  </a:ext>
                </a:extLst>
              </p:cNvPr>
              <p:cNvSpPr>
                <a:spLocks noChangeShapeType="1"/>
              </p:cNvSpPr>
              <p:nvPr/>
            </p:nvSpPr>
            <p:spPr bwMode="auto">
              <a:xfrm flipV="1">
                <a:off x="4122"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Line 55">
                <a:extLst>
                  <a:ext uri="{FF2B5EF4-FFF2-40B4-BE49-F238E27FC236}">
                    <a16:creationId xmlns:a16="http://schemas.microsoft.com/office/drawing/2014/main" id="{F1CBE23E-E525-DB57-E6BF-7CC6C165F015}"/>
                  </a:ext>
                </a:extLst>
              </p:cNvPr>
              <p:cNvSpPr>
                <a:spLocks noChangeShapeType="1"/>
              </p:cNvSpPr>
              <p:nvPr/>
            </p:nvSpPr>
            <p:spPr bwMode="auto">
              <a:xfrm flipV="1">
                <a:off x="4136" y="1951"/>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Line 56">
                <a:extLst>
                  <a:ext uri="{FF2B5EF4-FFF2-40B4-BE49-F238E27FC236}">
                    <a16:creationId xmlns:a16="http://schemas.microsoft.com/office/drawing/2014/main" id="{73DE1926-86E8-88D5-53E9-253CB09EE1FE}"/>
                  </a:ext>
                </a:extLst>
              </p:cNvPr>
              <p:cNvSpPr>
                <a:spLocks noChangeShapeType="1"/>
              </p:cNvSpPr>
              <p:nvPr/>
            </p:nvSpPr>
            <p:spPr bwMode="auto">
              <a:xfrm flipV="1">
                <a:off x="4148"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Line 57">
                <a:extLst>
                  <a:ext uri="{FF2B5EF4-FFF2-40B4-BE49-F238E27FC236}">
                    <a16:creationId xmlns:a16="http://schemas.microsoft.com/office/drawing/2014/main" id="{89CFA767-BD00-76DA-948C-CCD477D5881C}"/>
                  </a:ext>
                </a:extLst>
              </p:cNvPr>
              <p:cNvSpPr>
                <a:spLocks noChangeShapeType="1"/>
              </p:cNvSpPr>
              <p:nvPr/>
            </p:nvSpPr>
            <p:spPr bwMode="auto">
              <a:xfrm flipV="1">
                <a:off x="4160"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Line 58">
                <a:extLst>
                  <a:ext uri="{FF2B5EF4-FFF2-40B4-BE49-F238E27FC236}">
                    <a16:creationId xmlns:a16="http://schemas.microsoft.com/office/drawing/2014/main" id="{EF459777-082A-0FB1-5336-6B377AE8A1EA}"/>
                  </a:ext>
                </a:extLst>
              </p:cNvPr>
              <p:cNvSpPr>
                <a:spLocks noChangeShapeType="1"/>
              </p:cNvSpPr>
              <p:nvPr/>
            </p:nvSpPr>
            <p:spPr bwMode="auto">
              <a:xfrm flipV="1">
                <a:off x="4229"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Line 59">
                <a:extLst>
                  <a:ext uri="{FF2B5EF4-FFF2-40B4-BE49-F238E27FC236}">
                    <a16:creationId xmlns:a16="http://schemas.microsoft.com/office/drawing/2014/main" id="{207A89AD-0982-9234-2D1F-12ECFBA32461}"/>
                  </a:ext>
                </a:extLst>
              </p:cNvPr>
              <p:cNvSpPr>
                <a:spLocks noChangeShapeType="1"/>
              </p:cNvSpPr>
              <p:nvPr/>
            </p:nvSpPr>
            <p:spPr bwMode="auto">
              <a:xfrm flipV="1">
                <a:off x="4241"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Line 60">
                <a:extLst>
                  <a:ext uri="{FF2B5EF4-FFF2-40B4-BE49-F238E27FC236}">
                    <a16:creationId xmlns:a16="http://schemas.microsoft.com/office/drawing/2014/main" id="{6EFF38EB-6909-F1AB-62EE-D2887E3DF4D6}"/>
                  </a:ext>
                </a:extLst>
              </p:cNvPr>
              <p:cNvSpPr>
                <a:spLocks noChangeShapeType="1"/>
              </p:cNvSpPr>
              <p:nvPr/>
            </p:nvSpPr>
            <p:spPr bwMode="auto">
              <a:xfrm flipV="1">
                <a:off x="4263"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Line 61">
                <a:extLst>
                  <a:ext uri="{FF2B5EF4-FFF2-40B4-BE49-F238E27FC236}">
                    <a16:creationId xmlns:a16="http://schemas.microsoft.com/office/drawing/2014/main" id="{DF873C17-C596-42E6-99BE-73BB04849767}"/>
                  </a:ext>
                </a:extLst>
              </p:cNvPr>
              <p:cNvSpPr>
                <a:spLocks noChangeShapeType="1"/>
              </p:cNvSpPr>
              <p:nvPr/>
            </p:nvSpPr>
            <p:spPr bwMode="auto">
              <a:xfrm flipV="1">
                <a:off x="4405"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Line 62">
                <a:extLst>
                  <a:ext uri="{FF2B5EF4-FFF2-40B4-BE49-F238E27FC236}">
                    <a16:creationId xmlns:a16="http://schemas.microsoft.com/office/drawing/2014/main" id="{097EF9DD-571E-8BFB-A7A8-B965EE193D16}"/>
                  </a:ext>
                </a:extLst>
              </p:cNvPr>
              <p:cNvSpPr>
                <a:spLocks noChangeShapeType="1"/>
              </p:cNvSpPr>
              <p:nvPr/>
            </p:nvSpPr>
            <p:spPr bwMode="auto">
              <a:xfrm flipV="1">
                <a:off x="4429"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Line 63">
                <a:extLst>
                  <a:ext uri="{FF2B5EF4-FFF2-40B4-BE49-F238E27FC236}">
                    <a16:creationId xmlns:a16="http://schemas.microsoft.com/office/drawing/2014/main" id="{B992AD0F-2B14-FC0B-B8A0-EFC5DC62AC5F}"/>
                  </a:ext>
                </a:extLst>
              </p:cNvPr>
              <p:cNvSpPr>
                <a:spLocks noChangeShapeType="1"/>
              </p:cNvSpPr>
              <p:nvPr/>
            </p:nvSpPr>
            <p:spPr bwMode="auto">
              <a:xfrm flipV="1">
                <a:off x="4441"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Line 64">
                <a:extLst>
                  <a:ext uri="{FF2B5EF4-FFF2-40B4-BE49-F238E27FC236}">
                    <a16:creationId xmlns:a16="http://schemas.microsoft.com/office/drawing/2014/main" id="{CA4E4183-4C8A-7956-12B0-A07FCA9F75DD}"/>
                  </a:ext>
                </a:extLst>
              </p:cNvPr>
              <p:cNvSpPr>
                <a:spLocks noChangeShapeType="1"/>
              </p:cNvSpPr>
              <p:nvPr/>
            </p:nvSpPr>
            <p:spPr bwMode="auto">
              <a:xfrm flipV="1">
                <a:off x="4453" y="196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Line 65">
                <a:extLst>
                  <a:ext uri="{FF2B5EF4-FFF2-40B4-BE49-F238E27FC236}">
                    <a16:creationId xmlns:a16="http://schemas.microsoft.com/office/drawing/2014/main" id="{65183935-4765-E867-22A7-9057D33552EA}"/>
                  </a:ext>
                </a:extLst>
              </p:cNvPr>
              <p:cNvSpPr>
                <a:spLocks noChangeShapeType="1"/>
              </p:cNvSpPr>
              <p:nvPr/>
            </p:nvSpPr>
            <p:spPr bwMode="auto">
              <a:xfrm flipV="1">
                <a:off x="4459" y="1972"/>
                <a:ext cx="0" cy="50"/>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Line 66">
                <a:extLst>
                  <a:ext uri="{FF2B5EF4-FFF2-40B4-BE49-F238E27FC236}">
                    <a16:creationId xmlns:a16="http://schemas.microsoft.com/office/drawing/2014/main" id="{FADC42B6-8147-043A-12BC-C3967E6916B7}"/>
                  </a:ext>
                </a:extLst>
              </p:cNvPr>
              <p:cNvSpPr>
                <a:spLocks noChangeShapeType="1"/>
              </p:cNvSpPr>
              <p:nvPr/>
            </p:nvSpPr>
            <p:spPr bwMode="auto">
              <a:xfrm flipV="1">
                <a:off x="4477"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Line 67">
                <a:extLst>
                  <a:ext uri="{FF2B5EF4-FFF2-40B4-BE49-F238E27FC236}">
                    <a16:creationId xmlns:a16="http://schemas.microsoft.com/office/drawing/2014/main" id="{CB3EAB32-6EF8-112D-4985-36363963B330}"/>
                  </a:ext>
                </a:extLst>
              </p:cNvPr>
              <p:cNvSpPr>
                <a:spLocks noChangeShapeType="1"/>
              </p:cNvSpPr>
              <p:nvPr/>
            </p:nvSpPr>
            <p:spPr bwMode="auto">
              <a:xfrm flipV="1">
                <a:off x="4500"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Line 68">
                <a:extLst>
                  <a:ext uri="{FF2B5EF4-FFF2-40B4-BE49-F238E27FC236}">
                    <a16:creationId xmlns:a16="http://schemas.microsoft.com/office/drawing/2014/main" id="{56EEB13E-69A6-F861-44C3-78E8CDFBF844}"/>
                  </a:ext>
                </a:extLst>
              </p:cNvPr>
              <p:cNvSpPr>
                <a:spLocks noChangeShapeType="1"/>
              </p:cNvSpPr>
              <p:nvPr/>
            </p:nvSpPr>
            <p:spPr bwMode="auto">
              <a:xfrm flipV="1">
                <a:off x="4512"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Line 69">
                <a:extLst>
                  <a:ext uri="{FF2B5EF4-FFF2-40B4-BE49-F238E27FC236}">
                    <a16:creationId xmlns:a16="http://schemas.microsoft.com/office/drawing/2014/main" id="{6ED68D7B-8EDC-1177-78FD-3756118E81E7}"/>
                  </a:ext>
                </a:extLst>
              </p:cNvPr>
              <p:cNvSpPr>
                <a:spLocks noChangeShapeType="1"/>
              </p:cNvSpPr>
              <p:nvPr/>
            </p:nvSpPr>
            <p:spPr bwMode="auto">
              <a:xfrm flipV="1">
                <a:off x="4558"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Line 70">
                <a:extLst>
                  <a:ext uri="{FF2B5EF4-FFF2-40B4-BE49-F238E27FC236}">
                    <a16:creationId xmlns:a16="http://schemas.microsoft.com/office/drawing/2014/main" id="{D7975D28-8DB3-9C44-D4A7-0688B1E8E88E}"/>
                  </a:ext>
                </a:extLst>
              </p:cNvPr>
              <p:cNvSpPr>
                <a:spLocks noChangeShapeType="1"/>
              </p:cNvSpPr>
              <p:nvPr/>
            </p:nvSpPr>
            <p:spPr bwMode="auto">
              <a:xfrm flipV="1">
                <a:off x="4617" y="1986"/>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Line 71">
                <a:extLst>
                  <a:ext uri="{FF2B5EF4-FFF2-40B4-BE49-F238E27FC236}">
                    <a16:creationId xmlns:a16="http://schemas.microsoft.com/office/drawing/2014/main" id="{68684A7F-8030-3283-3311-412764E040FA}"/>
                  </a:ext>
                </a:extLst>
              </p:cNvPr>
              <p:cNvSpPr>
                <a:spLocks noChangeShapeType="1"/>
              </p:cNvSpPr>
              <p:nvPr/>
            </p:nvSpPr>
            <p:spPr bwMode="auto">
              <a:xfrm flipV="1">
                <a:off x="4712" y="2000"/>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Line 72">
                <a:extLst>
                  <a:ext uri="{FF2B5EF4-FFF2-40B4-BE49-F238E27FC236}">
                    <a16:creationId xmlns:a16="http://schemas.microsoft.com/office/drawing/2014/main" id="{EBFF3787-9F31-6627-BF7A-039C064E98DB}"/>
                  </a:ext>
                </a:extLst>
              </p:cNvPr>
              <p:cNvSpPr>
                <a:spLocks noChangeShapeType="1"/>
              </p:cNvSpPr>
              <p:nvPr/>
            </p:nvSpPr>
            <p:spPr bwMode="auto">
              <a:xfrm flipV="1">
                <a:off x="4794"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Line 73">
                <a:extLst>
                  <a:ext uri="{FF2B5EF4-FFF2-40B4-BE49-F238E27FC236}">
                    <a16:creationId xmlns:a16="http://schemas.microsoft.com/office/drawing/2014/main" id="{01DD2253-DF98-411B-D19B-8F609A427A91}"/>
                  </a:ext>
                </a:extLst>
              </p:cNvPr>
              <p:cNvSpPr>
                <a:spLocks noChangeShapeType="1"/>
              </p:cNvSpPr>
              <p:nvPr/>
            </p:nvSpPr>
            <p:spPr bwMode="auto">
              <a:xfrm flipV="1">
                <a:off x="4807"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Line 74">
                <a:extLst>
                  <a:ext uri="{FF2B5EF4-FFF2-40B4-BE49-F238E27FC236}">
                    <a16:creationId xmlns:a16="http://schemas.microsoft.com/office/drawing/2014/main" id="{422843CA-D792-B631-ECB8-31F5F050C81F}"/>
                  </a:ext>
                </a:extLst>
              </p:cNvPr>
              <p:cNvSpPr>
                <a:spLocks noChangeShapeType="1"/>
              </p:cNvSpPr>
              <p:nvPr/>
            </p:nvSpPr>
            <p:spPr bwMode="auto">
              <a:xfrm flipV="1">
                <a:off x="4841"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Line 75">
                <a:extLst>
                  <a:ext uri="{FF2B5EF4-FFF2-40B4-BE49-F238E27FC236}">
                    <a16:creationId xmlns:a16="http://schemas.microsoft.com/office/drawing/2014/main" id="{598C6EC0-807C-2333-5BAC-9F144BA89B89}"/>
                  </a:ext>
                </a:extLst>
              </p:cNvPr>
              <p:cNvSpPr>
                <a:spLocks noChangeShapeType="1"/>
              </p:cNvSpPr>
              <p:nvPr/>
            </p:nvSpPr>
            <p:spPr bwMode="auto">
              <a:xfrm flipV="1">
                <a:off x="4865"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Line 76">
                <a:extLst>
                  <a:ext uri="{FF2B5EF4-FFF2-40B4-BE49-F238E27FC236}">
                    <a16:creationId xmlns:a16="http://schemas.microsoft.com/office/drawing/2014/main" id="{F95ADC58-46E4-376D-541A-F18DD43FDB5F}"/>
                  </a:ext>
                </a:extLst>
              </p:cNvPr>
              <p:cNvSpPr>
                <a:spLocks noChangeShapeType="1"/>
              </p:cNvSpPr>
              <p:nvPr/>
            </p:nvSpPr>
            <p:spPr bwMode="auto">
              <a:xfrm flipV="1">
                <a:off x="4887" y="2012"/>
                <a:ext cx="0" cy="51"/>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Line 77">
                <a:extLst>
                  <a:ext uri="{FF2B5EF4-FFF2-40B4-BE49-F238E27FC236}">
                    <a16:creationId xmlns:a16="http://schemas.microsoft.com/office/drawing/2014/main" id="{29FAAF0A-78B8-922D-2235-FC03327237A1}"/>
                  </a:ext>
                </a:extLst>
              </p:cNvPr>
              <p:cNvSpPr>
                <a:spLocks noChangeShapeType="1"/>
              </p:cNvSpPr>
              <p:nvPr/>
            </p:nvSpPr>
            <p:spPr bwMode="auto">
              <a:xfrm flipV="1">
                <a:off x="4912"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Line 78">
                <a:extLst>
                  <a:ext uri="{FF2B5EF4-FFF2-40B4-BE49-F238E27FC236}">
                    <a16:creationId xmlns:a16="http://schemas.microsoft.com/office/drawing/2014/main" id="{DC75583A-7265-7047-08C1-05C917A7C93E}"/>
                  </a:ext>
                </a:extLst>
              </p:cNvPr>
              <p:cNvSpPr>
                <a:spLocks noChangeShapeType="1"/>
              </p:cNvSpPr>
              <p:nvPr/>
            </p:nvSpPr>
            <p:spPr bwMode="auto">
              <a:xfrm flipV="1">
                <a:off x="4924"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Line 79">
                <a:extLst>
                  <a:ext uri="{FF2B5EF4-FFF2-40B4-BE49-F238E27FC236}">
                    <a16:creationId xmlns:a16="http://schemas.microsoft.com/office/drawing/2014/main" id="{469F48C5-9AFC-1932-56AB-76D35AE67DD3}"/>
                  </a:ext>
                </a:extLst>
              </p:cNvPr>
              <p:cNvSpPr>
                <a:spLocks noChangeShapeType="1"/>
              </p:cNvSpPr>
              <p:nvPr/>
            </p:nvSpPr>
            <p:spPr bwMode="auto">
              <a:xfrm flipV="1">
                <a:off x="4958"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Line 80">
                <a:extLst>
                  <a:ext uri="{FF2B5EF4-FFF2-40B4-BE49-F238E27FC236}">
                    <a16:creationId xmlns:a16="http://schemas.microsoft.com/office/drawing/2014/main" id="{3E0FC331-8B9C-3D95-7EF8-C8FB8D2AAB91}"/>
                  </a:ext>
                </a:extLst>
              </p:cNvPr>
              <p:cNvSpPr>
                <a:spLocks noChangeShapeType="1"/>
              </p:cNvSpPr>
              <p:nvPr/>
            </p:nvSpPr>
            <p:spPr bwMode="auto">
              <a:xfrm flipV="1">
                <a:off x="4970"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Line 81">
                <a:extLst>
                  <a:ext uri="{FF2B5EF4-FFF2-40B4-BE49-F238E27FC236}">
                    <a16:creationId xmlns:a16="http://schemas.microsoft.com/office/drawing/2014/main" id="{87B7F2E4-359D-E232-61B0-D1B1ED605C54}"/>
                  </a:ext>
                </a:extLst>
              </p:cNvPr>
              <p:cNvSpPr>
                <a:spLocks noChangeShapeType="1"/>
              </p:cNvSpPr>
              <p:nvPr/>
            </p:nvSpPr>
            <p:spPr bwMode="auto">
              <a:xfrm flipV="1">
                <a:off x="4984" y="202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Line 82">
                <a:extLst>
                  <a:ext uri="{FF2B5EF4-FFF2-40B4-BE49-F238E27FC236}">
                    <a16:creationId xmlns:a16="http://schemas.microsoft.com/office/drawing/2014/main" id="{E0CA7CCA-D8D6-A240-1DC4-6A86C4E3BE5E}"/>
                  </a:ext>
                </a:extLst>
              </p:cNvPr>
              <p:cNvSpPr>
                <a:spLocks noChangeShapeType="1"/>
              </p:cNvSpPr>
              <p:nvPr/>
            </p:nvSpPr>
            <p:spPr bwMode="auto">
              <a:xfrm flipV="1">
                <a:off x="511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Line 83">
                <a:extLst>
                  <a:ext uri="{FF2B5EF4-FFF2-40B4-BE49-F238E27FC236}">
                    <a16:creationId xmlns:a16="http://schemas.microsoft.com/office/drawing/2014/main" id="{C8033C26-7832-A3A9-5776-0ADFFC9FB817}"/>
                  </a:ext>
                </a:extLst>
              </p:cNvPr>
              <p:cNvSpPr>
                <a:spLocks noChangeShapeType="1"/>
              </p:cNvSpPr>
              <p:nvPr/>
            </p:nvSpPr>
            <p:spPr bwMode="auto">
              <a:xfrm flipV="1">
                <a:off x="518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Line 84">
                <a:extLst>
                  <a:ext uri="{FF2B5EF4-FFF2-40B4-BE49-F238E27FC236}">
                    <a16:creationId xmlns:a16="http://schemas.microsoft.com/office/drawing/2014/main" id="{DE9D2FDD-9AC3-7196-FFC5-95B193AD2873}"/>
                  </a:ext>
                </a:extLst>
              </p:cNvPr>
              <p:cNvSpPr>
                <a:spLocks noChangeShapeType="1"/>
              </p:cNvSpPr>
              <p:nvPr/>
            </p:nvSpPr>
            <p:spPr bwMode="auto">
              <a:xfrm flipV="1">
                <a:off x="5265"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Line 85">
                <a:extLst>
                  <a:ext uri="{FF2B5EF4-FFF2-40B4-BE49-F238E27FC236}">
                    <a16:creationId xmlns:a16="http://schemas.microsoft.com/office/drawing/2014/main" id="{7C5DA3A0-3BE0-7D29-F42F-FC5A08AFF5A6}"/>
                  </a:ext>
                </a:extLst>
              </p:cNvPr>
              <p:cNvSpPr>
                <a:spLocks noChangeShapeType="1"/>
              </p:cNvSpPr>
              <p:nvPr/>
            </p:nvSpPr>
            <p:spPr bwMode="auto">
              <a:xfrm flipV="1">
                <a:off x="5372" y="2046"/>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Line 86">
                <a:extLst>
                  <a:ext uri="{FF2B5EF4-FFF2-40B4-BE49-F238E27FC236}">
                    <a16:creationId xmlns:a16="http://schemas.microsoft.com/office/drawing/2014/main" id="{CB3C496C-E007-5DD7-5B27-6EFB90290832}"/>
                  </a:ext>
                </a:extLst>
              </p:cNvPr>
              <p:cNvSpPr>
                <a:spLocks noChangeShapeType="1"/>
              </p:cNvSpPr>
              <p:nvPr/>
            </p:nvSpPr>
            <p:spPr bwMode="auto">
              <a:xfrm flipV="1">
                <a:off x="5429"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Line 87">
                <a:extLst>
                  <a:ext uri="{FF2B5EF4-FFF2-40B4-BE49-F238E27FC236}">
                    <a16:creationId xmlns:a16="http://schemas.microsoft.com/office/drawing/2014/main" id="{52991C8E-EB91-526D-6936-6760AD05C338}"/>
                  </a:ext>
                </a:extLst>
              </p:cNvPr>
              <p:cNvSpPr>
                <a:spLocks noChangeShapeType="1"/>
              </p:cNvSpPr>
              <p:nvPr/>
            </p:nvSpPr>
            <p:spPr bwMode="auto">
              <a:xfrm flipV="1">
                <a:off x="5443"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Line 88">
                <a:extLst>
                  <a:ext uri="{FF2B5EF4-FFF2-40B4-BE49-F238E27FC236}">
                    <a16:creationId xmlns:a16="http://schemas.microsoft.com/office/drawing/2014/main" id="{9DC262A5-5624-3AE6-3AB3-044A574336D7}"/>
                  </a:ext>
                </a:extLst>
              </p:cNvPr>
              <p:cNvSpPr>
                <a:spLocks noChangeShapeType="1"/>
              </p:cNvSpPr>
              <p:nvPr/>
            </p:nvSpPr>
            <p:spPr bwMode="auto">
              <a:xfrm flipV="1">
                <a:off x="5453"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Line 89">
                <a:extLst>
                  <a:ext uri="{FF2B5EF4-FFF2-40B4-BE49-F238E27FC236}">
                    <a16:creationId xmlns:a16="http://schemas.microsoft.com/office/drawing/2014/main" id="{B0A246EE-5D58-1C97-E013-8FA930560206}"/>
                  </a:ext>
                </a:extLst>
              </p:cNvPr>
              <p:cNvSpPr>
                <a:spLocks noChangeShapeType="1"/>
              </p:cNvSpPr>
              <p:nvPr/>
            </p:nvSpPr>
            <p:spPr bwMode="auto">
              <a:xfrm flipV="1">
                <a:off x="5467" y="2061"/>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Line 90">
                <a:extLst>
                  <a:ext uri="{FF2B5EF4-FFF2-40B4-BE49-F238E27FC236}">
                    <a16:creationId xmlns:a16="http://schemas.microsoft.com/office/drawing/2014/main" id="{AB4D0E13-5D31-BB1E-5C3E-43B39884B0FF}"/>
                  </a:ext>
                </a:extLst>
              </p:cNvPr>
              <p:cNvSpPr>
                <a:spLocks noChangeShapeType="1"/>
              </p:cNvSpPr>
              <p:nvPr/>
            </p:nvSpPr>
            <p:spPr bwMode="auto">
              <a:xfrm flipV="1">
                <a:off x="5501" y="2087"/>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Line 91">
                <a:extLst>
                  <a:ext uri="{FF2B5EF4-FFF2-40B4-BE49-F238E27FC236}">
                    <a16:creationId xmlns:a16="http://schemas.microsoft.com/office/drawing/2014/main" id="{660C34DC-7031-489F-72B2-D63F57B0C2AD}"/>
                  </a:ext>
                </a:extLst>
              </p:cNvPr>
              <p:cNvSpPr>
                <a:spLocks noChangeShapeType="1"/>
              </p:cNvSpPr>
              <p:nvPr/>
            </p:nvSpPr>
            <p:spPr bwMode="auto">
              <a:xfrm flipV="1">
                <a:off x="5879" y="2107"/>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Line 92">
                <a:extLst>
                  <a:ext uri="{FF2B5EF4-FFF2-40B4-BE49-F238E27FC236}">
                    <a16:creationId xmlns:a16="http://schemas.microsoft.com/office/drawing/2014/main" id="{C4FDA70A-ADAB-7A8D-4C99-5C8C60C1C2A3}"/>
                  </a:ext>
                </a:extLst>
              </p:cNvPr>
              <p:cNvSpPr>
                <a:spLocks noChangeShapeType="1"/>
              </p:cNvSpPr>
              <p:nvPr/>
            </p:nvSpPr>
            <p:spPr bwMode="auto">
              <a:xfrm flipV="1">
                <a:off x="5948"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Line 93">
                <a:extLst>
                  <a:ext uri="{FF2B5EF4-FFF2-40B4-BE49-F238E27FC236}">
                    <a16:creationId xmlns:a16="http://schemas.microsoft.com/office/drawing/2014/main" id="{4F2D50DF-82B2-F21C-1E63-E88D39AA1031}"/>
                  </a:ext>
                </a:extLst>
              </p:cNvPr>
              <p:cNvSpPr>
                <a:spLocks noChangeShapeType="1"/>
              </p:cNvSpPr>
              <p:nvPr/>
            </p:nvSpPr>
            <p:spPr bwMode="auto">
              <a:xfrm flipV="1">
                <a:off x="5962"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Line 94">
                <a:extLst>
                  <a:ext uri="{FF2B5EF4-FFF2-40B4-BE49-F238E27FC236}">
                    <a16:creationId xmlns:a16="http://schemas.microsoft.com/office/drawing/2014/main" id="{100AC610-A71D-D116-3669-9C38A8614AB0}"/>
                  </a:ext>
                </a:extLst>
              </p:cNvPr>
              <p:cNvSpPr>
                <a:spLocks noChangeShapeType="1"/>
              </p:cNvSpPr>
              <p:nvPr/>
            </p:nvSpPr>
            <p:spPr bwMode="auto">
              <a:xfrm flipV="1">
                <a:off x="5984"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Line 95">
                <a:extLst>
                  <a:ext uri="{FF2B5EF4-FFF2-40B4-BE49-F238E27FC236}">
                    <a16:creationId xmlns:a16="http://schemas.microsoft.com/office/drawing/2014/main" id="{BF149CF1-17B5-0790-1AF6-82F4AA85D906}"/>
                  </a:ext>
                </a:extLst>
              </p:cNvPr>
              <p:cNvSpPr>
                <a:spLocks noChangeShapeType="1"/>
              </p:cNvSpPr>
              <p:nvPr/>
            </p:nvSpPr>
            <p:spPr bwMode="auto">
              <a:xfrm flipV="1">
                <a:off x="5996"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Line 96">
                <a:extLst>
                  <a:ext uri="{FF2B5EF4-FFF2-40B4-BE49-F238E27FC236}">
                    <a16:creationId xmlns:a16="http://schemas.microsoft.com/office/drawing/2014/main" id="{0546E16A-0FC8-52D5-58A0-2CEDF54813A0}"/>
                  </a:ext>
                </a:extLst>
              </p:cNvPr>
              <p:cNvSpPr>
                <a:spLocks noChangeShapeType="1"/>
              </p:cNvSpPr>
              <p:nvPr/>
            </p:nvSpPr>
            <p:spPr bwMode="auto">
              <a:xfrm flipV="1">
                <a:off x="6019"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Line 97">
                <a:extLst>
                  <a:ext uri="{FF2B5EF4-FFF2-40B4-BE49-F238E27FC236}">
                    <a16:creationId xmlns:a16="http://schemas.microsoft.com/office/drawing/2014/main" id="{40B05AD2-1C64-3393-CF30-1A0DEB725DEB}"/>
                  </a:ext>
                </a:extLst>
              </p:cNvPr>
              <p:cNvSpPr>
                <a:spLocks noChangeShapeType="1"/>
              </p:cNvSpPr>
              <p:nvPr/>
            </p:nvSpPr>
            <p:spPr bwMode="auto">
              <a:xfrm flipV="1">
                <a:off x="6033" y="2133"/>
                <a:ext cx="0" cy="49"/>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Line 98">
                <a:extLst>
                  <a:ext uri="{FF2B5EF4-FFF2-40B4-BE49-F238E27FC236}">
                    <a16:creationId xmlns:a16="http://schemas.microsoft.com/office/drawing/2014/main" id="{46BF6BF1-0B5B-A6DF-0387-44D244024EF2}"/>
                  </a:ext>
                </a:extLst>
              </p:cNvPr>
              <p:cNvSpPr>
                <a:spLocks noChangeShapeType="1"/>
              </p:cNvSpPr>
              <p:nvPr/>
            </p:nvSpPr>
            <p:spPr bwMode="auto">
              <a:xfrm flipV="1">
                <a:off x="62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Line 99">
                <a:extLst>
                  <a:ext uri="{FF2B5EF4-FFF2-40B4-BE49-F238E27FC236}">
                    <a16:creationId xmlns:a16="http://schemas.microsoft.com/office/drawing/2014/main" id="{738057CC-4876-F3CC-D29C-9BFB6B689E90}"/>
                  </a:ext>
                </a:extLst>
              </p:cNvPr>
              <p:cNvSpPr>
                <a:spLocks noChangeShapeType="1"/>
              </p:cNvSpPr>
              <p:nvPr/>
            </p:nvSpPr>
            <p:spPr bwMode="auto">
              <a:xfrm flipV="1">
                <a:off x="629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Line 100">
                <a:extLst>
                  <a:ext uri="{FF2B5EF4-FFF2-40B4-BE49-F238E27FC236}">
                    <a16:creationId xmlns:a16="http://schemas.microsoft.com/office/drawing/2014/main" id="{7CA02642-9E2C-EE6F-5E4E-A9AA480F157F}"/>
                  </a:ext>
                </a:extLst>
              </p:cNvPr>
              <p:cNvSpPr>
                <a:spLocks noChangeShapeType="1"/>
              </p:cNvSpPr>
              <p:nvPr/>
            </p:nvSpPr>
            <p:spPr bwMode="auto">
              <a:xfrm flipV="1">
                <a:off x="6326"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Line 101">
                <a:extLst>
                  <a:ext uri="{FF2B5EF4-FFF2-40B4-BE49-F238E27FC236}">
                    <a16:creationId xmlns:a16="http://schemas.microsoft.com/office/drawing/2014/main" id="{64F88368-3A0C-A380-4A51-0905FDDA073A}"/>
                  </a:ext>
                </a:extLst>
              </p:cNvPr>
              <p:cNvSpPr>
                <a:spLocks noChangeShapeType="1"/>
              </p:cNvSpPr>
              <p:nvPr/>
            </p:nvSpPr>
            <p:spPr bwMode="auto">
              <a:xfrm flipV="1">
                <a:off x="6372"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Line 102">
                <a:extLst>
                  <a:ext uri="{FF2B5EF4-FFF2-40B4-BE49-F238E27FC236}">
                    <a16:creationId xmlns:a16="http://schemas.microsoft.com/office/drawing/2014/main" id="{398EDFA4-38C1-DF25-5BFD-E0D9C8680B35}"/>
                  </a:ext>
                </a:extLst>
              </p:cNvPr>
              <p:cNvSpPr>
                <a:spLocks noChangeShapeType="1"/>
              </p:cNvSpPr>
              <p:nvPr/>
            </p:nvSpPr>
            <p:spPr bwMode="auto">
              <a:xfrm flipV="1">
                <a:off x="6386"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Line 103">
                <a:extLst>
                  <a:ext uri="{FF2B5EF4-FFF2-40B4-BE49-F238E27FC236}">
                    <a16:creationId xmlns:a16="http://schemas.microsoft.com/office/drawing/2014/main" id="{DB392488-AD85-FE90-19F3-147E72C7AB1C}"/>
                  </a:ext>
                </a:extLst>
              </p:cNvPr>
              <p:cNvSpPr>
                <a:spLocks noChangeShapeType="1"/>
              </p:cNvSpPr>
              <p:nvPr/>
            </p:nvSpPr>
            <p:spPr bwMode="auto">
              <a:xfrm flipV="1">
                <a:off x="6407"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Line 104">
                <a:extLst>
                  <a:ext uri="{FF2B5EF4-FFF2-40B4-BE49-F238E27FC236}">
                    <a16:creationId xmlns:a16="http://schemas.microsoft.com/office/drawing/2014/main" id="{286D274D-1838-2A89-D101-0FB010928BA7}"/>
                  </a:ext>
                </a:extLst>
              </p:cNvPr>
              <p:cNvSpPr>
                <a:spLocks noChangeShapeType="1"/>
              </p:cNvSpPr>
              <p:nvPr/>
            </p:nvSpPr>
            <p:spPr bwMode="auto">
              <a:xfrm flipV="1">
                <a:off x="64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Line 105">
                <a:extLst>
                  <a:ext uri="{FF2B5EF4-FFF2-40B4-BE49-F238E27FC236}">
                    <a16:creationId xmlns:a16="http://schemas.microsoft.com/office/drawing/2014/main" id="{DF1A2076-0CBA-1B03-9025-5DBDE84C1B63}"/>
                  </a:ext>
                </a:extLst>
              </p:cNvPr>
              <p:cNvSpPr>
                <a:spLocks noChangeShapeType="1"/>
              </p:cNvSpPr>
              <p:nvPr/>
            </p:nvSpPr>
            <p:spPr bwMode="auto">
              <a:xfrm flipV="1">
                <a:off x="6455"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Line 106">
                <a:extLst>
                  <a:ext uri="{FF2B5EF4-FFF2-40B4-BE49-F238E27FC236}">
                    <a16:creationId xmlns:a16="http://schemas.microsoft.com/office/drawing/2014/main" id="{336D241B-9F83-D6D4-6E80-F87037C5798F}"/>
                  </a:ext>
                </a:extLst>
              </p:cNvPr>
              <p:cNvSpPr>
                <a:spLocks noChangeShapeType="1"/>
              </p:cNvSpPr>
              <p:nvPr/>
            </p:nvSpPr>
            <p:spPr bwMode="auto">
              <a:xfrm flipV="1">
                <a:off x="6469"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Line 107">
                <a:extLst>
                  <a:ext uri="{FF2B5EF4-FFF2-40B4-BE49-F238E27FC236}">
                    <a16:creationId xmlns:a16="http://schemas.microsoft.com/office/drawing/2014/main" id="{A758D5D5-C2F5-8FFB-C28F-145F61AF6279}"/>
                  </a:ext>
                </a:extLst>
              </p:cNvPr>
              <p:cNvSpPr>
                <a:spLocks noChangeShapeType="1"/>
              </p:cNvSpPr>
              <p:nvPr/>
            </p:nvSpPr>
            <p:spPr bwMode="auto">
              <a:xfrm flipV="1">
                <a:off x="649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Line 108">
                <a:extLst>
                  <a:ext uri="{FF2B5EF4-FFF2-40B4-BE49-F238E27FC236}">
                    <a16:creationId xmlns:a16="http://schemas.microsoft.com/office/drawing/2014/main" id="{3C0C9B40-E378-BE50-07A5-F998E9E007DD}"/>
                  </a:ext>
                </a:extLst>
              </p:cNvPr>
              <p:cNvSpPr>
                <a:spLocks noChangeShapeType="1"/>
              </p:cNvSpPr>
              <p:nvPr/>
            </p:nvSpPr>
            <p:spPr bwMode="auto">
              <a:xfrm flipV="1">
                <a:off x="6514"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Line 109">
                <a:extLst>
                  <a:ext uri="{FF2B5EF4-FFF2-40B4-BE49-F238E27FC236}">
                    <a16:creationId xmlns:a16="http://schemas.microsoft.com/office/drawing/2014/main" id="{6D2125A2-CB43-2296-D6A4-9C45E55E9028}"/>
                  </a:ext>
                </a:extLst>
              </p:cNvPr>
              <p:cNvSpPr>
                <a:spLocks noChangeShapeType="1"/>
              </p:cNvSpPr>
              <p:nvPr/>
            </p:nvSpPr>
            <p:spPr bwMode="auto">
              <a:xfrm flipV="1">
                <a:off x="6538"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Line 110">
                <a:extLst>
                  <a:ext uri="{FF2B5EF4-FFF2-40B4-BE49-F238E27FC236}">
                    <a16:creationId xmlns:a16="http://schemas.microsoft.com/office/drawing/2014/main" id="{24D9FAB9-C554-160E-8FC2-2F1A693C2EF3}"/>
                  </a:ext>
                </a:extLst>
              </p:cNvPr>
              <p:cNvSpPr>
                <a:spLocks noChangeShapeType="1"/>
              </p:cNvSpPr>
              <p:nvPr/>
            </p:nvSpPr>
            <p:spPr bwMode="auto">
              <a:xfrm flipV="1">
                <a:off x="6574"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Line 111">
                <a:extLst>
                  <a:ext uri="{FF2B5EF4-FFF2-40B4-BE49-F238E27FC236}">
                    <a16:creationId xmlns:a16="http://schemas.microsoft.com/office/drawing/2014/main" id="{CB95BD1B-1466-3D5E-3DC4-A4E822126A93}"/>
                  </a:ext>
                </a:extLst>
              </p:cNvPr>
              <p:cNvSpPr>
                <a:spLocks noChangeShapeType="1"/>
              </p:cNvSpPr>
              <p:nvPr/>
            </p:nvSpPr>
            <p:spPr bwMode="auto">
              <a:xfrm flipV="1">
                <a:off x="6621"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Line 112">
                <a:extLst>
                  <a:ext uri="{FF2B5EF4-FFF2-40B4-BE49-F238E27FC236}">
                    <a16:creationId xmlns:a16="http://schemas.microsoft.com/office/drawing/2014/main" id="{020800A7-DF5B-DAB2-64BA-321F54325439}"/>
                  </a:ext>
                </a:extLst>
              </p:cNvPr>
              <p:cNvSpPr>
                <a:spLocks noChangeShapeType="1"/>
              </p:cNvSpPr>
              <p:nvPr/>
            </p:nvSpPr>
            <p:spPr bwMode="auto">
              <a:xfrm flipV="1">
                <a:off x="6962"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Line 113">
                <a:extLst>
                  <a:ext uri="{FF2B5EF4-FFF2-40B4-BE49-F238E27FC236}">
                    <a16:creationId xmlns:a16="http://schemas.microsoft.com/office/drawing/2014/main" id="{9B2BF19B-7556-196A-69BD-115F5DFF7EAE}"/>
                  </a:ext>
                </a:extLst>
              </p:cNvPr>
              <p:cNvSpPr>
                <a:spLocks noChangeShapeType="1"/>
              </p:cNvSpPr>
              <p:nvPr/>
            </p:nvSpPr>
            <p:spPr bwMode="auto">
              <a:xfrm flipV="1">
                <a:off x="7079" y="2168"/>
                <a:ext cx="0" cy="48"/>
              </a:xfrm>
              <a:prstGeom prst="line">
                <a:avLst/>
              </a:prstGeom>
              <a:noFill/>
              <a:ln w="12700">
                <a:solidFill>
                  <a:srgbClr val="1DCE9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Line 114">
                <a:extLst>
                  <a:ext uri="{FF2B5EF4-FFF2-40B4-BE49-F238E27FC236}">
                    <a16:creationId xmlns:a16="http://schemas.microsoft.com/office/drawing/2014/main" id="{825D5DFA-AC33-70C2-4C33-8CA44413F9E3}"/>
                  </a:ext>
                </a:extLst>
              </p:cNvPr>
              <p:cNvSpPr>
                <a:spLocks noChangeShapeType="1"/>
              </p:cNvSpPr>
              <p:nvPr/>
            </p:nvSpPr>
            <p:spPr bwMode="auto">
              <a:xfrm flipV="1">
                <a:off x="1118" y="818"/>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Line 115">
                <a:extLst>
                  <a:ext uri="{FF2B5EF4-FFF2-40B4-BE49-F238E27FC236}">
                    <a16:creationId xmlns:a16="http://schemas.microsoft.com/office/drawing/2014/main" id="{43E0DFF0-322A-8F5B-246A-1F5DA9C9E4AD}"/>
                  </a:ext>
                </a:extLst>
              </p:cNvPr>
              <p:cNvSpPr>
                <a:spLocks noChangeShapeType="1"/>
              </p:cNvSpPr>
              <p:nvPr/>
            </p:nvSpPr>
            <p:spPr bwMode="auto">
              <a:xfrm flipV="1">
                <a:off x="1320" y="1020"/>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Line 116">
                <a:extLst>
                  <a:ext uri="{FF2B5EF4-FFF2-40B4-BE49-F238E27FC236}">
                    <a16:creationId xmlns:a16="http://schemas.microsoft.com/office/drawing/2014/main" id="{A97237D1-4523-8950-032E-21AC65218BD1}"/>
                  </a:ext>
                </a:extLst>
              </p:cNvPr>
              <p:cNvSpPr>
                <a:spLocks noChangeShapeType="1"/>
              </p:cNvSpPr>
              <p:nvPr/>
            </p:nvSpPr>
            <p:spPr bwMode="auto">
              <a:xfrm flipV="1">
                <a:off x="1352" y="1048"/>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Line 117">
                <a:extLst>
                  <a:ext uri="{FF2B5EF4-FFF2-40B4-BE49-F238E27FC236}">
                    <a16:creationId xmlns:a16="http://schemas.microsoft.com/office/drawing/2014/main" id="{C9DE3C71-8C5A-EB61-AD19-8C70C5CB514D}"/>
                  </a:ext>
                </a:extLst>
              </p:cNvPr>
              <p:cNvSpPr>
                <a:spLocks noChangeShapeType="1"/>
              </p:cNvSpPr>
              <p:nvPr/>
            </p:nvSpPr>
            <p:spPr bwMode="auto">
              <a:xfrm flipV="1">
                <a:off x="1871" y="1830"/>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Line 118">
                <a:extLst>
                  <a:ext uri="{FF2B5EF4-FFF2-40B4-BE49-F238E27FC236}">
                    <a16:creationId xmlns:a16="http://schemas.microsoft.com/office/drawing/2014/main" id="{8C3410EB-B71E-0D46-A5C8-ECF679D7DBFA}"/>
                  </a:ext>
                </a:extLst>
              </p:cNvPr>
              <p:cNvSpPr>
                <a:spLocks noChangeShapeType="1"/>
              </p:cNvSpPr>
              <p:nvPr/>
            </p:nvSpPr>
            <p:spPr bwMode="auto">
              <a:xfrm flipV="1">
                <a:off x="1875" y="1863"/>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Line 119">
                <a:extLst>
                  <a:ext uri="{FF2B5EF4-FFF2-40B4-BE49-F238E27FC236}">
                    <a16:creationId xmlns:a16="http://schemas.microsoft.com/office/drawing/2014/main" id="{17643F61-60FE-5086-723E-FEF63162FAEC}"/>
                  </a:ext>
                </a:extLst>
              </p:cNvPr>
              <p:cNvSpPr>
                <a:spLocks noChangeShapeType="1"/>
              </p:cNvSpPr>
              <p:nvPr/>
            </p:nvSpPr>
            <p:spPr bwMode="auto">
              <a:xfrm flipV="1">
                <a:off x="1879" y="1869"/>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Line 120">
                <a:extLst>
                  <a:ext uri="{FF2B5EF4-FFF2-40B4-BE49-F238E27FC236}">
                    <a16:creationId xmlns:a16="http://schemas.microsoft.com/office/drawing/2014/main" id="{A88EA1A2-F509-DDA9-2E4B-B1CCA6558727}"/>
                  </a:ext>
                </a:extLst>
              </p:cNvPr>
              <p:cNvSpPr>
                <a:spLocks noChangeShapeType="1"/>
              </p:cNvSpPr>
              <p:nvPr/>
            </p:nvSpPr>
            <p:spPr bwMode="auto">
              <a:xfrm flipV="1">
                <a:off x="1920" y="1899"/>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Line 121">
                <a:extLst>
                  <a:ext uri="{FF2B5EF4-FFF2-40B4-BE49-F238E27FC236}">
                    <a16:creationId xmlns:a16="http://schemas.microsoft.com/office/drawing/2014/main" id="{27D86679-F5C0-05EA-4F4D-487A15D31F5D}"/>
                  </a:ext>
                </a:extLst>
              </p:cNvPr>
              <p:cNvSpPr>
                <a:spLocks noChangeShapeType="1"/>
              </p:cNvSpPr>
              <p:nvPr/>
            </p:nvSpPr>
            <p:spPr bwMode="auto">
              <a:xfrm flipV="1">
                <a:off x="2368" y="2048"/>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Line 122">
                <a:extLst>
                  <a:ext uri="{FF2B5EF4-FFF2-40B4-BE49-F238E27FC236}">
                    <a16:creationId xmlns:a16="http://schemas.microsoft.com/office/drawing/2014/main" id="{B58ED850-1E64-EF8E-14BB-A4C0EF999A4A}"/>
                  </a:ext>
                </a:extLst>
              </p:cNvPr>
              <p:cNvSpPr>
                <a:spLocks noChangeShapeType="1"/>
              </p:cNvSpPr>
              <p:nvPr/>
            </p:nvSpPr>
            <p:spPr bwMode="auto">
              <a:xfrm flipV="1">
                <a:off x="2427" y="2054"/>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Line 123">
                <a:extLst>
                  <a:ext uri="{FF2B5EF4-FFF2-40B4-BE49-F238E27FC236}">
                    <a16:creationId xmlns:a16="http://schemas.microsoft.com/office/drawing/2014/main" id="{D5AE62F6-968C-C0A4-22CF-A2C3E466DF78}"/>
                  </a:ext>
                </a:extLst>
              </p:cNvPr>
              <p:cNvSpPr>
                <a:spLocks noChangeShapeType="1"/>
              </p:cNvSpPr>
              <p:nvPr/>
            </p:nvSpPr>
            <p:spPr bwMode="auto">
              <a:xfrm flipV="1">
                <a:off x="2631" y="2103"/>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Line 124">
                <a:extLst>
                  <a:ext uri="{FF2B5EF4-FFF2-40B4-BE49-F238E27FC236}">
                    <a16:creationId xmlns:a16="http://schemas.microsoft.com/office/drawing/2014/main" id="{4EDAA00A-D8ED-AB02-6829-02123293AE0E}"/>
                  </a:ext>
                </a:extLst>
              </p:cNvPr>
              <p:cNvSpPr>
                <a:spLocks noChangeShapeType="1"/>
              </p:cNvSpPr>
              <p:nvPr/>
            </p:nvSpPr>
            <p:spPr bwMode="auto">
              <a:xfrm flipV="1">
                <a:off x="2875" y="2133"/>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Line 125">
                <a:extLst>
                  <a:ext uri="{FF2B5EF4-FFF2-40B4-BE49-F238E27FC236}">
                    <a16:creationId xmlns:a16="http://schemas.microsoft.com/office/drawing/2014/main" id="{EBB09A74-73B9-C6CC-675E-4A1BB6BB93FC}"/>
                  </a:ext>
                </a:extLst>
              </p:cNvPr>
              <p:cNvSpPr>
                <a:spLocks noChangeShapeType="1"/>
              </p:cNvSpPr>
              <p:nvPr/>
            </p:nvSpPr>
            <p:spPr bwMode="auto">
              <a:xfrm flipV="1">
                <a:off x="2946" y="2151"/>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Line 126">
                <a:extLst>
                  <a:ext uri="{FF2B5EF4-FFF2-40B4-BE49-F238E27FC236}">
                    <a16:creationId xmlns:a16="http://schemas.microsoft.com/office/drawing/2014/main" id="{E93CEDE8-D25A-8C68-A3DC-F9C50B3EF16B}"/>
                  </a:ext>
                </a:extLst>
              </p:cNvPr>
              <p:cNvSpPr>
                <a:spLocks noChangeShapeType="1"/>
              </p:cNvSpPr>
              <p:nvPr/>
            </p:nvSpPr>
            <p:spPr bwMode="auto">
              <a:xfrm flipV="1">
                <a:off x="2980" y="2162"/>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Line 127">
                <a:extLst>
                  <a:ext uri="{FF2B5EF4-FFF2-40B4-BE49-F238E27FC236}">
                    <a16:creationId xmlns:a16="http://schemas.microsoft.com/office/drawing/2014/main" id="{EBA2C8F9-0354-E685-0B18-EAD8ADC196BE}"/>
                  </a:ext>
                </a:extLst>
              </p:cNvPr>
              <p:cNvSpPr>
                <a:spLocks noChangeShapeType="1"/>
              </p:cNvSpPr>
              <p:nvPr/>
            </p:nvSpPr>
            <p:spPr bwMode="auto">
              <a:xfrm flipV="1">
                <a:off x="3453" y="2214"/>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Line 128">
                <a:extLst>
                  <a:ext uri="{FF2B5EF4-FFF2-40B4-BE49-F238E27FC236}">
                    <a16:creationId xmlns:a16="http://schemas.microsoft.com/office/drawing/2014/main" id="{3E1FC92D-BC19-F87A-BD5C-31A013DA29AB}"/>
                  </a:ext>
                </a:extLst>
              </p:cNvPr>
              <p:cNvSpPr>
                <a:spLocks noChangeShapeType="1"/>
              </p:cNvSpPr>
              <p:nvPr/>
            </p:nvSpPr>
            <p:spPr bwMode="auto">
              <a:xfrm flipV="1">
                <a:off x="3477" y="2224"/>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Line 129">
                <a:extLst>
                  <a:ext uri="{FF2B5EF4-FFF2-40B4-BE49-F238E27FC236}">
                    <a16:creationId xmlns:a16="http://schemas.microsoft.com/office/drawing/2014/main" id="{5EC73324-159A-3336-4241-FEA16BFB1C1C}"/>
                  </a:ext>
                </a:extLst>
              </p:cNvPr>
              <p:cNvSpPr>
                <a:spLocks noChangeShapeType="1"/>
              </p:cNvSpPr>
              <p:nvPr/>
            </p:nvSpPr>
            <p:spPr bwMode="auto">
              <a:xfrm flipV="1">
                <a:off x="3689" y="2224"/>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Line 130">
                <a:extLst>
                  <a:ext uri="{FF2B5EF4-FFF2-40B4-BE49-F238E27FC236}">
                    <a16:creationId xmlns:a16="http://schemas.microsoft.com/office/drawing/2014/main" id="{21AC90CD-1C98-44BD-CCF4-E6555CC1DCB7}"/>
                  </a:ext>
                </a:extLst>
              </p:cNvPr>
              <p:cNvSpPr>
                <a:spLocks noChangeShapeType="1"/>
              </p:cNvSpPr>
              <p:nvPr/>
            </p:nvSpPr>
            <p:spPr bwMode="auto">
              <a:xfrm flipV="1">
                <a:off x="3770" y="2242"/>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Line 131">
                <a:extLst>
                  <a:ext uri="{FF2B5EF4-FFF2-40B4-BE49-F238E27FC236}">
                    <a16:creationId xmlns:a16="http://schemas.microsoft.com/office/drawing/2014/main" id="{B82E5C09-C469-8058-5E88-7D52E1915B7A}"/>
                  </a:ext>
                </a:extLst>
              </p:cNvPr>
              <p:cNvSpPr>
                <a:spLocks noChangeShapeType="1"/>
              </p:cNvSpPr>
              <p:nvPr/>
            </p:nvSpPr>
            <p:spPr bwMode="auto">
              <a:xfrm flipV="1">
                <a:off x="3792" y="2250"/>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Line 132">
                <a:extLst>
                  <a:ext uri="{FF2B5EF4-FFF2-40B4-BE49-F238E27FC236}">
                    <a16:creationId xmlns:a16="http://schemas.microsoft.com/office/drawing/2014/main" id="{70D02948-4599-B08C-6139-1FAB48091396}"/>
                  </a:ext>
                </a:extLst>
              </p:cNvPr>
              <p:cNvSpPr>
                <a:spLocks noChangeShapeType="1"/>
              </p:cNvSpPr>
              <p:nvPr/>
            </p:nvSpPr>
            <p:spPr bwMode="auto">
              <a:xfrm flipV="1">
                <a:off x="4067"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Line 133">
                <a:extLst>
                  <a:ext uri="{FF2B5EF4-FFF2-40B4-BE49-F238E27FC236}">
                    <a16:creationId xmlns:a16="http://schemas.microsoft.com/office/drawing/2014/main" id="{21499EC7-070D-5A0C-EDC8-491D0581F646}"/>
                  </a:ext>
                </a:extLst>
              </p:cNvPr>
              <p:cNvSpPr>
                <a:spLocks noChangeShapeType="1"/>
              </p:cNvSpPr>
              <p:nvPr/>
            </p:nvSpPr>
            <p:spPr bwMode="auto">
              <a:xfrm flipV="1">
                <a:off x="4102"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Line 134">
                <a:extLst>
                  <a:ext uri="{FF2B5EF4-FFF2-40B4-BE49-F238E27FC236}">
                    <a16:creationId xmlns:a16="http://schemas.microsoft.com/office/drawing/2014/main" id="{E2B2DF6E-62E9-0464-B278-618F4FE2194D}"/>
                  </a:ext>
                </a:extLst>
              </p:cNvPr>
              <p:cNvSpPr>
                <a:spLocks noChangeShapeType="1"/>
              </p:cNvSpPr>
              <p:nvPr/>
            </p:nvSpPr>
            <p:spPr bwMode="auto">
              <a:xfrm flipV="1">
                <a:off x="4114"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Line 135">
                <a:extLst>
                  <a:ext uri="{FF2B5EF4-FFF2-40B4-BE49-F238E27FC236}">
                    <a16:creationId xmlns:a16="http://schemas.microsoft.com/office/drawing/2014/main" id="{CC9EBF28-7320-24B7-6B93-78AE9200CAAA}"/>
                  </a:ext>
                </a:extLst>
              </p:cNvPr>
              <p:cNvSpPr>
                <a:spLocks noChangeShapeType="1"/>
              </p:cNvSpPr>
              <p:nvPr/>
            </p:nvSpPr>
            <p:spPr bwMode="auto">
              <a:xfrm flipV="1">
                <a:off x="4126" y="226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Line 136">
                <a:extLst>
                  <a:ext uri="{FF2B5EF4-FFF2-40B4-BE49-F238E27FC236}">
                    <a16:creationId xmlns:a16="http://schemas.microsoft.com/office/drawing/2014/main" id="{94313D1A-397D-C263-3506-0734B0530FB9}"/>
                  </a:ext>
                </a:extLst>
              </p:cNvPr>
              <p:cNvSpPr>
                <a:spLocks noChangeShapeType="1"/>
              </p:cNvSpPr>
              <p:nvPr/>
            </p:nvSpPr>
            <p:spPr bwMode="auto">
              <a:xfrm flipV="1">
                <a:off x="4138" y="2267"/>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Line 137">
                <a:extLst>
                  <a:ext uri="{FF2B5EF4-FFF2-40B4-BE49-F238E27FC236}">
                    <a16:creationId xmlns:a16="http://schemas.microsoft.com/office/drawing/2014/main" id="{5F589072-9304-3F15-93AD-DD6902BCF9C1}"/>
                  </a:ext>
                </a:extLst>
              </p:cNvPr>
              <p:cNvSpPr>
                <a:spLocks noChangeShapeType="1"/>
              </p:cNvSpPr>
              <p:nvPr/>
            </p:nvSpPr>
            <p:spPr bwMode="auto">
              <a:xfrm flipV="1">
                <a:off x="4348"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Line 138">
                <a:extLst>
                  <a:ext uri="{FF2B5EF4-FFF2-40B4-BE49-F238E27FC236}">
                    <a16:creationId xmlns:a16="http://schemas.microsoft.com/office/drawing/2014/main" id="{B5F2B441-99D8-FB03-1B23-35074E9717C8}"/>
                  </a:ext>
                </a:extLst>
              </p:cNvPr>
              <p:cNvSpPr>
                <a:spLocks noChangeShapeType="1"/>
              </p:cNvSpPr>
              <p:nvPr/>
            </p:nvSpPr>
            <p:spPr bwMode="auto">
              <a:xfrm flipV="1">
                <a:off x="4360"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Line 139">
                <a:extLst>
                  <a:ext uri="{FF2B5EF4-FFF2-40B4-BE49-F238E27FC236}">
                    <a16:creationId xmlns:a16="http://schemas.microsoft.com/office/drawing/2014/main" id="{54595BE3-D278-60D5-96D9-A9B09094ECBA}"/>
                  </a:ext>
                </a:extLst>
              </p:cNvPr>
              <p:cNvSpPr>
                <a:spLocks noChangeShapeType="1"/>
              </p:cNvSpPr>
              <p:nvPr/>
            </p:nvSpPr>
            <p:spPr bwMode="auto">
              <a:xfrm flipV="1">
                <a:off x="4431"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Line 140">
                <a:extLst>
                  <a:ext uri="{FF2B5EF4-FFF2-40B4-BE49-F238E27FC236}">
                    <a16:creationId xmlns:a16="http://schemas.microsoft.com/office/drawing/2014/main" id="{DBC2FF1C-22F1-8444-AAE4-DA9B78A6D76C}"/>
                  </a:ext>
                </a:extLst>
              </p:cNvPr>
              <p:cNvSpPr>
                <a:spLocks noChangeShapeType="1"/>
              </p:cNvSpPr>
              <p:nvPr/>
            </p:nvSpPr>
            <p:spPr bwMode="auto">
              <a:xfrm flipV="1">
                <a:off x="4455"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Line 141">
                <a:extLst>
                  <a:ext uri="{FF2B5EF4-FFF2-40B4-BE49-F238E27FC236}">
                    <a16:creationId xmlns:a16="http://schemas.microsoft.com/office/drawing/2014/main" id="{E89E73FD-86B1-19D8-08BF-1566EF9B176B}"/>
                  </a:ext>
                </a:extLst>
              </p:cNvPr>
              <p:cNvSpPr>
                <a:spLocks noChangeShapeType="1"/>
              </p:cNvSpPr>
              <p:nvPr/>
            </p:nvSpPr>
            <p:spPr bwMode="auto">
              <a:xfrm flipV="1">
                <a:off x="4467"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Line 142">
                <a:extLst>
                  <a:ext uri="{FF2B5EF4-FFF2-40B4-BE49-F238E27FC236}">
                    <a16:creationId xmlns:a16="http://schemas.microsoft.com/office/drawing/2014/main" id="{47533ACE-7E11-0E4D-93C5-4DB9F1158306}"/>
                  </a:ext>
                </a:extLst>
              </p:cNvPr>
              <p:cNvSpPr>
                <a:spLocks noChangeShapeType="1"/>
              </p:cNvSpPr>
              <p:nvPr/>
            </p:nvSpPr>
            <p:spPr bwMode="auto">
              <a:xfrm flipV="1">
                <a:off x="4479"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Line 143">
                <a:extLst>
                  <a:ext uri="{FF2B5EF4-FFF2-40B4-BE49-F238E27FC236}">
                    <a16:creationId xmlns:a16="http://schemas.microsoft.com/office/drawing/2014/main" id="{DA2F3F48-DAEC-CC6D-3284-C815AC7E98BA}"/>
                  </a:ext>
                </a:extLst>
              </p:cNvPr>
              <p:cNvSpPr>
                <a:spLocks noChangeShapeType="1"/>
              </p:cNvSpPr>
              <p:nvPr/>
            </p:nvSpPr>
            <p:spPr bwMode="auto">
              <a:xfrm flipV="1">
                <a:off x="4548" y="2283"/>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Line 144">
                <a:extLst>
                  <a:ext uri="{FF2B5EF4-FFF2-40B4-BE49-F238E27FC236}">
                    <a16:creationId xmlns:a16="http://schemas.microsoft.com/office/drawing/2014/main" id="{670ED75E-0EA7-A3BE-010F-733E6859D64F}"/>
                  </a:ext>
                </a:extLst>
              </p:cNvPr>
              <p:cNvSpPr>
                <a:spLocks noChangeShapeType="1"/>
              </p:cNvSpPr>
              <p:nvPr/>
            </p:nvSpPr>
            <p:spPr bwMode="auto">
              <a:xfrm flipV="1">
                <a:off x="4855"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Line 145">
                <a:extLst>
                  <a:ext uri="{FF2B5EF4-FFF2-40B4-BE49-F238E27FC236}">
                    <a16:creationId xmlns:a16="http://schemas.microsoft.com/office/drawing/2014/main" id="{6B3278A6-54AD-6DAA-DE58-29198FECF098}"/>
                  </a:ext>
                </a:extLst>
              </p:cNvPr>
              <p:cNvSpPr>
                <a:spLocks noChangeShapeType="1"/>
              </p:cNvSpPr>
              <p:nvPr/>
            </p:nvSpPr>
            <p:spPr bwMode="auto">
              <a:xfrm flipV="1">
                <a:off x="4891"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Line 146">
                <a:extLst>
                  <a:ext uri="{FF2B5EF4-FFF2-40B4-BE49-F238E27FC236}">
                    <a16:creationId xmlns:a16="http://schemas.microsoft.com/office/drawing/2014/main" id="{EE54D7B4-A6A1-6E78-12D2-13E05ECE7AC2}"/>
                  </a:ext>
                </a:extLst>
              </p:cNvPr>
              <p:cNvSpPr>
                <a:spLocks noChangeShapeType="1"/>
              </p:cNvSpPr>
              <p:nvPr/>
            </p:nvSpPr>
            <p:spPr bwMode="auto">
              <a:xfrm flipV="1">
                <a:off x="4904"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Line 147">
                <a:extLst>
                  <a:ext uri="{FF2B5EF4-FFF2-40B4-BE49-F238E27FC236}">
                    <a16:creationId xmlns:a16="http://schemas.microsoft.com/office/drawing/2014/main" id="{EC84673C-852A-F21A-4D4A-9DEB2C2BE719}"/>
                  </a:ext>
                </a:extLst>
              </p:cNvPr>
              <p:cNvSpPr>
                <a:spLocks noChangeShapeType="1"/>
              </p:cNvSpPr>
              <p:nvPr/>
            </p:nvSpPr>
            <p:spPr bwMode="auto">
              <a:xfrm flipV="1">
                <a:off x="4916"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Line 148">
                <a:extLst>
                  <a:ext uri="{FF2B5EF4-FFF2-40B4-BE49-F238E27FC236}">
                    <a16:creationId xmlns:a16="http://schemas.microsoft.com/office/drawing/2014/main" id="{7BA024A9-2557-9C23-D100-000FE8FE2169}"/>
                  </a:ext>
                </a:extLst>
              </p:cNvPr>
              <p:cNvSpPr>
                <a:spLocks noChangeShapeType="1"/>
              </p:cNvSpPr>
              <p:nvPr/>
            </p:nvSpPr>
            <p:spPr bwMode="auto">
              <a:xfrm flipV="1">
                <a:off x="4938"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Line 149">
                <a:extLst>
                  <a:ext uri="{FF2B5EF4-FFF2-40B4-BE49-F238E27FC236}">
                    <a16:creationId xmlns:a16="http://schemas.microsoft.com/office/drawing/2014/main" id="{4F740970-CCF5-ADAA-8B5D-B027EBB01C3F}"/>
                  </a:ext>
                </a:extLst>
              </p:cNvPr>
              <p:cNvSpPr>
                <a:spLocks noChangeShapeType="1"/>
              </p:cNvSpPr>
              <p:nvPr/>
            </p:nvSpPr>
            <p:spPr bwMode="auto">
              <a:xfrm flipV="1">
                <a:off x="4950" y="2295"/>
                <a:ext cx="0" cy="48"/>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Line 150">
                <a:extLst>
                  <a:ext uri="{FF2B5EF4-FFF2-40B4-BE49-F238E27FC236}">
                    <a16:creationId xmlns:a16="http://schemas.microsoft.com/office/drawing/2014/main" id="{90746A75-A640-869D-DCAE-038CC086C5E5}"/>
                  </a:ext>
                </a:extLst>
              </p:cNvPr>
              <p:cNvSpPr>
                <a:spLocks noChangeShapeType="1"/>
              </p:cNvSpPr>
              <p:nvPr/>
            </p:nvSpPr>
            <p:spPr bwMode="auto">
              <a:xfrm flipV="1">
                <a:off x="4962"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Line 151">
                <a:extLst>
                  <a:ext uri="{FF2B5EF4-FFF2-40B4-BE49-F238E27FC236}">
                    <a16:creationId xmlns:a16="http://schemas.microsoft.com/office/drawing/2014/main" id="{84D87AAB-A9DA-4B30-021D-D39105C94852}"/>
                  </a:ext>
                </a:extLst>
              </p:cNvPr>
              <p:cNvSpPr>
                <a:spLocks noChangeShapeType="1"/>
              </p:cNvSpPr>
              <p:nvPr/>
            </p:nvSpPr>
            <p:spPr bwMode="auto">
              <a:xfrm flipV="1">
                <a:off x="4974"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Line 152">
                <a:extLst>
                  <a:ext uri="{FF2B5EF4-FFF2-40B4-BE49-F238E27FC236}">
                    <a16:creationId xmlns:a16="http://schemas.microsoft.com/office/drawing/2014/main" id="{AAA5C215-4071-BBB3-25FF-F5DAA9442841}"/>
                  </a:ext>
                </a:extLst>
              </p:cNvPr>
              <p:cNvSpPr>
                <a:spLocks noChangeShapeType="1"/>
              </p:cNvSpPr>
              <p:nvPr/>
            </p:nvSpPr>
            <p:spPr bwMode="auto">
              <a:xfrm flipV="1">
                <a:off x="4986"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Line 153">
                <a:extLst>
                  <a:ext uri="{FF2B5EF4-FFF2-40B4-BE49-F238E27FC236}">
                    <a16:creationId xmlns:a16="http://schemas.microsoft.com/office/drawing/2014/main" id="{4A357575-94AD-DB8D-98FD-A38496A80226}"/>
                  </a:ext>
                </a:extLst>
              </p:cNvPr>
              <p:cNvSpPr>
                <a:spLocks noChangeShapeType="1"/>
              </p:cNvSpPr>
              <p:nvPr/>
            </p:nvSpPr>
            <p:spPr bwMode="auto">
              <a:xfrm flipV="1">
                <a:off x="5021"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Line 154">
                <a:extLst>
                  <a:ext uri="{FF2B5EF4-FFF2-40B4-BE49-F238E27FC236}">
                    <a16:creationId xmlns:a16="http://schemas.microsoft.com/office/drawing/2014/main" id="{89B6F397-38DE-6B10-CFB6-8284C33DC590}"/>
                  </a:ext>
                </a:extLst>
              </p:cNvPr>
              <p:cNvSpPr>
                <a:spLocks noChangeShapeType="1"/>
              </p:cNvSpPr>
              <p:nvPr/>
            </p:nvSpPr>
            <p:spPr bwMode="auto">
              <a:xfrm flipV="1">
                <a:off x="5233"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Line 155">
                <a:extLst>
                  <a:ext uri="{FF2B5EF4-FFF2-40B4-BE49-F238E27FC236}">
                    <a16:creationId xmlns:a16="http://schemas.microsoft.com/office/drawing/2014/main" id="{C76520D1-E9C5-C85F-F692-45B33979ECBE}"/>
                  </a:ext>
                </a:extLst>
              </p:cNvPr>
              <p:cNvSpPr>
                <a:spLocks noChangeShapeType="1"/>
              </p:cNvSpPr>
              <p:nvPr/>
            </p:nvSpPr>
            <p:spPr bwMode="auto">
              <a:xfrm flipV="1">
                <a:off x="5388"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Line 156">
                <a:extLst>
                  <a:ext uri="{FF2B5EF4-FFF2-40B4-BE49-F238E27FC236}">
                    <a16:creationId xmlns:a16="http://schemas.microsoft.com/office/drawing/2014/main" id="{BCD2CCCC-E1CD-D00E-B182-18D7F358ED20}"/>
                  </a:ext>
                </a:extLst>
              </p:cNvPr>
              <p:cNvSpPr>
                <a:spLocks noChangeShapeType="1"/>
              </p:cNvSpPr>
              <p:nvPr/>
            </p:nvSpPr>
            <p:spPr bwMode="auto">
              <a:xfrm flipV="1">
                <a:off x="5435"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Line 157">
                <a:extLst>
                  <a:ext uri="{FF2B5EF4-FFF2-40B4-BE49-F238E27FC236}">
                    <a16:creationId xmlns:a16="http://schemas.microsoft.com/office/drawing/2014/main" id="{04EB0221-46F9-474E-7A6A-083464630901}"/>
                  </a:ext>
                </a:extLst>
              </p:cNvPr>
              <p:cNvSpPr>
                <a:spLocks noChangeShapeType="1"/>
              </p:cNvSpPr>
              <p:nvPr/>
            </p:nvSpPr>
            <p:spPr bwMode="auto">
              <a:xfrm flipV="1">
                <a:off x="5447" y="230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Line 158">
                <a:extLst>
                  <a:ext uri="{FF2B5EF4-FFF2-40B4-BE49-F238E27FC236}">
                    <a16:creationId xmlns:a16="http://schemas.microsoft.com/office/drawing/2014/main" id="{FC7FC80A-CD02-BD36-9B1F-46CCAA9D234A}"/>
                  </a:ext>
                </a:extLst>
              </p:cNvPr>
              <p:cNvSpPr>
                <a:spLocks noChangeShapeType="1"/>
              </p:cNvSpPr>
              <p:nvPr/>
            </p:nvSpPr>
            <p:spPr bwMode="auto">
              <a:xfrm flipV="1">
                <a:off x="5457"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Line 159">
                <a:extLst>
                  <a:ext uri="{FF2B5EF4-FFF2-40B4-BE49-F238E27FC236}">
                    <a16:creationId xmlns:a16="http://schemas.microsoft.com/office/drawing/2014/main" id="{1D726A7C-4452-1268-8A57-68AEABE90612}"/>
                  </a:ext>
                </a:extLst>
              </p:cNvPr>
              <p:cNvSpPr>
                <a:spLocks noChangeShapeType="1"/>
              </p:cNvSpPr>
              <p:nvPr/>
            </p:nvSpPr>
            <p:spPr bwMode="auto">
              <a:xfrm flipV="1">
                <a:off x="5479"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Line 160">
                <a:extLst>
                  <a:ext uri="{FF2B5EF4-FFF2-40B4-BE49-F238E27FC236}">
                    <a16:creationId xmlns:a16="http://schemas.microsoft.com/office/drawing/2014/main" id="{682AFD8A-529F-FB27-38A8-2D8A28063A77}"/>
                  </a:ext>
                </a:extLst>
              </p:cNvPr>
              <p:cNvSpPr>
                <a:spLocks noChangeShapeType="1"/>
              </p:cNvSpPr>
              <p:nvPr/>
            </p:nvSpPr>
            <p:spPr bwMode="auto">
              <a:xfrm flipV="1">
                <a:off x="5506"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Line 161">
                <a:extLst>
                  <a:ext uri="{FF2B5EF4-FFF2-40B4-BE49-F238E27FC236}">
                    <a16:creationId xmlns:a16="http://schemas.microsoft.com/office/drawing/2014/main" id="{FA0EC61B-2F11-A4B8-20E9-BEA1AFA8C87D}"/>
                  </a:ext>
                </a:extLst>
              </p:cNvPr>
              <p:cNvSpPr>
                <a:spLocks noChangeShapeType="1"/>
              </p:cNvSpPr>
              <p:nvPr/>
            </p:nvSpPr>
            <p:spPr bwMode="auto">
              <a:xfrm flipV="1">
                <a:off x="5518"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Line 162">
                <a:extLst>
                  <a:ext uri="{FF2B5EF4-FFF2-40B4-BE49-F238E27FC236}">
                    <a16:creationId xmlns:a16="http://schemas.microsoft.com/office/drawing/2014/main" id="{00C02CCD-D2CB-57C6-52F3-FE94FED85A89}"/>
                  </a:ext>
                </a:extLst>
              </p:cNvPr>
              <p:cNvSpPr>
                <a:spLocks noChangeShapeType="1"/>
              </p:cNvSpPr>
              <p:nvPr/>
            </p:nvSpPr>
            <p:spPr bwMode="auto">
              <a:xfrm flipV="1">
                <a:off x="5623" y="2329"/>
                <a:ext cx="0" cy="49"/>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Line 163">
                <a:extLst>
                  <a:ext uri="{FF2B5EF4-FFF2-40B4-BE49-F238E27FC236}">
                    <a16:creationId xmlns:a16="http://schemas.microsoft.com/office/drawing/2014/main" id="{A47A9A69-5D16-3D52-923F-A55FD0FB50E8}"/>
                  </a:ext>
                </a:extLst>
              </p:cNvPr>
              <p:cNvSpPr>
                <a:spLocks noChangeShapeType="1"/>
              </p:cNvSpPr>
              <p:nvPr/>
            </p:nvSpPr>
            <p:spPr bwMode="auto">
              <a:xfrm flipV="1">
                <a:off x="5669" y="2349"/>
                <a:ext cx="0" cy="51"/>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Line 164">
                <a:extLst>
                  <a:ext uri="{FF2B5EF4-FFF2-40B4-BE49-F238E27FC236}">
                    <a16:creationId xmlns:a16="http://schemas.microsoft.com/office/drawing/2014/main" id="{064ACD5D-27B1-E5E2-D0BC-61F8D520E902}"/>
                  </a:ext>
                </a:extLst>
              </p:cNvPr>
              <p:cNvSpPr>
                <a:spLocks noChangeShapeType="1"/>
              </p:cNvSpPr>
              <p:nvPr/>
            </p:nvSpPr>
            <p:spPr bwMode="auto">
              <a:xfrm flipV="1">
                <a:off x="5954"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Line 165">
                <a:extLst>
                  <a:ext uri="{FF2B5EF4-FFF2-40B4-BE49-F238E27FC236}">
                    <a16:creationId xmlns:a16="http://schemas.microsoft.com/office/drawing/2014/main" id="{30FC849E-13AE-9C41-101F-C04FD7A9BC70}"/>
                  </a:ext>
                </a:extLst>
              </p:cNvPr>
              <p:cNvSpPr>
                <a:spLocks noChangeShapeType="1"/>
              </p:cNvSpPr>
              <p:nvPr/>
            </p:nvSpPr>
            <p:spPr bwMode="auto">
              <a:xfrm flipV="1">
                <a:off x="5988"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Line 166">
                <a:extLst>
                  <a:ext uri="{FF2B5EF4-FFF2-40B4-BE49-F238E27FC236}">
                    <a16:creationId xmlns:a16="http://schemas.microsoft.com/office/drawing/2014/main" id="{3AE920CF-C8BA-9586-00E9-0872F7A224D4}"/>
                  </a:ext>
                </a:extLst>
              </p:cNvPr>
              <p:cNvSpPr>
                <a:spLocks noChangeShapeType="1"/>
              </p:cNvSpPr>
              <p:nvPr/>
            </p:nvSpPr>
            <p:spPr bwMode="auto">
              <a:xfrm flipV="1">
                <a:off x="6354"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Line 167">
                <a:extLst>
                  <a:ext uri="{FF2B5EF4-FFF2-40B4-BE49-F238E27FC236}">
                    <a16:creationId xmlns:a16="http://schemas.microsoft.com/office/drawing/2014/main" id="{D131C587-0272-01FE-EACA-0AAD3D20DF5F}"/>
                  </a:ext>
                </a:extLst>
              </p:cNvPr>
              <p:cNvSpPr>
                <a:spLocks noChangeShapeType="1"/>
              </p:cNvSpPr>
              <p:nvPr/>
            </p:nvSpPr>
            <p:spPr bwMode="auto">
              <a:xfrm flipV="1">
                <a:off x="6425"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Line 168">
                <a:extLst>
                  <a:ext uri="{FF2B5EF4-FFF2-40B4-BE49-F238E27FC236}">
                    <a16:creationId xmlns:a16="http://schemas.microsoft.com/office/drawing/2014/main" id="{5E1DBD53-CA36-0C0C-99CD-85D5FF4A7E09}"/>
                  </a:ext>
                </a:extLst>
              </p:cNvPr>
              <p:cNvSpPr>
                <a:spLocks noChangeShapeType="1"/>
              </p:cNvSpPr>
              <p:nvPr/>
            </p:nvSpPr>
            <p:spPr bwMode="auto">
              <a:xfrm flipV="1">
                <a:off x="6461"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Line 169">
                <a:extLst>
                  <a:ext uri="{FF2B5EF4-FFF2-40B4-BE49-F238E27FC236}">
                    <a16:creationId xmlns:a16="http://schemas.microsoft.com/office/drawing/2014/main" id="{6E8AF69F-6784-29F8-E572-77155FE9B937}"/>
                  </a:ext>
                </a:extLst>
              </p:cNvPr>
              <p:cNvSpPr>
                <a:spLocks noChangeShapeType="1"/>
              </p:cNvSpPr>
              <p:nvPr/>
            </p:nvSpPr>
            <p:spPr bwMode="auto">
              <a:xfrm flipV="1">
                <a:off x="6473"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Line 170">
                <a:extLst>
                  <a:ext uri="{FF2B5EF4-FFF2-40B4-BE49-F238E27FC236}">
                    <a16:creationId xmlns:a16="http://schemas.microsoft.com/office/drawing/2014/main" id="{724EBDF2-6A00-E992-417C-C1070D21453B}"/>
                  </a:ext>
                </a:extLst>
              </p:cNvPr>
              <p:cNvSpPr>
                <a:spLocks noChangeShapeType="1"/>
              </p:cNvSpPr>
              <p:nvPr/>
            </p:nvSpPr>
            <p:spPr bwMode="auto">
              <a:xfrm flipV="1">
                <a:off x="6483"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Line 171">
                <a:extLst>
                  <a:ext uri="{FF2B5EF4-FFF2-40B4-BE49-F238E27FC236}">
                    <a16:creationId xmlns:a16="http://schemas.microsoft.com/office/drawing/2014/main" id="{8CC692FB-E677-6BEB-EA49-73993EE4D2C1}"/>
                  </a:ext>
                </a:extLst>
              </p:cNvPr>
              <p:cNvSpPr>
                <a:spLocks noChangeShapeType="1"/>
              </p:cNvSpPr>
              <p:nvPr/>
            </p:nvSpPr>
            <p:spPr bwMode="auto">
              <a:xfrm flipV="1">
                <a:off x="6495"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Line 172">
                <a:extLst>
                  <a:ext uri="{FF2B5EF4-FFF2-40B4-BE49-F238E27FC236}">
                    <a16:creationId xmlns:a16="http://schemas.microsoft.com/office/drawing/2014/main" id="{8ED10D79-AF15-707C-8BD7-E6F081C93A44}"/>
                  </a:ext>
                </a:extLst>
              </p:cNvPr>
              <p:cNvSpPr>
                <a:spLocks noChangeShapeType="1"/>
              </p:cNvSpPr>
              <p:nvPr/>
            </p:nvSpPr>
            <p:spPr bwMode="auto">
              <a:xfrm flipV="1">
                <a:off x="6508"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Line 173">
                <a:extLst>
                  <a:ext uri="{FF2B5EF4-FFF2-40B4-BE49-F238E27FC236}">
                    <a16:creationId xmlns:a16="http://schemas.microsoft.com/office/drawing/2014/main" id="{A3D695A6-F694-D495-6FB0-46C8691C040A}"/>
                  </a:ext>
                </a:extLst>
              </p:cNvPr>
              <p:cNvSpPr>
                <a:spLocks noChangeShapeType="1"/>
              </p:cNvSpPr>
              <p:nvPr/>
            </p:nvSpPr>
            <p:spPr bwMode="auto">
              <a:xfrm flipV="1">
                <a:off x="6520"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Line 174">
                <a:extLst>
                  <a:ext uri="{FF2B5EF4-FFF2-40B4-BE49-F238E27FC236}">
                    <a16:creationId xmlns:a16="http://schemas.microsoft.com/office/drawing/2014/main" id="{5FACA49A-7270-1CEE-CB31-6A222DD29E7D}"/>
                  </a:ext>
                </a:extLst>
              </p:cNvPr>
              <p:cNvSpPr>
                <a:spLocks noChangeShapeType="1"/>
              </p:cNvSpPr>
              <p:nvPr/>
            </p:nvSpPr>
            <p:spPr bwMode="auto">
              <a:xfrm flipV="1">
                <a:off x="6542"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Line 175">
                <a:extLst>
                  <a:ext uri="{FF2B5EF4-FFF2-40B4-BE49-F238E27FC236}">
                    <a16:creationId xmlns:a16="http://schemas.microsoft.com/office/drawing/2014/main" id="{A8AFBE15-74D9-807A-9709-BE61B2FFC11C}"/>
                  </a:ext>
                </a:extLst>
              </p:cNvPr>
              <p:cNvSpPr>
                <a:spLocks noChangeShapeType="1"/>
              </p:cNvSpPr>
              <p:nvPr/>
            </p:nvSpPr>
            <p:spPr bwMode="auto">
              <a:xfrm flipV="1">
                <a:off x="6671"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Line 176">
                <a:extLst>
                  <a:ext uri="{FF2B5EF4-FFF2-40B4-BE49-F238E27FC236}">
                    <a16:creationId xmlns:a16="http://schemas.microsoft.com/office/drawing/2014/main" id="{F7F71956-0BA0-B138-36A0-C3FA3AA8DB6A}"/>
                  </a:ext>
                </a:extLst>
              </p:cNvPr>
              <p:cNvSpPr>
                <a:spLocks noChangeShapeType="1"/>
              </p:cNvSpPr>
              <p:nvPr/>
            </p:nvSpPr>
            <p:spPr bwMode="auto">
              <a:xfrm flipV="1">
                <a:off x="6922" y="2404"/>
                <a:ext cx="0" cy="50"/>
              </a:xfrm>
              <a:prstGeom prst="line">
                <a:avLst/>
              </a:prstGeom>
              <a:noFill/>
              <a:ln w="12700">
                <a:solidFill>
                  <a:srgbClr val="A69F9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Rectangle 177">
                <a:extLst>
                  <a:ext uri="{FF2B5EF4-FFF2-40B4-BE49-F238E27FC236}">
                    <a16:creationId xmlns:a16="http://schemas.microsoft.com/office/drawing/2014/main" id="{8E834CF3-D5C2-E0B4-B8D3-565DCF0E5D5E}"/>
                  </a:ext>
                </a:extLst>
              </p:cNvPr>
              <p:cNvSpPr>
                <a:spLocks noChangeArrowheads="1"/>
              </p:cNvSpPr>
              <p:nvPr/>
            </p:nvSpPr>
            <p:spPr bwMode="auto">
              <a:xfrm>
                <a:off x="1053"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281</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 name="Rectangle 178">
                <a:extLst>
                  <a:ext uri="{FF2B5EF4-FFF2-40B4-BE49-F238E27FC236}">
                    <a16:creationId xmlns:a16="http://schemas.microsoft.com/office/drawing/2014/main" id="{8BB477B9-8EF6-A82A-B5AE-6349E6C8FC2E}"/>
                  </a:ext>
                </a:extLst>
              </p:cNvPr>
              <p:cNvSpPr>
                <a:spLocks noChangeArrowheads="1"/>
              </p:cNvSpPr>
              <p:nvPr/>
            </p:nvSpPr>
            <p:spPr bwMode="auto">
              <a:xfrm>
                <a:off x="1595"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159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6" name="Rectangle 179">
                <a:extLst>
                  <a:ext uri="{FF2B5EF4-FFF2-40B4-BE49-F238E27FC236}">
                    <a16:creationId xmlns:a16="http://schemas.microsoft.com/office/drawing/2014/main" id="{EB427544-1B22-010B-0E21-964A736B3DCF}"/>
                  </a:ext>
                </a:extLst>
              </p:cNvPr>
              <p:cNvSpPr>
                <a:spLocks noChangeArrowheads="1"/>
              </p:cNvSpPr>
              <p:nvPr/>
            </p:nvSpPr>
            <p:spPr bwMode="auto">
              <a:xfrm>
                <a:off x="2136"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119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7" name="Rectangle 180">
                <a:extLst>
                  <a:ext uri="{FF2B5EF4-FFF2-40B4-BE49-F238E27FC236}">
                    <a16:creationId xmlns:a16="http://schemas.microsoft.com/office/drawing/2014/main" id="{A5F0620A-15C3-BA2F-C082-944D9D860E9A}"/>
                  </a:ext>
                </a:extLst>
              </p:cNvPr>
              <p:cNvSpPr>
                <a:spLocks noChangeArrowheads="1"/>
              </p:cNvSpPr>
              <p:nvPr/>
            </p:nvSpPr>
            <p:spPr bwMode="auto">
              <a:xfrm>
                <a:off x="2679" y="3667"/>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103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8" name="Rectangle 181">
                <a:extLst>
                  <a:ext uri="{FF2B5EF4-FFF2-40B4-BE49-F238E27FC236}">
                    <a16:creationId xmlns:a16="http://schemas.microsoft.com/office/drawing/2014/main" id="{BECF8B50-E27B-F648-1DE8-D3314BCB0981}"/>
                  </a:ext>
                </a:extLst>
              </p:cNvPr>
              <p:cNvSpPr>
                <a:spLocks noChangeArrowheads="1"/>
              </p:cNvSpPr>
              <p:nvPr/>
            </p:nvSpPr>
            <p:spPr bwMode="auto">
              <a:xfrm>
                <a:off x="3247"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9" name="Rectangle 182">
                <a:extLst>
                  <a:ext uri="{FF2B5EF4-FFF2-40B4-BE49-F238E27FC236}">
                    <a16:creationId xmlns:a16="http://schemas.microsoft.com/office/drawing/2014/main" id="{C902505E-B67B-A1CC-9716-0AC1370A6528}"/>
                  </a:ext>
                </a:extLst>
              </p:cNvPr>
              <p:cNvSpPr>
                <a:spLocks noChangeArrowheads="1"/>
              </p:cNvSpPr>
              <p:nvPr/>
            </p:nvSpPr>
            <p:spPr bwMode="auto">
              <a:xfrm>
                <a:off x="3788"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78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0" name="Rectangle 183">
                <a:extLst>
                  <a:ext uri="{FF2B5EF4-FFF2-40B4-BE49-F238E27FC236}">
                    <a16:creationId xmlns:a16="http://schemas.microsoft.com/office/drawing/2014/main" id="{4176ADD8-2A8C-E85B-D0C9-ACF378013BE9}"/>
                  </a:ext>
                </a:extLst>
              </p:cNvPr>
              <p:cNvSpPr>
                <a:spLocks noChangeArrowheads="1"/>
              </p:cNvSpPr>
              <p:nvPr/>
            </p:nvSpPr>
            <p:spPr bwMode="auto">
              <a:xfrm>
                <a:off x="4332"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64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1" name="Rectangle 184">
                <a:extLst>
                  <a:ext uri="{FF2B5EF4-FFF2-40B4-BE49-F238E27FC236}">
                    <a16:creationId xmlns:a16="http://schemas.microsoft.com/office/drawing/2014/main" id="{2B6FE9E1-D293-623F-4AA1-90118E56734F}"/>
                  </a:ext>
                </a:extLst>
              </p:cNvPr>
              <p:cNvSpPr>
                <a:spLocks noChangeArrowheads="1"/>
              </p:cNvSpPr>
              <p:nvPr/>
            </p:nvSpPr>
            <p:spPr bwMode="auto">
              <a:xfrm>
                <a:off x="4875"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52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2" name="Rectangle 185">
                <a:extLst>
                  <a:ext uri="{FF2B5EF4-FFF2-40B4-BE49-F238E27FC236}">
                    <a16:creationId xmlns:a16="http://schemas.microsoft.com/office/drawing/2014/main" id="{5D3BCBAF-70BC-FAA0-54C6-6A1F1FA1E819}"/>
                  </a:ext>
                </a:extLst>
              </p:cNvPr>
              <p:cNvSpPr>
                <a:spLocks noChangeArrowheads="1"/>
              </p:cNvSpPr>
              <p:nvPr/>
            </p:nvSpPr>
            <p:spPr bwMode="auto">
              <a:xfrm>
                <a:off x="5417"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34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3" name="Rectangle 186">
                <a:extLst>
                  <a:ext uri="{FF2B5EF4-FFF2-40B4-BE49-F238E27FC236}">
                    <a16:creationId xmlns:a16="http://schemas.microsoft.com/office/drawing/2014/main" id="{ADCCC395-83C7-64DA-84B9-4D8C0D2360B1}"/>
                  </a:ext>
                </a:extLst>
              </p:cNvPr>
              <p:cNvSpPr>
                <a:spLocks noChangeArrowheads="1"/>
              </p:cNvSpPr>
              <p:nvPr/>
            </p:nvSpPr>
            <p:spPr bwMode="auto">
              <a:xfrm>
                <a:off x="5960" y="3667"/>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19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4" name="Rectangle 187">
                <a:extLst>
                  <a:ext uri="{FF2B5EF4-FFF2-40B4-BE49-F238E27FC236}">
                    <a16:creationId xmlns:a16="http://schemas.microsoft.com/office/drawing/2014/main" id="{D0294E51-32DF-FDA3-1312-96D15A2990CF}"/>
                  </a:ext>
                </a:extLst>
              </p:cNvPr>
              <p:cNvSpPr>
                <a:spLocks noChangeArrowheads="1"/>
              </p:cNvSpPr>
              <p:nvPr/>
            </p:nvSpPr>
            <p:spPr bwMode="auto">
              <a:xfrm>
                <a:off x="6526" y="3667"/>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3</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5" name="Rectangle 188">
                <a:extLst>
                  <a:ext uri="{FF2B5EF4-FFF2-40B4-BE49-F238E27FC236}">
                    <a16:creationId xmlns:a16="http://schemas.microsoft.com/office/drawing/2014/main" id="{0A8E4524-4280-6E67-C1AB-02E186185BA2}"/>
                  </a:ext>
                </a:extLst>
              </p:cNvPr>
              <p:cNvSpPr>
                <a:spLocks noChangeArrowheads="1"/>
              </p:cNvSpPr>
              <p:nvPr/>
            </p:nvSpPr>
            <p:spPr bwMode="auto">
              <a:xfrm>
                <a:off x="7069" y="3667"/>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A69F9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6" name="Rectangle 189">
                <a:extLst>
                  <a:ext uri="{FF2B5EF4-FFF2-40B4-BE49-F238E27FC236}">
                    <a16:creationId xmlns:a16="http://schemas.microsoft.com/office/drawing/2014/main" id="{CA86B4FB-218B-8DE8-9597-238C7499C313}"/>
                  </a:ext>
                </a:extLst>
              </p:cNvPr>
              <p:cNvSpPr>
                <a:spLocks noChangeArrowheads="1"/>
              </p:cNvSpPr>
              <p:nvPr/>
            </p:nvSpPr>
            <p:spPr bwMode="auto">
              <a:xfrm>
                <a:off x="3940" y="3293"/>
                <a:ext cx="37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433F3F"/>
                    </a:solidFill>
                    <a:effectLst/>
                    <a:uLnTx/>
                    <a:uFillTx/>
                    <a:latin typeface="Trebuchet MS Bold" panose="020B0703020202020204" pitchFamily="34" charset="0"/>
                    <a:ea typeface="+mn-ea"/>
                    <a:cs typeface="+mn-cs"/>
                  </a:rPr>
                  <a:t>Months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7" name="Rectangle 190">
                <a:extLst>
                  <a:ext uri="{FF2B5EF4-FFF2-40B4-BE49-F238E27FC236}">
                    <a16:creationId xmlns:a16="http://schemas.microsoft.com/office/drawing/2014/main" id="{C55C8848-0F38-5DD5-E56D-18081DDB0FDD}"/>
                  </a:ext>
                </a:extLst>
              </p:cNvPr>
              <p:cNvSpPr>
                <a:spLocks noChangeArrowheads="1"/>
              </p:cNvSpPr>
              <p:nvPr/>
            </p:nvSpPr>
            <p:spPr bwMode="auto">
              <a:xfrm>
                <a:off x="536" y="3366"/>
                <a:ext cx="5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433F3F"/>
                    </a:solidFill>
                    <a:effectLst/>
                    <a:uLnTx/>
                    <a:uFillTx/>
                    <a:latin typeface="Trebuchet MS Bold" panose="020B0703020202020204" pitchFamily="34" charset="0"/>
                    <a:ea typeface="+mn-ea"/>
                    <a:cs typeface="+mn-cs"/>
                  </a:rPr>
                  <a:t>No. at risk</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Rectangle 191">
                <a:extLst>
                  <a:ext uri="{FF2B5EF4-FFF2-40B4-BE49-F238E27FC236}">
                    <a16:creationId xmlns:a16="http://schemas.microsoft.com/office/drawing/2014/main" id="{18F1F084-1F8A-BBFE-9D0C-FE79686AAE45}"/>
                  </a:ext>
                </a:extLst>
              </p:cNvPr>
              <p:cNvSpPr>
                <a:spLocks noChangeArrowheads="1"/>
              </p:cNvSpPr>
              <p:nvPr/>
            </p:nvSpPr>
            <p:spPr bwMode="auto">
              <a:xfrm>
                <a:off x="536" y="3667"/>
                <a:ext cx="2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A69F9F"/>
                    </a:solidFill>
                    <a:effectLst/>
                    <a:uLnTx/>
                    <a:uFillTx/>
                    <a:latin typeface="Trebuchet MS Bold" panose="020B0703020202020204" pitchFamily="34" charset="0"/>
                    <a:ea typeface="+mn-ea"/>
                    <a:cs typeface="+mn-cs"/>
                  </a:rPr>
                  <a:t>PBO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Rectangle 192">
                <a:extLst>
                  <a:ext uri="{FF2B5EF4-FFF2-40B4-BE49-F238E27FC236}">
                    <a16:creationId xmlns:a16="http://schemas.microsoft.com/office/drawing/2014/main" id="{B779B7C3-B171-5C37-69B4-0E9D4F85DBBA}"/>
                  </a:ext>
                </a:extLst>
              </p:cNvPr>
              <p:cNvSpPr>
                <a:spLocks noChangeArrowheads="1"/>
              </p:cNvSpPr>
              <p:nvPr/>
            </p:nvSpPr>
            <p:spPr bwMode="auto">
              <a:xfrm rot="16200000">
                <a:off x="-191" y="1867"/>
                <a:ext cx="190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433F3F"/>
                    </a:solidFill>
                    <a:effectLst/>
                    <a:uLnTx/>
                    <a:uFillTx/>
                    <a:latin typeface="Trebuchet MS Bold" panose="020B0703020202020204" pitchFamily="34" charset="0"/>
                    <a:ea typeface="+mn-ea"/>
                    <a:cs typeface="+mn-cs"/>
                  </a:rPr>
                  <a:t>Disease-free survival probability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2" name="Rectangle 195">
                <a:extLst>
                  <a:ext uri="{FF2B5EF4-FFF2-40B4-BE49-F238E27FC236}">
                    <a16:creationId xmlns:a16="http://schemas.microsoft.com/office/drawing/2014/main" id="{EE9FDF94-A181-B5AD-9119-B41094D5D001}"/>
                  </a:ext>
                </a:extLst>
              </p:cNvPr>
              <p:cNvSpPr>
                <a:spLocks noChangeArrowheads="1"/>
              </p:cNvSpPr>
              <p:nvPr/>
            </p:nvSpPr>
            <p:spPr bwMode="auto">
              <a:xfrm>
                <a:off x="976" y="2956"/>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Rectangle 196">
                <a:extLst>
                  <a:ext uri="{FF2B5EF4-FFF2-40B4-BE49-F238E27FC236}">
                    <a16:creationId xmlns:a16="http://schemas.microsoft.com/office/drawing/2014/main" id="{FFFDEE5B-013B-C42B-026A-73EE0DE62416}"/>
                  </a:ext>
                </a:extLst>
              </p:cNvPr>
              <p:cNvSpPr>
                <a:spLocks noChangeArrowheads="1"/>
              </p:cNvSpPr>
              <p:nvPr/>
            </p:nvSpPr>
            <p:spPr bwMode="auto">
              <a:xfrm>
                <a:off x="918" y="273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Rectangle 197">
                <a:extLst>
                  <a:ext uri="{FF2B5EF4-FFF2-40B4-BE49-F238E27FC236}">
                    <a16:creationId xmlns:a16="http://schemas.microsoft.com/office/drawing/2014/main" id="{6DC253CA-A8DD-60D9-E093-C94DB0C162AC}"/>
                  </a:ext>
                </a:extLst>
              </p:cNvPr>
              <p:cNvSpPr>
                <a:spLocks noChangeArrowheads="1"/>
              </p:cNvSpPr>
              <p:nvPr/>
            </p:nvSpPr>
            <p:spPr bwMode="auto">
              <a:xfrm>
                <a:off x="918" y="2515"/>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Rectangle 198">
                <a:extLst>
                  <a:ext uri="{FF2B5EF4-FFF2-40B4-BE49-F238E27FC236}">
                    <a16:creationId xmlns:a16="http://schemas.microsoft.com/office/drawing/2014/main" id="{F75844C4-7895-1806-2F7C-2C03B215BD52}"/>
                  </a:ext>
                </a:extLst>
              </p:cNvPr>
              <p:cNvSpPr>
                <a:spLocks noChangeArrowheads="1"/>
              </p:cNvSpPr>
              <p:nvPr/>
            </p:nvSpPr>
            <p:spPr bwMode="auto">
              <a:xfrm>
                <a:off x="918" y="229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Rectangle 199">
                <a:extLst>
                  <a:ext uri="{FF2B5EF4-FFF2-40B4-BE49-F238E27FC236}">
                    <a16:creationId xmlns:a16="http://schemas.microsoft.com/office/drawing/2014/main" id="{5C42FFDD-B968-E00B-CBE9-C569088D8E68}"/>
                  </a:ext>
                </a:extLst>
              </p:cNvPr>
              <p:cNvSpPr>
                <a:spLocks noChangeArrowheads="1"/>
              </p:cNvSpPr>
              <p:nvPr/>
            </p:nvSpPr>
            <p:spPr bwMode="auto">
              <a:xfrm>
                <a:off x="918" y="2085"/>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Rectangle 200">
                <a:extLst>
                  <a:ext uri="{FF2B5EF4-FFF2-40B4-BE49-F238E27FC236}">
                    <a16:creationId xmlns:a16="http://schemas.microsoft.com/office/drawing/2014/main" id="{2B452CD4-7C1D-9B7C-7576-E463E572AC6D}"/>
                  </a:ext>
                </a:extLst>
              </p:cNvPr>
              <p:cNvSpPr>
                <a:spLocks noChangeArrowheads="1"/>
              </p:cNvSpPr>
              <p:nvPr/>
            </p:nvSpPr>
            <p:spPr bwMode="auto">
              <a:xfrm>
                <a:off x="918" y="186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33F3F"/>
                    </a:solidFill>
                    <a:effectLst/>
                    <a:uLnTx/>
                    <a:uFillTx/>
                    <a:latin typeface="Trebuchet MS" panose="020B0603020202020204" pitchFamily="34" charset="0"/>
                    <a:ea typeface="+mn-ea"/>
                    <a:cs typeface="+mn-cs"/>
                  </a:rPr>
                  <a:t>50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Rectangle 201">
                <a:extLst>
                  <a:ext uri="{FF2B5EF4-FFF2-40B4-BE49-F238E27FC236}">
                    <a16:creationId xmlns:a16="http://schemas.microsoft.com/office/drawing/2014/main" id="{85D63833-1325-5DA9-B99C-696FABC8CA23}"/>
                  </a:ext>
                </a:extLst>
              </p:cNvPr>
              <p:cNvSpPr>
                <a:spLocks noChangeArrowheads="1"/>
              </p:cNvSpPr>
              <p:nvPr/>
            </p:nvSpPr>
            <p:spPr bwMode="auto">
              <a:xfrm>
                <a:off x="918" y="1649"/>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Rectangle 202">
                <a:extLst>
                  <a:ext uri="{FF2B5EF4-FFF2-40B4-BE49-F238E27FC236}">
                    <a16:creationId xmlns:a16="http://schemas.microsoft.com/office/drawing/2014/main" id="{8B4251A7-8A28-7687-33B2-74DC7291DBD0}"/>
                  </a:ext>
                </a:extLst>
              </p:cNvPr>
              <p:cNvSpPr>
                <a:spLocks noChangeArrowheads="1"/>
              </p:cNvSpPr>
              <p:nvPr/>
            </p:nvSpPr>
            <p:spPr bwMode="auto">
              <a:xfrm>
                <a:off x="918" y="1432"/>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Rectangle 203">
                <a:extLst>
                  <a:ext uri="{FF2B5EF4-FFF2-40B4-BE49-F238E27FC236}">
                    <a16:creationId xmlns:a16="http://schemas.microsoft.com/office/drawing/2014/main" id="{D80EF47A-C9FA-13BF-D089-A2AC2ED3BA7F}"/>
                  </a:ext>
                </a:extLst>
              </p:cNvPr>
              <p:cNvSpPr>
                <a:spLocks noChangeArrowheads="1"/>
              </p:cNvSpPr>
              <p:nvPr/>
            </p:nvSpPr>
            <p:spPr bwMode="auto">
              <a:xfrm>
                <a:off x="918" y="1218"/>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Rectangle 204">
                <a:extLst>
                  <a:ext uri="{FF2B5EF4-FFF2-40B4-BE49-F238E27FC236}">
                    <a16:creationId xmlns:a16="http://schemas.microsoft.com/office/drawing/2014/main" id="{D1DFA696-3989-61C1-764C-CAA7ECC19931}"/>
                  </a:ext>
                </a:extLst>
              </p:cNvPr>
              <p:cNvSpPr>
                <a:spLocks noChangeArrowheads="1"/>
              </p:cNvSpPr>
              <p:nvPr/>
            </p:nvSpPr>
            <p:spPr bwMode="auto">
              <a:xfrm>
                <a:off x="918" y="1002"/>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7" name="Rectangle 206">
              <a:extLst>
                <a:ext uri="{FF2B5EF4-FFF2-40B4-BE49-F238E27FC236}">
                  <a16:creationId xmlns:a16="http://schemas.microsoft.com/office/drawing/2014/main" id="{B81CAB72-E11E-2F70-74CD-BE1FD741AE44}"/>
                </a:ext>
              </a:extLst>
            </p:cNvPr>
            <p:cNvSpPr>
              <a:spLocks noChangeArrowheads="1"/>
            </p:cNvSpPr>
            <p:nvPr/>
          </p:nvSpPr>
          <p:spPr bwMode="auto">
            <a:xfrm>
              <a:off x="859" y="792"/>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Line 207">
              <a:extLst>
                <a:ext uri="{FF2B5EF4-FFF2-40B4-BE49-F238E27FC236}">
                  <a16:creationId xmlns:a16="http://schemas.microsoft.com/office/drawing/2014/main" id="{C107B5E7-1F31-2ABA-F02E-84626C064B05}"/>
                </a:ext>
              </a:extLst>
            </p:cNvPr>
            <p:cNvSpPr>
              <a:spLocks noChangeShapeType="1"/>
            </p:cNvSpPr>
            <p:nvPr/>
          </p:nvSpPr>
          <p:spPr bwMode="auto">
            <a:xfrm>
              <a:off x="1118"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Line 208">
              <a:extLst>
                <a:ext uri="{FF2B5EF4-FFF2-40B4-BE49-F238E27FC236}">
                  <a16:creationId xmlns:a16="http://schemas.microsoft.com/office/drawing/2014/main" id="{F949BFC0-7F4E-334B-B594-70B48635CE1A}"/>
                </a:ext>
              </a:extLst>
            </p:cNvPr>
            <p:cNvSpPr>
              <a:spLocks noChangeShapeType="1"/>
            </p:cNvSpPr>
            <p:nvPr/>
          </p:nvSpPr>
          <p:spPr bwMode="auto">
            <a:xfrm>
              <a:off x="165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Line 209">
              <a:extLst>
                <a:ext uri="{FF2B5EF4-FFF2-40B4-BE49-F238E27FC236}">
                  <a16:creationId xmlns:a16="http://schemas.microsoft.com/office/drawing/2014/main" id="{9F139D74-E519-7491-8297-7CF5500455DB}"/>
                </a:ext>
              </a:extLst>
            </p:cNvPr>
            <p:cNvSpPr>
              <a:spLocks noChangeShapeType="1"/>
            </p:cNvSpPr>
            <p:nvPr/>
          </p:nvSpPr>
          <p:spPr bwMode="auto">
            <a:xfrm>
              <a:off x="2203"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210">
              <a:extLst>
                <a:ext uri="{FF2B5EF4-FFF2-40B4-BE49-F238E27FC236}">
                  <a16:creationId xmlns:a16="http://schemas.microsoft.com/office/drawing/2014/main" id="{BC17B765-8C90-8DA9-DE8E-F3E35A229D49}"/>
                </a:ext>
              </a:extLst>
            </p:cNvPr>
            <p:cNvSpPr>
              <a:spLocks noChangeShapeType="1"/>
            </p:cNvSpPr>
            <p:nvPr/>
          </p:nvSpPr>
          <p:spPr bwMode="auto">
            <a:xfrm>
              <a:off x="2744"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211">
              <a:extLst>
                <a:ext uri="{FF2B5EF4-FFF2-40B4-BE49-F238E27FC236}">
                  <a16:creationId xmlns:a16="http://schemas.microsoft.com/office/drawing/2014/main" id="{90B7F5A2-0F70-D3FC-7D2C-FBCAAF05A914}"/>
                </a:ext>
              </a:extLst>
            </p:cNvPr>
            <p:cNvSpPr>
              <a:spLocks noChangeShapeType="1"/>
            </p:cNvSpPr>
            <p:nvPr/>
          </p:nvSpPr>
          <p:spPr bwMode="auto">
            <a:xfrm>
              <a:off x="3285"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Line 212">
              <a:extLst>
                <a:ext uri="{FF2B5EF4-FFF2-40B4-BE49-F238E27FC236}">
                  <a16:creationId xmlns:a16="http://schemas.microsoft.com/office/drawing/2014/main" id="{FE495D0B-A831-D648-6845-A4BEE614E69A}"/>
                </a:ext>
              </a:extLst>
            </p:cNvPr>
            <p:cNvSpPr>
              <a:spLocks noChangeShapeType="1"/>
            </p:cNvSpPr>
            <p:nvPr/>
          </p:nvSpPr>
          <p:spPr bwMode="auto">
            <a:xfrm>
              <a:off x="382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Line 213">
              <a:extLst>
                <a:ext uri="{FF2B5EF4-FFF2-40B4-BE49-F238E27FC236}">
                  <a16:creationId xmlns:a16="http://schemas.microsoft.com/office/drawing/2014/main" id="{E08585D7-2026-EFEC-9CD0-65143AFA8CAC}"/>
                </a:ext>
              </a:extLst>
            </p:cNvPr>
            <p:cNvSpPr>
              <a:spLocks noChangeShapeType="1"/>
            </p:cNvSpPr>
            <p:nvPr/>
          </p:nvSpPr>
          <p:spPr bwMode="auto">
            <a:xfrm>
              <a:off x="4382"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Line 214">
              <a:extLst>
                <a:ext uri="{FF2B5EF4-FFF2-40B4-BE49-F238E27FC236}">
                  <a16:creationId xmlns:a16="http://schemas.microsoft.com/office/drawing/2014/main" id="{DBCA520E-64E0-F92B-D79D-E4754778C08A}"/>
                </a:ext>
              </a:extLst>
            </p:cNvPr>
            <p:cNvSpPr>
              <a:spLocks noChangeShapeType="1"/>
            </p:cNvSpPr>
            <p:nvPr/>
          </p:nvSpPr>
          <p:spPr bwMode="auto">
            <a:xfrm>
              <a:off x="4924"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ine 215">
              <a:extLst>
                <a:ext uri="{FF2B5EF4-FFF2-40B4-BE49-F238E27FC236}">
                  <a16:creationId xmlns:a16="http://schemas.microsoft.com/office/drawing/2014/main" id="{A976A5E6-BB1E-6002-C282-5C9BE005A55B}"/>
                </a:ext>
              </a:extLst>
            </p:cNvPr>
            <p:cNvSpPr>
              <a:spLocks noChangeShapeType="1"/>
            </p:cNvSpPr>
            <p:nvPr/>
          </p:nvSpPr>
          <p:spPr bwMode="auto">
            <a:xfrm>
              <a:off x="5465"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Line 216">
              <a:extLst>
                <a:ext uri="{FF2B5EF4-FFF2-40B4-BE49-F238E27FC236}">
                  <a16:creationId xmlns:a16="http://schemas.microsoft.com/office/drawing/2014/main" id="{F395EC5E-1E3B-EA1C-1051-D1BB5DDA9150}"/>
                </a:ext>
              </a:extLst>
            </p:cNvPr>
            <p:cNvSpPr>
              <a:spLocks noChangeShapeType="1"/>
            </p:cNvSpPr>
            <p:nvPr/>
          </p:nvSpPr>
          <p:spPr bwMode="auto">
            <a:xfrm>
              <a:off x="6009"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Line 217">
              <a:extLst>
                <a:ext uri="{FF2B5EF4-FFF2-40B4-BE49-F238E27FC236}">
                  <a16:creationId xmlns:a16="http://schemas.microsoft.com/office/drawing/2014/main" id="{FF12C944-78FA-09DB-ED88-5DA232122CF3}"/>
                </a:ext>
              </a:extLst>
            </p:cNvPr>
            <p:cNvSpPr>
              <a:spLocks noChangeShapeType="1"/>
            </p:cNvSpPr>
            <p:nvPr/>
          </p:nvSpPr>
          <p:spPr bwMode="auto">
            <a:xfrm>
              <a:off x="6550"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Line 218">
              <a:extLst>
                <a:ext uri="{FF2B5EF4-FFF2-40B4-BE49-F238E27FC236}">
                  <a16:creationId xmlns:a16="http://schemas.microsoft.com/office/drawing/2014/main" id="{17F7F426-A3CA-09B7-1A67-6BE2D8427096}"/>
                </a:ext>
              </a:extLst>
            </p:cNvPr>
            <p:cNvSpPr>
              <a:spLocks noChangeShapeType="1"/>
            </p:cNvSpPr>
            <p:nvPr/>
          </p:nvSpPr>
          <p:spPr bwMode="auto">
            <a:xfrm>
              <a:off x="7093" y="3026"/>
              <a:ext cx="0" cy="57"/>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219">
              <a:extLst>
                <a:ext uri="{FF2B5EF4-FFF2-40B4-BE49-F238E27FC236}">
                  <a16:creationId xmlns:a16="http://schemas.microsoft.com/office/drawing/2014/main" id="{EC246DA7-7E8A-4C64-0001-EE974237870D}"/>
                </a:ext>
              </a:extLst>
            </p:cNvPr>
            <p:cNvSpPr>
              <a:spLocks noChangeArrowheads="1"/>
            </p:cNvSpPr>
            <p:nvPr/>
          </p:nvSpPr>
          <p:spPr bwMode="auto">
            <a:xfrm>
              <a:off x="1092" y="3091"/>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Rectangle 220">
              <a:extLst>
                <a:ext uri="{FF2B5EF4-FFF2-40B4-BE49-F238E27FC236}">
                  <a16:creationId xmlns:a16="http://schemas.microsoft.com/office/drawing/2014/main" id="{8FD8565A-CB26-24B3-A4F0-CA404472344A}"/>
                </a:ext>
              </a:extLst>
            </p:cNvPr>
            <p:cNvSpPr>
              <a:spLocks noChangeArrowheads="1"/>
            </p:cNvSpPr>
            <p:nvPr/>
          </p:nvSpPr>
          <p:spPr bwMode="auto">
            <a:xfrm>
              <a:off x="1633" y="3091"/>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Rectangle 221">
              <a:extLst>
                <a:ext uri="{FF2B5EF4-FFF2-40B4-BE49-F238E27FC236}">
                  <a16:creationId xmlns:a16="http://schemas.microsoft.com/office/drawing/2014/main" id="{CFF59BEB-663D-20EC-729D-8DB894FA81F4}"/>
                </a:ext>
              </a:extLst>
            </p:cNvPr>
            <p:cNvSpPr>
              <a:spLocks noChangeArrowheads="1"/>
            </p:cNvSpPr>
            <p:nvPr/>
          </p:nvSpPr>
          <p:spPr bwMode="auto">
            <a:xfrm>
              <a:off x="2150"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Rectangle 222">
              <a:extLst>
                <a:ext uri="{FF2B5EF4-FFF2-40B4-BE49-F238E27FC236}">
                  <a16:creationId xmlns:a16="http://schemas.microsoft.com/office/drawing/2014/main" id="{1AFFA156-811E-D74D-58B5-122C1D2104AF}"/>
                </a:ext>
              </a:extLst>
            </p:cNvPr>
            <p:cNvSpPr>
              <a:spLocks noChangeArrowheads="1"/>
            </p:cNvSpPr>
            <p:nvPr/>
          </p:nvSpPr>
          <p:spPr bwMode="auto">
            <a:xfrm>
              <a:off x="2694"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18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Rectangle 223">
              <a:extLst>
                <a:ext uri="{FF2B5EF4-FFF2-40B4-BE49-F238E27FC236}">
                  <a16:creationId xmlns:a16="http://schemas.microsoft.com/office/drawing/2014/main" id="{1E79AC63-5170-9372-22B3-41F4A226F212}"/>
                </a:ext>
              </a:extLst>
            </p:cNvPr>
            <p:cNvSpPr>
              <a:spLocks noChangeArrowheads="1"/>
            </p:cNvSpPr>
            <p:nvPr/>
          </p:nvSpPr>
          <p:spPr bwMode="auto">
            <a:xfrm>
              <a:off x="3235"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24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Rectangle 228">
              <a:extLst>
                <a:ext uri="{FF2B5EF4-FFF2-40B4-BE49-F238E27FC236}">
                  <a16:creationId xmlns:a16="http://schemas.microsoft.com/office/drawing/2014/main" id="{3FF2A50F-AF96-2532-9113-A773D796B748}"/>
                </a:ext>
              </a:extLst>
            </p:cNvPr>
            <p:cNvSpPr>
              <a:spLocks noChangeArrowheads="1"/>
            </p:cNvSpPr>
            <p:nvPr/>
          </p:nvSpPr>
          <p:spPr bwMode="auto">
            <a:xfrm>
              <a:off x="3780"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Rectangle 229">
              <a:extLst>
                <a:ext uri="{FF2B5EF4-FFF2-40B4-BE49-F238E27FC236}">
                  <a16:creationId xmlns:a16="http://schemas.microsoft.com/office/drawing/2014/main" id="{A70BB21F-8CA1-42F6-1A40-CF9C2E070A0C}"/>
                </a:ext>
              </a:extLst>
            </p:cNvPr>
            <p:cNvSpPr>
              <a:spLocks noChangeArrowheads="1"/>
            </p:cNvSpPr>
            <p:nvPr/>
          </p:nvSpPr>
          <p:spPr bwMode="auto">
            <a:xfrm>
              <a:off x="4324"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36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Rectangle 230">
              <a:extLst>
                <a:ext uri="{FF2B5EF4-FFF2-40B4-BE49-F238E27FC236}">
                  <a16:creationId xmlns:a16="http://schemas.microsoft.com/office/drawing/2014/main" id="{08BC99A5-77E7-8EAF-3532-C01C3F261BC0}"/>
                </a:ext>
              </a:extLst>
            </p:cNvPr>
            <p:cNvSpPr>
              <a:spLocks noChangeArrowheads="1"/>
            </p:cNvSpPr>
            <p:nvPr/>
          </p:nvSpPr>
          <p:spPr bwMode="auto">
            <a:xfrm>
              <a:off x="4867"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Rectangle 231">
              <a:extLst>
                <a:ext uri="{FF2B5EF4-FFF2-40B4-BE49-F238E27FC236}">
                  <a16:creationId xmlns:a16="http://schemas.microsoft.com/office/drawing/2014/main" id="{56C4AD75-27CF-A4C9-D705-85550EDFA49B}"/>
                </a:ext>
              </a:extLst>
            </p:cNvPr>
            <p:cNvSpPr>
              <a:spLocks noChangeArrowheads="1"/>
            </p:cNvSpPr>
            <p:nvPr/>
          </p:nvSpPr>
          <p:spPr bwMode="auto">
            <a:xfrm>
              <a:off x="5409"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48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Rectangle 232">
              <a:extLst>
                <a:ext uri="{FF2B5EF4-FFF2-40B4-BE49-F238E27FC236}">
                  <a16:creationId xmlns:a16="http://schemas.microsoft.com/office/drawing/2014/main" id="{604F1286-E70C-D07E-B7AB-7B75AF2BC000}"/>
                </a:ext>
              </a:extLst>
            </p:cNvPr>
            <p:cNvSpPr>
              <a:spLocks noChangeArrowheads="1"/>
            </p:cNvSpPr>
            <p:nvPr/>
          </p:nvSpPr>
          <p:spPr bwMode="auto">
            <a:xfrm>
              <a:off x="5952"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54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Rectangle 233">
              <a:extLst>
                <a:ext uri="{FF2B5EF4-FFF2-40B4-BE49-F238E27FC236}">
                  <a16:creationId xmlns:a16="http://schemas.microsoft.com/office/drawing/2014/main" id="{7DEC2C4C-27F6-9CB9-D174-BF66AA2D561C}"/>
                </a:ext>
              </a:extLst>
            </p:cNvPr>
            <p:cNvSpPr>
              <a:spLocks noChangeArrowheads="1"/>
            </p:cNvSpPr>
            <p:nvPr/>
          </p:nvSpPr>
          <p:spPr bwMode="auto">
            <a:xfrm>
              <a:off x="6495"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Rectangle 234">
              <a:extLst>
                <a:ext uri="{FF2B5EF4-FFF2-40B4-BE49-F238E27FC236}">
                  <a16:creationId xmlns:a16="http://schemas.microsoft.com/office/drawing/2014/main" id="{329084C3-AC36-CBB6-A476-E59F67C7A60D}"/>
                </a:ext>
              </a:extLst>
            </p:cNvPr>
            <p:cNvSpPr>
              <a:spLocks noChangeArrowheads="1"/>
            </p:cNvSpPr>
            <p:nvPr/>
          </p:nvSpPr>
          <p:spPr bwMode="auto">
            <a:xfrm>
              <a:off x="7039" y="3091"/>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433F3F"/>
                  </a:solidFill>
                  <a:effectLst/>
                  <a:uLnTx/>
                  <a:uFillTx/>
                  <a:latin typeface="Trebuchet MS" panose="020B0603020202020204" pitchFamily="34" charset="0"/>
                  <a:ea typeface="+mn-ea"/>
                  <a:cs typeface="+mn-cs"/>
                </a:rPr>
                <a:t>66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Line 235">
              <a:extLst>
                <a:ext uri="{FF2B5EF4-FFF2-40B4-BE49-F238E27FC236}">
                  <a16:creationId xmlns:a16="http://schemas.microsoft.com/office/drawing/2014/main" id="{6F24BFE7-9C74-1ED9-BFCC-11338818A817}"/>
                </a:ext>
              </a:extLst>
            </p:cNvPr>
            <p:cNvSpPr>
              <a:spLocks noChangeShapeType="1"/>
            </p:cNvSpPr>
            <p:nvPr/>
          </p:nvSpPr>
          <p:spPr bwMode="auto">
            <a:xfrm>
              <a:off x="1118" y="861"/>
              <a:ext cx="0" cy="0"/>
            </a:xfrm>
            <a:prstGeom prst="line">
              <a:avLst/>
            </a:prstGeom>
            <a:noFill/>
            <a:ln w="12700">
              <a:solidFill>
                <a:srgbClr val="433F3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238">
              <a:extLst>
                <a:ext uri="{FF2B5EF4-FFF2-40B4-BE49-F238E27FC236}">
                  <a16:creationId xmlns:a16="http://schemas.microsoft.com/office/drawing/2014/main" id="{AF57F78F-9862-EFD8-EB7F-4A62FA547899}"/>
                </a:ext>
              </a:extLst>
            </p:cNvPr>
            <p:cNvSpPr>
              <a:spLocks noChangeArrowheads="1"/>
            </p:cNvSpPr>
            <p:nvPr/>
          </p:nvSpPr>
          <p:spPr bwMode="auto">
            <a:xfrm>
              <a:off x="1055"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279</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Rectangle 239">
              <a:extLst>
                <a:ext uri="{FF2B5EF4-FFF2-40B4-BE49-F238E27FC236}">
                  <a16:creationId xmlns:a16="http://schemas.microsoft.com/office/drawing/2014/main" id="{2AFDB102-7ADC-1E6C-F23E-D713BE739889}"/>
                </a:ext>
              </a:extLst>
            </p:cNvPr>
            <p:cNvSpPr>
              <a:spLocks noChangeArrowheads="1"/>
            </p:cNvSpPr>
            <p:nvPr/>
          </p:nvSpPr>
          <p:spPr bwMode="auto">
            <a:xfrm>
              <a:off x="1597"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208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Rectangle 240">
              <a:extLst>
                <a:ext uri="{FF2B5EF4-FFF2-40B4-BE49-F238E27FC236}">
                  <a16:creationId xmlns:a16="http://schemas.microsoft.com/office/drawing/2014/main" id="{47684CBC-2DF4-BFC3-F3ED-3972CD90AB40}"/>
                </a:ext>
              </a:extLst>
            </p:cNvPr>
            <p:cNvSpPr>
              <a:spLocks noChangeArrowheads="1"/>
            </p:cNvSpPr>
            <p:nvPr/>
          </p:nvSpPr>
          <p:spPr bwMode="auto">
            <a:xfrm>
              <a:off x="2138"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175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Rectangle 241">
              <a:extLst>
                <a:ext uri="{FF2B5EF4-FFF2-40B4-BE49-F238E27FC236}">
                  <a16:creationId xmlns:a16="http://schemas.microsoft.com/office/drawing/2014/main" id="{0FD7D054-6653-14F6-97A3-800F57BFD538}"/>
                </a:ext>
              </a:extLst>
            </p:cNvPr>
            <p:cNvSpPr>
              <a:spLocks noChangeArrowheads="1"/>
            </p:cNvSpPr>
            <p:nvPr/>
          </p:nvSpPr>
          <p:spPr bwMode="auto">
            <a:xfrm>
              <a:off x="2681"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147</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Rectangle 242">
              <a:extLst>
                <a:ext uri="{FF2B5EF4-FFF2-40B4-BE49-F238E27FC236}">
                  <a16:creationId xmlns:a16="http://schemas.microsoft.com/office/drawing/2014/main" id="{72FC4FBB-78DD-4FBB-413E-67A0D1A341ED}"/>
                </a:ext>
              </a:extLst>
            </p:cNvPr>
            <p:cNvSpPr>
              <a:spLocks noChangeArrowheads="1"/>
            </p:cNvSpPr>
            <p:nvPr/>
          </p:nvSpPr>
          <p:spPr bwMode="auto">
            <a:xfrm>
              <a:off x="3225"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126</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Rectangle 243">
              <a:extLst>
                <a:ext uri="{FF2B5EF4-FFF2-40B4-BE49-F238E27FC236}">
                  <a16:creationId xmlns:a16="http://schemas.microsoft.com/office/drawing/2014/main" id="{5B95327A-ADC9-0AE3-DDB0-2A12BB735F3F}"/>
                </a:ext>
              </a:extLst>
            </p:cNvPr>
            <p:cNvSpPr>
              <a:spLocks noChangeArrowheads="1"/>
            </p:cNvSpPr>
            <p:nvPr/>
          </p:nvSpPr>
          <p:spPr bwMode="auto">
            <a:xfrm>
              <a:off x="3768" y="3513"/>
              <a:ext cx="17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110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Rectangle 244">
              <a:extLst>
                <a:ext uri="{FF2B5EF4-FFF2-40B4-BE49-F238E27FC236}">
                  <a16:creationId xmlns:a16="http://schemas.microsoft.com/office/drawing/2014/main" id="{B541CD4A-5C3D-8664-FEC2-710E786D9366}"/>
                </a:ext>
              </a:extLst>
            </p:cNvPr>
            <p:cNvSpPr>
              <a:spLocks noChangeArrowheads="1"/>
            </p:cNvSpPr>
            <p:nvPr/>
          </p:nvSpPr>
          <p:spPr bwMode="auto">
            <a:xfrm>
              <a:off x="4332"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92</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Rectangle 245">
              <a:extLst>
                <a:ext uri="{FF2B5EF4-FFF2-40B4-BE49-F238E27FC236}">
                  <a16:creationId xmlns:a16="http://schemas.microsoft.com/office/drawing/2014/main" id="{694A89DD-85E1-B0D2-65F0-3502AF7997A5}"/>
                </a:ext>
              </a:extLst>
            </p:cNvPr>
            <p:cNvSpPr>
              <a:spLocks noChangeArrowheads="1"/>
            </p:cNvSpPr>
            <p:nvPr/>
          </p:nvSpPr>
          <p:spPr bwMode="auto">
            <a:xfrm>
              <a:off x="4875"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64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Rectangle 246">
              <a:extLst>
                <a:ext uri="{FF2B5EF4-FFF2-40B4-BE49-F238E27FC236}">
                  <a16:creationId xmlns:a16="http://schemas.microsoft.com/office/drawing/2014/main" id="{084A9ECD-9D87-8E8F-259B-AEFCE994A61E}"/>
                </a:ext>
              </a:extLst>
            </p:cNvPr>
            <p:cNvSpPr>
              <a:spLocks noChangeArrowheads="1"/>
            </p:cNvSpPr>
            <p:nvPr/>
          </p:nvSpPr>
          <p:spPr bwMode="auto">
            <a:xfrm>
              <a:off x="5419"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41</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Rectangle 247">
              <a:extLst>
                <a:ext uri="{FF2B5EF4-FFF2-40B4-BE49-F238E27FC236}">
                  <a16:creationId xmlns:a16="http://schemas.microsoft.com/office/drawing/2014/main" id="{CDD857B1-284F-4E23-6FF9-20A39B45115B}"/>
                </a:ext>
              </a:extLst>
            </p:cNvPr>
            <p:cNvSpPr>
              <a:spLocks noChangeArrowheads="1"/>
            </p:cNvSpPr>
            <p:nvPr/>
          </p:nvSpPr>
          <p:spPr bwMode="auto">
            <a:xfrm>
              <a:off x="5962" y="3513"/>
              <a:ext cx="11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28</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Rectangle 248">
              <a:extLst>
                <a:ext uri="{FF2B5EF4-FFF2-40B4-BE49-F238E27FC236}">
                  <a16:creationId xmlns:a16="http://schemas.microsoft.com/office/drawing/2014/main" id="{AF0D70EC-3BB8-0C12-AEE2-38E0836E96F8}"/>
                </a:ext>
              </a:extLst>
            </p:cNvPr>
            <p:cNvSpPr>
              <a:spLocks noChangeArrowheads="1"/>
            </p:cNvSpPr>
            <p:nvPr/>
          </p:nvSpPr>
          <p:spPr bwMode="auto">
            <a:xfrm>
              <a:off x="6526" y="3513"/>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4</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Rectangle 249">
              <a:extLst>
                <a:ext uri="{FF2B5EF4-FFF2-40B4-BE49-F238E27FC236}">
                  <a16:creationId xmlns:a16="http://schemas.microsoft.com/office/drawing/2014/main" id="{78F81D8E-4933-7CFC-F241-43B8B355E073}"/>
                </a:ext>
              </a:extLst>
            </p:cNvPr>
            <p:cNvSpPr>
              <a:spLocks noChangeArrowheads="1"/>
            </p:cNvSpPr>
            <p:nvPr/>
          </p:nvSpPr>
          <p:spPr bwMode="auto">
            <a:xfrm>
              <a:off x="7069" y="3513"/>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1DCE9B"/>
                  </a:solidFill>
                  <a:effectLst/>
                  <a:uLnTx/>
                  <a:uFillTx/>
                  <a:latin typeface="Trebuchet MS" panose="020B0603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Rectangle 250">
              <a:extLst>
                <a:ext uri="{FF2B5EF4-FFF2-40B4-BE49-F238E27FC236}">
                  <a16:creationId xmlns:a16="http://schemas.microsoft.com/office/drawing/2014/main" id="{F5172A1D-A0E0-FFE0-C68B-8FDDBD98D198}"/>
                </a:ext>
              </a:extLst>
            </p:cNvPr>
            <p:cNvSpPr>
              <a:spLocks noChangeArrowheads="1"/>
            </p:cNvSpPr>
            <p:nvPr/>
          </p:nvSpPr>
          <p:spPr bwMode="auto">
            <a:xfrm>
              <a:off x="536" y="3513"/>
              <a:ext cx="2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1DCE9B"/>
                  </a:solidFill>
                  <a:effectLst/>
                  <a:uLnTx/>
                  <a:uFillTx/>
                  <a:latin typeface="Trebuchet MS Bold" panose="020B0703020202020204" pitchFamily="34" charset="0"/>
                  <a:ea typeface="+mn-ea"/>
                  <a:cs typeface="+mn-cs"/>
                </a:rPr>
                <a:t>NIVO</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cxnSp>
        <p:nvCxnSpPr>
          <p:cNvPr id="3" name="Straight Arrow Connector 2">
            <a:extLst>
              <a:ext uri="{FF2B5EF4-FFF2-40B4-BE49-F238E27FC236}">
                <a16:creationId xmlns:a16="http://schemas.microsoft.com/office/drawing/2014/main" id="{AF47D940-277A-9EA8-2B66-3C9376376693}"/>
              </a:ext>
            </a:extLst>
          </p:cNvPr>
          <p:cNvCxnSpPr>
            <a:cxnSpLocks/>
          </p:cNvCxnSpPr>
          <p:nvPr/>
        </p:nvCxnSpPr>
        <p:spPr>
          <a:xfrm flipH="1">
            <a:off x="6080501" y="3938314"/>
            <a:ext cx="15498" cy="1065588"/>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368D3AA-051B-B0A8-0732-42281B474E2C}"/>
              </a:ext>
            </a:extLst>
          </p:cNvPr>
          <p:cNvCxnSpPr>
            <a:cxnSpLocks/>
          </p:cNvCxnSpPr>
          <p:nvPr/>
        </p:nvCxnSpPr>
        <p:spPr>
          <a:xfrm>
            <a:off x="6095999" y="3444224"/>
            <a:ext cx="0" cy="419258"/>
          </a:xfrm>
          <a:prstGeom prst="straightConnector1">
            <a:avLst/>
          </a:prstGeom>
          <a:ln w="5715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D7CE48D-DB77-CDCB-7725-35FCCA74AFA1}"/>
              </a:ext>
            </a:extLst>
          </p:cNvPr>
          <p:cNvCxnSpPr>
            <a:cxnSpLocks/>
          </p:cNvCxnSpPr>
          <p:nvPr/>
        </p:nvCxnSpPr>
        <p:spPr>
          <a:xfrm>
            <a:off x="6097614" y="1510649"/>
            <a:ext cx="0" cy="179133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409F37-9A6E-39F2-6626-C968AE1FCE68}"/>
              </a:ext>
            </a:extLst>
          </p:cNvPr>
          <p:cNvSpPr txBox="1"/>
          <p:nvPr/>
        </p:nvSpPr>
        <p:spPr>
          <a:xfrm>
            <a:off x="6252717" y="2137221"/>
            <a:ext cx="3699916" cy="584775"/>
          </a:xfrm>
          <a:prstGeom prst="rect">
            <a:avLst/>
          </a:prstGeom>
          <a:solidFill>
            <a:srgbClr val="FF00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Need adjuvant treatment but don’t benefit</a:t>
            </a:r>
          </a:p>
        </p:txBody>
      </p:sp>
      <p:sp>
        <p:nvSpPr>
          <p:cNvPr id="13" name="TextBox 12">
            <a:extLst>
              <a:ext uri="{FF2B5EF4-FFF2-40B4-BE49-F238E27FC236}">
                <a16:creationId xmlns:a16="http://schemas.microsoft.com/office/drawing/2014/main" id="{DCD9538B-73D1-9CB6-E436-7AEB26074AE7}"/>
              </a:ext>
            </a:extLst>
          </p:cNvPr>
          <p:cNvSpPr txBox="1"/>
          <p:nvPr/>
        </p:nvSpPr>
        <p:spPr>
          <a:xfrm>
            <a:off x="6220524" y="4240632"/>
            <a:ext cx="3732102" cy="338554"/>
          </a:xfrm>
          <a:prstGeom prst="rect">
            <a:avLst/>
          </a:prstGeom>
          <a:solidFill>
            <a:schemeClr val="accent6"/>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Don’t need adjuvant treatment</a:t>
            </a:r>
          </a:p>
        </p:txBody>
      </p:sp>
      <p:sp>
        <p:nvSpPr>
          <p:cNvPr id="14" name="TextBox 13">
            <a:extLst>
              <a:ext uri="{FF2B5EF4-FFF2-40B4-BE49-F238E27FC236}">
                <a16:creationId xmlns:a16="http://schemas.microsoft.com/office/drawing/2014/main" id="{951F1365-7083-4459-70FB-B184464DB2CB}"/>
              </a:ext>
            </a:extLst>
          </p:cNvPr>
          <p:cNvSpPr txBox="1"/>
          <p:nvPr/>
        </p:nvSpPr>
        <p:spPr>
          <a:xfrm>
            <a:off x="6220524" y="3484608"/>
            <a:ext cx="3732112" cy="338554"/>
          </a:xfrm>
          <a:prstGeom prst="rect">
            <a:avLst/>
          </a:prstGeom>
          <a:solidFill>
            <a:schemeClr val="accent2"/>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Need adjuvant treatment and benefit</a:t>
            </a:r>
          </a:p>
        </p:txBody>
      </p:sp>
      <p:sp>
        <p:nvSpPr>
          <p:cNvPr id="266" name="TextBox 265">
            <a:extLst>
              <a:ext uri="{FF2B5EF4-FFF2-40B4-BE49-F238E27FC236}">
                <a16:creationId xmlns:a16="http://schemas.microsoft.com/office/drawing/2014/main" id="{292E4E05-072D-554E-2ADD-9D0663F10672}"/>
              </a:ext>
            </a:extLst>
          </p:cNvPr>
          <p:cNvSpPr txBox="1"/>
          <p:nvPr/>
        </p:nvSpPr>
        <p:spPr bwMode="auto">
          <a:xfrm>
            <a:off x="528638" y="372663"/>
            <a:ext cx="11134724" cy="637849"/>
          </a:xfrm>
          <a:prstGeom prst="rect">
            <a:avLst/>
          </a:prstGeom>
          <a:solidFill>
            <a:srgbClr val="002060"/>
          </a:solidFill>
          <a:ln w="9525">
            <a:noFill/>
            <a:miter lim="800000"/>
            <a:headEnd/>
            <a:tailEnd/>
          </a:ln>
          <a:effectLst/>
        </p:spPr>
        <p:txBody>
          <a:bodyPr wrap="squar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Adjuvant Nivolumab in Patients with MIBC</a:t>
            </a:r>
          </a:p>
        </p:txBody>
      </p:sp>
      <p:sp>
        <p:nvSpPr>
          <p:cNvPr id="9" name="TextBox 8">
            <a:extLst>
              <a:ext uri="{FF2B5EF4-FFF2-40B4-BE49-F238E27FC236}">
                <a16:creationId xmlns:a16="http://schemas.microsoft.com/office/drawing/2014/main" id="{9783CD67-94E3-FB8E-31A1-F59830F75BF0}"/>
              </a:ext>
            </a:extLst>
          </p:cNvPr>
          <p:cNvSpPr txBox="1"/>
          <p:nvPr>
            <p:custDataLst>
              <p:tags r:id="rId2"/>
            </p:custDataLst>
          </p:nvPr>
        </p:nvSpPr>
        <p:spPr>
          <a:xfrm>
            <a:off x="4312748" y="6549908"/>
            <a:ext cx="4291503" cy="215444"/>
          </a:xfrm>
          <a:prstGeom prst="rect">
            <a:avLst/>
          </a:prstGeom>
          <a:noFill/>
        </p:spPr>
        <p:txBody>
          <a:bodyPr vert="horz"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433F3F"/>
                </a:solidFill>
                <a:effectLst/>
                <a:uLnTx/>
                <a:uFillTx/>
                <a:latin typeface="Arial" panose="020B0604020202020204" pitchFamily="34" charset="0"/>
                <a:ea typeface="+mn-ea"/>
                <a:cs typeface="Arial" panose="020B0604020202020204" pitchFamily="34" charset="0"/>
              </a:rPr>
              <a:t>Galsky</a:t>
            </a:r>
            <a:r>
              <a:rPr kumimoji="0" lang="en-US" sz="1400" b="0" i="0"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 MD et al. </a:t>
            </a:r>
            <a:r>
              <a:rPr kumimoji="0" lang="en-US" sz="1400" b="0" i="1"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J Clin Oncol</a:t>
            </a:r>
            <a:r>
              <a:rPr kumimoji="0" lang="en-US" sz="1400" b="0" i="0" u="none" strike="noStrike" kern="1200" cap="none" spc="0" normalizeH="0" baseline="0" noProof="0" dirty="0">
                <a:ln>
                  <a:noFill/>
                </a:ln>
                <a:solidFill>
                  <a:srgbClr val="433F3F"/>
                </a:solidFill>
                <a:effectLst/>
                <a:uLnTx/>
                <a:uFillTx/>
                <a:latin typeface="Arial" panose="020B0604020202020204" pitchFamily="34" charset="0"/>
                <a:ea typeface="+mn-ea"/>
                <a:cs typeface="Arial" panose="020B0604020202020204" pitchFamily="34" charset="0"/>
              </a:rPr>
              <a:t>. 2025; 43(1):15-21.</a:t>
            </a:r>
          </a:p>
        </p:txBody>
      </p:sp>
    </p:spTree>
    <p:custDataLst>
      <p:tags r:id="rId1"/>
    </p:custDataLst>
    <p:extLst>
      <p:ext uri="{BB962C8B-B14F-4D97-AF65-F5344CB8AC3E}">
        <p14:creationId xmlns:p14="http://schemas.microsoft.com/office/powerpoint/2010/main" val="296882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875734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78B0A7-ABCB-0B0C-E92B-FF56F4638EE4}"/>
              </a:ext>
            </a:extLst>
          </p:cNvPr>
          <p:cNvSpPr/>
          <p:nvPr/>
        </p:nvSpPr>
        <p:spPr>
          <a:xfrm>
            <a:off x="1244828" y="734131"/>
            <a:ext cx="9222058" cy="749244"/>
          </a:xfrm>
          <a:prstGeom prst="rect">
            <a:avLst/>
          </a:prstGeom>
          <a:solidFill>
            <a:srgbClr val="002060"/>
          </a:solidFill>
          <a:ln w="12700" cap="flat">
            <a:solidFill>
              <a:srgbClr val="0066CC"/>
            </a:solidFill>
            <a:miter lim="400000"/>
          </a:ln>
          <a:effectLst>
            <a:outerShdw blurRad="38100" dist="25400" dir="5400000" rotWithShape="0">
              <a:srgbClr val="000000">
                <a:alpha val="50000"/>
              </a:srgbClr>
            </a:outerShdw>
          </a:effectLst>
          <a:sp3d/>
        </p:spPr>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srgbClr val="FFFFFF"/>
                </a:solidFill>
                <a:effectLst/>
                <a:uLnTx/>
                <a:uFillTx/>
                <a:latin typeface="Arial" panose="020B0604020202020204" pitchFamily="34" charset="0"/>
                <a:ea typeface="Helvetica Neue" charset="0"/>
                <a:cs typeface="Arial" panose="020B0604020202020204" pitchFamily="34" charset="0"/>
                <a:sym typeface="Helvetica Light"/>
              </a:rPr>
              <a:t>The “Double Biomarker Dilemma”</a:t>
            </a:r>
          </a:p>
        </p:txBody>
      </p:sp>
      <p:sp>
        <p:nvSpPr>
          <p:cNvPr id="8" name="TextBox 7">
            <a:extLst>
              <a:ext uri="{FF2B5EF4-FFF2-40B4-BE49-F238E27FC236}">
                <a16:creationId xmlns:a16="http://schemas.microsoft.com/office/drawing/2014/main" id="{DF7F62A1-BB05-2756-EADF-6F555857791E}"/>
              </a:ext>
            </a:extLst>
          </p:cNvPr>
          <p:cNvSpPr txBox="1"/>
          <p:nvPr/>
        </p:nvSpPr>
        <p:spPr>
          <a:xfrm>
            <a:off x="1487837" y="2474980"/>
            <a:ext cx="5376793" cy="707886"/>
          </a:xfrm>
          <a:prstGeom prst="rect">
            <a:avLst/>
          </a:prstGeom>
          <a:solidFill>
            <a:schemeClr val="accent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needs treatment?</a:t>
            </a:r>
          </a:p>
        </p:txBody>
      </p:sp>
      <p:sp>
        <p:nvSpPr>
          <p:cNvPr id="9" name="TextBox 8">
            <a:extLst>
              <a:ext uri="{FF2B5EF4-FFF2-40B4-BE49-F238E27FC236}">
                <a16:creationId xmlns:a16="http://schemas.microsoft.com/office/drawing/2014/main" id="{E5131081-1843-6EEA-C43B-745003DACB12}"/>
              </a:ext>
            </a:extLst>
          </p:cNvPr>
          <p:cNvSpPr txBox="1"/>
          <p:nvPr/>
        </p:nvSpPr>
        <p:spPr>
          <a:xfrm>
            <a:off x="3517569" y="3992452"/>
            <a:ext cx="6946132" cy="707886"/>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benefits from treatment?</a:t>
            </a:r>
          </a:p>
        </p:txBody>
      </p:sp>
      <p:sp>
        <p:nvSpPr>
          <p:cNvPr id="4" name="Oval 3">
            <a:extLst>
              <a:ext uri="{FF2B5EF4-FFF2-40B4-BE49-F238E27FC236}">
                <a16:creationId xmlns:a16="http://schemas.microsoft.com/office/drawing/2014/main" id="{B171D1FA-F443-84D9-3F1C-0A3F19757E45}"/>
              </a:ext>
            </a:extLst>
          </p:cNvPr>
          <p:cNvSpPr/>
          <p:nvPr/>
        </p:nvSpPr>
        <p:spPr>
          <a:xfrm>
            <a:off x="1048214" y="2350368"/>
            <a:ext cx="6244683" cy="94785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01352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A0DB81-16D7-9D52-4794-1996242E701F}"/>
              </a:ext>
            </a:extLst>
          </p:cNvPr>
          <p:cNvSpPr/>
          <p:nvPr/>
        </p:nvSpPr>
        <p:spPr bwMode="auto">
          <a:xfrm>
            <a:off x="500908" y="1833760"/>
            <a:ext cx="11081491" cy="4206240"/>
          </a:xfrm>
          <a:prstGeom prst="rect">
            <a:avLst/>
          </a:prstGeom>
          <a:solidFill>
            <a:schemeClr val="bg1"/>
          </a:solidFill>
          <a:ln w="28575">
            <a:noFill/>
            <a:round/>
            <a:headEnd type="none" w="sm" len="sm"/>
            <a:tailEnd type="none" w="sm" len="sm"/>
          </a:ln>
          <a:effectLst/>
        </p:spPr>
        <p:txBody>
          <a:bodyPr wrap="square" rtlCol="0" anchor="ctr">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err="1">
              <a:ln>
                <a:noFill/>
              </a:ln>
              <a:solidFill>
                <a:srgbClr val="000000"/>
              </a:solidFill>
              <a:effectLst/>
              <a:uLnTx/>
              <a:uFillTx/>
              <a:latin typeface="Arial"/>
              <a:ea typeface="MS PGothic" panose="020B0600070205080204" pitchFamily="34" charset="-128"/>
              <a:cs typeface="ヒラギノ角ゴ Pro W3"/>
            </a:endParaRPr>
          </a:p>
        </p:txBody>
      </p:sp>
      <p:pic>
        <p:nvPicPr>
          <p:cNvPr id="6" name="Picture 5">
            <a:extLst>
              <a:ext uri="{FF2B5EF4-FFF2-40B4-BE49-F238E27FC236}">
                <a16:creationId xmlns:a16="http://schemas.microsoft.com/office/drawing/2014/main" id="{A463A89D-3BA6-019B-319D-B8DA67D8675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896993" y="2454861"/>
            <a:ext cx="3302039" cy="2926080"/>
          </a:xfrm>
          <a:prstGeom prst="rect">
            <a:avLst/>
          </a:prstGeom>
        </p:spPr>
      </p:pic>
      <p:sp>
        <p:nvSpPr>
          <p:cNvPr id="8" name="Google Shape;594;p102">
            <a:extLst>
              <a:ext uri="{FF2B5EF4-FFF2-40B4-BE49-F238E27FC236}">
                <a16:creationId xmlns:a16="http://schemas.microsoft.com/office/drawing/2014/main" id="{A85F813F-3DC4-9D4A-AE02-0F7C6FDAFE15}"/>
              </a:ext>
            </a:extLst>
          </p:cNvPr>
          <p:cNvSpPr/>
          <p:nvPr/>
        </p:nvSpPr>
        <p:spPr>
          <a:xfrm>
            <a:off x="9773040" y="1374576"/>
            <a:ext cx="2324876" cy="1107694"/>
          </a:xfrm>
          <a:prstGeom prst="roundRect">
            <a:avLst>
              <a:gd name="adj" fmla="val 9152"/>
            </a:avLst>
          </a:prstGeom>
          <a:noFill/>
          <a:ln w="12700" cap="flat" cmpd="sng">
            <a:noFill/>
            <a:prstDash val="solid"/>
            <a:round/>
            <a:headEnd type="none" w="sm" len="sm"/>
            <a:tailEnd type="none" w="sm" len="sm"/>
          </a:ln>
        </p:spPr>
        <p:txBody>
          <a:bodyPr spcFirstLastPara="1" wrap="square" lIns="91421" tIns="45697" rIns="91421" bIns="45697" anchor="ctr" anchorCtr="0">
            <a:noAutofit/>
          </a:bodyPr>
          <a:lstStyle/>
          <a:p>
            <a:pPr marL="0" marR="0" lvl="0" indent="0" algn="l" defTabSz="806450" rtl="0" eaLnBrk="0" fontAlgn="base" latinLnBrk="0" hangingPunct="0">
              <a:lnSpc>
                <a:spcPct val="70000"/>
              </a:lnSpc>
              <a:spcBef>
                <a:spcPts val="0"/>
              </a:spcBef>
              <a:spcAft>
                <a:spcPts val="0"/>
              </a:spcAft>
              <a:buClrTx/>
              <a:buSzTx/>
              <a:buFontTx/>
              <a:buNone/>
              <a:tabLst/>
              <a:defRPr/>
            </a:pPr>
            <a:endParaRPr kumimoji="0" lang="en-US" sz="1590" b="0" i="0" u="none" strike="noStrike" kern="1200" cap="none" spc="0" normalizeH="0" baseline="0" noProof="0" dirty="0">
              <a:ln>
                <a:noFill/>
              </a:ln>
              <a:solidFill>
                <a:srgbClr val="000000"/>
              </a:solidFill>
              <a:effectLst/>
              <a:uLnTx/>
              <a:uFillTx/>
              <a:latin typeface="Arial" panose="020B0604020202020204"/>
              <a:ea typeface="Arial Unicode MS" panose="020B0604020202020204" pitchFamily="34" charset="-128"/>
              <a:cs typeface="Arial" panose="020B0604020202020204"/>
            </a:endParaRPr>
          </a:p>
        </p:txBody>
      </p:sp>
      <p:sp>
        <p:nvSpPr>
          <p:cNvPr id="9" name="TextBox 8">
            <a:extLst>
              <a:ext uri="{FF2B5EF4-FFF2-40B4-BE49-F238E27FC236}">
                <a16:creationId xmlns:a16="http://schemas.microsoft.com/office/drawing/2014/main" id="{656A5E07-987B-FA25-8AAE-C20EC12B915E}"/>
              </a:ext>
            </a:extLst>
          </p:cNvPr>
          <p:cNvSpPr txBox="1"/>
          <p:nvPr/>
        </p:nvSpPr>
        <p:spPr>
          <a:xfrm>
            <a:off x="3768424" y="3499884"/>
            <a:ext cx="2783709" cy="141269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sng" strike="noStrike" kern="1200" cap="none" spc="0" normalizeH="0" baseline="0" noProof="0" dirty="0" err="1">
                <a:ln>
                  <a:noFill/>
                </a:ln>
                <a:solidFill>
                  <a:srgbClr val="000000"/>
                </a:solidFill>
                <a:effectLst/>
                <a:uLnTx/>
                <a:uFillTx/>
                <a:latin typeface="Arial" panose="020B0604020202020204"/>
                <a:ea typeface="+mn-ea"/>
                <a:cs typeface="+mn-cs"/>
              </a:rPr>
              <a:t>ctDNA</a:t>
            </a:r>
            <a:r>
              <a:rPr kumimoji="0" lang="en-US" sz="1100" b="1" i="0" u="sng" strike="noStrike" kern="1200" cap="none" spc="0" normalizeH="0" baseline="0" noProof="0" dirty="0">
                <a:ln>
                  <a:noFill/>
                </a:ln>
                <a:solidFill>
                  <a:srgbClr val="000000"/>
                </a:solidFill>
                <a:effectLst/>
                <a:uLnTx/>
                <a:uFillTx/>
                <a:latin typeface="Arial" panose="020B0604020202020204"/>
                <a:ea typeface="+mn-ea"/>
                <a:cs typeface="+mn-cs"/>
              </a:rPr>
              <a:t>(−): 63%</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HR, 1.14 (95% CI: 0.81, 1.62)</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panose="020B0604020202020204"/>
                <a:ea typeface="+mn-ea"/>
                <a:cs typeface="+mn-cs"/>
              </a:rPr>
              <a:t>P</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=0.45</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2500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sng" strike="noStrike" kern="1200" cap="none" spc="0" normalizeH="0" baseline="0" noProof="0" dirty="0" err="1">
                <a:ln>
                  <a:noFill/>
                </a:ln>
                <a:solidFill>
                  <a:srgbClr val="000000"/>
                </a:solidFill>
                <a:effectLst/>
                <a:uLnTx/>
                <a:uFillTx/>
                <a:latin typeface="Arial" panose="020B0604020202020204"/>
                <a:ea typeface="+mn-ea"/>
                <a:cs typeface="+mn-cs"/>
              </a:rPr>
              <a:t>ctDNA</a:t>
            </a:r>
            <a:r>
              <a:rPr kumimoji="0" lang="en-US" sz="1100" b="1" i="0" u="sng" strike="noStrike" kern="1200" cap="none" spc="0" normalizeH="0" baseline="0" noProof="0" dirty="0">
                <a:ln>
                  <a:noFill/>
                </a:ln>
                <a:solidFill>
                  <a:srgbClr val="000000"/>
                </a:solidFill>
                <a:effectLst/>
                <a:uLnTx/>
                <a:uFillTx/>
                <a:latin typeface="Arial" panose="020B0604020202020204"/>
                <a:ea typeface="+mn-ea"/>
                <a:cs typeface="+mn-cs"/>
              </a:rPr>
              <a:t>(+): 37%</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HR, 0.58 (95% CI: 0.43, 0.79)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panose="020B0604020202020204"/>
                <a:ea typeface="+mn-ea"/>
                <a:cs typeface="+mn-cs"/>
              </a:rPr>
              <a:t>P</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=0.0005</a:t>
            </a:r>
          </a:p>
        </p:txBody>
      </p:sp>
      <p:sp>
        <p:nvSpPr>
          <p:cNvPr id="10" name="Google Shape;594;p102">
            <a:extLst>
              <a:ext uri="{FF2B5EF4-FFF2-40B4-BE49-F238E27FC236}">
                <a16:creationId xmlns:a16="http://schemas.microsoft.com/office/drawing/2014/main" id="{FD65A65C-87B3-4CD6-5C88-1D16CD875930}"/>
              </a:ext>
            </a:extLst>
          </p:cNvPr>
          <p:cNvSpPr/>
          <p:nvPr/>
        </p:nvSpPr>
        <p:spPr>
          <a:xfrm>
            <a:off x="2089096" y="1946054"/>
            <a:ext cx="3151305" cy="806453"/>
          </a:xfrm>
          <a:prstGeom prst="roundRect">
            <a:avLst>
              <a:gd name="adj" fmla="val 9152"/>
            </a:avLst>
          </a:prstGeom>
          <a:noFill/>
          <a:ln w="12700" cap="flat" cmpd="sng">
            <a:solidFill>
              <a:schemeClr val="tx1"/>
            </a:solidFill>
            <a:prstDash val="solid"/>
            <a:round/>
            <a:headEnd type="none" w="sm" len="sm"/>
            <a:tailEnd type="none" w="sm" len="sm"/>
          </a:ln>
        </p:spPr>
        <p:txBody>
          <a:bodyPr spcFirstLastPara="1" wrap="square" lIns="32258" tIns="806453" rIns="32258" bIns="32258" anchor="b" anchorCtr="0">
            <a:noAutofit/>
          </a:bodyPr>
          <a:lstStyle/>
          <a:p>
            <a:pPr marL="0" marR="0" lvl="0" indent="0" algn="l" defTabSz="806450" rtl="0" eaLnBrk="0" fontAlgn="base" latinLnBrk="0" hangingPunct="0">
              <a:lnSpc>
                <a:spcPct val="70000"/>
              </a:lnSpc>
              <a:spcBef>
                <a:spcPts val="0"/>
              </a:spcBef>
              <a:spcAft>
                <a:spcPts val="0"/>
              </a:spcAft>
              <a:buClrTx/>
              <a:buSzTx/>
              <a:buFontTx/>
              <a:buNone/>
              <a:tabLst>
                <a:tab pos="806450" algn="l"/>
                <a:tab pos="1514475" algn="l"/>
              </a:tabLst>
              <a:defRPr/>
            </a:pPr>
            <a:r>
              <a:rPr kumimoji="0" lang="en-US" sz="1410" b="0" i="0" u="sng" strike="noStrike" kern="120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ctDNA</a:t>
            </a:r>
            <a:r>
              <a:rPr kumimoji="0" lang="en-US" sz="1410" b="0" i="0" u="sng" strike="noStrike" kern="120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a:t>
            </a:r>
            <a:r>
              <a:rPr kumimoji="0" lang="en-US" sz="141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1410" b="0" i="0" u="sng" strike="noStrike" kern="120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ctDNA</a:t>
            </a:r>
            <a:r>
              <a:rPr kumimoji="0" lang="en-US" sz="1410" b="0" i="0" u="sng" strike="noStrike" kern="120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a:t>
            </a:r>
            <a:endParaRPr kumimoji="0" lang="en-US" sz="1410" b="0" i="0" u="sng" strike="noStrike" kern="1200" cap="none" spc="0" normalizeH="0" baseline="0" noProof="0" dirty="0">
              <a:ln>
                <a:noFill/>
              </a:ln>
              <a:solidFill>
                <a:srgbClr val="000000"/>
              </a:solidFill>
              <a:effectLst/>
              <a:uLnTx/>
              <a:uFillTx/>
              <a:latin typeface="Arial" panose="020B0604020202020204"/>
              <a:ea typeface="Arial Unicode MS" panose="020B0604020202020204" pitchFamily="34" charset="-128"/>
              <a:cs typeface="Arial" panose="020B0604020202020204"/>
              <a:sym typeface="Arial" panose="020B0604020202020204"/>
            </a:endParaRPr>
          </a:p>
          <a:p>
            <a:pPr marL="0" marR="0" lvl="0" indent="0" algn="l" defTabSz="806450" rtl="0" eaLnBrk="0" fontAlgn="base" latinLnBrk="0" hangingPunct="0">
              <a:lnSpc>
                <a:spcPct val="70000"/>
              </a:lnSpc>
              <a:spcBef>
                <a:spcPts val="0"/>
              </a:spcBef>
              <a:spcAft>
                <a:spcPts val="0"/>
              </a:spcAft>
              <a:buClrTx/>
              <a:buSzTx/>
              <a:buFontTx/>
              <a:buNone/>
              <a:tabLst>
                <a:tab pos="806450" algn="l"/>
                <a:tab pos="1514475" algn="l"/>
              </a:tabLst>
              <a:defRPr/>
            </a:pPr>
            <a:r>
              <a:rPr kumimoji="0" lang="en-US" sz="2470" b="1" i="0" u="none" strike="noStrike" kern="1200" cap="none" spc="0" normalizeH="0" baseline="0" noProof="0" dirty="0">
                <a:ln>
                  <a:noFill/>
                </a:ln>
                <a:solidFill>
                  <a:srgbClr val="062F6E"/>
                </a:solidFill>
                <a:effectLst/>
                <a:uLnTx/>
                <a:uFillTx/>
                <a:latin typeface="Arial" panose="020B0604020202020204"/>
                <a:ea typeface="Arial Unicode MS" panose="020B0604020202020204" pitchFamily="34" charset="-128"/>
                <a:cs typeface="Arial" panose="020B0604020202020204"/>
                <a:sym typeface="Arial" panose="020B0604020202020204"/>
              </a:rPr>
              <a:t>  ▬</a:t>
            </a:r>
            <a:r>
              <a:rPr kumimoji="0" lang="en-US" sz="2470" b="1" i="0" u="none" strike="noStrike" kern="1200" cap="none" spc="0" normalizeH="0" baseline="0" noProof="0" dirty="0">
                <a:ln>
                  <a:noFill/>
                </a:ln>
                <a:solidFill>
                  <a:srgbClr val="006476"/>
                </a:solidFill>
                <a:effectLst/>
                <a:uLnTx/>
                <a:uFillTx/>
                <a:latin typeface="Arial" panose="020B0604020202020204"/>
                <a:ea typeface="Arial Unicode MS" panose="020B0604020202020204" pitchFamily="34" charset="-128"/>
                <a:cs typeface="Arial" panose="020B0604020202020204"/>
                <a:sym typeface="Arial" panose="020B0604020202020204"/>
              </a:rPr>
              <a:t> 	   </a:t>
            </a:r>
            <a:r>
              <a:rPr kumimoji="0" lang="en-US" sz="2470" b="1" i="0" u="none" strike="noStrike" kern="1200" cap="none" spc="0" normalizeH="0" baseline="0" noProof="0" dirty="0">
                <a:ln>
                  <a:noFill/>
                </a:ln>
                <a:solidFill>
                  <a:srgbClr val="82B0DF"/>
                </a:solidFill>
                <a:effectLst/>
                <a:uLnTx/>
                <a:uFillTx/>
                <a:latin typeface="Arial" panose="020B0604020202020204"/>
                <a:ea typeface="Arial Unicode MS" panose="020B0604020202020204" pitchFamily="34" charset="-128"/>
                <a:cs typeface="Arial" panose="020B0604020202020204"/>
                <a:sym typeface="Arial" panose="020B0604020202020204"/>
              </a:rPr>
              <a:t>▬</a:t>
            </a:r>
            <a:r>
              <a:rPr kumimoji="0" lang="en-US" sz="1940" b="1" i="0" u="none" strike="noStrike" kern="1200" cap="none" spc="0" normalizeH="0" baseline="0" noProof="0" dirty="0">
                <a:ln>
                  <a:noFill/>
                </a:ln>
                <a:solidFill>
                  <a:srgbClr val="006476"/>
                </a:solidFill>
                <a:effectLst/>
                <a:uLnTx/>
                <a:uFillTx/>
                <a:latin typeface="Arial" panose="020B0604020202020204"/>
                <a:ea typeface="+mn-ea"/>
                <a:cs typeface="Arial" panose="020B0604020202020204"/>
                <a:sym typeface="Arial" panose="020B0604020202020204"/>
              </a:rPr>
              <a:t>	   </a:t>
            </a:r>
            <a:r>
              <a:rPr kumimoji="0" lang="en-US" sz="1410" b="0" i="0" u="none" strike="noStrike" kern="1200" cap="none" spc="0" normalizeH="0" baseline="0" noProof="0" dirty="0">
                <a:ln>
                  <a:noFill/>
                </a:ln>
                <a:solidFill>
                  <a:srgbClr val="000000"/>
                </a:solidFill>
                <a:effectLst/>
                <a:uLnTx/>
                <a:uFillTx/>
                <a:latin typeface="Arial" panose="020B0604020202020204"/>
                <a:ea typeface="Arial Unicode MS" panose="020B0604020202020204" pitchFamily="34" charset="-128"/>
                <a:cs typeface="Arial" panose="020B0604020202020204"/>
              </a:rPr>
              <a:t>Atezolizumab</a:t>
            </a:r>
            <a:endParaRPr kumimoji="0" lang="en-US" sz="1590" b="0" i="0" u="none" strike="noStrike" kern="1200" cap="none" spc="0" normalizeH="0" baseline="0" noProof="0" dirty="0">
              <a:ln>
                <a:noFill/>
              </a:ln>
              <a:solidFill>
                <a:srgbClr val="000000"/>
              </a:solidFill>
              <a:effectLst/>
              <a:uLnTx/>
              <a:uFillTx/>
              <a:latin typeface="Arial" panose="020B0604020202020204"/>
              <a:ea typeface="Arial Unicode MS" panose="020B0604020202020204" pitchFamily="34" charset="-128"/>
              <a:cs typeface="Arial" panose="020B0604020202020204"/>
            </a:endParaRPr>
          </a:p>
          <a:p>
            <a:pPr marL="0" marR="0" lvl="0" indent="0" algn="l" defTabSz="806450" rtl="0" eaLnBrk="0" fontAlgn="base" latinLnBrk="0" hangingPunct="0">
              <a:lnSpc>
                <a:spcPct val="70000"/>
              </a:lnSpc>
              <a:spcBef>
                <a:spcPts val="0"/>
              </a:spcBef>
              <a:spcAft>
                <a:spcPts val="0"/>
              </a:spcAft>
              <a:buClrTx/>
              <a:buSzTx/>
              <a:buFontTx/>
              <a:buNone/>
              <a:tabLst>
                <a:tab pos="806450" algn="l"/>
                <a:tab pos="1514475" algn="l"/>
              </a:tabLst>
              <a:defRPr/>
            </a:pPr>
            <a:r>
              <a:rPr kumimoji="0" lang="en-US" sz="2470" b="1" i="0" u="none" strike="noStrike" kern="1200" cap="none" spc="0" normalizeH="0" baseline="0" noProof="0" dirty="0">
                <a:ln>
                  <a:noFill/>
                </a:ln>
                <a:solidFill>
                  <a:srgbClr val="ED2A31"/>
                </a:solidFill>
                <a:effectLst/>
                <a:uLnTx/>
                <a:uFillTx/>
                <a:latin typeface="Arial" panose="020B0604020202020204"/>
                <a:ea typeface="Arial Unicode MS" panose="020B0604020202020204" pitchFamily="34" charset="-128"/>
                <a:cs typeface="Arial" panose="020B0604020202020204"/>
                <a:sym typeface="Arial" panose="020B0604020202020204"/>
              </a:rPr>
              <a:t>  ▬</a:t>
            </a:r>
            <a:r>
              <a:rPr kumimoji="0" lang="en-US" sz="2470" b="1" i="0" u="none" strike="noStrike" kern="1200" cap="none" spc="0" normalizeH="0" baseline="0" noProof="0" dirty="0">
                <a:ln>
                  <a:noFill/>
                </a:ln>
                <a:solidFill>
                  <a:srgbClr val="006476"/>
                </a:solidFill>
                <a:effectLst/>
                <a:uLnTx/>
                <a:uFillTx/>
                <a:latin typeface="Arial" panose="020B0604020202020204"/>
                <a:ea typeface="Arial Unicode MS" panose="020B0604020202020204" pitchFamily="34" charset="-128"/>
                <a:cs typeface="Arial" panose="020B0604020202020204"/>
                <a:sym typeface="Arial" panose="020B0604020202020204"/>
              </a:rPr>
              <a:t> 	   </a:t>
            </a:r>
            <a:r>
              <a:rPr kumimoji="0" lang="en-US" sz="2470" b="1" i="0" u="none" strike="noStrike" kern="1200" cap="none" spc="0" normalizeH="0" baseline="0" noProof="0" dirty="0">
                <a:ln>
                  <a:noFill/>
                </a:ln>
                <a:solidFill>
                  <a:srgbClr val="EA9596"/>
                </a:solidFill>
                <a:effectLst/>
                <a:uLnTx/>
                <a:uFillTx/>
                <a:latin typeface="Arial" panose="020B0604020202020204"/>
                <a:ea typeface="Arial Unicode MS" panose="020B0604020202020204" pitchFamily="34" charset="-128"/>
                <a:cs typeface="Arial" panose="020B0604020202020204"/>
                <a:sym typeface="Arial" panose="020B0604020202020204"/>
              </a:rPr>
              <a:t>▬</a:t>
            </a:r>
            <a:r>
              <a:rPr kumimoji="0" lang="en-US" sz="2470" b="1" i="0" u="none" strike="noStrike" kern="1200" cap="none" spc="0" normalizeH="0" baseline="0" noProof="0" dirty="0">
                <a:ln>
                  <a:noFill/>
                </a:ln>
                <a:solidFill>
                  <a:srgbClr val="006476"/>
                </a:solidFill>
                <a:effectLst/>
                <a:uLnTx/>
                <a:uFillTx/>
                <a:latin typeface="Arial" panose="020B0604020202020204"/>
                <a:ea typeface="+mn-ea"/>
                <a:cs typeface="Arial" panose="020B0604020202020204"/>
                <a:sym typeface="Arial" panose="020B0604020202020204"/>
              </a:rPr>
              <a:t>	  </a:t>
            </a:r>
            <a:r>
              <a:rPr kumimoji="0" lang="en-US" sz="1410" b="0" i="0" u="none" strike="noStrike" kern="1200" cap="none" spc="0" normalizeH="0" baseline="0" noProof="0" dirty="0">
                <a:ln>
                  <a:noFill/>
                </a:ln>
                <a:solidFill>
                  <a:srgbClr val="000000"/>
                </a:solidFill>
                <a:effectLst/>
                <a:uLnTx/>
                <a:uFillTx/>
                <a:latin typeface="Arial" panose="020B0604020202020204"/>
                <a:ea typeface="Arial Unicode MS" panose="020B0604020202020204" pitchFamily="34" charset="-128"/>
                <a:cs typeface="Arial" panose="020B0604020202020204"/>
              </a:rPr>
              <a:t>Observation</a:t>
            </a:r>
            <a:endParaRPr kumimoji="0" lang="en-US" sz="1590" b="0" i="0" u="none" strike="noStrike" kern="1200" cap="none" spc="0" normalizeH="0" baseline="0" noProof="0" dirty="0">
              <a:ln>
                <a:noFill/>
              </a:ln>
              <a:solidFill>
                <a:srgbClr val="000000"/>
              </a:solidFill>
              <a:effectLst/>
              <a:uLnTx/>
              <a:uFillTx/>
              <a:latin typeface="Arial" panose="020B0604020202020204"/>
              <a:ea typeface="Arial Unicode MS" panose="020B0604020202020204" pitchFamily="34" charset="-128"/>
              <a:cs typeface="Arial" panose="020B0604020202020204"/>
            </a:endParaRPr>
          </a:p>
        </p:txBody>
      </p:sp>
      <p:sp>
        <p:nvSpPr>
          <p:cNvPr id="12" name="Google Shape;589;p102">
            <a:extLst>
              <a:ext uri="{FF2B5EF4-FFF2-40B4-BE49-F238E27FC236}">
                <a16:creationId xmlns:a16="http://schemas.microsoft.com/office/drawing/2014/main" id="{E4B4F1E0-A453-56E9-A800-6DE781D87631}"/>
              </a:ext>
            </a:extLst>
          </p:cNvPr>
          <p:cNvSpPr/>
          <p:nvPr/>
        </p:nvSpPr>
        <p:spPr>
          <a:xfrm>
            <a:off x="4558312" y="4982122"/>
            <a:ext cx="1223173" cy="1059958"/>
          </a:xfrm>
          <a:prstGeom prst="roundRect">
            <a:avLst>
              <a:gd name="adj" fmla="val 16667"/>
            </a:avLst>
          </a:prstGeom>
          <a:noFill/>
          <a:ln w="12700" cap="flat" cmpd="sng">
            <a:noFill/>
            <a:prstDash val="solid"/>
            <a:round/>
            <a:headEnd type="none" w="sm" len="sm"/>
            <a:tailEnd type="none" w="sm" len="sm"/>
          </a:ln>
        </p:spPr>
        <p:txBody>
          <a:bodyPr spcFirstLastPara="1" wrap="square" lIns="91421" tIns="45697" rIns="91421" bIns="45697" anchor="t" anchorCtr="0">
            <a:noAutofit/>
          </a:bodyPr>
          <a:lstStyle/>
          <a:p>
            <a:pPr marL="0" marR="0" lvl="0" indent="0" algn="l" defTabSz="914400" rtl="0" eaLnBrk="1" fontAlgn="auto" latinLnBrk="0" hangingPunct="1">
              <a:lnSpc>
                <a:spcPct val="6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062F6E"/>
                </a:solidFill>
                <a:effectLst/>
                <a:uLnTx/>
                <a:uFillTx/>
                <a:latin typeface="Arial" panose="020B0604020202020204"/>
                <a:ea typeface="+mn-ea"/>
                <a:cs typeface="Arial" panose="020B0604020202020204"/>
                <a:sym typeface="Arial" panose="020B0604020202020204"/>
              </a:rPr>
              <a:t>—</a:t>
            </a:r>
            <a:r>
              <a:rPr kumimoji="0" lang="en-US" sz="1765" b="1" i="0" u="none" strike="noStrike" kern="1200" cap="none" spc="0" normalizeH="0" baseline="0" noProof="0" dirty="0">
                <a:ln>
                  <a:noFill/>
                </a:ln>
                <a:solidFill>
                  <a:srgbClr val="5ABD75"/>
                </a:solidFill>
                <a:effectLst/>
                <a:uLnTx/>
                <a:uFillTx/>
                <a:latin typeface="Arial" panose="020B0604020202020204"/>
                <a:ea typeface="+mn-ea"/>
                <a:cs typeface="Arial" panose="020B0604020202020204"/>
                <a:sym typeface="Arial" panose="020B0604020202020204"/>
              </a:rPr>
              <a:t> </a:t>
            </a:r>
            <a:r>
              <a:rPr kumimoji="0" lang="en-US" sz="106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n=116</a:t>
            </a:r>
          </a:p>
          <a:p>
            <a:pPr marL="0" marR="0" lvl="0" indent="0" algn="l" defTabSz="914400" rtl="0" eaLnBrk="1" fontAlgn="auto" latinLnBrk="0" hangingPunct="1">
              <a:lnSpc>
                <a:spcPct val="6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ED2A31"/>
                </a:solidFill>
                <a:effectLst/>
                <a:uLnTx/>
                <a:uFillTx/>
                <a:latin typeface="Arial" panose="020B0604020202020204"/>
                <a:ea typeface="+mn-ea"/>
                <a:cs typeface="Arial" panose="020B0604020202020204"/>
                <a:sym typeface="Arial" panose="020B0604020202020204"/>
              </a:rPr>
              <a:t>—</a:t>
            </a:r>
            <a:r>
              <a:rPr kumimoji="0" lang="en-US" sz="1765" b="1" i="0" u="none" strike="noStrike" kern="1200" cap="none" spc="0" normalizeH="0" baseline="0" noProof="0" dirty="0">
                <a:ln>
                  <a:noFill/>
                </a:ln>
                <a:solidFill>
                  <a:srgbClr val="CE9BC6"/>
                </a:solidFill>
                <a:effectLst/>
                <a:uLnTx/>
                <a:uFillTx/>
                <a:latin typeface="Arial" panose="020B0604020202020204"/>
                <a:ea typeface="+mn-ea"/>
                <a:cs typeface="Arial" panose="020B0604020202020204"/>
                <a:sym typeface="Arial" panose="020B0604020202020204"/>
              </a:rPr>
              <a:t> </a:t>
            </a:r>
            <a:r>
              <a:rPr kumimoji="0" lang="en-US" sz="106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n=98</a:t>
            </a:r>
          </a:p>
          <a:p>
            <a:pPr marL="0" marR="0" lvl="0" indent="0" algn="l" defTabSz="806450" rtl="0" eaLnBrk="0" fontAlgn="base" latinLnBrk="0" hangingPunct="0">
              <a:lnSpc>
                <a:spcPct val="6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82B0DF"/>
                </a:solidFill>
                <a:effectLst/>
                <a:uLnTx/>
                <a:uFillTx/>
                <a:latin typeface="Arial" panose="020B0604020202020204"/>
                <a:ea typeface="Arial Unicode MS" panose="020B0604020202020204" pitchFamily="34" charset="-128"/>
                <a:cs typeface="Arial" panose="020B0604020202020204"/>
                <a:sym typeface="Arial" panose="020B0604020202020204"/>
              </a:rPr>
              <a:t>—</a:t>
            </a:r>
            <a:r>
              <a:rPr kumimoji="0" lang="en-US" sz="1765" b="1" i="0" u="none" strike="noStrike" kern="1200" cap="none" spc="0" normalizeH="0" baseline="0" noProof="0" dirty="0">
                <a:ln>
                  <a:noFill/>
                </a:ln>
                <a:solidFill>
                  <a:srgbClr val="982E9A"/>
                </a:solidFill>
                <a:effectLst/>
                <a:uLnTx/>
                <a:uFillTx/>
                <a:latin typeface="Arial" panose="020B0604020202020204"/>
                <a:ea typeface="Arial Unicode MS" panose="020B0604020202020204" pitchFamily="34" charset="-128"/>
                <a:cs typeface="Arial" panose="020B0604020202020204"/>
                <a:sym typeface="Arial" panose="020B0604020202020204"/>
              </a:rPr>
              <a:t> </a:t>
            </a:r>
            <a:r>
              <a:rPr kumimoji="0" lang="en-US" sz="1060" b="0" i="0" u="none" strike="noStrike" kern="1200" cap="none" spc="0" normalizeH="0" baseline="0" noProof="0" dirty="0">
                <a:ln>
                  <a:noFill/>
                </a:ln>
                <a:solidFill>
                  <a:srgbClr val="000000"/>
                </a:solidFill>
                <a:effectLst/>
                <a:uLnTx/>
                <a:uFillTx/>
                <a:latin typeface="Arial" panose="020B0604020202020204"/>
                <a:ea typeface="Arial Unicode MS" panose="020B0604020202020204" pitchFamily="34" charset="-128"/>
                <a:cs typeface="Arial" panose="020B0604020202020204"/>
                <a:sym typeface="Arial" panose="020B0604020202020204"/>
              </a:rPr>
              <a:t>n=184</a:t>
            </a:r>
          </a:p>
          <a:p>
            <a:pPr marL="0" marR="0" lvl="0" indent="0" algn="l" defTabSz="914400" rtl="0" eaLnBrk="1" fontAlgn="auto" latinLnBrk="0" hangingPunct="1">
              <a:lnSpc>
                <a:spcPct val="6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EA9596"/>
                </a:solidFill>
                <a:effectLst/>
                <a:uLnTx/>
                <a:uFillTx/>
                <a:latin typeface="Arial" panose="020B0604020202020204"/>
                <a:ea typeface="+mn-ea"/>
                <a:cs typeface="Arial" panose="020B0604020202020204"/>
                <a:sym typeface="Arial" panose="020B0604020202020204"/>
              </a:rPr>
              <a:t>—</a:t>
            </a:r>
            <a:r>
              <a:rPr kumimoji="0" lang="en-US" sz="1765" b="1" i="0" u="none" strike="noStrike" kern="1200" cap="none" spc="0" normalizeH="0" baseline="0" noProof="0" dirty="0">
                <a:ln>
                  <a:noFill/>
                </a:ln>
                <a:solidFill>
                  <a:srgbClr val="006735"/>
                </a:solidFill>
                <a:effectLst/>
                <a:uLnTx/>
                <a:uFillTx/>
                <a:latin typeface="Arial" panose="020B0604020202020204"/>
                <a:ea typeface="+mn-ea"/>
                <a:cs typeface="Arial" panose="020B0604020202020204"/>
                <a:sym typeface="Arial" panose="020B0604020202020204"/>
              </a:rPr>
              <a:t> </a:t>
            </a:r>
            <a:r>
              <a:rPr kumimoji="0" lang="en-US" sz="106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n=183</a:t>
            </a:r>
          </a:p>
          <a:p>
            <a:pPr marL="0" marR="0" lvl="0" indent="0" algn="l" defTabSz="914400" rtl="0" eaLnBrk="1" fontAlgn="auto" latinLnBrk="0" hangingPunct="1">
              <a:lnSpc>
                <a:spcPct val="60000"/>
              </a:lnSpc>
              <a:spcBef>
                <a:spcPts val="0"/>
              </a:spcBef>
              <a:spcAft>
                <a:spcPts val="0"/>
              </a:spcAft>
              <a:buClrTx/>
              <a:buSzTx/>
              <a:buFontTx/>
              <a:buNone/>
              <a:tabLst/>
              <a:defRPr/>
            </a:pPr>
            <a:endParaRPr kumimoji="0" lang="en-US" sz="106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Rectangle 58">
            <a:extLst>
              <a:ext uri="{FF2B5EF4-FFF2-40B4-BE49-F238E27FC236}">
                <a16:creationId xmlns:a16="http://schemas.microsoft.com/office/drawing/2014/main" id="{11C3E193-B140-0848-D1E7-41D1AF088F90}"/>
              </a:ext>
            </a:extLst>
          </p:cNvPr>
          <p:cNvSpPr>
            <a:spLocks noChangeArrowheads="1"/>
          </p:cNvSpPr>
          <p:nvPr/>
        </p:nvSpPr>
        <p:spPr bwMode="auto">
          <a:xfrm rot="16200000">
            <a:off x="-567308" y="3759019"/>
            <a:ext cx="2483052" cy="29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94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Disease-free survival</a:t>
            </a:r>
            <a:endParaRPr kumimoji="0" lang="en-US" altLang="en-US" sz="194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0ECB6466-A2E9-147A-D633-C5ABAA346F0D}"/>
              </a:ext>
            </a:extLst>
          </p:cNvPr>
          <p:cNvSpPr txBox="1"/>
          <p:nvPr/>
        </p:nvSpPr>
        <p:spPr>
          <a:xfrm>
            <a:off x="2056993" y="5643675"/>
            <a:ext cx="1267816" cy="36381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000000"/>
                </a:solidFill>
                <a:effectLst/>
                <a:uLnTx/>
                <a:uFillTx/>
                <a:latin typeface="Arial" panose="020B0604020202020204"/>
                <a:ea typeface="+mn-ea"/>
                <a:cs typeface="+mn-cs"/>
              </a:rPr>
              <a:t>Months</a:t>
            </a:r>
          </a:p>
        </p:txBody>
      </p:sp>
      <p:grpSp>
        <p:nvGrpSpPr>
          <p:cNvPr id="17" name="Group 16">
            <a:extLst>
              <a:ext uri="{FF2B5EF4-FFF2-40B4-BE49-F238E27FC236}">
                <a16:creationId xmlns:a16="http://schemas.microsoft.com/office/drawing/2014/main" id="{3A672635-ECF1-1106-252F-30C173A59AA4}"/>
              </a:ext>
            </a:extLst>
          </p:cNvPr>
          <p:cNvGrpSpPr/>
          <p:nvPr/>
        </p:nvGrpSpPr>
        <p:grpSpPr>
          <a:xfrm>
            <a:off x="5906770" y="2454861"/>
            <a:ext cx="5632335" cy="3464762"/>
            <a:chOff x="3349169" y="1436966"/>
            <a:chExt cx="3265306" cy="1964268"/>
          </a:xfrm>
        </p:grpSpPr>
        <p:pic>
          <p:nvPicPr>
            <p:cNvPr id="18" name="Picture 17">
              <a:extLst>
                <a:ext uri="{FF2B5EF4-FFF2-40B4-BE49-F238E27FC236}">
                  <a16:creationId xmlns:a16="http://schemas.microsoft.com/office/drawing/2014/main" id="{CD6EDE5B-BE6B-FF3A-D7C3-8DF107AE72D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3506669" y="1436966"/>
              <a:ext cx="1878235" cy="1710714"/>
            </a:xfrm>
            <a:prstGeom prst="rect">
              <a:avLst/>
            </a:prstGeom>
          </p:spPr>
        </p:pic>
        <p:sp>
          <p:nvSpPr>
            <p:cNvPr id="19" name="TextBox 18">
              <a:extLst>
                <a:ext uri="{FF2B5EF4-FFF2-40B4-BE49-F238E27FC236}">
                  <a16:creationId xmlns:a16="http://schemas.microsoft.com/office/drawing/2014/main" id="{B2BC1C5E-19F0-246C-FA4D-37B5F93B52F5}"/>
                </a:ext>
              </a:extLst>
            </p:cNvPr>
            <p:cNvSpPr txBox="1"/>
            <p:nvPr/>
          </p:nvSpPr>
          <p:spPr>
            <a:xfrm>
              <a:off x="5367811" y="1789221"/>
              <a:ext cx="1246664" cy="74331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000000"/>
                  </a:solidFill>
                  <a:effectLst/>
                  <a:uLnTx/>
                  <a:uFillTx/>
                  <a:latin typeface="Arial" panose="020B0604020202020204"/>
                  <a:ea typeface="+mn-ea"/>
                  <a:cs typeface="+mn-cs"/>
                </a:rPr>
                <a:t>ctDNA(−): 63%</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HR, 1.31 (95% CI: 0.77, 2.23)</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panose="020B0604020202020204"/>
                  <a:ea typeface="+mn-ea"/>
                  <a:cs typeface="+mn-cs"/>
                </a:rPr>
                <a:t>P</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=0.32</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sng" strike="noStrike" kern="1200" cap="none" spc="0" normalizeH="0" baseline="0" noProof="0" dirty="0" err="1">
                  <a:ln>
                    <a:noFill/>
                  </a:ln>
                  <a:solidFill>
                    <a:srgbClr val="000000"/>
                  </a:solidFill>
                  <a:effectLst/>
                  <a:uLnTx/>
                  <a:uFillTx/>
                  <a:latin typeface="Arial" panose="020B0604020202020204"/>
                  <a:ea typeface="+mn-ea"/>
                  <a:cs typeface="+mn-cs"/>
                </a:rPr>
                <a:t>ctDNA</a:t>
              </a:r>
              <a:r>
                <a:rPr kumimoji="0" lang="en-US" sz="1100" b="1" i="0" u="sng" strike="noStrike" kern="1200" cap="none" spc="0" normalizeH="0" baseline="0" noProof="0" dirty="0">
                  <a:ln>
                    <a:noFill/>
                  </a:ln>
                  <a:solidFill>
                    <a:srgbClr val="000000"/>
                  </a:solidFill>
                  <a:effectLst/>
                  <a:uLnTx/>
                  <a:uFillTx/>
                  <a:latin typeface="Arial" panose="020B0604020202020204"/>
                  <a:ea typeface="+mn-ea"/>
                  <a:cs typeface="+mn-cs"/>
                </a:rPr>
                <a:t>(+): 37%</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HR, 0.59 (95% CI: 0.41, 0.86)</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Arial" panose="020B0604020202020204"/>
                  <a:ea typeface="+mn-ea"/>
                  <a:cs typeface="+mn-cs"/>
                </a:rPr>
                <a:t>P</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=0.0059</a:t>
              </a:r>
            </a:p>
          </p:txBody>
        </p:sp>
        <p:sp>
          <p:nvSpPr>
            <p:cNvPr id="20" name="Google Shape;589;p102">
              <a:extLst>
                <a:ext uri="{FF2B5EF4-FFF2-40B4-BE49-F238E27FC236}">
                  <a16:creationId xmlns:a16="http://schemas.microsoft.com/office/drawing/2014/main" id="{52931B36-7988-F824-6B6D-D1D1E91228C2}"/>
                </a:ext>
              </a:extLst>
            </p:cNvPr>
            <p:cNvSpPr/>
            <p:nvPr/>
          </p:nvSpPr>
          <p:spPr>
            <a:xfrm>
              <a:off x="5594591" y="2800315"/>
              <a:ext cx="573721" cy="600919"/>
            </a:xfrm>
            <a:prstGeom prst="roundRect">
              <a:avLst>
                <a:gd name="adj" fmla="val 16667"/>
              </a:avLst>
            </a:prstGeom>
            <a:noFill/>
            <a:ln w="12700" cap="flat" cmpd="sng">
              <a:noFill/>
              <a:prstDash val="solid"/>
              <a:round/>
              <a:headEnd type="none" w="sm" len="sm"/>
              <a:tailEnd type="none" w="sm" len="sm"/>
            </a:ln>
          </p:spPr>
          <p:txBody>
            <a:bodyPr spcFirstLastPara="1" wrap="square" lIns="91421" tIns="45697" rIns="91421" bIns="45697" anchor="t" anchorCtr="0">
              <a:noAutofit/>
            </a:bodyPr>
            <a:lstStyle/>
            <a:p>
              <a:pPr marL="0" marR="0" lvl="0" indent="0" algn="l" defTabSz="914400" rtl="0" eaLnBrk="1" fontAlgn="auto" latinLnBrk="0" hangingPunct="1">
                <a:lnSpc>
                  <a:spcPct val="6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062F6E"/>
                  </a:solidFill>
                  <a:effectLst/>
                  <a:uLnTx/>
                  <a:uFillTx/>
                  <a:latin typeface="Arial" panose="020B0604020202020204"/>
                  <a:ea typeface="+mn-ea"/>
                  <a:cs typeface="Arial" panose="020B0604020202020204"/>
                  <a:sym typeface="Arial" panose="020B0604020202020204"/>
                </a:rPr>
                <a:t>—</a:t>
              </a:r>
              <a:r>
                <a:rPr kumimoji="0" lang="en-US" sz="1765" b="1" i="0" u="none" strike="noStrike" kern="1200" cap="none" spc="0" normalizeH="0" baseline="0" noProof="0" dirty="0">
                  <a:ln>
                    <a:noFill/>
                  </a:ln>
                  <a:solidFill>
                    <a:srgbClr val="5ABD75"/>
                  </a:solidFill>
                  <a:effectLst/>
                  <a:uLnTx/>
                  <a:uFillTx/>
                  <a:latin typeface="Arial" panose="020B0604020202020204"/>
                  <a:ea typeface="+mn-ea"/>
                  <a:cs typeface="Arial" panose="020B0604020202020204"/>
                  <a:sym typeface="Arial" panose="020B0604020202020204"/>
                </a:rPr>
                <a:t> </a:t>
              </a:r>
              <a:r>
                <a:rPr kumimoji="0" lang="en-US" sz="106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n=116</a:t>
              </a:r>
            </a:p>
            <a:p>
              <a:pPr marL="0" marR="0" lvl="0" indent="0" algn="l" defTabSz="914400" rtl="0" eaLnBrk="1" fontAlgn="auto" latinLnBrk="0" hangingPunct="1">
                <a:lnSpc>
                  <a:spcPct val="6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ED2A31"/>
                  </a:solidFill>
                  <a:effectLst/>
                  <a:uLnTx/>
                  <a:uFillTx/>
                  <a:latin typeface="Arial" panose="020B0604020202020204"/>
                  <a:ea typeface="+mn-ea"/>
                  <a:cs typeface="Arial" panose="020B0604020202020204"/>
                  <a:sym typeface="Arial" panose="020B0604020202020204"/>
                </a:rPr>
                <a:t>—</a:t>
              </a:r>
              <a:r>
                <a:rPr kumimoji="0" lang="en-US" sz="1765" b="1" i="0" u="none" strike="noStrike" kern="1200" cap="none" spc="0" normalizeH="0" baseline="0" noProof="0" dirty="0">
                  <a:ln>
                    <a:noFill/>
                  </a:ln>
                  <a:solidFill>
                    <a:srgbClr val="CE9BC6"/>
                  </a:solidFill>
                  <a:effectLst/>
                  <a:uLnTx/>
                  <a:uFillTx/>
                  <a:latin typeface="Arial" panose="020B0604020202020204"/>
                  <a:ea typeface="+mn-ea"/>
                  <a:cs typeface="Arial" panose="020B0604020202020204"/>
                  <a:sym typeface="Arial" panose="020B0604020202020204"/>
                </a:rPr>
                <a:t> </a:t>
              </a:r>
              <a:r>
                <a:rPr kumimoji="0" lang="en-US" sz="106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n=98</a:t>
              </a:r>
            </a:p>
            <a:p>
              <a:pPr marL="0" marR="0" lvl="0" indent="0" algn="l" defTabSz="806450" rtl="0" eaLnBrk="0" fontAlgn="base" latinLnBrk="0" hangingPunct="0">
                <a:lnSpc>
                  <a:spcPct val="6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82B0DF"/>
                  </a:solidFill>
                  <a:effectLst/>
                  <a:uLnTx/>
                  <a:uFillTx/>
                  <a:latin typeface="Arial" panose="020B0604020202020204"/>
                  <a:ea typeface="Arial Unicode MS" panose="020B0604020202020204" pitchFamily="34" charset="-128"/>
                  <a:cs typeface="Arial" panose="020B0604020202020204"/>
                  <a:sym typeface="Arial" panose="020B0604020202020204"/>
                </a:rPr>
                <a:t>—</a:t>
              </a:r>
              <a:r>
                <a:rPr kumimoji="0" lang="en-US" sz="1765" b="1" i="0" u="none" strike="noStrike" kern="1200" cap="none" spc="0" normalizeH="0" baseline="0" noProof="0" dirty="0">
                  <a:ln>
                    <a:noFill/>
                  </a:ln>
                  <a:solidFill>
                    <a:srgbClr val="982E9A"/>
                  </a:solidFill>
                  <a:effectLst/>
                  <a:uLnTx/>
                  <a:uFillTx/>
                  <a:latin typeface="Arial" panose="020B0604020202020204"/>
                  <a:ea typeface="Arial Unicode MS" panose="020B0604020202020204" pitchFamily="34" charset="-128"/>
                  <a:cs typeface="Arial" panose="020B0604020202020204"/>
                  <a:sym typeface="Arial" panose="020B0604020202020204"/>
                </a:rPr>
                <a:t> </a:t>
              </a:r>
              <a:r>
                <a:rPr kumimoji="0" lang="en-US" sz="1060" b="0" i="0" u="none" strike="noStrike" kern="1200" cap="none" spc="0" normalizeH="0" baseline="0" noProof="0" dirty="0">
                  <a:ln>
                    <a:noFill/>
                  </a:ln>
                  <a:solidFill>
                    <a:srgbClr val="000000"/>
                  </a:solidFill>
                  <a:effectLst/>
                  <a:uLnTx/>
                  <a:uFillTx/>
                  <a:latin typeface="Arial" panose="020B0604020202020204"/>
                  <a:ea typeface="Arial Unicode MS" panose="020B0604020202020204" pitchFamily="34" charset="-128"/>
                  <a:cs typeface="Arial" panose="020B0604020202020204"/>
                  <a:sym typeface="Arial" panose="020B0604020202020204"/>
                </a:rPr>
                <a:t>n=184</a:t>
              </a:r>
            </a:p>
            <a:p>
              <a:pPr marL="0" marR="0" lvl="0" indent="0" algn="l" defTabSz="914400" rtl="0" eaLnBrk="1" fontAlgn="auto" latinLnBrk="0" hangingPunct="1">
                <a:lnSpc>
                  <a:spcPct val="6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EA9596"/>
                  </a:solidFill>
                  <a:effectLst/>
                  <a:uLnTx/>
                  <a:uFillTx/>
                  <a:latin typeface="Arial" panose="020B0604020202020204"/>
                  <a:ea typeface="+mn-ea"/>
                  <a:cs typeface="Arial" panose="020B0604020202020204"/>
                  <a:sym typeface="Arial" panose="020B0604020202020204"/>
                </a:rPr>
                <a:t>—</a:t>
              </a:r>
              <a:r>
                <a:rPr kumimoji="0" lang="en-US" sz="1765" b="1" i="0" u="none" strike="noStrike" kern="1200" cap="none" spc="0" normalizeH="0" baseline="0" noProof="0" dirty="0">
                  <a:ln>
                    <a:noFill/>
                  </a:ln>
                  <a:solidFill>
                    <a:srgbClr val="006735"/>
                  </a:solidFill>
                  <a:effectLst/>
                  <a:uLnTx/>
                  <a:uFillTx/>
                  <a:latin typeface="Arial" panose="020B0604020202020204"/>
                  <a:ea typeface="+mn-ea"/>
                  <a:cs typeface="Arial" panose="020B0604020202020204"/>
                  <a:sym typeface="Arial" panose="020B0604020202020204"/>
                </a:rPr>
                <a:t> </a:t>
              </a:r>
              <a:r>
                <a:rPr kumimoji="0" lang="en-US" sz="106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n=183</a:t>
              </a:r>
            </a:p>
          </p:txBody>
        </p:sp>
        <p:sp>
          <p:nvSpPr>
            <p:cNvPr id="21" name="Rectangle 66">
              <a:extLst>
                <a:ext uri="{FF2B5EF4-FFF2-40B4-BE49-F238E27FC236}">
                  <a16:creationId xmlns:a16="http://schemas.microsoft.com/office/drawing/2014/main" id="{7F9362DC-1859-1112-4FCD-F26A6A9DF02B}"/>
                </a:ext>
              </a:extLst>
            </p:cNvPr>
            <p:cNvSpPr>
              <a:spLocks noChangeArrowheads="1"/>
            </p:cNvSpPr>
            <p:nvPr/>
          </p:nvSpPr>
          <p:spPr bwMode="auto">
            <a:xfrm rot="16200000">
              <a:off x="2909880" y="2235842"/>
              <a:ext cx="1047830" cy="1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94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Overall survival</a:t>
              </a:r>
              <a:endParaRPr kumimoji="0" lang="en-US" altLang="en-US" sz="194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536EA5F9-C772-A69E-4252-F2CBCF4CCC8F}"/>
                </a:ext>
              </a:extLst>
            </p:cNvPr>
            <p:cNvSpPr txBox="1"/>
            <p:nvPr/>
          </p:nvSpPr>
          <p:spPr>
            <a:xfrm>
              <a:off x="4226510" y="3181265"/>
              <a:ext cx="718759" cy="2062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000000"/>
                  </a:solidFill>
                  <a:effectLst/>
                  <a:uLnTx/>
                  <a:uFillTx/>
                  <a:latin typeface="Arial" panose="020B0604020202020204"/>
                  <a:ea typeface="+mn-ea"/>
                  <a:cs typeface="+mn-cs"/>
                </a:rPr>
                <a:t>Months</a:t>
              </a:r>
            </a:p>
          </p:txBody>
        </p:sp>
      </p:grpSp>
      <p:sp>
        <p:nvSpPr>
          <p:cNvPr id="23" name="Title 1">
            <a:extLst>
              <a:ext uri="{FF2B5EF4-FFF2-40B4-BE49-F238E27FC236}">
                <a16:creationId xmlns:a16="http://schemas.microsoft.com/office/drawing/2014/main" id="{9B3F183E-D37A-BD82-F665-5422BDCDB0F0}"/>
              </a:ext>
            </a:extLst>
          </p:cNvPr>
          <p:cNvSpPr txBox="1"/>
          <p:nvPr/>
        </p:nvSpPr>
        <p:spPr>
          <a:xfrm>
            <a:off x="500908" y="436972"/>
            <a:ext cx="11081491" cy="1097280"/>
          </a:xfrm>
          <a:prstGeom prst="rect">
            <a:avLst/>
          </a:prstGeom>
          <a:solidFill>
            <a:srgbClr val="002060"/>
          </a:solidFill>
        </p:spPr>
        <p:txBody>
          <a:bodyPr vert="horz" lIns="0" tIns="0" rIns="0" bIns="0" rtlCol="0" anchor="ctr">
            <a:noAutofit/>
          </a:bodyPr>
          <a:lstStyle>
            <a:lvl1pPr algn="l" defTabSz="914400" rtl="0" eaLnBrk="1" latinLnBrk="0" hangingPunct="1">
              <a:spcBef>
                <a:spcPts val="400"/>
              </a:spcBef>
              <a:spcAft>
                <a:spcPts val="400"/>
              </a:spcAft>
              <a:buNone/>
              <a:defRPr sz="2820" b="0" kern="1200">
                <a:solidFill>
                  <a:srgbClr val="062F6E"/>
                </a:solidFill>
                <a:latin typeface="+mj-lt"/>
                <a:ea typeface="+mj-ea"/>
                <a:cs typeface="+mj-cs"/>
              </a:defRPr>
            </a:lvl1p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Retrospective Analysis of ctDNA in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mj-ea"/>
                <a:cs typeface="Arial" panose="020B0604020202020204" pitchFamily="34" charset="0"/>
              </a:rPr>
              <a:t>IMvigor</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010</a:t>
            </a:r>
          </a:p>
        </p:txBody>
      </p:sp>
      <p:sp>
        <p:nvSpPr>
          <p:cNvPr id="24" name="TextBox 23">
            <a:extLst>
              <a:ext uri="{FF2B5EF4-FFF2-40B4-BE49-F238E27FC236}">
                <a16:creationId xmlns:a16="http://schemas.microsoft.com/office/drawing/2014/main" id="{464DC5B1-F7E5-AA41-DC6F-8B48B033F1CB}"/>
              </a:ext>
            </a:extLst>
          </p:cNvPr>
          <p:cNvSpPr txBox="1"/>
          <p:nvPr/>
        </p:nvSpPr>
        <p:spPr bwMode="auto">
          <a:xfrm>
            <a:off x="4025900" y="6270325"/>
            <a:ext cx="7785099" cy="360850"/>
          </a:xfrm>
          <a:prstGeom prst="rect">
            <a:avLst/>
          </a:prstGeom>
          <a:noFill/>
          <a:ln w="9525">
            <a:noFill/>
            <a:miter lim="800000"/>
          </a:ln>
          <a:effectLst/>
        </p:spPr>
        <p:txBody>
          <a:bodyPr wrap="squar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Powles T et al. </a:t>
            </a:r>
            <a:r>
              <a:rPr kumimoji="0" lang="en-US" sz="1400" b="0" i="1" u="none" strike="noStrike" kern="0" cap="none" spc="0" normalizeH="0" baseline="0" noProof="0" dirty="0">
                <a:ln>
                  <a:noFill/>
                </a:ln>
                <a:solidFill>
                  <a:srgbClr val="000000"/>
                </a:solidFill>
                <a:effectLst/>
                <a:uLnTx/>
                <a:uFillTx/>
                <a:latin typeface="Arial" panose="020B0604020202020204"/>
                <a:ea typeface="+mn-ea"/>
                <a:cs typeface="+mn-cs"/>
              </a:rPr>
              <a:t>Nature. </a:t>
            </a: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2021;595(7867):432-437.  </a:t>
            </a:r>
          </a:p>
        </p:txBody>
      </p:sp>
    </p:spTree>
    <p:extLst>
      <p:ext uri="{BB962C8B-B14F-4D97-AF65-F5344CB8AC3E}">
        <p14:creationId xmlns:p14="http://schemas.microsoft.com/office/powerpoint/2010/main" val="32176713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C2E0F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C9DF2A-74B1-CA41-ADD7-EF072D5EA3A1}"/>
              </a:ext>
            </a:extLst>
          </p:cNvPr>
          <p:cNvSpPr>
            <a:spLocks noGrp="1"/>
          </p:cNvSpPr>
          <p:nvPr>
            <p:ph idx="1"/>
          </p:nvPr>
        </p:nvSpPr>
        <p:spPr>
          <a:xfrm>
            <a:off x="838200" y="556055"/>
            <a:ext cx="10515600" cy="1144416"/>
          </a:xfrm>
          <a:solidFill>
            <a:srgbClr val="002060"/>
          </a:solidFill>
        </p:spPr>
        <p:txBody>
          <a:bodyPr anchor="ctr">
            <a:normAutofit/>
          </a:bodyPr>
          <a:lstStyle/>
          <a:p>
            <a:pPr marL="0" indent="0" algn="ctr">
              <a:buNone/>
            </a:pPr>
            <a:r>
              <a:rPr lang="en-US" sz="3200" b="1" dirty="0">
                <a:solidFill>
                  <a:schemeClr val="bg1"/>
                </a:solidFill>
                <a:latin typeface="Arial" panose="020B0604020202020204" pitchFamily="34" charset="0"/>
                <a:cs typeface="Arial" panose="020B0604020202020204" pitchFamily="34" charset="0"/>
              </a:rPr>
              <a:t>Can ctDNA-Based MRD Serve as an Intermediate Clinical Endpoint?</a:t>
            </a:r>
          </a:p>
        </p:txBody>
      </p:sp>
      <p:sp>
        <p:nvSpPr>
          <p:cNvPr id="5" name="Rectangle 4">
            <a:extLst>
              <a:ext uri="{FF2B5EF4-FFF2-40B4-BE49-F238E27FC236}">
                <a16:creationId xmlns:a16="http://schemas.microsoft.com/office/drawing/2014/main" id="{37C842AA-BB32-AEFA-8AF1-732317F3440B}"/>
              </a:ext>
            </a:extLst>
          </p:cNvPr>
          <p:cNvSpPr/>
          <p:nvPr/>
        </p:nvSpPr>
        <p:spPr>
          <a:xfrm>
            <a:off x="838201" y="1995496"/>
            <a:ext cx="10515600" cy="4044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54B86BD-62F9-A24E-B6B2-E4799ED8F38A}"/>
              </a:ext>
            </a:extLst>
          </p:cNvPr>
          <p:cNvGrpSpPr/>
          <p:nvPr/>
        </p:nvGrpSpPr>
        <p:grpSpPr>
          <a:xfrm>
            <a:off x="997032" y="2016491"/>
            <a:ext cx="9619357" cy="4023360"/>
            <a:chOff x="997032" y="1979846"/>
            <a:chExt cx="9619357" cy="4023360"/>
          </a:xfrm>
        </p:grpSpPr>
        <p:pic>
          <p:nvPicPr>
            <p:cNvPr id="13" name="Picture 12">
              <a:extLst>
                <a:ext uri="{FF2B5EF4-FFF2-40B4-BE49-F238E27FC236}">
                  <a16:creationId xmlns:a16="http://schemas.microsoft.com/office/drawing/2014/main" id="{F03458BC-B7B5-FB4D-81BE-251286A165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0683" y="2536374"/>
              <a:ext cx="6495706" cy="3108960"/>
            </a:xfrm>
            <a:prstGeom prst="rect">
              <a:avLst/>
            </a:prstGeom>
            <a:noFill/>
            <a:ln>
              <a:noFill/>
            </a:ln>
          </p:spPr>
        </p:pic>
        <p:grpSp>
          <p:nvGrpSpPr>
            <p:cNvPr id="7" name="Group 6">
              <a:extLst>
                <a:ext uri="{FF2B5EF4-FFF2-40B4-BE49-F238E27FC236}">
                  <a16:creationId xmlns:a16="http://schemas.microsoft.com/office/drawing/2014/main" id="{2B5F3A0C-D7D6-5B4D-8FBB-A72C891A6AA4}"/>
                </a:ext>
              </a:extLst>
            </p:cNvPr>
            <p:cNvGrpSpPr/>
            <p:nvPr/>
          </p:nvGrpSpPr>
          <p:grpSpPr>
            <a:xfrm>
              <a:off x="997032" y="1979846"/>
              <a:ext cx="2563390" cy="4023360"/>
              <a:chOff x="278573" y="2034272"/>
              <a:chExt cx="2563390" cy="4023360"/>
            </a:xfrm>
          </p:grpSpPr>
          <p:pic>
            <p:nvPicPr>
              <p:cNvPr id="12" name="Picture 2" descr="Fig. 2">
                <a:extLst>
                  <a:ext uri="{FF2B5EF4-FFF2-40B4-BE49-F238E27FC236}">
                    <a16:creationId xmlns:a16="http://schemas.microsoft.com/office/drawing/2014/main" id="{94610AB1-9121-A540-B605-BC780332F2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78573" y="2034272"/>
                <a:ext cx="2563390" cy="40233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19ECA6-79CD-2A41-BB88-A662B1EFA265}"/>
                  </a:ext>
                </a:extLst>
              </p:cNvPr>
              <p:cNvSpPr/>
              <p:nvPr/>
            </p:nvSpPr>
            <p:spPr>
              <a:xfrm>
                <a:off x="566057" y="2034272"/>
                <a:ext cx="457200" cy="556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8" name="TextBox 7">
            <a:extLst>
              <a:ext uri="{FF2B5EF4-FFF2-40B4-BE49-F238E27FC236}">
                <a16:creationId xmlns:a16="http://schemas.microsoft.com/office/drawing/2014/main" id="{BA1E3D00-2406-156A-DFE2-FA4B44381EB9}"/>
              </a:ext>
            </a:extLst>
          </p:cNvPr>
          <p:cNvSpPr txBox="1"/>
          <p:nvPr/>
        </p:nvSpPr>
        <p:spPr bwMode="auto">
          <a:xfrm>
            <a:off x="4025900" y="6270325"/>
            <a:ext cx="7785099" cy="360850"/>
          </a:xfrm>
          <a:prstGeom prst="rect">
            <a:avLst/>
          </a:prstGeom>
          <a:noFill/>
          <a:ln w="9525">
            <a:noFill/>
            <a:miter lim="800000"/>
          </a:ln>
          <a:effectLst/>
        </p:spPr>
        <p:txBody>
          <a:bodyPr wrap="squar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Powles T et al. </a:t>
            </a:r>
            <a:r>
              <a:rPr kumimoji="0" lang="en-US" sz="1400" b="0" i="1" u="none" strike="noStrike" kern="0" cap="none" spc="0" normalizeH="0" baseline="0" noProof="0" dirty="0">
                <a:ln>
                  <a:noFill/>
                </a:ln>
                <a:solidFill>
                  <a:srgbClr val="000000"/>
                </a:solidFill>
                <a:effectLst/>
                <a:uLnTx/>
                <a:uFillTx/>
                <a:latin typeface="Arial" panose="020B0604020202020204"/>
                <a:ea typeface="+mn-ea"/>
                <a:cs typeface="+mn-cs"/>
              </a:rPr>
              <a:t>Nature. </a:t>
            </a:r>
            <a:r>
              <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rPr>
              <a:t>2021;595(7867):432-437.  </a:t>
            </a:r>
          </a:p>
        </p:txBody>
      </p:sp>
    </p:spTree>
    <p:extLst>
      <p:ext uri="{BB962C8B-B14F-4D97-AF65-F5344CB8AC3E}">
        <p14:creationId xmlns:p14="http://schemas.microsoft.com/office/powerpoint/2010/main" val="12820800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C2E0FE"/>
        </a:solidFill>
        <a:effectLst/>
      </p:bgPr>
    </p:bg>
    <p:spTree>
      <p:nvGrpSpPr>
        <p:cNvPr id="1" name="">
          <a:extLst>
            <a:ext uri="{FF2B5EF4-FFF2-40B4-BE49-F238E27FC236}">
              <a16:creationId xmlns:a16="http://schemas.microsoft.com/office/drawing/2014/main" id="{4A175D51-DDC9-F85B-BE1F-8D77024699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E5F23-389C-A681-E44D-DBBAC7C28583}"/>
              </a:ext>
            </a:extLst>
          </p:cNvPr>
          <p:cNvSpPr>
            <a:spLocks noGrp="1"/>
          </p:cNvSpPr>
          <p:nvPr>
            <p:ph idx="1"/>
          </p:nvPr>
        </p:nvSpPr>
        <p:spPr>
          <a:xfrm>
            <a:off x="838200" y="556055"/>
            <a:ext cx="10515600" cy="1144416"/>
          </a:xfrm>
          <a:solidFill>
            <a:srgbClr val="002060"/>
          </a:solidFill>
        </p:spPr>
        <p:txBody>
          <a:bodyPr anchor="ctr">
            <a:normAutofit/>
          </a:bodyPr>
          <a:lstStyle/>
          <a:p>
            <a:pPr marL="0" indent="0" algn="ctr">
              <a:buNone/>
            </a:pPr>
            <a:r>
              <a:rPr lang="en-US" sz="3200" b="1" dirty="0">
                <a:solidFill>
                  <a:schemeClr val="bg1"/>
                </a:solidFill>
                <a:latin typeface="Arial" panose="020B0604020202020204" pitchFamily="34" charset="0"/>
                <a:cs typeface="Arial" panose="020B0604020202020204" pitchFamily="34" charset="0"/>
              </a:rPr>
              <a:t>Retrospective Analysis of ctDNA in Checkmate 274</a:t>
            </a:r>
          </a:p>
        </p:txBody>
      </p:sp>
      <p:sp>
        <p:nvSpPr>
          <p:cNvPr id="5" name="Rectangle 4">
            <a:extLst>
              <a:ext uri="{FF2B5EF4-FFF2-40B4-BE49-F238E27FC236}">
                <a16:creationId xmlns:a16="http://schemas.microsoft.com/office/drawing/2014/main" id="{081AFBB9-AE6B-517E-DF8E-520744E6BFE1}"/>
              </a:ext>
            </a:extLst>
          </p:cNvPr>
          <p:cNvSpPr/>
          <p:nvPr/>
        </p:nvSpPr>
        <p:spPr>
          <a:xfrm>
            <a:off x="838201" y="1899244"/>
            <a:ext cx="10515600" cy="4044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36874AE-9614-1392-5D4D-978F8632A210}"/>
              </a:ext>
            </a:extLst>
          </p:cNvPr>
          <p:cNvSpPr/>
          <p:nvPr/>
        </p:nvSpPr>
        <p:spPr>
          <a:xfrm>
            <a:off x="1284516" y="1920239"/>
            <a:ext cx="457200" cy="556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523D676-D317-BCD9-2592-0133AA3FF222}"/>
              </a:ext>
            </a:extLst>
          </p:cNvPr>
          <p:cNvSpPr txBox="1"/>
          <p:nvPr/>
        </p:nvSpPr>
        <p:spPr>
          <a:xfrm>
            <a:off x="3390900" y="6393010"/>
            <a:ext cx="81907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Galsky</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MD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 Oncol.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2025:S0923-7534(25)04930-0.  </a:t>
            </a:r>
          </a:p>
        </p:txBody>
      </p:sp>
      <p:pic>
        <p:nvPicPr>
          <p:cNvPr id="6" name="Picture 5">
            <a:extLst>
              <a:ext uri="{FF2B5EF4-FFF2-40B4-BE49-F238E27FC236}">
                <a16:creationId xmlns:a16="http://schemas.microsoft.com/office/drawing/2014/main" id="{003AC6CE-22F1-B38F-C070-542B8FB1D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00" y="1899244"/>
            <a:ext cx="9063906" cy="3931920"/>
          </a:xfrm>
          <a:prstGeom prst="rect">
            <a:avLst/>
          </a:prstGeom>
        </p:spPr>
      </p:pic>
    </p:spTree>
    <p:extLst>
      <p:ext uri="{BB962C8B-B14F-4D97-AF65-F5344CB8AC3E}">
        <p14:creationId xmlns:p14="http://schemas.microsoft.com/office/powerpoint/2010/main" val="37172324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pic>
        <p:nvPicPr>
          <p:cNvPr id="10" name="Picture 9" descr="A diagram of a study design&#10;&#10;AI-generated content may be incorrect.">
            <a:extLst>
              <a:ext uri="{FF2B5EF4-FFF2-40B4-BE49-F238E27FC236}">
                <a16:creationId xmlns:a16="http://schemas.microsoft.com/office/drawing/2014/main" id="{D62BA37B-98B2-F773-8ECD-00714B03C3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66861" y="2086729"/>
            <a:ext cx="10229331" cy="3840480"/>
          </a:xfrm>
          <a:prstGeom prst="rect">
            <a:avLst/>
          </a:prstGeom>
        </p:spPr>
      </p:pic>
      <p:sp>
        <p:nvSpPr>
          <p:cNvPr id="2" name="Content Placeholder 2">
            <a:extLst>
              <a:ext uri="{FF2B5EF4-FFF2-40B4-BE49-F238E27FC236}">
                <a16:creationId xmlns:a16="http://schemas.microsoft.com/office/drawing/2014/main" id="{738AA5C4-4B1A-CC93-8639-AFA9B5573BC8}"/>
              </a:ext>
            </a:extLst>
          </p:cNvPr>
          <p:cNvSpPr>
            <a:spLocks noGrp="1"/>
          </p:cNvSpPr>
          <p:nvPr>
            <p:ph idx="1"/>
          </p:nvPr>
        </p:nvSpPr>
        <p:spPr>
          <a:xfrm>
            <a:off x="838200" y="556055"/>
            <a:ext cx="10515600" cy="1144416"/>
          </a:xfrm>
          <a:solidFill>
            <a:srgbClr val="002060"/>
          </a:solidFill>
        </p:spPr>
        <p:txBody>
          <a:bodyPr anchor="ctr">
            <a:normAutofit/>
          </a:bodyPr>
          <a:lstStyle/>
          <a:p>
            <a:pPr marL="0" indent="0" algn="ctr">
              <a:buNone/>
            </a:pPr>
            <a:r>
              <a:rPr lang="en-US" sz="4000" b="1" dirty="0" err="1">
                <a:solidFill>
                  <a:schemeClr val="bg1"/>
                </a:solidFill>
                <a:latin typeface="Arial" panose="020B0604020202020204" pitchFamily="34" charset="0"/>
                <a:cs typeface="Arial" panose="020B0604020202020204" pitchFamily="34" charset="0"/>
              </a:rPr>
              <a:t>IMvigor</a:t>
            </a:r>
            <a:r>
              <a:rPr lang="en-US" sz="4000" b="1" dirty="0">
                <a:solidFill>
                  <a:schemeClr val="bg1"/>
                </a:solidFill>
                <a:latin typeface="Arial" panose="020B0604020202020204" pitchFamily="34" charset="0"/>
                <a:cs typeface="Arial" panose="020B0604020202020204" pitchFamily="34" charset="0"/>
              </a:rPr>
              <a:t> 011: Study Schema</a:t>
            </a:r>
          </a:p>
        </p:txBody>
      </p:sp>
      <p:sp>
        <p:nvSpPr>
          <p:cNvPr id="4" name="TextBox 3">
            <a:extLst>
              <a:ext uri="{FF2B5EF4-FFF2-40B4-BE49-F238E27FC236}">
                <a16:creationId xmlns:a16="http://schemas.microsoft.com/office/drawing/2014/main" id="{65C2DB06-C44D-7CBF-AF2B-B15392C795CB}"/>
              </a:ext>
            </a:extLst>
          </p:cNvPr>
          <p:cNvSpPr txBox="1"/>
          <p:nvPr/>
        </p:nvSpPr>
        <p:spPr>
          <a:xfrm>
            <a:off x="3848100" y="6301945"/>
            <a:ext cx="62034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Powles T et al</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 Oct 20.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116469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CAC52DC-3C8C-E478-D47F-3426F6D827AA}"/>
              </a:ext>
            </a:extLst>
          </p:cNvPr>
          <p:cNvGraphicFramePr/>
          <p:nvPr/>
        </p:nvGraphicFramePr>
        <p:xfrm>
          <a:off x="838200" y="2050380"/>
          <a:ext cx="10515600" cy="3942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19737735-1419-9967-B228-26C70BF3D55B}"/>
              </a:ext>
            </a:extLst>
          </p:cNvPr>
          <p:cNvSpPr>
            <a:spLocks noGrp="1"/>
          </p:cNvSpPr>
          <p:nvPr>
            <p:ph idx="1"/>
          </p:nvPr>
        </p:nvSpPr>
        <p:spPr>
          <a:xfrm>
            <a:off x="838200" y="556055"/>
            <a:ext cx="10515600" cy="1144416"/>
          </a:xfrm>
          <a:solidFill>
            <a:srgbClr val="002060"/>
          </a:solidFill>
        </p:spPr>
        <p:txBody>
          <a:bodyPr anchor="ctr">
            <a:normAutofit/>
          </a:bodyPr>
          <a:lstStyle/>
          <a:p>
            <a:pPr marL="0" indent="0" algn="ctr">
              <a:buNone/>
            </a:pPr>
            <a:r>
              <a:rPr lang="en-US" sz="4000" b="1" dirty="0" err="1">
                <a:solidFill>
                  <a:schemeClr val="bg1"/>
                </a:solidFill>
                <a:latin typeface="Arial" panose="020B0604020202020204" pitchFamily="34" charset="0"/>
                <a:cs typeface="Arial" panose="020B0604020202020204" pitchFamily="34" charset="0"/>
              </a:rPr>
              <a:t>IMvigor</a:t>
            </a:r>
            <a:r>
              <a:rPr lang="en-US" sz="4000" b="1" dirty="0">
                <a:solidFill>
                  <a:schemeClr val="bg1"/>
                </a:solidFill>
                <a:latin typeface="Arial" panose="020B0604020202020204" pitchFamily="34" charset="0"/>
                <a:cs typeface="Arial" panose="020B0604020202020204" pitchFamily="34" charset="0"/>
              </a:rPr>
              <a:t> 011: ctDNA kinetics</a:t>
            </a:r>
          </a:p>
        </p:txBody>
      </p:sp>
    </p:spTree>
    <p:extLst>
      <p:ext uri="{BB962C8B-B14F-4D97-AF65-F5344CB8AC3E}">
        <p14:creationId xmlns:p14="http://schemas.microsoft.com/office/powerpoint/2010/main" val="9033654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229BD39-1617-BCD7-2C3D-DAAA7BC0C56A}"/>
              </a:ext>
            </a:extLst>
          </p:cNvPr>
          <p:cNvSpPr>
            <a:spLocks noGrp="1"/>
          </p:cNvSpPr>
          <p:nvPr>
            <p:ph idx="1"/>
          </p:nvPr>
        </p:nvSpPr>
        <p:spPr>
          <a:xfrm>
            <a:off x="838200" y="556055"/>
            <a:ext cx="10515600" cy="1144416"/>
          </a:xfrm>
          <a:solidFill>
            <a:srgbClr val="002060"/>
          </a:solidFill>
        </p:spPr>
        <p:txBody>
          <a:bodyPr anchor="ctr">
            <a:normAutofit/>
          </a:bodyPr>
          <a:lstStyle/>
          <a:p>
            <a:pPr marL="0" indent="0" algn="ctr">
              <a:buNone/>
            </a:pPr>
            <a:r>
              <a:rPr lang="en-US" sz="3600" b="1" dirty="0" err="1">
                <a:solidFill>
                  <a:schemeClr val="bg1"/>
                </a:solidFill>
                <a:latin typeface="Arial" panose="020B0604020202020204" pitchFamily="34" charset="0"/>
                <a:cs typeface="Arial" panose="020B0604020202020204" pitchFamily="34" charset="0"/>
              </a:rPr>
              <a:t>IMvigor</a:t>
            </a:r>
            <a:r>
              <a:rPr lang="en-US" sz="3600" b="1" dirty="0">
                <a:solidFill>
                  <a:schemeClr val="bg1"/>
                </a:solidFill>
                <a:latin typeface="Arial" panose="020B0604020202020204" pitchFamily="34" charset="0"/>
                <a:cs typeface="Arial" panose="020B0604020202020204" pitchFamily="34" charset="0"/>
              </a:rPr>
              <a:t> 011: Outcomes in patients who tested ctDNA(+)</a:t>
            </a:r>
          </a:p>
        </p:txBody>
      </p:sp>
      <p:pic>
        <p:nvPicPr>
          <p:cNvPr id="9" name="Picture 8">
            <a:extLst>
              <a:ext uri="{FF2B5EF4-FFF2-40B4-BE49-F238E27FC236}">
                <a16:creationId xmlns:a16="http://schemas.microsoft.com/office/drawing/2014/main" id="{E09BFB5B-FC29-034F-E7CD-42A4FE1F47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95605" y="1791419"/>
            <a:ext cx="9800789" cy="4297680"/>
          </a:xfrm>
          <a:prstGeom prst="rect">
            <a:avLst/>
          </a:prstGeom>
        </p:spPr>
      </p:pic>
      <p:sp>
        <p:nvSpPr>
          <p:cNvPr id="2" name="TextBox 1">
            <a:extLst>
              <a:ext uri="{FF2B5EF4-FFF2-40B4-BE49-F238E27FC236}">
                <a16:creationId xmlns:a16="http://schemas.microsoft.com/office/drawing/2014/main" id="{0B0F5237-94D0-ED8C-021C-ACAEDC7C6A7B}"/>
              </a:ext>
            </a:extLst>
          </p:cNvPr>
          <p:cNvSpPr txBox="1"/>
          <p:nvPr/>
        </p:nvSpPr>
        <p:spPr>
          <a:xfrm>
            <a:off x="3848100" y="6301945"/>
            <a:ext cx="62034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Powles T et al. ESMO 2025</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 Oct 20.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9770988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78A3CA-FAEB-8D57-059C-074E6123E7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32359" y="2020019"/>
            <a:ext cx="10327281" cy="3840480"/>
          </a:xfrm>
          <a:prstGeom prst="rect">
            <a:avLst/>
          </a:prstGeom>
        </p:spPr>
      </p:pic>
      <p:sp>
        <p:nvSpPr>
          <p:cNvPr id="6" name="Content Placeholder 2">
            <a:extLst>
              <a:ext uri="{FF2B5EF4-FFF2-40B4-BE49-F238E27FC236}">
                <a16:creationId xmlns:a16="http://schemas.microsoft.com/office/drawing/2014/main" id="{7E16DCF5-3879-5679-E3F7-8F8EAE3FDC9D}"/>
              </a:ext>
            </a:extLst>
          </p:cNvPr>
          <p:cNvSpPr>
            <a:spLocks noGrp="1"/>
          </p:cNvSpPr>
          <p:nvPr>
            <p:ph idx="1"/>
          </p:nvPr>
        </p:nvSpPr>
        <p:spPr>
          <a:xfrm>
            <a:off x="838200" y="556055"/>
            <a:ext cx="10515600" cy="1144416"/>
          </a:xfrm>
          <a:solidFill>
            <a:srgbClr val="002060"/>
          </a:solidFill>
        </p:spPr>
        <p:txBody>
          <a:bodyPr anchor="ctr">
            <a:normAutofit/>
          </a:bodyPr>
          <a:lstStyle/>
          <a:p>
            <a:pPr marL="0" indent="0" algn="ctr">
              <a:buNone/>
            </a:pPr>
            <a:r>
              <a:rPr lang="en-US" sz="3600" b="1" dirty="0" err="1">
                <a:solidFill>
                  <a:schemeClr val="bg1"/>
                </a:solidFill>
                <a:latin typeface="Arial" panose="020B0604020202020204" pitchFamily="34" charset="0"/>
                <a:cs typeface="Arial" panose="020B0604020202020204" pitchFamily="34" charset="0"/>
              </a:rPr>
              <a:t>IMvigor</a:t>
            </a:r>
            <a:r>
              <a:rPr lang="en-US" sz="3600" b="1" dirty="0">
                <a:solidFill>
                  <a:schemeClr val="bg1"/>
                </a:solidFill>
                <a:latin typeface="Arial" panose="020B0604020202020204" pitchFamily="34" charset="0"/>
                <a:cs typeface="Arial" panose="020B0604020202020204" pitchFamily="34" charset="0"/>
              </a:rPr>
              <a:t> 011: Outcomes in patients who tested </a:t>
            </a:r>
            <a:r>
              <a:rPr lang="en-US" sz="3600" b="1" i="1" u="sng" dirty="0">
                <a:solidFill>
                  <a:schemeClr val="bg1"/>
                </a:solidFill>
                <a:latin typeface="Arial" panose="020B0604020202020204" pitchFamily="34" charset="0"/>
                <a:cs typeface="Arial" panose="020B0604020202020204" pitchFamily="34" charset="0"/>
              </a:rPr>
              <a:t>persistently</a:t>
            </a:r>
            <a:r>
              <a:rPr lang="en-US" sz="3600" b="1" dirty="0">
                <a:solidFill>
                  <a:schemeClr val="bg1"/>
                </a:solidFill>
                <a:latin typeface="Arial" panose="020B0604020202020204" pitchFamily="34" charset="0"/>
                <a:cs typeface="Arial" panose="020B0604020202020204" pitchFamily="34" charset="0"/>
              </a:rPr>
              <a:t> ctDNA(-)</a:t>
            </a:r>
          </a:p>
        </p:txBody>
      </p:sp>
      <p:sp>
        <p:nvSpPr>
          <p:cNvPr id="2" name="TextBox 1">
            <a:extLst>
              <a:ext uri="{FF2B5EF4-FFF2-40B4-BE49-F238E27FC236}">
                <a16:creationId xmlns:a16="http://schemas.microsoft.com/office/drawing/2014/main" id="{79D8C59E-01A8-0D57-AA1F-30FB84BF1F77}"/>
              </a:ext>
            </a:extLst>
          </p:cNvPr>
          <p:cNvSpPr txBox="1"/>
          <p:nvPr/>
        </p:nvSpPr>
        <p:spPr>
          <a:xfrm>
            <a:off x="3848100" y="6301945"/>
            <a:ext cx="62034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Powles T et al. ESMO 2025</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 Oct 20.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996598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a:extLst>
            <a:ext uri="{FF2B5EF4-FFF2-40B4-BE49-F238E27FC236}">
              <a16:creationId xmlns:a16="http://schemas.microsoft.com/office/drawing/2014/main" id="{D09B879A-26CB-F9F3-AF5B-23403BFE5149}"/>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B67E8B3-8084-FC14-2490-EE025872F94A}"/>
              </a:ext>
            </a:extLst>
          </p:cNvPr>
          <p:cNvSpPr>
            <a:spLocks noGrp="1"/>
          </p:cNvSpPr>
          <p:nvPr>
            <p:ph idx="1"/>
          </p:nvPr>
        </p:nvSpPr>
        <p:spPr>
          <a:noFill/>
        </p:spPr>
        <p:txBody>
          <a:bodyPr anchor="t">
            <a:normAutofit/>
          </a:bodyPr>
          <a:lstStyle/>
          <a:p>
            <a:pPr>
              <a:buFont typeface="Wingdings" pitchFamily="2" charset="2"/>
              <a:buChar char="ü"/>
            </a:pPr>
            <a:r>
              <a:rPr lang="en-US" sz="2400" dirty="0">
                <a:latin typeface="Arial" panose="020B0604020202020204" pitchFamily="34" charset="0"/>
                <a:cs typeface="Arial" panose="020B0604020202020204" pitchFamily="34" charset="0"/>
              </a:rPr>
              <a:t> Patients with ctDNA(+) assays after radical surgery for urothelial cancer need adjuvant treatment.</a:t>
            </a:r>
          </a:p>
          <a:p>
            <a:pPr>
              <a:buFont typeface="Wingdings" pitchFamily="2" charset="2"/>
              <a:buChar char="ü"/>
            </a:pPr>
            <a:r>
              <a:rPr lang="en-US" sz="2400" dirty="0">
                <a:latin typeface="Arial" panose="020B0604020202020204" pitchFamily="34" charset="0"/>
                <a:cs typeface="Arial" panose="020B0604020202020204" pitchFamily="34" charset="0"/>
              </a:rPr>
              <a:t> Molecular recurrence is a new clinical disease state that can be meaningfully intervened upon with immune checkpoint blockade.</a:t>
            </a:r>
          </a:p>
          <a:p>
            <a:pPr marL="0" indent="0">
              <a:buNone/>
            </a:pPr>
            <a:endParaRPr lang="en-US" sz="2400" dirty="0">
              <a:latin typeface="Arial" panose="020B0604020202020204" pitchFamily="34" charset="0"/>
              <a:cs typeface="Arial" panose="020B0604020202020204" pitchFamily="34" charset="0"/>
            </a:endParaRPr>
          </a:p>
          <a:p>
            <a:pPr>
              <a:buFont typeface="Wingdings" pitchFamily="2" charset="2"/>
              <a:buChar char="ü"/>
            </a:pPr>
            <a:r>
              <a:rPr lang="en-US" sz="2400" dirty="0">
                <a:latin typeface="Arial" panose="020B0604020202020204" pitchFamily="34" charset="0"/>
                <a:cs typeface="Arial" panose="020B0604020202020204" pitchFamily="34" charset="0"/>
              </a:rPr>
              <a:t> Patients with serial ctDNA(-) assays </a:t>
            </a:r>
            <a:r>
              <a:rPr lang="en-US" sz="2400" i="1" dirty="0">
                <a:latin typeface="Arial" panose="020B0604020202020204" pitchFamily="34" charset="0"/>
                <a:cs typeface="Arial" panose="020B0604020202020204" pitchFamily="34" charset="0"/>
              </a:rPr>
              <a:t>overall</a:t>
            </a:r>
            <a:r>
              <a:rPr lang="en-US" sz="2400" dirty="0">
                <a:latin typeface="Arial" panose="020B0604020202020204" pitchFamily="34" charset="0"/>
                <a:cs typeface="Arial" panose="020B0604020202020204" pitchFamily="34" charset="0"/>
              </a:rPr>
              <a:t> have an excellent prognosis (conditional probability) – </a:t>
            </a:r>
            <a:r>
              <a:rPr lang="en-US" sz="2400">
                <a:latin typeface="Arial" panose="020B0604020202020204" pitchFamily="34" charset="0"/>
                <a:cs typeface="Arial" panose="020B0604020202020204" pitchFamily="34" charset="0"/>
              </a:rPr>
              <a:t>one does </a:t>
            </a:r>
            <a:r>
              <a:rPr lang="en-US" sz="2400" dirty="0">
                <a:latin typeface="Arial" panose="020B0604020202020204" pitchFamily="34" charset="0"/>
                <a:cs typeface="Arial" panose="020B0604020202020204" pitchFamily="34" charset="0"/>
              </a:rPr>
              <a:t>not know that the assay will be serially negative at the time standard adjuvant decisions need to be made.</a:t>
            </a:r>
          </a:p>
          <a:p>
            <a:pPr>
              <a:buFont typeface="Wingdings" pitchFamily="2" charset="2"/>
              <a:buChar char="ü"/>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Whether treatment upon molecular recurrence is non-inferior to standard adjuvant therapy was not tested…and has not yet been answered.</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B395419-82E8-3E60-1501-4E9D9924D774}"/>
              </a:ext>
            </a:extLst>
          </p:cNvPr>
          <p:cNvSpPr txBox="1"/>
          <p:nvPr/>
        </p:nvSpPr>
        <p:spPr>
          <a:xfrm>
            <a:off x="3848100" y="6301945"/>
            <a:ext cx="62034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Powles T et al. ESMO 2025</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 Oct 20.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0" name="Content Placeholder 2">
            <a:extLst>
              <a:ext uri="{FF2B5EF4-FFF2-40B4-BE49-F238E27FC236}">
                <a16:creationId xmlns:a16="http://schemas.microsoft.com/office/drawing/2014/main" id="{8935C013-61CA-B42F-3065-45F27FA3B3F2}"/>
              </a:ext>
            </a:extLst>
          </p:cNvPr>
          <p:cNvSpPr txBox="1">
            <a:spLocks/>
          </p:cNvSpPr>
          <p:nvPr/>
        </p:nvSpPr>
        <p:spPr>
          <a:xfrm>
            <a:off x="838200" y="556055"/>
            <a:ext cx="10515600" cy="1144416"/>
          </a:xfrm>
          <a:prstGeom prst="rect">
            <a:avLst/>
          </a:prstGeom>
          <a:solidFill>
            <a:srgbClr val="002060"/>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IMvigor</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011: Take Home</a:t>
            </a:r>
          </a:p>
        </p:txBody>
      </p:sp>
    </p:spTree>
    <p:extLst>
      <p:ext uri="{BB962C8B-B14F-4D97-AF65-F5344CB8AC3E}">
        <p14:creationId xmlns:p14="http://schemas.microsoft.com/office/powerpoint/2010/main" val="20323860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BDD8C3A-6E42-E2DE-7990-04F2B26D30A8}"/>
              </a:ext>
            </a:extLst>
          </p:cNvPr>
          <p:cNvSpPr>
            <a:spLocks noGrp="1"/>
          </p:cNvSpPr>
          <p:nvPr>
            <p:ph idx="1"/>
          </p:nvPr>
        </p:nvSpPr>
        <p:spPr>
          <a:xfrm>
            <a:off x="838200" y="556055"/>
            <a:ext cx="10515600" cy="1144416"/>
          </a:xfrm>
          <a:solidFill>
            <a:srgbClr val="002060"/>
          </a:solidFill>
        </p:spPr>
        <p:txBody>
          <a:bodyPr anchor="ctr">
            <a:normAutofit/>
          </a:bodyPr>
          <a:lstStyle/>
          <a:p>
            <a:pPr marL="0" indent="0" algn="ctr">
              <a:buNone/>
            </a:pPr>
            <a:r>
              <a:rPr lang="en-US" sz="3600" b="1" dirty="0">
                <a:solidFill>
                  <a:schemeClr val="bg1"/>
                </a:solidFill>
                <a:latin typeface="Arial" panose="020B0604020202020204" pitchFamily="34" charset="0"/>
                <a:cs typeface="Arial" panose="020B0604020202020204" pitchFamily="34" charset="0"/>
              </a:rPr>
              <a:t>Alliance A032103: MODERN</a:t>
            </a:r>
          </a:p>
        </p:txBody>
      </p:sp>
      <p:grpSp>
        <p:nvGrpSpPr>
          <p:cNvPr id="9" name="Group 8">
            <a:extLst>
              <a:ext uri="{FF2B5EF4-FFF2-40B4-BE49-F238E27FC236}">
                <a16:creationId xmlns:a16="http://schemas.microsoft.com/office/drawing/2014/main" id="{4277F122-A35C-E196-C31F-188D81D6D37C}"/>
              </a:ext>
            </a:extLst>
          </p:cNvPr>
          <p:cNvGrpSpPr/>
          <p:nvPr/>
        </p:nvGrpSpPr>
        <p:grpSpPr>
          <a:xfrm>
            <a:off x="1494264" y="1863258"/>
            <a:ext cx="9056649" cy="4480560"/>
            <a:chOff x="1851102" y="1863258"/>
            <a:chExt cx="9056649" cy="4480560"/>
          </a:xfrm>
        </p:grpSpPr>
        <p:pic>
          <p:nvPicPr>
            <p:cNvPr id="6" name="Picture 5" descr="A diagram of a test tube&#10;&#10;AI-generated content may be incorrect.">
              <a:extLst>
                <a:ext uri="{FF2B5EF4-FFF2-40B4-BE49-F238E27FC236}">
                  <a16:creationId xmlns:a16="http://schemas.microsoft.com/office/drawing/2014/main" id="{FE2158B0-8AFE-AAED-D697-0D24012AF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954" y="1863258"/>
              <a:ext cx="6400797" cy="4480560"/>
            </a:xfrm>
            <a:prstGeom prst="rect">
              <a:avLst/>
            </a:prstGeom>
            <a:solidFill>
              <a:schemeClr val="bg1"/>
            </a:solidFill>
          </p:spPr>
        </p:pic>
        <p:sp>
          <p:nvSpPr>
            <p:cNvPr id="8" name="Rectangle 7">
              <a:extLst>
                <a:ext uri="{FF2B5EF4-FFF2-40B4-BE49-F238E27FC236}">
                  <a16:creationId xmlns:a16="http://schemas.microsoft.com/office/drawing/2014/main" id="{59DEC349-4AD4-47F2-ECFE-C767958F86EB}"/>
                </a:ext>
              </a:extLst>
            </p:cNvPr>
            <p:cNvSpPr/>
            <p:nvPr/>
          </p:nvSpPr>
          <p:spPr>
            <a:xfrm>
              <a:off x="1851102" y="1863258"/>
              <a:ext cx="2655852" cy="4480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oogle Shape;55;p13" descr="generate a logo for a clinical trial known by the acronymn MODERN that is seeking to explore the role of ctDNA in guiding adjuvant treatment decisions in bladder cancer.">
              <a:extLst>
                <a:ext uri="{FF2B5EF4-FFF2-40B4-BE49-F238E27FC236}">
                  <a16:creationId xmlns:a16="http://schemas.microsoft.com/office/drawing/2014/main" id="{36F9B4F2-0906-51C1-B603-AE3AC640177B}"/>
                </a:ext>
              </a:extLst>
            </p:cNvPr>
            <p:cNvPicPr preferRelativeResize="0">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a:xfrm>
              <a:off x="2196545" y="2255321"/>
              <a:ext cx="2153483" cy="1828800"/>
            </a:xfrm>
            <a:prstGeom prst="rect">
              <a:avLst/>
            </a:prstGeom>
            <a:noFill/>
            <a:ln>
              <a:noFill/>
            </a:ln>
          </p:spPr>
        </p:pic>
        <p:pic>
          <p:nvPicPr>
            <p:cNvPr id="5" name="Picture 4">
              <a:extLst>
                <a:ext uri="{FF2B5EF4-FFF2-40B4-BE49-F238E27FC236}">
                  <a16:creationId xmlns:a16="http://schemas.microsoft.com/office/drawing/2014/main" id="{16238C07-935D-B9B2-9B92-A63BB4A09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545" y="4476184"/>
              <a:ext cx="2047364" cy="995390"/>
            </a:xfrm>
            <a:prstGeom prst="rect">
              <a:avLst/>
            </a:prstGeom>
          </p:spPr>
        </p:pic>
      </p:grpSp>
    </p:spTree>
    <p:extLst>
      <p:ext uri="{BB962C8B-B14F-4D97-AF65-F5344CB8AC3E}">
        <p14:creationId xmlns:p14="http://schemas.microsoft.com/office/powerpoint/2010/main" val="3907869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158A-48E0-6CB8-BE34-A8B88B29C934}"/>
            </a:ext>
          </a:extLst>
        </p:cNvPr>
        <p:cNvGrpSpPr/>
        <p:nvPr/>
      </p:nvGrpSpPr>
      <p:grpSpPr>
        <a:xfrm>
          <a:off x="0" y="0"/>
          <a:ext cx="0" cy="0"/>
          <a:chOff x="0" y="0"/>
          <a:chExt cx="0" cy="0"/>
        </a:xfrm>
      </p:grpSpPr>
      <p:sp>
        <p:nvSpPr>
          <p:cNvPr id="18" name="Rectangle 6">
            <a:extLst>
              <a:ext uri="{FF2B5EF4-FFF2-40B4-BE49-F238E27FC236}">
                <a16:creationId xmlns:a16="http://schemas.microsoft.com/office/drawing/2014/main" id="{90912EC1-3E55-B5B9-6CD8-7DD4355545F5}"/>
              </a:ext>
            </a:extLst>
          </p:cNvPr>
          <p:cNvSpPr>
            <a:spLocks noChangeArrowheads="1"/>
          </p:cNvSpPr>
          <p:nvPr/>
        </p:nvSpPr>
        <p:spPr bwMode="auto">
          <a:xfrm>
            <a:off x="623392" y="1143000"/>
            <a:ext cx="7495843"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Please refer to the printed handout provided with your meeting syllabus, and scan the corresponding QR code to</a:t>
            </a:r>
          </a:p>
        </p:txBody>
      </p:sp>
      <p:sp>
        <p:nvSpPr>
          <p:cNvPr id="20" name="Rectangle 13">
            <a:extLst>
              <a:ext uri="{FF2B5EF4-FFF2-40B4-BE49-F238E27FC236}">
                <a16:creationId xmlns:a16="http://schemas.microsoft.com/office/drawing/2014/main" id="{AB2B80CA-480D-84B4-C713-E7D32B8BD69D}"/>
              </a:ext>
            </a:extLst>
          </p:cNvPr>
          <p:cNvSpPr>
            <a:spLocks noChangeArrowheads="1"/>
          </p:cNvSpPr>
          <p:nvPr/>
        </p:nvSpPr>
        <p:spPr bwMode="auto">
          <a:xfrm>
            <a:off x="1639459" y="216893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and Download Program Slides.</a:t>
            </a:r>
          </a:p>
        </p:txBody>
      </p:sp>
      <p:sp>
        <p:nvSpPr>
          <p:cNvPr id="23" name="Rectangle 13">
            <a:extLst>
              <a:ext uri="{FF2B5EF4-FFF2-40B4-BE49-F238E27FC236}">
                <a16:creationId xmlns:a16="http://schemas.microsoft.com/office/drawing/2014/main" id="{23C7F068-072B-D9B9-087D-34010174676B}"/>
              </a:ext>
            </a:extLst>
          </p:cNvPr>
          <p:cNvSpPr>
            <a:spLocks noChangeArrowheads="1"/>
          </p:cNvSpPr>
          <p:nvPr/>
        </p:nvSpPr>
        <p:spPr bwMode="auto">
          <a:xfrm>
            <a:off x="1639459" y="3202779"/>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t>
            </a:r>
            <a:b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a:extLst>
              <a:ext uri="{FF2B5EF4-FFF2-40B4-BE49-F238E27FC236}">
                <a16:creationId xmlns:a16="http://schemas.microsoft.com/office/drawing/2014/main" id="{44C8861B-93DA-7535-EDDC-07D9D19E6E87}"/>
              </a:ext>
            </a:extLst>
          </p:cNvPr>
          <p:cNvSpPr>
            <a:spLocks noChangeArrowheads="1"/>
          </p:cNvSpPr>
          <p:nvPr/>
        </p:nvSpPr>
        <p:spPr bwMode="auto">
          <a:xfrm>
            <a:off x="1639459" y="4302420"/>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We will aim to address as many questions as possible during the program.</a:t>
            </a:r>
          </a:p>
        </p:txBody>
      </p:sp>
      <p:pic>
        <p:nvPicPr>
          <p:cNvPr id="27" name="Picture 26" descr="ASCO-GI-16_iPad-icons_v1fr-slides.png">
            <a:extLst>
              <a:ext uri="{FF2B5EF4-FFF2-40B4-BE49-F238E27FC236}">
                <a16:creationId xmlns:a16="http://schemas.microsoft.com/office/drawing/2014/main" id="{F25C0282-46E1-6C6F-9561-3367CCA5D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9" y="2122706"/>
            <a:ext cx="1005840" cy="769902"/>
          </a:xfrm>
          <a:prstGeom prst="rect">
            <a:avLst/>
          </a:prstGeom>
        </p:spPr>
      </p:pic>
      <p:pic>
        <p:nvPicPr>
          <p:cNvPr id="28" name="Picture 27" descr="ASCO-GI-16_iPad-icons_v1fr-questions.png">
            <a:extLst>
              <a:ext uri="{FF2B5EF4-FFF2-40B4-BE49-F238E27FC236}">
                <a16:creationId xmlns:a16="http://schemas.microsoft.com/office/drawing/2014/main" id="{28CC9950-DCDE-6CCA-EF23-D8E0CB655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9" y="4272982"/>
            <a:ext cx="1005840" cy="776111"/>
          </a:xfrm>
          <a:prstGeom prst="rect">
            <a:avLst/>
          </a:prstGeom>
        </p:spPr>
      </p:pic>
      <p:pic>
        <p:nvPicPr>
          <p:cNvPr id="29" name="Picture 28" descr="ASCO-GI-16_iPad-icons_v1fr-survey.png">
            <a:extLst>
              <a:ext uri="{FF2B5EF4-FFF2-40B4-BE49-F238E27FC236}">
                <a16:creationId xmlns:a16="http://schemas.microsoft.com/office/drawing/2014/main" id="{1E0F8757-3CBA-BFF7-9D18-F41A55E5D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9" y="3188308"/>
            <a:ext cx="1005840" cy="774684"/>
          </a:xfrm>
          <a:prstGeom prst="rect">
            <a:avLst/>
          </a:prstGeom>
        </p:spPr>
      </p:pic>
      <p:sp>
        <p:nvSpPr>
          <p:cNvPr id="3" name="Title 2">
            <a:extLst>
              <a:ext uri="{FF2B5EF4-FFF2-40B4-BE49-F238E27FC236}">
                <a16:creationId xmlns:a16="http://schemas.microsoft.com/office/drawing/2014/main" id="{D3CA5A3E-0891-DCEA-A3C6-958555BD280D}"/>
              </a:ext>
            </a:extLst>
          </p:cNvPr>
          <p:cNvSpPr>
            <a:spLocks noGrp="1"/>
          </p:cNvSpPr>
          <p:nvPr>
            <p:ph type="title"/>
          </p:nvPr>
        </p:nvSpPr>
        <p:spPr>
          <a:xfrm>
            <a:off x="914639" y="0"/>
            <a:ext cx="10362724" cy="1143000"/>
          </a:xfrm>
        </p:spPr>
        <p:txBody>
          <a:bodyPr/>
          <a:lstStyle/>
          <a:p>
            <a:r>
              <a:rPr lang="en-US" dirty="0"/>
              <a:t>Clinicians in the Meeting Room</a:t>
            </a:r>
          </a:p>
        </p:txBody>
      </p:sp>
      <p:pic>
        <p:nvPicPr>
          <p:cNvPr id="2" name="Picture 1" descr="ASCO-GI-16_iPad-icons_v1fr-cme.png">
            <a:extLst>
              <a:ext uri="{FF2B5EF4-FFF2-40B4-BE49-F238E27FC236}">
                <a16:creationId xmlns:a16="http://schemas.microsoft.com/office/drawing/2014/main" id="{638B5321-BCC9-2699-A886-7AE6A345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9" y="5330821"/>
            <a:ext cx="1005840" cy="765179"/>
          </a:xfrm>
          <a:prstGeom prst="rect">
            <a:avLst/>
          </a:prstGeom>
        </p:spPr>
      </p:pic>
      <p:sp>
        <p:nvSpPr>
          <p:cNvPr id="4" name="Rectangle 13">
            <a:extLst>
              <a:ext uri="{FF2B5EF4-FFF2-40B4-BE49-F238E27FC236}">
                <a16:creationId xmlns:a16="http://schemas.microsoft.com/office/drawing/2014/main" id="{AE03C6F2-539D-E762-39EE-C5DEF29DDEF2}"/>
              </a:ext>
            </a:extLst>
          </p:cNvPr>
          <p:cNvSpPr>
            <a:spLocks noChangeArrowheads="1"/>
          </p:cNvSpPr>
          <p:nvPr/>
        </p:nvSpPr>
        <p:spPr bwMode="auto">
          <a:xfrm>
            <a:off x="1639459" y="536212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Complete the course evaluation.</a:t>
            </a:r>
          </a:p>
        </p:txBody>
      </p:sp>
      <p:pic>
        <p:nvPicPr>
          <p:cNvPr id="6" name="Picture 5">
            <a:extLst>
              <a:ext uri="{FF2B5EF4-FFF2-40B4-BE49-F238E27FC236}">
                <a16:creationId xmlns:a16="http://schemas.microsoft.com/office/drawing/2014/main" id="{D13C8172-68C7-B7EF-0AAC-7E8BD65FE8B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68091" y="1111567"/>
            <a:ext cx="3544240" cy="4621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629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pic>
        <p:nvPicPr>
          <p:cNvPr id="73" name="Graphic 72">
            <a:extLst>
              <a:ext uri="{FF2B5EF4-FFF2-40B4-BE49-F238E27FC236}">
                <a16:creationId xmlns:a16="http://schemas.microsoft.com/office/drawing/2014/main" id="{268ECD00-30EE-7C18-7A38-1F3A8D4C21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885" y="2729819"/>
            <a:ext cx="7118695" cy="2468880"/>
          </a:xfrm>
          <a:prstGeom prst="rect">
            <a:avLst/>
          </a:prstGeom>
        </p:spPr>
      </p:pic>
      <p:pic>
        <p:nvPicPr>
          <p:cNvPr id="76" name="Picture 75">
            <a:extLst>
              <a:ext uri="{FF2B5EF4-FFF2-40B4-BE49-F238E27FC236}">
                <a16:creationId xmlns:a16="http://schemas.microsoft.com/office/drawing/2014/main" id="{7FC72963-065E-917D-5F8B-55312D841957}"/>
              </a:ext>
            </a:extLst>
          </p:cNvPr>
          <p:cNvPicPr>
            <a:picLocks noChangeAspect="1"/>
          </p:cNvPicPr>
          <p:nvPr/>
        </p:nvPicPr>
        <p:blipFill>
          <a:blip r:embed="rId5"/>
          <a:srcRect b="26375"/>
          <a:stretch>
            <a:fillRect/>
          </a:stretch>
        </p:blipFill>
        <p:spPr>
          <a:xfrm>
            <a:off x="6884445" y="2546939"/>
            <a:ext cx="4939819" cy="2834640"/>
          </a:xfrm>
          <a:prstGeom prst="rect">
            <a:avLst/>
          </a:prstGeom>
        </p:spPr>
      </p:pic>
      <p:sp>
        <p:nvSpPr>
          <p:cNvPr id="77" name="Content Placeholder 2">
            <a:extLst>
              <a:ext uri="{FF2B5EF4-FFF2-40B4-BE49-F238E27FC236}">
                <a16:creationId xmlns:a16="http://schemas.microsoft.com/office/drawing/2014/main" id="{DBA9902B-D4AA-5BE8-6419-792F28C98373}"/>
              </a:ext>
            </a:extLst>
          </p:cNvPr>
          <p:cNvSpPr>
            <a:spLocks noGrp="1"/>
          </p:cNvSpPr>
          <p:nvPr>
            <p:ph idx="1"/>
          </p:nvPr>
        </p:nvSpPr>
        <p:spPr>
          <a:xfrm>
            <a:off x="838200" y="556055"/>
            <a:ext cx="10515600" cy="1144416"/>
          </a:xfrm>
          <a:solidFill>
            <a:srgbClr val="002060"/>
          </a:solidFill>
        </p:spPr>
        <p:txBody>
          <a:bodyPr anchor="ctr">
            <a:normAutofit/>
          </a:bodyPr>
          <a:lstStyle/>
          <a:p>
            <a:pPr marL="0" indent="0" algn="ctr">
              <a:buNone/>
            </a:pPr>
            <a:r>
              <a:rPr lang="en-US" b="1" dirty="0">
                <a:solidFill>
                  <a:schemeClr val="bg1"/>
                </a:solidFill>
                <a:latin typeface="Arial" panose="020B0604020202020204" pitchFamily="34" charset="0"/>
                <a:cs typeface="Arial" panose="020B0604020202020204" pitchFamily="34" charset="0"/>
              </a:rPr>
              <a:t>NIAGARA demonstrated an improvement in outcomes adding PD-L1 blockade to neoadjuvant/adjuvant therapy</a:t>
            </a:r>
          </a:p>
        </p:txBody>
      </p:sp>
      <p:sp>
        <p:nvSpPr>
          <p:cNvPr id="2" name="TextBox 1">
            <a:extLst>
              <a:ext uri="{FF2B5EF4-FFF2-40B4-BE49-F238E27FC236}">
                <a16:creationId xmlns:a16="http://schemas.microsoft.com/office/drawing/2014/main" id="{606141FB-B387-4C86-D756-F5ED8FC5A3D4}"/>
              </a:ext>
            </a:extLst>
          </p:cNvPr>
          <p:cNvSpPr txBox="1"/>
          <p:nvPr/>
        </p:nvSpPr>
        <p:spPr>
          <a:xfrm>
            <a:off x="3784232" y="6301945"/>
            <a:ext cx="77536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Powles J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2024;391(19):1773-1786. </a:t>
            </a:r>
          </a:p>
        </p:txBody>
      </p:sp>
    </p:spTree>
    <p:extLst>
      <p:ext uri="{BB962C8B-B14F-4D97-AF65-F5344CB8AC3E}">
        <p14:creationId xmlns:p14="http://schemas.microsoft.com/office/powerpoint/2010/main" val="22546734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B401C34-1237-1310-5F3F-1C6CDBB12038}"/>
              </a:ext>
            </a:extLst>
          </p:cNvPr>
          <p:cNvGrpSpPr/>
          <p:nvPr/>
        </p:nvGrpSpPr>
        <p:grpSpPr>
          <a:xfrm>
            <a:off x="155630" y="1826155"/>
            <a:ext cx="11474831" cy="4283378"/>
            <a:chOff x="138049" y="1720650"/>
            <a:chExt cx="11474831" cy="4283378"/>
          </a:xfrm>
        </p:grpSpPr>
        <p:sp>
          <p:nvSpPr>
            <p:cNvPr id="34" name="TextBox 33">
              <a:extLst>
                <a:ext uri="{FF2B5EF4-FFF2-40B4-BE49-F238E27FC236}">
                  <a16:creationId xmlns:a16="http://schemas.microsoft.com/office/drawing/2014/main" id="{569492F1-1BBD-3FF3-8218-67A58E0766C7}"/>
                </a:ext>
              </a:extLst>
            </p:cNvPr>
            <p:cNvSpPr txBox="1"/>
            <p:nvPr/>
          </p:nvSpPr>
          <p:spPr>
            <a:xfrm>
              <a:off x="7772963" y="1720650"/>
              <a:ext cx="10166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Post-RC</a:t>
              </a:r>
            </a:p>
          </p:txBody>
        </p:sp>
        <p:sp>
          <p:nvSpPr>
            <p:cNvPr id="35" name="TextBox 34">
              <a:extLst>
                <a:ext uri="{FF2B5EF4-FFF2-40B4-BE49-F238E27FC236}">
                  <a16:creationId xmlns:a16="http://schemas.microsoft.com/office/drawing/2014/main" id="{13CD375D-221D-EE2A-363B-1212E5480305}"/>
                </a:ext>
              </a:extLst>
            </p:cNvPr>
            <p:cNvSpPr txBox="1"/>
            <p:nvPr/>
          </p:nvSpPr>
          <p:spPr>
            <a:xfrm>
              <a:off x="5274106" y="1720650"/>
              <a:ext cx="89646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Pre-RC</a:t>
              </a:r>
            </a:p>
          </p:txBody>
        </p:sp>
        <p:sp>
          <p:nvSpPr>
            <p:cNvPr id="36" name="TextBox 35">
              <a:extLst>
                <a:ext uri="{FF2B5EF4-FFF2-40B4-BE49-F238E27FC236}">
                  <a16:creationId xmlns:a16="http://schemas.microsoft.com/office/drawing/2014/main" id="{7AD1A479-9A32-89B7-3B2A-8F08BDD1536D}"/>
                </a:ext>
              </a:extLst>
            </p:cNvPr>
            <p:cNvSpPr txBox="1"/>
            <p:nvPr/>
          </p:nvSpPr>
          <p:spPr>
            <a:xfrm>
              <a:off x="1831765" y="1720650"/>
              <a:ext cx="10807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Baseline</a:t>
              </a:r>
            </a:p>
          </p:txBody>
        </p:sp>
        <p:cxnSp>
          <p:nvCxnSpPr>
            <p:cNvPr id="37" name="Straight Connector 36">
              <a:extLst>
                <a:ext uri="{FF2B5EF4-FFF2-40B4-BE49-F238E27FC236}">
                  <a16:creationId xmlns:a16="http://schemas.microsoft.com/office/drawing/2014/main" id="{3C088877-28FC-EA9F-5130-442FF5E1E91C}"/>
                </a:ext>
              </a:extLst>
            </p:cNvPr>
            <p:cNvCxnSpPr>
              <a:cxnSpLocks/>
            </p:cNvCxnSpPr>
            <p:nvPr/>
          </p:nvCxnSpPr>
          <p:spPr>
            <a:xfrm flipH="1">
              <a:off x="2351314" y="2302240"/>
              <a:ext cx="9261566" cy="0"/>
            </a:xfrm>
            <a:prstGeom prst="line">
              <a:avLst/>
            </a:prstGeom>
            <a:ln w="28575">
              <a:solidFill>
                <a:schemeClr val="bg1">
                  <a:lumMod val="50000"/>
                </a:schemeClr>
              </a:solidFill>
              <a:head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DC65DA28-B45E-F9A0-61F2-943101F0E9A0}"/>
                </a:ext>
              </a:extLst>
            </p:cNvPr>
            <p:cNvSpPr/>
            <p:nvPr/>
          </p:nvSpPr>
          <p:spPr>
            <a:xfrm>
              <a:off x="2898795" y="2096694"/>
              <a:ext cx="2033388" cy="365760"/>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Neoadjuvant</a:t>
              </a:r>
            </a:p>
          </p:txBody>
        </p:sp>
        <p:sp>
          <p:nvSpPr>
            <p:cNvPr id="39" name="Rectangle 38">
              <a:extLst>
                <a:ext uri="{FF2B5EF4-FFF2-40B4-BE49-F238E27FC236}">
                  <a16:creationId xmlns:a16="http://schemas.microsoft.com/office/drawing/2014/main" id="{8AB61FA5-1FCB-FCC3-FDA5-575DE668EC96}"/>
                </a:ext>
              </a:extLst>
            </p:cNvPr>
            <p:cNvSpPr/>
            <p:nvPr/>
          </p:nvSpPr>
          <p:spPr>
            <a:xfrm>
              <a:off x="8699737" y="2096694"/>
              <a:ext cx="2717049" cy="365760"/>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Adjuvant</a:t>
              </a:r>
            </a:p>
          </p:txBody>
        </p:sp>
        <p:sp>
          <p:nvSpPr>
            <p:cNvPr id="40" name="TextBox 39">
              <a:extLst>
                <a:ext uri="{FF2B5EF4-FFF2-40B4-BE49-F238E27FC236}">
                  <a16:creationId xmlns:a16="http://schemas.microsoft.com/office/drawing/2014/main" id="{71C75F43-7310-8C04-3369-460167597C12}"/>
                </a:ext>
              </a:extLst>
            </p:cNvPr>
            <p:cNvSpPr txBox="1"/>
            <p:nvPr/>
          </p:nvSpPr>
          <p:spPr>
            <a:xfrm>
              <a:off x="630521" y="1770986"/>
              <a:ext cx="1195735"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ctDNA+</a:t>
              </a:r>
            </a:p>
          </p:txBody>
        </p:sp>
        <p:graphicFrame>
          <p:nvGraphicFramePr>
            <p:cNvPr id="41" name="Chart 40">
              <a:extLst>
                <a:ext uri="{FF2B5EF4-FFF2-40B4-BE49-F238E27FC236}">
                  <a16:creationId xmlns:a16="http://schemas.microsoft.com/office/drawing/2014/main" id="{732AA385-D600-9474-B611-DD7B219E44BF}"/>
                </a:ext>
              </a:extLst>
            </p:cNvPr>
            <p:cNvGraphicFramePr/>
            <p:nvPr/>
          </p:nvGraphicFramePr>
          <p:xfrm>
            <a:off x="7590314" y="2632401"/>
            <a:ext cx="1371600" cy="1188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Chart 41">
              <a:extLst>
                <a:ext uri="{FF2B5EF4-FFF2-40B4-BE49-F238E27FC236}">
                  <a16:creationId xmlns:a16="http://schemas.microsoft.com/office/drawing/2014/main" id="{34E24B2A-E77D-AFCA-1DB8-125BC4E5273B}"/>
                </a:ext>
              </a:extLst>
            </p:cNvPr>
            <p:cNvGraphicFramePr/>
            <p:nvPr/>
          </p:nvGraphicFramePr>
          <p:xfrm>
            <a:off x="1632094" y="2632401"/>
            <a:ext cx="1371600" cy="1188720"/>
          </p:xfrm>
          <a:graphic>
            <a:graphicData uri="http://schemas.openxmlformats.org/drawingml/2006/chart">
              <c:chart xmlns:c="http://schemas.openxmlformats.org/drawingml/2006/chart" xmlns:r="http://schemas.openxmlformats.org/officeDocument/2006/relationships" r:id="rId4"/>
            </a:graphicData>
          </a:graphic>
        </p:graphicFrame>
        <p:sp>
          <p:nvSpPr>
            <p:cNvPr id="43" name="TextBox 42">
              <a:extLst>
                <a:ext uri="{FF2B5EF4-FFF2-40B4-BE49-F238E27FC236}">
                  <a16:creationId xmlns:a16="http://schemas.microsoft.com/office/drawing/2014/main" id="{D1D312B9-60CD-2C22-FDF4-6C1BED8EA755}"/>
                </a:ext>
              </a:extLst>
            </p:cNvPr>
            <p:cNvSpPr txBox="1"/>
            <p:nvPr/>
          </p:nvSpPr>
          <p:spPr>
            <a:xfrm>
              <a:off x="2753243" y="2892824"/>
              <a:ext cx="851515" cy="66787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57%</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260/460</a:t>
              </a:r>
              <a:r>
                <a:rPr kumimoji="0" lang="en-GB" sz="1600" b="0" i="0" u="none" strike="noStrike" kern="1200" cap="none" spc="0" normalizeH="0" baseline="30000" noProof="0" dirty="0">
                  <a:ln>
                    <a:noFill/>
                  </a:ln>
                  <a:solidFill>
                    <a:srgbClr val="005092"/>
                  </a:solidFill>
                  <a:effectLst/>
                  <a:uLnTx/>
                  <a:uFillTx/>
                  <a:latin typeface="Arial Narrow" panose="020B0606020202030204" pitchFamily="34" charset="0"/>
                  <a:ea typeface="+mn-ea"/>
                  <a:cs typeface="+mn-cs"/>
                </a:rPr>
                <a:t>a</a:t>
              </a:r>
              <a:endParaRPr kumimoji="0" lang="en-GB"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endParaRPr>
            </a:p>
          </p:txBody>
        </p:sp>
        <p:graphicFrame>
          <p:nvGraphicFramePr>
            <p:cNvPr id="44" name="Chart 43">
              <a:extLst>
                <a:ext uri="{FF2B5EF4-FFF2-40B4-BE49-F238E27FC236}">
                  <a16:creationId xmlns:a16="http://schemas.microsoft.com/office/drawing/2014/main" id="{33E756F2-58D8-38CA-5BB0-29BDA0715B99}"/>
                </a:ext>
              </a:extLst>
            </p:cNvPr>
            <p:cNvGraphicFramePr/>
            <p:nvPr/>
          </p:nvGraphicFramePr>
          <p:xfrm>
            <a:off x="5046648" y="2632401"/>
            <a:ext cx="1371600" cy="1188720"/>
          </p:xfrm>
          <a:graphic>
            <a:graphicData uri="http://schemas.openxmlformats.org/drawingml/2006/chart">
              <c:chart xmlns:c="http://schemas.openxmlformats.org/drawingml/2006/chart" xmlns:r="http://schemas.openxmlformats.org/officeDocument/2006/relationships" r:id="rId5"/>
            </a:graphicData>
          </a:graphic>
        </p:graphicFrame>
        <p:sp>
          <p:nvSpPr>
            <p:cNvPr id="45" name="TextBox 44">
              <a:extLst>
                <a:ext uri="{FF2B5EF4-FFF2-40B4-BE49-F238E27FC236}">
                  <a16:creationId xmlns:a16="http://schemas.microsoft.com/office/drawing/2014/main" id="{E532FDCF-3C93-BB68-97BE-26D5792B283A}"/>
                </a:ext>
              </a:extLst>
            </p:cNvPr>
            <p:cNvSpPr txBox="1"/>
            <p:nvPr/>
          </p:nvSpPr>
          <p:spPr>
            <a:xfrm>
              <a:off x="6174749" y="2892824"/>
              <a:ext cx="696024" cy="66787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22%</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94/422</a:t>
              </a:r>
            </a:p>
          </p:txBody>
        </p:sp>
        <p:sp>
          <p:nvSpPr>
            <p:cNvPr id="46" name="TextBox 45">
              <a:extLst>
                <a:ext uri="{FF2B5EF4-FFF2-40B4-BE49-F238E27FC236}">
                  <a16:creationId xmlns:a16="http://schemas.microsoft.com/office/drawing/2014/main" id="{2F213AF0-74D2-1D79-426A-F74704BA7674}"/>
                </a:ext>
              </a:extLst>
            </p:cNvPr>
            <p:cNvSpPr txBox="1"/>
            <p:nvPr/>
          </p:nvSpPr>
          <p:spPr>
            <a:xfrm>
              <a:off x="8758203" y="2892824"/>
              <a:ext cx="696024" cy="66787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9%</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31/345</a:t>
              </a:r>
            </a:p>
          </p:txBody>
        </p:sp>
        <p:sp>
          <p:nvSpPr>
            <p:cNvPr id="47" name="TextBox 46">
              <a:extLst>
                <a:ext uri="{FF2B5EF4-FFF2-40B4-BE49-F238E27FC236}">
                  <a16:creationId xmlns:a16="http://schemas.microsoft.com/office/drawing/2014/main" id="{0EF9C557-AEDF-8BFB-7996-A10310797657}"/>
                </a:ext>
              </a:extLst>
            </p:cNvPr>
            <p:cNvSpPr txBox="1"/>
            <p:nvPr/>
          </p:nvSpPr>
          <p:spPr>
            <a:xfrm>
              <a:off x="585211" y="3042095"/>
              <a:ext cx="1046883" cy="369332"/>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Arial Narrow" panose="020B0606020202030204" pitchFamily="34" charset="0"/>
                  <a:ea typeface="+mn-ea"/>
                  <a:cs typeface="+mn-cs"/>
                </a:rPr>
                <a:t>BEP</a:t>
              </a:r>
            </a:p>
          </p:txBody>
        </p:sp>
        <p:pic>
          <p:nvPicPr>
            <p:cNvPr id="48" name="Graphic 47" descr="DNA with solid fill">
              <a:extLst>
                <a:ext uri="{FF2B5EF4-FFF2-40B4-BE49-F238E27FC236}">
                  <a16:creationId xmlns:a16="http://schemas.microsoft.com/office/drawing/2014/main" id="{E86ECFD6-6BDD-84D3-954F-8F3DD5780F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9467" y="2104013"/>
              <a:ext cx="548640" cy="548640"/>
            </a:xfrm>
            <a:prstGeom prst="rect">
              <a:avLst/>
            </a:prstGeom>
          </p:spPr>
        </p:pic>
        <p:pic>
          <p:nvPicPr>
            <p:cNvPr id="49" name="Graphic 48" descr="DNA with solid fill">
              <a:extLst>
                <a:ext uri="{FF2B5EF4-FFF2-40B4-BE49-F238E27FC236}">
                  <a16:creationId xmlns:a16="http://schemas.microsoft.com/office/drawing/2014/main" id="{C6083A83-D6C4-9557-6D9B-8E314E0B7C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7274" y="2104013"/>
              <a:ext cx="548640" cy="548640"/>
            </a:xfrm>
            <a:prstGeom prst="rect">
              <a:avLst/>
            </a:prstGeom>
          </p:spPr>
        </p:pic>
        <p:pic>
          <p:nvPicPr>
            <p:cNvPr id="50" name="Graphic 49" descr="DNA with solid fill">
              <a:extLst>
                <a:ext uri="{FF2B5EF4-FFF2-40B4-BE49-F238E27FC236}">
                  <a16:creationId xmlns:a16="http://schemas.microsoft.com/office/drawing/2014/main" id="{DAC4A04B-EE1E-C35A-086D-E6D2DD5839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16425" y="2104013"/>
              <a:ext cx="548640" cy="548640"/>
            </a:xfrm>
            <a:prstGeom prst="rect">
              <a:avLst/>
            </a:prstGeom>
          </p:spPr>
        </p:pic>
        <p:sp>
          <p:nvSpPr>
            <p:cNvPr id="51" name="TextBox 50">
              <a:extLst>
                <a:ext uri="{FF2B5EF4-FFF2-40B4-BE49-F238E27FC236}">
                  <a16:creationId xmlns:a16="http://schemas.microsoft.com/office/drawing/2014/main" id="{942E58B1-F2F0-5BCF-EC7C-959A77A20847}"/>
                </a:ext>
              </a:extLst>
            </p:cNvPr>
            <p:cNvSpPr txBox="1"/>
            <p:nvPr/>
          </p:nvSpPr>
          <p:spPr>
            <a:xfrm>
              <a:off x="630521" y="2091069"/>
              <a:ext cx="1195735"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BF73"/>
                  </a:solidFill>
                  <a:effectLst/>
                  <a:uLnTx/>
                  <a:uFillTx/>
                  <a:latin typeface="Arial Narrow" panose="020B0606020202030204" pitchFamily="34" charset="0"/>
                  <a:ea typeface="+mn-ea"/>
                  <a:cs typeface="+mn-cs"/>
                </a:rPr>
                <a:t>ctDNA–</a:t>
              </a:r>
            </a:p>
          </p:txBody>
        </p:sp>
        <p:graphicFrame>
          <p:nvGraphicFramePr>
            <p:cNvPr id="52" name="Chart 51">
              <a:extLst>
                <a:ext uri="{FF2B5EF4-FFF2-40B4-BE49-F238E27FC236}">
                  <a16:creationId xmlns:a16="http://schemas.microsoft.com/office/drawing/2014/main" id="{24DF23F8-E5BC-7CA1-4CEE-DB3F6B75454C}"/>
                </a:ext>
              </a:extLst>
            </p:cNvPr>
            <p:cNvGraphicFramePr/>
            <p:nvPr/>
          </p:nvGraphicFramePr>
          <p:xfrm>
            <a:off x="7590314" y="3719092"/>
            <a:ext cx="1371600" cy="118872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a:extLst>
                <a:ext uri="{FF2B5EF4-FFF2-40B4-BE49-F238E27FC236}">
                  <a16:creationId xmlns:a16="http://schemas.microsoft.com/office/drawing/2014/main" id="{67CE176D-13AD-8973-9B88-EE9B36596E30}"/>
                </a:ext>
              </a:extLst>
            </p:cNvPr>
            <p:cNvGraphicFramePr/>
            <p:nvPr/>
          </p:nvGraphicFramePr>
          <p:xfrm>
            <a:off x="1632094" y="3719092"/>
            <a:ext cx="1371600" cy="1188720"/>
          </p:xfrm>
          <a:graphic>
            <a:graphicData uri="http://schemas.openxmlformats.org/drawingml/2006/chart">
              <c:chart xmlns:c="http://schemas.openxmlformats.org/drawingml/2006/chart" xmlns:r="http://schemas.openxmlformats.org/officeDocument/2006/relationships" r:id="rId9"/>
            </a:graphicData>
          </a:graphic>
        </p:graphicFrame>
        <p:sp>
          <p:nvSpPr>
            <p:cNvPr id="54" name="TextBox 53">
              <a:extLst>
                <a:ext uri="{FF2B5EF4-FFF2-40B4-BE49-F238E27FC236}">
                  <a16:creationId xmlns:a16="http://schemas.microsoft.com/office/drawing/2014/main" id="{0872946C-021A-A9A8-73F4-E4119C0F50C4}"/>
                </a:ext>
              </a:extLst>
            </p:cNvPr>
            <p:cNvSpPr txBox="1"/>
            <p:nvPr/>
          </p:nvSpPr>
          <p:spPr>
            <a:xfrm>
              <a:off x="2763604" y="3979515"/>
              <a:ext cx="788999" cy="66787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58%</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137/236</a:t>
              </a:r>
            </a:p>
          </p:txBody>
        </p:sp>
        <p:graphicFrame>
          <p:nvGraphicFramePr>
            <p:cNvPr id="55" name="Chart 54">
              <a:extLst>
                <a:ext uri="{FF2B5EF4-FFF2-40B4-BE49-F238E27FC236}">
                  <a16:creationId xmlns:a16="http://schemas.microsoft.com/office/drawing/2014/main" id="{2E040BDD-01F2-9D36-84BF-2758FC9618C1}"/>
                </a:ext>
              </a:extLst>
            </p:cNvPr>
            <p:cNvGraphicFramePr/>
            <p:nvPr/>
          </p:nvGraphicFramePr>
          <p:xfrm>
            <a:off x="5046648" y="3719092"/>
            <a:ext cx="1371600" cy="1188720"/>
          </p:xfrm>
          <a:graphic>
            <a:graphicData uri="http://schemas.openxmlformats.org/drawingml/2006/chart">
              <c:chart xmlns:c="http://schemas.openxmlformats.org/drawingml/2006/chart" xmlns:r="http://schemas.openxmlformats.org/officeDocument/2006/relationships" r:id="rId10"/>
            </a:graphicData>
          </a:graphic>
        </p:graphicFrame>
        <p:sp>
          <p:nvSpPr>
            <p:cNvPr id="56" name="TextBox 55">
              <a:extLst>
                <a:ext uri="{FF2B5EF4-FFF2-40B4-BE49-F238E27FC236}">
                  <a16:creationId xmlns:a16="http://schemas.microsoft.com/office/drawing/2014/main" id="{C0AE30A6-04A5-1DE2-A295-1FA7D0F3E4A1}"/>
                </a:ext>
              </a:extLst>
            </p:cNvPr>
            <p:cNvSpPr txBox="1"/>
            <p:nvPr/>
          </p:nvSpPr>
          <p:spPr>
            <a:xfrm>
              <a:off x="6174749" y="3979515"/>
              <a:ext cx="696024" cy="66787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19%</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40/215</a:t>
              </a:r>
            </a:p>
          </p:txBody>
        </p:sp>
        <p:sp>
          <p:nvSpPr>
            <p:cNvPr id="57" name="TextBox 56">
              <a:extLst>
                <a:ext uri="{FF2B5EF4-FFF2-40B4-BE49-F238E27FC236}">
                  <a16:creationId xmlns:a16="http://schemas.microsoft.com/office/drawing/2014/main" id="{E6E57F1C-0F3F-67D2-6C1E-C6ACDEF9C06D}"/>
                </a:ext>
              </a:extLst>
            </p:cNvPr>
            <p:cNvSpPr txBox="1"/>
            <p:nvPr/>
          </p:nvSpPr>
          <p:spPr>
            <a:xfrm>
              <a:off x="8758203" y="3979515"/>
              <a:ext cx="696024" cy="66787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10%</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18/184</a:t>
              </a:r>
            </a:p>
          </p:txBody>
        </p:sp>
        <p:sp>
          <p:nvSpPr>
            <p:cNvPr id="58" name="TextBox 57">
              <a:extLst>
                <a:ext uri="{FF2B5EF4-FFF2-40B4-BE49-F238E27FC236}">
                  <a16:creationId xmlns:a16="http://schemas.microsoft.com/office/drawing/2014/main" id="{543D56A5-57C2-F1AD-9ED8-7F3B327CE000}"/>
                </a:ext>
              </a:extLst>
            </p:cNvPr>
            <p:cNvSpPr txBox="1"/>
            <p:nvPr/>
          </p:nvSpPr>
          <p:spPr>
            <a:xfrm>
              <a:off x="255539" y="5225002"/>
              <a:ext cx="1371599" cy="369332"/>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2F3333"/>
                  </a:solidFill>
                  <a:effectLst/>
                  <a:uLnTx/>
                  <a:uFillTx/>
                  <a:latin typeface="Arial Narrow" panose="020B0606020202030204" pitchFamily="34" charset="0"/>
                  <a:ea typeface="+mn-ea"/>
                  <a:cs typeface="+mn-cs"/>
                </a:rPr>
                <a:t>Comparator</a:t>
              </a:r>
            </a:p>
          </p:txBody>
        </p:sp>
        <p:graphicFrame>
          <p:nvGraphicFramePr>
            <p:cNvPr id="59" name="Chart 58">
              <a:extLst>
                <a:ext uri="{FF2B5EF4-FFF2-40B4-BE49-F238E27FC236}">
                  <a16:creationId xmlns:a16="http://schemas.microsoft.com/office/drawing/2014/main" id="{8C2CE63F-1AE0-0EE0-85BE-1F2213ECEF75}"/>
                </a:ext>
              </a:extLst>
            </p:cNvPr>
            <p:cNvGraphicFramePr/>
            <p:nvPr/>
          </p:nvGraphicFramePr>
          <p:xfrm>
            <a:off x="7590314" y="4815308"/>
            <a:ext cx="1371600" cy="118872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0" name="Chart 59">
              <a:extLst>
                <a:ext uri="{FF2B5EF4-FFF2-40B4-BE49-F238E27FC236}">
                  <a16:creationId xmlns:a16="http://schemas.microsoft.com/office/drawing/2014/main" id="{AAD73A3C-0E28-0662-B438-891F97953EE2}"/>
                </a:ext>
              </a:extLst>
            </p:cNvPr>
            <p:cNvGraphicFramePr/>
            <p:nvPr/>
          </p:nvGraphicFramePr>
          <p:xfrm>
            <a:off x="1632094" y="4815308"/>
            <a:ext cx="1371600" cy="1188720"/>
          </p:xfrm>
          <a:graphic>
            <a:graphicData uri="http://schemas.openxmlformats.org/drawingml/2006/chart">
              <c:chart xmlns:c="http://schemas.openxmlformats.org/drawingml/2006/chart" xmlns:r="http://schemas.openxmlformats.org/officeDocument/2006/relationships" r:id="rId12"/>
            </a:graphicData>
          </a:graphic>
        </p:graphicFrame>
        <p:sp>
          <p:nvSpPr>
            <p:cNvPr id="61" name="TextBox 60">
              <a:extLst>
                <a:ext uri="{FF2B5EF4-FFF2-40B4-BE49-F238E27FC236}">
                  <a16:creationId xmlns:a16="http://schemas.microsoft.com/office/drawing/2014/main" id="{6F01C1F7-AFD9-9520-AC9A-5844CF54B519}"/>
                </a:ext>
              </a:extLst>
            </p:cNvPr>
            <p:cNvSpPr txBox="1"/>
            <p:nvPr/>
          </p:nvSpPr>
          <p:spPr>
            <a:xfrm>
              <a:off x="2749844" y="5075731"/>
              <a:ext cx="788999" cy="66787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55%</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123/224</a:t>
              </a:r>
            </a:p>
          </p:txBody>
        </p:sp>
        <p:graphicFrame>
          <p:nvGraphicFramePr>
            <p:cNvPr id="62" name="Chart 61">
              <a:extLst>
                <a:ext uri="{FF2B5EF4-FFF2-40B4-BE49-F238E27FC236}">
                  <a16:creationId xmlns:a16="http://schemas.microsoft.com/office/drawing/2014/main" id="{FA846328-29FE-317A-643A-D03B11604F27}"/>
                </a:ext>
              </a:extLst>
            </p:cNvPr>
            <p:cNvGraphicFramePr/>
            <p:nvPr/>
          </p:nvGraphicFramePr>
          <p:xfrm>
            <a:off x="5046648" y="4815308"/>
            <a:ext cx="1371600" cy="1188720"/>
          </p:xfrm>
          <a:graphic>
            <a:graphicData uri="http://schemas.openxmlformats.org/drawingml/2006/chart">
              <c:chart xmlns:c="http://schemas.openxmlformats.org/drawingml/2006/chart" xmlns:r="http://schemas.openxmlformats.org/officeDocument/2006/relationships" r:id="rId13"/>
            </a:graphicData>
          </a:graphic>
        </p:graphicFrame>
        <p:sp>
          <p:nvSpPr>
            <p:cNvPr id="63" name="TextBox 62">
              <a:extLst>
                <a:ext uri="{FF2B5EF4-FFF2-40B4-BE49-F238E27FC236}">
                  <a16:creationId xmlns:a16="http://schemas.microsoft.com/office/drawing/2014/main" id="{51583333-81ED-608F-4C6F-45BB060D3A95}"/>
                </a:ext>
              </a:extLst>
            </p:cNvPr>
            <p:cNvSpPr txBox="1"/>
            <p:nvPr/>
          </p:nvSpPr>
          <p:spPr>
            <a:xfrm>
              <a:off x="6174749" y="5075731"/>
              <a:ext cx="696024" cy="66787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1" i="0" u="none" strike="noStrike" kern="1200" cap="none" spc="0" normalizeH="0" baseline="0" noProof="0">
                  <a:ln>
                    <a:noFill/>
                  </a:ln>
                  <a:solidFill>
                    <a:srgbClr val="005092"/>
                  </a:solidFill>
                  <a:effectLst/>
                  <a:uLnTx/>
                  <a:uFillTx/>
                  <a:latin typeface="Arial Narrow" panose="020B0606020202030204" pitchFamily="34" charset="0"/>
                  <a:ea typeface="+mn-ea"/>
                  <a:cs typeface="+mn-cs"/>
                </a:rPr>
                <a:t>26%</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005092"/>
                  </a:solidFill>
                  <a:effectLst/>
                  <a:uLnTx/>
                  <a:uFillTx/>
                  <a:latin typeface="Arial Narrow" panose="020B0606020202030204" pitchFamily="34" charset="0"/>
                  <a:ea typeface="+mn-ea"/>
                  <a:cs typeface="+mn-cs"/>
                </a:rPr>
                <a:t>54/207</a:t>
              </a:r>
            </a:p>
          </p:txBody>
        </p:sp>
        <p:sp>
          <p:nvSpPr>
            <p:cNvPr id="64" name="TextBox 63">
              <a:extLst>
                <a:ext uri="{FF2B5EF4-FFF2-40B4-BE49-F238E27FC236}">
                  <a16:creationId xmlns:a16="http://schemas.microsoft.com/office/drawing/2014/main" id="{046FBC7C-5FB4-10B0-2846-D805E17EBD63}"/>
                </a:ext>
              </a:extLst>
            </p:cNvPr>
            <p:cNvSpPr txBox="1"/>
            <p:nvPr/>
          </p:nvSpPr>
          <p:spPr>
            <a:xfrm>
              <a:off x="8758203" y="5075731"/>
              <a:ext cx="696024" cy="667875"/>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8%</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mn-cs"/>
                </a:rPr>
                <a:t>13/161</a:t>
              </a:r>
            </a:p>
          </p:txBody>
        </p:sp>
        <p:sp>
          <p:nvSpPr>
            <p:cNvPr id="65" name="TextBox 64">
              <a:extLst>
                <a:ext uri="{FF2B5EF4-FFF2-40B4-BE49-F238E27FC236}">
                  <a16:creationId xmlns:a16="http://schemas.microsoft.com/office/drawing/2014/main" id="{CD7E693D-20E1-61AD-C914-B002B08B99A5}"/>
                </a:ext>
              </a:extLst>
            </p:cNvPr>
            <p:cNvSpPr txBox="1"/>
            <p:nvPr/>
          </p:nvSpPr>
          <p:spPr>
            <a:xfrm>
              <a:off x="138049" y="4128538"/>
              <a:ext cx="1489089" cy="369332"/>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32A3FE"/>
                  </a:solidFill>
                  <a:effectLst/>
                  <a:uLnTx/>
                  <a:uFillTx/>
                  <a:latin typeface="Arial Narrow" panose="020B0606020202030204" pitchFamily="34" charset="0"/>
                  <a:ea typeface="+mn-ea"/>
                  <a:cs typeface="+mn-cs"/>
                </a:rPr>
                <a:t>Durvalumab</a:t>
              </a:r>
            </a:p>
          </p:txBody>
        </p:sp>
        <p:sp>
          <p:nvSpPr>
            <p:cNvPr id="66" name="Rectangle 65">
              <a:extLst>
                <a:ext uri="{FF2B5EF4-FFF2-40B4-BE49-F238E27FC236}">
                  <a16:creationId xmlns:a16="http://schemas.microsoft.com/office/drawing/2014/main" id="{0FE42A55-5100-3727-7A6D-BF0CD6F4A6B3}"/>
                </a:ext>
              </a:extLst>
            </p:cNvPr>
            <p:cNvSpPr/>
            <p:nvPr/>
          </p:nvSpPr>
          <p:spPr>
            <a:xfrm rot="16200000">
              <a:off x="5247710" y="3691477"/>
              <a:ext cx="4037014" cy="292608"/>
            </a:xfrm>
            <a:prstGeom prst="rect">
              <a:avLst/>
            </a:prstGeom>
            <a:solidFill>
              <a:srgbClr val="003865"/>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Narrow" panose="020B0606020202030204" pitchFamily="34" charset="0"/>
                  <a:ea typeface="+mn-ea"/>
                  <a:cs typeface="+mn-cs"/>
                </a:rPr>
                <a:t>Radical Cystectomy</a:t>
              </a:r>
            </a:p>
          </p:txBody>
        </p:sp>
      </p:grpSp>
      <p:sp>
        <p:nvSpPr>
          <p:cNvPr id="67" name="Content Placeholder 2">
            <a:extLst>
              <a:ext uri="{FF2B5EF4-FFF2-40B4-BE49-F238E27FC236}">
                <a16:creationId xmlns:a16="http://schemas.microsoft.com/office/drawing/2014/main" id="{9ED244A3-DCAF-AA2C-7492-3DCE21D160F7}"/>
              </a:ext>
            </a:extLst>
          </p:cNvPr>
          <p:cNvSpPr>
            <a:spLocks noGrp="1"/>
          </p:cNvSpPr>
          <p:nvPr>
            <p:ph idx="1"/>
          </p:nvPr>
        </p:nvSpPr>
        <p:spPr>
          <a:xfrm>
            <a:off x="838200" y="556055"/>
            <a:ext cx="10515600" cy="1144416"/>
          </a:xfrm>
          <a:solidFill>
            <a:srgbClr val="002060"/>
          </a:solidFill>
        </p:spPr>
        <p:txBody>
          <a:bodyPr anchor="ctr">
            <a:normAutofit/>
          </a:bodyPr>
          <a:lstStyle/>
          <a:p>
            <a:pPr marL="0" indent="0" algn="ctr">
              <a:buNone/>
            </a:pPr>
            <a:r>
              <a:rPr lang="en-US" sz="4000" b="1" dirty="0">
                <a:solidFill>
                  <a:schemeClr val="bg1"/>
                </a:solidFill>
                <a:latin typeface="Arial" panose="020B0604020202020204" pitchFamily="34" charset="0"/>
                <a:cs typeface="Arial" panose="020B0604020202020204" pitchFamily="34" charset="0"/>
              </a:rPr>
              <a:t>ctDNA detection rates in NIAGARA</a:t>
            </a:r>
          </a:p>
        </p:txBody>
      </p:sp>
      <p:sp>
        <p:nvSpPr>
          <p:cNvPr id="68" name="TextBox 67">
            <a:extLst>
              <a:ext uri="{FF2B5EF4-FFF2-40B4-BE49-F238E27FC236}">
                <a16:creationId xmlns:a16="http://schemas.microsoft.com/office/drawing/2014/main" id="{C8F9490D-8347-4E43-6C17-AD8DC7FBAAAB}"/>
              </a:ext>
            </a:extLst>
          </p:cNvPr>
          <p:cNvSpPr txBox="1"/>
          <p:nvPr/>
        </p:nvSpPr>
        <p:spPr>
          <a:xfrm>
            <a:off x="4390878" y="6275482"/>
            <a:ext cx="408990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Powles T et al. ASCO 2025. Abstract 4503.</a:t>
            </a:r>
          </a:p>
        </p:txBody>
      </p:sp>
    </p:spTree>
    <p:extLst>
      <p:ext uri="{BB962C8B-B14F-4D97-AF65-F5344CB8AC3E}">
        <p14:creationId xmlns:p14="http://schemas.microsoft.com/office/powerpoint/2010/main" val="1390088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p:cNvGrpSpPr/>
        <p:nvPr/>
      </p:nvGrpSpPr>
      <p:grpSpPr>
        <a:xfrm>
          <a:off x="0" y="0"/>
          <a:ext cx="0" cy="0"/>
          <a:chOff x="0" y="0"/>
          <a:chExt cx="0" cy="0"/>
        </a:xfrm>
      </p:grpSpPr>
      <p:sp>
        <p:nvSpPr>
          <p:cNvPr id="714" name="Content Placeholder 2">
            <a:extLst>
              <a:ext uri="{FF2B5EF4-FFF2-40B4-BE49-F238E27FC236}">
                <a16:creationId xmlns:a16="http://schemas.microsoft.com/office/drawing/2014/main" id="{B2D8ADC7-6C25-A8B0-4F09-860236612874}"/>
              </a:ext>
            </a:extLst>
          </p:cNvPr>
          <p:cNvSpPr>
            <a:spLocks noGrp="1"/>
          </p:cNvSpPr>
          <p:nvPr>
            <p:ph idx="1"/>
          </p:nvPr>
        </p:nvSpPr>
        <p:spPr>
          <a:xfrm>
            <a:off x="838200" y="556055"/>
            <a:ext cx="10515600" cy="1144416"/>
          </a:xfrm>
          <a:solidFill>
            <a:srgbClr val="002060"/>
          </a:solidFill>
        </p:spPr>
        <p:txBody>
          <a:bodyPr anchor="ctr">
            <a:normAutofit fontScale="92500" lnSpcReduction="20000"/>
          </a:bodyPr>
          <a:lstStyle/>
          <a:p>
            <a:pPr marL="0" indent="0" algn="ctr">
              <a:lnSpc>
                <a:spcPct val="110000"/>
              </a:lnSpc>
              <a:buNone/>
            </a:pPr>
            <a:r>
              <a:rPr lang="en-US" sz="4000" b="1" dirty="0">
                <a:solidFill>
                  <a:schemeClr val="bg1"/>
                </a:solidFill>
                <a:latin typeface="Arial" panose="020B0604020202020204" pitchFamily="34" charset="0"/>
                <a:cs typeface="Arial" panose="020B0604020202020204" pitchFamily="34" charset="0"/>
              </a:rPr>
              <a:t>Prognostic impact of </a:t>
            </a:r>
            <a:r>
              <a:rPr lang="en-US" sz="4000" b="1" i="1" u="sng" dirty="0">
                <a:solidFill>
                  <a:schemeClr val="bg1"/>
                </a:solidFill>
                <a:latin typeface="Arial" panose="020B0604020202020204" pitchFamily="34" charset="0"/>
                <a:cs typeface="Arial" panose="020B0604020202020204" pitchFamily="34" charset="0"/>
              </a:rPr>
              <a:t>baseline</a:t>
            </a:r>
            <a:r>
              <a:rPr lang="en-US" sz="4000" b="1" dirty="0">
                <a:solidFill>
                  <a:schemeClr val="bg1"/>
                </a:solidFill>
                <a:latin typeface="Arial" panose="020B0604020202020204" pitchFamily="34" charset="0"/>
                <a:cs typeface="Arial" panose="020B0604020202020204" pitchFamily="34" charset="0"/>
              </a:rPr>
              <a:t> ctDNA in NIAGARA</a:t>
            </a:r>
          </a:p>
        </p:txBody>
      </p:sp>
      <p:sp>
        <p:nvSpPr>
          <p:cNvPr id="716" name="Rounded Rectangle 23">
            <a:extLst>
              <a:ext uri="{FF2B5EF4-FFF2-40B4-BE49-F238E27FC236}">
                <a16:creationId xmlns:a16="http://schemas.microsoft.com/office/drawing/2014/main" id="{AB8744D2-1FF7-FC2B-F359-7D6F2FFB5620}"/>
              </a:ext>
            </a:extLst>
          </p:cNvPr>
          <p:cNvSpPr/>
          <p:nvPr/>
        </p:nvSpPr>
        <p:spPr>
          <a:xfrm>
            <a:off x="6549894" y="1588473"/>
            <a:ext cx="4296849" cy="740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EFS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(per arm)</a:t>
            </a: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aphicFrame>
        <p:nvGraphicFramePr>
          <p:cNvPr id="717" name="Table 716">
            <a:extLst>
              <a:ext uri="{FF2B5EF4-FFF2-40B4-BE49-F238E27FC236}">
                <a16:creationId xmlns:a16="http://schemas.microsoft.com/office/drawing/2014/main" id="{B7959B18-6D16-0072-D1F4-857049B0C938}"/>
              </a:ext>
            </a:extLst>
          </p:cNvPr>
          <p:cNvGraphicFramePr>
            <a:graphicFrameLocks noGrp="1"/>
          </p:cNvGraphicFramePr>
          <p:nvPr/>
        </p:nvGraphicFramePr>
        <p:xfrm>
          <a:off x="881215" y="5040888"/>
          <a:ext cx="4142607" cy="182880"/>
        </p:xfrm>
        <a:graphic>
          <a:graphicData uri="http://schemas.openxmlformats.org/drawingml/2006/table">
            <a:tbl>
              <a:tblPr firstRow="1" bandRow="1">
                <a:tableStyleId>{3B4B98B0-60AC-42C2-AFA5-B58CD77FA1E5}</a:tableStyleId>
              </a:tblPr>
              <a:tblGrid>
                <a:gridCol w="197267">
                  <a:extLst>
                    <a:ext uri="{9D8B030D-6E8A-4147-A177-3AD203B41FA5}">
                      <a16:colId xmlns:a16="http://schemas.microsoft.com/office/drawing/2014/main" val="1597253649"/>
                    </a:ext>
                  </a:extLst>
                </a:gridCol>
                <a:gridCol w="197267">
                  <a:extLst>
                    <a:ext uri="{9D8B030D-6E8A-4147-A177-3AD203B41FA5}">
                      <a16:colId xmlns:a16="http://schemas.microsoft.com/office/drawing/2014/main" val="3315701518"/>
                    </a:ext>
                  </a:extLst>
                </a:gridCol>
                <a:gridCol w="197267">
                  <a:extLst>
                    <a:ext uri="{9D8B030D-6E8A-4147-A177-3AD203B41FA5}">
                      <a16:colId xmlns:a16="http://schemas.microsoft.com/office/drawing/2014/main" val="744064675"/>
                    </a:ext>
                  </a:extLst>
                </a:gridCol>
                <a:gridCol w="197267">
                  <a:extLst>
                    <a:ext uri="{9D8B030D-6E8A-4147-A177-3AD203B41FA5}">
                      <a16:colId xmlns:a16="http://schemas.microsoft.com/office/drawing/2014/main" val="2605397534"/>
                    </a:ext>
                  </a:extLst>
                </a:gridCol>
                <a:gridCol w="197267">
                  <a:extLst>
                    <a:ext uri="{9D8B030D-6E8A-4147-A177-3AD203B41FA5}">
                      <a16:colId xmlns:a16="http://schemas.microsoft.com/office/drawing/2014/main" val="4088998810"/>
                    </a:ext>
                  </a:extLst>
                </a:gridCol>
                <a:gridCol w="197267">
                  <a:extLst>
                    <a:ext uri="{9D8B030D-6E8A-4147-A177-3AD203B41FA5}">
                      <a16:colId xmlns:a16="http://schemas.microsoft.com/office/drawing/2014/main" val="993565783"/>
                    </a:ext>
                  </a:extLst>
                </a:gridCol>
                <a:gridCol w="197267">
                  <a:extLst>
                    <a:ext uri="{9D8B030D-6E8A-4147-A177-3AD203B41FA5}">
                      <a16:colId xmlns:a16="http://schemas.microsoft.com/office/drawing/2014/main" val="1813186054"/>
                    </a:ext>
                  </a:extLst>
                </a:gridCol>
                <a:gridCol w="197267">
                  <a:extLst>
                    <a:ext uri="{9D8B030D-6E8A-4147-A177-3AD203B41FA5}">
                      <a16:colId xmlns:a16="http://schemas.microsoft.com/office/drawing/2014/main" val="1334225544"/>
                    </a:ext>
                  </a:extLst>
                </a:gridCol>
                <a:gridCol w="197267">
                  <a:extLst>
                    <a:ext uri="{9D8B030D-6E8A-4147-A177-3AD203B41FA5}">
                      <a16:colId xmlns:a16="http://schemas.microsoft.com/office/drawing/2014/main" val="2247352525"/>
                    </a:ext>
                  </a:extLst>
                </a:gridCol>
                <a:gridCol w="197267">
                  <a:extLst>
                    <a:ext uri="{9D8B030D-6E8A-4147-A177-3AD203B41FA5}">
                      <a16:colId xmlns:a16="http://schemas.microsoft.com/office/drawing/2014/main" val="2068254717"/>
                    </a:ext>
                  </a:extLst>
                </a:gridCol>
                <a:gridCol w="197267">
                  <a:extLst>
                    <a:ext uri="{9D8B030D-6E8A-4147-A177-3AD203B41FA5}">
                      <a16:colId xmlns:a16="http://schemas.microsoft.com/office/drawing/2014/main" val="2685693055"/>
                    </a:ext>
                  </a:extLst>
                </a:gridCol>
                <a:gridCol w="197267">
                  <a:extLst>
                    <a:ext uri="{9D8B030D-6E8A-4147-A177-3AD203B41FA5}">
                      <a16:colId xmlns:a16="http://schemas.microsoft.com/office/drawing/2014/main" val="3743249307"/>
                    </a:ext>
                  </a:extLst>
                </a:gridCol>
                <a:gridCol w="197267">
                  <a:extLst>
                    <a:ext uri="{9D8B030D-6E8A-4147-A177-3AD203B41FA5}">
                      <a16:colId xmlns:a16="http://schemas.microsoft.com/office/drawing/2014/main" val="3484124648"/>
                    </a:ext>
                  </a:extLst>
                </a:gridCol>
                <a:gridCol w="197267">
                  <a:extLst>
                    <a:ext uri="{9D8B030D-6E8A-4147-A177-3AD203B41FA5}">
                      <a16:colId xmlns:a16="http://schemas.microsoft.com/office/drawing/2014/main" val="899418909"/>
                    </a:ext>
                  </a:extLst>
                </a:gridCol>
                <a:gridCol w="197267">
                  <a:extLst>
                    <a:ext uri="{9D8B030D-6E8A-4147-A177-3AD203B41FA5}">
                      <a16:colId xmlns:a16="http://schemas.microsoft.com/office/drawing/2014/main" val="3452984348"/>
                    </a:ext>
                  </a:extLst>
                </a:gridCol>
                <a:gridCol w="197267">
                  <a:extLst>
                    <a:ext uri="{9D8B030D-6E8A-4147-A177-3AD203B41FA5}">
                      <a16:colId xmlns:a16="http://schemas.microsoft.com/office/drawing/2014/main" val="836071397"/>
                    </a:ext>
                  </a:extLst>
                </a:gridCol>
                <a:gridCol w="197267">
                  <a:extLst>
                    <a:ext uri="{9D8B030D-6E8A-4147-A177-3AD203B41FA5}">
                      <a16:colId xmlns:a16="http://schemas.microsoft.com/office/drawing/2014/main" val="3047534429"/>
                    </a:ext>
                  </a:extLst>
                </a:gridCol>
                <a:gridCol w="197267">
                  <a:extLst>
                    <a:ext uri="{9D8B030D-6E8A-4147-A177-3AD203B41FA5}">
                      <a16:colId xmlns:a16="http://schemas.microsoft.com/office/drawing/2014/main" val="3450150564"/>
                    </a:ext>
                  </a:extLst>
                </a:gridCol>
                <a:gridCol w="197267">
                  <a:extLst>
                    <a:ext uri="{9D8B030D-6E8A-4147-A177-3AD203B41FA5}">
                      <a16:colId xmlns:a16="http://schemas.microsoft.com/office/drawing/2014/main" val="3921045623"/>
                    </a:ext>
                  </a:extLst>
                </a:gridCol>
                <a:gridCol w="197267">
                  <a:extLst>
                    <a:ext uri="{9D8B030D-6E8A-4147-A177-3AD203B41FA5}">
                      <a16:colId xmlns:a16="http://schemas.microsoft.com/office/drawing/2014/main" val="555953203"/>
                    </a:ext>
                  </a:extLst>
                </a:gridCol>
                <a:gridCol w="197267">
                  <a:extLst>
                    <a:ext uri="{9D8B030D-6E8A-4147-A177-3AD203B41FA5}">
                      <a16:colId xmlns:a16="http://schemas.microsoft.com/office/drawing/2014/main" val="2916172146"/>
                    </a:ext>
                  </a:extLst>
                </a:gridCol>
              </a:tblGrid>
              <a:tr h="91440">
                <a:tc>
                  <a:txBody>
                    <a:bodyPr/>
                    <a:lstStyle/>
                    <a:p>
                      <a:pPr algn="ctr">
                        <a:lnSpc>
                          <a:spcPct val="80000"/>
                        </a:lnSpc>
                      </a:pPr>
                      <a:r>
                        <a:rPr lang="en-GB" sz="700" b="0">
                          <a:solidFill>
                            <a:schemeClr val="tx1"/>
                          </a:solidFill>
                          <a:latin typeface="Arial Narrow" panose="020B0606020202030204" pitchFamily="34" charset="0"/>
                        </a:rPr>
                        <a:t>200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197</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185</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180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174</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162</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160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158</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153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150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146</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131</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127</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104</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95</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76</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60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48</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20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extLst>
                  <a:ext uri="{0D108BD9-81ED-4DB2-BD59-A6C34878D82A}">
                    <a16:rowId xmlns:a16="http://schemas.microsoft.com/office/drawing/2014/main" val="594013657"/>
                  </a:ext>
                </a:extLst>
              </a:tr>
              <a:tr h="91440">
                <a:tc>
                  <a:txBody>
                    <a:bodyPr/>
                    <a:lstStyle/>
                    <a:p>
                      <a:pPr algn="ctr">
                        <a:lnSpc>
                          <a:spcPct val="80000"/>
                        </a:lnSpc>
                      </a:pPr>
                      <a:r>
                        <a:rPr lang="en-GB" sz="700" b="0">
                          <a:solidFill>
                            <a:schemeClr val="tx1"/>
                          </a:solidFill>
                          <a:latin typeface="Arial Narrow" panose="020B0606020202030204" pitchFamily="34" charset="0"/>
                        </a:rPr>
                        <a:t>260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253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233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206</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188</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170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156</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145</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143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135</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134</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114</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105</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83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72</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61</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47</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33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16</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2</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extLst>
                  <a:ext uri="{0D108BD9-81ED-4DB2-BD59-A6C34878D82A}">
                    <a16:rowId xmlns:a16="http://schemas.microsoft.com/office/drawing/2014/main" val="130484683"/>
                  </a:ext>
                </a:extLst>
              </a:tr>
            </a:tbl>
          </a:graphicData>
        </a:graphic>
      </p:graphicFrame>
      <p:sp>
        <p:nvSpPr>
          <p:cNvPr id="718" name="TextBox 717">
            <a:extLst>
              <a:ext uri="{FF2B5EF4-FFF2-40B4-BE49-F238E27FC236}">
                <a16:creationId xmlns:a16="http://schemas.microsoft.com/office/drawing/2014/main" id="{52F5DC07-3148-63B1-9E28-E24E0B4B4292}"/>
              </a:ext>
            </a:extLst>
          </p:cNvPr>
          <p:cNvSpPr txBox="1"/>
          <p:nvPr/>
        </p:nvSpPr>
        <p:spPr>
          <a:xfrm>
            <a:off x="299425" y="5033268"/>
            <a:ext cx="485457" cy="96950"/>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00BF73"/>
                </a:solidFill>
                <a:effectLst/>
                <a:uLnTx/>
                <a:uFillTx/>
                <a:latin typeface="Arial Narrow" panose="020B0606020202030204" pitchFamily="34" charset="0"/>
                <a:ea typeface="+mn-ea"/>
                <a:cs typeface="+mn-cs"/>
              </a:rPr>
              <a:t>ctDNA–</a:t>
            </a:r>
          </a:p>
        </p:txBody>
      </p:sp>
      <p:sp>
        <p:nvSpPr>
          <p:cNvPr id="719" name="TextBox 718">
            <a:extLst>
              <a:ext uri="{FF2B5EF4-FFF2-40B4-BE49-F238E27FC236}">
                <a16:creationId xmlns:a16="http://schemas.microsoft.com/office/drawing/2014/main" id="{73869D4F-C5EB-9572-9917-FCD13468F18C}"/>
              </a:ext>
            </a:extLst>
          </p:cNvPr>
          <p:cNvSpPr txBox="1"/>
          <p:nvPr/>
        </p:nvSpPr>
        <p:spPr>
          <a:xfrm>
            <a:off x="299425" y="5124687"/>
            <a:ext cx="485457" cy="96950"/>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005092"/>
                </a:solidFill>
                <a:effectLst/>
                <a:uLnTx/>
                <a:uFillTx/>
                <a:latin typeface="Arial Narrow" panose="020B0606020202030204" pitchFamily="34" charset="0"/>
                <a:ea typeface="+mn-ea"/>
                <a:cs typeface="+mn-cs"/>
              </a:rPr>
              <a:t>ctDNA+</a:t>
            </a:r>
          </a:p>
        </p:txBody>
      </p:sp>
      <p:sp>
        <p:nvSpPr>
          <p:cNvPr id="720" name="TextBox 7">
            <a:extLst>
              <a:ext uri="{FF2B5EF4-FFF2-40B4-BE49-F238E27FC236}">
                <a16:creationId xmlns:a16="http://schemas.microsoft.com/office/drawing/2014/main" id="{CB046BD8-C109-3333-E2D0-C34818496880}"/>
              </a:ext>
            </a:extLst>
          </p:cNvPr>
          <p:cNvSpPr txBox="1"/>
          <p:nvPr/>
        </p:nvSpPr>
        <p:spPr>
          <a:xfrm>
            <a:off x="5626690" y="4981534"/>
            <a:ext cx="885104" cy="480131"/>
          </a:xfrm>
          <a:prstGeom prst="rect">
            <a:avLst/>
          </a:prstGeom>
          <a:solidFill>
            <a:srgbClr val="C1E0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panose="020B0604020202020204" pitchFamily="34" charset="0"/>
              </a:rPr>
              <a:t>ctDNA– </a:t>
            </a:r>
            <a:r>
              <a:rPr kumimoji="0" lang="en-US" sz="700" b="0" i="0" u="none" strike="noStrike" kern="1200" cap="none" spc="0" normalizeH="0" baseline="0" noProof="0" dirty="0">
                <a:ln>
                  <a:noFill/>
                </a:ln>
                <a:solidFill>
                  <a:srgbClr val="32A3FE"/>
                </a:solidFill>
                <a:effectLst/>
                <a:uLnTx/>
                <a:uFillTx/>
                <a:latin typeface="Arial Narrow" panose="020B0606020202030204" pitchFamily="34" charset="0"/>
                <a:ea typeface="+mn-ea"/>
                <a:cs typeface="Arial" panose="020B0604020202020204" pitchFamily="34" charset="0"/>
              </a:rPr>
              <a:t>D+NAC </a:t>
            </a:r>
            <a:endParaRPr kumimoji="0" lang="en-US" sz="700" b="0"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panose="020B0604020202020204" pitchFamily="34" charset="0"/>
              </a:rPr>
              <a:t>ctDNA– </a:t>
            </a:r>
            <a:r>
              <a:rPr kumimoji="0" lang="en-US" sz="700" b="0" i="0" u="none" strike="noStrike" kern="1200" cap="none" spc="0" normalizeH="0" baseline="0" noProof="0" dirty="0">
                <a:ln>
                  <a:noFill/>
                </a:ln>
                <a:solidFill>
                  <a:srgbClr val="2F3333"/>
                </a:solidFill>
                <a:effectLst/>
                <a:uLnTx/>
                <a:uFillTx/>
                <a:latin typeface="Arial Narrow" panose="020B0606020202030204" pitchFamily="34" charset="0"/>
                <a:ea typeface="+mn-ea"/>
                <a:cs typeface="Arial" panose="020B0604020202020204" pitchFamily="34" charset="0"/>
              </a:rPr>
              <a:t>NAC</a:t>
            </a:r>
            <a:endParaRPr kumimoji="0" lang="en-US" sz="700" b="0"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Arial" panose="020B0604020202020204" pitchFamily="34" charset="0"/>
              </a:rPr>
              <a:t>ctDNA+ </a:t>
            </a:r>
            <a:r>
              <a:rPr kumimoji="0" lang="en-US" sz="700" b="0" i="0" u="none" strike="noStrike" kern="1200" cap="none" spc="0" normalizeH="0" baseline="0" noProof="0" dirty="0">
                <a:ln>
                  <a:noFill/>
                </a:ln>
                <a:solidFill>
                  <a:srgbClr val="32A3FE"/>
                </a:solidFill>
                <a:effectLst/>
                <a:uLnTx/>
                <a:uFillTx/>
                <a:latin typeface="Arial Narrow" panose="020B0606020202030204" pitchFamily="34" charset="0"/>
                <a:ea typeface="+mn-ea"/>
                <a:cs typeface="Arial" panose="020B0604020202020204" pitchFamily="34" charset="0"/>
              </a:rPr>
              <a:t>D+NAC</a:t>
            </a:r>
            <a:endParaRPr kumimoji="0" lang="en-US" sz="700" b="0" i="0" u="none" strike="noStrike" kern="1200" cap="none" spc="0" normalizeH="0" baseline="0" noProof="0" dirty="0">
              <a:ln>
                <a:noFill/>
              </a:ln>
              <a:solidFill>
                <a:srgbClr val="2F3333"/>
              </a:solidFill>
              <a:effectLst/>
              <a:uLnTx/>
              <a:uFillTx/>
              <a:latin typeface="Arial Narrow" panose="020B0606020202030204" pitchFamily="34" charset="0"/>
              <a:ea typeface="+mn-ea"/>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Arial" panose="020B0604020202020204" pitchFamily="34" charset="0"/>
              </a:rPr>
              <a:t>ctDNA+ </a:t>
            </a:r>
            <a:r>
              <a:rPr kumimoji="0" lang="en-US" sz="700" b="0" i="0" u="none" strike="noStrike" kern="1200" cap="none" spc="0" normalizeH="0" baseline="0" noProof="0" dirty="0">
                <a:ln>
                  <a:noFill/>
                </a:ln>
                <a:solidFill>
                  <a:srgbClr val="2F3333"/>
                </a:solidFill>
                <a:effectLst/>
                <a:uLnTx/>
                <a:uFillTx/>
                <a:latin typeface="Arial Narrow" panose="020B0606020202030204" pitchFamily="34" charset="0"/>
                <a:ea typeface="+mn-ea"/>
                <a:cs typeface="Arial" panose="020B0604020202020204" pitchFamily="34" charset="0"/>
              </a:rPr>
              <a:t>NAC</a:t>
            </a:r>
            <a:endParaRPr kumimoji="0" lang="en-US" sz="700" b="0" i="0" u="none" strike="noStrike" kern="1200" cap="none" spc="0" normalizeH="0" baseline="0" noProof="0" dirty="0">
              <a:ln>
                <a:noFill/>
              </a:ln>
              <a:solidFill>
                <a:srgbClr val="005092"/>
              </a:solidFill>
              <a:effectLst/>
              <a:uLnTx/>
              <a:uFillTx/>
              <a:latin typeface="Arial Narrow" panose="020B0606020202030204" pitchFamily="34" charset="0"/>
              <a:ea typeface="+mn-ea"/>
              <a:cs typeface="Arial" panose="020B0604020202020204" pitchFamily="34" charset="0"/>
            </a:endParaRPr>
          </a:p>
        </p:txBody>
      </p:sp>
      <p:graphicFrame>
        <p:nvGraphicFramePr>
          <p:cNvPr id="721" name="Table 720">
            <a:extLst>
              <a:ext uri="{FF2B5EF4-FFF2-40B4-BE49-F238E27FC236}">
                <a16:creationId xmlns:a16="http://schemas.microsoft.com/office/drawing/2014/main" id="{B69CB55D-3A61-8D33-D28A-1D0730435495}"/>
              </a:ext>
            </a:extLst>
          </p:cNvPr>
          <p:cNvGraphicFramePr>
            <a:graphicFrameLocks noGrp="1"/>
          </p:cNvGraphicFramePr>
          <p:nvPr/>
        </p:nvGraphicFramePr>
        <p:xfrm>
          <a:off x="6511794" y="5040888"/>
          <a:ext cx="4142607" cy="365760"/>
        </p:xfrm>
        <a:graphic>
          <a:graphicData uri="http://schemas.openxmlformats.org/drawingml/2006/table">
            <a:tbl>
              <a:tblPr firstRow="1" bandRow="1">
                <a:tableStyleId>{3B4B98B0-60AC-42C2-AFA5-B58CD77FA1E5}</a:tableStyleId>
              </a:tblPr>
              <a:tblGrid>
                <a:gridCol w="197267">
                  <a:extLst>
                    <a:ext uri="{9D8B030D-6E8A-4147-A177-3AD203B41FA5}">
                      <a16:colId xmlns:a16="http://schemas.microsoft.com/office/drawing/2014/main" val="1597253649"/>
                    </a:ext>
                  </a:extLst>
                </a:gridCol>
                <a:gridCol w="197267">
                  <a:extLst>
                    <a:ext uri="{9D8B030D-6E8A-4147-A177-3AD203B41FA5}">
                      <a16:colId xmlns:a16="http://schemas.microsoft.com/office/drawing/2014/main" val="3315701518"/>
                    </a:ext>
                  </a:extLst>
                </a:gridCol>
                <a:gridCol w="197267">
                  <a:extLst>
                    <a:ext uri="{9D8B030D-6E8A-4147-A177-3AD203B41FA5}">
                      <a16:colId xmlns:a16="http://schemas.microsoft.com/office/drawing/2014/main" val="744064675"/>
                    </a:ext>
                  </a:extLst>
                </a:gridCol>
                <a:gridCol w="197267">
                  <a:extLst>
                    <a:ext uri="{9D8B030D-6E8A-4147-A177-3AD203B41FA5}">
                      <a16:colId xmlns:a16="http://schemas.microsoft.com/office/drawing/2014/main" val="2605397534"/>
                    </a:ext>
                  </a:extLst>
                </a:gridCol>
                <a:gridCol w="197267">
                  <a:extLst>
                    <a:ext uri="{9D8B030D-6E8A-4147-A177-3AD203B41FA5}">
                      <a16:colId xmlns:a16="http://schemas.microsoft.com/office/drawing/2014/main" val="4088998810"/>
                    </a:ext>
                  </a:extLst>
                </a:gridCol>
                <a:gridCol w="197267">
                  <a:extLst>
                    <a:ext uri="{9D8B030D-6E8A-4147-A177-3AD203B41FA5}">
                      <a16:colId xmlns:a16="http://schemas.microsoft.com/office/drawing/2014/main" val="993565783"/>
                    </a:ext>
                  </a:extLst>
                </a:gridCol>
                <a:gridCol w="197267">
                  <a:extLst>
                    <a:ext uri="{9D8B030D-6E8A-4147-A177-3AD203B41FA5}">
                      <a16:colId xmlns:a16="http://schemas.microsoft.com/office/drawing/2014/main" val="1813186054"/>
                    </a:ext>
                  </a:extLst>
                </a:gridCol>
                <a:gridCol w="197267">
                  <a:extLst>
                    <a:ext uri="{9D8B030D-6E8A-4147-A177-3AD203B41FA5}">
                      <a16:colId xmlns:a16="http://schemas.microsoft.com/office/drawing/2014/main" val="1334225544"/>
                    </a:ext>
                  </a:extLst>
                </a:gridCol>
                <a:gridCol w="197267">
                  <a:extLst>
                    <a:ext uri="{9D8B030D-6E8A-4147-A177-3AD203B41FA5}">
                      <a16:colId xmlns:a16="http://schemas.microsoft.com/office/drawing/2014/main" val="2247352525"/>
                    </a:ext>
                  </a:extLst>
                </a:gridCol>
                <a:gridCol w="197267">
                  <a:extLst>
                    <a:ext uri="{9D8B030D-6E8A-4147-A177-3AD203B41FA5}">
                      <a16:colId xmlns:a16="http://schemas.microsoft.com/office/drawing/2014/main" val="2068254717"/>
                    </a:ext>
                  </a:extLst>
                </a:gridCol>
                <a:gridCol w="197267">
                  <a:extLst>
                    <a:ext uri="{9D8B030D-6E8A-4147-A177-3AD203B41FA5}">
                      <a16:colId xmlns:a16="http://schemas.microsoft.com/office/drawing/2014/main" val="2685693055"/>
                    </a:ext>
                  </a:extLst>
                </a:gridCol>
                <a:gridCol w="197267">
                  <a:extLst>
                    <a:ext uri="{9D8B030D-6E8A-4147-A177-3AD203B41FA5}">
                      <a16:colId xmlns:a16="http://schemas.microsoft.com/office/drawing/2014/main" val="3743249307"/>
                    </a:ext>
                  </a:extLst>
                </a:gridCol>
                <a:gridCol w="197267">
                  <a:extLst>
                    <a:ext uri="{9D8B030D-6E8A-4147-A177-3AD203B41FA5}">
                      <a16:colId xmlns:a16="http://schemas.microsoft.com/office/drawing/2014/main" val="3484124648"/>
                    </a:ext>
                  </a:extLst>
                </a:gridCol>
                <a:gridCol w="197267">
                  <a:extLst>
                    <a:ext uri="{9D8B030D-6E8A-4147-A177-3AD203B41FA5}">
                      <a16:colId xmlns:a16="http://schemas.microsoft.com/office/drawing/2014/main" val="899418909"/>
                    </a:ext>
                  </a:extLst>
                </a:gridCol>
                <a:gridCol w="197267">
                  <a:extLst>
                    <a:ext uri="{9D8B030D-6E8A-4147-A177-3AD203B41FA5}">
                      <a16:colId xmlns:a16="http://schemas.microsoft.com/office/drawing/2014/main" val="3452984348"/>
                    </a:ext>
                  </a:extLst>
                </a:gridCol>
                <a:gridCol w="197267">
                  <a:extLst>
                    <a:ext uri="{9D8B030D-6E8A-4147-A177-3AD203B41FA5}">
                      <a16:colId xmlns:a16="http://schemas.microsoft.com/office/drawing/2014/main" val="836071397"/>
                    </a:ext>
                  </a:extLst>
                </a:gridCol>
                <a:gridCol w="197267">
                  <a:extLst>
                    <a:ext uri="{9D8B030D-6E8A-4147-A177-3AD203B41FA5}">
                      <a16:colId xmlns:a16="http://schemas.microsoft.com/office/drawing/2014/main" val="3047534429"/>
                    </a:ext>
                  </a:extLst>
                </a:gridCol>
                <a:gridCol w="197267">
                  <a:extLst>
                    <a:ext uri="{9D8B030D-6E8A-4147-A177-3AD203B41FA5}">
                      <a16:colId xmlns:a16="http://schemas.microsoft.com/office/drawing/2014/main" val="3450150564"/>
                    </a:ext>
                  </a:extLst>
                </a:gridCol>
                <a:gridCol w="197267">
                  <a:extLst>
                    <a:ext uri="{9D8B030D-6E8A-4147-A177-3AD203B41FA5}">
                      <a16:colId xmlns:a16="http://schemas.microsoft.com/office/drawing/2014/main" val="3921045623"/>
                    </a:ext>
                  </a:extLst>
                </a:gridCol>
                <a:gridCol w="197267">
                  <a:extLst>
                    <a:ext uri="{9D8B030D-6E8A-4147-A177-3AD203B41FA5}">
                      <a16:colId xmlns:a16="http://schemas.microsoft.com/office/drawing/2014/main" val="555953203"/>
                    </a:ext>
                  </a:extLst>
                </a:gridCol>
                <a:gridCol w="197267">
                  <a:extLst>
                    <a:ext uri="{9D8B030D-6E8A-4147-A177-3AD203B41FA5}">
                      <a16:colId xmlns:a16="http://schemas.microsoft.com/office/drawing/2014/main" val="2916172146"/>
                    </a:ext>
                  </a:extLst>
                </a:gridCol>
              </a:tblGrid>
              <a:tr h="91440">
                <a:tc>
                  <a:txBody>
                    <a:bodyPr/>
                    <a:lstStyle/>
                    <a:p>
                      <a:pPr algn="ctr">
                        <a:lnSpc>
                          <a:spcPct val="80000"/>
                        </a:lnSpc>
                      </a:pPr>
                      <a:r>
                        <a:rPr lang="en-GB" sz="700" b="0" dirty="0">
                          <a:solidFill>
                            <a:schemeClr val="tx1"/>
                          </a:solidFill>
                          <a:latin typeface="Arial Narrow" panose="020B0606020202030204" pitchFamily="34" charset="0"/>
                        </a:rPr>
                        <a:t>99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99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91</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91</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88</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84</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83</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82</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80</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77</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69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66</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55</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51</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39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35</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29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14</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1</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extLst>
                  <a:ext uri="{0D108BD9-81ED-4DB2-BD59-A6C34878D82A}">
                    <a16:rowId xmlns:a16="http://schemas.microsoft.com/office/drawing/2014/main" val="594013657"/>
                  </a:ext>
                </a:extLst>
              </a:tr>
              <a:tr h="91440">
                <a:tc>
                  <a:txBody>
                    <a:bodyPr/>
                    <a:lstStyle/>
                    <a:p>
                      <a:pPr algn="ctr">
                        <a:lnSpc>
                          <a:spcPct val="80000"/>
                        </a:lnSpc>
                      </a:pPr>
                      <a:r>
                        <a:rPr lang="en-GB" sz="700" b="0" dirty="0">
                          <a:solidFill>
                            <a:schemeClr val="tx1"/>
                          </a:solidFill>
                          <a:latin typeface="Arial Narrow" panose="020B0606020202030204" pitchFamily="34" charset="0"/>
                        </a:rPr>
                        <a:t>101</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98</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94</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89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86</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78</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77</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76</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73</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71</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69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62</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61</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49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44</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37</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25</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19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6</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3</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0</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extLst>
                  <a:ext uri="{0D108BD9-81ED-4DB2-BD59-A6C34878D82A}">
                    <a16:rowId xmlns:a16="http://schemas.microsoft.com/office/drawing/2014/main" val="130484683"/>
                  </a:ext>
                </a:extLst>
              </a:tr>
              <a:tr h="91440">
                <a:tc>
                  <a:txBody>
                    <a:bodyPr/>
                    <a:lstStyle/>
                    <a:p>
                      <a:pPr algn="ctr">
                        <a:lnSpc>
                          <a:spcPct val="80000"/>
                        </a:lnSpc>
                      </a:pPr>
                      <a:r>
                        <a:rPr lang="en-GB" sz="700" b="0" dirty="0">
                          <a:solidFill>
                            <a:schemeClr val="tx1"/>
                          </a:solidFill>
                          <a:latin typeface="Arial Narrow" panose="020B0606020202030204" pitchFamily="34" charset="0"/>
                        </a:rPr>
                        <a:t>137</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133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126</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113</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103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91</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85</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78</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75</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75</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69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63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49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42</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35</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26</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17</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7</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5</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0</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extLst>
                  <a:ext uri="{0D108BD9-81ED-4DB2-BD59-A6C34878D82A}">
                    <a16:rowId xmlns:a16="http://schemas.microsoft.com/office/drawing/2014/main" val="1797336830"/>
                  </a:ext>
                </a:extLst>
              </a:tr>
              <a:tr h="91440">
                <a:tc>
                  <a:txBody>
                    <a:bodyPr/>
                    <a:lstStyle/>
                    <a:p>
                      <a:pPr algn="ctr">
                        <a:lnSpc>
                          <a:spcPct val="80000"/>
                        </a:lnSpc>
                      </a:pPr>
                      <a:r>
                        <a:rPr lang="en-GB" sz="700" b="0" dirty="0">
                          <a:solidFill>
                            <a:schemeClr val="tx1"/>
                          </a:solidFill>
                          <a:latin typeface="Arial Narrow" panose="020B0606020202030204" pitchFamily="34" charset="0"/>
                        </a:rPr>
                        <a:t>123</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120</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107</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93</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85</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79</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71</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66</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65</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60</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59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45</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42</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34</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a:solidFill>
                            <a:schemeClr val="tx1"/>
                          </a:solidFill>
                          <a:latin typeface="Arial Narrow" panose="020B0606020202030204" pitchFamily="34" charset="0"/>
                        </a:rPr>
                        <a:t>30</a:t>
                      </a:r>
                      <a:endParaRPr lang="en-US" sz="700" b="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26</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21</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16</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9</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8</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tc>
                  <a:txBody>
                    <a:bodyPr/>
                    <a:lstStyle/>
                    <a:p>
                      <a:pPr algn="ctr">
                        <a:lnSpc>
                          <a:spcPct val="80000"/>
                        </a:lnSpc>
                      </a:pPr>
                      <a:r>
                        <a:rPr lang="en-GB" sz="700" b="0" dirty="0">
                          <a:solidFill>
                            <a:schemeClr val="tx1"/>
                          </a:solidFill>
                          <a:latin typeface="Arial Narrow" panose="020B0606020202030204" pitchFamily="34" charset="0"/>
                        </a:rPr>
                        <a:t>2</a:t>
                      </a:r>
                      <a:endParaRPr lang="en-US" sz="700" b="0" dirty="0">
                        <a:solidFill>
                          <a:schemeClr val="tx1"/>
                        </a:solidFill>
                        <a:latin typeface="Arial Narrow" panose="020B0606020202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E0FF"/>
                    </a:solidFill>
                  </a:tcPr>
                </a:tc>
                <a:extLst>
                  <a:ext uri="{0D108BD9-81ED-4DB2-BD59-A6C34878D82A}">
                    <a16:rowId xmlns:a16="http://schemas.microsoft.com/office/drawing/2014/main" val="1530660966"/>
                  </a:ext>
                </a:extLst>
              </a:tr>
            </a:tbl>
          </a:graphicData>
        </a:graphic>
      </p:graphicFrame>
      <p:sp>
        <p:nvSpPr>
          <p:cNvPr id="722" name="TextBox 721">
            <a:extLst>
              <a:ext uri="{FF2B5EF4-FFF2-40B4-BE49-F238E27FC236}">
                <a16:creationId xmlns:a16="http://schemas.microsoft.com/office/drawing/2014/main" id="{EAA71ABC-2261-A770-BD50-D2E8C4A48F8A}"/>
              </a:ext>
            </a:extLst>
          </p:cNvPr>
          <p:cNvSpPr txBox="1"/>
          <p:nvPr/>
        </p:nvSpPr>
        <p:spPr>
          <a:xfrm>
            <a:off x="6551890" y="4857535"/>
            <a:ext cx="181133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 of patients at risk</a:t>
            </a:r>
          </a:p>
        </p:txBody>
      </p:sp>
      <p:sp>
        <p:nvSpPr>
          <p:cNvPr id="723" name="TextBox 722">
            <a:extLst>
              <a:ext uri="{FF2B5EF4-FFF2-40B4-BE49-F238E27FC236}">
                <a16:creationId xmlns:a16="http://schemas.microsoft.com/office/drawing/2014/main" id="{A371B3A2-2015-D3C1-8D94-4A17FDFBF13F}"/>
              </a:ext>
            </a:extLst>
          </p:cNvPr>
          <p:cNvSpPr txBox="1"/>
          <p:nvPr/>
        </p:nvSpPr>
        <p:spPr>
          <a:xfrm>
            <a:off x="919315" y="4857535"/>
            <a:ext cx="181133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No. of patients at risk</a:t>
            </a:r>
          </a:p>
        </p:txBody>
      </p:sp>
      <p:graphicFrame>
        <p:nvGraphicFramePr>
          <p:cNvPr id="724" name="Table 723">
            <a:extLst>
              <a:ext uri="{FF2B5EF4-FFF2-40B4-BE49-F238E27FC236}">
                <a16:creationId xmlns:a16="http://schemas.microsoft.com/office/drawing/2014/main" id="{E2248A07-7EBB-A445-7FD5-3A6B9368936D}"/>
              </a:ext>
            </a:extLst>
          </p:cNvPr>
          <p:cNvGraphicFramePr>
            <a:graphicFrameLocks noGrp="1"/>
          </p:cNvGraphicFramePr>
          <p:nvPr/>
        </p:nvGraphicFramePr>
        <p:xfrm>
          <a:off x="6357689" y="5550271"/>
          <a:ext cx="4681257" cy="559680"/>
        </p:xfrm>
        <a:graphic>
          <a:graphicData uri="http://schemas.openxmlformats.org/drawingml/2006/table">
            <a:tbl>
              <a:tblPr firstRow="1" bandRow="1">
                <a:tableStyleId>{9D7B26C5-4107-4FEC-AEDC-1716B250A1EF}</a:tableStyleId>
              </a:tblPr>
              <a:tblGrid>
                <a:gridCol w="2122945">
                  <a:extLst>
                    <a:ext uri="{9D8B030D-6E8A-4147-A177-3AD203B41FA5}">
                      <a16:colId xmlns:a16="http://schemas.microsoft.com/office/drawing/2014/main" val="334491970"/>
                    </a:ext>
                  </a:extLst>
                </a:gridCol>
                <a:gridCol w="2558312">
                  <a:extLst>
                    <a:ext uri="{9D8B030D-6E8A-4147-A177-3AD203B41FA5}">
                      <a16:colId xmlns:a16="http://schemas.microsoft.com/office/drawing/2014/main" val="2238239513"/>
                    </a:ext>
                  </a:extLst>
                </a:gridCol>
              </a:tblGrid>
              <a:tr h="222567">
                <a:tc>
                  <a:txBody>
                    <a:bodyPr/>
                    <a:lstStyle/>
                    <a:p>
                      <a:pPr algn="l" fontAlgn="ctr"/>
                      <a:r>
                        <a:rPr lang="en-US" sz="1600" dirty="0">
                          <a:solidFill>
                            <a:srgbClr val="00BF73"/>
                          </a:solidFill>
                          <a:latin typeface="Arial Narrow" panose="020B0606020202030204" pitchFamily="34" charset="0"/>
                          <a:cs typeface="Arial"/>
                        </a:rPr>
                        <a:t>ctDNA–: </a:t>
                      </a:r>
                      <a:r>
                        <a:rPr lang="en-US" sz="1600" b="1" u="none" strike="noStrike" dirty="0">
                          <a:solidFill>
                            <a:srgbClr val="32A3FE"/>
                          </a:solidFill>
                          <a:effectLst/>
                          <a:latin typeface="Arial Narrow" panose="020B0606020202030204" pitchFamily="34" charset="0"/>
                        </a:rPr>
                        <a:t>D+NAC </a:t>
                      </a:r>
                      <a:r>
                        <a:rPr lang="en-US" sz="1600" b="1" u="none" strike="noStrike" dirty="0">
                          <a:solidFill>
                            <a:schemeClr val="tx1"/>
                          </a:solidFill>
                          <a:effectLst/>
                          <a:latin typeface="Arial Narrow" panose="020B0606020202030204" pitchFamily="34" charset="0"/>
                        </a:rPr>
                        <a:t>vs </a:t>
                      </a:r>
                      <a:r>
                        <a:rPr lang="en-US" sz="1600" b="1" u="none" strike="noStrike" dirty="0">
                          <a:solidFill>
                            <a:srgbClr val="2F3333"/>
                          </a:solidFill>
                          <a:effectLst/>
                          <a:latin typeface="Arial Narrow" panose="020B0606020202030204" pitchFamily="34" charset="0"/>
                        </a:rPr>
                        <a:t>NAC</a:t>
                      </a:r>
                      <a:endParaRPr lang="en-US" sz="1600" b="1" u="none" strike="noStrike" dirty="0">
                        <a:solidFill>
                          <a:schemeClr val="tx1"/>
                        </a:solidFill>
                        <a:effectLst/>
                        <a:latin typeface="Arial Narrow" panose="020B0606020202030204" pitchFamily="34" charset="0"/>
                      </a:endParaRPr>
                    </a:p>
                  </a:txBody>
                  <a:tcPr marL="39600" marR="39600" marT="18000" marB="18000" anchor="ctr">
                    <a:noFill/>
                  </a:tcPr>
                </a:tc>
                <a:tc>
                  <a:txBody>
                    <a:bodyPr/>
                    <a:lstStyle/>
                    <a:p>
                      <a:pPr algn="ctr"/>
                      <a:r>
                        <a:rPr lang="en-US" sz="1600" b="1" dirty="0">
                          <a:solidFill>
                            <a:schemeClr val="tx1"/>
                          </a:solidFill>
                          <a:latin typeface="Arial Narrow" panose="020B0606020202030204" pitchFamily="34" charset="0"/>
                          <a:cs typeface="Arial" panose="020B0604020202020204" pitchFamily="34" charset="0"/>
                        </a:rPr>
                        <a:t>HR, 0.45 </a:t>
                      </a:r>
                      <a:r>
                        <a:rPr lang="en-US" sz="1600" b="0" dirty="0">
                          <a:solidFill>
                            <a:schemeClr val="tx1"/>
                          </a:solidFill>
                          <a:latin typeface="Arial Narrow" panose="020B0606020202030204" pitchFamily="34" charset="0"/>
                          <a:cs typeface="Arial" panose="020B0604020202020204" pitchFamily="34" charset="0"/>
                        </a:rPr>
                        <a:t>(95% CI, 0.24</a:t>
                      </a:r>
                      <a:r>
                        <a:rPr lang="en-US" sz="1600" b="0" dirty="0">
                          <a:solidFill>
                            <a:schemeClr val="tx1"/>
                          </a:solidFill>
                          <a:latin typeface="Arial Narrow" panose="020B0606020202030204" pitchFamily="34" charset="0"/>
                          <a:cs typeface="Arial"/>
                        </a:rPr>
                        <a:t>–</a:t>
                      </a:r>
                      <a:r>
                        <a:rPr lang="en-US" sz="1600" b="0" dirty="0">
                          <a:solidFill>
                            <a:schemeClr val="tx1"/>
                          </a:solidFill>
                          <a:latin typeface="Arial Narrow" panose="020B0606020202030204" pitchFamily="34" charset="0"/>
                          <a:cs typeface="Arial" panose="020B0604020202020204" pitchFamily="34" charset="0"/>
                        </a:rPr>
                        <a:t>0.84)</a:t>
                      </a:r>
                    </a:p>
                  </a:txBody>
                  <a:tcPr marL="39600" marR="39600" marT="18000" marB="18000" anchor="ctr">
                    <a:noFill/>
                  </a:tcPr>
                </a:tc>
                <a:extLst>
                  <a:ext uri="{0D108BD9-81ED-4DB2-BD59-A6C34878D82A}">
                    <a16:rowId xmlns:a16="http://schemas.microsoft.com/office/drawing/2014/main" val="3881530763"/>
                  </a:ext>
                </a:extLst>
              </a:tr>
              <a:tr h="222567">
                <a:tc>
                  <a:txBody>
                    <a:bodyPr/>
                    <a:lstStyle/>
                    <a:p>
                      <a:pPr algn="l" fontAlgn="ctr"/>
                      <a:r>
                        <a:rPr lang="en-US" sz="1600" b="1" u="none" strike="noStrike" dirty="0">
                          <a:solidFill>
                            <a:srgbClr val="005092"/>
                          </a:solidFill>
                          <a:effectLst/>
                          <a:latin typeface="Arial Narrow" panose="020B0606020202030204" pitchFamily="34" charset="0"/>
                        </a:rPr>
                        <a:t>ctDNA+</a:t>
                      </a:r>
                      <a:r>
                        <a:rPr lang="en-US" sz="1600" b="1" u="none" strike="noStrike" dirty="0">
                          <a:solidFill>
                            <a:schemeClr val="tx1"/>
                          </a:solidFill>
                          <a:effectLst/>
                          <a:latin typeface="Arial Narrow" panose="020B0606020202030204" pitchFamily="34" charset="0"/>
                        </a:rPr>
                        <a:t>: </a:t>
                      </a:r>
                      <a:r>
                        <a:rPr lang="en-US" sz="1600" b="1" u="none" strike="noStrike" dirty="0">
                          <a:solidFill>
                            <a:srgbClr val="32A3FE"/>
                          </a:solidFill>
                          <a:effectLst/>
                          <a:latin typeface="Arial Narrow" panose="020B0606020202030204" pitchFamily="34" charset="0"/>
                        </a:rPr>
                        <a:t>D+NAC </a:t>
                      </a:r>
                      <a:r>
                        <a:rPr lang="en-US" sz="1600" b="1" u="none" strike="noStrike" dirty="0">
                          <a:solidFill>
                            <a:schemeClr val="tx1"/>
                          </a:solidFill>
                          <a:effectLst/>
                          <a:latin typeface="Arial Narrow" panose="020B0606020202030204" pitchFamily="34" charset="0"/>
                        </a:rPr>
                        <a:t>vs </a:t>
                      </a:r>
                      <a:r>
                        <a:rPr lang="en-US" sz="1600" b="1" u="none" strike="noStrike" dirty="0">
                          <a:solidFill>
                            <a:srgbClr val="2F3333"/>
                          </a:solidFill>
                          <a:effectLst/>
                          <a:latin typeface="Arial Narrow" panose="020B0606020202030204" pitchFamily="34" charset="0"/>
                        </a:rPr>
                        <a:t>NAC</a:t>
                      </a:r>
                      <a:endParaRPr lang="en-US" sz="1600" b="1" u="none" strike="noStrike" dirty="0">
                        <a:solidFill>
                          <a:schemeClr val="tx1"/>
                        </a:solidFill>
                        <a:effectLst/>
                        <a:latin typeface="Arial Narrow" panose="020B0606020202030204" pitchFamily="34" charset="0"/>
                      </a:endParaRPr>
                    </a:p>
                  </a:txBody>
                  <a:tcPr marL="39600" marR="39600" marT="18000" marB="18000" anchor="ctr">
                    <a:solidFill>
                      <a:schemeClr val="bg2"/>
                    </a:solidFill>
                  </a:tcPr>
                </a:tc>
                <a:tc>
                  <a:txBody>
                    <a:bodyPr/>
                    <a:lstStyle/>
                    <a:p>
                      <a:pPr algn="ctr"/>
                      <a:r>
                        <a:rPr lang="en-US" sz="1600" b="1" dirty="0">
                          <a:solidFill>
                            <a:schemeClr val="tx1"/>
                          </a:solidFill>
                          <a:latin typeface="Arial Narrow" panose="020B0606020202030204" pitchFamily="34" charset="0"/>
                          <a:cs typeface="Arial" panose="020B0604020202020204" pitchFamily="34" charset="0"/>
                        </a:rPr>
                        <a:t>HR, 0.73 </a:t>
                      </a:r>
                      <a:r>
                        <a:rPr lang="en-US" sz="1600" dirty="0">
                          <a:solidFill>
                            <a:schemeClr val="tx1"/>
                          </a:solidFill>
                          <a:latin typeface="Arial Narrow" panose="020B0606020202030204" pitchFamily="34" charset="0"/>
                          <a:cs typeface="Arial" panose="020B0604020202020204" pitchFamily="34" charset="0"/>
                        </a:rPr>
                        <a:t>(95% CI, 0.51</a:t>
                      </a:r>
                      <a:r>
                        <a:rPr lang="en-US" sz="1600" b="0" dirty="0">
                          <a:solidFill>
                            <a:schemeClr val="tx1"/>
                          </a:solidFill>
                          <a:latin typeface="Arial Narrow" panose="020B0606020202030204" pitchFamily="34" charset="0"/>
                          <a:cs typeface="Arial"/>
                        </a:rPr>
                        <a:t>–</a:t>
                      </a:r>
                      <a:r>
                        <a:rPr lang="en-US" sz="1600" dirty="0">
                          <a:solidFill>
                            <a:schemeClr val="tx1"/>
                          </a:solidFill>
                          <a:latin typeface="Arial Narrow" panose="020B0606020202030204" pitchFamily="34" charset="0"/>
                          <a:cs typeface="Arial" panose="020B0604020202020204" pitchFamily="34" charset="0"/>
                        </a:rPr>
                        <a:t>1.05)</a:t>
                      </a:r>
                    </a:p>
                  </a:txBody>
                  <a:tcPr marL="39600" marR="39600" marT="18000" marB="18000" anchor="ctr">
                    <a:solidFill>
                      <a:schemeClr val="bg2"/>
                    </a:solidFill>
                  </a:tcPr>
                </a:tc>
                <a:extLst>
                  <a:ext uri="{0D108BD9-81ED-4DB2-BD59-A6C34878D82A}">
                    <a16:rowId xmlns:a16="http://schemas.microsoft.com/office/drawing/2014/main" val="2205019424"/>
                  </a:ext>
                </a:extLst>
              </a:tr>
            </a:tbl>
          </a:graphicData>
        </a:graphic>
      </p:graphicFrame>
      <p:sp>
        <p:nvSpPr>
          <p:cNvPr id="725" name="Rectangle 724">
            <a:extLst>
              <a:ext uri="{FF2B5EF4-FFF2-40B4-BE49-F238E27FC236}">
                <a16:creationId xmlns:a16="http://schemas.microsoft.com/office/drawing/2014/main" id="{897A8503-7321-5594-1911-0F13C8623346}"/>
              </a:ext>
            </a:extLst>
          </p:cNvPr>
          <p:cNvSpPr/>
          <p:nvPr/>
        </p:nvSpPr>
        <p:spPr>
          <a:xfrm>
            <a:off x="1004749" y="4133297"/>
            <a:ext cx="4310228" cy="533673"/>
          </a:xfrm>
          <a:prstGeom prst="rect">
            <a:avLst/>
          </a:prstGeom>
          <a:solidFill>
            <a:srgbClr val="C1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Arial Narrow" panose="020B0606020202030204" pitchFamily="34" charset="0"/>
              <a:ea typeface="+mn-ea"/>
              <a:cs typeface="+mn-cs"/>
            </a:endParaRPr>
          </a:p>
        </p:txBody>
      </p:sp>
      <p:grpSp>
        <p:nvGrpSpPr>
          <p:cNvPr id="726" name="Group 725">
            <a:extLst>
              <a:ext uri="{FF2B5EF4-FFF2-40B4-BE49-F238E27FC236}">
                <a16:creationId xmlns:a16="http://schemas.microsoft.com/office/drawing/2014/main" id="{0064290F-EDF2-631E-AECE-84C27DAF2875}"/>
              </a:ext>
            </a:extLst>
          </p:cNvPr>
          <p:cNvGrpSpPr/>
          <p:nvPr/>
        </p:nvGrpSpPr>
        <p:grpSpPr>
          <a:xfrm>
            <a:off x="920934" y="2351543"/>
            <a:ext cx="4212000" cy="2068595"/>
            <a:chOff x="1008859" y="2501899"/>
            <a:chExt cx="4212000" cy="2147427"/>
          </a:xfrm>
        </p:grpSpPr>
        <p:grpSp>
          <p:nvGrpSpPr>
            <p:cNvPr id="727" name="Group 726">
              <a:extLst>
                <a:ext uri="{FF2B5EF4-FFF2-40B4-BE49-F238E27FC236}">
                  <a16:creationId xmlns:a16="http://schemas.microsoft.com/office/drawing/2014/main" id="{E1416202-2DB6-FD14-F4A2-E80B07F1D7FD}"/>
                </a:ext>
              </a:extLst>
            </p:cNvPr>
            <p:cNvGrpSpPr/>
            <p:nvPr/>
          </p:nvGrpSpPr>
          <p:grpSpPr>
            <a:xfrm>
              <a:off x="1008859" y="2501899"/>
              <a:ext cx="4212000" cy="2106000"/>
              <a:chOff x="1008859" y="2501899"/>
              <a:chExt cx="4212000" cy="2106000"/>
            </a:xfrm>
          </p:grpSpPr>
          <p:cxnSp>
            <p:nvCxnSpPr>
              <p:cNvPr id="749" name="Straight Connector 748">
                <a:extLst>
                  <a:ext uri="{FF2B5EF4-FFF2-40B4-BE49-F238E27FC236}">
                    <a16:creationId xmlns:a16="http://schemas.microsoft.com/office/drawing/2014/main" id="{A342AC48-1BA9-D97B-B5C7-7E1B83BA93DC}"/>
                  </a:ext>
                </a:extLst>
              </p:cNvPr>
              <p:cNvCxnSpPr/>
              <p:nvPr/>
            </p:nvCxnSpPr>
            <p:spPr>
              <a:xfrm>
                <a:off x="1012799" y="2586913"/>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grpSp>
            <p:nvGrpSpPr>
              <p:cNvPr id="750" name="Group 749">
                <a:extLst>
                  <a:ext uri="{FF2B5EF4-FFF2-40B4-BE49-F238E27FC236}">
                    <a16:creationId xmlns:a16="http://schemas.microsoft.com/office/drawing/2014/main" id="{A697EF03-62A6-BC21-9105-DD00AA5C9B70}"/>
                  </a:ext>
                </a:extLst>
              </p:cNvPr>
              <p:cNvGrpSpPr/>
              <p:nvPr/>
            </p:nvGrpSpPr>
            <p:grpSpPr>
              <a:xfrm>
                <a:off x="1008859" y="2501899"/>
                <a:ext cx="4212000" cy="2106000"/>
                <a:chOff x="1008859" y="2501899"/>
                <a:chExt cx="4212000" cy="2106000"/>
              </a:xfrm>
            </p:grpSpPr>
            <p:cxnSp>
              <p:nvCxnSpPr>
                <p:cNvPr id="755" name="Straight Connector 754">
                  <a:extLst>
                    <a:ext uri="{FF2B5EF4-FFF2-40B4-BE49-F238E27FC236}">
                      <a16:creationId xmlns:a16="http://schemas.microsoft.com/office/drawing/2014/main" id="{CF23619C-A452-7A50-DBD3-B77A05DA55F5}"/>
                    </a:ext>
                  </a:extLst>
                </p:cNvPr>
                <p:cNvCxnSpPr/>
                <p:nvPr/>
              </p:nvCxnSpPr>
              <p:spPr>
                <a:xfrm>
                  <a:off x="1057275" y="2501899"/>
                  <a:ext cx="0" cy="21060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id="{88140735-8763-3F2E-E606-AC147FBA0C8F}"/>
                    </a:ext>
                  </a:extLst>
                </p:cNvPr>
                <p:cNvCxnSpPr/>
                <p:nvPr/>
              </p:nvCxnSpPr>
              <p:spPr>
                <a:xfrm>
                  <a:off x="1008859" y="4603746"/>
                  <a:ext cx="42120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grpSp>
          <p:cxnSp>
            <p:nvCxnSpPr>
              <p:cNvPr id="751" name="Straight Connector 750">
                <a:extLst>
                  <a:ext uri="{FF2B5EF4-FFF2-40B4-BE49-F238E27FC236}">
                    <a16:creationId xmlns:a16="http://schemas.microsoft.com/office/drawing/2014/main" id="{342D317A-20F3-CA08-C2FF-4BB5B474572D}"/>
                  </a:ext>
                </a:extLst>
              </p:cNvPr>
              <p:cNvCxnSpPr/>
              <p:nvPr/>
            </p:nvCxnSpPr>
            <p:spPr>
              <a:xfrm>
                <a:off x="1012799" y="2982585"/>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52" name="Straight Connector 751">
                <a:extLst>
                  <a:ext uri="{FF2B5EF4-FFF2-40B4-BE49-F238E27FC236}">
                    <a16:creationId xmlns:a16="http://schemas.microsoft.com/office/drawing/2014/main" id="{16523E59-0DBE-1AB0-9108-44BEE832954B}"/>
                  </a:ext>
                </a:extLst>
              </p:cNvPr>
              <p:cNvCxnSpPr/>
              <p:nvPr/>
            </p:nvCxnSpPr>
            <p:spPr>
              <a:xfrm>
                <a:off x="1012799" y="3387398"/>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53" name="Straight Connector 752">
                <a:extLst>
                  <a:ext uri="{FF2B5EF4-FFF2-40B4-BE49-F238E27FC236}">
                    <a16:creationId xmlns:a16="http://schemas.microsoft.com/office/drawing/2014/main" id="{5EA480E7-138E-D6A1-913F-5A31722AF4DB}"/>
                  </a:ext>
                </a:extLst>
              </p:cNvPr>
              <p:cNvCxnSpPr/>
              <p:nvPr/>
            </p:nvCxnSpPr>
            <p:spPr>
              <a:xfrm>
                <a:off x="1012799" y="3794553"/>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54" name="Straight Connector 753">
                <a:extLst>
                  <a:ext uri="{FF2B5EF4-FFF2-40B4-BE49-F238E27FC236}">
                    <a16:creationId xmlns:a16="http://schemas.microsoft.com/office/drawing/2014/main" id="{F15C79D7-3B87-8602-185F-485ED7BAC80E}"/>
                  </a:ext>
                </a:extLst>
              </p:cNvPr>
              <p:cNvCxnSpPr/>
              <p:nvPr/>
            </p:nvCxnSpPr>
            <p:spPr>
              <a:xfrm>
                <a:off x="1012799" y="4196984"/>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grpSp>
        <p:cxnSp>
          <p:nvCxnSpPr>
            <p:cNvPr id="728" name="Straight Connector 727">
              <a:extLst>
                <a:ext uri="{FF2B5EF4-FFF2-40B4-BE49-F238E27FC236}">
                  <a16:creationId xmlns:a16="http://schemas.microsoft.com/office/drawing/2014/main" id="{301E672E-7FA3-67A7-6D77-572928FD739F}"/>
                </a:ext>
              </a:extLst>
            </p:cNvPr>
            <p:cNvCxnSpPr/>
            <p:nvPr/>
          </p:nvCxnSpPr>
          <p:spPr>
            <a:xfrm>
              <a:off x="1059629"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477B5C54-7AA9-3D4D-2DEB-B48CBA409598}"/>
                </a:ext>
              </a:extLst>
            </p:cNvPr>
            <p:cNvCxnSpPr/>
            <p:nvPr/>
          </p:nvCxnSpPr>
          <p:spPr>
            <a:xfrm>
              <a:off x="1257335"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74D768E0-3793-213C-C6D2-9459B8E12311}"/>
                </a:ext>
              </a:extLst>
            </p:cNvPr>
            <p:cNvCxnSpPr/>
            <p:nvPr/>
          </p:nvCxnSpPr>
          <p:spPr>
            <a:xfrm>
              <a:off x="1454979"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8C21548B-F9AA-7B9C-04C4-813D708F914E}"/>
                </a:ext>
              </a:extLst>
            </p:cNvPr>
            <p:cNvCxnSpPr/>
            <p:nvPr/>
          </p:nvCxnSpPr>
          <p:spPr>
            <a:xfrm>
              <a:off x="1650241"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908D3B2A-9BFA-A370-FA78-07CB88337E5C}"/>
                </a:ext>
              </a:extLst>
            </p:cNvPr>
            <p:cNvCxnSpPr/>
            <p:nvPr/>
          </p:nvCxnSpPr>
          <p:spPr>
            <a:xfrm>
              <a:off x="1852647"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740A3471-62D4-20EB-EBAA-99719CA6E8B7}"/>
                </a:ext>
              </a:extLst>
            </p:cNvPr>
            <p:cNvCxnSpPr/>
            <p:nvPr/>
          </p:nvCxnSpPr>
          <p:spPr>
            <a:xfrm>
              <a:off x="2047910"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739CA832-BC39-65ED-FB05-897C8D1539F2}"/>
                </a:ext>
              </a:extLst>
            </p:cNvPr>
            <p:cNvCxnSpPr/>
            <p:nvPr/>
          </p:nvCxnSpPr>
          <p:spPr>
            <a:xfrm>
              <a:off x="2245554"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CDBFA00D-1FAF-8836-4A63-73526D45B58B}"/>
                </a:ext>
              </a:extLst>
            </p:cNvPr>
            <p:cNvCxnSpPr/>
            <p:nvPr/>
          </p:nvCxnSpPr>
          <p:spPr>
            <a:xfrm>
              <a:off x="2440781"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C333B6D8-DAFB-1A68-5717-04C1463E4040}"/>
                </a:ext>
              </a:extLst>
            </p:cNvPr>
            <p:cNvCxnSpPr/>
            <p:nvPr/>
          </p:nvCxnSpPr>
          <p:spPr>
            <a:xfrm>
              <a:off x="2640806"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E22E267D-DD29-CDE9-5201-3447D3728942}"/>
                </a:ext>
              </a:extLst>
            </p:cNvPr>
            <p:cNvCxnSpPr/>
            <p:nvPr/>
          </p:nvCxnSpPr>
          <p:spPr>
            <a:xfrm>
              <a:off x="2838450"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2D37F6F5-8261-86B9-36C7-DE484C4DA3B7}"/>
                </a:ext>
              </a:extLst>
            </p:cNvPr>
            <p:cNvCxnSpPr/>
            <p:nvPr/>
          </p:nvCxnSpPr>
          <p:spPr>
            <a:xfrm>
              <a:off x="3035063"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4E5F36F7-F4FF-47EA-1BF9-49097C46F5E9}"/>
                </a:ext>
              </a:extLst>
            </p:cNvPr>
            <p:cNvCxnSpPr/>
            <p:nvPr/>
          </p:nvCxnSpPr>
          <p:spPr>
            <a:xfrm>
              <a:off x="3235088"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BF992EA7-DE9A-3043-E310-85EE72F1AF29}"/>
                </a:ext>
              </a:extLst>
            </p:cNvPr>
            <p:cNvCxnSpPr/>
            <p:nvPr/>
          </p:nvCxnSpPr>
          <p:spPr>
            <a:xfrm>
              <a:off x="3429585"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EEEB0AD8-A55F-1C46-EBED-8348AC1B730B}"/>
                </a:ext>
              </a:extLst>
            </p:cNvPr>
            <p:cNvCxnSpPr/>
            <p:nvPr/>
          </p:nvCxnSpPr>
          <p:spPr>
            <a:xfrm>
              <a:off x="3630404"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4D9A9CE2-B807-DBA2-5FEF-BD56A60793AF}"/>
                </a:ext>
              </a:extLst>
            </p:cNvPr>
            <p:cNvCxnSpPr/>
            <p:nvPr/>
          </p:nvCxnSpPr>
          <p:spPr>
            <a:xfrm>
              <a:off x="3825667"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053560FB-97DA-5E21-18FD-09FEA3AD4379}"/>
                </a:ext>
              </a:extLst>
            </p:cNvPr>
            <p:cNvCxnSpPr/>
            <p:nvPr/>
          </p:nvCxnSpPr>
          <p:spPr>
            <a:xfrm>
              <a:off x="4025692"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94B01A07-9E0D-788C-30B4-DA8E931CA7F3}"/>
                </a:ext>
              </a:extLst>
            </p:cNvPr>
            <p:cNvCxnSpPr/>
            <p:nvPr/>
          </p:nvCxnSpPr>
          <p:spPr>
            <a:xfrm>
              <a:off x="4220955"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id="{57D08C4F-1B8F-349E-A922-AD54C5E2DD20}"/>
                </a:ext>
              </a:extLst>
            </p:cNvPr>
            <p:cNvCxnSpPr/>
            <p:nvPr/>
          </p:nvCxnSpPr>
          <p:spPr>
            <a:xfrm>
              <a:off x="4420980"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0885E6A9-E99C-0350-F44C-620B99658E86}"/>
                </a:ext>
              </a:extLst>
            </p:cNvPr>
            <p:cNvCxnSpPr/>
            <p:nvPr/>
          </p:nvCxnSpPr>
          <p:spPr>
            <a:xfrm>
              <a:off x="4616242"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86BB1863-298B-8C58-43CE-A6A212D86196}"/>
                </a:ext>
              </a:extLst>
            </p:cNvPr>
            <p:cNvCxnSpPr/>
            <p:nvPr/>
          </p:nvCxnSpPr>
          <p:spPr>
            <a:xfrm>
              <a:off x="4813886"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5DF499D9-9454-A198-B77A-7FCBE006B60C}"/>
                </a:ext>
              </a:extLst>
            </p:cNvPr>
            <p:cNvCxnSpPr/>
            <p:nvPr/>
          </p:nvCxnSpPr>
          <p:spPr>
            <a:xfrm>
              <a:off x="5011530"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grpSp>
      <p:grpSp>
        <p:nvGrpSpPr>
          <p:cNvPr id="757" name="Group 756">
            <a:extLst>
              <a:ext uri="{FF2B5EF4-FFF2-40B4-BE49-F238E27FC236}">
                <a16:creationId xmlns:a16="http://schemas.microsoft.com/office/drawing/2014/main" id="{0B2B9EC3-0587-3F46-330D-4171C5B7A938}"/>
              </a:ext>
            </a:extLst>
          </p:cNvPr>
          <p:cNvGrpSpPr/>
          <p:nvPr/>
        </p:nvGrpSpPr>
        <p:grpSpPr>
          <a:xfrm>
            <a:off x="1068586" y="2414066"/>
            <a:ext cx="3935941" cy="584070"/>
            <a:chOff x="1156511" y="2555837"/>
            <a:chExt cx="3935941" cy="606328"/>
          </a:xfrm>
        </p:grpSpPr>
        <p:sp>
          <p:nvSpPr>
            <p:cNvPr id="758" name="Freeform: Shape 181">
              <a:extLst>
                <a:ext uri="{FF2B5EF4-FFF2-40B4-BE49-F238E27FC236}">
                  <a16:creationId xmlns:a16="http://schemas.microsoft.com/office/drawing/2014/main" id="{DD6ACCF1-C702-96D1-B07E-BAC65ED19DCB}"/>
                </a:ext>
              </a:extLst>
            </p:cNvPr>
            <p:cNvSpPr/>
            <p:nvPr/>
          </p:nvSpPr>
          <p:spPr>
            <a:xfrm>
              <a:off x="1179487" y="2576404"/>
              <a:ext cx="3889923" cy="554001"/>
            </a:xfrm>
            <a:custGeom>
              <a:avLst/>
              <a:gdLst>
                <a:gd name="connsiteX0" fmla="*/ 0 w 3889923"/>
                <a:gd name="connsiteY0" fmla="*/ 0 h 554001"/>
                <a:gd name="connsiteX1" fmla="*/ 50634 w 3889923"/>
                <a:gd name="connsiteY1" fmla="*/ 0 h 554001"/>
                <a:gd name="connsiteX2" fmla="*/ 50634 w 3889923"/>
                <a:gd name="connsiteY2" fmla="*/ 11914 h 554001"/>
                <a:gd name="connsiteX3" fmla="*/ 92333 w 3889923"/>
                <a:gd name="connsiteY3" fmla="*/ 11914 h 554001"/>
                <a:gd name="connsiteX4" fmla="*/ 92333 w 3889923"/>
                <a:gd name="connsiteY4" fmla="*/ 20849 h 554001"/>
                <a:gd name="connsiteX5" fmla="*/ 125097 w 3889923"/>
                <a:gd name="connsiteY5" fmla="*/ 20849 h 554001"/>
                <a:gd name="connsiteX6" fmla="*/ 125097 w 3889923"/>
                <a:gd name="connsiteY6" fmla="*/ 65527 h 554001"/>
                <a:gd name="connsiteX7" fmla="*/ 134032 w 3889923"/>
                <a:gd name="connsiteY7" fmla="*/ 65527 h 554001"/>
                <a:gd name="connsiteX8" fmla="*/ 134032 w 3889923"/>
                <a:gd name="connsiteY8" fmla="*/ 74462 h 554001"/>
                <a:gd name="connsiteX9" fmla="*/ 160839 w 3889923"/>
                <a:gd name="connsiteY9" fmla="*/ 74462 h 554001"/>
                <a:gd name="connsiteX10" fmla="*/ 160839 w 3889923"/>
                <a:gd name="connsiteY10" fmla="*/ 86376 h 554001"/>
                <a:gd name="connsiteX11" fmla="*/ 285936 w 3889923"/>
                <a:gd name="connsiteY11" fmla="*/ 86376 h 554001"/>
                <a:gd name="connsiteX12" fmla="*/ 285936 w 3889923"/>
                <a:gd name="connsiteY12" fmla="*/ 104247 h 554001"/>
                <a:gd name="connsiteX13" fmla="*/ 342527 w 3889923"/>
                <a:gd name="connsiteY13" fmla="*/ 104247 h 554001"/>
                <a:gd name="connsiteX14" fmla="*/ 342527 w 3889923"/>
                <a:gd name="connsiteY14" fmla="*/ 116161 h 554001"/>
                <a:gd name="connsiteX15" fmla="*/ 399119 w 3889923"/>
                <a:gd name="connsiteY15" fmla="*/ 116161 h 554001"/>
                <a:gd name="connsiteX16" fmla="*/ 399119 w 3889923"/>
                <a:gd name="connsiteY16" fmla="*/ 131054 h 554001"/>
                <a:gd name="connsiteX17" fmla="*/ 559958 w 3889923"/>
                <a:gd name="connsiteY17" fmla="*/ 131054 h 554001"/>
                <a:gd name="connsiteX18" fmla="*/ 565915 w 3889923"/>
                <a:gd name="connsiteY18" fmla="*/ 137011 h 554001"/>
                <a:gd name="connsiteX19" fmla="*/ 574850 w 3889923"/>
                <a:gd name="connsiteY19" fmla="*/ 137011 h 554001"/>
                <a:gd name="connsiteX20" fmla="*/ 574850 w 3889923"/>
                <a:gd name="connsiteY20" fmla="*/ 160839 h 554001"/>
                <a:gd name="connsiteX21" fmla="*/ 586764 w 3889923"/>
                <a:gd name="connsiteY21" fmla="*/ 160839 h 554001"/>
                <a:gd name="connsiteX22" fmla="*/ 586764 w 3889923"/>
                <a:gd name="connsiteY22" fmla="*/ 169775 h 554001"/>
                <a:gd name="connsiteX23" fmla="*/ 622506 w 3889923"/>
                <a:gd name="connsiteY23" fmla="*/ 169775 h 554001"/>
                <a:gd name="connsiteX24" fmla="*/ 622506 w 3889923"/>
                <a:gd name="connsiteY24" fmla="*/ 184667 h 554001"/>
                <a:gd name="connsiteX25" fmla="*/ 643356 w 3889923"/>
                <a:gd name="connsiteY25" fmla="*/ 184667 h 554001"/>
                <a:gd name="connsiteX26" fmla="*/ 643356 w 3889923"/>
                <a:gd name="connsiteY26" fmla="*/ 190624 h 554001"/>
                <a:gd name="connsiteX27" fmla="*/ 691012 w 3889923"/>
                <a:gd name="connsiteY27" fmla="*/ 190624 h 554001"/>
                <a:gd name="connsiteX28" fmla="*/ 693991 w 3889923"/>
                <a:gd name="connsiteY28" fmla="*/ 193603 h 554001"/>
                <a:gd name="connsiteX29" fmla="*/ 705905 w 3889923"/>
                <a:gd name="connsiteY29" fmla="*/ 193603 h 554001"/>
                <a:gd name="connsiteX30" fmla="*/ 705905 w 3889923"/>
                <a:gd name="connsiteY30" fmla="*/ 214452 h 554001"/>
                <a:gd name="connsiteX31" fmla="*/ 732711 w 3889923"/>
                <a:gd name="connsiteY31" fmla="*/ 214452 h 554001"/>
                <a:gd name="connsiteX32" fmla="*/ 732711 w 3889923"/>
                <a:gd name="connsiteY32" fmla="*/ 223388 h 554001"/>
                <a:gd name="connsiteX33" fmla="*/ 753561 w 3889923"/>
                <a:gd name="connsiteY33" fmla="*/ 223388 h 554001"/>
                <a:gd name="connsiteX34" fmla="*/ 753561 w 3889923"/>
                <a:gd name="connsiteY34" fmla="*/ 235302 h 554001"/>
                <a:gd name="connsiteX35" fmla="*/ 828023 w 3889923"/>
                <a:gd name="connsiteY35" fmla="*/ 235302 h 554001"/>
                <a:gd name="connsiteX36" fmla="*/ 828023 w 3889923"/>
                <a:gd name="connsiteY36" fmla="*/ 247216 h 554001"/>
                <a:gd name="connsiteX37" fmla="*/ 845894 w 3889923"/>
                <a:gd name="connsiteY37" fmla="*/ 247216 h 554001"/>
                <a:gd name="connsiteX38" fmla="*/ 845894 w 3889923"/>
                <a:gd name="connsiteY38" fmla="*/ 277001 h 554001"/>
                <a:gd name="connsiteX39" fmla="*/ 1063325 w 3889923"/>
                <a:gd name="connsiteY39" fmla="*/ 277001 h 554001"/>
                <a:gd name="connsiteX40" fmla="*/ 1063325 w 3889923"/>
                <a:gd name="connsiteY40" fmla="*/ 285936 h 554001"/>
                <a:gd name="connsiteX41" fmla="*/ 1242035 w 3889923"/>
                <a:gd name="connsiteY41" fmla="*/ 285936 h 554001"/>
                <a:gd name="connsiteX42" fmla="*/ 1242035 w 3889923"/>
                <a:gd name="connsiteY42" fmla="*/ 297850 h 554001"/>
                <a:gd name="connsiteX43" fmla="*/ 1280755 w 3889923"/>
                <a:gd name="connsiteY43" fmla="*/ 297850 h 554001"/>
                <a:gd name="connsiteX44" fmla="*/ 1280755 w 3889923"/>
                <a:gd name="connsiteY44" fmla="*/ 309764 h 554001"/>
                <a:gd name="connsiteX45" fmla="*/ 1310540 w 3889923"/>
                <a:gd name="connsiteY45" fmla="*/ 309764 h 554001"/>
                <a:gd name="connsiteX46" fmla="*/ 1319476 w 3889923"/>
                <a:gd name="connsiteY46" fmla="*/ 318700 h 554001"/>
                <a:gd name="connsiteX47" fmla="*/ 1385003 w 3889923"/>
                <a:gd name="connsiteY47" fmla="*/ 318700 h 554001"/>
                <a:gd name="connsiteX48" fmla="*/ 1385003 w 3889923"/>
                <a:gd name="connsiteY48" fmla="*/ 333592 h 554001"/>
                <a:gd name="connsiteX49" fmla="*/ 1393938 w 3889923"/>
                <a:gd name="connsiteY49" fmla="*/ 333592 h 554001"/>
                <a:gd name="connsiteX50" fmla="*/ 1393938 w 3889923"/>
                <a:gd name="connsiteY50" fmla="*/ 342528 h 554001"/>
                <a:gd name="connsiteX51" fmla="*/ 1635197 w 3889923"/>
                <a:gd name="connsiteY51" fmla="*/ 342528 h 554001"/>
                <a:gd name="connsiteX52" fmla="*/ 1641154 w 3889923"/>
                <a:gd name="connsiteY52" fmla="*/ 348485 h 554001"/>
                <a:gd name="connsiteX53" fmla="*/ 1682853 w 3889923"/>
                <a:gd name="connsiteY53" fmla="*/ 348485 h 554001"/>
                <a:gd name="connsiteX54" fmla="*/ 1682853 w 3889923"/>
                <a:gd name="connsiteY54" fmla="*/ 360399 h 554001"/>
                <a:gd name="connsiteX55" fmla="*/ 1715617 w 3889923"/>
                <a:gd name="connsiteY55" fmla="*/ 360399 h 554001"/>
                <a:gd name="connsiteX56" fmla="*/ 1715617 w 3889923"/>
                <a:gd name="connsiteY56" fmla="*/ 375291 h 554001"/>
                <a:gd name="connsiteX57" fmla="*/ 1748380 w 3889923"/>
                <a:gd name="connsiteY57" fmla="*/ 375291 h 554001"/>
                <a:gd name="connsiteX58" fmla="*/ 1748380 w 3889923"/>
                <a:gd name="connsiteY58" fmla="*/ 387205 h 554001"/>
                <a:gd name="connsiteX59" fmla="*/ 1828800 w 3889923"/>
                <a:gd name="connsiteY59" fmla="*/ 387205 h 554001"/>
                <a:gd name="connsiteX60" fmla="*/ 1828800 w 3889923"/>
                <a:gd name="connsiteY60" fmla="*/ 396141 h 554001"/>
                <a:gd name="connsiteX61" fmla="*/ 2227919 w 3889923"/>
                <a:gd name="connsiteY61" fmla="*/ 396141 h 554001"/>
                <a:gd name="connsiteX62" fmla="*/ 2227919 w 3889923"/>
                <a:gd name="connsiteY62" fmla="*/ 414012 h 554001"/>
                <a:gd name="connsiteX63" fmla="*/ 2248768 w 3889923"/>
                <a:gd name="connsiteY63" fmla="*/ 414012 h 554001"/>
                <a:gd name="connsiteX64" fmla="*/ 2254725 w 3889923"/>
                <a:gd name="connsiteY64" fmla="*/ 419969 h 554001"/>
                <a:gd name="connsiteX65" fmla="*/ 2311317 w 3889923"/>
                <a:gd name="connsiteY65" fmla="*/ 419969 h 554001"/>
                <a:gd name="connsiteX66" fmla="*/ 2311317 w 3889923"/>
                <a:gd name="connsiteY66" fmla="*/ 458689 h 554001"/>
                <a:gd name="connsiteX67" fmla="*/ 2430457 w 3889923"/>
                <a:gd name="connsiteY67" fmla="*/ 458689 h 554001"/>
                <a:gd name="connsiteX68" fmla="*/ 2430457 w 3889923"/>
                <a:gd name="connsiteY68" fmla="*/ 473582 h 554001"/>
                <a:gd name="connsiteX69" fmla="*/ 2683630 w 3889923"/>
                <a:gd name="connsiteY69" fmla="*/ 473582 h 554001"/>
                <a:gd name="connsiteX70" fmla="*/ 2683630 w 3889923"/>
                <a:gd name="connsiteY70" fmla="*/ 497410 h 554001"/>
                <a:gd name="connsiteX71" fmla="*/ 2880211 w 3889923"/>
                <a:gd name="connsiteY71" fmla="*/ 497410 h 554001"/>
                <a:gd name="connsiteX72" fmla="*/ 2880211 w 3889923"/>
                <a:gd name="connsiteY72" fmla="*/ 515281 h 554001"/>
                <a:gd name="connsiteX73" fmla="*/ 3401449 w 3889923"/>
                <a:gd name="connsiteY73" fmla="*/ 515281 h 554001"/>
                <a:gd name="connsiteX74" fmla="*/ 3401449 w 3889923"/>
                <a:gd name="connsiteY74" fmla="*/ 554001 h 554001"/>
                <a:gd name="connsiteX75" fmla="*/ 3889923 w 3889923"/>
                <a:gd name="connsiteY75" fmla="*/ 554001 h 55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9923" h="554001">
                  <a:moveTo>
                    <a:pt x="0" y="0"/>
                  </a:moveTo>
                  <a:lnTo>
                    <a:pt x="50634" y="0"/>
                  </a:lnTo>
                  <a:lnTo>
                    <a:pt x="50634" y="11914"/>
                  </a:lnTo>
                  <a:lnTo>
                    <a:pt x="92333" y="11914"/>
                  </a:lnTo>
                  <a:lnTo>
                    <a:pt x="92333" y="20849"/>
                  </a:lnTo>
                  <a:lnTo>
                    <a:pt x="125097" y="20849"/>
                  </a:lnTo>
                  <a:lnTo>
                    <a:pt x="125097" y="65527"/>
                  </a:lnTo>
                  <a:lnTo>
                    <a:pt x="134032" y="65527"/>
                  </a:lnTo>
                  <a:lnTo>
                    <a:pt x="134032" y="74462"/>
                  </a:lnTo>
                  <a:lnTo>
                    <a:pt x="160839" y="74462"/>
                  </a:lnTo>
                  <a:lnTo>
                    <a:pt x="160839" y="86376"/>
                  </a:lnTo>
                  <a:lnTo>
                    <a:pt x="285936" y="86376"/>
                  </a:lnTo>
                  <a:lnTo>
                    <a:pt x="285936" y="104247"/>
                  </a:lnTo>
                  <a:lnTo>
                    <a:pt x="342527" y="104247"/>
                  </a:lnTo>
                  <a:lnTo>
                    <a:pt x="342527" y="116161"/>
                  </a:lnTo>
                  <a:lnTo>
                    <a:pt x="399119" y="116161"/>
                  </a:lnTo>
                  <a:lnTo>
                    <a:pt x="399119" y="131054"/>
                  </a:lnTo>
                  <a:lnTo>
                    <a:pt x="559958" y="131054"/>
                  </a:lnTo>
                  <a:lnTo>
                    <a:pt x="565915" y="137011"/>
                  </a:lnTo>
                  <a:lnTo>
                    <a:pt x="574850" y="137011"/>
                  </a:lnTo>
                  <a:lnTo>
                    <a:pt x="574850" y="160839"/>
                  </a:lnTo>
                  <a:lnTo>
                    <a:pt x="586764" y="160839"/>
                  </a:lnTo>
                  <a:lnTo>
                    <a:pt x="586764" y="169775"/>
                  </a:lnTo>
                  <a:lnTo>
                    <a:pt x="622506" y="169775"/>
                  </a:lnTo>
                  <a:lnTo>
                    <a:pt x="622506" y="184667"/>
                  </a:lnTo>
                  <a:lnTo>
                    <a:pt x="643356" y="184667"/>
                  </a:lnTo>
                  <a:lnTo>
                    <a:pt x="643356" y="190624"/>
                  </a:lnTo>
                  <a:lnTo>
                    <a:pt x="691012" y="190624"/>
                  </a:lnTo>
                  <a:lnTo>
                    <a:pt x="693991" y="193603"/>
                  </a:lnTo>
                  <a:lnTo>
                    <a:pt x="705905" y="193603"/>
                  </a:lnTo>
                  <a:lnTo>
                    <a:pt x="705905" y="214452"/>
                  </a:lnTo>
                  <a:lnTo>
                    <a:pt x="732711" y="214452"/>
                  </a:lnTo>
                  <a:lnTo>
                    <a:pt x="732711" y="223388"/>
                  </a:lnTo>
                  <a:lnTo>
                    <a:pt x="753561" y="223388"/>
                  </a:lnTo>
                  <a:lnTo>
                    <a:pt x="753561" y="235302"/>
                  </a:lnTo>
                  <a:lnTo>
                    <a:pt x="828023" y="235302"/>
                  </a:lnTo>
                  <a:lnTo>
                    <a:pt x="828023" y="247216"/>
                  </a:lnTo>
                  <a:lnTo>
                    <a:pt x="845894" y="247216"/>
                  </a:lnTo>
                  <a:lnTo>
                    <a:pt x="845894" y="277001"/>
                  </a:lnTo>
                  <a:lnTo>
                    <a:pt x="1063325" y="277001"/>
                  </a:lnTo>
                  <a:lnTo>
                    <a:pt x="1063325" y="285936"/>
                  </a:lnTo>
                  <a:lnTo>
                    <a:pt x="1242035" y="285936"/>
                  </a:lnTo>
                  <a:lnTo>
                    <a:pt x="1242035" y="297850"/>
                  </a:lnTo>
                  <a:lnTo>
                    <a:pt x="1280755" y="297850"/>
                  </a:lnTo>
                  <a:lnTo>
                    <a:pt x="1280755" y="309764"/>
                  </a:lnTo>
                  <a:lnTo>
                    <a:pt x="1310540" y="309764"/>
                  </a:lnTo>
                  <a:lnTo>
                    <a:pt x="1319476" y="318700"/>
                  </a:lnTo>
                  <a:lnTo>
                    <a:pt x="1385003" y="318700"/>
                  </a:lnTo>
                  <a:lnTo>
                    <a:pt x="1385003" y="333592"/>
                  </a:lnTo>
                  <a:lnTo>
                    <a:pt x="1393938" y="333592"/>
                  </a:lnTo>
                  <a:lnTo>
                    <a:pt x="1393938" y="342528"/>
                  </a:lnTo>
                  <a:lnTo>
                    <a:pt x="1635197" y="342528"/>
                  </a:lnTo>
                  <a:lnTo>
                    <a:pt x="1641154" y="348485"/>
                  </a:lnTo>
                  <a:lnTo>
                    <a:pt x="1682853" y="348485"/>
                  </a:lnTo>
                  <a:lnTo>
                    <a:pt x="1682853" y="360399"/>
                  </a:lnTo>
                  <a:lnTo>
                    <a:pt x="1715617" y="360399"/>
                  </a:lnTo>
                  <a:lnTo>
                    <a:pt x="1715617" y="375291"/>
                  </a:lnTo>
                  <a:lnTo>
                    <a:pt x="1748380" y="375291"/>
                  </a:lnTo>
                  <a:lnTo>
                    <a:pt x="1748380" y="387205"/>
                  </a:lnTo>
                  <a:lnTo>
                    <a:pt x="1828800" y="387205"/>
                  </a:lnTo>
                  <a:lnTo>
                    <a:pt x="1828800" y="396141"/>
                  </a:lnTo>
                  <a:lnTo>
                    <a:pt x="2227919" y="396141"/>
                  </a:lnTo>
                  <a:lnTo>
                    <a:pt x="2227919" y="414012"/>
                  </a:lnTo>
                  <a:lnTo>
                    <a:pt x="2248768" y="414012"/>
                  </a:lnTo>
                  <a:lnTo>
                    <a:pt x="2254725" y="419969"/>
                  </a:lnTo>
                  <a:lnTo>
                    <a:pt x="2311317" y="419969"/>
                  </a:lnTo>
                  <a:lnTo>
                    <a:pt x="2311317" y="458689"/>
                  </a:lnTo>
                  <a:lnTo>
                    <a:pt x="2430457" y="458689"/>
                  </a:lnTo>
                  <a:lnTo>
                    <a:pt x="2430457" y="473582"/>
                  </a:lnTo>
                  <a:lnTo>
                    <a:pt x="2683630" y="473582"/>
                  </a:lnTo>
                  <a:lnTo>
                    <a:pt x="2683630" y="497410"/>
                  </a:lnTo>
                  <a:lnTo>
                    <a:pt x="2880211" y="497410"/>
                  </a:lnTo>
                  <a:lnTo>
                    <a:pt x="2880211" y="515281"/>
                  </a:lnTo>
                  <a:lnTo>
                    <a:pt x="3401449" y="515281"/>
                  </a:lnTo>
                  <a:lnTo>
                    <a:pt x="3401449" y="554001"/>
                  </a:lnTo>
                  <a:lnTo>
                    <a:pt x="3889923" y="554001"/>
                  </a:lnTo>
                </a:path>
              </a:pathLst>
            </a:custGeom>
            <a:noFill/>
            <a:ln w="12700">
              <a:solidFill>
                <a:srgbClr val="00BF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759" name="Group 758">
              <a:extLst>
                <a:ext uri="{FF2B5EF4-FFF2-40B4-BE49-F238E27FC236}">
                  <a16:creationId xmlns:a16="http://schemas.microsoft.com/office/drawing/2014/main" id="{8FE80294-9659-66EA-0F0D-95BCE91B39ED}"/>
                </a:ext>
              </a:extLst>
            </p:cNvPr>
            <p:cNvGrpSpPr/>
            <p:nvPr/>
          </p:nvGrpSpPr>
          <p:grpSpPr>
            <a:xfrm>
              <a:off x="1156511" y="2555837"/>
              <a:ext cx="3935941" cy="606328"/>
              <a:chOff x="1747599" y="3738020"/>
              <a:chExt cx="3935941" cy="606328"/>
            </a:xfrm>
          </p:grpSpPr>
          <p:cxnSp>
            <p:nvCxnSpPr>
              <p:cNvPr id="760" name="Straight Connector 759">
                <a:extLst>
                  <a:ext uri="{FF2B5EF4-FFF2-40B4-BE49-F238E27FC236}">
                    <a16:creationId xmlns:a16="http://schemas.microsoft.com/office/drawing/2014/main" id="{6E292C34-8052-F2E7-B4AE-B8826F686376}"/>
                  </a:ext>
                </a:extLst>
              </p:cNvPr>
              <p:cNvCxnSpPr/>
              <p:nvPr/>
            </p:nvCxnSpPr>
            <p:spPr>
              <a:xfrm>
                <a:off x="1775187" y="3738020"/>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5BAC14EF-0543-ED96-5DDE-7E43D1C4BFCE}"/>
                  </a:ext>
                </a:extLst>
              </p:cNvPr>
              <p:cNvCxnSpPr/>
              <p:nvPr/>
            </p:nvCxnSpPr>
            <p:spPr>
              <a:xfrm>
                <a:off x="1747599" y="3761833"/>
                <a:ext cx="54000" cy="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8C4B31A6-4079-D7F3-C731-C9EB83CFFBE5}"/>
                  </a:ext>
                </a:extLst>
              </p:cNvPr>
              <p:cNvCxnSpPr/>
              <p:nvPr/>
            </p:nvCxnSpPr>
            <p:spPr>
              <a:xfrm>
                <a:off x="1949825" y="381898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25F7944D-ED13-55DB-331E-AAF8397331D4}"/>
                  </a:ext>
                </a:extLst>
              </p:cNvPr>
              <p:cNvCxnSpPr/>
              <p:nvPr/>
            </p:nvCxnSpPr>
            <p:spPr>
              <a:xfrm>
                <a:off x="1966494" y="381898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9D9D545D-F9BF-51B5-D21F-E5F20EC00446}"/>
                  </a:ext>
                </a:extLst>
              </p:cNvPr>
              <p:cNvCxnSpPr/>
              <p:nvPr/>
            </p:nvCxnSpPr>
            <p:spPr>
              <a:xfrm>
                <a:off x="1958393" y="381898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2C2B282A-BAA4-6D68-AFC9-964C5FD9FE62}"/>
                  </a:ext>
                </a:extLst>
              </p:cNvPr>
              <p:cNvCxnSpPr/>
              <p:nvPr/>
            </p:nvCxnSpPr>
            <p:spPr>
              <a:xfrm>
                <a:off x="1977443" y="381898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66" name="Straight Connector 765">
                <a:extLst>
                  <a:ext uri="{FF2B5EF4-FFF2-40B4-BE49-F238E27FC236}">
                    <a16:creationId xmlns:a16="http://schemas.microsoft.com/office/drawing/2014/main" id="{EC537F03-5128-2FE6-EA67-B62F031ADD09}"/>
                  </a:ext>
                </a:extLst>
              </p:cNvPr>
              <p:cNvCxnSpPr/>
              <p:nvPr/>
            </p:nvCxnSpPr>
            <p:spPr>
              <a:xfrm>
                <a:off x="2041305" y="381898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F3728252-1DD9-97CE-D5E4-D29F38763624}"/>
                  </a:ext>
                </a:extLst>
              </p:cNvPr>
              <p:cNvCxnSpPr/>
              <p:nvPr/>
            </p:nvCxnSpPr>
            <p:spPr>
              <a:xfrm>
                <a:off x="2238948" y="3859464"/>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68" name="Straight Connector 767">
                <a:extLst>
                  <a:ext uri="{FF2B5EF4-FFF2-40B4-BE49-F238E27FC236}">
                    <a16:creationId xmlns:a16="http://schemas.microsoft.com/office/drawing/2014/main" id="{6A93405F-0761-8813-B6FD-3E8D19E4D7AC}"/>
                  </a:ext>
                </a:extLst>
              </p:cNvPr>
              <p:cNvCxnSpPr/>
              <p:nvPr/>
            </p:nvCxnSpPr>
            <p:spPr>
              <a:xfrm>
                <a:off x="2543748" y="396423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025AE977-8A35-95B1-69CA-1C0955496039}"/>
                  </a:ext>
                </a:extLst>
              </p:cNvPr>
              <p:cNvCxnSpPr/>
              <p:nvPr/>
            </p:nvCxnSpPr>
            <p:spPr>
              <a:xfrm>
                <a:off x="2503267" y="3954714"/>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01E58988-19B5-FD3A-6982-10D4149AE3B8}"/>
                  </a:ext>
                </a:extLst>
              </p:cNvPr>
              <p:cNvCxnSpPr/>
              <p:nvPr/>
            </p:nvCxnSpPr>
            <p:spPr>
              <a:xfrm>
                <a:off x="2555653" y="396266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062C13E1-E0B5-A2F2-AF8D-610E5373A187}"/>
                  </a:ext>
                </a:extLst>
              </p:cNvPr>
              <p:cNvCxnSpPr/>
              <p:nvPr/>
            </p:nvCxnSpPr>
            <p:spPr>
              <a:xfrm>
                <a:off x="2674715" y="401029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D2DE4C21-DC27-3119-536B-4894C82E44CB}"/>
                  </a:ext>
                </a:extLst>
              </p:cNvPr>
              <p:cNvCxnSpPr/>
              <p:nvPr/>
            </p:nvCxnSpPr>
            <p:spPr>
              <a:xfrm>
                <a:off x="2991421" y="4015055"/>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06D7080E-5D8D-97C3-DB5F-436E31ACA52A}"/>
                  </a:ext>
                </a:extLst>
              </p:cNvPr>
              <p:cNvCxnSpPr/>
              <p:nvPr/>
            </p:nvCxnSpPr>
            <p:spPr>
              <a:xfrm>
                <a:off x="3160490" y="4060301"/>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1162E0AB-08EB-93AC-4A42-3A7CD20814B1}"/>
                  </a:ext>
                </a:extLst>
              </p:cNvPr>
              <p:cNvCxnSpPr/>
              <p:nvPr/>
            </p:nvCxnSpPr>
            <p:spPr>
              <a:xfrm>
                <a:off x="3133490" y="4088864"/>
                <a:ext cx="54000" cy="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7B559614-7A1D-3BA4-9753-A00F7A24F0B2}"/>
                  </a:ext>
                </a:extLst>
              </p:cNvPr>
              <p:cNvCxnSpPr/>
              <p:nvPr/>
            </p:nvCxnSpPr>
            <p:spPr>
              <a:xfrm>
                <a:off x="3324794" y="4069824"/>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6" name="Straight Connector 775">
                <a:extLst>
                  <a:ext uri="{FF2B5EF4-FFF2-40B4-BE49-F238E27FC236}">
                    <a16:creationId xmlns:a16="http://schemas.microsoft.com/office/drawing/2014/main" id="{5106753F-77D3-5785-D394-90B4649F7EE1}"/>
                  </a:ext>
                </a:extLst>
              </p:cNvPr>
              <p:cNvCxnSpPr/>
              <p:nvPr/>
            </p:nvCxnSpPr>
            <p:spPr>
              <a:xfrm>
                <a:off x="3422426" y="4079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00FD83B5-BEB4-7479-D49C-A8E6943BA179}"/>
                  </a:ext>
                </a:extLst>
              </p:cNvPr>
              <p:cNvCxnSpPr/>
              <p:nvPr/>
            </p:nvCxnSpPr>
            <p:spPr>
              <a:xfrm>
                <a:off x="3667695"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8" name="Straight Connector 777">
                <a:extLst>
                  <a:ext uri="{FF2B5EF4-FFF2-40B4-BE49-F238E27FC236}">
                    <a16:creationId xmlns:a16="http://schemas.microsoft.com/office/drawing/2014/main" id="{5FD0A7C8-C4B3-7D0E-1938-9B0CB47B1673}"/>
                  </a:ext>
                </a:extLst>
              </p:cNvPr>
              <p:cNvCxnSpPr/>
              <p:nvPr/>
            </p:nvCxnSpPr>
            <p:spPr>
              <a:xfrm>
                <a:off x="3693888"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79" name="Straight Connector 778">
                <a:extLst>
                  <a:ext uri="{FF2B5EF4-FFF2-40B4-BE49-F238E27FC236}">
                    <a16:creationId xmlns:a16="http://schemas.microsoft.com/office/drawing/2014/main" id="{7BD6C66A-E9F6-1D62-BF39-CC9CFE92170B}"/>
                  </a:ext>
                </a:extLst>
              </p:cNvPr>
              <p:cNvCxnSpPr/>
              <p:nvPr/>
            </p:nvCxnSpPr>
            <p:spPr>
              <a:xfrm>
                <a:off x="3720298"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FE9DA562-7B74-5FDE-E77E-CD46BFBAA076}"/>
                  </a:ext>
                </a:extLst>
              </p:cNvPr>
              <p:cNvCxnSpPr/>
              <p:nvPr/>
            </p:nvCxnSpPr>
            <p:spPr>
              <a:xfrm>
                <a:off x="3725060"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24525426-A1F5-90BC-DF9E-C359BA635263}"/>
                  </a:ext>
                </a:extLst>
              </p:cNvPr>
              <p:cNvCxnSpPr/>
              <p:nvPr/>
            </p:nvCxnSpPr>
            <p:spPr>
              <a:xfrm>
                <a:off x="3753588"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4FC74D65-BAC0-5364-28B2-C8829D6935C6}"/>
                  </a:ext>
                </a:extLst>
              </p:cNvPr>
              <p:cNvCxnSpPr/>
              <p:nvPr/>
            </p:nvCxnSpPr>
            <p:spPr>
              <a:xfrm>
                <a:off x="3770258"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F6E1E65D-3EFD-6022-F56A-8C2E9D2B171F}"/>
                  </a:ext>
                </a:extLst>
              </p:cNvPr>
              <p:cNvCxnSpPr/>
              <p:nvPr/>
            </p:nvCxnSpPr>
            <p:spPr>
              <a:xfrm>
                <a:off x="3784545"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124081D5-01F2-976E-58A7-4B2BA6171877}"/>
                  </a:ext>
                </a:extLst>
              </p:cNvPr>
              <p:cNvCxnSpPr/>
              <p:nvPr/>
            </p:nvCxnSpPr>
            <p:spPr>
              <a:xfrm>
                <a:off x="3796451"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5D163AD1-CE16-D1EE-732D-904FBC1B4607}"/>
                  </a:ext>
                </a:extLst>
              </p:cNvPr>
              <p:cNvCxnSpPr/>
              <p:nvPr/>
            </p:nvCxnSpPr>
            <p:spPr>
              <a:xfrm>
                <a:off x="3805976"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F2BA1F52-8447-8019-DAEB-278FC28E1D0F}"/>
                  </a:ext>
                </a:extLst>
              </p:cNvPr>
              <p:cNvCxnSpPr/>
              <p:nvPr/>
            </p:nvCxnSpPr>
            <p:spPr>
              <a:xfrm>
                <a:off x="3843838"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C8F869FB-DB68-30FF-0C5B-8FF8E26A79AF}"/>
                  </a:ext>
                </a:extLst>
              </p:cNvPr>
              <p:cNvCxnSpPr/>
              <p:nvPr/>
            </p:nvCxnSpPr>
            <p:spPr>
              <a:xfrm>
                <a:off x="3948613" y="4129356"/>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44A7A1AE-99F9-72D7-835D-EC1714ED85DA}"/>
                  </a:ext>
                </a:extLst>
              </p:cNvPr>
              <p:cNvCxnSpPr/>
              <p:nvPr/>
            </p:nvCxnSpPr>
            <p:spPr>
              <a:xfrm>
                <a:off x="4043863" y="415078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3F74BC56-A313-D665-07DF-3F09418352EF}"/>
                  </a:ext>
                </a:extLst>
              </p:cNvPr>
              <p:cNvCxnSpPr/>
              <p:nvPr/>
            </p:nvCxnSpPr>
            <p:spPr>
              <a:xfrm>
                <a:off x="4062916" y="4153459"/>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A3229E48-ADBF-6F64-93A9-D89F2E376CD7}"/>
                  </a:ext>
                </a:extLst>
              </p:cNvPr>
              <p:cNvCxnSpPr/>
              <p:nvPr/>
            </p:nvCxnSpPr>
            <p:spPr>
              <a:xfrm>
                <a:off x="4091493" y="4193795"/>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a:extLst>
                  <a:ext uri="{FF2B5EF4-FFF2-40B4-BE49-F238E27FC236}">
                    <a16:creationId xmlns:a16="http://schemas.microsoft.com/office/drawing/2014/main" id="{013044CF-C001-3BC3-BE15-BBB5DFA7E5FE}"/>
                  </a:ext>
                </a:extLst>
              </p:cNvPr>
              <p:cNvCxnSpPr/>
              <p:nvPr/>
            </p:nvCxnSpPr>
            <p:spPr>
              <a:xfrm>
                <a:off x="4101182" y="4193650"/>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7CD7C29C-A502-B8FC-BB77-757DC48248EE}"/>
                  </a:ext>
                </a:extLst>
              </p:cNvPr>
              <p:cNvCxnSpPr/>
              <p:nvPr/>
            </p:nvCxnSpPr>
            <p:spPr>
              <a:xfrm>
                <a:off x="4124994" y="4193650"/>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a:extLst>
                  <a:ext uri="{FF2B5EF4-FFF2-40B4-BE49-F238E27FC236}">
                    <a16:creationId xmlns:a16="http://schemas.microsoft.com/office/drawing/2014/main" id="{A83A1EA1-64F9-BCC3-A121-8CEBD11FE4AC}"/>
                  </a:ext>
                </a:extLst>
              </p:cNvPr>
              <p:cNvCxnSpPr/>
              <p:nvPr/>
            </p:nvCxnSpPr>
            <p:spPr>
              <a:xfrm>
                <a:off x="4113087" y="4193650"/>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7B015FED-C6EB-380E-D073-B42F22948713}"/>
                  </a:ext>
                </a:extLst>
              </p:cNvPr>
              <p:cNvCxnSpPr/>
              <p:nvPr/>
            </p:nvCxnSpPr>
            <p:spPr>
              <a:xfrm>
                <a:off x="4146424" y="4193650"/>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a:extLst>
                  <a:ext uri="{FF2B5EF4-FFF2-40B4-BE49-F238E27FC236}">
                    <a16:creationId xmlns:a16="http://schemas.microsoft.com/office/drawing/2014/main" id="{CF5B7039-43DD-57E6-40D0-CED7D19685AE}"/>
                  </a:ext>
                </a:extLst>
              </p:cNvPr>
              <p:cNvCxnSpPr/>
              <p:nvPr/>
            </p:nvCxnSpPr>
            <p:spPr>
              <a:xfrm>
                <a:off x="4167856" y="4193650"/>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B09D3E6E-66FE-E359-31A8-EEA154F6D003}"/>
                  </a:ext>
                </a:extLst>
              </p:cNvPr>
              <p:cNvCxnSpPr/>
              <p:nvPr/>
            </p:nvCxnSpPr>
            <p:spPr>
              <a:xfrm>
                <a:off x="4202681" y="4212699"/>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56D2C46D-95F3-8561-27E1-C97542366173}"/>
                  </a:ext>
                </a:extLst>
              </p:cNvPr>
              <p:cNvCxnSpPr/>
              <p:nvPr/>
            </p:nvCxnSpPr>
            <p:spPr>
              <a:xfrm>
                <a:off x="4236018" y="4212699"/>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30CCA7AA-CC43-20B7-0B5A-07C55D97B59B}"/>
                  </a:ext>
                </a:extLst>
              </p:cNvPr>
              <p:cNvCxnSpPr/>
              <p:nvPr/>
            </p:nvCxnSpPr>
            <p:spPr>
              <a:xfrm>
                <a:off x="4257449" y="421031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id="{3EF3720B-1A2E-FF89-47CE-D7E477456F9C}"/>
                  </a:ext>
                </a:extLst>
              </p:cNvPr>
              <p:cNvCxnSpPr/>
              <p:nvPr/>
            </p:nvCxnSpPr>
            <p:spPr>
              <a:xfrm>
                <a:off x="4336030" y="421031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a:extLst>
                  <a:ext uri="{FF2B5EF4-FFF2-40B4-BE49-F238E27FC236}">
                    <a16:creationId xmlns:a16="http://schemas.microsoft.com/office/drawing/2014/main" id="{FBC2738F-DB70-8850-6F22-FEDB1DA7B0CB}"/>
                  </a:ext>
                </a:extLst>
              </p:cNvPr>
              <p:cNvCxnSpPr/>
              <p:nvPr/>
            </p:nvCxnSpPr>
            <p:spPr>
              <a:xfrm>
                <a:off x="4390799" y="421031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57A459CC-A4FD-CB72-5266-647CD85EF00A}"/>
                  </a:ext>
                </a:extLst>
              </p:cNvPr>
              <p:cNvCxnSpPr/>
              <p:nvPr/>
            </p:nvCxnSpPr>
            <p:spPr>
              <a:xfrm>
                <a:off x="4397705" y="421031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6DABF039-A86F-97F5-1691-899D137FDA3F}"/>
                  </a:ext>
                </a:extLst>
              </p:cNvPr>
              <p:cNvCxnSpPr/>
              <p:nvPr/>
            </p:nvCxnSpPr>
            <p:spPr>
              <a:xfrm>
                <a:off x="4418551" y="421031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a:extLst>
                  <a:ext uri="{FF2B5EF4-FFF2-40B4-BE49-F238E27FC236}">
                    <a16:creationId xmlns:a16="http://schemas.microsoft.com/office/drawing/2014/main" id="{2F15C4F6-16E1-BC74-E309-BEE88C792CE7}"/>
                  </a:ext>
                </a:extLst>
              </p:cNvPr>
              <p:cNvCxnSpPr/>
              <p:nvPr/>
            </p:nvCxnSpPr>
            <p:spPr>
              <a:xfrm>
                <a:off x="4430456" y="4207945"/>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218FE185-6ABC-269F-A2A0-3057F4666F9B}"/>
                  </a:ext>
                </a:extLst>
              </p:cNvPr>
              <p:cNvCxnSpPr/>
              <p:nvPr/>
            </p:nvCxnSpPr>
            <p:spPr>
              <a:xfrm>
                <a:off x="4455063" y="4207945"/>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id="{DC7EF6FD-5398-0F06-8E8D-A2349FDD3B1C}"/>
                  </a:ext>
                </a:extLst>
              </p:cNvPr>
              <p:cNvCxnSpPr/>
              <p:nvPr/>
            </p:nvCxnSpPr>
            <p:spPr>
              <a:xfrm>
                <a:off x="4443950" y="4207945"/>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id="{CB29588A-23E2-863F-104D-66FB7AF22B30}"/>
                  </a:ext>
                </a:extLst>
              </p:cNvPr>
              <p:cNvCxnSpPr/>
              <p:nvPr/>
            </p:nvCxnSpPr>
            <p:spPr>
              <a:xfrm>
                <a:off x="4470145" y="4226994"/>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7" name="Straight Connector 806">
                <a:extLst>
                  <a:ext uri="{FF2B5EF4-FFF2-40B4-BE49-F238E27FC236}">
                    <a16:creationId xmlns:a16="http://schemas.microsoft.com/office/drawing/2014/main" id="{CF87C218-920E-FEF7-A1CA-A668E969B7C9}"/>
                  </a:ext>
                </a:extLst>
              </p:cNvPr>
              <p:cNvCxnSpPr/>
              <p:nvPr/>
            </p:nvCxnSpPr>
            <p:spPr>
              <a:xfrm>
                <a:off x="4479670" y="4226994"/>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091C0B69-1CF7-6A45-0C08-2823B4F15A80}"/>
                  </a:ext>
                </a:extLst>
              </p:cNvPr>
              <p:cNvCxnSpPr/>
              <p:nvPr/>
            </p:nvCxnSpPr>
            <p:spPr>
              <a:xfrm>
                <a:off x="4505864" y="4226994"/>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09" name="Straight Connector 808">
                <a:extLst>
                  <a:ext uri="{FF2B5EF4-FFF2-40B4-BE49-F238E27FC236}">
                    <a16:creationId xmlns:a16="http://schemas.microsoft.com/office/drawing/2014/main" id="{22A4B5A3-E38A-3192-183B-10EB41C0CBDF}"/>
                  </a:ext>
                </a:extLst>
              </p:cNvPr>
              <p:cNvCxnSpPr/>
              <p:nvPr/>
            </p:nvCxnSpPr>
            <p:spPr>
              <a:xfrm>
                <a:off x="4515389" y="4226994"/>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281787C4-2AD0-EA8D-29B2-D762D3A25343}"/>
                  </a:ext>
                </a:extLst>
              </p:cNvPr>
              <p:cNvCxnSpPr/>
              <p:nvPr/>
            </p:nvCxnSpPr>
            <p:spPr>
              <a:xfrm>
                <a:off x="4539202" y="4226994"/>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1" name="Straight Connector 810">
                <a:extLst>
                  <a:ext uri="{FF2B5EF4-FFF2-40B4-BE49-F238E27FC236}">
                    <a16:creationId xmlns:a16="http://schemas.microsoft.com/office/drawing/2014/main" id="{F52F92C4-4A93-FE59-5A3B-8B123682E155}"/>
                  </a:ext>
                </a:extLst>
              </p:cNvPr>
              <p:cNvCxnSpPr/>
              <p:nvPr/>
            </p:nvCxnSpPr>
            <p:spPr>
              <a:xfrm>
                <a:off x="4772565"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EE278A54-55B6-F55C-2EAC-3F7B104CE03B}"/>
                  </a:ext>
                </a:extLst>
              </p:cNvPr>
              <p:cNvCxnSpPr/>
              <p:nvPr/>
            </p:nvCxnSpPr>
            <p:spPr>
              <a:xfrm>
                <a:off x="4788230"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a:extLst>
                  <a:ext uri="{FF2B5EF4-FFF2-40B4-BE49-F238E27FC236}">
                    <a16:creationId xmlns:a16="http://schemas.microsoft.com/office/drawing/2014/main" id="{058EE346-C954-824D-E4BD-05AF3EFE6B3F}"/>
                  </a:ext>
                </a:extLst>
              </p:cNvPr>
              <p:cNvCxnSpPr/>
              <p:nvPr/>
            </p:nvCxnSpPr>
            <p:spPr>
              <a:xfrm>
                <a:off x="4808660"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8337328D-7CEA-8BB4-8A76-90F78250791E}"/>
                  </a:ext>
                </a:extLst>
              </p:cNvPr>
              <p:cNvCxnSpPr/>
              <p:nvPr/>
            </p:nvCxnSpPr>
            <p:spPr>
              <a:xfrm>
                <a:off x="4789610"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5" name="Straight Connector 814">
                <a:extLst>
                  <a:ext uri="{FF2B5EF4-FFF2-40B4-BE49-F238E27FC236}">
                    <a16:creationId xmlns:a16="http://schemas.microsoft.com/office/drawing/2014/main" id="{81F5AA04-1072-722A-54AC-20C57C1BE83B}"/>
                  </a:ext>
                </a:extLst>
              </p:cNvPr>
              <p:cNvCxnSpPr/>
              <p:nvPr/>
            </p:nvCxnSpPr>
            <p:spPr>
              <a:xfrm>
                <a:off x="4819564"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391D5FE3-88BB-5A0E-141A-B7F870EEB5E6}"/>
                  </a:ext>
                </a:extLst>
              </p:cNvPr>
              <p:cNvCxnSpPr/>
              <p:nvPr/>
            </p:nvCxnSpPr>
            <p:spPr>
              <a:xfrm>
                <a:off x="4798132"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id="{6E15FECC-D818-E0A0-F470-6FA0F710F036}"/>
                  </a:ext>
                </a:extLst>
              </p:cNvPr>
              <p:cNvCxnSpPr/>
              <p:nvPr/>
            </p:nvCxnSpPr>
            <p:spPr>
              <a:xfrm>
                <a:off x="4833851"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3700D05E-B58A-3116-3515-2A8DCEF06776}"/>
                  </a:ext>
                </a:extLst>
              </p:cNvPr>
              <p:cNvCxnSpPr/>
              <p:nvPr/>
            </p:nvCxnSpPr>
            <p:spPr>
              <a:xfrm>
                <a:off x="4848138"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id="{1054FA99-F0A4-FF3A-88D1-E725DDD3C952}"/>
                  </a:ext>
                </a:extLst>
              </p:cNvPr>
              <p:cNvCxnSpPr/>
              <p:nvPr/>
            </p:nvCxnSpPr>
            <p:spPr>
              <a:xfrm>
                <a:off x="4864806"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0" name="Straight Connector 819">
                <a:extLst>
                  <a:ext uri="{FF2B5EF4-FFF2-40B4-BE49-F238E27FC236}">
                    <a16:creationId xmlns:a16="http://schemas.microsoft.com/office/drawing/2014/main" id="{36A68A00-F27E-7E99-2553-7B8B575E603F}"/>
                  </a:ext>
                </a:extLst>
              </p:cNvPr>
              <p:cNvCxnSpPr/>
              <p:nvPr/>
            </p:nvCxnSpPr>
            <p:spPr>
              <a:xfrm>
                <a:off x="4852900"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1" name="Straight Connector 820">
                <a:extLst>
                  <a:ext uri="{FF2B5EF4-FFF2-40B4-BE49-F238E27FC236}">
                    <a16:creationId xmlns:a16="http://schemas.microsoft.com/office/drawing/2014/main" id="{7328C464-E922-EF73-6CFC-5709F4371FDA}"/>
                  </a:ext>
                </a:extLst>
              </p:cNvPr>
              <p:cNvCxnSpPr/>
              <p:nvPr/>
            </p:nvCxnSpPr>
            <p:spPr>
              <a:xfrm>
                <a:off x="4881475"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855038E6-5F09-9F26-2BE7-51832C1D1949}"/>
                  </a:ext>
                </a:extLst>
              </p:cNvPr>
              <p:cNvCxnSpPr/>
              <p:nvPr/>
            </p:nvCxnSpPr>
            <p:spPr>
              <a:xfrm>
                <a:off x="4969582"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2BAC4985-F7E8-88D6-57CB-93DB3C0E0BAB}"/>
                  </a:ext>
                </a:extLst>
              </p:cNvPr>
              <p:cNvCxnSpPr/>
              <p:nvPr/>
            </p:nvCxnSpPr>
            <p:spPr>
              <a:xfrm>
                <a:off x="4983869"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C2A237BA-2E31-8EE0-76F0-4CE436525424}"/>
                  </a:ext>
                </a:extLst>
              </p:cNvPr>
              <p:cNvCxnSpPr/>
              <p:nvPr/>
            </p:nvCxnSpPr>
            <p:spPr>
              <a:xfrm>
                <a:off x="5016205"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269C52A6-85BC-52D7-1A53-05A8957CBBE9}"/>
                  </a:ext>
                </a:extLst>
              </p:cNvPr>
              <p:cNvCxnSpPr/>
              <p:nvPr/>
            </p:nvCxnSpPr>
            <p:spPr>
              <a:xfrm>
                <a:off x="5135267"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1C036538-5BAF-056D-7A03-19658C770568}"/>
                  </a:ext>
                </a:extLst>
              </p:cNvPr>
              <p:cNvCxnSpPr/>
              <p:nvPr/>
            </p:nvCxnSpPr>
            <p:spPr>
              <a:xfrm>
                <a:off x="5154317"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0328D482-CFEC-3D13-6658-AB014AED2B85}"/>
                  </a:ext>
                </a:extLst>
              </p:cNvPr>
              <p:cNvCxnSpPr/>
              <p:nvPr/>
            </p:nvCxnSpPr>
            <p:spPr>
              <a:xfrm>
                <a:off x="5175748" y="4246043"/>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8F9985F5-14ED-192B-57E8-5C7EB4A72A08}"/>
                  </a:ext>
                </a:extLst>
              </p:cNvPr>
              <p:cNvCxnSpPr/>
              <p:nvPr/>
            </p:nvCxnSpPr>
            <p:spPr>
              <a:xfrm>
                <a:off x="5175748"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29" name="Straight Connector 828">
                <a:extLst>
                  <a:ext uri="{FF2B5EF4-FFF2-40B4-BE49-F238E27FC236}">
                    <a16:creationId xmlns:a16="http://schemas.microsoft.com/office/drawing/2014/main" id="{EDFC0A4F-8F13-954B-A17F-F272F166D06B}"/>
                  </a:ext>
                </a:extLst>
              </p:cNvPr>
              <p:cNvCxnSpPr/>
              <p:nvPr/>
            </p:nvCxnSpPr>
            <p:spPr>
              <a:xfrm>
                <a:off x="5185273"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1334C551-E9AB-6C14-1C35-FEF301F98889}"/>
                  </a:ext>
                </a:extLst>
              </p:cNvPr>
              <p:cNvCxnSpPr/>
              <p:nvPr/>
            </p:nvCxnSpPr>
            <p:spPr>
              <a:xfrm>
                <a:off x="5205702"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a:extLst>
                  <a:ext uri="{FF2B5EF4-FFF2-40B4-BE49-F238E27FC236}">
                    <a16:creationId xmlns:a16="http://schemas.microsoft.com/office/drawing/2014/main" id="{512485F6-F5F1-87BF-0B1D-2AEAC5C6ABE0}"/>
                  </a:ext>
                </a:extLst>
              </p:cNvPr>
              <p:cNvCxnSpPr/>
              <p:nvPr/>
            </p:nvCxnSpPr>
            <p:spPr>
              <a:xfrm>
                <a:off x="5189034"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E18CE11E-7FB8-5BEF-9022-CBD76E846504}"/>
                  </a:ext>
                </a:extLst>
              </p:cNvPr>
              <p:cNvCxnSpPr/>
              <p:nvPr/>
            </p:nvCxnSpPr>
            <p:spPr>
              <a:xfrm>
                <a:off x="5236659"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id="{79F0A427-C123-1C0D-3A6C-168F62FB1DCD}"/>
                  </a:ext>
                </a:extLst>
              </p:cNvPr>
              <p:cNvCxnSpPr/>
              <p:nvPr/>
            </p:nvCxnSpPr>
            <p:spPr>
              <a:xfrm>
                <a:off x="5226380"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DA346993-986B-F4A5-8E68-43B98D47AF41}"/>
                  </a:ext>
                </a:extLst>
              </p:cNvPr>
              <p:cNvCxnSpPr/>
              <p:nvPr/>
            </p:nvCxnSpPr>
            <p:spPr>
              <a:xfrm>
                <a:off x="5247812"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5" name="Straight Connector 834">
                <a:extLst>
                  <a:ext uri="{FF2B5EF4-FFF2-40B4-BE49-F238E27FC236}">
                    <a16:creationId xmlns:a16="http://schemas.microsoft.com/office/drawing/2014/main" id="{959043CD-8A87-99D7-4FF9-408AE6A0FCE4}"/>
                  </a:ext>
                </a:extLst>
              </p:cNvPr>
              <p:cNvCxnSpPr/>
              <p:nvPr/>
            </p:nvCxnSpPr>
            <p:spPr>
              <a:xfrm>
                <a:off x="5264481"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7B3E3338-EB4C-84B7-8D2D-19D9374F77FF}"/>
                  </a:ext>
                </a:extLst>
              </p:cNvPr>
              <p:cNvCxnSpPr/>
              <p:nvPr/>
            </p:nvCxnSpPr>
            <p:spPr>
              <a:xfrm>
                <a:off x="5333537"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4D79D373-95C5-DDFE-0452-3BFDE15916B6}"/>
                  </a:ext>
                </a:extLst>
              </p:cNvPr>
              <p:cNvCxnSpPr/>
              <p:nvPr/>
            </p:nvCxnSpPr>
            <p:spPr>
              <a:xfrm>
                <a:off x="5493081"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15587827-1D47-78FE-D3A9-4ACBE2F89F32}"/>
                  </a:ext>
                </a:extLst>
              </p:cNvPr>
              <p:cNvCxnSpPr/>
              <p:nvPr/>
            </p:nvCxnSpPr>
            <p:spPr>
              <a:xfrm>
                <a:off x="5518799"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01AA8598-8119-9E2F-6648-8D5244E99E0C}"/>
                  </a:ext>
                </a:extLst>
              </p:cNvPr>
              <p:cNvCxnSpPr/>
              <p:nvPr/>
            </p:nvCxnSpPr>
            <p:spPr>
              <a:xfrm>
                <a:off x="5525942"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0669986A-B617-3C02-779D-40B52B598ABE}"/>
                  </a:ext>
                </a:extLst>
              </p:cNvPr>
              <p:cNvCxnSpPr/>
              <p:nvPr/>
            </p:nvCxnSpPr>
            <p:spPr>
              <a:xfrm>
                <a:off x="5545468"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id="{0373F9DE-BA69-7F26-6942-CB251282F9CB}"/>
                  </a:ext>
                </a:extLst>
              </p:cNvPr>
              <p:cNvCxnSpPr/>
              <p:nvPr/>
            </p:nvCxnSpPr>
            <p:spPr>
              <a:xfrm>
                <a:off x="5557375"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32444B6D-DD3A-3726-6F14-118A53CA71AA}"/>
                  </a:ext>
                </a:extLst>
              </p:cNvPr>
              <p:cNvCxnSpPr/>
              <p:nvPr/>
            </p:nvCxnSpPr>
            <p:spPr>
              <a:xfrm>
                <a:off x="5576425"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FEAFF853-D10E-09FA-3B03-B1F55B0D495D}"/>
                  </a:ext>
                </a:extLst>
              </p:cNvPr>
              <p:cNvCxnSpPr/>
              <p:nvPr/>
            </p:nvCxnSpPr>
            <p:spPr>
              <a:xfrm>
                <a:off x="5660498" y="4290348"/>
                <a:ext cx="0" cy="5400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a:extLst>
                  <a:ext uri="{FF2B5EF4-FFF2-40B4-BE49-F238E27FC236}">
                    <a16:creationId xmlns:a16="http://schemas.microsoft.com/office/drawing/2014/main" id="{62BAA2B0-FFEE-ED75-BC5B-B3B6680CCF91}"/>
                  </a:ext>
                </a:extLst>
              </p:cNvPr>
              <p:cNvCxnSpPr/>
              <p:nvPr/>
            </p:nvCxnSpPr>
            <p:spPr>
              <a:xfrm>
                <a:off x="4051944" y="4223040"/>
                <a:ext cx="54000" cy="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45" name="Straight Connector 844">
                <a:extLst>
                  <a:ext uri="{FF2B5EF4-FFF2-40B4-BE49-F238E27FC236}">
                    <a16:creationId xmlns:a16="http://schemas.microsoft.com/office/drawing/2014/main" id="{C9DC68D9-E3A8-B374-43E7-7709BCC871F2}"/>
                  </a:ext>
                </a:extLst>
              </p:cNvPr>
              <p:cNvCxnSpPr/>
              <p:nvPr/>
            </p:nvCxnSpPr>
            <p:spPr>
              <a:xfrm>
                <a:off x="4172491" y="4237326"/>
                <a:ext cx="54000" cy="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79C961A3-6002-C6E0-966B-69B6DAD90E0F}"/>
                  </a:ext>
                </a:extLst>
              </p:cNvPr>
              <p:cNvCxnSpPr/>
              <p:nvPr/>
            </p:nvCxnSpPr>
            <p:spPr>
              <a:xfrm>
                <a:off x="5143806" y="4273044"/>
                <a:ext cx="54000" cy="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47" name="Straight Connector 846">
                <a:extLst>
                  <a:ext uri="{FF2B5EF4-FFF2-40B4-BE49-F238E27FC236}">
                    <a16:creationId xmlns:a16="http://schemas.microsoft.com/office/drawing/2014/main" id="{7B7C7B4D-018F-C903-3801-DD16C42FF603}"/>
                  </a:ext>
                </a:extLst>
              </p:cNvPr>
              <p:cNvCxnSpPr/>
              <p:nvPr/>
            </p:nvCxnSpPr>
            <p:spPr>
              <a:xfrm>
                <a:off x="5155711" y="4314969"/>
                <a:ext cx="54000" cy="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a:extLst>
                  <a:ext uri="{FF2B5EF4-FFF2-40B4-BE49-F238E27FC236}">
                    <a16:creationId xmlns:a16="http://schemas.microsoft.com/office/drawing/2014/main" id="{362081F7-5A1E-A4E8-2D15-A7439F903A9C}"/>
                  </a:ext>
                </a:extLst>
              </p:cNvPr>
              <p:cNvCxnSpPr/>
              <p:nvPr/>
            </p:nvCxnSpPr>
            <p:spPr>
              <a:xfrm>
                <a:off x="5629540" y="4314969"/>
                <a:ext cx="54000" cy="0"/>
              </a:xfrm>
              <a:prstGeom prst="line">
                <a:avLst/>
              </a:prstGeom>
              <a:ln w="12700">
                <a:solidFill>
                  <a:srgbClr val="00BF73"/>
                </a:solidFill>
              </a:ln>
            </p:spPr>
            <p:style>
              <a:lnRef idx="1">
                <a:schemeClr val="accent1"/>
              </a:lnRef>
              <a:fillRef idx="0">
                <a:schemeClr val="accent1"/>
              </a:fillRef>
              <a:effectRef idx="0">
                <a:schemeClr val="accent1"/>
              </a:effectRef>
              <a:fontRef idx="minor">
                <a:schemeClr val="tx1"/>
              </a:fontRef>
            </p:style>
          </p:cxnSp>
        </p:grpSp>
      </p:grpSp>
      <p:grpSp>
        <p:nvGrpSpPr>
          <p:cNvPr id="849" name="Group 848">
            <a:extLst>
              <a:ext uri="{FF2B5EF4-FFF2-40B4-BE49-F238E27FC236}">
                <a16:creationId xmlns:a16="http://schemas.microsoft.com/office/drawing/2014/main" id="{4AF37E0C-9D25-40B2-828B-332B016C1076}"/>
              </a:ext>
            </a:extLst>
          </p:cNvPr>
          <p:cNvGrpSpPr/>
          <p:nvPr/>
        </p:nvGrpSpPr>
        <p:grpSpPr>
          <a:xfrm>
            <a:off x="981256" y="2410264"/>
            <a:ext cx="4071853" cy="993844"/>
            <a:chOff x="1069181" y="2552558"/>
            <a:chExt cx="4071853" cy="1031718"/>
          </a:xfrm>
        </p:grpSpPr>
        <p:sp>
          <p:nvSpPr>
            <p:cNvPr id="850" name="Freeform: Shape 65">
              <a:extLst>
                <a:ext uri="{FF2B5EF4-FFF2-40B4-BE49-F238E27FC236}">
                  <a16:creationId xmlns:a16="http://schemas.microsoft.com/office/drawing/2014/main" id="{9EAA73AE-0ABA-63BF-455C-6394922629FB}"/>
                </a:ext>
              </a:extLst>
            </p:cNvPr>
            <p:cNvSpPr/>
            <p:nvPr/>
          </p:nvSpPr>
          <p:spPr>
            <a:xfrm>
              <a:off x="1069181" y="2578894"/>
              <a:ext cx="4043363" cy="981075"/>
            </a:xfrm>
            <a:custGeom>
              <a:avLst/>
              <a:gdLst>
                <a:gd name="connsiteX0" fmla="*/ 0 w 4043363"/>
                <a:gd name="connsiteY0" fmla="*/ 0 h 981075"/>
                <a:gd name="connsiteX1" fmla="*/ 0 w 4043363"/>
                <a:gd name="connsiteY1" fmla="*/ 0 h 981075"/>
                <a:gd name="connsiteX2" fmla="*/ 100013 w 4043363"/>
                <a:gd name="connsiteY2" fmla="*/ 0 h 981075"/>
                <a:gd name="connsiteX3" fmla="*/ 100013 w 4043363"/>
                <a:gd name="connsiteY3" fmla="*/ 19050 h 981075"/>
                <a:gd name="connsiteX4" fmla="*/ 128588 w 4043363"/>
                <a:gd name="connsiteY4" fmla="*/ 19050 h 981075"/>
                <a:gd name="connsiteX5" fmla="*/ 128588 w 4043363"/>
                <a:gd name="connsiteY5" fmla="*/ 40481 h 981075"/>
                <a:gd name="connsiteX6" fmla="*/ 190500 w 4043363"/>
                <a:gd name="connsiteY6" fmla="*/ 40481 h 981075"/>
                <a:gd name="connsiteX7" fmla="*/ 190500 w 4043363"/>
                <a:gd name="connsiteY7" fmla="*/ 57150 h 981075"/>
                <a:gd name="connsiteX8" fmla="*/ 216694 w 4043363"/>
                <a:gd name="connsiteY8" fmla="*/ 57150 h 981075"/>
                <a:gd name="connsiteX9" fmla="*/ 216694 w 4043363"/>
                <a:gd name="connsiteY9" fmla="*/ 80962 h 981075"/>
                <a:gd name="connsiteX10" fmla="*/ 230982 w 4043363"/>
                <a:gd name="connsiteY10" fmla="*/ 80962 h 981075"/>
                <a:gd name="connsiteX11" fmla="*/ 230982 w 4043363"/>
                <a:gd name="connsiteY11" fmla="*/ 111919 h 981075"/>
                <a:gd name="connsiteX12" fmla="*/ 252413 w 4043363"/>
                <a:gd name="connsiteY12" fmla="*/ 111919 h 981075"/>
                <a:gd name="connsiteX13" fmla="*/ 252413 w 4043363"/>
                <a:gd name="connsiteY13" fmla="*/ 130969 h 981075"/>
                <a:gd name="connsiteX14" fmla="*/ 278607 w 4043363"/>
                <a:gd name="connsiteY14" fmla="*/ 130969 h 981075"/>
                <a:gd name="connsiteX15" fmla="*/ 278607 w 4043363"/>
                <a:gd name="connsiteY15" fmla="*/ 147637 h 981075"/>
                <a:gd name="connsiteX16" fmla="*/ 300038 w 4043363"/>
                <a:gd name="connsiteY16" fmla="*/ 147637 h 981075"/>
                <a:gd name="connsiteX17" fmla="*/ 300038 w 4043363"/>
                <a:gd name="connsiteY17" fmla="*/ 159544 h 981075"/>
                <a:gd name="connsiteX18" fmla="*/ 326232 w 4043363"/>
                <a:gd name="connsiteY18" fmla="*/ 159544 h 981075"/>
                <a:gd name="connsiteX19" fmla="*/ 326232 w 4043363"/>
                <a:gd name="connsiteY19" fmla="*/ 169069 h 981075"/>
                <a:gd name="connsiteX20" fmla="*/ 404813 w 4043363"/>
                <a:gd name="connsiteY20" fmla="*/ 169069 h 981075"/>
                <a:gd name="connsiteX21" fmla="*/ 404813 w 4043363"/>
                <a:gd name="connsiteY21" fmla="*/ 183356 h 981075"/>
                <a:gd name="connsiteX22" fmla="*/ 426244 w 4043363"/>
                <a:gd name="connsiteY22" fmla="*/ 183356 h 981075"/>
                <a:gd name="connsiteX23" fmla="*/ 426244 w 4043363"/>
                <a:gd name="connsiteY23" fmla="*/ 211931 h 981075"/>
                <a:gd name="connsiteX24" fmla="*/ 440532 w 4043363"/>
                <a:gd name="connsiteY24" fmla="*/ 211931 h 981075"/>
                <a:gd name="connsiteX25" fmla="*/ 440532 w 4043363"/>
                <a:gd name="connsiteY25" fmla="*/ 226219 h 981075"/>
                <a:gd name="connsiteX26" fmla="*/ 459582 w 4043363"/>
                <a:gd name="connsiteY26" fmla="*/ 226219 h 981075"/>
                <a:gd name="connsiteX27" fmla="*/ 459582 w 4043363"/>
                <a:gd name="connsiteY27" fmla="*/ 245269 h 981075"/>
                <a:gd name="connsiteX28" fmla="*/ 471488 w 4043363"/>
                <a:gd name="connsiteY28" fmla="*/ 245269 h 981075"/>
                <a:gd name="connsiteX29" fmla="*/ 471488 w 4043363"/>
                <a:gd name="connsiteY29" fmla="*/ 271462 h 981075"/>
                <a:gd name="connsiteX30" fmla="*/ 488157 w 4043363"/>
                <a:gd name="connsiteY30" fmla="*/ 271462 h 981075"/>
                <a:gd name="connsiteX31" fmla="*/ 488157 w 4043363"/>
                <a:gd name="connsiteY31" fmla="*/ 283369 h 981075"/>
                <a:gd name="connsiteX32" fmla="*/ 492920 w 4043363"/>
                <a:gd name="connsiteY32" fmla="*/ 278606 h 981075"/>
                <a:gd name="connsiteX33" fmla="*/ 492920 w 4043363"/>
                <a:gd name="connsiteY33" fmla="*/ 297656 h 981075"/>
                <a:gd name="connsiteX34" fmla="*/ 511969 w 4043363"/>
                <a:gd name="connsiteY34" fmla="*/ 297656 h 981075"/>
                <a:gd name="connsiteX35" fmla="*/ 511969 w 4043363"/>
                <a:gd name="connsiteY35" fmla="*/ 311944 h 981075"/>
                <a:gd name="connsiteX36" fmla="*/ 557213 w 4043363"/>
                <a:gd name="connsiteY36" fmla="*/ 311944 h 981075"/>
                <a:gd name="connsiteX37" fmla="*/ 557213 w 4043363"/>
                <a:gd name="connsiteY37" fmla="*/ 326231 h 981075"/>
                <a:gd name="connsiteX38" fmla="*/ 569119 w 4043363"/>
                <a:gd name="connsiteY38" fmla="*/ 326231 h 981075"/>
                <a:gd name="connsiteX39" fmla="*/ 569119 w 4043363"/>
                <a:gd name="connsiteY39" fmla="*/ 345281 h 981075"/>
                <a:gd name="connsiteX40" fmla="*/ 588169 w 4043363"/>
                <a:gd name="connsiteY40" fmla="*/ 345281 h 981075"/>
                <a:gd name="connsiteX41" fmla="*/ 588169 w 4043363"/>
                <a:gd name="connsiteY41" fmla="*/ 352425 h 981075"/>
                <a:gd name="connsiteX42" fmla="*/ 602457 w 4043363"/>
                <a:gd name="connsiteY42" fmla="*/ 352425 h 981075"/>
                <a:gd name="connsiteX43" fmla="*/ 602457 w 4043363"/>
                <a:gd name="connsiteY43" fmla="*/ 383381 h 981075"/>
                <a:gd name="connsiteX44" fmla="*/ 619125 w 4043363"/>
                <a:gd name="connsiteY44" fmla="*/ 383381 h 981075"/>
                <a:gd name="connsiteX45" fmla="*/ 619125 w 4043363"/>
                <a:gd name="connsiteY45" fmla="*/ 407194 h 981075"/>
                <a:gd name="connsiteX46" fmla="*/ 666750 w 4043363"/>
                <a:gd name="connsiteY46" fmla="*/ 407194 h 981075"/>
                <a:gd name="connsiteX47" fmla="*/ 666750 w 4043363"/>
                <a:gd name="connsiteY47" fmla="*/ 416719 h 981075"/>
                <a:gd name="connsiteX48" fmla="*/ 681038 w 4043363"/>
                <a:gd name="connsiteY48" fmla="*/ 416719 h 981075"/>
                <a:gd name="connsiteX49" fmla="*/ 681038 w 4043363"/>
                <a:gd name="connsiteY49" fmla="*/ 428625 h 981075"/>
                <a:gd name="connsiteX50" fmla="*/ 702469 w 4043363"/>
                <a:gd name="connsiteY50" fmla="*/ 428625 h 981075"/>
                <a:gd name="connsiteX51" fmla="*/ 702469 w 4043363"/>
                <a:gd name="connsiteY51" fmla="*/ 452437 h 981075"/>
                <a:gd name="connsiteX52" fmla="*/ 726282 w 4043363"/>
                <a:gd name="connsiteY52" fmla="*/ 452437 h 981075"/>
                <a:gd name="connsiteX53" fmla="*/ 726282 w 4043363"/>
                <a:gd name="connsiteY53" fmla="*/ 473869 h 981075"/>
                <a:gd name="connsiteX54" fmla="*/ 776288 w 4043363"/>
                <a:gd name="connsiteY54" fmla="*/ 473869 h 981075"/>
                <a:gd name="connsiteX55" fmla="*/ 776288 w 4043363"/>
                <a:gd name="connsiteY55" fmla="*/ 478631 h 981075"/>
                <a:gd name="connsiteX56" fmla="*/ 790575 w 4043363"/>
                <a:gd name="connsiteY56" fmla="*/ 478631 h 981075"/>
                <a:gd name="connsiteX57" fmla="*/ 790575 w 4043363"/>
                <a:gd name="connsiteY57" fmla="*/ 497681 h 981075"/>
                <a:gd name="connsiteX58" fmla="*/ 819150 w 4043363"/>
                <a:gd name="connsiteY58" fmla="*/ 497681 h 981075"/>
                <a:gd name="connsiteX59" fmla="*/ 819150 w 4043363"/>
                <a:gd name="connsiteY59" fmla="*/ 511969 h 981075"/>
                <a:gd name="connsiteX60" fmla="*/ 847725 w 4043363"/>
                <a:gd name="connsiteY60" fmla="*/ 511969 h 981075"/>
                <a:gd name="connsiteX61" fmla="*/ 847725 w 4043363"/>
                <a:gd name="connsiteY61" fmla="*/ 554831 h 981075"/>
                <a:gd name="connsiteX62" fmla="*/ 873919 w 4043363"/>
                <a:gd name="connsiteY62" fmla="*/ 554831 h 981075"/>
                <a:gd name="connsiteX63" fmla="*/ 873919 w 4043363"/>
                <a:gd name="connsiteY63" fmla="*/ 564356 h 981075"/>
                <a:gd name="connsiteX64" fmla="*/ 897732 w 4043363"/>
                <a:gd name="connsiteY64" fmla="*/ 564356 h 981075"/>
                <a:gd name="connsiteX65" fmla="*/ 897732 w 4043363"/>
                <a:gd name="connsiteY65" fmla="*/ 578644 h 981075"/>
                <a:gd name="connsiteX66" fmla="*/ 950119 w 4043363"/>
                <a:gd name="connsiteY66" fmla="*/ 578644 h 981075"/>
                <a:gd name="connsiteX67" fmla="*/ 950119 w 4043363"/>
                <a:gd name="connsiteY67" fmla="*/ 597694 h 981075"/>
                <a:gd name="connsiteX68" fmla="*/ 997744 w 4043363"/>
                <a:gd name="connsiteY68" fmla="*/ 597694 h 981075"/>
                <a:gd name="connsiteX69" fmla="*/ 997744 w 4043363"/>
                <a:gd name="connsiteY69" fmla="*/ 604837 h 981075"/>
                <a:gd name="connsiteX70" fmla="*/ 1026319 w 4043363"/>
                <a:gd name="connsiteY70" fmla="*/ 604837 h 981075"/>
                <a:gd name="connsiteX71" fmla="*/ 1026319 w 4043363"/>
                <a:gd name="connsiteY71" fmla="*/ 614362 h 981075"/>
                <a:gd name="connsiteX72" fmla="*/ 1040607 w 4043363"/>
                <a:gd name="connsiteY72" fmla="*/ 614362 h 981075"/>
                <a:gd name="connsiteX73" fmla="*/ 1040607 w 4043363"/>
                <a:gd name="connsiteY73" fmla="*/ 631031 h 981075"/>
                <a:gd name="connsiteX74" fmla="*/ 1069182 w 4043363"/>
                <a:gd name="connsiteY74" fmla="*/ 631031 h 981075"/>
                <a:gd name="connsiteX75" fmla="*/ 1069182 w 4043363"/>
                <a:gd name="connsiteY75" fmla="*/ 642937 h 981075"/>
                <a:gd name="connsiteX76" fmla="*/ 1114425 w 4043363"/>
                <a:gd name="connsiteY76" fmla="*/ 642937 h 981075"/>
                <a:gd name="connsiteX77" fmla="*/ 1114425 w 4043363"/>
                <a:gd name="connsiteY77" fmla="*/ 650081 h 981075"/>
                <a:gd name="connsiteX78" fmla="*/ 1126332 w 4043363"/>
                <a:gd name="connsiteY78" fmla="*/ 650081 h 981075"/>
                <a:gd name="connsiteX79" fmla="*/ 1126332 w 4043363"/>
                <a:gd name="connsiteY79" fmla="*/ 671512 h 981075"/>
                <a:gd name="connsiteX80" fmla="*/ 1159669 w 4043363"/>
                <a:gd name="connsiteY80" fmla="*/ 671512 h 981075"/>
                <a:gd name="connsiteX81" fmla="*/ 1159669 w 4043363"/>
                <a:gd name="connsiteY81" fmla="*/ 683419 h 981075"/>
                <a:gd name="connsiteX82" fmla="*/ 1183482 w 4043363"/>
                <a:gd name="connsiteY82" fmla="*/ 683419 h 981075"/>
                <a:gd name="connsiteX83" fmla="*/ 1183482 w 4043363"/>
                <a:gd name="connsiteY83" fmla="*/ 697706 h 981075"/>
                <a:gd name="connsiteX84" fmla="*/ 1212057 w 4043363"/>
                <a:gd name="connsiteY84" fmla="*/ 697706 h 981075"/>
                <a:gd name="connsiteX85" fmla="*/ 1212057 w 4043363"/>
                <a:gd name="connsiteY85" fmla="*/ 707231 h 981075"/>
                <a:gd name="connsiteX86" fmla="*/ 1316832 w 4043363"/>
                <a:gd name="connsiteY86" fmla="*/ 707231 h 981075"/>
                <a:gd name="connsiteX87" fmla="*/ 1316832 w 4043363"/>
                <a:gd name="connsiteY87" fmla="*/ 719137 h 981075"/>
                <a:gd name="connsiteX88" fmla="*/ 1328738 w 4043363"/>
                <a:gd name="connsiteY88" fmla="*/ 719137 h 981075"/>
                <a:gd name="connsiteX89" fmla="*/ 1328738 w 4043363"/>
                <a:gd name="connsiteY89" fmla="*/ 733425 h 981075"/>
                <a:gd name="connsiteX90" fmla="*/ 1345407 w 4043363"/>
                <a:gd name="connsiteY90" fmla="*/ 733425 h 981075"/>
                <a:gd name="connsiteX91" fmla="*/ 1345407 w 4043363"/>
                <a:gd name="connsiteY91" fmla="*/ 750094 h 981075"/>
                <a:gd name="connsiteX92" fmla="*/ 1359694 w 4043363"/>
                <a:gd name="connsiteY92" fmla="*/ 750094 h 981075"/>
                <a:gd name="connsiteX93" fmla="*/ 1359694 w 4043363"/>
                <a:gd name="connsiteY93" fmla="*/ 766762 h 981075"/>
                <a:gd name="connsiteX94" fmla="*/ 1385888 w 4043363"/>
                <a:gd name="connsiteY94" fmla="*/ 766762 h 981075"/>
                <a:gd name="connsiteX95" fmla="*/ 1385888 w 4043363"/>
                <a:gd name="connsiteY95" fmla="*/ 785812 h 981075"/>
                <a:gd name="connsiteX96" fmla="*/ 1566863 w 4043363"/>
                <a:gd name="connsiteY96" fmla="*/ 785812 h 981075"/>
                <a:gd name="connsiteX97" fmla="*/ 1566863 w 4043363"/>
                <a:gd name="connsiteY97" fmla="*/ 792956 h 981075"/>
                <a:gd name="connsiteX98" fmla="*/ 1600200 w 4043363"/>
                <a:gd name="connsiteY98" fmla="*/ 792956 h 981075"/>
                <a:gd name="connsiteX99" fmla="*/ 1600200 w 4043363"/>
                <a:gd name="connsiteY99" fmla="*/ 802481 h 981075"/>
                <a:gd name="connsiteX100" fmla="*/ 1612107 w 4043363"/>
                <a:gd name="connsiteY100" fmla="*/ 802481 h 981075"/>
                <a:gd name="connsiteX101" fmla="*/ 1612107 w 4043363"/>
                <a:gd name="connsiteY101" fmla="*/ 814387 h 981075"/>
                <a:gd name="connsiteX102" fmla="*/ 1707357 w 4043363"/>
                <a:gd name="connsiteY102" fmla="*/ 814387 h 981075"/>
                <a:gd name="connsiteX103" fmla="*/ 1716882 w 4043363"/>
                <a:gd name="connsiteY103" fmla="*/ 823912 h 981075"/>
                <a:gd name="connsiteX104" fmla="*/ 1876425 w 4043363"/>
                <a:gd name="connsiteY104" fmla="*/ 823912 h 981075"/>
                <a:gd name="connsiteX105" fmla="*/ 1876425 w 4043363"/>
                <a:gd name="connsiteY105" fmla="*/ 842962 h 981075"/>
                <a:gd name="connsiteX106" fmla="*/ 2002632 w 4043363"/>
                <a:gd name="connsiteY106" fmla="*/ 842962 h 981075"/>
                <a:gd name="connsiteX107" fmla="*/ 2002632 w 4043363"/>
                <a:gd name="connsiteY107" fmla="*/ 847725 h 981075"/>
                <a:gd name="connsiteX108" fmla="*/ 2024063 w 4043363"/>
                <a:gd name="connsiteY108" fmla="*/ 847725 h 981075"/>
                <a:gd name="connsiteX109" fmla="*/ 2024063 w 4043363"/>
                <a:gd name="connsiteY109" fmla="*/ 857250 h 981075"/>
                <a:gd name="connsiteX110" fmla="*/ 2069307 w 4043363"/>
                <a:gd name="connsiteY110" fmla="*/ 857250 h 981075"/>
                <a:gd name="connsiteX111" fmla="*/ 2069307 w 4043363"/>
                <a:gd name="connsiteY111" fmla="*/ 885825 h 981075"/>
                <a:gd name="connsiteX112" fmla="*/ 2109788 w 4043363"/>
                <a:gd name="connsiteY112" fmla="*/ 885825 h 981075"/>
                <a:gd name="connsiteX113" fmla="*/ 2109788 w 4043363"/>
                <a:gd name="connsiteY113" fmla="*/ 890587 h 981075"/>
                <a:gd name="connsiteX114" fmla="*/ 2121694 w 4043363"/>
                <a:gd name="connsiteY114" fmla="*/ 890587 h 981075"/>
                <a:gd name="connsiteX115" fmla="*/ 2121694 w 4043363"/>
                <a:gd name="connsiteY115" fmla="*/ 897731 h 981075"/>
                <a:gd name="connsiteX116" fmla="*/ 2155032 w 4043363"/>
                <a:gd name="connsiteY116" fmla="*/ 897731 h 981075"/>
                <a:gd name="connsiteX117" fmla="*/ 2155032 w 4043363"/>
                <a:gd name="connsiteY117" fmla="*/ 914400 h 981075"/>
                <a:gd name="connsiteX118" fmla="*/ 2288382 w 4043363"/>
                <a:gd name="connsiteY118" fmla="*/ 914400 h 981075"/>
                <a:gd name="connsiteX119" fmla="*/ 2288382 w 4043363"/>
                <a:gd name="connsiteY119" fmla="*/ 926306 h 981075"/>
                <a:gd name="connsiteX120" fmla="*/ 2343150 w 4043363"/>
                <a:gd name="connsiteY120" fmla="*/ 926306 h 981075"/>
                <a:gd name="connsiteX121" fmla="*/ 2343150 w 4043363"/>
                <a:gd name="connsiteY121" fmla="*/ 935831 h 981075"/>
                <a:gd name="connsiteX122" fmla="*/ 2476500 w 4043363"/>
                <a:gd name="connsiteY122" fmla="*/ 935831 h 981075"/>
                <a:gd name="connsiteX123" fmla="*/ 2476500 w 4043363"/>
                <a:gd name="connsiteY123" fmla="*/ 940594 h 981075"/>
                <a:gd name="connsiteX124" fmla="*/ 3021807 w 4043363"/>
                <a:gd name="connsiteY124" fmla="*/ 940594 h 981075"/>
                <a:gd name="connsiteX125" fmla="*/ 3021807 w 4043363"/>
                <a:gd name="connsiteY125" fmla="*/ 964406 h 981075"/>
                <a:gd name="connsiteX126" fmla="*/ 3148013 w 4043363"/>
                <a:gd name="connsiteY126" fmla="*/ 964406 h 981075"/>
                <a:gd name="connsiteX127" fmla="*/ 3148013 w 4043363"/>
                <a:gd name="connsiteY127" fmla="*/ 981075 h 981075"/>
                <a:gd name="connsiteX128" fmla="*/ 4043363 w 4043363"/>
                <a:gd name="connsiteY128" fmla="*/ 98107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4043363" h="981075">
                  <a:moveTo>
                    <a:pt x="0" y="0"/>
                  </a:moveTo>
                  <a:lnTo>
                    <a:pt x="0" y="0"/>
                  </a:lnTo>
                  <a:lnTo>
                    <a:pt x="100013" y="0"/>
                  </a:lnTo>
                  <a:lnTo>
                    <a:pt x="100013" y="19050"/>
                  </a:lnTo>
                  <a:lnTo>
                    <a:pt x="128588" y="19050"/>
                  </a:lnTo>
                  <a:lnTo>
                    <a:pt x="128588" y="40481"/>
                  </a:lnTo>
                  <a:lnTo>
                    <a:pt x="190500" y="40481"/>
                  </a:lnTo>
                  <a:lnTo>
                    <a:pt x="190500" y="57150"/>
                  </a:lnTo>
                  <a:lnTo>
                    <a:pt x="216694" y="57150"/>
                  </a:lnTo>
                  <a:lnTo>
                    <a:pt x="216694" y="80962"/>
                  </a:lnTo>
                  <a:lnTo>
                    <a:pt x="230982" y="80962"/>
                  </a:lnTo>
                  <a:lnTo>
                    <a:pt x="230982" y="111919"/>
                  </a:lnTo>
                  <a:lnTo>
                    <a:pt x="252413" y="111919"/>
                  </a:lnTo>
                  <a:lnTo>
                    <a:pt x="252413" y="130969"/>
                  </a:lnTo>
                  <a:lnTo>
                    <a:pt x="278607" y="130969"/>
                  </a:lnTo>
                  <a:lnTo>
                    <a:pt x="278607" y="147637"/>
                  </a:lnTo>
                  <a:lnTo>
                    <a:pt x="300038" y="147637"/>
                  </a:lnTo>
                  <a:lnTo>
                    <a:pt x="300038" y="159544"/>
                  </a:lnTo>
                  <a:lnTo>
                    <a:pt x="326232" y="159544"/>
                  </a:lnTo>
                  <a:lnTo>
                    <a:pt x="326232" y="169069"/>
                  </a:lnTo>
                  <a:lnTo>
                    <a:pt x="404813" y="169069"/>
                  </a:lnTo>
                  <a:lnTo>
                    <a:pt x="404813" y="183356"/>
                  </a:lnTo>
                  <a:lnTo>
                    <a:pt x="426244" y="183356"/>
                  </a:lnTo>
                  <a:lnTo>
                    <a:pt x="426244" y="211931"/>
                  </a:lnTo>
                  <a:lnTo>
                    <a:pt x="440532" y="211931"/>
                  </a:lnTo>
                  <a:lnTo>
                    <a:pt x="440532" y="226219"/>
                  </a:lnTo>
                  <a:lnTo>
                    <a:pt x="459582" y="226219"/>
                  </a:lnTo>
                  <a:lnTo>
                    <a:pt x="459582" y="245269"/>
                  </a:lnTo>
                  <a:lnTo>
                    <a:pt x="471488" y="245269"/>
                  </a:lnTo>
                  <a:lnTo>
                    <a:pt x="471488" y="271462"/>
                  </a:lnTo>
                  <a:lnTo>
                    <a:pt x="488157" y="271462"/>
                  </a:lnTo>
                  <a:lnTo>
                    <a:pt x="488157" y="283369"/>
                  </a:lnTo>
                  <a:lnTo>
                    <a:pt x="492920" y="278606"/>
                  </a:lnTo>
                  <a:lnTo>
                    <a:pt x="492920" y="297656"/>
                  </a:lnTo>
                  <a:lnTo>
                    <a:pt x="511969" y="297656"/>
                  </a:lnTo>
                  <a:lnTo>
                    <a:pt x="511969" y="311944"/>
                  </a:lnTo>
                  <a:lnTo>
                    <a:pt x="557213" y="311944"/>
                  </a:lnTo>
                  <a:lnTo>
                    <a:pt x="557213" y="326231"/>
                  </a:lnTo>
                  <a:lnTo>
                    <a:pt x="569119" y="326231"/>
                  </a:lnTo>
                  <a:lnTo>
                    <a:pt x="569119" y="345281"/>
                  </a:lnTo>
                  <a:lnTo>
                    <a:pt x="588169" y="345281"/>
                  </a:lnTo>
                  <a:lnTo>
                    <a:pt x="588169" y="352425"/>
                  </a:lnTo>
                  <a:lnTo>
                    <a:pt x="602457" y="352425"/>
                  </a:lnTo>
                  <a:lnTo>
                    <a:pt x="602457" y="383381"/>
                  </a:lnTo>
                  <a:lnTo>
                    <a:pt x="619125" y="383381"/>
                  </a:lnTo>
                  <a:lnTo>
                    <a:pt x="619125" y="407194"/>
                  </a:lnTo>
                  <a:lnTo>
                    <a:pt x="666750" y="407194"/>
                  </a:lnTo>
                  <a:lnTo>
                    <a:pt x="666750" y="416719"/>
                  </a:lnTo>
                  <a:lnTo>
                    <a:pt x="681038" y="416719"/>
                  </a:lnTo>
                  <a:lnTo>
                    <a:pt x="681038" y="428625"/>
                  </a:lnTo>
                  <a:lnTo>
                    <a:pt x="702469" y="428625"/>
                  </a:lnTo>
                  <a:lnTo>
                    <a:pt x="702469" y="452437"/>
                  </a:lnTo>
                  <a:lnTo>
                    <a:pt x="726282" y="452437"/>
                  </a:lnTo>
                  <a:lnTo>
                    <a:pt x="726282" y="473869"/>
                  </a:lnTo>
                  <a:lnTo>
                    <a:pt x="776288" y="473869"/>
                  </a:lnTo>
                  <a:lnTo>
                    <a:pt x="776288" y="478631"/>
                  </a:lnTo>
                  <a:lnTo>
                    <a:pt x="790575" y="478631"/>
                  </a:lnTo>
                  <a:lnTo>
                    <a:pt x="790575" y="497681"/>
                  </a:lnTo>
                  <a:lnTo>
                    <a:pt x="819150" y="497681"/>
                  </a:lnTo>
                  <a:lnTo>
                    <a:pt x="819150" y="511969"/>
                  </a:lnTo>
                  <a:lnTo>
                    <a:pt x="847725" y="511969"/>
                  </a:lnTo>
                  <a:lnTo>
                    <a:pt x="847725" y="554831"/>
                  </a:lnTo>
                  <a:lnTo>
                    <a:pt x="873919" y="554831"/>
                  </a:lnTo>
                  <a:lnTo>
                    <a:pt x="873919" y="564356"/>
                  </a:lnTo>
                  <a:lnTo>
                    <a:pt x="897732" y="564356"/>
                  </a:lnTo>
                  <a:lnTo>
                    <a:pt x="897732" y="578644"/>
                  </a:lnTo>
                  <a:lnTo>
                    <a:pt x="950119" y="578644"/>
                  </a:lnTo>
                  <a:lnTo>
                    <a:pt x="950119" y="597694"/>
                  </a:lnTo>
                  <a:lnTo>
                    <a:pt x="997744" y="597694"/>
                  </a:lnTo>
                  <a:lnTo>
                    <a:pt x="997744" y="604837"/>
                  </a:lnTo>
                  <a:lnTo>
                    <a:pt x="1026319" y="604837"/>
                  </a:lnTo>
                  <a:lnTo>
                    <a:pt x="1026319" y="614362"/>
                  </a:lnTo>
                  <a:lnTo>
                    <a:pt x="1040607" y="614362"/>
                  </a:lnTo>
                  <a:lnTo>
                    <a:pt x="1040607" y="631031"/>
                  </a:lnTo>
                  <a:lnTo>
                    <a:pt x="1069182" y="631031"/>
                  </a:lnTo>
                  <a:lnTo>
                    <a:pt x="1069182" y="642937"/>
                  </a:lnTo>
                  <a:lnTo>
                    <a:pt x="1114425" y="642937"/>
                  </a:lnTo>
                  <a:lnTo>
                    <a:pt x="1114425" y="650081"/>
                  </a:lnTo>
                  <a:lnTo>
                    <a:pt x="1126332" y="650081"/>
                  </a:lnTo>
                  <a:lnTo>
                    <a:pt x="1126332" y="671512"/>
                  </a:lnTo>
                  <a:lnTo>
                    <a:pt x="1159669" y="671512"/>
                  </a:lnTo>
                  <a:lnTo>
                    <a:pt x="1159669" y="683419"/>
                  </a:lnTo>
                  <a:lnTo>
                    <a:pt x="1183482" y="683419"/>
                  </a:lnTo>
                  <a:lnTo>
                    <a:pt x="1183482" y="697706"/>
                  </a:lnTo>
                  <a:lnTo>
                    <a:pt x="1212057" y="697706"/>
                  </a:lnTo>
                  <a:lnTo>
                    <a:pt x="1212057" y="707231"/>
                  </a:lnTo>
                  <a:lnTo>
                    <a:pt x="1316832" y="707231"/>
                  </a:lnTo>
                  <a:lnTo>
                    <a:pt x="1316832" y="719137"/>
                  </a:lnTo>
                  <a:lnTo>
                    <a:pt x="1328738" y="719137"/>
                  </a:lnTo>
                  <a:lnTo>
                    <a:pt x="1328738" y="733425"/>
                  </a:lnTo>
                  <a:lnTo>
                    <a:pt x="1345407" y="733425"/>
                  </a:lnTo>
                  <a:lnTo>
                    <a:pt x="1345407" y="750094"/>
                  </a:lnTo>
                  <a:lnTo>
                    <a:pt x="1359694" y="750094"/>
                  </a:lnTo>
                  <a:lnTo>
                    <a:pt x="1359694" y="766762"/>
                  </a:lnTo>
                  <a:lnTo>
                    <a:pt x="1385888" y="766762"/>
                  </a:lnTo>
                  <a:lnTo>
                    <a:pt x="1385888" y="785812"/>
                  </a:lnTo>
                  <a:lnTo>
                    <a:pt x="1566863" y="785812"/>
                  </a:lnTo>
                  <a:lnTo>
                    <a:pt x="1566863" y="792956"/>
                  </a:lnTo>
                  <a:lnTo>
                    <a:pt x="1600200" y="792956"/>
                  </a:lnTo>
                  <a:lnTo>
                    <a:pt x="1600200" y="802481"/>
                  </a:lnTo>
                  <a:lnTo>
                    <a:pt x="1612107" y="802481"/>
                  </a:lnTo>
                  <a:lnTo>
                    <a:pt x="1612107" y="814387"/>
                  </a:lnTo>
                  <a:lnTo>
                    <a:pt x="1707357" y="814387"/>
                  </a:lnTo>
                  <a:lnTo>
                    <a:pt x="1716882" y="823912"/>
                  </a:lnTo>
                  <a:lnTo>
                    <a:pt x="1876425" y="823912"/>
                  </a:lnTo>
                  <a:lnTo>
                    <a:pt x="1876425" y="842962"/>
                  </a:lnTo>
                  <a:lnTo>
                    <a:pt x="2002632" y="842962"/>
                  </a:lnTo>
                  <a:lnTo>
                    <a:pt x="2002632" y="847725"/>
                  </a:lnTo>
                  <a:lnTo>
                    <a:pt x="2024063" y="847725"/>
                  </a:lnTo>
                  <a:lnTo>
                    <a:pt x="2024063" y="857250"/>
                  </a:lnTo>
                  <a:lnTo>
                    <a:pt x="2069307" y="857250"/>
                  </a:lnTo>
                  <a:lnTo>
                    <a:pt x="2069307" y="885825"/>
                  </a:lnTo>
                  <a:lnTo>
                    <a:pt x="2109788" y="885825"/>
                  </a:lnTo>
                  <a:lnTo>
                    <a:pt x="2109788" y="890587"/>
                  </a:lnTo>
                  <a:lnTo>
                    <a:pt x="2121694" y="890587"/>
                  </a:lnTo>
                  <a:lnTo>
                    <a:pt x="2121694" y="897731"/>
                  </a:lnTo>
                  <a:lnTo>
                    <a:pt x="2155032" y="897731"/>
                  </a:lnTo>
                  <a:lnTo>
                    <a:pt x="2155032" y="914400"/>
                  </a:lnTo>
                  <a:lnTo>
                    <a:pt x="2288382" y="914400"/>
                  </a:lnTo>
                  <a:lnTo>
                    <a:pt x="2288382" y="926306"/>
                  </a:lnTo>
                  <a:lnTo>
                    <a:pt x="2343150" y="926306"/>
                  </a:lnTo>
                  <a:lnTo>
                    <a:pt x="2343150" y="935831"/>
                  </a:lnTo>
                  <a:lnTo>
                    <a:pt x="2476500" y="935831"/>
                  </a:lnTo>
                  <a:lnTo>
                    <a:pt x="2476500" y="940594"/>
                  </a:lnTo>
                  <a:lnTo>
                    <a:pt x="3021807" y="940594"/>
                  </a:lnTo>
                  <a:lnTo>
                    <a:pt x="3021807" y="964406"/>
                  </a:lnTo>
                  <a:lnTo>
                    <a:pt x="3148013" y="964406"/>
                  </a:lnTo>
                  <a:lnTo>
                    <a:pt x="3148013" y="981075"/>
                  </a:lnTo>
                  <a:lnTo>
                    <a:pt x="4043363" y="981075"/>
                  </a:lnTo>
                </a:path>
              </a:pathLst>
            </a:custGeom>
            <a:noFill/>
            <a:ln w="12700">
              <a:solidFill>
                <a:srgbClr val="0050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851" name="Straight Connector 850">
              <a:extLst>
                <a:ext uri="{FF2B5EF4-FFF2-40B4-BE49-F238E27FC236}">
                  <a16:creationId xmlns:a16="http://schemas.microsoft.com/office/drawing/2014/main" id="{1294D5AC-5687-B197-222A-E0CDCF78BBE3}"/>
                </a:ext>
              </a:extLst>
            </p:cNvPr>
            <p:cNvCxnSpPr/>
            <p:nvPr/>
          </p:nvCxnSpPr>
          <p:spPr>
            <a:xfrm>
              <a:off x="1081631" y="2552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40EA4886-4C9C-BF82-D91F-106130BF20B1}"/>
                </a:ext>
              </a:extLst>
            </p:cNvPr>
            <p:cNvCxnSpPr/>
            <p:nvPr/>
          </p:nvCxnSpPr>
          <p:spPr>
            <a:xfrm>
              <a:off x="1278799" y="2600183"/>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53" name="Straight Connector 852">
              <a:extLst>
                <a:ext uri="{FF2B5EF4-FFF2-40B4-BE49-F238E27FC236}">
                  <a16:creationId xmlns:a16="http://schemas.microsoft.com/office/drawing/2014/main" id="{965C2223-E39F-2B06-F374-F4BF6A827857}"/>
                </a:ext>
              </a:extLst>
            </p:cNvPr>
            <p:cNvCxnSpPr/>
            <p:nvPr/>
          </p:nvCxnSpPr>
          <p:spPr>
            <a:xfrm>
              <a:off x="1333569" y="2676383"/>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a:extLst>
                <a:ext uri="{FF2B5EF4-FFF2-40B4-BE49-F238E27FC236}">
                  <a16:creationId xmlns:a16="http://schemas.microsoft.com/office/drawing/2014/main" id="{83D035C3-6EAF-E4E4-60F7-4AD7219EFD35}"/>
                </a:ext>
              </a:extLst>
            </p:cNvPr>
            <p:cNvCxnSpPr/>
            <p:nvPr/>
          </p:nvCxnSpPr>
          <p:spPr>
            <a:xfrm>
              <a:off x="1300231" y="262732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55" name="Straight Connector 854">
              <a:extLst>
                <a:ext uri="{FF2B5EF4-FFF2-40B4-BE49-F238E27FC236}">
                  <a16:creationId xmlns:a16="http://schemas.microsoft.com/office/drawing/2014/main" id="{39E77BB6-DC2B-8A32-8368-1DB4A1889392}"/>
                </a:ext>
              </a:extLst>
            </p:cNvPr>
            <p:cNvCxnSpPr/>
            <p:nvPr/>
          </p:nvCxnSpPr>
          <p:spPr>
            <a:xfrm>
              <a:off x="1451011" y="2717814"/>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a:extLst>
                <a:ext uri="{FF2B5EF4-FFF2-40B4-BE49-F238E27FC236}">
                  <a16:creationId xmlns:a16="http://schemas.microsoft.com/office/drawing/2014/main" id="{43A33A04-F0D7-FB5F-A3FE-FE75D54B716A}"/>
                </a:ext>
              </a:extLst>
            </p:cNvPr>
            <p:cNvCxnSpPr/>
            <p:nvPr/>
          </p:nvCxnSpPr>
          <p:spPr>
            <a:xfrm>
              <a:off x="1477205" y="2734483"/>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57" name="Straight Connector 856">
              <a:extLst>
                <a:ext uri="{FF2B5EF4-FFF2-40B4-BE49-F238E27FC236}">
                  <a16:creationId xmlns:a16="http://schemas.microsoft.com/office/drawing/2014/main" id="{AE7BD123-A58D-9E19-A84F-B9E455F7003D}"/>
                </a:ext>
              </a:extLst>
            </p:cNvPr>
            <p:cNvCxnSpPr/>
            <p:nvPr/>
          </p:nvCxnSpPr>
          <p:spPr>
            <a:xfrm>
              <a:off x="1520068" y="278911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a:extLst>
                <a:ext uri="{FF2B5EF4-FFF2-40B4-BE49-F238E27FC236}">
                  <a16:creationId xmlns:a16="http://schemas.microsoft.com/office/drawing/2014/main" id="{ED4A6BD7-9C33-7294-AC9B-B9E4F5CBB837}"/>
                </a:ext>
              </a:extLst>
            </p:cNvPr>
            <p:cNvCxnSpPr/>
            <p:nvPr/>
          </p:nvCxnSpPr>
          <p:spPr>
            <a:xfrm>
              <a:off x="1543880" y="282244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59" name="Straight Connector 858">
              <a:extLst>
                <a:ext uri="{FF2B5EF4-FFF2-40B4-BE49-F238E27FC236}">
                  <a16:creationId xmlns:a16="http://schemas.microsoft.com/office/drawing/2014/main" id="{32E0C86E-A0A7-9551-4579-5CAF7DE8A768}"/>
                </a:ext>
              </a:extLst>
            </p:cNvPr>
            <p:cNvCxnSpPr/>
            <p:nvPr/>
          </p:nvCxnSpPr>
          <p:spPr>
            <a:xfrm>
              <a:off x="1608174" y="28605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a:extLst>
                <a:ext uri="{FF2B5EF4-FFF2-40B4-BE49-F238E27FC236}">
                  <a16:creationId xmlns:a16="http://schemas.microsoft.com/office/drawing/2014/main" id="{BD44277B-52BB-C906-B436-248ED57BB673}"/>
                </a:ext>
              </a:extLst>
            </p:cNvPr>
            <p:cNvCxnSpPr/>
            <p:nvPr/>
          </p:nvCxnSpPr>
          <p:spPr>
            <a:xfrm>
              <a:off x="1715330" y="2955801"/>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1" name="Straight Connector 860">
              <a:extLst>
                <a:ext uri="{FF2B5EF4-FFF2-40B4-BE49-F238E27FC236}">
                  <a16:creationId xmlns:a16="http://schemas.microsoft.com/office/drawing/2014/main" id="{51399242-573B-BEE0-90A9-FF9C935C1870}"/>
                </a:ext>
              </a:extLst>
            </p:cNvPr>
            <p:cNvCxnSpPr/>
            <p:nvPr/>
          </p:nvCxnSpPr>
          <p:spPr>
            <a:xfrm>
              <a:off x="1815343" y="302485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a:extLst>
                <a:ext uri="{FF2B5EF4-FFF2-40B4-BE49-F238E27FC236}">
                  <a16:creationId xmlns:a16="http://schemas.microsoft.com/office/drawing/2014/main" id="{E9126172-D691-71FB-503E-EE43C84C7BF9}"/>
                </a:ext>
              </a:extLst>
            </p:cNvPr>
            <p:cNvCxnSpPr/>
            <p:nvPr/>
          </p:nvCxnSpPr>
          <p:spPr>
            <a:xfrm>
              <a:off x="1920118" y="307962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3" name="Straight Connector 862">
              <a:extLst>
                <a:ext uri="{FF2B5EF4-FFF2-40B4-BE49-F238E27FC236}">
                  <a16:creationId xmlns:a16="http://schemas.microsoft.com/office/drawing/2014/main" id="{4EB9457D-8916-ABD5-918C-8B45637D724D}"/>
                </a:ext>
              </a:extLst>
            </p:cNvPr>
            <p:cNvCxnSpPr/>
            <p:nvPr/>
          </p:nvCxnSpPr>
          <p:spPr>
            <a:xfrm>
              <a:off x="1946312" y="3110582"/>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A5635420-3698-887C-2FA9-96D25F476A1D}"/>
                </a:ext>
              </a:extLst>
            </p:cNvPr>
            <p:cNvCxnSpPr/>
            <p:nvPr/>
          </p:nvCxnSpPr>
          <p:spPr>
            <a:xfrm>
              <a:off x="2047910" y="3148682"/>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5" name="Straight Connector 864">
              <a:extLst>
                <a:ext uri="{FF2B5EF4-FFF2-40B4-BE49-F238E27FC236}">
                  <a16:creationId xmlns:a16="http://schemas.microsoft.com/office/drawing/2014/main" id="{B237DF33-36CE-C8F1-8A38-21E2FCBAD3FC}"/>
                </a:ext>
              </a:extLst>
            </p:cNvPr>
            <p:cNvCxnSpPr/>
            <p:nvPr/>
          </p:nvCxnSpPr>
          <p:spPr>
            <a:xfrm>
              <a:off x="2209835" y="3220121"/>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a:extLst>
                <a:ext uri="{FF2B5EF4-FFF2-40B4-BE49-F238E27FC236}">
                  <a16:creationId xmlns:a16="http://schemas.microsoft.com/office/drawing/2014/main" id="{5E84DA0C-B13C-95A1-6022-6C23D6911408}"/>
                </a:ext>
              </a:extLst>
            </p:cNvPr>
            <p:cNvCxnSpPr/>
            <p:nvPr/>
          </p:nvCxnSpPr>
          <p:spPr>
            <a:xfrm>
              <a:off x="2602707" y="3334421"/>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7" name="Straight Connector 866">
              <a:extLst>
                <a:ext uri="{FF2B5EF4-FFF2-40B4-BE49-F238E27FC236}">
                  <a16:creationId xmlns:a16="http://schemas.microsoft.com/office/drawing/2014/main" id="{0CD530FA-A54B-24A2-8827-1CD7F176A9E3}"/>
                </a:ext>
              </a:extLst>
            </p:cNvPr>
            <p:cNvCxnSpPr/>
            <p:nvPr/>
          </p:nvCxnSpPr>
          <p:spPr>
            <a:xfrm>
              <a:off x="2650333" y="3343945"/>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a:extLst>
                <a:ext uri="{FF2B5EF4-FFF2-40B4-BE49-F238E27FC236}">
                  <a16:creationId xmlns:a16="http://schemas.microsoft.com/office/drawing/2014/main" id="{26CF44D1-8BA2-D203-305A-54E8F7517C50}"/>
                </a:ext>
              </a:extLst>
            </p:cNvPr>
            <p:cNvCxnSpPr/>
            <p:nvPr/>
          </p:nvCxnSpPr>
          <p:spPr>
            <a:xfrm>
              <a:off x="2757490" y="33653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69" name="Straight Connector 868">
              <a:extLst>
                <a:ext uri="{FF2B5EF4-FFF2-40B4-BE49-F238E27FC236}">
                  <a16:creationId xmlns:a16="http://schemas.microsoft.com/office/drawing/2014/main" id="{D3EB67AF-0325-BE59-944C-ED67A268C913}"/>
                </a:ext>
              </a:extLst>
            </p:cNvPr>
            <p:cNvCxnSpPr/>
            <p:nvPr/>
          </p:nvCxnSpPr>
          <p:spPr>
            <a:xfrm>
              <a:off x="2809878" y="3374901"/>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a:extLst>
                <a:ext uri="{FF2B5EF4-FFF2-40B4-BE49-F238E27FC236}">
                  <a16:creationId xmlns:a16="http://schemas.microsoft.com/office/drawing/2014/main" id="{5413FAC3-0FF2-4264-B166-6103596EFDE9}"/>
                </a:ext>
              </a:extLst>
            </p:cNvPr>
            <p:cNvCxnSpPr/>
            <p:nvPr/>
          </p:nvCxnSpPr>
          <p:spPr>
            <a:xfrm>
              <a:off x="2831307" y="3374901"/>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1" name="Straight Connector 870">
              <a:extLst>
                <a:ext uri="{FF2B5EF4-FFF2-40B4-BE49-F238E27FC236}">
                  <a16:creationId xmlns:a16="http://schemas.microsoft.com/office/drawing/2014/main" id="{843FF40D-36F8-FA9D-38A1-03D338A88698}"/>
                </a:ext>
              </a:extLst>
            </p:cNvPr>
            <p:cNvCxnSpPr/>
            <p:nvPr/>
          </p:nvCxnSpPr>
          <p:spPr>
            <a:xfrm>
              <a:off x="3067051" y="339157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2" name="Straight Connector 871">
              <a:extLst>
                <a:ext uri="{FF2B5EF4-FFF2-40B4-BE49-F238E27FC236}">
                  <a16:creationId xmlns:a16="http://schemas.microsoft.com/office/drawing/2014/main" id="{04AFB5FB-BD20-78EF-78F4-8CF22B60FCB7}"/>
                </a:ext>
              </a:extLst>
            </p:cNvPr>
            <p:cNvCxnSpPr/>
            <p:nvPr/>
          </p:nvCxnSpPr>
          <p:spPr>
            <a:xfrm>
              <a:off x="3090862" y="3398713"/>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3" name="Straight Connector 872">
              <a:extLst>
                <a:ext uri="{FF2B5EF4-FFF2-40B4-BE49-F238E27FC236}">
                  <a16:creationId xmlns:a16="http://schemas.microsoft.com/office/drawing/2014/main" id="{1BF0EE48-43A5-1538-A838-825E088013EC}"/>
                </a:ext>
              </a:extLst>
            </p:cNvPr>
            <p:cNvCxnSpPr/>
            <p:nvPr/>
          </p:nvCxnSpPr>
          <p:spPr>
            <a:xfrm>
              <a:off x="3098005" y="340032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a:extLst>
                <a:ext uri="{FF2B5EF4-FFF2-40B4-BE49-F238E27FC236}">
                  <a16:creationId xmlns:a16="http://schemas.microsoft.com/office/drawing/2014/main" id="{33FCFB09-7FFF-3F80-0B87-EC1BC48D845F}"/>
                </a:ext>
              </a:extLst>
            </p:cNvPr>
            <p:cNvCxnSpPr/>
            <p:nvPr/>
          </p:nvCxnSpPr>
          <p:spPr>
            <a:xfrm>
              <a:off x="3129210" y="3398713"/>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5" name="Straight Connector 874">
              <a:extLst>
                <a:ext uri="{FF2B5EF4-FFF2-40B4-BE49-F238E27FC236}">
                  <a16:creationId xmlns:a16="http://schemas.microsoft.com/office/drawing/2014/main" id="{10E7387D-136C-D925-425C-42CC70E14F49}"/>
                </a:ext>
              </a:extLst>
            </p:cNvPr>
            <p:cNvCxnSpPr/>
            <p:nvPr/>
          </p:nvCxnSpPr>
          <p:spPr>
            <a:xfrm>
              <a:off x="3136353" y="340032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6" name="Straight Connector 875">
              <a:extLst>
                <a:ext uri="{FF2B5EF4-FFF2-40B4-BE49-F238E27FC236}">
                  <a16:creationId xmlns:a16="http://schemas.microsoft.com/office/drawing/2014/main" id="{6D23455F-A786-C01F-0A64-F0DDAB31761E}"/>
                </a:ext>
              </a:extLst>
            </p:cNvPr>
            <p:cNvCxnSpPr/>
            <p:nvPr/>
          </p:nvCxnSpPr>
          <p:spPr>
            <a:xfrm>
              <a:off x="3155357" y="3434432"/>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7" name="Straight Connector 876">
              <a:extLst>
                <a:ext uri="{FF2B5EF4-FFF2-40B4-BE49-F238E27FC236}">
                  <a16:creationId xmlns:a16="http://schemas.microsoft.com/office/drawing/2014/main" id="{511DB7BC-6BF5-3B55-FFFF-B114371E03E5}"/>
                </a:ext>
              </a:extLst>
            </p:cNvPr>
            <p:cNvCxnSpPr/>
            <p:nvPr/>
          </p:nvCxnSpPr>
          <p:spPr>
            <a:xfrm>
              <a:off x="3162500" y="3433664"/>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8" name="Straight Connector 877">
              <a:extLst>
                <a:ext uri="{FF2B5EF4-FFF2-40B4-BE49-F238E27FC236}">
                  <a16:creationId xmlns:a16="http://schemas.microsoft.com/office/drawing/2014/main" id="{CF29ACA6-D1BB-3763-4F1B-DAC932B002EB}"/>
                </a:ext>
              </a:extLst>
            </p:cNvPr>
            <p:cNvCxnSpPr/>
            <p:nvPr/>
          </p:nvCxnSpPr>
          <p:spPr>
            <a:xfrm>
              <a:off x="3145833" y="342976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79" name="Straight Connector 878">
              <a:extLst>
                <a:ext uri="{FF2B5EF4-FFF2-40B4-BE49-F238E27FC236}">
                  <a16:creationId xmlns:a16="http://schemas.microsoft.com/office/drawing/2014/main" id="{9DEE06AA-980C-E25E-49D7-DAC000FFA5FB}"/>
                </a:ext>
              </a:extLst>
            </p:cNvPr>
            <p:cNvCxnSpPr/>
            <p:nvPr/>
          </p:nvCxnSpPr>
          <p:spPr>
            <a:xfrm>
              <a:off x="3152976" y="342900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08209321-3926-D755-D91F-44E4FA9C0D9E}"/>
                </a:ext>
              </a:extLst>
            </p:cNvPr>
            <p:cNvCxnSpPr/>
            <p:nvPr/>
          </p:nvCxnSpPr>
          <p:spPr>
            <a:xfrm>
              <a:off x="3162702" y="342976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1" name="Straight Connector 880">
              <a:extLst>
                <a:ext uri="{FF2B5EF4-FFF2-40B4-BE49-F238E27FC236}">
                  <a16:creationId xmlns:a16="http://schemas.microsoft.com/office/drawing/2014/main" id="{B3668D0D-D23E-C098-C878-0D323B132D62}"/>
                </a:ext>
              </a:extLst>
            </p:cNvPr>
            <p:cNvCxnSpPr/>
            <p:nvPr/>
          </p:nvCxnSpPr>
          <p:spPr>
            <a:xfrm>
              <a:off x="3169845" y="342900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414C5695-080F-2809-4B56-D49BD6195111}"/>
                </a:ext>
              </a:extLst>
            </p:cNvPr>
            <p:cNvCxnSpPr/>
            <p:nvPr/>
          </p:nvCxnSpPr>
          <p:spPr>
            <a:xfrm>
              <a:off x="3245808" y="346548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3" name="Straight Connector 882">
              <a:extLst>
                <a:ext uri="{FF2B5EF4-FFF2-40B4-BE49-F238E27FC236}">
                  <a16:creationId xmlns:a16="http://schemas.microsoft.com/office/drawing/2014/main" id="{ED416547-C72A-9E89-700B-6E07B6F67B22}"/>
                </a:ext>
              </a:extLst>
            </p:cNvPr>
            <p:cNvCxnSpPr/>
            <p:nvPr/>
          </p:nvCxnSpPr>
          <p:spPr>
            <a:xfrm>
              <a:off x="3252951" y="346472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id="{7362445D-92C9-A5B5-5B01-E17271F83234}"/>
                </a:ext>
              </a:extLst>
            </p:cNvPr>
            <p:cNvCxnSpPr/>
            <p:nvPr/>
          </p:nvCxnSpPr>
          <p:spPr>
            <a:xfrm>
              <a:off x="3272001" y="346472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id="{9FE6F215-8C53-8032-4625-D977B6D3D902}"/>
                </a:ext>
              </a:extLst>
            </p:cNvPr>
            <p:cNvCxnSpPr/>
            <p:nvPr/>
          </p:nvCxnSpPr>
          <p:spPr>
            <a:xfrm>
              <a:off x="3388682" y="347662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id="{0BEE4D7F-E926-556B-1ED8-897D259441C6}"/>
                </a:ext>
              </a:extLst>
            </p:cNvPr>
            <p:cNvCxnSpPr/>
            <p:nvPr/>
          </p:nvCxnSpPr>
          <p:spPr>
            <a:xfrm>
              <a:off x="1927260" y="3093913"/>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id="{07FC2E44-0CAB-5BB5-60AC-544E280A833B}"/>
                </a:ext>
              </a:extLst>
            </p:cNvPr>
            <p:cNvCxnSpPr/>
            <p:nvPr/>
          </p:nvCxnSpPr>
          <p:spPr>
            <a:xfrm>
              <a:off x="1891541" y="3112963"/>
              <a:ext cx="54000" cy="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a:extLst>
                <a:ext uri="{FF2B5EF4-FFF2-40B4-BE49-F238E27FC236}">
                  <a16:creationId xmlns:a16="http://schemas.microsoft.com/office/drawing/2014/main" id="{2F1D593C-C666-C45B-81A0-17B46F709C83}"/>
                </a:ext>
              </a:extLst>
            </p:cNvPr>
            <p:cNvCxnSpPr/>
            <p:nvPr/>
          </p:nvCxnSpPr>
          <p:spPr>
            <a:xfrm>
              <a:off x="1510344" y="2853402"/>
              <a:ext cx="54000" cy="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89" name="Straight Connector 888">
              <a:extLst>
                <a:ext uri="{FF2B5EF4-FFF2-40B4-BE49-F238E27FC236}">
                  <a16:creationId xmlns:a16="http://schemas.microsoft.com/office/drawing/2014/main" id="{0BD9878E-FE16-89E6-C8F7-3A1CE237FDBE}"/>
                </a:ext>
              </a:extLst>
            </p:cNvPr>
            <p:cNvCxnSpPr/>
            <p:nvPr/>
          </p:nvCxnSpPr>
          <p:spPr>
            <a:xfrm>
              <a:off x="1489683" y="2822445"/>
              <a:ext cx="54000" cy="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a:extLst>
                <a:ext uri="{FF2B5EF4-FFF2-40B4-BE49-F238E27FC236}">
                  <a16:creationId xmlns:a16="http://schemas.microsoft.com/office/drawing/2014/main" id="{F2BE9889-007B-4144-F2F0-D05E8CEFC5CA}"/>
                </a:ext>
              </a:extLst>
            </p:cNvPr>
            <p:cNvCxnSpPr/>
            <p:nvPr/>
          </p:nvCxnSpPr>
          <p:spPr>
            <a:xfrm>
              <a:off x="1448630" y="2765295"/>
              <a:ext cx="54000" cy="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id="{A3B12B5C-52A9-DF96-CA09-92B44EF5E977}"/>
                </a:ext>
              </a:extLst>
            </p:cNvPr>
            <p:cNvCxnSpPr/>
            <p:nvPr/>
          </p:nvCxnSpPr>
          <p:spPr>
            <a:xfrm>
              <a:off x="1262890" y="2658137"/>
              <a:ext cx="54000" cy="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id="{E1C5C781-4C09-3CA9-3073-A9340DE4263B}"/>
                </a:ext>
              </a:extLst>
            </p:cNvPr>
            <p:cNvCxnSpPr/>
            <p:nvPr/>
          </p:nvCxnSpPr>
          <p:spPr>
            <a:xfrm>
              <a:off x="2403527" y="3348699"/>
              <a:ext cx="54000" cy="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id="{61A79970-17E5-0642-1D9B-B666609CF704}"/>
                </a:ext>
              </a:extLst>
            </p:cNvPr>
            <p:cNvCxnSpPr/>
            <p:nvPr/>
          </p:nvCxnSpPr>
          <p:spPr>
            <a:xfrm>
              <a:off x="2433639" y="332251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id="{F368A8FA-7EE2-1CAC-6704-DB4DB9950EC2}"/>
                </a:ext>
              </a:extLst>
            </p:cNvPr>
            <p:cNvCxnSpPr/>
            <p:nvPr/>
          </p:nvCxnSpPr>
          <p:spPr>
            <a:xfrm>
              <a:off x="3436307"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5" name="Straight Connector 894">
              <a:extLst>
                <a:ext uri="{FF2B5EF4-FFF2-40B4-BE49-F238E27FC236}">
                  <a16:creationId xmlns:a16="http://schemas.microsoft.com/office/drawing/2014/main" id="{1C838E04-CDF2-B1CE-B6CA-C82800772A39}"/>
                </a:ext>
              </a:extLst>
            </p:cNvPr>
            <p:cNvCxnSpPr/>
            <p:nvPr/>
          </p:nvCxnSpPr>
          <p:spPr>
            <a:xfrm>
              <a:off x="3450594"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a:extLst>
                <a:ext uri="{FF2B5EF4-FFF2-40B4-BE49-F238E27FC236}">
                  <a16:creationId xmlns:a16="http://schemas.microsoft.com/office/drawing/2014/main" id="{6A43D43C-6F69-AD25-B566-624D68F35216}"/>
                </a:ext>
              </a:extLst>
            </p:cNvPr>
            <p:cNvCxnSpPr/>
            <p:nvPr/>
          </p:nvCxnSpPr>
          <p:spPr>
            <a:xfrm>
              <a:off x="3457738"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7" name="Straight Connector 896">
              <a:extLst>
                <a:ext uri="{FF2B5EF4-FFF2-40B4-BE49-F238E27FC236}">
                  <a16:creationId xmlns:a16="http://schemas.microsoft.com/office/drawing/2014/main" id="{C157B13D-D1B1-9CAC-369C-F88177C4A3A5}"/>
                </a:ext>
              </a:extLst>
            </p:cNvPr>
            <p:cNvCxnSpPr/>
            <p:nvPr/>
          </p:nvCxnSpPr>
          <p:spPr>
            <a:xfrm>
              <a:off x="3467263"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id="{F57AED58-C24E-2207-C66E-C0FF4CA450CD}"/>
                </a:ext>
              </a:extLst>
            </p:cNvPr>
            <p:cNvCxnSpPr/>
            <p:nvPr/>
          </p:nvCxnSpPr>
          <p:spPr>
            <a:xfrm>
              <a:off x="3443451"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id="{82C23CE4-3936-23EB-5FA4-18CE6F952478}"/>
                </a:ext>
              </a:extLst>
            </p:cNvPr>
            <p:cNvCxnSpPr/>
            <p:nvPr/>
          </p:nvCxnSpPr>
          <p:spPr>
            <a:xfrm>
              <a:off x="3486314"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id="{470E6EB1-7B7D-FB95-57AF-A7E4BFA04D93}"/>
                </a:ext>
              </a:extLst>
            </p:cNvPr>
            <p:cNvCxnSpPr/>
            <p:nvPr/>
          </p:nvCxnSpPr>
          <p:spPr>
            <a:xfrm>
              <a:off x="3493458"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id="{D18E1D7C-0448-362C-C654-883E4DEE8B20}"/>
                </a:ext>
              </a:extLst>
            </p:cNvPr>
            <p:cNvCxnSpPr/>
            <p:nvPr/>
          </p:nvCxnSpPr>
          <p:spPr>
            <a:xfrm>
              <a:off x="3514890"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2" name="Straight Connector 901">
              <a:extLst>
                <a:ext uri="{FF2B5EF4-FFF2-40B4-BE49-F238E27FC236}">
                  <a16:creationId xmlns:a16="http://schemas.microsoft.com/office/drawing/2014/main" id="{F102ACA3-3EE3-84DA-16B2-348F54DC6CAD}"/>
                </a:ext>
              </a:extLst>
            </p:cNvPr>
            <p:cNvCxnSpPr/>
            <p:nvPr/>
          </p:nvCxnSpPr>
          <p:spPr>
            <a:xfrm>
              <a:off x="3495840"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3" name="Straight Connector 902">
              <a:extLst>
                <a:ext uri="{FF2B5EF4-FFF2-40B4-BE49-F238E27FC236}">
                  <a16:creationId xmlns:a16="http://schemas.microsoft.com/office/drawing/2014/main" id="{3428B816-9973-41EC-E7DF-17F142FAE88B}"/>
                </a:ext>
              </a:extLst>
            </p:cNvPr>
            <p:cNvCxnSpPr/>
            <p:nvPr/>
          </p:nvCxnSpPr>
          <p:spPr>
            <a:xfrm>
              <a:off x="3519651" y="3486150"/>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4" name="Straight Connector 903">
              <a:extLst>
                <a:ext uri="{FF2B5EF4-FFF2-40B4-BE49-F238E27FC236}">
                  <a16:creationId xmlns:a16="http://schemas.microsoft.com/office/drawing/2014/main" id="{7934DF9A-107C-AD3E-96EE-070C66D93B2B}"/>
                </a:ext>
              </a:extLst>
            </p:cNvPr>
            <p:cNvCxnSpPr/>
            <p:nvPr/>
          </p:nvCxnSpPr>
          <p:spPr>
            <a:xfrm>
              <a:off x="3531556"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a:extLst>
                <a:ext uri="{FF2B5EF4-FFF2-40B4-BE49-F238E27FC236}">
                  <a16:creationId xmlns:a16="http://schemas.microsoft.com/office/drawing/2014/main" id="{0196D4F2-CDA1-1602-0B8B-EF70DAA72CC4}"/>
                </a:ext>
              </a:extLst>
            </p:cNvPr>
            <p:cNvCxnSpPr/>
            <p:nvPr/>
          </p:nvCxnSpPr>
          <p:spPr>
            <a:xfrm>
              <a:off x="3547748"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id="{F05B05A9-70E9-7336-D01E-235BAC334C14}"/>
                </a:ext>
              </a:extLst>
            </p:cNvPr>
            <p:cNvCxnSpPr/>
            <p:nvPr/>
          </p:nvCxnSpPr>
          <p:spPr>
            <a:xfrm>
              <a:off x="3566798"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id="{3FA8C98C-97C2-FBCA-D75E-C1B3C80E461C}"/>
                </a:ext>
              </a:extLst>
            </p:cNvPr>
            <p:cNvCxnSpPr/>
            <p:nvPr/>
          </p:nvCxnSpPr>
          <p:spPr>
            <a:xfrm>
              <a:off x="3583467"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id="{9A8FC07E-E55D-1662-B5B6-D50598CA04AD}"/>
                </a:ext>
              </a:extLst>
            </p:cNvPr>
            <p:cNvCxnSpPr/>
            <p:nvPr/>
          </p:nvCxnSpPr>
          <p:spPr>
            <a:xfrm>
              <a:off x="3623948"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09" name="Straight Connector 908">
              <a:extLst>
                <a:ext uri="{FF2B5EF4-FFF2-40B4-BE49-F238E27FC236}">
                  <a16:creationId xmlns:a16="http://schemas.microsoft.com/office/drawing/2014/main" id="{036C9721-9079-F4AA-9D87-2A6029A43295}"/>
                </a:ext>
              </a:extLst>
            </p:cNvPr>
            <p:cNvCxnSpPr/>
            <p:nvPr/>
          </p:nvCxnSpPr>
          <p:spPr>
            <a:xfrm>
              <a:off x="3631092"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a:extLst>
                <a:ext uri="{FF2B5EF4-FFF2-40B4-BE49-F238E27FC236}">
                  <a16:creationId xmlns:a16="http://schemas.microsoft.com/office/drawing/2014/main" id="{5704D44A-9EC2-51EC-F61F-67ABADA47032}"/>
                </a:ext>
              </a:extLst>
            </p:cNvPr>
            <p:cNvCxnSpPr/>
            <p:nvPr/>
          </p:nvCxnSpPr>
          <p:spPr>
            <a:xfrm>
              <a:off x="3676336"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1" name="Straight Connector 910">
              <a:extLst>
                <a:ext uri="{FF2B5EF4-FFF2-40B4-BE49-F238E27FC236}">
                  <a16:creationId xmlns:a16="http://schemas.microsoft.com/office/drawing/2014/main" id="{EC035C37-0BD8-CE64-5FB5-412BB9024909}"/>
                </a:ext>
              </a:extLst>
            </p:cNvPr>
            <p:cNvCxnSpPr/>
            <p:nvPr/>
          </p:nvCxnSpPr>
          <p:spPr>
            <a:xfrm>
              <a:off x="3740630"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2" name="Straight Connector 911">
              <a:extLst>
                <a:ext uri="{FF2B5EF4-FFF2-40B4-BE49-F238E27FC236}">
                  <a16:creationId xmlns:a16="http://schemas.microsoft.com/office/drawing/2014/main" id="{6AB330B0-8D64-A54E-2C86-0B3B7806BBEF}"/>
                </a:ext>
              </a:extLst>
            </p:cNvPr>
            <p:cNvCxnSpPr/>
            <p:nvPr/>
          </p:nvCxnSpPr>
          <p:spPr>
            <a:xfrm>
              <a:off x="3745394"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3" name="Straight Connector 912">
              <a:extLst>
                <a:ext uri="{FF2B5EF4-FFF2-40B4-BE49-F238E27FC236}">
                  <a16:creationId xmlns:a16="http://schemas.microsoft.com/office/drawing/2014/main" id="{78C9E100-D693-1129-CDC1-ED810E04AB60}"/>
                </a:ext>
              </a:extLst>
            </p:cNvPr>
            <p:cNvCxnSpPr/>
            <p:nvPr/>
          </p:nvCxnSpPr>
          <p:spPr>
            <a:xfrm>
              <a:off x="3776351"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4" name="Straight Connector 913">
              <a:extLst>
                <a:ext uri="{FF2B5EF4-FFF2-40B4-BE49-F238E27FC236}">
                  <a16:creationId xmlns:a16="http://schemas.microsoft.com/office/drawing/2014/main" id="{1D503D29-3521-1067-3CD3-955A3640B342}"/>
                </a:ext>
              </a:extLst>
            </p:cNvPr>
            <p:cNvCxnSpPr/>
            <p:nvPr/>
          </p:nvCxnSpPr>
          <p:spPr>
            <a:xfrm>
              <a:off x="3827463"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5" name="Straight Connector 914">
              <a:extLst>
                <a:ext uri="{FF2B5EF4-FFF2-40B4-BE49-F238E27FC236}">
                  <a16:creationId xmlns:a16="http://schemas.microsoft.com/office/drawing/2014/main" id="{2D9DFD3A-048C-AC17-576C-6114BD47574C}"/>
                </a:ext>
              </a:extLst>
            </p:cNvPr>
            <p:cNvCxnSpPr/>
            <p:nvPr/>
          </p:nvCxnSpPr>
          <p:spPr>
            <a:xfrm>
              <a:off x="3815557" y="3496939"/>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6" name="Straight Connector 915">
              <a:extLst>
                <a:ext uri="{FF2B5EF4-FFF2-40B4-BE49-F238E27FC236}">
                  <a16:creationId xmlns:a16="http://schemas.microsoft.com/office/drawing/2014/main" id="{55E22BBE-5D15-59DE-7915-8812EC15677B}"/>
                </a:ext>
              </a:extLst>
            </p:cNvPr>
            <p:cNvCxnSpPr/>
            <p:nvPr/>
          </p:nvCxnSpPr>
          <p:spPr>
            <a:xfrm>
              <a:off x="3827463" y="3496939"/>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7" name="Straight Connector 916">
              <a:extLst>
                <a:ext uri="{FF2B5EF4-FFF2-40B4-BE49-F238E27FC236}">
                  <a16:creationId xmlns:a16="http://schemas.microsoft.com/office/drawing/2014/main" id="{46090015-96C3-1FE7-CAD4-46FF60CF94AF}"/>
                </a:ext>
              </a:extLst>
            </p:cNvPr>
            <p:cNvCxnSpPr/>
            <p:nvPr/>
          </p:nvCxnSpPr>
          <p:spPr>
            <a:xfrm>
              <a:off x="3856038" y="3496939"/>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id="{FF3B3228-B068-7856-495B-EF546E1B0BF0}"/>
                </a:ext>
              </a:extLst>
            </p:cNvPr>
            <p:cNvCxnSpPr/>
            <p:nvPr/>
          </p:nvCxnSpPr>
          <p:spPr>
            <a:xfrm>
              <a:off x="3872707" y="3496939"/>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a:extLst>
                <a:ext uri="{FF2B5EF4-FFF2-40B4-BE49-F238E27FC236}">
                  <a16:creationId xmlns:a16="http://schemas.microsoft.com/office/drawing/2014/main" id="{4585D18D-62C2-0A5F-CCF5-C323466F398F}"/>
                </a:ext>
              </a:extLst>
            </p:cNvPr>
            <p:cNvCxnSpPr/>
            <p:nvPr/>
          </p:nvCxnSpPr>
          <p:spPr>
            <a:xfrm>
              <a:off x="3863183"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id="{03D93CCA-101A-2DB2-B979-04AC6FA2A69D}"/>
                </a:ext>
              </a:extLst>
            </p:cNvPr>
            <p:cNvCxnSpPr/>
            <p:nvPr/>
          </p:nvCxnSpPr>
          <p:spPr>
            <a:xfrm>
              <a:off x="3822701"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CF85D73-E57C-40E4-B986-EFF5B7B2CE44}"/>
                </a:ext>
              </a:extLst>
            </p:cNvPr>
            <p:cNvCxnSpPr/>
            <p:nvPr/>
          </p:nvCxnSpPr>
          <p:spPr>
            <a:xfrm>
              <a:off x="3891757"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a:extLst>
                <a:ext uri="{FF2B5EF4-FFF2-40B4-BE49-F238E27FC236}">
                  <a16:creationId xmlns:a16="http://schemas.microsoft.com/office/drawing/2014/main" id="{5B3BB9AC-270F-C80F-0041-7B05356E1BE3}"/>
                </a:ext>
              </a:extLst>
            </p:cNvPr>
            <p:cNvCxnSpPr/>
            <p:nvPr/>
          </p:nvCxnSpPr>
          <p:spPr>
            <a:xfrm>
              <a:off x="3898900" y="34921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3" name="Straight Connector 922">
              <a:extLst>
                <a:ext uri="{FF2B5EF4-FFF2-40B4-BE49-F238E27FC236}">
                  <a16:creationId xmlns:a16="http://schemas.microsoft.com/office/drawing/2014/main" id="{C22B1499-DD24-241F-520D-A1DAC7AEE269}"/>
                </a:ext>
              </a:extLst>
            </p:cNvPr>
            <p:cNvCxnSpPr/>
            <p:nvPr/>
          </p:nvCxnSpPr>
          <p:spPr>
            <a:xfrm>
              <a:off x="3906043" y="3496939"/>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a:extLst>
                <a:ext uri="{FF2B5EF4-FFF2-40B4-BE49-F238E27FC236}">
                  <a16:creationId xmlns:a16="http://schemas.microsoft.com/office/drawing/2014/main" id="{F59DB799-FC4D-19F4-D2AF-0FF9E410128A}"/>
                </a:ext>
              </a:extLst>
            </p:cNvPr>
            <p:cNvCxnSpPr/>
            <p:nvPr/>
          </p:nvCxnSpPr>
          <p:spPr>
            <a:xfrm>
              <a:off x="3925093"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id="{0AF21CEE-9BB0-9E44-99BB-33EB32CF1BE3}"/>
                </a:ext>
              </a:extLst>
            </p:cNvPr>
            <p:cNvCxnSpPr/>
            <p:nvPr/>
          </p:nvCxnSpPr>
          <p:spPr>
            <a:xfrm>
              <a:off x="3934618" y="3494558"/>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75F83681-F68C-FFA4-DE6C-10EBC4412058}"/>
                </a:ext>
              </a:extLst>
            </p:cNvPr>
            <p:cNvCxnSpPr/>
            <p:nvPr/>
          </p:nvCxnSpPr>
          <p:spPr>
            <a:xfrm>
              <a:off x="4122737" y="3508844"/>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id="{91C77080-0860-0F4C-D0A0-87F7EC698B1B}"/>
                </a:ext>
              </a:extLst>
            </p:cNvPr>
            <p:cNvCxnSpPr/>
            <p:nvPr/>
          </p:nvCxnSpPr>
          <p:spPr>
            <a:xfrm>
              <a:off x="4137580" y="3508844"/>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77169A95-CC53-859A-345C-13361FFFD13E}"/>
                </a:ext>
              </a:extLst>
            </p:cNvPr>
            <p:cNvCxnSpPr/>
            <p:nvPr/>
          </p:nvCxnSpPr>
          <p:spPr>
            <a:xfrm>
              <a:off x="4182823" y="3508844"/>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29" name="Straight Connector 928">
              <a:extLst>
                <a:ext uri="{FF2B5EF4-FFF2-40B4-BE49-F238E27FC236}">
                  <a16:creationId xmlns:a16="http://schemas.microsoft.com/office/drawing/2014/main" id="{60EF64C6-BF34-EDA6-B3ED-3187C1F6EA07}"/>
                </a:ext>
              </a:extLst>
            </p:cNvPr>
            <p:cNvCxnSpPr/>
            <p:nvPr/>
          </p:nvCxnSpPr>
          <p:spPr>
            <a:xfrm>
              <a:off x="4197110" y="3508844"/>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6441CF73-1D31-54B2-4F0A-7055F50D7731}"/>
                </a:ext>
              </a:extLst>
            </p:cNvPr>
            <p:cNvCxnSpPr/>
            <p:nvPr/>
          </p:nvCxnSpPr>
          <p:spPr>
            <a:xfrm>
              <a:off x="4211397" y="3508844"/>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47B4A8E7-1585-5233-8F59-E511433DAF76}"/>
                </a:ext>
              </a:extLst>
            </p:cNvPr>
            <p:cNvCxnSpPr/>
            <p:nvPr/>
          </p:nvCxnSpPr>
          <p:spPr>
            <a:xfrm>
              <a:off x="4223303"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C186F3E5-0451-4015-400C-55F9633830E9}"/>
                </a:ext>
              </a:extLst>
            </p:cNvPr>
            <p:cNvCxnSpPr/>
            <p:nvPr/>
          </p:nvCxnSpPr>
          <p:spPr>
            <a:xfrm>
              <a:off x="4239971"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80232748-6703-7AA9-F88D-1BCCE56B2E99}"/>
                </a:ext>
              </a:extLst>
            </p:cNvPr>
            <p:cNvCxnSpPr/>
            <p:nvPr/>
          </p:nvCxnSpPr>
          <p:spPr>
            <a:xfrm>
              <a:off x="4251877"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38E725A4-7D09-1F7A-5C4B-387CF4DE65A4}"/>
                </a:ext>
              </a:extLst>
            </p:cNvPr>
            <p:cNvCxnSpPr/>
            <p:nvPr/>
          </p:nvCxnSpPr>
          <p:spPr>
            <a:xfrm>
              <a:off x="4228065"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id="{5FFA8456-96EC-24E1-F526-A500D4C5124D}"/>
                </a:ext>
              </a:extLst>
            </p:cNvPr>
            <p:cNvCxnSpPr/>
            <p:nvPr/>
          </p:nvCxnSpPr>
          <p:spPr>
            <a:xfrm>
              <a:off x="4270927"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EEF33CD8-D771-4426-4410-23C750F3DF77}"/>
                </a:ext>
              </a:extLst>
            </p:cNvPr>
            <p:cNvCxnSpPr/>
            <p:nvPr/>
          </p:nvCxnSpPr>
          <p:spPr>
            <a:xfrm>
              <a:off x="4237590"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7" name="Straight Connector 936">
              <a:extLst>
                <a:ext uri="{FF2B5EF4-FFF2-40B4-BE49-F238E27FC236}">
                  <a16:creationId xmlns:a16="http://schemas.microsoft.com/office/drawing/2014/main" id="{7217B950-8CF0-60CB-4F4A-2A37A4FAC0F9}"/>
                </a:ext>
              </a:extLst>
            </p:cNvPr>
            <p:cNvCxnSpPr/>
            <p:nvPr/>
          </p:nvCxnSpPr>
          <p:spPr>
            <a:xfrm>
              <a:off x="4280452"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18B47AA2-5284-4473-9355-28A7336EDE9A}"/>
                </a:ext>
              </a:extLst>
            </p:cNvPr>
            <p:cNvCxnSpPr/>
            <p:nvPr/>
          </p:nvCxnSpPr>
          <p:spPr>
            <a:xfrm>
              <a:off x="4261402"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id="{F0CA5816-475B-EE68-D0BD-DC61C81BA7A1}"/>
                </a:ext>
              </a:extLst>
            </p:cNvPr>
            <p:cNvCxnSpPr/>
            <p:nvPr/>
          </p:nvCxnSpPr>
          <p:spPr>
            <a:xfrm>
              <a:off x="4307454"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8FD39933-544A-98BB-63AB-8401892FFB70}"/>
                </a:ext>
              </a:extLst>
            </p:cNvPr>
            <p:cNvCxnSpPr/>
            <p:nvPr/>
          </p:nvCxnSpPr>
          <p:spPr>
            <a:xfrm>
              <a:off x="4250304"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id="{379F3FA0-C21E-D1B6-CC8C-5BAF1000E3F2}"/>
                </a:ext>
              </a:extLst>
            </p:cNvPr>
            <p:cNvCxnSpPr/>
            <p:nvPr/>
          </p:nvCxnSpPr>
          <p:spPr>
            <a:xfrm>
              <a:off x="4359841"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id="{A72B4AC4-23F2-E70D-4223-B0035FDF032C}"/>
                </a:ext>
              </a:extLst>
            </p:cNvPr>
            <p:cNvCxnSpPr/>
            <p:nvPr/>
          </p:nvCxnSpPr>
          <p:spPr>
            <a:xfrm>
              <a:off x="4486048"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3" name="Straight Connector 942">
              <a:extLst>
                <a:ext uri="{FF2B5EF4-FFF2-40B4-BE49-F238E27FC236}">
                  <a16:creationId xmlns:a16="http://schemas.microsoft.com/office/drawing/2014/main" id="{A490C5A3-A7B7-1A26-97DD-707DF4AA5B63}"/>
                </a:ext>
              </a:extLst>
            </p:cNvPr>
            <p:cNvCxnSpPr/>
            <p:nvPr/>
          </p:nvCxnSpPr>
          <p:spPr>
            <a:xfrm>
              <a:off x="4505098"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9BEA7A1D-B4FF-F1CC-0925-2979A1897C68}"/>
                </a:ext>
              </a:extLst>
            </p:cNvPr>
            <p:cNvCxnSpPr/>
            <p:nvPr/>
          </p:nvCxnSpPr>
          <p:spPr>
            <a:xfrm>
              <a:off x="4519386"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0597ED12-19D4-EA5D-57D4-831EE26C889F}"/>
                </a:ext>
              </a:extLst>
            </p:cNvPr>
            <p:cNvCxnSpPr/>
            <p:nvPr/>
          </p:nvCxnSpPr>
          <p:spPr>
            <a:xfrm>
              <a:off x="4533674"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F6166757-BA23-C6CB-AC8E-FCCE79F8BD2E}"/>
                </a:ext>
              </a:extLst>
            </p:cNvPr>
            <p:cNvCxnSpPr/>
            <p:nvPr/>
          </p:nvCxnSpPr>
          <p:spPr>
            <a:xfrm>
              <a:off x="4562249"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7" name="Straight Connector 946">
              <a:extLst>
                <a:ext uri="{FF2B5EF4-FFF2-40B4-BE49-F238E27FC236}">
                  <a16:creationId xmlns:a16="http://schemas.microsoft.com/office/drawing/2014/main" id="{7718C8D7-50DD-B800-026D-96F4F55A7FB6}"/>
                </a:ext>
              </a:extLst>
            </p:cNvPr>
            <p:cNvCxnSpPr/>
            <p:nvPr/>
          </p:nvCxnSpPr>
          <p:spPr>
            <a:xfrm>
              <a:off x="4571774"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61361476-E0F3-F915-CC9D-1D5A44553F65}"/>
                </a:ext>
              </a:extLst>
            </p:cNvPr>
            <p:cNvCxnSpPr/>
            <p:nvPr/>
          </p:nvCxnSpPr>
          <p:spPr>
            <a:xfrm>
              <a:off x="4583680"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a:extLst>
                <a:ext uri="{FF2B5EF4-FFF2-40B4-BE49-F238E27FC236}">
                  <a16:creationId xmlns:a16="http://schemas.microsoft.com/office/drawing/2014/main" id="{3F5AA0AA-06B2-F378-6B3F-033388E5DCD0}"/>
                </a:ext>
              </a:extLst>
            </p:cNvPr>
            <p:cNvCxnSpPr/>
            <p:nvPr/>
          </p:nvCxnSpPr>
          <p:spPr>
            <a:xfrm>
              <a:off x="4578917"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0" name="Straight Connector 949">
              <a:extLst>
                <a:ext uri="{FF2B5EF4-FFF2-40B4-BE49-F238E27FC236}">
                  <a16:creationId xmlns:a16="http://schemas.microsoft.com/office/drawing/2014/main" id="{108C20D9-B563-2D03-9504-24C829B48C1A}"/>
                </a:ext>
              </a:extLst>
            </p:cNvPr>
            <p:cNvCxnSpPr/>
            <p:nvPr/>
          </p:nvCxnSpPr>
          <p:spPr>
            <a:xfrm>
              <a:off x="4593204"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1" name="Straight Connector 950">
              <a:extLst>
                <a:ext uri="{FF2B5EF4-FFF2-40B4-BE49-F238E27FC236}">
                  <a16:creationId xmlns:a16="http://schemas.microsoft.com/office/drawing/2014/main" id="{DB3A6552-54D7-DED7-29DE-4168F2D95E95}"/>
                </a:ext>
              </a:extLst>
            </p:cNvPr>
            <p:cNvCxnSpPr/>
            <p:nvPr/>
          </p:nvCxnSpPr>
          <p:spPr>
            <a:xfrm>
              <a:off x="4597967"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id="{D2D862DA-1A8F-160E-AC43-F86E1FCDFEA6}"/>
                </a:ext>
              </a:extLst>
            </p:cNvPr>
            <p:cNvCxnSpPr/>
            <p:nvPr/>
          </p:nvCxnSpPr>
          <p:spPr>
            <a:xfrm>
              <a:off x="4607492"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a:extLst>
                <a:ext uri="{FF2B5EF4-FFF2-40B4-BE49-F238E27FC236}">
                  <a16:creationId xmlns:a16="http://schemas.microsoft.com/office/drawing/2014/main" id="{29E8FFA5-2D8E-DACA-04F5-517FC074AE7E}"/>
                </a:ext>
              </a:extLst>
            </p:cNvPr>
            <p:cNvCxnSpPr/>
            <p:nvPr/>
          </p:nvCxnSpPr>
          <p:spPr>
            <a:xfrm>
              <a:off x="4631305"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id="{06B67BA1-3992-D0D7-83E1-FFA58BD573EC}"/>
                </a:ext>
              </a:extLst>
            </p:cNvPr>
            <p:cNvCxnSpPr/>
            <p:nvPr/>
          </p:nvCxnSpPr>
          <p:spPr>
            <a:xfrm>
              <a:off x="4624162"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id="{6A00D422-892C-C22A-B65E-1895F61066A5}"/>
                </a:ext>
              </a:extLst>
            </p:cNvPr>
            <p:cNvCxnSpPr/>
            <p:nvPr/>
          </p:nvCxnSpPr>
          <p:spPr>
            <a:xfrm>
              <a:off x="4636068"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a:extLst>
                <a:ext uri="{FF2B5EF4-FFF2-40B4-BE49-F238E27FC236}">
                  <a16:creationId xmlns:a16="http://schemas.microsoft.com/office/drawing/2014/main" id="{F1665E38-8071-CA16-03A9-E76EDEB8F4E3}"/>
                </a:ext>
              </a:extLst>
            </p:cNvPr>
            <p:cNvCxnSpPr/>
            <p:nvPr/>
          </p:nvCxnSpPr>
          <p:spPr>
            <a:xfrm>
              <a:off x="4914674"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a:extLst>
                <a:ext uri="{FF2B5EF4-FFF2-40B4-BE49-F238E27FC236}">
                  <a16:creationId xmlns:a16="http://schemas.microsoft.com/office/drawing/2014/main" id="{505C087D-9DED-04DB-ADFC-59302A898ED6}"/>
                </a:ext>
              </a:extLst>
            </p:cNvPr>
            <p:cNvCxnSpPr/>
            <p:nvPr/>
          </p:nvCxnSpPr>
          <p:spPr>
            <a:xfrm>
              <a:off x="4940868"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8" name="Straight Connector 957">
              <a:extLst>
                <a:ext uri="{FF2B5EF4-FFF2-40B4-BE49-F238E27FC236}">
                  <a16:creationId xmlns:a16="http://schemas.microsoft.com/office/drawing/2014/main" id="{B466C7FA-DE0D-E0F1-B5FE-77730E64F832}"/>
                </a:ext>
              </a:extLst>
            </p:cNvPr>
            <p:cNvCxnSpPr/>
            <p:nvPr/>
          </p:nvCxnSpPr>
          <p:spPr>
            <a:xfrm>
              <a:off x="4959918"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a:extLst>
                <a:ext uri="{FF2B5EF4-FFF2-40B4-BE49-F238E27FC236}">
                  <a16:creationId xmlns:a16="http://schemas.microsoft.com/office/drawing/2014/main" id="{59A82630-AEFD-B39D-D583-DBBE7261D1A9}"/>
                </a:ext>
              </a:extLst>
            </p:cNvPr>
            <p:cNvCxnSpPr/>
            <p:nvPr/>
          </p:nvCxnSpPr>
          <p:spPr>
            <a:xfrm>
              <a:off x="4964681"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a:extLst>
                <a:ext uri="{FF2B5EF4-FFF2-40B4-BE49-F238E27FC236}">
                  <a16:creationId xmlns:a16="http://schemas.microsoft.com/office/drawing/2014/main" id="{19586348-4A8E-0791-C76B-553FCA156901}"/>
                </a:ext>
              </a:extLst>
            </p:cNvPr>
            <p:cNvCxnSpPr/>
            <p:nvPr/>
          </p:nvCxnSpPr>
          <p:spPr>
            <a:xfrm>
              <a:off x="4983731"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id="{17B1AE05-566D-CA0A-7B44-2C039E3E7D06}"/>
                </a:ext>
              </a:extLst>
            </p:cNvPr>
            <p:cNvCxnSpPr/>
            <p:nvPr/>
          </p:nvCxnSpPr>
          <p:spPr>
            <a:xfrm>
              <a:off x="5002781"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B5F3AA76-46C2-D66A-27CE-54EF3442901D}"/>
                </a:ext>
              </a:extLst>
            </p:cNvPr>
            <p:cNvCxnSpPr/>
            <p:nvPr/>
          </p:nvCxnSpPr>
          <p:spPr>
            <a:xfrm>
              <a:off x="5009925"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9C0C093F-995A-5506-E118-7D9D9FB3FF6A}"/>
                </a:ext>
              </a:extLst>
            </p:cNvPr>
            <p:cNvCxnSpPr/>
            <p:nvPr/>
          </p:nvCxnSpPr>
          <p:spPr>
            <a:xfrm>
              <a:off x="5026594"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64" name="Straight Connector 963">
              <a:extLst>
                <a:ext uri="{FF2B5EF4-FFF2-40B4-BE49-F238E27FC236}">
                  <a16:creationId xmlns:a16="http://schemas.microsoft.com/office/drawing/2014/main" id="{032197FA-6795-16F8-9339-FF9F8BD2A15E}"/>
                </a:ext>
              </a:extLst>
            </p:cNvPr>
            <p:cNvCxnSpPr/>
            <p:nvPr/>
          </p:nvCxnSpPr>
          <p:spPr>
            <a:xfrm>
              <a:off x="5109938" y="3530276"/>
              <a:ext cx="0" cy="5400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A66548D8-F005-3678-43FE-22FE55E0CCC2}"/>
                </a:ext>
              </a:extLst>
            </p:cNvPr>
            <p:cNvCxnSpPr/>
            <p:nvPr/>
          </p:nvCxnSpPr>
          <p:spPr>
            <a:xfrm>
              <a:off x="5087034" y="3560633"/>
              <a:ext cx="54000" cy="0"/>
            </a:xfrm>
            <a:prstGeom prst="line">
              <a:avLst/>
            </a:prstGeom>
            <a:ln w="12700">
              <a:solidFill>
                <a:srgbClr val="005092"/>
              </a:solidFill>
            </a:ln>
          </p:spPr>
          <p:style>
            <a:lnRef idx="1">
              <a:schemeClr val="accent1"/>
            </a:lnRef>
            <a:fillRef idx="0">
              <a:schemeClr val="accent1"/>
            </a:fillRef>
            <a:effectRef idx="0">
              <a:schemeClr val="accent1"/>
            </a:effectRef>
            <a:fontRef idx="minor">
              <a:schemeClr val="tx1"/>
            </a:fontRef>
          </p:style>
        </p:cxnSp>
      </p:grpSp>
      <p:grpSp>
        <p:nvGrpSpPr>
          <p:cNvPr id="966" name="Group 965">
            <a:extLst>
              <a:ext uri="{FF2B5EF4-FFF2-40B4-BE49-F238E27FC236}">
                <a16:creationId xmlns:a16="http://schemas.microsoft.com/office/drawing/2014/main" id="{755059FB-EF7B-740B-DEFC-A7ECD4DF9705}"/>
              </a:ext>
            </a:extLst>
          </p:cNvPr>
          <p:cNvGrpSpPr/>
          <p:nvPr/>
        </p:nvGrpSpPr>
        <p:grpSpPr>
          <a:xfrm>
            <a:off x="484150" y="2368052"/>
            <a:ext cx="401829" cy="2056454"/>
            <a:chOff x="572075" y="2516142"/>
            <a:chExt cx="401829" cy="2166168"/>
          </a:xfrm>
        </p:grpSpPr>
        <p:sp>
          <p:nvSpPr>
            <p:cNvPr id="967" name="TextBox 966">
              <a:extLst>
                <a:ext uri="{FF2B5EF4-FFF2-40B4-BE49-F238E27FC236}">
                  <a16:creationId xmlns:a16="http://schemas.microsoft.com/office/drawing/2014/main" id="{09F69276-52B3-F663-FC3A-8EDB7342BE0E}"/>
                </a:ext>
              </a:extLst>
            </p:cNvPr>
            <p:cNvSpPr txBox="1"/>
            <p:nvPr/>
          </p:nvSpPr>
          <p:spPr>
            <a:xfrm>
              <a:off x="771526" y="4557660"/>
              <a:ext cx="202378" cy="124650"/>
            </a:xfrm>
            <a:prstGeom prst="rect">
              <a:avLst/>
            </a:prstGeom>
            <a:noFill/>
            <a:ln w="12700">
              <a:noFill/>
            </a:ln>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a:t>
              </a:r>
            </a:p>
          </p:txBody>
        </p:sp>
        <p:sp>
          <p:nvSpPr>
            <p:cNvPr id="968" name="TextBox 967">
              <a:extLst>
                <a:ext uri="{FF2B5EF4-FFF2-40B4-BE49-F238E27FC236}">
                  <a16:creationId xmlns:a16="http://schemas.microsoft.com/office/drawing/2014/main" id="{BC6896C1-81FB-678D-95D9-4B101D452995}"/>
                </a:ext>
              </a:extLst>
            </p:cNvPr>
            <p:cNvSpPr txBox="1"/>
            <p:nvPr/>
          </p:nvSpPr>
          <p:spPr>
            <a:xfrm>
              <a:off x="771526" y="4136848"/>
              <a:ext cx="202378" cy="124650"/>
            </a:xfrm>
            <a:prstGeom prst="rect">
              <a:avLst/>
            </a:prstGeom>
            <a:noFill/>
            <a:ln w="12700">
              <a:noFill/>
            </a:ln>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0.2</a:t>
              </a:r>
            </a:p>
          </p:txBody>
        </p:sp>
        <p:sp>
          <p:nvSpPr>
            <p:cNvPr id="969" name="TextBox 968">
              <a:extLst>
                <a:ext uri="{FF2B5EF4-FFF2-40B4-BE49-F238E27FC236}">
                  <a16:creationId xmlns:a16="http://schemas.microsoft.com/office/drawing/2014/main" id="{C59035A7-6C12-8EBE-2792-62FDA970961F}"/>
                </a:ext>
              </a:extLst>
            </p:cNvPr>
            <p:cNvSpPr txBox="1"/>
            <p:nvPr/>
          </p:nvSpPr>
          <p:spPr>
            <a:xfrm>
              <a:off x="771526" y="3740492"/>
              <a:ext cx="202378" cy="124650"/>
            </a:xfrm>
            <a:prstGeom prst="rect">
              <a:avLst/>
            </a:prstGeom>
            <a:noFill/>
            <a:ln w="12700">
              <a:noFill/>
            </a:ln>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0.4</a:t>
              </a:r>
            </a:p>
          </p:txBody>
        </p:sp>
        <p:sp>
          <p:nvSpPr>
            <p:cNvPr id="970" name="TextBox 969">
              <a:extLst>
                <a:ext uri="{FF2B5EF4-FFF2-40B4-BE49-F238E27FC236}">
                  <a16:creationId xmlns:a16="http://schemas.microsoft.com/office/drawing/2014/main" id="{F29C4D16-4809-1631-7E34-B2849EB0BED1}"/>
                </a:ext>
              </a:extLst>
            </p:cNvPr>
            <p:cNvSpPr txBox="1"/>
            <p:nvPr/>
          </p:nvSpPr>
          <p:spPr>
            <a:xfrm>
              <a:off x="771526" y="3320774"/>
              <a:ext cx="202378" cy="124650"/>
            </a:xfrm>
            <a:prstGeom prst="rect">
              <a:avLst/>
            </a:prstGeom>
            <a:noFill/>
            <a:ln w="12700">
              <a:noFill/>
            </a:ln>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0.6</a:t>
              </a:r>
            </a:p>
          </p:txBody>
        </p:sp>
        <p:sp>
          <p:nvSpPr>
            <p:cNvPr id="971" name="TextBox 970">
              <a:extLst>
                <a:ext uri="{FF2B5EF4-FFF2-40B4-BE49-F238E27FC236}">
                  <a16:creationId xmlns:a16="http://schemas.microsoft.com/office/drawing/2014/main" id="{0188E700-0928-555A-694B-5475CD91CB04}"/>
                </a:ext>
              </a:extLst>
            </p:cNvPr>
            <p:cNvSpPr txBox="1"/>
            <p:nvPr/>
          </p:nvSpPr>
          <p:spPr>
            <a:xfrm>
              <a:off x="771526" y="2918292"/>
              <a:ext cx="202378" cy="124650"/>
            </a:xfrm>
            <a:prstGeom prst="rect">
              <a:avLst/>
            </a:prstGeom>
            <a:noFill/>
            <a:ln w="12700">
              <a:noFill/>
            </a:ln>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0.8</a:t>
              </a:r>
            </a:p>
          </p:txBody>
        </p:sp>
        <p:sp>
          <p:nvSpPr>
            <p:cNvPr id="972" name="TextBox 971">
              <a:extLst>
                <a:ext uri="{FF2B5EF4-FFF2-40B4-BE49-F238E27FC236}">
                  <a16:creationId xmlns:a16="http://schemas.microsoft.com/office/drawing/2014/main" id="{EE6EB9BE-F651-C2E6-8BB3-AFC8C36EA9BF}"/>
                </a:ext>
              </a:extLst>
            </p:cNvPr>
            <p:cNvSpPr txBox="1"/>
            <p:nvPr/>
          </p:nvSpPr>
          <p:spPr>
            <a:xfrm>
              <a:off x="771526" y="2520794"/>
              <a:ext cx="202378" cy="124650"/>
            </a:xfrm>
            <a:prstGeom prst="rect">
              <a:avLst/>
            </a:prstGeom>
            <a:noFill/>
            <a:ln w="12700">
              <a:noFill/>
            </a:ln>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1.0</a:t>
              </a:r>
            </a:p>
          </p:txBody>
        </p:sp>
        <p:sp>
          <p:nvSpPr>
            <p:cNvPr id="973" name="TextBox 972">
              <a:extLst>
                <a:ext uri="{FF2B5EF4-FFF2-40B4-BE49-F238E27FC236}">
                  <a16:creationId xmlns:a16="http://schemas.microsoft.com/office/drawing/2014/main" id="{CDF617D8-210D-7176-AC4D-95912101E75E}"/>
                </a:ext>
              </a:extLst>
            </p:cNvPr>
            <p:cNvSpPr txBox="1"/>
            <p:nvPr/>
          </p:nvSpPr>
          <p:spPr>
            <a:xfrm rot="16200000">
              <a:off x="-399304" y="3487521"/>
              <a:ext cx="2081257" cy="138499"/>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Aptos" panose="020B0004020202020204" pitchFamily="34" charset="0"/>
                  <a:cs typeface="Arial" panose="020B0604020202020204" pitchFamily="34" charset="0"/>
                </a:rPr>
                <a:t>Probability of EFS</a:t>
              </a:r>
              <a:endParaRPr kumimoji="0" lang="en-US" sz="1000" b="0" i="0" u="none" strike="noStrike" kern="0" cap="none" spc="0" normalizeH="0" baseline="0" noProof="0">
                <a:ln>
                  <a:noFill/>
                </a:ln>
                <a:solidFill>
                  <a:prstClr val="black"/>
                </a:solidFill>
                <a:effectLst/>
                <a:uLnTx/>
                <a:uFillTx/>
                <a:latin typeface="Arial Narrow" panose="020B0606020202030204" pitchFamily="34" charset="0"/>
                <a:ea typeface="+mn-ea"/>
                <a:cs typeface="+mn-cs"/>
              </a:endParaRPr>
            </a:p>
          </p:txBody>
        </p:sp>
      </p:grpSp>
      <p:grpSp>
        <p:nvGrpSpPr>
          <p:cNvPr id="974" name="Group 973">
            <a:extLst>
              <a:ext uri="{FF2B5EF4-FFF2-40B4-BE49-F238E27FC236}">
                <a16:creationId xmlns:a16="http://schemas.microsoft.com/office/drawing/2014/main" id="{02DB65AE-7322-4DDC-FA0D-62018987F7CB}"/>
              </a:ext>
            </a:extLst>
          </p:cNvPr>
          <p:cNvGrpSpPr/>
          <p:nvPr/>
        </p:nvGrpSpPr>
        <p:grpSpPr>
          <a:xfrm>
            <a:off x="881214" y="4441273"/>
            <a:ext cx="4245799" cy="371407"/>
            <a:chOff x="969139" y="4672703"/>
            <a:chExt cx="4245799" cy="320411"/>
          </a:xfrm>
        </p:grpSpPr>
        <p:grpSp>
          <p:nvGrpSpPr>
            <p:cNvPr id="975" name="Group 974">
              <a:extLst>
                <a:ext uri="{FF2B5EF4-FFF2-40B4-BE49-F238E27FC236}">
                  <a16:creationId xmlns:a16="http://schemas.microsoft.com/office/drawing/2014/main" id="{2041D302-C922-245D-DC3B-DDFE92F0BDD2}"/>
                </a:ext>
              </a:extLst>
            </p:cNvPr>
            <p:cNvGrpSpPr/>
            <p:nvPr/>
          </p:nvGrpSpPr>
          <p:grpSpPr>
            <a:xfrm>
              <a:off x="969139" y="4672703"/>
              <a:ext cx="4138641" cy="124650"/>
              <a:chOff x="969139" y="4672703"/>
              <a:chExt cx="4138641" cy="124650"/>
            </a:xfrm>
          </p:grpSpPr>
          <p:sp>
            <p:nvSpPr>
              <p:cNvPr id="977" name="TextBox 976">
                <a:extLst>
                  <a:ext uri="{FF2B5EF4-FFF2-40B4-BE49-F238E27FC236}">
                    <a16:creationId xmlns:a16="http://schemas.microsoft.com/office/drawing/2014/main" id="{2A96CFE4-2E25-770A-C286-8DA676D63D00}"/>
                  </a:ext>
                </a:extLst>
              </p:cNvPr>
              <p:cNvSpPr txBox="1"/>
              <p:nvPr/>
            </p:nvSpPr>
            <p:spPr>
              <a:xfrm>
                <a:off x="969139"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a:t>
                </a:r>
              </a:p>
            </p:txBody>
          </p:sp>
          <p:sp>
            <p:nvSpPr>
              <p:cNvPr id="978" name="TextBox 977">
                <a:extLst>
                  <a:ext uri="{FF2B5EF4-FFF2-40B4-BE49-F238E27FC236}">
                    <a16:creationId xmlns:a16="http://schemas.microsoft.com/office/drawing/2014/main" id="{C16885DB-C6BC-3D79-0657-29CE8D9C0F6A}"/>
                  </a:ext>
                </a:extLst>
              </p:cNvPr>
              <p:cNvSpPr txBox="1"/>
              <p:nvPr/>
            </p:nvSpPr>
            <p:spPr>
              <a:xfrm>
                <a:off x="1166755"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a:t>
                </a:r>
              </a:p>
            </p:txBody>
          </p:sp>
          <p:sp>
            <p:nvSpPr>
              <p:cNvPr id="979" name="TextBox 978">
                <a:extLst>
                  <a:ext uri="{FF2B5EF4-FFF2-40B4-BE49-F238E27FC236}">
                    <a16:creationId xmlns:a16="http://schemas.microsoft.com/office/drawing/2014/main" id="{63333963-DE89-4B6D-9D1F-A0374951AE8E}"/>
                  </a:ext>
                </a:extLst>
              </p:cNvPr>
              <p:cNvSpPr txBox="1"/>
              <p:nvPr/>
            </p:nvSpPr>
            <p:spPr>
              <a:xfrm>
                <a:off x="1364371"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6</a:t>
                </a:r>
              </a:p>
            </p:txBody>
          </p:sp>
          <p:sp>
            <p:nvSpPr>
              <p:cNvPr id="980" name="TextBox 979">
                <a:extLst>
                  <a:ext uri="{FF2B5EF4-FFF2-40B4-BE49-F238E27FC236}">
                    <a16:creationId xmlns:a16="http://schemas.microsoft.com/office/drawing/2014/main" id="{A7C2D80D-0327-6CBA-5806-23BB3910D3AE}"/>
                  </a:ext>
                </a:extLst>
              </p:cNvPr>
              <p:cNvSpPr txBox="1"/>
              <p:nvPr/>
            </p:nvSpPr>
            <p:spPr>
              <a:xfrm>
                <a:off x="1561987"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9</a:t>
                </a:r>
              </a:p>
            </p:txBody>
          </p:sp>
          <p:sp>
            <p:nvSpPr>
              <p:cNvPr id="981" name="TextBox 980">
                <a:extLst>
                  <a:ext uri="{FF2B5EF4-FFF2-40B4-BE49-F238E27FC236}">
                    <a16:creationId xmlns:a16="http://schemas.microsoft.com/office/drawing/2014/main" id="{39EBA53F-D9D8-F290-B90E-8815255961E5}"/>
                  </a:ext>
                </a:extLst>
              </p:cNvPr>
              <p:cNvSpPr txBox="1"/>
              <p:nvPr/>
            </p:nvSpPr>
            <p:spPr>
              <a:xfrm>
                <a:off x="1759603"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12</a:t>
                </a:r>
              </a:p>
            </p:txBody>
          </p:sp>
          <p:sp>
            <p:nvSpPr>
              <p:cNvPr id="982" name="TextBox 981">
                <a:extLst>
                  <a:ext uri="{FF2B5EF4-FFF2-40B4-BE49-F238E27FC236}">
                    <a16:creationId xmlns:a16="http://schemas.microsoft.com/office/drawing/2014/main" id="{362E9CEE-FA21-E23B-7B3C-047874857370}"/>
                  </a:ext>
                </a:extLst>
              </p:cNvPr>
              <p:cNvSpPr txBox="1"/>
              <p:nvPr/>
            </p:nvSpPr>
            <p:spPr>
              <a:xfrm>
                <a:off x="1957219"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15</a:t>
                </a:r>
              </a:p>
            </p:txBody>
          </p:sp>
          <p:sp>
            <p:nvSpPr>
              <p:cNvPr id="983" name="TextBox 982">
                <a:extLst>
                  <a:ext uri="{FF2B5EF4-FFF2-40B4-BE49-F238E27FC236}">
                    <a16:creationId xmlns:a16="http://schemas.microsoft.com/office/drawing/2014/main" id="{CBC95239-F2B6-1A36-CB97-3AF6A9ED5892}"/>
                  </a:ext>
                </a:extLst>
              </p:cNvPr>
              <p:cNvSpPr txBox="1"/>
              <p:nvPr/>
            </p:nvSpPr>
            <p:spPr>
              <a:xfrm>
                <a:off x="2154835"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18</a:t>
                </a:r>
              </a:p>
            </p:txBody>
          </p:sp>
          <p:sp>
            <p:nvSpPr>
              <p:cNvPr id="984" name="TextBox 983">
                <a:extLst>
                  <a:ext uri="{FF2B5EF4-FFF2-40B4-BE49-F238E27FC236}">
                    <a16:creationId xmlns:a16="http://schemas.microsoft.com/office/drawing/2014/main" id="{086D032C-2777-E74C-2E77-4281C5287272}"/>
                  </a:ext>
                </a:extLst>
              </p:cNvPr>
              <p:cNvSpPr txBox="1"/>
              <p:nvPr/>
            </p:nvSpPr>
            <p:spPr>
              <a:xfrm>
                <a:off x="2352451"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21</a:t>
                </a:r>
              </a:p>
            </p:txBody>
          </p:sp>
          <p:sp>
            <p:nvSpPr>
              <p:cNvPr id="985" name="TextBox 984">
                <a:extLst>
                  <a:ext uri="{FF2B5EF4-FFF2-40B4-BE49-F238E27FC236}">
                    <a16:creationId xmlns:a16="http://schemas.microsoft.com/office/drawing/2014/main" id="{BE5CEB56-E1E2-1432-0D55-172AD573419C}"/>
                  </a:ext>
                </a:extLst>
              </p:cNvPr>
              <p:cNvSpPr txBox="1"/>
              <p:nvPr/>
            </p:nvSpPr>
            <p:spPr>
              <a:xfrm>
                <a:off x="2549907"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24</a:t>
                </a:r>
              </a:p>
            </p:txBody>
          </p:sp>
          <p:sp>
            <p:nvSpPr>
              <p:cNvPr id="986" name="TextBox 985">
                <a:extLst>
                  <a:ext uri="{FF2B5EF4-FFF2-40B4-BE49-F238E27FC236}">
                    <a16:creationId xmlns:a16="http://schemas.microsoft.com/office/drawing/2014/main" id="{90FA24FF-15BF-90F9-B41B-5869634E77F6}"/>
                  </a:ext>
                </a:extLst>
              </p:cNvPr>
              <p:cNvSpPr txBox="1"/>
              <p:nvPr/>
            </p:nvSpPr>
            <p:spPr>
              <a:xfrm>
                <a:off x="2747363"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27</a:t>
                </a:r>
              </a:p>
            </p:txBody>
          </p:sp>
          <p:sp>
            <p:nvSpPr>
              <p:cNvPr id="987" name="TextBox 986">
                <a:extLst>
                  <a:ext uri="{FF2B5EF4-FFF2-40B4-BE49-F238E27FC236}">
                    <a16:creationId xmlns:a16="http://schemas.microsoft.com/office/drawing/2014/main" id="{055B40BD-CDB8-988C-F026-483E220C92C9}"/>
                  </a:ext>
                </a:extLst>
              </p:cNvPr>
              <p:cNvSpPr txBox="1"/>
              <p:nvPr/>
            </p:nvSpPr>
            <p:spPr>
              <a:xfrm>
                <a:off x="2944819"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30</a:t>
                </a:r>
              </a:p>
            </p:txBody>
          </p:sp>
          <p:sp>
            <p:nvSpPr>
              <p:cNvPr id="988" name="TextBox 987">
                <a:extLst>
                  <a:ext uri="{FF2B5EF4-FFF2-40B4-BE49-F238E27FC236}">
                    <a16:creationId xmlns:a16="http://schemas.microsoft.com/office/drawing/2014/main" id="{915875F9-3028-B7F0-BA88-682BFD1254BB}"/>
                  </a:ext>
                </a:extLst>
              </p:cNvPr>
              <p:cNvSpPr txBox="1"/>
              <p:nvPr/>
            </p:nvSpPr>
            <p:spPr>
              <a:xfrm>
                <a:off x="3145602"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33</a:t>
                </a:r>
              </a:p>
            </p:txBody>
          </p:sp>
          <p:sp>
            <p:nvSpPr>
              <p:cNvPr id="989" name="TextBox 988">
                <a:extLst>
                  <a:ext uri="{FF2B5EF4-FFF2-40B4-BE49-F238E27FC236}">
                    <a16:creationId xmlns:a16="http://schemas.microsoft.com/office/drawing/2014/main" id="{093A5AA4-E7C1-6C2F-22E9-C1139EBDBC55}"/>
                  </a:ext>
                </a:extLst>
              </p:cNvPr>
              <p:cNvSpPr txBox="1"/>
              <p:nvPr/>
            </p:nvSpPr>
            <p:spPr>
              <a:xfrm>
                <a:off x="3341623"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36</a:t>
                </a:r>
              </a:p>
            </p:txBody>
          </p:sp>
          <p:sp>
            <p:nvSpPr>
              <p:cNvPr id="990" name="TextBox 989">
                <a:extLst>
                  <a:ext uri="{FF2B5EF4-FFF2-40B4-BE49-F238E27FC236}">
                    <a16:creationId xmlns:a16="http://schemas.microsoft.com/office/drawing/2014/main" id="{71946EED-F5CF-0507-52A7-DF313E152CD5}"/>
                  </a:ext>
                </a:extLst>
              </p:cNvPr>
              <p:cNvSpPr txBox="1"/>
              <p:nvPr/>
            </p:nvSpPr>
            <p:spPr>
              <a:xfrm>
                <a:off x="3537644"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39</a:t>
                </a:r>
              </a:p>
            </p:txBody>
          </p:sp>
          <p:sp>
            <p:nvSpPr>
              <p:cNvPr id="991" name="TextBox 990">
                <a:extLst>
                  <a:ext uri="{FF2B5EF4-FFF2-40B4-BE49-F238E27FC236}">
                    <a16:creationId xmlns:a16="http://schemas.microsoft.com/office/drawing/2014/main" id="{EA960FED-6DDF-4F3A-E380-F954554A7870}"/>
                  </a:ext>
                </a:extLst>
              </p:cNvPr>
              <p:cNvSpPr txBox="1"/>
              <p:nvPr/>
            </p:nvSpPr>
            <p:spPr>
              <a:xfrm>
                <a:off x="3733665"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42</a:t>
                </a:r>
              </a:p>
            </p:txBody>
          </p:sp>
          <p:sp>
            <p:nvSpPr>
              <p:cNvPr id="992" name="TextBox 991">
                <a:extLst>
                  <a:ext uri="{FF2B5EF4-FFF2-40B4-BE49-F238E27FC236}">
                    <a16:creationId xmlns:a16="http://schemas.microsoft.com/office/drawing/2014/main" id="{F04FF89E-73C6-64E1-0C87-521247EF73B2}"/>
                  </a:ext>
                </a:extLst>
              </p:cNvPr>
              <p:cNvSpPr txBox="1"/>
              <p:nvPr/>
            </p:nvSpPr>
            <p:spPr>
              <a:xfrm>
                <a:off x="3936829"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45</a:t>
                </a:r>
              </a:p>
            </p:txBody>
          </p:sp>
          <p:sp>
            <p:nvSpPr>
              <p:cNvPr id="993" name="TextBox 992">
                <a:extLst>
                  <a:ext uri="{FF2B5EF4-FFF2-40B4-BE49-F238E27FC236}">
                    <a16:creationId xmlns:a16="http://schemas.microsoft.com/office/drawing/2014/main" id="{4968BB83-EDE1-3231-A21B-694D0AF1583B}"/>
                  </a:ext>
                </a:extLst>
              </p:cNvPr>
              <p:cNvSpPr txBox="1"/>
              <p:nvPr/>
            </p:nvSpPr>
            <p:spPr>
              <a:xfrm>
                <a:off x="4331381"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51</a:t>
                </a:r>
              </a:p>
            </p:txBody>
          </p:sp>
          <p:sp>
            <p:nvSpPr>
              <p:cNvPr id="994" name="TextBox 993">
                <a:extLst>
                  <a:ext uri="{FF2B5EF4-FFF2-40B4-BE49-F238E27FC236}">
                    <a16:creationId xmlns:a16="http://schemas.microsoft.com/office/drawing/2014/main" id="{A66C4D31-A98F-BE42-F9D0-A5529E61438D}"/>
                  </a:ext>
                </a:extLst>
              </p:cNvPr>
              <p:cNvSpPr txBox="1"/>
              <p:nvPr/>
            </p:nvSpPr>
            <p:spPr>
              <a:xfrm>
                <a:off x="4130598"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48</a:t>
                </a:r>
              </a:p>
            </p:txBody>
          </p:sp>
          <p:sp>
            <p:nvSpPr>
              <p:cNvPr id="995" name="TextBox 994">
                <a:extLst>
                  <a:ext uri="{FF2B5EF4-FFF2-40B4-BE49-F238E27FC236}">
                    <a16:creationId xmlns:a16="http://schemas.microsoft.com/office/drawing/2014/main" id="{65B08FFE-B594-0E86-DEE2-691DA1368778}"/>
                  </a:ext>
                </a:extLst>
              </p:cNvPr>
              <p:cNvSpPr txBox="1"/>
              <p:nvPr/>
            </p:nvSpPr>
            <p:spPr>
              <a:xfrm>
                <a:off x="4529053"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54</a:t>
                </a:r>
              </a:p>
            </p:txBody>
          </p:sp>
          <p:sp>
            <p:nvSpPr>
              <p:cNvPr id="996" name="TextBox 995">
                <a:extLst>
                  <a:ext uri="{FF2B5EF4-FFF2-40B4-BE49-F238E27FC236}">
                    <a16:creationId xmlns:a16="http://schemas.microsoft.com/office/drawing/2014/main" id="{F7497521-1D14-05E0-8F9F-7B99BCC975B6}"/>
                  </a:ext>
                </a:extLst>
              </p:cNvPr>
              <p:cNvSpPr txBox="1"/>
              <p:nvPr/>
            </p:nvSpPr>
            <p:spPr>
              <a:xfrm>
                <a:off x="4724343"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57</a:t>
                </a:r>
              </a:p>
            </p:txBody>
          </p:sp>
          <p:sp>
            <p:nvSpPr>
              <p:cNvPr id="997" name="TextBox 996">
                <a:extLst>
                  <a:ext uri="{FF2B5EF4-FFF2-40B4-BE49-F238E27FC236}">
                    <a16:creationId xmlns:a16="http://schemas.microsoft.com/office/drawing/2014/main" id="{5DCAE263-9D15-E7AE-3CBB-AE4FFEFAAD6D}"/>
                  </a:ext>
                </a:extLst>
              </p:cNvPr>
              <p:cNvSpPr txBox="1"/>
              <p:nvPr/>
            </p:nvSpPr>
            <p:spPr>
              <a:xfrm>
                <a:off x="4924395" y="4672703"/>
                <a:ext cx="183385" cy="124650"/>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60</a:t>
                </a:r>
              </a:p>
            </p:txBody>
          </p:sp>
        </p:grpSp>
        <p:sp>
          <p:nvSpPr>
            <p:cNvPr id="976" name="TextBox 975">
              <a:extLst>
                <a:ext uri="{FF2B5EF4-FFF2-40B4-BE49-F238E27FC236}">
                  <a16:creationId xmlns:a16="http://schemas.microsoft.com/office/drawing/2014/main" id="{9AC92939-D568-96CA-CB67-853C3598409C}"/>
                </a:ext>
              </a:extLst>
            </p:cNvPr>
            <p:cNvSpPr txBox="1"/>
            <p:nvPr/>
          </p:nvSpPr>
          <p:spPr>
            <a:xfrm>
              <a:off x="1023938" y="4854615"/>
              <a:ext cx="4191000" cy="138499"/>
            </a:xfrm>
            <a:prstGeom prst="rect">
              <a:avLst/>
            </a:prstGeom>
            <a:noFill/>
            <a:ln w="12700">
              <a:noFill/>
            </a:ln>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Time from randomization (months)</a:t>
              </a:r>
            </a:p>
          </p:txBody>
        </p:sp>
      </p:grpSp>
      <p:sp>
        <p:nvSpPr>
          <p:cNvPr id="998" name="TextBox 997">
            <a:extLst>
              <a:ext uri="{FF2B5EF4-FFF2-40B4-BE49-F238E27FC236}">
                <a16:creationId xmlns:a16="http://schemas.microsoft.com/office/drawing/2014/main" id="{BC09BEC2-428C-116E-0557-35214BC44C22}"/>
              </a:ext>
            </a:extLst>
          </p:cNvPr>
          <p:cNvSpPr txBox="1"/>
          <p:nvPr/>
        </p:nvSpPr>
        <p:spPr>
          <a:xfrm>
            <a:off x="5022354" y="2781279"/>
            <a:ext cx="851947" cy="209932"/>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a:rPr>
              <a:t>ctDNA</a:t>
            </a:r>
            <a:r>
              <a:rPr kumimoji="0" lang="en-US" sz="1600" b="1"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panose="020B0604020202020204" pitchFamily="34" charset="0"/>
              </a:rPr>
              <a:t>–</a:t>
            </a:r>
            <a:endParaRPr kumimoji="0" lang="en-US" sz="1600" b="0"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300"/>
              </a:spcAft>
              <a:buClrTx/>
              <a:buSzTx/>
              <a:buFontTx/>
              <a:buNone/>
              <a:tabLst/>
              <a:defRPr/>
            </a:pPr>
            <a:endParaRPr kumimoji="0" lang="en-US" sz="1600" b="1"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panose="020B0604020202020204" pitchFamily="34" charset="0"/>
            </a:endParaRPr>
          </a:p>
        </p:txBody>
      </p:sp>
      <p:sp>
        <p:nvSpPr>
          <p:cNvPr id="999" name="TextBox 998">
            <a:extLst>
              <a:ext uri="{FF2B5EF4-FFF2-40B4-BE49-F238E27FC236}">
                <a16:creationId xmlns:a16="http://schemas.microsoft.com/office/drawing/2014/main" id="{B6128425-D28C-CB8A-2B8A-1916B1D4A398}"/>
              </a:ext>
            </a:extLst>
          </p:cNvPr>
          <p:cNvSpPr txBox="1"/>
          <p:nvPr/>
        </p:nvSpPr>
        <p:spPr>
          <a:xfrm>
            <a:off x="5022354" y="3193862"/>
            <a:ext cx="851947" cy="209932"/>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Arial" panose="020B0604020202020204" pitchFamily="34" charset="0"/>
              </a:rPr>
              <a:t>ctDNA+</a:t>
            </a:r>
          </a:p>
        </p:txBody>
      </p:sp>
      <p:graphicFrame>
        <p:nvGraphicFramePr>
          <p:cNvPr id="1000" name="Table 999">
            <a:extLst>
              <a:ext uri="{FF2B5EF4-FFF2-40B4-BE49-F238E27FC236}">
                <a16:creationId xmlns:a16="http://schemas.microsoft.com/office/drawing/2014/main" id="{D5EB3A64-8A9E-73EA-5986-0CD4B23B743A}"/>
              </a:ext>
            </a:extLst>
          </p:cNvPr>
          <p:cNvGraphicFramePr>
            <a:graphicFrameLocks noGrp="1"/>
          </p:cNvGraphicFramePr>
          <p:nvPr/>
        </p:nvGraphicFramePr>
        <p:xfrm>
          <a:off x="881215" y="5550271"/>
          <a:ext cx="4251960" cy="279840"/>
        </p:xfrm>
        <a:graphic>
          <a:graphicData uri="http://schemas.openxmlformats.org/drawingml/2006/table">
            <a:tbl>
              <a:tblPr firstRow="1" bandRow="1">
                <a:tableStyleId>{9D7B26C5-4107-4FEC-AEDC-1716B250A1EF}</a:tableStyleId>
              </a:tblPr>
              <a:tblGrid>
                <a:gridCol w="1635841">
                  <a:extLst>
                    <a:ext uri="{9D8B030D-6E8A-4147-A177-3AD203B41FA5}">
                      <a16:colId xmlns:a16="http://schemas.microsoft.com/office/drawing/2014/main" val="334491970"/>
                    </a:ext>
                  </a:extLst>
                </a:gridCol>
                <a:gridCol w="2616119">
                  <a:extLst>
                    <a:ext uri="{9D8B030D-6E8A-4147-A177-3AD203B41FA5}">
                      <a16:colId xmlns:a16="http://schemas.microsoft.com/office/drawing/2014/main" val="2238239513"/>
                    </a:ext>
                  </a:extLst>
                </a:gridCol>
              </a:tblGrid>
              <a:tr h="18391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u="none" strike="noStrike" dirty="0">
                          <a:solidFill>
                            <a:srgbClr val="008864"/>
                          </a:solidFill>
                          <a:effectLst/>
                          <a:latin typeface="Arial Narrow" panose="020B0606020202030204" pitchFamily="34" charset="0"/>
                        </a:rPr>
                        <a:t> </a:t>
                      </a:r>
                      <a:r>
                        <a:rPr lang="en-US" sz="1600" dirty="0">
                          <a:solidFill>
                            <a:srgbClr val="00BF73"/>
                          </a:solidFill>
                          <a:latin typeface="Arial Narrow" panose="020B0606020202030204" pitchFamily="34" charset="0"/>
                          <a:cs typeface="Arial"/>
                        </a:rPr>
                        <a:t>ctDNA– </a:t>
                      </a:r>
                      <a:r>
                        <a:rPr lang="en-US" sz="1600" dirty="0">
                          <a:solidFill>
                            <a:schemeClr val="tx1"/>
                          </a:solidFill>
                          <a:latin typeface="Arial Narrow" panose="020B0606020202030204" pitchFamily="34" charset="0"/>
                          <a:cs typeface="Arial"/>
                        </a:rPr>
                        <a:t>vs </a:t>
                      </a:r>
                      <a:r>
                        <a:rPr lang="en-US" sz="1600" dirty="0">
                          <a:solidFill>
                            <a:srgbClr val="005092"/>
                          </a:solidFill>
                          <a:latin typeface="Arial Narrow" panose="020B0606020202030204" pitchFamily="34" charset="0"/>
                          <a:cs typeface="Arial"/>
                        </a:rPr>
                        <a:t>ctDNA+</a:t>
                      </a:r>
                      <a:r>
                        <a:rPr lang="en-US" sz="1600" dirty="0">
                          <a:solidFill>
                            <a:schemeClr val="tx1"/>
                          </a:solidFill>
                          <a:latin typeface="Arial Narrow" panose="020B0606020202030204" pitchFamily="34" charset="0"/>
                          <a:cs typeface="Arial"/>
                        </a:rPr>
                        <a:t> </a:t>
                      </a:r>
                      <a:r>
                        <a:rPr lang="en-US" sz="1600" b="1" u="none" strike="noStrike" dirty="0">
                          <a:solidFill>
                            <a:schemeClr val="tx1"/>
                          </a:solidFill>
                          <a:effectLst/>
                          <a:latin typeface="Arial Narrow" panose="020B0606020202030204" pitchFamily="34" charset="0"/>
                        </a:rPr>
                        <a:t> </a:t>
                      </a:r>
                    </a:p>
                  </a:txBody>
                  <a:tcPr marL="36000" marR="36000" marT="18000" marB="18000" anchor="b">
                    <a:noFill/>
                  </a:tcPr>
                </a:tc>
                <a:tc>
                  <a:txBody>
                    <a:bodyPr/>
                    <a:lstStyle/>
                    <a:p>
                      <a:pPr algn="ctr"/>
                      <a:r>
                        <a:rPr lang="en-US" sz="1600" b="1" dirty="0">
                          <a:solidFill>
                            <a:schemeClr val="tx1"/>
                          </a:solidFill>
                          <a:latin typeface="Arial Narrow" panose="020B0606020202030204" pitchFamily="34" charset="0"/>
                          <a:cs typeface="Arial"/>
                        </a:rPr>
                        <a:t>HR, 0.42 </a:t>
                      </a:r>
                      <a:r>
                        <a:rPr lang="en-US" sz="1600" b="0" dirty="0">
                          <a:solidFill>
                            <a:schemeClr val="tx1"/>
                          </a:solidFill>
                          <a:latin typeface="Arial Narrow" panose="020B0606020202030204" pitchFamily="34" charset="0"/>
                          <a:cs typeface="Arial"/>
                        </a:rPr>
                        <a:t>(95% CI, 0.30–0.60)</a:t>
                      </a:r>
                    </a:p>
                  </a:txBody>
                  <a:tcPr marL="36000" marR="36000" marT="18000" marB="18000" anchor="ctr">
                    <a:noFill/>
                  </a:tcPr>
                </a:tc>
                <a:extLst>
                  <a:ext uri="{0D108BD9-81ED-4DB2-BD59-A6C34878D82A}">
                    <a16:rowId xmlns:a16="http://schemas.microsoft.com/office/drawing/2014/main" val="3810368602"/>
                  </a:ext>
                </a:extLst>
              </a:tr>
            </a:tbl>
          </a:graphicData>
        </a:graphic>
      </p:graphicFrame>
      <p:sp>
        <p:nvSpPr>
          <p:cNvPr id="1001" name="TextBox 1000">
            <a:extLst>
              <a:ext uri="{FF2B5EF4-FFF2-40B4-BE49-F238E27FC236}">
                <a16:creationId xmlns:a16="http://schemas.microsoft.com/office/drawing/2014/main" id="{82B6BE1C-B301-FA69-7593-6E1DDC61F48E}"/>
              </a:ext>
            </a:extLst>
          </p:cNvPr>
          <p:cNvSpPr txBox="1"/>
          <p:nvPr/>
        </p:nvSpPr>
        <p:spPr>
          <a:xfrm>
            <a:off x="6357689" y="6167511"/>
            <a:ext cx="468125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2A3FE"/>
                </a:solidFill>
                <a:effectLst/>
                <a:uLnTx/>
                <a:uFillTx/>
                <a:latin typeface="Arial Narrow" panose="020B0606020202030204" pitchFamily="34" charset="0"/>
                <a:ea typeface="+mn-ea"/>
                <a:cs typeface="+mn-cs"/>
              </a:rPr>
              <a:t>Durvalumab arm = D+NAC</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1200" b="0" i="0" u="none" strike="noStrike" kern="1200" cap="none" spc="0" normalizeH="0" baseline="0" noProof="0" dirty="0">
                <a:ln>
                  <a:noFill/>
                </a:ln>
                <a:solidFill>
                  <a:srgbClr val="2F3333"/>
                </a:solidFill>
                <a:effectLst/>
                <a:uLnTx/>
                <a:uFillTx/>
                <a:latin typeface="Arial Narrow" panose="020B0606020202030204" pitchFamily="34" charset="0"/>
                <a:ea typeface="+mn-ea"/>
                <a:cs typeface="+mn-cs"/>
              </a:rPr>
              <a:t>Comparator arm = NAC</a:t>
            </a:r>
          </a:p>
        </p:txBody>
      </p:sp>
      <p:sp>
        <p:nvSpPr>
          <p:cNvPr id="1002" name="Rounded Rectangle 26">
            <a:extLst>
              <a:ext uri="{FF2B5EF4-FFF2-40B4-BE49-F238E27FC236}">
                <a16:creationId xmlns:a16="http://schemas.microsoft.com/office/drawing/2014/main" id="{CA268D3F-DD0B-352E-7452-CA1826C1C34D}"/>
              </a:ext>
            </a:extLst>
          </p:cNvPr>
          <p:cNvSpPr/>
          <p:nvPr/>
        </p:nvSpPr>
        <p:spPr>
          <a:xfrm>
            <a:off x="710641" y="1588473"/>
            <a:ext cx="4727869" cy="735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EFS </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(combined arms)</a:t>
            </a: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003" name="TextBox 1002">
            <a:extLst>
              <a:ext uri="{FF2B5EF4-FFF2-40B4-BE49-F238E27FC236}">
                <a16:creationId xmlns:a16="http://schemas.microsoft.com/office/drawing/2014/main" id="{23DF0E85-D4CB-05F8-B214-EC6E35E72AF8}"/>
              </a:ext>
            </a:extLst>
          </p:cNvPr>
          <p:cNvSpPr txBox="1"/>
          <p:nvPr/>
        </p:nvSpPr>
        <p:spPr>
          <a:xfrm>
            <a:off x="6614882" y="3798914"/>
            <a:ext cx="9149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2A3FE"/>
                </a:solidFill>
                <a:effectLst/>
                <a:uLnTx/>
                <a:uFillTx/>
                <a:latin typeface="Arial Narrow" panose="020B0606020202030204" pitchFamily="34" charset="0"/>
                <a:ea typeface="+mn-ea"/>
                <a:cs typeface="Arial" panose="020B0604020202020204" pitchFamily="34" charset="0"/>
              </a:rPr>
              <a:t>D+NAC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557"/>
                </a:solidFill>
                <a:effectLst/>
                <a:uLnTx/>
                <a:uFillTx/>
                <a:latin typeface="Arial Narrow" panose="020B0606020202030204" pitchFamily="34" charset="0"/>
                <a:ea typeface="+mn-ea"/>
                <a:cs typeface="Arial" panose="020B0604020202020204" pitchFamily="34" charset="0"/>
              </a:rPr>
              <a:t>NAC</a:t>
            </a:r>
            <a:r>
              <a:rPr kumimoji="0" lang="en-US" sz="1600" b="1" i="0" u="none" strike="noStrike" kern="1200" cap="none" spc="0" normalizeH="0" baseline="0" noProof="0" dirty="0">
                <a:ln>
                  <a:noFill/>
                </a:ln>
                <a:solidFill>
                  <a:srgbClr val="32A3FE"/>
                </a:solidFill>
                <a:effectLst/>
                <a:uLnTx/>
                <a:uFillTx/>
                <a:latin typeface="Arial Narrow" panose="020B0606020202030204" pitchFamily="34" charset="0"/>
                <a:ea typeface="+mn-ea"/>
                <a:cs typeface="Arial" panose="020B0604020202020204" pitchFamily="34" charset="0"/>
              </a:rPr>
              <a:t> </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004" name="Group 1003">
            <a:extLst>
              <a:ext uri="{FF2B5EF4-FFF2-40B4-BE49-F238E27FC236}">
                <a16:creationId xmlns:a16="http://schemas.microsoft.com/office/drawing/2014/main" id="{3549B4CF-4174-03BD-F4B7-BC7C16E0A59A}"/>
              </a:ext>
            </a:extLst>
          </p:cNvPr>
          <p:cNvGrpSpPr/>
          <p:nvPr/>
        </p:nvGrpSpPr>
        <p:grpSpPr>
          <a:xfrm>
            <a:off x="6104041" y="2351543"/>
            <a:ext cx="6004135" cy="2451962"/>
            <a:chOff x="6191966" y="2478152"/>
            <a:chExt cx="6004135" cy="2115295"/>
          </a:xfrm>
        </p:grpSpPr>
        <p:sp>
          <p:nvSpPr>
            <p:cNvPr id="1005" name="TextBox 14">
              <a:extLst>
                <a:ext uri="{FF2B5EF4-FFF2-40B4-BE49-F238E27FC236}">
                  <a16:creationId xmlns:a16="http://schemas.microsoft.com/office/drawing/2014/main" id="{2A9BA882-9096-D112-3F0C-B8A0884DA517}"/>
                </a:ext>
              </a:extLst>
            </p:cNvPr>
            <p:cNvSpPr txBox="1"/>
            <p:nvPr/>
          </p:nvSpPr>
          <p:spPr>
            <a:xfrm>
              <a:off x="10733061" y="2699984"/>
              <a:ext cx="1463040" cy="274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panose="020B0604020202020204" pitchFamily="34" charset="0"/>
                </a:rPr>
                <a:t>ctDNA–</a:t>
              </a:r>
            </a:p>
          </p:txBody>
        </p:sp>
        <p:sp>
          <p:nvSpPr>
            <p:cNvPr id="1006" name="TextBox 15">
              <a:extLst>
                <a:ext uri="{FF2B5EF4-FFF2-40B4-BE49-F238E27FC236}">
                  <a16:creationId xmlns:a16="http://schemas.microsoft.com/office/drawing/2014/main" id="{B4334F62-7300-725A-0057-3584D0F03A00}"/>
                </a:ext>
              </a:extLst>
            </p:cNvPr>
            <p:cNvSpPr txBox="1"/>
            <p:nvPr/>
          </p:nvSpPr>
          <p:spPr>
            <a:xfrm>
              <a:off x="10733061" y="3145211"/>
              <a:ext cx="1463040" cy="274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Arial" panose="020B0604020202020204" pitchFamily="34" charset="0"/>
                </a:rPr>
                <a:t>ctDNA+</a:t>
              </a:r>
            </a:p>
          </p:txBody>
        </p:sp>
        <p:sp>
          <p:nvSpPr>
            <p:cNvPr id="1007" name="TextBox 16">
              <a:extLst>
                <a:ext uri="{FF2B5EF4-FFF2-40B4-BE49-F238E27FC236}">
                  <a16:creationId xmlns:a16="http://schemas.microsoft.com/office/drawing/2014/main" id="{08E4CBC0-C4CE-617B-2745-8B56C94D6C06}"/>
                </a:ext>
              </a:extLst>
            </p:cNvPr>
            <p:cNvSpPr txBox="1"/>
            <p:nvPr/>
          </p:nvSpPr>
          <p:spPr>
            <a:xfrm>
              <a:off x="10733061" y="3357775"/>
              <a:ext cx="1463040" cy="274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05092"/>
                  </a:solidFill>
                  <a:effectLst/>
                  <a:uLnTx/>
                  <a:uFillTx/>
                  <a:latin typeface="Arial Narrow" panose="020B0606020202030204" pitchFamily="34" charset="0"/>
                  <a:ea typeface="+mn-ea"/>
                  <a:cs typeface="Arial" panose="020B0604020202020204" pitchFamily="34" charset="0"/>
                </a:rPr>
                <a:t>ctDNA+</a:t>
              </a:r>
            </a:p>
          </p:txBody>
        </p:sp>
        <p:sp>
          <p:nvSpPr>
            <p:cNvPr id="1008" name="TextBox 17">
              <a:extLst>
                <a:ext uri="{FF2B5EF4-FFF2-40B4-BE49-F238E27FC236}">
                  <a16:creationId xmlns:a16="http://schemas.microsoft.com/office/drawing/2014/main" id="{927696E1-63E7-4DF0-BEDB-2C074DF4A566}"/>
                </a:ext>
              </a:extLst>
            </p:cNvPr>
            <p:cNvSpPr txBox="1"/>
            <p:nvPr/>
          </p:nvSpPr>
          <p:spPr>
            <a:xfrm>
              <a:off x="10733061" y="2954842"/>
              <a:ext cx="1463040" cy="274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0BF73"/>
                  </a:solidFill>
                  <a:effectLst/>
                  <a:uLnTx/>
                  <a:uFillTx/>
                  <a:latin typeface="Arial Narrow" panose="020B0606020202030204" pitchFamily="34" charset="0"/>
                  <a:ea typeface="+mn-ea"/>
                  <a:cs typeface="Arial" panose="020B0604020202020204" pitchFamily="34" charset="0"/>
                </a:rPr>
                <a:t>ctDNA–</a:t>
              </a:r>
            </a:p>
          </p:txBody>
        </p:sp>
        <p:grpSp>
          <p:nvGrpSpPr>
            <p:cNvPr id="1009" name="Group 1008">
              <a:extLst>
                <a:ext uri="{FF2B5EF4-FFF2-40B4-BE49-F238E27FC236}">
                  <a16:creationId xmlns:a16="http://schemas.microsoft.com/office/drawing/2014/main" id="{B4FE50C5-D08A-9856-B8EC-7F85EB265F2D}"/>
                </a:ext>
              </a:extLst>
            </p:cNvPr>
            <p:cNvGrpSpPr/>
            <p:nvPr/>
          </p:nvGrpSpPr>
          <p:grpSpPr>
            <a:xfrm>
              <a:off x="6628750" y="2478152"/>
              <a:ext cx="4212000" cy="1782769"/>
              <a:chOff x="1008859" y="2501899"/>
              <a:chExt cx="4212000" cy="2147427"/>
            </a:xfrm>
          </p:grpSpPr>
          <p:grpSp>
            <p:nvGrpSpPr>
              <p:cNvPr id="1396" name="Group 1395">
                <a:extLst>
                  <a:ext uri="{FF2B5EF4-FFF2-40B4-BE49-F238E27FC236}">
                    <a16:creationId xmlns:a16="http://schemas.microsoft.com/office/drawing/2014/main" id="{6671A6D3-C019-1DF3-C28C-95D3554D68A6}"/>
                  </a:ext>
                </a:extLst>
              </p:cNvPr>
              <p:cNvGrpSpPr/>
              <p:nvPr/>
            </p:nvGrpSpPr>
            <p:grpSpPr>
              <a:xfrm>
                <a:off x="1008859" y="2501899"/>
                <a:ext cx="4212000" cy="2106000"/>
                <a:chOff x="1008859" y="2501899"/>
                <a:chExt cx="4212000" cy="2106000"/>
              </a:xfrm>
            </p:grpSpPr>
            <p:cxnSp>
              <p:nvCxnSpPr>
                <p:cNvPr id="1418" name="Straight Connector 1417">
                  <a:extLst>
                    <a:ext uri="{FF2B5EF4-FFF2-40B4-BE49-F238E27FC236}">
                      <a16:creationId xmlns:a16="http://schemas.microsoft.com/office/drawing/2014/main" id="{2211FFB5-B027-E696-BB4D-7B3C4189DF01}"/>
                    </a:ext>
                  </a:extLst>
                </p:cNvPr>
                <p:cNvCxnSpPr/>
                <p:nvPr/>
              </p:nvCxnSpPr>
              <p:spPr>
                <a:xfrm>
                  <a:off x="1012799" y="2598390"/>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grpSp>
              <p:nvGrpSpPr>
                <p:cNvPr id="1419" name="Group 1418">
                  <a:extLst>
                    <a:ext uri="{FF2B5EF4-FFF2-40B4-BE49-F238E27FC236}">
                      <a16:creationId xmlns:a16="http://schemas.microsoft.com/office/drawing/2014/main" id="{89850B78-68F8-3645-554E-51471F3481F4}"/>
                    </a:ext>
                  </a:extLst>
                </p:cNvPr>
                <p:cNvGrpSpPr/>
                <p:nvPr/>
              </p:nvGrpSpPr>
              <p:grpSpPr>
                <a:xfrm>
                  <a:off x="1008859" y="2501899"/>
                  <a:ext cx="4212000" cy="2106000"/>
                  <a:chOff x="1008859" y="2501899"/>
                  <a:chExt cx="4212000" cy="2106000"/>
                </a:xfrm>
              </p:grpSpPr>
              <p:cxnSp>
                <p:nvCxnSpPr>
                  <p:cNvPr id="1424" name="Straight Connector 1423">
                    <a:extLst>
                      <a:ext uri="{FF2B5EF4-FFF2-40B4-BE49-F238E27FC236}">
                        <a16:creationId xmlns:a16="http://schemas.microsoft.com/office/drawing/2014/main" id="{CF3C970C-9266-1BEE-215B-61CDD5D97E0A}"/>
                      </a:ext>
                    </a:extLst>
                  </p:cNvPr>
                  <p:cNvCxnSpPr/>
                  <p:nvPr/>
                </p:nvCxnSpPr>
                <p:spPr>
                  <a:xfrm>
                    <a:off x="1057275" y="2501899"/>
                    <a:ext cx="0" cy="21060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25" name="Straight Connector 1424">
                    <a:extLst>
                      <a:ext uri="{FF2B5EF4-FFF2-40B4-BE49-F238E27FC236}">
                        <a16:creationId xmlns:a16="http://schemas.microsoft.com/office/drawing/2014/main" id="{C002C8E5-61D0-C1F4-3833-089C1B0ECF6D}"/>
                      </a:ext>
                    </a:extLst>
                  </p:cNvPr>
                  <p:cNvCxnSpPr/>
                  <p:nvPr/>
                </p:nvCxnSpPr>
                <p:spPr>
                  <a:xfrm>
                    <a:off x="1008859" y="4603746"/>
                    <a:ext cx="42120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grpSp>
            <p:cxnSp>
              <p:nvCxnSpPr>
                <p:cNvPr id="1420" name="Straight Connector 1419">
                  <a:extLst>
                    <a:ext uri="{FF2B5EF4-FFF2-40B4-BE49-F238E27FC236}">
                      <a16:creationId xmlns:a16="http://schemas.microsoft.com/office/drawing/2014/main" id="{05E767E5-A129-6733-B160-C85F50CF532C}"/>
                    </a:ext>
                  </a:extLst>
                </p:cNvPr>
                <p:cNvCxnSpPr/>
                <p:nvPr/>
              </p:nvCxnSpPr>
              <p:spPr>
                <a:xfrm>
                  <a:off x="1012799" y="2982585"/>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21" name="Straight Connector 1420">
                  <a:extLst>
                    <a:ext uri="{FF2B5EF4-FFF2-40B4-BE49-F238E27FC236}">
                      <a16:creationId xmlns:a16="http://schemas.microsoft.com/office/drawing/2014/main" id="{1F5A37AC-2C0D-AF94-1B4D-91558AD91977}"/>
                    </a:ext>
                  </a:extLst>
                </p:cNvPr>
                <p:cNvCxnSpPr/>
                <p:nvPr/>
              </p:nvCxnSpPr>
              <p:spPr>
                <a:xfrm>
                  <a:off x="1012799" y="3387398"/>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22" name="Straight Connector 1421">
                  <a:extLst>
                    <a:ext uri="{FF2B5EF4-FFF2-40B4-BE49-F238E27FC236}">
                      <a16:creationId xmlns:a16="http://schemas.microsoft.com/office/drawing/2014/main" id="{E3F853EC-55FB-3DD8-989E-C1417FF3D46E}"/>
                    </a:ext>
                  </a:extLst>
                </p:cNvPr>
                <p:cNvCxnSpPr/>
                <p:nvPr/>
              </p:nvCxnSpPr>
              <p:spPr>
                <a:xfrm>
                  <a:off x="1012799" y="3794553"/>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23" name="Straight Connector 1422">
                  <a:extLst>
                    <a:ext uri="{FF2B5EF4-FFF2-40B4-BE49-F238E27FC236}">
                      <a16:creationId xmlns:a16="http://schemas.microsoft.com/office/drawing/2014/main" id="{C1326E01-478E-29EC-6258-4C6E3E5F6BAE}"/>
                    </a:ext>
                  </a:extLst>
                </p:cNvPr>
                <p:cNvCxnSpPr/>
                <p:nvPr/>
              </p:nvCxnSpPr>
              <p:spPr>
                <a:xfrm>
                  <a:off x="1012799" y="4196984"/>
                  <a:ext cx="43200" cy="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grpSp>
          <p:cxnSp>
            <p:nvCxnSpPr>
              <p:cNvPr id="1397" name="Straight Connector 1396">
                <a:extLst>
                  <a:ext uri="{FF2B5EF4-FFF2-40B4-BE49-F238E27FC236}">
                    <a16:creationId xmlns:a16="http://schemas.microsoft.com/office/drawing/2014/main" id="{B7C24E2A-2310-24DA-11BF-00E2755715F4}"/>
                  </a:ext>
                </a:extLst>
              </p:cNvPr>
              <p:cNvCxnSpPr/>
              <p:nvPr/>
            </p:nvCxnSpPr>
            <p:spPr>
              <a:xfrm>
                <a:off x="1059629"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398" name="Straight Connector 1397">
                <a:extLst>
                  <a:ext uri="{FF2B5EF4-FFF2-40B4-BE49-F238E27FC236}">
                    <a16:creationId xmlns:a16="http://schemas.microsoft.com/office/drawing/2014/main" id="{BB0CB460-499F-F0D3-082F-B189E1ABCEB1}"/>
                  </a:ext>
                </a:extLst>
              </p:cNvPr>
              <p:cNvCxnSpPr/>
              <p:nvPr/>
            </p:nvCxnSpPr>
            <p:spPr>
              <a:xfrm>
                <a:off x="1257335"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399" name="Straight Connector 1398">
                <a:extLst>
                  <a:ext uri="{FF2B5EF4-FFF2-40B4-BE49-F238E27FC236}">
                    <a16:creationId xmlns:a16="http://schemas.microsoft.com/office/drawing/2014/main" id="{7E49C813-6BC1-1700-3446-9A922BC2FDA9}"/>
                  </a:ext>
                </a:extLst>
              </p:cNvPr>
              <p:cNvCxnSpPr/>
              <p:nvPr/>
            </p:nvCxnSpPr>
            <p:spPr>
              <a:xfrm>
                <a:off x="1454979"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0" name="Straight Connector 1399">
                <a:extLst>
                  <a:ext uri="{FF2B5EF4-FFF2-40B4-BE49-F238E27FC236}">
                    <a16:creationId xmlns:a16="http://schemas.microsoft.com/office/drawing/2014/main" id="{B60E5CC4-1D48-B674-9616-475FB4717A97}"/>
                  </a:ext>
                </a:extLst>
              </p:cNvPr>
              <p:cNvCxnSpPr/>
              <p:nvPr/>
            </p:nvCxnSpPr>
            <p:spPr>
              <a:xfrm>
                <a:off x="1650241"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1" name="Straight Connector 1400">
                <a:extLst>
                  <a:ext uri="{FF2B5EF4-FFF2-40B4-BE49-F238E27FC236}">
                    <a16:creationId xmlns:a16="http://schemas.microsoft.com/office/drawing/2014/main" id="{9054C41E-C19C-9F40-8895-EE0DF53BFB16}"/>
                  </a:ext>
                </a:extLst>
              </p:cNvPr>
              <p:cNvCxnSpPr/>
              <p:nvPr/>
            </p:nvCxnSpPr>
            <p:spPr>
              <a:xfrm>
                <a:off x="1852647"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2" name="Straight Connector 1401">
                <a:extLst>
                  <a:ext uri="{FF2B5EF4-FFF2-40B4-BE49-F238E27FC236}">
                    <a16:creationId xmlns:a16="http://schemas.microsoft.com/office/drawing/2014/main" id="{EA335EBC-8BCD-9594-3B16-DC1EE647BFC7}"/>
                  </a:ext>
                </a:extLst>
              </p:cNvPr>
              <p:cNvCxnSpPr/>
              <p:nvPr/>
            </p:nvCxnSpPr>
            <p:spPr>
              <a:xfrm>
                <a:off x="2047910"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3" name="Straight Connector 1402">
                <a:extLst>
                  <a:ext uri="{FF2B5EF4-FFF2-40B4-BE49-F238E27FC236}">
                    <a16:creationId xmlns:a16="http://schemas.microsoft.com/office/drawing/2014/main" id="{19434395-4414-08B2-34C6-C33BB71DC50A}"/>
                  </a:ext>
                </a:extLst>
              </p:cNvPr>
              <p:cNvCxnSpPr/>
              <p:nvPr/>
            </p:nvCxnSpPr>
            <p:spPr>
              <a:xfrm>
                <a:off x="2245554"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4" name="Straight Connector 1403">
                <a:extLst>
                  <a:ext uri="{FF2B5EF4-FFF2-40B4-BE49-F238E27FC236}">
                    <a16:creationId xmlns:a16="http://schemas.microsoft.com/office/drawing/2014/main" id="{B310E434-DE15-60B6-F7F2-8B41F5D2CD4D}"/>
                  </a:ext>
                </a:extLst>
              </p:cNvPr>
              <p:cNvCxnSpPr/>
              <p:nvPr/>
            </p:nvCxnSpPr>
            <p:spPr>
              <a:xfrm>
                <a:off x="2440781"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5" name="Straight Connector 1404">
                <a:extLst>
                  <a:ext uri="{FF2B5EF4-FFF2-40B4-BE49-F238E27FC236}">
                    <a16:creationId xmlns:a16="http://schemas.microsoft.com/office/drawing/2014/main" id="{67307839-2FA8-B40D-DB31-24275903C053}"/>
                  </a:ext>
                </a:extLst>
              </p:cNvPr>
              <p:cNvCxnSpPr/>
              <p:nvPr/>
            </p:nvCxnSpPr>
            <p:spPr>
              <a:xfrm>
                <a:off x="2640806"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6" name="Straight Connector 1405">
                <a:extLst>
                  <a:ext uri="{FF2B5EF4-FFF2-40B4-BE49-F238E27FC236}">
                    <a16:creationId xmlns:a16="http://schemas.microsoft.com/office/drawing/2014/main" id="{ACCC93EC-F9D3-C371-A6FD-D5F579413420}"/>
                  </a:ext>
                </a:extLst>
              </p:cNvPr>
              <p:cNvCxnSpPr/>
              <p:nvPr/>
            </p:nvCxnSpPr>
            <p:spPr>
              <a:xfrm>
                <a:off x="2838450"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7" name="Straight Connector 1406">
                <a:extLst>
                  <a:ext uri="{FF2B5EF4-FFF2-40B4-BE49-F238E27FC236}">
                    <a16:creationId xmlns:a16="http://schemas.microsoft.com/office/drawing/2014/main" id="{0F6E819E-AFB9-A40E-0BF8-46AFF666BA9D}"/>
                  </a:ext>
                </a:extLst>
              </p:cNvPr>
              <p:cNvCxnSpPr/>
              <p:nvPr/>
            </p:nvCxnSpPr>
            <p:spPr>
              <a:xfrm>
                <a:off x="3035063"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8" name="Straight Connector 1407">
                <a:extLst>
                  <a:ext uri="{FF2B5EF4-FFF2-40B4-BE49-F238E27FC236}">
                    <a16:creationId xmlns:a16="http://schemas.microsoft.com/office/drawing/2014/main" id="{9325E607-64C4-BFD8-7049-FD5139BC7540}"/>
                  </a:ext>
                </a:extLst>
              </p:cNvPr>
              <p:cNvCxnSpPr/>
              <p:nvPr/>
            </p:nvCxnSpPr>
            <p:spPr>
              <a:xfrm>
                <a:off x="3235088"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09" name="Straight Connector 1408">
                <a:extLst>
                  <a:ext uri="{FF2B5EF4-FFF2-40B4-BE49-F238E27FC236}">
                    <a16:creationId xmlns:a16="http://schemas.microsoft.com/office/drawing/2014/main" id="{632A9CE6-CAF7-BDBB-116F-833E63F1E511}"/>
                  </a:ext>
                </a:extLst>
              </p:cNvPr>
              <p:cNvCxnSpPr/>
              <p:nvPr/>
            </p:nvCxnSpPr>
            <p:spPr>
              <a:xfrm>
                <a:off x="3429585"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10" name="Straight Connector 1409">
                <a:extLst>
                  <a:ext uri="{FF2B5EF4-FFF2-40B4-BE49-F238E27FC236}">
                    <a16:creationId xmlns:a16="http://schemas.microsoft.com/office/drawing/2014/main" id="{676DF6AF-190D-E48E-18A1-9C9F3F72CC64}"/>
                  </a:ext>
                </a:extLst>
              </p:cNvPr>
              <p:cNvCxnSpPr/>
              <p:nvPr/>
            </p:nvCxnSpPr>
            <p:spPr>
              <a:xfrm>
                <a:off x="3630404"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11" name="Straight Connector 1410">
                <a:extLst>
                  <a:ext uri="{FF2B5EF4-FFF2-40B4-BE49-F238E27FC236}">
                    <a16:creationId xmlns:a16="http://schemas.microsoft.com/office/drawing/2014/main" id="{E34F3C29-C9FA-4652-26AF-44C2069C27EC}"/>
                  </a:ext>
                </a:extLst>
              </p:cNvPr>
              <p:cNvCxnSpPr/>
              <p:nvPr/>
            </p:nvCxnSpPr>
            <p:spPr>
              <a:xfrm>
                <a:off x="3825667"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12" name="Straight Connector 1411">
                <a:extLst>
                  <a:ext uri="{FF2B5EF4-FFF2-40B4-BE49-F238E27FC236}">
                    <a16:creationId xmlns:a16="http://schemas.microsoft.com/office/drawing/2014/main" id="{336CE964-9667-2BE1-28DA-7F1C17201346}"/>
                  </a:ext>
                </a:extLst>
              </p:cNvPr>
              <p:cNvCxnSpPr/>
              <p:nvPr/>
            </p:nvCxnSpPr>
            <p:spPr>
              <a:xfrm>
                <a:off x="4025692"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13" name="Straight Connector 1412">
                <a:extLst>
                  <a:ext uri="{FF2B5EF4-FFF2-40B4-BE49-F238E27FC236}">
                    <a16:creationId xmlns:a16="http://schemas.microsoft.com/office/drawing/2014/main" id="{40078432-6C43-0178-FD62-19A969C1EB10}"/>
                  </a:ext>
                </a:extLst>
              </p:cNvPr>
              <p:cNvCxnSpPr/>
              <p:nvPr/>
            </p:nvCxnSpPr>
            <p:spPr>
              <a:xfrm>
                <a:off x="4220955"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14" name="Straight Connector 1413">
                <a:extLst>
                  <a:ext uri="{FF2B5EF4-FFF2-40B4-BE49-F238E27FC236}">
                    <a16:creationId xmlns:a16="http://schemas.microsoft.com/office/drawing/2014/main" id="{4D718049-BA36-5866-47F0-399CAA890156}"/>
                  </a:ext>
                </a:extLst>
              </p:cNvPr>
              <p:cNvCxnSpPr/>
              <p:nvPr/>
            </p:nvCxnSpPr>
            <p:spPr>
              <a:xfrm>
                <a:off x="4420980"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15" name="Straight Connector 1414">
                <a:extLst>
                  <a:ext uri="{FF2B5EF4-FFF2-40B4-BE49-F238E27FC236}">
                    <a16:creationId xmlns:a16="http://schemas.microsoft.com/office/drawing/2014/main" id="{4617510F-08DD-A579-BE29-CC6CBBA35094}"/>
                  </a:ext>
                </a:extLst>
              </p:cNvPr>
              <p:cNvCxnSpPr/>
              <p:nvPr/>
            </p:nvCxnSpPr>
            <p:spPr>
              <a:xfrm>
                <a:off x="4616242"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16" name="Straight Connector 1415">
                <a:extLst>
                  <a:ext uri="{FF2B5EF4-FFF2-40B4-BE49-F238E27FC236}">
                    <a16:creationId xmlns:a16="http://schemas.microsoft.com/office/drawing/2014/main" id="{727AAAD5-E375-9350-F534-04916EDC3717}"/>
                  </a:ext>
                </a:extLst>
              </p:cNvPr>
              <p:cNvCxnSpPr/>
              <p:nvPr/>
            </p:nvCxnSpPr>
            <p:spPr>
              <a:xfrm>
                <a:off x="4813886"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cxnSp>
            <p:nvCxnSpPr>
              <p:cNvPr id="1417" name="Straight Connector 1416">
                <a:extLst>
                  <a:ext uri="{FF2B5EF4-FFF2-40B4-BE49-F238E27FC236}">
                    <a16:creationId xmlns:a16="http://schemas.microsoft.com/office/drawing/2014/main" id="{B86D1E2F-DC54-C434-B989-9E5FDFFEA39F}"/>
                  </a:ext>
                </a:extLst>
              </p:cNvPr>
              <p:cNvCxnSpPr/>
              <p:nvPr/>
            </p:nvCxnSpPr>
            <p:spPr>
              <a:xfrm>
                <a:off x="5011530" y="4606126"/>
                <a:ext cx="0" cy="43200"/>
              </a:xfrm>
              <a:prstGeom prst="line">
                <a:avLst/>
              </a:prstGeom>
              <a:ln w="12700">
                <a:solidFill>
                  <a:srgbClr val="3F4444"/>
                </a:solidFill>
              </a:ln>
            </p:spPr>
            <p:style>
              <a:lnRef idx="1">
                <a:schemeClr val="accent1"/>
              </a:lnRef>
              <a:fillRef idx="0">
                <a:schemeClr val="accent1"/>
              </a:fillRef>
              <a:effectRef idx="0">
                <a:schemeClr val="accent1"/>
              </a:effectRef>
              <a:fontRef idx="minor">
                <a:schemeClr val="tx1"/>
              </a:fontRef>
            </p:style>
          </p:cxnSp>
        </p:grpSp>
        <p:grpSp>
          <p:nvGrpSpPr>
            <p:cNvPr id="1010" name="Group 1009">
              <a:extLst>
                <a:ext uri="{FF2B5EF4-FFF2-40B4-BE49-F238E27FC236}">
                  <a16:creationId xmlns:a16="http://schemas.microsoft.com/office/drawing/2014/main" id="{EE16348F-F7E0-B5DE-7EA6-4D8B3191F6A6}"/>
                </a:ext>
              </a:extLst>
            </p:cNvPr>
            <p:cNvGrpSpPr/>
            <p:nvPr/>
          </p:nvGrpSpPr>
          <p:grpSpPr>
            <a:xfrm>
              <a:off x="6191966" y="2492395"/>
              <a:ext cx="401829" cy="1783766"/>
              <a:chOff x="572075" y="2516142"/>
              <a:chExt cx="401829" cy="2156864"/>
            </a:xfrm>
          </p:grpSpPr>
          <p:sp>
            <p:nvSpPr>
              <p:cNvPr id="1389" name="TextBox 1388">
                <a:extLst>
                  <a:ext uri="{FF2B5EF4-FFF2-40B4-BE49-F238E27FC236}">
                    <a16:creationId xmlns:a16="http://schemas.microsoft.com/office/drawing/2014/main" id="{A2D23EDF-01BA-4DE8-71A8-914A3781F3CF}"/>
                  </a:ext>
                </a:extLst>
              </p:cNvPr>
              <p:cNvSpPr txBox="1"/>
              <p:nvPr/>
            </p:nvSpPr>
            <p:spPr>
              <a:xfrm>
                <a:off x="771526" y="4548356"/>
                <a:ext cx="202378" cy="124650"/>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a:t>
                </a:r>
              </a:p>
            </p:txBody>
          </p:sp>
          <p:sp>
            <p:nvSpPr>
              <p:cNvPr id="1390" name="TextBox 1389">
                <a:extLst>
                  <a:ext uri="{FF2B5EF4-FFF2-40B4-BE49-F238E27FC236}">
                    <a16:creationId xmlns:a16="http://schemas.microsoft.com/office/drawing/2014/main" id="{08B6BE75-4638-303E-FA87-F716910730DE}"/>
                  </a:ext>
                </a:extLst>
              </p:cNvPr>
              <p:cNvSpPr txBox="1"/>
              <p:nvPr/>
            </p:nvSpPr>
            <p:spPr>
              <a:xfrm>
                <a:off x="771526" y="4136848"/>
                <a:ext cx="202378" cy="124650"/>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0.2</a:t>
                </a:r>
              </a:p>
            </p:txBody>
          </p:sp>
          <p:sp>
            <p:nvSpPr>
              <p:cNvPr id="1391" name="TextBox 1390">
                <a:extLst>
                  <a:ext uri="{FF2B5EF4-FFF2-40B4-BE49-F238E27FC236}">
                    <a16:creationId xmlns:a16="http://schemas.microsoft.com/office/drawing/2014/main" id="{2040A2F7-A8BC-53CF-441B-2BE435A9BD44}"/>
                  </a:ext>
                </a:extLst>
              </p:cNvPr>
              <p:cNvSpPr txBox="1"/>
              <p:nvPr/>
            </p:nvSpPr>
            <p:spPr>
              <a:xfrm>
                <a:off x="771526" y="3740492"/>
                <a:ext cx="202378" cy="124650"/>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0.4</a:t>
                </a:r>
              </a:p>
            </p:txBody>
          </p:sp>
          <p:sp>
            <p:nvSpPr>
              <p:cNvPr id="1392" name="TextBox 1391">
                <a:extLst>
                  <a:ext uri="{FF2B5EF4-FFF2-40B4-BE49-F238E27FC236}">
                    <a16:creationId xmlns:a16="http://schemas.microsoft.com/office/drawing/2014/main" id="{D9E5F87D-AC81-5503-B694-64ED7AE427F8}"/>
                  </a:ext>
                </a:extLst>
              </p:cNvPr>
              <p:cNvSpPr txBox="1"/>
              <p:nvPr/>
            </p:nvSpPr>
            <p:spPr>
              <a:xfrm>
                <a:off x="771526" y="3328984"/>
                <a:ext cx="202378" cy="124650"/>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0.6</a:t>
                </a:r>
              </a:p>
            </p:txBody>
          </p:sp>
          <p:sp>
            <p:nvSpPr>
              <p:cNvPr id="1393" name="TextBox 1392">
                <a:extLst>
                  <a:ext uri="{FF2B5EF4-FFF2-40B4-BE49-F238E27FC236}">
                    <a16:creationId xmlns:a16="http://schemas.microsoft.com/office/drawing/2014/main" id="{4270B7E7-8D69-05C9-5F30-D833CAEB151F}"/>
                  </a:ext>
                </a:extLst>
              </p:cNvPr>
              <p:cNvSpPr txBox="1"/>
              <p:nvPr/>
            </p:nvSpPr>
            <p:spPr>
              <a:xfrm>
                <a:off x="771526" y="2926502"/>
                <a:ext cx="202378" cy="124650"/>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0.8</a:t>
                </a:r>
              </a:p>
            </p:txBody>
          </p:sp>
          <p:sp>
            <p:nvSpPr>
              <p:cNvPr id="1394" name="TextBox 1393">
                <a:extLst>
                  <a:ext uri="{FF2B5EF4-FFF2-40B4-BE49-F238E27FC236}">
                    <a16:creationId xmlns:a16="http://schemas.microsoft.com/office/drawing/2014/main" id="{21492641-3334-F44B-4D13-3AA5D1CE8D72}"/>
                  </a:ext>
                </a:extLst>
              </p:cNvPr>
              <p:cNvSpPr txBox="1"/>
              <p:nvPr/>
            </p:nvSpPr>
            <p:spPr>
              <a:xfrm>
                <a:off x="771526" y="2532266"/>
                <a:ext cx="202378" cy="124650"/>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1.0</a:t>
                </a:r>
              </a:p>
            </p:txBody>
          </p:sp>
          <p:sp>
            <p:nvSpPr>
              <p:cNvPr id="1395" name="TextBox 1394">
                <a:extLst>
                  <a:ext uri="{FF2B5EF4-FFF2-40B4-BE49-F238E27FC236}">
                    <a16:creationId xmlns:a16="http://schemas.microsoft.com/office/drawing/2014/main" id="{BF6E1FE5-821C-1FF4-3C3C-18B9FB58F6B3}"/>
                  </a:ext>
                </a:extLst>
              </p:cNvPr>
              <p:cNvSpPr txBox="1"/>
              <p:nvPr/>
            </p:nvSpPr>
            <p:spPr>
              <a:xfrm rot="16200000">
                <a:off x="-399304" y="3487521"/>
                <a:ext cx="2081257"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Aptos" panose="020B0004020202020204" pitchFamily="34" charset="0"/>
                    <a:cs typeface="Arial" panose="020B0604020202020204" pitchFamily="34" charset="0"/>
                  </a:rPr>
                  <a:t>Probability of EFS</a:t>
                </a:r>
                <a:endParaRPr kumimoji="0" lang="en-US" sz="1000" b="0" i="0" u="none" strike="noStrike" kern="0" cap="none" spc="0" normalizeH="0" baseline="0" noProof="0">
                  <a:ln>
                    <a:noFill/>
                  </a:ln>
                  <a:solidFill>
                    <a:prstClr val="black"/>
                  </a:solidFill>
                  <a:effectLst/>
                  <a:uLnTx/>
                  <a:uFillTx/>
                  <a:latin typeface="Arial Narrow" panose="020B0606020202030204" pitchFamily="34" charset="0"/>
                  <a:ea typeface="+mn-ea"/>
                  <a:cs typeface="+mn-cs"/>
                </a:endParaRPr>
              </a:p>
            </p:txBody>
          </p:sp>
        </p:grpSp>
        <p:grpSp>
          <p:nvGrpSpPr>
            <p:cNvPr id="1011" name="Group 1010">
              <a:extLst>
                <a:ext uri="{FF2B5EF4-FFF2-40B4-BE49-F238E27FC236}">
                  <a16:creationId xmlns:a16="http://schemas.microsoft.com/office/drawing/2014/main" id="{F10CF62F-C0E7-B5F1-4012-476E4C5D05B6}"/>
                </a:ext>
              </a:extLst>
            </p:cNvPr>
            <p:cNvGrpSpPr/>
            <p:nvPr/>
          </p:nvGrpSpPr>
          <p:grpSpPr>
            <a:xfrm>
              <a:off x="6589030" y="4273036"/>
              <a:ext cx="4245799" cy="320411"/>
              <a:chOff x="969139" y="4672703"/>
              <a:chExt cx="4245799" cy="320411"/>
            </a:xfrm>
          </p:grpSpPr>
          <p:grpSp>
            <p:nvGrpSpPr>
              <p:cNvPr id="1366" name="Group 1365">
                <a:extLst>
                  <a:ext uri="{FF2B5EF4-FFF2-40B4-BE49-F238E27FC236}">
                    <a16:creationId xmlns:a16="http://schemas.microsoft.com/office/drawing/2014/main" id="{A6D9ABA5-07B2-B010-8B73-05713133442D}"/>
                  </a:ext>
                </a:extLst>
              </p:cNvPr>
              <p:cNvGrpSpPr/>
              <p:nvPr/>
            </p:nvGrpSpPr>
            <p:grpSpPr>
              <a:xfrm>
                <a:off x="969139" y="4672703"/>
                <a:ext cx="4138641" cy="124650"/>
                <a:chOff x="969139" y="4672703"/>
                <a:chExt cx="4138641" cy="124650"/>
              </a:xfrm>
            </p:grpSpPr>
            <p:sp>
              <p:nvSpPr>
                <p:cNvPr id="1368" name="TextBox 1367">
                  <a:extLst>
                    <a:ext uri="{FF2B5EF4-FFF2-40B4-BE49-F238E27FC236}">
                      <a16:creationId xmlns:a16="http://schemas.microsoft.com/office/drawing/2014/main" id="{226E9D6D-4ED2-F2A7-ACC6-D78CB7746794}"/>
                    </a:ext>
                  </a:extLst>
                </p:cNvPr>
                <p:cNvSpPr txBox="1"/>
                <p:nvPr/>
              </p:nvSpPr>
              <p:spPr>
                <a:xfrm>
                  <a:off x="969139"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0</a:t>
                  </a:r>
                </a:p>
              </p:txBody>
            </p:sp>
            <p:sp>
              <p:nvSpPr>
                <p:cNvPr id="1369" name="TextBox 1368">
                  <a:extLst>
                    <a:ext uri="{FF2B5EF4-FFF2-40B4-BE49-F238E27FC236}">
                      <a16:creationId xmlns:a16="http://schemas.microsoft.com/office/drawing/2014/main" id="{A44164F4-FCBF-F517-62CD-25EEF966A04A}"/>
                    </a:ext>
                  </a:extLst>
                </p:cNvPr>
                <p:cNvSpPr txBox="1"/>
                <p:nvPr/>
              </p:nvSpPr>
              <p:spPr>
                <a:xfrm>
                  <a:off x="1166755"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a:t>
                  </a:r>
                </a:p>
              </p:txBody>
            </p:sp>
            <p:sp>
              <p:nvSpPr>
                <p:cNvPr id="1370" name="TextBox 1369">
                  <a:extLst>
                    <a:ext uri="{FF2B5EF4-FFF2-40B4-BE49-F238E27FC236}">
                      <a16:creationId xmlns:a16="http://schemas.microsoft.com/office/drawing/2014/main" id="{4F0B3E86-6F01-9061-0DB9-9A15EA707E2D}"/>
                    </a:ext>
                  </a:extLst>
                </p:cNvPr>
                <p:cNvSpPr txBox="1"/>
                <p:nvPr/>
              </p:nvSpPr>
              <p:spPr>
                <a:xfrm>
                  <a:off x="1364371"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6</a:t>
                  </a:r>
                </a:p>
              </p:txBody>
            </p:sp>
            <p:sp>
              <p:nvSpPr>
                <p:cNvPr id="1371" name="TextBox 1370">
                  <a:extLst>
                    <a:ext uri="{FF2B5EF4-FFF2-40B4-BE49-F238E27FC236}">
                      <a16:creationId xmlns:a16="http://schemas.microsoft.com/office/drawing/2014/main" id="{154B496D-166C-2BF1-A2FD-527CD07625BF}"/>
                    </a:ext>
                  </a:extLst>
                </p:cNvPr>
                <p:cNvSpPr txBox="1"/>
                <p:nvPr/>
              </p:nvSpPr>
              <p:spPr>
                <a:xfrm>
                  <a:off x="1561987"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9</a:t>
                  </a:r>
                </a:p>
              </p:txBody>
            </p:sp>
            <p:sp>
              <p:nvSpPr>
                <p:cNvPr id="1372" name="TextBox 1371">
                  <a:extLst>
                    <a:ext uri="{FF2B5EF4-FFF2-40B4-BE49-F238E27FC236}">
                      <a16:creationId xmlns:a16="http://schemas.microsoft.com/office/drawing/2014/main" id="{859415D4-5977-0237-8E1F-751349150234}"/>
                    </a:ext>
                  </a:extLst>
                </p:cNvPr>
                <p:cNvSpPr txBox="1"/>
                <p:nvPr/>
              </p:nvSpPr>
              <p:spPr>
                <a:xfrm>
                  <a:off x="1759603"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12</a:t>
                  </a:r>
                </a:p>
              </p:txBody>
            </p:sp>
            <p:sp>
              <p:nvSpPr>
                <p:cNvPr id="1373" name="TextBox 1372">
                  <a:extLst>
                    <a:ext uri="{FF2B5EF4-FFF2-40B4-BE49-F238E27FC236}">
                      <a16:creationId xmlns:a16="http://schemas.microsoft.com/office/drawing/2014/main" id="{1B96ED32-40E0-9BA4-B8FB-8B05A8D21689}"/>
                    </a:ext>
                  </a:extLst>
                </p:cNvPr>
                <p:cNvSpPr txBox="1"/>
                <p:nvPr/>
              </p:nvSpPr>
              <p:spPr>
                <a:xfrm>
                  <a:off x="1957219"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15</a:t>
                  </a:r>
                </a:p>
              </p:txBody>
            </p:sp>
            <p:sp>
              <p:nvSpPr>
                <p:cNvPr id="1374" name="TextBox 1373">
                  <a:extLst>
                    <a:ext uri="{FF2B5EF4-FFF2-40B4-BE49-F238E27FC236}">
                      <a16:creationId xmlns:a16="http://schemas.microsoft.com/office/drawing/2014/main" id="{2B878C0E-070C-F42E-A8E0-0173C13515C1}"/>
                    </a:ext>
                  </a:extLst>
                </p:cNvPr>
                <p:cNvSpPr txBox="1"/>
                <p:nvPr/>
              </p:nvSpPr>
              <p:spPr>
                <a:xfrm>
                  <a:off x="2154835"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18</a:t>
                  </a:r>
                </a:p>
              </p:txBody>
            </p:sp>
            <p:sp>
              <p:nvSpPr>
                <p:cNvPr id="1375" name="TextBox 1374">
                  <a:extLst>
                    <a:ext uri="{FF2B5EF4-FFF2-40B4-BE49-F238E27FC236}">
                      <a16:creationId xmlns:a16="http://schemas.microsoft.com/office/drawing/2014/main" id="{CD97F849-6A55-990B-CA1C-39BC5566B869}"/>
                    </a:ext>
                  </a:extLst>
                </p:cNvPr>
                <p:cNvSpPr txBox="1"/>
                <p:nvPr/>
              </p:nvSpPr>
              <p:spPr>
                <a:xfrm>
                  <a:off x="2352451"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21</a:t>
                  </a:r>
                </a:p>
              </p:txBody>
            </p:sp>
            <p:sp>
              <p:nvSpPr>
                <p:cNvPr id="1376" name="TextBox 1375">
                  <a:extLst>
                    <a:ext uri="{FF2B5EF4-FFF2-40B4-BE49-F238E27FC236}">
                      <a16:creationId xmlns:a16="http://schemas.microsoft.com/office/drawing/2014/main" id="{CD67F621-00ED-D9A5-C7D8-8A512D7028A2}"/>
                    </a:ext>
                  </a:extLst>
                </p:cNvPr>
                <p:cNvSpPr txBox="1"/>
                <p:nvPr/>
              </p:nvSpPr>
              <p:spPr>
                <a:xfrm>
                  <a:off x="2549907"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24</a:t>
                  </a:r>
                </a:p>
              </p:txBody>
            </p:sp>
            <p:sp>
              <p:nvSpPr>
                <p:cNvPr id="1377" name="TextBox 1376">
                  <a:extLst>
                    <a:ext uri="{FF2B5EF4-FFF2-40B4-BE49-F238E27FC236}">
                      <a16:creationId xmlns:a16="http://schemas.microsoft.com/office/drawing/2014/main" id="{C7D0B8F3-DD00-02B9-FF26-444E3F75AD3E}"/>
                    </a:ext>
                  </a:extLst>
                </p:cNvPr>
                <p:cNvSpPr txBox="1"/>
                <p:nvPr/>
              </p:nvSpPr>
              <p:spPr>
                <a:xfrm>
                  <a:off x="2747363"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27</a:t>
                  </a:r>
                </a:p>
              </p:txBody>
            </p:sp>
            <p:sp>
              <p:nvSpPr>
                <p:cNvPr id="1378" name="TextBox 1377">
                  <a:extLst>
                    <a:ext uri="{FF2B5EF4-FFF2-40B4-BE49-F238E27FC236}">
                      <a16:creationId xmlns:a16="http://schemas.microsoft.com/office/drawing/2014/main" id="{E8411D40-4105-9A55-60DA-3C796F5DF8DA}"/>
                    </a:ext>
                  </a:extLst>
                </p:cNvPr>
                <p:cNvSpPr txBox="1"/>
                <p:nvPr/>
              </p:nvSpPr>
              <p:spPr>
                <a:xfrm>
                  <a:off x="2944819"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30</a:t>
                  </a:r>
                </a:p>
              </p:txBody>
            </p:sp>
            <p:sp>
              <p:nvSpPr>
                <p:cNvPr id="1379" name="TextBox 1378">
                  <a:extLst>
                    <a:ext uri="{FF2B5EF4-FFF2-40B4-BE49-F238E27FC236}">
                      <a16:creationId xmlns:a16="http://schemas.microsoft.com/office/drawing/2014/main" id="{B0711B64-8EBD-ACFB-1765-2DBF053EBCAA}"/>
                    </a:ext>
                  </a:extLst>
                </p:cNvPr>
                <p:cNvSpPr txBox="1"/>
                <p:nvPr/>
              </p:nvSpPr>
              <p:spPr>
                <a:xfrm>
                  <a:off x="3145602"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33</a:t>
                  </a:r>
                </a:p>
              </p:txBody>
            </p:sp>
            <p:sp>
              <p:nvSpPr>
                <p:cNvPr id="1380" name="TextBox 1379">
                  <a:extLst>
                    <a:ext uri="{FF2B5EF4-FFF2-40B4-BE49-F238E27FC236}">
                      <a16:creationId xmlns:a16="http://schemas.microsoft.com/office/drawing/2014/main" id="{01694910-502A-36C7-6745-72C560895AA3}"/>
                    </a:ext>
                  </a:extLst>
                </p:cNvPr>
                <p:cNvSpPr txBox="1"/>
                <p:nvPr/>
              </p:nvSpPr>
              <p:spPr>
                <a:xfrm>
                  <a:off x="3341623"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36</a:t>
                  </a:r>
                </a:p>
              </p:txBody>
            </p:sp>
            <p:sp>
              <p:nvSpPr>
                <p:cNvPr id="1381" name="TextBox 1380">
                  <a:extLst>
                    <a:ext uri="{FF2B5EF4-FFF2-40B4-BE49-F238E27FC236}">
                      <a16:creationId xmlns:a16="http://schemas.microsoft.com/office/drawing/2014/main" id="{4ECE9B88-824E-BFED-CA98-B345A42C275E}"/>
                    </a:ext>
                  </a:extLst>
                </p:cNvPr>
                <p:cNvSpPr txBox="1"/>
                <p:nvPr/>
              </p:nvSpPr>
              <p:spPr>
                <a:xfrm>
                  <a:off x="3537644"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39</a:t>
                  </a:r>
                </a:p>
              </p:txBody>
            </p:sp>
            <p:sp>
              <p:nvSpPr>
                <p:cNvPr id="1382" name="TextBox 1381">
                  <a:extLst>
                    <a:ext uri="{FF2B5EF4-FFF2-40B4-BE49-F238E27FC236}">
                      <a16:creationId xmlns:a16="http://schemas.microsoft.com/office/drawing/2014/main" id="{C9ED7BCE-505C-BA37-222D-FE1C7EF09E5C}"/>
                    </a:ext>
                  </a:extLst>
                </p:cNvPr>
                <p:cNvSpPr txBox="1"/>
                <p:nvPr/>
              </p:nvSpPr>
              <p:spPr>
                <a:xfrm>
                  <a:off x="3733665"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42</a:t>
                  </a:r>
                </a:p>
              </p:txBody>
            </p:sp>
            <p:sp>
              <p:nvSpPr>
                <p:cNvPr id="1383" name="TextBox 1382">
                  <a:extLst>
                    <a:ext uri="{FF2B5EF4-FFF2-40B4-BE49-F238E27FC236}">
                      <a16:creationId xmlns:a16="http://schemas.microsoft.com/office/drawing/2014/main" id="{15FC6CCD-B0AF-9E67-6D3F-9A920E7F97C6}"/>
                    </a:ext>
                  </a:extLst>
                </p:cNvPr>
                <p:cNvSpPr txBox="1"/>
                <p:nvPr/>
              </p:nvSpPr>
              <p:spPr>
                <a:xfrm>
                  <a:off x="3936829"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45</a:t>
                  </a:r>
                </a:p>
              </p:txBody>
            </p:sp>
            <p:sp>
              <p:nvSpPr>
                <p:cNvPr id="1384" name="TextBox 1383">
                  <a:extLst>
                    <a:ext uri="{FF2B5EF4-FFF2-40B4-BE49-F238E27FC236}">
                      <a16:creationId xmlns:a16="http://schemas.microsoft.com/office/drawing/2014/main" id="{2874F366-49EA-C4E0-64CE-6671989E4075}"/>
                    </a:ext>
                  </a:extLst>
                </p:cNvPr>
                <p:cNvSpPr txBox="1"/>
                <p:nvPr/>
              </p:nvSpPr>
              <p:spPr>
                <a:xfrm>
                  <a:off x="4331381"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51</a:t>
                  </a:r>
                </a:p>
              </p:txBody>
            </p:sp>
            <p:sp>
              <p:nvSpPr>
                <p:cNvPr id="1385" name="TextBox 1384">
                  <a:extLst>
                    <a:ext uri="{FF2B5EF4-FFF2-40B4-BE49-F238E27FC236}">
                      <a16:creationId xmlns:a16="http://schemas.microsoft.com/office/drawing/2014/main" id="{B06EEC27-DEB7-576E-0990-58CE7DC0AB29}"/>
                    </a:ext>
                  </a:extLst>
                </p:cNvPr>
                <p:cNvSpPr txBox="1"/>
                <p:nvPr/>
              </p:nvSpPr>
              <p:spPr>
                <a:xfrm>
                  <a:off x="4130598"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48</a:t>
                  </a:r>
                </a:p>
              </p:txBody>
            </p:sp>
            <p:sp>
              <p:nvSpPr>
                <p:cNvPr id="1386" name="TextBox 1385">
                  <a:extLst>
                    <a:ext uri="{FF2B5EF4-FFF2-40B4-BE49-F238E27FC236}">
                      <a16:creationId xmlns:a16="http://schemas.microsoft.com/office/drawing/2014/main" id="{FA4AD2AC-4AAD-9565-6715-870910E8CD3E}"/>
                    </a:ext>
                  </a:extLst>
                </p:cNvPr>
                <p:cNvSpPr txBox="1"/>
                <p:nvPr/>
              </p:nvSpPr>
              <p:spPr>
                <a:xfrm>
                  <a:off x="4529053"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54</a:t>
                  </a:r>
                </a:p>
              </p:txBody>
            </p:sp>
            <p:sp>
              <p:nvSpPr>
                <p:cNvPr id="1387" name="TextBox 1386">
                  <a:extLst>
                    <a:ext uri="{FF2B5EF4-FFF2-40B4-BE49-F238E27FC236}">
                      <a16:creationId xmlns:a16="http://schemas.microsoft.com/office/drawing/2014/main" id="{F2C304FA-D833-3BC1-597C-72B07A4DC68C}"/>
                    </a:ext>
                  </a:extLst>
                </p:cNvPr>
                <p:cNvSpPr txBox="1"/>
                <p:nvPr/>
              </p:nvSpPr>
              <p:spPr>
                <a:xfrm>
                  <a:off x="4724343"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57</a:t>
                  </a:r>
                </a:p>
              </p:txBody>
            </p:sp>
            <p:sp>
              <p:nvSpPr>
                <p:cNvPr id="1388" name="TextBox 1387">
                  <a:extLst>
                    <a:ext uri="{FF2B5EF4-FFF2-40B4-BE49-F238E27FC236}">
                      <a16:creationId xmlns:a16="http://schemas.microsoft.com/office/drawing/2014/main" id="{7B1AD908-2BEA-DEB1-BAE0-84BC5C48A6CB}"/>
                    </a:ext>
                  </a:extLst>
                </p:cNvPr>
                <p:cNvSpPr txBox="1"/>
                <p:nvPr/>
              </p:nvSpPr>
              <p:spPr>
                <a:xfrm>
                  <a:off x="4924395" y="4672703"/>
                  <a:ext cx="183385" cy="12465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0" cap="none" spc="0" normalizeH="0" baseline="0" noProof="0">
                      <a:ln>
                        <a:noFill/>
                      </a:ln>
                      <a:solidFill>
                        <a:prstClr val="black"/>
                      </a:solidFill>
                      <a:effectLst/>
                      <a:uLnTx/>
                      <a:uFillTx/>
                      <a:latin typeface="Arial Narrow" panose="020B0606020202030204" pitchFamily="34" charset="0"/>
                      <a:ea typeface="+mn-ea"/>
                      <a:cs typeface="+mn-cs"/>
                    </a:rPr>
                    <a:t>60</a:t>
                  </a:r>
                </a:p>
              </p:txBody>
            </p:sp>
          </p:grpSp>
          <p:sp>
            <p:nvSpPr>
              <p:cNvPr id="1367" name="TextBox 1366">
                <a:extLst>
                  <a:ext uri="{FF2B5EF4-FFF2-40B4-BE49-F238E27FC236}">
                    <a16:creationId xmlns:a16="http://schemas.microsoft.com/office/drawing/2014/main" id="{D8E8FDBE-B10F-2931-72C7-7A4A43A4AE6B}"/>
                  </a:ext>
                </a:extLst>
              </p:cNvPr>
              <p:cNvSpPr txBox="1"/>
              <p:nvPr/>
            </p:nvSpPr>
            <p:spPr>
              <a:xfrm>
                <a:off x="1023938" y="4854615"/>
                <a:ext cx="419100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Time from randomization (months)</a:t>
                </a:r>
              </a:p>
            </p:txBody>
          </p:sp>
        </p:grpSp>
        <p:grpSp>
          <p:nvGrpSpPr>
            <p:cNvPr id="1012" name="Group 1011">
              <a:extLst>
                <a:ext uri="{FF2B5EF4-FFF2-40B4-BE49-F238E27FC236}">
                  <a16:creationId xmlns:a16="http://schemas.microsoft.com/office/drawing/2014/main" id="{257EE553-9EE2-3E67-B248-0340BC7E9A5F}"/>
                </a:ext>
              </a:extLst>
            </p:cNvPr>
            <p:cNvGrpSpPr/>
            <p:nvPr/>
          </p:nvGrpSpPr>
          <p:grpSpPr>
            <a:xfrm>
              <a:off x="6683184" y="2559433"/>
              <a:ext cx="4038901" cy="338664"/>
              <a:chOff x="6698456" y="2667000"/>
              <a:chExt cx="4038901" cy="407937"/>
            </a:xfrm>
          </p:grpSpPr>
          <p:grpSp>
            <p:nvGrpSpPr>
              <p:cNvPr id="1252" name="Group 1251">
                <a:extLst>
                  <a:ext uri="{FF2B5EF4-FFF2-40B4-BE49-F238E27FC236}">
                    <a16:creationId xmlns:a16="http://schemas.microsoft.com/office/drawing/2014/main" id="{C8481F81-533C-C91D-CA02-9BCA790870FE}"/>
                  </a:ext>
                </a:extLst>
              </p:cNvPr>
              <p:cNvGrpSpPr/>
              <p:nvPr/>
            </p:nvGrpSpPr>
            <p:grpSpPr>
              <a:xfrm>
                <a:off x="6698456" y="2667000"/>
                <a:ext cx="4011901" cy="407937"/>
                <a:chOff x="6698456" y="2667000"/>
                <a:chExt cx="4011901" cy="407937"/>
              </a:xfrm>
            </p:grpSpPr>
            <p:cxnSp>
              <p:nvCxnSpPr>
                <p:cNvPr id="1307" name="Straight Connector 1306">
                  <a:extLst>
                    <a:ext uri="{FF2B5EF4-FFF2-40B4-BE49-F238E27FC236}">
                      <a16:creationId xmlns:a16="http://schemas.microsoft.com/office/drawing/2014/main" id="{B82EF228-BF8A-423E-6D0A-C233BC21865B}"/>
                    </a:ext>
                  </a:extLst>
                </p:cNvPr>
                <p:cNvCxnSpPr/>
                <p:nvPr/>
              </p:nvCxnSpPr>
              <p:spPr>
                <a:xfrm>
                  <a:off x="7591426" y="280588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grpSp>
              <p:nvGrpSpPr>
                <p:cNvPr id="1308" name="Group 1307">
                  <a:extLst>
                    <a:ext uri="{FF2B5EF4-FFF2-40B4-BE49-F238E27FC236}">
                      <a16:creationId xmlns:a16="http://schemas.microsoft.com/office/drawing/2014/main" id="{FF3490C8-5514-6E01-CA39-10478FF49278}"/>
                    </a:ext>
                  </a:extLst>
                </p:cNvPr>
                <p:cNvGrpSpPr/>
                <p:nvPr/>
              </p:nvGrpSpPr>
              <p:grpSpPr>
                <a:xfrm>
                  <a:off x="6698456" y="2667000"/>
                  <a:ext cx="4011901" cy="407937"/>
                  <a:chOff x="6698456" y="2667000"/>
                  <a:chExt cx="4011901" cy="407937"/>
                </a:xfrm>
              </p:grpSpPr>
              <p:sp>
                <p:nvSpPr>
                  <p:cNvPr id="1309" name="Freeform: Shape 1024">
                    <a:extLst>
                      <a:ext uri="{FF2B5EF4-FFF2-40B4-BE49-F238E27FC236}">
                        <a16:creationId xmlns:a16="http://schemas.microsoft.com/office/drawing/2014/main" id="{92021CA5-C905-AFDB-3998-7DC78D69305F}"/>
                      </a:ext>
                    </a:extLst>
                  </p:cNvPr>
                  <p:cNvSpPr/>
                  <p:nvPr/>
                </p:nvSpPr>
                <p:spPr>
                  <a:xfrm>
                    <a:off x="6698456" y="2667000"/>
                    <a:ext cx="4005263" cy="383381"/>
                  </a:xfrm>
                  <a:custGeom>
                    <a:avLst/>
                    <a:gdLst>
                      <a:gd name="connsiteX0" fmla="*/ 0 w 4005263"/>
                      <a:gd name="connsiteY0" fmla="*/ 0 h 383381"/>
                      <a:gd name="connsiteX1" fmla="*/ 178594 w 4005263"/>
                      <a:gd name="connsiteY1" fmla="*/ 0 h 383381"/>
                      <a:gd name="connsiteX2" fmla="*/ 178594 w 4005263"/>
                      <a:gd name="connsiteY2" fmla="*/ 21431 h 383381"/>
                      <a:gd name="connsiteX3" fmla="*/ 242888 w 4005263"/>
                      <a:gd name="connsiteY3" fmla="*/ 21431 h 383381"/>
                      <a:gd name="connsiteX4" fmla="*/ 242888 w 4005263"/>
                      <a:gd name="connsiteY4" fmla="*/ 95250 h 383381"/>
                      <a:gd name="connsiteX5" fmla="*/ 711994 w 4005263"/>
                      <a:gd name="connsiteY5" fmla="*/ 95250 h 383381"/>
                      <a:gd name="connsiteX6" fmla="*/ 711994 w 4005263"/>
                      <a:gd name="connsiteY6" fmla="*/ 147638 h 383381"/>
                      <a:gd name="connsiteX7" fmla="*/ 783432 w 4005263"/>
                      <a:gd name="connsiteY7" fmla="*/ 147638 h 383381"/>
                      <a:gd name="connsiteX8" fmla="*/ 783432 w 4005263"/>
                      <a:gd name="connsiteY8" fmla="*/ 169069 h 383381"/>
                      <a:gd name="connsiteX9" fmla="*/ 1364457 w 4005263"/>
                      <a:gd name="connsiteY9" fmla="*/ 169069 h 383381"/>
                      <a:gd name="connsiteX10" fmla="*/ 1364457 w 4005263"/>
                      <a:gd name="connsiteY10" fmla="*/ 188119 h 383381"/>
                      <a:gd name="connsiteX11" fmla="*/ 1438275 w 4005263"/>
                      <a:gd name="connsiteY11" fmla="*/ 188119 h 383381"/>
                      <a:gd name="connsiteX12" fmla="*/ 1438275 w 4005263"/>
                      <a:gd name="connsiteY12" fmla="*/ 211931 h 383381"/>
                      <a:gd name="connsiteX13" fmla="*/ 1809750 w 4005263"/>
                      <a:gd name="connsiteY13" fmla="*/ 211931 h 383381"/>
                      <a:gd name="connsiteX14" fmla="*/ 1809750 w 4005263"/>
                      <a:gd name="connsiteY14" fmla="*/ 238125 h 383381"/>
                      <a:gd name="connsiteX15" fmla="*/ 1874044 w 4005263"/>
                      <a:gd name="connsiteY15" fmla="*/ 238125 h 383381"/>
                      <a:gd name="connsiteX16" fmla="*/ 1874044 w 4005263"/>
                      <a:gd name="connsiteY16" fmla="*/ 257175 h 383381"/>
                      <a:gd name="connsiteX17" fmla="*/ 2347913 w 4005263"/>
                      <a:gd name="connsiteY17" fmla="*/ 257175 h 383381"/>
                      <a:gd name="connsiteX18" fmla="*/ 2347913 w 4005263"/>
                      <a:gd name="connsiteY18" fmla="*/ 307181 h 383381"/>
                      <a:gd name="connsiteX19" fmla="*/ 3521869 w 4005263"/>
                      <a:gd name="connsiteY19" fmla="*/ 307181 h 383381"/>
                      <a:gd name="connsiteX20" fmla="*/ 3521869 w 4005263"/>
                      <a:gd name="connsiteY20" fmla="*/ 383381 h 383381"/>
                      <a:gd name="connsiteX21" fmla="*/ 4005263 w 4005263"/>
                      <a:gd name="connsiteY21" fmla="*/ 383381 h 38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5263" h="383381">
                        <a:moveTo>
                          <a:pt x="0" y="0"/>
                        </a:moveTo>
                        <a:lnTo>
                          <a:pt x="178594" y="0"/>
                        </a:lnTo>
                        <a:lnTo>
                          <a:pt x="178594" y="21431"/>
                        </a:lnTo>
                        <a:lnTo>
                          <a:pt x="242888" y="21431"/>
                        </a:lnTo>
                        <a:lnTo>
                          <a:pt x="242888" y="95250"/>
                        </a:lnTo>
                        <a:lnTo>
                          <a:pt x="711994" y="95250"/>
                        </a:lnTo>
                        <a:lnTo>
                          <a:pt x="711994" y="147638"/>
                        </a:lnTo>
                        <a:lnTo>
                          <a:pt x="783432" y="147638"/>
                        </a:lnTo>
                        <a:lnTo>
                          <a:pt x="783432" y="169069"/>
                        </a:lnTo>
                        <a:lnTo>
                          <a:pt x="1364457" y="169069"/>
                        </a:lnTo>
                        <a:lnTo>
                          <a:pt x="1364457" y="188119"/>
                        </a:lnTo>
                        <a:lnTo>
                          <a:pt x="1438275" y="188119"/>
                        </a:lnTo>
                        <a:lnTo>
                          <a:pt x="1438275" y="211931"/>
                        </a:lnTo>
                        <a:lnTo>
                          <a:pt x="1809750" y="211931"/>
                        </a:lnTo>
                        <a:lnTo>
                          <a:pt x="1809750" y="238125"/>
                        </a:lnTo>
                        <a:lnTo>
                          <a:pt x="1874044" y="238125"/>
                        </a:lnTo>
                        <a:lnTo>
                          <a:pt x="1874044" y="257175"/>
                        </a:lnTo>
                        <a:lnTo>
                          <a:pt x="2347913" y="257175"/>
                        </a:lnTo>
                        <a:lnTo>
                          <a:pt x="2347913" y="307181"/>
                        </a:lnTo>
                        <a:lnTo>
                          <a:pt x="3521869" y="307181"/>
                        </a:lnTo>
                        <a:lnTo>
                          <a:pt x="3521869" y="383381"/>
                        </a:lnTo>
                        <a:lnTo>
                          <a:pt x="4005263" y="383381"/>
                        </a:lnTo>
                      </a:path>
                    </a:pathLst>
                  </a:custGeom>
                  <a:noFill/>
                  <a:ln>
                    <a:solidFill>
                      <a:srgbClr val="32A3F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10" name="Straight Connector 1309">
                    <a:extLst>
                      <a:ext uri="{FF2B5EF4-FFF2-40B4-BE49-F238E27FC236}">
                        <a16:creationId xmlns:a16="http://schemas.microsoft.com/office/drawing/2014/main" id="{8D74DD70-6086-57EE-6497-25C2FA0AEAC6}"/>
                      </a:ext>
                    </a:extLst>
                  </p:cNvPr>
                  <p:cNvCxnSpPr/>
                  <p:nvPr/>
                </p:nvCxnSpPr>
                <p:spPr>
                  <a:xfrm>
                    <a:off x="7553326" y="280588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11" name="Straight Connector 1310">
                    <a:extLst>
                      <a:ext uri="{FF2B5EF4-FFF2-40B4-BE49-F238E27FC236}">
                        <a16:creationId xmlns:a16="http://schemas.microsoft.com/office/drawing/2014/main" id="{894ED138-79C7-B843-B41C-A182C90CFEE7}"/>
                      </a:ext>
                    </a:extLst>
                  </p:cNvPr>
                  <p:cNvCxnSpPr/>
                  <p:nvPr/>
                </p:nvCxnSpPr>
                <p:spPr>
                  <a:xfrm>
                    <a:off x="7605713" y="280588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12" name="Straight Connector 1311">
                    <a:extLst>
                      <a:ext uri="{FF2B5EF4-FFF2-40B4-BE49-F238E27FC236}">
                        <a16:creationId xmlns:a16="http://schemas.microsoft.com/office/drawing/2014/main" id="{1F093586-E270-8909-7906-FFBA2D8E51BA}"/>
                      </a:ext>
                    </a:extLst>
                  </p:cNvPr>
                  <p:cNvCxnSpPr/>
                  <p:nvPr/>
                </p:nvCxnSpPr>
                <p:spPr>
                  <a:xfrm>
                    <a:off x="7722395" y="280588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13" name="Straight Connector 1312">
                    <a:extLst>
                      <a:ext uri="{FF2B5EF4-FFF2-40B4-BE49-F238E27FC236}">
                        <a16:creationId xmlns:a16="http://schemas.microsoft.com/office/drawing/2014/main" id="{FC2A1AEE-FB61-C0C3-C806-35537CD8F231}"/>
                      </a:ext>
                    </a:extLst>
                  </p:cNvPr>
                  <p:cNvCxnSpPr/>
                  <p:nvPr/>
                </p:nvCxnSpPr>
                <p:spPr>
                  <a:xfrm>
                    <a:off x="8205789" y="2848744"/>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14" name="Straight Connector 1313">
                    <a:extLst>
                      <a:ext uri="{FF2B5EF4-FFF2-40B4-BE49-F238E27FC236}">
                        <a16:creationId xmlns:a16="http://schemas.microsoft.com/office/drawing/2014/main" id="{34638561-8011-A663-47CD-824E09FAA4C4}"/>
                      </a:ext>
                    </a:extLst>
                  </p:cNvPr>
                  <p:cNvCxnSpPr/>
                  <p:nvPr/>
                </p:nvCxnSpPr>
                <p:spPr>
                  <a:xfrm>
                    <a:off x="8371586" y="2848744"/>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15" name="Straight Connector 1314">
                    <a:extLst>
                      <a:ext uri="{FF2B5EF4-FFF2-40B4-BE49-F238E27FC236}">
                        <a16:creationId xmlns:a16="http://schemas.microsoft.com/office/drawing/2014/main" id="{C0E7175D-E353-7CEA-F6B4-B3A3405661D0}"/>
                      </a:ext>
                    </a:extLst>
                  </p:cNvPr>
                  <p:cNvCxnSpPr/>
                  <p:nvPr/>
                </p:nvCxnSpPr>
                <p:spPr>
                  <a:xfrm>
                    <a:off x="8768032" y="2893988"/>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16" name="Straight Connector 1315">
                    <a:extLst>
                      <a:ext uri="{FF2B5EF4-FFF2-40B4-BE49-F238E27FC236}">
                        <a16:creationId xmlns:a16="http://schemas.microsoft.com/office/drawing/2014/main" id="{11599C20-8847-8E63-0862-D7A994104D49}"/>
                      </a:ext>
                    </a:extLst>
                  </p:cNvPr>
                  <p:cNvCxnSpPr/>
                  <p:nvPr/>
                </p:nvCxnSpPr>
                <p:spPr>
                  <a:xfrm>
                    <a:off x="8781601" y="2893988"/>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17" name="Straight Connector 1316">
                    <a:extLst>
                      <a:ext uri="{FF2B5EF4-FFF2-40B4-BE49-F238E27FC236}">
                        <a16:creationId xmlns:a16="http://schemas.microsoft.com/office/drawing/2014/main" id="{7AF72529-38B1-30A9-A109-65919D5ECCDB}"/>
                      </a:ext>
                    </a:extLst>
                  </p:cNvPr>
                  <p:cNvCxnSpPr/>
                  <p:nvPr/>
                </p:nvCxnSpPr>
                <p:spPr>
                  <a:xfrm>
                    <a:off x="8800600" y="2893988"/>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18" name="Straight Connector 1317">
                    <a:extLst>
                      <a:ext uri="{FF2B5EF4-FFF2-40B4-BE49-F238E27FC236}">
                        <a16:creationId xmlns:a16="http://schemas.microsoft.com/office/drawing/2014/main" id="{A5EB48A1-F9AD-FF2D-6A0E-91D9CEEC6C82}"/>
                      </a:ext>
                    </a:extLst>
                  </p:cNvPr>
                  <p:cNvCxnSpPr/>
                  <p:nvPr/>
                </p:nvCxnSpPr>
                <p:spPr>
                  <a:xfrm>
                    <a:off x="8828458" y="2893988"/>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19" name="Straight Connector 1318">
                    <a:extLst>
                      <a:ext uri="{FF2B5EF4-FFF2-40B4-BE49-F238E27FC236}">
                        <a16:creationId xmlns:a16="http://schemas.microsoft.com/office/drawing/2014/main" id="{65FE1B7E-038E-8C9F-2F72-A1610A26C8B6}"/>
                      </a:ext>
                    </a:extLst>
                  </p:cNvPr>
                  <p:cNvCxnSpPr/>
                  <p:nvPr/>
                </p:nvCxnSpPr>
                <p:spPr>
                  <a:xfrm>
                    <a:off x="8838489" y="2893988"/>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0" name="Straight Connector 1319">
                    <a:extLst>
                      <a:ext uri="{FF2B5EF4-FFF2-40B4-BE49-F238E27FC236}">
                        <a16:creationId xmlns:a16="http://schemas.microsoft.com/office/drawing/2014/main" id="{AA50915F-26D3-99B7-171E-CA7BFA7D89C7}"/>
                      </a:ext>
                    </a:extLst>
                  </p:cNvPr>
                  <p:cNvCxnSpPr/>
                  <p:nvPr/>
                </p:nvCxnSpPr>
                <p:spPr>
                  <a:xfrm>
                    <a:off x="8897251" y="2893988"/>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1" name="Straight Connector 1320">
                    <a:extLst>
                      <a:ext uri="{FF2B5EF4-FFF2-40B4-BE49-F238E27FC236}">
                        <a16:creationId xmlns:a16="http://schemas.microsoft.com/office/drawing/2014/main" id="{26ECE6FF-A61B-2362-B4EC-B84C16AFAB09}"/>
                      </a:ext>
                    </a:extLst>
                  </p:cNvPr>
                  <p:cNvCxnSpPr/>
                  <p:nvPr/>
                </p:nvCxnSpPr>
                <p:spPr>
                  <a:xfrm>
                    <a:off x="9086867"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2" name="Straight Connector 1321">
                    <a:extLst>
                      <a:ext uri="{FF2B5EF4-FFF2-40B4-BE49-F238E27FC236}">
                        <a16:creationId xmlns:a16="http://schemas.microsoft.com/office/drawing/2014/main" id="{22E16A6E-6687-8275-BE07-87BC2287A48E}"/>
                      </a:ext>
                    </a:extLst>
                  </p:cNvPr>
                  <p:cNvCxnSpPr/>
                  <p:nvPr/>
                </p:nvCxnSpPr>
                <p:spPr>
                  <a:xfrm>
                    <a:off x="9117823"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3" name="Straight Connector 1322">
                    <a:extLst>
                      <a:ext uri="{FF2B5EF4-FFF2-40B4-BE49-F238E27FC236}">
                        <a16:creationId xmlns:a16="http://schemas.microsoft.com/office/drawing/2014/main" id="{27B2DC30-5548-4B27-19B0-A49B79B4BBFF}"/>
                      </a:ext>
                    </a:extLst>
                  </p:cNvPr>
                  <p:cNvCxnSpPr/>
                  <p:nvPr/>
                </p:nvCxnSpPr>
                <p:spPr>
                  <a:xfrm>
                    <a:off x="9130848"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4" name="Straight Connector 1323">
                    <a:extLst>
                      <a:ext uri="{FF2B5EF4-FFF2-40B4-BE49-F238E27FC236}">
                        <a16:creationId xmlns:a16="http://schemas.microsoft.com/office/drawing/2014/main" id="{0A22F245-A18B-ACBB-20FE-DDFA34AD7DC7}"/>
                      </a:ext>
                    </a:extLst>
                  </p:cNvPr>
                  <p:cNvCxnSpPr/>
                  <p:nvPr/>
                </p:nvCxnSpPr>
                <p:spPr>
                  <a:xfrm>
                    <a:off x="9154221"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5" name="Straight Connector 1324">
                    <a:extLst>
                      <a:ext uri="{FF2B5EF4-FFF2-40B4-BE49-F238E27FC236}">
                        <a16:creationId xmlns:a16="http://schemas.microsoft.com/office/drawing/2014/main" id="{98CC4811-58DA-D6F9-B885-5A6CE9ED2B5E}"/>
                      </a:ext>
                    </a:extLst>
                  </p:cNvPr>
                  <p:cNvCxnSpPr/>
                  <p:nvPr/>
                </p:nvCxnSpPr>
                <p:spPr>
                  <a:xfrm>
                    <a:off x="9165797"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6" name="Straight Connector 1325">
                    <a:extLst>
                      <a:ext uri="{FF2B5EF4-FFF2-40B4-BE49-F238E27FC236}">
                        <a16:creationId xmlns:a16="http://schemas.microsoft.com/office/drawing/2014/main" id="{CD751824-0A5B-8F5B-B104-3048D6AC3777}"/>
                      </a:ext>
                    </a:extLst>
                  </p:cNvPr>
                  <p:cNvCxnSpPr/>
                  <p:nvPr/>
                </p:nvCxnSpPr>
                <p:spPr>
                  <a:xfrm>
                    <a:off x="9215804"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7" name="Straight Connector 1326">
                    <a:extLst>
                      <a:ext uri="{FF2B5EF4-FFF2-40B4-BE49-F238E27FC236}">
                        <a16:creationId xmlns:a16="http://schemas.microsoft.com/office/drawing/2014/main" id="{E0725784-C0F6-967D-5953-A7BB0AB4309F}"/>
                      </a:ext>
                    </a:extLst>
                  </p:cNvPr>
                  <p:cNvCxnSpPr/>
                  <p:nvPr/>
                </p:nvCxnSpPr>
                <p:spPr>
                  <a:xfrm>
                    <a:off x="9251523"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8" name="Straight Connector 1327">
                    <a:extLst>
                      <a:ext uri="{FF2B5EF4-FFF2-40B4-BE49-F238E27FC236}">
                        <a16:creationId xmlns:a16="http://schemas.microsoft.com/office/drawing/2014/main" id="{A6AE55D8-5D2F-3422-2005-9AFE95836BCC}"/>
                      </a:ext>
                    </a:extLst>
                  </p:cNvPr>
                  <p:cNvCxnSpPr/>
                  <p:nvPr/>
                </p:nvCxnSpPr>
                <p:spPr>
                  <a:xfrm>
                    <a:off x="9301529"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29" name="Straight Connector 1328">
                    <a:extLst>
                      <a:ext uri="{FF2B5EF4-FFF2-40B4-BE49-F238E27FC236}">
                        <a16:creationId xmlns:a16="http://schemas.microsoft.com/office/drawing/2014/main" id="{379CF58E-8FD4-2C04-3999-0714A2498226}"/>
                      </a:ext>
                    </a:extLst>
                  </p:cNvPr>
                  <p:cNvCxnSpPr/>
                  <p:nvPr/>
                </p:nvCxnSpPr>
                <p:spPr>
                  <a:xfrm>
                    <a:off x="9465836"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0" name="Straight Connector 1329">
                    <a:extLst>
                      <a:ext uri="{FF2B5EF4-FFF2-40B4-BE49-F238E27FC236}">
                        <a16:creationId xmlns:a16="http://schemas.microsoft.com/office/drawing/2014/main" id="{F3A330C1-DC0F-2063-5EF9-72AFF8054AA1}"/>
                      </a:ext>
                    </a:extLst>
                  </p:cNvPr>
                  <p:cNvCxnSpPr/>
                  <p:nvPr/>
                </p:nvCxnSpPr>
                <p:spPr>
                  <a:xfrm>
                    <a:off x="9477743"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1" name="Straight Connector 1330">
                    <a:extLst>
                      <a:ext uri="{FF2B5EF4-FFF2-40B4-BE49-F238E27FC236}">
                        <a16:creationId xmlns:a16="http://schemas.microsoft.com/office/drawing/2014/main" id="{ECE5FCC5-BBF4-7DBE-E2E0-33DC2B44CB53}"/>
                      </a:ext>
                    </a:extLst>
                  </p:cNvPr>
                  <p:cNvCxnSpPr/>
                  <p:nvPr/>
                </p:nvCxnSpPr>
                <p:spPr>
                  <a:xfrm>
                    <a:off x="9489650"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2" name="Straight Connector 1331">
                    <a:extLst>
                      <a:ext uri="{FF2B5EF4-FFF2-40B4-BE49-F238E27FC236}">
                        <a16:creationId xmlns:a16="http://schemas.microsoft.com/office/drawing/2014/main" id="{8BC11ED4-2C7D-36BC-6D5A-FF933E4AD149}"/>
                      </a:ext>
                    </a:extLst>
                  </p:cNvPr>
                  <p:cNvCxnSpPr/>
                  <p:nvPr/>
                </p:nvCxnSpPr>
                <p:spPr>
                  <a:xfrm>
                    <a:off x="9500728"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3" name="Straight Connector 1332">
                    <a:extLst>
                      <a:ext uri="{FF2B5EF4-FFF2-40B4-BE49-F238E27FC236}">
                        <a16:creationId xmlns:a16="http://schemas.microsoft.com/office/drawing/2014/main" id="{91358AA5-8AB0-D17C-1F3F-34A46CE7B415}"/>
                      </a:ext>
                    </a:extLst>
                  </p:cNvPr>
                  <p:cNvCxnSpPr/>
                  <p:nvPr/>
                </p:nvCxnSpPr>
                <p:spPr>
                  <a:xfrm>
                    <a:off x="9517396" y="2943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4" name="Straight Connector 1333">
                    <a:extLst>
                      <a:ext uri="{FF2B5EF4-FFF2-40B4-BE49-F238E27FC236}">
                        <a16:creationId xmlns:a16="http://schemas.microsoft.com/office/drawing/2014/main" id="{85433707-1CFD-2D7F-A547-2A8F79604573}"/>
                      </a:ext>
                    </a:extLst>
                  </p:cNvPr>
                  <p:cNvCxnSpPr/>
                  <p:nvPr/>
                </p:nvCxnSpPr>
                <p:spPr>
                  <a:xfrm>
                    <a:off x="9524539"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5" name="Straight Connector 1334">
                    <a:extLst>
                      <a:ext uri="{FF2B5EF4-FFF2-40B4-BE49-F238E27FC236}">
                        <a16:creationId xmlns:a16="http://schemas.microsoft.com/office/drawing/2014/main" id="{F2CA8B0D-84B7-9647-8B6B-37DB0119FE54}"/>
                      </a:ext>
                    </a:extLst>
                  </p:cNvPr>
                  <p:cNvCxnSpPr/>
                  <p:nvPr/>
                </p:nvCxnSpPr>
                <p:spPr>
                  <a:xfrm>
                    <a:off x="9549158"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6" name="Straight Connector 1335">
                    <a:extLst>
                      <a:ext uri="{FF2B5EF4-FFF2-40B4-BE49-F238E27FC236}">
                        <a16:creationId xmlns:a16="http://schemas.microsoft.com/office/drawing/2014/main" id="{B53F8A32-1894-447D-C505-E43BC7327DF1}"/>
                      </a:ext>
                    </a:extLst>
                  </p:cNvPr>
                  <p:cNvCxnSpPr/>
                  <p:nvPr/>
                </p:nvCxnSpPr>
                <p:spPr>
                  <a:xfrm>
                    <a:off x="9561872"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7" name="Straight Connector 1336">
                    <a:extLst>
                      <a:ext uri="{FF2B5EF4-FFF2-40B4-BE49-F238E27FC236}">
                        <a16:creationId xmlns:a16="http://schemas.microsoft.com/office/drawing/2014/main" id="{523E401B-87D9-1B19-4649-4D218512174B}"/>
                      </a:ext>
                    </a:extLst>
                  </p:cNvPr>
                  <p:cNvCxnSpPr/>
                  <p:nvPr/>
                </p:nvCxnSpPr>
                <p:spPr>
                  <a:xfrm>
                    <a:off x="9590447"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a:extLst>
                      <a:ext uri="{FF2B5EF4-FFF2-40B4-BE49-F238E27FC236}">
                        <a16:creationId xmlns:a16="http://schemas.microsoft.com/office/drawing/2014/main" id="{59FDB0A8-BB90-1540-ECB9-46E1FE160C3E}"/>
                      </a:ext>
                    </a:extLst>
                  </p:cNvPr>
                  <p:cNvCxnSpPr/>
                  <p:nvPr/>
                </p:nvCxnSpPr>
                <p:spPr>
                  <a:xfrm>
                    <a:off x="9819047"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39" name="Straight Connector 1338">
                    <a:extLst>
                      <a:ext uri="{FF2B5EF4-FFF2-40B4-BE49-F238E27FC236}">
                        <a16:creationId xmlns:a16="http://schemas.microsoft.com/office/drawing/2014/main" id="{2681DC58-CA5A-2598-BD94-4A71BF8A7447}"/>
                      </a:ext>
                    </a:extLst>
                  </p:cNvPr>
                  <p:cNvCxnSpPr/>
                  <p:nvPr/>
                </p:nvCxnSpPr>
                <p:spPr>
                  <a:xfrm>
                    <a:off x="9833334"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a:extLst>
                      <a:ext uri="{FF2B5EF4-FFF2-40B4-BE49-F238E27FC236}">
                        <a16:creationId xmlns:a16="http://schemas.microsoft.com/office/drawing/2014/main" id="{06128536-E618-FC87-074E-75A4D2C19D5C}"/>
                      </a:ext>
                    </a:extLst>
                  </p:cNvPr>
                  <p:cNvCxnSpPr/>
                  <p:nvPr/>
                </p:nvCxnSpPr>
                <p:spPr>
                  <a:xfrm>
                    <a:off x="9847622"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1" name="Straight Connector 1340">
                    <a:extLst>
                      <a:ext uri="{FF2B5EF4-FFF2-40B4-BE49-F238E27FC236}">
                        <a16:creationId xmlns:a16="http://schemas.microsoft.com/office/drawing/2014/main" id="{1C092288-D6E3-30BB-291E-EB2B4DDB5873}"/>
                      </a:ext>
                    </a:extLst>
                  </p:cNvPr>
                  <p:cNvCxnSpPr/>
                  <p:nvPr/>
                </p:nvCxnSpPr>
                <p:spPr>
                  <a:xfrm>
                    <a:off x="9859528"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2" name="Straight Connector 1341">
                    <a:extLst>
                      <a:ext uri="{FF2B5EF4-FFF2-40B4-BE49-F238E27FC236}">
                        <a16:creationId xmlns:a16="http://schemas.microsoft.com/office/drawing/2014/main" id="{BBFA0291-EBEA-0CA1-0AE8-5AC08755D261}"/>
                      </a:ext>
                    </a:extLst>
                  </p:cNvPr>
                  <p:cNvCxnSpPr/>
                  <p:nvPr/>
                </p:nvCxnSpPr>
                <p:spPr>
                  <a:xfrm>
                    <a:off x="9869053"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3" name="Straight Connector 1342">
                    <a:extLst>
                      <a:ext uri="{FF2B5EF4-FFF2-40B4-BE49-F238E27FC236}">
                        <a16:creationId xmlns:a16="http://schemas.microsoft.com/office/drawing/2014/main" id="{A300DBAB-3027-C2BC-8170-E2346477C894}"/>
                      </a:ext>
                    </a:extLst>
                  </p:cNvPr>
                  <p:cNvCxnSpPr/>
                  <p:nvPr/>
                </p:nvCxnSpPr>
                <p:spPr>
                  <a:xfrm>
                    <a:off x="9891469"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4" name="Straight Connector 1343">
                    <a:extLst>
                      <a:ext uri="{FF2B5EF4-FFF2-40B4-BE49-F238E27FC236}">
                        <a16:creationId xmlns:a16="http://schemas.microsoft.com/office/drawing/2014/main" id="{2063185C-7F82-4E55-51F3-302AF924EF37}"/>
                      </a:ext>
                    </a:extLst>
                  </p:cNvPr>
                  <p:cNvCxnSpPr/>
                  <p:nvPr/>
                </p:nvCxnSpPr>
                <p:spPr>
                  <a:xfrm>
                    <a:off x="9911082"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5" name="Straight Connector 1344">
                    <a:extLst>
                      <a:ext uri="{FF2B5EF4-FFF2-40B4-BE49-F238E27FC236}">
                        <a16:creationId xmlns:a16="http://schemas.microsoft.com/office/drawing/2014/main" id="{2F5BA0CE-9552-8593-7F15-B6BD9C8A5526}"/>
                      </a:ext>
                    </a:extLst>
                  </p:cNvPr>
                  <p:cNvCxnSpPr/>
                  <p:nvPr/>
                </p:nvCxnSpPr>
                <p:spPr>
                  <a:xfrm>
                    <a:off x="9927186"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6" name="Straight Connector 1345">
                    <a:extLst>
                      <a:ext uri="{FF2B5EF4-FFF2-40B4-BE49-F238E27FC236}">
                        <a16:creationId xmlns:a16="http://schemas.microsoft.com/office/drawing/2014/main" id="{EA0FC191-5973-DBB4-B239-D92FE26C724C}"/>
                      </a:ext>
                    </a:extLst>
                  </p:cNvPr>
                  <p:cNvCxnSpPr/>
                  <p:nvPr/>
                </p:nvCxnSpPr>
                <p:spPr>
                  <a:xfrm>
                    <a:off x="10020055"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7" name="Straight Connector 1346">
                    <a:extLst>
                      <a:ext uri="{FF2B5EF4-FFF2-40B4-BE49-F238E27FC236}">
                        <a16:creationId xmlns:a16="http://schemas.microsoft.com/office/drawing/2014/main" id="{97AFAC34-F581-86B5-0BA0-1D81DB53AF39}"/>
                      </a:ext>
                    </a:extLst>
                  </p:cNvPr>
                  <p:cNvCxnSpPr/>
                  <p:nvPr/>
                </p:nvCxnSpPr>
                <p:spPr>
                  <a:xfrm>
                    <a:off x="10058155"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8" name="Straight Connector 1347">
                    <a:extLst>
                      <a:ext uri="{FF2B5EF4-FFF2-40B4-BE49-F238E27FC236}">
                        <a16:creationId xmlns:a16="http://schemas.microsoft.com/office/drawing/2014/main" id="{65051DB5-BFA2-33A1-BBE0-E890755BBB00}"/>
                      </a:ext>
                    </a:extLst>
                  </p:cNvPr>
                  <p:cNvCxnSpPr/>
                  <p:nvPr/>
                </p:nvCxnSpPr>
                <p:spPr>
                  <a:xfrm>
                    <a:off x="10179599"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49" name="Straight Connector 1348">
                    <a:extLst>
                      <a:ext uri="{FF2B5EF4-FFF2-40B4-BE49-F238E27FC236}">
                        <a16:creationId xmlns:a16="http://schemas.microsoft.com/office/drawing/2014/main" id="{5FBB923A-AB77-F2A8-0463-3F36DE0B26A7}"/>
                      </a:ext>
                    </a:extLst>
                  </p:cNvPr>
                  <p:cNvCxnSpPr/>
                  <p:nvPr/>
                </p:nvCxnSpPr>
                <p:spPr>
                  <a:xfrm>
                    <a:off x="10198649"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0" name="Straight Connector 1349">
                    <a:extLst>
                      <a:ext uri="{FF2B5EF4-FFF2-40B4-BE49-F238E27FC236}">
                        <a16:creationId xmlns:a16="http://schemas.microsoft.com/office/drawing/2014/main" id="{27067366-FB06-2E17-564A-7C626308290A}"/>
                      </a:ext>
                    </a:extLst>
                  </p:cNvPr>
                  <p:cNvCxnSpPr/>
                  <p:nvPr/>
                </p:nvCxnSpPr>
                <p:spPr>
                  <a:xfrm>
                    <a:off x="10205793"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1" name="Straight Connector 1350">
                    <a:extLst>
                      <a:ext uri="{FF2B5EF4-FFF2-40B4-BE49-F238E27FC236}">
                        <a16:creationId xmlns:a16="http://schemas.microsoft.com/office/drawing/2014/main" id="{24DBC5BD-3513-9785-DEB4-77E3F8330396}"/>
                      </a:ext>
                    </a:extLst>
                  </p:cNvPr>
                  <p:cNvCxnSpPr/>
                  <p:nvPr/>
                </p:nvCxnSpPr>
                <p:spPr>
                  <a:xfrm>
                    <a:off x="10212936" y="29442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2" name="Straight Connector 1351">
                    <a:extLst>
                      <a:ext uri="{FF2B5EF4-FFF2-40B4-BE49-F238E27FC236}">
                        <a16:creationId xmlns:a16="http://schemas.microsoft.com/office/drawing/2014/main" id="{80110B5D-5134-6A84-11BA-7792E4C71632}"/>
                      </a:ext>
                    </a:extLst>
                  </p:cNvPr>
                  <p:cNvCxnSpPr/>
                  <p:nvPr/>
                </p:nvCxnSpPr>
                <p:spPr>
                  <a:xfrm>
                    <a:off x="10220079"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3" name="Straight Connector 1352">
                    <a:extLst>
                      <a:ext uri="{FF2B5EF4-FFF2-40B4-BE49-F238E27FC236}">
                        <a16:creationId xmlns:a16="http://schemas.microsoft.com/office/drawing/2014/main" id="{5CDB9744-51E1-EF46-030A-795CE0DA7E5F}"/>
                      </a:ext>
                    </a:extLst>
                  </p:cNvPr>
                  <p:cNvCxnSpPr/>
                  <p:nvPr/>
                </p:nvCxnSpPr>
                <p:spPr>
                  <a:xfrm>
                    <a:off x="10227734"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4" name="Straight Connector 1353">
                    <a:extLst>
                      <a:ext uri="{FF2B5EF4-FFF2-40B4-BE49-F238E27FC236}">
                        <a16:creationId xmlns:a16="http://schemas.microsoft.com/office/drawing/2014/main" id="{A9644B17-EBEE-3AF9-5E52-C1B9974D8591}"/>
                      </a:ext>
                    </a:extLst>
                  </p:cNvPr>
                  <p:cNvCxnSpPr/>
                  <p:nvPr/>
                </p:nvCxnSpPr>
                <p:spPr>
                  <a:xfrm>
                    <a:off x="10234877"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5" name="Straight Connector 1354">
                    <a:extLst>
                      <a:ext uri="{FF2B5EF4-FFF2-40B4-BE49-F238E27FC236}">
                        <a16:creationId xmlns:a16="http://schemas.microsoft.com/office/drawing/2014/main" id="{2EA9F070-401C-14FF-BB85-98E3BF0FBD56}"/>
                      </a:ext>
                    </a:extLst>
                  </p:cNvPr>
                  <p:cNvCxnSpPr/>
                  <p:nvPr/>
                </p:nvCxnSpPr>
                <p:spPr>
                  <a:xfrm>
                    <a:off x="10241730"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6" name="Straight Connector 1355">
                    <a:extLst>
                      <a:ext uri="{FF2B5EF4-FFF2-40B4-BE49-F238E27FC236}">
                        <a16:creationId xmlns:a16="http://schemas.microsoft.com/office/drawing/2014/main" id="{CE526091-D66F-194D-6D10-A26981F33998}"/>
                      </a:ext>
                    </a:extLst>
                  </p:cNvPr>
                  <p:cNvCxnSpPr/>
                  <p:nvPr/>
                </p:nvCxnSpPr>
                <p:spPr>
                  <a:xfrm>
                    <a:off x="10273782"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7" name="Straight Connector 1356">
                    <a:extLst>
                      <a:ext uri="{FF2B5EF4-FFF2-40B4-BE49-F238E27FC236}">
                        <a16:creationId xmlns:a16="http://schemas.microsoft.com/office/drawing/2014/main" id="{F1297F29-FD91-E922-BC45-15ED466D3C56}"/>
                      </a:ext>
                    </a:extLst>
                  </p:cNvPr>
                  <p:cNvCxnSpPr/>
                  <p:nvPr/>
                </p:nvCxnSpPr>
                <p:spPr>
                  <a:xfrm>
                    <a:off x="10280637"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8" name="Straight Connector 1357">
                    <a:extLst>
                      <a:ext uri="{FF2B5EF4-FFF2-40B4-BE49-F238E27FC236}">
                        <a16:creationId xmlns:a16="http://schemas.microsoft.com/office/drawing/2014/main" id="{1D999028-A191-020E-82A4-5D57DC81150E}"/>
                      </a:ext>
                    </a:extLst>
                  </p:cNvPr>
                  <p:cNvCxnSpPr/>
                  <p:nvPr/>
                </p:nvCxnSpPr>
                <p:spPr>
                  <a:xfrm>
                    <a:off x="10288877"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59" name="Straight Connector 1358">
                    <a:extLst>
                      <a:ext uri="{FF2B5EF4-FFF2-40B4-BE49-F238E27FC236}">
                        <a16:creationId xmlns:a16="http://schemas.microsoft.com/office/drawing/2014/main" id="{ADE18617-901C-590C-FA04-0215906A1610}"/>
                      </a:ext>
                    </a:extLst>
                  </p:cNvPr>
                  <p:cNvCxnSpPr/>
                  <p:nvPr/>
                </p:nvCxnSpPr>
                <p:spPr>
                  <a:xfrm>
                    <a:off x="10384127"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60" name="Straight Connector 1359">
                    <a:extLst>
                      <a:ext uri="{FF2B5EF4-FFF2-40B4-BE49-F238E27FC236}">
                        <a16:creationId xmlns:a16="http://schemas.microsoft.com/office/drawing/2014/main" id="{6E1119A9-C45D-B551-F90F-044CBA3A1317}"/>
                      </a:ext>
                    </a:extLst>
                  </p:cNvPr>
                  <p:cNvCxnSpPr/>
                  <p:nvPr/>
                </p:nvCxnSpPr>
                <p:spPr>
                  <a:xfrm>
                    <a:off x="10555577"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61" name="Straight Connector 1360">
                    <a:extLst>
                      <a:ext uri="{FF2B5EF4-FFF2-40B4-BE49-F238E27FC236}">
                        <a16:creationId xmlns:a16="http://schemas.microsoft.com/office/drawing/2014/main" id="{A3299017-9845-5383-BCC1-C5BED023A7EF}"/>
                      </a:ext>
                    </a:extLst>
                  </p:cNvPr>
                  <p:cNvCxnSpPr/>
                  <p:nvPr/>
                </p:nvCxnSpPr>
                <p:spPr>
                  <a:xfrm>
                    <a:off x="10567482"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62" name="Straight Connector 1361">
                    <a:extLst>
                      <a:ext uri="{FF2B5EF4-FFF2-40B4-BE49-F238E27FC236}">
                        <a16:creationId xmlns:a16="http://schemas.microsoft.com/office/drawing/2014/main" id="{4BA698BE-C0DD-BD57-5DDF-B4461E86D28D}"/>
                      </a:ext>
                    </a:extLst>
                  </p:cNvPr>
                  <p:cNvCxnSpPr/>
                  <p:nvPr/>
                </p:nvCxnSpPr>
                <p:spPr>
                  <a:xfrm>
                    <a:off x="10593675"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63" name="Straight Connector 1362">
                    <a:extLst>
                      <a:ext uri="{FF2B5EF4-FFF2-40B4-BE49-F238E27FC236}">
                        <a16:creationId xmlns:a16="http://schemas.microsoft.com/office/drawing/2014/main" id="{9AA3DC73-D51E-80C3-CCD9-3FE71DD34588}"/>
                      </a:ext>
                    </a:extLst>
                  </p:cNvPr>
                  <p:cNvCxnSpPr/>
                  <p:nvPr/>
                </p:nvCxnSpPr>
                <p:spPr>
                  <a:xfrm>
                    <a:off x="10610344"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64" name="Straight Connector 1363">
                    <a:extLst>
                      <a:ext uri="{FF2B5EF4-FFF2-40B4-BE49-F238E27FC236}">
                        <a16:creationId xmlns:a16="http://schemas.microsoft.com/office/drawing/2014/main" id="{72EAC37F-B392-13CF-158E-3B4B259205CD}"/>
                      </a:ext>
                    </a:extLst>
                  </p:cNvPr>
                  <p:cNvCxnSpPr/>
                  <p:nvPr/>
                </p:nvCxnSpPr>
                <p:spPr>
                  <a:xfrm>
                    <a:off x="10631775"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65" name="Straight Connector 1364">
                    <a:extLst>
                      <a:ext uri="{FF2B5EF4-FFF2-40B4-BE49-F238E27FC236}">
                        <a16:creationId xmlns:a16="http://schemas.microsoft.com/office/drawing/2014/main" id="{219BC39A-38EF-A3F2-E4BE-EC014F2A4A1C}"/>
                      </a:ext>
                    </a:extLst>
                  </p:cNvPr>
                  <p:cNvCxnSpPr/>
                  <p:nvPr/>
                </p:nvCxnSpPr>
                <p:spPr>
                  <a:xfrm>
                    <a:off x="10710357" y="3020937"/>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grpSp>
          </p:grpSp>
          <p:cxnSp>
            <p:nvCxnSpPr>
              <p:cNvPr id="1253" name="Straight Connector 1252">
                <a:extLst>
                  <a:ext uri="{FF2B5EF4-FFF2-40B4-BE49-F238E27FC236}">
                    <a16:creationId xmlns:a16="http://schemas.microsoft.com/office/drawing/2014/main" id="{DD80F946-8EB2-6162-1B8B-9A06647B120D}"/>
                  </a:ext>
                </a:extLst>
              </p:cNvPr>
              <p:cNvCxnSpPr/>
              <p:nvPr/>
            </p:nvCxnSpPr>
            <p:spPr>
              <a:xfrm>
                <a:off x="7523054" y="2833687"/>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54" name="Straight Connector 1253">
                <a:extLst>
                  <a:ext uri="{FF2B5EF4-FFF2-40B4-BE49-F238E27FC236}">
                    <a16:creationId xmlns:a16="http://schemas.microsoft.com/office/drawing/2014/main" id="{E57E31D5-D7DB-0D00-866C-E3298AFBD7AD}"/>
                  </a:ext>
                </a:extLst>
              </p:cNvPr>
              <p:cNvCxnSpPr/>
              <p:nvPr/>
            </p:nvCxnSpPr>
            <p:spPr>
              <a:xfrm>
                <a:off x="7699267" y="283844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55" name="Straight Connector 1254">
                <a:extLst>
                  <a:ext uri="{FF2B5EF4-FFF2-40B4-BE49-F238E27FC236}">
                    <a16:creationId xmlns:a16="http://schemas.microsoft.com/office/drawing/2014/main" id="{0FF4D74D-A58D-A5C7-C28F-C5A822E6AB37}"/>
                  </a:ext>
                </a:extLst>
              </p:cNvPr>
              <p:cNvCxnSpPr/>
              <p:nvPr/>
            </p:nvCxnSpPr>
            <p:spPr>
              <a:xfrm>
                <a:off x="8344586" y="2878930"/>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56" name="Straight Connector 1255">
                <a:extLst>
                  <a:ext uri="{FF2B5EF4-FFF2-40B4-BE49-F238E27FC236}">
                    <a16:creationId xmlns:a16="http://schemas.microsoft.com/office/drawing/2014/main" id="{88B946F5-0EAC-851B-AA3E-AD176EFBBA7E}"/>
                  </a:ext>
                </a:extLst>
              </p:cNvPr>
              <p:cNvCxnSpPr/>
              <p:nvPr/>
            </p:nvCxnSpPr>
            <p:spPr>
              <a:xfrm>
                <a:off x="8741032" y="2924174"/>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57" name="Straight Connector 1256">
                <a:extLst>
                  <a:ext uri="{FF2B5EF4-FFF2-40B4-BE49-F238E27FC236}">
                    <a16:creationId xmlns:a16="http://schemas.microsoft.com/office/drawing/2014/main" id="{B53ECC5F-5903-7DF2-9A18-188E961D7058}"/>
                  </a:ext>
                </a:extLst>
              </p:cNvPr>
              <p:cNvCxnSpPr/>
              <p:nvPr/>
            </p:nvCxnSpPr>
            <p:spPr>
              <a:xfrm>
                <a:off x="8754601" y="2924174"/>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58" name="Straight Connector 1257">
                <a:extLst>
                  <a:ext uri="{FF2B5EF4-FFF2-40B4-BE49-F238E27FC236}">
                    <a16:creationId xmlns:a16="http://schemas.microsoft.com/office/drawing/2014/main" id="{6881F836-4A5A-CB4A-C329-77C1EBB8E568}"/>
                  </a:ext>
                </a:extLst>
              </p:cNvPr>
              <p:cNvCxnSpPr/>
              <p:nvPr/>
            </p:nvCxnSpPr>
            <p:spPr>
              <a:xfrm>
                <a:off x="8773600" y="2924174"/>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59" name="Straight Connector 1258">
                <a:extLst>
                  <a:ext uri="{FF2B5EF4-FFF2-40B4-BE49-F238E27FC236}">
                    <a16:creationId xmlns:a16="http://schemas.microsoft.com/office/drawing/2014/main" id="{FF37D6FC-225E-CA03-2DC3-929349B4EB65}"/>
                  </a:ext>
                </a:extLst>
              </p:cNvPr>
              <p:cNvCxnSpPr/>
              <p:nvPr/>
            </p:nvCxnSpPr>
            <p:spPr>
              <a:xfrm>
                <a:off x="8801458" y="2924174"/>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0" name="Straight Connector 1259">
                <a:extLst>
                  <a:ext uri="{FF2B5EF4-FFF2-40B4-BE49-F238E27FC236}">
                    <a16:creationId xmlns:a16="http://schemas.microsoft.com/office/drawing/2014/main" id="{A3690BBD-2C54-C195-86FD-765B15BC4808}"/>
                  </a:ext>
                </a:extLst>
              </p:cNvPr>
              <p:cNvCxnSpPr/>
              <p:nvPr/>
            </p:nvCxnSpPr>
            <p:spPr>
              <a:xfrm>
                <a:off x="8811489" y="2924174"/>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1" name="Straight Connector 1260">
                <a:extLst>
                  <a:ext uri="{FF2B5EF4-FFF2-40B4-BE49-F238E27FC236}">
                    <a16:creationId xmlns:a16="http://schemas.microsoft.com/office/drawing/2014/main" id="{2701C01F-FFD0-F2EE-308B-013AE9150953}"/>
                  </a:ext>
                </a:extLst>
              </p:cNvPr>
              <p:cNvCxnSpPr/>
              <p:nvPr/>
            </p:nvCxnSpPr>
            <p:spPr>
              <a:xfrm>
                <a:off x="8870251" y="2924174"/>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2" name="Straight Connector 1261">
                <a:extLst>
                  <a:ext uri="{FF2B5EF4-FFF2-40B4-BE49-F238E27FC236}">
                    <a16:creationId xmlns:a16="http://schemas.microsoft.com/office/drawing/2014/main" id="{ACBC6E15-CB2D-848B-F7BB-DD62DF96AD93}"/>
                  </a:ext>
                </a:extLst>
              </p:cNvPr>
              <p:cNvCxnSpPr/>
              <p:nvPr/>
            </p:nvCxnSpPr>
            <p:spPr>
              <a:xfrm>
                <a:off x="9059867"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3" name="Straight Connector 1262">
                <a:extLst>
                  <a:ext uri="{FF2B5EF4-FFF2-40B4-BE49-F238E27FC236}">
                    <a16:creationId xmlns:a16="http://schemas.microsoft.com/office/drawing/2014/main" id="{6AE88183-9A21-C260-C2A7-5584DF417984}"/>
                  </a:ext>
                </a:extLst>
              </p:cNvPr>
              <p:cNvCxnSpPr/>
              <p:nvPr/>
            </p:nvCxnSpPr>
            <p:spPr>
              <a:xfrm>
                <a:off x="9090823"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4" name="Straight Connector 1263">
                <a:extLst>
                  <a:ext uri="{FF2B5EF4-FFF2-40B4-BE49-F238E27FC236}">
                    <a16:creationId xmlns:a16="http://schemas.microsoft.com/office/drawing/2014/main" id="{394E9721-2133-072A-E999-5B102BA95AD5}"/>
                  </a:ext>
                </a:extLst>
              </p:cNvPr>
              <p:cNvCxnSpPr/>
              <p:nvPr/>
            </p:nvCxnSpPr>
            <p:spPr>
              <a:xfrm>
                <a:off x="9103848"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5" name="Straight Connector 1264">
                <a:extLst>
                  <a:ext uri="{FF2B5EF4-FFF2-40B4-BE49-F238E27FC236}">
                    <a16:creationId xmlns:a16="http://schemas.microsoft.com/office/drawing/2014/main" id="{D1F2F2F0-8742-C14E-54B7-1668AC5B3744}"/>
                  </a:ext>
                </a:extLst>
              </p:cNvPr>
              <p:cNvCxnSpPr/>
              <p:nvPr/>
            </p:nvCxnSpPr>
            <p:spPr>
              <a:xfrm>
                <a:off x="9127221"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6" name="Straight Connector 1265">
                <a:extLst>
                  <a:ext uri="{FF2B5EF4-FFF2-40B4-BE49-F238E27FC236}">
                    <a16:creationId xmlns:a16="http://schemas.microsoft.com/office/drawing/2014/main" id="{741DBB32-E489-B3A2-ABDC-310F645577CA}"/>
                  </a:ext>
                </a:extLst>
              </p:cNvPr>
              <p:cNvCxnSpPr/>
              <p:nvPr/>
            </p:nvCxnSpPr>
            <p:spPr>
              <a:xfrm>
                <a:off x="9138797"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7" name="Straight Connector 1266">
                <a:extLst>
                  <a:ext uri="{FF2B5EF4-FFF2-40B4-BE49-F238E27FC236}">
                    <a16:creationId xmlns:a16="http://schemas.microsoft.com/office/drawing/2014/main" id="{1922EA40-6025-31C4-B010-CB5165DC9064}"/>
                  </a:ext>
                </a:extLst>
              </p:cNvPr>
              <p:cNvCxnSpPr/>
              <p:nvPr/>
            </p:nvCxnSpPr>
            <p:spPr>
              <a:xfrm>
                <a:off x="9188804"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8" name="Straight Connector 1267">
                <a:extLst>
                  <a:ext uri="{FF2B5EF4-FFF2-40B4-BE49-F238E27FC236}">
                    <a16:creationId xmlns:a16="http://schemas.microsoft.com/office/drawing/2014/main" id="{40934EF0-3587-3B27-BC88-FFD3E1F25B4D}"/>
                  </a:ext>
                </a:extLst>
              </p:cNvPr>
              <p:cNvCxnSpPr/>
              <p:nvPr/>
            </p:nvCxnSpPr>
            <p:spPr>
              <a:xfrm>
                <a:off x="9224523"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69" name="Straight Connector 1268">
                <a:extLst>
                  <a:ext uri="{FF2B5EF4-FFF2-40B4-BE49-F238E27FC236}">
                    <a16:creationId xmlns:a16="http://schemas.microsoft.com/office/drawing/2014/main" id="{D79EF250-41FD-8144-EC45-18B03752506D}"/>
                  </a:ext>
                </a:extLst>
              </p:cNvPr>
              <p:cNvCxnSpPr/>
              <p:nvPr/>
            </p:nvCxnSpPr>
            <p:spPr>
              <a:xfrm>
                <a:off x="9274529"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0" name="Straight Connector 1269">
                <a:extLst>
                  <a:ext uri="{FF2B5EF4-FFF2-40B4-BE49-F238E27FC236}">
                    <a16:creationId xmlns:a16="http://schemas.microsoft.com/office/drawing/2014/main" id="{BD6EE6C8-5B55-7199-A7B3-A3E9A81F4E71}"/>
                  </a:ext>
                </a:extLst>
              </p:cNvPr>
              <p:cNvCxnSpPr/>
              <p:nvPr/>
            </p:nvCxnSpPr>
            <p:spPr>
              <a:xfrm>
                <a:off x="9438836"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1" name="Straight Connector 1270">
                <a:extLst>
                  <a:ext uri="{FF2B5EF4-FFF2-40B4-BE49-F238E27FC236}">
                    <a16:creationId xmlns:a16="http://schemas.microsoft.com/office/drawing/2014/main" id="{521C725C-9AF9-07F0-3812-4AE479041F4B}"/>
                  </a:ext>
                </a:extLst>
              </p:cNvPr>
              <p:cNvCxnSpPr/>
              <p:nvPr/>
            </p:nvCxnSpPr>
            <p:spPr>
              <a:xfrm>
                <a:off x="9450743"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2" name="Straight Connector 1271">
                <a:extLst>
                  <a:ext uri="{FF2B5EF4-FFF2-40B4-BE49-F238E27FC236}">
                    <a16:creationId xmlns:a16="http://schemas.microsoft.com/office/drawing/2014/main" id="{42F92FFD-022F-29B6-3F61-684D4D674103}"/>
                  </a:ext>
                </a:extLst>
              </p:cNvPr>
              <p:cNvCxnSpPr/>
              <p:nvPr/>
            </p:nvCxnSpPr>
            <p:spPr>
              <a:xfrm>
                <a:off x="9462650"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3" name="Straight Connector 1272">
                <a:extLst>
                  <a:ext uri="{FF2B5EF4-FFF2-40B4-BE49-F238E27FC236}">
                    <a16:creationId xmlns:a16="http://schemas.microsoft.com/office/drawing/2014/main" id="{8A5F0F7A-FB59-9882-FFAE-50CB4F9FA90B}"/>
                  </a:ext>
                </a:extLst>
              </p:cNvPr>
              <p:cNvCxnSpPr/>
              <p:nvPr/>
            </p:nvCxnSpPr>
            <p:spPr>
              <a:xfrm>
                <a:off x="9473728"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4" name="Straight Connector 1273">
                <a:extLst>
                  <a:ext uri="{FF2B5EF4-FFF2-40B4-BE49-F238E27FC236}">
                    <a16:creationId xmlns:a16="http://schemas.microsoft.com/office/drawing/2014/main" id="{464F616B-C904-CDB6-7A76-0A5E90B27A0A}"/>
                  </a:ext>
                </a:extLst>
              </p:cNvPr>
              <p:cNvCxnSpPr/>
              <p:nvPr/>
            </p:nvCxnSpPr>
            <p:spPr>
              <a:xfrm>
                <a:off x="9490396" y="2974181"/>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5" name="Straight Connector 1274">
                <a:extLst>
                  <a:ext uri="{FF2B5EF4-FFF2-40B4-BE49-F238E27FC236}">
                    <a16:creationId xmlns:a16="http://schemas.microsoft.com/office/drawing/2014/main" id="{406BBEEF-7959-3B10-F0DD-4BB51705E99F}"/>
                  </a:ext>
                </a:extLst>
              </p:cNvPr>
              <p:cNvCxnSpPr/>
              <p:nvPr/>
            </p:nvCxnSpPr>
            <p:spPr>
              <a:xfrm>
                <a:off x="9497539"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6" name="Straight Connector 1275">
                <a:extLst>
                  <a:ext uri="{FF2B5EF4-FFF2-40B4-BE49-F238E27FC236}">
                    <a16:creationId xmlns:a16="http://schemas.microsoft.com/office/drawing/2014/main" id="{6AE5FDF6-925A-28FE-F646-E15D75B4CD4B}"/>
                  </a:ext>
                </a:extLst>
              </p:cNvPr>
              <p:cNvCxnSpPr/>
              <p:nvPr/>
            </p:nvCxnSpPr>
            <p:spPr>
              <a:xfrm>
                <a:off x="9522158"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7" name="Straight Connector 1276">
                <a:extLst>
                  <a:ext uri="{FF2B5EF4-FFF2-40B4-BE49-F238E27FC236}">
                    <a16:creationId xmlns:a16="http://schemas.microsoft.com/office/drawing/2014/main" id="{8B089301-B93E-4CF5-DF88-320EC08750F5}"/>
                  </a:ext>
                </a:extLst>
              </p:cNvPr>
              <p:cNvCxnSpPr/>
              <p:nvPr/>
            </p:nvCxnSpPr>
            <p:spPr>
              <a:xfrm>
                <a:off x="9534872"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8" name="Straight Connector 1277">
                <a:extLst>
                  <a:ext uri="{FF2B5EF4-FFF2-40B4-BE49-F238E27FC236}">
                    <a16:creationId xmlns:a16="http://schemas.microsoft.com/office/drawing/2014/main" id="{C7DDE956-252F-DB00-99C7-DE3B9F092D38}"/>
                  </a:ext>
                </a:extLst>
              </p:cNvPr>
              <p:cNvCxnSpPr/>
              <p:nvPr/>
            </p:nvCxnSpPr>
            <p:spPr>
              <a:xfrm>
                <a:off x="9563447"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79" name="Straight Connector 1278">
                <a:extLst>
                  <a:ext uri="{FF2B5EF4-FFF2-40B4-BE49-F238E27FC236}">
                    <a16:creationId xmlns:a16="http://schemas.microsoft.com/office/drawing/2014/main" id="{798B6095-3250-C16D-7A93-F5053881341D}"/>
                  </a:ext>
                </a:extLst>
              </p:cNvPr>
              <p:cNvCxnSpPr/>
              <p:nvPr/>
            </p:nvCxnSpPr>
            <p:spPr>
              <a:xfrm>
                <a:off x="9792047"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0" name="Straight Connector 1279">
                <a:extLst>
                  <a:ext uri="{FF2B5EF4-FFF2-40B4-BE49-F238E27FC236}">
                    <a16:creationId xmlns:a16="http://schemas.microsoft.com/office/drawing/2014/main" id="{307DAB5F-5415-FEA9-1C46-05E345ABAECC}"/>
                  </a:ext>
                </a:extLst>
              </p:cNvPr>
              <p:cNvCxnSpPr/>
              <p:nvPr/>
            </p:nvCxnSpPr>
            <p:spPr>
              <a:xfrm>
                <a:off x="9806334"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1" name="Straight Connector 1280">
                <a:extLst>
                  <a:ext uri="{FF2B5EF4-FFF2-40B4-BE49-F238E27FC236}">
                    <a16:creationId xmlns:a16="http://schemas.microsoft.com/office/drawing/2014/main" id="{CA1BD3D3-1DA4-FF7D-9DD5-99A1723A8EA1}"/>
                  </a:ext>
                </a:extLst>
              </p:cNvPr>
              <p:cNvCxnSpPr/>
              <p:nvPr/>
            </p:nvCxnSpPr>
            <p:spPr>
              <a:xfrm>
                <a:off x="9820622"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2" name="Straight Connector 1281">
                <a:extLst>
                  <a:ext uri="{FF2B5EF4-FFF2-40B4-BE49-F238E27FC236}">
                    <a16:creationId xmlns:a16="http://schemas.microsoft.com/office/drawing/2014/main" id="{5CF017B5-AA60-EDD2-A9E1-E9C972A79293}"/>
                  </a:ext>
                </a:extLst>
              </p:cNvPr>
              <p:cNvCxnSpPr/>
              <p:nvPr/>
            </p:nvCxnSpPr>
            <p:spPr>
              <a:xfrm>
                <a:off x="9832528"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3" name="Straight Connector 1282">
                <a:extLst>
                  <a:ext uri="{FF2B5EF4-FFF2-40B4-BE49-F238E27FC236}">
                    <a16:creationId xmlns:a16="http://schemas.microsoft.com/office/drawing/2014/main" id="{A87F3BCD-E679-88CF-8C8F-ABC852C1D72F}"/>
                  </a:ext>
                </a:extLst>
              </p:cNvPr>
              <p:cNvCxnSpPr/>
              <p:nvPr/>
            </p:nvCxnSpPr>
            <p:spPr>
              <a:xfrm>
                <a:off x="9842053"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4" name="Straight Connector 1283">
                <a:extLst>
                  <a:ext uri="{FF2B5EF4-FFF2-40B4-BE49-F238E27FC236}">
                    <a16:creationId xmlns:a16="http://schemas.microsoft.com/office/drawing/2014/main" id="{EE213F12-6C2A-860D-9463-C26E21AB7262}"/>
                  </a:ext>
                </a:extLst>
              </p:cNvPr>
              <p:cNvCxnSpPr/>
              <p:nvPr/>
            </p:nvCxnSpPr>
            <p:spPr>
              <a:xfrm>
                <a:off x="9864469"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5" name="Straight Connector 1284">
                <a:extLst>
                  <a:ext uri="{FF2B5EF4-FFF2-40B4-BE49-F238E27FC236}">
                    <a16:creationId xmlns:a16="http://schemas.microsoft.com/office/drawing/2014/main" id="{81B9DB07-B4CB-97F9-91F2-8BDFEAA012F3}"/>
                  </a:ext>
                </a:extLst>
              </p:cNvPr>
              <p:cNvCxnSpPr/>
              <p:nvPr/>
            </p:nvCxnSpPr>
            <p:spPr>
              <a:xfrm>
                <a:off x="9884082"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6" name="Straight Connector 1285">
                <a:extLst>
                  <a:ext uri="{FF2B5EF4-FFF2-40B4-BE49-F238E27FC236}">
                    <a16:creationId xmlns:a16="http://schemas.microsoft.com/office/drawing/2014/main" id="{72673616-719D-A60B-8FD4-A27875BA5F2C}"/>
                  </a:ext>
                </a:extLst>
              </p:cNvPr>
              <p:cNvCxnSpPr/>
              <p:nvPr/>
            </p:nvCxnSpPr>
            <p:spPr>
              <a:xfrm>
                <a:off x="9900186"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7" name="Straight Connector 1286">
                <a:extLst>
                  <a:ext uri="{FF2B5EF4-FFF2-40B4-BE49-F238E27FC236}">
                    <a16:creationId xmlns:a16="http://schemas.microsoft.com/office/drawing/2014/main" id="{F414C948-E51D-30AC-2A91-2D03FD1B6A82}"/>
                  </a:ext>
                </a:extLst>
              </p:cNvPr>
              <p:cNvCxnSpPr/>
              <p:nvPr/>
            </p:nvCxnSpPr>
            <p:spPr>
              <a:xfrm>
                <a:off x="9993055"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8" name="Straight Connector 1287">
                <a:extLst>
                  <a:ext uri="{FF2B5EF4-FFF2-40B4-BE49-F238E27FC236}">
                    <a16:creationId xmlns:a16="http://schemas.microsoft.com/office/drawing/2014/main" id="{9CD75D04-5A43-4635-AE1D-EAE0A42C5A7E}"/>
                  </a:ext>
                </a:extLst>
              </p:cNvPr>
              <p:cNvCxnSpPr/>
              <p:nvPr/>
            </p:nvCxnSpPr>
            <p:spPr>
              <a:xfrm>
                <a:off x="10031155"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907CFD9D-5E29-5672-FB84-732084A1D876}"/>
                  </a:ext>
                </a:extLst>
              </p:cNvPr>
              <p:cNvCxnSpPr/>
              <p:nvPr/>
            </p:nvCxnSpPr>
            <p:spPr>
              <a:xfrm>
                <a:off x="10152599"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F51AE914-5A4C-18F9-1300-1912FED1BF00}"/>
                  </a:ext>
                </a:extLst>
              </p:cNvPr>
              <p:cNvCxnSpPr/>
              <p:nvPr/>
            </p:nvCxnSpPr>
            <p:spPr>
              <a:xfrm>
                <a:off x="10171649"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53326A7F-8EC2-8257-FC73-FA3D6E92EC46}"/>
                  </a:ext>
                </a:extLst>
              </p:cNvPr>
              <p:cNvCxnSpPr/>
              <p:nvPr/>
            </p:nvCxnSpPr>
            <p:spPr>
              <a:xfrm>
                <a:off x="10178793"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2" name="Straight Connector 1291">
                <a:extLst>
                  <a:ext uri="{FF2B5EF4-FFF2-40B4-BE49-F238E27FC236}">
                    <a16:creationId xmlns:a16="http://schemas.microsoft.com/office/drawing/2014/main" id="{01EE37DA-9155-7281-F17D-E2FC62B99E65}"/>
                  </a:ext>
                </a:extLst>
              </p:cNvPr>
              <p:cNvCxnSpPr/>
              <p:nvPr/>
            </p:nvCxnSpPr>
            <p:spPr>
              <a:xfrm>
                <a:off x="10185936" y="2974389"/>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3" name="Straight Connector 1292">
                <a:extLst>
                  <a:ext uri="{FF2B5EF4-FFF2-40B4-BE49-F238E27FC236}">
                    <a16:creationId xmlns:a16="http://schemas.microsoft.com/office/drawing/2014/main" id="{CFD7CECD-DD10-4C80-C063-2336D20C3351}"/>
                  </a:ext>
                </a:extLst>
              </p:cNvPr>
              <p:cNvCxnSpPr/>
              <p:nvPr/>
            </p:nvCxnSpPr>
            <p:spPr>
              <a:xfrm>
                <a:off x="10193079"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4" name="Straight Connector 1293">
                <a:extLst>
                  <a:ext uri="{FF2B5EF4-FFF2-40B4-BE49-F238E27FC236}">
                    <a16:creationId xmlns:a16="http://schemas.microsoft.com/office/drawing/2014/main" id="{650357E4-E975-F95B-1CB0-AF0757A34322}"/>
                  </a:ext>
                </a:extLst>
              </p:cNvPr>
              <p:cNvCxnSpPr/>
              <p:nvPr/>
            </p:nvCxnSpPr>
            <p:spPr>
              <a:xfrm>
                <a:off x="10200734"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5" name="Straight Connector 1294">
                <a:extLst>
                  <a:ext uri="{FF2B5EF4-FFF2-40B4-BE49-F238E27FC236}">
                    <a16:creationId xmlns:a16="http://schemas.microsoft.com/office/drawing/2014/main" id="{0EE15852-1885-B1CF-D39F-CEEDEBC7B2DE}"/>
                  </a:ext>
                </a:extLst>
              </p:cNvPr>
              <p:cNvCxnSpPr/>
              <p:nvPr/>
            </p:nvCxnSpPr>
            <p:spPr>
              <a:xfrm>
                <a:off x="10207877"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6" name="Straight Connector 1295">
                <a:extLst>
                  <a:ext uri="{FF2B5EF4-FFF2-40B4-BE49-F238E27FC236}">
                    <a16:creationId xmlns:a16="http://schemas.microsoft.com/office/drawing/2014/main" id="{56699634-3738-8EC2-744F-D11C5944C896}"/>
                  </a:ext>
                </a:extLst>
              </p:cNvPr>
              <p:cNvCxnSpPr/>
              <p:nvPr/>
            </p:nvCxnSpPr>
            <p:spPr>
              <a:xfrm>
                <a:off x="10214730"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7" name="Straight Connector 1296">
                <a:extLst>
                  <a:ext uri="{FF2B5EF4-FFF2-40B4-BE49-F238E27FC236}">
                    <a16:creationId xmlns:a16="http://schemas.microsoft.com/office/drawing/2014/main" id="{41DBACD9-54E3-C8AD-2092-82B1B2B126C3}"/>
                  </a:ext>
                </a:extLst>
              </p:cNvPr>
              <p:cNvCxnSpPr/>
              <p:nvPr/>
            </p:nvCxnSpPr>
            <p:spPr>
              <a:xfrm>
                <a:off x="10246782"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8" name="Straight Connector 1297">
                <a:extLst>
                  <a:ext uri="{FF2B5EF4-FFF2-40B4-BE49-F238E27FC236}">
                    <a16:creationId xmlns:a16="http://schemas.microsoft.com/office/drawing/2014/main" id="{53D8DB73-1828-1152-43E0-3514F34AEB55}"/>
                  </a:ext>
                </a:extLst>
              </p:cNvPr>
              <p:cNvCxnSpPr/>
              <p:nvPr/>
            </p:nvCxnSpPr>
            <p:spPr>
              <a:xfrm>
                <a:off x="10253637"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299" name="Straight Connector 1298">
                <a:extLst>
                  <a:ext uri="{FF2B5EF4-FFF2-40B4-BE49-F238E27FC236}">
                    <a16:creationId xmlns:a16="http://schemas.microsoft.com/office/drawing/2014/main" id="{5EA21757-C66F-E7B6-9760-27F26EC4FEE9}"/>
                  </a:ext>
                </a:extLst>
              </p:cNvPr>
              <p:cNvCxnSpPr/>
              <p:nvPr/>
            </p:nvCxnSpPr>
            <p:spPr>
              <a:xfrm>
                <a:off x="10261877"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00" name="Straight Connector 1299">
                <a:extLst>
                  <a:ext uri="{FF2B5EF4-FFF2-40B4-BE49-F238E27FC236}">
                    <a16:creationId xmlns:a16="http://schemas.microsoft.com/office/drawing/2014/main" id="{ED52FD79-90DB-D9E6-2477-6CC47F6C4D8B}"/>
                  </a:ext>
                </a:extLst>
              </p:cNvPr>
              <p:cNvCxnSpPr/>
              <p:nvPr/>
            </p:nvCxnSpPr>
            <p:spPr>
              <a:xfrm>
                <a:off x="10357127"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01" name="Straight Connector 1300">
                <a:extLst>
                  <a:ext uri="{FF2B5EF4-FFF2-40B4-BE49-F238E27FC236}">
                    <a16:creationId xmlns:a16="http://schemas.microsoft.com/office/drawing/2014/main" id="{C1C9D49A-F567-0956-0BAB-CE413120E264}"/>
                  </a:ext>
                </a:extLst>
              </p:cNvPr>
              <p:cNvCxnSpPr/>
              <p:nvPr/>
            </p:nvCxnSpPr>
            <p:spPr>
              <a:xfrm>
                <a:off x="10528577"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02" name="Straight Connector 1301">
                <a:extLst>
                  <a:ext uri="{FF2B5EF4-FFF2-40B4-BE49-F238E27FC236}">
                    <a16:creationId xmlns:a16="http://schemas.microsoft.com/office/drawing/2014/main" id="{5961DD30-32B5-557E-8F9F-DDCB23310E35}"/>
                  </a:ext>
                </a:extLst>
              </p:cNvPr>
              <p:cNvCxnSpPr/>
              <p:nvPr/>
            </p:nvCxnSpPr>
            <p:spPr>
              <a:xfrm>
                <a:off x="10540482"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03" name="Straight Connector 1302">
                <a:extLst>
                  <a:ext uri="{FF2B5EF4-FFF2-40B4-BE49-F238E27FC236}">
                    <a16:creationId xmlns:a16="http://schemas.microsoft.com/office/drawing/2014/main" id="{B3C32E6F-B273-1FE8-B7DF-AAEF3DC99886}"/>
                  </a:ext>
                </a:extLst>
              </p:cNvPr>
              <p:cNvCxnSpPr/>
              <p:nvPr/>
            </p:nvCxnSpPr>
            <p:spPr>
              <a:xfrm>
                <a:off x="10566675"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04" name="Straight Connector 1303">
                <a:extLst>
                  <a:ext uri="{FF2B5EF4-FFF2-40B4-BE49-F238E27FC236}">
                    <a16:creationId xmlns:a16="http://schemas.microsoft.com/office/drawing/2014/main" id="{F1AE82E3-9F45-B8D0-818C-D2700BE9BCBC}"/>
                  </a:ext>
                </a:extLst>
              </p:cNvPr>
              <p:cNvCxnSpPr/>
              <p:nvPr/>
            </p:nvCxnSpPr>
            <p:spPr>
              <a:xfrm>
                <a:off x="10583344"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05" name="Straight Connector 1304">
                <a:extLst>
                  <a:ext uri="{FF2B5EF4-FFF2-40B4-BE49-F238E27FC236}">
                    <a16:creationId xmlns:a16="http://schemas.microsoft.com/office/drawing/2014/main" id="{C3E82660-2A03-0053-43D1-AB3E5D80C386}"/>
                  </a:ext>
                </a:extLst>
              </p:cNvPr>
              <p:cNvCxnSpPr/>
              <p:nvPr/>
            </p:nvCxnSpPr>
            <p:spPr>
              <a:xfrm>
                <a:off x="10604775"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306" name="Straight Connector 1305">
                <a:extLst>
                  <a:ext uri="{FF2B5EF4-FFF2-40B4-BE49-F238E27FC236}">
                    <a16:creationId xmlns:a16="http://schemas.microsoft.com/office/drawing/2014/main" id="{FEE4409F-A7B6-CDEB-E1AE-261DF17A9602}"/>
                  </a:ext>
                </a:extLst>
              </p:cNvPr>
              <p:cNvCxnSpPr/>
              <p:nvPr/>
            </p:nvCxnSpPr>
            <p:spPr>
              <a:xfrm>
                <a:off x="10683357" y="3051123"/>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grpSp>
        <p:grpSp>
          <p:nvGrpSpPr>
            <p:cNvPr id="1013" name="Group 1012">
              <a:extLst>
                <a:ext uri="{FF2B5EF4-FFF2-40B4-BE49-F238E27FC236}">
                  <a16:creationId xmlns:a16="http://schemas.microsoft.com/office/drawing/2014/main" id="{EC7A2198-586B-3E38-8FCA-934F6D7B39A6}"/>
                </a:ext>
              </a:extLst>
            </p:cNvPr>
            <p:cNvGrpSpPr/>
            <p:nvPr/>
          </p:nvGrpSpPr>
          <p:grpSpPr>
            <a:xfrm>
              <a:off x="6680803" y="2534005"/>
              <a:ext cx="3936507" cy="625492"/>
              <a:chOff x="6696075" y="2641572"/>
              <a:chExt cx="3936507" cy="753434"/>
            </a:xfrm>
          </p:grpSpPr>
          <p:grpSp>
            <p:nvGrpSpPr>
              <p:cNvPr id="1150" name="Group 1149">
                <a:extLst>
                  <a:ext uri="{FF2B5EF4-FFF2-40B4-BE49-F238E27FC236}">
                    <a16:creationId xmlns:a16="http://schemas.microsoft.com/office/drawing/2014/main" id="{756F1815-B1C4-87D4-E4E7-0EB600044CAA}"/>
                  </a:ext>
                </a:extLst>
              </p:cNvPr>
              <p:cNvGrpSpPr/>
              <p:nvPr/>
            </p:nvGrpSpPr>
            <p:grpSpPr>
              <a:xfrm>
                <a:off x="6696075" y="2641572"/>
                <a:ext cx="3912394" cy="753434"/>
                <a:chOff x="6696075" y="2641572"/>
                <a:chExt cx="3912394" cy="753434"/>
              </a:xfrm>
            </p:grpSpPr>
            <p:cxnSp>
              <p:nvCxnSpPr>
                <p:cNvPr id="1197" name="Straight Connector 1196">
                  <a:extLst>
                    <a:ext uri="{FF2B5EF4-FFF2-40B4-BE49-F238E27FC236}">
                      <a16:creationId xmlns:a16="http://schemas.microsoft.com/office/drawing/2014/main" id="{DA9E89B4-6766-82F9-80A7-22FD56FF3723}"/>
                    </a:ext>
                  </a:extLst>
                </p:cNvPr>
                <p:cNvCxnSpPr/>
                <p:nvPr/>
              </p:nvCxnSpPr>
              <p:spPr>
                <a:xfrm>
                  <a:off x="6885355" y="2701452"/>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grpSp>
              <p:nvGrpSpPr>
                <p:cNvPr id="1198" name="Group 1197">
                  <a:extLst>
                    <a:ext uri="{FF2B5EF4-FFF2-40B4-BE49-F238E27FC236}">
                      <a16:creationId xmlns:a16="http://schemas.microsoft.com/office/drawing/2014/main" id="{99A36B23-768E-E6C5-9767-BAEEF379E631}"/>
                    </a:ext>
                  </a:extLst>
                </p:cNvPr>
                <p:cNvGrpSpPr/>
                <p:nvPr/>
              </p:nvGrpSpPr>
              <p:grpSpPr>
                <a:xfrm>
                  <a:off x="6696075" y="2641572"/>
                  <a:ext cx="3912394" cy="753434"/>
                  <a:chOff x="6696075" y="2641572"/>
                  <a:chExt cx="3912394" cy="753434"/>
                </a:xfrm>
              </p:grpSpPr>
              <p:sp>
                <p:nvSpPr>
                  <p:cNvPr id="1199" name="Freeform: Shape 914">
                    <a:extLst>
                      <a:ext uri="{FF2B5EF4-FFF2-40B4-BE49-F238E27FC236}">
                        <a16:creationId xmlns:a16="http://schemas.microsoft.com/office/drawing/2014/main" id="{6794B204-2375-AC76-5936-EEF92EE833BF}"/>
                      </a:ext>
                    </a:extLst>
                  </p:cNvPr>
                  <p:cNvSpPr/>
                  <p:nvPr/>
                </p:nvSpPr>
                <p:spPr>
                  <a:xfrm>
                    <a:off x="6696075" y="2667000"/>
                    <a:ext cx="3912394" cy="700088"/>
                  </a:xfrm>
                  <a:custGeom>
                    <a:avLst/>
                    <a:gdLst>
                      <a:gd name="connsiteX0" fmla="*/ 0 w 3912394"/>
                      <a:gd name="connsiteY0" fmla="*/ 0 h 700088"/>
                      <a:gd name="connsiteX1" fmla="*/ 128588 w 3912394"/>
                      <a:gd name="connsiteY1" fmla="*/ 0 h 700088"/>
                      <a:gd name="connsiteX2" fmla="*/ 128588 w 3912394"/>
                      <a:gd name="connsiteY2" fmla="*/ 33338 h 700088"/>
                      <a:gd name="connsiteX3" fmla="*/ 223838 w 3912394"/>
                      <a:gd name="connsiteY3" fmla="*/ 33338 h 700088"/>
                      <a:gd name="connsiteX4" fmla="*/ 223838 w 3912394"/>
                      <a:gd name="connsiteY4" fmla="*/ 59531 h 700088"/>
                      <a:gd name="connsiteX5" fmla="*/ 409575 w 3912394"/>
                      <a:gd name="connsiteY5" fmla="*/ 59531 h 700088"/>
                      <a:gd name="connsiteX6" fmla="*/ 409575 w 3912394"/>
                      <a:gd name="connsiteY6" fmla="*/ 121444 h 700088"/>
                      <a:gd name="connsiteX7" fmla="*/ 511969 w 3912394"/>
                      <a:gd name="connsiteY7" fmla="*/ 121444 h 700088"/>
                      <a:gd name="connsiteX8" fmla="*/ 511969 w 3912394"/>
                      <a:gd name="connsiteY8" fmla="*/ 150019 h 700088"/>
                      <a:gd name="connsiteX9" fmla="*/ 683419 w 3912394"/>
                      <a:gd name="connsiteY9" fmla="*/ 150019 h 700088"/>
                      <a:gd name="connsiteX10" fmla="*/ 683419 w 3912394"/>
                      <a:gd name="connsiteY10" fmla="*/ 169069 h 700088"/>
                      <a:gd name="connsiteX11" fmla="*/ 702469 w 3912394"/>
                      <a:gd name="connsiteY11" fmla="*/ 169069 h 700088"/>
                      <a:gd name="connsiteX12" fmla="*/ 702469 w 3912394"/>
                      <a:gd name="connsiteY12" fmla="*/ 185738 h 700088"/>
                      <a:gd name="connsiteX13" fmla="*/ 769144 w 3912394"/>
                      <a:gd name="connsiteY13" fmla="*/ 185738 h 700088"/>
                      <a:gd name="connsiteX14" fmla="*/ 769144 w 3912394"/>
                      <a:gd name="connsiteY14" fmla="*/ 207169 h 700088"/>
                      <a:gd name="connsiteX15" fmla="*/ 823913 w 3912394"/>
                      <a:gd name="connsiteY15" fmla="*/ 207169 h 700088"/>
                      <a:gd name="connsiteX16" fmla="*/ 823913 w 3912394"/>
                      <a:gd name="connsiteY16" fmla="*/ 254794 h 700088"/>
                      <a:gd name="connsiteX17" fmla="*/ 857250 w 3912394"/>
                      <a:gd name="connsiteY17" fmla="*/ 254794 h 700088"/>
                      <a:gd name="connsiteX18" fmla="*/ 857250 w 3912394"/>
                      <a:gd name="connsiteY18" fmla="*/ 290513 h 700088"/>
                      <a:gd name="connsiteX19" fmla="*/ 971550 w 3912394"/>
                      <a:gd name="connsiteY19" fmla="*/ 290513 h 700088"/>
                      <a:gd name="connsiteX20" fmla="*/ 971550 w 3912394"/>
                      <a:gd name="connsiteY20" fmla="*/ 376238 h 700088"/>
                      <a:gd name="connsiteX21" fmla="*/ 1190625 w 3912394"/>
                      <a:gd name="connsiteY21" fmla="*/ 376238 h 700088"/>
                      <a:gd name="connsiteX22" fmla="*/ 1190625 w 3912394"/>
                      <a:gd name="connsiteY22" fmla="*/ 400050 h 700088"/>
                      <a:gd name="connsiteX23" fmla="*/ 1404938 w 3912394"/>
                      <a:gd name="connsiteY23" fmla="*/ 400050 h 700088"/>
                      <a:gd name="connsiteX24" fmla="*/ 1404938 w 3912394"/>
                      <a:gd name="connsiteY24" fmla="*/ 416719 h 700088"/>
                      <a:gd name="connsiteX25" fmla="*/ 1504950 w 3912394"/>
                      <a:gd name="connsiteY25" fmla="*/ 416719 h 700088"/>
                      <a:gd name="connsiteX26" fmla="*/ 1504950 w 3912394"/>
                      <a:gd name="connsiteY26" fmla="*/ 433388 h 700088"/>
                      <a:gd name="connsiteX27" fmla="*/ 1562100 w 3912394"/>
                      <a:gd name="connsiteY27" fmla="*/ 433388 h 700088"/>
                      <a:gd name="connsiteX28" fmla="*/ 1562100 w 3912394"/>
                      <a:gd name="connsiteY28" fmla="*/ 461963 h 700088"/>
                      <a:gd name="connsiteX29" fmla="*/ 1771650 w 3912394"/>
                      <a:gd name="connsiteY29" fmla="*/ 461963 h 700088"/>
                      <a:gd name="connsiteX30" fmla="*/ 1771650 w 3912394"/>
                      <a:gd name="connsiteY30" fmla="*/ 483394 h 700088"/>
                      <a:gd name="connsiteX31" fmla="*/ 1866900 w 3912394"/>
                      <a:gd name="connsiteY31" fmla="*/ 483394 h 700088"/>
                      <a:gd name="connsiteX32" fmla="*/ 1866900 w 3912394"/>
                      <a:gd name="connsiteY32" fmla="*/ 502444 h 700088"/>
                      <a:gd name="connsiteX33" fmla="*/ 1962150 w 3912394"/>
                      <a:gd name="connsiteY33" fmla="*/ 502444 h 700088"/>
                      <a:gd name="connsiteX34" fmla="*/ 1962150 w 3912394"/>
                      <a:gd name="connsiteY34" fmla="*/ 519113 h 700088"/>
                      <a:gd name="connsiteX35" fmla="*/ 2414588 w 3912394"/>
                      <a:gd name="connsiteY35" fmla="*/ 519113 h 700088"/>
                      <a:gd name="connsiteX36" fmla="*/ 2414588 w 3912394"/>
                      <a:gd name="connsiteY36" fmla="*/ 576263 h 700088"/>
                      <a:gd name="connsiteX37" fmla="*/ 2445544 w 3912394"/>
                      <a:gd name="connsiteY37" fmla="*/ 576263 h 700088"/>
                      <a:gd name="connsiteX38" fmla="*/ 2445544 w 3912394"/>
                      <a:gd name="connsiteY38" fmla="*/ 602456 h 700088"/>
                      <a:gd name="connsiteX39" fmla="*/ 2550319 w 3912394"/>
                      <a:gd name="connsiteY39" fmla="*/ 602456 h 700088"/>
                      <a:gd name="connsiteX40" fmla="*/ 2550319 w 3912394"/>
                      <a:gd name="connsiteY40" fmla="*/ 628650 h 700088"/>
                      <a:gd name="connsiteX41" fmla="*/ 2802731 w 3912394"/>
                      <a:gd name="connsiteY41" fmla="*/ 628650 h 700088"/>
                      <a:gd name="connsiteX42" fmla="*/ 2802731 w 3912394"/>
                      <a:gd name="connsiteY42" fmla="*/ 666750 h 700088"/>
                      <a:gd name="connsiteX43" fmla="*/ 3038475 w 3912394"/>
                      <a:gd name="connsiteY43" fmla="*/ 666750 h 700088"/>
                      <a:gd name="connsiteX44" fmla="*/ 3038475 w 3912394"/>
                      <a:gd name="connsiteY44" fmla="*/ 700088 h 700088"/>
                      <a:gd name="connsiteX45" fmla="*/ 3912394 w 3912394"/>
                      <a:gd name="connsiteY45" fmla="*/ 700088 h 7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912394" h="700088">
                        <a:moveTo>
                          <a:pt x="0" y="0"/>
                        </a:moveTo>
                        <a:lnTo>
                          <a:pt x="128588" y="0"/>
                        </a:lnTo>
                        <a:lnTo>
                          <a:pt x="128588" y="33338"/>
                        </a:lnTo>
                        <a:lnTo>
                          <a:pt x="223838" y="33338"/>
                        </a:lnTo>
                        <a:lnTo>
                          <a:pt x="223838" y="59531"/>
                        </a:lnTo>
                        <a:lnTo>
                          <a:pt x="409575" y="59531"/>
                        </a:lnTo>
                        <a:lnTo>
                          <a:pt x="409575" y="121444"/>
                        </a:lnTo>
                        <a:lnTo>
                          <a:pt x="511969" y="121444"/>
                        </a:lnTo>
                        <a:lnTo>
                          <a:pt x="511969" y="150019"/>
                        </a:lnTo>
                        <a:lnTo>
                          <a:pt x="683419" y="150019"/>
                        </a:lnTo>
                        <a:lnTo>
                          <a:pt x="683419" y="169069"/>
                        </a:lnTo>
                        <a:lnTo>
                          <a:pt x="702469" y="169069"/>
                        </a:lnTo>
                        <a:lnTo>
                          <a:pt x="702469" y="185738"/>
                        </a:lnTo>
                        <a:lnTo>
                          <a:pt x="769144" y="185738"/>
                        </a:lnTo>
                        <a:lnTo>
                          <a:pt x="769144" y="207169"/>
                        </a:lnTo>
                        <a:lnTo>
                          <a:pt x="823913" y="207169"/>
                        </a:lnTo>
                        <a:lnTo>
                          <a:pt x="823913" y="254794"/>
                        </a:lnTo>
                        <a:lnTo>
                          <a:pt x="857250" y="254794"/>
                        </a:lnTo>
                        <a:lnTo>
                          <a:pt x="857250" y="290513"/>
                        </a:lnTo>
                        <a:lnTo>
                          <a:pt x="971550" y="290513"/>
                        </a:lnTo>
                        <a:lnTo>
                          <a:pt x="971550" y="376238"/>
                        </a:lnTo>
                        <a:lnTo>
                          <a:pt x="1190625" y="376238"/>
                        </a:lnTo>
                        <a:lnTo>
                          <a:pt x="1190625" y="400050"/>
                        </a:lnTo>
                        <a:lnTo>
                          <a:pt x="1404938" y="400050"/>
                        </a:lnTo>
                        <a:lnTo>
                          <a:pt x="1404938" y="416719"/>
                        </a:lnTo>
                        <a:lnTo>
                          <a:pt x="1504950" y="416719"/>
                        </a:lnTo>
                        <a:lnTo>
                          <a:pt x="1504950" y="433388"/>
                        </a:lnTo>
                        <a:lnTo>
                          <a:pt x="1562100" y="433388"/>
                        </a:lnTo>
                        <a:lnTo>
                          <a:pt x="1562100" y="461963"/>
                        </a:lnTo>
                        <a:lnTo>
                          <a:pt x="1771650" y="461963"/>
                        </a:lnTo>
                        <a:lnTo>
                          <a:pt x="1771650" y="483394"/>
                        </a:lnTo>
                        <a:lnTo>
                          <a:pt x="1866900" y="483394"/>
                        </a:lnTo>
                        <a:lnTo>
                          <a:pt x="1866900" y="502444"/>
                        </a:lnTo>
                        <a:lnTo>
                          <a:pt x="1962150" y="502444"/>
                        </a:lnTo>
                        <a:lnTo>
                          <a:pt x="1962150" y="519113"/>
                        </a:lnTo>
                        <a:lnTo>
                          <a:pt x="2414588" y="519113"/>
                        </a:lnTo>
                        <a:lnTo>
                          <a:pt x="2414588" y="576263"/>
                        </a:lnTo>
                        <a:lnTo>
                          <a:pt x="2445544" y="576263"/>
                        </a:lnTo>
                        <a:lnTo>
                          <a:pt x="2445544" y="602456"/>
                        </a:lnTo>
                        <a:lnTo>
                          <a:pt x="2550319" y="602456"/>
                        </a:lnTo>
                        <a:lnTo>
                          <a:pt x="2550319" y="628650"/>
                        </a:lnTo>
                        <a:lnTo>
                          <a:pt x="2802731" y="628650"/>
                        </a:lnTo>
                        <a:lnTo>
                          <a:pt x="2802731" y="666750"/>
                        </a:lnTo>
                        <a:lnTo>
                          <a:pt x="3038475" y="666750"/>
                        </a:lnTo>
                        <a:lnTo>
                          <a:pt x="3038475" y="700088"/>
                        </a:lnTo>
                        <a:lnTo>
                          <a:pt x="3912394" y="700088"/>
                        </a:lnTo>
                      </a:path>
                    </a:pathLst>
                  </a:custGeom>
                  <a:noFill/>
                  <a:ln>
                    <a:solidFill>
                      <a:srgbClr val="2F333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3F4444"/>
                        </a:solidFill>
                      </a:ln>
                      <a:solidFill>
                        <a:prstClr val="white"/>
                      </a:solidFill>
                      <a:effectLst/>
                      <a:uLnTx/>
                      <a:uFillTx/>
                      <a:latin typeface="Arial" panose="020B0604020202020204"/>
                      <a:ea typeface="+mn-ea"/>
                      <a:cs typeface="+mn-cs"/>
                    </a:endParaRPr>
                  </a:p>
                </p:txBody>
              </p:sp>
              <p:cxnSp>
                <p:nvCxnSpPr>
                  <p:cNvPr id="1200" name="Straight Connector 1199">
                    <a:extLst>
                      <a:ext uri="{FF2B5EF4-FFF2-40B4-BE49-F238E27FC236}">
                        <a16:creationId xmlns:a16="http://schemas.microsoft.com/office/drawing/2014/main" id="{4129F666-F4F0-5FAE-389F-040D500CCE04}"/>
                      </a:ext>
                    </a:extLst>
                  </p:cNvPr>
                  <p:cNvCxnSpPr/>
                  <p:nvPr/>
                </p:nvCxnSpPr>
                <p:spPr>
                  <a:xfrm>
                    <a:off x="7286626" y="2786832"/>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4DDED4A9-005F-D4E3-1FC1-5F30F7B33B40}"/>
                      </a:ext>
                    </a:extLst>
                  </p:cNvPr>
                  <p:cNvCxnSpPr/>
                  <p:nvPr/>
                </p:nvCxnSpPr>
                <p:spPr>
                  <a:xfrm>
                    <a:off x="7010401" y="2701104"/>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02" name="Straight Connector 1201">
                    <a:extLst>
                      <a:ext uri="{FF2B5EF4-FFF2-40B4-BE49-F238E27FC236}">
                        <a16:creationId xmlns:a16="http://schemas.microsoft.com/office/drawing/2014/main" id="{DBC78774-FC09-8DCC-B6B3-8C84B86ACB5C}"/>
                      </a:ext>
                    </a:extLst>
                  </p:cNvPr>
                  <p:cNvCxnSpPr/>
                  <p:nvPr/>
                </p:nvCxnSpPr>
                <p:spPr>
                  <a:xfrm>
                    <a:off x="6915152" y="2672530"/>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5983BC4E-80A8-53FF-A535-33BBE7106641}"/>
                      </a:ext>
                    </a:extLst>
                  </p:cNvPr>
                  <p:cNvCxnSpPr/>
                  <p:nvPr/>
                </p:nvCxnSpPr>
                <p:spPr>
                  <a:xfrm>
                    <a:off x="6824665" y="2641572"/>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04" name="Straight Connector 1203">
                    <a:extLst>
                      <a:ext uri="{FF2B5EF4-FFF2-40B4-BE49-F238E27FC236}">
                        <a16:creationId xmlns:a16="http://schemas.microsoft.com/office/drawing/2014/main" id="{10E5907B-0BE0-B629-D7BA-4D41C4B6716E}"/>
                      </a:ext>
                    </a:extLst>
                  </p:cNvPr>
                  <p:cNvCxnSpPr/>
                  <p:nvPr/>
                </p:nvCxnSpPr>
                <p:spPr>
                  <a:xfrm>
                    <a:off x="6707485" y="2641572"/>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05" name="Straight Connector 1204">
                    <a:extLst>
                      <a:ext uri="{FF2B5EF4-FFF2-40B4-BE49-F238E27FC236}">
                        <a16:creationId xmlns:a16="http://schemas.microsoft.com/office/drawing/2014/main" id="{9BAB9C3F-84BE-D699-7CD5-85156629E2C4}"/>
                      </a:ext>
                    </a:extLst>
                  </p:cNvPr>
                  <p:cNvCxnSpPr>
                    <a:cxnSpLocks/>
                  </p:cNvCxnSpPr>
                  <p:nvPr/>
                </p:nvCxnSpPr>
                <p:spPr>
                  <a:xfrm>
                    <a:off x="8041482" y="303686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06" name="Straight Connector 1205">
                    <a:extLst>
                      <a:ext uri="{FF2B5EF4-FFF2-40B4-BE49-F238E27FC236}">
                        <a16:creationId xmlns:a16="http://schemas.microsoft.com/office/drawing/2014/main" id="{09B78EAC-D9A4-D93F-D293-2D53A42AFF09}"/>
                      </a:ext>
                    </a:extLst>
                  </p:cNvPr>
                  <p:cNvCxnSpPr/>
                  <p:nvPr/>
                </p:nvCxnSpPr>
                <p:spPr>
                  <a:xfrm>
                    <a:off x="8713632" y="3158307"/>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07" name="Straight Connector 1206">
                    <a:extLst>
                      <a:ext uri="{FF2B5EF4-FFF2-40B4-BE49-F238E27FC236}">
                        <a16:creationId xmlns:a16="http://schemas.microsoft.com/office/drawing/2014/main" id="{31E64B99-1105-9809-AB8D-53EC37715887}"/>
                      </a:ext>
                    </a:extLst>
                  </p:cNvPr>
                  <p:cNvCxnSpPr/>
                  <p:nvPr/>
                </p:nvCxnSpPr>
                <p:spPr>
                  <a:xfrm>
                    <a:off x="8741032" y="3158307"/>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08" name="Straight Connector 1207">
                    <a:extLst>
                      <a:ext uri="{FF2B5EF4-FFF2-40B4-BE49-F238E27FC236}">
                        <a16:creationId xmlns:a16="http://schemas.microsoft.com/office/drawing/2014/main" id="{C545B21F-EF70-AC48-FAE4-FC9CFA6596A7}"/>
                      </a:ext>
                    </a:extLst>
                  </p:cNvPr>
                  <p:cNvCxnSpPr/>
                  <p:nvPr/>
                </p:nvCxnSpPr>
                <p:spPr>
                  <a:xfrm>
                    <a:off x="8812469" y="3158307"/>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09" name="Straight Connector 1208">
                    <a:extLst>
                      <a:ext uri="{FF2B5EF4-FFF2-40B4-BE49-F238E27FC236}">
                        <a16:creationId xmlns:a16="http://schemas.microsoft.com/office/drawing/2014/main" id="{F60FDFA4-9186-5CD6-AEC3-5F82E26B5AB2}"/>
                      </a:ext>
                    </a:extLst>
                  </p:cNvPr>
                  <p:cNvCxnSpPr/>
                  <p:nvPr/>
                </p:nvCxnSpPr>
                <p:spPr>
                  <a:xfrm>
                    <a:off x="8832790" y="3157043"/>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0" name="Straight Connector 1209">
                    <a:extLst>
                      <a:ext uri="{FF2B5EF4-FFF2-40B4-BE49-F238E27FC236}">
                        <a16:creationId xmlns:a16="http://schemas.microsoft.com/office/drawing/2014/main" id="{56BB7908-415A-FFF6-29AC-EBADF17B20F1}"/>
                      </a:ext>
                    </a:extLst>
                  </p:cNvPr>
                  <p:cNvCxnSpPr>
                    <a:cxnSpLocks/>
                  </p:cNvCxnSpPr>
                  <p:nvPr/>
                </p:nvCxnSpPr>
                <p:spPr>
                  <a:xfrm>
                    <a:off x="8847077" y="3162300"/>
                    <a:ext cx="0" cy="48743"/>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1" name="Straight Connector 1210">
                    <a:extLst>
                      <a:ext uri="{FF2B5EF4-FFF2-40B4-BE49-F238E27FC236}">
                        <a16:creationId xmlns:a16="http://schemas.microsoft.com/office/drawing/2014/main" id="{5B35DD51-0DC2-2555-4CCD-11F4C07D4AD7}"/>
                      </a:ext>
                    </a:extLst>
                  </p:cNvPr>
                  <p:cNvCxnSpPr>
                    <a:cxnSpLocks/>
                  </p:cNvCxnSpPr>
                  <p:nvPr/>
                </p:nvCxnSpPr>
                <p:spPr>
                  <a:xfrm>
                    <a:off x="8994680" y="3162300"/>
                    <a:ext cx="0" cy="48743"/>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2" name="Straight Connector 1211">
                    <a:extLst>
                      <a:ext uri="{FF2B5EF4-FFF2-40B4-BE49-F238E27FC236}">
                        <a16:creationId xmlns:a16="http://schemas.microsoft.com/office/drawing/2014/main" id="{31CC0F04-CCA4-CCB3-1CA0-AEE193571CE5}"/>
                      </a:ext>
                    </a:extLst>
                  </p:cNvPr>
                  <p:cNvCxnSpPr>
                    <a:cxnSpLocks/>
                  </p:cNvCxnSpPr>
                  <p:nvPr/>
                </p:nvCxnSpPr>
                <p:spPr>
                  <a:xfrm>
                    <a:off x="9089930" y="3162300"/>
                    <a:ext cx="0" cy="48743"/>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3" name="Straight Connector 1212">
                    <a:extLst>
                      <a:ext uri="{FF2B5EF4-FFF2-40B4-BE49-F238E27FC236}">
                        <a16:creationId xmlns:a16="http://schemas.microsoft.com/office/drawing/2014/main" id="{45ABBFBB-B203-14A6-E083-8E85773AE77E}"/>
                      </a:ext>
                    </a:extLst>
                  </p:cNvPr>
                  <p:cNvCxnSpPr>
                    <a:cxnSpLocks/>
                  </p:cNvCxnSpPr>
                  <p:nvPr/>
                </p:nvCxnSpPr>
                <p:spPr>
                  <a:xfrm>
                    <a:off x="9115291" y="3162300"/>
                    <a:ext cx="0" cy="48743"/>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4" name="Straight Connector 1213">
                    <a:extLst>
                      <a:ext uri="{FF2B5EF4-FFF2-40B4-BE49-F238E27FC236}">
                        <a16:creationId xmlns:a16="http://schemas.microsoft.com/office/drawing/2014/main" id="{AF7F7CB5-F871-56B4-90CA-58160886C2FF}"/>
                      </a:ext>
                    </a:extLst>
                  </p:cNvPr>
                  <p:cNvCxnSpPr>
                    <a:cxnSpLocks/>
                  </p:cNvCxnSpPr>
                  <p:nvPr/>
                </p:nvCxnSpPr>
                <p:spPr>
                  <a:xfrm>
                    <a:off x="9129712" y="3215463"/>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7824F8F5-40BB-D291-8A0A-9C5A24AB316E}"/>
                      </a:ext>
                    </a:extLst>
                  </p:cNvPr>
                  <p:cNvCxnSpPr>
                    <a:cxnSpLocks/>
                  </p:cNvCxnSpPr>
                  <p:nvPr/>
                </p:nvCxnSpPr>
                <p:spPr>
                  <a:xfrm>
                    <a:off x="8470886" y="3120210"/>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30B6BE58-9AF6-9730-095B-66AEBB3CC235}"/>
                      </a:ext>
                    </a:extLst>
                  </p:cNvPr>
                  <p:cNvCxnSpPr>
                    <a:cxnSpLocks/>
                  </p:cNvCxnSpPr>
                  <p:nvPr/>
                </p:nvCxnSpPr>
                <p:spPr>
                  <a:xfrm>
                    <a:off x="9156685" y="3241998"/>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30E88105-0C23-FF6E-4C5D-DBD241C39302}"/>
                      </a:ext>
                    </a:extLst>
                  </p:cNvPr>
                  <p:cNvCxnSpPr>
                    <a:cxnSpLocks/>
                  </p:cNvCxnSpPr>
                  <p:nvPr/>
                </p:nvCxnSpPr>
                <p:spPr>
                  <a:xfrm>
                    <a:off x="9140017" y="324276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8" name="Straight Connector 1217">
                    <a:extLst>
                      <a:ext uri="{FF2B5EF4-FFF2-40B4-BE49-F238E27FC236}">
                        <a16:creationId xmlns:a16="http://schemas.microsoft.com/office/drawing/2014/main" id="{39DABD88-AC73-0CFC-A687-7F7E1A3D66C3}"/>
                      </a:ext>
                    </a:extLst>
                  </p:cNvPr>
                  <p:cNvCxnSpPr/>
                  <p:nvPr/>
                </p:nvCxnSpPr>
                <p:spPr>
                  <a:xfrm>
                    <a:off x="9382764" y="326784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19" name="Straight Connector 1218">
                    <a:extLst>
                      <a:ext uri="{FF2B5EF4-FFF2-40B4-BE49-F238E27FC236}">
                        <a16:creationId xmlns:a16="http://schemas.microsoft.com/office/drawing/2014/main" id="{47BC89F8-CC5C-F318-28FD-61606B00B2F0}"/>
                      </a:ext>
                    </a:extLst>
                  </p:cNvPr>
                  <p:cNvCxnSpPr/>
                  <p:nvPr/>
                </p:nvCxnSpPr>
                <p:spPr>
                  <a:xfrm>
                    <a:off x="9282751" y="326784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E985F3D8-2CFE-8BE7-B20F-54802B7F0A8D}"/>
                      </a:ext>
                    </a:extLst>
                  </p:cNvPr>
                  <p:cNvCxnSpPr/>
                  <p:nvPr/>
                </p:nvCxnSpPr>
                <p:spPr>
                  <a:xfrm>
                    <a:off x="9439914" y="326784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1" name="Straight Connector 1220">
                    <a:extLst>
                      <a:ext uri="{FF2B5EF4-FFF2-40B4-BE49-F238E27FC236}">
                        <a16:creationId xmlns:a16="http://schemas.microsoft.com/office/drawing/2014/main" id="{A997D564-AC25-E24F-C88C-D826632851B9}"/>
                      </a:ext>
                    </a:extLst>
                  </p:cNvPr>
                  <p:cNvCxnSpPr/>
                  <p:nvPr/>
                </p:nvCxnSpPr>
                <p:spPr>
                  <a:xfrm>
                    <a:off x="9449438" y="326784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2" name="Straight Connector 1221">
                    <a:extLst>
                      <a:ext uri="{FF2B5EF4-FFF2-40B4-BE49-F238E27FC236}">
                        <a16:creationId xmlns:a16="http://schemas.microsoft.com/office/drawing/2014/main" id="{A15E6512-2183-9C27-9A92-1CF4C3B35629}"/>
                      </a:ext>
                    </a:extLst>
                  </p:cNvPr>
                  <p:cNvCxnSpPr/>
                  <p:nvPr/>
                </p:nvCxnSpPr>
                <p:spPr>
                  <a:xfrm>
                    <a:off x="9470869" y="326784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3" name="Straight Connector 1222">
                    <a:extLst>
                      <a:ext uri="{FF2B5EF4-FFF2-40B4-BE49-F238E27FC236}">
                        <a16:creationId xmlns:a16="http://schemas.microsoft.com/office/drawing/2014/main" id="{FE4ACD85-450F-CDE1-4137-1B8674A4DF2A}"/>
                      </a:ext>
                    </a:extLst>
                  </p:cNvPr>
                  <p:cNvCxnSpPr/>
                  <p:nvPr/>
                </p:nvCxnSpPr>
                <p:spPr>
                  <a:xfrm>
                    <a:off x="9497063" y="326784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4" name="Straight Connector 1223">
                    <a:extLst>
                      <a:ext uri="{FF2B5EF4-FFF2-40B4-BE49-F238E27FC236}">
                        <a16:creationId xmlns:a16="http://schemas.microsoft.com/office/drawing/2014/main" id="{7A8C0C1A-8FD9-D94A-07DE-BAB416CF71EC}"/>
                      </a:ext>
                    </a:extLst>
                  </p:cNvPr>
                  <p:cNvCxnSpPr/>
                  <p:nvPr/>
                </p:nvCxnSpPr>
                <p:spPr>
                  <a:xfrm>
                    <a:off x="9506588" y="326784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5" name="Straight Connector 1224">
                    <a:extLst>
                      <a:ext uri="{FF2B5EF4-FFF2-40B4-BE49-F238E27FC236}">
                        <a16:creationId xmlns:a16="http://schemas.microsoft.com/office/drawing/2014/main" id="{EF0F1090-4FB2-37CB-29E4-6A6DE6BD2AE7}"/>
                      </a:ext>
                    </a:extLst>
                  </p:cNvPr>
                  <p:cNvCxnSpPr/>
                  <p:nvPr/>
                </p:nvCxnSpPr>
                <p:spPr>
                  <a:xfrm>
                    <a:off x="9518495" y="330594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6" name="Straight Connector 1225">
                    <a:extLst>
                      <a:ext uri="{FF2B5EF4-FFF2-40B4-BE49-F238E27FC236}">
                        <a16:creationId xmlns:a16="http://schemas.microsoft.com/office/drawing/2014/main" id="{CB1A4FDF-113C-5966-181E-E97FC4248A82}"/>
                      </a:ext>
                    </a:extLst>
                  </p:cNvPr>
                  <p:cNvCxnSpPr/>
                  <p:nvPr/>
                </p:nvCxnSpPr>
                <p:spPr>
                  <a:xfrm>
                    <a:off x="9820914" y="333690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7" name="Straight Connector 1226">
                    <a:extLst>
                      <a:ext uri="{FF2B5EF4-FFF2-40B4-BE49-F238E27FC236}">
                        <a16:creationId xmlns:a16="http://schemas.microsoft.com/office/drawing/2014/main" id="{BFC9FAD4-1CD0-AB57-1F69-75A2D8F333BB}"/>
                      </a:ext>
                    </a:extLst>
                  </p:cNvPr>
                  <p:cNvCxnSpPr/>
                  <p:nvPr/>
                </p:nvCxnSpPr>
                <p:spPr>
                  <a:xfrm>
                    <a:off x="9837582" y="333690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8" name="Straight Connector 1227">
                    <a:extLst>
                      <a:ext uri="{FF2B5EF4-FFF2-40B4-BE49-F238E27FC236}">
                        <a16:creationId xmlns:a16="http://schemas.microsoft.com/office/drawing/2014/main" id="{949933E5-786D-8713-D381-ED66B9AE9742}"/>
                      </a:ext>
                    </a:extLst>
                  </p:cNvPr>
                  <p:cNvCxnSpPr/>
                  <p:nvPr/>
                </p:nvCxnSpPr>
                <p:spPr>
                  <a:xfrm>
                    <a:off x="9844725" y="333690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BEE9CC11-D0AA-187C-B69A-7CB6CACCD177}"/>
                      </a:ext>
                    </a:extLst>
                  </p:cNvPr>
                  <p:cNvCxnSpPr/>
                  <p:nvPr/>
                </p:nvCxnSpPr>
                <p:spPr>
                  <a:xfrm>
                    <a:off x="9854250" y="333690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0" name="Straight Connector 1229">
                    <a:extLst>
                      <a:ext uri="{FF2B5EF4-FFF2-40B4-BE49-F238E27FC236}">
                        <a16:creationId xmlns:a16="http://schemas.microsoft.com/office/drawing/2014/main" id="{73F30DE5-B25D-495F-5642-9B59E317011C}"/>
                      </a:ext>
                    </a:extLst>
                  </p:cNvPr>
                  <p:cNvCxnSpPr/>
                  <p:nvPr/>
                </p:nvCxnSpPr>
                <p:spPr>
                  <a:xfrm>
                    <a:off x="9863775" y="333690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D8A8C76A-E297-A6CD-E65A-4B01A49B6EAE}"/>
                      </a:ext>
                    </a:extLst>
                  </p:cNvPr>
                  <p:cNvCxnSpPr/>
                  <p:nvPr/>
                </p:nvCxnSpPr>
                <p:spPr>
                  <a:xfrm>
                    <a:off x="9885206" y="333690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2" name="Straight Connector 1231">
                    <a:extLst>
                      <a:ext uri="{FF2B5EF4-FFF2-40B4-BE49-F238E27FC236}">
                        <a16:creationId xmlns:a16="http://schemas.microsoft.com/office/drawing/2014/main" id="{3564EE3D-BFD5-669C-1375-3083663248FD}"/>
                      </a:ext>
                    </a:extLst>
                  </p:cNvPr>
                  <p:cNvCxnSpPr/>
                  <p:nvPr/>
                </p:nvCxnSpPr>
                <p:spPr>
                  <a:xfrm>
                    <a:off x="9895698" y="333690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F412AD23-6419-979F-0C11-4D809445F82B}"/>
                      </a:ext>
                    </a:extLst>
                  </p:cNvPr>
                  <p:cNvCxnSpPr/>
                  <p:nvPr/>
                </p:nvCxnSpPr>
                <p:spPr>
                  <a:xfrm>
                    <a:off x="9902841" y="333690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4" name="Straight Connector 1233">
                    <a:extLst>
                      <a:ext uri="{FF2B5EF4-FFF2-40B4-BE49-F238E27FC236}">
                        <a16:creationId xmlns:a16="http://schemas.microsoft.com/office/drawing/2014/main" id="{5923625A-24C5-3DC2-7775-94BA82FA5403}"/>
                      </a:ext>
                    </a:extLst>
                  </p:cNvPr>
                  <p:cNvCxnSpPr/>
                  <p:nvPr/>
                </p:nvCxnSpPr>
                <p:spPr>
                  <a:xfrm>
                    <a:off x="9912365" y="334100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A23A7C02-4A8A-6140-EE4D-D6C58A07DC6D}"/>
                      </a:ext>
                    </a:extLst>
                  </p:cNvPr>
                  <p:cNvCxnSpPr/>
                  <p:nvPr/>
                </p:nvCxnSpPr>
                <p:spPr>
                  <a:xfrm>
                    <a:off x="10026666"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6" name="Straight Connector 1235">
                    <a:extLst>
                      <a:ext uri="{FF2B5EF4-FFF2-40B4-BE49-F238E27FC236}">
                        <a16:creationId xmlns:a16="http://schemas.microsoft.com/office/drawing/2014/main" id="{AB656899-AC8B-6CAA-78F4-184EBA9A6A06}"/>
                      </a:ext>
                    </a:extLst>
                  </p:cNvPr>
                  <p:cNvCxnSpPr/>
                  <p:nvPr/>
                </p:nvCxnSpPr>
                <p:spPr>
                  <a:xfrm>
                    <a:off x="10174303"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7" name="Straight Connector 1236">
                    <a:extLst>
                      <a:ext uri="{FF2B5EF4-FFF2-40B4-BE49-F238E27FC236}">
                        <a16:creationId xmlns:a16="http://schemas.microsoft.com/office/drawing/2014/main" id="{CF17AF6F-B616-BC43-F629-BD4F39BA3875}"/>
                      </a:ext>
                    </a:extLst>
                  </p:cNvPr>
                  <p:cNvCxnSpPr/>
                  <p:nvPr/>
                </p:nvCxnSpPr>
                <p:spPr>
                  <a:xfrm>
                    <a:off x="10186209"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8" name="Straight Connector 1237">
                    <a:extLst>
                      <a:ext uri="{FF2B5EF4-FFF2-40B4-BE49-F238E27FC236}">
                        <a16:creationId xmlns:a16="http://schemas.microsoft.com/office/drawing/2014/main" id="{0BB1D7E1-C064-44CF-7B54-DF249D5C2C46}"/>
                      </a:ext>
                    </a:extLst>
                  </p:cNvPr>
                  <p:cNvCxnSpPr/>
                  <p:nvPr/>
                </p:nvCxnSpPr>
                <p:spPr>
                  <a:xfrm>
                    <a:off x="10198116"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39" name="Straight Connector 1238">
                    <a:extLst>
                      <a:ext uri="{FF2B5EF4-FFF2-40B4-BE49-F238E27FC236}">
                        <a16:creationId xmlns:a16="http://schemas.microsoft.com/office/drawing/2014/main" id="{AA97E2BC-0AB0-C9EE-EF30-A37AC7A1103D}"/>
                      </a:ext>
                    </a:extLst>
                  </p:cNvPr>
                  <p:cNvCxnSpPr/>
                  <p:nvPr/>
                </p:nvCxnSpPr>
                <p:spPr>
                  <a:xfrm>
                    <a:off x="10210022"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0" name="Straight Connector 1239">
                    <a:extLst>
                      <a:ext uri="{FF2B5EF4-FFF2-40B4-BE49-F238E27FC236}">
                        <a16:creationId xmlns:a16="http://schemas.microsoft.com/office/drawing/2014/main" id="{97A3058A-EEB1-2277-5D04-44AA5621C498}"/>
                      </a:ext>
                    </a:extLst>
                  </p:cNvPr>
                  <p:cNvCxnSpPr/>
                  <p:nvPr/>
                </p:nvCxnSpPr>
                <p:spPr>
                  <a:xfrm>
                    <a:off x="10219547"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1" name="Straight Connector 1240">
                    <a:extLst>
                      <a:ext uri="{FF2B5EF4-FFF2-40B4-BE49-F238E27FC236}">
                        <a16:creationId xmlns:a16="http://schemas.microsoft.com/office/drawing/2014/main" id="{7D52B700-B2B9-695F-93C7-CD671A14C16F}"/>
                      </a:ext>
                    </a:extLst>
                  </p:cNvPr>
                  <p:cNvCxnSpPr/>
                  <p:nvPr/>
                </p:nvCxnSpPr>
                <p:spPr>
                  <a:xfrm>
                    <a:off x="10233834"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2" name="Straight Connector 1241">
                    <a:extLst>
                      <a:ext uri="{FF2B5EF4-FFF2-40B4-BE49-F238E27FC236}">
                        <a16:creationId xmlns:a16="http://schemas.microsoft.com/office/drawing/2014/main" id="{865A3098-BB03-E498-1DC9-318147423831}"/>
                      </a:ext>
                    </a:extLst>
                  </p:cNvPr>
                  <p:cNvCxnSpPr/>
                  <p:nvPr/>
                </p:nvCxnSpPr>
                <p:spPr>
                  <a:xfrm>
                    <a:off x="10230386"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3" name="Straight Connector 1242">
                    <a:extLst>
                      <a:ext uri="{FF2B5EF4-FFF2-40B4-BE49-F238E27FC236}">
                        <a16:creationId xmlns:a16="http://schemas.microsoft.com/office/drawing/2014/main" id="{FCA31FB9-DB8F-7642-B197-658B42CFF5DC}"/>
                      </a:ext>
                    </a:extLst>
                  </p:cNvPr>
                  <p:cNvCxnSpPr/>
                  <p:nvPr/>
                </p:nvCxnSpPr>
                <p:spPr>
                  <a:xfrm>
                    <a:off x="10247053"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4" name="Straight Connector 1243">
                    <a:extLst>
                      <a:ext uri="{FF2B5EF4-FFF2-40B4-BE49-F238E27FC236}">
                        <a16:creationId xmlns:a16="http://schemas.microsoft.com/office/drawing/2014/main" id="{68B6C550-570F-F8C8-0B22-A8027E9C9CD8}"/>
                      </a:ext>
                    </a:extLst>
                  </p:cNvPr>
                  <p:cNvCxnSpPr/>
                  <p:nvPr/>
                </p:nvCxnSpPr>
                <p:spPr>
                  <a:xfrm>
                    <a:off x="10180378"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5" name="Straight Connector 1244">
                    <a:extLst>
                      <a:ext uri="{FF2B5EF4-FFF2-40B4-BE49-F238E27FC236}">
                        <a16:creationId xmlns:a16="http://schemas.microsoft.com/office/drawing/2014/main" id="{DD8B367A-7E75-41CB-5167-98501F68924B}"/>
                      </a:ext>
                    </a:extLst>
                  </p:cNvPr>
                  <p:cNvCxnSpPr/>
                  <p:nvPr/>
                </p:nvCxnSpPr>
                <p:spPr>
                  <a:xfrm>
                    <a:off x="10192285"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6" name="Straight Connector 1245">
                    <a:extLst>
                      <a:ext uri="{FF2B5EF4-FFF2-40B4-BE49-F238E27FC236}">
                        <a16:creationId xmlns:a16="http://schemas.microsoft.com/office/drawing/2014/main" id="{5D3B9AF8-0A8C-FEF5-4C43-D357A56049BE}"/>
                      </a:ext>
                    </a:extLst>
                  </p:cNvPr>
                  <p:cNvCxnSpPr/>
                  <p:nvPr/>
                </p:nvCxnSpPr>
                <p:spPr>
                  <a:xfrm>
                    <a:off x="10288604"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D5D0BFD2-8865-5528-7260-A3D67C977729}"/>
                      </a:ext>
                    </a:extLst>
                  </p:cNvPr>
                  <p:cNvCxnSpPr/>
                  <p:nvPr/>
                </p:nvCxnSpPr>
                <p:spPr>
                  <a:xfrm>
                    <a:off x="10308199"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8" name="Straight Connector 1247">
                    <a:extLst>
                      <a:ext uri="{FF2B5EF4-FFF2-40B4-BE49-F238E27FC236}">
                        <a16:creationId xmlns:a16="http://schemas.microsoft.com/office/drawing/2014/main" id="{9105073E-312C-FBD9-90BF-0002EC3A37CC}"/>
                      </a:ext>
                    </a:extLst>
                  </p:cNvPr>
                  <p:cNvCxnSpPr/>
                  <p:nvPr/>
                </p:nvCxnSpPr>
                <p:spPr>
                  <a:xfrm>
                    <a:off x="10541562"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49" name="Straight Connector 1248">
                    <a:extLst>
                      <a:ext uri="{FF2B5EF4-FFF2-40B4-BE49-F238E27FC236}">
                        <a16:creationId xmlns:a16="http://schemas.microsoft.com/office/drawing/2014/main" id="{46B62A50-89D1-F694-A32D-BF3DD8E1A9CB}"/>
                      </a:ext>
                    </a:extLst>
                  </p:cNvPr>
                  <p:cNvCxnSpPr/>
                  <p:nvPr/>
                </p:nvCxnSpPr>
                <p:spPr>
                  <a:xfrm>
                    <a:off x="10572518"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50" name="Straight Connector 1249">
                    <a:extLst>
                      <a:ext uri="{FF2B5EF4-FFF2-40B4-BE49-F238E27FC236}">
                        <a16:creationId xmlns:a16="http://schemas.microsoft.com/office/drawing/2014/main" id="{ED7EE512-5BE5-4760-817B-44D2C8001F51}"/>
                      </a:ext>
                    </a:extLst>
                  </p:cNvPr>
                  <p:cNvCxnSpPr/>
                  <p:nvPr/>
                </p:nvCxnSpPr>
                <p:spPr>
                  <a:xfrm>
                    <a:off x="10608237" y="333862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251" name="Straight Connector 1250">
                    <a:extLst>
                      <a:ext uri="{FF2B5EF4-FFF2-40B4-BE49-F238E27FC236}">
                        <a16:creationId xmlns:a16="http://schemas.microsoft.com/office/drawing/2014/main" id="{167A09CB-B0C5-041F-0088-912400CF1986}"/>
                      </a:ext>
                    </a:extLst>
                  </p:cNvPr>
                  <p:cNvCxnSpPr/>
                  <p:nvPr/>
                </p:nvCxnSpPr>
                <p:spPr>
                  <a:xfrm>
                    <a:off x="9189486" y="324165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grpSp>
          </p:grpSp>
          <p:cxnSp>
            <p:nvCxnSpPr>
              <p:cNvPr id="1151" name="Straight Connector 1150">
                <a:extLst>
                  <a:ext uri="{FF2B5EF4-FFF2-40B4-BE49-F238E27FC236}">
                    <a16:creationId xmlns:a16="http://schemas.microsoft.com/office/drawing/2014/main" id="{64F4E46B-D1F7-EA83-23C9-79BD418ED0C7}"/>
                  </a:ext>
                </a:extLst>
              </p:cNvPr>
              <p:cNvCxnSpPr/>
              <p:nvPr/>
            </p:nvCxnSpPr>
            <p:spPr>
              <a:xfrm>
                <a:off x="7261593" y="2818134"/>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52" name="Straight Connector 1151">
                <a:extLst>
                  <a:ext uri="{FF2B5EF4-FFF2-40B4-BE49-F238E27FC236}">
                    <a16:creationId xmlns:a16="http://schemas.microsoft.com/office/drawing/2014/main" id="{50F58003-F2B5-87B9-AA55-059BDD8B7779}"/>
                  </a:ext>
                </a:extLst>
              </p:cNvPr>
              <p:cNvCxnSpPr/>
              <p:nvPr/>
            </p:nvCxnSpPr>
            <p:spPr>
              <a:xfrm>
                <a:off x="8011686" y="3068169"/>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30697C76-A9C7-DBAD-E8C0-6C012B35739C}"/>
                  </a:ext>
                </a:extLst>
              </p:cNvPr>
              <p:cNvCxnSpPr/>
              <p:nvPr/>
            </p:nvCxnSpPr>
            <p:spPr>
              <a:xfrm>
                <a:off x="8690343" y="3187232"/>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54" name="Straight Connector 1153">
                <a:extLst>
                  <a:ext uri="{FF2B5EF4-FFF2-40B4-BE49-F238E27FC236}">
                    <a16:creationId xmlns:a16="http://schemas.microsoft.com/office/drawing/2014/main" id="{8A4A40F8-4899-0584-241D-4FA2BC0E3B5A}"/>
                  </a:ext>
                </a:extLst>
              </p:cNvPr>
              <p:cNvCxnSpPr/>
              <p:nvPr/>
            </p:nvCxnSpPr>
            <p:spPr>
              <a:xfrm>
                <a:off x="8718918" y="3187232"/>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55" name="Straight Connector 1154">
                <a:extLst>
                  <a:ext uri="{FF2B5EF4-FFF2-40B4-BE49-F238E27FC236}">
                    <a16:creationId xmlns:a16="http://schemas.microsoft.com/office/drawing/2014/main" id="{056C0128-C838-F5CF-FE74-26F1DCE16FB3}"/>
                  </a:ext>
                </a:extLst>
              </p:cNvPr>
              <p:cNvCxnSpPr/>
              <p:nvPr/>
            </p:nvCxnSpPr>
            <p:spPr>
              <a:xfrm>
                <a:off x="8790355" y="3189613"/>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56" name="Straight Connector 1155">
                <a:extLst>
                  <a:ext uri="{FF2B5EF4-FFF2-40B4-BE49-F238E27FC236}">
                    <a16:creationId xmlns:a16="http://schemas.microsoft.com/office/drawing/2014/main" id="{FA17F7C6-A926-C477-09CA-0B447B1FF202}"/>
                  </a:ext>
                </a:extLst>
              </p:cNvPr>
              <p:cNvCxnSpPr/>
              <p:nvPr/>
            </p:nvCxnSpPr>
            <p:spPr>
              <a:xfrm>
                <a:off x="8966567" y="3187232"/>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57" name="Straight Connector 1156">
                <a:extLst>
                  <a:ext uri="{FF2B5EF4-FFF2-40B4-BE49-F238E27FC236}">
                    <a16:creationId xmlns:a16="http://schemas.microsoft.com/office/drawing/2014/main" id="{DBA7361B-2A75-BA5A-8832-6A6F136AA9D6}"/>
                  </a:ext>
                </a:extLst>
              </p:cNvPr>
              <p:cNvCxnSpPr/>
              <p:nvPr/>
            </p:nvCxnSpPr>
            <p:spPr>
              <a:xfrm>
                <a:off x="9059867" y="3189613"/>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58" name="Straight Connector 1157">
                <a:extLst>
                  <a:ext uri="{FF2B5EF4-FFF2-40B4-BE49-F238E27FC236}">
                    <a16:creationId xmlns:a16="http://schemas.microsoft.com/office/drawing/2014/main" id="{EE25CBC0-4F31-0E46-76B2-089690ED5D49}"/>
                  </a:ext>
                </a:extLst>
              </p:cNvPr>
              <p:cNvCxnSpPr/>
              <p:nvPr/>
            </p:nvCxnSpPr>
            <p:spPr>
              <a:xfrm>
                <a:off x="9088011" y="3187232"/>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B859BFC0-7C25-7C68-E24A-173F25993455}"/>
                  </a:ext>
                </a:extLst>
              </p:cNvPr>
              <p:cNvCxnSpPr/>
              <p:nvPr/>
            </p:nvCxnSpPr>
            <p:spPr>
              <a:xfrm>
                <a:off x="9099916" y="3244383"/>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0" name="Straight Connector 1159">
                <a:extLst>
                  <a:ext uri="{FF2B5EF4-FFF2-40B4-BE49-F238E27FC236}">
                    <a16:creationId xmlns:a16="http://schemas.microsoft.com/office/drawing/2014/main" id="{18EA1602-7A92-C772-7488-309E832FA109}"/>
                  </a:ext>
                </a:extLst>
              </p:cNvPr>
              <p:cNvCxnSpPr/>
              <p:nvPr/>
            </p:nvCxnSpPr>
            <p:spPr>
              <a:xfrm>
                <a:off x="9099916" y="3270577"/>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1" name="Straight Connector 1160">
                <a:extLst>
                  <a:ext uri="{FF2B5EF4-FFF2-40B4-BE49-F238E27FC236}">
                    <a16:creationId xmlns:a16="http://schemas.microsoft.com/office/drawing/2014/main" id="{6D65D6B0-FA63-6A06-E38D-18620CAB06FE}"/>
                  </a:ext>
                </a:extLst>
              </p:cNvPr>
              <p:cNvCxnSpPr/>
              <p:nvPr/>
            </p:nvCxnSpPr>
            <p:spPr>
              <a:xfrm>
                <a:off x="9412641" y="329677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2E6825A5-C4DE-50E3-EAA3-B48763B9971C}"/>
                  </a:ext>
                </a:extLst>
              </p:cNvPr>
              <p:cNvCxnSpPr/>
              <p:nvPr/>
            </p:nvCxnSpPr>
            <p:spPr>
              <a:xfrm>
                <a:off x="9791259"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id="{06DA49BB-F859-047C-509B-1752E8CD7E5D}"/>
                  </a:ext>
                </a:extLst>
              </p:cNvPr>
              <p:cNvCxnSpPr/>
              <p:nvPr/>
            </p:nvCxnSpPr>
            <p:spPr>
              <a:xfrm>
                <a:off x="10153209"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id="{477B7C99-04B3-B25A-2B7C-580ABE2C40F3}"/>
                  </a:ext>
                </a:extLst>
              </p:cNvPr>
              <p:cNvCxnSpPr/>
              <p:nvPr/>
            </p:nvCxnSpPr>
            <p:spPr>
              <a:xfrm>
                <a:off x="10224544"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id="{B85E5F69-E3EE-0C63-A091-3CB5F6E58933}"/>
                  </a:ext>
                </a:extLst>
              </p:cNvPr>
              <p:cNvCxnSpPr/>
              <p:nvPr/>
            </p:nvCxnSpPr>
            <p:spPr>
              <a:xfrm>
                <a:off x="10283018"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id="{22468D41-5D3D-6665-6284-ECA4108A82F8}"/>
                  </a:ext>
                </a:extLst>
              </p:cNvPr>
              <p:cNvCxnSpPr/>
              <p:nvPr/>
            </p:nvCxnSpPr>
            <p:spPr>
              <a:xfrm>
                <a:off x="10514000"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7" name="Straight Connector 1166">
                <a:extLst>
                  <a:ext uri="{FF2B5EF4-FFF2-40B4-BE49-F238E27FC236}">
                    <a16:creationId xmlns:a16="http://schemas.microsoft.com/office/drawing/2014/main" id="{2CC3F061-2C8F-16BF-7A7D-CC673939BEF6}"/>
                  </a:ext>
                </a:extLst>
              </p:cNvPr>
              <p:cNvCxnSpPr/>
              <p:nvPr/>
            </p:nvCxnSpPr>
            <p:spPr>
              <a:xfrm>
                <a:off x="10578293"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8" name="Straight Connector 1167">
                <a:extLst>
                  <a:ext uri="{FF2B5EF4-FFF2-40B4-BE49-F238E27FC236}">
                    <a16:creationId xmlns:a16="http://schemas.microsoft.com/office/drawing/2014/main" id="{26EF1609-16C5-7861-E9A1-7E96E19D5E6A}"/>
                  </a:ext>
                </a:extLst>
              </p:cNvPr>
              <p:cNvCxnSpPr/>
              <p:nvPr/>
            </p:nvCxnSpPr>
            <p:spPr>
              <a:xfrm>
                <a:off x="8804642" y="3189613"/>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69" name="Straight Connector 1168">
                <a:extLst>
                  <a:ext uri="{FF2B5EF4-FFF2-40B4-BE49-F238E27FC236}">
                    <a16:creationId xmlns:a16="http://schemas.microsoft.com/office/drawing/2014/main" id="{3BAED779-07AB-326B-8B66-2D006BBAB702}"/>
                  </a:ext>
                </a:extLst>
              </p:cNvPr>
              <p:cNvCxnSpPr/>
              <p:nvPr/>
            </p:nvCxnSpPr>
            <p:spPr>
              <a:xfrm>
                <a:off x="9099916" y="3246767"/>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id="{39F120BA-557E-F91F-C414-2B90C1EEB04D}"/>
                  </a:ext>
                </a:extLst>
              </p:cNvPr>
              <p:cNvCxnSpPr/>
              <p:nvPr/>
            </p:nvCxnSpPr>
            <p:spPr>
              <a:xfrm>
                <a:off x="8441090" y="315389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id="{2BC2FA29-34B9-DB36-780C-AD8CB2E4D350}"/>
                  </a:ext>
                </a:extLst>
              </p:cNvPr>
              <p:cNvCxnSpPr/>
              <p:nvPr/>
            </p:nvCxnSpPr>
            <p:spPr>
              <a:xfrm>
                <a:off x="9434072" y="329677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id="{50301059-CE79-6A3B-902D-6EFC45975A60}"/>
                  </a:ext>
                </a:extLst>
              </p:cNvPr>
              <p:cNvCxnSpPr/>
              <p:nvPr/>
            </p:nvCxnSpPr>
            <p:spPr>
              <a:xfrm>
                <a:off x="9807927"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id="{4E484B2A-2D2A-08C2-02B7-707CF32DA34E}"/>
                  </a:ext>
                </a:extLst>
              </p:cNvPr>
              <p:cNvCxnSpPr/>
              <p:nvPr/>
            </p:nvCxnSpPr>
            <p:spPr>
              <a:xfrm>
                <a:off x="9815070"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4" name="Straight Connector 1173">
                <a:extLst>
                  <a:ext uri="{FF2B5EF4-FFF2-40B4-BE49-F238E27FC236}">
                    <a16:creationId xmlns:a16="http://schemas.microsoft.com/office/drawing/2014/main" id="{42DD3B61-F2A9-4DFD-85EB-FDE51A0A2BF1}"/>
                  </a:ext>
                </a:extLst>
              </p:cNvPr>
              <p:cNvCxnSpPr/>
              <p:nvPr/>
            </p:nvCxnSpPr>
            <p:spPr>
              <a:xfrm>
                <a:off x="9824595"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5" name="Straight Connector 1174">
                <a:extLst>
                  <a:ext uri="{FF2B5EF4-FFF2-40B4-BE49-F238E27FC236}">
                    <a16:creationId xmlns:a16="http://schemas.microsoft.com/office/drawing/2014/main" id="{D83D1670-427B-339D-D1A2-784CCFE699A4}"/>
                  </a:ext>
                </a:extLst>
              </p:cNvPr>
              <p:cNvCxnSpPr/>
              <p:nvPr/>
            </p:nvCxnSpPr>
            <p:spPr>
              <a:xfrm>
                <a:off x="9834120"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6" name="Straight Connector 1175">
                <a:extLst>
                  <a:ext uri="{FF2B5EF4-FFF2-40B4-BE49-F238E27FC236}">
                    <a16:creationId xmlns:a16="http://schemas.microsoft.com/office/drawing/2014/main" id="{0FA60A4C-F6D6-8858-5C56-8678D88317C3}"/>
                  </a:ext>
                </a:extLst>
              </p:cNvPr>
              <p:cNvCxnSpPr/>
              <p:nvPr/>
            </p:nvCxnSpPr>
            <p:spPr>
              <a:xfrm>
                <a:off x="9855551"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id="{53C8D1CF-C460-ECE1-DB07-D75CC7CFE9C3}"/>
                  </a:ext>
                </a:extLst>
              </p:cNvPr>
              <p:cNvCxnSpPr/>
              <p:nvPr/>
            </p:nvCxnSpPr>
            <p:spPr>
              <a:xfrm>
                <a:off x="9866043"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id="{EF92AFC2-7476-4B0F-7C00-34E62E8B482F}"/>
                  </a:ext>
                </a:extLst>
              </p:cNvPr>
              <p:cNvCxnSpPr/>
              <p:nvPr/>
            </p:nvCxnSpPr>
            <p:spPr>
              <a:xfrm>
                <a:off x="9873186" y="336821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id="{EA3D4B09-5F78-68C4-70D7-C6EA5C29E6D0}"/>
                  </a:ext>
                </a:extLst>
              </p:cNvPr>
              <p:cNvCxnSpPr/>
              <p:nvPr/>
            </p:nvCxnSpPr>
            <p:spPr>
              <a:xfrm>
                <a:off x="9882710" y="3372316"/>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0" name="Straight Connector 1179">
                <a:extLst>
                  <a:ext uri="{FF2B5EF4-FFF2-40B4-BE49-F238E27FC236}">
                    <a16:creationId xmlns:a16="http://schemas.microsoft.com/office/drawing/2014/main" id="{38711A95-C0D0-75BB-ABE3-346D5FD0748D}"/>
                  </a:ext>
                </a:extLst>
              </p:cNvPr>
              <p:cNvCxnSpPr/>
              <p:nvPr/>
            </p:nvCxnSpPr>
            <p:spPr>
              <a:xfrm>
                <a:off x="9997011"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1" name="Straight Connector 1180">
                <a:extLst>
                  <a:ext uri="{FF2B5EF4-FFF2-40B4-BE49-F238E27FC236}">
                    <a16:creationId xmlns:a16="http://schemas.microsoft.com/office/drawing/2014/main" id="{C0958A51-D149-B4CE-9416-18F7B65738A9}"/>
                  </a:ext>
                </a:extLst>
              </p:cNvPr>
              <p:cNvCxnSpPr/>
              <p:nvPr/>
            </p:nvCxnSpPr>
            <p:spPr>
              <a:xfrm>
                <a:off x="10144648"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2" name="Straight Connector 1181">
                <a:extLst>
                  <a:ext uri="{FF2B5EF4-FFF2-40B4-BE49-F238E27FC236}">
                    <a16:creationId xmlns:a16="http://schemas.microsoft.com/office/drawing/2014/main" id="{2CD43B26-7635-6687-6683-FB51CD444977}"/>
                  </a:ext>
                </a:extLst>
              </p:cNvPr>
              <p:cNvCxnSpPr/>
              <p:nvPr/>
            </p:nvCxnSpPr>
            <p:spPr>
              <a:xfrm>
                <a:off x="10156554"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3" name="Straight Connector 1182">
                <a:extLst>
                  <a:ext uri="{FF2B5EF4-FFF2-40B4-BE49-F238E27FC236}">
                    <a16:creationId xmlns:a16="http://schemas.microsoft.com/office/drawing/2014/main" id="{A66DAACE-11A5-F2EA-9A29-187F1EA476D5}"/>
                  </a:ext>
                </a:extLst>
              </p:cNvPr>
              <p:cNvCxnSpPr/>
              <p:nvPr/>
            </p:nvCxnSpPr>
            <p:spPr>
              <a:xfrm>
                <a:off x="10168461"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4" name="Straight Connector 1183">
                <a:extLst>
                  <a:ext uri="{FF2B5EF4-FFF2-40B4-BE49-F238E27FC236}">
                    <a16:creationId xmlns:a16="http://schemas.microsoft.com/office/drawing/2014/main" id="{D6CFC288-2EFC-B702-FCA0-446F801476EB}"/>
                  </a:ext>
                </a:extLst>
              </p:cNvPr>
              <p:cNvCxnSpPr/>
              <p:nvPr/>
            </p:nvCxnSpPr>
            <p:spPr>
              <a:xfrm>
                <a:off x="10180367"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5" name="Straight Connector 1184">
                <a:extLst>
                  <a:ext uri="{FF2B5EF4-FFF2-40B4-BE49-F238E27FC236}">
                    <a16:creationId xmlns:a16="http://schemas.microsoft.com/office/drawing/2014/main" id="{8F48587C-CADA-A1B4-6287-2F7A84106CD0}"/>
                  </a:ext>
                </a:extLst>
              </p:cNvPr>
              <p:cNvCxnSpPr/>
              <p:nvPr/>
            </p:nvCxnSpPr>
            <p:spPr>
              <a:xfrm>
                <a:off x="10189892"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6" name="Straight Connector 1185">
                <a:extLst>
                  <a:ext uri="{FF2B5EF4-FFF2-40B4-BE49-F238E27FC236}">
                    <a16:creationId xmlns:a16="http://schemas.microsoft.com/office/drawing/2014/main" id="{BBE165B9-D23B-1518-7095-86E40647B9CA}"/>
                  </a:ext>
                </a:extLst>
              </p:cNvPr>
              <p:cNvCxnSpPr/>
              <p:nvPr/>
            </p:nvCxnSpPr>
            <p:spPr>
              <a:xfrm>
                <a:off x="10204179"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7" name="Straight Connector 1186">
                <a:extLst>
                  <a:ext uri="{FF2B5EF4-FFF2-40B4-BE49-F238E27FC236}">
                    <a16:creationId xmlns:a16="http://schemas.microsoft.com/office/drawing/2014/main" id="{468B2863-8DA0-6632-A034-DE92BB9CC117}"/>
                  </a:ext>
                </a:extLst>
              </p:cNvPr>
              <p:cNvCxnSpPr/>
              <p:nvPr/>
            </p:nvCxnSpPr>
            <p:spPr>
              <a:xfrm>
                <a:off x="10200731"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8" name="Straight Connector 1187">
                <a:extLst>
                  <a:ext uri="{FF2B5EF4-FFF2-40B4-BE49-F238E27FC236}">
                    <a16:creationId xmlns:a16="http://schemas.microsoft.com/office/drawing/2014/main" id="{E3EAAF86-FB1F-F2C3-AC8B-2A7121604405}"/>
                  </a:ext>
                </a:extLst>
              </p:cNvPr>
              <p:cNvCxnSpPr/>
              <p:nvPr/>
            </p:nvCxnSpPr>
            <p:spPr>
              <a:xfrm>
                <a:off x="10217398"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89" name="Straight Connector 1188">
                <a:extLst>
                  <a:ext uri="{FF2B5EF4-FFF2-40B4-BE49-F238E27FC236}">
                    <a16:creationId xmlns:a16="http://schemas.microsoft.com/office/drawing/2014/main" id="{45F7397A-ED7B-A3F5-9E04-411A708C13A1}"/>
                  </a:ext>
                </a:extLst>
              </p:cNvPr>
              <p:cNvCxnSpPr/>
              <p:nvPr/>
            </p:nvCxnSpPr>
            <p:spPr>
              <a:xfrm>
                <a:off x="10150723"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90" name="Straight Connector 1189">
                <a:extLst>
                  <a:ext uri="{FF2B5EF4-FFF2-40B4-BE49-F238E27FC236}">
                    <a16:creationId xmlns:a16="http://schemas.microsoft.com/office/drawing/2014/main" id="{AD51CD24-0170-0057-FB81-D2100459D8C4}"/>
                  </a:ext>
                </a:extLst>
              </p:cNvPr>
              <p:cNvCxnSpPr/>
              <p:nvPr/>
            </p:nvCxnSpPr>
            <p:spPr>
              <a:xfrm>
                <a:off x="10162630"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91" name="Straight Connector 1190">
                <a:extLst>
                  <a:ext uri="{FF2B5EF4-FFF2-40B4-BE49-F238E27FC236}">
                    <a16:creationId xmlns:a16="http://schemas.microsoft.com/office/drawing/2014/main" id="{2D077E73-BD33-34EE-080F-BEC8648DB18E}"/>
                  </a:ext>
                </a:extLst>
              </p:cNvPr>
              <p:cNvCxnSpPr/>
              <p:nvPr/>
            </p:nvCxnSpPr>
            <p:spPr>
              <a:xfrm>
                <a:off x="10258949"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92" name="Straight Connector 1191">
                <a:extLst>
                  <a:ext uri="{FF2B5EF4-FFF2-40B4-BE49-F238E27FC236}">
                    <a16:creationId xmlns:a16="http://schemas.microsoft.com/office/drawing/2014/main" id="{942B670D-6D24-D9FD-5CEE-049BDA6C9A7A}"/>
                  </a:ext>
                </a:extLst>
              </p:cNvPr>
              <p:cNvCxnSpPr/>
              <p:nvPr/>
            </p:nvCxnSpPr>
            <p:spPr>
              <a:xfrm>
                <a:off x="10278544"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93" name="Straight Connector 1192">
                <a:extLst>
                  <a:ext uri="{FF2B5EF4-FFF2-40B4-BE49-F238E27FC236}">
                    <a16:creationId xmlns:a16="http://schemas.microsoft.com/office/drawing/2014/main" id="{2CEE30CD-1A4E-3BE2-8CF9-4690EC4FF60F}"/>
                  </a:ext>
                </a:extLst>
              </p:cNvPr>
              <p:cNvCxnSpPr/>
              <p:nvPr/>
            </p:nvCxnSpPr>
            <p:spPr>
              <a:xfrm>
                <a:off x="10511907"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94" name="Straight Connector 1193">
                <a:extLst>
                  <a:ext uri="{FF2B5EF4-FFF2-40B4-BE49-F238E27FC236}">
                    <a16:creationId xmlns:a16="http://schemas.microsoft.com/office/drawing/2014/main" id="{171B6BE8-67E6-E50D-3520-F70B06215B46}"/>
                  </a:ext>
                </a:extLst>
              </p:cNvPr>
              <p:cNvCxnSpPr/>
              <p:nvPr/>
            </p:nvCxnSpPr>
            <p:spPr>
              <a:xfrm>
                <a:off x="10542863"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95" name="Straight Connector 1194">
                <a:extLst>
                  <a:ext uri="{FF2B5EF4-FFF2-40B4-BE49-F238E27FC236}">
                    <a16:creationId xmlns:a16="http://schemas.microsoft.com/office/drawing/2014/main" id="{F90E0532-CCD6-865A-6CA6-6729345FF845}"/>
                  </a:ext>
                </a:extLst>
              </p:cNvPr>
              <p:cNvCxnSpPr/>
              <p:nvPr/>
            </p:nvCxnSpPr>
            <p:spPr>
              <a:xfrm>
                <a:off x="10578582" y="336993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96" name="Straight Connector 1195">
                <a:extLst>
                  <a:ext uri="{FF2B5EF4-FFF2-40B4-BE49-F238E27FC236}">
                    <a16:creationId xmlns:a16="http://schemas.microsoft.com/office/drawing/2014/main" id="{B0423421-E8CB-9EEC-E67A-332330CF650F}"/>
                  </a:ext>
                </a:extLst>
              </p:cNvPr>
              <p:cNvCxnSpPr/>
              <p:nvPr/>
            </p:nvCxnSpPr>
            <p:spPr>
              <a:xfrm>
                <a:off x="9167372" y="3270576"/>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grpSp>
        <p:grpSp>
          <p:nvGrpSpPr>
            <p:cNvPr id="1014" name="Group 1013">
              <a:extLst>
                <a:ext uri="{FF2B5EF4-FFF2-40B4-BE49-F238E27FC236}">
                  <a16:creationId xmlns:a16="http://schemas.microsoft.com/office/drawing/2014/main" id="{708917AE-E5AA-10A3-B344-8CB2C66D5707}"/>
                </a:ext>
              </a:extLst>
            </p:cNvPr>
            <p:cNvGrpSpPr/>
            <p:nvPr/>
          </p:nvGrpSpPr>
          <p:grpSpPr>
            <a:xfrm>
              <a:off x="6678422" y="2559433"/>
              <a:ext cx="4078576" cy="965339"/>
              <a:chOff x="6693694" y="2667000"/>
              <a:chExt cx="4078576" cy="1162795"/>
            </a:xfrm>
          </p:grpSpPr>
          <p:sp>
            <p:nvSpPr>
              <p:cNvPr id="1088" name="Freeform: Shape 803">
                <a:extLst>
                  <a:ext uri="{FF2B5EF4-FFF2-40B4-BE49-F238E27FC236}">
                    <a16:creationId xmlns:a16="http://schemas.microsoft.com/office/drawing/2014/main" id="{78076DF6-648C-D1E0-8ABD-0D38622ADF2B}"/>
                  </a:ext>
                </a:extLst>
              </p:cNvPr>
              <p:cNvSpPr/>
              <p:nvPr/>
            </p:nvSpPr>
            <p:spPr>
              <a:xfrm>
                <a:off x="6693694" y="2667000"/>
                <a:ext cx="4050506" cy="1135856"/>
              </a:xfrm>
              <a:custGeom>
                <a:avLst/>
                <a:gdLst>
                  <a:gd name="connsiteX0" fmla="*/ 0 w 4050506"/>
                  <a:gd name="connsiteY0" fmla="*/ 0 h 1135856"/>
                  <a:gd name="connsiteX1" fmla="*/ 109537 w 4050506"/>
                  <a:gd name="connsiteY1" fmla="*/ 0 h 1135856"/>
                  <a:gd name="connsiteX2" fmla="*/ 109537 w 4050506"/>
                  <a:gd name="connsiteY2" fmla="*/ 38100 h 1135856"/>
                  <a:gd name="connsiteX3" fmla="*/ 230981 w 4050506"/>
                  <a:gd name="connsiteY3" fmla="*/ 38100 h 1135856"/>
                  <a:gd name="connsiteX4" fmla="*/ 230981 w 4050506"/>
                  <a:gd name="connsiteY4" fmla="*/ 95250 h 1135856"/>
                  <a:gd name="connsiteX5" fmla="*/ 252412 w 4050506"/>
                  <a:gd name="connsiteY5" fmla="*/ 95250 h 1135856"/>
                  <a:gd name="connsiteX6" fmla="*/ 252412 w 4050506"/>
                  <a:gd name="connsiteY6" fmla="*/ 121444 h 1135856"/>
                  <a:gd name="connsiteX7" fmla="*/ 264319 w 4050506"/>
                  <a:gd name="connsiteY7" fmla="*/ 121444 h 1135856"/>
                  <a:gd name="connsiteX8" fmla="*/ 264319 w 4050506"/>
                  <a:gd name="connsiteY8" fmla="*/ 150019 h 1135856"/>
                  <a:gd name="connsiteX9" fmla="*/ 288131 w 4050506"/>
                  <a:gd name="connsiteY9" fmla="*/ 150019 h 1135856"/>
                  <a:gd name="connsiteX10" fmla="*/ 288131 w 4050506"/>
                  <a:gd name="connsiteY10" fmla="*/ 176213 h 1135856"/>
                  <a:gd name="connsiteX11" fmla="*/ 292894 w 4050506"/>
                  <a:gd name="connsiteY11" fmla="*/ 176213 h 1135856"/>
                  <a:gd name="connsiteX12" fmla="*/ 292894 w 4050506"/>
                  <a:gd name="connsiteY12" fmla="*/ 190500 h 1135856"/>
                  <a:gd name="connsiteX13" fmla="*/ 300037 w 4050506"/>
                  <a:gd name="connsiteY13" fmla="*/ 190500 h 1135856"/>
                  <a:gd name="connsiteX14" fmla="*/ 300037 w 4050506"/>
                  <a:gd name="connsiteY14" fmla="*/ 202406 h 1135856"/>
                  <a:gd name="connsiteX15" fmla="*/ 314325 w 4050506"/>
                  <a:gd name="connsiteY15" fmla="*/ 202406 h 1135856"/>
                  <a:gd name="connsiteX16" fmla="*/ 314325 w 4050506"/>
                  <a:gd name="connsiteY16" fmla="*/ 216694 h 1135856"/>
                  <a:gd name="connsiteX17" fmla="*/ 419100 w 4050506"/>
                  <a:gd name="connsiteY17" fmla="*/ 216694 h 1135856"/>
                  <a:gd name="connsiteX18" fmla="*/ 419100 w 4050506"/>
                  <a:gd name="connsiteY18" fmla="*/ 235744 h 1135856"/>
                  <a:gd name="connsiteX19" fmla="*/ 440531 w 4050506"/>
                  <a:gd name="connsiteY19" fmla="*/ 235744 h 1135856"/>
                  <a:gd name="connsiteX20" fmla="*/ 440531 w 4050506"/>
                  <a:gd name="connsiteY20" fmla="*/ 250031 h 1135856"/>
                  <a:gd name="connsiteX21" fmla="*/ 447675 w 4050506"/>
                  <a:gd name="connsiteY21" fmla="*/ 250031 h 1135856"/>
                  <a:gd name="connsiteX22" fmla="*/ 447675 w 4050506"/>
                  <a:gd name="connsiteY22" fmla="*/ 269081 h 1135856"/>
                  <a:gd name="connsiteX23" fmla="*/ 464344 w 4050506"/>
                  <a:gd name="connsiteY23" fmla="*/ 269081 h 1135856"/>
                  <a:gd name="connsiteX24" fmla="*/ 464344 w 4050506"/>
                  <a:gd name="connsiteY24" fmla="*/ 302419 h 1135856"/>
                  <a:gd name="connsiteX25" fmla="*/ 485775 w 4050506"/>
                  <a:gd name="connsiteY25" fmla="*/ 302419 h 1135856"/>
                  <a:gd name="connsiteX26" fmla="*/ 485775 w 4050506"/>
                  <a:gd name="connsiteY26" fmla="*/ 335756 h 1135856"/>
                  <a:gd name="connsiteX27" fmla="*/ 526256 w 4050506"/>
                  <a:gd name="connsiteY27" fmla="*/ 335756 h 1135856"/>
                  <a:gd name="connsiteX28" fmla="*/ 526256 w 4050506"/>
                  <a:gd name="connsiteY28" fmla="*/ 354806 h 1135856"/>
                  <a:gd name="connsiteX29" fmla="*/ 573881 w 4050506"/>
                  <a:gd name="connsiteY29" fmla="*/ 354806 h 1135856"/>
                  <a:gd name="connsiteX30" fmla="*/ 573881 w 4050506"/>
                  <a:gd name="connsiteY30" fmla="*/ 369094 h 1135856"/>
                  <a:gd name="connsiteX31" fmla="*/ 583406 w 4050506"/>
                  <a:gd name="connsiteY31" fmla="*/ 369094 h 1135856"/>
                  <a:gd name="connsiteX32" fmla="*/ 583406 w 4050506"/>
                  <a:gd name="connsiteY32" fmla="*/ 390525 h 1135856"/>
                  <a:gd name="connsiteX33" fmla="*/ 614362 w 4050506"/>
                  <a:gd name="connsiteY33" fmla="*/ 390525 h 1135856"/>
                  <a:gd name="connsiteX34" fmla="*/ 614362 w 4050506"/>
                  <a:gd name="connsiteY34" fmla="*/ 402431 h 1135856"/>
                  <a:gd name="connsiteX35" fmla="*/ 616744 w 4050506"/>
                  <a:gd name="connsiteY35" fmla="*/ 404813 h 1135856"/>
                  <a:gd name="connsiteX36" fmla="*/ 616744 w 4050506"/>
                  <a:gd name="connsiteY36" fmla="*/ 416719 h 1135856"/>
                  <a:gd name="connsiteX37" fmla="*/ 626269 w 4050506"/>
                  <a:gd name="connsiteY37" fmla="*/ 416719 h 1135856"/>
                  <a:gd name="connsiteX38" fmla="*/ 626269 w 4050506"/>
                  <a:gd name="connsiteY38" fmla="*/ 442913 h 1135856"/>
                  <a:gd name="connsiteX39" fmla="*/ 695325 w 4050506"/>
                  <a:gd name="connsiteY39" fmla="*/ 442913 h 1135856"/>
                  <a:gd name="connsiteX40" fmla="*/ 695325 w 4050506"/>
                  <a:gd name="connsiteY40" fmla="*/ 457200 h 1135856"/>
                  <a:gd name="connsiteX41" fmla="*/ 716756 w 4050506"/>
                  <a:gd name="connsiteY41" fmla="*/ 457200 h 1135856"/>
                  <a:gd name="connsiteX42" fmla="*/ 716756 w 4050506"/>
                  <a:gd name="connsiteY42" fmla="*/ 511969 h 1135856"/>
                  <a:gd name="connsiteX43" fmla="*/ 802481 w 4050506"/>
                  <a:gd name="connsiteY43" fmla="*/ 511969 h 1135856"/>
                  <a:gd name="connsiteX44" fmla="*/ 802481 w 4050506"/>
                  <a:gd name="connsiteY44" fmla="*/ 528638 h 1135856"/>
                  <a:gd name="connsiteX45" fmla="*/ 854869 w 4050506"/>
                  <a:gd name="connsiteY45" fmla="*/ 528638 h 1135856"/>
                  <a:gd name="connsiteX46" fmla="*/ 854869 w 4050506"/>
                  <a:gd name="connsiteY46" fmla="*/ 538163 h 1135856"/>
                  <a:gd name="connsiteX47" fmla="*/ 866775 w 4050506"/>
                  <a:gd name="connsiteY47" fmla="*/ 538163 h 1135856"/>
                  <a:gd name="connsiteX48" fmla="*/ 866775 w 4050506"/>
                  <a:gd name="connsiteY48" fmla="*/ 554831 h 1135856"/>
                  <a:gd name="connsiteX49" fmla="*/ 871537 w 4050506"/>
                  <a:gd name="connsiteY49" fmla="*/ 559593 h 1135856"/>
                  <a:gd name="connsiteX50" fmla="*/ 871537 w 4050506"/>
                  <a:gd name="connsiteY50" fmla="*/ 578644 h 1135856"/>
                  <a:gd name="connsiteX51" fmla="*/ 881062 w 4050506"/>
                  <a:gd name="connsiteY51" fmla="*/ 578644 h 1135856"/>
                  <a:gd name="connsiteX52" fmla="*/ 881062 w 4050506"/>
                  <a:gd name="connsiteY52" fmla="*/ 595313 h 1135856"/>
                  <a:gd name="connsiteX53" fmla="*/ 964406 w 4050506"/>
                  <a:gd name="connsiteY53" fmla="*/ 595313 h 1135856"/>
                  <a:gd name="connsiteX54" fmla="*/ 964406 w 4050506"/>
                  <a:gd name="connsiteY54" fmla="*/ 609600 h 1135856"/>
                  <a:gd name="connsiteX55" fmla="*/ 1014412 w 4050506"/>
                  <a:gd name="connsiteY55" fmla="*/ 609600 h 1135856"/>
                  <a:gd name="connsiteX56" fmla="*/ 1014412 w 4050506"/>
                  <a:gd name="connsiteY56" fmla="*/ 638175 h 1135856"/>
                  <a:gd name="connsiteX57" fmla="*/ 1042987 w 4050506"/>
                  <a:gd name="connsiteY57" fmla="*/ 638175 h 1135856"/>
                  <a:gd name="connsiteX58" fmla="*/ 1042987 w 4050506"/>
                  <a:gd name="connsiteY58" fmla="*/ 652463 h 1135856"/>
                  <a:gd name="connsiteX59" fmla="*/ 1057275 w 4050506"/>
                  <a:gd name="connsiteY59" fmla="*/ 652463 h 1135856"/>
                  <a:gd name="connsiteX60" fmla="*/ 1057275 w 4050506"/>
                  <a:gd name="connsiteY60" fmla="*/ 664369 h 1135856"/>
                  <a:gd name="connsiteX61" fmla="*/ 1076325 w 4050506"/>
                  <a:gd name="connsiteY61" fmla="*/ 664369 h 1135856"/>
                  <a:gd name="connsiteX62" fmla="*/ 1076325 w 4050506"/>
                  <a:gd name="connsiteY62" fmla="*/ 685800 h 1135856"/>
                  <a:gd name="connsiteX63" fmla="*/ 1154906 w 4050506"/>
                  <a:gd name="connsiteY63" fmla="*/ 685800 h 1135856"/>
                  <a:gd name="connsiteX64" fmla="*/ 1154906 w 4050506"/>
                  <a:gd name="connsiteY64" fmla="*/ 721519 h 1135856"/>
                  <a:gd name="connsiteX65" fmla="*/ 1195387 w 4050506"/>
                  <a:gd name="connsiteY65" fmla="*/ 721519 h 1135856"/>
                  <a:gd name="connsiteX66" fmla="*/ 1195387 w 4050506"/>
                  <a:gd name="connsiteY66" fmla="*/ 738188 h 1135856"/>
                  <a:gd name="connsiteX67" fmla="*/ 1219200 w 4050506"/>
                  <a:gd name="connsiteY67" fmla="*/ 738188 h 1135856"/>
                  <a:gd name="connsiteX68" fmla="*/ 1219200 w 4050506"/>
                  <a:gd name="connsiteY68" fmla="*/ 754856 h 1135856"/>
                  <a:gd name="connsiteX69" fmla="*/ 1333500 w 4050506"/>
                  <a:gd name="connsiteY69" fmla="*/ 754856 h 1135856"/>
                  <a:gd name="connsiteX70" fmla="*/ 1333500 w 4050506"/>
                  <a:gd name="connsiteY70" fmla="*/ 773906 h 1135856"/>
                  <a:gd name="connsiteX71" fmla="*/ 1371600 w 4050506"/>
                  <a:gd name="connsiteY71" fmla="*/ 773906 h 1135856"/>
                  <a:gd name="connsiteX72" fmla="*/ 1371600 w 4050506"/>
                  <a:gd name="connsiteY72" fmla="*/ 795338 h 1135856"/>
                  <a:gd name="connsiteX73" fmla="*/ 1395412 w 4050506"/>
                  <a:gd name="connsiteY73" fmla="*/ 795338 h 1135856"/>
                  <a:gd name="connsiteX74" fmla="*/ 1395412 w 4050506"/>
                  <a:gd name="connsiteY74" fmla="*/ 809625 h 1135856"/>
                  <a:gd name="connsiteX75" fmla="*/ 1612106 w 4050506"/>
                  <a:gd name="connsiteY75" fmla="*/ 809625 h 1135856"/>
                  <a:gd name="connsiteX76" fmla="*/ 1612106 w 4050506"/>
                  <a:gd name="connsiteY76" fmla="*/ 833438 h 1135856"/>
                  <a:gd name="connsiteX77" fmla="*/ 1628775 w 4050506"/>
                  <a:gd name="connsiteY77" fmla="*/ 833438 h 1135856"/>
                  <a:gd name="connsiteX78" fmla="*/ 1628775 w 4050506"/>
                  <a:gd name="connsiteY78" fmla="*/ 850106 h 1135856"/>
                  <a:gd name="connsiteX79" fmla="*/ 1885950 w 4050506"/>
                  <a:gd name="connsiteY79" fmla="*/ 850106 h 1135856"/>
                  <a:gd name="connsiteX80" fmla="*/ 1885950 w 4050506"/>
                  <a:gd name="connsiteY80" fmla="*/ 866775 h 1135856"/>
                  <a:gd name="connsiteX81" fmla="*/ 2031206 w 4050506"/>
                  <a:gd name="connsiteY81" fmla="*/ 866775 h 1135856"/>
                  <a:gd name="connsiteX82" fmla="*/ 2031206 w 4050506"/>
                  <a:gd name="connsiteY82" fmla="*/ 902494 h 1135856"/>
                  <a:gd name="connsiteX83" fmla="*/ 2081212 w 4050506"/>
                  <a:gd name="connsiteY83" fmla="*/ 902494 h 1135856"/>
                  <a:gd name="connsiteX84" fmla="*/ 2081212 w 4050506"/>
                  <a:gd name="connsiteY84" fmla="*/ 950119 h 1135856"/>
                  <a:gd name="connsiteX85" fmla="*/ 2100262 w 4050506"/>
                  <a:gd name="connsiteY85" fmla="*/ 950119 h 1135856"/>
                  <a:gd name="connsiteX86" fmla="*/ 2100262 w 4050506"/>
                  <a:gd name="connsiteY86" fmla="*/ 969169 h 1135856"/>
                  <a:gd name="connsiteX87" fmla="*/ 2126456 w 4050506"/>
                  <a:gd name="connsiteY87" fmla="*/ 969169 h 1135856"/>
                  <a:gd name="connsiteX88" fmla="*/ 2126456 w 4050506"/>
                  <a:gd name="connsiteY88" fmla="*/ 992981 h 1135856"/>
                  <a:gd name="connsiteX89" fmla="*/ 2143125 w 4050506"/>
                  <a:gd name="connsiteY89" fmla="*/ 992981 h 1135856"/>
                  <a:gd name="connsiteX90" fmla="*/ 2143125 w 4050506"/>
                  <a:gd name="connsiteY90" fmla="*/ 1016794 h 1135856"/>
                  <a:gd name="connsiteX91" fmla="*/ 2169319 w 4050506"/>
                  <a:gd name="connsiteY91" fmla="*/ 1016794 h 1135856"/>
                  <a:gd name="connsiteX92" fmla="*/ 2169319 w 4050506"/>
                  <a:gd name="connsiteY92" fmla="*/ 1035844 h 1135856"/>
                  <a:gd name="connsiteX93" fmla="*/ 2469356 w 4050506"/>
                  <a:gd name="connsiteY93" fmla="*/ 1035844 h 1135856"/>
                  <a:gd name="connsiteX94" fmla="*/ 2469356 w 4050506"/>
                  <a:gd name="connsiteY94" fmla="*/ 1062038 h 1135856"/>
                  <a:gd name="connsiteX95" fmla="*/ 3033712 w 4050506"/>
                  <a:gd name="connsiteY95" fmla="*/ 1062038 h 1135856"/>
                  <a:gd name="connsiteX96" fmla="*/ 3033712 w 4050506"/>
                  <a:gd name="connsiteY96" fmla="*/ 1100138 h 1135856"/>
                  <a:gd name="connsiteX97" fmla="*/ 3171825 w 4050506"/>
                  <a:gd name="connsiteY97" fmla="*/ 1100138 h 1135856"/>
                  <a:gd name="connsiteX98" fmla="*/ 3171825 w 4050506"/>
                  <a:gd name="connsiteY98" fmla="*/ 1135856 h 1135856"/>
                  <a:gd name="connsiteX99" fmla="*/ 4050506 w 4050506"/>
                  <a:gd name="connsiteY99" fmla="*/ 1135856 h 113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050506" h="1135856">
                    <a:moveTo>
                      <a:pt x="0" y="0"/>
                    </a:moveTo>
                    <a:lnTo>
                      <a:pt x="109537" y="0"/>
                    </a:lnTo>
                    <a:lnTo>
                      <a:pt x="109537" y="38100"/>
                    </a:lnTo>
                    <a:lnTo>
                      <a:pt x="230981" y="38100"/>
                    </a:lnTo>
                    <a:lnTo>
                      <a:pt x="230981" y="95250"/>
                    </a:lnTo>
                    <a:lnTo>
                      <a:pt x="252412" y="95250"/>
                    </a:lnTo>
                    <a:lnTo>
                      <a:pt x="252412" y="121444"/>
                    </a:lnTo>
                    <a:lnTo>
                      <a:pt x="264319" y="121444"/>
                    </a:lnTo>
                    <a:lnTo>
                      <a:pt x="264319" y="150019"/>
                    </a:lnTo>
                    <a:lnTo>
                      <a:pt x="288131" y="150019"/>
                    </a:lnTo>
                    <a:lnTo>
                      <a:pt x="288131" y="176213"/>
                    </a:lnTo>
                    <a:lnTo>
                      <a:pt x="292894" y="176213"/>
                    </a:lnTo>
                    <a:lnTo>
                      <a:pt x="292894" y="190500"/>
                    </a:lnTo>
                    <a:lnTo>
                      <a:pt x="300037" y="190500"/>
                    </a:lnTo>
                    <a:lnTo>
                      <a:pt x="300037" y="202406"/>
                    </a:lnTo>
                    <a:lnTo>
                      <a:pt x="314325" y="202406"/>
                    </a:lnTo>
                    <a:lnTo>
                      <a:pt x="314325" y="216694"/>
                    </a:lnTo>
                    <a:lnTo>
                      <a:pt x="419100" y="216694"/>
                    </a:lnTo>
                    <a:lnTo>
                      <a:pt x="419100" y="235744"/>
                    </a:lnTo>
                    <a:lnTo>
                      <a:pt x="440531" y="235744"/>
                    </a:lnTo>
                    <a:lnTo>
                      <a:pt x="440531" y="250031"/>
                    </a:lnTo>
                    <a:lnTo>
                      <a:pt x="447675" y="250031"/>
                    </a:lnTo>
                    <a:lnTo>
                      <a:pt x="447675" y="269081"/>
                    </a:lnTo>
                    <a:lnTo>
                      <a:pt x="464344" y="269081"/>
                    </a:lnTo>
                    <a:lnTo>
                      <a:pt x="464344" y="302419"/>
                    </a:lnTo>
                    <a:lnTo>
                      <a:pt x="485775" y="302419"/>
                    </a:lnTo>
                    <a:lnTo>
                      <a:pt x="485775" y="335756"/>
                    </a:lnTo>
                    <a:lnTo>
                      <a:pt x="526256" y="335756"/>
                    </a:lnTo>
                    <a:lnTo>
                      <a:pt x="526256" y="354806"/>
                    </a:lnTo>
                    <a:lnTo>
                      <a:pt x="573881" y="354806"/>
                    </a:lnTo>
                    <a:lnTo>
                      <a:pt x="573881" y="369094"/>
                    </a:lnTo>
                    <a:lnTo>
                      <a:pt x="583406" y="369094"/>
                    </a:lnTo>
                    <a:lnTo>
                      <a:pt x="583406" y="390525"/>
                    </a:lnTo>
                    <a:lnTo>
                      <a:pt x="614362" y="390525"/>
                    </a:lnTo>
                    <a:lnTo>
                      <a:pt x="614362" y="402431"/>
                    </a:lnTo>
                    <a:lnTo>
                      <a:pt x="616744" y="404813"/>
                    </a:lnTo>
                    <a:lnTo>
                      <a:pt x="616744" y="416719"/>
                    </a:lnTo>
                    <a:lnTo>
                      <a:pt x="626269" y="416719"/>
                    </a:lnTo>
                    <a:lnTo>
                      <a:pt x="626269" y="442913"/>
                    </a:lnTo>
                    <a:lnTo>
                      <a:pt x="695325" y="442913"/>
                    </a:lnTo>
                    <a:lnTo>
                      <a:pt x="695325" y="457200"/>
                    </a:lnTo>
                    <a:lnTo>
                      <a:pt x="716756" y="457200"/>
                    </a:lnTo>
                    <a:lnTo>
                      <a:pt x="716756" y="511969"/>
                    </a:lnTo>
                    <a:lnTo>
                      <a:pt x="802481" y="511969"/>
                    </a:lnTo>
                    <a:lnTo>
                      <a:pt x="802481" y="528638"/>
                    </a:lnTo>
                    <a:lnTo>
                      <a:pt x="854869" y="528638"/>
                    </a:lnTo>
                    <a:lnTo>
                      <a:pt x="854869" y="538163"/>
                    </a:lnTo>
                    <a:lnTo>
                      <a:pt x="866775" y="538163"/>
                    </a:lnTo>
                    <a:lnTo>
                      <a:pt x="866775" y="554831"/>
                    </a:lnTo>
                    <a:lnTo>
                      <a:pt x="871537" y="559593"/>
                    </a:lnTo>
                    <a:lnTo>
                      <a:pt x="871537" y="578644"/>
                    </a:lnTo>
                    <a:lnTo>
                      <a:pt x="881062" y="578644"/>
                    </a:lnTo>
                    <a:lnTo>
                      <a:pt x="881062" y="595313"/>
                    </a:lnTo>
                    <a:lnTo>
                      <a:pt x="964406" y="595313"/>
                    </a:lnTo>
                    <a:lnTo>
                      <a:pt x="964406" y="609600"/>
                    </a:lnTo>
                    <a:lnTo>
                      <a:pt x="1014412" y="609600"/>
                    </a:lnTo>
                    <a:lnTo>
                      <a:pt x="1014412" y="638175"/>
                    </a:lnTo>
                    <a:lnTo>
                      <a:pt x="1042987" y="638175"/>
                    </a:lnTo>
                    <a:lnTo>
                      <a:pt x="1042987" y="652463"/>
                    </a:lnTo>
                    <a:lnTo>
                      <a:pt x="1057275" y="652463"/>
                    </a:lnTo>
                    <a:lnTo>
                      <a:pt x="1057275" y="664369"/>
                    </a:lnTo>
                    <a:lnTo>
                      <a:pt x="1076325" y="664369"/>
                    </a:lnTo>
                    <a:lnTo>
                      <a:pt x="1076325" y="685800"/>
                    </a:lnTo>
                    <a:lnTo>
                      <a:pt x="1154906" y="685800"/>
                    </a:lnTo>
                    <a:lnTo>
                      <a:pt x="1154906" y="721519"/>
                    </a:lnTo>
                    <a:lnTo>
                      <a:pt x="1195387" y="721519"/>
                    </a:lnTo>
                    <a:lnTo>
                      <a:pt x="1195387" y="738188"/>
                    </a:lnTo>
                    <a:lnTo>
                      <a:pt x="1219200" y="738188"/>
                    </a:lnTo>
                    <a:lnTo>
                      <a:pt x="1219200" y="754856"/>
                    </a:lnTo>
                    <a:lnTo>
                      <a:pt x="1333500" y="754856"/>
                    </a:lnTo>
                    <a:lnTo>
                      <a:pt x="1333500" y="773906"/>
                    </a:lnTo>
                    <a:lnTo>
                      <a:pt x="1371600" y="773906"/>
                    </a:lnTo>
                    <a:lnTo>
                      <a:pt x="1371600" y="795338"/>
                    </a:lnTo>
                    <a:lnTo>
                      <a:pt x="1395412" y="795338"/>
                    </a:lnTo>
                    <a:lnTo>
                      <a:pt x="1395412" y="809625"/>
                    </a:lnTo>
                    <a:lnTo>
                      <a:pt x="1612106" y="809625"/>
                    </a:lnTo>
                    <a:lnTo>
                      <a:pt x="1612106" y="833438"/>
                    </a:lnTo>
                    <a:lnTo>
                      <a:pt x="1628775" y="833438"/>
                    </a:lnTo>
                    <a:lnTo>
                      <a:pt x="1628775" y="850106"/>
                    </a:lnTo>
                    <a:lnTo>
                      <a:pt x="1885950" y="850106"/>
                    </a:lnTo>
                    <a:lnTo>
                      <a:pt x="1885950" y="866775"/>
                    </a:lnTo>
                    <a:lnTo>
                      <a:pt x="2031206" y="866775"/>
                    </a:lnTo>
                    <a:lnTo>
                      <a:pt x="2031206" y="902494"/>
                    </a:lnTo>
                    <a:lnTo>
                      <a:pt x="2081212" y="902494"/>
                    </a:lnTo>
                    <a:lnTo>
                      <a:pt x="2081212" y="950119"/>
                    </a:lnTo>
                    <a:lnTo>
                      <a:pt x="2100262" y="950119"/>
                    </a:lnTo>
                    <a:lnTo>
                      <a:pt x="2100262" y="969169"/>
                    </a:lnTo>
                    <a:lnTo>
                      <a:pt x="2126456" y="969169"/>
                    </a:lnTo>
                    <a:lnTo>
                      <a:pt x="2126456" y="992981"/>
                    </a:lnTo>
                    <a:lnTo>
                      <a:pt x="2143125" y="992981"/>
                    </a:lnTo>
                    <a:lnTo>
                      <a:pt x="2143125" y="1016794"/>
                    </a:lnTo>
                    <a:lnTo>
                      <a:pt x="2169319" y="1016794"/>
                    </a:lnTo>
                    <a:lnTo>
                      <a:pt x="2169319" y="1035844"/>
                    </a:lnTo>
                    <a:lnTo>
                      <a:pt x="2469356" y="1035844"/>
                    </a:lnTo>
                    <a:lnTo>
                      <a:pt x="2469356" y="1062038"/>
                    </a:lnTo>
                    <a:lnTo>
                      <a:pt x="3033712" y="1062038"/>
                    </a:lnTo>
                    <a:lnTo>
                      <a:pt x="3033712" y="1100138"/>
                    </a:lnTo>
                    <a:lnTo>
                      <a:pt x="3171825" y="1100138"/>
                    </a:lnTo>
                    <a:lnTo>
                      <a:pt x="3171825" y="1135856"/>
                    </a:lnTo>
                    <a:lnTo>
                      <a:pt x="4050506" y="1135856"/>
                    </a:lnTo>
                  </a:path>
                </a:pathLst>
              </a:custGeom>
              <a:noFill/>
              <a:ln>
                <a:solidFill>
                  <a:srgbClr val="2F3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2F3333"/>
                    </a:solidFill>
                  </a:ln>
                  <a:solidFill>
                    <a:prstClr val="white"/>
                  </a:solidFill>
                  <a:effectLst/>
                  <a:uLnTx/>
                  <a:uFillTx/>
                  <a:latin typeface="Arial" panose="020B0604020202020204"/>
                  <a:ea typeface="+mn-ea"/>
                  <a:cs typeface="+mn-cs"/>
                </a:endParaRPr>
              </a:p>
            </p:txBody>
          </p:sp>
          <p:cxnSp>
            <p:nvCxnSpPr>
              <p:cNvPr id="1089" name="Straight Connector 1088">
                <a:extLst>
                  <a:ext uri="{FF2B5EF4-FFF2-40B4-BE49-F238E27FC236}">
                    <a16:creationId xmlns:a16="http://schemas.microsoft.com/office/drawing/2014/main" id="{4C089405-FFF5-624A-CC9A-1C93A8C6F5EB}"/>
                  </a:ext>
                </a:extLst>
              </p:cNvPr>
              <p:cNvCxnSpPr>
                <a:cxnSpLocks/>
              </p:cNvCxnSpPr>
              <p:nvPr/>
            </p:nvCxnSpPr>
            <p:spPr>
              <a:xfrm>
                <a:off x="7160418" y="2921013"/>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878C6DCD-A851-BC01-29C5-05BF8C915C5D}"/>
                  </a:ext>
                </a:extLst>
              </p:cNvPr>
              <p:cNvCxnSpPr>
                <a:cxnSpLocks/>
              </p:cNvCxnSpPr>
              <p:nvPr/>
            </p:nvCxnSpPr>
            <p:spPr>
              <a:xfrm>
                <a:off x="7248526" y="2994832"/>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757F7C4D-E1D7-0FD0-FF76-7F0AAA78E869}"/>
                  </a:ext>
                </a:extLst>
              </p:cNvPr>
              <p:cNvCxnSpPr>
                <a:cxnSpLocks/>
              </p:cNvCxnSpPr>
              <p:nvPr/>
            </p:nvCxnSpPr>
            <p:spPr>
              <a:xfrm>
                <a:off x="7181851" y="2980544"/>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09818400-A2CE-5CF9-9CBC-F35309000308}"/>
                  </a:ext>
                </a:extLst>
              </p:cNvPr>
              <p:cNvCxnSpPr>
                <a:cxnSpLocks/>
              </p:cNvCxnSpPr>
              <p:nvPr/>
            </p:nvCxnSpPr>
            <p:spPr>
              <a:xfrm>
                <a:off x="7453314" y="3147233"/>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2F8F1FA7-187E-B4CD-9B54-C3D685BBE979}"/>
                  </a:ext>
                </a:extLst>
              </p:cNvPr>
              <p:cNvCxnSpPr>
                <a:cxnSpLocks/>
              </p:cNvCxnSpPr>
              <p:nvPr/>
            </p:nvCxnSpPr>
            <p:spPr>
              <a:xfrm>
                <a:off x="7850983" y="3352459"/>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99B82751-5821-5840-1560-E8753EEE84C6}"/>
                  </a:ext>
                </a:extLst>
              </p:cNvPr>
              <p:cNvCxnSpPr>
                <a:cxnSpLocks/>
              </p:cNvCxnSpPr>
              <p:nvPr/>
            </p:nvCxnSpPr>
            <p:spPr>
              <a:xfrm>
                <a:off x="8241510" y="3451363"/>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BE868DAA-21B7-68AA-08E9-0EAEF3EF672C}"/>
                  </a:ext>
                </a:extLst>
              </p:cNvPr>
              <p:cNvCxnSpPr>
                <a:cxnSpLocks/>
              </p:cNvCxnSpPr>
              <p:nvPr/>
            </p:nvCxnSpPr>
            <p:spPr>
              <a:xfrm>
                <a:off x="8065298" y="3437077"/>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DDF6E4F3-0DF0-7069-4E98-319C9D0843A2}"/>
                  </a:ext>
                </a:extLst>
              </p:cNvPr>
              <p:cNvCxnSpPr>
                <a:cxnSpLocks/>
              </p:cNvCxnSpPr>
              <p:nvPr/>
            </p:nvCxnSpPr>
            <p:spPr>
              <a:xfrm>
                <a:off x="8448679" y="348708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933BF12F-0194-C84F-63DF-28A8E3C4B741}"/>
                  </a:ext>
                </a:extLst>
              </p:cNvPr>
              <p:cNvCxnSpPr>
                <a:cxnSpLocks/>
              </p:cNvCxnSpPr>
              <p:nvPr/>
            </p:nvCxnSpPr>
            <p:spPr>
              <a:xfrm>
                <a:off x="8703472" y="3506133"/>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D21E0C5D-3336-5D70-75B9-411ABCCB8C23}"/>
                  </a:ext>
                </a:extLst>
              </p:cNvPr>
              <p:cNvCxnSpPr>
                <a:cxnSpLocks/>
              </p:cNvCxnSpPr>
              <p:nvPr/>
            </p:nvCxnSpPr>
            <p:spPr>
              <a:xfrm>
                <a:off x="8884447" y="3675784"/>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05B3E9FE-0BD3-4E57-808C-4415AD587774}"/>
                  </a:ext>
                </a:extLst>
              </p:cNvPr>
              <p:cNvCxnSpPr>
                <a:cxnSpLocks/>
              </p:cNvCxnSpPr>
              <p:nvPr/>
            </p:nvCxnSpPr>
            <p:spPr>
              <a:xfrm>
                <a:off x="8886831" y="3675784"/>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EE700338-3278-DE67-A567-96880C182F2C}"/>
                  </a:ext>
                </a:extLst>
              </p:cNvPr>
              <p:cNvCxnSpPr>
                <a:cxnSpLocks/>
              </p:cNvCxnSpPr>
              <p:nvPr/>
            </p:nvCxnSpPr>
            <p:spPr>
              <a:xfrm>
                <a:off x="9064635" y="3675784"/>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DB564AC7-7351-FCAE-ACF5-43FA68201AFB}"/>
                  </a:ext>
                </a:extLst>
              </p:cNvPr>
              <p:cNvCxnSpPr>
                <a:cxnSpLocks/>
              </p:cNvCxnSpPr>
              <p:nvPr/>
            </p:nvCxnSpPr>
            <p:spPr>
              <a:xfrm>
                <a:off x="9083686" y="3675784"/>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id="{61DE0204-EE50-CE50-1C2E-C47975327528}"/>
                  </a:ext>
                </a:extLst>
              </p:cNvPr>
              <p:cNvCxnSpPr>
                <a:cxnSpLocks/>
              </p:cNvCxnSpPr>
              <p:nvPr/>
            </p:nvCxnSpPr>
            <p:spPr>
              <a:xfrm>
                <a:off x="9095590" y="3675784"/>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6C7F4911-8E30-9D0E-5979-CB6ED3338FF6}"/>
                  </a:ext>
                </a:extLst>
              </p:cNvPr>
              <p:cNvCxnSpPr>
                <a:cxnSpLocks/>
              </p:cNvCxnSpPr>
              <p:nvPr/>
            </p:nvCxnSpPr>
            <p:spPr>
              <a:xfrm>
                <a:off x="9133690" y="3675784"/>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EF21AB88-A241-382B-A7DD-35C92965157F}"/>
                  </a:ext>
                </a:extLst>
              </p:cNvPr>
              <p:cNvCxnSpPr>
                <a:cxnSpLocks/>
              </p:cNvCxnSpPr>
              <p:nvPr/>
            </p:nvCxnSpPr>
            <p:spPr>
              <a:xfrm>
                <a:off x="9157848" y="3675784"/>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00C40EA5-9794-05BA-4272-656FFAA31CF4}"/>
                  </a:ext>
                </a:extLst>
              </p:cNvPr>
              <p:cNvCxnSpPr>
                <a:cxnSpLocks/>
              </p:cNvCxnSpPr>
              <p:nvPr/>
            </p:nvCxnSpPr>
            <p:spPr>
              <a:xfrm>
                <a:off x="9186423" y="370197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6EE36C49-C041-0D9C-E879-8DF487DA7091}"/>
                  </a:ext>
                </a:extLst>
              </p:cNvPr>
              <p:cNvCxnSpPr>
                <a:cxnSpLocks/>
              </p:cNvCxnSpPr>
              <p:nvPr/>
            </p:nvCxnSpPr>
            <p:spPr>
              <a:xfrm>
                <a:off x="9166932" y="370197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79ACB9B6-BEA9-0189-A5C3-C43E82F41260}"/>
                  </a:ext>
                </a:extLst>
              </p:cNvPr>
              <p:cNvCxnSpPr>
                <a:cxnSpLocks/>
              </p:cNvCxnSpPr>
              <p:nvPr/>
            </p:nvCxnSpPr>
            <p:spPr>
              <a:xfrm>
                <a:off x="9219319" y="370197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8DD751CE-F8A3-09EC-E30E-AF17D940E28B}"/>
                  </a:ext>
                </a:extLst>
              </p:cNvPr>
              <p:cNvCxnSpPr>
                <a:cxnSpLocks/>
              </p:cNvCxnSpPr>
              <p:nvPr/>
            </p:nvCxnSpPr>
            <p:spPr>
              <a:xfrm>
                <a:off x="9452682" y="370197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D48AD20C-578F-4271-8BF5-3780D2064754}"/>
                  </a:ext>
                </a:extLst>
              </p:cNvPr>
              <p:cNvCxnSpPr>
                <a:cxnSpLocks/>
              </p:cNvCxnSpPr>
              <p:nvPr/>
            </p:nvCxnSpPr>
            <p:spPr>
              <a:xfrm>
                <a:off x="9466970" y="370197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FE7A20DC-C6EB-57D7-45ED-6EB98F4BABD7}"/>
                  </a:ext>
                </a:extLst>
              </p:cNvPr>
              <p:cNvCxnSpPr>
                <a:cxnSpLocks/>
              </p:cNvCxnSpPr>
              <p:nvPr/>
            </p:nvCxnSpPr>
            <p:spPr>
              <a:xfrm>
                <a:off x="9488401" y="370197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53199832-0C15-2839-FB89-E8CDCEC1CCA2}"/>
                  </a:ext>
                </a:extLst>
              </p:cNvPr>
              <p:cNvCxnSpPr>
                <a:cxnSpLocks/>
              </p:cNvCxnSpPr>
              <p:nvPr/>
            </p:nvCxnSpPr>
            <p:spPr>
              <a:xfrm>
                <a:off x="9502689" y="370197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E759DE1E-9621-6C71-3EAC-45A03998144D}"/>
                  </a:ext>
                </a:extLst>
              </p:cNvPr>
              <p:cNvCxnSpPr>
                <a:cxnSpLocks/>
              </p:cNvCxnSpPr>
              <p:nvPr/>
            </p:nvCxnSpPr>
            <p:spPr>
              <a:xfrm>
                <a:off x="9530110" y="370197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F83D13E1-ED9F-90C0-6C91-3763A454ED51}"/>
                  </a:ext>
                </a:extLst>
              </p:cNvPr>
              <p:cNvCxnSpPr>
                <a:cxnSpLocks/>
              </p:cNvCxnSpPr>
              <p:nvPr/>
            </p:nvCxnSpPr>
            <p:spPr>
              <a:xfrm>
                <a:off x="9818241" y="3740077"/>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6E828BC7-5347-0E2B-173B-9D40CE56A43D}"/>
                  </a:ext>
                </a:extLst>
              </p:cNvPr>
              <p:cNvCxnSpPr>
                <a:cxnSpLocks/>
              </p:cNvCxnSpPr>
              <p:nvPr/>
            </p:nvCxnSpPr>
            <p:spPr>
              <a:xfrm>
                <a:off x="9827766" y="3740077"/>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365EA9D4-1667-3483-6DC7-3844791B889F}"/>
                  </a:ext>
                </a:extLst>
              </p:cNvPr>
              <p:cNvCxnSpPr>
                <a:cxnSpLocks/>
              </p:cNvCxnSpPr>
              <p:nvPr/>
            </p:nvCxnSpPr>
            <p:spPr>
              <a:xfrm>
                <a:off x="9870628"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DF281977-47D5-D176-0592-47BC1C5E8528}"/>
                  </a:ext>
                </a:extLst>
              </p:cNvPr>
              <p:cNvCxnSpPr>
                <a:cxnSpLocks/>
              </p:cNvCxnSpPr>
              <p:nvPr/>
            </p:nvCxnSpPr>
            <p:spPr>
              <a:xfrm>
                <a:off x="9906347"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F01586E6-7CEC-B02C-F133-B70A1FEDE60F}"/>
                  </a:ext>
                </a:extLst>
              </p:cNvPr>
              <p:cNvCxnSpPr>
                <a:cxnSpLocks/>
              </p:cNvCxnSpPr>
              <p:nvPr/>
            </p:nvCxnSpPr>
            <p:spPr>
              <a:xfrm>
                <a:off x="9922424"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5C404695-2C3D-D471-1381-FA9312477B6A}"/>
                  </a:ext>
                </a:extLst>
              </p:cNvPr>
              <p:cNvCxnSpPr>
                <a:cxnSpLocks/>
              </p:cNvCxnSpPr>
              <p:nvPr/>
            </p:nvCxnSpPr>
            <p:spPr>
              <a:xfrm>
                <a:off x="9931950"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F060A064-8DAA-C89F-F138-522A40DE4C8A}"/>
                  </a:ext>
                </a:extLst>
              </p:cNvPr>
              <p:cNvCxnSpPr>
                <a:cxnSpLocks/>
              </p:cNvCxnSpPr>
              <p:nvPr/>
            </p:nvCxnSpPr>
            <p:spPr>
              <a:xfrm>
                <a:off x="9993863"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7530A39E-E715-5FDA-B7CA-3D6482849D11}"/>
                  </a:ext>
                </a:extLst>
              </p:cNvPr>
              <p:cNvCxnSpPr>
                <a:cxnSpLocks/>
              </p:cNvCxnSpPr>
              <p:nvPr/>
            </p:nvCxnSpPr>
            <p:spPr>
              <a:xfrm>
                <a:off x="10113863"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FB933D1E-EA3D-4851-5B4E-4846E149FB0D}"/>
                  </a:ext>
                </a:extLst>
              </p:cNvPr>
              <p:cNvCxnSpPr>
                <a:cxnSpLocks/>
              </p:cNvCxnSpPr>
              <p:nvPr/>
            </p:nvCxnSpPr>
            <p:spPr>
              <a:xfrm>
                <a:off x="10147200"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CAC6280F-DEAC-8D92-7967-83A58E1ADAEF}"/>
                  </a:ext>
                </a:extLst>
              </p:cNvPr>
              <p:cNvCxnSpPr>
                <a:cxnSpLocks/>
              </p:cNvCxnSpPr>
              <p:nvPr/>
            </p:nvCxnSpPr>
            <p:spPr>
              <a:xfrm>
                <a:off x="10204350"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29CF1CFC-63EC-9FC7-076C-27EA246C3885}"/>
                  </a:ext>
                </a:extLst>
              </p:cNvPr>
              <p:cNvCxnSpPr>
                <a:cxnSpLocks/>
              </p:cNvCxnSpPr>
              <p:nvPr/>
            </p:nvCxnSpPr>
            <p:spPr>
              <a:xfrm>
                <a:off x="10207425"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3FF2758A-EE2F-90A4-4F4B-E6BF58B5384F}"/>
                  </a:ext>
                </a:extLst>
              </p:cNvPr>
              <p:cNvCxnSpPr>
                <a:cxnSpLocks/>
              </p:cNvCxnSpPr>
              <p:nvPr/>
            </p:nvCxnSpPr>
            <p:spPr>
              <a:xfrm>
                <a:off x="10216951"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22E39E04-9944-45E9-4AF5-6B3E7CA6E13E}"/>
                  </a:ext>
                </a:extLst>
              </p:cNvPr>
              <p:cNvCxnSpPr>
                <a:cxnSpLocks/>
              </p:cNvCxnSpPr>
              <p:nvPr/>
            </p:nvCxnSpPr>
            <p:spPr>
              <a:xfrm>
                <a:off x="10278544"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A55F2FBA-55DC-B2CB-ECC7-E1C6CC03CB22}"/>
                  </a:ext>
                </a:extLst>
              </p:cNvPr>
              <p:cNvCxnSpPr>
                <a:cxnSpLocks/>
              </p:cNvCxnSpPr>
              <p:nvPr/>
            </p:nvCxnSpPr>
            <p:spPr>
              <a:xfrm>
                <a:off x="10547625"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87A5F092-C29D-9461-F9E0-7777EBFC8441}"/>
                  </a:ext>
                </a:extLst>
              </p:cNvPr>
              <p:cNvCxnSpPr>
                <a:cxnSpLocks/>
              </p:cNvCxnSpPr>
              <p:nvPr/>
            </p:nvCxnSpPr>
            <p:spPr>
              <a:xfrm>
                <a:off x="10576200"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2F47EB82-761D-B321-F3FB-EB973C8C5318}"/>
                  </a:ext>
                </a:extLst>
              </p:cNvPr>
              <p:cNvCxnSpPr>
                <a:cxnSpLocks/>
              </p:cNvCxnSpPr>
              <p:nvPr/>
            </p:nvCxnSpPr>
            <p:spPr>
              <a:xfrm>
                <a:off x="10595250"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ADA66B18-5375-4095-E8A8-01D5079E2E34}"/>
                  </a:ext>
                </a:extLst>
              </p:cNvPr>
              <p:cNvCxnSpPr>
                <a:cxnSpLocks/>
              </p:cNvCxnSpPr>
              <p:nvPr/>
            </p:nvCxnSpPr>
            <p:spPr>
              <a:xfrm>
                <a:off x="10601081"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42BCE9C0-E21E-9E92-96B0-292C1EA980A2}"/>
                  </a:ext>
                </a:extLst>
              </p:cNvPr>
              <p:cNvCxnSpPr>
                <a:cxnSpLocks/>
              </p:cNvCxnSpPr>
              <p:nvPr/>
            </p:nvCxnSpPr>
            <p:spPr>
              <a:xfrm>
                <a:off x="10615368"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B353EDD5-D758-6E4D-E8A8-5286D58C5FA7}"/>
                  </a:ext>
                </a:extLst>
              </p:cNvPr>
              <p:cNvCxnSpPr>
                <a:cxnSpLocks/>
              </p:cNvCxnSpPr>
              <p:nvPr/>
            </p:nvCxnSpPr>
            <p:spPr>
              <a:xfrm>
                <a:off x="10646324"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0139A456-2CDA-304F-461C-C4FE584D72D6}"/>
                  </a:ext>
                </a:extLst>
              </p:cNvPr>
              <p:cNvCxnSpPr>
                <a:cxnSpLocks/>
              </p:cNvCxnSpPr>
              <p:nvPr/>
            </p:nvCxnSpPr>
            <p:spPr>
              <a:xfrm>
                <a:off x="10665374"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3" name="Straight Connector 1132">
                <a:extLst>
                  <a:ext uri="{FF2B5EF4-FFF2-40B4-BE49-F238E27FC236}">
                    <a16:creationId xmlns:a16="http://schemas.microsoft.com/office/drawing/2014/main" id="{86BF6150-1122-421B-636E-8B583F365913}"/>
                  </a:ext>
                </a:extLst>
              </p:cNvPr>
              <p:cNvCxnSpPr>
                <a:cxnSpLocks/>
              </p:cNvCxnSpPr>
              <p:nvPr/>
            </p:nvCxnSpPr>
            <p:spPr>
              <a:xfrm>
                <a:off x="10746336" y="3775795"/>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1EFFD495-6413-50BD-51BA-581DEFF2B654}"/>
                  </a:ext>
                </a:extLst>
              </p:cNvPr>
              <p:cNvCxnSpPr/>
              <p:nvPr/>
            </p:nvCxnSpPr>
            <p:spPr>
              <a:xfrm>
                <a:off x="10718270" y="3803323"/>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EDED7E0D-05B7-0580-F0B8-44D138A7FF8D}"/>
                  </a:ext>
                </a:extLst>
              </p:cNvPr>
              <p:cNvCxnSpPr>
                <a:cxnSpLocks/>
              </p:cNvCxnSpPr>
              <p:nvPr/>
            </p:nvCxnSpPr>
            <p:spPr>
              <a:xfrm>
                <a:off x="8286754" y="3451363"/>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EDF4DAD7-E194-BCE4-1BA6-236833BD81B7}"/>
                  </a:ext>
                </a:extLst>
              </p:cNvPr>
              <p:cNvCxnSpPr>
                <a:cxnSpLocks/>
              </p:cNvCxnSpPr>
              <p:nvPr/>
            </p:nvCxnSpPr>
            <p:spPr>
              <a:xfrm>
                <a:off x="8470110" y="3487081"/>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224CDAD6-6A8F-3148-DF1E-B5B8A39BBB33}"/>
                  </a:ext>
                </a:extLst>
              </p:cNvPr>
              <p:cNvCxnSpPr>
                <a:cxnSpLocks/>
              </p:cNvCxnSpPr>
              <p:nvPr/>
            </p:nvCxnSpPr>
            <p:spPr>
              <a:xfrm>
                <a:off x="7112795" y="2871558"/>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C30DFA08-3128-F9AF-F32C-78C22352D522}"/>
                  </a:ext>
                </a:extLst>
              </p:cNvPr>
              <p:cNvCxnSpPr>
                <a:cxnSpLocks/>
              </p:cNvCxnSpPr>
              <p:nvPr/>
            </p:nvCxnSpPr>
            <p:spPr>
              <a:xfrm>
                <a:off x="8805865" y="3608527"/>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0C1867B7-CA55-463C-B7A8-3D4985D3F0DC}"/>
                  </a:ext>
                </a:extLst>
              </p:cNvPr>
              <p:cNvCxnSpPr/>
              <p:nvPr/>
            </p:nvCxnSpPr>
            <p:spPr>
              <a:xfrm>
                <a:off x="9846732" y="3803323"/>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0" name="Straight Connector 1139">
                <a:extLst>
                  <a:ext uri="{FF2B5EF4-FFF2-40B4-BE49-F238E27FC236}">
                    <a16:creationId xmlns:a16="http://schemas.microsoft.com/office/drawing/2014/main" id="{4C68DFDF-62F0-32A8-70A6-A1AA78717754}"/>
                  </a:ext>
                </a:extLst>
              </p:cNvPr>
              <p:cNvCxnSpPr/>
              <p:nvPr/>
            </p:nvCxnSpPr>
            <p:spPr>
              <a:xfrm>
                <a:off x="8755318" y="3622348"/>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1" name="Straight Connector 1140">
                <a:extLst>
                  <a:ext uri="{FF2B5EF4-FFF2-40B4-BE49-F238E27FC236}">
                    <a16:creationId xmlns:a16="http://schemas.microsoft.com/office/drawing/2014/main" id="{61C43FA1-5044-BC64-714F-DAA2F49EC4CF}"/>
                  </a:ext>
                </a:extLst>
              </p:cNvPr>
              <p:cNvCxnSpPr/>
              <p:nvPr/>
            </p:nvCxnSpPr>
            <p:spPr>
              <a:xfrm>
                <a:off x="8748175" y="3600917"/>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1F81E770-66FE-FD1F-DF89-1A8F0BA792B3}"/>
                  </a:ext>
                </a:extLst>
              </p:cNvPr>
              <p:cNvCxnSpPr/>
              <p:nvPr/>
            </p:nvCxnSpPr>
            <p:spPr>
              <a:xfrm>
                <a:off x="8698167" y="3555673"/>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63A67E74-F592-6C09-9CEE-DB6E68F776DB}"/>
                  </a:ext>
                </a:extLst>
              </p:cNvPr>
              <p:cNvCxnSpPr/>
              <p:nvPr/>
            </p:nvCxnSpPr>
            <p:spPr>
              <a:xfrm>
                <a:off x="8038561" y="3465186"/>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id="{B641D623-DED7-4B56-23FF-AFC2B60A2064}"/>
                  </a:ext>
                </a:extLst>
              </p:cNvPr>
              <p:cNvCxnSpPr/>
              <p:nvPr/>
            </p:nvCxnSpPr>
            <p:spPr>
              <a:xfrm>
                <a:off x="7821868" y="3377077"/>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A91C7F44-5B38-29A3-8EA9-BDB88DCBA9AA}"/>
                  </a:ext>
                </a:extLst>
              </p:cNvPr>
              <p:cNvCxnSpPr/>
              <p:nvPr/>
            </p:nvCxnSpPr>
            <p:spPr>
              <a:xfrm>
                <a:off x="7155119" y="3003221"/>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id="{68194107-9C7F-D451-1817-FBA50E7B2788}"/>
                  </a:ext>
                </a:extLst>
              </p:cNvPr>
              <p:cNvCxnSpPr/>
              <p:nvPr/>
            </p:nvCxnSpPr>
            <p:spPr>
              <a:xfrm>
                <a:off x="7133689" y="2952845"/>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BDECAF6C-2B6C-563E-FFCB-8B28DE0FC2F8}"/>
                  </a:ext>
                </a:extLst>
              </p:cNvPr>
              <p:cNvCxnSpPr/>
              <p:nvPr/>
            </p:nvCxnSpPr>
            <p:spPr>
              <a:xfrm>
                <a:off x="7086062" y="2902840"/>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8" name="Straight Connector 1147">
                <a:extLst>
                  <a:ext uri="{FF2B5EF4-FFF2-40B4-BE49-F238E27FC236}">
                    <a16:creationId xmlns:a16="http://schemas.microsoft.com/office/drawing/2014/main" id="{38ED8182-A146-2F8A-9AF4-F80D8C1612CD}"/>
                  </a:ext>
                </a:extLst>
              </p:cNvPr>
              <p:cNvCxnSpPr/>
              <p:nvPr/>
            </p:nvCxnSpPr>
            <p:spPr>
              <a:xfrm>
                <a:off x="6940806" y="2817117"/>
                <a:ext cx="54000" cy="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330B7167-2590-04A3-186E-004BABE98E48}"/>
                  </a:ext>
                </a:extLst>
              </p:cNvPr>
              <p:cNvCxnSpPr>
                <a:cxnSpLocks/>
              </p:cNvCxnSpPr>
              <p:nvPr/>
            </p:nvCxnSpPr>
            <p:spPr>
              <a:xfrm>
                <a:off x="6969920" y="2792426"/>
                <a:ext cx="0" cy="54000"/>
              </a:xfrm>
              <a:prstGeom prst="line">
                <a:avLst/>
              </a:prstGeom>
              <a:ln w="9525">
                <a:solidFill>
                  <a:srgbClr val="2F3333"/>
                </a:solidFill>
              </a:ln>
            </p:spPr>
            <p:style>
              <a:lnRef idx="1">
                <a:schemeClr val="accent1"/>
              </a:lnRef>
              <a:fillRef idx="0">
                <a:schemeClr val="accent1"/>
              </a:fillRef>
              <a:effectRef idx="0">
                <a:schemeClr val="accent1"/>
              </a:effectRef>
              <a:fontRef idx="minor">
                <a:schemeClr val="tx1"/>
              </a:fontRef>
            </p:style>
          </p:cxnSp>
        </p:grpSp>
        <p:grpSp>
          <p:nvGrpSpPr>
            <p:cNvPr id="1015" name="Group 1014">
              <a:extLst>
                <a:ext uri="{FF2B5EF4-FFF2-40B4-BE49-F238E27FC236}">
                  <a16:creationId xmlns:a16="http://schemas.microsoft.com/office/drawing/2014/main" id="{0ACCD8A4-9FC3-63D6-E228-C0CCCF77EDFC}"/>
                </a:ext>
              </a:extLst>
            </p:cNvPr>
            <p:cNvGrpSpPr/>
            <p:nvPr/>
          </p:nvGrpSpPr>
          <p:grpSpPr>
            <a:xfrm>
              <a:off x="6678422" y="2559433"/>
              <a:ext cx="3973802" cy="710369"/>
              <a:chOff x="6693694" y="2667000"/>
              <a:chExt cx="3973802" cy="855671"/>
            </a:xfrm>
          </p:grpSpPr>
          <p:grpSp>
            <p:nvGrpSpPr>
              <p:cNvPr id="1016" name="Group 1015">
                <a:extLst>
                  <a:ext uri="{FF2B5EF4-FFF2-40B4-BE49-F238E27FC236}">
                    <a16:creationId xmlns:a16="http://schemas.microsoft.com/office/drawing/2014/main" id="{D87D8B44-5518-239B-4B01-6C9CE39BA0AE}"/>
                  </a:ext>
                </a:extLst>
              </p:cNvPr>
              <p:cNvGrpSpPr/>
              <p:nvPr/>
            </p:nvGrpSpPr>
            <p:grpSpPr>
              <a:xfrm>
                <a:off x="6693694" y="2667000"/>
                <a:ext cx="3949181" cy="855671"/>
                <a:chOff x="6693694" y="2667000"/>
                <a:chExt cx="3949181" cy="855671"/>
              </a:xfrm>
            </p:grpSpPr>
            <p:sp>
              <p:nvSpPr>
                <p:cNvPr id="1019" name="Freeform: Shape 308">
                  <a:extLst>
                    <a:ext uri="{FF2B5EF4-FFF2-40B4-BE49-F238E27FC236}">
                      <a16:creationId xmlns:a16="http://schemas.microsoft.com/office/drawing/2014/main" id="{711863B9-CCD0-8EFE-17A3-8AC203A3A276}"/>
                    </a:ext>
                  </a:extLst>
                </p:cNvPr>
                <p:cNvSpPr/>
                <p:nvPr/>
              </p:nvSpPr>
              <p:spPr>
                <a:xfrm>
                  <a:off x="6693694" y="2667000"/>
                  <a:ext cx="3945731" cy="831056"/>
                </a:xfrm>
                <a:custGeom>
                  <a:avLst/>
                  <a:gdLst>
                    <a:gd name="connsiteX0" fmla="*/ 0 w 3945731"/>
                    <a:gd name="connsiteY0" fmla="*/ 0 h 831056"/>
                    <a:gd name="connsiteX1" fmla="*/ 140494 w 3945731"/>
                    <a:gd name="connsiteY1" fmla="*/ 0 h 831056"/>
                    <a:gd name="connsiteX2" fmla="*/ 140494 w 3945731"/>
                    <a:gd name="connsiteY2" fmla="*/ 50006 h 831056"/>
                    <a:gd name="connsiteX3" fmla="*/ 197644 w 3945731"/>
                    <a:gd name="connsiteY3" fmla="*/ 50006 h 831056"/>
                    <a:gd name="connsiteX4" fmla="*/ 197644 w 3945731"/>
                    <a:gd name="connsiteY4" fmla="*/ 61913 h 831056"/>
                    <a:gd name="connsiteX5" fmla="*/ 214312 w 3945731"/>
                    <a:gd name="connsiteY5" fmla="*/ 61913 h 831056"/>
                    <a:gd name="connsiteX6" fmla="*/ 214312 w 3945731"/>
                    <a:gd name="connsiteY6" fmla="*/ 88106 h 831056"/>
                    <a:gd name="connsiteX7" fmla="*/ 240506 w 3945731"/>
                    <a:gd name="connsiteY7" fmla="*/ 88106 h 831056"/>
                    <a:gd name="connsiteX8" fmla="*/ 240506 w 3945731"/>
                    <a:gd name="connsiteY8" fmla="*/ 107156 h 831056"/>
                    <a:gd name="connsiteX9" fmla="*/ 340519 w 3945731"/>
                    <a:gd name="connsiteY9" fmla="*/ 107156 h 831056"/>
                    <a:gd name="connsiteX10" fmla="*/ 340519 w 3945731"/>
                    <a:gd name="connsiteY10" fmla="*/ 119063 h 831056"/>
                    <a:gd name="connsiteX11" fmla="*/ 414337 w 3945731"/>
                    <a:gd name="connsiteY11" fmla="*/ 119063 h 831056"/>
                    <a:gd name="connsiteX12" fmla="*/ 414337 w 3945731"/>
                    <a:gd name="connsiteY12" fmla="*/ 138113 h 831056"/>
                    <a:gd name="connsiteX13" fmla="*/ 431006 w 3945731"/>
                    <a:gd name="connsiteY13" fmla="*/ 138113 h 831056"/>
                    <a:gd name="connsiteX14" fmla="*/ 431006 w 3945731"/>
                    <a:gd name="connsiteY14" fmla="*/ 178594 h 831056"/>
                    <a:gd name="connsiteX15" fmla="*/ 464344 w 3945731"/>
                    <a:gd name="connsiteY15" fmla="*/ 178594 h 831056"/>
                    <a:gd name="connsiteX16" fmla="*/ 464344 w 3945731"/>
                    <a:gd name="connsiteY16" fmla="*/ 195263 h 831056"/>
                    <a:gd name="connsiteX17" fmla="*/ 483394 w 3945731"/>
                    <a:gd name="connsiteY17" fmla="*/ 195263 h 831056"/>
                    <a:gd name="connsiteX18" fmla="*/ 483394 w 3945731"/>
                    <a:gd name="connsiteY18" fmla="*/ 209550 h 831056"/>
                    <a:gd name="connsiteX19" fmla="*/ 497681 w 3945731"/>
                    <a:gd name="connsiteY19" fmla="*/ 209550 h 831056"/>
                    <a:gd name="connsiteX20" fmla="*/ 497681 w 3945731"/>
                    <a:gd name="connsiteY20" fmla="*/ 226219 h 831056"/>
                    <a:gd name="connsiteX21" fmla="*/ 509587 w 3945731"/>
                    <a:gd name="connsiteY21" fmla="*/ 226219 h 831056"/>
                    <a:gd name="connsiteX22" fmla="*/ 509587 w 3945731"/>
                    <a:gd name="connsiteY22" fmla="*/ 254794 h 831056"/>
                    <a:gd name="connsiteX23" fmla="*/ 521494 w 3945731"/>
                    <a:gd name="connsiteY23" fmla="*/ 254794 h 831056"/>
                    <a:gd name="connsiteX24" fmla="*/ 521494 w 3945731"/>
                    <a:gd name="connsiteY24" fmla="*/ 269081 h 831056"/>
                    <a:gd name="connsiteX25" fmla="*/ 564356 w 3945731"/>
                    <a:gd name="connsiteY25" fmla="*/ 269081 h 831056"/>
                    <a:gd name="connsiteX26" fmla="*/ 564356 w 3945731"/>
                    <a:gd name="connsiteY26" fmla="*/ 285750 h 831056"/>
                    <a:gd name="connsiteX27" fmla="*/ 578644 w 3945731"/>
                    <a:gd name="connsiteY27" fmla="*/ 285750 h 831056"/>
                    <a:gd name="connsiteX28" fmla="*/ 578644 w 3945731"/>
                    <a:gd name="connsiteY28" fmla="*/ 300038 h 831056"/>
                    <a:gd name="connsiteX29" fmla="*/ 600075 w 3945731"/>
                    <a:gd name="connsiteY29" fmla="*/ 300038 h 831056"/>
                    <a:gd name="connsiteX30" fmla="*/ 600075 w 3945731"/>
                    <a:gd name="connsiteY30" fmla="*/ 319088 h 831056"/>
                    <a:gd name="connsiteX31" fmla="*/ 619125 w 3945731"/>
                    <a:gd name="connsiteY31" fmla="*/ 319088 h 831056"/>
                    <a:gd name="connsiteX32" fmla="*/ 619125 w 3945731"/>
                    <a:gd name="connsiteY32" fmla="*/ 340519 h 831056"/>
                    <a:gd name="connsiteX33" fmla="*/ 633412 w 3945731"/>
                    <a:gd name="connsiteY33" fmla="*/ 340519 h 831056"/>
                    <a:gd name="connsiteX34" fmla="*/ 633412 w 3945731"/>
                    <a:gd name="connsiteY34" fmla="*/ 357188 h 831056"/>
                    <a:gd name="connsiteX35" fmla="*/ 652462 w 3945731"/>
                    <a:gd name="connsiteY35" fmla="*/ 357188 h 831056"/>
                    <a:gd name="connsiteX36" fmla="*/ 652462 w 3945731"/>
                    <a:gd name="connsiteY36" fmla="*/ 376238 h 831056"/>
                    <a:gd name="connsiteX37" fmla="*/ 678656 w 3945731"/>
                    <a:gd name="connsiteY37" fmla="*/ 376238 h 831056"/>
                    <a:gd name="connsiteX38" fmla="*/ 678656 w 3945731"/>
                    <a:gd name="connsiteY38" fmla="*/ 388144 h 831056"/>
                    <a:gd name="connsiteX39" fmla="*/ 721519 w 3945731"/>
                    <a:gd name="connsiteY39" fmla="*/ 388144 h 831056"/>
                    <a:gd name="connsiteX40" fmla="*/ 721519 w 3945731"/>
                    <a:gd name="connsiteY40" fmla="*/ 404813 h 831056"/>
                    <a:gd name="connsiteX41" fmla="*/ 740569 w 3945731"/>
                    <a:gd name="connsiteY41" fmla="*/ 404813 h 831056"/>
                    <a:gd name="connsiteX42" fmla="*/ 740569 w 3945731"/>
                    <a:gd name="connsiteY42" fmla="*/ 438150 h 831056"/>
                    <a:gd name="connsiteX43" fmla="*/ 781050 w 3945731"/>
                    <a:gd name="connsiteY43" fmla="*/ 438150 h 831056"/>
                    <a:gd name="connsiteX44" fmla="*/ 781050 w 3945731"/>
                    <a:gd name="connsiteY44" fmla="*/ 457200 h 831056"/>
                    <a:gd name="connsiteX45" fmla="*/ 804862 w 3945731"/>
                    <a:gd name="connsiteY45" fmla="*/ 457200 h 831056"/>
                    <a:gd name="connsiteX46" fmla="*/ 804862 w 3945731"/>
                    <a:gd name="connsiteY46" fmla="*/ 461963 h 831056"/>
                    <a:gd name="connsiteX47" fmla="*/ 831056 w 3945731"/>
                    <a:gd name="connsiteY47" fmla="*/ 461963 h 831056"/>
                    <a:gd name="connsiteX48" fmla="*/ 831056 w 3945731"/>
                    <a:gd name="connsiteY48" fmla="*/ 492919 h 831056"/>
                    <a:gd name="connsiteX49" fmla="*/ 869156 w 3945731"/>
                    <a:gd name="connsiteY49" fmla="*/ 492919 h 831056"/>
                    <a:gd name="connsiteX50" fmla="*/ 869156 w 3945731"/>
                    <a:gd name="connsiteY50" fmla="*/ 509588 h 831056"/>
                    <a:gd name="connsiteX51" fmla="*/ 895350 w 3945731"/>
                    <a:gd name="connsiteY51" fmla="*/ 509588 h 831056"/>
                    <a:gd name="connsiteX52" fmla="*/ 895350 w 3945731"/>
                    <a:gd name="connsiteY52" fmla="*/ 521494 h 831056"/>
                    <a:gd name="connsiteX53" fmla="*/ 909637 w 3945731"/>
                    <a:gd name="connsiteY53" fmla="*/ 521494 h 831056"/>
                    <a:gd name="connsiteX54" fmla="*/ 909637 w 3945731"/>
                    <a:gd name="connsiteY54" fmla="*/ 554831 h 831056"/>
                    <a:gd name="connsiteX55" fmla="*/ 957262 w 3945731"/>
                    <a:gd name="connsiteY55" fmla="*/ 554831 h 831056"/>
                    <a:gd name="connsiteX56" fmla="*/ 957262 w 3945731"/>
                    <a:gd name="connsiteY56" fmla="*/ 573881 h 831056"/>
                    <a:gd name="connsiteX57" fmla="*/ 1038225 w 3945731"/>
                    <a:gd name="connsiteY57" fmla="*/ 573881 h 831056"/>
                    <a:gd name="connsiteX58" fmla="*/ 1038225 w 3945731"/>
                    <a:gd name="connsiteY58" fmla="*/ 590550 h 831056"/>
                    <a:gd name="connsiteX59" fmla="*/ 1126331 w 3945731"/>
                    <a:gd name="connsiteY59" fmla="*/ 590550 h 831056"/>
                    <a:gd name="connsiteX60" fmla="*/ 1126331 w 3945731"/>
                    <a:gd name="connsiteY60" fmla="*/ 609600 h 831056"/>
                    <a:gd name="connsiteX61" fmla="*/ 1135856 w 3945731"/>
                    <a:gd name="connsiteY61" fmla="*/ 609600 h 831056"/>
                    <a:gd name="connsiteX62" fmla="*/ 1135856 w 3945731"/>
                    <a:gd name="connsiteY62" fmla="*/ 635794 h 831056"/>
                    <a:gd name="connsiteX63" fmla="*/ 1197769 w 3945731"/>
                    <a:gd name="connsiteY63" fmla="*/ 635794 h 831056"/>
                    <a:gd name="connsiteX64" fmla="*/ 1197769 w 3945731"/>
                    <a:gd name="connsiteY64" fmla="*/ 650081 h 831056"/>
                    <a:gd name="connsiteX65" fmla="*/ 1333500 w 3945731"/>
                    <a:gd name="connsiteY65" fmla="*/ 650081 h 831056"/>
                    <a:gd name="connsiteX66" fmla="*/ 1333500 w 3945731"/>
                    <a:gd name="connsiteY66" fmla="*/ 669131 h 831056"/>
                    <a:gd name="connsiteX67" fmla="*/ 1345406 w 3945731"/>
                    <a:gd name="connsiteY67" fmla="*/ 669131 h 831056"/>
                    <a:gd name="connsiteX68" fmla="*/ 1345406 w 3945731"/>
                    <a:gd name="connsiteY68" fmla="*/ 695325 h 831056"/>
                    <a:gd name="connsiteX69" fmla="*/ 1362075 w 3945731"/>
                    <a:gd name="connsiteY69" fmla="*/ 695325 h 831056"/>
                    <a:gd name="connsiteX70" fmla="*/ 1362075 w 3945731"/>
                    <a:gd name="connsiteY70" fmla="*/ 728663 h 831056"/>
                    <a:gd name="connsiteX71" fmla="*/ 1388269 w 3945731"/>
                    <a:gd name="connsiteY71" fmla="*/ 728663 h 831056"/>
                    <a:gd name="connsiteX72" fmla="*/ 1388269 w 3945731"/>
                    <a:gd name="connsiteY72" fmla="*/ 750094 h 831056"/>
                    <a:gd name="connsiteX73" fmla="*/ 1583531 w 3945731"/>
                    <a:gd name="connsiteY73" fmla="*/ 750094 h 831056"/>
                    <a:gd name="connsiteX74" fmla="*/ 1583531 w 3945731"/>
                    <a:gd name="connsiteY74" fmla="*/ 759619 h 831056"/>
                    <a:gd name="connsiteX75" fmla="*/ 1707356 w 3945731"/>
                    <a:gd name="connsiteY75" fmla="*/ 759619 h 831056"/>
                    <a:gd name="connsiteX76" fmla="*/ 1707356 w 3945731"/>
                    <a:gd name="connsiteY76" fmla="*/ 778669 h 831056"/>
                    <a:gd name="connsiteX77" fmla="*/ 1728787 w 3945731"/>
                    <a:gd name="connsiteY77" fmla="*/ 778669 h 831056"/>
                    <a:gd name="connsiteX78" fmla="*/ 1728787 w 3945731"/>
                    <a:gd name="connsiteY78" fmla="*/ 795338 h 831056"/>
                    <a:gd name="connsiteX79" fmla="*/ 2302669 w 3945731"/>
                    <a:gd name="connsiteY79" fmla="*/ 795338 h 831056"/>
                    <a:gd name="connsiteX80" fmla="*/ 2302669 w 3945731"/>
                    <a:gd name="connsiteY80" fmla="*/ 814388 h 831056"/>
                    <a:gd name="connsiteX81" fmla="*/ 2347912 w 3945731"/>
                    <a:gd name="connsiteY81" fmla="*/ 814388 h 831056"/>
                    <a:gd name="connsiteX82" fmla="*/ 2347912 w 3945731"/>
                    <a:gd name="connsiteY82" fmla="*/ 831056 h 831056"/>
                    <a:gd name="connsiteX83" fmla="*/ 3945731 w 3945731"/>
                    <a:gd name="connsiteY83" fmla="*/ 831056 h 83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45731" h="831056">
                      <a:moveTo>
                        <a:pt x="0" y="0"/>
                      </a:moveTo>
                      <a:lnTo>
                        <a:pt x="140494" y="0"/>
                      </a:lnTo>
                      <a:lnTo>
                        <a:pt x="140494" y="50006"/>
                      </a:lnTo>
                      <a:lnTo>
                        <a:pt x="197644" y="50006"/>
                      </a:lnTo>
                      <a:lnTo>
                        <a:pt x="197644" y="61913"/>
                      </a:lnTo>
                      <a:lnTo>
                        <a:pt x="214312" y="61913"/>
                      </a:lnTo>
                      <a:lnTo>
                        <a:pt x="214312" y="88106"/>
                      </a:lnTo>
                      <a:lnTo>
                        <a:pt x="240506" y="88106"/>
                      </a:lnTo>
                      <a:lnTo>
                        <a:pt x="240506" y="107156"/>
                      </a:lnTo>
                      <a:lnTo>
                        <a:pt x="340519" y="107156"/>
                      </a:lnTo>
                      <a:lnTo>
                        <a:pt x="340519" y="119063"/>
                      </a:lnTo>
                      <a:lnTo>
                        <a:pt x="414337" y="119063"/>
                      </a:lnTo>
                      <a:lnTo>
                        <a:pt x="414337" y="138113"/>
                      </a:lnTo>
                      <a:lnTo>
                        <a:pt x="431006" y="138113"/>
                      </a:lnTo>
                      <a:lnTo>
                        <a:pt x="431006" y="178594"/>
                      </a:lnTo>
                      <a:lnTo>
                        <a:pt x="464344" y="178594"/>
                      </a:lnTo>
                      <a:lnTo>
                        <a:pt x="464344" y="195263"/>
                      </a:lnTo>
                      <a:lnTo>
                        <a:pt x="483394" y="195263"/>
                      </a:lnTo>
                      <a:lnTo>
                        <a:pt x="483394" y="209550"/>
                      </a:lnTo>
                      <a:lnTo>
                        <a:pt x="497681" y="209550"/>
                      </a:lnTo>
                      <a:lnTo>
                        <a:pt x="497681" y="226219"/>
                      </a:lnTo>
                      <a:lnTo>
                        <a:pt x="509587" y="226219"/>
                      </a:lnTo>
                      <a:lnTo>
                        <a:pt x="509587" y="254794"/>
                      </a:lnTo>
                      <a:lnTo>
                        <a:pt x="521494" y="254794"/>
                      </a:lnTo>
                      <a:lnTo>
                        <a:pt x="521494" y="269081"/>
                      </a:lnTo>
                      <a:lnTo>
                        <a:pt x="564356" y="269081"/>
                      </a:lnTo>
                      <a:lnTo>
                        <a:pt x="564356" y="285750"/>
                      </a:lnTo>
                      <a:lnTo>
                        <a:pt x="578644" y="285750"/>
                      </a:lnTo>
                      <a:lnTo>
                        <a:pt x="578644" y="300038"/>
                      </a:lnTo>
                      <a:lnTo>
                        <a:pt x="600075" y="300038"/>
                      </a:lnTo>
                      <a:lnTo>
                        <a:pt x="600075" y="319088"/>
                      </a:lnTo>
                      <a:lnTo>
                        <a:pt x="619125" y="319088"/>
                      </a:lnTo>
                      <a:lnTo>
                        <a:pt x="619125" y="340519"/>
                      </a:lnTo>
                      <a:lnTo>
                        <a:pt x="633412" y="340519"/>
                      </a:lnTo>
                      <a:lnTo>
                        <a:pt x="633412" y="357188"/>
                      </a:lnTo>
                      <a:lnTo>
                        <a:pt x="652462" y="357188"/>
                      </a:lnTo>
                      <a:lnTo>
                        <a:pt x="652462" y="376238"/>
                      </a:lnTo>
                      <a:lnTo>
                        <a:pt x="678656" y="376238"/>
                      </a:lnTo>
                      <a:lnTo>
                        <a:pt x="678656" y="388144"/>
                      </a:lnTo>
                      <a:lnTo>
                        <a:pt x="721519" y="388144"/>
                      </a:lnTo>
                      <a:lnTo>
                        <a:pt x="721519" y="404813"/>
                      </a:lnTo>
                      <a:lnTo>
                        <a:pt x="740569" y="404813"/>
                      </a:lnTo>
                      <a:lnTo>
                        <a:pt x="740569" y="438150"/>
                      </a:lnTo>
                      <a:lnTo>
                        <a:pt x="781050" y="438150"/>
                      </a:lnTo>
                      <a:lnTo>
                        <a:pt x="781050" y="457200"/>
                      </a:lnTo>
                      <a:lnTo>
                        <a:pt x="804862" y="457200"/>
                      </a:lnTo>
                      <a:lnTo>
                        <a:pt x="804862" y="461963"/>
                      </a:lnTo>
                      <a:lnTo>
                        <a:pt x="831056" y="461963"/>
                      </a:lnTo>
                      <a:lnTo>
                        <a:pt x="831056" y="492919"/>
                      </a:lnTo>
                      <a:lnTo>
                        <a:pt x="869156" y="492919"/>
                      </a:lnTo>
                      <a:lnTo>
                        <a:pt x="869156" y="509588"/>
                      </a:lnTo>
                      <a:lnTo>
                        <a:pt x="895350" y="509588"/>
                      </a:lnTo>
                      <a:lnTo>
                        <a:pt x="895350" y="521494"/>
                      </a:lnTo>
                      <a:lnTo>
                        <a:pt x="909637" y="521494"/>
                      </a:lnTo>
                      <a:lnTo>
                        <a:pt x="909637" y="554831"/>
                      </a:lnTo>
                      <a:lnTo>
                        <a:pt x="957262" y="554831"/>
                      </a:lnTo>
                      <a:lnTo>
                        <a:pt x="957262" y="573881"/>
                      </a:lnTo>
                      <a:lnTo>
                        <a:pt x="1038225" y="573881"/>
                      </a:lnTo>
                      <a:lnTo>
                        <a:pt x="1038225" y="590550"/>
                      </a:lnTo>
                      <a:lnTo>
                        <a:pt x="1126331" y="590550"/>
                      </a:lnTo>
                      <a:lnTo>
                        <a:pt x="1126331" y="609600"/>
                      </a:lnTo>
                      <a:lnTo>
                        <a:pt x="1135856" y="609600"/>
                      </a:lnTo>
                      <a:lnTo>
                        <a:pt x="1135856" y="635794"/>
                      </a:lnTo>
                      <a:lnTo>
                        <a:pt x="1197769" y="635794"/>
                      </a:lnTo>
                      <a:lnTo>
                        <a:pt x="1197769" y="650081"/>
                      </a:lnTo>
                      <a:lnTo>
                        <a:pt x="1333500" y="650081"/>
                      </a:lnTo>
                      <a:lnTo>
                        <a:pt x="1333500" y="669131"/>
                      </a:lnTo>
                      <a:lnTo>
                        <a:pt x="1345406" y="669131"/>
                      </a:lnTo>
                      <a:lnTo>
                        <a:pt x="1345406" y="695325"/>
                      </a:lnTo>
                      <a:lnTo>
                        <a:pt x="1362075" y="695325"/>
                      </a:lnTo>
                      <a:lnTo>
                        <a:pt x="1362075" y="728663"/>
                      </a:lnTo>
                      <a:lnTo>
                        <a:pt x="1388269" y="728663"/>
                      </a:lnTo>
                      <a:lnTo>
                        <a:pt x="1388269" y="750094"/>
                      </a:lnTo>
                      <a:lnTo>
                        <a:pt x="1583531" y="750094"/>
                      </a:lnTo>
                      <a:lnTo>
                        <a:pt x="1583531" y="759619"/>
                      </a:lnTo>
                      <a:lnTo>
                        <a:pt x="1707356" y="759619"/>
                      </a:lnTo>
                      <a:lnTo>
                        <a:pt x="1707356" y="778669"/>
                      </a:lnTo>
                      <a:lnTo>
                        <a:pt x="1728787" y="778669"/>
                      </a:lnTo>
                      <a:lnTo>
                        <a:pt x="1728787" y="795338"/>
                      </a:lnTo>
                      <a:lnTo>
                        <a:pt x="2302669" y="795338"/>
                      </a:lnTo>
                      <a:lnTo>
                        <a:pt x="2302669" y="814388"/>
                      </a:lnTo>
                      <a:lnTo>
                        <a:pt x="2347912" y="814388"/>
                      </a:lnTo>
                      <a:lnTo>
                        <a:pt x="2347912" y="831056"/>
                      </a:lnTo>
                      <a:lnTo>
                        <a:pt x="3945731" y="831056"/>
                      </a:lnTo>
                    </a:path>
                  </a:pathLst>
                </a:custGeom>
                <a:noFill/>
                <a:ln>
                  <a:solidFill>
                    <a:srgbClr val="32A3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32A3FE"/>
                      </a:solidFill>
                    </a:ln>
                    <a:solidFill>
                      <a:prstClr val="white"/>
                    </a:solidFill>
                    <a:effectLst/>
                    <a:uLnTx/>
                    <a:uFillTx/>
                    <a:latin typeface="Arial" panose="020B0604020202020204"/>
                    <a:ea typeface="+mn-ea"/>
                    <a:cs typeface="+mn-cs"/>
                  </a:endParaRPr>
                </a:p>
              </p:txBody>
            </p:sp>
            <p:cxnSp>
              <p:nvCxnSpPr>
                <p:cNvPr id="1020" name="Straight Connector 1019">
                  <a:extLst>
                    <a:ext uri="{FF2B5EF4-FFF2-40B4-BE49-F238E27FC236}">
                      <a16:creationId xmlns:a16="http://schemas.microsoft.com/office/drawing/2014/main" id="{7F47D8E9-FA84-D838-9C54-08B189ECBFFA}"/>
                    </a:ext>
                  </a:extLst>
                </p:cNvPr>
                <p:cNvCxnSpPr/>
                <p:nvPr/>
              </p:nvCxnSpPr>
              <p:spPr>
                <a:xfrm>
                  <a:off x="6969674" y="2739866"/>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a:extLst>
                    <a:ext uri="{FF2B5EF4-FFF2-40B4-BE49-F238E27FC236}">
                      <a16:creationId xmlns:a16="http://schemas.microsoft.com/office/drawing/2014/main" id="{4D9C95E8-4C77-9245-3F91-04ACECDF4F24}"/>
                    </a:ext>
                  </a:extLst>
                </p:cNvPr>
                <p:cNvCxnSpPr/>
                <p:nvPr/>
              </p:nvCxnSpPr>
              <p:spPr>
                <a:xfrm>
                  <a:off x="6995868" y="2739866"/>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a:extLst>
                    <a:ext uri="{FF2B5EF4-FFF2-40B4-BE49-F238E27FC236}">
                      <a16:creationId xmlns:a16="http://schemas.microsoft.com/office/drawing/2014/main" id="{486A5C94-E9A0-A997-9A12-551CA2042B5B}"/>
                    </a:ext>
                  </a:extLst>
                </p:cNvPr>
                <p:cNvCxnSpPr/>
                <p:nvPr/>
              </p:nvCxnSpPr>
              <p:spPr>
                <a:xfrm>
                  <a:off x="7019681" y="2739866"/>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23" name="Straight Connector 1022">
                  <a:extLst>
                    <a:ext uri="{FF2B5EF4-FFF2-40B4-BE49-F238E27FC236}">
                      <a16:creationId xmlns:a16="http://schemas.microsoft.com/office/drawing/2014/main" id="{02F6D0B1-4231-FBB5-780C-A4975D523A75}"/>
                    </a:ext>
                  </a:extLst>
                </p:cNvPr>
                <p:cNvCxnSpPr/>
                <p:nvPr/>
              </p:nvCxnSpPr>
              <p:spPr>
                <a:xfrm>
                  <a:off x="7086356" y="2754152"/>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25F5D8FA-5BE9-C119-1F02-4281CF7AB91D}"/>
                    </a:ext>
                  </a:extLst>
                </p:cNvPr>
                <p:cNvCxnSpPr/>
                <p:nvPr/>
              </p:nvCxnSpPr>
              <p:spPr>
                <a:xfrm>
                  <a:off x="7350674" y="3013712"/>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EFE2150-005C-FDF0-DD25-C3A91EA77E5F}"/>
                    </a:ext>
                  </a:extLst>
                </p:cNvPr>
                <p:cNvCxnSpPr/>
                <p:nvPr/>
              </p:nvCxnSpPr>
              <p:spPr>
                <a:xfrm>
                  <a:off x="7557842" y="3135289"/>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F675E142-EE61-00D6-889B-1D2F9B4F7743}"/>
                    </a:ext>
                  </a:extLst>
                </p:cNvPr>
                <p:cNvCxnSpPr/>
                <p:nvPr/>
              </p:nvCxnSpPr>
              <p:spPr>
                <a:xfrm>
                  <a:off x="7586417" y="3154339"/>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A1C6B5D3-0C57-1D43-99F6-963E7E0BE49B}"/>
                    </a:ext>
                  </a:extLst>
                </p:cNvPr>
                <p:cNvCxnSpPr/>
                <p:nvPr/>
              </p:nvCxnSpPr>
              <p:spPr>
                <a:xfrm>
                  <a:off x="7684049" y="3209108"/>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6BB66CDE-22FC-2256-306B-3B545CA651FB}"/>
                    </a:ext>
                  </a:extLst>
                </p:cNvPr>
                <p:cNvCxnSpPr/>
                <p:nvPr/>
              </p:nvCxnSpPr>
              <p:spPr>
                <a:xfrm>
                  <a:off x="7843593" y="3273403"/>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AFED9C43-20E4-810B-F5AC-82A911E43347}"/>
                    </a:ext>
                  </a:extLst>
                </p:cNvPr>
                <p:cNvCxnSpPr/>
                <p:nvPr/>
              </p:nvCxnSpPr>
              <p:spPr>
                <a:xfrm>
                  <a:off x="8731798" y="3435332"/>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2D1B2F09-A28E-EBD4-1A38-1E82055B3DF6}"/>
                    </a:ext>
                  </a:extLst>
                </p:cNvPr>
                <p:cNvCxnSpPr/>
                <p:nvPr/>
              </p:nvCxnSpPr>
              <p:spPr>
                <a:xfrm>
                  <a:off x="8396041" y="3401995"/>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90FB5C2F-328B-E98A-9046-5973DC6260E4}"/>
                    </a:ext>
                  </a:extLst>
                </p:cNvPr>
                <p:cNvCxnSpPr/>
                <p:nvPr/>
              </p:nvCxnSpPr>
              <p:spPr>
                <a:xfrm>
                  <a:off x="8762754" y="3435332"/>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1A8EA800-9595-58B6-C92A-B5D1A238254D}"/>
                    </a:ext>
                  </a:extLst>
                </p:cNvPr>
                <p:cNvCxnSpPr/>
                <p:nvPr/>
              </p:nvCxnSpPr>
              <p:spPr>
                <a:xfrm>
                  <a:off x="8774660" y="3435332"/>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45F73E65-B548-09EC-8B35-94AE7CCFCE64}"/>
                    </a:ext>
                  </a:extLst>
                </p:cNvPr>
                <p:cNvCxnSpPr/>
                <p:nvPr/>
              </p:nvCxnSpPr>
              <p:spPr>
                <a:xfrm>
                  <a:off x="8791329" y="3435332"/>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3CD32C8F-E140-9DC8-98B2-A61DF51BB104}"/>
                    </a:ext>
                  </a:extLst>
                </p:cNvPr>
                <p:cNvCxnSpPr/>
                <p:nvPr/>
              </p:nvCxnSpPr>
              <p:spPr>
                <a:xfrm>
                  <a:off x="8803236" y="3435332"/>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C95ED30C-A930-E97B-CC94-53843EF9A51D}"/>
                    </a:ext>
                  </a:extLst>
                </p:cNvPr>
                <p:cNvCxnSpPr/>
                <p:nvPr/>
              </p:nvCxnSpPr>
              <p:spPr>
                <a:xfrm>
                  <a:off x="8910392" y="3435332"/>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CF84BD77-FA62-024A-D897-D7B107755DA0}"/>
                    </a:ext>
                  </a:extLst>
                </p:cNvPr>
                <p:cNvCxnSpPr/>
                <p:nvPr/>
              </p:nvCxnSpPr>
              <p:spPr>
                <a:xfrm>
                  <a:off x="9024692" y="3452002"/>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7571E57C-08A7-0845-8EAA-432566A0774D}"/>
                    </a:ext>
                  </a:extLst>
                </p:cNvPr>
                <p:cNvCxnSpPr/>
                <p:nvPr/>
              </p:nvCxnSpPr>
              <p:spPr>
                <a:xfrm>
                  <a:off x="9072318"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F254FE02-676E-A9D0-B313-5034A517C02D}"/>
                    </a:ext>
                  </a:extLst>
                </p:cNvPr>
                <p:cNvCxnSpPr/>
                <p:nvPr/>
              </p:nvCxnSpPr>
              <p:spPr>
                <a:xfrm>
                  <a:off x="9084224"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B9922E26-65B1-1767-AEEA-E0010F3A0EA6}"/>
                    </a:ext>
                  </a:extLst>
                </p:cNvPr>
                <p:cNvCxnSpPr/>
                <p:nvPr/>
              </p:nvCxnSpPr>
              <p:spPr>
                <a:xfrm>
                  <a:off x="9100893"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DA5853E8-C955-8B3A-5681-81C51447F7AC}"/>
                    </a:ext>
                  </a:extLst>
                </p:cNvPr>
                <p:cNvCxnSpPr/>
                <p:nvPr/>
              </p:nvCxnSpPr>
              <p:spPr>
                <a:xfrm>
                  <a:off x="9119943"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F4403BB9-530D-F01F-C022-9D2D184A47FA}"/>
                    </a:ext>
                  </a:extLst>
                </p:cNvPr>
                <p:cNvCxnSpPr/>
                <p:nvPr/>
              </p:nvCxnSpPr>
              <p:spPr>
                <a:xfrm>
                  <a:off x="9131849"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6921A1CC-E425-C07D-90BC-5515BF1B66C3}"/>
                    </a:ext>
                  </a:extLst>
                </p:cNvPr>
                <p:cNvCxnSpPr/>
                <p:nvPr/>
              </p:nvCxnSpPr>
              <p:spPr>
                <a:xfrm>
                  <a:off x="9146136"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28693A9A-379F-989C-490F-5F446B2A950A}"/>
                    </a:ext>
                  </a:extLst>
                </p:cNvPr>
                <p:cNvCxnSpPr/>
                <p:nvPr/>
              </p:nvCxnSpPr>
              <p:spPr>
                <a:xfrm>
                  <a:off x="9157602"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CE7517ED-9896-EC08-11AC-D37B5C4961E3}"/>
                    </a:ext>
                  </a:extLst>
                </p:cNvPr>
                <p:cNvCxnSpPr/>
                <p:nvPr/>
              </p:nvCxnSpPr>
              <p:spPr>
                <a:xfrm>
                  <a:off x="9186177"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31B22F62-2C39-DC66-76E7-787EC308E4E1}"/>
                    </a:ext>
                  </a:extLst>
                </p:cNvPr>
                <p:cNvCxnSpPr/>
                <p:nvPr/>
              </p:nvCxnSpPr>
              <p:spPr>
                <a:xfrm>
                  <a:off x="9202845"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49690ABE-BF89-7D47-13F0-5DA5163F0906}"/>
                    </a:ext>
                  </a:extLst>
                </p:cNvPr>
                <p:cNvCxnSpPr/>
                <p:nvPr/>
              </p:nvCxnSpPr>
              <p:spPr>
                <a:xfrm>
                  <a:off x="9257614"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2A967E40-927A-3F40-091C-8A9A677F8103}"/>
                    </a:ext>
                  </a:extLst>
                </p:cNvPr>
                <p:cNvCxnSpPr/>
                <p:nvPr/>
              </p:nvCxnSpPr>
              <p:spPr>
                <a:xfrm>
                  <a:off x="9264758"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A2923EDF-3433-A9EE-B84B-5E4F141A3039}"/>
                    </a:ext>
                  </a:extLst>
                </p:cNvPr>
                <p:cNvCxnSpPr/>
                <p:nvPr/>
              </p:nvCxnSpPr>
              <p:spPr>
                <a:xfrm>
                  <a:off x="9307621"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7BBF09C5-0B07-0596-976E-E3F8A42868E0}"/>
                    </a:ext>
                  </a:extLst>
                </p:cNvPr>
                <p:cNvCxnSpPr/>
                <p:nvPr/>
              </p:nvCxnSpPr>
              <p:spPr>
                <a:xfrm>
                  <a:off x="9371915"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AE05AF0C-566D-C6DA-FC4E-829A9C056928}"/>
                    </a:ext>
                  </a:extLst>
                </p:cNvPr>
                <p:cNvCxnSpPr/>
                <p:nvPr/>
              </p:nvCxnSpPr>
              <p:spPr>
                <a:xfrm>
                  <a:off x="9383821"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DBC5BA43-59AF-52CA-105B-0727922F5EA2}"/>
                    </a:ext>
                  </a:extLst>
                </p:cNvPr>
                <p:cNvCxnSpPr/>
                <p:nvPr/>
              </p:nvCxnSpPr>
              <p:spPr>
                <a:xfrm>
                  <a:off x="9414777"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706517D6-1108-FDA5-662F-4DD8C79A815F}"/>
                    </a:ext>
                  </a:extLst>
                </p:cNvPr>
                <p:cNvCxnSpPr/>
                <p:nvPr/>
              </p:nvCxnSpPr>
              <p:spPr>
                <a:xfrm>
                  <a:off x="9450496"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152C4B3C-F27B-2F6B-F5E0-2B84924F3DB9}"/>
                    </a:ext>
                  </a:extLst>
                </p:cNvPr>
                <p:cNvCxnSpPr/>
                <p:nvPr/>
              </p:nvCxnSpPr>
              <p:spPr>
                <a:xfrm>
                  <a:off x="9462402"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9D668235-003A-12D9-4D3B-C74701B7BDC2}"/>
                    </a:ext>
                  </a:extLst>
                </p:cNvPr>
                <p:cNvCxnSpPr/>
                <p:nvPr/>
              </p:nvCxnSpPr>
              <p:spPr>
                <a:xfrm>
                  <a:off x="9469546"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1042516C-7633-24E2-2A3A-52BD33736B0F}"/>
                    </a:ext>
                  </a:extLst>
                </p:cNvPr>
                <p:cNvCxnSpPr/>
                <p:nvPr/>
              </p:nvCxnSpPr>
              <p:spPr>
                <a:xfrm>
                  <a:off x="9495740"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BD326E40-2111-1141-CCDF-2B701540D272}"/>
                    </a:ext>
                  </a:extLst>
                </p:cNvPr>
                <p:cNvCxnSpPr/>
                <p:nvPr/>
              </p:nvCxnSpPr>
              <p:spPr>
                <a:xfrm>
                  <a:off x="9507646"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33D69187-16A4-65FD-923F-1C206AAACD6B}"/>
                    </a:ext>
                  </a:extLst>
                </p:cNvPr>
                <p:cNvCxnSpPr/>
                <p:nvPr/>
              </p:nvCxnSpPr>
              <p:spPr>
                <a:xfrm>
                  <a:off x="9521934"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92D9CEB3-9F1C-70E7-273D-A9C672BD4E5F}"/>
                    </a:ext>
                  </a:extLst>
                </p:cNvPr>
                <p:cNvCxnSpPr/>
                <p:nvPr/>
              </p:nvCxnSpPr>
              <p:spPr>
                <a:xfrm>
                  <a:off x="9524315"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190215B1-2718-214A-DA28-C3A509206447}"/>
                    </a:ext>
                  </a:extLst>
                </p:cNvPr>
                <p:cNvCxnSpPr/>
                <p:nvPr/>
              </p:nvCxnSpPr>
              <p:spPr>
                <a:xfrm>
                  <a:off x="9541330"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122BBB2B-EDE3-BB8F-4BB4-92E1ED17B51E}"/>
                    </a:ext>
                  </a:extLst>
                </p:cNvPr>
                <p:cNvCxnSpPr/>
                <p:nvPr/>
              </p:nvCxnSpPr>
              <p:spPr>
                <a:xfrm>
                  <a:off x="9558344"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CF683141-3E51-23DE-C176-EEB124E6A668}"/>
                    </a:ext>
                  </a:extLst>
                </p:cNvPr>
                <p:cNvCxnSpPr/>
                <p:nvPr/>
              </p:nvCxnSpPr>
              <p:spPr>
                <a:xfrm>
                  <a:off x="9570250"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29285ECF-1CF7-62E7-803F-C802007A1BFB}"/>
                    </a:ext>
                  </a:extLst>
                </p:cNvPr>
                <p:cNvCxnSpPr/>
                <p:nvPr/>
              </p:nvCxnSpPr>
              <p:spPr>
                <a:xfrm>
                  <a:off x="9760750"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AE964B41-ECF9-F980-8B8C-ECB916EC091A}"/>
                    </a:ext>
                  </a:extLst>
                </p:cNvPr>
                <p:cNvCxnSpPr/>
                <p:nvPr/>
              </p:nvCxnSpPr>
              <p:spPr>
                <a:xfrm>
                  <a:off x="9775038"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E6940B12-B081-DF42-4A58-12E40AB1CA44}"/>
                    </a:ext>
                  </a:extLst>
                </p:cNvPr>
                <p:cNvCxnSpPr/>
                <p:nvPr/>
              </p:nvCxnSpPr>
              <p:spPr>
                <a:xfrm>
                  <a:off x="9820282"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605DB70C-C0B8-4B9D-F182-9EC982CD03AA}"/>
                    </a:ext>
                  </a:extLst>
                </p:cNvPr>
                <p:cNvCxnSpPr/>
                <p:nvPr/>
              </p:nvCxnSpPr>
              <p:spPr>
                <a:xfrm>
                  <a:off x="9839332"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F7C8839D-2534-CFEA-8827-38091C796C4B}"/>
                    </a:ext>
                  </a:extLst>
                </p:cNvPr>
                <p:cNvCxnSpPr/>
                <p:nvPr/>
              </p:nvCxnSpPr>
              <p:spPr>
                <a:xfrm>
                  <a:off x="9846476"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7" name="Straight Connector 1066">
                  <a:extLst>
                    <a:ext uri="{FF2B5EF4-FFF2-40B4-BE49-F238E27FC236}">
                      <a16:creationId xmlns:a16="http://schemas.microsoft.com/office/drawing/2014/main" id="{0348A158-DB00-7200-B761-3687F19353F7}"/>
                    </a:ext>
                  </a:extLst>
                </p:cNvPr>
                <p:cNvCxnSpPr/>
                <p:nvPr/>
              </p:nvCxnSpPr>
              <p:spPr>
                <a:xfrm>
                  <a:off x="9863145"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7016E423-C77D-7531-FA86-72F1BFF4A15E}"/>
                    </a:ext>
                  </a:extLst>
                </p:cNvPr>
                <p:cNvCxnSpPr/>
                <p:nvPr/>
              </p:nvCxnSpPr>
              <p:spPr>
                <a:xfrm>
                  <a:off x="9877433"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3A5C4BF0-361E-F148-E90D-DD2337CD85B5}"/>
                    </a:ext>
                  </a:extLst>
                </p:cNvPr>
                <p:cNvCxnSpPr/>
                <p:nvPr/>
              </p:nvCxnSpPr>
              <p:spPr>
                <a:xfrm>
                  <a:off x="9889339"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F1507556-91ED-90E8-1691-CB617F4F36E4}"/>
                    </a:ext>
                  </a:extLst>
                </p:cNvPr>
                <p:cNvCxnSpPr/>
                <p:nvPr/>
              </p:nvCxnSpPr>
              <p:spPr>
                <a:xfrm>
                  <a:off x="9894102"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2733E853-6A37-6EEE-B6E2-BC5C96965574}"/>
                    </a:ext>
                  </a:extLst>
                </p:cNvPr>
                <p:cNvCxnSpPr/>
                <p:nvPr/>
              </p:nvCxnSpPr>
              <p:spPr>
                <a:xfrm>
                  <a:off x="9872671"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910B6893-0EB6-ED5D-087D-AD664FF69D3F}"/>
                    </a:ext>
                  </a:extLst>
                </p:cNvPr>
                <p:cNvCxnSpPr/>
                <p:nvPr/>
              </p:nvCxnSpPr>
              <p:spPr>
                <a:xfrm>
                  <a:off x="9891721"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62306E3C-7570-4409-B11B-390EE3064947}"/>
                    </a:ext>
                  </a:extLst>
                </p:cNvPr>
                <p:cNvCxnSpPr/>
                <p:nvPr/>
              </p:nvCxnSpPr>
              <p:spPr>
                <a:xfrm>
                  <a:off x="9916096"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8310D425-3106-46E0-5AEF-FC9D8E6DFF5D}"/>
                    </a:ext>
                  </a:extLst>
                </p:cNvPr>
                <p:cNvCxnSpPr/>
                <p:nvPr/>
              </p:nvCxnSpPr>
              <p:spPr>
                <a:xfrm>
                  <a:off x="9927186"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4BD10468-6600-FAD2-C5C1-CA4CDBD274D3}"/>
                    </a:ext>
                  </a:extLst>
                </p:cNvPr>
                <p:cNvCxnSpPr/>
                <p:nvPr/>
              </p:nvCxnSpPr>
              <p:spPr>
                <a:xfrm>
                  <a:off x="9938846"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54DF5284-3B53-2F35-F469-2C1EDD05A502}"/>
                    </a:ext>
                  </a:extLst>
                </p:cNvPr>
                <p:cNvCxnSpPr/>
                <p:nvPr/>
              </p:nvCxnSpPr>
              <p:spPr>
                <a:xfrm>
                  <a:off x="10155540"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4916708D-7F9F-8B73-8CB3-505089B899FB}"/>
                    </a:ext>
                  </a:extLst>
                </p:cNvPr>
                <p:cNvCxnSpPr/>
                <p:nvPr/>
              </p:nvCxnSpPr>
              <p:spPr>
                <a:xfrm>
                  <a:off x="10169828"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D5F5CBE9-4FCF-533C-9874-192D0B8BB942}"/>
                    </a:ext>
                  </a:extLst>
                </p:cNvPr>
                <p:cNvCxnSpPr/>
                <p:nvPr/>
              </p:nvCxnSpPr>
              <p:spPr>
                <a:xfrm>
                  <a:off x="10200785"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46355B73-A441-A855-DC72-58FFE51D795F}"/>
                    </a:ext>
                  </a:extLst>
                </p:cNvPr>
                <p:cNvCxnSpPr/>
                <p:nvPr/>
              </p:nvCxnSpPr>
              <p:spPr>
                <a:xfrm>
                  <a:off x="10207929"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BFBFEB41-1EFB-9338-8F0F-E0D4277B44BF}"/>
                    </a:ext>
                  </a:extLst>
                </p:cNvPr>
                <p:cNvCxnSpPr/>
                <p:nvPr/>
              </p:nvCxnSpPr>
              <p:spPr>
                <a:xfrm>
                  <a:off x="10229360"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7C8DA99F-77E5-8E00-AF42-6CC9E9F35FB6}"/>
                    </a:ext>
                  </a:extLst>
                </p:cNvPr>
                <p:cNvCxnSpPr/>
                <p:nvPr/>
              </p:nvCxnSpPr>
              <p:spPr>
                <a:xfrm>
                  <a:off x="10241267"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387F8C3E-3D85-D8A0-F7A4-C4807BE464E6}"/>
                    </a:ext>
                  </a:extLst>
                </p:cNvPr>
                <p:cNvCxnSpPr/>
                <p:nvPr/>
              </p:nvCxnSpPr>
              <p:spPr>
                <a:xfrm>
                  <a:off x="10257936"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9ED1C797-8EEC-BF96-022D-929FB11A6FA6}"/>
                    </a:ext>
                  </a:extLst>
                </p:cNvPr>
                <p:cNvCxnSpPr/>
                <p:nvPr/>
              </p:nvCxnSpPr>
              <p:spPr>
                <a:xfrm>
                  <a:off x="10273292"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ECBDE9EB-A441-34A3-4147-5EE8C4248964}"/>
                    </a:ext>
                  </a:extLst>
                </p:cNvPr>
                <p:cNvCxnSpPr/>
                <p:nvPr/>
              </p:nvCxnSpPr>
              <p:spPr>
                <a:xfrm>
                  <a:off x="10278544"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52FAAF29-78B4-C52D-67BA-1FEDC54FE1A9}"/>
                    </a:ext>
                  </a:extLst>
                </p:cNvPr>
                <p:cNvCxnSpPr/>
                <p:nvPr/>
              </p:nvCxnSpPr>
              <p:spPr>
                <a:xfrm>
                  <a:off x="10580963"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DA8F14D1-2857-FAF0-3580-BE628B3D1ECA}"/>
                    </a:ext>
                  </a:extLst>
                </p:cNvPr>
                <p:cNvCxnSpPr/>
                <p:nvPr/>
              </p:nvCxnSpPr>
              <p:spPr>
                <a:xfrm>
                  <a:off x="10611919"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2D07D6D8-8195-1F0B-2B7E-5FB8223D048B}"/>
                    </a:ext>
                  </a:extLst>
                </p:cNvPr>
                <p:cNvCxnSpPr/>
                <p:nvPr/>
              </p:nvCxnSpPr>
              <p:spPr>
                <a:xfrm>
                  <a:off x="10642875" y="3468671"/>
                  <a:ext cx="0" cy="5400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grpSp>
          <p:cxnSp>
            <p:nvCxnSpPr>
              <p:cNvPr id="1017" name="Straight Connector 1016">
                <a:extLst>
                  <a:ext uri="{FF2B5EF4-FFF2-40B4-BE49-F238E27FC236}">
                    <a16:creationId xmlns:a16="http://schemas.microsoft.com/office/drawing/2014/main" id="{2E6F4829-1B4C-5A4D-E8B1-DC00067D90A0}"/>
                  </a:ext>
                </a:extLst>
              </p:cNvPr>
              <p:cNvCxnSpPr/>
              <p:nvPr/>
            </p:nvCxnSpPr>
            <p:spPr>
              <a:xfrm>
                <a:off x="10613496" y="3498798"/>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cxnSp>
            <p:nvCxnSpPr>
              <p:cNvPr id="1018" name="Straight Connector 1017">
                <a:extLst>
                  <a:ext uri="{FF2B5EF4-FFF2-40B4-BE49-F238E27FC236}">
                    <a16:creationId xmlns:a16="http://schemas.microsoft.com/office/drawing/2014/main" id="{2DC585B8-5528-3065-68AC-C8FFF4BDF68A}"/>
                  </a:ext>
                </a:extLst>
              </p:cNvPr>
              <p:cNvCxnSpPr/>
              <p:nvPr/>
            </p:nvCxnSpPr>
            <p:spPr>
              <a:xfrm>
                <a:off x="7320227" y="3043978"/>
                <a:ext cx="54000" cy="0"/>
              </a:xfrm>
              <a:prstGeom prst="line">
                <a:avLst/>
              </a:prstGeom>
              <a:ln w="9525">
                <a:solidFill>
                  <a:srgbClr val="32A3FE"/>
                </a:solidFill>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48B78EAD-9934-B0A3-82F7-7FFC438D8392}"/>
              </a:ext>
            </a:extLst>
          </p:cNvPr>
          <p:cNvSpPr txBox="1"/>
          <p:nvPr/>
        </p:nvSpPr>
        <p:spPr>
          <a:xfrm>
            <a:off x="4466843" y="6404497"/>
            <a:ext cx="408990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Powles T et al. ASCO 2025. Abstract 4503.</a:t>
            </a:r>
          </a:p>
        </p:txBody>
      </p:sp>
    </p:spTree>
    <p:extLst>
      <p:ext uri="{BB962C8B-B14F-4D97-AF65-F5344CB8AC3E}">
        <p14:creationId xmlns:p14="http://schemas.microsoft.com/office/powerpoint/2010/main" val="183782778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C1E0FF"/>
        </a:solidFill>
        <a:effectLst/>
      </p:bgPr>
    </p:bg>
    <p:spTree>
      <p:nvGrpSpPr>
        <p:cNvPr id="1" name="">
          <a:extLst>
            <a:ext uri="{FF2B5EF4-FFF2-40B4-BE49-F238E27FC236}">
              <a16:creationId xmlns:a16="http://schemas.microsoft.com/office/drawing/2014/main" id="{2032B883-E496-6852-7A50-8256D970D0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FFB8E1-452C-EDE6-3C67-6A4AD21B35EA}"/>
              </a:ext>
            </a:extLst>
          </p:cNvPr>
          <p:cNvSpPr txBox="1"/>
          <p:nvPr/>
        </p:nvSpPr>
        <p:spPr bwMode="auto">
          <a:xfrm>
            <a:off x="528638" y="762964"/>
            <a:ext cx="11134724" cy="637849"/>
          </a:xfrm>
          <a:prstGeom prst="rect">
            <a:avLst/>
          </a:prstGeom>
          <a:solidFill>
            <a:srgbClr val="002060"/>
          </a:solidFill>
          <a:ln w="9525">
            <a:noFill/>
            <a:miter lim="800000"/>
            <a:headEnd/>
            <a:tailEnd/>
          </a:ln>
          <a:effectLst/>
        </p:spPr>
        <p:txBody>
          <a:bodyPr wrap="square" lIns="72000" tIns="72000" rIns="72000" bIns="72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Conclusions</a:t>
            </a:r>
          </a:p>
        </p:txBody>
      </p:sp>
      <p:sp>
        <p:nvSpPr>
          <p:cNvPr id="5" name="Content Placeholder 4">
            <a:extLst>
              <a:ext uri="{FF2B5EF4-FFF2-40B4-BE49-F238E27FC236}">
                <a16:creationId xmlns:a16="http://schemas.microsoft.com/office/drawing/2014/main" id="{4CF2A87F-3BFC-FB37-8178-0360FC381C79}"/>
              </a:ext>
            </a:extLst>
          </p:cNvPr>
          <p:cNvSpPr>
            <a:spLocks noGrp="1"/>
          </p:cNvSpPr>
          <p:nvPr>
            <p:ph idx="1"/>
          </p:nvPr>
        </p:nvSpPr>
        <p:spPr/>
        <p:txBody>
          <a:bodyPr>
            <a:normAutofit/>
          </a:bodyPr>
          <a:lstStyle/>
          <a:p>
            <a:pPr marL="0" indent="0">
              <a:lnSpc>
                <a:spcPct val="100000"/>
              </a:lnSpc>
              <a:buNone/>
            </a:pPr>
            <a:r>
              <a:rPr lang="en-US" sz="4000" dirty="0">
                <a:latin typeface="Arial" panose="020B0604020202020204" pitchFamily="34" charset="0"/>
                <a:cs typeface="Arial" panose="020B0604020202020204" pitchFamily="34" charset="0"/>
              </a:rPr>
              <a:t>What do we know?</a:t>
            </a:r>
          </a:p>
          <a:p>
            <a:pPr marL="0" indent="0">
              <a:lnSpc>
                <a:spcPct val="100000"/>
              </a:lnSpc>
              <a:buNone/>
            </a:pPr>
            <a:r>
              <a:rPr lang="en-US" sz="3500" dirty="0">
                <a:latin typeface="Arial" panose="020B0604020202020204" pitchFamily="34" charset="0"/>
                <a:cs typeface="Arial" panose="020B0604020202020204" pitchFamily="34" charset="0"/>
              </a:rPr>
              <a:t>✅ </a:t>
            </a:r>
          </a:p>
          <a:p>
            <a:pPr marL="0" indent="0">
              <a:lnSpc>
                <a:spcPct val="100000"/>
              </a:lnSpc>
              <a:buNone/>
            </a:pPr>
            <a:r>
              <a:rPr lang="en-US" sz="3500" dirty="0">
                <a:latin typeface="Arial" panose="020B0604020202020204" pitchFamily="34" charset="0"/>
                <a:cs typeface="Arial" panose="020B0604020202020204" pitchFamily="34" charset="0"/>
              </a:rPr>
              <a:t>⚠️ </a:t>
            </a:r>
          </a:p>
          <a:p>
            <a:pPr marL="0" indent="0">
              <a:lnSpc>
                <a:spcPct val="100000"/>
              </a:lnSpc>
              <a:buNone/>
            </a:pPr>
            <a:r>
              <a:rPr lang="en-US" sz="35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8C7B005A-A3C9-8B5D-4745-26D6553EAC14}"/>
              </a:ext>
            </a:extLst>
          </p:cNvPr>
          <p:cNvSpPr txBox="1"/>
          <p:nvPr/>
        </p:nvSpPr>
        <p:spPr>
          <a:xfrm>
            <a:off x="1540042" y="2382944"/>
            <a:ext cx="10123320" cy="195143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ctDNA tells us who needs adjuvant treatment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ctDNA tells us who doesn’t need adjuvant treatment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ctDNA tells us who doesn’t need neoadjuvant treatment</a:t>
            </a:r>
          </a:p>
        </p:txBody>
      </p:sp>
    </p:spTree>
    <p:extLst>
      <p:ext uri="{BB962C8B-B14F-4D97-AF65-F5344CB8AC3E}">
        <p14:creationId xmlns:p14="http://schemas.microsoft.com/office/powerpoint/2010/main" val="36638801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F5FFE-9C74-6DDD-F249-DB2D70B315C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917434E-70C8-4B3E-0A09-0C8A142C869F}"/>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CF97E98-C24C-9C5F-CD08-31C53F192EC3}"/>
              </a:ext>
            </a:extLst>
          </p:cNvPr>
          <p:cNvSpPr>
            <a:spLocks noGrp="1"/>
          </p:cNvSpPr>
          <p:nvPr>
            <p:ph type="title"/>
          </p:nvPr>
        </p:nvSpPr>
        <p:spPr>
          <a:xfrm>
            <a:off x="1122023" y="548680"/>
            <a:ext cx="10062756" cy="1085498"/>
          </a:xfrm>
        </p:spPr>
        <p:txBody>
          <a:bodyPr lIns="91440" tIns="91440" rIns="91440" bIns="182880"/>
          <a:lstStyle/>
          <a:p>
            <a:r>
              <a:rPr lang="en-US" sz="4000" dirty="0">
                <a:solidFill>
                  <a:schemeClr val="bg1"/>
                </a:solidFill>
              </a:rPr>
              <a:t>Second Opinion</a:t>
            </a:r>
          </a:p>
        </p:txBody>
      </p:sp>
      <p:sp>
        <p:nvSpPr>
          <p:cNvPr id="6" name="Title 1">
            <a:extLst>
              <a:ext uri="{FF2B5EF4-FFF2-40B4-BE49-F238E27FC236}">
                <a16:creationId xmlns:a16="http://schemas.microsoft.com/office/drawing/2014/main" id="{C01A8B1C-F2AF-D2B6-7D4E-931A1B1164DF}"/>
              </a:ext>
            </a:extLst>
          </p:cNvPr>
          <p:cNvSpPr txBox="1">
            <a:spLocks/>
          </p:cNvSpPr>
          <p:nvPr/>
        </p:nvSpPr>
        <p:spPr bwMode="auto">
          <a:xfrm>
            <a:off x="1432146"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Elizabeth R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Plimack</a:t>
            </a: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 MD, MS</a:t>
            </a:r>
          </a:p>
        </p:txBody>
      </p:sp>
      <p:sp>
        <p:nvSpPr>
          <p:cNvPr id="7" name="Title 1">
            <a:extLst>
              <a:ext uri="{FF2B5EF4-FFF2-40B4-BE49-F238E27FC236}">
                <a16:creationId xmlns:a16="http://schemas.microsoft.com/office/drawing/2014/main" id="{8F554F10-982E-EF37-5821-9A1C9FEF2C07}"/>
              </a:ext>
            </a:extLst>
          </p:cNvPr>
          <p:cNvSpPr txBox="1">
            <a:spLocks/>
          </p:cNvSpPr>
          <p:nvPr/>
        </p:nvSpPr>
        <p:spPr bwMode="auto">
          <a:xfrm>
            <a:off x="5934081"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9" name="Picture 8" descr="A person wearing a headset&#10;&#10;AI-generated content may be incorrect.">
            <a:extLst>
              <a:ext uri="{FF2B5EF4-FFF2-40B4-BE49-F238E27FC236}">
                <a16:creationId xmlns:a16="http://schemas.microsoft.com/office/drawing/2014/main" id="{CA320D6D-7773-D1F3-294B-F4519062844B}"/>
              </a:ext>
            </a:extLst>
          </p:cNvPr>
          <p:cNvPicPr>
            <a:picLocks noChangeAspect="1"/>
          </p:cNvPicPr>
          <p:nvPr/>
        </p:nvPicPr>
        <p:blipFill>
          <a:blip r:embed="rId2"/>
          <a:srcRect l="22668" t="3798" r="23351" b="399"/>
          <a:stretch>
            <a:fillRect/>
          </a:stretch>
        </p:blipFill>
        <p:spPr>
          <a:xfrm>
            <a:off x="2297368" y="2487232"/>
            <a:ext cx="2651760" cy="2647290"/>
          </a:xfrm>
          <a:prstGeom prst="ellipse">
            <a:avLst/>
          </a:prstGeom>
          <a:effectLst>
            <a:outerShdw blurRad="50800" dist="38100" dir="2700000" algn="tl" rotWithShape="0">
              <a:prstClr val="black">
                <a:alpha val="40000"/>
              </a:prstClr>
            </a:outerShdw>
          </a:effectLst>
        </p:spPr>
      </p:pic>
      <p:pic>
        <p:nvPicPr>
          <p:cNvPr id="10" name="Picture 9" descr="A person in a white shirt&#10;&#10;AI-generated content may be incorrect.">
            <a:extLst>
              <a:ext uri="{FF2B5EF4-FFF2-40B4-BE49-F238E27FC236}">
                <a16:creationId xmlns:a16="http://schemas.microsoft.com/office/drawing/2014/main" id="{F30920B5-DAF2-47DB-3263-C09E30F561EE}"/>
              </a:ext>
            </a:extLst>
          </p:cNvPr>
          <p:cNvPicPr>
            <a:picLocks noChangeAspect="1"/>
          </p:cNvPicPr>
          <p:nvPr/>
        </p:nvPicPr>
        <p:blipFill>
          <a:blip r:embed="rId3"/>
          <a:srcRect l="22367" r="19429" b="17523"/>
          <a:stretch>
            <a:fillRect/>
          </a:stretch>
        </p:blipFill>
        <p:spPr>
          <a:xfrm>
            <a:off x="6799303" y="248276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081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B4963-6BD2-9A93-3AAC-FADD1E85FBF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E504268-1438-6639-F5A8-01CEB25E67C8}"/>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CE5F6142-6D81-7483-0D39-6A341FA6E6DB}"/>
              </a:ext>
            </a:extLst>
          </p:cNvPr>
          <p:cNvSpPr>
            <a:spLocks noGrp="1"/>
          </p:cNvSpPr>
          <p:nvPr>
            <p:ph idx="1"/>
          </p:nvPr>
        </p:nvSpPr>
        <p:spPr>
          <a:xfrm>
            <a:off x="912287" y="1124744"/>
            <a:ext cx="10080257" cy="4799013"/>
          </a:xfrm>
        </p:spPr>
        <p:txBody>
          <a:bodyPr/>
          <a:lstStyle/>
          <a:p>
            <a:pPr marL="0" indent="0">
              <a:buNone/>
            </a:pPr>
            <a:r>
              <a:rPr lang="en-US" dirty="0">
                <a:solidFill>
                  <a:schemeClr val="tx1"/>
                </a:solidFill>
              </a:rPr>
              <a:t>What treatment approach would you most likely recommend for a patient who presented with T4 disease and a 2-cm pelvic lymph node and attained a CR on imaging after 6 cycles of EVP? </a:t>
            </a:r>
          </a:p>
          <a:p>
            <a:pPr marL="0" indent="0">
              <a:buNone/>
            </a:pPr>
            <a:r>
              <a:rPr lang="en-US" dirty="0">
                <a:solidFill>
                  <a:schemeClr val="tx1"/>
                </a:solidFill>
              </a:rPr>
              <a:t>Would you refer for surgery? Or would you consider this patient to have metastatic disease and use ctDNA to monitor continued response and potentially avoid surgery? </a:t>
            </a:r>
          </a:p>
        </p:txBody>
      </p:sp>
    </p:spTree>
    <p:extLst>
      <p:ext uri="{BB962C8B-B14F-4D97-AF65-F5344CB8AC3E}">
        <p14:creationId xmlns:p14="http://schemas.microsoft.com/office/powerpoint/2010/main" val="2765314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D61C0-17E1-D8AD-F629-C4D71101E5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C0615FA-42F5-490E-0778-73F180A042C6}"/>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D44BD8AF-8D4D-2F53-20ED-64D057CCC3E7}"/>
              </a:ext>
            </a:extLst>
          </p:cNvPr>
          <p:cNvSpPr>
            <a:spLocks noGrp="1"/>
          </p:cNvSpPr>
          <p:nvPr>
            <p:ph idx="1"/>
          </p:nvPr>
        </p:nvSpPr>
        <p:spPr>
          <a:xfrm>
            <a:off x="912287" y="1124744"/>
            <a:ext cx="10008250" cy="4799013"/>
          </a:xfrm>
        </p:spPr>
        <p:txBody>
          <a:bodyPr/>
          <a:lstStyle/>
          <a:p>
            <a:pPr marL="0" indent="0">
              <a:buNone/>
            </a:pPr>
            <a:r>
              <a:rPr lang="en-US" dirty="0">
                <a:solidFill>
                  <a:schemeClr val="tx1"/>
                </a:solidFill>
              </a:rPr>
              <a:t>How would you compare the sensitivity of serial </a:t>
            </a:r>
            <a:r>
              <a:rPr lang="en-US" dirty="0" err="1">
                <a:solidFill>
                  <a:schemeClr val="tx1"/>
                </a:solidFill>
              </a:rPr>
              <a:t>ctDNA</a:t>
            </a:r>
            <a:r>
              <a:rPr lang="en-US" dirty="0">
                <a:solidFill>
                  <a:schemeClr val="tx1"/>
                </a:solidFill>
              </a:rPr>
              <a:t> monitoring to that of radiological assessments in detecting disease progression? </a:t>
            </a:r>
          </a:p>
          <a:p>
            <a:pPr marL="0" indent="0">
              <a:buNone/>
            </a:pPr>
            <a:r>
              <a:rPr lang="en-US" dirty="0">
                <a:solidFill>
                  <a:schemeClr val="tx1"/>
                </a:solidFill>
              </a:rPr>
              <a:t>If a patient with no clinical or radiologic evidence of relapse were found to have a positive </a:t>
            </a:r>
            <a:r>
              <a:rPr lang="en-US" dirty="0" err="1">
                <a:solidFill>
                  <a:schemeClr val="tx1"/>
                </a:solidFill>
              </a:rPr>
              <a:t>ctDNA</a:t>
            </a:r>
            <a:r>
              <a:rPr lang="en-US" dirty="0">
                <a:solidFill>
                  <a:schemeClr val="tx1"/>
                </a:solidFill>
              </a:rPr>
              <a:t> test, would it change your approach to monitoring or management in any way?</a:t>
            </a:r>
          </a:p>
          <a:p>
            <a:pPr marL="0" marR="0" lvl="0" indent="0" algn="l">
              <a:buNone/>
            </a:pPr>
            <a:endParaRPr lang="en-US"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solidFill>
                <a:srgbClr val="FF40FF"/>
              </a:solidFill>
            </a:endParaRPr>
          </a:p>
        </p:txBody>
      </p:sp>
    </p:spTree>
    <p:extLst>
      <p:ext uri="{BB962C8B-B14F-4D97-AF65-F5344CB8AC3E}">
        <p14:creationId xmlns:p14="http://schemas.microsoft.com/office/powerpoint/2010/main" val="38984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0D64D-0947-766F-7E0B-5ABF0E5645D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8314F22-8E01-3D5B-6954-DC7072C7BDE0}"/>
              </a:ext>
            </a:extLst>
          </p:cNvPr>
          <p:cNvSpPr/>
          <p:nvPr/>
        </p:nvSpPr>
        <p:spPr bwMode="auto">
          <a:xfrm>
            <a:off x="1007221" y="308472"/>
            <a:ext cx="10177558" cy="143219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4" name="Title 1">
            <a:extLst>
              <a:ext uri="{FF2B5EF4-FFF2-40B4-BE49-F238E27FC236}">
                <a16:creationId xmlns:a16="http://schemas.microsoft.com/office/drawing/2014/main" id="{320703CC-9B0D-89C6-4D28-6BE57BB4C639}"/>
              </a:ext>
            </a:extLst>
          </p:cNvPr>
          <p:cNvSpPr>
            <a:spLocks noGrp="1"/>
          </p:cNvSpPr>
          <p:nvPr>
            <p:ph type="title"/>
          </p:nvPr>
        </p:nvSpPr>
        <p:spPr>
          <a:xfrm>
            <a:off x="1122363" y="549275"/>
            <a:ext cx="10063162" cy="1084263"/>
          </a:xfrm>
        </p:spPr>
        <p:txBody>
          <a:bodyPr lIns="91440" tIns="91440" rIns="91440" bIns="182880"/>
          <a:lstStyle/>
          <a:p>
            <a:r>
              <a:rPr lang="en-US" sz="3200" dirty="0">
                <a:solidFill>
                  <a:schemeClr val="bg1"/>
                </a:solidFill>
              </a:rPr>
              <a:t>Second Opinion</a:t>
            </a:r>
            <a:endParaRPr lang="en-US" dirty="0">
              <a:solidFill>
                <a:schemeClr val="bg1"/>
              </a:solidFill>
            </a:endParaRPr>
          </a:p>
        </p:txBody>
      </p:sp>
      <p:sp>
        <p:nvSpPr>
          <p:cNvPr id="7" name="Title 1">
            <a:extLst>
              <a:ext uri="{FF2B5EF4-FFF2-40B4-BE49-F238E27FC236}">
                <a16:creationId xmlns:a16="http://schemas.microsoft.com/office/drawing/2014/main" id="{B05F4BC2-A9AB-BDA6-5CE6-153BFDCA9AA4}"/>
              </a:ext>
            </a:extLst>
          </p:cNvPr>
          <p:cNvSpPr txBox="1">
            <a:spLocks/>
          </p:cNvSpPr>
          <p:nvPr/>
        </p:nvSpPr>
        <p:spPr bwMode="auto">
          <a:xfrm>
            <a:off x="346504" y="5134522"/>
            <a:ext cx="646690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Thomas Powles, MBBS, MRCP, MD </a:t>
            </a:r>
          </a:p>
        </p:txBody>
      </p:sp>
      <p:pic>
        <p:nvPicPr>
          <p:cNvPr id="9" name="Picture 8" descr="A person wearing a headset&#10;&#10;AI-generated content may be incorrect.">
            <a:extLst>
              <a:ext uri="{FF2B5EF4-FFF2-40B4-BE49-F238E27FC236}">
                <a16:creationId xmlns:a16="http://schemas.microsoft.com/office/drawing/2014/main" id="{50056985-1CDB-A604-0C9F-2E836705B0C0}"/>
              </a:ext>
            </a:extLst>
          </p:cNvPr>
          <p:cNvPicPr>
            <a:picLocks/>
          </p:cNvPicPr>
          <p:nvPr/>
        </p:nvPicPr>
        <p:blipFill>
          <a:blip r:embed="rId2"/>
          <a:srcRect l="24322" t="3194" r="23578" b="4477"/>
          <a:stretch>
            <a:fillRect/>
          </a:stretch>
        </p:blipFill>
        <p:spPr>
          <a:xfrm>
            <a:off x="2398310" y="2482762"/>
            <a:ext cx="2651760" cy="2651760"/>
          </a:xfrm>
          <a:prstGeom prst="ellipse">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F89DA8BC-B677-EC54-C8B5-FF70D8490F37}"/>
              </a:ext>
            </a:extLst>
          </p:cNvPr>
          <p:cNvSpPr txBox="1">
            <a:spLocks/>
          </p:cNvSpPr>
          <p:nvPr/>
        </p:nvSpPr>
        <p:spPr bwMode="auto">
          <a:xfrm>
            <a:off x="5934081"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1" name="Picture 10" descr="A person in a white shirt&#10;&#10;AI-generated content may be incorrect.">
            <a:extLst>
              <a:ext uri="{FF2B5EF4-FFF2-40B4-BE49-F238E27FC236}">
                <a16:creationId xmlns:a16="http://schemas.microsoft.com/office/drawing/2014/main" id="{6EE60144-442B-58AA-2F09-33DB5B5B556C}"/>
              </a:ext>
            </a:extLst>
          </p:cNvPr>
          <p:cNvPicPr>
            <a:picLocks noChangeAspect="1"/>
          </p:cNvPicPr>
          <p:nvPr/>
        </p:nvPicPr>
        <p:blipFill>
          <a:blip r:embed="rId3"/>
          <a:srcRect l="22367" r="19429" b="17523"/>
          <a:stretch>
            <a:fillRect/>
          </a:stretch>
        </p:blipFill>
        <p:spPr>
          <a:xfrm>
            <a:off x="6799303" y="248276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0708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C06A9-37D2-7C4C-445E-2FAD3213273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9E4B588-AF53-ACE9-C897-7A1E03C75BEB}"/>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336AA134-46D2-31B3-564E-CB0350E6345D}"/>
              </a:ext>
            </a:extLst>
          </p:cNvPr>
          <p:cNvSpPr>
            <a:spLocks noGrp="1"/>
          </p:cNvSpPr>
          <p:nvPr>
            <p:ph idx="1"/>
          </p:nvPr>
        </p:nvSpPr>
        <p:spPr>
          <a:xfrm>
            <a:off x="912286" y="1124744"/>
            <a:ext cx="10358967" cy="4799013"/>
          </a:xfrm>
        </p:spPr>
        <p:txBody>
          <a:bodyPr/>
          <a:lstStyle/>
          <a:p>
            <a:pPr marL="98425" indent="0">
              <a:buNone/>
            </a:pPr>
            <a:r>
              <a:rPr lang="en-US" dirty="0">
                <a:solidFill>
                  <a:schemeClr val="tx1"/>
                </a:solidFill>
              </a:rPr>
              <a:t>How would you approach the management of this 72-year-old man who received neoadjuvant chemoimmunotherapy and was found to have a positive ctDNA analysis prior to cystectomy and a negative ctDNA result after surgery? </a:t>
            </a:r>
          </a:p>
          <a:p>
            <a:pPr marL="98425" indent="0">
              <a:buNone/>
            </a:pPr>
            <a:r>
              <a:rPr lang="en-US" dirty="0">
                <a:solidFill>
                  <a:schemeClr val="tx1"/>
                </a:solidFill>
              </a:rPr>
              <a:t>Would you draw from the IMvigor011 results and be more inclined to forgo the use of adjuvant immune checkpoint inhibitor therapy? If so, how often would you repeat </a:t>
            </a:r>
            <a:r>
              <a:rPr lang="en-US" dirty="0" err="1">
                <a:solidFill>
                  <a:schemeClr val="tx1"/>
                </a:solidFill>
              </a:rPr>
              <a:t>ctDNA</a:t>
            </a:r>
            <a:r>
              <a:rPr lang="en-US" dirty="0">
                <a:solidFill>
                  <a:schemeClr val="tx1"/>
                </a:solidFill>
              </a:rPr>
              <a:t> testing? </a:t>
            </a:r>
          </a:p>
          <a:p>
            <a:pPr marL="0" marR="0" lvl="0" indent="0" algn="l">
              <a:buNone/>
            </a:pPr>
            <a:endParaRPr lang="en-US" kern="100" dirty="0">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endParaRPr lang="en-US" dirty="0">
              <a:solidFill>
                <a:srgbClr val="FF40FF"/>
              </a:solidFill>
            </a:endParaRPr>
          </a:p>
        </p:txBody>
      </p:sp>
    </p:spTree>
    <p:extLst>
      <p:ext uri="{BB962C8B-B14F-4D97-AF65-F5344CB8AC3E}">
        <p14:creationId xmlns:p14="http://schemas.microsoft.com/office/powerpoint/2010/main" val="3535182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FD425-29D3-CA8F-C95A-1EA8D1CA74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62B7E2-A8BF-A867-BE7E-1979228E292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503F8274-3CAC-59E8-9A70-CE6ABFC79ACD}"/>
              </a:ext>
            </a:extLst>
          </p:cNvPr>
          <p:cNvSpPr>
            <a:spLocks noGrp="1"/>
          </p:cNvSpPr>
          <p:nvPr>
            <p:ph idx="1"/>
          </p:nvPr>
        </p:nvSpPr>
        <p:spPr>
          <a:xfrm>
            <a:off x="1195656" y="1370013"/>
            <a:ext cx="9792226" cy="4799013"/>
          </a:xfrm>
        </p:spPr>
        <p:txBody>
          <a:bodyPr/>
          <a:lstStyle/>
          <a:p>
            <a:pPr marL="0" indent="0">
              <a:buNone/>
            </a:pPr>
            <a:r>
              <a:rPr lang="en-US" dirty="0">
                <a:solidFill>
                  <a:schemeClr val="tx1"/>
                </a:solidFill>
              </a:rPr>
              <a:t>Ultimately, do you believe </a:t>
            </a:r>
            <a:r>
              <a:rPr lang="en-US" dirty="0" err="1">
                <a:solidFill>
                  <a:schemeClr val="tx1"/>
                </a:solidFill>
              </a:rPr>
              <a:t>ctDNA</a:t>
            </a:r>
            <a:r>
              <a:rPr lang="en-US" dirty="0">
                <a:solidFill>
                  <a:schemeClr val="tx1"/>
                </a:solidFill>
              </a:rPr>
              <a:t> will be used to inform treatment decision-making for patients with nonmetastatic UBC in routine clinical practice in the near future?</a:t>
            </a:r>
          </a:p>
          <a:p>
            <a:pPr marL="0" marR="0" lvl="0" indent="0" algn="l">
              <a:buNone/>
            </a:pPr>
            <a:r>
              <a:rPr lang="en-US"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Outside of a clinical trial, should medical oncologists in community-based practice be ordering these assays for their own patients and acting on the </a:t>
            </a:r>
            <a:r>
              <a:rPr lang="en-US"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results?</a:t>
            </a:r>
            <a:endParaRPr lang="en-US"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5408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7763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a:t>
            </a:r>
            <a:r>
              <a:rPr lang="en-US" sz="2900"/>
              <a:t>the survey </a:t>
            </a:r>
            <a:r>
              <a:rPr lang="en-US" sz="2900" dirty="0"/>
              <a:t>currently available via the corresponding QR code on the printed handout for attendees in the room and on Zoom for those attending virtually. The survey will remain open up to 5 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360839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t="2127" r="8812" b="17020"/>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B6E6-8BCF-FEDD-C6BB-BA7BC4972DD9}"/>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73806828-6034-762E-6184-DB12CEDFADE8}"/>
              </a:ext>
            </a:extLst>
          </p:cNvPr>
          <p:cNvSpPr>
            <a:spLocks noGrp="1" noChangeArrowheads="1"/>
          </p:cNvSpPr>
          <p:nvPr>
            <p:ph type="title"/>
          </p:nvPr>
        </p:nvSpPr>
        <p:spPr>
          <a:xfrm>
            <a:off x="-26623" y="293919"/>
            <a:ext cx="12192000" cy="1143000"/>
          </a:xfrm>
        </p:spPr>
        <p:txBody>
          <a:bodyPr wrap="square" anchor="ctr">
            <a:noAutofit/>
          </a:bodyPr>
          <a:lstStyle/>
          <a:p>
            <a:r>
              <a:rPr lang="en-US" sz="3600" dirty="0"/>
              <a:t>Second Opinion: Integrating Novel Approaches </a:t>
            </a:r>
            <a:br>
              <a:rPr lang="en-US" sz="3600" dirty="0"/>
            </a:br>
            <a:r>
              <a:rPr lang="en-US" sz="3600" dirty="0"/>
              <a:t>into the Management of Non-Muscle-Invasive </a:t>
            </a:r>
            <a:br>
              <a:rPr lang="en-US" sz="3600" dirty="0"/>
            </a:br>
            <a:r>
              <a:rPr lang="en-US" sz="3600" dirty="0"/>
              <a:t>and Muscle-Invasive Bladder Cancer</a:t>
            </a:r>
          </a:p>
        </p:txBody>
      </p:sp>
      <p:sp>
        <p:nvSpPr>
          <p:cNvPr id="12" name="Text Box 3">
            <a:extLst>
              <a:ext uri="{FF2B5EF4-FFF2-40B4-BE49-F238E27FC236}">
                <a16:creationId xmlns:a16="http://schemas.microsoft.com/office/drawing/2014/main" id="{73457656-D268-0D7D-68CD-1D0F9C2F1986}"/>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p:txBody>
      </p:sp>
      <p:sp>
        <p:nvSpPr>
          <p:cNvPr id="13" name="Text Box 7">
            <a:extLst>
              <a:ext uri="{FF2B5EF4-FFF2-40B4-BE49-F238E27FC236}">
                <a16:creationId xmlns:a16="http://schemas.microsoft.com/office/drawing/2014/main" id="{8E89F585-8CB8-2192-9253-A1C155E1E9E7}"/>
              </a:ext>
            </a:extLst>
          </p:cNvPr>
          <p:cNvSpPr txBox="1">
            <a:spLocks noChangeArrowheads="1"/>
          </p:cNvSpPr>
          <p:nvPr/>
        </p:nvSpPr>
        <p:spPr bwMode="auto">
          <a:xfrm>
            <a:off x="4652364" y="37456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4ADE3837-1FC1-0DEB-3875-1F83E85C4B42}"/>
              </a:ext>
            </a:extLst>
          </p:cNvPr>
          <p:cNvSpPr txBox="1">
            <a:spLocks noChangeArrowheads="1"/>
          </p:cNvSpPr>
          <p:nvPr/>
        </p:nvSpPr>
        <p:spPr bwMode="auto">
          <a:xfrm>
            <a:off x="0" y="26010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February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79FA5178-AE59-0DDF-FED2-88EB2FBC4853}"/>
              </a:ext>
            </a:extLst>
          </p:cNvPr>
          <p:cNvSpPr txBox="1">
            <a:spLocks noChangeArrowheads="1"/>
          </p:cNvSpPr>
          <p:nvPr/>
        </p:nvSpPr>
        <p:spPr bwMode="auto">
          <a:xfrm>
            <a:off x="0" y="17202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60AE356-C67F-314E-F262-FC296C21522A}"/>
              </a:ext>
            </a:extLst>
          </p:cNvPr>
          <p:cNvSpPr txBox="1">
            <a:spLocks noChangeArrowheads="1"/>
          </p:cNvSpPr>
          <p:nvPr/>
        </p:nvSpPr>
        <p:spPr bwMode="auto">
          <a:xfrm>
            <a:off x="157372" y="43515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Necchi,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283874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Optimal Use of Anti-PD-1/PD-L1 Antibodies in Non-Muscle-Invasive Bladder Cancer — Dr Friedlander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Evolving Management of Muscle-Invasive Bladder Cancer —</a:t>
            </a:r>
            <a:br>
              <a:rPr lang="en-US" sz="2500" dirty="0">
                <a:solidFill>
                  <a:schemeClr val="tx1"/>
                </a:solidFill>
              </a:rPr>
            </a:br>
            <a:r>
              <a:rPr lang="en-US" sz="2500" dirty="0">
                <a:solidFill>
                  <a:schemeClr val="tx1"/>
                </a:solidFill>
              </a:rPr>
              <a:t>Dr Gupta</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Current and Future Role of Novel Intravesical Therapies in Nonmetastatic Urothelial Bladder Cancer (UBC) — Dr Necchi</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Emerging Utility of Circulating Tumor DNA Evaluation in Nonmetastatic UBC — Dr </a:t>
            </a:r>
            <a:r>
              <a:rPr lang="en-US" sz="2500" dirty="0" err="1">
                <a:solidFill>
                  <a:schemeClr val="tx1"/>
                </a:solidFill>
              </a:rPr>
              <a:t>Galsky</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CC4D-6155-31B7-4360-7D3AF5EC18D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6765F1-0235-207E-F03B-2E08A2E562D8}"/>
              </a:ext>
            </a:extLst>
          </p:cNvPr>
          <p:cNvSpPr/>
          <p:nvPr/>
        </p:nvSpPr>
        <p:spPr bwMode="auto">
          <a:xfrm>
            <a:off x="740128" y="1370013"/>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00C3199-82C7-A007-89CB-28C25F6117F7}"/>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244A63C-A529-2B7F-0F01-5100DE2D1584}"/>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chemeClr val="bg1"/>
                </a:solidFill>
              </a:rPr>
              <a:t>Module 1: Optimal Use of Anti-PD-1/PD-L1 Antibodies in Non-Muscle-Invasive Bladder Cancer — Dr Friedlander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Evolving Management of Muscle-Invasive Bladder Cancer —</a:t>
            </a:r>
            <a:br>
              <a:rPr lang="en-US" sz="2500" dirty="0">
                <a:solidFill>
                  <a:schemeClr val="tx1"/>
                </a:solidFill>
              </a:rPr>
            </a:br>
            <a:r>
              <a:rPr lang="en-US" sz="2500" dirty="0">
                <a:solidFill>
                  <a:schemeClr val="tx1"/>
                </a:solidFill>
              </a:rPr>
              <a:t>Dr Gupta</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Current and Future Role of Novel Intravesical Therapies in Nonmetastatic Urothelial Bladder Cancer (UBC) — Dr Necchi</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Emerging Utility of Circulating Tumor DNA Evaluation in Nonmetastatic UBC — Dr </a:t>
            </a:r>
            <a:r>
              <a:rPr lang="en-US" sz="2500" dirty="0" err="1">
                <a:solidFill>
                  <a:schemeClr val="tx1"/>
                </a:solidFill>
              </a:rPr>
              <a:t>Galsky</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448239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52600" y="1124744"/>
            <a:ext cx="43434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Matthew D </a:t>
            </a:r>
            <a:r>
              <a:rPr lang="en-US" sz="1600" dirty="0" err="1">
                <a:solidFill>
                  <a:srgbClr val="000000"/>
                </a:solidFill>
                <a:latin typeface="Calibri" panose="020F0502020204030204" pitchFamily="34" charset="0"/>
                <a:ea typeface="ＭＳ Ｐゴシック" charset="0"/>
                <a:cs typeface="Calibri" panose="020F0502020204030204" pitchFamily="34" charset="0"/>
              </a:rPr>
              <a:t>Galsky</a:t>
            </a:r>
            <a:r>
              <a:rPr lang="en-US" sz="1600" dirty="0">
                <a:solidFill>
                  <a:srgbClr val="000000"/>
                </a:solidFill>
                <a:latin typeface="Calibri" panose="020F0502020204030204" pitchFamily="34" charset="0"/>
                <a:ea typeface="ＭＳ Ｐゴシック" charset="0"/>
                <a:cs typeface="Calibri" panose="020F0502020204030204" pitchFamily="34" charset="0"/>
              </a:rPr>
              <a:t>,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Lillian and Howard Stratton 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Icahn School of Medicine at Mount Sinai</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Co-Leader, Bladder Cancer Center of Excellence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Director, Translational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The Tisch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New York, New York</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961" y="1124744"/>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7673960" y="1124744"/>
            <a:ext cx="41148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Andrea Necchi,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Vita-Salute San Raffaele University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Head of Genitourinary Medical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IRCCS San Raffaele Hospital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Milan, Italy</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112474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3655959"/>
            <a:ext cx="4326696"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600" dirty="0">
                <a:solidFill>
                  <a:srgbClr val="000000"/>
                </a:solidFill>
                <a:latin typeface="Calibri" pitchFamily="-72" charset="0"/>
              </a:rPr>
              <a:t>Terence Friedlander, MD</a:t>
            </a:r>
          </a:p>
          <a:p>
            <a:pPr lvl="0">
              <a:spcBef>
                <a:spcPts val="0"/>
              </a:spcBef>
              <a:spcAft>
                <a:spcPts val="0"/>
              </a:spcAft>
              <a:buClr>
                <a:srgbClr val="000000"/>
              </a:buClr>
              <a:buSzPct val="100000"/>
              <a:defRPr/>
            </a:pPr>
            <a:r>
              <a:rPr lang="en-US" sz="1600" b="0" dirty="0">
                <a:solidFill>
                  <a:srgbClr val="000000"/>
                </a:solidFill>
                <a:latin typeface="Calibri" pitchFamily="-72" charset="0"/>
              </a:rPr>
              <a:t>Professor of Medicine and Robert and Virginia O’Reilly Family Endowed Chair</a:t>
            </a:r>
          </a:p>
          <a:p>
            <a:pPr lvl="0">
              <a:spcBef>
                <a:spcPts val="0"/>
              </a:spcBef>
              <a:spcAft>
                <a:spcPts val="0"/>
              </a:spcAft>
              <a:buClr>
                <a:srgbClr val="000000"/>
              </a:buClr>
              <a:buSzPct val="100000"/>
              <a:defRPr/>
            </a:pPr>
            <a:r>
              <a:rPr lang="en-US" sz="1600" b="0" dirty="0">
                <a:solidFill>
                  <a:srgbClr val="000000"/>
                </a:solidFill>
                <a:latin typeface="Calibri" pitchFamily="-72" charset="0"/>
              </a:rPr>
              <a:t>Chief, Division of Hematology/Oncology</a:t>
            </a:r>
          </a:p>
          <a:p>
            <a:pPr lvl="0">
              <a:spcBef>
                <a:spcPts val="0"/>
              </a:spcBef>
              <a:spcAft>
                <a:spcPts val="0"/>
              </a:spcAft>
              <a:buClr>
                <a:srgbClr val="000000"/>
              </a:buClr>
              <a:buSzPct val="100000"/>
              <a:defRPr/>
            </a:pPr>
            <a:r>
              <a:rPr lang="en-US" sz="1600" b="0" dirty="0">
                <a:solidFill>
                  <a:srgbClr val="000000"/>
                </a:solidFill>
                <a:latin typeface="Calibri" pitchFamily="-72" charset="0"/>
              </a:rPr>
              <a:t>Zuckerberg San Francisco General Hospital</a:t>
            </a:r>
          </a:p>
          <a:p>
            <a:pPr lvl="0">
              <a:spcBef>
                <a:spcPts val="0"/>
              </a:spcBef>
              <a:spcAft>
                <a:spcPts val="0"/>
              </a:spcAft>
              <a:buClr>
                <a:srgbClr val="000000"/>
              </a:buClr>
              <a:buSzPct val="100000"/>
              <a:defRPr/>
            </a:pPr>
            <a:r>
              <a:rPr lang="en-US" sz="1600" b="0" dirty="0">
                <a:solidFill>
                  <a:srgbClr val="000000"/>
                </a:solidFill>
                <a:latin typeface="Calibri" pitchFamily="-72" charset="0"/>
              </a:rPr>
              <a:t>Helen Diller Family Comprehensive Cancer Center</a:t>
            </a:r>
          </a:p>
          <a:p>
            <a:pPr lvl="0">
              <a:spcBef>
                <a:spcPts val="0"/>
              </a:spcBef>
              <a:spcAft>
                <a:spcPts val="0"/>
              </a:spcAft>
              <a:buClr>
                <a:srgbClr val="000000"/>
              </a:buClr>
              <a:buSzPct val="100000"/>
              <a:defRPr/>
            </a:pPr>
            <a:r>
              <a:rPr lang="en-US" sz="1600" b="0" dirty="0">
                <a:solidFill>
                  <a:srgbClr val="000000"/>
                </a:solidFill>
                <a:latin typeface="Calibri" pitchFamily="-72" charset="0"/>
              </a:rPr>
              <a:t>University of California, San Francisco</a:t>
            </a:r>
          </a:p>
          <a:p>
            <a:pPr lvl="0">
              <a:spcBef>
                <a:spcPts val="0"/>
              </a:spcBef>
              <a:spcAft>
                <a:spcPts val="0"/>
              </a:spcAft>
              <a:buClr>
                <a:srgbClr val="000000"/>
              </a:buClr>
              <a:buSzPct val="100000"/>
              <a:defRPr/>
            </a:pPr>
            <a:r>
              <a:rPr lang="en-US" sz="1600" b="0" dirty="0">
                <a:solidFill>
                  <a:srgbClr val="000000"/>
                </a:solidFill>
                <a:latin typeface="Calibri" pitchFamily="-72" charset="0"/>
              </a:rPr>
              <a:t>San Francisco, California</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2321" y="3655959"/>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752600" y="3655959"/>
            <a:ext cx="41148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Shilpa Gupta,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Cleveland Clinic Lerner College of Medicine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at Case Western Reserve University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Genitourinary Oncology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Taussig Cancer Institute, Cleveland Clinic</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Cleveland, Ohio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0961" y="3655959"/>
            <a:ext cx="1261872" cy="1261872"/>
          </a:xfrm>
          <a:prstGeom prst="rect">
            <a:avLst/>
          </a:prstGeom>
        </p:spPr>
      </p:pic>
    </p:spTree>
    <p:custDataLst>
      <p:tags r:id="rId1"/>
    </p:custDataLst>
    <p:extLst>
      <p:ext uri="{BB962C8B-B14F-4D97-AF65-F5344CB8AC3E}">
        <p14:creationId xmlns:p14="http://schemas.microsoft.com/office/powerpoint/2010/main" val="1264697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BF0A1BCB-4573-42FC-B2B5-F4F0EB65AB50}"/>
              </a:ext>
            </a:extLst>
          </p:cNvPr>
          <p:cNvSpPr>
            <a:spLocks noGrp="1" noChangeArrowheads="1"/>
          </p:cNvSpPr>
          <p:nvPr>
            <p:ph type="subTitle" idx="1"/>
          </p:nvPr>
        </p:nvSpPr>
        <p:spPr bwMode="invGray">
          <a:xfrm>
            <a:off x="609600" y="4529134"/>
            <a:ext cx="5905500" cy="2112570"/>
          </a:xfrm>
        </p:spPr>
        <p:txBody>
          <a:bodyPr/>
          <a:lstStyle/>
          <a:p>
            <a:pPr eaLnBrk="1" hangingPunct="1">
              <a:spcBef>
                <a:spcPct val="0"/>
              </a:spcBef>
              <a:spcAft>
                <a:spcPct val="0"/>
              </a:spcAft>
            </a:pPr>
            <a:r>
              <a:rPr lang="en-US" altLang="en-US" sz="2000" dirty="0"/>
              <a:t>Terence Friedlander, MD</a:t>
            </a:r>
          </a:p>
          <a:p>
            <a:pPr eaLnBrk="1" hangingPunct="1">
              <a:spcBef>
                <a:spcPct val="0"/>
              </a:spcBef>
              <a:spcAft>
                <a:spcPct val="0"/>
              </a:spcAft>
            </a:pPr>
            <a:r>
              <a:rPr lang="en-US" altLang="en-US" sz="1600" b="0" dirty="0"/>
              <a:t>Clinical Professor</a:t>
            </a:r>
          </a:p>
          <a:p>
            <a:pPr eaLnBrk="1" hangingPunct="1">
              <a:spcBef>
                <a:spcPct val="0"/>
              </a:spcBef>
              <a:spcAft>
                <a:spcPct val="0"/>
              </a:spcAft>
            </a:pPr>
            <a:r>
              <a:rPr lang="en-US" altLang="en-US" sz="1600" b="0" dirty="0"/>
              <a:t>Robert and Virginia O’Reilly Family Endowed Chair</a:t>
            </a:r>
            <a:br>
              <a:rPr lang="en-US" altLang="en-US" sz="1600" b="0" dirty="0"/>
            </a:br>
            <a:r>
              <a:rPr lang="en-US" altLang="en-US" sz="1600" b="0" dirty="0"/>
              <a:t>Helen Diller Family Comprehensive Cancer Center</a:t>
            </a:r>
            <a:br>
              <a:rPr lang="en-US" altLang="en-US" sz="1600" b="0" dirty="0"/>
            </a:br>
            <a:r>
              <a:rPr lang="en-US" altLang="en-US" sz="1600" b="0" dirty="0"/>
              <a:t>University of California, San Francisco</a:t>
            </a:r>
            <a:br>
              <a:rPr lang="en-US" altLang="en-US" sz="1600" b="0" dirty="0"/>
            </a:br>
            <a:r>
              <a:rPr lang="en-US" altLang="en-US" sz="1600" b="0" dirty="0"/>
              <a:t>Chief of Hematology-Oncology</a:t>
            </a:r>
            <a:br>
              <a:rPr lang="en-US" altLang="en-US" sz="1600" b="0" dirty="0"/>
            </a:br>
            <a:r>
              <a:rPr lang="en-US" altLang="en-US" sz="1600" b="0" dirty="0"/>
              <a:t>Zuckerberg San Francisco General Hospital and Trauma Center</a:t>
            </a:r>
            <a:br>
              <a:rPr lang="en-US" altLang="en-US" sz="1600" b="0" dirty="0"/>
            </a:br>
            <a:r>
              <a:rPr lang="en-US" altLang="en-US" sz="1600" b="0" dirty="0"/>
              <a:t>San Francisco, California</a:t>
            </a:r>
          </a:p>
        </p:txBody>
      </p:sp>
      <p:sp>
        <p:nvSpPr>
          <p:cNvPr id="8195" name="Rectangle 7">
            <a:extLst>
              <a:ext uri="{FF2B5EF4-FFF2-40B4-BE49-F238E27FC236}">
                <a16:creationId xmlns:a16="http://schemas.microsoft.com/office/drawing/2014/main" id="{0E81FCD2-40DC-4171-ABA4-037A09681174}"/>
              </a:ext>
            </a:extLst>
          </p:cNvPr>
          <p:cNvSpPr>
            <a:spLocks noGrp="1" noChangeArrowheads="1"/>
          </p:cNvSpPr>
          <p:nvPr>
            <p:ph type="ctrTitle"/>
          </p:nvPr>
        </p:nvSpPr>
        <p:spPr>
          <a:xfrm>
            <a:off x="609600" y="2000816"/>
            <a:ext cx="9731829" cy="1512946"/>
          </a:xfrm>
        </p:spPr>
        <p:txBody>
          <a:bodyPr>
            <a:normAutofit fontScale="90000"/>
          </a:bodyPr>
          <a:lstStyle/>
          <a:p>
            <a:pPr>
              <a:defRPr/>
            </a:pPr>
            <a:br>
              <a:rPr lang="en-US" dirty="0">
                <a:solidFill>
                  <a:srgbClr val="000000"/>
                </a:solidFill>
                <a:ea typeface="Aptos" panose="020B0004020202020204" pitchFamily="34" charset="0"/>
                <a:cs typeface="Calibri" panose="020F0502020204030204" pitchFamily="34" charset="0"/>
              </a:rPr>
            </a:br>
            <a:r>
              <a:rPr lang="en-US" dirty="0">
                <a:solidFill>
                  <a:srgbClr val="000000"/>
                </a:solidFill>
                <a:ea typeface="Aptos" panose="020B0004020202020204" pitchFamily="34" charset="0"/>
                <a:cs typeface="Calibri" panose="020F0502020204030204" pitchFamily="34" charset="0"/>
              </a:rPr>
              <a:t>Optimal Use of Anti-PD-1/PD-L1 Antibodies in Non-Muscle-Invasive Bladder Cancer (NMIBC)</a:t>
            </a:r>
            <a:br>
              <a:rPr lang="en-US" dirty="0">
                <a:solidFill>
                  <a:srgbClr val="000000"/>
                </a:solidFill>
                <a:ea typeface="Aptos" panose="020B0004020202020204" pitchFamily="34" charset="0"/>
                <a:cs typeface="Calibri" panose="020F0502020204030204" pitchFamily="34" charset="0"/>
              </a:rPr>
            </a:br>
            <a:endParaRPr lang="en-US" altLang="en-US" dirty="0">
              <a:latin typeface="Arial" panose="020B0604020202020204" pitchFamily="34" charset="0"/>
            </a:endParaRPr>
          </a:p>
        </p:txBody>
      </p:sp>
      <p:pic>
        <p:nvPicPr>
          <p:cNvPr id="2" name="Picture 1">
            <a:extLst>
              <a:ext uri="{FF2B5EF4-FFF2-40B4-BE49-F238E27FC236}">
                <a16:creationId xmlns:a16="http://schemas.microsoft.com/office/drawing/2014/main" id="{3A213311-53EC-4905-4E92-103E33EA38B2}"/>
              </a:ext>
            </a:extLst>
          </p:cNvPr>
          <p:cNvPicPr>
            <a:picLocks noChangeAspect="1"/>
          </p:cNvPicPr>
          <p:nvPr/>
        </p:nvPicPr>
        <p:blipFill>
          <a:blip r:embed="rId3"/>
          <a:stretch>
            <a:fillRect/>
          </a:stretch>
        </p:blipFill>
        <p:spPr>
          <a:xfrm>
            <a:off x="9842906" y="6468640"/>
            <a:ext cx="2349094" cy="306071"/>
          </a:xfrm>
          <a:prstGeom prst="rect">
            <a:avLst/>
          </a:prstGeom>
        </p:spPr>
      </p:pic>
    </p:spTree>
    <p:extLst>
      <p:ext uri="{BB962C8B-B14F-4D97-AF65-F5344CB8AC3E}">
        <p14:creationId xmlns:p14="http://schemas.microsoft.com/office/powerpoint/2010/main" val="1488378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3359-4B66-F529-8AFB-FC3EBFAFA128}"/>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2388CC2A-0A09-6C5A-CC47-60DC8F88B8E3}"/>
              </a:ext>
            </a:extLst>
          </p:cNvPr>
          <p:cNvSpPr>
            <a:spLocks noGrp="1"/>
          </p:cNvSpPr>
          <p:nvPr>
            <p:ph idx="1"/>
          </p:nvPr>
        </p:nvSpPr>
        <p:spPr>
          <a:xfrm>
            <a:off x="604675" y="1513047"/>
            <a:ext cx="10276685" cy="5106826"/>
          </a:xfrm>
        </p:spPr>
        <p:txBody>
          <a:bodyPr>
            <a:normAutofit lnSpcReduction="10000"/>
          </a:bodyPr>
          <a:lstStyle/>
          <a:p>
            <a:pPr>
              <a:lnSpc>
                <a:spcPct val="120000"/>
              </a:lnSpc>
            </a:pPr>
            <a:r>
              <a:rPr lang="en-US" sz="2400" dirty="0"/>
              <a:t>Rationale for use of PD-1 immunotherapy + BCG for treatment-naïve, high-risk NMIBC</a:t>
            </a:r>
          </a:p>
          <a:p>
            <a:pPr>
              <a:lnSpc>
                <a:spcPct val="120000"/>
              </a:lnSpc>
            </a:pPr>
            <a:endParaRPr lang="en-US" sz="2400" dirty="0"/>
          </a:p>
          <a:p>
            <a:pPr>
              <a:lnSpc>
                <a:spcPct val="120000"/>
              </a:lnSpc>
            </a:pPr>
            <a:r>
              <a:rPr lang="en-US" sz="2400" dirty="0"/>
              <a:t>Safety and Efficacy from recent Phase III trials</a:t>
            </a:r>
          </a:p>
          <a:p>
            <a:pPr lvl="1">
              <a:lnSpc>
                <a:spcPct val="100000"/>
              </a:lnSpc>
            </a:pPr>
            <a:r>
              <a:rPr lang="en-US" sz="2400" dirty="0"/>
              <a:t>CREST</a:t>
            </a:r>
          </a:p>
          <a:p>
            <a:pPr lvl="1">
              <a:lnSpc>
                <a:spcPct val="100000"/>
              </a:lnSpc>
            </a:pPr>
            <a:r>
              <a:rPr lang="en-US" sz="2400" dirty="0"/>
              <a:t>POTOMAC</a:t>
            </a:r>
          </a:p>
          <a:p>
            <a:pPr lvl="1">
              <a:lnSpc>
                <a:spcPct val="100000"/>
              </a:lnSpc>
            </a:pPr>
            <a:r>
              <a:rPr lang="en-US" sz="2400" dirty="0"/>
              <a:t>ALBAN</a:t>
            </a:r>
          </a:p>
          <a:p>
            <a:pPr>
              <a:lnSpc>
                <a:spcPct val="120000"/>
              </a:lnSpc>
            </a:pPr>
            <a:endParaRPr lang="en-US" sz="2400" dirty="0"/>
          </a:p>
          <a:p>
            <a:pPr>
              <a:lnSpc>
                <a:spcPct val="120000"/>
              </a:lnSpc>
            </a:pPr>
            <a:r>
              <a:rPr lang="en-US" sz="2400" dirty="0"/>
              <a:t>Future Directions</a:t>
            </a:r>
          </a:p>
        </p:txBody>
      </p:sp>
    </p:spTree>
    <p:extLst>
      <p:ext uri="{BB962C8B-B14F-4D97-AF65-F5344CB8AC3E}">
        <p14:creationId xmlns:p14="http://schemas.microsoft.com/office/powerpoint/2010/main" val="2112499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786B-CB59-F2B9-E092-3DD6294566AA}"/>
              </a:ext>
            </a:extLst>
          </p:cNvPr>
          <p:cNvSpPr>
            <a:spLocks noGrp="1"/>
          </p:cNvSpPr>
          <p:nvPr>
            <p:ph type="title"/>
          </p:nvPr>
        </p:nvSpPr>
        <p:spPr/>
        <p:txBody>
          <a:bodyPr/>
          <a:lstStyle/>
          <a:p>
            <a:r>
              <a:rPr lang="en-US" dirty="0"/>
              <a:t>BCG is the Standard of Care for treatment-naïve NMIBC</a:t>
            </a:r>
          </a:p>
        </p:txBody>
      </p:sp>
      <p:pic>
        <p:nvPicPr>
          <p:cNvPr id="5" name="Picture 8">
            <a:extLst>
              <a:ext uri="{FF2B5EF4-FFF2-40B4-BE49-F238E27FC236}">
                <a16:creationId xmlns:a16="http://schemas.microsoft.com/office/drawing/2014/main" id="{9C283C2D-370B-5B2F-9C6D-44931EAB6377}"/>
              </a:ext>
            </a:extLst>
          </p:cNvPr>
          <p:cNvPicPr>
            <a:picLocks noChangeAspect="1"/>
          </p:cNvPicPr>
          <p:nvPr/>
        </p:nvPicPr>
        <p:blipFill>
          <a:blip r:embed="rId3">
            <a:extLst>
              <a:ext uri="{28A0092B-C50C-407E-A947-70E740481C1C}">
                <a14:useLocalDpi xmlns:a14="http://schemas.microsoft.com/office/drawing/2010/main" val="0"/>
              </a:ext>
            </a:extLst>
          </a:blip>
          <a:srcRect r="26875"/>
          <a:stretch>
            <a:fillRect/>
          </a:stretch>
        </p:blipFill>
        <p:spPr bwMode="auto">
          <a:xfrm>
            <a:off x="1295838" y="1913870"/>
            <a:ext cx="3485674" cy="324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E02532A-A3F5-0E52-FB20-2F9649AD2716}"/>
              </a:ext>
            </a:extLst>
          </p:cNvPr>
          <p:cNvSpPr txBox="1">
            <a:spLocks noChangeArrowheads="1"/>
          </p:cNvSpPr>
          <p:nvPr/>
        </p:nvSpPr>
        <p:spPr bwMode="auto">
          <a:xfrm>
            <a:off x="6757548" y="6467215"/>
            <a:ext cx="54344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 typeface="Wingdings" pitchFamily="2" charset="2"/>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Nature Medicine 2011, </a:t>
            </a: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4"/>
              </a:rPr>
              <a:t>www.nccn.org</a:t>
            </a: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Subiela et al BJUI 2026</a:t>
            </a:r>
          </a:p>
        </p:txBody>
      </p:sp>
      <p:grpSp>
        <p:nvGrpSpPr>
          <p:cNvPr id="17" name="Group 16">
            <a:extLst>
              <a:ext uri="{FF2B5EF4-FFF2-40B4-BE49-F238E27FC236}">
                <a16:creationId xmlns:a16="http://schemas.microsoft.com/office/drawing/2014/main" id="{90340A0E-179A-F1A3-6B3B-019EC88C3A80}"/>
              </a:ext>
            </a:extLst>
          </p:cNvPr>
          <p:cNvGrpSpPr/>
          <p:nvPr/>
        </p:nvGrpSpPr>
        <p:grpSpPr>
          <a:xfrm>
            <a:off x="5292939" y="1116542"/>
            <a:ext cx="5933071" cy="5627672"/>
            <a:chOff x="5048152" y="1217385"/>
            <a:chExt cx="5933071" cy="5627672"/>
          </a:xfrm>
        </p:grpSpPr>
        <p:pic>
          <p:nvPicPr>
            <p:cNvPr id="13" name="Picture 12">
              <a:extLst>
                <a:ext uri="{FF2B5EF4-FFF2-40B4-BE49-F238E27FC236}">
                  <a16:creationId xmlns:a16="http://schemas.microsoft.com/office/drawing/2014/main" id="{12745386-6D0C-D400-1692-987A244E6D7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4308" b="1369"/>
            <a:stretch>
              <a:fillRect/>
            </a:stretch>
          </p:blipFill>
          <p:spPr>
            <a:xfrm>
              <a:off x="5889171" y="1217385"/>
              <a:ext cx="5092052" cy="4835072"/>
            </a:xfrm>
            <a:prstGeom prst="rect">
              <a:avLst/>
            </a:prstGeom>
          </p:spPr>
        </p:pic>
        <p:sp>
          <p:nvSpPr>
            <p:cNvPr id="14" name="Title 1">
              <a:extLst>
                <a:ext uri="{FF2B5EF4-FFF2-40B4-BE49-F238E27FC236}">
                  <a16:creationId xmlns:a16="http://schemas.microsoft.com/office/drawing/2014/main" id="{A469D6DE-9352-2C5B-14A5-00B4A81DA3AA}"/>
                </a:ext>
              </a:extLst>
            </p:cNvPr>
            <p:cNvSpPr txBox="1">
              <a:spLocks/>
            </p:cNvSpPr>
            <p:nvPr/>
          </p:nvSpPr>
          <p:spPr bwMode="auto">
            <a:xfrm rot="16200000">
              <a:off x="3852283" y="2877343"/>
              <a:ext cx="3495051"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Recurrence-Free Survival</a:t>
              </a:r>
            </a:p>
          </p:txBody>
        </p:sp>
        <p:sp>
          <p:nvSpPr>
            <p:cNvPr id="16" name="Title 1">
              <a:extLst>
                <a:ext uri="{FF2B5EF4-FFF2-40B4-BE49-F238E27FC236}">
                  <a16:creationId xmlns:a16="http://schemas.microsoft.com/office/drawing/2014/main" id="{0E8A78EE-B8E1-32A2-32C5-A460929DF2AF}"/>
                </a:ext>
              </a:extLst>
            </p:cNvPr>
            <p:cNvSpPr txBox="1">
              <a:spLocks/>
            </p:cNvSpPr>
            <p:nvPr/>
          </p:nvSpPr>
          <p:spPr bwMode="auto">
            <a:xfrm>
              <a:off x="7352218" y="5741744"/>
              <a:ext cx="2122556"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Time (months)</a:t>
              </a:r>
            </a:p>
          </p:txBody>
        </p:sp>
      </p:grpSp>
    </p:spTree>
    <p:extLst>
      <p:ext uri="{BB962C8B-B14F-4D97-AF65-F5344CB8AC3E}">
        <p14:creationId xmlns:p14="http://schemas.microsoft.com/office/powerpoint/2010/main" val="2648281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EB94-9317-5F91-AC42-614C597A9F25}"/>
              </a:ext>
            </a:extLst>
          </p:cNvPr>
          <p:cNvSpPr>
            <a:spLocks noGrp="1"/>
          </p:cNvSpPr>
          <p:nvPr>
            <p:ph type="title"/>
          </p:nvPr>
        </p:nvSpPr>
        <p:spPr/>
        <p:txBody>
          <a:bodyPr/>
          <a:lstStyle/>
          <a:p>
            <a:r>
              <a:rPr lang="en-US" dirty="0"/>
              <a:t>Why add PD-1 immunotherapy to BCG?</a:t>
            </a:r>
          </a:p>
        </p:txBody>
      </p:sp>
      <p:sp>
        <p:nvSpPr>
          <p:cNvPr id="3" name="Content Placeholder 2">
            <a:extLst>
              <a:ext uri="{FF2B5EF4-FFF2-40B4-BE49-F238E27FC236}">
                <a16:creationId xmlns:a16="http://schemas.microsoft.com/office/drawing/2014/main" id="{F382A983-3D1F-2D02-1FC9-DB5444A94214}"/>
              </a:ext>
            </a:extLst>
          </p:cNvPr>
          <p:cNvSpPr>
            <a:spLocks noGrp="1"/>
          </p:cNvSpPr>
          <p:nvPr>
            <p:ph idx="1"/>
          </p:nvPr>
        </p:nvSpPr>
        <p:spPr>
          <a:xfrm>
            <a:off x="604676" y="1513047"/>
            <a:ext cx="8789696" cy="4650686"/>
          </a:xfrm>
        </p:spPr>
        <p:txBody>
          <a:bodyPr>
            <a:normAutofit fontScale="77500" lnSpcReduction="20000"/>
          </a:bodyPr>
          <a:lstStyle/>
          <a:p>
            <a:r>
              <a:rPr lang="en-US" dirty="0"/>
              <a:t>Immunologically</a:t>
            </a:r>
          </a:p>
          <a:p>
            <a:pPr lvl="1"/>
            <a:r>
              <a:rPr lang="en-US" dirty="0"/>
              <a:t>BCG upregulates PD-L1 on tumors and tumor infiltrating lymphocytes (TIL)</a:t>
            </a:r>
          </a:p>
          <a:p>
            <a:pPr lvl="1"/>
            <a:r>
              <a:rPr lang="en-US" dirty="0"/>
              <a:t>BCG-resistant tumors have higher PD-L1 expression</a:t>
            </a:r>
          </a:p>
          <a:p>
            <a:pPr lvl="1"/>
            <a:r>
              <a:rPr lang="en-US" dirty="0"/>
              <a:t>Resistance associated with T-cell exhaustion</a:t>
            </a:r>
          </a:p>
          <a:p>
            <a:endParaRPr lang="en-US" dirty="0"/>
          </a:p>
          <a:p>
            <a:r>
              <a:rPr lang="en-US" dirty="0"/>
              <a:t>Clinically </a:t>
            </a:r>
          </a:p>
          <a:p>
            <a:pPr lvl="1"/>
            <a:r>
              <a:rPr lang="en-US" dirty="0"/>
              <a:t>Unmet need for better therapies for high-risk NMIBC</a:t>
            </a:r>
          </a:p>
          <a:p>
            <a:pPr lvl="1"/>
            <a:r>
              <a:rPr lang="en-US" dirty="0"/>
              <a:t>Synergy of 2 immunotherapies</a:t>
            </a:r>
          </a:p>
          <a:p>
            <a:pPr lvl="2"/>
            <a:r>
              <a:rPr lang="en-US" dirty="0"/>
              <a:t>BCG addresses localized disease</a:t>
            </a:r>
          </a:p>
          <a:p>
            <a:pPr lvl="2"/>
            <a:r>
              <a:rPr lang="en-US" dirty="0"/>
              <a:t>PD-1 addresses any disease beyond the urothelium</a:t>
            </a:r>
          </a:p>
        </p:txBody>
      </p:sp>
      <p:sp>
        <p:nvSpPr>
          <p:cNvPr id="4" name="TextBox 9">
            <a:extLst>
              <a:ext uri="{FF2B5EF4-FFF2-40B4-BE49-F238E27FC236}">
                <a16:creationId xmlns:a16="http://schemas.microsoft.com/office/drawing/2014/main" id="{F1314B61-146A-9B99-780D-E55CC2080C3C}"/>
              </a:ext>
            </a:extLst>
          </p:cNvPr>
          <p:cNvSpPr txBox="1">
            <a:spLocks noChangeArrowheads="1"/>
          </p:cNvSpPr>
          <p:nvPr/>
        </p:nvSpPr>
        <p:spPr bwMode="auto">
          <a:xfrm>
            <a:off x="4267200" y="6451600"/>
            <a:ext cx="792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itchFamily="2" charset="2"/>
              <a:buChar char="n"/>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2"/>
              </a:buClr>
              <a:buSzPct val="7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SzPct val="70000"/>
              <a:buFont typeface="Wingdings" pitchFamily="2" charset="2"/>
              <a:buChar char="n"/>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Fukumoto et al Ann Surg Onc 2018, Hashizume et al Oncotarget 2018, Lim et al Front Immunol 2021</a:t>
            </a:r>
          </a:p>
        </p:txBody>
      </p:sp>
      <p:pic>
        <p:nvPicPr>
          <p:cNvPr id="5" name="Picture 2" descr="Stickman Question Mark Thinking | Great PowerPoint ClipArt for  Presentations - PresenterMedia.com">
            <a:extLst>
              <a:ext uri="{FF2B5EF4-FFF2-40B4-BE49-F238E27FC236}">
                <a16:creationId xmlns:a16="http://schemas.microsoft.com/office/drawing/2014/main" id="{03B7C9D3-1779-7F42-3FBB-DC2367871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140"/>
          <a:stretch>
            <a:fillRect/>
          </a:stretch>
        </p:blipFill>
        <p:spPr bwMode="auto">
          <a:xfrm>
            <a:off x="9187543" y="1827085"/>
            <a:ext cx="3004457" cy="373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17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986396-932D-E28B-A8DB-33208559D6C6}"/>
              </a:ext>
            </a:extLst>
          </p:cNvPr>
          <p:cNvSpPr>
            <a:spLocks noGrp="1"/>
          </p:cNvSpPr>
          <p:nvPr>
            <p:ph type="body" sz="quarter" idx="11"/>
          </p:nvPr>
        </p:nvSpPr>
        <p:spPr/>
        <p:txBody>
          <a:bodyPr/>
          <a:lstStyle/>
          <a:p>
            <a:endParaRPr lang="en-US" dirty="0"/>
          </a:p>
        </p:txBody>
      </p:sp>
      <p:pic>
        <p:nvPicPr>
          <p:cNvPr id="4" name="Picture 3">
            <a:extLst>
              <a:ext uri="{FF2B5EF4-FFF2-40B4-BE49-F238E27FC236}">
                <a16:creationId xmlns:a16="http://schemas.microsoft.com/office/drawing/2014/main" id="{FB5767E1-D16A-330C-D93D-08B155BD0E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73049"/>
            <a:ext cx="12091915" cy="6656806"/>
          </a:xfrm>
          <a:prstGeom prst="rect">
            <a:avLst/>
          </a:prstGeom>
        </p:spPr>
      </p:pic>
      <p:sp>
        <p:nvSpPr>
          <p:cNvPr id="3" name="Rectangle 2">
            <a:extLst>
              <a:ext uri="{FF2B5EF4-FFF2-40B4-BE49-F238E27FC236}">
                <a16:creationId xmlns:a16="http://schemas.microsoft.com/office/drawing/2014/main" id="{4FEED6AF-2150-83E5-6E52-EA936A9623F2}"/>
              </a:ext>
            </a:extLst>
          </p:cNvPr>
          <p:cNvSpPr/>
          <p:nvPr/>
        </p:nvSpPr>
        <p:spPr bwMode="auto">
          <a:xfrm>
            <a:off x="2484120" y="6547363"/>
            <a:ext cx="3981994" cy="182492"/>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87604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EBFABD-2015-87C5-68FF-D25AC836513D}"/>
              </a:ext>
            </a:extLst>
          </p:cNvPr>
          <p:cNvSpPr>
            <a:spLocks noGrp="1"/>
          </p:cNvSpPr>
          <p:nvPr>
            <p:ph type="body" sz="quarter" idx="11"/>
          </p:nvPr>
        </p:nvSpPr>
        <p:spPr/>
        <p:txBody>
          <a:bodyPr/>
          <a:lstStyle/>
          <a:p>
            <a:r>
              <a:rPr lang="en-US" dirty="0"/>
              <a:t>Steinberg et al Future Onc 2024</a:t>
            </a:r>
          </a:p>
        </p:txBody>
      </p:sp>
      <p:pic>
        <p:nvPicPr>
          <p:cNvPr id="3" name="Picture 2">
            <a:extLst>
              <a:ext uri="{FF2B5EF4-FFF2-40B4-BE49-F238E27FC236}">
                <a16:creationId xmlns:a16="http://schemas.microsoft.com/office/drawing/2014/main" id="{D26C7A74-AC79-B3F1-E3D1-9C9C7C8366F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4675" y="1095073"/>
            <a:ext cx="11237228" cy="3845895"/>
          </a:xfrm>
          <a:prstGeom prst="rect">
            <a:avLst/>
          </a:prstGeom>
        </p:spPr>
      </p:pic>
      <p:pic>
        <p:nvPicPr>
          <p:cNvPr id="4" name="Picture 3">
            <a:extLst>
              <a:ext uri="{FF2B5EF4-FFF2-40B4-BE49-F238E27FC236}">
                <a16:creationId xmlns:a16="http://schemas.microsoft.com/office/drawing/2014/main" id="{2830D845-ED18-8B93-92A4-8C94D8D1361A}"/>
              </a:ext>
            </a:extLst>
          </p:cNvPr>
          <p:cNvPicPr>
            <a:picLocks noChangeAspect="1"/>
          </p:cNvPicPr>
          <p:nvPr/>
        </p:nvPicPr>
        <p:blipFill>
          <a:blip r:embed="rId5"/>
          <a:srcRect b="86525"/>
          <a:stretch>
            <a:fillRect/>
          </a:stretch>
        </p:blipFill>
        <p:spPr>
          <a:xfrm>
            <a:off x="48141" y="69079"/>
            <a:ext cx="12095718" cy="905480"/>
          </a:xfrm>
          <a:prstGeom prst="rect">
            <a:avLst/>
          </a:prstGeom>
        </p:spPr>
      </p:pic>
      <p:sp>
        <p:nvSpPr>
          <p:cNvPr id="5" name="Content Placeholder 2">
            <a:extLst>
              <a:ext uri="{FF2B5EF4-FFF2-40B4-BE49-F238E27FC236}">
                <a16:creationId xmlns:a16="http://schemas.microsoft.com/office/drawing/2014/main" id="{722B3D5D-64E5-39A7-8B37-0E508048BBB8}"/>
              </a:ext>
            </a:extLst>
          </p:cNvPr>
          <p:cNvSpPr txBox="1">
            <a:spLocks/>
          </p:cNvSpPr>
          <p:nvPr/>
        </p:nvSpPr>
        <p:spPr>
          <a:xfrm>
            <a:off x="604675" y="4811487"/>
            <a:ext cx="10560629" cy="1352246"/>
          </a:xfrm>
          <a:prstGeom prst="rect">
            <a:avLst/>
          </a:prstGeom>
        </p:spPr>
        <p:txBody>
          <a:bodyPr>
            <a:normAutofit fontScale="85000" lnSpcReduction="20000"/>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Sasanlimab</a:t>
            </a:r>
          </a:p>
          <a:p>
            <a:pPr marL="742950" marR="0" lvl="1" indent="-285750" algn="l" defTabSz="914400" rtl="0" eaLnBrk="1" fontAlgn="base" latinLnBrk="0" hangingPunct="1">
              <a:lnSpc>
                <a:spcPct val="90000"/>
              </a:lnSpc>
              <a:spcBef>
                <a:spcPts val="1000"/>
              </a:spcBef>
              <a:spcAft>
                <a:spcPts val="700"/>
              </a:spcAft>
              <a:buClr>
                <a:srgbClr val="000000"/>
              </a:buClr>
              <a:buSzTx/>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Novel humanized IgG4 monoclonal anti-PD-1 ab</a:t>
            </a:r>
          </a:p>
          <a:p>
            <a:pPr marL="742950" marR="0" lvl="1" indent="-285750" algn="l" defTabSz="914400" rtl="0" eaLnBrk="1" fontAlgn="base" latinLnBrk="0" hangingPunct="1">
              <a:lnSpc>
                <a:spcPct val="90000"/>
              </a:lnSpc>
              <a:spcBef>
                <a:spcPts val="1000"/>
              </a:spcBef>
              <a:spcAft>
                <a:spcPts val="700"/>
              </a:spcAft>
              <a:buClr>
                <a:srgbClr val="000000"/>
              </a:buClr>
              <a:buSzTx/>
              <a:buFont typeface="Arial" panose="020B0604020202020204" pitchFamily="34" charset="0"/>
              <a:buChar char="‒"/>
              <a:tabLst/>
              <a:defRPr/>
            </a:pPr>
            <a:r>
              <a:rPr kumimoji="0" lang="en-US" sz="2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Subcutaneous dosing </a:t>
            </a:r>
            <a:r>
              <a:rPr kumimoji="0" lang="en-US" sz="2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300mg q4 weeks</a:t>
            </a:r>
          </a:p>
        </p:txBody>
      </p:sp>
    </p:spTree>
    <p:extLst>
      <p:ext uri="{BB962C8B-B14F-4D97-AF65-F5344CB8AC3E}">
        <p14:creationId xmlns:p14="http://schemas.microsoft.com/office/powerpoint/2010/main" val="3803250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D80C2-998B-9429-9E3E-38A78569A2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2081FC-65AB-F4EB-F2A1-EE0C5FA83FE5}"/>
              </a:ext>
            </a:extLst>
          </p:cNvPr>
          <p:cNvSpPr>
            <a:spLocks noGrp="1"/>
          </p:cNvSpPr>
          <p:nvPr>
            <p:ph type="body" sz="quarter" idx="11"/>
          </p:nvPr>
        </p:nvSpPr>
        <p:spPr/>
        <p:txBody>
          <a:bodyPr/>
          <a:lstStyle/>
          <a:p>
            <a:endParaRPr lang="en-US" dirty="0"/>
          </a:p>
        </p:txBody>
      </p:sp>
      <p:pic>
        <p:nvPicPr>
          <p:cNvPr id="4" name="Picture 3">
            <a:extLst>
              <a:ext uri="{FF2B5EF4-FFF2-40B4-BE49-F238E27FC236}">
                <a16:creationId xmlns:a16="http://schemas.microsoft.com/office/drawing/2014/main" id="{E3159199-5665-ADB7-3DED-D22901EACA88}"/>
              </a:ext>
            </a:extLst>
          </p:cNvPr>
          <p:cNvPicPr>
            <a:picLocks noChangeAspect="1"/>
          </p:cNvPicPr>
          <p:nvPr/>
        </p:nvPicPr>
        <p:blipFill>
          <a:blip r:embed="rId3"/>
          <a:stretch>
            <a:fillRect/>
          </a:stretch>
        </p:blipFill>
        <p:spPr>
          <a:xfrm>
            <a:off x="48141" y="69078"/>
            <a:ext cx="12095718" cy="6719843"/>
          </a:xfrm>
          <a:prstGeom prst="rect">
            <a:avLst/>
          </a:prstGeom>
        </p:spPr>
      </p:pic>
      <p:sp>
        <p:nvSpPr>
          <p:cNvPr id="3" name="Rectangle 2">
            <a:extLst>
              <a:ext uri="{FF2B5EF4-FFF2-40B4-BE49-F238E27FC236}">
                <a16:creationId xmlns:a16="http://schemas.microsoft.com/office/drawing/2014/main" id="{1944C11A-F2AC-AC06-0BDA-DC80DE722C60}"/>
              </a:ext>
            </a:extLst>
          </p:cNvPr>
          <p:cNvSpPr/>
          <p:nvPr/>
        </p:nvSpPr>
        <p:spPr>
          <a:xfrm>
            <a:off x="6095999" y="4049486"/>
            <a:ext cx="5494317" cy="617517"/>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DE20A9D-9082-370E-83CA-5E8AFDE69BCE}"/>
              </a:ext>
            </a:extLst>
          </p:cNvPr>
          <p:cNvSpPr/>
          <p:nvPr/>
        </p:nvSpPr>
        <p:spPr>
          <a:xfrm>
            <a:off x="4910327" y="1364276"/>
            <a:ext cx="3151633" cy="568099"/>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6E71F5EC-3A84-864C-89E5-D32A66319130}"/>
              </a:ext>
            </a:extLst>
          </p:cNvPr>
          <p:cNvSpPr/>
          <p:nvPr/>
        </p:nvSpPr>
        <p:spPr>
          <a:xfrm>
            <a:off x="4910327" y="3099229"/>
            <a:ext cx="3151633" cy="568099"/>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4B011BA-EB75-5C9B-5D26-7FFCB068237C}"/>
              </a:ext>
            </a:extLst>
          </p:cNvPr>
          <p:cNvSpPr/>
          <p:nvPr/>
        </p:nvSpPr>
        <p:spPr>
          <a:xfrm>
            <a:off x="8811491" y="1140032"/>
            <a:ext cx="2933205" cy="2683823"/>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7D7C3B8-823D-3011-4E8A-7BD275B8EC56}"/>
              </a:ext>
            </a:extLst>
          </p:cNvPr>
          <p:cNvSpPr/>
          <p:nvPr/>
        </p:nvSpPr>
        <p:spPr bwMode="auto">
          <a:xfrm>
            <a:off x="2569396" y="6546907"/>
            <a:ext cx="3916747" cy="236752"/>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873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xit" presetSubtype="10" fill="hold" grpId="1" nodeType="withEffect">
                                  <p:stCondLst>
                                    <p:cond delay="0"/>
                                  </p:stCondLst>
                                  <p:childTnLst>
                                    <p:animEffect transition="out" filter="blinds(horizont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3" presetClass="exit" presetSubtype="10" fill="hold" grpId="1" nodeType="withEffect">
                                  <p:stCondLst>
                                    <p:cond delay="0"/>
                                  </p:stCondLst>
                                  <p:childTnLst>
                                    <p:animEffect transition="out" filter="blinds(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par>
                                <p:cTn id="27" presetID="3" presetClass="exit" presetSubtype="10" fill="hold" grpId="1" nodeType="withEffect">
                                  <p:stCondLst>
                                    <p:cond delay="0"/>
                                  </p:stCondLst>
                                  <p:childTnLst>
                                    <p:animEffect transition="out" filter="blinds(horizontal)">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4FA2DB-8DCA-D0EC-E4FD-36DF5D0EEBA9}"/>
              </a:ext>
            </a:extLst>
          </p:cNvPr>
          <p:cNvPicPr>
            <a:picLocks noChangeAspect="1"/>
          </p:cNvPicPr>
          <p:nvPr/>
        </p:nvPicPr>
        <p:blipFill>
          <a:blip r:embed="rId3"/>
          <a:srcRect b="5714"/>
          <a:stretch>
            <a:fillRect/>
          </a:stretch>
        </p:blipFill>
        <p:spPr>
          <a:xfrm>
            <a:off x="0" y="0"/>
            <a:ext cx="12192000" cy="6466114"/>
          </a:xfrm>
          <a:prstGeom prst="rect">
            <a:avLst/>
          </a:prstGeom>
        </p:spPr>
      </p:pic>
      <p:sp>
        <p:nvSpPr>
          <p:cNvPr id="4" name="Rectangle 3">
            <a:extLst>
              <a:ext uri="{FF2B5EF4-FFF2-40B4-BE49-F238E27FC236}">
                <a16:creationId xmlns:a16="http://schemas.microsoft.com/office/drawing/2014/main" id="{6FF01EB9-C6B1-194C-EACD-7804F7CEEA3F}"/>
              </a:ext>
            </a:extLst>
          </p:cNvPr>
          <p:cNvSpPr/>
          <p:nvPr/>
        </p:nvSpPr>
        <p:spPr>
          <a:xfrm>
            <a:off x="6521116" y="3004457"/>
            <a:ext cx="5181028" cy="518953"/>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7939895-054D-790D-F7A2-E6A22D764220}"/>
              </a:ext>
            </a:extLst>
          </p:cNvPr>
          <p:cNvSpPr/>
          <p:nvPr/>
        </p:nvSpPr>
        <p:spPr>
          <a:xfrm>
            <a:off x="6521116" y="4151019"/>
            <a:ext cx="5181028" cy="518953"/>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C85532B-6C04-EBC4-2AF1-82A16BED06B7}"/>
              </a:ext>
            </a:extLst>
          </p:cNvPr>
          <p:cNvSpPr/>
          <p:nvPr/>
        </p:nvSpPr>
        <p:spPr>
          <a:xfrm>
            <a:off x="6521116" y="4877373"/>
            <a:ext cx="5181028" cy="420208"/>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2" name="Text Placeholder 1">
            <a:extLst>
              <a:ext uri="{FF2B5EF4-FFF2-40B4-BE49-F238E27FC236}">
                <a16:creationId xmlns:a16="http://schemas.microsoft.com/office/drawing/2014/main" id="{883A4111-BD99-DD0D-058A-951D4C8627E5}"/>
              </a:ext>
            </a:extLst>
          </p:cNvPr>
          <p:cNvSpPr>
            <a:spLocks noGrp="1"/>
          </p:cNvSpPr>
          <p:nvPr>
            <p:ph type="body" sz="quarter" idx="11"/>
          </p:nvPr>
        </p:nvSpPr>
        <p:spPr>
          <a:xfrm>
            <a:off x="0" y="6482138"/>
            <a:ext cx="8913091" cy="275470"/>
          </a:xfrm>
        </p:spPr>
        <p:txBody>
          <a:bodyPr/>
          <a:lstStyle/>
          <a:p>
            <a:r>
              <a:rPr lang="en-US" dirty="0"/>
              <a:t>Shore et al AUA 2025</a:t>
            </a:r>
          </a:p>
        </p:txBody>
      </p:sp>
    </p:spTree>
    <p:extLst>
      <p:ext uri="{BB962C8B-B14F-4D97-AF65-F5344CB8AC3E}">
        <p14:creationId xmlns:p14="http://schemas.microsoft.com/office/powerpoint/2010/main" val="306164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A4A10-F2D8-377D-4122-669604B325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24F43D-4CAC-CD6E-DA6B-55B5C8D73FEA}"/>
              </a:ext>
            </a:extLst>
          </p:cNvPr>
          <p:cNvSpPr>
            <a:spLocks noGrp="1"/>
          </p:cNvSpPr>
          <p:nvPr>
            <p:ph type="body" sz="quarter" idx="11"/>
          </p:nvPr>
        </p:nvSpPr>
        <p:spPr/>
        <p:txBody>
          <a:bodyPr/>
          <a:lstStyle/>
          <a:p>
            <a:endParaRPr lang="en-US" dirty="0"/>
          </a:p>
        </p:txBody>
      </p:sp>
      <p:pic>
        <p:nvPicPr>
          <p:cNvPr id="4" name="Picture 3">
            <a:extLst>
              <a:ext uri="{FF2B5EF4-FFF2-40B4-BE49-F238E27FC236}">
                <a16:creationId xmlns:a16="http://schemas.microsoft.com/office/drawing/2014/main" id="{D53F3148-1E50-022F-FE0E-718FC974AF9D}"/>
              </a:ext>
            </a:extLst>
          </p:cNvPr>
          <p:cNvPicPr>
            <a:picLocks noChangeAspect="1"/>
          </p:cNvPicPr>
          <p:nvPr/>
        </p:nvPicPr>
        <p:blipFill>
          <a:blip r:embed="rId3"/>
          <a:stretch>
            <a:fillRect/>
          </a:stretch>
        </p:blipFill>
        <p:spPr>
          <a:xfrm>
            <a:off x="0" y="17583"/>
            <a:ext cx="12199575" cy="6822833"/>
          </a:xfrm>
          <a:prstGeom prst="rect">
            <a:avLst/>
          </a:prstGeom>
        </p:spPr>
      </p:pic>
      <p:sp>
        <p:nvSpPr>
          <p:cNvPr id="5" name="Rectangle 4">
            <a:extLst>
              <a:ext uri="{FF2B5EF4-FFF2-40B4-BE49-F238E27FC236}">
                <a16:creationId xmlns:a16="http://schemas.microsoft.com/office/drawing/2014/main" id="{09E08194-D309-E10D-8F3D-08C499849DB3}"/>
              </a:ext>
            </a:extLst>
          </p:cNvPr>
          <p:cNvSpPr/>
          <p:nvPr/>
        </p:nvSpPr>
        <p:spPr bwMode="auto">
          <a:xfrm>
            <a:off x="2549367" y="6690359"/>
            <a:ext cx="3927633" cy="93755"/>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A0857C0-02DD-55A7-4379-FFFD3BB1BD8A}"/>
              </a:ext>
            </a:extLst>
          </p:cNvPr>
          <p:cNvSpPr/>
          <p:nvPr/>
        </p:nvSpPr>
        <p:spPr bwMode="auto">
          <a:xfrm>
            <a:off x="174171" y="1473364"/>
            <a:ext cx="11876315" cy="4855410"/>
          </a:xfrm>
          <a:prstGeom prst="rect">
            <a:avLst/>
          </a:prstGeom>
          <a:solidFill>
            <a:schemeClr val="tx1"/>
          </a:solidFill>
          <a:ln w="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3F4C8C33-4DB8-CE07-0E6B-FE59C1350262}"/>
              </a:ext>
            </a:extLst>
          </p:cNvPr>
          <p:cNvGrpSpPr/>
          <p:nvPr/>
        </p:nvGrpSpPr>
        <p:grpSpPr>
          <a:xfrm>
            <a:off x="2216563" y="1473364"/>
            <a:ext cx="7569695" cy="4882229"/>
            <a:chOff x="2129476" y="1387942"/>
            <a:chExt cx="7569695" cy="4882229"/>
          </a:xfrm>
        </p:grpSpPr>
        <p:pic>
          <p:nvPicPr>
            <p:cNvPr id="7" name="Picture 6">
              <a:extLst>
                <a:ext uri="{FF2B5EF4-FFF2-40B4-BE49-F238E27FC236}">
                  <a16:creationId xmlns:a16="http://schemas.microsoft.com/office/drawing/2014/main" id="{136D2D92-5855-85AA-8FD7-46ED5EB297B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129476" y="1387942"/>
              <a:ext cx="7569695" cy="4882229"/>
            </a:xfrm>
            <a:prstGeom prst="rect">
              <a:avLst/>
            </a:prstGeom>
          </p:spPr>
        </p:pic>
        <p:sp>
          <p:nvSpPr>
            <p:cNvPr id="3" name="Rectangle 2">
              <a:extLst>
                <a:ext uri="{FF2B5EF4-FFF2-40B4-BE49-F238E27FC236}">
                  <a16:creationId xmlns:a16="http://schemas.microsoft.com/office/drawing/2014/main" id="{C542DF6C-1D5D-3EEB-B7B8-368D139F7FDF}"/>
                </a:ext>
              </a:extLst>
            </p:cNvPr>
            <p:cNvSpPr/>
            <p:nvPr/>
          </p:nvSpPr>
          <p:spPr bwMode="auto">
            <a:xfrm>
              <a:off x="3792581" y="4537842"/>
              <a:ext cx="3968931" cy="247863"/>
            </a:xfrm>
            <a:prstGeom prst="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002882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6CEF0-B1F3-4AF4-0B82-96919F69F2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37D149-6E05-38DA-0DF6-4EBB736FAFEC}"/>
              </a:ext>
            </a:extLst>
          </p:cNvPr>
          <p:cNvSpPr>
            <a:spLocks noGrp="1"/>
          </p:cNvSpPr>
          <p:nvPr>
            <p:ph type="body" sz="quarter" idx="11"/>
          </p:nvPr>
        </p:nvSpPr>
        <p:spPr>
          <a:xfrm>
            <a:off x="0" y="6482138"/>
            <a:ext cx="8913091" cy="275470"/>
          </a:xfrm>
        </p:spPr>
        <p:txBody>
          <a:bodyPr/>
          <a:lstStyle/>
          <a:p>
            <a:r>
              <a:rPr lang="en-US" dirty="0"/>
              <a:t>Powles et al ASCO 2025</a:t>
            </a:r>
          </a:p>
        </p:txBody>
      </p:sp>
      <p:pic>
        <p:nvPicPr>
          <p:cNvPr id="4" name="Picture 3">
            <a:extLst>
              <a:ext uri="{FF2B5EF4-FFF2-40B4-BE49-F238E27FC236}">
                <a16:creationId xmlns:a16="http://schemas.microsoft.com/office/drawing/2014/main" id="{3D7B3255-CB6C-DCF6-BFB3-472EE1E48F1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17160" t="19792" r="16600" b="10416"/>
          <a:stretch>
            <a:fillRect/>
          </a:stretch>
        </p:blipFill>
        <p:spPr>
          <a:xfrm>
            <a:off x="5892492" y="2011677"/>
            <a:ext cx="6177588" cy="3641335"/>
          </a:xfrm>
          <a:prstGeom prst="rect">
            <a:avLst/>
          </a:prstGeom>
        </p:spPr>
      </p:pic>
      <p:pic>
        <p:nvPicPr>
          <p:cNvPr id="3" name="Picture 2">
            <a:extLst>
              <a:ext uri="{FF2B5EF4-FFF2-40B4-BE49-F238E27FC236}">
                <a16:creationId xmlns:a16="http://schemas.microsoft.com/office/drawing/2014/main" id="{0120ACF1-8E91-40F2-11AA-014C194B989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18960" t="20345" r="21829" b="11301"/>
          <a:stretch>
            <a:fillRect/>
          </a:stretch>
        </p:blipFill>
        <p:spPr>
          <a:xfrm>
            <a:off x="415862" y="2011677"/>
            <a:ext cx="5630119" cy="3641335"/>
          </a:xfrm>
          <a:prstGeom prst="rect">
            <a:avLst/>
          </a:prstGeom>
        </p:spPr>
      </p:pic>
      <p:sp>
        <p:nvSpPr>
          <p:cNvPr id="5" name="Title 1">
            <a:extLst>
              <a:ext uri="{FF2B5EF4-FFF2-40B4-BE49-F238E27FC236}">
                <a16:creationId xmlns:a16="http://schemas.microsoft.com/office/drawing/2014/main" id="{C8871691-9212-421B-8786-13BD5358D571}"/>
              </a:ext>
            </a:extLst>
          </p:cNvPr>
          <p:cNvSpPr txBox="1">
            <a:spLocks/>
          </p:cNvSpPr>
          <p:nvPr/>
        </p:nvSpPr>
        <p:spPr>
          <a:xfrm>
            <a:off x="609759" y="238127"/>
            <a:ext cx="10872445" cy="1103313"/>
          </a:xfrm>
          <a:prstGeom prst="rect">
            <a:avLst/>
          </a:prstGeom>
        </p:spPr>
        <p:txBody>
          <a:bodyPr wrap="square" anchor="ctr">
            <a:normAutofit/>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EFS by T stage: Arm A vs Arm C</a:t>
            </a:r>
          </a:p>
        </p:txBody>
      </p:sp>
      <p:sp>
        <p:nvSpPr>
          <p:cNvPr id="6" name="Title 1">
            <a:extLst>
              <a:ext uri="{FF2B5EF4-FFF2-40B4-BE49-F238E27FC236}">
                <a16:creationId xmlns:a16="http://schemas.microsoft.com/office/drawing/2014/main" id="{576F28BA-C105-683C-D30C-729A68FDD891}"/>
              </a:ext>
            </a:extLst>
          </p:cNvPr>
          <p:cNvSpPr txBox="1">
            <a:spLocks/>
          </p:cNvSpPr>
          <p:nvPr/>
        </p:nvSpPr>
        <p:spPr>
          <a:xfrm>
            <a:off x="2279324" y="1341440"/>
            <a:ext cx="2860277" cy="1103313"/>
          </a:xfrm>
          <a:prstGeom prst="rect">
            <a:avLst/>
          </a:prstGeom>
        </p:spPr>
        <p:txBody>
          <a:bodyPr wrap="square" anchor="ctr">
            <a:normAutofit/>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T1 at baseline</a:t>
            </a:r>
          </a:p>
        </p:txBody>
      </p:sp>
      <p:sp>
        <p:nvSpPr>
          <p:cNvPr id="7" name="Title 1">
            <a:extLst>
              <a:ext uri="{FF2B5EF4-FFF2-40B4-BE49-F238E27FC236}">
                <a16:creationId xmlns:a16="http://schemas.microsoft.com/office/drawing/2014/main" id="{968C237A-22B6-ED45-C7AC-90D7C24032EE}"/>
              </a:ext>
            </a:extLst>
          </p:cNvPr>
          <p:cNvSpPr txBox="1">
            <a:spLocks/>
          </p:cNvSpPr>
          <p:nvPr/>
        </p:nvSpPr>
        <p:spPr>
          <a:xfrm>
            <a:off x="7974757" y="1341440"/>
            <a:ext cx="2860277" cy="1103313"/>
          </a:xfrm>
          <a:prstGeom prst="rect">
            <a:avLst/>
          </a:prstGeom>
        </p:spPr>
        <p:txBody>
          <a:bodyPr wrap="square" anchor="ctr">
            <a:normAutofit/>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CIS at baseline</a:t>
            </a:r>
          </a:p>
        </p:txBody>
      </p:sp>
    </p:spTree>
    <p:extLst>
      <p:ext uri="{BB962C8B-B14F-4D97-AF65-F5344CB8AC3E}">
        <p14:creationId xmlns:p14="http://schemas.microsoft.com/office/powerpoint/2010/main" val="2960112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61872"/>
          </a:xfrm>
        </p:spPr>
        <p:txBody>
          <a:bodyPr/>
          <a:lstStyle/>
          <a:p>
            <a:r>
              <a:rPr lang="en-US" dirty="0"/>
              <a:t>Second Opinion</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52600" y="1655089"/>
            <a:ext cx="43434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Elizabeth R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Plimack</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Deputy Director, Fox Chase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Temple Health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Philadelphia, Pennsylvania</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961" y="1655089"/>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1494258"/>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1494258"/>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752600" y="3941039"/>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Thomas Powles, MBBS, MRCP,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Barts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Queen Mary University of London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London, United Kingdom</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0961" y="3941039"/>
            <a:ext cx="1261872" cy="1261872"/>
          </a:xfrm>
          <a:prstGeom prst="rect">
            <a:avLst/>
          </a:prstGeom>
        </p:spPr>
      </p:pic>
    </p:spTree>
    <p:custDataLst>
      <p:tags r:id="rId1"/>
    </p:custDataLst>
    <p:extLst>
      <p:ext uri="{BB962C8B-B14F-4D97-AF65-F5344CB8AC3E}">
        <p14:creationId xmlns:p14="http://schemas.microsoft.com/office/powerpoint/2010/main" val="547571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08BDE7-54E5-222C-803F-E0085CF97845}"/>
              </a:ext>
            </a:extLst>
          </p:cNvPr>
          <p:cNvSpPr>
            <a:spLocks noGrp="1"/>
          </p:cNvSpPr>
          <p:nvPr>
            <p:ph type="body" sz="quarter" idx="11"/>
          </p:nvPr>
        </p:nvSpPr>
        <p:spPr>
          <a:xfrm>
            <a:off x="0" y="6511738"/>
            <a:ext cx="8913091" cy="275470"/>
          </a:xfrm>
        </p:spPr>
        <p:txBody>
          <a:bodyPr/>
          <a:lstStyle/>
          <a:p>
            <a:r>
              <a:rPr lang="en-US" dirty="0"/>
              <a:t>Shore et al AUA 2025</a:t>
            </a:r>
          </a:p>
        </p:txBody>
      </p:sp>
      <p:pic>
        <p:nvPicPr>
          <p:cNvPr id="5" name="Picture 4">
            <a:extLst>
              <a:ext uri="{FF2B5EF4-FFF2-40B4-BE49-F238E27FC236}">
                <a16:creationId xmlns:a16="http://schemas.microsoft.com/office/drawing/2014/main" id="{77A1309B-3C40-D8FA-4DE1-00DC026A893D}"/>
              </a:ext>
            </a:extLst>
          </p:cNvPr>
          <p:cNvPicPr>
            <a:picLocks noChangeAspect="1"/>
          </p:cNvPicPr>
          <p:nvPr/>
        </p:nvPicPr>
        <p:blipFill>
          <a:blip r:embed="rId3"/>
          <a:srcRect b="5621"/>
          <a:stretch>
            <a:fillRect/>
          </a:stretch>
        </p:blipFill>
        <p:spPr>
          <a:xfrm>
            <a:off x="0" y="0"/>
            <a:ext cx="12192000" cy="6472543"/>
          </a:xfrm>
          <a:prstGeom prst="rect">
            <a:avLst/>
          </a:prstGeom>
        </p:spPr>
      </p:pic>
      <p:sp>
        <p:nvSpPr>
          <p:cNvPr id="3" name="Rectangle 2">
            <a:extLst>
              <a:ext uri="{FF2B5EF4-FFF2-40B4-BE49-F238E27FC236}">
                <a16:creationId xmlns:a16="http://schemas.microsoft.com/office/drawing/2014/main" id="{82CF408A-3203-DC4C-96B0-768806866E67}"/>
              </a:ext>
            </a:extLst>
          </p:cNvPr>
          <p:cNvSpPr/>
          <p:nvPr/>
        </p:nvSpPr>
        <p:spPr bwMode="auto">
          <a:xfrm>
            <a:off x="2738387" y="4842951"/>
            <a:ext cx="7115476" cy="270470"/>
          </a:xfrm>
          <a:prstGeom prst="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23789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D6194-2AC9-D1AF-516E-F8F10997E9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01C28E-C079-FCF5-1B87-40F9D39CFBC4}"/>
              </a:ext>
            </a:extLst>
          </p:cNvPr>
          <p:cNvSpPr>
            <a:spLocks noGrp="1"/>
          </p:cNvSpPr>
          <p:nvPr>
            <p:ph type="body" sz="quarter" idx="11"/>
          </p:nvPr>
        </p:nvSpPr>
        <p:spPr/>
        <p:txBody>
          <a:bodyPr/>
          <a:lstStyle/>
          <a:p>
            <a:endParaRPr lang="en-US" dirty="0"/>
          </a:p>
        </p:txBody>
      </p:sp>
      <p:pic>
        <p:nvPicPr>
          <p:cNvPr id="4" name="Picture 3">
            <a:extLst>
              <a:ext uri="{FF2B5EF4-FFF2-40B4-BE49-F238E27FC236}">
                <a16:creationId xmlns:a16="http://schemas.microsoft.com/office/drawing/2014/main" id="{10773B9D-BE3D-A61C-537D-ABE98BBD29E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27775"/>
            <a:ext cx="12192000" cy="6830225"/>
          </a:xfrm>
          <a:prstGeom prst="rect">
            <a:avLst/>
          </a:prstGeom>
        </p:spPr>
      </p:pic>
      <p:sp>
        <p:nvSpPr>
          <p:cNvPr id="3" name="Rectangle 2">
            <a:extLst>
              <a:ext uri="{FF2B5EF4-FFF2-40B4-BE49-F238E27FC236}">
                <a16:creationId xmlns:a16="http://schemas.microsoft.com/office/drawing/2014/main" id="{649A3B2F-BD58-AB78-017A-8878360A5812}"/>
              </a:ext>
            </a:extLst>
          </p:cNvPr>
          <p:cNvSpPr/>
          <p:nvPr/>
        </p:nvSpPr>
        <p:spPr>
          <a:xfrm>
            <a:off x="630330" y="5551714"/>
            <a:ext cx="6761644" cy="189529"/>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576A319-7332-4173-B645-B5235B6E30AA}"/>
              </a:ext>
            </a:extLst>
          </p:cNvPr>
          <p:cNvSpPr/>
          <p:nvPr/>
        </p:nvSpPr>
        <p:spPr bwMode="auto">
          <a:xfrm>
            <a:off x="2549367" y="6608323"/>
            <a:ext cx="3916747" cy="236752"/>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17244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9CD76-836C-E6ED-5FE2-82C9FB2296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77357-DDA7-1BA3-903C-545A8B75E159}"/>
              </a:ext>
            </a:extLst>
          </p:cNvPr>
          <p:cNvSpPr>
            <a:spLocks noGrp="1"/>
          </p:cNvSpPr>
          <p:nvPr>
            <p:ph type="title"/>
          </p:nvPr>
        </p:nvSpPr>
        <p:spPr/>
        <p:txBody>
          <a:bodyPr/>
          <a:lstStyle/>
          <a:p>
            <a:r>
              <a:rPr lang="en-US" dirty="0"/>
              <a:t>Impact on Practice</a:t>
            </a:r>
          </a:p>
        </p:txBody>
      </p:sp>
      <p:sp>
        <p:nvSpPr>
          <p:cNvPr id="3" name="Content Placeholder 2">
            <a:extLst>
              <a:ext uri="{FF2B5EF4-FFF2-40B4-BE49-F238E27FC236}">
                <a16:creationId xmlns:a16="http://schemas.microsoft.com/office/drawing/2014/main" id="{9972EAD1-C0D8-D816-25B7-0D32C0B61DEC}"/>
              </a:ext>
            </a:extLst>
          </p:cNvPr>
          <p:cNvSpPr>
            <a:spLocks noGrp="1"/>
          </p:cNvSpPr>
          <p:nvPr>
            <p:ph idx="1"/>
          </p:nvPr>
        </p:nvSpPr>
        <p:spPr>
          <a:xfrm>
            <a:off x="604676" y="1513046"/>
            <a:ext cx="8789696" cy="4938553"/>
          </a:xfrm>
        </p:spPr>
        <p:txBody>
          <a:bodyPr>
            <a:normAutofit fontScale="85000" lnSpcReduction="20000"/>
          </a:bodyPr>
          <a:lstStyle/>
          <a:p>
            <a:r>
              <a:rPr lang="en-US" dirty="0"/>
              <a:t>Sasanlimab combined with BCG induction and maintenance may become an option for high-risk BCG-naïve NMIBC</a:t>
            </a:r>
          </a:p>
          <a:p>
            <a:pPr lvl="1"/>
            <a:r>
              <a:rPr lang="en-US" dirty="0" err="1"/>
              <a:t>Sasanlimab</a:t>
            </a:r>
            <a:r>
              <a:rPr lang="en-US" dirty="0"/>
              <a:t> is not currently FDA approved</a:t>
            </a:r>
          </a:p>
          <a:p>
            <a:endParaRPr lang="en-US" sz="1800" dirty="0"/>
          </a:p>
          <a:p>
            <a:r>
              <a:rPr lang="en-US" dirty="0"/>
              <a:t>Is the side effect profile worth the benefit?</a:t>
            </a:r>
          </a:p>
          <a:p>
            <a:pPr lvl="1"/>
            <a:r>
              <a:rPr lang="en-US" dirty="0"/>
              <a:t>How to balance EFS (positive), OS (immature) and Toxicity (real)?</a:t>
            </a:r>
            <a:endParaRPr lang="en-US" sz="1800" dirty="0"/>
          </a:p>
          <a:p>
            <a:endParaRPr lang="en-US" dirty="0"/>
          </a:p>
          <a:p>
            <a:r>
              <a:rPr lang="en-US" dirty="0"/>
              <a:t>Who will be giving this therapy? Urologists? Medical Oncologists?</a:t>
            </a:r>
          </a:p>
          <a:p>
            <a:pPr marL="457200" lvl="1" indent="0">
              <a:buNone/>
            </a:pPr>
            <a:endParaRPr lang="en-US" dirty="0"/>
          </a:p>
          <a:p>
            <a:r>
              <a:rPr lang="en-US" dirty="0"/>
              <a:t>What treatment(s) will we have at recurrence? Will other immunotherapies be effective?</a:t>
            </a:r>
          </a:p>
          <a:p>
            <a:endParaRPr lang="en-US" dirty="0"/>
          </a:p>
        </p:txBody>
      </p:sp>
      <p:pic>
        <p:nvPicPr>
          <p:cNvPr id="5" name="Picture 2" descr="Stickman Question Mark Thinking | Great PowerPoint ClipArt for  Presentations - PresenterMedia.com">
            <a:extLst>
              <a:ext uri="{FF2B5EF4-FFF2-40B4-BE49-F238E27FC236}">
                <a16:creationId xmlns:a16="http://schemas.microsoft.com/office/drawing/2014/main" id="{F2CE644B-C329-7D49-F795-6464BD9426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140"/>
          <a:stretch>
            <a:fillRect/>
          </a:stretch>
        </p:blipFill>
        <p:spPr bwMode="auto">
          <a:xfrm>
            <a:off x="9187543" y="1827085"/>
            <a:ext cx="3004457" cy="373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412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BB8DB7-B810-0A31-401C-EDBEC523ED5D}"/>
              </a:ext>
            </a:extLst>
          </p:cNvPr>
          <p:cNvPicPr>
            <a:picLocks noChangeAspect="1"/>
          </p:cNvPicPr>
          <p:nvPr/>
        </p:nvPicPr>
        <p:blipFill>
          <a:blip r:embed="rId3"/>
          <a:stretch>
            <a:fillRect/>
          </a:stretch>
        </p:blipFill>
        <p:spPr>
          <a:xfrm>
            <a:off x="54427" y="11905"/>
            <a:ext cx="12072257" cy="6790645"/>
          </a:xfrm>
          <a:prstGeom prst="rect">
            <a:avLst/>
          </a:prstGeom>
        </p:spPr>
      </p:pic>
      <p:sp>
        <p:nvSpPr>
          <p:cNvPr id="2" name="Rectangle 1">
            <a:extLst>
              <a:ext uri="{FF2B5EF4-FFF2-40B4-BE49-F238E27FC236}">
                <a16:creationId xmlns:a16="http://schemas.microsoft.com/office/drawing/2014/main" id="{19C5E331-C256-E4C2-5A25-8D5156B7E21F}"/>
              </a:ext>
            </a:extLst>
          </p:cNvPr>
          <p:cNvSpPr/>
          <p:nvPr/>
        </p:nvSpPr>
        <p:spPr bwMode="auto">
          <a:xfrm>
            <a:off x="853440" y="6522720"/>
            <a:ext cx="6050281" cy="279830"/>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9811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9FDEF-35F9-002E-B61E-A9E75E8B12BD}"/>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60EFE93-C0A6-24F7-17EB-6FA4EC4A15B0}"/>
              </a:ext>
            </a:extLst>
          </p:cNvPr>
          <p:cNvSpPr/>
          <p:nvPr/>
        </p:nvSpPr>
        <p:spPr>
          <a:xfrm>
            <a:off x="9254003" y="1655199"/>
            <a:ext cx="2547258" cy="1894114"/>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34175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9C721E-C8D6-1A0B-215C-4F8A15A4C024}"/>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E266548-2EFA-230B-A0FE-D716186F69FF}"/>
              </a:ext>
            </a:extLst>
          </p:cNvPr>
          <p:cNvSpPr/>
          <p:nvPr/>
        </p:nvSpPr>
        <p:spPr>
          <a:xfrm>
            <a:off x="3153992" y="4145737"/>
            <a:ext cx="8504607" cy="775179"/>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9314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4B3451-E09C-FA05-B3BC-B2B55CA78929}"/>
              </a:ext>
            </a:extLst>
          </p:cNvPr>
          <p:cNvPicPr>
            <a:picLocks noChangeAspect="1"/>
          </p:cNvPicPr>
          <p:nvPr/>
        </p:nvPicPr>
        <p:blipFill>
          <a:blip r:embed="rId3"/>
          <a:stretch>
            <a:fillRect/>
          </a:stretch>
        </p:blipFill>
        <p:spPr>
          <a:xfrm>
            <a:off x="0" y="0"/>
            <a:ext cx="12192000" cy="6858000"/>
          </a:xfrm>
          <a:prstGeom prst="rect">
            <a:avLst/>
          </a:prstGeom>
        </p:spPr>
      </p:pic>
      <p:sp>
        <p:nvSpPr>
          <p:cNvPr id="6" name="Rounded Rectangle 5">
            <a:extLst>
              <a:ext uri="{FF2B5EF4-FFF2-40B4-BE49-F238E27FC236}">
                <a16:creationId xmlns:a16="http://schemas.microsoft.com/office/drawing/2014/main" id="{8FE69D76-E20F-00FB-582F-A98CC5A05093}"/>
              </a:ext>
            </a:extLst>
          </p:cNvPr>
          <p:cNvSpPr/>
          <p:nvPr/>
        </p:nvSpPr>
        <p:spPr bwMode="auto">
          <a:xfrm>
            <a:off x="8049125" y="3705726"/>
            <a:ext cx="3633539" cy="794085"/>
          </a:xfrm>
          <a:prstGeom prst="round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12124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4C4B1-68DE-E0A5-FC7D-C99D71D2F2A6}"/>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64881DB-06B4-63DA-CF3C-94F2E67440B7}"/>
              </a:ext>
            </a:extLst>
          </p:cNvPr>
          <p:cNvSpPr/>
          <p:nvPr/>
        </p:nvSpPr>
        <p:spPr>
          <a:xfrm>
            <a:off x="676060" y="4224227"/>
            <a:ext cx="10982540" cy="423973"/>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111413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B1642-D0A0-C8B4-D56C-9E8440D6DA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A1D287D-E25F-655F-2D3D-2BC188B90275}"/>
              </a:ext>
            </a:extLst>
          </p:cNvPr>
          <p:cNvPicPr>
            <a:picLocks noChangeAspect="1"/>
          </p:cNvPicPr>
          <p:nvPr/>
        </p:nvPicPr>
        <p:blipFill>
          <a:blip r:embed="rId3"/>
          <a:stretch>
            <a:fillRect/>
          </a:stretch>
        </p:blipFill>
        <p:spPr>
          <a:xfrm>
            <a:off x="0" y="0"/>
            <a:ext cx="12192000" cy="6858000"/>
          </a:xfrm>
          <a:prstGeom prst="rect">
            <a:avLst/>
          </a:prstGeom>
        </p:spPr>
      </p:pic>
      <p:sp>
        <p:nvSpPr>
          <p:cNvPr id="3" name="Rounded Rectangle 2">
            <a:extLst>
              <a:ext uri="{FF2B5EF4-FFF2-40B4-BE49-F238E27FC236}">
                <a16:creationId xmlns:a16="http://schemas.microsoft.com/office/drawing/2014/main" id="{B0949B0F-A0FE-9CFF-1653-D8800733A617}"/>
              </a:ext>
            </a:extLst>
          </p:cNvPr>
          <p:cNvSpPr/>
          <p:nvPr/>
        </p:nvSpPr>
        <p:spPr bwMode="auto">
          <a:xfrm>
            <a:off x="8049125" y="3705726"/>
            <a:ext cx="3620361" cy="463503"/>
          </a:xfrm>
          <a:prstGeom prst="roundRect">
            <a:avLst/>
          </a:prstGeom>
          <a:noFill/>
          <a:ln w="38100">
            <a:solidFill>
              <a:srgbClr val="FF0000"/>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0426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13FE7-C03B-6628-8E79-DE21DA92B9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F1C6DF-1F80-B15E-47D1-A56C43CA3E9D}"/>
              </a:ext>
            </a:extLst>
          </p:cNvPr>
          <p:cNvPicPr>
            <a:picLocks noChangeAspect="1"/>
          </p:cNvPicPr>
          <p:nvPr/>
        </p:nvPicPr>
        <p:blipFill>
          <a:blip r:embed="rId3"/>
          <a:stretch>
            <a:fill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7B2FDBC2-C40F-8653-D6BC-F9CEF19EC1F6}"/>
              </a:ext>
            </a:extLst>
          </p:cNvPr>
          <p:cNvSpPr>
            <a:spLocks noGrp="1"/>
          </p:cNvSpPr>
          <p:nvPr>
            <p:ph sz="half" idx="1"/>
          </p:nvPr>
        </p:nvSpPr>
        <p:spPr>
          <a:xfrm>
            <a:off x="8839199" y="2645228"/>
            <a:ext cx="2656115" cy="1864106"/>
          </a:xfrm>
        </p:spPr>
        <p:txBody>
          <a:bodyPr wrap="square" anchor="t">
            <a:normAutofit/>
          </a:bodyPr>
          <a:lstStyle/>
          <a:p>
            <a:pPr marL="0" indent="0">
              <a:buNone/>
            </a:pPr>
            <a:r>
              <a:rPr lang="en-US" sz="2400" dirty="0"/>
              <a:t>    </a:t>
            </a:r>
            <a:r>
              <a:rPr lang="en-US" sz="2400" u="sng" dirty="0"/>
              <a:t>Serious TRAEs </a:t>
            </a:r>
          </a:p>
          <a:p>
            <a:pPr marL="457200" lvl="1" indent="0">
              <a:buNone/>
            </a:pPr>
            <a:r>
              <a:rPr lang="en-US" sz="2400" dirty="0"/>
              <a:t>Arm A 13%</a:t>
            </a:r>
          </a:p>
          <a:p>
            <a:pPr marL="457200" lvl="1" indent="0">
              <a:buNone/>
            </a:pPr>
            <a:r>
              <a:rPr lang="en-US" sz="2400" dirty="0"/>
              <a:t>Arm C 4%</a:t>
            </a:r>
          </a:p>
        </p:txBody>
      </p:sp>
    </p:spTree>
    <p:extLst>
      <p:ext uri="{BB962C8B-B14F-4D97-AF65-F5344CB8AC3E}">
        <p14:creationId xmlns:p14="http://schemas.microsoft.com/office/powerpoint/2010/main" val="2415945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Galsky</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692609282"/>
              </p:ext>
            </p:extLst>
          </p:nvPr>
        </p:nvGraphicFramePr>
        <p:xfrm>
          <a:off x="1236095" y="1960849"/>
          <a:ext cx="9719807" cy="1824608"/>
        </p:xfrm>
        <a:graphic>
          <a:graphicData uri="http://schemas.openxmlformats.org/drawingml/2006/table">
            <a:tbl>
              <a:tblPr firstRow="1" bandRow="1">
                <a:tableStyleId>{F2DE63D5-997A-4646-A377-4702673A728D}</a:tableStyleId>
              </a:tblPr>
              <a:tblGrid>
                <a:gridCol w="2726305">
                  <a:extLst>
                    <a:ext uri="{9D8B030D-6E8A-4147-A177-3AD203B41FA5}">
                      <a16:colId xmlns:a16="http://schemas.microsoft.com/office/drawing/2014/main" val="20000"/>
                    </a:ext>
                  </a:extLst>
                </a:gridCol>
                <a:gridCol w="6993502">
                  <a:extLst>
                    <a:ext uri="{9D8B030D-6E8A-4147-A177-3AD203B41FA5}">
                      <a16:colId xmlns:a16="http://schemas.microsoft.com/office/drawing/2014/main" val="20001"/>
                    </a:ext>
                  </a:extLst>
                </a:gridCol>
              </a:tblGrid>
              <a:tr h="1824608">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AstraZeneca Pharmaceuticals LP, EMD Serono Inc, Gilead Sciences Inc, Janssen Biotech Inc, Merck, Pfizer Inc, </a:t>
                      </a:r>
                      <a:r>
                        <a:rPr lang="en-US" sz="2000" b="0" kern="1200" dirty="0" err="1">
                          <a:solidFill>
                            <a:schemeClr val="tx1"/>
                          </a:solidFill>
                          <a:effectLst/>
                          <a:latin typeface="+mn-lt"/>
                          <a:ea typeface="+mn-ea"/>
                          <a:cs typeface="+mn-cs"/>
                        </a:rPr>
                        <a:t>Seagen</a:t>
                      </a:r>
                      <a:r>
                        <a:rPr lang="en-US" sz="20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B02AB-E32A-9033-17E8-CBCE44A280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73A7B-9A9D-3AB4-D573-0D6BB6FC9E56}"/>
              </a:ext>
            </a:extLst>
          </p:cNvPr>
          <p:cNvSpPr>
            <a:spLocks noGrp="1"/>
          </p:cNvSpPr>
          <p:nvPr>
            <p:ph type="title"/>
          </p:nvPr>
        </p:nvSpPr>
        <p:spPr/>
        <p:txBody>
          <a:bodyPr/>
          <a:lstStyle/>
          <a:p>
            <a:r>
              <a:rPr lang="en-US" dirty="0"/>
              <a:t>Impact on Practice</a:t>
            </a:r>
          </a:p>
        </p:txBody>
      </p:sp>
      <p:pic>
        <p:nvPicPr>
          <p:cNvPr id="5" name="Picture 2" descr="Stickman Question Mark Thinking | Great PowerPoint ClipArt for  Presentations - PresenterMedia.com">
            <a:extLst>
              <a:ext uri="{FF2B5EF4-FFF2-40B4-BE49-F238E27FC236}">
                <a16:creationId xmlns:a16="http://schemas.microsoft.com/office/drawing/2014/main" id="{8C16EC27-5E69-4F4D-1CDA-6E3B974A9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140"/>
          <a:stretch>
            <a:fillRect/>
          </a:stretch>
        </p:blipFill>
        <p:spPr bwMode="auto">
          <a:xfrm>
            <a:off x="8967602" y="1835620"/>
            <a:ext cx="3004457" cy="373793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81AF2B7-25CD-FED4-4C37-A44BD6904939}"/>
              </a:ext>
            </a:extLst>
          </p:cNvPr>
          <p:cNvSpPr>
            <a:spLocks noGrp="1"/>
          </p:cNvSpPr>
          <p:nvPr>
            <p:ph idx="1"/>
          </p:nvPr>
        </p:nvSpPr>
        <p:spPr>
          <a:xfrm>
            <a:off x="604676" y="1513046"/>
            <a:ext cx="8789696" cy="4938553"/>
          </a:xfrm>
        </p:spPr>
        <p:txBody>
          <a:bodyPr>
            <a:normAutofit fontScale="70000" lnSpcReduction="20000"/>
          </a:bodyPr>
          <a:lstStyle/>
          <a:p>
            <a:r>
              <a:rPr lang="en-US" dirty="0"/>
              <a:t>Similar results to CREST</a:t>
            </a:r>
          </a:p>
          <a:p>
            <a:pPr lvl="1"/>
            <a:r>
              <a:rPr lang="en-US" dirty="0"/>
              <a:t>Met EFS primary endpoint</a:t>
            </a:r>
          </a:p>
          <a:p>
            <a:pPr lvl="1"/>
            <a:r>
              <a:rPr lang="en-US" dirty="0"/>
              <a:t>Less activity in the CIS cohort?</a:t>
            </a:r>
          </a:p>
          <a:p>
            <a:pPr lvl="2"/>
            <a:r>
              <a:rPr lang="en-US" dirty="0"/>
              <a:t>NO – the POTOMAC control arm did exceptionally well (93% CR at 6 months)</a:t>
            </a:r>
          </a:p>
          <a:p>
            <a:pPr lvl="2"/>
            <a:r>
              <a:rPr lang="en-US" dirty="0"/>
              <a:t>The BCG + PD-1 CR rate was </a:t>
            </a:r>
            <a:r>
              <a:rPr lang="en-US" i="1" dirty="0"/>
              <a:t>higher </a:t>
            </a:r>
            <a:r>
              <a:rPr lang="en-US" dirty="0"/>
              <a:t>in POTOMAC (93%) than CREST (87%) </a:t>
            </a:r>
          </a:p>
          <a:p>
            <a:pPr lvl="1"/>
            <a:r>
              <a:rPr lang="en-US" dirty="0"/>
              <a:t>OS immature at present</a:t>
            </a:r>
          </a:p>
          <a:p>
            <a:pPr lvl="1"/>
            <a:r>
              <a:rPr lang="en-US" dirty="0"/>
              <a:t>Toxicity is as expected, but real</a:t>
            </a:r>
          </a:p>
          <a:p>
            <a:endParaRPr lang="en-US" dirty="0"/>
          </a:p>
          <a:p>
            <a:r>
              <a:rPr lang="en-US" dirty="0"/>
              <a:t>What is optimal duration of PD-1? </a:t>
            </a:r>
          </a:p>
          <a:p>
            <a:pPr lvl="1"/>
            <a:r>
              <a:rPr lang="en-US" dirty="0"/>
              <a:t>1 year (POTOMAC) vs 2 years (CREST)</a:t>
            </a:r>
          </a:p>
          <a:p>
            <a:endParaRPr lang="en-US" dirty="0"/>
          </a:p>
          <a:p>
            <a:r>
              <a:rPr lang="en-US" dirty="0"/>
              <a:t>Likely we will need to see OS benefit before widely available</a:t>
            </a:r>
          </a:p>
        </p:txBody>
      </p:sp>
    </p:spTree>
    <p:extLst>
      <p:ext uri="{BB962C8B-B14F-4D97-AF65-F5344CB8AC3E}">
        <p14:creationId xmlns:p14="http://schemas.microsoft.com/office/powerpoint/2010/main" val="1954610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1DF0A0-C409-1E6B-8414-2458F5719B32}"/>
              </a:ext>
            </a:extLst>
          </p:cNvPr>
          <p:cNvPicPr>
            <a:picLocks noChangeAspect="1"/>
          </p:cNvPicPr>
          <p:nvPr/>
        </p:nvPicPr>
        <p:blipFill>
          <a:blip r:embed="rId3"/>
          <a:stretch>
            <a:fillRect/>
          </a:stretch>
        </p:blipFill>
        <p:spPr>
          <a:xfrm>
            <a:off x="0" y="-1"/>
            <a:ext cx="12192000" cy="6870163"/>
          </a:xfrm>
          <a:prstGeom prst="rect">
            <a:avLst/>
          </a:prstGeom>
          <a:noFill/>
        </p:spPr>
      </p:pic>
    </p:spTree>
    <p:extLst>
      <p:ext uri="{BB962C8B-B14F-4D97-AF65-F5344CB8AC3E}">
        <p14:creationId xmlns:p14="http://schemas.microsoft.com/office/powerpoint/2010/main" val="1448801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3E2D-7C5B-B6BB-255E-065B512B40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FC0CB2-D713-13D5-8A1B-5876B760A57F}"/>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3517054-41FD-2EA8-5B1B-117513698910}"/>
              </a:ext>
            </a:extLst>
          </p:cNvPr>
          <p:cNvSpPr/>
          <p:nvPr/>
        </p:nvSpPr>
        <p:spPr>
          <a:xfrm>
            <a:off x="4775965" y="1620252"/>
            <a:ext cx="3910836" cy="1101177"/>
          </a:xfrm>
          <a:prstGeom prst="rect">
            <a:avLst/>
          </a:prstGeom>
          <a:noFill/>
          <a:ln w="38100" cap="flat" cmpd="sng" algn="ctr">
            <a:solidFill>
              <a:schemeClr val="accent4">
                <a:lumMod val="60000"/>
                <a:lumOff val="4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FFF88EFE-3B47-CFF4-BD36-573A5DD97FBD}"/>
              </a:ext>
            </a:extLst>
          </p:cNvPr>
          <p:cNvSpPr/>
          <p:nvPr/>
        </p:nvSpPr>
        <p:spPr>
          <a:xfrm>
            <a:off x="9579429" y="1099457"/>
            <a:ext cx="2286000" cy="2841172"/>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29E4142-E6F8-39BC-0160-A3010B13B011}"/>
              </a:ext>
            </a:extLst>
          </p:cNvPr>
          <p:cNvSpPr/>
          <p:nvPr/>
        </p:nvSpPr>
        <p:spPr bwMode="auto">
          <a:xfrm>
            <a:off x="848332" y="6416039"/>
            <a:ext cx="5247668" cy="259081"/>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7012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C57CB-B97F-294D-9603-AC36AEF2D17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53891AE-D64C-AC1D-A8DF-F4EFB8D1692C}"/>
              </a:ext>
            </a:extLst>
          </p:cNvPr>
          <p:cNvGraphicFramePr>
            <a:graphicFrameLocks noGrp="1"/>
          </p:cNvGraphicFramePr>
          <p:nvPr/>
        </p:nvGraphicFramePr>
        <p:xfrm>
          <a:off x="600075" y="2564765"/>
          <a:ext cx="10882314" cy="2560320"/>
        </p:xfrm>
        <a:graphic>
          <a:graphicData uri="http://schemas.openxmlformats.org/drawingml/2006/table">
            <a:tbl>
              <a:tblPr/>
              <a:tblGrid>
                <a:gridCol w="1813719">
                  <a:extLst>
                    <a:ext uri="{9D8B030D-6E8A-4147-A177-3AD203B41FA5}">
                      <a16:colId xmlns:a16="http://schemas.microsoft.com/office/drawing/2014/main" val="2025019156"/>
                    </a:ext>
                  </a:extLst>
                </a:gridCol>
                <a:gridCol w="1813719">
                  <a:extLst>
                    <a:ext uri="{9D8B030D-6E8A-4147-A177-3AD203B41FA5}">
                      <a16:colId xmlns:a16="http://schemas.microsoft.com/office/drawing/2014/main" val="2878682017"/>
                    </a:ext>
                  </a:extLst>
                </a:gridCol>
                <a:gridCol w="1813719">
                  <a:extLst>
                    <a:ext uri="{9D8B030D-6E8A-4147-A177-3AD203B41FA5}">
                      <a16:colId xmlns:a16="http://schemas.microsoft.com/office/drawing/2014/main" val="1942071203"/>
                    </a:ext>
                  </a:extLst>
                </a:gridCol>
                <a:gridCol w="1813719">
                  <a:extLst>
                    <a:ext uri="{9D8B030D-6E8A-4147-A177-3AD203B41FA5}">
                      <a16:colId xmlns:a16="http://schemas.microsoft.com/office/drawing/2014/main" val="1696360193"/>
                    </a:ext>
                  </a:extLst>
                </a:gridCol>
                <a:gridCol w="1813719">
                  <a:extLst>
                    <a:ext uri="{9D8B030D-6E8A-4147-A177-3AD203B41FA5}">
                      <a16:colId xmlns:a16="http://schemas.microsoft.com/office/drawing/2014/main" val="4067536949"/>
                    </a:ext>
                  </a:extLst>
                </a:gridCol>
                <a:gridCol w="1813719">
                  <a:extLst>
                    <a:ext uri="{9D8B030D-6E8A-4147-A177-3AD203B41FA5}">
                      <a16:colId xmlns:a16="http://schemas.microsoft.com/office/drawing/2014/main" val="1054826025"/>
                    </a:ext>
                  </a:extLst>
                </a:gridCol>
              </a:tblGrid>
              <a:tr h="640080">
                <a:tc>
                  <a:txBody>
                    <a:bodyPr/>
                    <a:lstStyle/>
                    <a:p>
                      <a:pPr>
                        <a:buNone/>
                      </a:pPr>
                      <a:r>
                        <a:rPr lang="en-US" sz="1800" dirty="0"/>
                        <a:t>Trial</a:t>
                      </a:r>
                    </a:p>
                  </a:txBody>
                  <a:tcPr anchor="ctr">
                    <a:lnL>
                      <a:noFill/>
                    </a:lnL>
                    <a:lnR>
                      <a:noFill/>
                    </a:lnR>
                    <a:lnT>
                      <a:noFill/>
                    </a:lnT>
                    <a:lnB>
                      <a:noFill/>
                    </a:lnB>
                    <a:noFill/>
                  </a:tcPr>
                </a:tc>
                <a:tc>
                  <a:txBody>
                    <a:bodyPr/>
                    <a:lstStyle/>
                    <a:p>
                      <a:pPr>
                        <a:buNone/>
                      </a:pPr>
                      <a:r>
                        <a:rPr lang="en-US" sz="1800" dirty="0"/>
                        <a:t>Primary Endpoint</a:t>
                      </a:r>
                    </a:p>
                  </a:txBody>
                  <a:tcPr anchor="ctr">
                    <a:lnL>
                      <a:noFill/>
                    </a:lnL>
                    <a:lnR>
                      <a:noFill/>
                    </a:lnR>
                    <a:lnT>
                      <a:noFill/>
                    </a:lnT>
                    <a:lnB>
                      <a:noFill/>
                    </a:lnB>
                    <a:noFill/>
                  </a:tcPr>
                </a:tc>
                <a:tc>
                  <a:txBody>
                    <a:bodyPr/>
                    <a:lstStyle/>
                    <a:p>
                      <a:pPr>
                        <a:buNone/>
                      </a:pPr>
                      <a:r>
                        <a:rPr lang="en-US" sz="1800" dirty="0"/>
                        <a:t>Includes CIS Persistence</a:t>
                      </a:r>
                    </a:p>
                  </a:txBody>
                  <a:tcPr anchor="ctr">
                    <a:lnL>
                      <a:noFill/>
                    </a:lnL>
                    <a:lnR>
                      <a:noFill/>
                    </a:lnR>
                    <a:lnT>
                      <a:noFill/>
                    </a:lnT>
                    <a:lnB>
                      <a:noFill/>
                    </a:lnB>
                    <a:noFill/>
                  </a:tcPr>
                </a:tc>
                <a:tc>
                  <a:txBody>
                    <a:bodyPr/>
                    <a:lstStyle/>
                    <a:p>
                      <a:pPr>
                        <a:buNone/>
                      </a:pPr>
                      <a:r>
                        <a:rPr lang="en-US" sz="1800" dirty="0"/>
                        <a:t>Includes Progression</a:t>
                      </a:r>
                    </a:p>
                  </a:txBody>
                  <a:tcPr anchor="ctr">
                    <a:lnL>
                      <a:noFill/>
                    </a:lnL>
                    <a:lnR>
                      <a:noFill/>
                    </a:lnR>
                    <a:lnT>
                      <a:noFill/>
                    </a:lnT>
                    <a:lnB>
                      <a:noFill/>
                    </a:lnB>
                    <a:noFill/>
                  </a:tcPr>
                </a:tc>
                <a:tc>
                  <a:txBody>
                    <a:bodyPr/>
                    <a:lstStyle/>
                    <a:p>
                      <a:pPr>
                        <a:buNone/>
                      </a:pPr>
                      <a:r>
                        <a:rPr lang="en-US" sz="1800" dirty="0"/>
                        <a:t>Includes Death</a:t>
                      </a:r>
                    </a:p>
                  </a:txBody>
                  <a:tcPr anchor="ctr">
                    <a:lnL>
                      <a:noFill/>
                    </a:lnL>
                    <a:lnR>
                      <a:noFill/>
                    </a:lnR>
                    <a:lnT>
                      <a:noFill/>
                    </a:lnT>
                    <a:lnB>
                      <a:noFill/>
                    </a:lnB>
                    <a:noFill/>
                  </a:tcPr>
                </a:tc>
                <a:tc>
                  <a:txBody>
                    <a:bodyPr/>
                    <a:lstStyle/>
                    <a:p>
                      <a:pPr>
                        <a:buNone/>
                      </a:pPr>
                      <a:r>
                        <a:rPr lang="en-US" sz="1800" dirty="0"/>
                        <a:t>References</a:t>
                      </a:r>
                    </a:p>
                  </a:txBody>
                  <a:tcPr anchor="ctr">
                    <a:lnL>
                      <a:noFill/>
                    </a:lnL>
                    <a:lnR>
                      <a:noFill/>
                    </a:lnR>
                    <a:lnT>
                      <a:noFill/>
                    </a:lnT>
                    <a:lnB>
                      <a:noFill/>
                    </a:lnB>
                    <a:noFill/>
                  </a:tcPr>
                </a:tc>
                <a:extLst>
                  <a:ext uri="{0D108BD9-81ED-4DB2-BD59-A6C34878D82A}">
                    <a16:rowId xmlns:a16="http://schemas.microsoft.com/office/drawing/2014/main" val="3207705992"/>
                  </a:ext>
                </a:extLst>
              </a:tr>
              <a:tr h="640080">
                <a:tc>
                  <a:txBody>
                    <a:bodyPr/>
                    <a:lstStyle/>
                    <a:p>
                      <a:pPr>
                        <a:buNone/>
                      </a:pPr>
                      <a:r>
                        <a:rPr lang="en-US" sz="1800" dirty="0"/>
                        <a:t>POTOMAC</a:t>
                      </a:r>
                    </a:p>
                  </a:txBody>
                  <a:tcPr anchor="ctr">
                    <a:lnL>
                      <a:noFill/>
                    </a:lnL>
                    <a:lnR>
                      <a:noFill/>
                    </a:lnR>
                    <a:lnT>
                      <a:noFill/>
                    </a:lnT>
                    <a:lnB>
                      <a:noFill/>
                    </a:lnB>
                    <a:noFill/>
                  </a:tcPr>
                </a:tc>
                <a:tc>
                  <a:txBody>
                    <a:bodyPr/>
                    <a:lstStyle/>
                    <a:p>
                      <a:pPr>
                        <a:buNone/>
                      </a:pPr>
                      <a:r>
                        <a:rPr lang="en-US" sz="1800" dirty="0"/>
                        <a:t>Disease-free survival</a:t>
                      </a:r>
                    </a:p>
                  </a:txBody>
                  <a:tcPr anchor="ctr">
                    <a:lnL>
                      <a:noFill/>
                    </a:lnL>
                    <a:lnR>
                      <a:noFill/>
                    </a:lnR>
                    <a:lnT>
                      <a:noFill/>
                    </a:lnT>
                    <a:lnB>
                      <a:noFill/>
                    </a:lnB>
                    <a:noFill/>
                  </a:tcPr>
                </a:tc>
                <a:tc>
                  <a:txBody>
                    <a:bodyPr/>
                    <a:lstStyle/>
                    <a:p>
                      <a:pPr>
                        <a:buNone/>
                      </a:pPr>
                      <a:r>
                        <a:rPr lang="en-US" sz="1800" dirty="0"/>
                        <a:t>No</a:t>
                      </a:r>
                    </a:p>
                  </a:txBody>
                  <a:tcPr anchor="ctr">
                    <a:lnL>
                      <a:noFill/>
                    </a:lnL>
                    <a:lnR>
                      <a:noFill/>
                    </a:lnR>
                    <a:lnT>
                      <a:noFill/>
                    </a:lnT>
                    <a:lnB>
                      <a:noFill/>
                    </a:lnB>
                    <a:noFill/>
                  </a:tcPr>
                </a:tc>
                <a:tc>
                  <a:txBody>
                    <a:bodyPr/>
                    <a:lstStyle/>
                    <a:p>
                      <a:pPr>
                        <a:buNone/>
                      </a:pPr>
                      <a:r>
                        <a:rPr lang="en-US" sz="1800" dirty="0"/>
                        <a:t>Implied (high-risk recurrence)</a:t>
                      </a:r>
                    </a:p>
                  </a:txBody>
                  <a:tcPr anchor="ctr">
                    <a:lnL>
                      <a:noFill/>
                    </a:lnL>
                    <a:lnR>
                      <a:noFill/>
                    </a:lnR>
                    <a:lnT>
                      <a:noFill/>
                    </a:lnT>
                    <a:lnB>
                      <a:noFill/>
                    </a:lnB>
                    <a:noFill/>
                  </a:tcPr>
                </a:tc>
                <a:tc>
                  <a:txBody>
                    <a:bodyPr/>
                    <a:lstStyle/>
                    <a:p>
                      <a:pPr>
                        <a:buNone/>
                      </a:pPr>
                      <a:r>
                        <a:rPr lang="en-US" sz="1800" dirty="0"/>
                        <a:t>Yes</a:t>
                      </a:r>
                    </a:p>
                  </a:txBody>
                  <a:tcPr anchor="ctr">
                    <a:lnL>
                      <a:noFill/>
                    </a:lnL>
                    <a:lnR>
                      <a:noFill/>
                    </a:lnR>
                    <a:lnT>
                      <a:noFill/>
                    </a:lnT>
                    <a:lnB>
                      <a:noFill/>
                    </a:lnB>
                    <a:noFill/>
                  </a:tcPr>
                </a:tc>
                <a:tc>
                  <a:txBody>
                    <a:bodyPr/>
                    <a:lstStyle/>
                    <a:p>
                      <a:pPr>
                        <a:buNone/>
                      </a:pPr>
                      <a:r>
                        <a:rPr lang="en-US" sz="1800" dirty="0"/>
                        <a:t>[1]</a:t>
                      </a:r>
                    </a:p>
                  </a:txBody>
                  <a:tcPr anchor="ctr">
                    <a:lnL>
                      <a:noFill/>
                    </a:lnL>
                    <a:lnR>
                      <a:noFill/>
                    </a:lnR>
                    <a:lnT>
                      <a:noFill/>
                    </a:lnT>
                    <a:lnB>
                      <a:noFill/>
                    </a:lnB>
                    <a:noFill/>
                  </a:tcPr>
                </a:tc>
                <a:extLst>
                  <a:ext uri="{0D108BD9-81ED-4DB2-BD59-A6C34878D82A}">
                    <a16:rowId xmlns:a16="http://schemas.microsoft.com/office/drawing/2014/main" val="1101581157"/>
                  </a:ext>
                </a:extLst>
              </a:tr>
              <a:tr h="640080">
                <a:tc>
                  <a:txBody>
                    <a:bodyPr/>
                    <a:lstStyle/>
                    <a:p>
                      <a:pPr>
                        <a:buNone/>
                      </a:pPr>
                      <a:r>
                        <a:rPr lang="en-US" sz="1800" dirty="0"/>
                        <a:t>CREST</a:t>
                      </a:r>
                    </a:p>
                  </a:txBody>
                  <a:tcPr anchor="ctr">
                    <a:lnL>
                      <a:noFill/>
                    </a:lnL>
                    <a:lnR>
                      <a:noFill/>
                    </a:lnR>
                    <a:lnT>
                      <a:noFill/>
                    </a:lnT>
                    <a:lnB>
                      <a:noFill/>
                    </a:lnB>
                    <a:noFill/>
                  </a:tcPr>
                </a:tc>
                <a:tc>
                  <a:txBody>
                    <a:bodyPr/>
                    <a:lstStyle/>
                    <a:p>
                      <a:pPr>
                        <a:buNone/>
                      </a:pPr>
                      <a:r>
                        <a:rPr lang="en-US" sz="1800" dirty="0"/>
                        <a:t>Event-free survival</a:t>
                      </a:r>
                    </a:p>
                  </a:txBody>
                  <a:tcPr anchor="ctr">
                    <a:lnL>
                      <a:noFill/>
                    </a:lnL>
                    <a:lnR>
                      <a:noFill/>
                    </a:lnR>
                    <a:lnT>
                      <a:noFill/>
                    </a:lnT>
                    <a:lnB>
                      <a:noFill/>
                    </a:lnB>
                    <a:noFill/>
                  </a:tcPr>
                </a:tc>
                <a:tc>
                  <a:txBody>
                    <a:bodyPr/>
                    <a:lstStyle/>
                    <a:p>
                      <a:pPr>
                        <a:buNone/>
                      </a:pPr>
                      <a:r>
                        <a:rPr lang="en-US" sz="1800" b="1" dirty="0"/>
                        <a:t>Yes</a:t>
                      </a:r>
                      <a:endParaRPr lang="en-US" sz="1800" dirty="0"/>
                    </a:p>
                  </a:txBody>
                  <a:tcPr anchor="ctr">
                    <a:lnL>
                      <a:noFill/>
                    </a:lnL>
                    <a:lnR>
                      <a:noFill/>
                    </a:lnR>
                    <a:lnT>
                      <a:noFill/>
                    </a:lnT>
                    <a:lnB>
                      <a:noFill/>
                    </a:lnB>
                    <a:noFill/>
                  </a:tcPr>
                </a:tc>
                <a:tc>
                  <a:txBody>
                    <a:bodyPr/>
                    <a:lstStyle/>
                    <a:p>
                      <a:pPr>
                        <a:buNone/>
                      </a:pPr>
                      <a:r>
                        <a:rPr lang="en-US" sz="1800" dirty="0"/>
                        <a:t>Yes</a:t>
                      </a:r>
                    </a:p>
                  </a:txBody>
                  <a:tcPr anchor="ctr">
                    <a:lnL>
                      <a:noFill/>
                    </a:lnL>
                    <a:lnR>
                      <a:noFill/>
                    </a:lnR>
                    <a:lnT>
                      <a:noFill/>
                    </a:lnT>
                    <a:lnB>
                      <a:noFill/>
                    </a:lnB>
                    <a:noFill/>
                  </a:tcPr>
                </a:tc>
                <a:tc>
                  <a:txBody>
                    <a:bodyPr/>
                    <a:lstStyle/>
                    <a:p>
                      <a:pPr>
                        <a:buNone/>
                      </a:pPr>
                      <a:r>
                        <a:rPr lang="en-US" sz="1800" dirty="0"/>
                        <a:t>Yes</a:t>
                      </a:r>
                    </a:p>
                  </a:txBody>
                  <a:tcPr anchor="ctr">
                    <a:lnL>
                      <a:noFill/>
                    </a:lnL>
                    <a:lnR>
                      <a:noFill/>
                    </a:lnR>
                    <a:lnT>
                      <a:noFill/>
                    </a:lnT>
                    <a:lnB>
                      <a:noFill/>
                    </a:lnB>
                    <a:noFill/>
                  </a:tcPr>
                </a:tc>
                <a:tc>
                  <a:txBody>
                    <a:bodyPr/>
                    <a:lstStyle/>
                    <a:p>
                      <a:pPr>
                        <a:buNone/>
                      </a:pPr>
                      <a:r>
                        <a:rPr lang="en-US" sz="1800" dirty="0"/>
                        <a:t>[2]</a:t>
                      </a:r>
                    </a:p>
                  </a:txBody>
                  <a:tcPr anchor="ctr">
                    <a:lnL>
                      <a:noFill/>
                    </a:lnL>
                    <a:lnR>
                      <a:noFill/>
                    </a:lnR>
                    <a:lnT>
                      <a:noFill/>
                    </a:lnT>
                    <a:lnB>
                      <a:noFill/>
                    </a:lnB>
                    <a:noFill/>
                  </a:tcPr>
                </a:tc>
                <a:extLst>
                  <a:ext uri="{0D108BD9-81ED-4DB2-BD59-A6C34878D82A}">
                    <a16:rowId xmlns:a16="http://schemas.microsoft.com/office/drawing/2014/main" val="1854166126"/>
                  </a:ext>
                </a:extLst>
              </a:tr>
              <a:tr h="640080">
                <a:tc>
                  <a:txBody>
                    <a:bodyPr/>
                    <a:lstStyle/>
                    <a:p>
                      <a:pPr>
                        <a:buNone/>
                      </a:pPr>
                      <a:r>
                        <a:rPr lang="en-US" sz="1800" dirty="0"/>
                        <a:t>ALBAN</a:t>
                      </a:r>
                    </a:p>
                  </a:txBody>
                  <a:tcPr anchor="ctr">
                    <a:lnL>
                      <a:noFill/>
                    </a:lnL>
                    <a:lnR>
                      <a:noFill/>
                    </a:lnR>
                    <a:lnT>
                      <a:noFill/>
                    </a:lnT>
                    <a:lnB>
                      <a:noFill/>
                    </a:lnB>
                    <a:noFill/>
                  </a:tcPr>
                </a:tc>
                <a:tc>
                  <a:txBody>
                    <a:bodyPr/>
                    <a:lstStyle/>
                    <a:p>
                      <a:pPr>
                        <a:buNone/>
                      </a:pPr>
                      <a:r>
                        <a:rPr lang="en-US" sz="1800" dirty="0"/>
                        <a:t>Event-free survival</a:t>
                      </a:r>
                    </a:p>
                  </a:txBody>
                  <a:tcPr anchor="ctr">
                    <a:lnL>
                      <a:noFill/>
                    </a:lnL>
                    <a:lnR>
                      <a:noFill/>
                    </a:lnR>
                    <a:lnT>
                      <a:noFill/>
                    </a:lnT>
                    <a:lnB>
                      <a:noFill/>
                    </a:lnB>
                    <a:noFill/>
                  </a:tcPr>
                </a:tc>
                <a:tc>
                  <a:txBody>
                    <a:bodyPr/>
                    <a:lstStyle/>
                    <a:p>
                      <a:pPr>
                        <a:buNone/>
                      </a:pPr>
                      <a:r>
                        <a:rPr lang="en-US" sz="1800" dirty="0"/>
                        <a:t>Not explicitly stated</a:t>
                      </a:r>
                    </a:p>
                  </a:txBody>
                  <a:tcPr anchor="ctr">
                    <a:lnL>
                      <a:noFill/>
                    </a:lnL>
                    <a:lnR>
                      <a:noFill/>
                    </a:lnR>
                    <a:lnT>
                      <a:noFill/>
                    </a:lnT>
                    <a:lnB>
                      <a:noFill/>
                    </a:lnB>
                    <a:noFill/>
                  </a:tcPr>
                </a:tc>
                <a:tc>
                  <a:txBody>
                    <a:bodyPr/>
                    <a:lstStyle/>
                    <a:p>
                      <a:pPr>
                        <a:buNone/>
                      </a:pPr>
                      <a:r>
                        <a:rPr lang="en-US" sz="1800" dirty="0"/>
                        <a:t>Yes</a:t>
                      </a:r>
                    </a:p>
                  </a:txBody>
                  <a:tcPr anchor="ctr">
                    <a:lnL>
                      <a:noFill/>
                    </a:lnL>
                    <a:lnR>
                      <a:noFill/>
                    </a:lnR>
                    <a:lnT>
                      <a:noFill/>
                    </a:lnT>
                    <a:lnB>
                      <a:noFill/>
                    </a:lnB>
                    <a:noFill/>
                  </a:tcPr>
                </a:tc>
                <a:tc>
                  <a:txBody>
                    <a:bodyPr/>
                    <a:lstStyle/>
                    <a:p>
                      <a:pPr>
                        <a:buNone/>
                      </a:pPr>
                      <a:r>
                        <a:rPr lang="en-US" sz="1800" dirty="0"/>
                        <a:t>Yes</a:t>
                      </a:r>
                    </a:p>
                  </a:txBody>
                  <a:tcPr anchor="ctr">
                    <a:lnL>
                      <a:noFill/>
                    </a:lnL>
                    <a:lnR>
                      <a:noFill/>
                    </a:lnR>
                    <a:lnT>
                      <a:noFill/>
                    </a:lnT>
                    <a:lnB>
                      <a:noFill/>
                    </a:lnB>
                    <a:noFill/>
                  </a:tcPr>
                </a:tc>
                <a:tc>
                  <a:txBody>
                    <a:bodyPr/>
                    <a:lstStyle/>
                    <a:p>
                      <a:pPr>
                        <a:buNone/>
                      </a:pPr>
                      <a:r>
                        <a:rPr lang="en-US" sz="1800" dirty="0"/>
                        <a:t>[3-4]</a:t>
                      </a:r>
                    </a:p>
                  </a:txBody>
                  <a:tcPr anchor="ctr">
                    <a:lnL>
                      <a:noFill/>
                    </a:lnL>
                    <a:lnR>
                      <a:noFill/>
                    </a:lnR>
                    <a:lnT>
                      <a:noFill/>
                    </a:lnT>
                    <a:lnB>
                      <a:noFill/>
                    </a:lnB>
                    <a:noFill/>
                  </a:tcPr>
                </a:tc>
                <a:extLst>
                  <a:ext uri="{0D108BD9-81ED-4DB2-BD59-A6C34878D82A}">
                    <a16:rowId xmlns:a16="http://schemas.microsoft.com/office/drawing/2014/main" val="3508265276"/>
                  </a:ext>
                </a:extLst>
              </a:tr>
            </a:tbl>
          </a:graphicData>
        </a:graphic>
      </p:graphicFrame>
      <p:pic>
        <p:nvPicPr>
          <p:cNvPr id="3" name="Picture 2">
            <a:extLst>
              <a:ext uri="{FF2B5EF4-FFF2-40B4-BE49-F238E27FC236}">
                <a16:creationId xmlns:a16="http://schemas.microsoft.com/office/drawing/2014/main" id="{FD36BC29-6D99-6695-17B8-B31BFB50550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321952F-0F95-7701-3BCB-FC2EA7C7980D}"/>
              </a:ext>
            </a:extLst>
          </p:cNvPr>
          <p:cNvSpPr/>
          <p:nvPr/>
        </p:nvSpPr>
        <p:spPr bwMode="auto">
          <a:xfrm>
            <a:off x="848332" y="6416039"/>
            <a:ext cx="5247668" cy="259081"/>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3932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DFF-EA11-0E9A-2F39-521AF9035B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FE2BC3-7DB3-ACE1-8085-96C04CDADA84}"/>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6C6C54D-C3BE-3FCF-71BF-C45113A75466}"/>
              </a:ext>
            </a:extLst>
          </p:cNvPr>
          <p:cNvSpPr/>
          <p:nvPr/>
        </p:nvSpPr>
        <p:spPr bwMode="auto">
          <a:xfrm>
            <a:off x="848332" y="6416039"/>
            <a:ext cx="5247668" cy="259081"/>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76314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E6B7A-EFC7-2380-29A9-9865F2D6E7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5AC20D3-AC2E-F596-B228-5E6D4ADE342E}"/>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93BDB96-8939-EAD2-A22A-E1C356A743E6}"/>
              </a:ext>
            </a:extLst>
          </p:cNvPr>
          <p:cNvSpPr/>
          <p:nvPr/>
        </p:nvSpPr>
        <p:spPr>
          <a:xfrm>
            <a:off x="1049039" y="3429000"/>
            <a:ext cx="9310149" cy="252663"/>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600" cap="none" spc="30" normalizeH="0" baseline="0" noProof="0" dirty="0">
              <a:ln>
                <a:noFill/>
              </a:ln>
              <a:solidFill>
                <a:srgbClr val="FFFFFF"/>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17B075AD-E7F2-EC32-7204-2D942D7A8752}"/>
              </a:ext>
            </a:extLst>
          </p:cNvPr>
          <p:cNvSpPr/>
          <p:nvPr/>
        </p:nvSpPr>
        <p:spPr bwMode="auto">
          <a:xfrm>
            <a:off x="848332" y="6416039"/>
            <a:ext cx="5247668" cy="259081"/>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119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CE3DA-911F-5FF9-9100-94DABF3CC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7B19C-91C5-3FFE-7CA4-7B25A12A79DF}"/>
              </a:ext>
            </a:extLst>
          </p:cNvPr>
          <p:cNvSpPr>
            <a:spLocks noGrp="1"/>
          </p:cNvSpPr>
          <p:nvPr>
            <p:ph type="title"/>
          </p:nvPr>
        </p:nvSpPr>
        <p:spPr/>
        <p:txBody>
          <a:bodyPr/>
          <a:lstStyle/>
          <a:p>
            <a:r>
              <a:rPr lang="en-US" dirty="0"/>
              <a:t>Impact on Practice</a:t>
            </a:r>
          </a:p>
        </p:txBody>
      </p:sp>
      <p:pic>
        <p:nvPicPr>
          <p:cNvPr id="5" name="Picture 2" descr="Stickman Question Mark Thinking | Great PowerPoint ClipArt for  Presentations - PresenterMedia.com">
            <a:extLst>
              <a:ext uri="{FF2B5EF4-FFF2-40B4-BE49-F238E27FC236}">
                <a16:creationId xmlns:a16="http://schemas.microsoft.com/office/drawing/2014/main" id="{71035EFF-8495-1CF5-63D7-5482D2320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140"/>
          <a:stretch>
            <a:fillRect/>
          </a:stretch>
        </p:blipFill>
        <p:spPr bwMode="auto">
          <a:xfrm>
            <a:off x="9024257" y="1341440"/>
            <a:ext cx="3004457" cy="373793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2B707CD-D754-97DC-6F06-DAF833981DC5}"/>
              </a:ext>
            </a:extLst>
          </p:cNvPr>
          <p:cNvSpPr>
            <a:spLocks noGrp="1"/>
          </p:cNvSpPr>
          <p:nvPr>
            <p:ph idx="1"/>
          </p:nvPr>
        </p:nvSpPr>
        <p:spPr>
          <a:xfrm>
            <a:off x="604675" y="1513046"/>
            <a:ext cx="10574954" cy="4938553"/>
          </a:xfrm>
        </p:spPr>
        <p:txBody>
          <a:bodyPr>
            <a:normAutofit/>
          </a:bodyPr>
          <a:lstStyle/>
          <a:p>
            <a:r>
              <a:rPr lang="en-US" dirty="0"/>
              <a:t>Disappointing results</a:t>
            </a:r>
          </a:p>
          <a:p>
            <a:pPr lvl="1"/>
            <a:r>
              <a:rPr lang="en-US" dirty="0"/>
              <a:t>Did not meet primary EFS nor secondary OS endpoints</a:t>
            </a:r>
          </a:p>
          <a:p>
            <a:endParaRPr lang="en-US" dirty="0"/>
          </a:p>
          <a:p>
            <a:r>
              <a:rPr lang="en-US" dirty="0"/>
              <a:t>Why?</a:t>
            </a:r>
          </a:p>
          <a:p>
            <a:pPr lvl="1"/>
            <a:r>
              <a:rPr lang="en-US" dirty="0"/>
              <a:t>Shorter duration of BCG (1 year vs 2 years)</a:t>
            </a:r>
          </a:p>
          <a:p>
            <a:pPr lvl="1"/>
            <a:r>
              <a:rPr lang="en-US" dirty="0"/>
              <a:t>Smaller study than POTOMAC and CREST (n=517 vs &gt;1000)</a:t>
            </a:r>
          </a:p>
          <a:p>
            <a:pPr lvl="1"/>
            <a:r>
              <a:rPr lang="en-US" dirty="0"/>
              <a:t>Follows on disappointing results in BCG-unresponsive pts (SWOG 1605) </a:t>
            </a:r>
          </a:p>
          <a:p>
            <a:pPr lvl="2"/>
            <a:r>
              <a:rPr lang="en-US" dirty="0"/>
              <a:t>27% CR at 6 months vs 41% in Keynote 057</a:t>
            </a:r>
          </a:p>
        </p:txBody>
      </p:sp>
    </p:spTree>
    <p:extLst>
      <p:ext uri="{BB962C8B-B14F-4D97-AF65-F5344CB8AC3E}">
        <p14:creationId xmlns:p14="http://schemas.microsoft.com/office/powerpoint/2010/main" val="3787914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DC58-9690-5CA5-E45B-9B658C9D3187}"/>
              </a:ext>
            </a:extLst>
          </p:cNvPr>
          <p:cNvSpPr>
            <a:spLocks noGrp="1"/>
          </p:cNvSpPr>
          <p:nvPr>
            <p:ph type="title"/>
          </p:nvPr>
        </p:nvSpPr>
        <p:spPr/>
        <p:txBody>
          <a:bodyPr/>
          <a:lstStyle/>
          <a:p>
            <a:r>
              <a:rPr lang="en-US" dirty="0">
                <a:solidFill>
                  <a:schemeClr val="bg1"/>
                </a:solidFill>
              </a:rPr>
              <a:t>Summary</a:t>
            </a:r>
          </a:p>
        </p:txBody>
      </p:sp>
      <p:graphicFrame>
        <p:nvGraphicFramePr>
          <p:cNvPr id="4" name="Table 3">
            <a:extLst>
              <a:ext uri="{FF2B5EF4-FFF2-40B4-BE49-F238E27FC236}">
                <a16:creationId xmlns:a16="http://schemas.microsoft.com/office/drawing/2014/main" id="{B39D6CC6-FB77-6135-E398-D5B6B7DB939A}"/>
              </a:ext>
            </a:extLst>
          </p:cNvPr>
          <p:cNvGraphicFramePr>
            <a:graphicFrameLocks noGrp="1"/>
          </p:cNvGraphicFramePr>
          <p:nvPr/>
        </p:nvGraphicFramePr>
        <p:xfrm>
          <a:off x="920883" y="1719916"/>
          <a:ext cx="10561320" cy="4175760"/>
        </p:xfrm>
        <a:graphic>
          <a:graphicData uri="http://schemas.openxmlformats.org/drawingml/2006/table">
            <a:tbl>
              <a:tblPr>
                <a:tableStyleId>{BC89EF96-8CEA-46FF-86C4-4CE0E7609802}</a:tableStyleId>
              </a:tblPr>
              <a:tblGrid>
                <a:gridCol w="2880360">
                  <a:extLst>
                    <a:ext uri="{9D8B030D-6E8A-4147-A177-3AD203B41FA5}">
                      <a16:colId xmlns:a16="http://schemas.microsoft.com/office/drawing/2014/main" val="343765510"/>
                    </a:ext>
                  </a:extLst>
                </a:gridCol>
                <a:gridCol w="2880360">
                  <a:extLst>
                    <a:ext uri="{9D8B030D-6E8A-4147-A177-3AD203B41FA5}">
                      <a16:colId xmlns:a16="http://schemas.microsoft.com/office/drawing/2014/main" val="2672301534"/>
                    </a:ext>
                  </a:extLst>
                </a:gridCol>
                <a:gridCol w="2503170">
                  <a:extLst>
                    <a:ext uri="{9D8B030D-6E8A-4147-A177-3AD203B41FA5}">
                      <a16:colId xmlns:a16="http://schemas.microsoft.com/office/drawing/2014/main" val="3793585501"/>
                    </a:ext>
                  </a:extLst>
                </a:gridCol>
                <a:gridCol w="2297430">
                  <a:extLst>
                    <a:ext uri="{9D8B030D-6E8A-4147-A177-3AD203B41FA5}">
                      <a16:colId xmlns:a16="http://schemas.microsoft.com/office/drawing/2014/main" val="145715871"/>
                    </a:ext>
                  </a:extLst>
                </a:gridCol>
              </a:tblGrid>
              <a:tr h="365760">
                <a:tc>
                  <a:txBody>
                    <a:bodyPr/>
                    <a:lstStyle/>
                    <a:p>
                      <a:pPr>
                        <a:buNone/>
                      </a:pPr>
                      <a:endParaRPr lang="en-US" sz="2200" dirty="0">
                        <a:solidFill>
                          <a:schemeClr val="bg1"/>
                        </a:solidFill>
                      </a:endParaRPr>
                    </a:p>
                  </a:txBody>
                  <a:tcPr anchor="ctr"/>
                </a:tc>
                <a:tc>
                  <a:txBody>
                    <a:bodyPr/>
                    <a:lstStyle/>
                    <a:p>
                      <a:pPr>
                        <a:buNone/>
                      </a:pPr>
                      <a:r>
                        <a:rPr lang="en-US" sz="2200" b="1" dirty="0">
                          <a:solidFill>
                            <a:schemeClr val="bg1"/>
                          </a:solidFill>
                        </a:rPr>
                        <a:t>CREST</a:t>
                      </a:r>
                    </a:p>
                  </a:txBody>
                  <a:tcPr anchor="ctr"/>
                </a:tc>
                <a:tc>
                  <a:txBody>
                    <a:bodyPr/>
                    <a:lstStyle/>
                    <a:p>
                      <a:pPr>
                        <a:buNone/>
                      </a:pPr>
                      <a:r>
                        <a:rPr lang="en-US" sz="2200" b="1" dirty="0">
                          <a:solidFill>
                            <a:schemeClr val="bg1"/>
                          </a:solidFill>
                        </a:rPr>
                        <a:t>POTOMAC</a:t>
                      </a:r>
                    </a:p>
                  </a:txBody>
                  <a:tcPr anchor="ctr"/>
                </a:tc>
                <a:tc>
                  <a:txBody>
                    <a:bodyPr/>
                    <a:lstStyle/>
                    <a:p>
                      <a:pPr>
                        <a:buNone/>
                      </a:pPr>
                      <a:r>
                        <a:rPr lang="en-US" sz="2200" b="1" dirty="0">
                          <a:solidFill>
                            <a:schemeClr val="bg1"/>
                          </a:solidFill>
                        </a:rPr>
                        <a:t>ALBAN</a:t>
                      </a:r>
                    </a:p>
                  </a:txBody>
                  <a:tcPr anchor="ctr"/>
                </a:tc>
                <a:extLst>
                  <a:ext uri="{0D108BD9-81ED-4DB2-BD59-A6C34878D82A}">
                    <a16:rowId xmlns:a16="http://schemas.microsoft.com/office/drawing/2014/main" val="388462014"/>
                  </a:ext>
                </a:extLst>
              </a:tr>
              <a:tr h="640080">
                <a:tc>
                  <a:txBody>
                    <a:bodyPr/>
                    <a:lstStyle/>
                    <a:p>
                      <a:pPr>
                        <a:buNone/>
                      </a:pPr>
                      <a:r>
                        <a:rPr lang="en-US" sz="2200" dirty="0">
                          <a:solidFill>
                            <a:schemeClr val="bg1"/>
                          </a:solidFill>
                        </a:rPr>
                        <a:t>ICI Agent</a:t>
                      </a:r>
                    </a:p>
                  </a:txBody>
                  <a:tcPr anchor="ctr"/>
                </a:tc>
                <a:tc>
                  <a:txBody>
                    <a:bodyPr/>
                    <a:lstStyle/>
                    <a:p>
                      <a:pPr>
                        <a:buNone/>
                      </a:pPr>
                      <a:r>
                        <a:rPr lang="en-US" sz="2200" dirty="0">
                          <a:solidFill>
                            <a:schemeClr val="bg1"/>
                          </a:solidFill>
                        </a:rPr>
                        <a:t>Sasanlimab (anti-PD-1)</a:t>
                      </a:r>
                    </a:p>
                  </a:txBody>
                  <a:tcPr anchor="ctr"/>
                </a:tc>
                <a:tc>
                  <a:txBody>
                    <a:bodyPr/>
                    <a:lstStyle/>
                    <a:p>
                      <a:pPr>
                        <a:buNone/>
                      </a:pPr>
                      <a:r>
                        <a:rPr lang="en-US" sz="2200" dirty="0">
                          <a:solidFill>
                            <a:schemeClr val="bg1"/>
                          </a:solidFill>
                        </a:rPr>
                        <a:t>Durvalumab </a:t>
                      </a:r>
                      <a:br>
                        <a:rPr lang="en-US" sz="2200" dirty="0">
                          <a:solidFill>
                            <a:schemeClr val="bg1"/>
                          </a:solidFill>
                        </a:rPr>
                      </a:br>
                      <a:r>
                        <a:rPr lang="en-US" sz="2200" dirty="0">
                          <a:solidFill>
                            <a:schemeClr val="bg1"/>
                          </a:solidFill>
                        </a:rPr>
                        <a:t>(anti-PD-L1)</a:t>
                      </a:r>
                    </a:p>
                  </a:txBody>
                  <a:tcPr anchor="ctr"/>
                </a:tc>
                <a:tc>
                  <a:txBody>
                    <a:bodyPr/>
                    <a:lstStyle/>
                    <a:p>
                      <a:pPr>
                        <a:buNone/>
                      </a:pPr>
                      <a:r>
                        <a:rPr lang="en-US" sz="2200" dirty="0">
                          <a:solidFill>
                            <a:schemeClr val="bg1"/>
                          </a:solidFill>
                        </a:rPr>
                        <a:t>Atezolizumab </a:t>
                      </a:r>
                      <a:br>
                        <a:rPr lang="en-US" sz="2200" dirty="0">
                          <a:solidFill>
                            <a:schemeClr val="bg1"/>
                          </a:solidFill>
                        </a:rPr>
                      </a:br>
                      <a:r>
                        <a:rPr lang="en-US" sz="2200" dirty="0">
                          <a:solidFill>
                            <a:schemeClr val="bg1"/>
                          </a:solidFill>
                        </a:rPr>
                        <a:t>(anti-PD-L1)</a:t>
                      </a:r>
                    </a:p>
                  </a:txBody>
                  <a:tcPr anchor="ctr"/>
                </a:tc>
                <a:extLst>
                  <a:ext uri="{0D108BD9-81ED-4DB2-BD59-A6C34878D82A}">
                    <a16:rowId xmlns:a16="http://schemas.microsoft.com/office/drawing/2014/main" val="594739174"/>
                  </a:ext>
                </a:extLst>
              </a:tr>
              <a:tr h="365760">
                <a:tc>
                  <a:txBody>
                    <a:bodyPr/>
                    <a:lstStyle/>
                    <a:p>
                      <a:pPr>
                        <a:buNone/>
                      </a:pPr>
                      <a:r>
                        <a:rPr lang="en-US" sz="2200" dirty="0">
                          <a:solidFill>
                            <a:schemeClr val="bg1"/>
                          </a:solidFill>
                        </a:rPr>
                        <a:t>Route of Admin</a:t>
                      </a:r>
                    </a:p>
                  </a:txBody>
                  <a:tcPr anchor="ctr"/>
                </a:tc>
                <a:tc>
                  <a:txBody>
                    <a:bodyPr/>
                    <a:lstStyle/>
                    <a:p>
                      <a:pPr>
                        <a:buNone/>
                      </a:pPr>
                      <a:r>
                        <a:rPr lang="en-US" sz="2200" dirty="0">
                          <a:solidFill>
                            <a:schemeClr val="bg1"/>
                          </a:solidFill>
                        </a:rPr>
                        <a:t>SubQ</a:t>
                      </a:r>
                    </a:p>
                  </a:txBody>
                  <a:tcPr anchor="ctr"/>
                </a:tc>
                <a:tc>
                  <a:txBody>
                    <a:bodyPr/>
                    <a:lstStyle/>
                    <a:p>
                      <a:pPr>
                        <a:buNone/>
                      </a:pPr>
                      <a:r>
                        <a:rPr lang="en-US" sz="2200" dirty="0">
                          <a:solidFill>
                            <a:schemeClr val="bg1"/>
                          </a:solidFill>
                        </a:rPr>
                        <a:t>IV</a:t>
                      </a:r>
                    </a:p>
                  </a:txBody>
                  <a:tcPr anchor="ctr"/>
                </a:tc>
                <a:tc>
                  <a:txBody>
                    <a:bodyPr/>
                    <a:lstStyle/>
                    <a:p>
                      <a:pPr>
                        <a:buNone/>
                      </a:pPr>
                      <a:r>
                        <a:rPr lang="en-US" sz="2200" dirty="0">
                          <a:solidFill>
                            <a:schemeClr val="bg1"/>
                          </a:solidFill>
                        </a:rPr>
                        <a:t>IV</a:t>
                      </a:r>
                    </a:p>
                  </a:txBody>
                  <a:tcPr anchor="ctr"/>
                </a:tc>
                <a:extLst>
                  <a:ext uri="{0D108BD9-81ED-4DB2-BD59-A6C34878D82A}">
                    <a16:rowId xmlns:a16="http://schemas.microsoft.com/office/drawing/2014/main" val="2517448254"/>
                  </a:ext>
                </a:extLst>
              </a:tr>
              <a:tr h="365760">
                <a:tc>
                  <a:txBody>
                    <a:bodyPr/>
                    <a:lstStyle/>
                    <a:p>
                      <a:pPr>
                        <a:buNone/>
                      </a:pPr>
                      <a:r>
                        <a:rPr lang="en-US" sz="2200" dirty="0">
                          <a:solidFill>
                            <a:schemeClr val="bg1"/>
                          </a:solidFill>
                        </a:rPr>
                        <a:t>BCG Maintenance</a:t>
                      </a:r>
                    </a:p>
                  </a:txBody>
                  <a:tcPr anchor="ctr"/>
                </a:tc>
                <a:tc>
                  <a:txBody>
                    <a:bodyPr/>
                    <a:lstStyle/>
                    <a:p>
                      <a:pPr>
                        <a:buNone/>
                      </a:pPr>
                      <a:r>
                        <a:rPr lang="en-US" sz="2200" dirty="0">
                          <a:solidFill>
                            <a:schemeClr val="bg1"/>
                          </a:solidFill>
                        </a:rPr>
                        <a:t>2 years</a:t>
                      </a:r>
                    </a:p>
                  </a:txBody>
                  <a:tcPr anchor="ctr"/>
                </a:tc>
                <a:tc>
                  <a:txBody>
                    <a:bodyPr/>
                    <a:lstStyle/>
                    <a:p>
                      <a:pPr>
                        <a:buNone/>
                      </a:pPr>
                      <a:r>
                        <a:rPr lang="en-US" sz="2200" dirty="0">
                          <a:solidFill>
                            <a:schemeClr val="bg1"/>
                          </a:solidFill>
                        </a:rPr>
                        <a:t>2 years</a:t>
                      </a:r>
                    </a:p>
                  </a:txBody>
                  <a:tcPr anchor="ctr"/>
                </a:tc>
                <a:tc>
                  <a:txBody>
                    <a:bodyPr/>
                    <a:lstStyle/>
                    <a:p>
                      <a:pPr>
                        <a:buNone/>
                      </a:pPr>
                      <a:r>
                        <a:rPr lang="en-US" sz="2200" dirty="0">
                          <a:solidFill>
                            <a:schemeClr val="bg1"/>
                          </a:solidFill>
                        </a:rPr>
                        <a:t>1 year</a:t>
                      </a:r>
                    </a:p>
                  </a:txBody>
                  <a:tcPr anchor="ctr"/>
                </a:tc>
                <a:extLst>
                  <a:ext uri="{0D108BD9-81ED-4DB2-BD59-A6C34878D82A}">
                    <a16:rowId xmlns:a16="http://schemas.microsoft.com/office/drawing/2014/main" val="184166082"/>
                  </a:ext>
                </a:extLst>
              </a:tr>
              <a:tr h="365760">
                <a:tc>
                  <a:txBody>
                    <a:bodyPr/>
                    <a:lstStyle/>
                    <a:p>
                      <a:pPr>
                        <a:buNone/>
                      </a:pPr>
                      <a:r>
                        <a:rPr lang="en-US" sz="2200" dirty="0">
                          <a:solidFill>
                            <a:schemeClr val="bg1"/>
                          </a:solidFill>
                        </a:rPr>
                        <a:t>Sample Size</a:t>
                      </a:r>
                    </a:p>
                  </a:txBody>
                  <a:tcPr anchor="ctr"/>
                </a:tc>
                <a:tc>
                  <a:txBody>
                    <a:bodyPr/>
                    <a:lstStyle/>
                    <a:p>
                      <a:pPr>
                        <a:buNone/>
                      </a:pPr>
                      <a:r>
                        <a:rPr lang="en-US" sz="2200" dirty="0">
                          <a:solidFill>
                            <a:schemeClr val="bg1"/>
                          </a:solidFill>
                        </a:rPr>
                        <a:t>1,055</a:t>
                      </a:r>
                    </a:p>
                  </a:txBody>
                  <a:tcPr anchor="ctr"/>
                </a:tc>
                <a:tc>
                  <a:txBody>
                    <a:bodyPr/>
                    <a:lstStyle/>
                    <a:p>
                      <a:pPr>
                        <a:buNone/>
                      </a:pPr>
                      <a:r>
                        <a:rPr lang="en-US" sz="2200" dirty="0">
                          <a:solidFill>
                            <a:schemeClr val="bg1"/>
                          </a:solidFill>
                        </a:rPr>
                        <a:t>1,018</a:t>
                      </a:r>
                    </a:p>
                  </a:txBody>
                  <a:tcPr anchor="ctr"/>
                </a:tc>
                <a:tc>
                  <a:txBody>
                    <a:bodyPr/>
                    <a:lstStyle/>
                    <a:p>
                      <a:pPr>
                        <a:buNone/>
                      </a:pPr>
                      <a:r>
                        <a:rPr lang="en-US" sz="2200" dirty="0">
                          <a:solidFill>
                            <a:schemeClr val="bg1"/>
                          </a:solidFill>
                        </a:rPr>
                        <a:t>517</a:t>
                      </a:r>
                    </a:p>
                  </a:txBody>
                  <a:tcPr anchor="ctr"/>
                </a:tc>
                <a:extLst>
                  <a:ext uri="{0D108BD9-81ED-4DB2-BD59-A6C34878D82A}">
                    <a16:rowId xmlns:a16="http://schemas.microsoft.com/office/drawing/2014/main" val="79124296"/>
                  </a:ext>
                </a:extLst>
              </a:tr>
              <a:tr h="365760">
                <a:tc>
                  <a:txBody>
                    <a:bodyPr/>
                    <a:lstStyle/>
                    <a:p>
                      <a:pPr>
                        <a:buNone/>
                      </a:pPr>
                      <a:r>
                        <a:rPr lang="en-US" sz="2200" dirty="0">
                          <a:solidFill>
                            <a:schemeClr val="bg1"/>
                          </a:solidFill>
                        </a:rPr>
                        <a:t>Primary Endpoint HR</a:t>
                      </a:r>
                    </a:p>
                  </a:txBody>
                  <a:tcPr anchor="ctr"/>
                </a:tc>
                <a:tc>
                  <a:txBody>
                    <a:bodyPr/>
                    <a:lstStyle/>
                    <a:p>
                      <a:pPr>
                        <a:buNone/>
                      </a:pPr>
                      <a:r>
                        <a:rPr lang="en-US" sz="2200" b="1" dirty="0">
                          <a:solidFill>
                            <a:schemeClr val="bg1"/>
                          </a:solidFill>
                        </a:rPr>
                        <a:t>0.68 </a:t>
                      </a:r>
                      <a:r>
                        <a:rPr lang="en-US" sz="2200" dirty="0">
                          <a:solidFill>
                            <a:schemeClr val="bg1"/>
                          </a:solidFill>
                        </a:rPr>
                        <a:t>(0.49-0.94)</a:t>
                      </a:r>
                    </a:p>
                  </a:txBody>
                  <a:tcPr anchor="ctr"/>
                </a:tc>
                <a:tc>
                  <a:txBody>
                    <a:bodyPr/>
                    <a:lstStyle/>
                    <a:p>
                      <a:pPr>
                        <a:buNone/>
                      </a:pPr>
                      <a:r>
                        <a:rPr lang="en-US" sz="2200" b="1" dirty="0">
                          <a:solidFill>
                            <a:schemeClr val="bg1"/>
                          </a:solidFill>
                        </a:rPr>
                        <a:t>0.68</a:t>
                      </a:r>
                      <a:r>
                        <a:rPr lang="en-US" sz="2200" dirty="0">
                          <a:solidFill>
                            <a:schemeClr val="bg1"/>
                          </a:solidFill>
                        </a:rPr>
                        <a:t> (0.50-0.93)</a:t>
                      </a:r>
                    </a:p>
                  </a:txBody>
                  <a:tcPr anchor="ctr"/>
                </a:tc>
                <a:tc>
                  <a:txBody>
                    <a:bodyPr/>
                    <a:lstStyle/>
                    <a:p>
                      <a:pPr>
                        <a:buNone/>
                      </a:pPr>
                      <a:r>
                        <a:rPr lang="en-US" sz="2200" b="1" dirty="0">
                          <a:solidFill>
                            <a:schemeClr val="bg1"/>
                          </a:solidFill>
                        </a:rPr>
                        <a:t>0.98</a:t>
                      </a:r>
                      <a:r>
                        <a:rPr lang="en-US" sz="2200" dirty="0">
                          <a:solidFill>
                            <a:schemeClr val="bg1"/>
                          </a:solidFill>
                        </a:rPr>
                        <a:t> (0.71-1.36)</a:t>
                      </a:r>
                    </a:p>
                  </a:txBody>
                  <a:tcPr anchor="ctr"/>
                </a:tc>
                <a:extLst>
                  <a:ext uri="{0D108BD9-81ED-4DB2-BD59-A6C34878D82A}">
                    <a16:rowId xmlns:a16="http://schemas.microsoft.com/office/drawing/2014/main" val="4062855599"/>
                  </a:ext>
                </a:extLst>
              </a:tr>
              <a:tr h="365760">
                <a:tc>
                  <a:txBody>
                    <a:bodyPr/>
                    <a:lstStyle/>
                    <a:p>
                      <a:pPr>
                        <a:buNone/>
                      </a:pPr>
                      <a:r>
                        <a:rPr lang="en-US" sz="2200" dirty="0">
                          <a:solidFill>
                            <a:schemeClr val="bg1"/>
                          </a:solidFill>
                        </a:rPr>
                        <a:t>Result</a:t>
                      </a:r>
                    </a:p>
                  </a:txBody>
                  <a:tcPr anchor="ctr"/>
                </a:tc>
                <a:tc>
                  <a:txBody>
                    <a:bodyPr/>
                    <a:lstStyle/>
                    <a:p>
                      <a:pPr>
                        <a:buNone/>
                      </a:pPr>
                      <a:r>
                        <a:rPr lang="en-US" sz="2200" b="1" dirty="0">
                          <a:solidFill>
                            <a:schemeClr val="bg1"/>
                          </a:solidFill>
                        </a:rPr>
                        <a:t>Positive</a:t>
                      </a:r>
                    </a:p>
                  </a:txBody>
                  <a:tcPr anchor="ctr"/>
                </a:tc>
                <a:tc>
                  <a:txBody>
                    <a:bodyPr/>
                    <a:lstStyle/>
                    <a:p>
                      <a:pPr>
                        <a:buNone/>
                      </a:pPr>
                      <a:r>
                        <a:rPr lang="en-US" sz="2200" b="1" dirty="0">
                          <a:solidFill>
                            <a:schemeClr val="bg1"/>
                          </a:solidFill>
                        </a:rPr>
                        <a:t>Positive</a:t>
                      </a:r>
                    </a:p>
                  </a:txBody>
                  <a:tcPr anchor="ctr"/>
                </a:tc>
                <a:tc>
                  <a:txBody>
                    <a:bodyPr/>
                    <a:lstStyle/>
                    <a:p>
                      <a:pPr>
                        <a:buNone/>
                      </a:pPr>
                      <a:r>
                        <a:rPr lang="en-US" sz="2200" b="1" dirty="0">
                          <a:solidFill>
                            <a:schemeClr val="bg1"/>
                          </a:solidFill>
                        </a:rPr>
                        <a:t>Negative</a:t>
                      </a:r>
                    </a:p>
                  </a:txBody>
                  <a:tcPr anchor="ctr"/>
                </a:tc>
                <a:extLst>
                  <a:ext uri="{0D108BD9-81ED-4DB2-BD59-A6C34878D82A}">
                    <a16:rowId xmlns:a16="http://schemas.microsoft.com/office/drawing/2014/main" val="1690247254"/>
                  </a:ext>
                </a:extLst>
              </a:tr>
              <a:tr h="365760">
                <a:tc>
                  <a:txBody>
                    <a:bodyPr/>
                    <a:lstStyle/>
                    <a:p>
                      <a:pPr>
                        <a:buNone/>
                      </a:pPr>
                      <a:r>
                        <a:rPr lang="en-US" sz="2200" dirty="0">
                          <a:solidFill>
                            <a:schemeClr val="bg1"/>
                          </a:solidFill>
                        </a:rPr>
                        <a:t>CIS Subgroup Benefit</a:t>
                      </a:r>
                    </a:p>
                  </a:txBody>
                  <a:tcPr anchor="ctr"/>
                </a:tc>
                <a:tc>
                  <a:txBody>
                    <a:bodyPr/>
                    <a:lstStyle/>
                    <a:p>
                      <a:pPr>
                        <a:buNone/>
                      </a:pPr>
                      <a:r>
                        <a:rPr lang="en-US" sz="2200" dirty="0">
                          <a:solidFill>
                            <a:schemeClr val="bg1"/>
                          </a:solidFill>
                        </a:rPr>
                        <a:t>Yes</a:t>
                      </a:r>
                    </a:p>
                  </a:txBody>
                  <a:tcPr anchor="ctr"/>
                </a:tc>
                <a:tc>
                  <a:txBody>
                    <a:bodyPr/>
                    <a:lstStyle/>
                    <a:p>
                      <a:pPr>
                        <a:buNone/>
                      </a:pPr>
                      <a:r>
                        <a:rPr lang="en-US" sz="2200" dirty="0">
                          <a:solidFill>
                            <a:schemeClr val="bg1"/>
                          </a:solidFill>
                        </a:rPr>
                        <a:t>No</a:t>
                      </a:r>
                    </a:p>
                  </a:txBody>
                  <a:tcPr anchor="ctr"/>
                </a:tc>
                <a:tc>
                  <a:txBody>
                    <a:bodyPr/>
                    <a:lstStyle/>
                    <a:p>
                      <a:pPr>
                        <a:buNone/>
                      </a:pPr>
                      <a:r>
                        <a:rPr lang="en-US" sz="2200" dirty="0">
                          <a:solidFill>
                            <a:schemeClr val="bg1"/>
                          </a:solidFill>
                        </a:rPr>
                        <a:t>No</a:t>
                      </a:r>
                    </a:p>
                  </a:txBody>
                  <a:tcPr anchor="ctr"/>
                </a:tc>
                <a:extLst>
                  <a:ext uri="{0D108BD9-81ED-4DB2-BD59-A6C34878D82A}">
                    <a16:rowId xmlns:a16="http://schemas.microsoft.com/office/drawing/2014/main" val="1326587117"/>
                  </a:ext>
                </a:extLst>
              </a:tr>
              <a:tr h="365760">
                <a:tc>
                  <a:txBody>
                    <a:bodyPr/>
                    <a:lstStyle/>
                    <a:p>
                      <a:pPr>
                        <a:buNone/>
                      </a:pPr>
                      <a:r>
                        <a:rPr lang="en-US" sz="2200" dirty="0">
                          <a:solidFill>
                            <a:schemeClr val="bg1"/>
                          </a:solidFill>
                        </a:rPr>
                        <a:t>OS benefit?</a:t>
                      </a:r>
                    </a:p>
                  </a:txBody>
                  <a:tcPr anchor="ctr"/>
                </a:tc>
                <a:tc>
                  <a:txBody>
                    <a:bodyPr/>
                    <a:lstStyle/>
                    <a:p>
                      <a:pPr>
                        <a:buNone/>
                      </a:pPr>
                      <a:r>
                        <a:rPr lang="en-US" sz="2200" dirty="0">
                          <a:solidFill>
                            <a:schemeClr val="bg1"/>
                          </a:solidFill>
                        </a:rPr>
                        <a:t>Immature</a:t>
                      </a:r>
                    </a:p>
                  </a:txBody>
                  <a:tcPr anchor="ctr"/>
                </a:tc>
                <a:tc>
                  <a:txBody>
                    <a:bodyPr/>
                    <a:lstStyle/>
                    <a:p>
                      <a:pPr>
                        <a:buNone/>
                      </a:pPr>
                      <a:r>
                        <a:rPr lang="en-US" sz="2200" dirty="0">
                          <a:solidFill>
                            <a:schemeClr val="bg1"/>
                          </a:solidFill>
                        </a:rPr>
                        <a:t>Immature</a:t>
                      </a:r>
                    </a:p>
                  </a:txBody>
                  <a:tcPr anchor="ctr"/>
                </a:tc>
                <a:tc>
                  <a:txBody>
                    <a:bodyPr/>
                    <a:lstStyle/>
                    <a:p>
                      <a:pPr>
                        <a:buNone/>
                      </a:pPr>
                      <a:r>
                        <a:rPr lang="en-US" sz="2200" dirty="0">
                          <a:solidFill>
                            <a:schemeClr val="bg1"/>
                          </a:solidFill>
                        </a:rPr>
                        <a:t>Immature</a:t>
                      </a:r>
                    </a:p>
                  </a:txBody>
                  <a:tcPr anchor="ctr"/>
                </a:tc>
                <a:extLst>
                  <a:ext uri="{0D108BD9-81ED-4DB2-BD59-A6C34878D82A}">
                    <a16:rowId xmlns:a16="http://schemas.microsoft.com/office/drawing/2014/main" val="12639257"/>
                  </a:ext>
                </a:extLst>
              </a:tr>
            </a:tbl>
          </a:graphicData>
        </a:graphic>
      </p:graphicFrame>
      <p:sp>
        <p:nvSpPr>
          <p:cNvPr id="3" name="Text Placeholder 1">
            <a:extLst>
              <a:ext uri="{FF2B5EF4-FFF2-40B4-BE49-F238E27FC236}">
                <a16:creationId xmlns:a16="http://schemas.microsoft.com/office/drawing/2014/main" id="{0B6F2C54-DC46-3B3D-8C2D-2B246ECEAE1D}"/>
              </a:ext>
            </a:extLst>
          </p:cNvPr>
          <p:cNvSpPr txBox="1">
            <a:spLocks/>
          </p:cNvSpPr>
          <p:nvPr/>
        </p:nvSpPr>
        <p:spPr>
          <a:xfrm>
            <a:off x="0" y="6511738"/>
            <a:ext cx="8913091" cy="275470"/>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DeSantis et al. ESMO 2025; Powles et al. ASCO 2025; </a:t>
            </a:r>
            <a:r>
              <a:rPr kumimoji="0" lang="en-US" sz="1200" b="0" i="0" u="none" strike="noStrike" kern="0" cap="none" spc="0" normalizeH="0" baseline="0" noProof="0" dirty="0" err="1">
                <a:ln>
                  <a:noFill/>
                </a:ln>
                <a:solidFill>
                  <a:srgbClr val="000000"/>
                </a:solidFill>
                <a:effectLst/>
                <a:uLnTx/>
                <a:uFillTx/>
                <a:latin typeface="Calibri" panose="020F0502020204030204" pitchFamily="34" charset="0"/>
                <a:ea typeface="+mn-ea"/>
                <a:cs typeface="+mn-cs"/>
              </a:rPr>
              <a:t>Roupret</a:t>
            </a: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 et al. ESMO 2025; Shore et al AUA 2025</a:t>
            </a:r>
          </a:p>
        </p:txBody>
      </p:sp>
    </p:spTree>
    <p:extLst>
      <p:ext uri="{BB962C8B-B14F-4D97-AF65-F5344CB8AC3E}">
        <p14:creationId xmlns:p14="http://schemas.microsoft.com/office/powerpoint/2010/main" val="2532430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3BB7D-3D7E-261F-FAA6-53B296BB7FF9}"/>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2591358D-C25A-AA31-1BD5-82DC712D3B25}"/>
              </a:ext>
            </a:extLst>
          </p:cNvPr>
          <p:cNvSpPr txBox="1">
            <a:spLocks/>
          </p:cNvSpPr>
          <p:nvPr/>
        </p:nvSpPr>
        <p:spPr>
          <a:xfrm>
            <a:off x="-163286" y="6501784"/>
            <a:ext cx="12191999" cy="276999"/>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Adapted from: Li and International Bladder Cancer Group, Eur Urol, 2024 </a:t>
            </a:r>
          </a:p>
        </p:txBody>
      </p:sp>
      <p:pic>
        <p:nvPicPr>
          <p:cNvPr id="5" name="Picture 4">
            <a:extLst>
              <a:ext uri="{FF2B5EF4-FFF2-40B4-BE49-F238E27FC236}">
                <a16:creationId xmlns:a16="http://schemas.microsoft.com/office/drawing/2014/main" id="{9B0806EC-F042-9EA0-0D89-398DEC88900C}"/>
              </a:ext>
            </a:extLst>
          </p:cNvPr>
          <p:cNvPicPr>
            <a:picLocks noChangeAspect="1"/>
          </p:cNvPicPr>
          <p:nvPr/>
        </p:nvPicPr>
        <p:blipFill>
          <a:blip r:embed="rId2"/>
          <a:srcRect b="24960"/>
          <a:stretch>
            <a:fillRect/>
          </a:stretch>
        </p:blipFill>
        <p:spPr>
          <a:xfrm>
            <a:off x="20" y="751124"/>
            <a:ext cx="12191980" cy="6106876"/>
          </a:xfrm>
          <a:prstGeom prst="rect">
            <a:avLst/>
          </a:prstGeom>
          <a:noFill/>
        </p:spPr>
      </p:pic>
      <p:sp>
        <p:nvSpPr>
          <p:cNvPr id="2" name="Rectangle 1">
            <a:extLst>
              <a:ext uri="{FF2B5EF4-FFF2-40B4-BE49-F238E27FC236}">
                <a16:creationId xmlns:a16="http://schemas.microsoft.com/office/drawing/2014/main" id="{41B0E8F4-817F-52AD-BD82-9BED93A208AE}"/>
              </a:ext>
            </a:extLst>
          </p:cNvPr>
          <p:cNvSpPr/>
          <p:nvPr/>
        </p:nvSpPr>
        <p:spPr bwMode="auto">
          <a:xfrm>
            <a:off x="149697" y="4898570"/>
            <a:ext cx="12042303" cy="1349830"/>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DEC6C4AA-1827-E773-89EE-AAF4BDB049CC}"/>
              </a:ext>
            </a:extLst>
          </p:cNvPr>
          <p:cNvSpPr/>
          <p:nvPr/>
        </p:nvSpPr>
        <p:spPr bwMode="auto">
          <a:xfrm>
            <a:off x="74848" y="1077684"/>
            <a:ext cx="12042303" cy="1238467"/>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DE29449E-2444-FCD3-166F-8902DFBDDB60}"/>
              </a:ext>
            </a:extLst>
          </p:cNvPr>
          <p:cNvSpPr/>
          <p:nvPr/>
        </p:nvSpPr>
        <p:spPr bwMode="auto">
          <a:xfrm>
            <a:off x="1915886" y="830332"/>
            <a:ext cx="8077200" cy="1485820"/>
          </a:xfrm>
          <a:prstGeom prst="round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9AEA1DC-E0C0-E874-331C-FFDD4DCA6AE8}"/>
              </a:ext>
            </a:extLst>
          </p:cNvPr>
          <p:cNvSpPr txBox="1"/>
          <p:nvPr/>
        </p:nvSpPr>
        <p:spPr bwMode="auto">
          <a:xfrm>
            <a:off x="2768376" y="955105"/>
            <a:ext cx="6655246" cy="1323439"/>
          </a:xfrm>
          <a:prstGeom prst="rect">
            <a:avLst/>
          </a:prstGeom>
          <a:noFill/>
          <a:ln w="57150"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BCG-Unresponsive NMIBC</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Pt refusing or ineligible for RC</a:t>
            </a:r>
          </a:p>
        </p:txBody>
      </p:sp>
      <p:sp>
        <p:nvSpPr>
          <p:cNvPr id="10" name="Text Placeholder 1">
            <a:extLst>
              <a:ext uri="{FF2B5EF4-FFF2-40B4-BE49-F238E27FC236}">
                <a16:creationId xmlns:a16="http://schemas.microsoft.com/office/drawing/2014/main" id="{D2E2B385-C498-D8B5-87E5-4E310299DD5E}"/>
              </a:ext>
            </a:extLst>
          </p:cNvPr>
          <p:cNvSpPr txBox="1">
            <a:spLocks/>
          </p:cNvSpPr>
          <p:nvPr/>
        </p:nvSpPr>
        <p:spPr>
          <a:xfrm>
            <a:off x="-81643" y="6429595"/>
            <a:ext cx="12191999" cy="276999"/>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marR="0" lvl="0" indent="0" algn="r"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Adapted from: Li and International Bladder Cancer Group, Eur Urol, 2024 </a:t>
            </a:r>
          </a:p>
        </p:txBody>
      </p:sp>
    </p:spTree>
    <p:extLst>
      <p:ext uri="{BB962C8B-B14F-4D97-AF65-F5344CB8AC3E}">
        <p14:creationId xmlns:p14="http://schemas.microsoft.com/office/powerpoint/2010/main" val="1273777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9F1F2F-65EC-AA33-C408-270BF9671CE9}"/>
              </a:ext>
            </a:extLst>
          </p:cNvPr>
          <p:cNvSpPr>
            <a:spLocks noGrp="1"/>
          </p:cNvSpPr>
          <p:nvPr>
            <p:ph type="body" sz="quarter" idx="11"/>
          </p:nvPr>
        </p:nvSpPr>
        <p:spPr>
          <a:xfrm>
            <a:off x="0" y="6528268"/>
            <a:ext cx="8931564" cy="276999"/>
          </a:xfrm>
        </p:spPr>
        <p:txBody>
          <a:bodyPr/>
          <a:lstStyle/>
          <a:p>
            <a:r>
              <a:rPr lang="en-US" dirty="0"/>
              <a:t>Wiesen B, et al Front. Oncol. 2025</a:t>
            </a:r>
          </a:p>
        </p:txBody>
      </p:sp>
      <p:pic>
        <p:nvPicPr>
          <p:cNvPr id="8" name="Picture 7">
            <a:extLst>
              <a:ext uri="{FF2B5EF4-FFF2-40B4-BE49-F238E27FC236}">
                <a16:creationId xmlns:a16="http://schemas.microsoft.com/office/drawing/2014/main" id="{E2173631-6A31-346B-63B6-32535BA52E6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745398" y="249012"/>
            <a:ext cx="6372336" cy="6498771"/>
          </a:xfrm>
          <a:prstGeom prst="rect">
            <a:avLst/>
          </a:prstGeom>
        </p:spPr>
      </p:pic>
      <p:sp>
        <p:nvSpPr>
          <p:cNvPr id="10" name="TextBox 9">
            <a:extLst>
              <a:ext uri="{FF2B5EF4-FFF2-40B4-BE49-F238E27FC236}">
                <a16:creationId xmlns:a16="http://schemas.microsoft.com/office/drawing/2014/main" id="{2DAE215B-7B5F-191A-4E13-FF101B73A3BE}"/>
              </a:ext>
            </a:extLst>
          </p:cNvPr>
          <p:cNvSpPr txBox="1"/>
          <p:nvPr/>
        </p:nvSpPr>
        <p:spPr>
          <a:xfrm rot="16200000">
            <a:off x="4159646" y="3264220"/>
            <a:ext cx="1430972" cy="923330"/>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Viral 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Bacterial Vector</a:t>
            </a:r>
          </a:p>
        </p:txBody>
      </p:sp>
      <p:sp>
        <p:nvSpPr>
          <p:cNvPr id="11" name="TextBox 10">
            <a:extLst>
              <a:ext uri="{FF2B5EF4-FFF2-40B4-BE49-F238E27FC236}">
                <a16:creationId xmlns:a16="http://schemas.microsoft.com/office/drawing/2014/main" id="{5AEEAB1C-94B0-278F-4EC0-865E3849C437}"/>
              </a:ext>
            </a:extLst>
          </p:cNvPr>
          <p:cNvSpPr txBox="1"/>
          <p:nvPr/>
        </p:nvSpPr>
        <p:spPr>
          <a:xfrm rot="16200000">
            <a:off x="3961400" y="5447436"/>
            <a:ext cx="2381462" cy="369332"/>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Chemotherapy</a:t>
            </a:r>
          </a:p>
        </p:txBody>
      </p:sp>
      <p:sp>
        <p:nvSpPr>
          <p:cNvPr id="13" name="Content Placeholder 3">
            <a:extLst>
              <a:ext uri="{FF2B5EF4-FFF2-40B4-BE49-F238E27FC236}">
                <a16:creationId xmlns:a16="http://schemas.microsoft.com/office/drawing/2014/main" id="{F40283E7-60BA-7597-B881-0E5B53CA9214}"/>
              </a:ext>
            </a:extLst>
          </p:cNvPr>
          <p:cNvSpPr>
            <a:spLocks noGrp="1"/>
          </p:cNvSpPr>
          <p:nvPr>
            <p:ph sz="half" idx="2"/>
          </p:nvPr>
        </p:nvSpPr>
        <p:spPr>
          <a:xfrm>
            <a:off x="181640" y="1638299"/>
            <a:ext cx="5914359" cy="4603995"/>
          </a:xfrm>
        </p:spPr>
        <p:txBody>
          <a:bodyPr/>
          <a:lstStyle/>
          <a:p>
            <a:r>
              <a:rPr lang="en-US" dirty="0"/>
              <a:t>Treatment naïve vs BCG-resistant</a:t>
            </a:r>
          </a:p>
          <a:p>
            <a:endParaRPr lang="en-US" dirty="0"/>
          </a:p>
          <a:p>
            <a:r>
              <a:rPr lang="en-US" dirty="0"/>
              <a:t>Multiple Modalities </a:t>
            </a:r>
          </a:p>
          <a:p>
            <a:pPr lvl="1"/>
            <a:r>
              <a:rPr lang="en-US" dirty="0"/>
              <a:t>Intravesical</a:t>
            </a:r>
          </a:p>
          <a:p>
            <a:pPr lvl="1"/>
            <a:r>
              <a:rPr lang="en-US" dirty="0"/>
              <a:t>Systemic</a:t>
            </a:r>
          </a:p>
          <a:p>
            <a:pPr lvl="1"/>
            <a:r>
              <a:rPr lang="en-US" dirty="0"/>
              <a:t>Combinations</a:t>
            </a:r>
          </a:p>
        </p:txBody>
      </p:sp>
      <p:sp>
        <p:nvSpPr>
          <p:cNvPr id="6" name="Title 1">
            <a:extLst>
              <a:ext uri="{FF2B5EF4-FFF2-40B4-BE49-F238E27FC236}">
                <a16:creationId xmlns:a16="http://schemas.microsoft.com/office/drawing/2014/main" id="{752064F7-EB01-97FD-E13B-DA7C6336DACF}"/>
              </a:ext>
            </a:extLst>
          </p:cNvPr>
          <p:cNvSpPr txBox="1">
            <a:spLocks/>
          </p:cNvSpPr>
          <p:nvPr/>
        </p:nvSpPr>
        <p:spPr>
          <a:xfrm>
            <a:off x="604675" y="249012"/>
            <a:ext cx="10872444" cy="1103313"/>
          </a:xfrm>
          <a:prstGeom prst="rect">
            <a:avLst/>
          </a:prstGeom>
        </p:spPr>
        <p:txBody>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Many Ongoing Trials</a:t>
            </a:r>
          </a:p>
        </p:txBody>
      </p:sp>
    </p:spTree>
    <p:extLst>
      <p:ext uri="{BB962C8B-B14F-4D97-AF65-F5344CB8AC3E}">
        <p14:creationId xmlns:p14="http://schemas.microsoft.com/office/powerpoint/2010/main" val="2927824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5595-B6CF-8D0D-EC8F-3335AABE3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3B2F-9D11-81BA-6C2F-210BC4D1882D}"/>
              </a:ext>
            </a:extLst>
          </p:cNvPr>
          <p:cNvSpPr>
            <a:spLocks noGrp="1"/>
          </p:cNvSpPr>
          <p:nvPr>
            <p:ph type="title"/>
          </p:nvPr>
        </p:nvSpPr>
        <p:spPr>
          <a:xfrm>
            <a:off x="916516" y="116632"/>
            <a:ext cx="10358967" cy="1196752"/>
          </a:xfrm>
        </p:spPr>
        <p:txBody>
          <a:bodyPr/>
          <a:lstStyle/>
          <a:p>
            <a:r>
              <a:rPr lang="en-US" sz="3200" dirty="0">
                <a:solidFill>
                  <a:srgbClr val="0432FF"/>
                </a:solidFill>
              </a:rPr>
              <a:t>Dr Gupta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91AD8D69-A41C-746C-66D1-CD72CCCFD9C7}"/>
              </a:ext>
            </a:extLst>
          </p:cNvPr>
          <p:cNvGraphicFramePr>
            <a:graphicFrameLocks/>
          </p:cNvGraphicFramePr>
          <p:nvPr>
            <p:extLst>
              <p:ext uri="{D42A27DB-BD31-4B8C-83A1-F6EECF244321}">
                <p14:modId xmlns:p14="http://schemas.microsoft.com/office/powerpoint/2010/main" val="2946226673"/>
              </p:ext>
            </p:extLst>
          </p:nvPr>
        </p:nvGraphicFramePr>
        <p:xfrm>
          <a:off x="1236095" y="1676401"/>
          <a:ext cx="9719807" cy="4344888"/>
        </p:xfrm>
        <a:graphic>
          <a:graphicData uri="http://schemas.openxmlformats.org/drawingml/2006/table">
            <a:tbl>
              <a:tblPr firstRow="1" bandRow="1">
                <a:tableStyleId>{F2DE63D5-997A-4646-A377-4702673A728D}</a:tableStyleId>
              </a:tblPr>
              <a:tblGrid>
                <a:gridCol w="2843681">
                  <a:extLst>
                    <a:ext uri="{9D8B030D-6E8A-4147-A177-3AD203B41FA5}">
                      <a16:colId xmlns:a16="http://schemas.microsoft.com/office/drawing/2014/main" val="20000"/>
                    </a:ext>
                  </a:extLst>
                </a:gridCol>
                <a:gridCol w="6876126">
                  <a:extLst>
                    <a:ext uri="{9D8B030D-6E8A-4147-A177-3AD203B41FA5}">
                      <a16:colId xmlns:a16="http://schemas.microsoft.com/office/drawing/2014/main" val="20001"/>
                    </a:ext>
                  </a:extLst>
                </a:gridCol>
              </a:tblGrid>
              <a:tr h="871591">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Bristol Myers Squibb, Merck, Novartis, Pfizer Inc, Tyra Biosciences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74677">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Astellas, AstraZeneca Pharmaceuticals LP, Bayer HealthCare Pharmaceuticals, Bristol Myers Squibb, Convergent Therapeutics Inc, Foundation Medicine, Johnson &amp; Johnson,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r h="1049310">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Amgen Inc, Bristol Myers Squibb, Convergent Therapeutics Inc, Flare Therapeutics, Merck, Novartis, Pfizer Inc, Roche Laboratories Inc, Tyra Biosciences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0160206"/>
                  </a:ext>
                </a:extLst>
              </a:tr>
              <a:tr h="1049310">
                <a:tc>
                  <a:txBody>
                    <a:bodyPr/>
                    <a:lstStyle/>
                    <a:p>
                      <a:r>
                        <a:rPr lang="en-US" sz="2000" b="1" kern="1200" dirty="0">
                          <a:solidFill>
                            <a:schemeClr val="tx1"/>
                          </a:solidFill>
                          <a:effectLst/>
                          <a:latin typeface="+mn-lt"/>
                          <a:ea typeface="+mn-ea"/>
                          <a:cs typeface="+mn-cs"/>
                        </a:rPr>
                        <a:t>Data and Safety Monitoring Boards/</a:t>
                      </a:r>
                      <a:br>
                        <a:rPr lang="en-US" sz="2000" b="1" kern="1200" dirty="0">
                          <a:solidFill>
                            <a:schemeClr val="tx1"/>
                          </a:solidFill>
                          <a:effectLst/>
                          <a:latin typeface="+mn-lt"/>
                          <a:ea typeface="+mn-ea"/>
                          <a:cs typeface="+mn-cs"/>
                        </a:rPr>
                      </a:br>
                      <a:r>
                        <a:rPr lang="en-US" sz="2000" b="1" kern="1200" dirty="0">
                          <a:solidFill>
                            <a:schemeClr val="tx1"/>
                          </a:solidFill>
                          <a:effectLst/>
                          <a:latin typeface="+mn-lt"/>
                          <a:ea typeface="+mn-ea"/>
                          <a:cs typeface="+mn-cs"/>
                        </a:rPr>
                        <a:t>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err="1">
                          <a:solidFill>
                            <a:schemeClr val="tx1"/>
                          </a:solidFill>
                          <a:effectLst/>
                          <a:latin typeface="+mn-lt"/>
                          <a:ea typeface="+mn-ea"/>
                          <a:cs typeface="+mn-cs"/>
                        </a:rPr>
                        <a:t>Protara</a:t>
                      </a:r>
                      <a:r>
                        <a:rPr lang="en-US" sz="20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9747798"/>
                  </a:ext>
                </a:extLst>
              </a:tr>
            </a:tbl>
          </a:graphicData>
        </a:graphic>
      </p:graphicFrame>
    </p:spTree>
    <p:custDataLst>
      <p:tags r:id="rId1"/>
    </p:custDataLst>
    <p:extLst>
      <p:ext uri="{BB962C8B-B14F-4D97-AF65-F5344CB8AC3E}">
        <p14:creationId xmlns:p14="http://schemas.microsoft.com/office/powerpoint/2010/main" val="53075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EAA1C-6F3D-BCBE-B6C1-96408E5C038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869C4E4-9687-4B82-C701-1F133955C9F0}"/>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39F364A-41EF-DE40-FDA2-841FD7D4FC7B}"/>
              </a:ext>
            </a:extLst>
          </p:cNvPr>
          <p:cNvSpPr>
            <a:spLocks noGrp="1"/>
          </p:cNvSpPr>
          <p:nvPr>
            <p:ph type="title"/>
          </p:nvPr>
        </p:nvSpPr>
        <p:spPr>
          <a:xfrm>
            <a:off x="1122023" y="548680"/>
            <a:ext cx="10062756" cy="1085498"/>
          </a:xfrm>
        </p:spPr>
        <p:txBody>
          <a:bodyPr lIns="91440" tIns="91440" rIns="91440" bIns="182880"/>
          <a:lstStyle/>
          <a:p>
            <a:r>
              <a:rPr lang="en-US" sz="4000" dirty="0">
                <a:solidFill>
                  <a:schemeClr val="bg1"/>
                </a:solidFill>
              </a:rPr>
              <a:t>Second Opinion</a:t>
            </a:r>
          </a:p>
        </p:txBody>
      </p:sp>
      <p:sp>
        <p:nvSpPr>
          <p:cNvPr id="8" name="Title 1">
            <a:extLst>
              <a:ext uri="{FF2B5EF4-FFF2-40B4-BE49-F238E27FC236}">
                <a16:creationId xmlns:a16="http://schemas.microsoft.com/office/drawing/2014/main" id="{8CA9A4A7-C2E5-439F-42F4-CB6D11E21731}"/>
              </a:ext>
            </a:extLst>
          </p:cNvPr>
          <p:cNvSpPr txBox="1">
            <a:spLocks/>
          </p:cNvSpPr>
          <p:nvPr/>
        </p:nvSpPr>
        <p:spPr bwMode="auto">
          <a:xfrm>
            <a:off x="1432146"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Elizabeth R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Plimack</a:t>
            </a: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 MD, MS</a:t>
            </a:r>
          </a:p>
        </p:txBody>
      </p:sp>
      <p:sp>
        <p:nvSpPr>
          <p:cNvPr id="5" name="Title 1">
            <a:extLst>
              <a:ext uri="{FF2B5EF4-FFF2-40B4-BE49-F238E27FC236}">
                <a16:creationId xmlns:a16="http://schemas.microsoft.com/office/drawing/2014/main" id="{DA71EFD6-C6BE-C093-4D8C-AA6F1CAEE7F2}"/>
              </a:ext>
            </a:extLst>
          </p:cNvPr>
          <p:cNvSpPr txBox="1">
            <a:spLocks/>
          </p:cNvSpPr>
          <p:nvPr/>
        </p:nvSpPr>
        <p:spPr bwMode="auto">
          <a:xfrm>
            <a:off x="5934081"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6" name="Picture 5" descr="A person wearing a headset&#10;&#10;AI-generated content may be incorrect.">
            <a:extLst>
              <a:ext uri="{FF2B5EF4-FFF2-40B4-BE49-F238E27FC236}">
                <a16:creationId xmlns:a16="http://schemas.microsoft.com/office/drawing/2014/main" id="{C0C9D7C7-3138-7A7B-1744-D68156D5F19E}"/>
              </a:ext>
            </a:extLst>
          </p:cNvPr>
          <p:cNvPicPr>
            <a:picLocks noChangeAspect="1"/>
          </p:cNvPicPr>
          <p:nvPr/>
        </p:nvPicPr>
        <p:blipFill>
          <a:blip r:embed="rId2"/>
          <a:srcRect l="22668" t="3798" r="23351" b="399"/>
          <a:stretch>
            <a:fillRect/>
          </a:stretch>
        </p:blipFill>
        <p:spPr>
          <a:xfrm>
            <a:off x="2297368" y="2487232"/>
            <a:ext cx="2651760" cy="2647290"/>
          </a:xfrm>
          <a:prstGeom prst="ellipse">
            <a:avLst/>
          </a:prstGeom>
          <a:effectLst>
            <a:outerShdw blurRad="50800" dist="38100" dir="2700000" algn="tl" rotWithShape="0">
              <a:prstClr val="black">
                <a:alpha val="40000"/>
              </a:prstClr>
            </a:outerShdw>
          </a:effectLst>
        </p:spPr>
      </p:pic>
      <p:pic>
        <p:nvPicPr>
          <p:cNvPr id="10" name="Picture 9" descr="A person in a white shirt&#10;&#10;AI-generated content may be incorrect.">
            <a:extLst>
              <a:ext uri="{FF2B5EF4-FFF2-40B4-BE49-F238E27FC236}">
                <a16:creationId xmlns:a16="http://schemas.microsoft.com/office/drawing/2014/main" id="{FF3C4EBD-F22D-364E-17FF-9C46D0F6BBB6}"/>
              </a:ext>
            </a:extLst>
          </p:cNvPr>
          <p:cNvPicPr>
            <a:picLocks noChangeAspect="1"/>
          </p:cNvPicPr>
          <p:nvPr/>
        </p:nvPicPr>
        <p:blipFill>
          <a:blip r:embed="rId3"/>
          <a:srcRect l="22367" r="19429" b="17523"/>
          <a:stretch>
            <a:fillRect/>
          </a:stretch>
        </p:blipFill>
        <p:spPr>
          <a:xfrm>
            <a:off x="6799303" y="248276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4229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05D8-BFAE-0A79-3D93-266080B548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E215908-7FD6-00F6-3700-13DC6E010EAA}"/>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4D0CFB9A-F125-BBDE-579F-119F9ADB250C}"/>
              </a:ext>
            </a:extLst>
          </p:cNvPr>
          <p:cNvSpPr>
            <a:spLocks noGrp="1"/>
          </p:cNvSpPr>
          <p:nvPr>
            <p:ph idx="1"/>
          </p:nvPr>
        </p:nvSpPr>
        <p:spPr>
          <a:xfrm>
            <a:off x="912287" y="1268760"/>
            <a:ext cx="10224274" cy="4799013"/>
          </a:xfrm>
        </p:spPr>
        <p:txBody>
          <a:bodyPr/>
          <a:lstStyle/>
          <a:p>
            <a:pPr marL="98425" indent="0">
              <a:buNone/>
            </a:pPr>
            <a:r>
              <a:rPr lang="en-US" dirty="0">
                <a:solidFill>
                  <a:schemeClr val="tx1"/>
                </a:solidFill>
              </a:rPr>
              <a:t>What treatment options would you discuss with this 72-year-old man with an active lifestyle who wants to avoid cystectomy and has received BCG induction with maintenance, gemcitabine/docetaxel, and nadofaragene firadenovec with eventual recurrence of high-grade NMIBC?</a:t>
            </a:r>
            <a:r>
              <a:rPr lang="en-US" dirty="0">
                <a:solidFill>
                  <a:srgbClr val="FF40FF"/>
                </a:solidFill>
              </a:rPr>
              <a:t> </a:t>
            </a:r>
          </a:p>
          <a:p>
            <a:pPr marL="98425" indent="0">
              <a:buNone/>
            </a:pPr>
            <a:r>
              <a:rPr lang="en-US" dirty="0">
                <a:solidFill>
                  <a:schemeClr val="tx1"/>
                </a:solidFill>
              </a:rPr>
              <a:t>The patient does not want to receive pembrolizumab due to concerns about adverse events and lack of long-term efficacy. How would this impact your discussion? </a:t>
            </a:r>
          </a:p>
          <a:p>
            <a:pPr marL="98425" indent="0">
              <a:buNone/>
            </a:pPr>
            <a:endParaRPr lang="en-US" dirty="0">
              <a:solidFill>
                <a:srgbClr val="FF40FF"/>
              </a:solidFill>
            </a:endParaRPr>
          </a:p>
        </p:txBody>
      </p:sp>
    </p:spTree>
    <p:extLst>
      <p:ext uri="{BB962C8B-B14F-4D97-AF65-F5344CB8AC3E}">
        <p14:creationId xmlns:p14="http://schemas.microsoft.com/office/powerpoint/2010/main" val="560040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9992-9DA8-5CE9-6486-D7584065459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AF00C12-E87B-2249-8FB8-83F1C73D2257}"/>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88F3D659-4296-40C9-6D20-88FD082A20D8}"/>
              </a:ext>
            </a:extLst>
          </p:cNvPr>
          <p:cNvSpPr>
            <a:spLocks noGrp="1"/>
          </p:cNvSpPr>
          <p:nvPr>
            <p:ph idx="1"/>
          </p:nvPr>
        </p:nvSpPr>
        <p:spPr>
          <a:xfrm>
            <a:off x="912286" y="1268760"/>
            <a:ext cx="10512306" cy="4799013"/>
          </a:xfrm>
        </p:spPr>
        <p:txBody>
          <a:bodyPr/>
          <a:lstStyle/>
          <a:p>
            <a:pPr marL="98425" indent="0">
              <a:buNone/>
            </a:pPr>
            <a:r>
              <a:rPr lang="en-US" dirty="0">
                <a:solidFill>
                  <a:schemeClr val="tx1"/>
                </a:solidFill>
              </a:rPr>
              <a:t>In general, how do you layer TAR-200 (gemcitabine intravesical system) into your treatment recommendations for patients with NMIBC? How do you describe the unique mechanism of action of TAR-200 to your patients?</a:t>
            </a:r>
          </a:p>
          <a:p>
            <a:pPr marL="98425" indent="0">
              <a:buNone/>
            </a:pPr>
            <a:r>
              <a:rPr lang="en-US" dirty="0">
                <a:effectLst/>
                <a:latin typeface="Calibri" panose="020F0502020204030204" pitchFamily="34" charset="0"/>
                <a:ea typeface="Calibri" panose="020F0502020204030204" pitchFamily="34" charset="0"/>
                <a:cs typeface="Calibri" panose="020F0502020204030204" pitchFamily="34" charset="0"/>
              </a:rPr>
              <a:t>What treatment would you ultimately recommend for this patient?</a:t>
            </a:r>
            <a:r>
              <a:rPr lang="en-US" dirty="0">
                <a:effectLst/>
                <a:latin typeface="Calibri" panose="020F0502020204030204" pitchFamily="34" charset="0"/>
                <a:cs typeface="Calibri" panose="020F0502020204030204" pitchFamily="34" charset="0"/>
              </a:rPr>
              <a:t> </a:t>
            </a:r>
            <a:endParaRPr lang="en-US" dirty="0">
              <a:solidFill>
                <a:srgbClr val="FF4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9034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6BCA-7369-DCF6-39C3-CDEDD139716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D119D25-5661-747A-B589-96CE51419481}"/>
              </a:ext>
            </a:extLst>
          </p:cNvPr>
          <p:cNvSpPr/>
          <p:nvPr/>
        </p:nvSpPr>
        <p:spPr bwMode="auto">
          <a:xfrm>
            <a:off x="1007221" y="308472"/>
            <a:ext cx="10177558" cy="143219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8" name="Title 1">
            <a:extLst>
              <a:ext uri="{FF2B5EF4-FFF2-40B4-BE49-F238E27FC236}">
                <a16:creationId xmlns:a16="http://schemas.microsoft.com/office/drawing/2014/main" id="{6A293666-F48F-1979-D05D-979E5EC5C7D4}"/>
              </a:ext>
            </a:extLst>
          </p:cNvPr>
          <p:cNvSpPr txBox="1">
            <a:spLocks/>
          </p:cNvSpPr>
          <p:nvPr/>
        </p:nvSpPr>
        <p:spPr bwMode="auto">
          <a:xfrm>
            <a:off x="346504" y="5134522"/>
            <a:ext cx="646690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Thomas Powles, MBBS, MRCP, MD </a:t>
            </a:r>
          </a:p>
        </p:txBody>
      </p:sp>
      <p:sp>
        <p:nvSpPr>
          <p:cNvPr id="4" name="Title 1">
            <a:extLst>
              <a:ext uri="{FF2B5EF4-FFF2-40B4-BE49-F238E27FC236}">
                <a16:creationId xmlns:a16="http://schemas.microsoft.com/office/drawing/2014/main" id="{BB8E1AFC-EA26-83C2-64D8-F65AE821A798}"/>
              </a:ext>
            </a:extLst>
          </p:cNvPr>
          <p:cNvSpPr>
            <a:spLocks noGrp="1"/>
          </p:cNvSpPr>
          <p:nvPr>
            <p:ph type="title"/>
          </p:nvPr>
        </p:nvSpPr>
        <p:spPr>
          <a:xfrm>
            <a:off x="1122363" y="549275"/>
            <a:ext cx="10063162" cy="1084263"/>
          </a:xfrm>
        </p:spPr>
        <p:txBody>
          <a:bodyPr lIns="91440" tIns="91440" rIns="91440" bIns="182880"/>
          <a:lstStyle/>
          <a:p>
            <a:r>
              <a:rPr lang="en-US" sz="3200" dirty="0">
                <a:solidFill>
                  <a:schemeClr val="bg1"/>
                </a:solidFill>
              </a:rPr>
              <a:t>Second Opinion</a:t>
            </a:r>
            <a:endParaRPr lang="en-US" dirty="0">
              <a:solidFill>
                <a:schemeClr val="bg1"/>
              </a:solidFill>
            </a:endParaRPr>
          </a:p>
        </p:txBody>
      </p:sp>
      <p:pic>
        <p:nvPicPr>
          <p:cNvPr id="7" name="Picture 6" descr="A person wearing a headset&#10;&#10;AI-generated content may be incorrect.">
            <a:extLst>
              <a:ext uri="{FF2B5EF4-FFF2-40B4-BE49-F238E27FC236}">
                <a16:creationId xmlns:a16="http://schemas.microsoft.com/office/drawing/2014/main" id="{9FCB3C32-6370-EECE-1B21-5D51643D35EE}"/>
              </a:ext>
            </a:extLst>
          </p:cNvPr>
          <p:cNvPicPr>
            <a:picLocks/>
          </p:cNvPicPr>
          <p:nvPr/>
        </p:nvPicPr>
        <p:blipFill>
          <a:blip r:embed="rId2"/>
          <a:srcRect l="24322" t="3194" r="23578" b="4477"/>
          <a:stretch>
            <a:fillRect/>
          </a:stretch>
        </p:blipFill>
        <p:spPr>
          <a:xfrm>
            <a:off x="2398310" y="2482762"/>
            <a:ext cx="2651760" cy="2651760"/>
          </a:xfrm>
          <a:prstGeom prst="ellipse">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8A05EB6A-B995-6F24-DB13-50D3AD1CFC39}"/>
              </a:ext>
            </a:extLst>
          </p:cNvPr>
          <p:cNvSpPr txBox="1">
            <a:spLocks/>
          </p:cNvSpPr>
          <p:nvPr/>
        </p:nvSpPr>
        <p:spPr bwMode="auto">
          <a:xfrm>
            <a:off x="5934081"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2" name="Picture 11" descr="A person in a white shirt&#10;&#10;AI-generated content may be incorrect.">
            <a:extLst>
              <a:ext uri="{FF2B5EF4-FFF2-40B4-BE49-F238E27FC236}">
                <a16:creationId xmlns:a16="http://schemas.microsoft.com/office/drawing/2014/main" id="{ED44B697-AA5A-5EA7-3249-80E689421702}"/>
              </a:ext>
            </a:extLst>
          </p:cNvPr>
          <p:cNvPicPr>
            <a:picLocks noChangeAspect="1"/>
          </p:cNvPicPr>
          <p:nvPr/>
        </p:nvPicPr>
        <p:blipFill>
          <a:blip r:embed="rId3"/>
          <a:srcRect l="22367" r="19429" b="17523"/>
          <a:stretch>
            <a:fillRect/>
          </a:stretch>
        </p:blipFill>
        <p:spPr>
          <a:xfrm>
            <a:off x="6799303" y="248276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98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45133-C83C-BB39-8859-6990B9BAD2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4F843F-584D-12B4-5039-E76CF74DC974}"/>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D5411A60-CFA6-5EB7-4D26-B3DF84F630FD}"/>
              </a:ext>
            </a:extLst>
          </p:cNvPr>
          <p:cNvSpPr>
            <a:spLocks noGrp="1"/>
          </p:cNvSpPr>
          <p:nvPr>
            <p:ph idx="1"/>
          </p:nvPr>
        </p:nvSpPr>
        <p:spPr>
          <a:xfrm>
            <a:off x="912286" y="1268760"/>
            <a:ext cx="10358967" cy="4799013"/>
          </a:xfrm>
        </p:spPr>
        <p:txBody>
          <a:bodyPr/>
          <a:lstStyle/>
          <a:p>
            <a:pPr marL="98425" indent="0">
              <a:buNone/>
            </a:pPr>
            <a:r>
              <a:rPr lang="en-US" dirty="0">
                <a:solidFill>
                  <a:schemeClr val="tx1"/>
                </a:solidFill>
              </a:rPr>
              <a:t>Regulatory and reimbursement issues aside, what would be your preferred treatment for this man in his late 70s with newly diagnosed NMIBC? Based on the results of the Phase III CREST and POTOMAC trials, would you consider BCG in combination with an anti-PD-1/PD-L1 antibody?</a:t>
            </a:r>
          </a:p>
          <a:p>
            <a:pPr marL="98425" indent="0">
              <a:buNone/>
            </a:pPr>
            <a:r>
              <a:rPr lang="en-US" dirty="0">
                <a:solidFill>
                  <a:schemeClr val="tx1"/>
                </a:solidFill>
              </a:rPr>
              <a:t>From your perspective, why were the results of CREST and POTOMAC, evaluating </a:t>
            </a:r>
            <a:r>
              <a:rPr lang="en-US" dirty="0" err="1">
                <a:solidFill>
                  <a:schemeClr val="tx1"/>
                </a:solidFill>
              </a:rPr>
              <a:t>sasanlimab</a:t>
            </a:r>
            <a:r>
              <a:rPr lang="en-US" dirty="0">
                <a:solidFill>
                  <a:schemeClr val="tx1"/>
                </a:solidFill>
              </a:rPr>
              <a:t> and durvalumab, respectively, in combination with BCG, positive, while the results of the ALBAN study investigating atezolizumab with BCG were not? </a:t>
            </a:r>
          </a:p>
          <a:p>
            <a:pPr marL="98425" indent="0">
              <a:buNone/>
            </a:pPr>
            <a:endParaRPr lang="en-US" dirty="0">
              <a:solidFill>
                <a:srgbClr val="FF40FF"/>
              </a:solidFill>
            </a:endParaRPr>
          </a:p>
        </p:txBody>
      </p:sp>
    </p:spTree>
    <p:extLst>
      <p:ext uri="{BB962C8B-B14F-4D97-AF65-F5344CB8AC3E}">
        <p14:creationId xmlns:p14="http://schemas.microsoft.com/office/powerpoint/2010/main" val="1421486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15ED-72E8-96EC-2F50-DFCD860D020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35F199D-2D5F-2562-831C-9DD844F409CF}"/>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0A509933-7104-42A7-069E-A1443589C106}"/>
              </a:ext>
            </a:extLst>
          </p:cNvPr>
          <p:cNvSpPr>
            <a:spLocks noGrp="1"/>
          </p:cNvSpPr>
          <p:nvPr>
            <p:ph idx="1"/>
          </p:nvPr>
        </p:nvSpPr>
        <p:spPr>
          <a:xfrm>
            <a:off x="912287" y="1268760"/>
            <a:ext cx="10224274" cy="4799013"/>
          </a:xfrm>
        </p:spPr>
        <p:txBody>
          <a:bodyPr/>
          <a:lstStyle/>
          <a:p>
            <a:pPr marL="98425" indent="0">
              <a:buNone/>
            </a:pPr>
            <a:r>
              <a:rPr lang="en-US" dirty="0">
                <a:solidFill>
                  <a:schemeClr val="tx1"/>
                </a:solidFill>
              </a:rPr>
              <a:t>Given the positive outcomes from CREST and POTOMAC, do you anticipate that anti-PD-1/PD-L1 antibodies will soon be used routinely for patients who have not experienced failure of BCG?</a:t>
            </a:r>
          </a:p>
          <a:p>
            <a:pPr marL="98425" indent="0">
              <a:buNone/>
            </a:pPr>
            <a:r>
              <a:rPr lang="en-US" dirty="0">
                <a:solidFill>
                  <a:schemeClr val="tx1"/>
                </a:solidFill>
              </a:rPr>
              <a:t>In your opinion, which patients represent ideal candidates for anti-PD-1/PD-L1 antibodies in combination with BCG? If this strategy were to reach the clinic, would you prefer it for all patients with high-risk disease, or are there some for whom you would still opt for BCG alone or some other strategy?</a:t>
            </a:r>
          </a:p>
          <a:p>
            <a:pPr marL="98425" indent="0">
              <a:buNone/>
            </a:pPr>
            <a:endParaRPr lang="en-US" dirty="0">
              <a:solidFill>
                <a:srgbClr val="FF40FF"/>
              </a:solidFill>
            </a:endParaRPr>
          </a:p>
        </p:txBody>
      </p:sp>
    </p:spTree>
    <p:extLst>
      <p:ext uri="{BB962C8B-B14F-4D97-AF65-F5344CB8AC3E}">
        <p14:creationId xmlns:p14="http://schemas.microsoft.com/office/powerpoint/2010/main" val="351167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104F3-FD66-83CD-9D74-08889764484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D0F0013-DE96-C245-B074-75DCC33FFD03}"/>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AE0A2197-8258-C8C8-85C9-E7188CC253C5}"/>
              </a:ext>
            </a:extLst>
          </p:cNvPr>
          <p:cNvSpPr>
            <a:spLocks noGrp="1"/>
          </p:cNvSpPr>
          <p:nvPr>
            <p:ph idx="1"/>
          </p:nvPr>
        </p:nvSpPr>
        <p:spPr>
          <a:xfrm>
            <a:off x="912286" y="1268760"/>
            <a:ext cx="10358967" cy="4799013"/>
          </a:xfrm>
        </p:spPr>
        <p:txBody>
          <a:bodyPr/>
          <a:lstStyle/>
          <a:p>
            <a:pPr marL="98425" indent="0">
              <a:buNone/>
            </a:pPr>
            <a:r>
              <a:rPr lang="en-US" dirty="0">
                <a:solidFill>
                  <a:schemeClr val="tx1"/>
                </a:solidFill>
              </a:rPr>
              <a:t>Are you at all concerned that as we continue to move anti-PD-1/</a:t>
            </a:r>
            <a:br>
              <a:rPr lang="en-US" dirty="0">
                <a:solidFill>
                  <a:schemeClr val="tx1"/>
                </a:solidFill>
              </a:rPr>
            </a:br>
            <a:r>
              <a:rPr lang="en-US" dirty="0">
                <a:solidFill>
                  <a:schemeClr val="tx1"/>
                </a:solidFill>
              </a:rPr>
              <a:t>PD-L1 antibodies earlier in the treatment course, we may be depriving ourselves of effective therapies should disease recurrence occur?</a:t>
            </a:r>
          </a:p>
          <a:p>
            <a:pPr marL="98425" indent="0">
              <a:buNone/>
            </a:pPr>
            <a:endParaRPr lang="en-US" dirty="0">
              <a:solidFill>
                <a:srgbClr val="FF40FF"/>
              </a:solidFill>
            </a:endParaRPr>
          </a:p>
        </p:txBody>
      </p:sp>
    </p:spTree>
    <p:extLst>
      <p:ext uri="{BB962C8B-B14F-4D97-AF65-F5344CB8AC3E}">
        <p14:creationId xmlns:p14="http://schemas.microsoft.com/office/powerpoint/2010/main" val="1074733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E71EE-07A7-DACA-E8D2-86E235D63A2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F29C4D2-D70E-2CB5-C878-4772F08CAC43}"/>
              </a:ext>
            </a:extLst>
          </p:cNvPr>
          <p:cNvSpPr/>
          <p:nvPr/>
        </p:nvSpPr>
        <p:spPr bwMode="auto">
          <a:xfrm>
            <a:off x="740128" y="2348880"/>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15E7B25-68A0-84A0-DD41-159A1F34A3B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E111FD3-59C4-2DAD-21D0-9AF48636EDBD}"/>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Optimal Use of Anti-PD-1/PD-L1 Antibodies in Non-Muscle-Invasive Bladder Cancer — Dr Friedlander</a:t>
            </a:r>
          </a:p>
          <a:p>
            <a:pPr marL="98425" indent="0">
              <a:lnSpc>
                <a:spcPct val="100000"/>
              </a:lnSpc>
              <a:spcBef>
                <a:spcPts val="1600"/>
              </a:spcBef>
              <a:spcAft>
                <a:spcPts val="0"/>
              </a:spcAft>
              <a:buNone/>
            </a:pPr>
            <a:r>
              <a:rPr lang="en-US" sz="2500" dirty="0">
                <a:solidFill>
                  <a:schemeClr val="bg1"/>
                </a:solidFill>
              </a:rPr>
              <a:t>Module 2: Evolving Management of Muscle-Invasive Bladder Cancer —</a:t>
            </a:r>
            <a:br>
              <a:rPr lang="en-US" sz="2500" dirty="0">
                <a:solidFill>
                  <a:schemeClr val="bg1"/>
                </a:solidFill>
              </a:rPr>
            </a:br>
            <a:r>
              <a:rPr lang="en-US" sz="2500" dirty="0">
                <a:solidFill>
                  <a:schemeClr val="bg1"/>
                </a:solidFill>
              </a:rPr>
              <a:t>Dr Gupta</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Current and Future Role of Novel Intravesical Therapies in Nonmetastatic Urothelial Bladder Cancer (UBC) — Dr Necchi</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Emerging Utility of Circulating Tumor DNA Evaluation in Nonmetastatic UBC — Dr </a:t>
            </a:r>
            <a:r>
              <a:rPr lang="en-US" sz="2500" dirty="0" err="1">
                <a:solidFill>
                  <a:schemeClr val="tx1"/>
                </a:solidFill>
              </a:rPr>
              <a:t>Galsky</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28178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58DA4-15A6-542F-6E9F-4580517D772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544D2C4-CCF1-BFB1-BDDB-DBCB651D40E5}"/>
              </a:ext>
            </a:extLst>
          </p:cNvPr>
          <p:cNvSpPr>
            <a:spLocks noGrp="1"/>
          </p:cNvSpPr>
          <p:nvPr>
            <p:ph type="title"/>
          </p:nvPr>
        </p:nvSpPr>
        <p:spPr/>
        <p:txBody>
          <a:bodyPr/>
          <a:lstStyle/>
          <a:p>
            <a:r>
              <a:rPr lang="en-US" sz="3733" dirty="0">
                <a:solidFill>
                  <a:srgbClr val="002060"/>
                </a:solidFill>
                <a:latin typeface="Arial" panose="020B0604020202020204" pitchFamily="34" charset="0"/>
                <a:cs typeface="Arial" panose="020B0604020202020204" pitchFamily="34" charset="0"/>
              </a:rPr>
              <a:t>Evolving Management of Muscle-Invasive Bladder Cancer (MIBC</a:t>
            </a:r>
            <a:r>
              <a:rPr lang="en-US" sz="3733" b="0" dirty="0">
                <a:latin typeface="Arial" panose="020B0604020202020204" pitchFamily="34" charset="0"/>
                <a:cs typeface="Arial" panose="020B0604020202020204" pitchFamily="34" charset="0"/>
              </a:rPr>
              <a:t>)</a:t>
            </a:r>
            <a:endParaRPr lang="en-US" sz="3733" dirty="0">
              <a:solidFill>
                <a:srgbClr val="002060"/>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A4207CAE-A3C2-D2BB-1087-901FCF0A3206}"/>
              </a:ext>
            </a:extLst>
          </p:cNvPr>
          <p:cNvSpPr>
            <a:spLocks noGrp="1"/>
          </p:cNvSpPr>
          <p:nvPr>
            <p:ph type="body" idx="1"/>
          </p:nvPr>
        </p:nvSpPr>
        <p:spPr>
          <a:xfrm>
            <a:off x="1828800" y="4108382"/>
            <a:ext cx="8534400" cy="1751013"/>
          </a:xfrm>
        </p:spPr>
        <p:txBody>
          <a:bodyPr/>
          <a:lstStyle/>
          <a:p>
            <a:r>
              <a:rPr lang="en-US" sz="3200" b="0" dirty="0">
                <a:solidFill>
                  <a:srgbClr val="002060"/>
                </a:solidFill>
              </a:rPr>
              <a:t>Shilpa Gupta, MD</a:t>
            </a:r>
          </a:p>
          <a:p>
            <a:r>
              <a:rPr lang="en-US" sz="3200" b="0" dirty="0">
                <a:solidFill>
                  <a:srgbClr val="002060"/>
                </a:solidFill>
              </a:rPr>
              <a:t>Cleveland Clinic Taussig Cancer Institute</a:t>
            </a:r>
          </a:p>
          <a:p>
            <a:r>
              <a:rPr lang="en-US" sz="3200" b="0" dirty="0">
                <a:solidFill>
                  <a:srgbClr val="002060"/>
                </a:solidFill>
              </a:rPr>
              <a:t>February 26, 2026</a:t>
            </a:r>
          </a:p>
          <a:p>
            <a:endParaRPr lang="en-US" sz="3200" b="0" dirty="0">
              <a:solidFill>
                <a:srgbClr val="002060"/>
              </a:solidFill>
            </a:endParaRPr>
          </a:p>
          <a:p>
            <a:endParaRPr lang="en-US" dirty="0">
              <a:solidFill>
                <a:srgbClr val="002060"/>
              </a:solidFill>
            </a:endParaRPr>
          </a:p>
        </p:txBody>
      </p:sp>
      <p:sp>
        <p:nvSpPr>
          <p:cNvPr id="3" name="TextBox 2">
            <a:extLst>
              <a:ext uri="{FF2B5EF4-FFF2-40B4-BE49-F238E27FC236}">
                <a16:creationId xmlns:a16="http://schemas.microsoft.com/office/drawing/2014/main" id="{CFEDFDD1-8EB3-11F4-8D48-A72FE8470272}"/>
              </a:ext>
            </a:extLst>
          </p:cNvPr>
          <p:cNvSpPr txBox="1"/>
          <p:nvPr/>
        </p:nvSpPr>
        <p:spPr>
          <a:xfrm>
            <a:off x="9035441" y="6160374"/>
            <a:ext cx="3012397" cy="553998"/>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srgbClr val="002060"/>
                </a:solidFill>
                <a:effectLst/>
                <a:uLnTx/>
                <a:uFillTx/>
                <a:latin typeface="Arial"/>
                <a:cs typeface="Arial"/>
                <a:sym typeface="Arial"/>
              </a:rPr>
              <a:t>E-mail: </a:t>
            </a:r>
            <a:r>
              <a:rPr kumimoji="0" lang="en-US" sz="1500" b="1" i="0" u="none" strike="noStrike" kern="1200" cap="none" spc="0" normalizeH="0" baseline="0" noProof="0" dirty="0">
                <a:ln>
                  <a:noFill/>
                </a:ln>
                <a:solidFill>
                  <a:srgbClr val="002060"/>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Guptas5@ccf.org</a:t>
            </a:r>
            <a:endParaRPr kumimoji="0" lang="en-US" sz="1500" b="1" i="0" u="none" strike="noStrike" kern="1200" cap="none" spc="0" normalizeH="0" baseline="0" noProof="0" dirty="0">
              <a:ln>
                <a:noFill/>
              </a:ln>
              <a:solidFill>
                <a:srgbClr val="002060"/>
              </a:solidFill>
              <a:effectLst/>
              <a:uLnTx/>
              <a:uFillTx/>
              <a:latin typeface="Arial"/>
              <a:cs typeface="Arial"/>
              <a:sym typeface="Arial"/>
            </a:endParaRPr>
          </a:p>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srgbClr val="002060"/>
                </a:solidFill>
                <a:effectLst/>
                <a:uLnTx/>
                <a:uFillTx/>
                <a:latin typeface="Arial"/>
                <a:cs typeface="Arial"/>
                <a:sym typeface="Arial"/>
              </a:rPr>
              <a:t>X: @shilpaonc</a:t>
            </a:r>
          </a:p>
        </p:txBody>
      </p:sp>
    </p:spTree>
    <p:extLst>
      <p:ext uri="{BB962C8B-B14F-4D97-AF65-F5344CB8AC3E}">
        <p14:creationId xmlns:p14="http://schemas.microsoft.com/office/powerpoint/2010/main" val="4258828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6315"/>
            <a:ext cx="10923588" cy="881062"/>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     Completed Adjuvant IO trials in high-risk MIUC</a:t>
            </a:r>
            <a:endParaRPr lang="en-US" b="1" dirty="0">
              <a:solidFill>
                <a:srgbClr val="002060"/>
              </a:solidFill>
              <a:latin typeface="Arial" panose="020B0604020202020204" pitchFamily="34" charset="0"/>
              <a:cs typeface="Arial" panose="020B0604020202020204" pitchFamily="34" charset="0"/>
            </a:endParaRPr>
          </a:p>
        </p:txBody>
      </p:sp>
      <p:grpSp>
        <p:nvGrpSpPr>
          <p:cNvPr id="5" name="Group 4"/>
          <p:cNvGrpSpPr/>
          <p:nvPr/>
        </p:nvGrpSpPr>
        <p:grpSpPr>
          <a:xfrm>
            <a:off x="1323862" y="1819868"/>
            <a:ext cx="9568873" cy="4335485"/>
            <a:chOff x="450737" y="1100879"/>
            <a:chExt cx="8226132" cy="3584546"/>
          </a:xfrm>
        </p:grpSpPr>
        <p:grpSp>
          <p:nvGrpSpPr>
            <p:cNvPr id="6" name="Group 5">
              <a:extLst>
                <a:ext uri="{FF2B5EF4-FFF2-40B4-BE49-F238E27FC236}">
                  <a16:creationId xmlns:a16="http://schemas.microsoft.com/office/drawing/2014/main" id="{20B96B6B-9E6D-844F-B4A0-2EAB6919384B}"/>
                </a:ext>
              </a:extLst>
            </p:cNvPr>
            <p:cNvGrpSpPr/>
            <p:nvPr/>
          </p:nvGrpSpPr>
          <p:grpSpPr>
            <a:xfrm>
              <a:off x="3267803" y="1100879"/>
              <a:ext cx="2592000" cy="3566160"/>
              <a:chOff x="3301081" y="1100879"/>
              <a:chExt cx="2592000" cy="3566160"/>
            </a:xfrm>
          </p:grpSpPr>
          <p:sp>
            <p:nvSpPr>
              <p:cNvPr id="32" name="Rounded Rectangle 31"/>
              <p:cNvSpPr/>
              <p:nvPr/>
            </p:nvSpPr>
            <p:spPr>
              <a:xfrm>
                <a:off x="3330788" y="1100879"/>
                <a:ext cx="2520000" cy="3566160"/>
              </a:xfrm>
              <a:prstGeom prst="roundRect">
                <a:avLst/>
              </a:prstGeom>
              <a:solidFill>
                <a:schemeClr val="bg1"/>
              </a:solidFill>
              <a:ln w="19050">
                <a:solidFill>
                  <a:schemeClr val="accent6"/>
                </a:solidFill>
              </a:ln>
              <a:effectLst>
                <a:outerShdw blurRad="50800" dist="38100" dir="5400000" algn="t" rotWithShape="0">
                  <a:prstClr val="black">
                    <a:alpha val="40000"/>
                  </a:prstClr>
                </a:outerShdw>
              </a:effectLst>
            </p:spPr>
            <p:txBody>
              <a:bodyPr vert="horz" wrap="square" lIns="53993" tIns="34287" rIns="53993" bIns="34287" numCol="1" rtlCol="0" anchor="ctr" anchorCtr="0" compatLnSpc="1">
                <a:prstTxWarp prst="textNoShape">
                  <a:avLst/>
                </a:prstTxWarp>
                <a:noAutofit/>
              </a:bodyPr>
              <a:lstStyle/>
              <a:p>
                <a:pPr marL="0" marR="0" lvl="0" indent="0" algn="ctr" defTabSz="685698" rtl="0" eaLnBrk="0" fontAlgn="base" latinLnBrk="0" hangingPunct="0">
                  <a:lnSpc>
                    <a:spcPct val="100000"/>
                  </a:lnSpc>
                  <a:spcBef>
                    <a:spcPct val="50000"/>
                  </a:spcBef>
                  <a:spcAft>
                    <a:spcPct val="0"/>
                  </a:spcAft>
                  <a:buClr>
                    <a:srgbClr val="000000"/>
                  </a:buClr>
                  <a:buSzTx/>
                  <a:buFont typeface="Arial"/>
                  <a:buNone/>
                  <a:tabLst/>
                  <a:defRPr/>
                </a:pPr>
                <a:endParaRPr kumimoji="0" lang="en-GB" sz="1400" b="1" i="0" u="none" strike="noStrike" kern="0" cap="none" spc="0" normalizeH="0" baseline="0" noProof="0">
                  <a:ln>
                    <a:noFill/>
                  </a:ln>
                  <a:solidFill>
                    <a:srgbClr val="FFFFFF"/>
                  </a:solidFill>
                  <a:effectLst/>
                  <a:uLnTx/>
                  <a:uFillTx/>
                  <a:latin typeface="Century Gothic" panose="020B0502020202020204" pitchFamily="34" charset="0"/>
                  <a:ea typeface="+mn-ea"/>
                  <a:cs typeface="Arial"/>
                  <a:sym typeface="Arial"/>
                </a:endParaRPr>
              </a:p>
            </p:txBody>
          </p:sp>
          <p:grpSp>
            <p:nvGrpSpPr>
              <p:cNvPr id="33" name="Group 32"/>
              <p:cNvGrpSpPr/>
              <p:nvPr/>
            </p:nvGrpSpPr>
            <p:grpSpPr>
              <a:xfrm>
                <a:off x="3691998" y="1700707"/>
                <a:ext cx="1810166" cy="960083"/>
                <a:chOff x="8534850" y="2340864"/>
                <a:chExt cx="2534029" cy="1432328"/>
              </a:xfrm>
            </p:grpSpPr>
            <p:cxnSp>
              <p:nvCxnSpPr>
                <p:cNvPr id="39" name="Elbow Connector 38"/>
                <p:cNvCxnSpPr>
                  <a:endCxn id="41" idx="1"/>
                </p:cNvCxnSpPr>
                <p:nvPr/>
              </p:nvCxnSpPr>
              <p:spPr bwMode="auto">
                <a:xfrm rot="5400000" flipH="1" flipV="1">
                  <a:off x="8837010" y="2362705"/>
                  <a:ext cx="200300" cy="804619"/>
                </a:xfrm>
                <a:prstGeom prst="bentConnector2">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Elbow Connector 39"/>
                <p:cNvCxnSpPr>
                  <a:endCxn id="42" idx="1"/>
                </p:cNvCxnSpPr>
                <p:nvPr/>
              </p:nvCxnSpPr>
              <p:spPr bwMode="auto">
                <a:xfrm rot="16200000" flipH="1">
                  <a:off x="8836130" y="2945854"/>
                  <a:ext cx="202060" cy="804619"/>
                </a:xfrm>
                <a:prstGeom prst="bentConnector2">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bwMode="auto">
                <a:xfrm>
                  <a:off x="9339470" y="2340864"/>
                  <a:ext cx="1729409" cy="648000"/>
                </a:xfrm>
                <a:prstGeom prst="roundRect">
                  <a:avLst>
                    <a:gd name="adj" fmla="val 21639"/>
                  </a:avLst>
                </a:prstGeom>
                <a:solidFill>
                  <a:schemeClr val="accent1"/>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914377" rtl="0" eaLnBrk="1" fontAlgn="base" latinLnBrk="0" hangingPunct="1">
                    <a:lnSpc>
                      <a:spcPct val="100000"/>
                    </a:lnSpc>
                    <a:spcBef>
                      <a:spcPts val="451"/>
                    </a:spcBef>
                    <a:spcAft>
                      <a:spcPct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Century Gothic" panose="020B0502020202020204" pitchFamily="34" charset="0"/>
                      <a:ea typeface="ＭＳ Ｐゴシック" charset="0"/>
                      <a:cs typeface="Arial"/>
                      <a:sym typeface="Arial"/>
                    </a:rPr>
                    <a:t>Nivolumab</a:t>
                  </a:r>
                  <a:endParaRPr kumimoji="0" lang="en-GB" sz="1400" b="0" i="0" u="none" strike="noStrike" kern="0" cap="none" spc="0" normalizeH="0" baseline="0" noProof="0">
                    <a:ln>
                      <a:noFill/>
                    </a:ln>
                    <a:solidFill>
                      <a:srgbClr val="FFFFFF"/>
                    </a:solidFill>
                    <a:effectLst/>
                    <a:uLnTx/>
                    <a:uFillTx/>
                    <a:latin typeface="Century Gothic" panose="020B0502020202020204" pitchFamily="34" charset="0"/>
                    <a:ea typeface="ＭＳ Ｐゴシック" charset="0"/>
                    <a:cs typeface="Arial"/>
                    <a:sym typeface="Arial"/>
                  </a:endParaRPr>
                </a:p>
              </p:txBody>
            </p:sp>
            <p:sp>
              <p:nvSpPr>
                <p:cNvPr id="42" name="Rounded Rectangle 41"/>
                <p:cNvSpPr/>
                <p:nvPr/>
              </p:nvSpPr>
              <p:spPr bwMode="auto">
                <a:xfrm>
                  <a:off x="9339470" y="3125192"/>
                  <a:ext cx="1729409" cy="648000"/>
                </a:xfrm>
                <a:prstGeom prst="roundRect">
                  <a:avLst>
                    <a:gd name="adj" fmla="val 16618"/>
                  </a:avLst>
                </a:prstGeom>
                <a:solidFill>
                  <a:schemeClr val="accent3"/>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Century Gothic" panose="020B0502020202020204" pitchFamily="34" charset="0"/>
                      <a:ea typeface="+mn-ea"/>
                      <a:cs typeface="Arial"/>
                      <a:sym typeface="Arial"/>
                    </a:rPr>
                    <a:t>Placebo</a:t>
                  </a:r>
                </a:p>
              </p:txBody>
            </p:sp>
          </p:grpSp>
          <p:sp>
            <p:nvSpPr>
              <p:cNvPr id="34" name="Rectangle 33"/>
              <p:cNvSpPr/>
              <p:nvPr/>
            </p:nvSpPr>
            <p:spPr>
              <a:xfrm>
                <a:off x="3396602" y="2767133"/>
                <a:ext cx="2400958" cy="313708"/>
              </a:xfrm>
              <a:prstGeom prst="rect">
                <a:avLst/>
              </a:prstGeom>
              <a:noFill/>
              <a:ln>
                <a:noFill/>
              </a:ln>
            </p:spPr>
            <p:txBody>
              <a:bodyPr vert="horz" wrap="square" lIns="53993" tIns="34287" rIns="53993" bIns="34287" numCol="1" rtlCol="0" anchor="ctr" anchorCtr="0" compatLnSpc="1">
                <a:prstTxWarp prst="textNoShape">
                  <a:avLst/>
                </a:prstTxWarp>
                <a:noAutofit/>
              </a:bodyPr>
              <a:lstStyle/>
              <a:p>
                <a:pPr marL="0" marR="0" lvl="0" indent="0" algn="ctr" defTabSz="685698" rtl="0" eaLnBrk="0" fontAlgn="base" latinLnBrk="0" hangingPunct="0">
                  <a:lnSpc>
                    <a:spcPct val="100000"/>
                  </a:lnSpc>
                  <a:spcBef>
                    <a:spcPct val="50000"/>
                  </a:spcBef>
                  <a:spcAft>
                    <a:spcPct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Pr>
                  <a:t>Primary endpoint: </a:t>
                </a:r>
                <a:b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Pr>
                </a:b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Pr>
                  <a:t>DFS</a:t>
                </a:r>
              </a:p>
            </p:txBody>
          </p:sp>
          <p:sp>
            <p:nvSpPr>
              <p:cNvPr id="35" name="Rectangle 34"/>
              <p:cNvSpPr/>
              <p:nvPr/>
            </p:nvSpPr>
            <p:spPr>
              <a:xfrm>
                <a:off x="3396602" y="3178609"/>
                <a:ext cx="2400958" cy="836262"/>
              </a:xfrm>
              <a:prstGeom prst="rect">
                <a:avLst/>
              </a:prstGeom>
              <a:noFill/>
              <a:ln>
                <a:noFill/>
              </a:ln>
            </p:spPr>
            <p:txBody>
              <a:bodyPr vert="horz" wrap="square" lIns="53993" tIns="34287" rIns="53993" bIns="34287" numCol="1" rtlCol="0" anchor="t" anchorCtr="0" compatLnSpc="1">
                <a:prstTxWarp prst="textNoShape">
                  <a:avLst/>
                </a:prstTxWarp>
                <a:noAutofit/>
              </a:bodyPr>
              <a:lstStyle/>
              <a:p>
                <a:pPr marL="0" marR="0" lvl="0" indent="0" algn="ctr" defTabSz="342849"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t>Key secondary endpoints:</a:t>
                </a:r>
                <a:b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b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tl val="0"/>
                  </a:rPr>
                  <a:t>OS, NUTRFS, DSS</a:t>
                </a:r>
              </a:p>
            </p:txBody>
          </p:sp>
          <p:sp>
            <p:nvSpPr>
              <p:cNvPr id="36" name="Oval 35"/>
              <p:cNvSpPr/>
              <p:nvPr/>
            </p:nvSpPr>
            <p:spPr>
              <a:xfrm>
                <a:off x="3567160" y="2044821"/>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R</a:t>
                </a:r>
              </a:p>
            </p:txBody>
          </p:sp>
          <p:sp>
            <p:nvSpPr>
              <p:cNvPr id="38" name="Rounded Rectangle 37"/>
              <p:cNvSpPr/>
              <p:nvPr/>
            </p:nvSpPr>
            <p:spPr>
              <a:xfrm>
                <a:off x="3301081" y="1100879"/>
                <a:ext cx="2592000" cy="499661"/>
              </a:xfrm>
              <a:prstGeom prst="roundRect">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vert="horz" wrap="square" lIns="53993" tIns="34287" rIns="53993" bIns="34287" numCol="1" rtlCol="0" anchor="ctr" anchorCtr="0" compatLnSpc="1">
                <a:prstTxWarp prst="textNoShape">
                  <a:avLst/>
                </a:prstTxWarp>
                <a:noAutofit/>
              </a:bodyPr>
              <a:lstStyle/>
              <a:p>
                <a:pPr marL="0" marR="0" lvl="0" indent="0" algn="ctr" defTabSz="685698" rtl="0" eaLnBrk="0" fontAlgn="base" latinLnBrk="0" hangingPunct="0">
                  <a:lnSpc>
                    <a:spcPct val="100000"/>
                  </a:lnSpc>
                  <a:spcBef>
                    <a:spcPct val="50000"/>
                  </a:spcBef>
                  <a:spcAft>
                    <a:spcPct val="0"/>
                  </a:spcAft>
                  <a:buClr>
                    <a:srgbClr val="000000"/>
                  </a:buClr>
                  <a:buSzTx/>
                  <a:buFont typeface="Arial"/>
                  <a:buNone/>
                  <a:tabLst/>
                  <a:defRPr/>
                </a:pPr>
                <a:r>
                  <a:rPr kumimoji="0" lang="en-GB" sz="1600" b="1" i="0" u="none" strike="noStrike" kern="0" cap="none" spc="0" normalizeH="0" baseline="0" noProof="0">
                    <a:ln>
                      <a:noFill/>
                    </a:ln>
                    <a:solidFill>
                      <a:srgbClr val="002060"/>
                    </a:solidFill>
                    <a:effectLst/>
                    <a:uLnTx/>
                    <a:uFillTx/>
                    <a:latin typeface="Arial" panose="020B0604020202020204"/>
                    <a:ea typeface="+mn-ea"/>
                    <a:cs typeface="Arial"/>
                    <a:sym typeface="Arial"/>
                  </a:rPr>
                  <a:t>CheckMate -274</a:t>
                </a:r>
              </a:p>
            </p:txBody>
          </p:sp>
        </p:grpSp>
        <p:grpSp>
          <p:nvGrpSpPr>
            <p:cNvPr id="7" name="Group 6">
              <a:extLst>
                <a:ext uri="{FF2B5EF4-FFF2-40B4-BE49-F238E27FC236}">
                  <a16:creationId xmlns:a16="http://schemas.microsoft.com/office/drawing/2014/main" id="{415D888C-54B7-C34A-9E6B-A11863BF0E20}"/>
                </a:ext>
              </a:extLst>
            </p:cNvPr>
            <p:cNvGrpSpPr/>
            <p:nvPr/>
          </p:nvGrpSpPr>
          <p:grpSpPr>
            <a:xfrm>
              <a:off x="450737" y="1100879"/>
              <a:ext cx="2592000" cy="3584546"/>
              <a:chOff x="657227" y="1162626"/>
              <a:chExt cx="2592000" cy="3584546"/>
            </a:xfrm>
          </p:grpSpPr>
          <p:sp>
            <p:nvSpPr>
              <p:cNvPr id="21" name="Rounded Rectangle 20"/>
              <p:cNvSpPr/>
              <p:nvPr/>
            </p:nvSpPr>
            <p:spPr>
              <a:xfrm>
                <a:off x="693227" y="1181012"/>
                <a:ext cx="2520000" cy="3566160"/>
              </a:xfrm>
              <a:prstGeom prst="roundRect">
                <a:avLst/>
              </a:prstGeom>
              <a:solidFill>
                <a:schemeClr val="bg1"/>
              </a:solidFill>
              <a:ln w="19050">
                <a:solidFill>
                  <a:schemeClr val="accent6"/>
                </a:solidFill>
              </a:ln>
              <a:effectLst>
                <a:outerShdw blurRad="50800" dist="38100" dir="5400000" algn="t" rotWithShape="0">
                  <a:prstClr val="black">
                    <a:alpha val="40000"/>
                  </a:prstClr>
                </a:outerShdw>
              </a:effectLst>
            </p:spPr>
            <p:txBody>
              <a:bodyPr vert="horz" wrap="square" lIns="53993" tIns="34287" rIns="53993" bIns="34287" numCol="1" rtlCol="0" anchor="ctr" anchorCtr="0" compatLnSpc="1">
                <a:prstTxWarp prst="textNoShape">
                  <a:avLst/>
                </a:prstTxWarp>
                <a:noAutofit/>
              </a:bodyPr>
              <a:lstStyle/>
              <a:p>
                <a:pPr marL="0" marR="0" lvl="0" indent="0" algn="ctr" defTabSz="685698" rtl="0" eaLnBrk="0" fontAlgn="base" latinLnBrk="0" hangingPunct="0">
                  <a:lnSpc>
                    <a:spcPct val="100000"/>
                  </a:lnSpc>
                  <a:spcBef>
                    <a:spcPct val="50000"/>
                  </a:spcBef>
                  <a:spcAft>
                    <a:spcPct val="0"/>
                  </a:spcAft>
                  <a:buClr>
                    <a:srgbClr val="000000"/>
                  </a:buClr>
                  <a:buSzTx/>
                  <a:buFont typeface="Arial"/>
                  <a:buNone/>
                  <a:tabLst/>
                  <a:defRPr/>
                </a:pPr>
                <a:endParaRPr kumimoji="0" lang="en-GB" sz="1400" b="1" i="0" u="none" strike="noStrike" kern="0" cap="none" spc="0" normalizeH="0" baseline="0" noProof="0">
                  <a:ln>
                    <a:noFill/>
                  </a:ln>
                  <a:solidFill>
                    <a:srgbClr val="FFFFFF"/>
                  </a:solidFill>
                  <a:effectLst/>
                  <a:uLnTx/>
                  <a:uFillTx/>
                  <a:latin typeface="Century Gothic" panose="020B0502020202020204" pitchFamily="34" charset="0"/>
                  <a:ea typeface="+mn-ea"/>
                  <a:cs typeface="Arial"/>
                  <a:sym typeface="Arial"/>
                </a:endParaRPr>
              </a:p>
            </p:txBody>
          </p:sp>
          <p:sp>
            <p:nvSpPr>
              <p:cNvPr id="22" name="Rectangle 21"/>
              <p:cNvSpPr/>
              <p:nvPr/>
            </p:nvSpPr>
            <p:spPr>
              <a:xfrm>
                <a:off x="752748" y="2828880"/>
                <a:ext cx="2400958" cy="313708"/>
              </a:xfrm>
              <a:prstGeom prst="rect">
                <a:avLst/>
              </a:prstGeom>
              <a:noFill/>
              <a:ln>
                <a:noFill/>
              </a:ln>
            </p:spPr>
            <p:txBody>
              <a:bodyPr vert="horz" wrap="square" lIns="53993" tIns="34287" rIns="53993" bIns="34287" numCol="1" rtlCol="0" anchor="ctr" anchorCtr="0" compatLnSpc="1">
                <a:prstTxWarp prst="textNoShape">
                  <a:avLst/>
                </a:prstTxWarp>
                <a:noAutofit/>
              </a:bodyPr>
              <a:lstStyle/>
              <a:p>
                <a:pPr marL="0" marR="0" lvl="0" indent="0" algn="ctr" defTabSz="685698" rtl="0" eaLnBrk="0" fontAlgn="base" latinLnBrk="0" hangingPunct="0">
                  <a:lnSpc>
                    <a:spcPct val="100000"/>
                  </a:lnSpc>
                  <a:spcBef>
                    <a:spcPct val="50000"/>
                  </a:spcBef>
                  <a:spcAft>
                    <a:spcPct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Pr>
                  <a:t>Primary endpoint:</a:t>
                </a:r>
                <a:b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Pr>
                </a:b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Pr>
                  <a:t>DFS</a:t>
                </a:r>
              </a:p>
            </p:txBody>
          </p:sp>
          <p:sp>
            <p:nvSpPr>
              <p:cNvPr id="23" name="Rectangle 22"/>
              <p:cNvSpPr/>
              <p:nvPr/>
            </p:nvSpPr>
            <p:spPr>
              <a:xfrm>
                <a:off x="752748" y="3240356"/>
                <a:ext cx="2400958" cy="836262"/>
              </a:xfrm>
              <a:prstGeom prst="rect">
                <a:avLst/>
              </a:prstGeom>
              <a:noFill/>
              <a:ln>
                <a:noFill/>
              </a:ln>
            </p:spPr>
            <p:txBody>
              <a:bodyPr vert="horz" wrap="square" lIns="53993" tIns="34287" rIns="53993" bIns="34287" numCol="1" rtlCol="0" anchor="t" anchorCtr="0" compatLnSpc="1">
                <a:prstTxWarp prst="textNoShape">
                  <a:avLst/>
                </a:prstTxWarp>
                <a:noAutofit/>
              </a:bodyPr>
              <a:lstStyle/>
              <a:p>
                <a:pPr marL="0" marR="0" lvl="0" indent="0" algn="ctr" defTabSz="342849"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t>Key secondary endpoints:</a:t>
                </a:r>
                <a:b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b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t>OS, DSS, distant </a:t>
                </a:r>
                <a:b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b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t>metastasis-free survival, </a:t>
                </a: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tl val="0"/>
                  </a:rPr>
                  <a:t>NUTRFS</a:t>
                </a:r>
                <a:endPar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endParaRPr>
              </a:p>
            </p:txBody>
          </p:sp>
          <p:grpSp>
            <p:nvGrpSpPr>
              <p:cNvPr id="24" name="Group 23">
                <a:extLst>
                  <a:ext uri="{FF2B5EF4-FFF2-40B4-BE49-F238E27FC236}">
                    <a16:creationId xmlns:a16="http://schemas.microsoft.com/office/drawing/2014/main" id="{2C53F347-EF02-F244-9E2A-66B667F01617}"/>
                  </a:ext>
                </a:extLst>
              </p:cNvPr>
              <p:cNvGrpSpPr/>
              <p:nvPr/>
            </p:nvGrpSpPr>
            <p:grpSpPr>
              <a:xfrm>
                <a:off x="892098" y="1762453"/>
                <a:ext cx="2122259" cy="939444"/>
                <a:chOff x="811443" y="1762453"/>
                <a:chExt cx="2122259" cy="939444"/>
              </a:xfrm>
            </p:grpSpPr>
            <p:cxnSp>
              <p:nvCxnSpPr>
                <p:cNvPr id="27" name="Elbow Connector 26"/>
                <p:cNvCxnSpPr/>
                <p:nvPr/>
              </p:nvCxnSpPr>
              <p:spPr bwMode="auto">
                <a:xfrm rot="5400000" flipH="1" flipV="1">
                  <a:off x="1166199" y="1752893"/>
                  <a:ext cx="113618" cy="567097"/>
                </a:xfrm>
                <a:prstGeom prst="bentConnector2">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Elbow Connector 27"/>
                <p:cNvCxnSpPr>
                  <a:endCxn id="30" idx="1"/>
                </p:cNvCxnSpPr>
                <p:nvPr/>
              </p:nvCxnSpPr>
              <p:spPr bwMode="auto">
                <a:xfrm rot="16200000" flipH="1">
                  <a:off x="1155288" y="2133454"/>
                  <a:ext cx="135440" cy="567096"/>
                </a:xfrm>
                <a:prstGeom prst="bentConnector2">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bwMode="auto">
                <a:xfrm>
                  <a:off x="1506556" y="1762453"/>
                  <a:ext cx="1427144" cy="434351"/>
                </a:xfrm>
                <a:prstGeom prst="roundRect">
                  <a:avLst>
                    <a:gd name="adj" fmla="val 21639"/>
                  </a:avLst>
                </a:prstGeom>
                <a:solidFill>
                  <a:schemeClr val="accent1"/>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914377" rtl="0" eaLnBrk="1" fontAlgn="base" latinLnBrk="0" hangingPunct="1">
                    <a:lnSpc>
                      <a:spcPct val="100000"/>
                    </a:lnSpc>
                    <a:spcBef>
                      <a:spcPts val="451"/>
                    </a:spcBef>
                    <a:spcAft>
                      <a:spcPct val="0"/>
                    </a:spcAft>
                    <a:buClr>
                      <a:srgbClr val="000000"/>
                    </a:buClr>
                    <a:buSzTx/>
                    <a:buFont typeface="Arial"/>
                    <a:buNone/>
                    <a:tabLst/>
                    <a:defRPr/>
                  </a:pPr>
                  <a:r>
                    <a:rPr kumimoji="0" lang="en-GB" sz="1400" b="1" i="0" u="none" strike="noStrike" kern="0" cap="none" spc="0" normalizeH="0" baseline="0" noProof="0" dirty="0">
                      <a:ln>
                        <a:noFill/>
                      </a:ln>
                      <a:solidFill>
                        <a:srgbClr val="FFFFFF"/>
                      </a:solidFill>
                      <a:effectLst/>
                      <a:uLnTx/>
                      <a:uFillTx/>
                      <a:latin typeface="Century Gothic" panose="020B0502020202020204" pitchFamily="34" charset="0"/>
                      <a:ea typeface="ＭＳ Ｐゴシック" charset="0"/>
                      <a:cs typeface="Arial"/>
                      <a:sym typeface="Arial"/>
                    </a:rPr>
                    <a:t>Atezolizumab </a:t>
                  </a:r>
                  <a:endParaRPr kumimoji="0" lang="en-GB" sz="1400" b="0" i="0" u="none" strike="noStrike" kern="0" cap="none" spc="0" normalizeH="0" baseline="0" noProof="0" dirty="0">
                    <a:ln>
                      <a:noFill/>
                    </a:ln>
                    <a:solidFill>
                      <a:srgbClr val="FFFFFF"/>
                    </a:solidFill>
                    <a:effectLst/>
                    <a:uLnTx/>
                    <a:uFillTx/>
                    <a:latin typeface="Century Gothic" panose="020B0502020202020204" pitchFamily="34" charset="0"/>
                    <a:ea typeface="ＭＳ Ｐゴシック" charset="0"/>
                    <a:cs typeface="Arial"/>
                    <a:sym typeface="Arial"/>
                  </a:endParaRPr>
                </a:p>
              </p:txBody>
            </p:sp>
            <p:sp>
              <p:nvSpPr>
                <p:cNvPr id="30" name="Rounded Rectangle 29"/>
                <p:cNvSpPr/>
                <p:nvPr/>
              </p:nvSpPr>
              <p:spPr bwMode="auto">
                <a:xfrm>
                  <a:off x="1506556" y="2267546"/>
                  <a:ext cx="1427146" cy="434351"/>
                </a:xfrm>
                <a:prstGeom prst="roundRect">
                  <a:avLst>
                    <a:gd name="adj" fmla="val 16618"/>
                  </a:avLst>
                </a:prstGeom>
                <a:solidFill>
                  <a:schemeClr val="accent3"/>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Observation</a:t>
                  </a:r>
                </a:p>
              </p:txBody>
            </p:sp>
            <p:sp>
              <p:nvSpPr>
                <p:cNvPr id="31" name="Oval 30"/>
                <p:cNvSpPr/>
                <p:nvPr/>
              </p:nvSpPr>
              <p:spPr>
                <a:xfrm>
                  <a:off x="811443" y="2093251"/>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R</a:t>
                  </a:r>
                </a:p>
              </p:txBody>
            </p:sp>
          </p:grpSp>
          <p:sp>
            <p:nvSpPr>
              <p:cNvPr id="25" name="Rounded Rectangle 24"/>
              <p:cNvSpPr/>
              <p:nvPr/>
            </p:nvSpPr>
            <p:spPr>
              <a:xfrm>
                <a:off x="657227" y="1162626"/>
                <a:ext cx="2592000" cy="499661"/>
              </a:xfrm>
              <a:prstGeom prst="roundRect">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vert="horz" wrap="square" lIns="53993" tIns="34287" rIns="53993" bIns="34287" numCol="1" rtlCol="0" anchor="ctr" anchorCtr="0" compatLnSpc="1">
                <a:prstTxWarp prst="textNoShape">
                  <a:avLst/>
                </a:prstTxWarp>
                <a:noAutofit/>
              </a:bodyPr>
              <a:lstStyle/>
              <a:p>
                <a:pPr marL="0" marR="0" lvl="0" indent="0" algn="ctr" defTabSz="685698" rtl="0" eaLnBrk="0" fontAlgn="base" latinLnBrk="0" hangingPunct="0">
                  <a:lnSpc>
                    <a:spcPct val="100000"/>
                  </a:lnSpc>
                  <a:spcBef>
                    <a:spcPct val="50000"/>
                  </a:spcBef>
                  <a:spcAft>
                    <a:spcPct val="0"/>
                  </a:spcAft>
                  <a:buClr>
                    <a:srgbClr val="000000"/>
                  </a:buClr>
                  <a:buSzTx/>
                  <a:buFont typeface="Arial"/>
                  <a:buNone/>
                  <a:tabLst/>
                  <a:defRPr/>
                </a:pPr>
                <a:r>
                  <a:rPr kumimoji="0" lang="en-GB" sz="1600" b="1" i="0" u="none" strike="noStrike" kern="0" cap="none" spc="0" normalizeH="0" baseline="0" noProof="0">
                    <a:ln>
                      <a:noFill/>
                    </a:ln>
                    <a:solidFill>
                      <a:srgbClr val="002060"/>
                    </a:solidFill>
                    <a:effectLst/>
                    <a:uLnTx/>
                    <a:uFillTx/>
                    <a:latin typeface="Arial" panose="020B0604020202020204"/>
                    <a:ea typeface="+mn-ea"/>
                    <a:cs typeface="Arial"/>
                    <a:sym typeface="Arial"/>
                  </a:rPr>
                  <a:t>IMvigor010</a:t>
                </a:r>
              </a:p>
            </p:txBody>
          </p:sp>
          <p:sp>
            <p:nvSpPr>
              <p:cNvPr id="26" name="Rounded Rectangle 25"/>
              <p:cNvSpPr/>
              <p:nvPr/>
            </p:nvSpPr>
            <p:spPr>
              <a:xfrm>
                <a:off x="1099765" y="4235638"/>
                <a:ext cx="1706925" cy="478615"/>
              </a:xfrm>
              <a:prstGeom prst="roundRect">
                <a:avLst/>
              </a:prstGeom>
              <a:solidFill>
                <a:srgbClr val="FF0000"/>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a:ln>
                      <a:noFill/>
                    </a:ln>
                    <a:solidFill>
                      <a:srgbClr val="FFFF00"/>
                    </a:solidFill>
                    <a:effectLst/>
                    <a:uLnTx/>
                    <a:uFillTx/>
                    <a:latin typeface="Arial"/>
                    <a:ea typeface="+mn-ea"/>
                    <a:cs typeface="Arial"/>
                    <a:sym typeface="Arial"/>
                  </a:rPr>
                  <a:t>Did not meet primary endpoint</a:t>
                </a:r>
              </a:p>
            </p:txBody>
          </p:sp>
        </p:grpSp>
        <p:grpSp>
          <p:nvGrpSpPr>
            <p:cNvPr id="8" name="Group 7">
              <a:extLst>
                <a:ext uri="{FF2B5EF4-FFF2-40B4-BE49-F238E27FC236}">
                  <a16:creationId xmlns:a16="http://schemas.microsoft.com/office/drawing/2014/main" id="{1E83448F-32EE-A749-84D0-E8C4E9F12119}"/>
                </a:ext>
              </a:extLst>
            </p:cNvPr>
            <p:cNvGrpSpPr/>
            <p:nvPr/>
          </p:nvGrpSpPr>
          <p:grpSpPr>
            <a:xfrm>
              <a:off x="6084869" y="1100879"/>
              <a:ext cx="2592000" cy="3584546"/>
              <a:chOff x="6084869" y="1162626"/>
              <a:chExt cx="2592000" cy="3584546"/>
            </a:xfrm>
          </p:grpSpPr>
          <p:sp>
            <p:nvSpPr>
              <p:cNvPr id="9" name="Rounded Rectangle 8"/>
              <p:cNvSpPr/>
              <p:nvPr/>
            </p:nvSpPr>
            <p:spPr>
              <a:xfrm>
                <a:off x="6118830" y="1181012"/>
                <a:ext cx="2520000" cy="3566160"/>
              </a:xfrm>
              <a:prstGeom prst="roundRect">
                <a:avLst/>
              </a:prstGeom>
              <a:solidFill>
                <a:schemeClr val="bg1"/>
              </a:solidFill>
              <a:ln w="19050">
                <a:solidFill>
                  <a:schemeClr val="accent6"/>
                </a:solidFill>
              </a:ln>
              <a:effectLst>
                <a:outerShdw blurRad="50800" dist="38100" dir="5400000" algn="t" rotWithShape="0">
                  <a:prstClr val="black">
                    <a:alpha val="40000"/>
                  </a:prstClr>
                </a:outerShdw>
              </a:effectLst>
            </p:spPr>
            <p:txBody>
              <a:bodyPr vert="horz" wrap="square" lIns="53993" tIns="34287" rIns="53993" bIns="34287" numCol="1" rtlCol="0" anchor="ctr" anchorCtr="0" compatLnSpc="1">
                <a:prstTxWarp prst="textNoShape">
                  <a:avLst/>
                </a:prstTxWarp>
                <a:noAutofit/>
              </a:bodyPr>
              <a:lstStyle/>
              <a:p>
                <a:pPr marL="0" marR="0" lvl="0" indent="0" algn="ctr" defTabSz="685698" rtl="0" eaLnBrk="0" fontAlgn="base" latinLnBrk="0" hangingPunct="0">
                  <a:lnSpc>
                    <a:spcPct val="100000"/>
                  </a:lnSpc>
                  <a:spcBef>
                    <a:spcPct val="50000"/>
                  </a:spcBef>
                  <a:spcAft>
                    <a:spcPct val="0"/>
                  </a:spcAft>
                  <a:buClr>
                    <a:srgbClr val="000000"/>
                  </a:buClr>
                  <a:buSzTx/>
                  <a:buFont typeface="Arial"/>
                  <a:buNone/>
                  <a:tabLst/>
                  <a:defRPr/>
                </a:pPr>
                <a:endParaRPr kumimoji="0" lang="en-GB" sz="1400" b="1" i="0" u="none" strike="noStrike" kern="0" cap="none" spc="0" normalizeH="0" baseline="0" noProof="0">
                  <a:ln>
                    <a:noFill/>
                  </a:ln>
                  <a:solidFill>
                    <a:srgbClr val="FFFFFF"/>
                  </a:solidFill>
                  <a:effectLst/>
                  <a:uLnTx/>
                  <a:uFillTx/>
                  <a:latin typeface="Century Gothic" panose="020B0502020202020204" pitchFamily="34" charset="0"/>
                  <a:ea typeface="+mn-ea"/>
                  <a:cs typeface="Arial"/>
                  <a:sym typeface="Arial"/>
                </a:endParaRPr>
              </a:p>
            </p:txBody>
          </p:sp>
          <p:sp>
            <p:nvSpPr>
              <p:cNvPr id="10" name="Oval 9"/>
              <p:cNvSpPr/>
              <p:nvPr/>
            </p:nvSpPr>
            <p:spPr>
              <a:xfrm>
                <a:off x="6225075" y="2117635"/>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Century Gothic" panose="020B0502020202020204" pitchFamily="34" charset="0"/>
                    <a:ea typeface="+mn-ea"/>
                    <a:cs typeface="+mn-cs"/>
                    <a:sym typeface="Arial"/>
                  </a:rPr>
                  <a:t>R</a:t>
                </a:r>
              </a:p>
            </p:txBody>
          </p:sp>
          <p:grpSp>
            <p:nvGrpSpPr>
              <p:cNvPr id="11" name="Group 10">
                <a:extLst>
                  <a:ext uri="{FF2B5EF4-FFF2-40B4-BE49-F238E27FC236}">
                    <a16:creationId xmlns:a16="http://schemas.microsoft.com/office/drawing/2014/main" id="{76FCE89F-8246-1D45-A52F-02263CDB2398}"/>
                  </a:ext>
                </a:extLst>
              </p:cNvPr>
              <p:cNvGrpSpPr/>
              <p:nvPr/>
            </p:nvGrpSpPr>
            <p:grpSpPr>
              <a:xfrm>
                <a:off x="6084869" y="1162626"/>
                <a:ext cx="2592000" cy="2913992"/>
                <a:chOff x="6084869" y="1162626"/>
                <a:chExt cx="2592000" cy="2913992"/>
              </a:xfrm>
            </p:grpSpPr>
            <p:grpSp>
              <p:nvGrpSpPr>
                <p:cNvPr id="12" name="Group 11"/>
                <p:cNvGrpSpPr/>
                <p:nvPr/>
              </p:nvGrpSpPr>
              <p:grpSpPr>
                <a:xfrm>
                  <a:off x="6360064" y="1762454"/>
                  <a:ext cx="2041610" cy="960083"/>
                  <a:chOff x="4452360" y="2340864"/>
                  <a:chExt cx="2858023" cy="1432328"/>
                </a:xfrm>
              </p:grpSpPr>
              <p:cxnSp>
                <p:nvCxnSpPr>
                  <p:cNvPr id="17" name="Elbow Connector 16"/>
                  <p:cNvCxnSpPr>
                    <a:endCxn id="19" idx="1"/>
                  </p:cNvCxnSpPr>
                  <p:nvPr/>
                </p:nvCxnSpPr>
                <p:spPr bwMode="auto">
                  <a:xfrm rot="5400000" flipH="1" flipV="1">
                    <a:off x="4647840" y="2469386"/>
                    <a:ext cx="200300" cy="591256"/>
                  </a:xfrm>
                  <a:prstGeom prst="bentConnector2">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20" idx="1"/>
                  </p:cNvCxnSpPr>
                  <p:nvPr/>
                </p:nvCxnSpPr>
                <p:spPr bwMode="auto">
                  <a:xfrm rot="16200000" flipH="1">
                    <a:off x="4646959" y="3052533"/>
                    <a:ext cx="202060" cy="591258"/>
                  </a:xfrm>
                  <a:prstGeom prst="bentConnector2">
                    <a:avLst/>
                  </a:prstGeom>
                  <a:ln w="190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bwMode="auto">
                  <a:xfrm>
                    <a:off x="5043618" y="2340864"/>
                    <a:ext cx="2266764" cy="647999"/>
                  </a:xfrm>
                  <a:prstGeom prst="roundRect">
                    <a:avLst>
                      <a:gd name="adj" fmla="val 21639"/>
                    </a:avLst>
                  </a:prstGeom>
                  <a:solidFill>
                    <a:schemeClr val="accent1"/>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914377" rtl="0" eaLnBrk="1" fontAlgn="base" latinLnBrk="0" hangingPunct="1">
                      <a:lnSpc>
                        <a:spcPct val="100000"/>
                      </a:lnSpc>
                      <a:spcBef>
                        <a:spcPts val="451"/>
                      </a:spcBef>
                      <a:spcAft>
                        <a:spcPct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Century Gothic" panose="020B0502020202020204" pitchFamily="34" charset="0"/>
                        <a:ea typeface="ＭＳ Ｐゴシック" charset="0"/>
                        <a:cs typeface="Arial"/>
                        <a:sym typeface="Arial"/>
                      </a:rPr>
                      <a:t>Pembrolizumab</a:t>
                    </a:r>
                    <a:endParaRPr kumimoji="0" lang="en-GB" sz="1400" b="0" i="0" u="none" strike="noStrike" kern="0" cap="none" spc="0" normalizeH="0" baseline="0" noProof="0">
                      <a:ln>
                        <a:noFill/>
                      </a:ln>
                      <a:solidFill>
                        <a:srgbClr val="FFFFFF"/>
                      </a:solidFill>
                      <a:effectLst/>
                      <a:uLnTx/>
                      <a:uFillTx/>
                      <a:latin typeface="Century Gothic" panose="020B0502020202020204" pitchFamily="34" charset="0"/>
                      <a:ea typeface="ＭＳ Ｐゴシック" charset="0"/>
                      <a:cs typeface="Arial"/>
                      <a:sym typeface="Arial"/>
                    </a:endParaRPr>
                  </a:p>
                </p:txBody>
              </p:sp>
              <p:sp>
                <p:nvSpPr>
                  <p:cNvPr id="20" name="Rounded Rectangle 19"/>
                  <p:cNvSpPr/>
                  <p:nvPr/>
                </p:nvSpPr>
                <p:spPr bwMode="auto">
                  <a:xfrm>
                    <a:off x="5043619" y="3125193"/>
                    <a:ext cx="2266764" cy="647999"/>
                  </a:xfrm>
                  <a:prstGeom prst="roundRect">
                    <a:avLst>
                      <a:gd name="adj" fmla="val 16618"/>
                    </a:avLst>
                  </a:prstGeom>
                  <a:solidFill>
                    <a:schemeClr val="accent3"/>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914377"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FFFFFF"/>
                        </a:solidFill>
                        <a:effectLst/>
                        <a:uLnTx/>
                        <a:uFillTx/>
                        <a:latin typeface="Century Gothic" panose="020B0502020202020204" pitchFamily="34" charset="0"/>
                        <a:ea typeface="+mn-ea"/>
                        <a:cs typeface="Arial"/>
                        <a:sym typeface="Arial"/>
                      </a:rPr>
                      <a:t>Observation</a:t>
                    </a:r>
                  </a:p>
                </p:txBody>
              </p:sp>
            </p:grpSp>
            <p:sp>
              <p:nvSpPr>
                <p:cNvPr id="13" name="Rectangle 12"/>
                <p:cNvSpPr/>
                <p:nvPr/>
              </p:nvSpPr>
              <p:spPr>
                <a:xfrm>
                  <a:off x="6180390" y="2828880"/>
                  <a:ext cx="2400958" cy="313708"/>
                </a:xfrm>
                <a:prstGeom prst="rect">
                  <a:avLst/>
                </a:prstGeom>
                <a:noFill/>
                <a:ln>
                  <a:noFill/>
                </a:ln>
              </p:spPr>
              <p:txBody>
                <a:bodyPr vert="horz" wrap="square" lIns="53993" tIns="34287" rIns="53993" bIns="34287" numCol="1" rtlCol="0" anchor="ctr" anchorCtr="0" compatLnSpc="1">
                  <a:prstTxWarp prst="textNoShape">
                    <a:avLst/>
                  </a:prstTxWarp>
                  <a:noAutofit/>
                </a:bodyPr>
                <a:lstStyle/>
                <a:p>
                  <a:pPr marL="0" marR="0" lvl="0" indent="0" algn="ctr" defTabSz="685698" rtl="0" eaLnBrk="0" fontAlgn="base" latinLnBrk="0" hangingPunct="0">
                    <a:lnSpc>
                      <a:spcPct val="100000"/>
                    </a:lnSpc>
                    <a:spcBef>
                      <a:spcPct val="50000"/>
                    </a:spcBef>
                    <a:spcAft>
                      <a:spcPct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Pr>
                    <a:t>Coprimary endpoints: </a:t>
                  </a:r>
                  <a:b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Pr>
                  </a:b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Pr>
                    <a:t>DFS and OS</a:t>
                  </a:r>
                </a:p>
              </p:txBody>
            </p:sp>
            <p:sp>
              <p:nvSpPr>
                <p:cNvPr id="14" name="Rectangle 13"/>
                <p:cNvSpPr/>
                <p:nvPr/>
              </p:nvSpPr>
              <p:spPr>
                <a:xfrm>
                  <a:off x="6180390" y="3240356"/>
                  <a:ext cx="2400958" cy="836262"/>
                </a:xfrm>
                <a:prstGeom prst="rect">
                  <a:avLst/>
                </a:prstGeom>
                <a:noFill/>
                <a:ln>
                  <a:noFill/>
                </a:ln>
              </p:spPr>
              <p:txBody>
                <a:bodyPr vert="horz" wrap="square" lIns="53993" tIns="34287" rIns="53993" bIns="34287" numCol="1" rtlCol="0" anchor="t" anchorCtr="0" compatLnSpc="1">
                  <a:prstTxWarp prst="textNoShape">
                    <a:avLst/>
                  </a:prstTxWarp>
                  <a:noAutofit/>
                </a:bodyPr>
                <a:lstStyle/>
                <a:p>
                  <a:pPr marL="0" marR="0" lvl="0" indent="0" algn="ctr" defTabSz="342849"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t>Key secondary endpoints:</a:t>
                  </a: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t> </a:t>
                  </a:r>
                  <a:b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rPr>
                  </a:b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tl val="0"/>
                    </a:rPr>
                    <a:t>OS and DFS in </a:t>
                  </a:r>
                  <a:b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tl val="0"/>
                    </a:rPr>
                  </a:b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tl val="0"/>
                    </a:rPr>
                    <a:t>PD-L1–positive and </a:t>
                  </a:r>
                  <a:b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tl val="0"/>
                    </a:rPr>
                  </a:br>
                  <a:r>
                    <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a:sym typeface="Arial"/>
                      <a:rtl val="0"/>
                    </a:rPr>
                    <a:t>PD-L1–negative patients</a:t>
                  </a:r>
                  <a:endParaRPr kumimoji="0" lang="en-GB" sz="1400" b="0" i="0" u="none" strike="noStrike" kern="0" cap="none" spc="0" normalizeH="0" baseline="0" noProof="0">
                    <a:ln>
                      <a:noFill/>
                    </a:ln>
                    <a:solidFill>
                      <a:srgbClr val="000000"/>
                    </a:solidFill>
                    <a:effectLst/>
                    <a:uLnTx/>
                    <a:uFillTx/>
                    <a:latin typeface="Century Gothic" panose="020B0502020202020204" pitchFamily="34" charset="0"/>
                    <a:ea typeface="+mn-ea"/>
                    <a:cs typeface="Arial" pitchFamily="34" charset="0"/>
                    <a:sym typeface="Arial"/>
                  </a:endParaRPr>
                </a:p>
              </p:txBody>
            </p:sp>
            <p:sp>
              <p:nvSpPr>
                <p:cNvPr id="15" name="Rounded Rectangle 14"/>
                <p:cNvSpPr/>
                <p:nvPr/>
              </p:nvSpPr>
              <p:spPr>
                <a:xfrm>
                  <a:off x="6084869" y="1162626"/>
                  <a:ext cx="2592000" cy="499661"/>
                </a:xfrm>
                <a:prstGeom prst="roundRect">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vert="horz" wrap="square" lIns="53993" tIns="34287" rIns="53993" bIns="34287" numCol="1" rtlCol="0" anchor="ctr" anchorCtr="0" compatLnSpc="1">
                  <a:prstTxWarp prst="textNoShape">
                    <a:avLst/>
                  </a:prstTxWarp>
                  <a:noAutofit/>
                </a:bodyPr>
                <a:lstStyle/>
                <a:p>
                  <a:pPr marL="0" marR="0" lvl="0" indent="0" algn="ctr" defTabSz="685698" rtl="0" eaLnBrk="0" fontAlgn="base" latinLnBrk="0" hangingPunct="0">
                    <a:lnSpc>
                      <a:spcPct val="100000"/>
                    </a:lnSpc>
                    <a:spcBef>
                      <a:spcPct val="50000"/>
                    </a:spcBef>
                    <a:spcAft>
                      <a:spcPct val="0"/>
                    </a:spcAft>
                    <a:buClr>
                      <a:srgbClr val="000000"/>
                    </a:buClr>
                    <a:buSzTx/>
                    <a:buFont typeface="Arial"/>
                    <a:buNone/>
                    <a:tabLst/>
                    <a:defRPr/>
                  </a:pPr>
                  <a:r>
                    <a:rPr kumimoji="0" lang="en-GB" sz="1600" b="1" i="0" u="none" strike="noStrike" kern="0" cap="none" spc="0" normalizeH="0" baseline="0" noProof="0">
                      <a:ln>
                        <a:noFill/>
                      </a:ln>
                      <a:solidFill>
                        <a:srgbClr val="002060"/>
                      </a:solidFill>
                      <a:effectLst/>
                      <a:uLnTx/>
                      <a:uFillTx/>
                      <a:latin typeface="Arial" panose="020B0604020202020204"/>
                      <a:ea typeface="+mn-ea"/>
                      <a:cs typeface="Arial"/>
                      <a:sym typeface="Arial"/>
                    </a:rPr>
                    <a:t>AMBASSADOR</a:t>
                  </a:r>
                </a:p>
              </p:txBody>
            </p:sp>
          </p:grpSp>
        </p:grpSp>
      </p:grpSp>
      <p:sp>
        <p:nvSpPr>
          <p:cNvPr id="43" name="Rounded Rectangle 42"/>
          <p:cNvSpPr/>
          <p:nvPr/>
        </p:nvSpPr>
        <p:spPr>
          <a:xfrm>
            <a:off x="5043182" y="5462571"/>
            <a:ext cx="2105636" cy="578882"/>
          </a:xfrm>
          <a:prstGeom prst="roundRect">
            <a:avLst/>
          </a:prstGeom>
          <a:solidFill>
            <a:srgbClr val="FF0000"/>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FFFF00"/>
                </a:solidFill>
                <a:effectLst/>
                <a:uLnTx/>
                <a:uFillTx/>
                <a:latin typeface="Arial"/>
                <a:ea typeface="+mn-ea"/>
                <a:cs typeface="Arial"/>
                <a:sym typeface="Arial"/>
              </a:rPr>
              <a:t>DFS Improvement</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dirty="0">
                <a:ln>
                  <a:noFill/>
                </a:ln>
                <a:solidFill>
                  <a:srgbClr val="FFFF00"/>
                </a:solidFill>
                <a:effectLst/>
                <a:uLnTx/>
                <a:uFillTx/>
                <a:latin typeface="Arial"/>
                <a:ea typeface="+mn-ea"/>
                <a:cs typeface="Arial"/>
                <a:sym typeface="Arial"/>
              </a:rPr>
              <a:t>OS trending \</a:t>
            </a:r>
          </a:p>
        </p:txBody>
      </p:sp>
      <p:sp>
        <p:nvSpPr>
          <p:cNvPr id="44" name="Rounded Rectangle 43"/>
          <p:cNvSpPr/>
          <p:nvPr/>
        </p:nvSpPr>
        <p:spPr>
          <a:xfrm>
            <a:off x="8338562" y="5493239"/>
            <a:ext cx="2244191" cy="578882"/>
          </a:xfrm>
          <a:prstGeom prst="roundRect">
            <a:avLst/>
          </a:prstGeom>
          <a:solidFill>
            <a:srgbClr val="FF0000"/>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a:ln>
                  <a:noFill/>
                </a:ln>
                <a:solidFill>
                  <a:srgbClr val="FFFF00"/>
                </a:solidFill>
                <a:effectLst/>
                <a:uLnTx/>
                <a:uFillTx/>
                <a:latin typeface="Arial"/>
                <a:ea typeface="+mn-ea"/>
                <a:cs typeface="Arial"/>
                <a:sym typeface="Arial"/>
              </a:rPr>
              <a:t>DFS Improvement</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400" b="1" i="0" u="none" strike="noStrike" kern="1200" cap="none" spc="0" normalizeH="0" baseline="0" noProof="0">
                <a:ln>
                  <a:noFill/>
                </a:ln>
                <a:solidFill>
                  <a:srgbClr val="FFFF00"/>
                </a:solidFill>
                <a:effectLst/>
                <a:uLnTx/>
                <a:uFillTx/>
                <a:latin typeface="Arial"/>
                <a:ea typeface="+mn-ea"/>
                <a:cs typeface="Arial"/>
                <a:sym typeface="Arial"/>
              </a:rPr>
              <a:t>No OS improvement</a:t>
            </a:r>
          </a:p>
        </p:txBody>
      </p:sp>
      <p:sp>
        <p:nvSpPr>
          <p:cNvPr id="45" name="TextBox 44"/>
          <p:cNvSpPr txBox="1"/>
          <p:nvPr/>
        </p:nvSpPr>
        <p:spPr>
          <a:xfrm>
            <a:off x="1001280" y="1102024"/>
            <a:ext cx="10082285" cy="646331"/>
          </a:xfrm>
          <a:prstGeom prst="rect">
            <a:avLst/>
          </a:prstGeom>
          <a:solidFill>
            <a:srgbClr val="FFFF00"/>
          </a:solid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1B2F5C"/>
                </a:solidFill>
                <a:effectLst/>
                <a:uLnTx/>
                <a:uFillTx/>
                <a:latin typeface="Arial"/>
                <a:ea typeface="+mn-ea"/>
                <a:cs typeface="Arial"/>
                <a:sym typeface="Arial"/>
              </a:rPr>
              <a:t>High risk MIUC: if received NAC- ypT2-T4a/</a:t>
            </a:r>
            <a:r>
              <a:rPr kumimoji="0" lang="en-US" sz="1800" b="1" i="0" u="none" strike="noStrike" kern="1200" cap="none" spc="0" normalizeH="0" baseline="0" noProof="0" dirty="0" err="1">
                <a:ln>
                  <a:noFill/>
                </a:ln>
                <a:solidFill>
                  <a:srgbClr val="1B2F5C"/>
                </a:solidFill>
                <a:effectLst/>
                <a:uLnTx/>
                <a:uFillTx/>
                <a:latin typeface="Arial"/>
                <a:ea typeface="+mn-ea"/>
                <a:cs typeface="Arial"/>
                <a:sym typeface="Arial"/>
              </a:rPr>
              <a:t>ypN</a:t>
            </a:r>
            <a:r>
              <a:rPr kumimoji="0" lang="en-US" sz="1800" b="1" i="0" u="none" strike="noStrike" kern="1200" cap="none" spc="0" normalizeH="0" baseline="0" noProof="0" dirty="0">
                <a:ln>
                  <a:noFill/>
                </a:ln>
                <a:solidFill>
                  <a:srgbClr val="1B2F5C"/>
                </a:solidFill>
                <a:effectLst/>
                <a:uLnTx/>
                <a:uFillTx/>
                <a:latin typeface="Arial"/>
                <a:ea typeface="+mn-ea"/>
                <a:cs typeface="Arial"/>
                <a:sym typeface="Arial"/>
              </a:rPr>
              <a:t>+ or pT3-T4a/</a:t>
            </a:r>
            <a:r>
              <a:rPr kumimoji="0" lang="en-US" sz="1800" b="1" i="0" u="none" strike="noStrike" kern="1200" cap="none" spc="0" normalizeH="0" baseline="0" noProof="0" dirty="0" err="1">
                <a:ln>
                  <a:noFill/>
                </a:ln>
                <a:solidFill>
                  <a:srgbClr val="1B2F5C"/>
                </a:solidFill>
                <a:effectLst/>
                <a:uLnTx/>
                <a:uFillTx/>
                <a:latin typeface="Arial"/>
                <a:ea typeface="+mn-ea"/>
                <a:cs typeface="Arial"/>
                <a:sym typeface="Arial"/>
              </a:rPr>
              <a:t>pN</a:t>
            </a:r>
            <a:r>
              <a:rPr kumimoji="0" lang="en-US" sz="1800" b="1" i="0" u="none" strike="noStrike" kern="1200" cap="none" spc="0" normalizeH="0" baseline="0" noProof="0" dirty="0">
                <a:ln>
                  <a:noFill/>
                </a:ln>
                <a:solidFill>
                  <a:srgbClr val="1B2F5C"/>
                </a:solidFill>
                <a:effectLst/>
                <a:uLnTx/>
                <a:uFillTx/>
                <a:latin typeface="Arial"/>
                <a:ea typeface="+mn-ea"/>
                <a:cs typeface="Arial"/>
                <a:sym typeface="Arial"/>
              </a:rPr>
              <a:t>+ if not eligible for or declined adjuvant cisplatin-based chemotherapy</a:t>
            </a:r>
          </a:p>
        </p:txBody>
      </p:sp>
      <p:sp>
        <p:nvSpPr>
          <p:cNvPr id="3" name="TextBox 2">
            <a:extLst>
              <a:ext uri="{FF2B5EF4-FFF2-40B4-BE49-F238E27FC236}">
                <a16:creationId xmlns:a16="http://schemas.microsoft.com/office/drawing/2014/main" id="{D228B8BB-4216-5F86-31D9-B810F06FE678}"/>
              </a:ext>
            </a:extLst>
          </p:cNvPr>
          <p:cNvSpPr txBox="1"/>
          <p:nvPr/>
        </p:nvSpPr>
        <p:spPr>
          <a:xfrm>
            <a:off x="8960528" y="6309065"/>
            <a:ext cx="29473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2060"/>
                </a:solidFill>
                <a:effectLst/>
                <a:uLnTx/>
                <a:uFillTx/>
                <a:latin typeface="Arial"/>
                <a:cs typeface="Arial"/>
                <a:sym typeface="Arial"/>
              </a:rPr>
              <a:t>Courtesy of Shilpa Gupta, MD</a:t>
            </a:r>
          </a:p>
        </p:txBody>
      </p:sp>
    </p:spTree>
    <p:extLst>
      <p:ext uri="{BB962C8B-B14F-4D97-AF65-F5344CB8AC3E}">
        <p14:creationId xmlns:p14="http://schemas.microsoft.com/office/powerpoint/2010/main" val="1258768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Prof Necchi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extLst>
              <p:ext uri="{D42A27DB-BD31-4B8C-83A1-F6EECF244321}">
                <p14:modId xmlns:p14="http://schemas.microsoft.com/office/powerpoint/2010/main" val="2511516850"/>
              </p:ext>
            </p:extLst>
          </p:nvPr>
        </p:nvGraphicFramePr>
        <p:xfrm>
          <a:off x="1236095" y="1823999"/>
          <a:ext cx="9719807" cy="2688703"/>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993321">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Bristol Myers Squibb, </a:t>
                      </a:r>
                      <a:r>
                        <a:rPr lang="en-US" sz="2000" b="0" kern="1200" dirty="0" err="1">
                          <a:solidFill>
                            <a:schemeClr val="tx1"/>
                          </a:solidFill>
                          <a:effectLst/>
                          <a:latin typeface="+mn-lt"/>
                          <a:ea typeface="+mn-ea"/>
                          <a:cs typeface="+mn-cs"/>
                        </a:rPr>
                        <a:t>CatalYm</a:t>
                      </a:r>
                      <a:r>
                        <a:rPr lang="en-US" sz="2000" b="0" kern="1200" dirty="0">
                          <a:solidFill>
                            <a:schemeClr val="tx1"/>
                          </a:solidFill>
                          <a:effectLst/>
                          <a:latin typeface="+mn-lt"/>
                          <a:ea typeface="+mn-ea"/>
                          <a:cs typeface="+mn-cs"/>
                        </a:rPr>
                        <a:t>, Daiichi Sankyo Inc, </a:t>
                      </a:r>
                      <a:r>
                        <a:rPr lang="en-US" sz="2000" b="0" kern="1200" dirty="0" err="1">
                          <a:solidFill>
                            <a:schemeClr val="tx1"/>
                          </a:solidFill>
                          <a:effectLst/>
                          <a:latin typeface="+mn-lt"/>
                          <a:ea typeface="+mn-ea"/>
                          <a:cs typeface="+mn-cs"/>
                        </a:rPr>
                        <a:t>Genenta</a:t>
                      </a:r>
                      <a:r>
                        <a:rPr lang="en-US" sz="2000" b="0" kern="1200" dirty="0">
                          <a:solidFill>
                            <a:schemeClr val="tx1"/>
                          </a:solidFill>
                          <a:effectLst/>
                          <a:latin typeface="+mn-lt"/>
                          <a:ea typeface="+mn-ea"/>
                          <a:cs typeface="+mn-cs"/>
                        </a:rPr>
                        <a:t> Science, Johnson &amp; Johnson,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3321">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AstraZeneca Pharmaceuticals LP, Gilead Sciences Inc, Johnson &amp; Johnson, Merck, Pfizer Inc, Samsung </a:t>
                      </a:r>
                      <a:r>
                        <a:rPr lang="en-US" sz="2000" b="0" kern="1200" dirty="0" err="1">
                          <a:solidFill>
                            <a:schemeClr val="tx1"/>
                          </a:solidFill>
                          <a:effectLst/>
                          <a:latin typeface="+mn-lt"/>
                          <a:ea typeface="+mn-ea"/>
                          <a:cs typeface="+mn-cs"/>
                        </a:rPr>
                        <a:t>Bioepis</a:t>
                      </a:r>
                      <a:endParaRPr lang="en-US" sz="20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702061">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AstraZeneca Pharmaceuticals LP, Bristol Myers Squibb,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266806"/>
                  </a:ext>
                </a:extLst>
              </a:tr>
            </a:tbl>
          </a:graphicData>
        </a:graphic>
      </p:graphicFrame>
    </p:spTree>
    <p:custDataLst>
      <p:tags r:id="rId1"/>
    </p:custDataLst>
    <p:extLst>
      <p:ext uri="{BB962C8B-B14F-4D97-AF65-F5344CB8AC3E}">
        <p14:creationId xmlns:p14="http://schemas.microsoft.com/office/powerpoint/2010/main" val="956378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A779B7-4E7C-428A-2C94-F1CDDDBBE7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8369" y="1677240"/>
            <a:ext cx="5911520" cy="3325229"/>
          </a:xfrm>
          <a:prstGeom prst="rect">
            <a:avLst/>
          </a:prstGeom>
          <a:ln w="50800">
            <a:solidFill>
              <a:srgbClr val="002060"/>
            </a:solidFill>
          </a:ln>
        </p:spPr>
      </p:pic>
      <p:sp>
        <p:nvSpPr>
          <p:cNvPr id="9" name="Title 8">
            <a:extLst>
              <a:ext uri="{FF2B5EF4-FFF2-40B4-BE49-F238E27FC236}">
                <a16:creationId xmlns:a16="http://schemas.microsoft.com/office/drawing/2014/main" id="{A115D778-760F-F650-B51F-8E3268BE8418}"/>
              </a:ext>
            </a:extLst>
          </p:cNvPr>
          <p:cNvSpPr>
            <a:spLocks noGrp="1"/>
          </p:cNvSpPr>
          <p:nvPr>
            <p:ph type="title"/>
          </p:nvPr>
        </p:nvSpPr>
        <p:spPr>
          <a:xfrm>
            <a:off x="878417" y="-27157"/>
            <a:ext cx="10435167" cy="1139825"/>
          </a:xfrm>
        </p:spPr>
        <p:txBody>
          <a:bodyPr/>
          <a:lstStyle/>
          <a:p>
            <a:r>
              <a:rPr lang="en-US" sz="3200" dirty="0">
                <a:solidFill>
                  <a:srgbClr val="002060"/>
                </a:solidFill>
                <a:latin typeface="+mn-lt"/>
              </a:rPr>
              <a:t>CheckMate-274 DFS 5-year follow-up</a:t>
            </a:r>
          </a:p>
        </p:txBody>
      </p:sp>
      <p:sp>
        <p:nvSpPr>
          <p:cNvPr id="10" name="TextBox 9">
            <a:extLst>
              <a:ext uri="{FF2B5EF4-FFF2-40B4-BE49-F238E27FC236}">
                <a16:creationId xmlns:a16="http://schemas.microsoft.com/office/drawing/2014/main" id="{0F04C993-BD5F-7EF6-C910-0C750B2CABD3}"/>
              </a:ext>
            </a:extLst>
          </p:cNvPr>
          <p:cNvSpPr txBox="1"/>
          <p:nvPr/>
        </p:nvSpPr>
        <p:spPr>
          <a:xfrm>
            <a:off x="8960528" y="6309065"/>
            <a:ext cx="29473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2060"/>
                </a:solidFill>
                <a:effectLst/>
                <a:uLnTx/>
                <a:uFillTx/>
                <a:latin typeface="Arial"/>
                <a:cs typeface="Arial"/>
                <a:sym typeface="Arial"/>
              </a:rPr>
              <a:t>Galsky M et al. ESMO 2025</a:t>
            </a:r>
          </a:p>
        </p:txBody>
      </p:sp>
      <p:pic>
        <p:nvPicPr>
          <p:cNvPr id="11" name="Picture 10">
            <a:extLst>
              <a:ext uri="{FF2B5EF4-FFF2-40B4-BE49-F238E27FC236}">
                <a16:creationId xmlns:a16="http://schemas.microsoft.com/office/drawing/2014/main" id="{5B84F490-A693-442E-83C0-EA6BBA0F7D3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62114" y="1677240"/>
            <a:ext cx="5911517" cy="3325229"/>
          </a:xfrm>
          <a:prstGeom prst="rect">
            <a:avLst/>
          </a:prstGeom>
          <a:ln w="50800">
            <a:solidFill>
              <a:srgbClr val="002060"/>
            </a:solidFill>
          </a:ln>
        </p:spPr>
      </p:pic>
    </p:spTree>
    <p:extLst>
      <p:ext uri="{BB962C8B-B14F-4D97-AF65-F5344CB8AC3E}">
        <p14:creationId xmlns:p14="http://schemas.microsoft.com/office/powerpoint/2010/main" val="4124924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8085DB-8307-C8AD-DFAE-515239B725D3}"/>
              </a:ext>
            </a:extLst>
          </p:cNvPr>
          <p:cNvPicPr>
            <a:picLocks noChangeAspect="1"/>
          </p:cNvPicPr>
          <p:nvPr/>
        </p:nvPicPr>
        <p:blipFill>
          <a:blip r:embed="rId3"/>
          <a:stretch>
            <a:fillRect/>
          </a:stretch>
        </p:blipFill>
        <p:spPr>
          <a:xfrm>
            <a:off x="1013189" y="1338984"/>
            <a:ext cx="10165619" cy="4663920"/>
          </a:xfrm>
          <a:prstGeom prst="rect">
            <a:avLst/>
          </a:prstGeom>
          <a:solidFill>
            <a:srgbClr val="002060">
              <a:alpha val="99000"/>
            </a:srgbClr>
          </a:solidFill>
          <a:ln w="50800">
            <a:solidFill>
              <a:srgbClr val="002060"/>
            </a:solidFill>
          </a:ln>
        </p:spPr>
      </p:pic>
      <p:sp>
        <p:nvSpPr>
          <p:cNvPr id="5" name="Title 8">
            <a:extLst>
              <a:ext uri="{FF2B5EF4-FFF2-40B4-BE49-F238E27FC236}">
                <a16:creationId xmlns:a16="http://schemas.microsoft.com/office/drawing/2014/main" id="{F2902CFA-F449-9B2F-C197-ABEBA5CC662C}"/>
              </a:ext>
            </a:extLst>
          </p:cNvPr>
          <p:cNvSpPr>
            <a:spLocks noGrp="1"/>
          </p:cNvSpPr>
          <p:nvPr>
            <p:ph type="title"/>
          </p:nvPr>
        </p:nvSpPr>
        <p:spPr>
          <a:xfrm>
            <a:off x="878417" y="-27157"/>
            <a:ext cx="10435167" cy="1139825"/>
          </a:xfrm>
        </p:spPr>
        <p:txBody>
          <a:bodyPr/>
          <a:lstStyle/>
          <a:p>
            <a:r>
              <a:rPr lang="en-US" sz="3200" dirty="0">
                <a:solidFill>
                  <a:srgbClr val="002060"/>
                </a:solidFill>
                <a:latin typeface="+mn-lt"/>
              </a:rPr>
              <a:t>CheckMate-274 5 year OS trend with </a:t>
            </a:r>
            <a:r>
              <a:rPr lang="en-US" sz="3200" dirty="0" err="1">
                <a:solidFill>
                  <a:srgbClr val="002060"/>
                </a:solidFill>
                <a:latin typeface="+mn-lt"/>
              </a:rPr>
              <a:t>Nivo</a:t>
            </a:r>
            <a:endParaRPr lang="en-US" sz="3200" dirty="0">
              <a:solidFill>
                <a:srgbClr val="002060"/>
              </a:solidFill>
              <a:latin typeface="+mn-lt"/>
            </a:endParaRPr>
          </a:p>
        </p:txBody>
      </p:sp>
      <p:sp>
        <p:nvSpPr>
          <p:cNvPr id="2" name="TextBox 1">
            <a:extLst>
              <a:ext uri="{FF2B5EF4-FFF2-40B4-BE49-F238E27FC236}">
                <a16:creationId xmlns:a16="http://schemas.microsoft.com/office/drawing/2014/main" id="{8002A72E-0DD9-8244-8312-C75C9712A8B1}"/>
              </a:ext>
            </a:extLst>
          </p:cNvPr>
          <p:cNvSpPr txBox="1"/>
          <p:nvPr/>
        </p:nvSpPr>
        <p:spPr>
          <a:xfrm>
            <a:off x="8960528" y="6309065"/>
            <a:ext cx="29473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2060"/>
                </a:solidFill>
                <a:effectLst/>
                <a:uLnTx/>
                <a:uFillTx/>
                <a:latin typeface="Arial"/>
                <a:cs typeface="Arial"/>
                <a:sym typeface="Arial"/>
              </a:rPr>
              <a:t>Galsky M et al. ESMO 2025</a:t>
            </a:r>
          </a:p>
        </p:txBody>
      </p:sp>
    </p:spTree>
    <p:extLst>
      <p:ext uri="{BB962C8B-B14F-4D97-AF65-F5344CB8AC3E}">
        <p14:creationId xmlns:p14="http://schemas.microsoft.com/office/powerpoint/2010/main" val="603322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idx="4294967295"/>
          </p:nvPr>
        </p:nvSpPr>
        <p:spPr>
          <a:xfrm>
            <a:off x="0" y="19051"/>
            <a:ext cx="11906251" cy="889000"/>
          </a:xfrm>
        </p:spPr>
        <p:txBody>
          <a:bodyPr>
            <a:normAutofit/>
          </a:bodyPr>
          <a:lstStyle/>
          <a:p>
            <a:pPr algn="ctr"/>
            <a:r>
              <a:rPr lang="en-US" sz="3200" dirty="0">
                <a:solidFill>
                  <a:srgbClr val="002060"/>
                </a:solidFill>
              </a:rPr>
              <a:t>Phase 3 Peri-operative IO-based Trials in MIBC</a:t>
            </a:r>
          </a:p>
        </p:txBody>
      </p:sp>
      <p:sp>
        <p:nvSpPr>
          <p:cNvPr id="8" name="Rounded Rectangle 7"/>
          <p:cNvSpPr/>
          <p:nvPr/>
        </p:nvSpPr>
        <p:spPr>
          <a:xfrm>
            <a:off x="3642800" y="5455457"/>
            <a:ext cx="5260157" cy="95765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a:ea typeface="Geneva"/>
                <a:cs typeface="Arial"/>
                <a:sym typeface="Arial"/>
              </a:rPr>
              <a:t>Primary Endpoints </a:t>
            </a:r>
            <a:r>
              <a:rPr kumimoji="0" lang="en-US" sz="1800" b="1" i="0" u="none" strike="noStrike" kern="1200" cap="none" spc="0" normalizeH="0" baseline="0" noProof="0" dirty="0" err="1">
                <a:ln>
                  <a:noFill/>
                </a:ln>
                <a:solidFill>
                  <a:srgbClr val="002060"/>
                </a:solidFill>
                <a:effectLst/>
                <a:uLnTx/>
                <a:uFillTx/>
                <a:latin typeface="Arial" panose="020B0604020202020204"/>
                <a:ea typeface="Geneva"/>
                <a:cs typeface="Arial"/>
                <a:sym typeface="Arial"/>
              </a:rPr>
              <a:t>pCR</a:t>
            </a:r>
            <a:r>
              <a:rPr kumimoji="0" lang="en-US" sz="1800" b="1" i="0" u="none" strike="noStrike" kern="1200" cap="none" spc="0" normalizeH="0" baseline="0" noProof="0" dirty="0">
                <a:ln>
                  <a:noFill/>
                </a:ln>
                <a:solidFill>
                  <a:srgbClr val="002060"/>
                </a:solidFill>
                <a:effectLst/>
                <a:uLnTx/>
                <a:uFillTx/>
                <a:latin typeface="Arial" panose="020B0604020202020204"/>
                <a:ea typeface="Geneva"/>
                <a:cs typeface="Arial"/>
                <a:sym typeface="Arial"/>
              </a:rPr>
              <a:t>, EFS</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a:ea typeface="Geneva"/>
                <a:cs typeface="Arial"/>
                <a:sym typeface="Arial"/>
              </a:rPr>
              <a:t>Adjuvant IO in experimental arm</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a:ea typeface="Geneva"/>
                <a:cs typeface="Arial"/>
                <a:sym typeface="Arial"/>
              </a:rPr>
              <a:t>NO adjuvant IO in control arm </a:t>
            </a:r>
          </a:p>
        </p:txBody>
      </p:sp>
      <p:sp>
        <p:nvSpPr>
          <p:cNvPr id="12" name="Rounded Rectangle 11"/>
          <p:cNvSpPr/>
          <p:nvPr/>
        </p:nvSpPr>
        <p:spPr>
          <a:xfrm>
            <a:off x="260233" y="2005585"/>
            <a:ext cx="1479691" cy="186145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1B2F5C"/>
                </a:solidFill>
                <a:effectLst/>
                <a:uLnTx/>
                <a:uFillTx/>
                <a:latin typeface="Arial" panose="020B0604020202020204"/>
                <a:ea typeface="Geneva"/>
                <a:cs typeface="Arial"/>
                <a:sym typeface="Arial"/>
              </a:rPr>
              <a:t>CISPLATIN</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1B2F5C"/>
                </a:solidFill>
                <a:effectLst/>
                <a:uLnTx/>
                <a:uFillTx/>
                <a:latin typeface="Arial" panose="020B0604020202020204"/>
                <a:ea typeface="Geneva"/>
                <a:cs typeface="Arial"/>
                <a:sym typeface="Arial"/>
              </a:rPr>
              <a:t>ELIGIBLE</a:t>
            </a:r>
          </a:p>
        </p:txBody>
      </p:sp>
      <p:sp>
        <p:nvSpPr>
          <p:cNvPr id="13" name="Rounded Rectangle 12"/>
          <p:cNvSpPr/>
          <p:nvPr/>
        </p:nvSpPr>
        <p:spPr>
          <a:xfrm>
            <a:off x="260234" y="4112782"/>
            <a:ext cx="1588065" cy="117150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1B2F5C"/>
                </a:solidFill>
                <a:effectLst/>
                <a:uLnTx/>
                <a:uFillTx/>
                <a:latin typeface="Arial" panose="020B0604020202020204"/>
                <a:ea typeface="Geneva"/>
                <a:cs typeface="Arial"/>
                <a:sym typeface="Arial"/>
              </a:rPr>
              <a:t>CISPLATIN-INELIGIBLE</a:t>
            </a:r>
          </a:p>
        </p:txBody>
      </p:sp>
      <p:graphicFrame>
        <p:nvGraphicFramePr>
          <p:cNvPr id="2" name="Table 1">
            <a:extLst>
              <a:ext uri="{FF2B5EF4-FFF2-40B4-BE49-F238E27FC236}">
                <a16:creationId xmlns:a16="http://schemas.microsoft.com/office/drawing/2014/main" id="{7BE2A847-2401-B670-189A-B984F59E018E}"/>
              </a:ext>
            </a:extLst>
          </p:cNvPr>
          <p:cNvGraphicFramePr>
            <a:graphicFrameLocks noGrp="1"/>
          </p:cNvGraphicFramePr>
          <p:nvPr/>
        </p:nvGraphicFramePr>
        <p:xfrm>
          <a:off x="2002537" y="1472793"/>
          <a:ext cx="9675345" cy="3811493"/>
        </p:xfrm>
        <a:graphic>
          <a:graphicData uri="http://schemas.openxmlformats.org/drawingml/2006/table">
            <a:tbl>
              <a:tblPr firstRow="1" bandRow="1">
                <a:tableStyleId>{5C22544A-7EE6-4342-B048-85BDC9FD1C3A}</a:tableStyleId>
              </a:tblPr>
              <a:tblGrid>
                <a:gridCol w="2744447">
                  <a:extLst>
                    <a:ext uri="{9D8B030D-6E8A-4147-A177-3AD203B41FA5}">
                      <a16:colId xmlns:a16="http://schemas.microsoft.com/office/drawing/2014/main" val="701865333"/>
                    </a:ext>
                  </a:extLst>
                </a:gridCol>
                <a:gridCol w="1169232">
                  <a:extLst>
                    <a:ext uri="{9D8B030D-6E8A-4147-A177-3AD203B41FA5}">
                      <a16:colId xmlns:a16="http://schemas.microsoft.com/office/drawing/2014/main" val="1809148335"/>
                    </a:ext>
                  </a:extLst>
                </a:gridCol>
                <a:gridCol w="3464595">
                  <a:extLst>
                    <a:ext uri="{9D8B030D-6E8A-4147-A177-3AD203B41FA5}">
                      <a16:colId xmlns:a16="http://schemas.microsoft.com/office/drawing/2014/main" val="3821281780"/>
                    </a:ext>
                  </a:extLst>
                </a:gridCol>
                <a:gridCol w="2297071">
                  <a:extLst>
                    <a:ext uri="{9D8B030D-6E8A-4147-A177-3AD203B41FA5}">
                      <a16:colId xmlns:a16="http://schemas.microsoft.com/office/drawing/2014/main" val="1148871121"/>
                    </a:ext>
                  </a:extLst>
                </a:gridCol>
              </a:tblGrid>
              <a:tr h="494427">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500" dirty="0">
                          <a:solidFill>
                            <a:schemeClr val="bg1"/>
                          </a:solidFill>
                          <a:effectLst/>
                          <a:latin typeface="+mn-lt"/>
                        </a:rPr>
                        <a:t>Clinical Trial</a:t>
                      </a:r>
                      <a:endParaRPr lang="en-US" sz="1500" dirty="0">
                        <a:solidFill>
                          <a:schemeClr val="bg1"/>
                        </a:solidFill>
                        <a:effectLst/>
                        <a:latin typeface="+mn-lt"/>
                        <a:ea typeface="Calibri" panose="020F0502020204030204" pitchFamily="34" charset="0"/>
                        <a:cs typeface="Times New Roman" panose="02020603050405020304" pitchFamily="18" charset="0"/>
                      </a:endParaRPr>
                    </a:p>
                  </a:txBody>
                  <a:tcPr marL="44331" marR="44331" marT="0" marB="0" anchor="ct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dirty="0">
                          <a:solidFill>
                            <a:schemeClr val="bg1"/>
                          </a:solidFill>
                          <a:effectLst/>
                          <a:latin typeface="+mn-lt"/>
                          <a:ea typeface="+mn-ea"/>
                          <a:cs typeface="+mn-cs"/>
                        </a:rPr>
                        <a:t>N</a:t>
                      </a: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44331" marR="44331" marT="0" marB="0" anchor="ct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dirty="0">
                          <a:solidFill>
                            <a:schemeClr val="bg1"/>
                          </a:solidFill>
                          <a:effectLst/>
                          <a:latin typeface="+mn-lt"/>
                        </a:rPr>
                        <a:t>Treatment Arms</a:t>
                      </a:r>
                      <a:endParaRPr lang="en-US" sz="1500" b="1" dirty="0">
                        <a:solidFill>
                          <a:schemeClr val="bg1"/>
                        </a:solidFill>
                        <a:effectLst/>
                        <a:latin typeface="+mn-lt"/>
                        <a:ea typeface="Calibri" panose="020F0502020204030204" pitchFamily="34" charset="0"/>
                        <a:cs typeface="Times New Roman" panose="02020603050405020304" pitchFamily="18" charset="0"/>
                      </a:endParaRPr>
                    </a:p>
                  </a:txBody>
                  <a:tcPr marL="44331" marR="44331" marT="0" marB="0" anchor="ctr"/>
                </a:tc>
                <a:tc>
                  <a:txBody>
                    <a:bodyPr/>
                    <a:lstStyle/>
                    <a:p>
                      <a:pPr marL="0" marR="0" algn="ctr">
                        <a:lnSpc>
                          <a:spcPct val="107000"/>
                        </a:lnSpc>
                        <a:spcBef>
                          <a:spcPts val="0"/>
                        </a:spcBef>
                        <a:spcAft>
                          <a:spcPts val="0"/>
                        </a:spcAft>
                      </a:pPr>
                      <a:r>
                        <a:rPr lang="en-US" sz="1500" b="1" dirty="0">
                          <a:solidFill>
                            <a:schemeClr val="bg1"/>
                          </a:solidFill>
                          <a:effectLst/>
                          <a:latin typeface="+mn-lt"/>
                          <a:ea typeface="Calibri" panose="020F0502020204030204" pitchFamily="34" charset="0"/>
                          <a:cs typeface="Times New Roman" panose="02020603050405020304" pitchFamily="18" charset="0"/>
                        </a:rPr>
                        <a:t>Eligibility</a:t>
                      </a:r>
                    </a:p>
                  </a:txBody>
                  <a:tcPr marL="44331" marR="44331" marT="0" marB="0" anchor="ctr"/>
                </a:tc>
                <a:extLst>
                  <a:ext uri="{0D108BD9-81ED-4DB2-BD59-A6C34878D82A}">
                    <a16:rowId xmlns:a16="http://schemas.microsoft.com/office/drawing/2014/main" val="4244995192"/>
                  </a:ext>
                </a:extLst>
              </a:tr>
              <a:tr h="533955">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500" b="1" dirty="0">
                          <a:solidFill>
                            <a:srgbClr val="002060"/>
                          </a:solidFill>
                          <a:effectLst/>
                          <a:latin typeface="+mn-lt"/>
                        </a:rPr>
                        <a:t>KEYNOTE-866</a:t>
                      </a: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dirty="0">
                          <a:solidFill>
                            <a:srgbClr val="002060"/>
                          </a:solidFill>
                          <a:effectLst/>
                          <a:latin typeface="+mn-lt"/>
                        </a:rPr>
                        <a:t>870</a:t>
                      </a:r>
                      <a:endParaRPr lang="en-US" sz="1500" b="1" dirty="0">
                        <a:solidFill>
                          <a:srgbClr val="002060"/>
                        </a:solidFill>
                        <a:effectLst/>
                        <a:latin typeface="+mn-lt"/>
                        <a:ea typeface="Calibri" panose="020F0502020204030204" pitchFamily="34" charset="0"/>
                        <a:cs typeface="Times New Roman" panose="02020603050405020304" pitchFamily="18" charset="0"/>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dirty="0" err="1">
                          <a:solidFill>
                            <a:srgbClr val="002060"/>
                          </a:solidFill>
                          <a:effectLst/>
                          <a:latin typeface="+mn-lt"/>
                        </a:rPr>
                        <a:t>Pembro</a:t>
                      </a:r>
                      <a:r>
                        <a:rPr lang="en-US" sz="1500" b="1" dirty="0">
                          <a:solidFill>
                            <a:srgbClr val="002060"/>
                          </a:solidFill>
                          <a:effectLst/>
                          <a:latin typeface="+mn-lt"/>
                        </a:rPr>
                        <a:t> + GC vs GC </a:t>
                      </a:r>
                    </a:p>
                    <a:p>
                      <a:pPr marL="0" marR="0" algn="ctr">
                        <a:lnSpc>
                          <a:spcPct val="107000"/>
                        </a:lnSpc>
                        <a:spcBef>
                          <a:spcPts val="0"/>
                        </a:spcBef>
                        <a:spcAft>
                          <a:spcPts val="0"/>
                        </a:spcAft>
                      </a:pPr>
                      <a:endParaRPr lang="en-US" sz="1500" b="1" dirty="0">
                        <a:solidFill>
                          <a:srgbClr val="002060"/>
                        </a:solidFill>
                        <a:effectLst/>
                        <a:latin typeface="+mn-lt"/>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a:solidFill>
                            <a:srgbClr val="002060"/>
                          </a:solidFill>
                          <a:effectLst/>
                          <a:latin typeface="+mn-lt"/>
                        </a:rPr>
                        <a:t>T2-4aN0M0</a:t>
                      </a:r>
                    </a:p>
                  </a:txBody>
                  <a:tcPr marL="59107" marR="59107" marT="0" marB="0" anchor="ctr">
                    <a:solidFill>
                      <a:schemeClr val="bg2"/>
                    </a:solidFill>
                  </a:tcPr>
                </a:tc>
                <a:extLst>
                  <a:ext uri="{0D108BD9-81ED-4DB2-BD59-A6C34878D82A}">
                    <a16:rowId xmlns:a16="http://schemas.microsoft.com/office/drawing/2014/main" val="2575040530"/>
                  </a:ext>
                </a:extLst>
              </a:tr>
              <a:tr h="533955">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500" b="1" dirty="0">
                          <a:solidFill>
                            <a:srgbClr val="002060"/>
                          </a:solidFill>
                          <a:effectLst/>
                          <a:latin typeface="+mn-lt"/>
                        </a:rPr>
                        <a:t>KEYNOTE-B15/EV-304</a:t>
                      </a:r>
                    </a:p>
                    <a:p>
                      <a:pPr marL="0" marR="0" lvl="0" indent="0" algn="ctr" defTabSz="457200" rtl="0" eaLnBrk="1" fontAlgn="auto" latinLnBrk="0" hangingPunct="1">
                        <a:lnSpc>
                          <a:spcPct val="107000"/>
                        </a:lnSpc>
                        <a:spcBef>
                          <a:spcPts val="0"/>
                        </a:spcBef>
                        <a:spcAft>
                          <a:spcPts val="0"/>
                        </a:spcAft>
                        <a:buClrTx/>
                        <a:buSzTx/>
                        <a:buFontTx/>
                        <a:buNone/>
                        <a:tabLst/>
                        <a:defRPr/>
                      </a:pPr>
                      <a:endParaRPr lang="en-US" sz="1500" b="1" kern="1200" dirty="0">
                        <a:solidFill>
                          <a:srgbClr val="002060"/>
                        </a:solidFill>
                        <a:effectLst/>
                        <a:latin typeface="Arial" panose="020B0604020202020204"/>
                        <a:ea typeface="Calibri" panose="020F0502020204030204" pitchFamily="34" charset="0"/>
                        <a:cs typeface="Times New Roman" panose="02020603050405020304" pitchFamily="18" charset="0"/>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a:solidFill>
                            <a:srgbClr val="002060"/>
                          </a:solidFill>
                          <a:effectLst/>
                          <a:latin typeface="+mn-lt"/>
                        </a:rPr>
                        <a:t>784</a:t>
                      </a:r>
                    </a:p>
                    <a:p>
                      <a:pPr marL="0" marR="0" algn="ctr">
                        <a:lnSpc>
                          <a:spcPct val="107000"/>
                        </a:lnSpc>
                        <a:spcBef>
                          <a:spcPts val="0"/>
                        </a:spcBef>
                        <a:spcAft>
                          <a:spcPts val="0"/>
                        </a:spcAft>
                      </a:pPr>
                      <a:r>
                        <a:rPr lang="en-US" sz="1500" b="1">
                          <a:solidFill>
                            <a:srgbClr val="002060"/>
                          </a:solidFill>
                          <a:effectLst/>
                          <a:latin typeface="+mn-lt"/>
                        </a:rPr>
                        <a:t> </a:t>
                      </a:r>
                      <a:endParaRPr lang="en-US" sz="1500" b="1">
                        <a:solidFill>
                          <a:srgbClr val="002060"/>
                        </a:solidFill>
                        <a:effectLst/>
                        <a:latin typeface="+mn-lt"/>
                        <a:ea typeface="Calibri" panose="020F0502020204030204" pitchFamily="34" charset="0"/>
                        <a:cs typeface="Times New Roman" panose="02020603050405020304" pitchFamily="18" charset="0"/>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dirty="0" err="1">
                          <a:solidFill>
                            <a:srgbClr val="002060"/>
                          </a:solidFill>
                          <a:effectLst/>
                          <a:latin typeface="+mn-lt"/>
                        </a:rPr>
                        <a:t>Pembro</a:t>
                      </a:r>
                      <a:r>
                        <a:rPr lang="en-US" sz="1500" b="1" dirty="0">
                          <a:solidFill>
                            <a:srgbClr val="002060"/>
                          </a:solidFill>
                          <a:effectLst/>
                          <a:latin typeface="+mn-lt"/>
                        </a:rPr>
                        <a:t> +EV vs GC</a:t>
                      </a:r>
                    </a:p>
                    <a:p>
                      <a:pPr marL="0" marR="0" algn="ctr">
                        <a:lnSpc>
                          <a:spcPct val="107000"/>
                        </a:lnSpc>
                        <a:spcBef>
                          <a:spcPts val="0"/>
                        </a:spcBef>
                        <a:spcAft>
                          <a:spcPts val="0"/>
                        </a:spcAft>
                      </a:pPr>
                      <a:r>
                        <a:rPr lang="en-US" sz="1500" b="1" dirty="0">
                          <a:solidFill>
                            <a:srgbClr val="002060"/>
                          </a:solidFill>
                          <a:effectLst/>
                          <a:latin typeface="+mn-lt"/>
                        </a:rPr>
                        <a:t> </a:t>
                      </a:r>
                      <a:endParaRPr lang="en-US" sz="1500" b="1" dirty="0">
                        <a:solidFill>
                          <a:srgbClr val="002060"/>
                        </a:solidFill>
                        <a:effectLst/>
                        <a:latin typeface="+mn-lt"/>
                        <a:ea typeface="Calibri" panose="020F0502020204030204" pitchFamily="34" charset="0"/>
                        <a:cs typeface="Times New Roman" panose="02020603050405020304" pitchFamily="18" charset="0"/>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a:solidFill>
                            <a:srgbClr val="002060"/>
                          </a:solidFill>
                          <a:effectLst/>
                          <a:latin typeface="+mn-lt"/>
                        </a:rPr>
                        <a:t>T2-T4aN0M0 </a:t>
                      </a:r>
                    </a:p>
                    <a:p>
                      <a:pPr marL="0" marR="0" algn="ctr">
                        <a:lnSpc>
                          <a:spcPct val="107000"/>
                        </a:lnSpc>
                        <a:spcBef>
                          <a:spcPts val="0"/>
                        </a:spcBef>
                        <a:spcAft>
                          <a:spcPts val="0"/>
                        </a:spcAft>
                      </a:pPr>
                      <a:r>
                        <a:rPr lang="en-US" sz="1500" b="1">
                          <a:solidFill>
                            <a:srgbClr val="002060"/>
                          </a:solidFill>
                          <a:effectLst/>
                          <a:latin typeface="+mn-lt"/>
                        </a:rPr>
                        <a:t>T1-T4aN1M0</a:t>
                      </a:r>
                    </a:p>
                  </a:txBody>
                  <a:tcPr marL="59107" marR="59107" marT="0" marB="0" anchor="ctr">
                    <a:solidFill>
                      <a:schemeClr val="bg2"/>
                    </a:solidFill>
                  </a:tcPr>
                </a:tc>
                <a:extLst>
                  <a:ext uri="{0D108BD9-81ED-4DB2-BD59-A6C34878D82A}">
                    <a16:rowId xmlns:a16="http://schemas.microsoft.com/office/drawing/2014/main" val="1676917156"/>
                  </a:ext>
                </a:extLst>
              </a:tr>
              <a:tr h="551205">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500" b="1" dirty="0">
                          <a:solidFill>
                            <a:srgbClr val="002060"/>
                          </a:solidFill>
                          <a:effectLst/>
                          <a:latin typeface="+mn-lt"/>
                        </a:rPr>
                        <a:t>NIAGARA</a:t>
                      </a:r>
                    </a:p>
                    <a:p>
                      <a:pPr marL="0" marR="0" lvl="0" indent="0" algn="ctr" defTabSz="457200" rtl="0" eaLnBrk="1" fontAlgn="auto" latinLnBrk="0" hangingPunct="1">
                        <a:lnSpc>
                          <a:spcPct val="107000"/>
                        </a:lnSpc>
                        <a:spcBef>
                          <a:spcPts val="0"/>
                        </a:spcBef>
                        <a:spcAft>
                          <a:spcPts val="0"/>
                        </a:spcAft>
                        <a:buClrTx/>
                        <a:buSzTx/>
                        <a:buFontTx/>
                        <a:buNone/>
                        <a:tabLst/>
                        <a:defRPr/>
                      </a:pPr>
                      <a:endParaRPr lang="en-US" sz="1500" b="1" kern="1200" dirty="0">
                        <a:solidFill>
                          <a:srgbClr val="002060"/>
                        </a:solidFill>
                        <a:effectLst/>
                        <a:latin typeface="Arial" panose="020B0604020202020204"/>
                        <a:ea typeface="Calibri" panose="020F0502020204030204" pitchFamily="34" charset="0"/>
                        <a:cs typeface="Times New Roman" panose="02020603050405020304" pitchFamily="18" charset="0"/>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a:solidFill>
                            <a:srgbClr val="002060"/>
                          </a:solidFill>
                          <a:effectLst/>
                          <a:latin typeface="+mn-lt"/>
                        </a:rPr>
                        <a:t>1050</a:t>
                      </a:r>
                      <a:endParaRPr lang="en-US" sz="1500" b="1">
                        <a:solidFill>
                          <a:srgbClr val="002060"/>
                        </a:solidFill>
                        <a:effectLst/>
                        <a:latin typeface="+mn-lt"/>
                        <a:ea typeface="Calibri" panose="020F0502020204030204" pitchFamily="34" charset="0"/>
                        <a:cs typeface="Times New Roman" panose="02020603050405020304" pitchFamily="18" charset="0"/>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dirty="0">
                          <a:solidFill>
                            <a:srgbClr val="002060"/>
                          </a:solidFill>
                          <a:effectLst/>
                          <a:latin typeface="+mn-lt"/>
                        </a:rPr>
                        <a:t>Durva+ GC vs GC</a:t>
                      </a:r>
                      <a:endParaRPr lang="en-US" sz="1500" b="1" dirty="0">
                        <a:solidFill>
                          <a:srgbClr val="002060"/>
                        </a:solidFill>
                        <a:effectLst/>
                        <a:latin typeface="+mn-lt"/>
                        <a:ea typeface="Calibri" panose="020F0502020204030204" pitchFamily="34" charset="0"/>
                        <a:cs typeface="Times New Roman" panose="02020603050405020304" pitchFamily="18" charset="0"/>
                      </a:endParaRPr>
                    </a:p>
                  </a:txBody>
                  <a:tcPr marL="44331" marR="44331" marT="0" marB="0"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srgbClr val="002060"/>
                          </a:solidFill>
                          <a:effectLst/>
                          <a:latin typeface="+mn-lt"/>
                        </a:rPr>
                        <a:t>T2-4aN1M0</a:t>
                      </a:r>
                    </a:p>
                  </a:txBody>
                  <a:tcPr anchor="ctr">
                    <a:solidFill>
                      <a:schemeClr val="bg2"/>
                    </a:solidFill>
                  </a:tcPr>
                </a:tc>
                <a:extLst>
                  <a:ext uri="{0D108BD9-81ED-4DB2-BD59-A6C34878D82A}">
                    <a16:rowId xmlns:a16="http://schemas.microsoft.com/office/drawing/2014/main" val="2435458875"/>
                  </a:ext>
                </a:extLst>
              </a:tr>
              <a:tr h="572703">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500" b="1">
                          <a:solidFill>
                            <a:srgbClr val="002060"/>
                          </a:solidFill>
                          <a:effectLst/>
                          <a:latin typeface="+mn-lt"/>
                        </a:rPr>
                        <a:t>ENERGIZE</a:t>
                      </a:r>
                    </a:p>
                    <a:p>
                      <a:pPr marL="0" marR="0" lvl="0" indent="0" algn="ctr" defTabSz="457200" rtl="0" eaLnBrk="1" fontAlgn="auto" latinLnBrk="0" hangingPunct="1">
                        <a:lnSpc>
                          <a:spcPct val="107000"/>
                        </a:lnSpc>
                        <a:spcBef>
                          <a:spcPts val="0"/>
                        </a:spcBef>
                        <a:spcAft>
                          <a:spcPts val="0"/>
                        </a:spcAft>
                        <a:buClrTx/>
                        <a:buSzTx/>
                        <a:buFontTx/>
                        <a:buNone/>
                        <a:tabLst/>
                        <a:defRPr/>
                      </a:pPr>
                      <a:endParaRPr lang="en-US" sz="1500" b="1" kern="1200">
                        <a:solidFill>
                          <a:srgbClr val="002060"/>
                        </a:solidFill>
                        <a:effectLst/>
                        <a:latin typeface="Arial" panose="020B0604020202020204"/>
                        <a:ea typeface="Calibri" panose="020F0502020204030204" pitchFamily="34" charset="0"/>
                        <a:cs typeface="Times New Roman" panose="02020603050405020304" pitchFamily="18" charset="0"/>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a:solidFill>
                            <a:srgbClr val="002060"/>
                          </a:solidFill>
                          <a:effectLst/>
                          <a:latin typeface="+mn-lt"/>
                        </a:rPr>
                        <a:t>1200</a:t>
                      </a:r>
                      <a:endParaRPr lang="en-US" sz="1500" b="1">
                        <a:solidFill>
                          <a:srgbClr val="002060"/>
                        </a:solidFill>
                        <a:effectLst/>
                        <a:latin typeface="+mn-lt"/>
                        <a:ea typeface="Calibri" panose="020F0502020204030204" pitchFamily="34" charset="0"/>
                        <a:cs typeface="Times New Roman" panose="02020603050405020304" pitchFamily="18" charset="0"/>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algn="ctr">
                        <a:lnSpc>
                          <a:spcPct val="107000"/>
                        </a:lnSpc>
                        <a:spcBef>
                          <a:spcPts val="0"/>
                        </a:spcBef>
                        <a:spcAft>
                          <a:spcPts val="0"/>
                        </a:spcAft>
                      </a:pPr>
                      <a:r>
                        <a:rPr lang="en-US" sz="1500" b="1" dirty="0" err="1">
                          <a:solidFill>
                            <a:srgbClr val="002060"/>
                          </a:solidFill>
                          <a:effectLst/>
                          <a:latin typeface="+mn-lt"/>
                        </a:rPr>
                        <a:t>Nivo</a:t>
                      </a:r>
                      <a:r>
                        <a:rPr lang="en-US" sz="1500" b="1" dirty="0">
                          <a:solidFill>
                            <a:srgbClr val="002060"/>
                          </a:solidFill>
                          <a:effectLst/>
                          <a:latin typeface="+mn-lt"/>
                        </a:rPr>
                        <a:t> + GC vs GC </a:t>
                      </a:r>
                      <a:endParaRPr lang="en-US" sz="1500" b="1" strike="sngStrike" kern="1200" baseline="0" dirty="0">
                        <a:solidFill>
                          <a:srgbClr val="FF0000"/>
                        </a:solidFill>
                        <a:latin typeface="Arial" panose="020B0604020202020204"/>
                        <a:ea typeface="+mn-ea"/>
                        <a:cs typeface="+mn-cs"/>
                      </a:endParaRPr>
                    </a:p>
                    <a:p>
                      <a:pPr marL="0" marR="0" lvl="0" indent="0" algn="ctr" defTabSz="457200" rtl="0" eaLnBrk="1" fontAlgn="auto" latinLnBrk="0" hangingPunct="1">
                        <a:lnSpc>
                          <a:spcPct val="107000"/>
                        </a:lnSpc>
                        <a:spcBef>
                          <a:spcPts val="0"/>
                        </a:spcBef>
                        <a:spcAft>
                          <a:spcPts val="0"/>
                        </a:spcAft>
                        <a:buClrTx/>
                        <a:buSzTx/>
                        <a:buFontTx/>
                        <a:buNone/>
                        <a:tabLst/>
                        <a:defRPr/>
                      </a:pPr>
                      <a:r>
                        <a:rPr lang="en-US" sz="1500" b="1" strike="sngStrike" kern="1200" baseline="0" dirty="0">
                          <a:solidFill>
                            <a:srgbClr val="FF0000"/>
                          </a:solidFill>
                          <a:latin typeface="Arial" panose="020B0604020202020204"/>
                          <a:ea typeface="+mn-ea"/>
                          <a:cs typeface="+mn-cs"/>
                        </a:rPr>
                        <a:t>GC+ </a:t>
                      </a:r>
                      <a:r>
                        <a:rPr lang="en-US" sz="1500" b="1" strike="sngStrike" kern="1200" baseline="0" dirty="0" err="1">
                          <a:solidFill>
                            <a:srgbClr val="FF0000"/>
                          </a:solidFill>
                          <a:latin typeface="Arial" panose="020B0604020202020204"/>
                          <a:ea typeface="+mn-ea"/>
                          <a:cs typeface="+mn-cs"/>
                        </a:rPr>
                        <a:t>Nivo</a:t>
                      </a:r>
                      <a:r>
                        <a:rPr lang="en-US" sz="1500" b="1" strike="sngStrike" kern="1200" baseline="0" dirty="0">
                          <a:solidFill>
                            <a:srgbClr val="FF0000"/>
                          </a:solidFill>
                          <a:latin typeface="Arial" panose="020B0604020202020204"/>
                          <a:ea typeface="+mn-ea"/>
                          <a:cs typeface="+mn-cs"/>
                        </a:rPr>
                        <a:t> + </a:t>
                      </a:r>
                      <a:r>
                        <a:rPr lang="en-US" sz="1500" b="1" strike="sngStrike" kern="1200" baseline="0" dirty="0" err="1">
                          <a:solidFill>
                            <a:srgbClr val="FF0000"/>
                          </a:solidFill>
                          <a:latin typeface="Arial" panose="020B0604020202020204"/>
                          <a:ea typeface="+mn-ea"/>
                          <a:cs typeface="+mn-cs"/>
                        </a:rPr>
                        <a:t>Linrodostat</a:t>
                      </a:r>
                      <a:endParaRPr lang="en-US" sz="1500" b="1" strike="sngStrike" kern="1200" baseline="0" dirty="0">
                        <a:solidFill>
                          <a:srgbClr val="FF0000"/>
                        </a:solidFill>
                        <a:latin typeface="Arial" panose="020B0604020202020204"/>
                        <a:ea typeface="+mn-ea"/>
                        <a:cs typeface="+mn-cs"/>
                      </a:endParaRPr>
                    </a:p>
                  </a:txBody>
                  <a:tcPr marL="44331" marR="44331" marT="0" marB="0" anchor="ctr">
                    <a:solidFill>
                      <a:schemeClr val="bg2"/>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en-US" sz="1500" b="1" kern="1200">
                          <a:solidFill>
                            <a:srgbClr val="002060"/>
                          </a:solidFill>
                          <a:effectLst/>
                          <a:latin typeface="+mn-lt"/>
                          <a:ea typeface="+mn-ea"/>
                          <a:cs typeface="+mn-cs"/>
                        </a:rPr>
                        <a:t>T2-4aN0M0</a:t>
                      </a:r>
                    </a:p>
                  </a:txBody>
                  <a:tcPr marL="59107" marR="59107" marT="0" marB="0" anchor="ctr">
                    <a:solidFill>
                      <a:schemeClr val="bg2"/>
                    </a:solidFill>
                  </a:tcPr>
                </a:tc>
                <a:extLst>
                  <a:ext uri="{0D108BD9-81ED-4DB2-BD59-A6C34878D82A}">
                    <a16:rowId xmlns:a16="http://schemas.microsoft.com/office/drawing/2014/main" val="2951281283"/>
                  </a:ext>
                </a:extLst>
              </a:tr>
              <a:tr h="581755">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marL="0" marR="0" algn="ctr">
                        <a:lnSpc>
                          <a:spcPct val="107000"/>
                        </a:lnSpc>
                        <a:spcBef>
                          <a:spcPts val="0"/>
                        </a:spcBef>
                        <a:spcAft>
                          <a:spcPts val="0"/>
                        </a:spcAft>
                      </a:pPr>
                      <a:r>
                        <a:rPr lang="en-US" sz="1500" b="1" dirty="0">
                          <a:solidFill>
                            <a:srgbClr val="002060"/>
                          </a:solidFill>
                          <a:effectLst/>
                          <a:latin typeface="+mn-lt"/>
                          <a:cs typeface="Arial" panose="020B0604020202020204" pitchFamily="34" charset="0"/>
                        </a:rPr>
                        <a:t>KEYNOTE-905/ EV-303</a:t>
                      </a:r>
                    </a:p>
                    <a:p>
                      <a:pPr marL="0" marR="0" lvl="0" indent="0" algn="ctr" defTabSz="457200" rtl="0" eaLnBrk="1" fontAlgn="auto" latinLnBrk="0" hangingPunct="1">
                        <a:lnSpc>
                          <a:spcPct val="107000"/>
                        </a:lnSpc>
                        <a:spcBef>
                          <a:spcPts val="0"/>
                        </a:spcBef>
                        <a:spcAft>
                          <a:spcPts val="0"/>
                        </a:spcAft>
                        <a:buClrTx/>
                        <a:buSzTx/>
                        <a:buFontTx/>
                        <a:buNone/>
                        <a:tabLst/>
                        <a:defRPr/>
                      </a:pPr>
                      <a:endParaRPr lang="en-US" sz="1500" b="1" kern="1200" dirty="0">
                        <a:solidFill>
                          <a:srgbClr val="002060"/>
                        </a:solidFill>
                        <a:effectLst/>
                        <a:latin typeface="Arial" panose="020B0604020202020204"/>
                        <a:ea typeface="Calibri" panose="020F0502020204030204" pitchFamily="34" charset="0"/>
                        <a:cs typeface="Times New Roman" panose="02020603050405020304" pitchFamily="18" charset="0"/>
                      </a:endParaRPr>
                    </a:p>
                  </a:txBody>
                  <a:tcPr marL="51435" marR="51435" marT="0" marB="0" anchor="ctr">
                    <a:solidFill>
                      <a:srgbClr val="00B0F0"/>
                    </a:solidFill>
                  </a:tcPr>
                </a:tc>
                <a:tc>
                  <a:txBody>
                    <a:bodyPr/>
                    <a:lstStyle/>
                    <a:p>
                      <a:pPr marL="0" marR="0" algn="ctr">
                        <a:lnSpc>
                          <a:spcPct val="107000"/>
                        </a:lnSpc>
                        <a:spcBef>
                          <a:spcPts val="0"/>
                        </a:spcBef>
                        <a:spcAft>
                          <a:spcPts val="0"/>
                        </a:spcAft>
                      </a:pPr>
                      <a:r>
                        <a:rPr lang="en-US" sz="1500" b="1">
                          <a:solidFill>
                            <a:srgbClr val="002060"/>
                          </a:solidFill>
                          <a:effectLst/>
                          <a:latin typeface="+mn-lt"/>
                          <a:ea typeface="Calibri" panose="020F0502020204030204" pitchFamily="34" charset="0"/>
                          <a:cs typeface="Times New Roman" panose="02020603050405020304" pitchFamily="18" charset="0"/>
                        </a:rPr>
                        <a:t>836</a:t>
                      </a:r>
                    </a:p>
                  </a:txBody>
                  <a:tcPr marL="44331" marR="44331" marT="0" marB="0" anchor="ctr">
                    <a:solidFill>
                      <a:srgbClr val="00B0F0"/>
                    </a:solidFill>
                  </a:tcPr>
                </a:tc>
                <a:tc>
                  <a:txBody>
                    <a:bodyPr/>
                    <a:lstStyle/>
                    <a:p>
                      <a:pPr marL="0" marR="0" algn="ctr">
                        <a:lnSpc>
                          <a:spcPct val="107000"/>
                        </a:lnSpc>
                        <a:spcBef>
                          <a:spcPts val="0"/>
                        </a:spcBef>
                        <a:spcAft>
                          <a:spcPts val="0"/>
                        </a:spcAft>
                      </a:pPr>
                      <a:r>
                        <a:rPr lang="en-US" sz="1500" b="1" dirty="0">
                          <a:solidFill>
                            <a:srgbClr val="002060"/>
                          </a:solidFill>
                          <a:effectLst/>
                          <a:latin typeface="+mn-lt"/>
                          <a:ea typeface="Calibri" panose="020F0502020204030204" pitchFamily="34" charset="0"/>
                          <a:cs typeface="Times New Roman" panose="02020603050405020304" pitchFamily="18" charset="0"/>
                        </a:rPr>
                        <a:t>RC</a:t>
                      </a:r>
                      <a:r>
                        <a:rPr lang="en-US" sz="1500" b="1" baseline="0" dirty="0">
                          <a:solidFill>
                            <a:srgbClr val="002060"/>
                          </a:solidFill>
                          <a:effectLst/>
                          <a:latin typeface="+mn-lt"/>
                          <a:ea typeface="Calibri" panose="020F0502020204030204" pitchFamily="34" charset="0"/>
                          <a:cs typeface="Times New Roman" panose="02020603050405020304" pitchFamily="18" charset="0"/>
                        </a:rPr>
                        <a:t> vs </a:t>
                      </a:r>
                      <a:r>
                        <a:rPr lang="en-US" sz="1500" b="1" baseline="0" dirty="0" err="1">
                          <a:solidFill>
                            <a:srgbClr val="002060"/>
                          </a:solidFill>
                          <a:effectLst/>
                          <a:latin typeface="+mn-lt"/>
                          <a:ea typeface="Calibri" panose="020F0502020204030204" pitchFamily="34" charset="0"/>
                          <a:cs typeface="Times New Roman" panose="02020603050405020304" pitchFamily="18" charset="0"/>
                        </a:rPr>
                        <a:t>Pembro+EV</a:t>
                      </a:r>
                      <a:r>
                        <a:rPr lang="en-US" sz="1500" b="1" baseline="0" dirty="0">
                          <a:solidFill>
                            <a:srgbClr val="002060"/>
                          </a:solidFill>
                          <a:effectLst/>
                          <a:latin typeface="+mn-lt"/>
                          <a:ea typeface="Calibri" panose="020F0502020204030204" pitchFamily="34" charset="0"/>
                          <a:cs typeface="Times New Roman" panose="02020603050405020304" pitchFamily="18" charset="0"/>
                        </a:rPr>
                        <a:t> vs </a:t>
                      </a:r>
                      <a:r>
                        <a:rPr lang="en-US" sz="1500" b="1" baseline="0" dirty="0" err="1">
                          <a:solidFill>
                            <a:srgbClr val="002060"/>
                          </a:solidFill>
                          <a:effectLst/>
                          <a:latin typeface="+mn-lt"/>
                          <a:ea typeface="Calibri" panose="020F0502020204030204" pitchFamily="34" charset="0"/>
                          <a:cs typeface="Times New Roman" panose="02020603050405020304" pitchFamily="18" charset="0"/>
                        </a:rPr>
                        <a:t>Pembro</a:t>
                      </a:r>
                      <a:endParaRPr lang="en-US" sz="1500" b="1" dirty="0">
                        <a:solidFill>
                          <a:srgbClr val="002060"/>
                        </a:solidFill>
                        <a:effectLst/>
                        <a:latin typeface="+mn-lt"/>
                        <a:ea typeface="Calibri" panose="020F0502020204030204" pitchFamily="34" charset="0"/>
                        <a:cs typeface="Times New Roman" panose="02020603050405020304" pitchFamily="18" charset="0"/>
                      </a:endParaRPr>
                    </a:p>
                  </a:txBody>
                  <a:tcPr marL="44331" marR="44331" marT="0" marB="0"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kern="1200" dirty="0">
                          <a:solidFill>
                            <a:srgbClr val="002060"/>
                          </a:solidFill>
                          <a:effectLst/>
                          <a:latin typeface="+mn-lt"/>
                          <a:ea typeface="+mn-ea"/>
                          <a:cs typeface="+mn-cs"/>
                        </a:rPr>
                        <a:t>T2-4aN0M0</a:t>
                      </a:r>
                    </a:p>
                  </a:txBody>
                  <a:tcPr anchor="ctr">
                    <a:solidFill>
                      <a:srgbClr val="00B0F0"/>
                    </a:solidFill>
                  </a:tcPr>
                </a:tc>
                <a:extLst>
                  <a:ext uri="{0D108BD9-81ED-4DB2-BD59-A6C34878D82A}">
                    <a16:rowId xmlns:a16="http://schemas.microsoft.com/office/drawing/2014/main" val="2298359340"/>
                  </a:ext>
                </a:extLst>
              </a:tr>
              <a:tr h="543493">
                <a:tc>
                  <a:txBody>
                    <a:bodyPr/>
                    <a:lstStyle/>
                    <a:p>
                      <a:pPr marL="0" marR="0" algn="ctr">
                        <a:lnSpc>
                          <a:spcPct val="107000"/>
                        </a:lnSpc>
                        <a:spcBef>
                          <a:spcPts val="0"/>
                        </a:spcBef>
                        <a:spcAft>
                          <a:spcPts val="0"/>
                        </a:spcAft>
                      </a:pPr>
                      <a:r>
                        <a:rPr lang="en-US" sz="1500" b="1" dirty="0">
                          <a:solidFill>
                            <a:srgbClr val="002060"/>
                          </a:solidFill>
                          <a:effectLst/>
                          <a:latin typeface="+mn-lt"/>
                          <a:ea typeface="Calibri" panose="020F0502020204030204" pitchFamily="34" charset="0"/>
                          <a:cs typeface="Arial" panose="020B0604020202020204" pitchFamily="34" charset="0"/>
                        </a:rPr>
                        <a:t>VOLGA </a:t>
                      </a:r>
                    </a:p>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500" b="1" dirty="0">
                        <a:solidFill>
                          <a:srgbClr val="002060"/>
                        </a:solidFill>
                        <a:effectLst/>
                        <a:latin typeface="+mn-lt"/>
                        <a:ea typeface="Calibri" panose="020F0502020204030204" pitchFamily="34" charset="0"/>
                        <a:cs typeface="Times New Roman" panose="02020603050405020304" pitchFamily="18" charset="0"/>
                      </a:endParaRPr>
                    </a:p>
                  </a:txBody>
                  <a:tcPr marL="51435" marR="51435" marT="0" marB="0" anchor="ctr">
                    <a:solidFill>
                      <a:srgbClr val="00B0F0"/>
                    </a:solidFill>
                  </a:tcPr>
                </a:tc>
                <a:tc>
                  <a:txBody>
                    <a:bodyPr/>
                    <a:lstStyle/>
                    <a:p>
                      <a:pPr marL="0" marR="0" algn="ctr">
                        <a:lnSpc>
                          <a:spcPct val="107000"/>
                        </a:lnSpc>
                        <a:spcBef>
                          <a:spcPts val="0"/>
                        </a:spcBef>
                        <a:spcAft>
                          <a:spcPts val="0"/>
                        </a:spcAft>
                      </a:pPr>
                      <a:r>
                        <a:rPr lang="en-US" sz="1500" b="1">
                          <a:solidFill>
                            <a:srgbClr val="002060"/>
                          </a:solidFill>
                          <a:effectLst/>
                          <a:latin typeface="+mn-lt"/>
                          <a:ea typeface="Calibri" panose="020F0502020204030204" pitchFamily="34" charset="0"/>
                          <a:cs typeface="Times New Roman" panose="02020603050405020304" pitchFamily="18" charset="0"/>
                        </a:rPr>
                        <a:t>830</a:t>
                      </a:r>
                    </a:p>
                  </a:txBody>
                  <a:tcPr marL="44331" marR="44331" marT="0" marB="0" anchor="ctr">
                    <a:solidFill>
                      <a:srgbClr val="00B0F0"/>
                    </a:solidFill>
                  </a:tcPr>
                </a:tc>
                <a:tc>
                  <a:txBody>
                    <a:bodyPr/>
                    <a:lstStyle/>
                    <a:p>
                      <a:pPr marL="0" marR="0" algn="ctr">
                        <a:lnSpc>
                          <a:spcPct val="107000"/>
                        </a:lnSpc>
                        <a:spcBef>
                          <a:spcPts val="0"/>
                        </a:spcBef>
                        <a:spcAft>
                          <a:spcPts val="0"/>
                        </a:spcAft>
                      </a:pPr>
                      <a:r>
                        <a:rPr lang="en-US" sz="1500" b="1">
                          <a:solidFill>
                            <a:srgbClr val="002060"/>
                          </a:solidFill>
                          <a:effectLst/>
                          <a:latin typeface="+mn-lt"/>
                          <a:ea typeface="Calibri" panose="020F0502020204030204" pitchFamily="34" charset="0"/>
                          <a:cs typeface="Times New Roman" panose="02020603050405020304" pitchFamily="18" charset="0"/>
                        </a:rPr>
                        <a:t>RC</a:t>
                      </a:r>
                      <a:r>
                        <a:rPr lang="en-US" sz="1500" b="1" baseline="0">
                          <a:solidFill>
                            <a:srgbClr val="002060"/>
                          </a:solidFill>
                          <a:effectLst/>
                          <a:latin typeface="+mn-lt"/>
                          <a:ea typeface="Calibri" panose="020F0502020204030204" pitchFamily="34" charset="0"/>
                          <a:cs typeface="Times New Roman" panose="02020603050405020304" pitchFamily="18" charset="0"/>
                        </a:rPr>
                        <a:t> vs </a:t>
                      </a:r>
                      <a:r>
                        <a:rPr lang="en-US" sz="1500" b="1" baseline="0" err="1">
                          <a:solidFill>
                            <a:srgbClr val="002060"/>
                          </a:solidFill>
                          <a:effectLst/>
                          <a:latin typeface="+mn-lt"/>
                          <a:ea typeface="Calibri" panose="020F0502020204030204" pitchFamily="34" charset="0"/>
                          <a:cs typeface="Times New Roman" panose="02020603050405020304" pitchFamily="18" charset="0"/>
                        </a:rPr>
                        <a:t>Druva</a:t>
                      </a:r>
                      <a:r>
                        <a:rPr lang="en-US" sz="1500" b="1" baseline="0">
                          <a:solidFill>
                            <a:srgbClr val="002060"/>
                          </a:solidFill>
                          <a:effectLst/>
                          <a:latin typeface="+mn-lt"/>
                          <a:ea typeface="Calibri" panose="020F0502020204030204" pitchFamily="34" charset="0"/>
                          <a:cs typeface="Times New Roman" panose="02020603050405020304" pitchFamily="18" charset="0"/>
                        </a:rPr>
                        <a:t>/</a:t>
                      </a:r>
                      <a:r>
                        <a:rPr lang="en-US" sz="1500" b="1" baseline="0" err="1">
                          <a:solidFill>
                            <a:srgbClr val="002060"/>
                          </a:solidFill>
                          <a:effectLst/>
                          <a:latin typeface="+mn-lt"/>
                          <a:ea typeface="Calibri" panose="020F0502020204030204" pitchFamily="34" charset="0"/>
                          <a:cs typeface="Times New Roman" panose="02020603050405020304" pitchFamily="18" charset="0"/>
                        </a:rPr>
                        <a:t>Tremi+EV</a:t>
                      </a:r>
                      <a:r>
                        <a:rPr lang="en-US" sz="1500" b="1" baseline="0">
                          <a:solidFill>
                            <a:srgbClr val="002060"/>
                          </a:solidFill>
                          <a:effectLst/>
                          <a:latin typeface="+mn-lt"/>
                          <a:ea typeface="Calibri" panose="020F0502020204030204" pitchFamily="34" charset="0"/>
                          <a:cs typeface="Times New Roman" panose="02020603050405020304" pitchFamily="18" charset="0"/>
                        </a:rPr>
                        <a:t> vs </a:t>
                      </a:r>
                      <a:r>
                        <a:rPr lang="en-US" sz="1500" b="1" baseline="0" err="1">
                          <a:solidFill>
                            <a:srgbClr val="002060"/>
                          </a:solidFill>
                          <a:effectLst/>
                          <a:latin typeface="+mn-lt"/>
                          <a:ea typeface="Calibri" panose="020F0502020204030204" pitchFamily="34" charset="0"/>
                          <a:cs typeface="Times New Roman" panose="02020603050405020304" pitchFamily="18" charset="0"/>
                        </a:rPr>
                        <a:t>Durva+EV</a:t>
                      </a:r>
                      <a:endParaRPr lang="en-US" sz="1500" b="1">
                        <a:solidFill>
                          <a:srgbClr val="002060"/>
                        </a:solidFill>
                        <a:effectLst/>
                        <a:latin typeface="+mn-lt"/>
                        <a:ea typeface="Calibri" panose="020F0502020204030204" pitchFamily="34" charset="0"/>
                        <a:cs typeface="Times New Roman" panose="02020603050405020304" pitchFamily="18" charset="0"/>
                      </a:endParaRPr>
                    </a:p>
                  </a:txBody>
                  <a:tcPr marL="44331" marR="44331" marT="0" marB="0" anchor="ctr">
                    <a:solidFill>
                      <a:srgbClr val="00B0F0"/>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kern="1200" dirty="0">
                          <a:solidFill>
                            <a:srgbClr val="002060"/>
                          </a:solidFill>
                          <a:effectLst/>
                          <a:latin typeface="Arial" panose="020B0604020202020204"/>
                          <a:ea typeface="+mn-ea"/>
                          <a:cs typeface="+mn-cs"/>
                        </a:rPr>
                        <a:t>T2-4aN0M0</a:t>
                      </a:r>
                      <a:endParaRPr lang="en-US" sz="1500" b="1" kern="1200" dirty="0">
                        <a:solidFill>
                          <a:srgbClr val="002060"/>
                        </a:solidFill>
                        <a:effectLst/>
                        <a:latin typeface="Arial" panose="020B0604020202020204"/>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500" b="1" dirty="0">
                        <a:solidFill>
                          <a:srgbClr val="002060"/>
                        </a:solidFill>
                        <a:effectLst/>
                        <a:latin typeface="+mn-lt"/>
                        <a:ea typeface="Calibri" panose="020F0502020204030204" pitchFamily="34" charset="0"/>
                        <a:cs typeface="Times New Roman" panose="02020603050405020304" pitchFamily="18" charset="0"/>
                      </a:endParaRPr>
                    </a:p>
                  </a:txBody>
                  <a:tcPr marL="59107" marR="59107" marT="0" marB="0" anchor="ctr">
                    <a:solidFill>
                      <a:srgbClr val="00B0F0"/>
                    </a:solidFill>
                  </a:tcPr>
                </a:tc>
                <a:extLst>
                  <a:ext uri="{0D108BD9-81ED-4DB2-BD59-A6C34878D82A}">
                    <a16:rowId xmlns:a16="http://schemas.microsoft.com/office/drawing/2014/main" val="1398366184"/>
                  </a:ext>
                </a:extLst>
              </a:tr>
            </a:tbl>
          </a:graphicData>
        </a:graphic>
      </p:graphicFrame>
      <p:sp>
        <p:nvSpPr>
          <p:cNvPr id="4" name="Rectangle 3">
            <a:extLst>
              <a:ext uri="{FF2B5EF4-FFF2-40B4-BE49-F238E27FC236}">
                <a16:creationId xmlns:a16="http://schemas.microsoft.com/office/drawing/2014/main" id="{E57BBF78-50B7-B33E-DF2E-4E2BD2F77A75}"/>
              </a:ext>
            </a:extLst>
          </p:cNvPr>
          <p:cNvSpPr/>
          <p:nvPr/>
        </p:nvSpPr>
        <p:spPr>
          <a:xfrm>
            <a:off x="2002537" y="3052001"/>
            <a:ext cx="9521107" cy="5080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Geneva"/>
              <a:cs typeface="Arial"/>
              <a:sym typeface="Arial"/>
            </a:endParaRPr>
          </a:p>
        </p:txBody>
      </p:sp>
      <p:sp>
        <p:nvSpPr>
          <p:cNvPr id="3" name="Rectangle 2">
            <a:extLst>
              <a:ext uri="{FF2B5EF4-FFF2-40B4-BE49-F238E27FC236}">
                <a16:creationId xmlns:a16="http://schemas.microsoft.com/office/drawing/2014/main" id="{29ECA6BF-62D8-A194-E3B9-5BDE22340FB0}"/>
              </a:ext>
            </a:extLst>
          </p:cNvPr>
          <p:cNvSpPr/>
          <p:nvPr/>
        </p:nvSpPr>
        <p:spPr>
          <a:xfrm>
            <a:off x="2002537" y="4112781"/>
            <a:ext cx="9521107" cy="5583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Geneva"/>
              <a:cs typeface="Arial"/>
              <a:sym typeface="Arial"/>
            </a:endParaRPr>
          </a:p>
        </p:txBody>
      </p:sp>
      <p:sp>
        <p:nvSpPr>
          <p:cNvPr id="5" name="Rectangle 4">
            <a:extLst>
              <a:ext uri="{FF2B5EF4-FFF2-40B4-BE49-F238E27FC236}">
                <a16:creationId xmlns:a16="http://schemas.microsoft.com/office/drawing/2014/main" id="{4F603210-CBAF-70C2-E4A5-B31F94516FCA}"/>
              </a:ext>
            </a:extLst>
          </p:cNvPr>
          <p:cNvSpPr/>
          <p:nvPr/>
        </p:nvSpPr>
        <p:spPr>
          <a:xfrm>
            <a:off x="2002537" y="2487261"/>
            <a:ext cx="9521107" cy="5583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Geneva"/>
              <a:cs typeface="Arial"/>
              <a:sym typeface="Arial"/>
            </a:endParaRPr>
          </a:p>
        </p:txBody>
      </p:sp>
      <p:sp>
        <p:nvSpPr>
          <p:cNvPr id="6" name="TextBox 5">
            <a:extLst>
              <a:ext uri="{FF2B5EF4-FFF2-40B4-BE49-F238E27FC236}">
                <a16:creationId xmlns:a16="http://schemas.microsoft.com/office/drawing/2014/main" id="{B4E8C611-6293-6ADD-074B-623C13E2BBB5}"/>
              </a:ext>
            </a:extLst>
          </p:cNvPr>
          <p:cNvSpPr txBox="1"/>
          <p:nvPr/>
        </p:nvSpPr>
        <p:spPr>
          <a:xfrm>
            <a:off x="8960528" y="6309065"/>
            <a:ext cx="29473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2060"/>
                </a:solidFill>
                <a:effectLst/>
                <a:uLnTx/>
                <a:uFillTx/>
                <a:latin typeface="Arial"/>
                <a:cs typeface="Arial"/>
                <a:sym typeface="Arial"/>
              </a:rPr>
              <a:t>Courtesy of Shilpa Gupta, MD</a:t>
            </a:r>
          </a:p>
        </p:txBody>
      </p:sp>
    </p:spTree>
    <p:extLst>
      <p:ext uri="{BB962C8B-B14F-4D97-AF65-F5344CB8AC3E}">
        <p14:creationId xmlns:p14="http://schemas.microsoft.com/office/powerpoint/2010/main" val="1112889097"/>
      </p:ext>
    </p:extLst>
  </p:cSld>
  <p:clrMapOvr>
    <a:masterClrMapping/>
  </p:clrMapOvr>
  <mc:AlternateContent xmlns:mc="http://schemas.openxmlformats.org/markup-compatibility/2006" xmlns:p14="http://schemas.microsoft.com/office/powerpoint/2010/main">
    <mc:Choice Requires="p14">
      <p:transition spd="slow" p14:dur="2000" advTm="19317"/>
    </mc:Choice>
    <mc:Fallback xmlns="">
      <p:transition spd="slow" advTm="19317"/>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8FEA-6C73-60FF-2CD7-2DFFE8406A3B}"/>
            </a:ext>
          </a:extLst>
        </p:cNvPr>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A64E7A43-8360-90E5-8FEA-6A47ACEC63B9}"/>
              </a:ext>
            </a:extLst>
          </p:cNvPr>
          <p:cNvCxnSpPr>
            <a:cxnSpLocks/>
            <a:endCxn id="19" idx="2"/>
          </p:cNvCxnSpPr>
          <p:nvPr/>
        </p:nvCxnSpPr>
        <p:spPr>
          <a:xfrm>
            <a:off x="1833576" y="3094203"/>
            <a:ext cx="44933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3C92B2-583F-954D-6D02-B20BED1A6ABD}"/>
              </a:ext>
            </a:extLst>
          </p:cNvPr>
          <p:cNvSpPr>
            <a:spLocks noGrp="1"/>
          </p:cNvSpPr>
          <p:nvPr>
            <p:ph type="ctrTitle" idx="4294967295"/>
          </p:nvPr>
        </p:nvSpPr>
        <p:spPr>
          <a:xfrm>
            <a:off x="1" y="185074"/>
            <a:ext cx="12191999" cy="576263"/>
          </a:xfrm>
        </p:spPr>
        <p:txBody>
          <a:bodyPr>
            <a:normAutofit fontScale="90000"/>
          </a:bodyPr>
          <a:lstStyle/>
          <a:p>
            <a:r>
              <a:rPr lang="en-US" sz="3400" dirty="0">
                <a:solidFill>
                  <a:srgbClr val="002060"/>
                </a:solidFill>
              </a:rPr>
              <a:t>NIAGARA: Study Design</a:t>
            </a:r>
          </a:p>
        </p:txBody>
      </p:sp>
      <p:sp>
        <p:nvSpPr>
          <p:cNvPr id="4" name="Slide Number Placeholder 3">
            <a:extLst>
              <a:ext uri="{FF2B5EF4-FFF2-40B4-BE49-F238E27FC236}">
                <a16:creationId xmlns:a16="http://schemas.microsoft.com/office/drawing/2014/main" id="{A8EB3D19-600B-5FF9-3052-34BC41026BDF}"/>
              </a:ext>
            </a:extLst>
          </p:cNvPr>
          <p:cNvSpPr>
            <a:spLocks noGrp="1"/>
          </p:cNvSpPr>
          <p:nvPr>
            <p:ph type="sldNum" sz="quarter" idx="4294967295"/>
          </p:nvPr>
        </p:nvSpPr>
        <p:spPr>
          <a:xfrm>
            <a:off x="11480800" y="8475133"/>
            <a:ext cx="3657600" cy="486833"/>
          </a:xfrm>
          <a:prstGeom prst="rect">
            <a:avLst/>
          </a:prstGeom>
        </p:spPr>
        <p:txBody>
          <a:bodyPr vert="horz" lIns="121920" tIns="60960" rIns="121920" bIns="60960" rtlCol="0" anchor="ctr"/>
          <a:lstStyle>
            <a:defPPr>
              <a:defRPr lang="en-US"/>
            </a:defPPr>
            <a:lvl1pPr marL="0" algn="r" defTabSz="1219170" rtl="0" eaLnBrk="1" latinLnBrk="0" hangingPunct="1">
              <a:defRPr sz="1600" kern="1200">
                <a:solidFill>
                  <a:schemeClr val="tx1">
                    <a:tint val="82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 typeface="Arial"/>
              <a:buNone/>
              <a:tabLst/>
              <a:defRPr/>
            </a:pPr>
            <a:fld id="{9F1CD75F-243E-584E-B09C-875E57ED6906}" type="slidenum">
              <a:rPr kumimoji="0" lang="en-US" sz="1600" b="0" i="0" u="none" strike="noStrike" kern="1200" cap="none" spc="0" normalizeH="0" baseline="0" noProof="0" smtClean="0">
                <a:ln>
                  <a:noFill/>
                </a:ln>
                <a:solidFill>
                  <a:srgbClr val="919191">
                    <a:tint val="82000"/>
                  </a:srgbClr>
                </a:solidFill>
                <a:effectLst/>
                <a:uLnTx/>
                <a:uFillTx/>
                <a:latin typeface="Arial"/>
                <a:ea typeface="Geneva"/>
                <a:cs typeface="Arial"/>
                <a:sym typeface="Arial"/>
              </a:rPr>
              <a:pPr marL="0" marR="0" lvl="0" indent="0" algn="r" defTabSz="914377" rtl="0" eaLnBrk="1" fontAlgn="auto" latinLnBrk="0" hangingPunct="1">
                <a:lnSpc>
                  <a:spcPct val="100000"/>
                </a:lnSpc>
                <a:spcBef>
                  <a:spcPts val="0"/>
                </a:spcBef>
                <a:spcAft>
                  <a:spcPts val="0"/>
                </a:spcAft>
                <a:buClrTx/>
                <a:buSzTx/>
                <a:buFont typeface="Arial"/>
                <a:buNone/>
                <a:tabLst/>
                <a:defRPr/>
              </a:pPr>
              <a:t>63</a:t>
            </a:fld>
            <a:endParaRPr kumimoji="0" lang="en-GB" sz="1051" b="0" i="0" u="none" strike="noStrike" kern="1200" cap="none" spc="0" normalizeH="0" baseline="0" noProof="0">
              <a:ln>
                <a:noFill/>
              </a:ln>
              <a:solidFill>
                <a:srgbClr val="3F4444"/>
              </a:solidFill>
              <a:effectLst/>
              <a:uLnTx/>
              <a:uFillTx/>
              <a:latin typeface="Arial Narrow" panose="020B0606020202030204" pitchFamily="34" charset="0"/>
              <a:ea typeface="Geneva"/>
              <a:cs typeface="Arial"/>
              <a:sym typeface="Arial"/>
            </a:endParaRPr>
          </a:p>
        </p:txBody>
      </p:sp>
      <p:cxnSp>
        <p:nvCxnSpPr>
          <p:cNvPr id="11" name="Elbow Connector 24">
            <a:extLst>
              <a:ext uri="{FF2B5EF4-FFF2-40B4-BE49-F238E27FC236}">
                <a16:creationId xmlns:a16="http://schemas.microsoft.com/office/drawing/2014/main" id="{0B520CA0-27DD-C21F-672E-0763330E46DA}"/>
              </a:ext>
            </a:extLst>
          </p:cNvPr>
          <p:cNvCxnSpPr>
            <a:cxnSpLocks/>
            <a:endCxn id="29" idx="1"/>
          </p:cNvCxnSpPr>
          <p:nvPr/>
        </p:nvCxnSpPr>
        <p:spPr bwMode="auto">
          <a:xfrm>
            <a:off x="2609045" y="3172600"/>
            <a:ext cx="1932144" cy="505589"/>
          </a:xfrm>
          <a:prstGeom prst="bentConnector3">
            <a:avLst>
              <a:gd name="adj1" fmla="val 500"/>
            </a:avLst>
          </a:prstGeom>
          <a:solidFill>
            <a:srgbClr val="7F134C"/>
          </a:solidFill>
          <a:ln w="12700" cap="flat" cmpd="sng" algn="ctr">
            <a:solidFill>
              <a:schemeClr val="bg2"/>
            </a:solidFill>
            <a:prstDash val="solid"/>
            <a:round/>
            <a:headEnd type="none" w="med" len="med"/>
            <a:tailEnd type="triangle" w="med" len="med"/>
          </a:ln>
          <a:effectLst/>
        </p:spPr>
      </p:cxnSp>
      <p:sp>
        <p:nvSpPr>
          <p:cNvPr id="15" name="Rounded Rectangle 26">
            <a:extLst>
              <a:ext uri="{FF2B5EF4-FFF2-40B4-BE49-F238E27FC236}">
                <a16:creationId xmlns:a16="http://schemas.microsoft.com/office/drawing/2014/main" id="{8578329C-936B-89E2-1F2A-281AC0AB8F66}"/>
              </a:ext>
            </a:extLst>
          </p:cNvPr>
          <p:cNvSpPr/>
          <p:nvPr/>
        </p:nvSpPr>
        <p:spPr>
          <a:xfrm>
            <a:off x="214621" y="1706740"/>
            <a:ext cx="1932144" cy="2286000"/>
          </a:xfrm>
          <a:prstGeom prst="rect">
            <a:avLst/>
          </a:prstGeom>
          <a:solidFill>
            <a:schemeClr val="bg1"/>
          </a:solidFill>
          <a:ln w="12700">
            <a:solidFill>
              <a:schemeClr val="bg2"/>
            </a:solidFill>
          </a:ln>
          <a:effectLst>
            <a:outerShdw blurRad="2413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l" defTabSz="913920" rtl="0" eaLnBrk="1" fontAlgn="auto" latinLnBrk="0" hangingPunct="1">
              <a:lnSpc>
                <a:spcPct val="100000"/>
              </a:lnSpc>
              <a:spcBef>
                <a:spcPts val="0"/>
              </a:spcBef>
              <a:spcAft>
                <a:spcPts val="300"/>
              </a:spcAft>
              <a:buClrTx/>
              <a:buSzTx/>
              <a:buFont typeface="Arial"/>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Study population</a:t>
            </a:r>
          </a:p>
          <a:p>
            <a:pPr marL="115885" marR="0" lvl="0" indent="-115885" algn="l" defTabSz="913920" rtl="0" eaLnBrk="1" fontAlgn="auto" latinLnBrk="0" hangingPunct="1">
              <a:lnSpc>
                <a:spcPct val="100000"/>
              </a:lnSpc>
              <a:spcBef>
                <a:spcPts val="0"/>
              </a:spcBef>
              <a:spcAft>
                <a:spcPts val="300"/>
              </a:spcAft>
              <a:buClr>
                <a:srgbClr val="6E1E50"/>
              </a:buClr>
              <a:buSzTx/>
              <a:buFont typeface="Arial" panose="020B0604020202020204" pitchFamily="34" charset="0"/>
              <a:buChar char="•"/>
              <a:tabLst/>
              <a:defRPr/>
            </a:pPr>
            <a:r>
              <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Adults </a:t>
            </a:r>
          </a:p>
          <a:p>
            <a:pPr marL="115885" marR="0" lvl="0" indent="-115885" algn="l" defTabSz="913920" rtl="0" eaLnBrk="1" fontAlgn="auto" latinLnBrk="0" hangingPunct="1">
              <a:lnSpc>
                <a:spcPct val="100000"/>
              </a:lnSpc>
              <a:spcBef>
                <a:spcPts val="0"/>
              </a:spcBef>
              <a:spcAft>
                <a:spcPts val="300"/>
              </a:spcAft>
              <a:buClr>
                <a:srgbClr val="6E1E50"/>
              </a:buClr>
              <a:buSzTx/>
              <a:buFont typeface="Arial" panose="020B0604020202020204" pitchFamily="34" charset="0"/>
              <a:buChar char="•"/>
              <a:tabLst/>
              <a:defRPr/>
            </a:pPr>
            <a:r>
              <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Cisplatin-eligible MIBC (cT2–T4aN0/1M0) </a:t>
            </a:r>
          </a:p>
          <a:p>
            <a:pPr marL="115885" marR="0" lvl="0" indent="-115885" algn="l" defTabSz="913920" rtl="0" eaLnBrk="1" fontAlgn="auto" latinLnBrk="0" hangingPunct="1">
              <a:lnSpc>
                <a:spcPct val="100000"/>
              </a:lnSpc>
              <a:spcBef>
                <a:spcPts val="0"/>
              </a:spcBef>
              <a:spcAft>
                <a:spcPts val="300"/>
              </a:spcAft>
              <a:buClr>
                <a:srgbClr val="6E1E50"/>
              </a:buClr>
              <a:buSzTx/>
              <a:buFont typeface="Arial" panose="020B0604020202020204" pitchFamily="34" charset="0"/>
              <a:buChar char="•"/>
              <a:tabLst/>
              <a:defRPr/>
            </a:pPr>
            <a:r>
              <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UC or UC </a:t>
            </a:r>
            <a:r>
              <a:rPr kumimoji="0" lang="en-US" sz="1400" b="0" i="0" u="none" strike="noStrike" kern="1200" cap="none" spc="0" normalizeH="0" baseline="0" noProof="0">
                <a:ln>
                  <a:noFill/>
                </a:ln>
                <a:solidFill>
                  <a:srgbClr val="000000"/>
                </a:solidFill>
                <a:effectLst/>
                <a:uLnTx/>
                <a:uFillTx/>
                <a:latin typeface="Arial Narrow" panose="020B0606020202030204" pitchFamily="34" charset="0"/>
                <a:ea typeface="Geneva"/>
                <a:cs typeface="Arial"/>
                <a:sym typeface="Arial"/>
              </a:rPr>
              <a:t>with </a:t>
            </a:r>
            <a:br>
              <a:rPr kumimoji="0" lang="en-US" sz="1400" b="0" i="0" u="none" strike="noStrike" kern="1200" cap="none" spc="0" normalizeH="0" baseline="0" noProof="0">
                <a:ln>
                  <a:noFill/>
                </a:ln>
                <a:solidFill>
                  <a:srgbClr val="000000"/>
                </a:solidFill>
                <a:effectLst/>
                <a:uLnTx/>
                <a:uFillTx/>
                <a:latin typeface="Arial Narrow" panose="020B0606020202030204" pitchFamily="34" charset="0"/>
                <a:ea typeface="Geneva"/>
                <a:cs typeface="Arial"/>
                <a:sym typeface="Arial"/>
              </a:rPr>
            </a:br>
            <a:r>
              <a:rPr kumimoji="0" lang="en-US" sz="1400" b="0" i="0" u="none" strike="noStrike" kern="1200" cap="none" spc="0" normalizeH="0" baseline="0" noProof="0">
                <a:ln>
                  <a:noFill/>
                </a:ln>
                <a:solidFill>
                  <a:srgbClr val="000000"/>
                </a:solidFill>
                <a:effectLst/>
                <a:uLnTx/>
                <a:uFillTx/>
                <a:latin typeface="Arial Narrow" panose="020B0606020202030204" pitchFamily="34" charset="0"/>
                <a:ea typeface="Geneva"/>
                <a:cs typeface="Arial"/>
                <a:sym typeface="Arial"/>
              </a:rPr>
              <a:t>divergent differentiation or histologic subtypes </a:t>
            </a:r>
            <a:endPar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endParaRPr>
          </a:p>
          <a:p>
            <a:pPr marL="115885" marR="0" lvl="0" indent="-115885" algn="l" defTabSz="913920" rtl="0" eaLnBrk="1" fontAlgn="auto" latinLnBrk="0" hangingPunct="1">
              <a:lnSpc>
                <a:spcPct val="100000"/>
              </a:lnSpc>
              <a:spcBef>
                <a:spcPts val="0"/>
              </a:spcBef>
              <a:spcAft>
                <a:spcPts val="300"/>
              </a:spcAft>
              <a:buClr>
                <a:srgbClr val="6E1E50"/>
              </a:buClr>
              <a:buSzTx/>
              <a:buFont typeface="Arial" panose="020B0604020202020204" pitchFamily="34" charset="0"/>
              <a:buChar char="•"/>
              <a:tabLst/>
              <a:defRPr/>
            </a:pPr>
            <a:r>
              <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Evaluated and confirmed for RC</a:t>
            </a:r>
            <a:endParaRPr kumimoji="0" lang="en-US" altLang="en-US" sz="1200" b="0" i="0" u="none" strike="noStrike" kern="0" cap="none" spc="0" normalizeH="0" baseline="0" noProof="0">
              <a:ln>
                <a:noFill/>
              </a:ln>
              <a:solidFill>
                <a:srgbClr val="3F4444"/>
              </a:solidFill>
              <a:effectLst/>
              <a:uLnTx/>
              <a:uFillTx/>
              <a:latin typeface="Arial Narrow" panose="020B0606020202030204" pitchFamily="34" charset="0"/>
              <a:ea typeface="Geneva"/>
              <a:cs typeface="Calibri" panose="020F0502020204030204" pitchFamily="34" charset="0"/>
              <a:sym typeface="Arial"/>
            </a:endParaRPr>
          </a:p>
        </p:txBody>
      </p:sp>
      <p:sp>
        <p:nvSpPr>
          <p:cNvPr id="16" name="Rectangle: Rounded Corners 2">
            <a:extLst>
              <a:ext uri="{FF2B5EF4-FFF2-40B4-BE49-F238E27FC236}">
                <a16:creationId xmlns:a16="http://schemas.microsoft.com/office/drawing/2014/main" id="{031BFA78-242D-D1C1-F684-A89AF2399F48}"/>
              </a:ext>
            </a:extLst>
          </p:cNvPr>
          <p:cNvSpPr/>
          <p:nvPr/>
        </p:nvSpPr>
        <p:spPr>
          <a:xfrm>
            <a:off x="4526483" y="2146473"/>
            <a:ext cx="2357068" cy="738808"/>
          </a:xfrm>
          <a:prstGeom prst="rect">
            <a:avLst/>
          </a:prstGeom>
          <a:solidFill>
            <a:srgbClr val="32A3FE"/>
          </a:solidFill>
          <a:ln w="9525">
            <a:noFill/>
          </a:ln>
          <a:effectLst>
            <a:outerShdw blurRad="2413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008" tIns="0" rIns="27432" bIns="0" rtlCol="0" anchor="ctr"/>
          <a:lstStyle/>
          <a:p>
            <a:pPr marL="0" marR="0" lvl="0" indent="0" algn="l" defTabSz="913920" rtl="0" eaLnBrk="1" fontAlgn="auto" latinLnBrk="0" hangingPunct="1">
              <a:lnSpc>
                <a:spcPct val="100000"/>
              </a:lnSpc>
              <a:spcBef>
                <a:spcPts val="0"/>
              </a:spcBef>
              <a:spcAft>
                <a:spcPts val="0"/>
              </a:spcAft>
              <a:buClrTx/>
              <a:buSzTx/>
              <a:buFont typeface="Arial"/>
              <a:buNone/>
              <a:tabLst/>
              <a:defRPr/>
            </a:pPr>
            <a:r>
              <a:rPr kumimoji="0" lang="en-US" sz="1700" b="1" i="0" u="none" strike="noStrike" kern="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rPr>
              <a:t>Durvalumab</a:t>
            </a:r>
            <a:r>
              <a:rPr kumimoji="0" lang="en-US" sz="1700" b="0" i="0" u="none" strike="noStrike" kern="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rPr>
              <a:t> </a:t>
            </a:r>
            <a:r>
              <a:rPr kumimoji="0" lang="en-US" sz="1200" b="0" i="0" u="none" strike="noStrike" kern="1200" cap="none" spc="0" normalizeH="0" baseline="0" noProof="0">
                <a:ln>
                  <a:noFill/>
                </a:ln>
                <a:solidFill>
                  <a:srgbClr val="FFFFFF"/>
                </a:solidFill>
                <a:effectLst/>
                <a:uLnTx/>
                <a:uFillTx/>
                <a:latin typeface="Arial Narrow" panose="020B0606020202030204" pitchFamily="34" charset="0"/>
                <a:ea typeface="Geneva"/>
                <a:cs typeface="Arial"/>
                <a:sym typeface="Arial"/>
              </a:rPr>
              <a:t>1500 mg IV Q3W</a:t>
            </a:r>
            <a:r>
              <a:rPr kumimoji="0" lang="en-US" sz="1200" b="1" i="0" u="none" strike="noStrike" kern="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rPr>
              <a:t>  </a:t>
            </a:r>
            <a:r>
              <a:rPr kumimoji="0" lang="en-US" sz="1700" b="1" i="0" u="none" strike="noStrike" kern="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rPr>
              <a:t>Gemcitabine + cisplatin </a:t>
            </a:r>
          </a:p>
        </p:txBody>
      </p:sp>
      <p:sp>
        <p:nvSpPr>
          <p:cNvPr id="27" name="Rectangle 26">
            <a:extLst>
              <a:ext uri="{FF2B5EF4-FFF2-40B4-BE49-F238E27FC236}">
                <a16:creationId xmlns:a16="http://schemas.microsoft.com/office/drawing/2014/main" id="{8FEA5A81-9FE3-3CFF-223C-4DCB84A22743}"/>
              </a:ext>
            </a:extLst>
          </p:cNvPr>
          <p:cNvSpPr/>
          <p:nvPr/>
        </p:nvSpPr>
        <p:spPr>
          <a:xfrm>
            <a:off x="4967433" y="1554413"/>
            <a:ext cx="1475168" cy="563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marR="0" lvl="0" indent="0" algn="ctr" defTabSz="914377" rtl="0" eaLnBrk="1" fontAlgn="auto" latinLnBrk="0" hangingPunct="1">
              <a:lnSpc>
                <a:spcPct val="90000"/>
              </a:lnSpc>
              <a:spcBef>
                <a:spcPts val="0"/>
              </a:spcBef>
              <a:spcAft>
                <a:spcPts val="600"/>
              </a:spcAft>
              <a:buClrTx/>
              <a:buSzTx/>
              <a:buFont typeface="Arial"/>
              <a:buNone/>
              <a:tabLst/>
              <a:defRPr/>
            </a:pPr>
            <a:r>
              <a:rPr kumimoji="0" lang="en-US" sz="1800" b="1" i="0" u="none" strike="noStrike" kern="1200" cap="none" spc="0" normalizeH="0" baseline="0" noProof="0">
                <a:ln>
                  <a:noFill/>
                </a:ln>
                <a:solidFill>
                  <a:srgbClr val="191B1B"/>
                </a:solidFill>
                <a:effectLst/>
                <a:uLnTx/>
                <a:uFillTx/>
                <a:latin typeface="Arial Narrow" panose="020B0606020202030204" pitchFamily="34" charset="0"/>
                <a:ea typeface="Geneva"/>
                <a:cs typeface="Arial"/>
                <a:sym typeface="Arial"/>
              </a:rPr>
              <a:t>Neoadjuvant</a:t>
            </a:r>
          </a:p>
          <a:p>
            <a:pPr marL="0" marR="0" lvl="0" indent="0" algn="ctr" defTabSz="914377" rtl="0" eaLnBrk="1" fontAlgn="auto" latinLnBrk="0" hangingPunct="1">
              <a:lnSpc>
                <a:spcPct val="90000"/>
              </a:lnSpc>
              <a:spcBef>
                <a:spcPts val="0"/>
              </a:spcBef>
              <a:spcAft>
                <a:spcPts val="600"/>
              </a:spcAft>
              <a:buClrTx/>
              <a:buSzTx/>
              <a:buFont typeface="Arial"/>
              <a:buNone/>
              <a:tabLst/>
              <a:defRPr/>
            </a:pPr>
            <a:r>
              <a:rPr kumimoji="0" lang="en-US" sz="1300" b="0" i="0" u="none" strike="noStrike" kern="1200" cap="none" spc="0" normalizeH="0" baseline="0" noProof="0">
                <a:ln>
                  <a:noFill/>
                </a:ln>
                <a:solidFill>
                  <a:srgbClr val="191B1B"/>
                </a:solidFill>
                <a:effectLst/>
                <a:uLnTx/>
                <a:uFillTx/>
                <a:latin typeface="Arial Narrow" panose="020B0606020202030204" pitchFamily="34" charset="0"/>
                <a:ea typeface="Geneva"/>
                <a:cs typeface="Arial"/>
                <a:sym typeface="Arial"/>
              </a:rPr>
              <a:t>4 cycles</a:t>
            </a:r>
          </a:p>
        </p:txBody>
      </p:sp>
      <p:sp>
        <p:nvSpPr>
          <p:cNvPr id="29" name="Rectangle: Rounded Corners 2">
            <a:extLst>
              <a:ext uri="{FF2B5EF4-FFF2-40B4-BE49-F238E27FC236}">
                <a16:creationId xmlns:a16="http://schemas.microsoft.com/office/drawing/2014/main" id="{78354B19-97AC-DE93-A1F8-F9E4E3F64D78}"/>
              </a:ext>
            </a:extLst>
          </p:cNvPr>
          <p:cNvSpPr/>
          <p:nvPr/>
        </p:nvSpPr>
        <p:spPr>
          <a:xfrm>
            <a:off x="4541190" y="3307856"/>
            <a:ext cx="2357068" cy="740664"/>
          </a:xfrm>
          <a:prstGeom prst="rect">
            <a:avLst/>
          </a:prstGeom>
          <a:solidFill>
            <a:srgbClr val="2F3333"/>
          </a:solidFill>
          <a:ln w="9525">
            <a:noFill/>
          </a:ln>
          <a:effectLst>
            <a:outerShdw blurRad="2413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008" tIns="0" rIns="27432" bIns="0" rtlCol="0" anchor="ctr"/>
          <a:lstStyle/>
          <a:p>
            <a:pPr marL="0" marR="0" lvl="0" indent="0" algn="l" defTabSz="913920" rtl="0" eaLnBrk="1" fontAlgn="auto" latinLnBrk="0" hangingPunct="1">
              <a:lnSpc>
                <a:spcPct val="100000"/>
              </a:lnSpc>
              <a:spcBef>
                <a:spcPts val="0"/>
              </a:spcBef>
              <a:spcAft>
                <a:spcPts val="0"/>
              </a:spcAft>
              <a:buClrTx/>
              <a:buSzTx/>
              <a:buFont typeface="Arial"/>
              <a:buNone/>
              <a:tabLst/>
              <a:defRPr/>
            </a:pPr>
            <a:r>
              <a:rPr kumimoji="0" lang="en-US" sz="1700" b="1" i="0" u="none" strike="noStrike" kern="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rPr>
              <a:t>Gemcitabine + cisplatin </a:t>
            </a:r>
          </a:p>
        </p:txBody>
      </p:sp>
      <p:sp>
        <p:nvSpPr>
          <p:cNvPr id="32" name="Rectangle 31">
            <a:extLst>
              <a:ext uri="{FF2B5EF4-FFF2-40B4-BE49-F238E27FC236}">
                <a16:creationId xmlns:a16="http://schemas.microsoft.com/office/drawing/2014/main" id="{7A9F4A4A-8BE5-1B06-81E8-3210FA2FCE64}"/>
              </a:ext>
            </a:extLst>
          </p:cNvPr>
          <p:cNvSpPr/>
          <p:nvPr/>
        </p:nvSpPr>
        <p:spPr>
          <a:xfrm>
            <a:off x="7553747" y="1561836"/>
            <a:ext cx="1987971" cy="563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914377" rtl="0" eaLnBrk="1" fontAlgn="auto" latinLnBrk="0" hangingPunct="1">
              <a:lnSpc>
                <a:spcPct val="90000"/>
              </a:lnSpc>
              <a:spcBef>
                <a:spcPts val="0"/>
              </a:spcBef>
              <a:spcAft>
                <a:spcPts val="600"/>
              </a:spcAft>
              <a:buClrTx/>
              <a:buSzTx/>
              <a:buFont typeface="Arial"/>
              <a:buNone/>
              <a:tabLst/>
              <a:defRPr/>
            </a:pPr>
            <a:r>
              <a:rPr kumimoji="0" lang="en-US" sz="1700" b="1" i="0" u="none" strike="noStrike" kern="1200" cap="none" spc="0" normalizeH="0" baseline="0" noProof="0">
                <a:ln>
                  <a:noFill/>
                </a:ln>
                <a:solidFill>
                  <a:srgbClr val="191B1B"/>
                </a:solidFill>
                <a:effectLst/>
                <a:uLnTx/>
                <a:uFillTx/>
                <a:latin typeface="Arial Narrow" panose="020B0606020202030204" pitchFamily="34" charset="0"/>
                <a:ea typeface="Geneva"/>
                <a:cs typeface="Arial"/>
                <a:sym typeface="Arial"/>
              </a:rPr>
              <a:t>Adjuvant</a:t>
            </a:r>
          </a:p>
          <a:p>
            <a:pPr marL="0" marR="0" lvl="0" indent="0" algn="ctr" defTabSz="914377" rtl="0" eaLnBrk="1" fontAlgn="auto" latinLnBrk="0" hangingPunct="1">
              <a:lnSpc>
                <a:spcPct val="90000"/>
              </a:lnSpc>
              <a:spcBef>
                <a:spcPts val="0"/>
              </a:spcBef>
              <a:spcAft>
                <a:spcPts val="600"/>
              </a:spcAft>
              <a:buClrTx/>
              <a:buSzTx/>
              <a:buFont typeface="Arial"/>
              <a:buNone/>
              <a:tabLst/>
              <a:defRPr/>
            </a:pPr>
            <a:r>
              <a:rPr kumimoji="0" lang="en-US" sz="1200" b="0" i="0" u="none" strike="noStrike" kern="0" cap="none" spc="0" normalizeH="0" baseline="0" noProof="0">
                <a:ln>
                  <a:noFill/>
                </a:ln>
                <a:solidFill>
                  <a:srgbClr val="191B1B"/>
                </a:solidFill>
                <a:effectLst/>
                <a:uLnTx/>
                <a:uFillTx/>
                <a:latin typeface="Arial Narrow" panose="020B0606020202030204" pitchFamily="34" charset="0"/>
                <a:ea typeface="Geneva"/>
                <a:cs typeface="Calibri" panose="020F0502020204030204" pitchFamily="34" charset="0"/>
                <a:sym typeface="Arial"/>
              </a:rPr>
              <a:t>8 cycles</a:t>
            </a:r>
            <a:endParaRPr kumimoji="0" lang="en-US" sz="1700" b="1" i="0" u="none" strike="noStrike" kern="1200" cap="none" spc="0" normalizeH="0" baseline="0" noProof="0">
              <a:ln>
                <a:noFill/>
              </a:ln>
              <a:solidFill>
                <a:srgbClr val="191B1B"/>
              </a:solidFill>
              <a:effectLst/>
              <a:uLnTx/>
              <a:uFillTx/>
              <a:latin typeface="Arial Narrow" panose="020B0606020202030204" pitchFamily="34" charset="0"/>
              <a:ea typeface="Geneva"/>
              <a:cs typeface="Arial"/>
              <a:sym typeface="Arial"/>
            </a:endParaRPr>
          </a:p>
        </p:txBody>
      </p:sp>
      <p:grpSp>
        <p:nvGrpSpPr>
          <p:cNvPr id="36" name="Group 35">
            <a:extLst>
              <a:ext uri="{FF2B5EF4-FFF2-40B4-BE49-F238E27FC236}">
                <a16:creationId xmlns:a16="http://schemas.microsoft.com/office/drawing/2014/main" id="{8F89A24B-7D86-8A73-F6D4-0135ADAAF739}"/>
              </a:ext>
            </a:extLst>
          </p:cNvPr>
          <p:cNvGrpSpPr/>
          <p:nvPr/>
        </p:nvGrpSpPr>
        <p:grpSpPr>
          <a:xfrm>
            <a:off x="6996721" y="2000305"/>
            <a:ext cx="498812" cy="2145032"/>
            <a:chOff x="5479366" y="2335382"/>
            <a:chExt cx="498812" cy="2145032"/>
          </a:xfrm>
        </p:grpSpPr>
        <p:sp>
          <p:nvSpPr>
            <p:cNvPr id="30" name="Rectangle 29">
              <a:extLst>
                <a:ext uri="{FF2B5EF4-FFF2-40B4-BE49-F238E27FC236}">
                  <a16:creationId xmlns:a16="http://schemas.microsoft.com/office/drawing/2014/main" id="{1FF5C914-256F-20E4-7F75-7B4301D36B52}"/>
                </a:ext>
              </a:extLst>
            </p:cNvPr>
            <p:cNvSpPr/>
            <p:nvPr/>
          </p:nvSpPr>
          <p:spPr>
            <a:xfrm>
              <a:off x="5479366" y="2335382"/>
              <a:ext cx="316522" cy="2145032"/>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rmAutofit/>
            </a:bodyPr>
            <a:lstStyle/>
            <a:p>
              <a:pPr marL="0" marR="0" lvl="0" indent="0" algn="ctr" defTabSz="914377" rtl="0" eaLnBrk="1" fontAlgn="auto" latinLnBrk="0" hangingPunct="1">
                <a:lnSpc>
                  <a:spcPct val="90000"/>
                </a:lnSpc>
                <a:spcBef>
                  <a:spcPts val="0"/>
                </a:spcBef>
                <a:spcAft>
                  <a:spcPts val="600"/>
                </a:spcAft>
                <a:buClrTx/>
                <a:buSzTx/>
                <a:buFont typeface="Arial"/>
                <a:buNone/>
                <a:tabLst/>
                <a:defRPr/>
              </a:pPr>
              <a:r>
                <a:rPr kumimoji="0" lang="en-US" sz="1600" b="0" i="0" u="none" strike="noStrike" kern="1200" cap="none" spc="0" normalizeH="0" baseline="0" noProof="0">
                  <a:ln>
                    <a:noFill/>
                  </a:ln>
                  <a:solidFill>
                    <a:srgbClr val="FFFFFF"/>
                  </a:solidFill>
                  <a:effectLst/>
                  <a:uLnTx/>
                  <a:uFillTx/>
                  <a:latin typeface="Arial Narrow" panose="020B0606020202030204" pitchFamily="34" charset="0"/>
                  <a:ea typeface="Geneva"/>
                  <a:cs typeface="Arial"/>
                  <a:sym typeface="Arial"/>
                </a:rPr>
                <a:t>Radical cystectomy</a:t>
              </a:r>
            </a:p>
          </p:txBody>
        </p:sp>
        <p:sp>
          <p:nvSpPr>
            <p:cNvPr id="34" name="Isosceles Triangle 33">
              <a:extLst>
                <a:ext uri="{FF2B5EF4-FFF2-40B4-BE49-F238E27FC236}">
                  <a16:creationId xmlns:a16="http://schemas.microsoft.com/office/drawing/2014/main" id="{D972474F-DEA7-321F-B566-DF8B30EC0D03}"/>
                </a:ext>
              </a:extLst>
            </p:cNvPr>
            <p:cNvSpPr/>
            <p:nvPr/>
          </p:nvSpPr>
          <p:spPr>
            <a:xfrm rot="5400000">
              <a:off x="5512919" y="2733217"/>
              <a:ext cx="738555" cy="191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377" rtl="0" eaLnBrk="1" fontAlgn="auto" latinLnBrk="0" hangingPunct="1">
                <a:lnSpc>
                  <a:spcPct val="90000"/>
                </a:lnSpc>
                <a:spcBef>
                  <a:spcPts val="0"/>
                </a:spcBef>
                <a:spcAft>
                  <a:spcPts val="600"/>
                </a:spcAft>
                <a:buClrTx/>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Narrow" panose="020B0606020202030204" pitchFamily="34" charset="0"/>
                <a:ea typeface="Geneva"/>
                <a:cs typeface="Arial"/>
                <a:sym typeface="Arial"/>
              </a:endParaRPr>
            </a:p>
          </p:txBody>
        </p:sp>
        <p:sp>
          <p:nvSpPr>
            <p:cNvPr id="35" name="Isosceles Triangle 34">
              <a:extLst>
                <a:ext uri="{FF2B5EF4-FFF2-40B4-BE49-F238E27FC236}">
                  <a16:creationId xmlns:a16="http://schemas.microsoft.com/office/drawing/2014/main" id="{D0815D95-FAFC-80BD-3B6E-A2031CB7828E}"/>
                </a:ext>
              </a:extLst>
            </p:cNvPr>
            <p:cNvSpPr/>
            <p:nvPr/>
          </p:nvSpPr>
          <p:spPr>
            <a:xfrm rot="5400000">
              <a:off x="5512560" y="3909358"/>
              <a:ext cx="738555" cy="19196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377" rtl="0" eaLnBrk="1" fontAlgn="auto" latinLnBrk="0" hangingPunct="1">
                <a:lnSpc>
                  <a:spcPct val="90000"/>
                </a:lnSpc>
                <a:spcBef>
                  <a:spcPts val="0"/>
                </a:spcBef>
                <a:spcAft>
                  <a:spcPts val="600"/>
                </a:spcAft>
                <a:buClrTx/>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Narrow" panose="020B0606020202030204" pitchFamily="34" charset="0"/>
                <a:ea typeface="Geneva"/>
                <a:cs typeface="Arial"/>
                <a:sym typeface="Arial"/>
              </a:endParaRPr>
            </a:p>
          </p:txBody>
        </p:sp>
      </p:grpSp>
      <p:sp>
        <p:nvSpPr>
          <p:cNvPr id="31" name="Rectangle: Rounded Corners 2">
            <a:extLst>
              <a:ext uri="{FF2B5EF4-FFF2-40B4-BE49-F238E27FC236}">
                <a16:creationId xmlns:a16="http://schemas.microsoft.com/office/drawing/2014/main" id="{D2AF26D7-F9B9-1531-35DF-3B2E21D662C0}"/>
              </a:ext>
            </a:extLst>
          </p:cNvPr>
          <p:cNvSpPr/>
          <p:nvPr/>
        </p:nvSpPr>
        <p:spPr>
          <a:xfrm>
            <a:off x="7539042" y="2146474"/>
            <a:ext cx="2002677" cy="738556"/>
          </a:xfrm>
          <a:prstGeom prst="rect">
            <a:avLst/>
          </a:prstGeom>
          <a:solidFill>
            <a:srgbClr val="32A3FE"/>
          </a:solidFill>
          <a:ln w="9525">
            <a:noFill/>
          </a:ln>
          <a:effectLst>
            <a:outerShdw blurRad="2413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008" tIns="0" rIns="27432" bIns="0" rtlCol="0" anchor="ctr"/>
          <a:lstStyle/>
          <a:p>
            <a:pPr marL="0" marR="0" lvl="0" indent="0" algn="l" defTabSz="913920" rtl="0" eaLnBrk="1" fontAlgn="auto" latinLnBrk="0" hangingPunct="1">
              <a:lnSpc>
                <a:spcPct val="100000"/>
              </a:lnSpc>
              <a:spcBef>
                <a:spcPts val="0"/>
              </a:spcBef>
              <a:spcAft>
                <a:spcPts val="0"/>
              </a:spcAft>
              <a:buClrTx/>
              <a:buSzTx/>
              <a:buFont typeface="Arial"/>
              <a:buNone/>
              <a:tabLst/>
              <a:defRPr/>
            </a:pPr>
            <a:r>
              <a:rPr kumimoji="0" lang="en-US" sz="1700" b="1" i="0" u="none" strike="noStrike" kern="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rPr>
              <a:t>Durvalumab</a:t>
            </a:r>
            <a:endParaRPr kumimoji="0" lang="en-US" sz="1700" b="0" i="0" u="none" strike="noStrike" kern="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endParaRPr>
          </a:p>
          <a:p>
            <a:pPr marL="0" marR="0" lvl="0" indent="0" algn="l" defTabSz="91392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FFFFFF"/>
                </a:solidFill>
                <a:effectLst/>
                <a:uLnTx/>
                <a:uFillTx/>
                <a:latin typeface="Arial Narrow" panose="020B0606020202030204" pitchFamily="34" charset="0"/>
                <a:ea typeface="Geneva"/>
                <a:cs typeface="Arial"/>
                <a:sym typeface="Arial"/>
              </a:rPr>
              <a:t>1500 mg IV Q4W</a:t>
            </a:r>
            <a:endParaRPr kumimoji="0" lang="en-US" sz="1700" b="0" i="0" u="none" strike="noStrike" kern="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endParaRPr>
          </a:p>
        </p:txBody>
      </p:sp>
      <p:sp>
        <p:nvSpPr>
          <p:cNvPr id="33" name="Rectangle: Rounded Corners 2">
            <a:extLst>
              <a:ext uri="{FF2B5EF4-FFF2-40B4-BE49-F238E27FC236}">
                <a16:creationId xmlns:a16="http://schemas.microsoft.com/office/drawing/2014/main" id="{C8A348CE-A105-5003-5A15-DA254232E93C}"/>
              </a:ext>
            </a:extLst>
          </p:cNvPr>
          <p:cNvSpPr/>
          <p:nvPr/>
        </p:nvSpPr>
        <p:spPr>
          <a:xfrm>
            <a:off x="7553748" y="3307856"/>
            <a:ext cx="1987971" cy="740664"/>
          </a:xfrm>
          <a:prstGeom prst="rect">
            <a:avLst/>
          </a:prstGeom>
          <a:solidFill>
            <a:srgbClr val="2F3333"/>
          </a:solidFill>
          <a:ln w="9525">
            <a:noFill/>
          </a:ln>
          <a:effectLst>
            <a:outerShdw blurRad="2413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008" tIns="0" rIns="27432" bIns="0" rtlCol="0" anchor="ctr"/>
          <a:lstStyle/>
          <a:p>
            <a:pPr marL="0" marR="0" lvl="0" indent="0" algn="l" defTabSz="913920" rtl="0" eaLnBrk="1" fontAlgn="auto" latinLnBrk="0" hangingPunct="1">
              <a:lnSpc>
                <a:spcPct val="100000"/>
              </a:lnSpc>
              <a:spcBef>
                <a:spcPts val="0"/>
              </a:spcBef>
              <a:spcAft>
                <a:spcPts val="0"/>
              </a:spcAft>
              <a:buClrTx/>
              <a:buSzTx/>
              <a:buFont typeface="Arial"/>
              <a:buNone/>
              <a:tabLst/>
              <a:defRPr/>
            </a:pPr>
            <a:r>
              <a:rPr kumimoji="0" lang="en-US" sz="1700" b="1" i="0" u="none" strike="noStrike" kern="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rPr>
              <a:t>No treatment</a:t>
            </a:r>
          </a:p>
        </p:txBody>
      </p:sp>
      <p:grpSp>
        <p:nvGrpSpPr>
          <p:cNvPr id="17" name="Group 16">
            <a:extLst>
              <a:ext uri="{FF2B5EF4-FFF2-40B4-BE49-F238E27FC236}">
                <a16:creationId xmlns:a16="http://schemas.microsoft.com/office/drawing/2014/main" id="{1E482737-73FF-0019-2601-CD492F04B333}"/>
              </a:ext>
            </a:extLst>
          </p:cNvPr>
          <p:cNvGrpSpPr/>
          <p:nvPr/>
        </p:nvGrpSpPr>
        <p:grpSpPr>
          <a:xfrm>
            <a:off x="209941" y="4821674"/>
            <a:ext cx="3053392" cy="1044151"/>
            <a:chOff x="209941" y="4944595"/>
            <a:chExt cx="3053392" cy="1044150"/>
          </a:xfrm>
        </p:grpSpPr>
        <p:sp>
          <p:nvSpPr>
            <p:cNvPr id="5" name="TextBox 4">
              <a:extLst>
                <a:ext uri="{FF2B5EF4-FFF2-40B4-BE49-F238E27FC236}">
                  <a16:creationId xmlns:a16="http://schemas.microsoft.com/office/drawing/2014/main" id="{84827B00-9A29-6B84-A3D0-6A6CA786D301}"/>
                </a:ext>
              </a:extLst>
            </p:cNvPr>
            <p:cNvSpPr txBox="1"/>
            <p:nvPr/>
          </p:nvSpPr>
          <p:spPr>
            <a:xfrm>
              <a:off x="209941" y="5138387"/>
              <a:ext cx="3053392" cy="850358"/>
            </a:xfrm>
            <a:prstGeom prst="rect">
              <a:avLst/>
            </a:prstGeom>
            <a:noFill/>
            <a:ln w="12700">
              <a:noFill/>
              <a:prstDash val="dash"/>
            </a:ln>
          </p:spPr>
          <p:txBody>
            <a:bodyPr wrap="square" lIns="0" rIns="0" rtlCol="0">
              <a:noAutofit/>
            </a:bodyPr>
            <a:lstStyle/>
            <a:p>
              <a:pPr marL="0" marR="0" lvl="0" indent="0" algn="l" defTabSz="913920" rtl="0" eaLnBrk="1" fontAlgn="auto" latinLnBrk="0" hangingPunct="1">
                <a:lnSpc>
                  <a:spcPct val="100000"/>
                </a:lnSpc>
                <a:spcBef>
                  <a:spcPts val="0"/>
                </a:spcBef>
                <a:spcAft>
                  <a:spcPts val="600"/>
                </a:spcAft>
                <a:buClrTx/>
                <a:buSzTx/>
                <a:buFont typeface="Arial"/>
                <a:buNone/>
                <a:tabLst/>
                <a:defRPr/>
              </a:pP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Clinical </a:t>
              </a:r>
              <a:r>
                <a:rPr kumimoji="0" lang="en-US" altLang="en-US" sz="1100" b="0" i="0" u="none" strike="noStrike" kern="0" cap="none" spc="0" normalizeH="0" baseline="0" noProof="0" err="1">
                  <a:ln>
                    <a:noFill/>
                  </a:ln>
                  <a:solidFill>
                    <a:srgbClr val="000000"/>
                  </a:solidFill>
                  <a:effectLst/>
                  <a:uLnTx/>
                  <a:uFillTx/>
                  <a:latin typeface="Arial Narrow" panose="020B0606020202030204" pitchFamily="34" charset="0"/>
                  <a:ea typeface="Geneva"/>
                  <a:cs typeface="Calibri" panose="020F0502020204030204" pitchFamily="34" charset="0"/>
                  <a:sym typeface="Arial"/>
                </a:rPr>
                <a:t>tumour</a:t>
              </a: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stage (T2N0 vs &gt;T2N0)</a:t>
              </a:r>
            </a:p>
            <a:p>
              <a:pPr marL="0" marR="0" lvl="0" indent="0" algn="l" defTabSz="913920" rtl="0" eaLnBrk="1" fontAlgn="auto" latinLnBrk="0" hangingPunct="1">
                <a:lnSpc>
                  <a:spcPct val="100000"/>
                </a:lnSpc>
                <a:spcBef>
                  <a:spcPts val="0"/>
                </a:spcBef>
                <a:spcAft>
                  <a:spcPts val="600"/>
                </a:spcAft>
                <a:buClrTx/>
                <a:buSzTx/>
                <a:buFont typeface="Arial"/>
                <a:buNone/>
                <a:tabLst/>
                <a:defRPr/>
              </a:pP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Renal function (</a:t>
              </a:r>
              <a:r>
                <a:rPr kumimoji="0" lang="en-US" altLang="en-US" sz="1100" b="0" i="0" u="none" strike="noStrike" kern="0" cap="none" spc="0" normalizeH="0" baseline="0" noProof="0" err="1">
                  <a:ln>
                    <a:noFill/>
                  </a:ln>
                  <a:solidFill>
                    <a:srgbClr val="000000"/>
                  </a:solidFill>
                  <a:effectLst/>
                  <a:uLnTx/>
                  <a:uFillTx/>
                  <a:latin typeface="Arial Narrow" panose="020B0606020202030204" pitchFamily="34" charset="0"/>
                  <a:ea typeface="Geneva"/>
                  <a:cs typeface="Calibri" panose="020F0502020204030204" pitchFamily="34" charset="0"/>
                  <a:sym typeface="Arial"/>
                </a:rPr>
                <a:t>CrCl</a:t>
              </a: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≥60 mL/min vs ≥40–&lt;60 mL/min)</a:t>
              </a:r>
            </a:p>
            <a:p>
              <a:pPr marL="0" marR="0" lvl="0" indent="0" algn="l" defTabSz="913920" rtl="0" eaLnBrk="1" fontAlgn="auto" latinLnBrk="0" hangingPunct="1">
                <a:lnSpc>
                  <a:spcPct val="100000"/>
                </a:lnSpc>
                <a:spcBef>
                  <a:spcPts val="0"/>
                </a:spcBef>
                <a:spcAft>
                  <a:spcPts val="600"/>
                </a:spcAft>
                <a:buClrTx/>
                <a:buSzTx/>
                <a:buFont typeface="Arial"/>
                <a:buNone/>
                <a:tabLst/>
                <a:defRPr/>
              </a:pP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PD-L1 status (high vs low/negative expression) </a:t>
              </a:r>
            </a:p>
          </p:txBody>
        </p:sp>
        <p:sp>
          <p:nvSpPr>
            <p:cNvPr id="42" name="TextBox 41">
              <a:extLst>
                <a:ext uri="{FF2B5EF4-FFF2-40B4-BE49-F238E27FC236}">
                  <a16:creationId xmlns:a16="http://schemas.microsoft.com/office/drawing/2014/main" id="{263B243A-FBA0-39A5-C7F7-CDB43890F2B5}"/>
                </a:ext>
              </a:extLst>
            </p:cNvPr>
            <p:cNvSpPr txBox="1"/>
            <p:nvPr/>
          </p:nvSpPr>
          <p:spPr>
            <a:xfrm>
              <a:off x="209941" y="4944595"/>
              <a:ext cx="1295003" cy="184666"/>
            </a:xfrm>
            <a:prstGeom prst="rect">
              <a:avLst/>
            </a:prstGeom>
            <a:solidFill>
              <a:schemeClr val="bg1"/>
            </a:solidFill>
          </p:spPr>
          <p:txBody>
            <a:bodyPr wrap="square" lIns="0" tIns="0" rIns="0" bIns="0">
              <a:spAutoFit/>
            </a:bodyPr>
            <a:lstStyle/>
            <a:p>
              <a:pPr marL="0" marR="0" lvl="0" indent="0" algn="l" defTabSz="913920" rtl="0" eaLnBrk="1" fontAlgn="auto" latinLnBrk="0" hangingPunct="1">
                <a:lnSpc>
                  <a:spcPct val="100000"/>
                </a:lnSpc>
                <a:spcBef>
                  <a:spcPts val="0"/>
                </a:spcBef>
                <a:spcAft>
                  <a:spcPts val="300"/>
                </a:spcAft>
                <a:buClrTx/>
                <a:buSzTx/>
                <a:buFont typeface="Arial"/>
                <a:buNone/>
                <a:tabLst/>
                <a:defRPr/>
              </a:pPr>
              <a:r>
                <a:rPr kumimoji="0" lang="en-US" altLang="en-US" sz="1200" b="1" i="0" u="none" strike="noStrike" kern="0" cap="none" spc="0" normalizeH="0" baseline="0" noProof="0">
                  <a:ln>
                    <a:noFill/>
                  </a:ln>
                  <a:solidFill>
                    <a:srgbClr val="6E1E50"/>
                  </a:solidFill>
                  <a:effectLst/>
                  <a:uLnTx/>
                  <a:uFillTx/>
                  <a:latin typeface="Arial Narrow" panose="020B0606020202030204" pitchFamily="34" charset="0"/>
                  <a:ea typeface="Geneva"/>
                  <a:cs typeface="Calibri" panose="020F0502020204030204" pitchFamily="34" charset="0"/>
                  <a:sym typeface="Arial"/>
                </a:rPr>
                <a:t>Stratification factors</a:t>
              </a:r>
            </a:p>
          </p:txBody>
        </p:sp>
      </p:grpSp>
      <p:sp>
        <p:nvSpPr>
          <p:cNvPr id="51" name="TextBox 50">
            <a:extLst>
              <a:ext uri="{FF2B5EF4-FFF2-40B4-BE49-F238E27FC236}">
                <a16:creationId xmlns:a16="http://schemas.microsoft.com/office/drawing/2014/main" id="{5E719949-D2DA-3BA7-252C-423FC72E963D}"/>
              </a:ext>
            </a:extLst>
          </p:cNvPr>
          <p:cNvSpPr txBox="1"/>
          <p:nvPr/>
        </p:nvSpPr>
        <p:spPr>
          <a:xfrm>
            <a:off x="2605725" y="1802665"/>
            <a:ext cx="1836115" cy="633073"/>
          </a:xfrm>
          <a:prstGeom prst="rect">
            <a:avLst/>
          </a:prstGeom>
          <a:noFill/>
          <a:ln w="9525">
            <a:noFill/>
          </a:ln>
          <a:effectLst>
            <a:outerShdw blurRad="2413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0" rIns="27432" bIns="0" rtlCol="0" anchor="ctr"/>
          <a:lstStyle>
            <a:defPPr>
              <a:defRPr lang="en-US"/>
            </a:defPPr>
            <a:lvl1pPr lvl="0" defTabSz="913942">
              <a:defRPr kumimoji="0" sz="1700" b="1" i="0" u="none" strike="noStrike" kern="0" cap="none" spc="0" normalizeH="0" baseline="0">
                <a:ln>
                  <a:noFill/>
                </a:ln>
                <a:solidFill>
                  <a:srgbClr val="3F4444"/>
                </a:solidFill>
                <a:effectLst/>
                <a:uLnTx/>
                <a:uFillTx/>
                <a:latin typeface="Calibri"/>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3920"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a:ln>
                  <a:noFill/>
                </a:ln>
                <a:solidFill>
                  <a:srgbClr val="32A3FE"/>
                </a:solidFill>
                <a:effectLst/>
                <a:uLnTx/>
                <a:uFillTx/>
                <a:latin typeface="Arial Narrow" panose="020B0606020202030204" pitchFamily="34" charset="0"/>
                <a:ea typeface="Geneva"/>
                <a:cs typeface="Calibri" panose="020F0502020204030204" pitchFamily="34" charset="0"/>
                <a:sym typeface="Arial"/>
              </a:rPr>
              <a:t>Durvalumab arm</a:t>
            </a:r>
          </a:p>
        </p:txBody>
      </p:sp>
      <p:sp>
        <p:nvSpPr>
          <p:cNvPr id="52" name="TextBox 51">
            <a:extLst>
              <a:ext uri="{FF2B5EF4-FFF2-40B4-BE49-F238E27FC236}">
                <a16:creationId xmlns:a16="http://schemas.microsoft.com/office/drawing/2014/main" id="{8E99A988-532F-1524-D1F8-78D367CCF333}"/>
              </a:ext>
            </a:extLst>
          </p:cNvPr>
          <p:cNvSpPr txBox="1"/>
          <p:nvPr/>
        </p:nvSpPr>
        <p:spPr>
          <a:xfrm>
            <a:off x="2605727" y="3741509"/>
            <a:ext cx="1850565" cy="757130"/>
          </a:xfrm>
          <a:prstGeom prst="rect">
            <a:avLst/>
          </a:prstGeom>
          <a:noFill/>
        </p:spPr>
        <p:txBody>
          <a:bodyPr wrap="square" rtlCol="0">
            <a:spAutoFit/>
          </a:bodyPr>
          <a:lstStyle/>
          <a:p>
            <a:pPr marL="0" marR="0" lvl="0" indent="0" algn="ctr" defTabSz="914377" rtl="0" eaLnBrk="1" fontAlgn="auto" latinLnBrk="0" hangingPunct="1">
              <a:lnSpc>
                <a:spcPct val="90000"/>
              </a:lnSpc>
              <a:spcBef>
                <a:spcPts val="0"/>
              </a:spcBef>
              <a:spcAft>
                <a:spcPts val="0"/>
              </a:spcAft>
              <a:buClrTx/>
              <a:buSzTx/>
              <a:buFont typeface="Arial"/>
              <a:buNone/>
              <a:tabLst/>
              <a:defRPr/>
            </a:pPr>
            <a:r>
              <a:rPr kumimoji="0" lang="en-US" sz="2400" b="1" i="0" u="none" strike="noStrike" kern="0" cap="none" spc="0" normalizeH="0" baseline="0" noProof="0">
                <a:ln>
                  <a:noFill/>
                </a:ln>
                <a:solidFill>
                  <a:srgbClr val="2F3333"/>
                </a:solidFill>
                <a:effectLst/>
                <a:uLnTx/>
                <a:uFillTx/>
                <a:latin typeface="Arial Narrow" panose="020B0606020202030204" pitchFamily="34" charset="0"/>
                <a:ea typeface="Geneva"/>
                <a:cs typeface="Calibri" panose="020F0502020204030204" pitchFamily="34" charset="0"/>
                <a:sym typeface="Arial"/>
              </a:rPr>
              <a:t>Comparator</a:t>
            </a:r>
            <a:r>
              <a:rPr kumimoji="0" lang="en-US" sz="2400" b="1" i="0" u="none" strike="noStrike" kern="1200" cap="none" spc="0" normalizeH="0" baseline="0" noProof="0">
                <a:ln>
                  <a:noFill/>
                </a:ln>
                <a:solidFill>
                  <a:srgbClr val="2F3333"/>
                </a:solidFill>
                <a:effectLst/>
                <a:uLnTx/>
                <a:uFillTx/>
                <a:latin typeface="Arial Narrow" panose="020B0606020202030204" pitchFamily="34" charset="0"/>
                <a:ea typeface="Geneva"/>
                <a:cs typeface="Arial"/>
                <a:sym typeface="Arial"/>
              </a:rPr>
              <a:t> </a:t>
            </a:r>
          </a:p>
          <a:p>
            <a:pPr marL="0" marR="0" lvl="0" indent="0" algn="ctr" defTabSz="914377" rtl="0" eaLnBrk="1" fontAlgn="auto" latinLnBrk="0" hangingPunct="1">
              <a:lnSpc>
                <a:spcPct val="90000"/>
              </a:lnSpc>
              <a:spcBef>
                <a:spcPts val="0"/>
              </a:spcBef>
              <a:spcAft>
                <a:spcPts val="0"/>
              </a:spcAft>
              <a:buClrTx/>
              <a:buSzTx/>
              <a:buFont typeface="Arial"/>
              <a:buNone/>
              <a:tabLst/>
              <a:defRPr/>
            </a:pPr>
            <a:r>
              <a:rPr kumimoji="0" lang="en-US" sz="2400" b="1" i="0" u="none" strike="noStrike" kern="0" cap="none" spc="0" normalizeH="0" baseline="0" noProof="0">
                <a:ln>
                  <a:noFill/>
                </a:ln>
                <a:solidFill>
                  <a:srgbClr val="2F3333"/>
                </a:solidFill>
                <a:effectLst/>
                <a:uLnTx/>
                <a:uFillTx/>
                <a:latin typeface="Arial Narrow" panose="020B0606020202030204" pitchFamily="34" charset="0"/>
                <a:ea typeface="Geneva"/>
                <a:cs typeface="Calibri" panose="020F0502020204030204" pitchFamily="34" charset="0"/>
                <a:sym typeface="Arial"/>
              </a:rPr>
              <a:t>arm</a:t>
            </a:r>
          </a:p>
        </p:txBody>
      </p:sp>
      <p:cxnSp>
        <p:nvCxnSpPr>
          <p:cNvPr id="12" name="Elbow Connector 25">
            <a:extLst>
              <a:ext uri="{FF2B5EF4-FFF2-40B4-BE49-F238E27FC236}">
                <a16:creationId xmlns:a16="http://schemas.microsoft.com/office/drawing/2014/main" id="{6DB8C7C3-EB9E-7964-44B3-B63951151BDE}"/>
              </a:ext>
            </a:extLst>
          </p:cNvPr>
          <p:cNvCxnSpPr>
            <a:cxnSpLocks/>
            <a:endCxn id="16" idx="1"/>
          </p:cNvCxnSpPr>
          <p:nvPr/>
        </p:nvCxnSpPr>
        <p:spPr bwMode="auto">
          <a:xfrm flipV="1">
            <a:off x="2607436" y="2515878"/>
            <a:ext cx="1919049" cy="489239"/>
          </a:xfrm>
          <a:prstGeom prst="bentConnector3">
            <a:avLst>
              <a:gd name="adj1" fmla="val 218"/>
            </a:avLst>
          </a:prstGeom>
          <a:solidFill>
            <a:srgbClr val="7F134C"/>
          </a:solidFill>
          <a:ln w="12700" cap="flat" cmpd="sng" algn="ctr">
            <a:solidFill>
              <a:schemeClr val="bg2"/>
            </a:solidFill>
            <a:prstDash val="solid"/>
            <a:round/>
            <a:headEnd type="none" w="med" len="med"/>
            <a:tailEnd type="triangle" w="med" len="med"/>
          </a:ln>
          <a:effectLst/>
        </p:spPr>
      </p:cxnSp>
      <p:sp>
        <p:nvSpPr>
          <p:cNvPr id="3" name="TextBox 2">
            <a:extLst>
              <a:ext uri="{FF2B5EF4-FFF2-40B4-BE49-F238E27FC236}">
                <a16:creationId xmlns:a16="http://schemas.microsoft.com/office/drawing/2014/main" id="{AEBD37D3-3A69-1FE6-E0A8-E89633BED807}"/>
              </a:ext>
            </a:extLst>
          </p:cNvPr>
          <p:cNvSpPr txBox="1"/>
          <p:nvPr/>
        </p:nvSpPr>
        <p:spPr>
          <a:xfrm>
            <a:off x="3034804" y="2490982"/>
            <a:ext cx="992411"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400" b="1" i="0" u="none" strike="noStrike" kern="1200" cap="none" spc="0" normalizeH="0" baseline="0" noProof="0">
                <a:ln>
                  <a:noFill/>
                </a:ln>
                <a:solidFill>
                  <a:srgbClr val="32A3FE"/>
                </a:solidFill>
                <a:effectLst/>
                <a:uLnTx/>
                <a:uFillTx/>
                <a:latin typeface="Arial Narrow" panose="020B0606020202030204" pitchFamily="34" charset="0"/>
                <a:ea typeface="Geneva"/>
                <a:cs typeface="Arial"/>
                <a:sym typeface="Arial"/>
              </a:rPr>
              <a:t>N=533</a:t>
            </a:r>
          </a:p>
        </p:txBody>
      </p:sp>
      <p:sp>
        <p:nvSpPr>
          <p:cNvPr id="9" name="TextBox 8">
            <a:extLst>
              <a:ext uri="{FF2B5EF4-FFF2-40B4-BE49-F238E27FC236}">
                <a16:creationId xmlns:a16="http://schemas.microsoft.com/office/drawing/2014/main" id="{562F3071-015F-CA66-264B-06AFDA7ADECA}"/>
              </a:ext>
            </a:extLst>
          </p:cNvPr>
          <p:cNvSpPr txBox="1"/>
          <p:nvPr/>
        </p:nvSpPr>
        <p:spPr>
          <a:xfrm>
            <a:off x="3034804" y="3408852"/>
            <a:ext cx="992411"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400" b="1" i="0" u="none" strike="noStrike" kern="1200" cap="none" spc="0" normalizeH="0" baseline="0" noProof="0">
                <a:ln>
                  <a:noFill/>
                </a:ln>
                <a:solidFill>
                  <a:srgbClr val="2F3333"/>
                </a:solidFill>
                <a:effectLst/>
                <a:uLnTx/>
                <a:uFillTx/>
                <a:latin typeface="Arial Narrow" panose="020B0606020202030204" pitchFamily="34" charset="0"/>
                <a:ea typeface="Geneva"/>
                <a:cs typeface="Arial"/>
                <a:sym typeface="Arial"/>
              </a:rPr>
              <a:t>N=530</a:t>
            </a:r>
          </a:p>
        </p:txBody>
      </p:sp>
      <p:sp>
        <p:nvSpPr>
          <p:cNvPr id="13" name="Rounded Rectangle 26">
            <a:extLst>
              <a:ext uri="{FF2B5EF4-FFF2-40B4-BE49-F238E27FC236}">
                <a16:creationId xmlns:a16="http://schemas.microsoft.com/office/drawing/2014/main" id="{FAF8F117-E839-BD35-2D4E-4E3E0EA9EFC8}"/>
              </a:ext>
            </a:extLst>
          </p:cNvPr>
          <p:cNvSpPr/>
          <p:nvPr/>
        </p:nvSpPr>
        <p:spPr>
          <a:xfrm>
            <a:off x="9827649" y="1706740"/>
            <a:ext cx="1987971" cy="2286000"/>
          </a:xfrm>
          <a:prstGeom prst="rect">
            <a:avLst/>
          </a:prstGeom>
          <a:solidFill>
            <a:schemeClr val="bg1"/>
          </a:solidFill>
          <a:ln w="12700">
            <a:solidFill>
              <a:schemeClr val="bg2"/>
            </a:solidFill>
          </a:ln>
          <a:effectLst>
            <a:outerShdw blurRad="2413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3920" rtl="0" eaLnBrk="1" fontAlgn="auto" latinLnBrk="0" hangingPunct="1">
              <a:lnSpc>
                <a:spcPct val="100000"/>
              </a:lnSpc>
              <a:spcBef>
                <a:spcPts val="0"/>
              </a:spcBef>
              <a:spcAft>
                <a:spcPts val="300"/>
              </a:spcAft>
              <a:buClrTx/>
              <a:buSzTx/>
              <a:buFont typeface="Arial"/>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Dual primary endpoints: </a:t>
            </a:r>
          </a:p>
          <a:p>
            <a:pPr marL="171446" marR="0" lvl="0" indent="-171446" algn="l" defTabSz="91392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EFS</a:t>
            </a:r>
            <a:r>
              <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a:t>
            </a:r>
          </a:p>
          <a:p>
            <a:pPr marL="171446" marR="0" lvl="0" indent="-171446" algn="l" defTabSz="91392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pCR**</a:t>
            </a:r>
            <a:endParaRPr kumimoji="0" lang="en-US" altLang="en-US" sz="14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endParaRPr>
          </a:p>
          <a:p>
            <a:pPr marL="0" marR="0" lvl="0" indent="0" algn="l" defTabSz="913920" rtl="0" eaLnBrk="1" fontAlgn="auto" latinLnBrk="0" hangingPunct="1">
              <a:lnSpc>
                <a:spcPct val="100000"/>
              </a:lnSpc>
              <a:spcBef>
                <a:spcPts val="0"/>
              </a:spcBef>
              <a:spcAft>
                <a:spcPts val="300"/>
              </a:spcAft>
              <a:buClrTx/>
              <a:buSzTx/>
              <a:buFont typeface="Arial"/>
              <a:buNone/>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Key secondary endpoint:</a:t>
            </a:r>
          </a:p>
          <a:p>
            <a:pPr marL="171446" marR="0" lvl="0" indent="-171446" algn="l" defTabSz="91392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altLang="en-US" sz="1400" b="1"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OS</a:t>
            </a:r>
          </a:p>
        </p:txBody>
      </p:sp>
      <p:grpSp>
        <p:nvGrpSpPr>
          <p:cNvPr id="56" name="Group 55">
            <a:extLst>
              <a:ext uri="{FF2B5EF4-FFF2-40B4-BE49-F238E27FC236}">
                <a16:creationId xmlns:a16="http://schemas.microsoft.com/office/drawing/2014/main" id="{01130799-5A9D-4C17-679B-565EC3466EFD}"/>
              </a:ext>
            </a:extLst>
          </p:cNvPr>
          <p:cNvGrpSpPr/>
          <p:nvPr/>
        </p:nvGrpSpPr>
        <p:grpSpPr>
          <a:xfrm>
            <a:off x="3407957" y="4824740"/>
            <a:ext cx="3753327" cy="1038154"/>
            <a:chOff x="3501214" y="5319999"/>
            <a:chExt cx="3753327" cy="1038154"/>
          </a:xfrm>
        </p:grpSpPr>
        <p:sp>
          <p:nvSpPr>
            <p:cNvPr id="23" name="TextBox 22">
              <a:extLst>
                <a:ext uri="{FF2B5EF4-FFF2-40B4-BE49-F238E27FC236}">
                  <a16:creationId xmlns:a16="http://schemas.microsoft.com/office/drawing/2014/main" id="{CCD4C4C9-706E-AA6E-BDD6-934CD27545D2}"/>
                </a:ext>
              </a:extLst>
            </p:cNvPr>
            <p:cNvSpPr txBox="1"/>
            <p:nvPr/>
          </p:nvSpPr>
          <p:spPr>
            <a:xfrm>
              <a:off x="3501214" y="5511767"/>
              <a:ext cx="3753327" cy="846386"/>
            </a:xfrm>
            <a:prstGeom prst="rect">
              <a:avLst/>
            </a:prstGeom>
            <a:noFill/>
            <a:ln w="12700">
              <a:noFill/>
              <a:prstDash val="dash"/>
            </a:ln>
          </p:spPr>
          <p:txBody>
            <a:bodyPr wrap="square" rIns="0" rtlCol="0">
              <a:spAutoFit/>
            </a:bodyPr>
            <a:lstStyle/>
            <a:p>
              <a:pPr marL="0" marR="0" lvl="0" indent="0" algn="l" defTabSz="913920" rtl="0" eaLnBrk="1" fontAlgn="auto" latinLnBrk="0" hangingPunct="1">
                <a:lnSpc>
                  <a:spcPct val="100000"/>
                </a:lnSpc>
                <a:spcBef>
                  <a:spcPts val="0"/>
                </a:spcBef>
                <a:spcAft>
                  <a:spcPts val="600"/>
                </a:spcAft>
                <a:buClrTx/>
                <a:buSzTx/>
                <a:buFont typeface="Arial"/>
                <a:buNone/>
                <a:tabLst/>
                <a:defRPr/>
              </a:pPr>
              <a:r>
                <a:rPr kumimoji="0" lang="en-US" altLang="en-US" sz="1100" b="0" i="0" u="sng"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CrCl ≥60 mL/min</a:t>
              </a: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Cisplatin 70 mg/m</a:t>
              </a:r>
              <a:r>
                <a:rPr kumimoji="0" lang="en-US" altLang="en-US" sz="1100" b="0" i="0" u="none" strike="noStrike" kern="0" cap="none" spc="0" normalizeH="0" baseline="3000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2</a:t>
              </a: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 gemcitabine 1000 mg/m</a:t>
              </a:r>
              <a:r>
                <a:rPr kumimoji="0" lang="en-US" altLang="en-US" sz="1100" b="0" i="0" u="none" strike="noStrike" kern="0" cap="none" spc="0" normalizeH="0" baseline="3000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2</a:t>
              </a: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Day 1, then gemcitabine 1000 mg/m</a:t>
              </a:r>
              <a:r>
                <a:rPr kumimoji="0" lang="en-US" altLang="en-US" sz="1100" b="0" i="0" u="none" strike="noStrike" kern="0" cap="none" spc="0" normalizeH="0" baseline="3000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2</a:t>
              </a: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Day 8, Q3W for 4 cycles </a:t>
              </a:r>
            </a:p>
            <a:p>
              <a:pPr marL="0" marR="0" lvl="0" indent="0" algn="l" defTabSz="913920" rtl="0" eaLnBrk="1" fontAlgn="auto" latinLnBrk="0" hangingPunct="1">
                <a:lnSpc>
                  <a:spcPct val="100000"/>
                </a:lnSpc>
                <a:spcBef>
                  <a:spcPts val="0"/>
                </a:spcBef>
                <a:spcAft>
                  <a:spcPts val="600"/>
                </a:spcAft>
                <a:buClrTx/>
                <a:buSzTx/>
                <a:buFont typeface="Arial"/>
                <a:buNone/>
                <a:tabLst/>
                <a:defRPr/>
              </a:pPr>
              <a:r>
                <a:rPr kumimoji="0" lang="en-US" altLang="en-US" sz="1100" b="0" i="0" u="sng"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CrCl ≥40–&lt;60 mL/min</a:t>
              </a: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Split-dose cisplatin 35 mg/m</a:t>
              </a:r>
              <a:r>
                <a:rPr kumimoji="0" lang="en-US" altLang="en-US" sz="1100" b="0" i="0" u="none" strike="noStrike" kern="0" cap="none" spc="0" normalizeH="0" baseline="3000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2 </a:t>
              </a: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gemcitabine 1000 mg/m</a:t>
              </a:r>
              <a:r>
                <a:rPr kumimoji="0" lang="en-US" altLang="en-US" sz="1100" b="0" i="0" u="none" strike="noStrike" kern="0" cap="none" spc="0" normalizeH="0" baseline="3000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2</a:t>
              </a:r>
              <a:r>
                <a:rPr kumimoji="0" lang="en-US" altLang="en-US" sz="1100" b="0"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 Days 1 and 8, Q3W for 4 cycles</a:t>
              </a:r>
            </a:p>
          </p:txBody>
        </p:sp>
        <p:sp>
          <p:nvSpPr>
            <p:cNvPr id="26" name="TextBox 25">
              <a:extLst>
                <a:ext uri="{FF2B5EF4-FFF2-40B4-BE49-F238E27FC236}">
                  <a16:creationId xmlns:a16="http://schemas.microsoft.com/office/drawing/2014/main" id="{A5D3F313-1A0E-EE40-1EA1-FC2F5E103A6C}"/>
                </a:ext>
              </a:extLst>
            </p:cNvPr>
            <p:cNvSpPr txBox="1"/>
            <p:nvPr/>
          </p:nvSpPr>
          <p:spPr>
            <a:xfrm>
              <a:off x="3586277" y="5319999"/>
              <a:ext cx="1781463" cy="184666"/>
            </a:xfrm>
            <a:prstGeom prst="rect">
              <a:avLst/>
            </a:prstGeom>
            <a:solidFill>
              <a:schemeClr val="bg1"/>
            </a:solidFill>
          </p:spPr>
          <p:txBody>
            <a:bodyPr wrap="square" lIns="0" tIns="0" rIns="0" bIns="0">
              <a:spAutoFit/>
            </a:bodyPr>
            <a:lstStyle/>
            <a:p>
              <a:pPr marL="0" marR="0" lvl="0" indent="0" algn="l" defTabSz="913920" rtl="0" eaLnBrk="1" fontAlgn="auto" latinLnBrk="0" hangingPunct="1">
                <a:lnSpc>
                  <a:spcPct val="100000"/>
                </a:lnSpc>
                <a:spcBef>
                  <a:spcPts val="0"/>
                </a:spcBef>
                <a:spcAft>
                  <a:spcPts val="300"/>
                </a:spcAft>
                <a:buClrTx/>
                <a:buSzTx/>
                <a:buFont typeface="Arial"/>
                <a:buNone/>
                <a:tabLst/>
                <a:defRPr/>
              </a:pPr>
              <a:r>
                <a:rPr kumimoji="0" lang="en-US" altLang="en-US" sz="1200" b="1" i="0" u="none" strike="noStrike" kern="0" cap="none" spc="0" normalizeH="0" baseline="0" noProof="0">
                  <a:ln>
                    <a:noFill/>
                  </a:ln>
                  <a:solidFill>
                    <a:srgbClr val="6E1E50"/>
                  </a:solidFill>
                  <a:effectLst/>
                  <a:uLnTx/>
                  <a:uFillTx/>
                  <a:latin typeface="Arial Narrow" panose="020B0606020202030204" pitchFamily="34" charset="0"/>
                  <a:ea typeface="Geneva"/>
                  <a:cs typeface="Calibri" panose="020F0502020204030204" pitchFamily="34" charset="0"/>
                  <a:sym typeface="Arial"/>
                </a:rPr>
                <a:t>Gemcitabine/cisplatin dosing</a:t>
              </a:r>
            </a:p>
          </p:txBody>
        </p:sp>
      </p:grpSp>
      <p:sp>
        <p:nvSpPr>
          <p:cNvPr id="19" name="Oval 47">
            <a:extLst>
              <a:ext uri="{FF2B5EF4-FFF2-40B4-BE49-F238E27FC236}">
                <a16:creationId xmlns:a16="http://schemas.microsoft.com/office/drawing/2014/main" id="{21E78722-F334-CDC3-C72D-E67D128A1E5F}"/>
              </a:ext>
            </a:extLst>
          </p:cNvPr>
          <p:cNvSpPr/>
          <p:nvPr/>
        </p:nvSpPr>
        <p:spPr>
          <a:xfrm>
            <a:off x="2282916" y="2793076"/>
            <a:ext cx="641121" cy="602257"/>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rPr>
              <a:t>R</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000" b="1" i="0" u="none" strike="noStrike" kern="1200" cap="none" spc="0" normalizeH="0" baseline="0" noProof="0">
                <a:ln>
                  <a:noFill/>
                </a:ln>
                <a:solidFill>
                  <a:srgbClr val="FFFFFF"/>
                </a:solidFill>
                <a:effectLst/>
                <a:uLnTx/>
                <a:uFillTx/>
                <a:latin typeface="Arial Narrow" panose="020B0606020202030204" pitchFamily="34" charset="0"/>
                <a:ea typeface="Geneva"/>
                <a:cs typeface="Calibri" panose="020F0502020204030204" pitchFamily="34" charset="0"/>
                <a:sym typeface="Arial"/>
              </a:rPr>
              <a:t>1:1</a:t>
            </a:r>
          </a:p>
        </p:txBody>
      </p:sp>
      <p:grpSp>
        <p:nvGrpSpPr>
          <p:cNvPr id="20" name="Group 19">
            <a:extLst>
              <a:ext uri="{FF2B5EF4-FFF2-40B4-BE49-F238E27FC236}">
                <a16:creationId xmlns:a16="http://schemas.microsoft.com/office/drawing/2014/main" id="{67A81B5D-0A6B-4160-532D-E763B5E8C248}"/>
              </a:ext>
            </a:extLst>
          </p:cNvPr>
          <p:cNvGrpSpPr/>
          <p:nvPr/>
        </p:nvGrpSpPr>
        <p:grpSpPr>
          <a:xfrm>
            <a:off x="7394741" y="4418510"/>
            <a:ext cx="4409531" cy="1440775"/>
            <a:chOff x="7720755" y="4964021"/>
            <a:chExt cx="4157823" cy="1440775"/>
          </a:xfrm>
        </p:grpSpPr>
        <p:sp>
          <p:nvSpPr>
            <p:cNvPr id="7" name="TextBox 6">
              <a:extLst>
                <a:ext uri="{FF2B5EF4-FFF2-40B4-BE49-F238E27FC236}">
                  <a16:creationId xmlns:a16="http://schemas.microsoft.com/office/drawing/2014/main" id="{3D75170A-960A-59DF-CF99-0171ED3D1B45}"/>
                </a:ext>
              </a:extLst>
            </p:cNvPr>
            <p:cNvSpPr txBox="1"/>
            <p:nvPr/>
          </p:nvSpPr>
          <p:spPr>
            <a:xfrm>
              <a:off x="7735230" y="5312189"/>
              <a:ext cx="4080389" cy="1092607"/>
            </a:xfrm>
            <a:prstGeom prst="rect">
              <a:avLst/>
            </a:prstGeom>
            <a:noFill/>
            <a:ln w="12700">
              <a:noFill/>
              <a:prstDash val="dash"/>
            </a:ln>
          </p:spPr>
          <p:txBody>
            <a:bodyPr wrap="square" rIns="0" rtlCol="0">
              <a:noAutofit/>
            </a:bodyPr>
            <a:lstStyle/>
            <a:p>
              <a:pPr marL="0" marR="0" lvl="0" indent="-231769" algn="l" defTabSz="91392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US" altLang="en-US" sz="1300" b="1" i="0" u="none" strike="noStrike" kern="0" cap="none" spc="0" normalizeH="0" baseline="0" noProof="0">
                  <a:ln>
                    <a:noFill/>
                  </a:ln>
                  <a:solidFill>
                    <a:srgbClr val="6E1E50"/>
                  </a:solidFill>
                  <a:effectLst/>
                  <a:uLnTx/>
                  <a:uFillTx/>
                  <a:latin typeface="Arial Narrow" panose="020B0606020202030204" pitchFamily="34" charset="0"/>
                  <a:ea typeface="Geneva"/>
                  <a:cs typeface="Calibri" panose="020F0502020204030204" pitchFamily="34" charset="0"/>
                  <a:sym typeface="Arial"/>
                </a:rPr>
                <a:t>Progressive disease that precluded RC</a:t>
              </a:r>
            </a:p>
            <a:p>
              <a:pPr marL="0" marR="0" lvl="0" indent="-231769" algn="l" defTabSz="91392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US" altLang="en-US" sz="1300" b="1" i="0" u="none" strike="noStrike" kern="0" cap="none" spc="0" normalizeH="0" baseline="0" noProof="0">
                  <a:ln>
                    <a:noFill/>
                  </a:ln>
                  <a:solidFill>
                    <a:srgbClr val="6E1E50"/>
                  </a:solidFill>
                  <a:effectLst/>
                  <a:uLnTx/>
                  <a:uFillTx/>
                  <a:latin typeface="Arial Narrow" panose="020B0606020202030204" pitchFamily="34" charset="0"/>
                  <a:ea typeface="Geneva"/>
                  <a:cs typeface="Calibri" panose="020F0502020204030204" pitchFamily="34" charset="0"/>
                  <a:sym typeface="Arial"/>
                </a:rPr>
                <a:t>Recurrence after RC</a:t>
              </a:r>
            </a:p>
            <a:p>
              <a:pPr marL="0" marR="0" lvl="0" indent="-231769" algn="l" defTabSz="91392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US" altLang="en-US" sz="1300" b="1" i="0" u="none" strike="noStrike" kern="0" cap="none" spc="0" normalizeH="0" baseline="0" noProof="0">
                  <a:ln>
                    <a:noFill/>
                  </a:ln>
                  <a:solidFill>
                    <a:srgbClr val="6E1E50"/>
                  </a:solidFill>
                  <a:effectLst/>
                  <a:uLnTx/>
                  <a:uFillTx/>
                  <a:latin typeface="Arial Narrow" panose="020B0606020202030204" pitchFamily="34" charset="0"/>
                  <a:ea typeface="Geneva"/>
                  <a:cs typeface="Calibri" panose="020F0502020204030204" pitchFamily="34" charset="0"/>
                  <a:sym typeface="Arial"/>
                </a:rPr>
                <a:t>Date of expected surgery in patients who did not undergo RC</a:t>
              </a:r>
            </a:p>
            <a:p>
              <a:pPr marL="0" marR="0" lvl="0" indent="-231769" algn="l" defTabSz="913920" rtl="0" eaLnBrk="1" fontAlgn="auto" latinLnBrk="0" hangingPunct="1">
                <a:lnSpc>
                  <a:spcPct val="100000"/>
                </a:lnSpc>
                <a:spcBef>
                  <a:spcPts val="0"/>
                </a:spcBef>
                <a:spcAft>
                  <a:spcPts val="300"/>
                </a:spcAft>
                <a:buClrTx/>
                <a:buSzTx/>
                <a:buFont typeface="Wingdings" panose="05000000000000000000" pitchFamily="2" charset="2"/>
                <a:buChar char="Ø"/>
                <a:tabLst/>
                <a:defRPr/>
              </a:pPr>
              <a:r>
                <a:rPr kumimoji="0" lang="en-US" altLang="en-US" sz="1300" b="1" i="0" u="none" strike="noStrike" kern="0" cap="none" spc="0" normalizeH="0" baseline="0" noProof="0">
                  <a:ln>
                    <a:noFill/>
                  </a:ln>
                  <a:solidFill>
                    <a:srgbClr val="6E1E50"/>
                  </a:solidFill>
                  <a:effectLst/>
                  <a:uLnTx/>
                  <a:uFillTx/>
                  <a:latin typeface="Arial Narrow" panose="020B0606020202030204" pitchFamily="34" charset="0"/>
                  <a:ea typeface="Geneva"/>
                  <a:cs typeface="Calibri" panose="020F0502020204030204" pitchFamily="34" charset="0"/>
                  <a:sym typeface="Arial"/>
                </a:rPr>
                <a:t>Death from any cause </a:t>
              </a:r>
            </a:p>
          </p:txBody>
        </p:sp>
        <p:sp>
          <p:nvSpPr>
            <p:cNvPr id="18" name="TextBox 17">
              <a:extLst>
                <a:ext uri="{FF2B5EF4-FFF2-40B4-BE49-F238E27FC236}">
                  <a16:creationId xmlns:a16="http://schemas.microsoft.com/office/drawing/2014/main" id="{0F4C2F00-3DED-557B-F8A7-4871FA6D3DED}"/>
                </a:ext>
              </a:extLst>
            </p:cNvPr>
            <p:cNvSpPr txBox="1"/>
            <p:nvPr/>
          </p:nvSpPr>
          <p:spPr>
            <a:xfrm>
              <a:off x="7720755" y="4964021"/>
              <a:ext cx="4157823" cy="292388"/>
            </a:xfrm>
            <a:prstGeom prst="rect">
              <a:avLst/>
            </a:prstGeom>
            <a:noFill/>
            <a:ln>
              <a:solidFill>
                <a:srgbClr val="FF0000"/>
              </a:solidFill>
            </a:ln>
          </p:spPr>
          <p:txBody>
            <a:bodyPr wrap="square">
              <a:spAutoFit/>
            </a:bodyPr>
            <a:lstStyle/>
            <a:p>
              <a:pPr marL="0" marR="0" lvl="0" indent="0" algn="l" defTabSz="913920" rtl="0" eaLnBrk="1" fontAlgn="auto" latinLnBrk="0" hangingPunct="1">
                <a:lnSpc>
                  <a:spcPct val="100000"/>
                </a:lnSpc>
                <a:spcBef>
                  <a:spcPts val="0"/>
                </a:spcBef>
                <a:spcAft>
                  <a:spcPts val="400"/>
                </a:spcAft>
                <a:buClrTx/>
                <a:buSzTx/>
                <a:buFont typeface="Arial"/>
                <a:buNone/>
                <a:tabLst/>
                <a:defRPr/>
              </a:pPr>
              <a:r>
                <a:rPr kumimoji="0" lang="en-US" altLang="en-US" sz="1300" b="1" i="0" u="none" strike="noStrike" kern="0" cap="none" spc="0" normalizeH="0" baseline="0" noProof="0">
                  <a:ln>
                    <a:noFill/>
                  </a:ln>
                  <a:solidFill>
                    <a:srgbClr val="000000"/>
                  </a:solidFill>
                  <a:effectLst/>
                  <a:uLnTx/>
                  <a:uFillTx/>
                  <a:latin typeface="Arial Narrow" panose="020B0606020202030204" pitchFamily="34" charset="0"/>
                  <a:ea typeface="Geneva"/>
                  <a:cs typeface="Calibri" panose="020F0502020204030204" pitchFamily="34" charset="0"/>
                  <a:sym typeface="Arial"/>
                </a:rPr>
                <a:t>EFS defined as:</a:t>
              </a:r>
            </a:p>
          </p:txBody>
        </p:sp>
      </p:grpSp>
      <p:cxnSp>
        <p:nvCxnSpPr>
          <p:cNvPr id="37" name="Straight Connector 36">
            <a:extLst>
              <a:ext uri="{FF2B5EF4-FFF2-40B4-BE49-F238E27FC236}">
                <a16:creationId xmlns:a16="http://schemas.microsoft.com/office/drawing/2014/main" id="{46858FB9-FAAC-8A11-43B7-944FE07FD13D}"/>
              </a:ext>
            </a:extLst>
          </p:cNvPr>
          <p:cNvCxnSpPr>
            <a:cxnSpLocks/>
          </p:cNvCxnSpPr>
          <p:nvPr/>
        </p:nvCxnSpPr>
        <p:spPr>
          <a:xfrm>
            <a:off x="11809446" y="2153347"/>
            <a:ext cx="178561"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063C394C-25A9-0C0B-4EEE-FB21BD0966D6}"/>
              </a:ext>
            </a:extLst>
          </p:cNvPr>
          <p:cNvCxnSpPr>
            <a:cxnSpLocks/>
          </p:cNvCxnSpPr>
          <p:nvPr/>
        </p:nvCxnSpPr>
        <p:spPr>
          <a:xfrm>
            <a:off x="11988008" y="2153346"/>
            <a:ext cx="8233" cy="3150855"/>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9AE4B0FF-7402-6809-BEF3-FFE738F819E6}"/>
              </a:ext>
            </a:extLst>
          </p:cNvPr>
          <p:cNvCxnSpPr>
            <a:cxnSpLocks/>
          </p:cNvCxnSpPr>
          <p:nvPr/>
        </p:nvCxnSpPr>
        <p:spPr>
          <a:xfrm>
            <a:off x="11809445" y="5300823"/>
            <a:ext cx="186795"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74347189-2A94-BE3C-B4D3-6AA638C36811}"/>
              </a:ext>
            </a:extLst>
          </p:cNvPr>
          <p:cNvCxnSpPr>
            <a:cxnSpLocks/>
          </p:cNvCxnSpPr>
          <p:nvPr/>
        </p:nvCxnSpPr>
        <p:spPr>
          <a:xfrm>
            <a:off x="11804272" y="4598432"/>
            <a:ext cx="0" cy="1399325"/>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109D935E-6547-7C90-BC60-F0797528414C}"/>
              </a:ext>
            </a:extLst>
          </p:cNvPr>
          <p:cNvSpPr/>
          <p:nvPr/>
        </p:nvSpPr>
        <p:spPr>
          <a:xfrm>
            <a:off x="6401885" y="961039"/>
            <a:ext cx="1475168" cy="349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77" rtl="0" eaLnBrk="1" fontAlgn="auto" latinLnBrk="0" hangingPunct="1">
              <a:lnSpc>
                <a:spcPct val="90000"/>
              </a:lnSpc>
              <a:spcBef>
                <a:spcPts val="0"/>
              </a:spcBef>
              <a:spcAft>
                <a:spcPts val="600"/>
              </a:spcAft>
              <a:buClrTx/>
              <a:buSzTx/>
              <a:buFont typeface="Arial"/>
              <a:buNone/>
              <a:tabLst/>
              <a:defRPr/>
            </a:pPr>
            <a:r>
              <a:rPr kumimoji="0" lang="en-US" sz="1800" b="1" i="0" u="none" strike="noStrike" kern="1200" cap="none" spc="0" normalizeH="0" baseline="0" noProof="0">
                <a:ln>
                  <a:noFill/>
                </a:ln>
                <a:solidFill>
                  <a:srgbClr val="191B1B"/>
                </a:solidFill>
                <a:effectLst/>
                <a:uLnTx/>
                <a:uFillTx/>
                <a:latin typeface="Arial Narrow" panose="020B0606020202030204" pitchFamily="34" charset="0"/>
                <a:ea typeface="Geneva"/>
                <a:cs typeface="Arial"/>
                <a:sym typeface="Arial"/>
              </a:rPr>
              <a:t>Perioperative</a:t>
            </a:r>
          </a:p>
        </p:txBody>
      </p:sp>
      <p:sp>
        <p:nvSpPr>
          <p:cNvPr id="14" name="Right Brace 13">
            <a:extLst>
              <a:ext uri="{FF2B5EF4-FFF2-40B4-BE49-F238E27FC236}">
                <a16:creationId xmlns:a16="http://schemas.microsoft.com/office/drawing/2014/main" id="{89A0A747-61EF-7195-78BC-E36DE77F9D92}"/>
              </a:ext>
            </a:extLst>
          </p:cNvPr>
          <p:cNvSpPr/>
          <p:nvPr/>
        </p:nvSpPr>
        <p:spPr>
          <a:xfrm rot="16200000">
            <a:off x="7040674" y="-28860"/>
            <a:ext cx="197591" cy="2847447"/>
          </a:xfrm>
          <a:prstGeom prst="rightBrac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w="28575">
                <a:solidFill>
                  <a:srgbClr val="000000"/>
                </a:solidFill>
                <a:prstDash val="sysDash"/>
              </a:ln>
              <a:solidFill>
                <a:srgbClr val="000000"/>
              </a:solidFill>
              <a:effectLst/>
              <a:uLnTx/>
              <a:uFillTx/>
              <a:latin typeface="Arial"/>
              <a:ea typeface="Geneva"/>
              <a:cs typeface="Arial"/>
              <a:sym typeface="Arial"/>
            </a:endParaRPr>
          </a:p>
        </p:txBody>
      </p:sp>
      <p:sp>
        <p:nvSpPr>
          <p:cNvPr id="24" name="TextBox 23">
            <a:extLst>
              <a:ext uri="{FF2B5EF4-FFF2-40B4-BE49-F238E27FC236}">
                <a16:creationId xmlns:a16="http://schemas.microsoft.com/office/drawing/2014/main" id="{8EC33DE9-4269-DBB9-9C42-B9D8B47111DE}"/>
              </a:ext>
            </a:extLst>
          </p:cNvPr>
          <p:cNvSpPr txBox="1"/>
          <p:nvPr/>
        </p:nvSpPr>
        <p:spPr>
          <a:xfrm>
            <a:off x="7445779" y="5892496"/>
            <a:ext cx="4637819" cy="46166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a:ln>
                  <a:noFill/>
                </a:ln>
                <a:solidFill>
                  <a:srgbClr val="6E1E50"/>
                </a:solidFill>
                <a:effectLst/>
                <a:uLnTx/>
                <a:uFillTx/>
                <a:latin typeface="Arial"/>
                <a:ea typeface="Geneva"/>
                <a:cs typeface="Arial"/>
                <a:sym typeface="Arial"/>
              </a:rPr>
              <a:t>Other endpoints (not reported here): </a:t>
            </a:r>
            <a:br>
              <a:rPr kumimoji="0" lang="en-US" sz="1200" b="1" i="0" u="none" strike="noStrike" kern="1200" cap="none" spc="0" normalizeH="0" baseline="0" noProof="0">
                <a:ln>
                  <a:noFill/>
                </a:ln>
                <a:solidFill>
                  <a:srgbClr val="6E1E50"/>
                </a:solidFill>
                <a:effectLst/>
                <a:uLnTx/>
                <a:uFillTx/>
                <a:latin typeface="Arial"/>
                <a:ea typeface="Geneva"/>
                <a:cs typeface="Arial"/>
                <a:sym typeface="Arial"/>
              </a:rPr>
            </a:br>
            <a:r>
              <a:rPr kumimoji="0" lang="en-US" sz="1200" b="1" i="0" u="none" strike="noStrike" kern="1200" cap="none" spc="0" normalizeH="0" baseline="0" noProof="0">
                <a:ln>
                  <a:noFill/>
                </a:ln>
                <a:solidFill>
                  <a:srgbClr val="6E1E50"/>
                </a:solidFill>
                <a:effectLst/>
                <a:uLnTx/>
                <a:uFillTx/>
                <a:latin typeface="Arial"/>
                <a:ea typeface="Geneva"/>
                <a:cs typeface="Arial"/>
                <a:sym typeface="Arial"/>
              </a:rPr>
              <a:t>DFS, DSS, MFS, HRQoL, 5-year OS</a:t>
            </a:r>
          </a:p>
        </p:txBody>
      </p:sp>
      <p:sp>
        <p:nvSpPr>
          <p:cNvPr id="10" name="TextBox 9">
            <a:extLst>
              <a:ext uri="{FF2B5EF4-FFF2-40B4-BE49-F238E27FC236}">
                <a16:creationId xmlns:a16="http://schemas.microsoft.com/office/drawing/2014/main" id="{EBD01223-CF91-DA86-EC5D-DCADBFF97B21}"/>
              </a:ext>
            </a:extLst>
          </p:cNvPr>
          <p:cNvSpPr txBox="1"/>
          <p:nvPr/>
        </p:nvSpPr>
        <p:spPr>
          <a:xfrm>
            <a:off x="8169657" y="6455541"/>
            <a:ext cx="42109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2060"/>
                </a:solidFill>
                <a:effectLst/>
                <a:uLnTx/>
                <a:uFillTx/>
                <a:latin typeface="Arial"/>
                <a:cs typeface="Arial"/>
                <a:sym typeface="Arial"/>
              </a:rPr>
              <a:t>Powles T et al. ESMO 2024, NEJM 2024</a:t>
            </a:r>
          </a:p>
        </p:txBody>
      </p:sp>
    </p:spTree>
    <p:extLst>
      <p:ext uri="{BB962C8B-B14F-4D97-AF65-F5344CB8AC3E}">
        <p14:creationId xmlns:p14="http://schemas.microsoft.com/office/powerpoint/2010/main" val="1511118645"/>
      </p:ext>
    </p:extLst>
  </p:cSld>
  <p:clrMapOvr>
    <a:masterClrMapping/>
  </p:clrMapOvr>
  <mc:AlternateContent xmlns:mc="http://schemas.openxmlformats.org/markup-compatibility/2006" xmlns:p14="http://schemas.microsoft.com/office/powerpoint/2010/main">
    <mc:Choice Requires="p14">
      <p:transition p14:dur="0" advTm="55231"/>
    </mc:Choice>
    <mc:Fallback xmlns="">
      <p:transition advTm="55231"/>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BBA5A-20E3-AB12-55FE-71E9093697F9}"/>
            </a:ext>
          </a:extLst>
        </p:cNvPr>
        <p:cNvGrpSpPr/>
        <p:nvPr/>
      </p:nvGrpSpPr>
      <p:grpSpPr>
        <a:xfrm>
          <a:off x="0" y="0"/>
          <a:ext cx="0" cy="0"/>
          <a:chOff x="0" y="0"/>
          <a:chExt cx="0" cy="0"/>
        </a:xfrm>
      </p:grpSpPr>
      <p:pic>
        <p:nvPicPr>
          <p:cNvPr id="7" name="Content Placeholder 6" descr="A graph of a patient's survival&#10;&#10;Description automatically generated">
            <a:extLst>
              <a:ext uri="{FF2B5EF4-FFF2-40B4-BE49-F238E27FC236}">
                <a16:creationId xmlns:a16="http://schemas.microsoft.com/office/drawing/2014/main" id="{1E35F2DA-3B1E-B3BA-E85B-0E533B616FB8}"/>
              </a:ext>
            </a:extLst>
          </p:cNvPr>
          <p:cNvPicPr>
            <a:picLocks noGrp="1" noChangeAspect="1"/>
          </p:cNvPicPr>
          <p:nvPr>
            <p:ph idx="4294967295"/>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7144" y="1668773"/>
            <a:ext cx="5988051" cy="2994025"/>
          </a:xfrm>
          <a:noFill/>
          <a:ln w="50800">
            <a:solidFill>
              <a:srgbClr val="002060"/>
            </a:solidFill>
          </a:ln>
        </p:spPr>
      </p:pic>
      <p:pic>
        <p:nvPicPr>
          <p:cNvPr id="9" name="Picture 8">
            <a:extLst>
              <a:ext uri="{FF2B5EF4-FFF2-40B4-BE49-F238E27FC236}">
                <a16:creationId xmlns:a16="http://schemas.microsoft.com/office/drawing/2014/main" id="{582BF02D-473F-AEF8-D002-43B1D7E4D68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154564" y="1668773"/>
            <a:ext cx="5920699" cy="2994025"/>
          </a:xfrm>
          <a:prstGeom prst="rect">
            <a:avLst/>
          </a:prstGeom>
          <a:ln w="50800">
            <a:solidFill>
              <a:srgbClr val="002060"/>
            </a:solidFill>
          </a:ln>
        </p:spPr>
      </p:pic>
      <p:sp>
        <p:nvSpPr>
          <p:cNvPr id="2" name="TextBox 1">
            <a:extLst>
              <a:ext uri="{FF2B5EF4-FFF2-40B4-BE49-F238E27FC236}">
                <a16:creationId xmlns:a16="http://schemas.microsoft.com/office/drawing/2014/main" id="{A0FC4D30-B8F7-EF4E-3595-0F8DBECA4892}"/>
              </a:ext>
            </a:extLst>
          </p:cNvPr>
          <p:cNvSpPr txBox="1"/>
          <p:nvPr/>
        </p:nvSpPr>
        <p:spPr>
          <a:xfrm>
            <a:off x="7800513" y="6398775"/>
            <a:ext cx="43914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2060"/>
                </a:solidFill>
                <a:effectLst/>
                <a:uLnTx/>
                <a:uFillTx/>
                <a:latin typeface="Arial"/>
                <a:cs typeface="Arial"/>
                <a:sym typeface="Arial"/>
              </a:rPr>
              <a:t>Powles T et al. ESMO 2024, NEJM 2024</a:t>
            </a:r>
          </a:p>
        </p:txBody>
      </p:sp>
    </p:spTree>
    <p:extLst>
      <p:ext uri="{BB962C8B-B14F-4D97-AF65-F5344CB8AC3E}">
        <p14:creationId xmlns:p14="http://schemas.microsoft.com/office/powerpoint/2010/main" val="3828617565"/>
      </p:ext>
    </p:extLst>
  </p:cSld>
  <p:clrMapOvr>
    <a:masterClrMapping/>
  </p:clrMapOvr>
  <p:transition spd="slow" advTm="31863">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47223-E338-9AB6-BE95-C1476A2CD24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2611" y="679621"/>
            <a:ext cx="11446778" cy="4694096"/>
          </a:xfrm>
          <a:prstGeom prst="rect">
            <a:avLst/>
          </a:prstGeom>
        </p:spPr>
      </p:pic>
      <p:sp>
        <p:nvSpPr>
          <p:cNvPr id="3" name="TextBox 2">
            <a:extLst>
              <a:ext uri="{FF2B5EF4-FFF2-40B4-BE49-F238E27FC236}">
                <a16:creationId xmlns:a16="http://schemas.microsoft.com/office/drawing/2014/main" id="{5B31C487-A0E6-05B1-C355-99996CCC9F2C}"/>
              </a:ext>
            </a:extLst>
          </p:cNvPr>
          <p:cNvSpPr txBox="1"/>
          <p:nvPr/>
        </p:nvSpPr>
        <p:spPr>
          <a:xfrm>
            <a:off x="7800513" y="6398775"/>
            <a:ext cx="43914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2060"/>
                </a:solidFill>
                <a:effectLst/>
                <a:uLnTx/>
                <a:uFillTx/>
                <a:latin typeface="Arial"/>
                <a:cs typeface="Arial"/>
                <a:sym typeface="Arial"/>
              </a:rPr>
              <a:t>Powles T et al. ESMO 2024, NEJM 2024</a:t>
            </a:r>
          </a:p>
        </p:txBody>
      </p:sp>
    </p:spTree>
    <p:extLst>
      <p:ext uri="{BB962C8B-B14F-4D97-AF65-F5344CB8AC3E}">
        <p14:creationId xmlns:p14="http://schemas.microsoft.com/office/powerpoint/2010/main" val="1175166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B4001-2272-F7DD-6F3B-F8C1645598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113373" y="214309"/>
            <a:ext cx="3683003" cy="2071689"/>
          </a:xfrm>
          <a:prstGeom prst="rect">
            <a:avLst/>
          </a:prstGeom>
          <a:ln w="50800">
            <a:solidFill>
              <a:srgbClr val="002060"/>
            </a:solidFill>
          </a:ln>
        </p:spPr>
      </p:pic>
      <p:pic>
        <p:nvPicPr>
          <p:cNvPr id="5" name="Picture 4">
            <a:extLst>
              <a:ext uri="{FF2B5EF4-FFF2-40B4-BE49-F238E27FC236}">
                <a16:creationId xmlns:a16="http://schemas.microsoft.com/office/drawing/2014/main" id="{EFF0D27E-2C43-B923-27D2-7EC17A8A4578}"/>
              </a:ext>
            </a:extLst>
          </p:cNvPr>
          <p:cNvPicPr>
            <a:picLocks noChangeAspect="1"/>
          </p:cNvPicPr>
          <p:nvPr/>
        </p:nvPicPr>
        <p:blipFill>
          <a:blip r:embed="rId5"/>
          <a:stretch>
            <a:fillRect/>
          </a:stretch>
        </p:blipFill>
        <p:spPr>
          <a:xfrm>
            <a:off x="8135060" y="3705227"/>
            <a:ext cx="3683005" cy="2071691"/>
          </a:xfrm>
          <a:prstGeom prst="rect">
            <a:avLst/>
          </a:prstGeom>
          <a:ln w="50800">
            <a:solidFill>
              <a:srgbClr val="002060"/>
            </a:solidFill>
          </a:ln>
        </p:spPr>
      </p:pic>
      <p:pic>
        <p:nvPicPr>
          <p:cNvPr id="6" name="Picture 5">
            <a:extLst>
              <a:ext uri="{FF2B5EF4-FFF2-40B4-BE49-F238E27FC236}">
                <a16:creationId xmlns:a16="http://schemas.microsoft.com/office/drawing/2014/main" id="{DFCDD5C5-7BBA-4F10-85F0-02802544246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078628" y="214309"/>
            <a:ext cx="3683003" cy="2071689"/>
          </a:xfrm>
          <a:prstGeom prst="rect">
            <a:avLst/>
          </a:prstGeom>
          <a:ln w="50800">
            <a:solidFill>
              <a:srgbClr val="002060"/>
            </a:solidFill>
          </a:ln>
        </p:spPr>
      </p:pic>
      <p:pic>
        <p:nvPicPr>
          <p:cNvPr id="7" name="Picture 6">
            <a:extLst>
              <a:ext uri="{FF2B5EF4-FFF2-40B4-BE49-F238E27FC236}">
                <a16:creationId xmlns:a16="http://schemas.microsoft.com/office/drawing/2014/main" id="{698024A6-C440-830E-7A83-4E313200FB84}"/>
              </a:ext>
            </a:extLst>
          </p:cNvPr>
          <p:cNvPicPr>
            <a:picLocks noChangeAspect="1"/>
          </p:cNvPicPr>
          <p:nvPr/>
        </p:nvPicPr>
        <p:blipFill>
          <a:blip r:embed="rId8"/>
          <a:stretch>
            <a:fillRect/>
          </a:stretch>
        </p:blipFill>
        <p:spPr>
          <a:xfrm>
            <a:off x="159468" y="3705228"/>
            <a:ext cx="3790237" cy="2132009"/>
          </a:xfrm>
          <a:prstGeom prst="rect">
            <a:avLst/>
          </a:prstGeom>
          <a:ln w="50800">
            <a:solidFill>
              <a:srgbClr val="002060"/>
            </a:solidFill>
          </a:ln>
        </p:spPr>
      </p:pic>
      <p:pic>
        <p:nvPicPr>
          <p:cNvPr id="8" name="Picture 7">
            <a:extLst>
              <a:ext uri="{FF2B5EF4-FFF2-40B4-BE49-F238E27FC236}">
                <a16:creationId xmlns:a16="http://schemas.microsoft.com/office/drawing/2014/main" id="{BEC64480-1973-F538-804F-90ECDE49B932}"/>
              </a:ext>
            </a:extLst>
          </p:cNvPr>
          <p:cNvPicPr>
            <a:picLocks noChangeAspect="1"/>
          </p:cNvPicPr>
          <p:nvPr/>
        </p:nvPicPr>
        <p:blipFill>
          <a:blip r:embed="rId9"/>
          <a:stretch>
            <a:fillRect/>
          </a:stretch>
        </p:blipFill>
        <p:spPr>
          <a:xfrm>
            <a:off x="4147264" y="3705226"/>
            <a:ext cx="3790237" cy="2132009"/>
          </a:xfrm>
          <a:prstGeom prst="rect">
            <a:avLst/>
          </a:prstGeom>
          <a:ln w="50800">
            <a:solidFill>
              <a:srgbClr val="002060"/>
            </a:solidFill>
          </a:ln>
        </p:spPr>
      </p:pic>
      <p:pic>
        <p:nvPicPr>
          <p:cNvPr id="9" name="Picture 8">
            <a:extLst>
              <a:ext uri="{FF2B5EF4-FFF2-40B4-BE49-F238E27FC236}">
                <a16:creationId xmlns:a16="http://schemas.microsoft.com/office/drawing/2014/main" id="{C2B25CE7-7AE9-21FE-2363-1BF4C04C942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159469" y="198834"/>
            <a:ext cx="3790239" cy="2132009"/>
          </a:xfrm>
          <a:prstGeom prst="rect">
            <a:avLst/>
          </a:prstGeom>
          <a:ln w="50800">
            <a:solidFill>
              <a:srgbClr val="002060"/>
            </a:solidFill>
          </a:ln>
        </p:spPr>
      </p:pic>
      <p:sp>
        <p:nvSpPr>
          <p:cNvPr id="10" name="Rectangle: Rounded Corners 9">
            <a:extLst>
              <a:ext uri="{FF2B5EF4-FFF2-40B4-BE49-F238E27FC236}">
                <a16:creationId xmlns:a16="http://schemas.microsoft.com/office/drawing/2014/main" id="{37B4AEC6-7705-367D-AA7D-1C17F700F014}"/>
              </a:ext>
            </a:extLst>
          </p:cNvPr>
          <p:cNvSpPr/>
          <p:nvPr/>
        </p:nvSpPr>
        <p:spPr>
          <a:xfrm>
            <a:off x="159468" y="2527301"/>
            <a:ext cx="11602163" cy="9017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67" b="1" i="0" u="none" strike="noStrike" kern="0" cap="none" spc="0" normalizeH="0" baseline="0" noProof="0" dirty="0">
                <a:ln>
                  <a:noFill/>
                </a:ln>
                <a:solidFill>
                  <a:srgbClr val="002060"/>
                </a:solidFill>
                <a:effectLst/>
                <a:uLnTx/>
                <a:uFillTx/>
                <a:latin typeface="Arial"/>
                <a:ea typeface="Geneva"/>
                <a:cs typeface="Arial"/>
                <a:sym typeface="Arial"/>
              </a:rPr>
              <a:t>EV-</a:t>
            </a:r>
            <a:r>
              <a:rPr kumimoji="0" lang="en-US" sz="2667" b="1" i="0" u="none" strike="noStrike" kern="0" cap="none" spc="0" normalizeH="0" baseline="0" noProof="0" dirty="0" err="1">
                <a:ln>
                  <a:noFill/>
                </a:ln>
                <a:solidFill>
                  <a:srgbClr val="002060"/>
                </a:solidFill>
                <a:effectLst/>
                <a:uLnTx/>
                <a:uFillTx/>
                <a:latin typeface="Arial"/>
                <a:ea typeface="Geneva"/>
                <a:cs typeface="Arial"/>
                <a:sym typeface="Arial"/>
              </a:rPr>
              <a:t>Pembro</a:t>
            </a:r>
            <a:r>
              <a:rPr kumimoji="0" lang="en-US" sz="2667" b="1" i="0" u="none" strike="noStrike" kern="0" cap="none" spc="0" normalizeH="0" baseline="0" noProof="0" dirty="0">
                <a:ln>
                  <a:noFill/>
                </a:ln>
                <a:solidFill>
                  <a:srgbClr val="002060"/>
                </a:solidFill>
                <a:effectLst/>
                <a:uLnTx/>
                <a:uFillTx/>
                <a:latin typeface="Arial"/>
                <a:ea typeface="Geneva"/>
                <a:cs typeface="Arial"/>
                <a:sym typeface="Arial"/>
              </a:rPr>
              <a:t> has revolutionized the 1L treatment in </a:t>
            </a:r>
            <a:r>
              <a:rPr kumimoji="0" lang="en-US" sz="2667" b="1" i="0" u="none" strike="noStrike" kern="0" cap="none" spc="0" normalizeH="0" baseline="0" noProof="0" dirty="0" err="1">
                <a:ln>
                  <a:noFill/>
                </a:ln>
                <a:solidFill>
                  <a:srgbClr val="002060"/>
                </a:solidFill>
                <a:effectLst/>
                <a:uLnTx/>
                <a:uFillTx/>
                <a:latin typeface="Arial"/>
                <a:ea typeface="Geneva"/>
                <a:cs typeface="Arial"/>
                <a:sym typeface="Arial"/>
              </a:rPr>
              <a:t>mUC</a:t>
            </a:r>
            <a:r>
              <a:rPr kumimoji="0" lang="en-US" sz="2667" b="1" i="0" u="none" strike="noStrike" kern="0" cap="none" spc="0" normalizeH="0" baseline="0" noProof="0" dirty="0">
                <a:ln>
                  <a:noFill/>
                </a:ln>
                <a:solidFill>
                  <a:srgbClr val="002060"/>
                </a:solidFill>
                <a:effectLst/>
                <a:uLnTx/>
                <a:uFillTx/>
                <a:latin typeface="Arial"/>
                <a:ea typeface="Geneva"/>
                <a:cs typeface="Arial"/>
                <a:sym typeface="Arial"/>
              </a:rPr>
              <a:t> </a:t>
            </a:r>
          </a:p>
        </p:txBody>
      </p:sp>
      <p:sp>
        <p:nvSpPr>
          <p:cNvPr id="11" name="TextBox 10">
            <a:extLst>
              <a:ext uri="{FF2B5EF4-FFF2-40B4-BE49-F238E27FC236}">
                <a16:creationId xmlns:a16="http://schemas.microsoft.com/office/drawing/2014/main" id="{F53C4257-576E-83A4-E2EB-0236F80ED590}"/>
              </a:ext>
            </a:extLst>
          </p:cNvPr>
          <p:cNvSpPr txBox="1"/>
          <p:nvPr/>
        </p:nvSpPr>
        <p:spPr>
          <a:xfrm>
            <a:off x="3618076" y="6289834"/>
            <a:ext cx="835660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2060"/>
                </a:solidFill>
                <a:effectLst/>
                <a:uLnTx/>
                <a:uFillTx/>
                <a:latin typeface="Arial"/>
                <a:cs typeface="Arial"/>
                <a:sym typeface="Arial"/>
              </a:rPr>
              <a:t>Gupta et al. ASCO 2025; Powles et al. Ann Oncol. 2025; Powles et al. ESMO 2023; Powles T et al. NEJM 2024; Van Der Heijden et al. ASCO GU 2024</a:t>
            </a:r>
          </a:p>
        </p:txBody>
      </p:sp>
      <p:sp>
        <p:nvSpPr>
          <p:cNvPr id="3" name="Rectangle 2">
            <a:extLst>
              <a:ext uri="{FF2B5EF4-FFF2-40B4-BE49-F238E27FC236}">
                <a16:creationId xmlns:a16="http://schemas.microsoft.com/office/drawing/2014/main" id="{47FCF8E6-6004-33A4-3AF0-40D967ECCB17}"/>
              </a:ext>
            </a:extLst>
          </p:cNvPr>
          <p:cNvSpPr/>
          <p:nvPr/>
        </p:nvSpPr>
        <p:spPr>
          <a:xfrm>
            <a:off x="1966823" y="2181718"/>
            <a:ext cx="1864298" cy="1117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Geneva"/>
              <a:cs typeface="Arial"/>
              <a:sym typeface="Arial"/>
            </a:endParaRPr>
          </a:p>
        </p:txBody>
      </p:sp>
      <p:sp>
        <p:nvSpPr>
          <p:cNvPr id="12" name="Rectangle 11">
            <a:extLst>
              <a:ext uri="{FF2B5EF4-FFF2-40B4-BE49-F238E27FC236}">
                <a16:creationId xmlns:a16="http://schemas.microsoft.com/office/drawing/2014/main" id="{9D8BD1A8-A052-BDE6-1B6E-B6CAF55C96BA}"/>
              </a:ext>
            </a:extLst>
          </p:cNvPr>
          <p:cNvSpPr/>
          <p:nvPr/>
        </p:nvSpPr>
        <p:spPr>
          <a:xfrm>
            <a:off x="5863087" y="2133417"/>
            <a:ext cx="1864298" cy="11172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Geneva"/>
              <a:cs typeface="Arial"/>
              <a:sym typeface="Arial"/>
            </a:endParaRPr>
          </a:p>
        </p:txBody>
      </p:sp>
    </p:spTree>
    <p:extLst>
      <p:ext uri="{BB962C8B-B14F-4D97-AF65-F5344CB8AC3E}">
        <p14:creationId xmlns:p14="http://schemas.microsoft.com/office/powerpoint/2010/main" val="320385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E4E6F1-11D7-18D7-5C83-06F8CB74EE2B}"/>
              </a:ext>
            </a:extLst>
          </p:cNvPr>
          <p:cNvSpPr/>
          <p:nvPr/>
        </p:nvSpPr>
        <p:spPr>
          <a:xfrm>
            <a:off x="901700" y="292100"/>
            <a:ext cx="10642600" cy="1117601"/>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dirty="0">
                <a:ln>
                  <a:noFill/>
                </a:ln>
                <a:solidFill>
                  <a:srgbClr val="FFFFFF"/>
                </a:solidFill>
                <a:effectLst/>
                <a:uLnTx/>
                <a:uFillTx/>
                <a:latin typeface="Arial"/>
                <a:ea typeface="Geneva"/>
                <a:cs typeface="Arial"/>
                <a:sym typeface="Arial"/>
              </a:rPr>
              <a:t>EV-</a:t>
            </a:r>
            <a:r>
              <a:rPr kumimoji="0" lang="en-US" sz="3733" b="1" i="0" u="none" strike="noStrike" kern="0" cap="none" spc="0" normalizeH="0" baseline="0" noProof="0" dirty="0" err="1">
                <a:ln>
                  <a:noFill/>
                </a:ln>
                <a:solidFill>
                  <a:srgbClr val="FFFFFF"/>
                </a:solidFill>
                <a:effectLst/>
                <a:uLnTx/>
                <a:uFillTx/>
                <a:latin typeface="Arial"/>
                <a:ea typeface="Geneva"/>
                <a:cs typeface="Arial"/>
                <a:sym typeface="Arial"/>
              </a:rPr>
              <a:t>pembro</a:t>
            </a:r>
            <a:r>
              <a:rPr kumimoji="0" lang="en-US" sz="3733" b="1" i="0" u="none" strike="noStrike" kern="0" cap="none" spc="0" normalizeH="0" baseline="0" noProof="0" dirty="0">
                <a:ln>
                  <a:noFill/>
                </a:ln>
                <a:solidFill>
                  <a:srgbClr val="FFFFFF"/>
                </a:solidFill>
                <a:effectLst/>
                <a:uLnTx/>
                <a:uFillTx/>
                <a:latin typeface="Arial"/>
                <a:ea typeface="Geneva"/>
                <a:cs typeface="Arial"/>
                <a:sym typeface="Arial"/>
              </a:rPr>
              <a:t> sets off a domino effect in MIBC </a:t>
            </a:r>
          </a:p>
        </p:txBody>
      </p:sp>
    </p:spTree>
    <p:extLst>
      <p:ext uri="{BB962C8B-B14F-4D97-AF65-F5344CB8AC3E}">
        <p14:creationId xmlns:p14="http://schemas.microsoft.com/office/powerpoint/2010/main" val="2566990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6FE940F-E838-DDE4-F1A9-9631FC16A30F}"/>
              </a:ext>
            </a:extLst>
          </p:cNvPr>
          <p:cNvPicPr>
            <a:picLocks noGrp="1" noChangeAspect="1"/>
          </p:cNvPicPr>
          <p:nvPr>
            <p:ph idx="4294967295"/>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72121" y="612775"/>
            <a:ext cx="11247758" cy="5885995"/>
          </a:xfrm>
          <a:prstGeom prst="rect">
            <a:avLst/>
          </a:prstGeom>
        </p:spPr>
      </p:pic>
      <p:sp>
        <p:nvSpPr>
          <p:cNvPr id="5" name="TextBox 4">
            <a:extLst>
              <a:ext uri="{FF2B5EF4-FFF2-40B4-BE49-F238E27FC236}">
                <a16:creationId xmlns:a16="http://schemas.microsoft.com/office/drawing/2014/main" id="{9E63CDCF-D5D1-C817-A21C-FF40A43475B0}"/>
              </a:ext>
            </a:extLst>
          </p:cNvPr>
          <p:cNvSpPr txBox="1"/>
          <p:nvPr/>
        </p:nvSpPr>
        <p:spPr>
          <a:xfrm>
            <a:off x="8203792" y="6376637"/>
            <a:ext cx="3516087" cy="369332"/>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Arial"/>
                <a:sym typeface="Arial"/>
              </a:rPr>
              <a:t>Vulsteke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C et al. ESMO 2025</a:t>
            </a:r>
          </a:p>
        </p:txBody>
      </p:sp>
      <p:sp>
        <p:nvSpPr>
          <p:cNvPr id="2" name="Rectangle 1">
            <a:extLst>
              <a:ext uri="{FF2B5EF4-FFF2-40B4-BE49-F238E27FC236}">
                <a16:creationId xmlns:a16="http://schemas.microsoft.com/office/drawing/2014/main" id="{AE2B6D5A-25E4-D2DE-5A2F-915127BFED4A}"/>
              </a:ext>
            </a:extLst>
          </p:cNvPr>
          <p:cNvSpPr/>
          <p:nvPr/>
        </p:nvSpPr>
        <p:spPr>
          <a:xfrm>
            <a:off x="9251682" y="112031"/>
            <a:ext cx="2754085" cy="74058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002060"/>
                </a:solidFill>
                <a:effectLst/>
                <a:uLnTx/>
                <a:uFillTx/>
                <a:latin typeface="Aptos" panose="02110004020202020204"/>
                <a:ea typeface="+mn-ea"/>
                <a:cs typeface="+mn-cs"/>
                <a:sym typeface="Arial"/>
              </a:rPr>
              <a:t>NO UTUC INCLUDED</a:t>
            </a:r>
          </a:p>
        </p:txBody>
      </p:sp>
    </p:spTree>
    <p:extLst>
      <p:ext uri="{BB962C8B-B14F-4D97-AF65-F5344CB8AC3E}">
        <p14:creationId xmlns:p14="http://schemas.microsoft.com/office/powerpoint/2010/main" val="3004136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4748F-5232-8CC5-94AA-9ADA68FC25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891202" y="334081"/>
            <a:ext cx="6409596" cy="2819545"/>
          </a:xfrm>
          <a:prstGeom prst="rect">
            <a:avLst/>
          </a:prstGeom>
          <a:ln w="57150">
            <a:solidFill>
              <a:srgbClr val="002060"/>
            </a:solidFill>
          </a:ln>
        </p:spPr>
      </p:pic>
      <p:pic>
        <p:nvPicPr>
          <p:cNvPr id="5" name="Picture 4">
            <a:extLst>
              <a:ext uri="{FF2B5EF4-FFF2-40B4-BE49-F238E27FC236}">
                <a16:creationId xmlns:a16="http://schemas.microsoft.com/office/drawing/2014/main" id="{2712548A-06AD-67AA-9052-8409321A2551}"/>
              </a:ext>
            </a:extLst>
          </p:cNvPr>
          <p:cNvPicPr>
            <a:picLocks noChangeAspect="1"/>
          </p:cNvPicPr>
          <p:nvPr/>
        </p:nvPicPr>
        <p:blipFill>
          <a:blip r:embed="rId5"/>
          <a:stretch>
            <a:fillRect/>
          </a:stretch>
        </p:blipFill>
        <p:spPr>
          <a:xfrm>
            <a:off x="2916604" y="3205282"/>
            <a:ext cx="6409596" cy="700893"/>
          </a:xfrm>
          <a:prstGeom prst="rect">
            <a:avLst/>
          </a:prstGeom>
          <a:ln w="57150">
            <a:solidFill>
              <a:srgbClr val="002060"/>
            </a:solidFill>
          </a:ln>
        </p:spPr>
      </p:pic>
      <p:pic>
        <p:nvPicPr>
          <p:cNvPr id="9" name="Picture 8">
            <a:extLst>
              <a:ext uri="{FF2B5EF4-FFF2-40B4-BE49-F238E27FC236}">
                <a16:creationId xmlns:a16="http://schemas.microsoft.com/office/drawing/2014/main" id="{5E71AE4B-EA5F-3E70-262B-48B0F79C1AA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916603" y="4009486"/>
            <a:ext cx="6384195" cy="1684953"/>
          </a:xfrm>
          <a:prstGeom prst="rect">
            <a:avLst/>
          </a:prstGeom>
          <a:ln w="57150">
            <a:solidFill>
              <a:srgbClr val="002060"/>
            </a:solidFill>
          </a:ln>
        </p:spPr>
      </p:pic>
      <p:sp>
        <p:nvSpPr>
          <p:cNvPr id="10" name="Rectangle 9">
            <a:extLst>
              <a:ext uri="{FF2B5EF4-FFF2-40B4-BE49-F238E27FC236}">
                <a16:creationId xmlns:a16="http://schemas.microsoft.com/office/drawing/2014/main" id="{F9F0A5FF-3E11-9433-9BEE-8CAB24C64DDB}"/>
              </a:ext>
            </a:extLst>
          </p:cNvPr>
          <p:cNvSpPr/>
          <p:nvPr/>
        </p:nvSpPr>
        <p:spPr>
          <a:xfrm>
            <a:off x="2916603" y="1942409"/>
            <a:ext cx="6384195" cy="2722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11" name="Rectangle 10">
            <a:extLst>
              <a:ext uri="{FF2B5EF4-FFF2-40B4-BE49-F238E27FC236}">
                <a16:creationId xmlns:a16="http://schemas.microsoft.com/office/drawing/2014/main" id="{99CA5461-94DE-C922-1A22-7BEFC635AD3D}"/>
              </a:ext>
            </a:extLst>
          </p:cNvPr>
          <p:cNvSpPr/>
          <p:nvPr/>
        </p:nvSpPr>
        <p:spPr>
          <a:xfrm>
            <a:off x="2916603" y="2933033"/>
            <a:ext cx="6384195" cy="2722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12" name="Rectangle 11">
            <a:extLst>
              <a:ext uri="{FF2B5EF4-FFF2-40B4-BE49-F238E27FC236}">
                <a16:creationId xmlns:a16="http://schemas.microsoft.com/office/drawing/2014/main" id="{DB9ACCD1-A277-12A8-8676-DEC665D5DCAA}"/>
              </a:ext>
            </a:extLst>
          </p:cNvPr>
          <p:cNvSpPr/>
          <p:nvPr/>
        </p:nvSpPr>
        <p:spPr>
          <a:xfrm>
            <a:off x="2903902" y="4426998"/>
            <a:ext cx="6384195" cy="4363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13" name="Rectangle 12">
            <a:extLst>
              <a:ext uri="{FF2B5EF4-FFF2-40B4-BE49-F238E27FC236}">
                <a16:creationId xmlns:a16="http://schemas.microsoft.com/office/drawing/2014/main" id="{146C523D-AEB3-A253-2F7A-D40CE3C454F6}"/>
              </a:ext>
            </a:extLst>
          </p:cNvPr>
          <p:cNvSpPr/>
          <p:nvPr/>
        </p:nvSpPr>
        <p:spPr>
          <a:xfrm>
            <a:off x="2420644" y="5876379"/>
            <a:ext cx="7350711" cy="56817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89" b="1" i="0" u="none" strike="noStrike" kern="0" cap="none" spc="0" normalizeH="0" baseline="0" noProof="0" dirty="0">
                <a:ln>
                  <a:noFill/>
                </a:ln>
                <a:solidFill>
                  <a:srgbClr val="002060"/>
                </a:solidFill>
                <a:effectLst/>
                <a:uLnTx/>
                <a:uFillTx/>
                <a:latin typeface="Aptos" panose="02110004020202020204"/>
                <a:ea typeface="+mn-ea"/>
                <a:cs typeface="+mn-cs"/>
                <a:sym typeface="Arial"/>
              </a:rPr>
              <a:t>Older and more frail patient population </a:t>
            </a:r>
          </a:p>
        </p:txBody>
      </p:sp>
      <p:sp>
        <p:nvSpPr>
          <p:cNvPr id="2" name="TextBox 1">
            <a:extLst>
              <a:ext uri="{FF2B5EF4-FFF2-40B4-BE49-F238E27FC236}">
                <a16:creationId xmlns:a16="http://schemas.microsoft.com/office/drawing/2014/main" id="{D3974D64-0F3B-571C-B2E3-BDB4001B853D}"/>
              </a:ext>
            </a:extLst>
          </p:cNvPr>
          <p:cNvSpPr txBox="1"/>
          <p:nvPr/>
        </p:nvSpPr>
        <p:spPr>
          <a:xfrm>
            <a:off x="7690859" y="6460774"/>
            <a:ext cx="442699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Arial"/>
                <a:cs typeface="Arial"/>
                <a:sym typeface="Arial"/>
              </a:rPr>
              <a:t>Vulsteke</a:t>
            </a:r>
            <a:r>
              <a:rPr kumimoji="0" lang="en-US" sz="1600" b="0" i="0" u="none" strike="noStrike" kern="0" cap="none" spc="0" normalizeH="0" baseline="0" noProof="0" dirty="0">
                <a:ln>
                  <a:noFill/>
                </a:ln>
                <a:solidFill>
                  <a:srgbClr val="002060"/>
                </a:solidFill>
                <a:effectLst/>
                <a:uLnTx/>
                <a:uFillTx/>
                <a:latin typeface="Arial"/>
                <a:cs typeface="Arial"/>
                <a:sym typeface="Arial"/>
              </a:rPr>
              <a:t> C et al. NEJM 2026</a:t>
            </a:r>
          </a:p>
        </p:txBody>
      </p:sp>
    </p:spTree>
    <p:extLst>
      <p:ext uri="{BB962C8B-B14F-4D97-AF65-F5344CB8AC3E}">
        <p14:creationId xmlns:p14="http://schemas.microsoft.com/office/powerpoint/2010/main" val="19505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27DB-2AED-CD04-70C5-ED532B88E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47CD-B01F-D9B0-9C66-B83A51543F09}"/>
              </a:ext>
            </a:extLst>
          </p:cNvPr>
          <p:cNvSpPr>
            <a:spLocks noGrp="1"/>
          </p:cNvSpPr>
          <p:nvPr>
            <p:ph type="title"/>
          </p:nvPr>
        </p:nvSpPr>
        <p:spPr>
          <a:xfrm>
            <a:off x="916516" y="116632"/>
            <a:ext cx="10358967" cy="1196752"/>
          </a:xfrm>
        </p:spPr>
        <p:txBody>
          <a:bodyPr/>
          <a:lstStyle/>
          <a:p>
            <a:r>
              <a:rPr lang="en-US" sz="3200" dirty="0">
                <a:solidFill>
                  <a:srgbClr val="0432FF"/>
                </a:solidFill>
              </a:rPr>
              <a:t>Dr Friedlander — Disclosures</a:t>
            </a:r>
            <a:br>
              <a:rPr lang="en-US" sz="3200" dirty="0">
                <a:solidFill>
                  <a:srgbClr val="0432FF"/>
                </a:solidFill>
              </a:rPr>
            </a:br>
            <a:r>
              <a:rPr lang="en-US" sz="3200" dirty="0">
                <a:solidFill>
                  <a:srgbClr val="0432FF"/>
                </a:solidFill>
              </a:rPr>
              <a:t>Moderator</a:t>
            </a:r>
          </a:p>
        </p:txBody>
      </p:sp>
      <p:graphicFrame>
        <p:nvGraphicFramePr>
          <p:cNvPr id="3" name="Content Placeholder 3">
            <a:extLst>
              <a:ext uri="{FF2B5EF4-FFF2-40B4-BE49-F238E27FC236}">
                <a16:creationId xmlns:a16="http://schemas.microsoft.com/office/drawing/2014/main" id="{37C0725A-31E0-5DBF-3CA4-C4200C2C3C0D}"/>
              </a:ext>
            </a:extLst>
          </p:cNvPr>
          <p:cNvGraphicFramePr>
            <a:graphicFrameLocks/>
          </p:cNvGraphicFramePr>
          <p:nvPr>
            <p:extLst>
              <p:ext uri="{D42A27DB-BD31-4B8C-83A1-F6EECF244321}">
                <p14:modId xmlns:p14="http://schemas.microsoft.com/office/powerpoint/2010/main" val="500264899"/>
              </p:ext>
            </p:extLst>
          </p:nvPr>
        </p:nvGraphicFramePr>
        <p:xfrm>
          <a:off x="1236095" y="1447800"/>
          <a:ext cx="9719807" cy="3349351"/>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310264">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Aadi Bioscience, AbbVie Inc, </a:t>
                      </a:r>
                      <a:r>
                        <a:rPr lang="en-US" sz="2000" b="0" kern="1200" dirty="0" err="1">
                          <a:solidFill>
                            <a:schemeClr val="tx1"/>
                          </a:solidFill>
                          <a:effectLst/>
                          <a:latin typeface="+mn-lt"/>
                          <a:ea typeface="+mn-ea"/>
                          <a:cs typeface="+mn-cs"/>
                        </a:rPr>
                        <a:t>Adaptimmune</a:t>
                      </a:r>
                      <a:r>
                        <a:rPr lang="en-US" sz="2000" b="0" kern="1200" dirty="0">
                          <a:solidFill>
                            <a:schemeClr val="tx1"/>
                          </a:solidFill>
                          <a:effectLst/>
                          <a:latin typeface="+mn-lt"/>
                          <a:ea typeface="+mn-ea"/>
                          <a:cs typeface="+mn-cs"/>
                        </a:rPr>
                        <a:t>, </a:t>
                      </a:r>
                      <a:r>
                        <a:rPr lang="en-US" sz="2000" b="0" kern="1200" dirty="0" err="1">
                          <a:solidFill>
                            <a:schemeClr val="tx1"/>
                          </a:solidFill>
                          <a:effectLst/>
                          <a:latin typeface="+mn-lt"/>
                          <a:ea typeface="+mn-ea"/>
                          <a:cs typeface="+mn-cs"/>
                        </a:rPr>
                        <a:t>Aktis</a:t>
                      </a:r>
                      <a:r>
                        <a:rPr lang="en-US" sz="2000" b="0" kern="1200" dirty="0">
                          <a:solidFill>
                            <a:schemeClr val="tx1"/>
                          </a:solidFill>
                          <a:effectLst/>
                          <a:latin typeface="+mn-lt"/>
                          <a:ea typeface="+mn-ea"/>
                          <a:cs typeface="+mn-cs"/>
                        </a:rPr>
                        <a:t> Oncology, Astellas, Bicycle Therapeutics, Bristol Myers Squibb, Gilead Sciences Inc, Merck, Pfizer Inc, Samsung </a:t>
                      </a:r>
                      <a:r>
                        <a:rPr lang="en-US" sz="2000" b="0" kern="1200" dirty="0" err="1">
                          <a:solidFill>
                            <a:schemeClr val="tx1"/>
                          </a:solidFill>
                          <a:effectLst/>
                          <a:latin typeface="+mn-lt"/>
                          <a:ea typeface="+mn-ea"/>
                          <a:cs typeface="+mn-cs"/>
                        </a:rPr>
                        <a:t>Bioepis</a:t>
                      </a:r>
                      <a:endParaRPr lang="en-US" sz="20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2471">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Astellas, EMD Serono Inc,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1206616">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Bicycle Therapeutics, Flare Therapeutics, Genentech, a member of the Roche Group, Johnson &amp; Johnson,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266806"/>
                  </a:ext>
                </a:extLst>
              </a:tr>
            </a:tbl>
          </a:graphicData>
        </a:graphic>
      </p:graphicFrame>
    </p:spTree>
    <p:custDataLst>
      <p:tags r:id="rId1"/>
    </p:custDataLst>
    <p:extLst>
      <p:ext uri="{BB962C8B-B14F-4D97-AF65-F5344CB8AC3E}">
        <p14:creationId xmlns:p14="http://schemas.microsoft.com/office/powerpoint/2010/main" val="320990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F2073-E262-C0F7-BA19-FFE7A60C53B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30075" y="1571187"/>
            <a:ext cx="9942461" cy="4729909"/>
          </a:xfrm>
          <a:prstGeom prst="rect">
            <a:avLst/>
          </a:prstGeom>
          <a:ln w="50800">
            <a:solidFill>
              <a:srgbClr val="002060"/>
            </a:solidFill>
          </a:ln>
        </p:spPr>
      </p:pic>
      <p:sp>
        <p:nvSpPr>
          <p:cNvPr id="4" name="Title 2">
            <a:extLst>
              <a:ext uri="{FF2B5EF4-FFF2-40B4-BE49-F238E27FC236}">
                <a16:creationId xmlns:a16="http://schemas.microsoft.com/office/drawing/2014/main" id="{18F68787-096B-AA60-027A-EB9013B93F85}"/>
              </a:ext>
            </a:extLst>
          </p:cNvPr>
          <p:cNvSpPr txBox="1">
            <a:spLocks/>
          </p:cNvSpPr>
          <p:nvPr/>
        </p:nvSpPr>
        <p:spPr>
          <a:xfrm>
            <a:off x="138314" y="187573"/>
            <a:ext cx="11071225" cy="1017588"/>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Arial"/>
              </a:rPr>
              <a:t>KEYNOTE-905/EV-303 EFS   </a:t>
            </a:r>
          </a:p>
        </p:txBody>
      </p:sp>
      <p:sp>
        <p:nvSpPr>
          <p:cNvPr id="5" name="TextBox 4">
            <a:extLst>
              <a:ext uri="{FF2B5EF4-FFF2-40B4-BE49-F238E27FC236}">
                <a16:creationId xmlns:a16="http://schemas.microsoft.com/office/drawing/2014/main" id="{3AB63AA7-FF68-C6A6-5B7F-EA29133B8C95}"/>
              </a:ext>
            </a:extLst>
          </p:cNvPr>
          <p:cNvSpPr txBox="1"/>
          <p:nvPr/>
        </p:nvSpPr>
        <p:spPr>
          <a:xfrm>
            <a:off x="7690859" y="6460774"/>
            <a:ext cx="442699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Arial"/>
                <a:cs typeface="Arial"/>
                <a:sym typeface="Arial"/>
              </a:rPr>
              <a:t>Vulsteke</a:t>
            </a:r>
            <a:r>
              <a:rPr kumimoji="0" lang="en-US" sz="1600" b="0" i="0" u="none" strike="noStrike" kern="0" cap="none" spc="0" normalizeH="0" baseline="0" noProof="0" dirty="0">
                <a:ln>
                  <a:noFill/>
                </a:ln>
                <a:solidFill>
                  <a:srgbClr val="002060"/>
                </a:solidFill>
                <a:effectLst/>
                <a:uLnTx/>
                <a:uFillTx/>
                <a:latin typeface="Arial"/>
                <a:cs typeface="Arial"/>
                <a:sym typeface="Arial"/>
              </a:rPr>
              <a:t> C et al. NEJM 2026</a:t>
            </a:r>
          </a:p>
        </p:txBody>
      </p:sp>
    </p:spTree>
    <p:extLst>
      <p:ext uri="{BB962C8B-B14F-4D97-AF65-F5344CB8AC3E}">
        <p14:creationId xmlns:p14="http://schemas.microsoft.com/office/powerpoint/2010/main" val="1123334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97E100-CCBB-43D1-FF4F-49C01A03EA8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81849" y="1406105"/>
            <a:ext cx="10428303" cy="4879911"/>
          </a:xfrm>
          <a:prstGeom prst="rect">
            <a:avLst/>
          </a:prstGeom>
          <a:ln w="50800">
            <a:solidFill>
              <a:srgbClr val="002060"/>
            </a:solidFill>
          </a:ln>
        </p:spPr>
      </p:pic>
      <p:sp>
        <p:nvSpPr>
          <p:cNvPr id="8" name="Title 2">
            <a:extLst>
              <a:ext uri="{FF2B5EF4-FFF2-40B4-BE49-F238E27FC236}">
                <a16:creationId xmlns:a16="http://schemas.microsoft.com/office/drawing/2014/main" id="{22D0FEAE-429B-82EC-3F00-5DCFD496A1D9}"/>
              </a:ext>
            </a:extLst>
          </p:cNvPr>
          <p:cNvSpPr txBox="1">
            <a:spLocks/>
          </p:cNvSpPr>
          <p:nvPr/>
        </p:nvSpPr>
        <p:spPr>
          <a:xfrm>
            <a:off x="138314" y="187573"/>
            <a:ext cx="11071225" cy="1017588"/>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Arial"/>
              </a:rPr>
              <a:t>KEYNOTE-905/EV-303 OS</a:t>
            </a:r>
          </a:p>
        </p:txBody>
      </p:sp>
      <p:sp>
        <p:nvSpPr>
          <p:cNvPr id="9" name="TextBox 8">
            <a:extLst>
              <a:ext uri="{FF2B5EF4-FFF2-40B4-BE49-F238E27FC236}">
                <a16:creationId xmlns:a16="http://schemas.microsoft.com/office/drawing/2014/main" id="{6EC3F169-39F6-402B-A291-7209C6E9E783}"/>
              </a:ext>
            </a:extLst>
          </p:cNvPr>
          <p:cNvSpPr txBox="1"/>
          <p:nvPr/>
        </p:nvSpPr>
        <p:spPr>
          <a:xfrm>
            <a:off x="7664350" y="6486960"/>
            <a:ext cx="442699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Arial"/>
                <a:cs typeface="Arial"/>
                <a:sym typeface="Arial"/>
              </a:rPr>
              <a:t>Vulsteke</a:t>
            </a:r>
            <a:r>
              <a:rPr kumimoji="0" lang="en-US" sz="1600" b="0" i="0" u="none" strike="noStrike" kern="0" cap="none" spc="0" normalizeH="0" baseline="0" noProof="0" dirty="0">
                <a:ln>
                  <a:noFill/>
                </a:ln>
                <a:solidFill>
                  <a:srgbClr val="002060"/>
                </a:solidFill>
                <a:effectLst/>
                <a:uLnTx/>
                <a:uFillTx/>
                <a:latin typeface="Arial"/>
                <a:cs typeface="Arial"/>
                <a:sym typeface="Arial"/>
              </a:rPr>
              <a:t> C et al. NEJM 2026</a:t>
            </a:r>
          </a:p>
        </p:txBody>
      </p:sp>
    </p:spTree>
    <p:extLst>
      <p:ext uri="{BB962C8B-B14F-4D97-AF65-F5344CB8AC3E}">
        <p14:creationId xmlns:p14="http://schemas.microsoft.com/office/powerpoint/2010/main" val="6140352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494F3-87F2-1697-25F1-CAF0A2AEA8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13499" y="874222"/>
            <a:ext cx="7816589" cy="5657799"/>
          </a:xfrm>
          <a:prstGeom prst="rect">
            <a:avLst/>
          </a:prstGeom>
          <a:ln w="50800">
            <a:solidFill>
              <a:srgbClr val="002060"/>
            </a:solidFill>
          </a:ln>
        </p:spPr>
      </p:pic>
      <p:sp>
        <p:nvSpPr>
          <p:cNvPr id="4" name="Title 2">
            <a:extLst>
              <a:ext uri="{FF2B5EF4-FFF2-40B4-BE49-F238E27FC236}">
                <a16:creationId xmlns:a16="http://schemas.microsoft.com/office/drawing/2014/main" id="{65A6C56F-5FB5-C895-6C0C-30E9C5B85174}"/>
              </a:ext>
            </a:extLst>
          </p:cNvPr>
          <p:cNvSpPr txBox="1">
            <a:spLocks/>
          </p:cNvSpPr>
          <p:nvPr/>
        </p:nvSpPr>
        <p:spPr>
          <a:xfrm>
            <a:off x="138314" y="187573"/>
            <a:ext cx="11130409" cy="37514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Arial"/>
              </a:rPr>
              <a:t>Benefit with EV-</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j-ea"/>
                <a:cs typeface="Arial" panose="020B0604020202020204" pitchFamily="34" charset="0"/>
                <a:sym typeface="Arial"/>
              </a:rPr>
              <a:t>Pembro</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Arial"/>
              </a:rPr>
              <a:t> across subgroups </a:t>
            </a:r>
          </a:p>
        </p:txBody>
      </p:sp>
      <p:sp>
        <p:nvSpPr>
          <p:cNvPr id="5" name="TextBox 4">
            <a:extLst>
              <a:ext uri="{FF2B5EF4-FFF2-40B4-BE49-F238E27FC236}">
                <a16:creationId xmlns:a16="http://schemas.microsoft.com/office/drawing/2014/main" id="{69B21091-4F09-97FE-04BD-5F85F77F9D30}"/>
              </a:ext>
            </a:extLst>
          </p:cNvPr>
          <p:cNvSpPr txBox="1"/>
          <p:nvPr/>
        </p:nvSpPr>
        <p:spPr>
          <a:xfrm>
            <a:off x="7765001" y="6532020"/>
            <a:ext cx="442699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Arial"/>
                <a:cs typeface="Arial"/>
                <a:sym typeface="Arial"/>
              </a:rPr>
              <a:t>Vulsteke</a:t>
            </a:r>
            <a:r>
              <a:rPr kumimoji="0" lang="en-US" sz="1600" b="0" i="0" u="none" strike="noStrike" kern="0" cap="none" spc="0" normalizeH="0" baseline="0" noProof="0" dirty="0">
                <a:ln>
                  <a:noFill/>
                </a:ln>
                <a:solidFill>
                  <a:srgbClr val="002060"/>
                </a:solidFill>
                <a:effectLst/>
                <a:uLnTx/>
                <a:uFillTx/>
                <a:latin typeface="Arial"/>
                <a:cs typeface="Arial"/>
                <a:sym typeface="Arial"/>
              </a:rPr>
              <a:t> C et al. NEJM 2026</a:t>
            </a:r>
          </a:p>
        </p:txBody>
      </p:sp>
    </p:spTree>
    <p:extLst>
      <p:ext uri="{BB962C8B-B14F-4D97-AF65-F5344CB8AC3E}">
        <p14:creationId xmlns:p14="http://schemas.microsoft.com/office/powerpoint/2010/main" val="3793665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thological complete response (pCR), defined as the absence of viable tumor (pT0N0) in RC + PLND specimens, was a key secondary endpoint of the study. The pCR rate was 57.1% with EV + pembrolizumab versus 8.6% with control (estimated difference 48.3%, one-sided p &lt; 0.000001). All ITT patients were included in the denominator, and those not undergoing surgery were considered non-responders. This represents the highest pCR rate ever reported in a phase 3 MIBC trial.">
            <a:extLst>
              <a:ext uri="{FF2B5EF4-FFF2-40B4-BE49-F238E27FC236}">
                <a16:creationId xmlns:a16="http://schemas.microsoft.com/office/drawing/2014/main" id="{46398EA5-ED0F-2104-5C08-D5027B79EA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3043" y="335132"/>
            <a:ext cx="11430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69BBAD-2217-DFBE-65A2-89852080F850}"/>
              </a:ext>
            </a:extLst>
          </p:cNvPr>
          <p:cNvSpPr txBox="1"/>
          <p:nvPr/>
        </p:nvSpPr>
        <p:spPr>
          <a:xfrm>
            <a:off x="8203792" y="6376637"/>
            <a:ext cx="3516087" cy="369332"/>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Arial"/>
                <a:sym typeface="Arial"/>
              </a:rPr>
              <a:t>Vulsteke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a:sym typeface="Arial"/>
              </a:rPr>
              <a:t> C et al. ESMO 2025</a:t>
            </a:r>
          </a:p>
        </p:txBody>
      </p:sp>
    </p:spTree>
    <p:extLst>
      <p:ext uri="{BB962C8B-B14F-4D97-AF65-F5344CB8AC3E}">
        <p14:creationId xmlns:p14="http://schemas.microsoft.com/office/powerpoint/2010/main" val="743336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B1F15-82DC-2543-6722-A3BFA4D18E8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343707" y="876267"/>
            <a:ext cx="7244176" cy="5768332"/>
          </a:xfrm>
          <a:prstGeom prst="rect">
            <a:avLst/>
          </a:prstGeom>
          <a:ln w="50800">
            <a:solidFill>
              <a:srgbClr val="002060"/>
            </a:solidFill>
          </a:ln>
        </p:spPr>
      </p:pic>
      <p:sp>
        <p:nvSpPr>
          <p:cNvPr id="4" name="Rectangle 3">
            <a:extLst>
              <a:ext uri="{FF2B5EF4-FFF2-40B4-BE49-F238E27FC236}">
                <a16:creationId xmlns:a16="http://schemas.microsoft.com/office/drawing/2014/main" id="{59C0463B-3E4A-F18E-BCBB-988EB4F58681}"/>
              </a:ext>
            </a:extLst>
          </p:cNvPr>
          <p:cNvSpPr/>
          <p:nvPr/>
        </p:nvSpPr>
        <p:spPr>
          <a:xfrm>
            <a:off x="2343707" y="2332856"/>
            <a:ext cx="7244176" cy="2722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5" name="Rectangle 4">
            <a:extLst>
              <a:ext uri="{FF2B5EF4-FFF2-40B4-BE49-F238E27FC236}">
                <a16:creationId xmlns:a16="http://schemas.microsoft.com/office/drawing/2014/main" id="{B81DCFFF-3750-FEB7-0B4E-FE9F630A2855}"/>
              </a:ext>
            </a:extLst>
          </p:cNvPr>
          <p:cNvSpPr/>
          <p:nvPr/>
        </p:nvSpPr>
        <p:spPr>
          <a:xfrm>
            <a:off x="2343707" y="3067729"/>
            <a:ext cx="7244176" cy="2722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6" name="Rectangle 5">
            <a:extLst>
              <a:ext uri="{FF2B5EF4-FFF2-40B4-BE49-F238E27FC236}">
                <a16:creationId xmlns:a16="http://schemas.microsoft.com/office/drawing/2014/main" id="{749C54B0-E8ED-6147-D924-D2C319FFBFAA}"/>
              </a:ext>
            </a:extLst>
          </p:cNvPr>
          <p:cNvSpPr/>
          <p:nvPr/>
        </p:nvSpPr>
        <p:spPr>
          <a:xfrm>
            <a:off x="2343707" y="2795480"/>
            <a:ext cx="7244176" cy="2722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a:ln>
                <a:noFill/>
              </a:ln>
              <a:solidFill>
                <a:prstClr val="white"/>
              </a:solidFill>
              <a:effectLst/>
              <a:uLnTx/>
              <a:uFillTx/>
              <a:latin typeface="Aptos" panose="02110004020202020204"/>
              <a:ea typeface="+mn-ea"/>
              <a:cs typeface="+mn-cs"/>
              <a:sym typeface="Arial"/>
            </a:endParaRPr>
          </a:p>
        </p:txBody>
      </p:sp>
      <p:sp>
        <p:nvSpPr>
          <p:cNvPr id="7" name="Title 2">
            <a:extLst>
              <a:ext uri="{FF2B5EF4-FFF2-40B4-BE49-F238E27FC236}">
                <a16:creationId xmlns:a16="http://schemas.microsoft.com/office/drawing/2014/main" id="{E9BFC32E-B54A-7F7B-BF6E-8DCDA7BCE61B}"/>
              </a:ext>
            </a:extLst>
          </p:cNvPr>
          <p:cNvSpPr txBox="1">
            <a:spLocks/>
          </p:cNvSpPr>
          <p:nvPr/>
        </p:nvSpPr>
        <p:spPr>
          <a:xfrm>
            <a:off x="175384" y="0"/>
            <a:ext cx="11071225" cy="1017588"/>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sym typeface="Arial"/>
              </a:rPr>
              <a:t>Safety </a:t>
            </a:r>
          </a:p>
        </p:txBody>
      </p:sp>
      <p:sp>
        <p:nvSpPr>
          <p:cNvPr id="8" name="Rectangle 7">
            <a:extLst>
              <a:ext uri="{FF2B5EF4-FFF2-40B4-BE49-F238E27FC236}">
                <a16:creationId xmlns:a16="http://schemas.microsoft.com/office/drawing/2014/main" id="{725A7664-4199-9C06-B7FC-B9E10B5DF925}"/>
              </a:ext>
            </a:extLst>
          </p:cNvPr>
          <p:cNvSpPr/>
          <p:nvPr/>
        </p:nvSpPr>
        <p:spPr>
          <a:xfrm>
            <a:off x="9990338" y="2795480"/>
            <a:ext cx="2000436" cy="192744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67% patients in EV-</a:t>
            </a:r>
            <a:r>
              <a:rPr kumimoji="0" lang="en-US" sz="20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sym typeface="Arial"/>
              </a:rPr>
              <a:t>pembro</a:t>
            </a:r>
            <a:r>
              <a:rPr kumimoji="0" lang="en-US" sz="20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arm got adjuvant therapy</a:t>
            </a:r>
          </a:p>
        </p:txBody>
      </p:sp>
      <p:sp>
        <p:nvSpPr>
          <p:cNvPr id="2" name="TextBox 1">
            <a:extLst>
              <a:ext uri="{FF2B5EF4-FFF2-40B4-BE49-F238E27FC236}">
                <a16:creationId xmlns:a16="http://schemas.microsoft.com/office/drawing/2014/main" id="{217DB881-1184-4A07-D4F3-30C9D6950254}"/>
              </a:ext>
            </a:extLst>
          </p:cNvPr>
          <p:cNvSpPr txBox="1"/>
          <p:nvPr/>
        </p:nvSpPr>
        <p:spPr>
          <a:xfrm>
            <a:off x="7846646" y="6532020"/>
            <a:ext cx="442699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2060"/>
                </a:solidFill>
                <a:effectLst/>
                <a:uLnTx/>
                <a:uFillTx/>
                <a:latin typeface="Arial"/>
                <a:cs typeface="Arial"/>
                <a:sym typeface="Arial"/>
              </a:rPr>
              <a:t>Vulsteke</a:t>
            </a:r>
            <a:r>
              <a:rPr kumimoji="0" lang="en-US" sz="1600" b="0" i="0" u="none" strike="noStrike" kern="0" cap="none" spc="0" normalizeH="0" baseline="0" noProof="0" dirty="0">
                <a:ln>
                  <a:noFill/>
                </a:ln>
                <a:solidFill>
                  <a:srgbClr val="002060"/>
                </a:solidFill>
                <a:effectLst/>
                <a:uLnTx/>
                <a:uFillTx/>
                <a:latin typeface="Arial"/>
                <a:cs typeface="Arial"/>
                <a:sym typeface="Arial"/>
              </a:rPr>
              <a:t> C et al. NEJM 2026</a:t>
            </a:r>
          </a:p>
        </p:txBody>
      </p:sp>
    </p:spTree>
    <p:extLst>
      <p:ext uri="{BB962C8B-B14F-4D97-AF65-F5344CB8AC3E}">
        <p14:creationId xmlns:p14="http://schemas.microsoft.com/office/powerpoint/2010/main" val="3627828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8A39D-687D-FBAB-53FB-635222851F52}"/>
              </a:ext>
            </a:extLst>
          </p:cNvPr>
          <p:cNvPicPr>
            <a:picLocks noChangeAspect="1"/>
          </p:cNvPicPr>
          <p:nvPr/>
        </p:nvPicPr>
        <p:blipFill>
          <a:blip r:embed="rId3"/>
          <a:srcRect t="83307"/>
          <a:stretch>
            <a:fillRect/>
          </a:stretch>
        </p:blipFill>
        <p:spPr>
          <a:xfrm>
            <a:off x="715802" y="5189037"/>
            <a:ext cx="7282637" cy="502807"/>
          </a:xfrm>
          <a:prstGeom prst="rect">
            <a:avLst/>
          </a:prstGeom>
        </p:spPr>
      </p:pic>
      <p:sp>
        <p:nvSpPr>
          <p:cNvPr id="4" name="Rectangle 3">
            <a:extLst>
              <a:ext uri="{FF2B5EF4-FFF2-40B4-BE49-F238E27FC236}">
                <a16:creationId xmlns:a16="http://schemas.microsoft.com/office/drawing/2014/main" id="{E6F431E8-5341-C5CA-85F1-C9FEA165D8E4}"/>
              </a:ext>
            </a:extLst>
          </p:cNvPr>
          <p:cNvSpPr/>
          <p:nvPr/>
        </p:nvSpPr>
        <p:spPr>
          <a:xfrm>
            <a:off x="1" y="339364"/>
            <a:ext cx="11840065" cy="164227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solidFill>
                <a:effectLst/>
                <a:uLnTx/>
                <a:uFillTx/>
                <a:latin typeface="Aptos" panose="02110004020202020204"/>
                <a:ea typeface="+mn-ea"/>
                <a:cs typeface="+mn-cs"/>
                <a:sym typeface="Arial"/>
              </a:rPr>
              <a:t>Press Release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solidFill>
                <a:effectLst/>
                <a:uLnTx/>
                <a:uFillTx/>
                <a:latin typeface="Aptos" panose="02110004020202020204"/>
                <a:ea typeface="+mn-ea"/>
                <a:cs typeface="+mn-cs"/>
                <a:sym typeface="Arial"/>
              </a:rPr>
              <a:t>EV </a:t>
            </a:r>
            <a:r>
              <a:rPr kumimoji="0" lang="en-US" sz="3200" b="1" i="0" u="none" strike="noStrike" kern="0" cap="none" spc="0" normalizeH="0" baseline="0" noProof="0">
                <a:ln>
                  <a:noFill/>
                </a:ln>
                <a:solidFill>
                  <a:prstClr val="white"/>
                </a:solidFill>
                <a:effectLst/>
                <a:uLnTx/>
                <a:uFillTx/>
                <a:latin typeface="Aptos" panose="02110004020202020204"/>
                <a:ea typeface="+mn-ea"/>
                <a:cs typeface="+mn-cs"/>
                <a:sym typeface="Arial"/>
              </a:rPr>
              <a:t>304: EV-P </a:t>
            </a:r>
            <a:r>
              <a:rPr kumimoji="0" lang="en-US" sz="3200" b="1" i="0" u="none" strike="noStrike" kern="0" cap="none" spc="0" normalizeH="0" baseline="0" noProof="0" dirty="0">
                <a:ln>
                  <a:noFill/>
                </a:ln>
                <a:solidFill>
                  <a:prstClr val="white"/>
                </a:solidFill>
                <a:effectLst/>
                <a:uLnTx/>
                <a:uFillTx/>
                <a:latin typeface="Aptos" panose="02110004020202020204"/>
                <a:ea typeface="+mn-ea"/>
                <a:cs typeface="+mn-cs"/>
                <a:sym typeface="Arial"/>
              </a:rPr>
              <a:t>improves EFS and OS compared to Gem-Cis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solidFill>
                <a:effectLst/>
                <a:uLnTx/>
                <a:uFillTx/>
                <a:latin typeface="Aptos" panose="02110004020202020204"/>
                <a:ea typeface="+mn-ea"/>
                <a:cs typeface="+mn-cs"/>
                <a:sym typeface="Arial"/>
              </a:rPr>
              <a:t>Data to be presented tomorrow (Matt Galsky)</a:t>
            </a:r>
          </a:p>
        </p:txBody>
      </p:sp>
      <p:pic>
        <p:nvPicPr>
          <p:cNvPr id="2" name="Picture 1">
            <a:extLst>
              <a:ext uri="{FF2B5EF4-FFF2-40B4-BE49-F238E27FC236}">
                <a16:creationId xmlns:a16="http://schemas.microsoft.com/office/drawing/2014/main" id="{BB669C6B-1272-DD81-2CB7-77C0C7CEFD1F}"/>
              </a:ext>
            </a:extLst>
          </p:cNvPr>
          <p:cNvPicPr>
            <a:picLocks noChangeAspect="1"/>
          </p:cNvPicPr>
          <p:nvPr/>
        </p:nvPicPr>
        <p:blipFill>
          <a:blip r:embed="rId4"/>
          <a:stretch>
            <a:fillRect/>
          </a:stretch>
        </p:blipFill>
        <p:spPr>
          <a:xfrm>
            <a:off x="7603912" y="2913038"/>
            <a:ext cx="4381441" cy="2545455"/>
          </a:xfrm>
          <a:prstGeom prst="rect">
            <a:avLst/>
          </a:prstGeom>
        </p:spPr>
      </p:pic>
      <p:sp>
        <p:nvSpPr>
          <p:cNvPr id="5" name="TextBox 4">
            <a:extLst>
              <a:ext uri="{FF2B5EF4-FFF2-40B4-BE49-F238E27FC236}">
                <a16:creationId xmlns:a16="http://schemas.microsoft.com/office/drawing/2014/main" id="{4417CCEF-9D67-1D77-686E-9FFD2A6EDCEF}"/>
              </a:ext>
            </a:extLst>
          </p:cNvPr>
          <p:cNvSpPr txBox="1"/>
          <p:nvPr/>
        </p:nvSpPr>
        <p:spPr>
          <a:xfrm>
            <a:off x="820881" y="2916621"/>
            <a:ext cx="6442364" cy="2272417"/>
          </a:xfrm>
          <a:prstGeom prst="rect">
            <a:avLst/>
          </a:prstGeom>
          <a:solidFill>
            <a:schemeClr val="bg1"/>
          </a:solidFill>
        </p:spPr>
        <p:txBody>
          <a:bodyPr wrap="square" rtlCol="0">
            <a:spAutoFit/>
          </a:bodyPr>
          <a:lstStyle/>
          <a:p>
            <a:pPr marL="0" marR="0" lvl="0" indent="0" algn="l" defTabSz="914400" rtl="0" eaLnBrk="1" fontAlgn="auto" latinLnBrk="0" hangingPunct="1">
              <a:lnSpc>
                <a:spcPts val="344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Enfortumab</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Vedotin-ejfv</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Plus Pembrolizumab Significantly </a:t>
            </a:r>
            <a:b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br>
            <a:r>
              <a:rPr kumimoji="0" 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Improves Survival for Patients with Muscle-Invasive Bladder Cancer Regardless of Cisplatin</a:t>
            </a:r>
          </a:p>
        </p:txBody>
      </p:sp>
    </p:spTree>
    <p:extLst>
      <p:ext uri="{BB962C8B-B14F-4D97-AF65-F5344CB8AC3E}">
        <p14:creationId xmlns:p14="http://schemas.microsoft.com/office/powerpoint/2010/main" val="2458813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8A4F4-8AC8-1560-E869-88D6CD4DC7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955B6C0-DE38-47F2-7A4D-4B4790568440}"/>
              </a:ext>
            </a:extLst>
          </p:cNvPr>
          <p:cNvSpPr>
            <a:spLocks noGrp="1"/>
          </p:cNvSpPr>
          <p:nvPr>
            <p:ph type="title"/>
          </p:nvPr>
        </p:nvSpPr>
        <p:spPr>
          <a:xfrm>
            <a:off x="734582" y="228602"/>
            <a:ext cx="10435167" cy="1139825"/>
          </a:xfrm>
        </p:spPr>
        <p:txBody>
          <a:bodyPr/>
          <a:lstStyle/>
          <a:p>
            <a:r>
              <a:rPr lang="en-US" sz="3733" dirty="0">
                <a:solidFill>
                  <a:srgbClr val="002060"/>
                </a:solidFill>
              </a:rPr>
              <a:t>Conclusions and Future Directions</a:t>
            </a:r>
          </a:p>
        </p:txBody>
      </p:sp>
      <p:sp>
        <p:nvSpPr>
          <p:cNvPr id="2" name="Content Placeholder 1">
            <a:extLst>
              <a:ext uri="{FF2B5EF4-FFF2-40B4-BE49-F238E27FC236}">
                <a16:creationId xmlns:a16="http://schemas.microsoft.com/office/drawing/2014/main" id="{476AAF22-E964-89CA-A23B-F042FE28B496}"/>
              </a:ext>
            </a:extLst>
          </p:cNvPr>
          <p:cNvSpPr>
            <a:spLocks noGrp="1"/>
          </p:cNvSpPr>
          <p:nvPr>
            <p:ph idx="1"/>
          </p:nvPr>
        </p:nvSpPr>
        <p:spPr>
          <a:xfrm>
            <a:off x="590747" y="1368427"/>
            <a:ext cx="10722839" cy="4749800"/>
          </a:xfrm>
        </p:spPr>
        <p:txBody>
          <a:bodyPr/>
          <a:lstStyle/>
          <a:p>
            <a:pPr lvl="0">
              <a:buClr>
                <a:srgbClr val="002060"/>
              </a:buClr>
            </a:pPr>
            <a:r>
              <a:rPr lang="en-US" sz="2667" b="0" dirty="0">
                <a:solidFill>
                  <a:srgbClr val="002060"/>
                </a:solidFill>
              </a:rPr>
              <a:t>IO is now a backbone of peri-operative treatment in MIBC, EV-pembro will revolutionize treatment further replacing </a:t>
            </a:r>
            <a:r>
              <a:rPr lang="en-US" sz="2667" b="0" dirty="0" err="1">
                <a:solidFill>
                  <a:srgbClr val="002060"/>
                </a:solidFill>
              </a:rPr>
              <a:t>platinums</a:t>
            </a:r>
            <a:endParaRPr lang="en-US" sz="2667" b="0" dirty="0">
              <a:solidFill>
                <a:srgbClr val="002060"/>
              </a:solidFill>
            </a:endParaRPr>
          </a:p>
          <a:p>
            <a:pPr lvl="0">
              <a:buClr>
                <a:srgbClr val="002060"/>
              </a:buClr>
            </a:pPr>
            <a:endParaRPr lang="en-US" sz="2667" b="0" dirty="0">
              <a:solidFill>
                <a:srgbClr val="002060"/>
              </a:solidFill>
            </a:endParaRPr>
          </a:p>
          <a:p>
            <a:pPr lvl="0">
              <a:buClr>
                <a:srgbClr val="002060"/>
              </a:buClr>
            </a:pPr>
            <a:r>
              <a:rPr lang="en-US" sz="2667" b="0" dirty="0">
                <a:solidFill>
                  <a:srgbClr val="002060"/>
                </a:solidFill>
              </a:rPr>
              <a:t>Need to personalize adjuvant therapy duration in patients with </a:t>
            </a:r>
            <a:r>
              <a:rPr lang="en-US" sz="2667" b="0" dirty="0" err="1">
                <a:solidFill>
                  <a:srgbClr val="002060"/>
                </a:solidFill>
              </a:rPr>
              <a:t>pCR</a:t>
            </a:r>
            <a:r>
              <a:rPr lang="en-US" sz="2667" b="0" dirty="0">
                <a:solidFill>
                  <a:srgbClr val="002060"/>
                </a:solidFill>
              </a:rPr>
              <a:t> using biomarkers such as ctDNA to avoid unnecessary toxicities</a:t>
            </a:r>
          </a:p>
          <a:p>
            <a:pPr lvl="0">
              <a:buClr>
                <a:srgbClr val="002060"/>
              </a:buClr>
            </a:pPr>
            <a:endParaRPr lang="en-US" sz="2667" b="0" dirty="0">
              <a:solidFill>
                <a:srgbClr val="002060"/>
              </a:solidFill>
            </a:endParaRPr>
          </a:p>
          <a:p>
            <a:pPr lvl="0">
              <a:buClr>
                <a:srgbClr val="002060"/>
              </a:buClr>
            </a:pPr>
            <a:r>
              <a:rPr lang="en-US" sz="2667" b="0" dirty="0">
                <a:solidFill>
                  <a:srgbClr val="002060"/>
                </a:solidFill>
              </a:rPr>
              <a:t>Unmet need to explore bladder preservation treatment strategies in patients achieving clinical complete response to neoadjuvant treatments </a:t>
            </a:r>
          </a:p>
        </p:txBody>
      </p:sp>
    </p:spTree>
    <p:extLst>
      <p:ext uri="{BB962C8B-B14F-4D97-AF65-F5344CB8AC3E}">
        <p14:creationId xmlns:p14="http://schemas.microsoft.com/office/powerpoint/2010/main" val="37527698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0B5EC-4057-C280-7364-DBF0A9E8E45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B13FD08-6ABB-360C-AE67-06B2BD9B3868}"/>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522C3046-94DF-B02A-0564-EE427F37EAA1}"/>
              </a:ext>
            </a:extLst>
          </p:cNvPr>
          <p:cNvSpPr>
            <a:spLocks noGrp="1"/>
          </p:cNvSpPr>
          <p:nvPr>
            <p:ph type="title"/>
          </p:nvPr>
        </p:nvSpPr>
        <p:spPr>
          <a:xfrm>
            <a:off x="1122023" y="548680"/>
            <a:ext cx="10062756" cy="1085498"/>
          </a:xfrm>
        </p:spPr>
        <p:txBody>
          <a:bodyPr lIns="91440" tIns="91440" rIns="91440" bIns="182880"/>
          <a:lstStyle/>
          <a:p>
            <a:r>
              <a:rPr lang="en-US" sz="4000" dirty="0">
                <a:solidFill>
                  <a:schemeClr val="bg1"/>
                </a:solidFill>
              </a:rPr>
              <a:t>Second Opinion</a:t>
            </a:r>
          </a:p>
        </p:txBody>
      </p:sp>
      <p:sp>
        <p:nvSpPr>
          <p:cNvPr id="11" name="Title 1">
            <a:extLst>
              <a:ext uri="{FF2B5EF4-FFF2-40B4-BE49-F238E27FC236}">
                <a16:creationId xmlns:a16="http://schemas.microsoft.com/office/drawing/2014/main" id="{9F2106FE-F196-B73F-811A-AA1441C7ADE6}"/>
              </a:ext>
            </a:extLst>
          </p:cNvPr>
          <p:cNvSpPr txBox="1">
            <a:spLocks/>
          </p:cNvSpPr>
          <p:nvPr/>
        </p:nvSpPr>
        <p:spPr bwMode="auto">
          <a:xfrm>
            <a:off x="1432146"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Elizabeth R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Plimack</a:t>
            </a: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 MD, MS</a:t>
            </a:r>
          </a:p>
        </p:txBody>
      </p:sp>
      <p:sp>
        <p:nvSpPr>
          <p:cNvPr id="12" name="Title 1">
            <a:extLst>
              <a:ext uri="{FF2B5EF4-FFF2-40B4-BE49-F238E27FC236}">
                <a16:creationId xmlns:a16="http://schemas.microsoft.com/office/drawing/2014/main" id="{FD4E09AB-EA95-98B5-41A4-772C78644E80}"/>
              </a:ext>
            </a:extLst>
          </p:cNvPr>
          <p:cNvSpPr txBox="1">
            <a:spLocks/>
          </p:cNvSpPr>
          <p:nvPr/>
        </p:nvSpPr>
        <p:spPr bwMode="auto">
          <a:xfrm>
            <a:off x="5934081"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5" name="Picture 14" descr="A person wearing a headset&#10;&#10;AI-generated content may be incorrect.">
            <a:extLst>
              <a:ext uri="{FF2B5EF4-FFF2-40B4-BE49-F238E27FC236}">
                <a16:creationId xmlns:a16="http://schemas.microsoft.com/office/drawing/2014/main" id="{D385AF6E-C944-AF20-36E2-314CCB26E0DF}"/>
              </a:ext>
            </a:extLst>
          </p:cNvPr>
          <p:cNvPicPr>
            <a:picLocks noChangeAspect="1"/>
          </p:cNvPicPr>
          <p:nvPr/>
        </p:nvPicPr>
        <p:blipFill>
          <a:blip r:embed="rId2"/>
          <a:srcRect l="22668" t="3798" r="23351" b="399"/>
          <a:stretch>
            <a:fillRect/>
          </a:stretch>
        </p:blipFill>
        <p:spPr>
          <a:xfrm>
            <a:off x="2297368" y="2487232"/>
            <a:ext cx="2651760" cy="2647290"/>
          </a:xfrm>
          <a:prstGeom prst="ellipse">
            <a:avLst/>
          </a:prstGeom>
          <a:effectLst>
            <a:outerShdw blurRad="50800" dist="38100" dir="2700000" algn="tl" rotWithShape="0">
              <a:prstClr val="black">
                <a:alpha val="40000"/>
              </a:prstClr>
            </a:outerShdw>
          </a:effectLst>
        </p:spPr>
      </p:pic>
      <p:pic>
        <p:nvPicPr>
          <p:cNvPr id="16" name="Picture 15" descr="A person in a white shirt&#10;&#10;AI-generated content may be incorrect.">
            <a:extLst>
              <a:ext uri="{FF2B5EF4-FFF2-40B4-BE49-F238E27FC236}">
                <a16:creationId xmlns:a16="http://schemas.microsoft.com/office/drawing/2014/main" id="{985BE958-3DBE-E1E3-26B2-9276CDADB315}"/>
              </a:ext>
            </a:extLst>
          </p:cNvPr>
          <p:cNvPicPr>
            <a:picLocks noChangeAspect="1"/>
          </p:cNvPicPr>
          <p:nvPr/>
        </p:nvPicPr>
        <p:blipFill>
          <a:blip r:embed="rId3"/>
          <a:srcRect l="22367" r="19429" b="17523"/>
          <a:stretch>
            <a:fillRect/>
          </a:stretch>
        </p:blipFill>
        <p:spPr>
          <a:xfrm>
            <a:off x="6799303" y="248276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5439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FE921-0802-3245-5823-A35C9013B68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FB2565B-7CB1-83E1-8DD9-9B96C0F5CC2C}"/>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9FA3C293-2E28-7F5D-89CB-3E1866EBD43B}"/>
              </a:ext>
            </a:extLst>
          </p:cNvPr>
          <p:cNvSpPr>
            <a:spLocks noGrp="1"/>
          </p:cNvSpPr>
          <p:nvPr>
            <p:ph idx="1"/>
          </p:nvPr>
        </p:nvSpPr>
        <p:spPr>
          <a:xfrm>
            <a:off x="767408" y="1268760"/>
            <a:ext cx="10358967" cy="4799013"/>
          </a:xfrm>
        </p:spPr>
        <p:txBody>
          <a:bodyPr/>
          <a:lstStyle/>
          <a:p>
            <a:pPr marL="0" indent="0">
              <a:buNone/>
            </a:pPr>
            <a:r>
              <a:rPr lang="en-US" dirty="0">
                <a:solidFill>
                  <a:schemeClr val="tx1"/>
                </a:solidFill>
              </a:rPr>
              <a:t>Do you agree with the original recommendation of adjuvant nivolumab for this 68-year-old woman with resected upper tract urothelial carcinoma? How would you have advised her?</a:t>
            </a:r>
          </a:p>
          <a:p>
            <a:pPr marL="0" marR="0" lvl="0" indent="0" algn="l">
              <a:buNone/>
            </a:pPr>
            <a:r>
              <a:rPr lang="en-US" kern="100" dirty="0">
                <a:effectLst/>
                <a:latin typeface="Calibri" panose="020F0502020204030204" pitchFamily="34" charset="0"/>
                <a:ea typeface="Calibri" panose="020F0502020204030204" pitchFamily="34" charset="0"/>
                <a:cs typeface="Calibri" panose="020F0502020204030204" pitchFamily="34" charset="0"/>
              </a:rPr>
              <a:t>Results of a ctDNA assay ordered for the patient were negative, and her CT scan was clear. </a:t>
            </a:r>
            <a:r>
              <a:rPr lang="en-US" kern="100" dirty="0">
                <a:latin typeface="Calibri" panose="020F0502020204030204" pitchFamily="34" charset="0"/>
                <a:ea typeface="Calibri" panose="020F0502020204030204" pitchFamily="34" charset="0"/>
                <a:cs typeface="Calibri" panose="020F0502020204030204" pitchFamily="34" charset="0"/>
              </a:rPr>
              <a:t>W</a:t>
            </a:r>
            <a:r>
              <a:rPr lang="en-US" kern="100" dirty="0">
                <a:effectLst/>
                <a:latin typeface="Calibri" panose="020F0502020204030204" pitchFamily="34" charset="0"/>
                <a:ea typeface="Calibri" panose="020F0502020204030204" pitchFamily="34" charset="0"/>
                <a:cs typeface="Calibri" panose="020F0502020204030204" pitchFamily="34" charset="0"/>
              </a:rPr>
              <a:t>hat would be your approach to adjuvant treatment in this situation?</a:t>
            </a:r>
          </a:p>
          <a:p>
            <a:pPr marL="0" marR="0" lvl="0" indent="0" algn="l">
              <a:buNone/>
            </a:pPr>
            <a:r>
              <a:rPr lang="en-US" kern="100" dirty="0">
                <a:effectLst/>
                <a:latin typeface="Calibri" panose="020F0502020204030204" pitchFamily="34" charset="0"/>
                <a:ea typeface="Calibri" panose="020F0502020204030204" pitchFamily="34" charset="0"/>
                <a:cs typeface="Calibri" panose="020F0502020204030204" pitchFamily="34" charset="0"/>
              </a:rPr>
              <a:t>Do you routinely order </a:t>
            </a:r>
            <a:r>
              <a:rPr lang="en-US" kern="100" dirty="0" err="1">
                <a:effectLst/>
                <a:latin typeface="Calibri" panose="020F0502020204030204" pitchFamily="34" charset="0"/>
                <a:ea typeface="Calibri" panose="020F0502020204030204" pitchFamily="34" charset="0"/>
                <a:cs typeface="Calibri" panose="020F0502020204030204" pitchFamily="34" charset="0"/>
              </a:rPr>
              <a:t>ctDNA</a:t>
            </a:r>
            <a:r>
              <a:rPr lang="en-US" kern="100" dirty="0">
                <a:effectLst/>
                <a:latin typeface="Calibri" panose="020F0502020204030204" pitchFamily="34" charset="0"/>
                <a:ea typeface="Calibri" panose="020F0502020204030204" pitchFamily="34" charset="0"/>
                <a:cs typeface="Calibri" panose="020F0502020204030204" pitchFamily="34" charset="0"/>
              </a:rPr>
              <a:t> assays to inform treatment decisions for patients with MIBC? If so, what is your preferred platform? Are you more confident with tumor-informed versus tumor-agnostic assays? When assessing ctDNA, how often do you repeat the assay? </a:t>
            </a:r>
          </a:p>
        </p:txBody>
      </p:sp>
    </p:spTree>
    <p:extLst>
      <p:ext uri="{BB962C8B-B14F-4D97-AF65-F5344CB8AC3E}">
        <p14:creationId xmlns:p14="http://schemas.microsoft.com/office/powerpoint/2010/main" val="103381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DC3DE-9D6E-E8EA-9160-6B638CAACB6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504091B-2B12-0083-BC1E-B1684ACE043C}"/>
              </a:ext>
            </a:extLst>
          </p:cNvPr>
          <p:cNvSpPr/>
          <p:nvPr/>
        </p:nvSpPr>
        <p:spPr bwMode="auto">
          <a:xfrm>
            <a:off x="1007221" y="308472"/>
            <a:ext cx="10177558" cy="143219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4" name="Title 1">
            <a:extLst>
              <a:ext uri="{FF2B5EF4-FFF2-40B4-BE49-F238E27FC236}">
                <a16:creationId xmlns:a16="http://schemas.microsoft.com/office/drawing/2014/main" id="{64FF3718-7D07-30A6-A211-D5017974CDBB}"/>
              </a:ext>
            </a:extLst>
          </p:cNvPr>
          <p:cNvSpPr>
            <a:spLocks noGrp="1"/>
          </p:cNvSpPr>
          <p:nvPr>
            <p:ph type="title"/>
          </p:nvPr>
        </p:nvSpPr>
        <p:spPr>
          <a:xfrm>
            <a:off x="1122363" y="549275"/>
            <a:ext cx="10063162" cy="1084263"/>
          </a:xfrm>
        </p:spPr>
        <p:txBody>
          <a:bodyPr lIns="91440" tIns="91440" rIns="91440" bIns="182880"/>
          <a:lstStyle/>
          <a:p>
            <a:r>
              <a:rPr lang="en-US" sz="3200" dirty="0">
                <a:solidFill>
                  <a:schemeClr val="bg1"/>
                </a:solidFill>
              </a:rPr>
              <a:t>Second Opinion</a:t>
            </a:r>
            <a:endParaRPr lang="en-US" dirty="0">
              <a:solidFill>
                <a:schemeClr val="bg1"/>
              </a:solidFill>
            </a:endParaRPr>
          </a:p>
        </p:txBody>
      </p:sp>
      <p:sp>
        <p:nvSpPr>
          <p:cNvPr id="7" name="Title 1">
            <a:extLst>
              <a:ext uri="{FF2B5EF4-FFF2-40B4-BE49-F238E27FC236}">
                <a16:creationId xmlns:a16="http://schemas.microsoft.com/office/drawing/2014/main" id="{921207CC-91F8-87CA-C4A3-B645A978224D}"/>
              </a:ext>
            </a:extLst>
          </p:cNvPr>
          <p:cNvSpPr txBox="1">
            <a:spLocks/>
          </p:cNvSpPr>
          <p:nvPr/>
        </p:nvSpPr>
        <p:spPr bwMode="auto">
          <a:xfrm>
            <a:off x="346504" y="5134522"/>
            <a:ext cx="646690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Thomas Powles, MBBS, MRCP, MD </a:t>
            </a:r>
          </a:p>
        </p:txBody>
      </p:sp>
      <p:pic>
        <p:nvPicPr>
          <p:cNvPr id="9" name="Picture 8" descr="A person wearing a headset&#10;&#10;AI-generated content may be incorrect.">
            <a:extLst>
              <a:ext uri="{FF2B5EF4-FFF2-40B4-BE49-F238E27FC236}">
                <a16:creationId xmlns:a16="http://schemas.microsoft.com/office/drawing/2014/main" id="{9E0631C8-830B-B772-E3DD-0D26B7E02016}"/>
              </a:ext>
            </a:extLst>
          </p:cNvPr>
          <p:cNvPicPr>
            <a:picLocks/>
          </p:cNvPicPr>
          <p:nvPr/>
        </p:nvPicPr>
        <p:blipFill>
          <a:blip r:embed="rId2"/>
          <a:srcRect l="24322" t="3194" r="23578" b="4477"/>
          <a:stretch>
            <a:fillRect/>
          </a:stretch>
        </p:blipFill>
        <p:spPr>
          <a:xfrm>
            <a:off x="2398310" y="2482762"/>
            <a:ext cx="2651760" cy="2651760"/>
          </a:xfrm>
          <a:prstGeom prst="ellipse">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6EF1D7EA-ADE7-A8A7-5877-722A0E86C67B}"/>
              </a:ext>
            </a:extLst>
          </p:cNvPr>
          <p:cNvSpPr txBox="1">
            <a:spLocks/>
          </p:cNvSpPr>
          <p:nvPr/>
        </p:nvSpPr>
        <p:spPr bwMode="auto">
          <a:xfrm>
            <a:off x="5934081" y="513452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1" name="Picture 10" descr="A person in a white shirt&#10;&#10;AI-generated content may be incorrect.">
            <a:extLst>
              <a:ext uri="{FF2B5EF4-FFF2-40B4-BE49-F238E27FC236}">
                <a16:creationId xmlns:a16="http://schemas.microsoft.com/office/drawing/2014/main" id="{188EFA30-29F1-4CAA-26B8-584215D16156}"/>
              </a:ext>
            </a:extLst>
          </p:cNvPr>
          <p:cNvPicPr>
            <a:picLocks noChangeAspect="1"/>
          </p:cNvPicPr>
          <p:nvPr/>
        </p:nvPicPr>
        <p:blipFill>
          <a:blip r:embed="rId3"/>
          <a:srcRect l="22367" r="19429" b="17523"/>
          <a:stretch>
            <a:fillRect/>
          </a:stretch>
        </p:blipFill>
        <p:spPr>
          <a:xfrm>
            <a:off x="6799303" y="248276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1079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Plimack</a:t>
            </a:r>
            <a:r>
              <a:rPr lang="en-US" sz="3200" dirty="0">
                <a:solidFill>
                  <a:srgbClr val="0432FF"/>
                </a:solidFill>
              </a:rPr>
              <a:t> — Disclosures</a:t>
            </a:r>
            <a:br>
              <a:rPr lang="en-US" sz="3200" dirty="0">
                <a:solidFill>
                  <a:srgbClr val="0432FF"/>
                </a:solidFill>
              </a:rPr>
            </a:br>
            <a:r>
              <a:rPr lang="en-US" sz="3200" dirty="0">
                <a:solidFill>
                  <a:srgbClr val="0432FF"/>
                </a:solidFill>
              </a:rPr>
              <a:t>Consulting Clinical Investigator</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extLst>
              <p:ext uri="{D42A27DB-BD31-4B8C-83A1-F6EECF244321}">
                <p14:modId xmlns:p14="http://schemas.microsoft.com/office/powerpoint/2010/main" val="1104928504"/>
              </p:ext>
            </p:extLst>
          </p:nvPr>
        </p:nvGraphicFramePr>
        <p:xfrm>
          <a:off x="1236095" y="2204864"/>
          <a:ext cx="9719807" cy="2719496"/>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804218">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23andMe, </a:t>
                      </a:r>
                      <a:r>
                        <a:rPr lang="en-US" sz="2000" b="0" kern="1200" dirty="0" err="1">
                          <a:solidFill>
                            <a:schemeClr val="tx1"/>
                          </a:solidFill>
                          <a:effectLst/>
                          <a:latin typeface="+mn-lt"/>
                          <a:ea typeface="+mn-ea"/>
                          <a:cs typeface="+mn-cs"/>
                        </a:rPr>
                        <a:t>Adaptimmune</a:t>
                      </a:r>
                      <a:r>
                        <a:rPr lang="en-US" sz="2000" b="0" kern="1200" dirty="0">
                          <a:solidFill>
                            <a:schemeClr val="tx1"/>
                          </a:solidFill>
                          <a:effectLst/>
                          <a:latin typeface="+mn-lt"/>
                          <a:ea typeface="+mn-ea"/>
                          <a:cs typeface="+mn-cs"/>
                        </a:rPr>
                        <a:t>, Astellas, Bristol Myers</a:t>
                      </a:r>
                    </a:p>
                    <a:p>
                      <a:r>
                        <a:rPr lang="en-US" sz="2000" b="0" kern="1200" dirty="0">
                          <a:solidFill>
                            <a:schemeClr val="tx1"/>
                          </a:solidFill>
                          <a:effectLst/>
                          <a:latin typeface="+mn-lt"/>
                          <a:ea typeface="+mn-ea"/>
                          <a:cs typeface="+mn-cs"/>
                        </a:rPr>
                        <a:t>Squibb, Cyana Therapeutics, Daiichi Sankyo Inc, Domain Therapeutics, Eisai Inc, </a:t>
                      </a:r>
                      <a:r>
                        <a:rPr lang="en-US" sz="2000" b="0" kern="1200" dirty="0" err="1">
                          <a:solidFill>
                            <a:schemeClr val="tx1"/>
                          </a:solidFill>
                          <a:effectLst/>
                          <a:latin typeface="+mn-lt"/>
                          <a:ea typeface="+mn-ea"/>
                          <a:cs typeface="+mn-cs"/>
                        </a:rPr>
                        <a:t>enGene</a:t>
                      </a:r>
                      <a:r>
                        <a:rPr lang="en-US" sz="2000" b="0" kern="1200" dirty="0">
                          <a:solidFill>
                            <a:schemeClr val="tx1"/>
                          </a:solidFill>
                          <a:effectLst/>
                          <a:latin typeface="+mn-lt"/>
                          <a:ea typeface="+mn-ea"/>
                          <a:cs typeface="+mn-cs"/>
                        </a:rPr>
                        <a:t>, Flatiron Health, Johnson &amp; Johnson, Merck, Natera Inc, Ottimo Pharma, Pfizer Inc, </a:t>
                      </a:r>
                      <a:r>
                        <a:rPr lang="en-US" sz="2000" b="0" kern="1200" dirty="0" err="1">
                          <a:solidFill>
                            <a:schemeClr val="tx1"/>
                          </a:solidFill>
                          <a:effectLst/>
                          <a:latin typeface="+mn-lt"/>
                          <a:ea typeface="+mn-ea"/>
                          <a:cs typeface="+mn-cs"/>
                        </a:rPr>
                        <a:t>UroGen</a:t>
                      </a:r>
                      <a:r>
                        <a:rPr lang="en-US" sz="2000" b="0" kern="1200" dirty="0">
                          <a:solidFill>
                            <a:schemeClr val="tx1"/>
                          </a:solidFill>
                          <a:effectLst/>
                          <a:latin typeface="+mn-lt"/>
                          <a:ea typeface="+mn-ea"/>
                          <a:cs typeface="+mn-cs"/>
                        </a:rPr>
                        <a:t> Pharma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15278">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Bristol Myers Squibb,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bl>
          </a:graphicData>
        </a:graphic>
      </p:graphicFrame>
    </p:spTree>
    <p:custDataLst>
      <p:tags r:id="rId1"/>
    </p:custDataLst>
    <p:extLst>
      <p:ext uri="{BB962C8B-B14F-4D97-AF65-F5344CB8AC3E}">
        <p14:creationId xmlns:p14="http://schemas.microsoft.com/office/powerpoint/2010/main" val="1012846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68339-B0C3-8F56-3ED9-FB69ACD073A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4321F5C-0F9C-C57A-904E-D35AF46B6956}"/>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61266F56-703B-CF6A-CB68-06779C4320AD}"/>
              </a:ext>
            </a:extLst>
          </p:cNvPr>
          <p:cNvSpPr>
            <a:spLocks noGrp="1"/>
          </p:cNvSpPr>
          <p:nvPr>
            <p:ph idx="1"/>
          </p:nvPr>
        </p:nvSpPr>
        <p:spPr>
          <a:xfrm>
            <a:off x="912286" y="1268760"/>
            <a:ext cx="10358967" cy="4799013"/>
          </a:xfrm>
        </p:spPr>
        <p:txBody>
          <a:bodyPr/>
          <a:lstStyle/>
          <a:p>
            <a:pPr marL="0" indent="0">
              <a:buNone/>
            </a:pPr>
            <a:r>
              <a:rPr lang="en-US" dirty="0">
                <a:solidFill>
                  <a:schemeClr val="tx1"/>
                </a:solidFill>
              </a:rPr>
              <a:t>What would be your most likely post-cystectomy treatment approach for this 77-year-old man with PD-L1-negative MIBC and poor renal function? Would you consider adjuvant nivolumab? What about enfortumab vedotin with pembrolizumab (EVP)?</a:t>
            </a:r>
          </a:p>
          <a:p>
            <a:pPr marL="0" marR="0" lvl="0" indent="0" algn="l">
              <a:buNone/>
            </a:pPr>
            <a:r>
              <a:rPr lang="en-US" kern="100" dirty="0">
                <a:effectLst/>
                <a:latin typeface="Calibri" panose="020F0502020204030204" pitchFamily="34" charset="0"/>
                <a:ea typeface="Calibri" panose="020F0502020204030204" pitchFamily="34" charset="0"/>
                <a:cs typeface="Calibri" panose="020F0502020204030204" pitchFamily="34" charset="0"/>
              </a:rPr>
              <a:t>Based on the results of the Phase </a:t>
            </a:r>
            <a:r>
              <a:rPr lang="en-US" kern="100" dirty="0">
                <a:latin typeface="Calibri" panose="020F0502020204030204" pitchFamily="34" charset="0"/>
                <a:ea typeface="Calibri" panose="020F0502020204030204" pitchFamily="34" charset="0"/>
                <a:cs typeface="Calibri" panose="020F0502020204030204" pitchFamily="34" charset="0"/>
              </a:rPr>
              <a:t>III</a:t>
            </a:r>
            <a:r>
              <a:rPr lang="en-US" kern="100" dirty="0">
                <a:effectLst/>
                <a:latin typeface="Calibri" panose="020F0502020204030204" pitchFamily="34" charset="0"/>
                <a:ea typeface="Calibri" panose="020F0502020204030204" pitchFamily="34" charset="0"/>
                <a:cs typeface="Calibri" panose="020F0502020204030204" pitchFamily="34" charset="0"/>
              </a:rPr>
              <a:t> IMvigor011 trial evaluating ctDNA</a:t>
            </a:r>
            <a:r>
              <a:rPr lang="en-US" kern="100" dirty="0">
                <a:latin typeface="Calibri" panose="020F0502020204030204" pitchFamily="34" charset="0"/>
                <a:ea typeface="Calibri" panose="020F0502020204030204" pitchFamily="34" charset="0"/>
                <a:cs typeface="Calibri" panose="020F0502020204030204" pitchFamily="34" charset="0"/>
              </a:rPr>
              <a:t>-</a:t>
            </a:r>
            <a:r>
              <a:rPr lang="en-US" kern="100" dirty="0">
                <a:effectLst/>
                <a:latin typeface="Calibri" panose="020F0502020204030204" pitchFamily="34" charset="0"/>
                <a:ea typeface="Calibri" panose="020F0502020204030204" pitchFamily="34" charset="0"/>
                <a:cs typeface="Calibri" panose="020F0502020204030204" pitchFamily="34" charset="0"/>
              </a:rPr>
              <a:t>guided use of adjuvant atezolizumab versus observation, is this a strategy you would recommend in this setting? If initial ctDNA analysis is negative, are you comfortable proceeding with observation accompanied by serial testing? </a:t>
            </a:r>
          </a:p>
        </p:txBody>
      </p:sp>
    </p:spTree>
    <p:extLst>
      <p:ext uri="{BB962C8B-B14F-4D97-AF65-F5344CB8AC3E}">
        <p14:creationId xmlns:p14="http://schemas.microsoft.com/office/powerpoint/2010/main" val="151939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9415-AEF3-E813-B15C-42D5E595CF3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65859BE-647A-E7CC-BEB3-A927259DF971}"/>
              </a:ext>
            </a:extLst>
          </p:cNvPr>
          <p:cNvSpPr>
            <a:spLocks noGrp="1"/>
          </p:cNvSpPr>
          <p:nvPr>
            <p:ph type="title"/>
          </p:nvPr>
        </p:nvSpPr>
        <p:spPr/>
        <p:txBody>
          <a:bodyPr/>
          <a:lstStyle/>
          <a:p>
            <a:pPr marL="0" marR="0" lvl="0" indent="0" defTabSz="412750" rtl="0" eaLnBrk="0" fontAlgn="base" latinLnBrk="0" hangingPunct="0">
              <a:lnSpc>
                <a:spcPct val="88000"/>
              </a:lnSpc>
              <a:spcBef>
                <a:spcPct val="0"/>
              </a:spcBef>
              <a:spcAft>
                <a:spcPct val="0"/>
              </a:spcAft>
              <a:tabLst/>
              <a:defRPr/>
            </a:pPr>
            <a:r>
              <a:rPr kumimoji="0" lang="en-US" sz="3000"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a:t>
            </a:r>
            <a:endParaRPr lang="en-US" dirty="0"/>
          </a:p>
        </p:txBody>
      </p:sp>
      <p:sp>
        <p:nvSpPr>
          <p:cNvPr id="7" name="Content Placeholder 6">
            <a:extLst>
              <a:ext uri="{FF2B5EF4-FFF2-40B4-BE49-F238E27FC236}">
                <a16:creationId xmlns:a16="http://schemas.microsoft.com/office/drawing/2014/main" id="{2B83384B-B740-D357-B366-BD4F95CE17E3}"/>
              </a:ext>
            </a:extLst>
          </p:cNvPr>
          <p:cNvSpPr>
            <a:spLocks noGrp="1"/>
          </p:cNvSpPr>
          <p:nvPr>
            <p:ph idx="1"/>
          </p:nvPr>
        </p:nvSpPr>
        <p:spPr>
          <a:xfrm>
            <a:off x="912287" y="1268760"/>
            <a:ext cx="10224274" cy="4799013"/>
          </a:xfrm>
        </p:spPr>
        <p:txBody>
          <a:bodyPr/>
          <a:lstStyle/>
          <a:p>
            <a:pPr marL="0" indent="0">
              <a:buNone/>
            </a:pPr>
            <a:r>
              <a:rPr lang="en-US" dirty="0">
                <a:solidFill>
                  <a:schemeClr val="tx1"/>
                </a:solidFill>
              </a:rPr>
              <a:t>Do you believe </a:t>
            </a:r>
            <a:r>
              <a:rPr lang="en-US" dirty="0" err="1">
                <a:solidFill>
                  <a:schemeClr val="tx1"/>
                </a:solidFill>
              </a:rPr>
              <a:t>ctDNA</a:t>
            </a:r>
            <a:r>
              <a:rPr lang="en-US" dirty="0">
                <a:solidFill>
                  <a:schemeClr val="tx1"/>
                </a:solidFill>
              </a:rPr>
              <a:t> analysis can be used to identify patients who are at a high risk of relapse and might derive greater benefit from adjuvant systemic therapy? Can longitudinal </a:t>
            </a:r>
            <a:r>
              <a:rPr lang="en-US" dirty="0" err="1">
                <a:solidFill>
                  <a:schemeClr val="tx1"/>
                </a:solidFill>
              </a:rPr>
              <a:t>ctDNA</a:t>
            </a:r>
            <a:r>
              <a:rPr lang="en-US" dirty="0">
                <a:solidFill>
                  <a:schemeClr val="tx1"/>
                </a:solidFill>
              </a:rPr>
              <a:t> monitoring be used to identify patients who can be spared adjuvant systemic therapy?</a:t>
            </a:r>
          </a:p>
          <a:p>
            <a:pPr marL="0" marR="0" lvl="0" indent="0" algn="l">
              <a:buNone/>
            </a:pPr>
            <a:endParaRPr lang="en-US"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solidFill>
                <a:srgbClr val="FF40FF"/>
              </a:solidFill>
            </a:endParaRPr>
          </a:p>
        </p:txBody>
      </p:sp>
    </p:spTree>
    <p:extLst>
      <p:ext uri="{BB962C8B-B14F-4D97-AF65-F5344CB8AC3E}">
        <p14:creationId xmlns:p14="http://schemas.microsoft.com/office/powerpoint/2010/main" val="2036357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349DF-81CE-617C-8346-4FD6A9B3F0F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6BC3AE2-4CB1-09D9-FC7F-DB17358B9FBD}"/>
              </a:ext>
            </a:extLst>
          </p:cNvPr>
          <p:cNvSpPr/>
          <p:nvPr/>
        </p:nvSpPr>
        <p:spPr bwMode="auto">
          <a:xfrm>
            <a:off x="740128" y="3314229"/>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34CE83F-072D-4D23-C48D-7F1888C844B7}"/>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46D827D-8A20-0698-A72F-681A7ADDDA62}"/>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Optimal Use of Anti-PD-1/PD-L1 Antibodies in Non-Muscle-Invasive Bladder Cancer — Dr Friedlander</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Evolving Management of Muscle-Invasive Bladder Cancer —</a:t>
            </a:r>
            <a:br>
              <a:rPr lang="en-US" sz="2500" dirty="0">
                <a:solidFill>
                  <a:schemeClr val="tx1"/>
                </a:solidFill>
              </a:rPr>
            </a:br>
            <a:r>
              <a:rPr lang="en-US" sz="2500" dirty="0">
                <a:solidFill>
                  <a:schemeClr val="tx1"/>
                </a:solidFill>
              </a:rPr>
              <a:t>Dr Gupta</a:t>
            </a:r>
          </a:p>
          <a:p>
            <a:pPr marL="98425" indent="0">
              <a:lnSpc>
                <a:spcPct val="100000"/>
              </a:lnSpc>
              <a:spcBef>
                <a:spcPts val="1600"/>
              </a:spcBef>
              <a:spcAft>
                <a:spcPts val="0"/>
              </a:spcAft>
              <a:buNone/>
            </a:pPr>
            <a:r>
              <a:rPr lang="en-US" sz="2500" dirty="0">
                <a:solidFill>
                  <a:schemeClr val="bg1"/>
                </a:solidFill>
              </a:rPr>
              <a:t>Module 3: Current and Future Role of Novel Intravesical Therapies in Nonmetastatic Urothelial Bladder Cancer (UBC) — Dr Necchi</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Emerging Utility of Circulating Tumor DNA Evaluation in Nonmetastatic UBC — Dr </a:t>
            </a:r>
            <a:r>
              <a:rPr lang="en-US" sz="2500" dirty="0" err="1">
                <a:solidFill>
                  <a:schemeClr val="tx1"/>
                </a:solidFill>
              </a:rPr>
              <a:t>Galsky</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03666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1592D91-B1C2-10BC-12F3-4DD26F8C5775}"/>
              </a:ext>
            </a:extLst>
          </p:cNvPr>
          <p:cNvPicPr>
            <a:picLocks noChangeAspect="1"/>
          </p:cNvPicPr>
          <p:nvPr/>
        </p:nvPicPr>
        <p:blipFill>
          <a:blip r:embed="rId2"/>
          <a:stretch>
            <a:fillRect/>
          </a:stretch>
        </p:blipFill>
        <p:spPr>
          <a:xfrm>
            <a:off x="4632610" y="-1193"/>
            <a:ext cx="4539565" cy="2498876"/>
          </a:xfrm>
          <a:prstGeom prst="rect">
            <a:avLst/>
          </a:prstGeom>
        </p:spPr>
      </p:pic>
      <p:pic>
        <p:nvPicPr>
          <p:cNvPr id="5" name="Immagine 4">
            <a:extLst>
              <a:ext uri="{FF2B5EF4-FFF2-40B4-BE49-F238E27FC236}">
                <a16:creationId xmlns:a16="http://schemas.microsoft.com/office/drawing/2014/main" id="{63764CB7-EE44-1C81-0923-278574ED7434}"/>
              </a:ext>
            </a:extLst>
          </p:cNvPr>
          <p:cNvPicPr>
            <a:picLocks noChangeAspect="1"/>
          </p:cNvPicPr>
          <p:nvPr/>
        </p:nvPicPr>
        <p:blipFill>
          <a:blip r:embed="rId3"/>
          <a:srcRect l="4263" r="16969"/>
          <a:stretch>
            <a:fillRect/>
          </a:stretch>
        </p:blipFill>
        <p:spPr>
          <a:xfrm>
            <a:off x="9172175" y="-1193"/>
            <a:ext cx="3019825" cy="2498876"/>
          </a:xfrm>
          <a:prstGeom prst="rect">
            <a:avLst/>
          </a:prstGeom>
        </p:spPr>
      </p:pic>
      <p:sp>
        <p:nvSpPr>
          <p:cNvPr id="10" name="CasellaDiTesto 9">
            <a:extLst>
              <a:ext uri="{FF2B5EF4-FFF2-40B4-BE49-F238E27FC236}">
                <a16:creationId xmlns:a16="http://schemas.microsoft.com/office/drawing/2014/main" id="{5F827F77-F38A-193A-675B-EC4DCD63EEEA}"/>
              </a:ext>
            </a:extLst>
          </p:cNvPr>
          <p:cNvSpPr txBox="1"/>
          <p:nvPr/>
        </p:nvSpPr>
        <p:spPr>
          <a:xfrm>
            <a:off x="4005352" y="5259525"/>
            <a:ext cx="54658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Andrea Necchi,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Arial" panose="020B0604020202020204" pitchFamily="34" charset="0"/>
              </a:rPr>
              <a:t>Vita-Salute San Raffaele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Arial" panose="020B0604020202020204" pitchFamily="34" charset="0"/>
              </a:rPr>
              <a:t>Director of Genitourinary Medical Oncology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entury Gothic" panose="020B0502020202020204" pitchFamily="34" charset="0"/>
                <a:ea typeface="+mn-ea"/>
                <a:cs typeface="Arial" panose="020B0604020202020204" pitchFamily="34" charset="0"/>
              </a:rPr>
              <a:t>IRCCS San Raffaele Hospital, Milan, Italy</a:t>
            </a:r>
          </a:p>
        </p:txBody>
      </p:sp>
      <p:pic>
        <p:nvPicPr>
          <p:cNvPr id="11" name="Immagine 10" descr="Immagine che contiene testo, Carattere, logo, Marchio&#10;&#10;Descrizione generata automaticamente">
            <a:extLst>
              <a:ext uri="{FF2B5EF4-FFF2-40B4-BE49-F238E27FC236}">
                <a16:creationId xmlns:a16="http://schemas.microsoft.com/office/drawing/2014/main" id="{8BF80C6D-CA03-9D9E-D4D0-60262A9F163B}"/>
              </a:ext>
            </a:extLst>
          </p:cNvPr>
          <p:cNvPicPr>
            <a:picLocks noChangeAspect="1"/>
          </p:cNvPicPr>
          <p:nvPr/>
        </p:nvPicPr>
        <p:blipFill>
          <a:blip r:embed="rId4"/>
          <a:stretch>
            <a:fillRect/>
          </a:stretch>
        </p:blipFill>
        <p:spPr>
          <a:xfrm>
            <a:off x="654606" y="5296570"/>
            <a:ext cx="2602162" cy="1271077"/>
          </a:xfrm>
          <a:prstGeom prst="rect">
            <a:avLst/>
          </a:prstGeom>
        </p:spPr>
      </p:pic>
      <p:pic>
        <p:nvPicPr>
          <p:cNvPr id="12" name="Immagine 11" descr="Immagine che contiene testo, Carattere, logo, Elementi grafici&#10;&#10;Descrizione generata automaticamente">
            <a:extLst>
              <a:ext uri="{FF2B5EF4-FFF2-40B4-BE49-F238E27FC236}">
                <a16:creationId xmlns:a16="http://schemas.microsoft.com/office/drawing/2014/main" id="{37B2C5D0-22DD-4F3C-8CD5-A5AC25732590}"/>
              </a:ext>
            </a:extLst>
          </p:cNvPr>
          <p:cNvPicPr>
            <a:picLocks noChangeAspect="1"/>
          </p:cNvPicPr>
          <p:nvPr/>
        </p:nvPicPr>
        <p:blipFill>
          <a:blip r:embed="rId5"/>
          <a:stretch>
            <a:fillRect/>
          </a:stretch>
        </p:blipFill>
        <p:spPr>
          <a:xfrm>
            <a:off x="9836554" y="5859690"/>
            <a:ext cx="1740015" cy="854744"/>
          </a:xfrm>
          <a:prstGeom prst="rect">
            <a:avLst/>
          </a:prstGeom>
        </p:spPr>
      </p:pic>
      <p:pic>
        <p:nvPicPr>
          <p:cNvPr id="2" name="Immagine 1" descr="Immagine che contiene testo, Carattere, Elementi grafici, logo&#10;&#10;Il contenuto generato dall'IA potrebbe non essere corretto.">
            <a:extLst>
              <a:ext uri="{FF2B5EF4-FFF2-40B4-BE49-F238E27FC236}">
                <a16:creationId xmlns:a16="http://schemas.microsoft.com/office/drawing/2014/main" id="{05507D33-5F7B-DCB7-A82D-7F3A14E7820F}"/>
              </a:ext>
            </a:extLst>
          </p:cNvPr>
          <p:cNvPicPr>
            <a:picLocks noChangeAspect="1"/>
          </p:cNvPicPr>
          <p:nvPr/>
        </p:nvPicPr>
        <p:blipFill>
          <a:blip r:embed="rId6"/>
          <a:stretch>
            <a:fillRect/>
          </a:stretch>
        </p:blipFill>
        <p:spPr>
          <a:xfrm>
            <a:off x="9836554" y="4331987"/>
            <a:ext cx="1740015" cy="1411326"/>
          </a:xfrm>
          <a:prstGeom prst="rect">
            <a:avLst/>
          </a:prstGeom>
        </p:spPr>
      </p:pic>
      <p:cxnSp>
        <p:nvCxnSpPr>
          <p:cNvPr id="18" name="Connettore dritto 17">
            <a:extLst>
              <a:ext uri="{FF2B5EF4-FFF2-40B4-BE49-F238E27FC236}">
                <a16:creationId xmlns:a16="http://schemas.microsoft.com/office/drawing/2014/main" id="{07F98BBF-1E4C-D34B-C085-03EC002B4736}"/>
              </a:ext>
            </a:extLst>
          </p:cNvPr>
          <p:cNvCxnSpPr/>
          <p:nvPr/>
        </p:nvCxnSpPr>
        <p:spPr>
          <a:xfrm>
            <a:off x="4180114" y="0"/>
            <a:ext cx="0" cy="2497683"/>
          </a:xfrm>
          <a:prstGeom prst="line">
            <a:avLst/>
          </a:prstGeom>
          <a:ln w="9525"/>
        </p:spPr>
        <p:style>
          <a:lnRef idx="2">
            <a:schemeClr val="dk1"/>
          </a:lnRef>
          <a:fillRef idx="0">
            <a:schemeClr val="dk1"/>
          </a:fillRef>
          <a:effectRef idx="1">
            <a:schemeClr val="dk1"/>
          </a:effectRef>
          <a:fontRef idx="minor">
            <a:schemeClr val="tx1"/>
          </a:fontRef>
        </p:style>
      </p:cxnSp>
      <p:sp>
        <p:nvSpPr>
          <p:cNvPr id="3" name="Rettangolo 2">
            <a:extLst>
              <a:ext uri="{FF2B5EF4-FFF2-40B4-BE49-F238E27FC236}">
                <a16:creationId xmlns:a16="http://schemas.microsoft.com/office/drawing/2014/main" id="{64E0AE9B-1969-D183-7D4C-04A4E362843E}"/>
              </a:ext>
            </a:extLst>
          </p:cNvPr>
          <p:cNvSpPr/>
          <p:nvPr/>
        </p:nvSpPr>
        <p:spPr>
          <a:xfrm>
            <a:off x="441388" y="3008548"/>
            <a:ext cx="1113518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B553C"/>
                </a:solidFill>
                <a:effectLst/>
                <a:uLnTx/>
                <a:uFillTx/>
                <a:latin typeface="Century Gothic" panose="020B0502020202020204" pitchFamily="34" charset="0"/>
                <a:ea typeface="+mn-ea"/>
                <a:cs typeface="+mn-cs"/>
              </a:rPr>
              <a:t>Current and Future Role of Novel Intravesical Therapies in Nonmetastatic UBC </a:t>
            </a:r>
            <a:endParaRPr kumimoji="0" lang="en-US" sz="3600" b="0" i="0" u="none" strike="noStrike" kern="1200" cap="none" spc="0" normalizeH="0" baseline="0" noProof="0" dirty="0">
              <a:ln>
                <a:noFill/>
              </a:ln>
              <a:solidFill>
                <a:srgbClr val="6B553C"/>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10409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FBF4CDD9-D601-B9DB-2262-8587EC25881F}"/>
              </a:ext>
            </a:extLst>
          </p:cNvPr>
          <p:cNvSpPr>
            <a:spLocks noGrp="1"/>
          </p:cNvSpPr>
          <p:nvPr>
            <p:ph type="ftr" sz="quarter" idx="11"/>
          </p:nvPr>
        </p:nvSpPr>
        <p:spPr>
          <a:xfrm>
            <a:off x="377505" y="6356350"/>
            <a:ext cx="1164253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Tyson M et al.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Clin Oncol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2019;37(suppl 15):e16012. 2. Shore ND et al.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Urol Oncol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2021;39(10):642-663. 3. Westergren DO et al.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Urol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2019;202:905-912. </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Choi H et al.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Transl Androl Urol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2020;9:2997-3006. 5. Roupret M et al. </a:t>
            </a:r>
            <a:r>
              <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Eur Urol</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2021;79:62-79. </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4. Morgans AK. ESMO 2021. Abstract 704P. </a:t>
            </a:r>
            <a:b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5. Bilen M. ESMO 2021. Abstract 701P. </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 name="Google Shape;116;p22"/>
          <p:cNvSpPr txBox="1">
            <a:spLocks noGrp="1"/>
          </p:cNvSpPr>
          <p:nvPr>
            <p:ph type="title" idx="4294967295"/>
          </p:nvPr>
        </p:nvSpPr>
        <p:spPr>
          <a:xfrm>
            <a:off x="0" y="0"/>
            <a:ext cx="11712575" cy="866775"/>
          </a:xfrm>
          <a:noFill/>
          <a:ln>
            <a:noFill/>
          </a:ln>
        </p:spPr>
        <p:txBody>
          <a:bodyPr spcFirstLastPara="1" vert="horz" wrap="square" lIns="121900" tIns="60933" rIns="121900" bIns="60933" rtlCol="0" anchor="ctr" anchorCtr="0">
            <a:noAutofit/>
          </a:bodyPr>
          <a:lstStyle/>
          <a:p>
            <a:r>
              <a:rPr lang="en-US" sz="3600" b="1" dirty="0">
                <a:latin typeface="Arial" panose="020B0604020202020204" pitchFamily="34" charset="0"/>
                <a:cs typeface="Arial" panose="020B0604020202020204" pitchFamily="34" charset="0"/>
              </a:rPr>
              <a:t>Unmet Needs Across the Disease Spectrum</a:t>
            </a:r>
          </a:p>
        </p:txBody>
      </p:sp>
      <p:sp>
        <p:nvSpPr>
          <p:cNvPr id="6" name="Footer Placeholder 1">
            <a:extLst>
              <a:ext uri="{FF2B5EF4-FFF2-40B4-BE49-F238E27FC236}">
                <a16:creationId xmlns:a16="http://schemas.microsoft.com/office/drawing/2014/main" id="{8B9DA523-5224-36FE-2B91-267E66778704}"/>
              </a:ext>
            </a:extLst>
          </p:cNvPr>
          <p:cNvSpPr txBox="1">
            <a:spLocks/>
          </p:cNvSpPr>
          <p:nvPr/>
        </p:nvSpPr>
        <p:spPr>
          <a:xfrm>
            <a:off x="126568" y="6419015"/>
            <a:ext cx="10265664" cy="365125"/>
          </a:xfrm>
          <a:prstGeom prst="rect">
            <a:avLst/>
          </a:prstGeom>
        </p:spPr>
        <p:txBody>
          <a:bodyPr vert="horz" lIns="60960" tIns="60960" rIns="121920" bIns="60960" rtlCol="0"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00" b="0" i="0" u="none" strike="noStrike" cap="none">
                <a:solidFill>
                  <a:schemeClr val="tx1"/>
                </a:solidFill>
                <a:latin typeface="Arial" panose="020B0604020202020204" pitchFamily="34" charset="0"/>
                <a:ea typeface="Arial"/>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067"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 name="TextBox 18">
            <a:extLst>
              <a:ext uri="{FF2B5EF4-FFF2-40B4-BE49-F238E27FC236}">
                <a16:creationId xmlns:a16="http://schemas.microsoft.com/office/drawing/2014/main" id="{23CE8B02-01ED-3832-7FE3-C10C9645EF86}"/>
              </a:ext>
            </a:extLst>
          </p:cNvPr>
          <p:cNvSpPr txBox="1"/>
          <p:nvPr/>
        </p:nvSpPr>
        <p:spPr>
          <a:xfrm>
            <a:off x="377505" y="3663912"/>
            <a:ext cx="11462862" cy="2144914"/>
          </a:xfrm>
          <a:prstGeom prst="roundRect">
            <a:avLst/>
          </a:prstGeom>
          <a:solidFill>
            <a:schemeClr val="accent1"/>
          </a:solidFill>
          <a:ln>
            <a:noFill/>
          </a:ln>
          <a:effectLst>
            <a:outerShdw blurRad="63500" sx="102000" sy="102000" algn="ctr" rotWithShape="0">
              <a:prstClr val="black">
                <a:alpha val="40000"/>
              </a:prstClr>
            </a:outerShdw>
          </a:effectLst>
        </p:spPr>
        <p:txBody>
          <a:bodyPr wrap="square" rtlCol="0">
            <a:spAutoFit/>
          </a:bodyPr>
          <a:lstStyle/>
          <a:p>
            <a:pPr marL="241294" marR="0" lvl="0" indent="-228594" algn="l" defTabSz="914354"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133" b="0" i="0" u="none" strike="noStrike" kern="0" cap="none" spc="0" normalizeH="0" baseline="0" noProof="0" dirty="0">
                <a:ln>
                  <a:noFill/>
                </a:ln>
                <a:solidFill>
                  <a:srgbClr val="FFFFFF"/>
                </a:solidFill>
                <a:effectLst/>
                <a:uLnTx/>
                <a:uFillTx/>
                <a:latin typeface="Arial"/>
                <a:ea typeface="+mn-ea"/>
                <a:cs typeface="Arial"/>
                <a:sym typeface="Arial"/>
              </a:rPr>
              <a:t>In NMIBC, development of effective, safe, and durable intravesical treatment remains a critical unmet clinical need for patients who want to avoid radical cystectomy </a:t>
            </a:r>
          </a:p>
          <a:p>
            <a:pPr marL="241294" marR="0" lvl="0" indent="-228594" algn="l" defTabSz="914354"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133" b="0" i="0" u="none" strike="noStrike" kern="0" cap="none" spc="0" normalizeH="0" baseline="0" noProof="0" dirty="0">
                <a:ln>
                  <a:noFill/>
                </a:ln>
                <a:solidFill>
                  <a:srgbClr val="FFFFFF"/>
                </a:solidFill>
                <a:effectLst/>
                <a:uLnTx/>
                <a:uFillTx/>
                <a:latin typeface="Arial"/>
                <a:ea typeface="+mn-ea"/>
                <a:cs typeface="Arial"/>
                <a:sym typeface="Arial"/>
              </a:rPr>
              <a:t>In MIBC, effective consolidation approaches post neoadjuvant therapy in patients who refuse to undergo radical cystectomy are key to improve disease control and QoL</a:t>
            </a:r>
          </a:p>
          <a:p>
            <a:pPr marL="241294" marR="0" lvl="0" indent="-228594" algn="l" defTabSz="914354"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133" b="0" i="0" u="none" strike="noStrike" kern="0" cap="none" spc="0" normalizeH="0" baseline="0" noProof="0" dirty="0">
                <a:ln>
                  <a:noFill/>
                </a:ln>
                <a:solidFill>
                  <a:srgbClr val="FFFFFF"/>
                </a:solidFill>
                <a:effectLst/>
                <a:uLnTx/>
                <a:uFillTx/>
                <a:latin typeface="Arial"/>
                <a:ea typeface="Arial"/>
                <a:cs typeface="Arial"/>
                <a:sym typeface="Arial"/>
              </a:rPr>
              <a:t>Clinical trial enrollment allows for modern advances to reach patients</a:t>
            </a:r>
            <a:endParaRPr kumimoji="0" lang="en-US" sz="2133"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D3775ED1-B8C8-7056-58A8-ACF421F76979}"/>
              </a:ext>
            </a:extLst>
          </p:cNvPr>
          <p:cNvSpPr txBox="1"/>
          <p:nvPr/>
        </p:nvSpPr>
        <p:spPr>
          <a:xfrm>
            <a:off x="4114164" y="1205796"/>
            <a:ext cx="3913632" cy="2206181"/>
          </a:xfrm>
          <a:prstGeom prst="rect">
            <a:avLst/>
          </a:prstGeom>
          <a:solidFill>
            <a:schemeClr val="accent2">
              <a:lumMod val="20000"/>
              <a:lumOff val="80000"/>
            </a:schemeClr>
          </a:solidFill>
          <a:ln>
            <a:solidFill>
              <a:schemeClr val="bg1"/>
            </a:solidFill>
          </a:ln>
          <a:effectLst>
            <a:outerShdw blurRad="63500" sx="102000" sy="102000" algn="ctr" rotWithShape="0">
              <a:prstClr val="black">
                <a:alpha val="40000"/>
              </a:prstClr>
            </a:outerShdw>
          </a:effectLst>
        </p:spPr>
        <p:txBody>
          <a:bodyPr wrap="square" rtlCol="0">
            <a:spAutoFit/>
          </a:bodyPr>
          <a:lstStyle/>
          <a:p>
            <a:pPr marL="241294" marR="0" lvl="0" indent="-228594" algn="l" defTabSz="121914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Close to half of patients with </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MIBC</a:t>
            </a: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 worldwide may not receive curative-intent therapy</a:t>
            </a:r>
            <a:r>
              <a:rPr kumimoji="0" lang="en-US" sz="1867" b="0" i="0" u="none" strike="noStrike" kern="0" cap="none" spc="0" normalizeH="0" baseline="30000" noProof="0" dirty="0">
                <a:ln>
                  <a:noFill/>
                </a:ln>
                <a:solidFill>
                  <a:srgbClr val="000000"/>
                </a:solidFill>
                <a:effectLst/>
                <a:uLnTx/>
                <a:uFillTx/>
                <a:latin typeface="Arial"/>
                <a:ea typeface="+mn-ea"/>
                <a:cs typeface="Arial"/>
                <a:sym typeface="Arial"/>
              </a:rPr>
              <a:t>3</a:t>
            </a:r>
          </a:p>
          <a:p>
            <a:pPr marL="241294" marR="0" lvl="0" indent="-228594"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Patients who have undergone radical cystectomy for </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MIBC</a:t>
            </a: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 often have impaired HRQOL and a high risk of recurrence</a:t>
            </a:r>
            <a:r>
              <a:rPr kumimoji="0" lang="en-US" sz="1867" b="0" i="0" u="none" strike="noStrike" kern="0" cap="none" spc="0" normalizeH="0" baseline="30000" noProof="0" dirty="0">
                <a:ln>
                  <a:noFill/>
                </a:ln>
                <a:solidFill>
                  <a:srgbClr val="000000"/>
                </a:solidFill>
                <a:effectLst/>
                <a:uLnTx/>
                <a:uFillTx/>
                <a:latin typeface="Arial"/>
                <a:ea typeface="+mn-ea"/>
                <a:cs typeface="Arial"/>
                <a:sym typeface="Arial"/>
              </a:rPr>
              <a:t>4,5</a:t>
            </a:r>
          </a:p>
        </p:txBody>
      </p:sp>
      <p:sp>
        <p:nvSpPr>
          <p:cNvPr id="7" name="TextBox 6">
            <a:extLst>
              <a:ext uri="{FF2B5EF4-FFF2-40B4-BE49-F238E27FC236}">
                <a16:creationId xmlns:a16="http://schemas.microsoft.com/office/drawing/2014/main" id="{3994C46A-9EB8-386C-3124-F2400C7FAE55}"/>
              </a:ext>
            </a:extLst>
          </p:cNvPr>
          <p:cNvSpPr txBox="1"/>
          <p:nvPr/>
        </p:nvSpPr>
        <p:spPr>
          <a:xfrm>
            <a:off x="8106407" y="1205796"/>
            <a:ext cx="3733960" cy="2206181"/>
          </a:xfrm>
          <a:prstGeom prst="rect">
            <a:avLst/>
          </a:prstGeom>
          <a:solidFill>
            <a:schemeClr val="bg2">
              <a:lumMod val="25000"/>
              <a:lumOff val="75000"/>
            </a:schemeClr>
          </a:solidFill>
          <a:ln>
            <a:solidFill>
              <a:schemeClr val="bg1"/>
            </a:solidFill>
          </a:ln>
          <a:effectLst>
            <a:outerShdw blurRad="63500" sx="102000" sy="102000" algn="ctr" rotWithShape="0">
              <a:prstClr val="black">
                <a:alpha val="40000"/>
              </a:prstClr>
            </a:outerShdw>
          </a:effectLst>
        </p:spPr>
        <p:txBody>
          <a:bodyPr wrap="square" rtlCol="0">
            <a:spAutoFit/>
          </a:bodyPr>
          <a:lstStyle/>
          <a:p>
            <a:pPr marL="241294" marR="0" lvl="1" indent="-228594" algn="l" defTabSz="1219170" rtl="0" eaLnBrk="1" fontAlgn="auto" latinLnBrk="0" hangingPunct="1">
              <a:lnSpc>
                <a:spcPct val="100000"/>
              </a:lnSpc>
              <a:spcBef>
                <a:spcPts val="800"/>
              </a:spcBef>
              <a:spcAft>
                <a:spcPts val="0"/>
              </a:spcAft>
              <a:buClr>
                <a:srgbClr val="000000"/>
              </a:buClr>
              <a:buSzPct val="100000"/>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a:ea typeface="Arial"/>
                <a:cs typeface="Arial"/>
                <a:sym typeface="Arial"/>
              </a:rPr>
              <a:t>More than half of patients with </a:t>
            </a:r>
            <a:r>
              <a:rPr kumimoji="0" lang="en-US" sz="1867" b="1" i="0" u="none" strike="noStrike" kern="0" cap="none" spc="0" normalizeH="0" baseline="0" noProof="0" dirty="0">
                <a:ln>
                  <a:noFill/>
                </a:ln>
                <a:solidFill>
                  <a:srgbClr val="000000"/>
                </a:solidFill>
                <a:effectLst/>
                <a:uLnTx/>
                <a:uFillTx/>
                <a:latin typeface="Arial"/>
                <a:ea typeface="Arial"/>
                <a:cs typeface="Arial"/>
                <a:sym typeface="Arial"/>
              </a:rPr>
              <a:t>mUC</a:t>
            </a:r>
            <a:r>
              <a:rPr kumimoji="0" lang="en-US" sz="1867" b="0" i="0" u="none" strike="noStrike" kern="0" cap="none" spc="0" normalizeH="0" baseline="0" noProof="0" dirty="0">
                <a:ln>
                  <a:noFill/>
                </a:ln>
                <a:solidFill>
                  <a:srgbClr val="000000"/>
                </a:solidFill>
                <a:effectLst/>
                <a:uLnTx/>
                <a:uFillTx/>
                <a:latin typeface="Arial"/>
                <a:ea typeface="Arial"/>
                <a:cs typeface="Arial"/>
                <a:sym typeface="Arial"/>
              </a:rPr>
              <a:t> may not receive first-line systemic treatment</a:t>
            </a:r>
            <a:r>
              <a:rPr kumimoji="0" lang="en-US" sz="1867" b="0" i="0" u="none" strike="noStrike" kern="0" cap="none" spc="0" normalizeH="0" baseline="30000" noProof="0" dirty="0">
                <a:ln>
                  <a:noFill/>
                </a:ln>
                <a:solidFill>
                  <a:srgbClr val="000000"/>
                </a:solidFill>
                <a:effectLst/>
                <a:uLnTx/>
                <a:uFillTx/>
                <a:latin typeface="Arial"/>
                <a:ea typeface="Arial"/>
                <a:cs typeface="Arial"/>
                <a:sym typeface="Arial"/>
              </a:rPr>
              <a:t>4,5</a:t>
            </a:r>
            <a:endParaRPr kumimoji="0" lang="en-US" sz="1867" b="0" i="0" u="none" strike="noStrike" kern="0" cap="none" spc="0" normalizeH="0" baseline="0" noProof="0" dirty="0">
              <a:ln>
                <a:noFill/>
              </a:ln>
              <a:solidFill>
                <a:srgbClr val="000000"/>
              </a:solidFill>
              <a:effectLst/>
              <a:uLnTx/>
              <a:uFillTx/>
              <a:latin typeface="Arial"/>
              <a:ea typeface="Arial"/>
              <a:cs typeface="Arial"/>
              <a:sym typeface="Arial"/>
            </a:endParaRPr>
          </a:p>
          <a:p>
            <a:pPr marL="241294" marR="0" lvl="1" indent="-228594" algn="l" defTabSz="1219170" rtl="0" eaLnBrk="1" fontAlgn="auto" latinLnBrk="0" hangingPunct="1">
              <a:lnSpc>
                <a:spcPct val="100000"/>
              </a:lnSpc>
              <a:spcBef>
                <a:spcPts val="800"/>
              </a:spcBef>
              <a:spcAft>
                <a:spcPts val="0"/>
              </a:spcAft>
              <a:buClr>
                <a:srgbClr val="000000"/>
              </a:buClr>
              <a:buSzPct val="100000"/>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a:ea typeface="Arial"/>
                <a:cs typeface="Arial"/>
                <a:sym typeface="Arial"/>
              </a:rPr>
              <a:t>Many patients with </a:t>
            </a:r>
            <a:r>
              <a:rPr kumimoji="0" lang="en-US" sz="1867" b="1" i="0" u="none" strike="noStrike" kern="0" cap="none" spc="0" normalizeH="0" baseline="0" noProof="0" dirty="0">
                <a:ln>
                  <a:noFill/>
                </a:ln>
                <a:solidFill>
                  <a:srgbClr val="000000"/>
                </a:solidFill>
                <a:effectLst/>
                <a:uLnTx/>
                <a:uFillTx/>
                <a:latin typeface="Arial"/>
                <a:ea typeface="Arial"/>
                <a:cs typeface="Arial"/>
                <a:sym typeface="Arial"/>
              </a:rPr>
              <a:t>mUC</a:t>
            </a:r>
            <a:r>
              <a:rPr kumimoji="0" lang="en-US" sz="1867" b="0" i="0" u="none" strike="noStrike" kern="0" cap="none" spc="0" normalizeH="0" baseline="0" noProof="0" dirty="0">
                <a:ln>
                  <a:noFill/>
                </a:ln>
                <a:solidFill>
                  <a:srgbClr val="000000"/>
                </a:solidFill>
                <a:effectLst/>
                <a:uLnTx/>
                <a:uFillTx/>
                <a:latin typeface="Arial"/>
                <a:ea typeface="Arial"/>
                <a:cs typeface="Arial"/>
                <a:sym typeface="Arial"/>
              </a:rPr>
              <a:t> who progress on 1L or 2L therapy do not receive subsequent treatment</a:t>
            </a:r>
            <a:r>
              <a:rPr kumimoji="0" lang="en-US" sz="1867" b="0" i="0" u="none" strike="noStrike" kern="0" cap="none" spc="0" normalizeH="0" baseline="30000" noProof="0" dirty="0">
                <a:ln>
                  <a:noFill/>
                </a:ln>
                <a:solidFill>
                  <a:srgbClr val="000000"/>
                </a:solidFill>
                <a:effectLst/>
                <a:uLnTx/>
                <a:uFillTx/>
                <a:latin typeface="Arial"/>
                <a:ea typeface="Arial"/>
                <a:cs typeface="Arial"/>
                <a:sym typeface="Arial"/>
              </a:rPr>
              <a:t>4,5</a:t>
            </a:r>
            <a:endParaRPr kumimoji="0" lang="en-US" sz="1867" b="0" i="0" u="none" strike="sngStrike" kern="0" cap="none" spc="0" normalizeH="0" baseline="30000" noProof="0" dirty="0">
              <a:ln>
                <a:noFill/>
              </a:ln>
              <a:solidFill>
                <a:srgbClr val="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721F83C0-275D-D693-98E1-E9E5F0CC8BA6}"/>
              </a:ext>
            </a:extLst>
          </p:cNvPr>
          <p:cNvSpPr txBox="1"/>
          <p:nvPr/>
        </p:nvSpPr>
        <p:spPr>
          <a:xfrm>
            <a:off x="351633" y="1205796"/>
            <a:ext cx="3683920" cy="2206181"/>
          </a:xfrm>
          <a:prstGeom prst="rect">
            <a:avLst/>
          </a:prstGeom>
          <a:noFill/>
          <a:ln>
            <a:solidFill>
              <a:schemeClr val="bg1"/>
            </a:solidFill>
          </a:ln>
          <a:effectLst>
            <a:outerShdw blurRad="63500" sx="102000" sy="102000" algn="ctr" rotWithShape="0">
              <a:prstClr val="black">
                <a:alpha val="40000"/>
              </a:prstClr>
            </a:outerShdw>
          </a:effectLst>
        </p:spPr>
        <p:txBody>
          <a:bodyPr wrap="square" rtlCol="0">
            <a:spAutoFit/>
          </a:bodyPr>
          <a:lstStyle/>
          <a:p>
            <a:pPr marL="241294" marR="0" lvl="0" indent="-228594" algn="l" defTabSz="121914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67" b="0" i="0" u="none" strike="noStrike" kern="0" cap="none" spc="0" normalizeH="0" baseline="0" noProof="0" dirty="0">
                <a:ln>
                  <a:noFill/>
                </a:ln>
                <a:solidFill>
                  <a:srgbClr val="E97132"/>
                </a:solidFill>
                <a:effectLst/>
                <a:uLnTx/>
                <a:uFillTx/>
                <a:latin typeface="Arial"/>
                <a:ea typeface="+mn-ea"/>
                <a:cs typeface="Arial"/>
                <a:sym typeface="Arial"/>
              </a:rPr>
              <a:t>Only one-third of patients with </a:t>
            </a:r>
            <a:r>
              <a:rPr kumimoji="0" lang="en-US" sz="1867" b="1" i="0" u="none" strike="noStrike" kern="0" cap="none" spc="0" normalizeH="0" baseline="0" noProof="0" dirty="0">
                <a:ln>
                  <a:noFill/>
                </a:ln>
                <a:solidFill>
                  <a:srgbClr val="E97132"/>
                </a:solidFill>
                <a:effectLst/>
                <a:uLnTx/>
                <a:uFillTx/>
                <a:latin typeface="Arial"/>
                <a:ea typeface="+mn-ea"/>
                <a:cs typeface="Arial"/>
                <a:sym typeface="Arial"/>
              </a:rPr>
              <a:t>NMIBC</a:t>
            </a:r>
            <a:r>
              <a:rPr kumimoji="0" lang="en-US" sz="1867" b="0" i="0" u="none" strike="noStrike" kern="0" cap="none" spc="0" normalizeH="0" baseline="0" noProof="0" dirty="0">
                <a:ln>
                  <a:noFill/>
                </a:ln>
                <a:solidFill>
                  <a:srgbClr val="E97132"/>
                </a:solidFill>
                <a:effectLst/>
                <a:uLnTx/>
                <a:uFillTx/>
                <a:latin typeface="Arial"/>
                <a:ea typeface="+mn-ea"/>
                <a:cs typeface="Arial"/>
                <a:sym typeface="Arial"/>
              </a:rPr>
              <a:t> receive intravesical BCG</a:t>
            </a:r>
            <a:r>
              <a:rPr kumimoji="0" lang="en-US" sz="1867" b="0" i="0" u="none" strike="noStrike" kern="0" cap="none" spc="0" normalizeH="0" baseline="30000" noProof="0" dirty="0">
                <a:ln>
                  <a:noFill/>
                </a:ln>
                <a:solidFill>
                  <a:srgbClr val="E97132"/>
                </a:solidFill>
                <a:effectLst/>
                <a:uLnTx/>
                <a:uFillTx/>
                <a:latin typeface="Arial"/>
                <a:ea typeface="+mn-ea"/>
                <a:cs typeface="Arial"/>
                <a:sym typeface="Arial"/>
              </a:rPr>
              <a:t>1</a:t>
            </a:r>
          </a:p>
          <a:p>
            <a:pPr marL="241294" marR="0" lvl="0" indent="-228594" algn="l" defTabSz="121914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867" b="0" i="0" u="none" strike="noStrike" kern="0" cap="none" spc="0" normalizeH="0" baseline="0" noProof="0" dirty="0">
                <a:ln>
                  <a:noFill/>
                </a:ln>
                <a:solidFill>
                  <a:srgbClr val="E97132"/>
                </a:solidFill>
                <a:effectLst/>
                <a:uLnTx/>
                <a:uFillTx/>
                <a:latin typeface="Arial"/>
                <a:ea typeface="+mn-ea"/>
                <a:cs typeface="Arial"/>
                <a:sym typeface="Arial"/>
              </a:rPr>
              <a:t>Many of those with </a:t>
            </a:r>
            <a:r>
              <a:rPr kumimoji="0" lang="en-US" sz="1867" b="1" i="0" u="none" strike="noStrike" kern="0" cap="none" spc="0" normalizeH="0" baseline="0" noProof="0" dirty="0">
                <a:ln>
                  <a:noFill/>
                </a:ln>
                <a:solidFill>
                  <a:srgbClr val="E97132"/>
                </a:solidFill>
                <a:effectLst/>
                <a:uLnTx/>
                <a:uFillTx/>
                <a:latin typeface="Arial"/>
                <a:ea typeface="+mn-ea"/>
                <a:cs typeface="Arial"/>
                <a:sym typeface="Arial"/>
              </a:rPr>
              <a:t>NMIBC </a:t>
            </a:r>
            <a:r>
              <a:rPr kumimoji="0" lang="en-US" sz="1867" b="0" i="0" u="none" strike="noStrike" kern="0" cap="none" spc="0" normalizeH="0" baseline="0" noProof="0" dirty="0">
                <a:ln>
                  <a:noFill/>
                </a:ln>
                <a:solidFill>
                  <a:srgbClr val="E97132"/>
                </a:solidFill>
                <a:effectLst/>
                <a:uLnTx/>
                <a:uFillTx/>
                <a:latin typeface="Arial"/>
                <a:ea typeface="+mn-ea"/>
                <a:cs typeface="Arial"/>
                <a:sym typeface="Arial"/>
              </a:rPr>
              <a:t>who are unresponsive to BCG experience recurrence or progression</a:t>
            </a:r>
            <a:r>
              <a:rPr kumimoji="0" lang="en-US" sz="1867" b="0" i="0" u="none" strike="noStrike" kern="0" cap="none" spc="0" normalizeH="0" baseline="30000" noProof="0" dirty="0">
                <a:ln>
                  <a:noFill/>
                </a:ln>
                <a:solidFill>
                  <a:srgbClr val="E97132"/>
                </a:solidFill>
                <a:effectLst/>
                <a:uLnTx/>
                <a:uFillTx/>
                <a:latin typeface="Arial"/>
                <a:ea typeface="+mn-ea"/>
                <a:cs typeface="Arial"/>
                <a:sym typeface="Arial"/>
              </a:rPr>
              <a:t>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8ABC-D1FA-90D8-1499-99AE8FC5B93A}"/>
              </a:ext>
            </a:extLst>
          </p:cNvPr>
          <p:cNvSpPr>
            <a:spLocks noGrp="1"/>
          </p:cNvSpPr>
          <p:nvPr>
            <p:ph type="title" idx="4294967295"/>
          </p:nvPr>
        </p:nvSpPr>
        <p:spPr>
          <a:xfrm>
            <a:off x="122237" y="114628"/>
            <a:ext cx="11947525" cy="777219"/>
          </a:xfrm>
        </p:spPr>
        <p:txBody>
          <a:bodyPr>
            <a:normAutofit/>
          </a:bodyPr>
          <a:lstStyle/>
          <a:p>
            <a:r>
              <a:rPr lang="en-US" b="1" dirty="0">
                <a:latin typeface="Arial" panose="020B0604020202020204" pitchFamily="34" charset="0"/>
                <a:cs typeface="Arial" panose="020B0604020202020204" pitchFamily="34" charset="0"/>
              </a:rPr>
              <a:t>Background</a:t>
            </a:r>
          </a:p>
        </p:txBody>
      </p:sp>
      <p:graphicFrame>
        <p:nvGraphicFramePr>
          <p:cNvPr id="4" name="Google Shape;300;p24">
            <a:extLst>
              <a:ext uri="{FF2B5EF4-FFF2-40B4-BE49-F238E27FC236}">
                <a16:creationId xmlns:a16="http://schemas.microsoft.com/office/drawing/2014/main" id="{CDB6C0AA-6FBF-AED1-514E-BE85EAA88DCD}"/>
              </a:ext>
            </a:extLst>
          </p:cNvPr>
          <p:cNvGraphicFramePr/>
          <p:nvPr/>
        </p:nvGraphicFramePr>
        <p:xfrm>
          <a:off x="419947" y="1256492"/>
          <a:ext cx="11338560" cy="1644139"/>
        </p:xfrm>
        <a:graphic>
          <a:graphicData uri="http://schemas.openxmlformats.org/drawingml/2006/table">
            <a:tbl>
              <a:tblPr firstRow="1" bandRow="1">
                <a:effectLst/>
                <a:tableStyleId>{6E25E649-3F16-4E02-A733-19D2CDBF48F0}</a:tableStyleId>
              </a:tblPr>
              <a:tblGrid>
                <a:gridCol w="11338560">
                  <a:extLst>
                    <a:ext uri="{9D8B030D-6E8A-4147-A177-3AD203B41FA5}">
                      <a16:colId xmlns:a16="http://schemas.microsoft.com/office/drawing/2014/main" val="20000"/>
                    </a:ext>
                  </a:extLst>
                </a:gridCol>
              </a:tblGrid>
              <a:tr h="407992">
                <a:tc>
                  <a:txBody>
                    <a:bodyPr/>
                    <a:lstStyle/>
                    <a:p>
                      <a:pPr algn="ctr">
                        <a:spcAft>
                          <a:spcPts val="200"/>
                        </a:spcAft>
                      </a:pPr>
                      <a:r>
                        <a:rPr lang="en-US" sz="1900" b="1" dirty="0">
                          <a:solidFill>
                            <a:schemeClr val="bg1"/>
                          </a:solidFill>
                        </a:rPr>
                        <a:t>High-Risk NMIBC Is Defined as High-grade Ta, Any T1, and/or Carcinoma in situ</a:t>
                      </a:r>
                      <a:endParaRPr lang="en-US" sz="1900" b="1" dirty="0">
                        <a:solidFill>
                          <a:schemeClr val="bg1"/>
                        </a:solidFill>
                        <a:latin typeface="+mn-lt"/>
                        <a:cs typeface="Arial" panose="020B0604020202020204" pitchFamily="34" charset="0"/>
                      </a:endParaRPr>
                    </a:p>
                  </a:txBody>
                  <a:tcPr marL="121933" marR="121933" marT="45733" marB="45733" anchor="ctr"/>
                </a:tc>
                <a:extLst>
                  <a:ext uri="{0D108BD9-81ED-4DB2-BD59-A6C34878D82A}">
                    <a16:rowId xmlns:a16="http://schemas.microsoft.com/office/drawing/2014/main" val="10000"/>
                  </a:ext>
                </a:extLst>
              </a:tr>
              <a:tr h="1236147">
                <a:tc>
                  <a:txBody>
                    <a:bodyPr/>
                    <a:lstStyle/>
                    <a:p>
                      <a:pPr marL="228600" marR="0" lvl="0" indent="-228600" algn="l" rtl="0">
                        <a:lnSpc>
                          <a:spcPct val="100000"/>
                        </a:lnSpc>
                        <a:spcBef>
                          <a:spcPts val="0"/>
                        </a:spcBef>
                        <a:spcAft>
                          <a:spcPts val="0"/>
                        </a:spcAft>
                        <a:buClr>
                          <a:srgbClr val="000000"/>
                        </a:buClr>
                        <a:buSzPts val="1400"/>
                        <a:buFont typeface="Arial"/>
                        <a:buChar char="•"/>
                      </a:pPr>
                      <a:r>
                        <a:rPr lang="en-US" sz="1900" b="1" u="none" strike="noStrike" cap="none" dirty="0">
                          <a:solidFill>
                            <a:srgbClr val="000000"/>
                          </a:solidFill>
                          <a:sym typeface="Arial"/>
                        </a:rPr>
                        <a:t>Standard of care </a:t>
                      </a:r>
                      <a:r>
                        <a:rPr lang="en-US" sz="1900" b="1" dirty="0"/>
                        <a:t>for high-risk NMIBC: </a:t>
                      </a:r>
                      <a:r>
                        <a:rPr lang="en-US" sz="1900" dirty="0"/>
                        <a:t>TURBT followed by intravesical BCG</a:t>
                      </a:r>
                    </a:p>
                    <a:p>
                      <a:pPr marL="228600" marR="0" lvl="0" indent="-228600" algn="l" rtl="0">
                        <a:lnSpc>
                          <a:spcPct val="100000"/>
                        </a:lnSpc>
                        <a:spcBef>
                          <a:spcPts val="280"/>
                        </a:spcBef>
                        <a:spcAft>
                          <a:spcPts val="0"/>
                        </a:spcAft>
                        <a:buClr>
                          <a:srgbClr val="000000"/>
                        </a:buClr>
                        <a:buSzPts val="1400"/>
                        <a:buFont typeface="Arial"/>
                        <a:buChar char="•"/>
                      </a:pPr>
                      <a:r>
                        <a:rPr lang="en-US" sz="1900" b="0" u="none" strike="noStrike" cap="none" dirty="0">
                          <a:solidFill>
                            <a:srgbClr val="000000"/>
                          </a:solidFill>
                          <a:sym typeface="Arial"/>
                        </a:rPr>
                        <a:t>Prognosis is poor </a:t>
                      </a:r>
                      <a:r>
                        <a:rPr lang="en-US" sz="1900" dirty="0"/>
                        <a:t>for patients whose disease does not respond to BCG or relapses within 12 months</a:t>
                      </a:r>
                      <a:r>
                        <a:rPr lang="en-US" sz="1900" baseline="30000" dirty="0"/>
                        <a:t>1</a:t>
                      </a:r>
                      <a:r>
                        <a:rPr lang="en-US" sz="1900" dirty="0"/>
                        <a:t>; these patients are directed to radical cystectomy</a:t>
                      </a:r>
                      <a:endParaRPr lang="en-US" sz="1900" dirty="0">
                        <a:latin typeface="+mn-lt"/>
                      </a:endParaRPr>
                    </a:p>
                  </a:txBody>
                  <a:tcPr marL="121933" marR="121933" marT="45733" marB="45733" anchor="ctr"/>
                </a:tc>
                <a:extLst>
                  <a:ext uri="{0D108BD9-81ED-4DB2-BD59-A6C34878D82A}">
                    <a16:rowId xmlns:a16="http://schemas.microsoft.com/office/drawing/2014/main" val="10001"/>
                  </a:ext>
                </a:extLst>
              </a:tr>
            </a:tbl>
          </a:graphicData>
        </a:graphic>
      </p:graphicFrame>
      <p:graphicFrame>
        <p:nvGraphicFramePr>
          <p:cNvPr id="8" name="Google Shape;300;p24">
            <a:extLst>
              <a:ext uri="{FF2B5EF4-FFF2-40B4-BE49-F238E27FC236}">
                <a16:creationId xmlns:a16="http://schemas.microsoft.com/office/drawing/2014/main" id="{BADCA174-4F5F-CD0B-9E0E-0C7DF29AEF27}"/>
              </a:ext>
            </a:extLst>
          </p:cNvPr>
          <p:cNvGraphicFramePr/>
          <p:nvPr/>
        </p:nvGraphicFramePr>
        <p:xfrm>
          <a:off x="419947" y="3055165"/>
          <a:ext cx="11338560" cy="3209314"/>
        </p:xfrm>
        <a:graphic>
          <a:graphicData uri="http://schemas.openxmlformats.org/drawingml/2006/table">
            <a:tbl>
              <a:tblPr firstRow="1" bandRow="1">
                <a:effectLst/>
                <a:tableStyleId>{6E25E649-3F16-4E02-A733-19D2CDBF48F0}</a:tableStyleId>
              </a:tblPr>
              <a:tblGrid>
                <a:gridCol w="11338560">
                  <a:extLst>
                    <a:ext uri="{9D8B030D-6E8A-4147-A177-3AD203B41FA5}">
                      <a16:colId xmlns:a16="http://schemas.microsoft.com/office/drawing/2014/main" val="20000"/>
                    </a:ext>
                  </a:extLst>
                </a:gridCol>
              </a:tblGrid>
              <a:tr h="707153">
                <a:tc>
                  <a:txBody>
                    <a:bodyPr/>
                    <a:lstStyle/>
                    <a:p>
                      <a:pPr algn="ctr">
                        <a:spcAft>
                          <a:spcPts val="200"/>
                        </a:spcAft>
                      </a:pPr>
                      <a:r>
                        <a:rPr lang="en-US" sz="1900" b="1" dirty="0">
                          <a:solidFill>
                            <a:schemeClr val="bg1"/>
                          </a:solidFill>
                        </a:rPr>
                        <a:t>Criteria for the Definition of Adequate BCG and BCG-Unresponsive, High-Risk NMIBC</a:t>
                      </a:r>
                      <a:br>
                        <a:rPr lang="en-US" sz="1900" b="1" dirty="0">
                          <a:solidFill>
                            <a:schemeClr val="bg1"/>
                          </a:solidFill>
                        </a:rPr>
                      </a:br>
                      <a:r>
                        <a:rPr lang="en-US" sz="1900" b="1" dirty="0">
                          <a:solidFill>
                            <a:schemeClr val="bg1"/>
                          </a:solidFill>
                        </a:rPr>
                        <a:t>Are Well Established and Endorsed by the FDA</a:t>
                      </a:r>
                      <a:r>
                        <a:rPr lang="en-US" sz="1900" b="1" baseline="30000" dirty="0">
                          <a:solidFill>
                            <a:schemeClr val="bg1"/>
                          </a:solidFill>
                        </a:rPr>
                        <a:t>2</a:t>
                      </a:r>
                      <a:endParaRPr lang="en-US" sz="1900" b="1" baseline="30000" dirty="0">
                        <a:solidFill>
                          <a:schemeClr val="bg1"/>
                        </a:solidFill>
                        <a:latin typeface="Arial" panose="020B0604020202020204" pitchFamily="34" charset="0"/>
                        <a:cs typeface="Arial" panose="020B0604020202020204" pitchFamily="34" charset="0"/>
                      </a:endParaRPr>
                    </a:p>
                  </a:txBody>
                  <a:tcPr marL="121933" marR="121933" marT="45733" marB="45733" anchor="ctr">
                    <a:solidFill>
                      <a:schemeClr val="accent2"/>
                    </a:solidFill>
                  </a:tcPr>
                </a:tc>
                <a:extLst>
                  <a:ext uri="{0D108BD9-81ED-4DB2-BD59-A6C34878D82A}">
                    <a16:rowId xmlns:a16="http://schemas.microsoft.com/office/drawing/2014/main" val="10002"/>
                  </a:ext>
                </a:extLst>
              </a:tr>
              <a:tr h="2502161">
                <a:tc>
                  <a:txBody>
                    <a:bodyPr/>
                    <a:lstStyle/>
                    <a:p>
                      <a:pPr marL="228600" marR="0" lvl="0" indent="-228600" algn="l" rtl="0">
                        <a:lnSpc>
                          <a:spcPct val="100000"/>
                        </a:lnSpc>
                        <a:spcBef>
                          <a:spcPts val="0"/>
                        </a:spcBef>
                        <a:spcAft>
                          <a:spcPts val="0"/>
                        </a:spcAft>
                        <a:buClr>
                          <a:srgbClr val="000000"/>
                        </a:buClr>
                        <a:buSzPts val="1400"/>
                        <a:buFont typeface="Arial"/>
                        <a:buChar char="•"/>
                      </a:pPr>
                      <a:r>
                        <a:rPr lang="en-US" sz="1900" b="1" u="none" strike="noStrike" cap="none" dirty="0">
                          <a:solidFill>
                            <a:srgbClr val="000000"/>
                          </a:solidFill>
                          <a:sym typeface="Arial"/>
                        </a:rPr>
                        <a:t>Adequate </a:t>
                      </a:r>
                      <a:r>
                        <a:rPr lang="en-US" sz="1900" b="1" dirty="0"/>
                        <a:t>BCG induction:</a:t>
                      </a:r>
                      <a:r>
                        <a:rPr lang="en-US" sz="1900" dirty="0"/>
                        <a:t> ≥5 instillations of BCG and ≥7 instillations within 9 months of the first instillation of induction therapy</a:t>
                      </a:r>
                    </a:p>
                    <a:p>
                      <a:pPr marL="228600" marR="0" lvl="0" indent="-228600" algn="l" rtl="0">
                        <a:lnSpc>
                          <a:spcPct val="100000"/>
                        </a:lnSpc>
                        <a:spcBef>
                          <a:spcPts val="280"/>
                        </a:spcBef>
                        <a:spcAft>
                          <a:spcPts val="0"/>
                        </a:spcAft>
                        <a:buClr>
                          <a:srgbClr val="000000"/>
                        </a:buClr>
                        <a:buSzPts val="1400"/>
                        <a:buFont typeface="Arial"/>
                        <a:buChar char="•"/>
                      </a:pPr>
                      <a:r>
                        <a:rPr lang="en-US" sz="1900" b="1" u="none" strike="noStrike" cap="none" dirty="0">
                          <a:solidFill>
                            <a:srgbClr val="000000"/>
                          </a:solidFill>
                          <a:sym typeface="Arial"/>
                        </a:rPr>
                        <a:t>BCG-unresponsive, </a:t>
                      </a:r>
                      <a:r>
                        <a:rPr lang="en-US" sz="1900" b="1" dirty="0"/>
                        <a:t>high-risk NMIBC </a:t>
                      </a:r>
                      <a:r>
                        <a:rPr lang="en-US" sz="1900" dirty="0"/>
                        <a:t>is defined as one of the following</a:t>
                      </a:r>
                    </a:p>
                    <a:p>
                      <a:pPr marL="457200" marR="0" lvl="1" indent="-228600" algn="l" rtl="0">
                        <a:lnSpc>
                          <a:spcPct val="100000"/>
                        </a:lnSpc>
                        <a:spcBef>
                          <a:spcPts val="280"/>
                        </a:spcBef>
                        <a:spcAft>
                          <a:spcPts val="0"/>
                        </a:spcAft>
                        <a:buClr>
                          <a:srgbClr val="000000"/>
                        </a:buClr>
                        <a:buSzPts val="1400"/>
                        <a:buFont typeface="Arial"/>
                        <a:buChar char="–"/>
                      </a:pPr>
                      <a:r>
                        <a:rPr lang="en-US" sz="1900" b="0" u="none" strike="noStrike" cap="none" dirty="0">
                          <a:solidFill>
                            <a:srgbClr val="000000"/>
                          </a:solidFill>
                          <a:sym typeface="Arial"/>
                        </a:rPr>
                        <a:t>Stage </a:t>
                      </a:r>
                      <a:r>
                        <a:rPr lang="en-US" sz="1900" dirty="0"/>
                        <a:t>progression at 3 months despite adequate BCG induction</a:t>
                      </a:r>
                    </a:p>
                    <a:p>
                      <a:pPr marL="457200" marR="0" lvl="1" indent="-228600" algn="l" rtl="0">
                        <a:lnSpc>
                          <a:spcPct val="100000"/>
                        </a:lnSpc>
                        <a:spcBef>
                          <a:spcPts val="280"/>
                        </a:spcBef>
                        <a:spcAft>
                          <a:spcPts val="0"/>
                        </a:spcAft>
                        <a:buClr>
                          <a:srgbClr val="000000"/>
                        </a:buClr>
                        <a:buSzPts val="1400"/>
                        <a:buFont typeface="Arial"/>
                        <a:buChar char="–"/>
                      </a:pPr>
                      <a:r>
                        <a:rPr lang="en-US" sz="1900" b="0" u="none" strike="noStrike" cap="none" dirty="0">
                          <a:solidFill>
                            <a:srgbClr val="000000"/>
                          </a:solidFill>
                          <a:sym typeface="Arial"/>
                        </a:rPr>
                        <a:t>High-grade </a:t>
                      </a:r>
                      <a:r>
                        <a:rPr lang="en-US" sz="1900" dirty="0"/>
                        <a:t>T1 disease at first evaluation after adequate BCG induction</a:t>
                      </a:r>
                    </a:p>
                    <a:p>
                      <a:pPr marL="457200" marR="0" lvl="1" indent="-228600" algn="l" rtl="0">
                        <a:lnSpc>
                          <a:spcPct val="100000"/>
                        </a:lnSpc>
                        <a:spcBef>
                          <a:spcPts val="280"/>
                        </a:spcBef>
                        <a:spcAft>
                          <a:spcPts val="0"/>
                        </a:spcAft>
                        <a:buClr>
                          <a:srgbClr val="000000"/>
                        </a:buClr>
                        <a:buSzPts val="1400"/>
                        <a:buFont typeface="Arial"/>
                        <a:buChar char="–"/>
                      </a:pPr>
                      <a:r>
                        <a:rPr lang="en-US" sz="1900" dirty="0"/>
                        <a:t>Persistent high-risk NMIBC at 6 months after adequate BCG</a:t>
                      </a:r>
                    </a:p>
                    <a:p>
                      <a:pPr marL="457200" marR="0" lvl="1" indent="-228600" algn="l" rtl="0">
                        <a:lnSpc>
                          <a:spcPct val="100000"/>
                        </a:lnSpc>
                        <a:spcBef>
                          <a:spcPts val="280"/>
                        </a:spcBef>
                        <a:spcAft>
                          <a:spcPts val="0"/>
                        </a:spcAft>
                        <a:buClr>
                          <a:srgbClr val="000000"/>
                        </a:buClr>
                        <a:buSzPts val="1400"/>
                        <a:buFont typeface="Arial"/>
                        <a:buChar char="–"/>
                      </a:pPr>
                      <a:r>
                        <a:rPr lang="en-US" sz="1900" dirty="0"/>
                        <a:t>Recurrent high-risk NMIBC within 9 months of the last BCG instillation despite adequate BCG</a:t>
                      </a:r>
                      <a:endParaRPr lang="en-US" sz="1900" dirty="0">
                        <a:latin typeface="+mn-lt"/>
                      </a:endParaRPr>
                    </a:p>
                  </a:txBody>
                  <a:tcPr marL="121933" marR="121933" marT="45733" marB="45733" anchor="ctr">
                    <a:solidFill>
                      <a:schemeClr val="bg1"/>
                    </a:solidFill>
                  </a:tcPr>
                </a:tc>
                <a:extLst>
                  <a:ext uri="{0D108BD9-81ED-4DB2-BD59-A6C34878D82A}">
                    <a16:rowId xmlns:a16="http://schemas.microsoft.com/office/drawing/2014/main" val="10003"/>
                  </a:ext>
                </a:extLst>
              </a:tr>
            </a:tbl>
          </a:graphicData>
        </a:graphic>
      </p:graphicFrame>
      <p:sp>
        <p:nvSpPr>
          <p:cNvPr id="3" name="Text Placeholder 6">
            <a:extLst>
              <a:ext uri="{FF2B5EF4-FFF2-40B4-BE49-F238E27FC236}">
                <a16:creationId xmlns:a16="http://schemas.microsoft.com/office/drawing/2014/main" id="{10D7CC69-31BE-D9F6-E9F8-D74B1FBF7D99}"/>
              </a:ext>
            </a:extLst>
          </p:cNvPr>
          <p:cNvSpPr txBox="1">
            <a:spLocks/>
          </p:cNvSpPr>
          <p:nvPr/>
        </p:nvSpPr>
        <p:spPr>
          <a:xfrm>
            <a:off x="121920" y="6419013"/>
            <a:ext cx="11460480" cy="466725"/>
          </a:xfrm>
        </p:spPr>
        <p:txBody>
          <a:bodyPr lIns="45720" tIns="45720" bIns="4572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2F5C"/>
                </a:solidFill>
                <a:effectLst/>
                <a:uLnTx/>
                <a:uFillTx/>
                <a:latin typeface="Arial" panose="020B0604020202020204"/>
                <a:ea typeface="+mn-ea"/>
                <a:cs typeface="+mn-cs"/>
              </a:rPr>
              <a:t>BCG, Bacillus Calmette-Guerin; NMIBC, </a:t>
            </a:r>
            <a:r>
              <a:rPr kumimoji="0" lang="en-US" sz="800" b="0" i="0" u="none" strike="noStrike" kern="1200" cap="none" spc="0" normalizeH="0" baseline="0" noProof="0" dirty="0" err="1">
                <a:ln>
                  <a:noFill/>
                </a:ln>
                <a:solidFill>
                  <a:srgbClr val="1B2F5C"/>
                </a:solidFill>
                <a:effectLst/>
                <a:uLnTx/>
                <a:uFillTx/>
                <a:latin typeface="Arial" panose="020B0604020202020204"/>
                <a:ea typeface="+mn-ea"/>
                <a:cs typeface="+mn-cs"/>
              </a:rPr>
              <a:t>nonmuscle</a:t>
            </a:r>
            <a:r>
              <a:rPr kumimoji="0" lang="en-US" sz="800" b="0" i="0" u="none" strike="noStrike" kern="1200" cap="none" spc="0" normalizeH="0" baseline="0" noProof="0" dirty="0">
                <a:ln>
                  <a:noFill/>
                </a:ln>
                <a:solidFill>
                  <a:srgbClr val="1B2F5C"/>
                </a:solidFill>
                <a:effectLst/>
                <a:uLnTx/>
                <a:uFillTx/>
                <a:latin typeface="Arial" panose="020B0604020202020204"/>
                <a:ea typeface="+mn-ea"/>
                <a:cs typeface="+mn-cs"/>
              </a:rPr>
              <a:t>-invasive bladder cancer; RC, radical cystectomy; TURBT, transurethral resection of bladder tumor.</a:t>
            </a:r>
            <a:endParaRPr kumimoji="0" lang="en-US" sz="800" b="0" i="0" u="none" strike="noStrike" kern="1200" cap="none" spc="0" normalizeH="0" baseline="0" noProof="0" dirty="0">
              <a:ln>
                <a:noFill/>
              </a:ln>
              <a:solidFill>
                <a:srgbClr val="1B2F5C"/>
              </a:solidFill>
              <a:effectLst/>
              <a:uLnTx/>
              <a:uFillTx/>
              <a:latin typeface="Arial" panose="020B0604020202020204"/>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2F5C"/>
                </a:solidFill>
                <a:effectLst/>
                <a:uLnTx/>
                <a:uFillTx/>
                <a:latin typeface="Arial" panose="020B0604020202020204"/>
                <a:ea typeface="+mn-ea"/>
                <a:cs typeface="Arial" panose="020B0604020202020204" pitchFamily="34" charset="0"/>
                <a:sym typeface="Arial"/>
              </a:rPr>
              <a:t>1. Jeong et al. </a:t>
            </a:r>
            <a:r>
              <a:rPr kumimoji="0" lang="en-US" sz="800" b="0" i="1" u="none" strike="noStrike" kern="1200" cap="none" spc="0" normalizeH="0" baseline="0" noProof="0" dirty="0">
                <a:ln>
                  <a:noFill/>
                </a:ln>
                <a:solidFill>
                  <a:srgbClr val="1B2F5C"/>
                </a:solidFill>
                <a:effectLst/>
                <a:uLnTx/>
                <a:uFillTx/>
                <a:latin typeface="Arial" panose="020B0604020202020204"/>
                <a:ea typeface="+mn-ea"/>
                <a:cs typeface="Arial" panose="020B0604020202020204" pitchFamily="34" charset="0"/>
                <a:sym typeface="Arial"/>
              </a:rPr>
              <a:t>BMC Cancer</a:t>
            </a:r>
            <a:r>
              <a:rPr kumimoji="0" lang="en-US" sz="800" b="0" i="0" u="none" strike="noStrike" kern="1200" cap="none" spc="0" normalizeH="0" baseline="0" noProof="0" dirty="0">
                <a:ln>
                  <a:noFill/>
                </a:ln>
                <a:solidFill>
                  <a:srgbClr val="1B2F5C"/>
                </a:solidFill>
                <a:effectLst/>
                <a:uLnTx/>
                <a:uFillTx/>
                <a:latin typeface="Arial" panose="020B0604020202020204"/>
                <a:ea typeface="+mn-ea"/>
                <a:cs typeface="Arial" panose="020B0604020202020204" pitchFamily="34" charset="0"/>
                <a:sym typeface="Arial"/>
              </a:rPr>
              <a:t>. 2022;22:361. 2. Kamat AM et al. </a:t>
            </a:r>
            <a:r>
              <a:rPr kumimoji="0" lang="en-US" sz="800" b="0" i="1" u="none" strike="noStrike" kern="1200" cap="none" spc="0" normalizeH="0" baseline="0" noProof="0" dirty="0">
                <a:ln>
                  <a:noFill/>
                </a:ln>
                <a:solidFill>
                  <a:srgbClr val="1B2F5C"/>
                </a:solidFill>
                <a:effectLst/>
                <a:uLnTx/>
                <a:uFillTx/>
                <a:latin typeface="Arial" panose="020B0604020202020204"/>
                <a:ea typeface="+mn-ea"/>
                <a:cs typeface="Arial" panose="020B0604020202020204" pitchFamily="34" charset="0"/>
                <a:sym typeface="Arial"/>
              </a:rPr>
              <a:t>J Clin Oncol. </a:t>
            </a:r>
            <a:r>
              <a:rPr kumimoji="0" lang="en-US" sz="800" b="0" i="0" u="none" strike="noStrike" kern="1200" cap="none" spc="0" normalizeH="0" baseline="0" noProof="0" dirty="0">
                <a:ln>
                  <a:noFill/>
                </a:ln>
                <a:solidFill>
                  <a:srgbClr val="1B2F5C"/>
                </a:solidFill>
                <a:effectLst/>
                <a:uLnTx/>
                <a:uFillTx/>
                <a:latin typeface="Arial" panose="020B0604020202020204"/>
                <a:ea typeface="+mn-ea"/>
                <a:cs typeface="Arial" panose="020B0604020202020204" pitchFamily="34" charset="0"/>
                <a:sym typeface="Arial"/>
              </a:rPr>
              <a:t>2016;34:1935–1944.</a:t>
            </a:r>
          </a:p>
        </p:txBody>
      </p:sp>
    </p:spTree>
    <p:extLst>
      <p:ext uri="{BB962C8B-B14F-4D97-AF65-F5344CB8AC3E}">
        <p14:creationId xmlns:p14="http://schemas.microsoft.com/office/powerpoint/2010/main" val="42905337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1624-ED33-2DEF-FA21-20C76DF04B7E}"/>
              </a:ext>
            </a:extLst>
          </p:cNvPr>
          <p:cNvSpPr>
            <a:spLocks noGrp="1"/>
          </p:cNvSpPr>
          <p:nvPr>
            <p:ph type="title" idx="4294967295"/>
          </p:nvPr>
        </p:nvSpPr>
        <p:spPr>
          <a:xfrm>
            <a:off x="192946" y="93663"/>
            <a:ext cx="11656153" cy="1325562"/>
          </a:xfrm>
        </p:spPr>
        <p:txBody>
          <a:bodyPr>
            <a:noAutofit/>
          </a:bodyPr>
          <a:lstStyle/>
          <a:p>
            <a:r>
              <a:rPr lang="en-US" sz="3600" b="1" dirty="0">
                <a:latin typeface="+mn-lt"/>
              </a:rPr>
              <a:t>Treatment approaches for high-risk NMIBC unresponsive to BCG</a:t>
            </a:r>
          </a:p>
        </p:txBody>
      </p:sp>
      <p:sp>
        <p:nvSpPr>
          <p:cNvPr id="9" name="Text Placeholder 8">
            <a:extLst>
              <a:ext uri="{FF2B5EF4-FFF2-40B4-BE49-F238E27FC236}">
                <a16:creationId xmlns:a16="http://schemas.microsoft.com/office/drawing/2014/main" id="{AD12D6F4-90A0-D443-0DA0-193EE08BB1F3}"/>
              </a:ext>
            </a:extLst>
          </p:cNvPr>
          <p:cNvSpPr>
            <a:spLocks noGrp="1"/>
          </p:cNvSpPr>
          <p:nvPr>
            <p:ph type="body" sz="quarter" idx="4294967295"/>
          </p:nvPr>
        </p:nvSpPr>
        <p:spPr>
          <a:xfrm>
            <a:off x="0" y="6059983"/>
            <a:ext cx="12046591" cy="717055"/>
          </a:xfrm>
        </p:spPr>
        <p:txBody>
          <a:bodyPr>
            <a:noAutofit/>
          </a:bodyPr>
          <a:lstStyle/>
          <a:p>
            <a:r>
              <a:rPr kumimoji="0" lang="en-US" sz="800" b="0" i="0" u="none" strike="noStrike" kern="0" cap="none" spc="0" normalizeH="0" baseline="0" noProof="0" dirty="0">
                <a:ln>
                  <a:noFill/>
                </a:ln>
                <a:effectLst/>
                <a:uLnTx/>
                <a:uFillTx/>
                <a:ea typeface="+mn-ea"/>
                <a:cs typeface="Arial"/>
                <a:sym typeface="Arial"/>
              </a:rPr>
              <a:t>ADC, antibody-drug conjugate; BCG, Bacillus Calmette-Guerin; ERDA, erdafitinib; </a:t>
            </a:r>
            <a:r>
              <a:rPr lang="en-US" sz="800" dirty="0"/>
              <a:t>EV, enfortumab vedotin; </a:t>
            </a:r>
            <a:r>
              <a:rPr kumimoji="0" lang="en-US" sz="800" b="0" i="0" u="none" strike="noStrike" kern="0" cap="none" spc="0" normalizeH="0" baseline="0" noProof="0" dirty="0">
                <a:ln>
                  <a:noFill/>
                </a:ln>
                <a:effectLst/>
                <a:uLnTx/>
                <a:uFillTx/>
                <a:ea typeface="+mn-ea"/>
                <a:cs typeface="Arial"/>
                <a:sym typeface="Arial"/>
              </a:rPr>
              <a:t>FGFR, fibroblast growth factor receptor; gem, gemcitabine; IL, interleukin; NAI, </a:t>
            </a:r>
            <a:r>
              <a:rPr kumimoji="0" lang="en-US" sz="800" b="0" i="0" u="none" strike="noStrike" kern="0" cap="none" spc="0" normalizeH="0" baseline="0" noProof="0" dirty="0" err="1">
                <a:ln>
                  <a:noFill/>
                </a:ln>
                <a:effectLst/>
                <a:uLnTx/>
                <a:uFillTx/>
                <a:ea typeface="+mn-ea"/>
                <a:cs typeface="Arial"/>
                <a:sym typeface="Arial"/>
              </a:rPr>
              <a:t>nogapendekin</a:t>
            </a:r>
            <a:r>
              <a:rPr kumimoji="0" lang="en-US" sz="800" b="0" i="0" u="none" strike="noStrike" kern="0" cap="none" spc="0" normalizeH="0" baseline="0" noProof="0" dirty="0">
                <a:ln>
                  <a:noFill/>
                </a:ln>
                <a:effectLst/>
                <a:uLnTx/>
                <a:uFillTx/>
                <a:ea typeface="+mn-ea"/>
                <a:cs typeface="Arial"/>
                <a:sym typeface="Arial"/>
              </a:rPr>
              <a:t> alfa </a:t>
            </a:r>
            <a:r>
              <a:rPr kumimoji="0" lang="en-US" sz="800" b="0" i="0" u="none" strike="noStrike" kern="0" cap="none" spc="0" normalizeH="0" baseline="0" noProof="0" dirty="0" err="1">
                <a:ln>
                  <a:noFill/>
                </a:ln>
                <a:effectLst/>
                <a:uLnTx/>
                <a:uFillTx/>
                <a:ea typeface="+mn-ea"/>
                <a:cs typeface="Arial"/>
                <a:sym typeface="Arial"/>
              </a:rPr>
              <a:t>inbakicept</a:t>
            </a:r>
            <a:r>
              <a:rPr kumimoji="0" lang="en-US" sz="800" b="0" i="0" u="none" strike="noStrike" kern="0" cap="none" spc="0" normalizeH="0" baseline="0" noProof="0" dirty="0">
                <a:ln>
                  <a:noFill/>
                </a:ln>
                <a:effectLst/>
                <a:uLnTx/>
                <a:uFillTx/>
                <a:ea typeface="+mn-ea"/>
                <a:cs typeface="Arial"/>
                <a:sym typeface="Arial"/>
              </a:rPr>
              <a:t>; </a:t>
            </a:r>
            <a:r>
              <a:rPr lang="en-US" sz="800" dirty="0"/>
              <a:t>NMIBC, </a:t>
            </a:r>
            <a:r>
              <a:rPr lang="en-US" sz="800" dirty="0" err="1"/>
              <a:t>nonmuscle</a:t>
            </a:r>
            <a:r>
              <a:rPr lang="en-US" sz="800" dirty="0"/>
              <a:t>-invasive bladder cancer; </a:t>
            </a:r>
            <a:r>
              <a:rPr kumimoji="0" lang="en-US" sz="800" b="0" i="0" u="none" strike="noStrike" kern="0" cap="none" spc="0" normalizeH="0" baseline="0" noProof="0" dirty="0">
                <a:ln>
                  <a:noFill/>
                </a:ln>
                <a:effectLst/>
                <a:uLnTx/>
                <a:uFillTx/>
                <a:ea typeface="+mn-ea"/>
                <a:cs typeface="Arial"/>
                <a:sym typeface="Arial"/>
              </a:rPr>
              <a:t>PEMBRO, pembrolizumab. 1. </a:t>
            </a:r>
            <a:r>
              <a:rPr kumimoji="0" lang="en-US" sz="800" b="0" i="0" u="none" strike="noStrike" kern="0" cap="none" spc="0" normalizeH="0" baseline="0" noProof="0" dirty="0" err="1">
                <a:ln>
                  <a:noFill/>
                </a:ln>
                <a:effectLst/>
                <a:uLnTx/>
                <a:uFillTx/>
                <a:ea typeface="+mn-ea"/>
                <a:cs typeface="Arial"/>
                <a:sym typeface="Arial"/>
              </a:rPr>
              <a:t>Balar</a:t>
            </a:r>
            <a:r>
              <a:rPr kumimoji="0" lang="en-US" sz="800" b="0" i="0" u="none" strike="noStrike" kern="0" cap="none" spc="0" normalizeH="0" baseline="0" noProof="0" dirty="0">
                <a:ln>
                  <a:noFill/>
                </a:ln>
                <a:effectLst/>
                <a:uLnTx/>
                <a:uFillTx/>
                <a:ea typeface="+mn-ea"/>
                <a:cs typeface="Arial"/>
                <a:sym typeface="Arial"/>
              </a:rPr>
              <a:t> AV et al. </a:t>
            </a:r>
            <a:r>
              <a:rPr kumimoji="0" lang="en-US" sz="800" b="0" i="1" u="none" strike="noStrike" kern="0" cap="none" spc="0" normalizeH="0" baseline="0" noProof="0" dirty="0">
                <a:ln>
                  <a:noFill/>
                </a:ln>
                <a:effectLst/>
                <a:uLnTx/>
                <a:uFillTx/>
                <a:ea typeface="+mn-ea"/>
                <a:cs typeface="Arial"/>
                <a:sym typeface="Arial"/>
              </a:rPr>
              <a:t>Lancet Oncol</a:t>
            </a:r>
            <a:r>
              <a:rPr kumimoji="0" lang="en-US" sz="800" b="0" i="0" u="none" strike="noStrike" kern="0" cap="none" spc="0" normalizeH="0" baseline="0" noProof="0" dirty="0">
                <a:ln>
                  <a:noFill/>
                </a:ln>
                <a:effectLst/>
                <a:uLnTx/>
                <a:uFillTx/>
                <a:ea typeface="+mn-ea"/>
                <a:cs typeface="Arial"/>
                <a:sym typeface="Arial"/>
              </a:rPr>
              <a:t>. 2021;22:919-930. 2. Vilaseca A et al. AUA 2024. Abstract PD48-02. 3. Tyson MD et al. </a:t>
            </a:r>
            <a:r>
              <a:rPr kumimoji="0" lang="en-US" sz="800" b="0" i="0" u="none" strike="noStrike" kern="1200" cap="none" spc="0" normalizeH="0" baseline="0" noProof="0" dirty="0">
                <a:ln>
                  <a:noFill/>
                </a:ln>
                <a:effectLst/>
                <a:uLnTx/>
                <a:uFillTx/>
                <a:ea typeface="+mn-ea"/>
                <a:cs typeface="+mn-cs"/>
              </a:rPr>
              <a:t>AUA</a:t>
            </a:r>
            <a:r>
              <a:rPr kumimoji="0" lang="en-US" sz="800" b="0" i="0" u="none" strike="noStrike" kern="0" cap="none" spc="0" normalizeH="0" baseline="0" noProof="0" dirty="0">
                <a:ln>
                  <a:noFill/>
                </a:ln>
                <a:effectLst/>
                <a:uLnTx/>
                <a:uFillTx/>
                <a:ea typeface="+mn-ea"/>
                <a:cs typeface="Arial"/>
                <a:sym typeface="Arial"/>
              </a:rPr>
              <a:t> 2024. Abstract </a:t>
            </a:r>
            <a:r>
              <a:rPr kumimoji="0" lang="en-US" sz="800" b="0" i="0" u="none" strike="noStrike" kern="1200" cap="none" spc="0" normalizeH="0" baseline="0" noProof="0" dirty="0">
                <a:ln>
                  <a:noFill/>
                </a:ln>
                <a:effectLst/>
                <a:uLnTx/>
                <a:uFillTx/>
                <a:ea typeface="+mn-ea"/>
                <a:cs typeface="+mn-cs"/>
              </a:rPr>
              <a:t>P2-02</a:t>
            </a:r>
            <a:r>
              <a:rPr kumimoji="0" lang="en-US" sz="800" b="0" i="0" u="none" strike="noStrike" kern="0" cap="none" spc="0" normalizeH="0" baseline="0" noProof="0" dirty="0">
                <a:ln>
                  <a:noFill/>
                </a:ln>
                <a:effectLst/>
                <a:uLnTx/>
                <a:uFillTx/>
                <a:ea typeface="+mn-ea"/>
                <a:cs typeface="Arial"/>
                <a:sym typeface="Arial"/>
              </a:rPr>
              <a:t>. 4. Li R et al. </a:t>
            </a:r>
            <a:r>
              <a:rPr kumimoji="0" lang="en-US" sz="800" b="0" i="1" u="none" strike="noStrike" kern="0" cap="none" spc="0" normalizeH="0" baseline="0" noProof="0" dirty="0">
                <a:ln>
                  <a:noFill/>
                </a:ln>
                <a:effectLst/>
                <a:uLnTx/>
                <a:uFillTx/>
                <a:ea typeface="+mn-ea"/>
                <a:cs typeface="Arial"/>
                <a:sym typeface="Arial"/>
              </a:rPr>
              <a:t>Nat Med. </a:t>
            </a:r>
            <a:r>
              <a:rPr kumimoji="0" lang="en-US" sz="800" b="0" u="none" strike="noStrike" kern="0" cap="none" spc="0" normalizeH="0" baseline="0" noProof="0" dirty="0">
                <a:ln>
                  <a:noFill/>
                </a:ln>
                <a:effectLst/>
                <a:uLnTx/>
                <a:uFillTx/>
                <a:ea typeface="+mn-ea"/>
                <a:cs typeface="Arial"/>
                <a:sym typeface="Arial"/>
              </a:rPr>
              <a:t>2024 Jun 6. </a:t>
            </a:r>
            <a:r>
              <a:rPr kumimoji="0" lang="en-US" sz="800" b="0" u="none" strike="noStrike" kern="0" cap="none" spc="0" normalizeH="0" baseline="0" noProof="0" dirty="0" err="1">
                <a:ln>
                  <a:noFill/>
                </a:ln>
                <a:effectLst/>
                <a:uLnTx/>
                <a:uFillTx/>
                <a:ea typeface="+mn-ea"/>
                <a:cs typeface="Arial"/>
                <a:sym typeface="Arial"/>
              </a:rPr>
              <a:t>doi</a:t>
            </a:r>
            <a:r>
              <a:rPr kumimoji="0" lang="en-US" sz="800" b="0" u="none" strike="noStrike" kern="0" cap="none" spc="0" normalizeH="0" baseline="0" noProof="0" dirty="0">
                <a:ln>
                  <a:noFill/>
                </a:ln>
                <a:effectLst/>
                <a:uLnTx/>
                <a:uFillTx/>
                <a:ea typeface="+mn-ea"/>
                <a:cs typeface="Arial"/>
                <a:sym typeface="Arial"/>
              </a:rPr>
              <a:t>: 10.1038/s41591-024-03025-3. Online ahead of print</a:t>
            </a:r>
            <a:r>
              <a:rPr kumimoji="0" lang="en-US" sz="800" b="0" i="0" u="none" strike="noStrike" kern="0" cap="none" spc="0" normalizeH="0" baseline="0" noProof="0" dirty="0">
                <a:ln>
                  <a:noFill/>
                </a:ln>
                <a:effectLst/>
                <a:uLnTx/>
                <a:uFillTx/>
                <a:ea typeface="+mn-ea"/>
                <a:cs typeface="Arial"/>
                <a:sym typeface="Arial"/>
              </a:rPr>
              <a:t>. </a:t>
            </a:r>
            <a:r>
              <a:rPr kumimoji="0" lang="en-US" sz="800" b="0" i="0" u="none" strike="noStrike" kern="1200" cap="none" spc="0" normalizeH="0" baseline="0" noProof="0" dirty="0">
                <a:ln>
                  <a:noFill/>
                </a:ln>
                <a:effectLst/>
                <a:uLnTx/>
                <a:uFillTx/>
                <a:ea typeface="+mn-ea"/>
                <a:cs typeface="+mn-cs"/>
              </a:rPr>
              <a:t>5</a:t>
            </a:r>
            <a:r>
              <a:rPr kumimoji="0" lang="en-US" sz="800" b="0" i="0" u="none" strike="noStrike" kern="0" cap="none" spc="0" normalizeH="0" baseline="0" noProof="0" dirty="0">
                <a:ln>
                  <a:noFill/>
                </a:ln>
                <a:effectLst/>
                <a:uLnTx/>
                <a:uFillTx/>
                <a:ea typeface="+mn-ea"/>
                <a:cs typeface="Arial"/>
                <a:sym typeface="Arial"/>
              </a:rPr>
              <a:t>. </a:t>
            </a:r>
            <a:r>
              <a:rPr kumimoji="0" lang="en-US" sz="800" b="0" i="0" u="none" strike="noStrike" kern="0" cap="none" spc="0" normalizeH="0" baseline="0" noProof="0" dirty="0" err="1">
                <a:ln>
                  <a:noFill/>
                </a:ln>
                <a:effectLst/>
                <a:uLnTx/>
                <a:uFillTx/>
                <a:ea typeface="+mn-ea"/>
                <a:cs typeface="Arial"/>
                <a:sym typeface="Arial"/>
              </a:rPr>
              <a:t>Daneshmand</a:t>
            </a:r>
            <a:r>
              <a:rPr kumimoji="0" lang="en-US" sz="800" b="0" i="0" u="none" strike="noStrike" kern="0" cap="none" spc="0" normalizeH="0" baseline="0" noProof="0" dirty="0">
                <a:ln>
                  <a:noFill/>
                </a:ln>
                <a:effectLst/>
                <a:uLnTx/>
                <a:uFillTx/>
                <a:ea typeface="+mn-ea"/>
                <a:cs typeface="Arial"/>
                <a:sym typeface="Arial"/>
              </a:rPr>
              <a:t> S et al. AUA 2023. LBA 02-03. 6. </a:t>
            </a:r>
            <a:r>
              <a:rPr kumimoji="0" lang="en-US" sz="800" b="0" i="0" u="none" strike="noStrike" kern="0" cap="none" spc="0" normalizeH="0" baseline="0" noProof="0" dirty="0" err="1">
                <a:ln>
                  <a:noFill/>
                </a:ln>
                <a:effectLst/>
                <a:uLnTx/>
                <a:uFillTx/>
                <a:ea typeface="+mn-ea"/>
                <a:cs typeface="Arial"/>
                <a:sym typeface="Arial"/>
              </a:rPr>
              <a:t>Necchi</a:t>
            </a:r>
            <a:r>
              <a:rPr kumimoji="0" lang="en-US" sz="800" b="0" i="0" u="none" strike="noStrike" kern="0" cap="none" spc="0" normalizeH="0" baseline="0" noProof="0" dirty="0">
                <a:ln>
                  <a:noFill/>
                </a:ln>
                <a:effectLst/>
                <a:uLnTx/>
                <a:uFillTx/>
                <a:ea typeface="+mn-ea"/>
                <a:cs typeface="Arial"/>
                <a:sym typeface="Arial"/>
              </a:rPr>
              <a:t> A et al. ESMO 2023. LBA105. </a:t>
            </a:r>
            <a:r>
              <a:rPr kumimoji="0" lang="en-US" sz="800" b="0" i="0" u="none" strike="noStrike" kern="1200" cap="none" spc="0" normalizeH="0" baseline="0" noProof="0" dirty="0">
                <a:ln>
                  <a:noFill/>
                </a:ln>
                <a:effectLst/>
                <a:uLnTx/>
                <a:uFillTx/>
                <a:ea typeface="+mn-ea"/>
                <a:cs typeface="+mn-cs"/>
              </a:rPr>
              <a:t>7</a:t>
            </a:r>
            <a:r>
              <a:rPr kumimoji="0" lang="en-US" sz="800" b="0" i="0" u="none" strike="noStrike" kern="0" cap="none" spc="0" normalizeH="0" baseline="0" noProof="0" dirty="0">
                <a:ln>
                  <a:noFill/>
                </a:ln>
                <a:effectLst/>
                <a:uLnTx/>
                <a:uFillTx/>
                <a:ea typeface="+mn-ea"/>
                <a:cs typeface="Arial"/>
                <a:sym typeface="Arial"/>
              </a:rPr>
              <a:t>. Jacob J et al. AUA 2024. Abstract P2-01. 8. </a:t>
            </a:r>
            <a:r>
              <a:rPr lang="en-US" sz="800" dirty="0"/>
              <a:t>ClinicalTrials.gov </a:t>
            </a:r>
            <a:r>
              <a:rPr kumimoji="0" lang="en-US" sz="800" b="0" i="0" u="none" strike="noStrike" kern="0" cap="none" spc="0" normalizeH="0" baseline="0" noProof="0" dirty="0">
                <a:ln>
                  <a:noFill/>
                </a:ln>
                <a:effectLst/>
                <a:uLnTx/>
                <a:uFillTx/>
                <a:ea typeface="+mn-ea"/>
                <a:cs typeface="Arial"/>
                <a:sym typeface="Arial"/>
              </a:rPr>
              <a:t>https://clinicaltrials.gov/study/NCT05714202. </a:t>
            </a:r>
            <a:r>
              <a:rPr kumimoji="0" lang="en-US" sz="800" b="0" i="0" u="none" strike="noStrike" kern="1200" cap="none" spc="0" normalizeH="0" baseline="0" noProof="0" dirty="0">
                <a:ln>
                  <a:noFill/>
                </a:ln>
                <a:effectLst/>
                <a:uLnTx/>
                <a:uFillTx/>
                <a:ea typeface="+mn-ea"/>
                <a:cs typeface="+mn-cs"/>
              </a:rPr>
              <a:t>9</a:t>
            </a:r>
            <a:r>
              <a:rPr kumimoji="0" lang="en-US" sz="800" b="0" i="0" u="none" strike="noStrike" kern="0" cap="none" spc="0" normalizeH="0" baseline="0" noProof="0" dirty="0">
                <a:ln>
                  <a:noFill/>
                </a:ln>
                <a:effectLst/>
                <a:uLnTx/>
                <a:uFillTx/>
                <a:ea typeface="+mn-ea"/>
                <a:cs typeface="Arial"/>
                <a:sym typeface="Arial"/>
              </a:rPr>
              <a:t>. </a:t>
            </a:r>
            <a:r>
              <a:rPr lang="en-US" sz="800" dirty="0"/>
              <a:t>ClinicalTrials.gov </a:t>
            </a:r>
            <a:r>
              <a:rPr kumimoji="0" lang="en-US" sz="800" b="0" i="0" u="none" strike="noStrike" kern="0" cap="none" spc="0" normalizeH="0" baseline="0" noProof="0" dirty="0">
                <a:ln>
                  <a:noFill/>
                </a:ln>
                <a:effectLst/>
                <a:uLnTx/>
                <a:uFillTx/>
                <a:ea typeface="+mn-ea"/>
                <a:cs typeface="Arial"/>
                <a:sym typeface="Arial"/>
              </a:rPr>
              <a:t>https://clinicaltrials.gov/study/NCT06211764. </a:t>
            </a:r>
            <a:r>
              <a:rPr kumimoji="0" lang="en-US" sz="800" b="0" i="0" u="none" strike="noStrike" kern="1200" cap="none" spc="0" normalizeH="0" baseline="0" noProof="0" dirty="0">
                <a:ln>
                  <a:noFill/>
                </a:ln>
                <a:effectLst/>
                <a:uLnTx/>
                <a:uFillTx/>
                <a:ea typeface="+mn-ea"/>
                <a:cs typeface="+mn-cs"/>
              </a:rPr>
              <a:t>1</a:t>
            </a:r>
            <a:r>
              <a:rPr lang="en-US" sz="800" dirty="0"/>
              <a:t>0</a:t>
            </a:r>
            <a:r>
              <a:rPr kumimoji="0" lang="en-US" sz="800" b="0" i="0" u="none" strike="noStrike" kern="0" cap="none" spc="0" normalizeH="0" baseline="0" noProof="0" dirty="0">
                <a:ln>
                  <a:noFill/>
                </a:ln>
                <a:effectLst/>
                <a:uLnTx/>
                <a:uFillTx/>
                <a:ea typeface="+mn-ea"/>
                <a:cs typeface="Arial"/>
                <a:sym typeface="Arial"/>
              </a:rPr>
              <a:t>. </a:t>
            </a:r>
            <a:r>
              <a:rPr kumimoji="0" lang="en-US" sz="800" b="0" i="0" u="none" strike="noStrike" kern="0" cap="none" spc="0" normalizeH="0" baseline="0" noProof="0" dirty="0" err="1">
                <a:ln>
                  <a:noFill/>
                </a:ln>
                <a:effectLst/>
                <a:uLnTx/>
                <a:uFillTx/>
                <a:ea typeface="+mn-ea"/>
                <a:cs typeface="Arial"/>
                <a:sym typeface="Arial"/>
              </a:rPr>
              <a:t>Boorjian</a:t>
            </a:r>
            <a:r>
              <a:rPr kumimoji="0" lang="en-US" sz="800" b="0" i="0" u="none" strike="noStrike" kern="0" cap="none" spc="0" normalizeH="0" baseline="0" noProof="0" dirty="0">
                <a:ln>
                  <a:noFill/>
                </a:ln>
                <a:effectLst/>
                <a:uLnTx/>
                <a:uFillTx/>
                <a:ea typeface="+mn-ea"/>
                <a:cs typeface="Arial"/>
                <a:sym typeface="Arial"/>
              </a:rPr>
              <a:t> SA et al. </a:t>
            </a:r>
            <a:r>
              <a:rPr kumimoji="0" lang="en-US" sz="800" b="0" i="1" u="none" strike="noStrike" kern="0" cap="none" spc="0" normalizeH="0" baseline="0" noProof="0" dirty="0">
                <a:ln>
                  <a:noFill/>
                </a:ln>
                <a:effectLst/>
                <a:uLnTx/>
                <a:uFillTx/>
                <a:ea typeface="+mn-ea"/>
                <a:cs typeface="Arial"/>
                <a:sym typeface="Arial"/>
              </a:rPr>
              <a:t>Lancet Oncol</a:t>
            </a:r>
            <a:r>
              <a:rPr kumimoji="0" lang="en-US" sz="800" b="0" i="0" u="none" strike="noStrike" kern="0" cap="none" spc="0" normalizeH="0" baseline="0" noProof="0" dirty="0">
                <a:ln>
                  <a:noFill/>
                </a:ln>
                <a:effectLst/>
                <a:uLnTx/>
                <a:uFillTx/>
                <a:ea typeface="+mn-ea"/>
                <a:cs typeface="Arial"/>
                <a:sym typeface="Arial"/>
              </a:rPr>
              <a:t>. 2021;22:107–117. 1</a:t>
            </a:r>
            <a:r>
              <a:rPr lang="en-US" sz="800" kern="0" dirty="0">
                <a:cs typeface="Arial"/>
                <a:sym typeface="Arial"/>
              </a:rPr>
              <a:t>1</a:t>
            </a:r>
            <a:r>
              <a:rPr kumimoji="0" lang="en-US" sz="800" b="0" i="0" u="none" strike="noStrike" kern="0" cap="none" spc="0" normalizeH="0" baseline="0" noProof="0" dirty="0">
                <a:ln>
                  <a:noFill/>
                </a:ln>
                <a:effectLst/>
                <a:uLnTx/>
                <a:uFillTx/>
                <a:ea typeface="+mn-ea"/>
                <a:cs typeface="Arial"/>
                <a:sym typeface="Arial"/>
              </a:rPr>
              <a:t>. Mitra AP et al. AUA 2022. Abstract MP54-05. 12. ADSTILADRIN</a:t>
            </a:r>
            <a:r>
              <a:rPr kumimoji="0" lang="en-US" sz="800" b="0" i="0" u="none" strike="noStrike" kern="0" cap="none" spc="0" normalizeH="0" baseline="30000" noProof="0" dirty="0">
                <a:ln>
                  <a:noFill/>
                </a:ln>
                <a:effectLst/>
                <a:uLnTx/>
                <a:uFillTx/>
                <a:ea typeface="+mn-ea"/>
                <a:cs typeface="Arial"/>
                <a:sym typeface="Arial"/>
              </a:rPr>
              <a:t>®</a:t>
            </a:r>
            <a:r>
              <a:rPr kumimoji="0" lang="en-US" sz="800" b="0" i="0" u="none" strike="noStrike" kern="0" cap="none" spc="0" normalizeH="0" baseline="0" noProof="0" dirty="0">
                <a:ln>
                  <a:noFill/>
                </a:ln>
                <a:effectLst/>
                <a:uLnTx/>
                <a:uFillTx/>
                <a:ea typeface="+mn-ea"/>
                <a:cs typeface="Arial"/>
                <a:sym typeface="Arial"/>
              </a:rPr>
              <a:t> (</a:t>
            </a:r>
            <a:r>
              <a:rPr kumimoji="0" lang="en-US" sz="800" b="0" i="0" u="none" strike="noStrike" kern="0" cap="none" spc="0" normalizeH="0" baseline="0" noProof="0" dirty="0" err="1">
                <a:ln>
                  <a:noFill/>
                </a:ln>
                <a:effectLst/>
                <a:uLnTx/>
                <a:uFillTx/>
                <a:ea typeface="+mn-ea"/>
                <a:cs typeface="Arial"/>
                <a:sym typeface="Arial"/>
              </a:rPr>
              <a:t>nadofaragene</a:t>
            </a:r>
            <a:r>
              <a:rPr kumimoji="0" lang="en-US" sz="800" b="0" i="0" u="none" strike="noStrike" kern="0" cap="none" spc="0" normalizeH="0" baseline="0" noProof="0" dirty="0">
                <a:ln>
                  <a:noFill/>
                </a:ln>
                <a:effectLst/>
                <a:uLnTx/>
                <a:uFillTx/>
                <a:ea typeface="+mn-ea"/>
                <a:cs typeface="Arial"/>
                <a:sym typeface="Arial"/>
              </a:rPr>
              <a:t> </a:t>
            </a:r>
            <a:r>
              <a:rPr kumimoji="0" lang="en-US" sz="800" b="0" i="0" u="none" strike="noStrike" kern="0" cap="none" spc="0" normalizeH="0" baseline="0" noProof="0" dirty="0" err="1">
                <a:ln>
                  <a:noFill/>
                </a:ln>
                <a:effectLst/>
                <a:uLnTx/>
                <a:uFillTx/>
                <a:ea typeface="+mn-ea"/>
                <a:cs typeface="Arial"/>
                <a:sym typeface="Arial"/>
              </a:rPr>
              <a:t>firadenovec-vncg</a:t>
            </a:r>
            <a:r>
              <a:rPr kumimoji="0" lang="en-US" sz="800" b="0" i="0" u="none" strike="noStrike" kern="0" cap="none" spc="0" normalizeH="0" baseline="0" noProof="0" dirty="0">
                <a:ln>
                  <a:noFill/>
                </a:ln>
                <a:effectLst/>
                <a:uLnTx/>
                <a:uFillTx/>
                <a:ea typeface="+mn-ea"/>
                <a:cs typeface="Arial"/>
                <a:sym typeface="Arial"/>
              </a:rPr>
              <a:t>) [package insert]. Kastrup, Denmark: Ferring Pharmaceuticals; August 2024. 13. </a:t>
            </a:r>
            <a:r>
              <a:rPr kumimoji="0" lang="en-US" sz="800" b="0" i="0" u="none" strike="noStrike" kern="0" cap="none" spc="0" normalizeH="0" baseline="0" noProof="0" dirty="0" err="1">
                <a:ln>
                  <a:noFill/>
                </a:ln>
                <a:effectLst/>
                <a:uLnTx/>
                <a:uFillTx/>
                <a:ea typeface="+mn-ea"/>
                <a:cs typeface="Arial"/>
                <a:sym typeface="Arial"/>
              </a:rPr>
              <a:t>Chamie</a:t>
            </a:r>
            <a:r>
              <a:rPr kumimoji="0" lang="en-US" sz="800" b="0" i="0" u="none" strike="noStrike" kern="0" cap="none" spc="0" normalizeH="0" baseline="0" noProof="0" dirty="0">
                <a:ln>
                  <a:noFill/>
                </a:ln>
                <a:effectLst/>
                <a:uLnTx/>
                <a:uFillTx/>
                <a:ea typeface="+mn-ea"/>
                <a:cs typeface="Arial"/>
                <a:sym typeface="Arial"/>
              </a:rPr>
              <a:t> K. </a:t>
            </a:r>
            <a:r>
              <a:rPr kumimoji="0" lang="en-US" sz="800" b="0" i="1" u="none" strike="noStrike" kern="0" cap="none" spc="0" normalizeH="0" baseline="0" noProof="0" dirty="0">
                <a:ln>
                  <a:noFill/>
                </a:ln>
                <a:effectLst/>
                <a:uLnTx/>
                <a:uFillTx/>
                <a:ea typeface="+mn-ea"/>
                <a:cs typeface="Arial"/>
                <a:sym typeface="Arial"/>
              </a:rPr>
              <a:t>NEJM Evidence</a:t>
            </a:r>
            <a:r>
              <a:rPr kumimoji="0" lang="en-US" sz="800" b="0" i="0" u="none" strike="noStrike" kern="0" cap="none" spc="0" normalizeH="0" baseline="0" noProof="0" dirty="0">
                <a:ln>
                  <a:noFill/>
                </a:ln>
                <a:effectLst/>
                <a:uLnTx/>
                <a:uFillTx/>
                <a:ea typeface="+mn-ea"/>
                <a:cs typeface="Arial"/>
                <a:sym typeface="Arial"/>
              </a:rPr>
              <a:t>. 2022;2(1):1–11. 1</a:t>
            </a:r>
            <a:r>
              <a:rPr lang="en-US" sz="800" kern="0" dirty="0">
                <a:cs typeface="Arial"/>
                <a:sym typeface="Arial"/>
              </a:rPr>
              <a:t>4.</a:t>
            </a:r>
            <a:r>
              <a:rPr lang="en-US" sz="800" dirty="0"/>
              <a:t> ClinicalTrials.gov</a:t>
            </a:r>
            <a:r>
              <a:rPr lang="en-US" sz="800" kern="0" dirty="0">
                <a:cs typeface="Arial"/>
                <a:sym typeface="Arial"/>
              </a:rPr>
              <a:t> https://clinicaltrials.gov/study/NCT03022825. 15. https://www.fda.gov/drugs/resources-information-approved-drugs/fda-approves-nogapendekin-alfa-inbakicept-pmln-bcg-unresponsive-non-muscle-invasive-bladder-cancer. Accessed August 29, 2024.</a:t>
            </a:r>
            <a:r>
              <a:rPr kumimoji="0" lang="en-US" sz="800" b="0" i="0" u="none" strike="noStrike" kern="0" cap="none" spc="0" normalizeH="0" baseline="0" noProof="0" dirty="0">
                <a:ln>
                  <a:noFill/>
                </a:ln>
                <a:effectLst/>
                <a:uLnTx/>
                <a:uFillTx/>
                <a:ea typeface="+mn-ea"/>
                <a:cs typeface="Arial"/>
                <a:sym typeface="Arial"/>
              </a:rPr>
              <a:t> 16. </a:t>
            </a:r>
            <a:r>
              <a:rPr kumimoji="0" lang="en-US" sz="800" b="0" i="0" u="none" strike="noStrike" kern="0" cap="none" spc="0" normalizeH="0" baseline="0" noProof="0" dirty="0" err="1">
                <a:ln>
                  <a:noFill/>
                </a:ln>
                <a:effectLst/>
                <a:uLnTx/>
                <a:uFillTx/>
                <a:ea typeface="+mn-ea"/>
                <a:cs typeface="Arial"/>
                <a:sym typeface="Arial"/>
              </a:rPr>
              <a:t>Kamat</a:t>
            </a:r>
            <a:r>
              <a:rPr kumimoji="0" lang="en-US" sz="800" b="0" i="0" u="none" strike="noStrike" kern="0" cap="none" spc="0" normalizeH="0" baseline="0" noProof="0" dirty="0">
                <a:ln>
                  <a:noFill/>
                </a:ln>
                <a:effectLst/>
                <a:uLnTx/>
                <a:uFillTx/>
                <a:ea typeface="+mn-ea"/>
                <a:cs typeface="Arial"/>
                <a:sym typeface="Arial"/>
              </a:rPr>
              <a:t> AM et al. </a:t>
            </a:r>
            <a:r>
              <a:rPr kumimoji="0" lang="en-US" sz="800" b="0" i="1" u="none" strike="noStrike" kern="0" cap="none" spc="0" normalizeH="0" baseline="0" noProof="0" dirty="0">
                <a:ln>
                  <a:noFill/>
                </a:ln>
                <a:effectLst/>
                <a:uLnTx/>
                <a:uFillTx/>
                <a:ea typeface="+mn-ea"/>
                <a:cs typeface="Arial"/>
                <a:sym typeface="Arial"/>
              </a:rPr>
              <a:t>J Clin Oncol</a:t>
            </a:r>
            <a:r>
              <a:rPr kumimoji="0" lang="en-US" sz="800" b="0" i="0" u="none" strike="noStrike" kern="0" cap="none" spc="0" normalizeH="0" baseline="0" noProof="0" dirty="0">
                <a:ln>
                  <a:noFill/>
                </a:ln>
                <a:effectLst/>
                <a:uLnTx/>
                <a:uFillTx/>
                <a:ea typeface="+mn-ea"/>
                <a:cs typeface="Arial"/>
                <a:sym typeface="Arial"/>
              </a:rPr>
              <a:t>. 2023;41(suppl 16). Abstract 4596. 17. </a:t>
            </a:r>
            <a:r>
              <a:rPr kumimoji="0" lang="en-US" sz="800" b="0" i="0" u="none" strike="noStrike" kern="0" cap="none" spc="0" normalizeH="0" baseline="0" noProof="0" dirty="0" err="1">
                <a:ln>
                  <a:noFill/>
                </a:ln>
                <a:effectLst/>
                <a:uLnTx/>
                <a:uFillTx/>
                <a:ea typeface="+mn-ea"/>
                <a:cs typeface="Arial"/>
                <a:sym typeface="Arial"/>
              </a:rPr>
              <a:t>McElree</a:t>
            </a:r>
            <a:r>
              <a:rPr kumimoji="0" lang="en-US" sz="800" b="0" i="0" u="none" strike="noStrike" kern="0" cap="none" spc="0" normalizeH="0" baseline="0" noProof="0" dirty="0">
                <a:ln>
                  <a:noFill/>
                </a:ln>
                <a:effectLst/>
                <a:uLnTx/>
                <a:uFillTx/>
                <a:ea typeface="+mn-ea"/>
                <a:cs typeface="Arial"/>
                <a:sym typeface="Arial"/>
              </a:rPr>
              <a:t> IM et al. </a:t>
            </a:r>
            <a:r>
              <a:rPr kumimoji="0" lang="en-US" sz="800" b="0" i="1" u="none" strike="noStrike" kern="0" cap="none" spc="0" normalizeH="0" baseline="0" noProof="0" dirty="0">
                <a:ln>
                  <a:noFill/>
                </a:ln>
                <a:effectLst/>
                <a:uLnTx/>
                <a:uFillTx/>
                <a:ea typeface="+mn-ea"/>
                <a:cs typeface="Arial"/>
                <a:sym typeface="Arial"/>
              </a:rPr>
              <a:t>J Urol</a:t>
            </a:r>
            <a:r>
              <a:rPr kumimoji="0" lang="en-US" sz="800" b="0" i="0" u="none" strike="noStrike" kern="0" cap="none" spc="0" normalizeH="0" baseline="0" noProof="0" dirty="0">
                <a:ln>
                  <a:noFill/>
                </a:ln>
                <a:effectLst/>
                <a:uLnTx/>
                <a:uFillTx/>
                <a:ea typeface="+mn-ea"/>
                <a:cs typeface="Arial"/>
                <a:sym typeface="Arial"/>
              </a:rPr>
              <a:t>. 2022;208:589-599. 18. </a:t>
            </a:r>
            <a:r>
              <a:rPr kumimoji="0" lang="en-US" sz="800" b="0" i="0" u="none" strike="noStrike" kern="0" cap="none" spc="0" normalizeH="0" baseline="0" noProof="0" dirty="0" err="1">
                <a:ln>
                  <a:noFill/>
                </a:ln>
                <a:effectLst/>
                <a:uLnTx/>
                <a:uFillTx/>
                <a:ea typeface="+mn-ea"/>
                <a:cs typeface="Arial"/>
                <a:sym typeface="Arial"/>
              </a:rPr>
              <a:t>Kates</a:t>
            </a:r>
            <a:r>
              <a:rPr kumimoji="0" lang="en-US" sz="800" b="0" i="0" u="none" strike="noStrike" kern="0" cap="none" spc="0" normalizeH="0" baseline="0" noProof="0" dirty="0">
                <a:ln>
                  <a:noFill/>
                </a:ln>
                <a:effectLst/>
                <a:uLnTx/>
                <a:uFillTx/>
                <a:ea typeface="+mn-ea"/>
                <a:cs typeface="Arial"/>
                <a:sym typeface="Arial"/>
              </a:rPr>
              <a:t> M et al. </a:t>
            </a:r>
            <a:r>
              <a:rPr kumimoji="0" lang="en-US" sz="800" b="0" i="1" u="none" strike="noStrike" kern="0" cap="none" spc="0" normalizeH="0" baseline="0" noProof="0" dirty="0" err="1">
                <a:ln>
                  <a:noFill/>
                </a:ln>
                <a:effectLst/>
                <a:uLnTx/>
                <a:uFillTx/>
                <a:ea typeface="+mn-ea"/>
                <a:cs typeface="Arial"/>
                <a:sym typeface="Arial"/>
              </a:rPr>
              <a:t>Eur</a:t>
            </a:r>
            <a:r>
              <a:rPr kumimoji="0" lang="en-US" sz="800" b="0" i="1" u="none" strike="noStrike" kern="0" cap="none" spc="0" normalizeH="0" baseline="0" noProof="0" dirty="0">
                <a:ln>
                  <a:noFill/>
                </a:ln>
                <a:effectLst/>
                <a:uLnTx/>
                <a:uFillTx/>
                <a:ea typeface="+mn-ea"/>
                <a:cs typeface="Arial"/>
                <a:sym typeface="Arial"/>
              </a:rPr>
              <a:t> </a:t>
            </a:r>
            <a:r>
              <a:rPr kumimoji="0" lang="en-US" sz="800" b="0" i="1" u="none" strike="noStrike" kern="0" cap="none" spc="0" normalizeH="0" baseline="0" noProof="0" dirty="0" err="1">
                <a:ln>
                  <a:noFill/>
                </a:ln>
                <a:effectLst/>
                <a:uLnTx/>
                <a:uFillTx/>
                <a:ea typeface="+mn-ea"/>
                <a:cs typeface="Arial"/>
                <a:sym typeface="Arial"/>
              </a:rPr>
              <a:t>Urol</a:t>
            </a:r>
            <a:r>
              <a:rPr kumimoji="0" lang="en-US" sz="800" b="0" i="1" u="none" strike="noStrike" kern="0" cap="none" spc="0" normalizeH="0" baseline="0" noProof="0" dirty="0">
                <a:ln>
                  <a:noFill/>
                </a:ln>
                <a:effectLst/>
                <a:uLnTx/>
                <a:uFillTx/>
                <a:ea typeface="+mn-ea"/>
                <a:cs typeface="Arial"/>
                <a:sym typeface="Arial"/>
              </a:rPr>
              <a:t> Focus. </a:t>
            </a:r>
            <a:r>
              <a:rPr kumimoji="0" lang="en-US" sz="800" b="0" u="none" strike="noStrike" kern="0" cap="none" spc="0" normalizeH="0" baseline="0" noProof="0" dirty="0">
                <a:ln>
                  <a:noFill/>
                </a:ln>
                <a:effectLst/>
                <a:uLnTx/>
                <a:uFillTx/>
                <a:ea typeface="+mn-ea"/>
                <a:cs typeface="Arial"/>
                <a:sym typeface="Arial"/>
              </a:rPr>
              <a:t>2023;9(4):561–563. </a:t>
            </a:r>
            <a:endParaRPr kumimoji="0" lang="en-US" sz="800" b="0" i="0" u="none" strike="noStrike" kern="0" cap="none" spc="0" normalizeH="0" baseline="0" noProof="0" dirty="0">
              <a:ln>
                <a:noFill/>
              </a:ln>
              <a:effectLst/>
              <a:uLnTx/>
              <a:uFillTx/>
              <a:ea typeface="+mn-ea"/>
              <a:cs typeface="Arial"/>
              <a:sym typeface="Arial"/>
            </a:endParaRPr>
          </a:p>
        </p:txBody>
      </p:sp>
      <p:sp>
        <p:nvSpPr>
          <p:cNvPr id="4" name="Rounded Rectangle 3">
            <a:extLst>
              <a:ext uri="{FF2B5EF4-FFF2-40B4-BE49-F238E27FC236}">
                <a16:creationId xmlns:a16="http://schemas.microsoft.com/office/drawing/2014/main" id="{2604BC4A-1096-3896-034A-583A5B18B2FC}"/>
              </a:ext>
            </a:extLst>
          </p:cNvPr>
          <p:cNvSpPr/>
          <p:nvPr/>
        </p:nvSpPr>
        <p:spPr>
          <a:xfrm>
            <a:off x="368829" y="1874600"/>
            <a:ext cx="3516114" cy="692497"/>
          </a:xfrm>
          <a:prstGeom prst="rect">
            <a:avLst/>
          </a:prstGeom>
          <a:solidFill>
            <a:schemeClr val="accent3">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rIns="91440" rtlCol="0" anchor="ctr">
            <a:sp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Immune checkpoint inhibition </a:t>
            </a:r>
            <a:r>
              <a:rPr kumimoji="0" lang="en-US" sz="1300" b="1" i="0" u="none" strike="noStrike" kern="1200" cap="none" spc="0" normalizeH="0" baseline="0" noProof="0" dirty="0">
                <a:ln>
                  <a:noFill/>
                </a:ln>
                <a:solidFill>
                  <a:srgbClr val="1B2F5C"/>
                </a:solidFill>
                <a:effectLst/>
                <a:uLnTx/>
                <a:uFillTx/>
                <a:latin typeface="Trebuchet MS"/>
                <a:ea typeface="+mn-ea"/>
                <a:cs typeface="+mn-cs"/>
              </a:rPr>
              <a:t>via PEMBRO</a:t>
            </a:r>
            <a:br>
              <a:rPr kumimoji="0" lang="en-US" sz="1300" b="1" i="0" u="none" strike="noStrike" kern="1200" cap="none" spc="0" normalizeH="0" baseline="0" noProof="0" dirty="0">
                <a:ln>
                  <a:noFill/>
                </a:ln>
                <a:solidFill>
                  <a:srgbClr val="1B2F5C"/>
                </a:solidFill>
                <a:effectLst/>
                <a:uLnTx/>
                <a:uFillTx/>
                <a:latin typeface="Trebuchet MS"/>
                <a:ea typeface="+mn-ea"/>
                <a:cs typeface="+mn-cs"/>
              </a:rPr>
            </a:br>
            <a:r>
              <a:rPr kumimoji="0" lang="en-US" sz="1300" b="1" i="0" u="none" strike="noStrike" kern="1200" cap="none" spc="0" normalizeH="0" baseline="0" noProof="0" dirty="0">
                <a:ln>
                  <a:noFill/>
                </a:ln>
                <a:solidFill>
                  <a:srgbClr val="1B2F5C"/>
                </a:solidFill>
                <a:effectLst/>
                <a:uLnTx/>
                <a:uFillTx/>
                <a:latin typeface="Trebuchet MS"/>
                <a:ea typeface="+mn-ea"/>
                <a:cs typeface="+mn-cs"/>
              </a:rPr>
              <a:t>Phase 3 KEYNOTE-057 </a:t>
            </a:r>
            <a:endPar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FDA approved January 2020</a:t>
            </a:r>
            <a:r>
              <a:rPr kumimoji="0" lang="en-US" sz="1300" b="1" i="0" u="none" strike="noStrike" kern="0" cap="none" spc="0" normalizeH="0" baseline="30000" noProof="0" dirty="0">
                <a:ln>
                  <a:noFill/>
                </a:ln>
                <a:solidFill>
                  <a:srgbClr val="1B2F5C"/>
                </a:solidFill>
                <a:effectLst/>
                <a:uLnTx/>
                <a:uFillTx/>
                <a:latin typeface="Trebuchet MS"/>
                <a:ea typeface="+mn-ea"/>
                <a:cs typeface="+mn-cs"/>
                <a:sym typeface="Arial"/>
              </a:rPr>
              <a:t>1</a:t>
            </a:r>
          </a:p>
        </p:txBody>
      </p:sp>
      <p:sp>
        <p:nvSpPr>
          <p:cNvPr id="8" name="Rounded Rectangle 7">
            <a:extLst>
              <a:ext uri="{FF2B5EF4-FFF2-40B4-BE49-F238E27FC236}">
                <a16:creationId xmlns:a16="http://schemas.microsoft.com/office/drawing/2014/main" id="{F7E4596C-18D5-325F-6CBF-0E98CD94DD14}"/>
              </a:ext>
            </a:extLst>
          </p:cNvPr>
          <p:cNvSpPr/>
          <p:nvPr/>
        </p:nvSpPr>
        <p:spPr>
          <a:xfrm>
            <a:off x="368829" y="4127221"/>
            <a:ext cx="3516114" cy="892552"/>
          </a:xfrm>
          <a:prstGeom prst="rect">
            <a:avLst/>
          </a:prstGeom>
          <a:solidFill>
            <a:schemeClr val="accent2">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rIns="91440"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IL-15 </a:t>
            </a:r>
            <a:r>
              <a:rPr kumimoji="0" lang="en-US" sz="1300" b="1" i="0" u="none" strike="noStrike" kern="0" cap="none" spc="0" normalizeH="0" baseline="0" noProof="0" dirty="0" err="1">
                <a:ln>
                  <a:noFill/>
                </a:ln>
                <a:solidFill>
                  <a:srgbClr val="1B2F5C"/>
                </a:solidFill>
                <a:effectLst/>
                <a:uLnTx/>
                <a:uFillTx/>
                <a:latin typeface="Trebuchet MS"/>
                <a:ea typeface="+mn-ea"/>
                <a:cs typeface="+mn-cs"/>
                <a:sym typeface="Arial"/>
              </a:rPr>
              <a:t>superagonist</a:t>
            </a: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 (N-803/NAI)</a:t>
            </a: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ＭＳ Ｐゴシック" charset="0"/>
                <a:cs typeface="Arial" panose="020B0604020202020204" pitchFamily="34" charset="0"/>
                <a:sym typeface="Arial"/>
              </a:rPr>
              <a:t>Phase 2/3 QUILT</a:t>
            </a:r>
            <a:r>
              <a:rPr kumimoji="0" lang="en-US" sz="1300" b="1" i="0" u="none" strike="noStrike" kern="1200" cap="none" spc="0" normalizeH="0" baseline="30000" noProof="0" dirty="0">
                <a:ln>
                  <a:noFill/>
                </a:ln>
                <a:solidFill>
                  <a:srgbClr val="1B2F5C"/>
                </a:solidFill>
                <a:effectLst/>
                <a:uLnTx/>
                <a:uFillTx/>
                <a:latin typeface="Trebuchet MS"/>
                <a:ea typeface="ＭＳ Ｐゴシック" charset="0"/>
                <a:cs typeface="Arial" panose="020B0604020202020204" pitchFamily="34" charset="0"/>
              </a:rPr>
              <a:t>13-15</a:t>
            </a:r>
            <a:r>
              <a:rPr kumimoji="0" lang="en-US" sz="1300" b="1" i="0" u="none" strike="noStrike" kern="0" cap="none" spc="0" normalizeH="0" baseline="0" noProof="0" dirty="0">
                <a:ln>
                  <a:noFill/>
                </a:ln>
                <a:solidFill>
                  <a:srgbClr val="1B2F5C"/>
                </a:solidFill>
                <a:effectLst/>
                <a:uLnTx/>
                <a:uFillTx/>
                <a:latin typeface="Trebuchet MS"/>
                <a:ea typeface="ＭＳ Ｐゴシック" charset="0"/>
                <a:cs typeface="Arial" panose="020B0604020202020204" pitchFamily="34" charset="0"/>
                <a:sym typeface="Arial"/>
              </a:rPr>
              <a:t> </a:t>
            </a:r>
            <a:endParaRPr kumimoji="0" lang="en-US" sz="1300" b="1" i="0" u="none" strike="sngStrike" kern="0" cap="none" spc="0" normalizeH="0" baseline="0" noProof="0" dirty="0">
              <a:ln>
                <a:noFill/>
              </a:ln>
              <a:solidFill>
                <a:srgbClr val="1B2F5C"/>
              </a:solidFill>
              <a:effectLst/>
              <a:uLnTx/>
              <a:uFillTx/>
              <a:latin typeface="Trebuchet MS"/>
              <a:ea typeface="+mn-ea"/>
              <a:cs typeface="+mn-cs"/>
              <a:sym typeface="Arial"/>
            </a:endParaRP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FDA approved April 2024</a:t>
            </a:r>
          </a:p>
        </p:txBody>
      </p:sp>
      <p:sp>
        <p:nvSpPr>
          <p:cNvPr id="21" name="Rounded Rectangle 20">
            <a:extLst>
              <a:ext uri="{FF2B5EF4-FFF2-40B4-BE49-F238E27FC236}">
                <a16:creationId xmlns:a16="http://schemas.microsoft.com/office/drawing/2014/main" id="{73968C18-0C5C-C267-49FC-EB3B5536959B}"/>
              </a:ext>
            </a:extLst>
          </p:cNvPr>
          <p:cNvSpPr/>
          <p:nvPr/>
        </p:nvSpPr>
        <p:spPr>
          <a:xfrm>
            <a:off x="8305800" y="3213576"/>
            <a:ext cx="3520440" cy="692497"/>
          </a:xfrm>
          <a:prstGeom prst="rect">
            <a:avLst/>
          </a:prstGeom>
          <a:solidFill>
            <a:schemeClr val="accent6">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sp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Viral gene transfer: </a:t>
            </a:r>
            <a:r>
              <a:rPr kumimoji="0" lang="en-US" sz="1300" b="1" i="0" u="none" strike="noStrike" kern="1200" cap="none" spc="0" normalizeH="0" baseline="0" noProof="0" dirty="0" err="1">
                <a:ln>
                  <a:noFill/>
                </a:ln>
                <a:solidFill>
                  <a:srgbClr val="1B2F5C"/>
                </a:solidFill>
                <a:effectLst/>
                <a:uLnTx/>
                <a:uFillTx/>
                <a:latin typeface="Trebuchet MS"/>
                <a:ea typeface="+mn-ea"/>
                <a:cs typeface="+mn-cs"/>
              </a:rPr>
              <a:t>n</a:t>
            </a:r>
            <a:r>
              <a:rPr kumimoji="0" lang="en-US" sz="1300" b="1" i="0" u="none" strike="noStrike" kern="0" cap="none" spc="0" normalizeH="0" baseline="0" noProof="0" dirty="0" err="1">
                <a:ln>
                  <a:noFill/>
                </a:ln>
                <a:solidFill>
                  <a:srgbClr val="1B2F5C"/>
                </a:solidFill>
                <a:effectLst/>
                <a:uLnTx/>
                <a:uFillTx/>
                <a:latin typeface="Trebuchet MS"/>
                <a:ea typeface="+mn-ea"/>
                <a:cs typeface="+mn-cs"/>
                <a:sym typeface="Arial"/>
              </a:rPr>
              <a:t>adofaragene</a:t>
            </a: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 </a:t>
            </a:r>
            <a:r>
              <a:rPr kumimoji="0" lang="en-US" sz="1300" b="1" i="0" u="none" strike="noStrike" kern="1200" cap="none" spc="0" normalizeH="0" baseline="0" noProof="0" dirty="0" err="1">
                <a:ln>
                  <a:noFill/>
                </a:ln>
                <a:solidFill>
                  <a:srgbClr val="1B2F5C"/>
                </a:solidFill>
                <a:effectLst/>
                <a:uLnTx/>
                <a:uFillTx/>
                <a:latin typeface="Trebuchet MS"/>
                <a:ea typeface="+mn-ea"/>
                <a:cs typeface="+mn-cs"/>
              </a:rPr>
              <a:t>f</a:t>
            </a:r>
            <a:r>
              <a:rPr kumimoji="0" lang="en-US" sz="1300" b="1" i="0" u="none" strike="noStrike" kern="0" cap="none" spc="0" normalizeH="0" baseline="0" noProof="0" dirty="0" err="1">
                <a:ln>
                  <a:noFill/>
                </a:ln>
                <a:solidFill>
                  <a:srgbClr val="1B2F5C"/>
                </a:solidFill>
                <a:effectLst/>
                <a:uLnTx/>
                <a:uFillTx/>
                <a:latin typeface="Trebuchet MS"/>
                <a:ea typeface="+mn-ea"/>
                <a:cs typeface="+mn-cs"/>
                <a:sym typeface="Arial"/>
              </a:rPr>
              <a:t>iradenovec</a:t>
            </a:r>
            <a:r>
              <a:rPr kumimoji="0" lang="en-US" sz="1300" b="0" i="0" u="none" strike="noStrike" kern="0" cap="none" spc="0" normalizeH="0" baseline="30000" noProof="0" dirty="0">
                <a:ln>
                  <a:noFill/>
                </a:ln>
                <a:solidFill>
                  <a:srgbClr val="1B2F5C"/>
                </a:solidFill>
                <a:effectLst/>
                <a:uLnTx/>
                <a:uFillTx/>
                <a:latin typeface="Trebuchet MS"/>
                <a:ea typeface="+mn-ea"/>
                <a:cs typeface="Arial" panose="020B0604020202020204" pitchFamily="34" charset="0"/>
                <a:sym typeface="Arial"/>
              </a:rPr>
              <a:t>10-12</a:t>
            </a:r>
            <a:endPar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endParaRP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FDA approved December 2022</a:t>
            </a:r>
          </a:p>
        </p:txBody>
      </p:sp>
      <p:sp>
        <p:nvSpPr>
          <p:cNvPr id="10" name="Rounded Rectangle 9">
            <a:extLst>
              <a:ext uri="{FF2B5EF4-FFF2-40B4-BE49-F238E27FC236}">
                <a16:creationId xmlns:a16="http://schemas.microsoft.com/office/drawing/2014/main" id="{B37DB386-11A8-02CF-4DA6-1E4466EF0D4F}"/>
              </a:ext>
            </a:extLst>
          </p:cNvPr>
          <p:cNvSpPr/>
          <p:nvPr/>
        </p:nvSpPr>
        <p:spPr>
          <a:xfrm>
            <a:off x="8305800" y="4127221"/>
            <a:ext cx="3520440" cy="892552"/>
          </a:xfrm>
          <a:prstGeom prst="rect">
            <a:avLst/>
          </a:prstGeom>
          <a:solidFill>
            <a:schemeClr val="accent3">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sp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Gem + docetaxel</a:t>
            </a: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Approach for BCG-naive</a:t>
            </a:r>
            <a:r>
              <a:rPr kumimoji="0" lang="en-US" sz="1300" b="1" i="0" u="none" strike="noStrike" kern="0" cap="none" spc="0" normalizeH="0" baseline="30000" noProof="0" dirty="0">
                <a:ln>
                  <a:noFill/>
                </a:ln>
                <a:solidFill>
                  <a:srgbClr val="1B2F5C"/>
                </a:solidFill>
                <a:effectLst/>
                <a:uLnTx/>
                <a:uFillTx/>
                <a:latin typeface="Trebuchet MS"/>
                <a:ea typeface="+mn-ea"/>
                <a:cs typeface="+mn-cs"/>
                <a:sym typeface="Arial"/>
              </a:rPr>
              <a:t>17</a:t>
            </a: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Phase 3 BRIDGE/EA8212: </a:t>
            </a: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BCG vs gem/docetaxel</a:t>
            </a:r>
            <a:r>
              <a:rPr kumimoji="0" lang="en-US" sz="1300" b="1" i="0" u="none" strike="noStrike" kern="0" cap="none" spc="0" normalizeH="0" baseline="30000" noProof="0" dirty="0">
                <a:ln>
                  <a:noFill/>
                </a:ln>
                <a:solidFill>
                  <a:srgbClr val="1B2F5C"/>
                </a:solidFill>
                <a:effectLst/>
                <a:uLnTx/>
                <a:uFillTx/>
                <a:latin typeface="Trebuchet MS"/>
                <a:ea typeface="+mn-ea"/>
                <a:cs typeface="+mn-cs"/>
                <a:sym typeface="Arial"/>
              </a:rPr>
              <a:t>18</a:t>
            </a:r>
          </a:p>
        </p:txBody>
      </p:sp>
      <p:sp>
        <p:nvSpPr>
          <p:cNvPr id="12" name="Rounded Rectangle 7">
            <a:extLst>
              <a:ext uri="{FF2B5EF4-FFF2-40B4-BE49-F238E27FC236}">
                <a16:creationId xmlns:a16="http://schemas.microsoft.com/office/drawing/2014/main" id="{5917B254-88C1-5AA9-FFBF-B92FAA014A18}"/>
              </a:ext>
            </a:extLst>
          </p:cNvPr>
          <p:cNvSpPr/>
          <p:nvPr/>
        </p:nvSpPr>
        <p:spPr>
          <a:xfrm>
            <a:off x="368829" y="2700828"/>
            <a:ext cx="3516115" cy="1292662"/>
          </a:xfrm>
          <a:prstGeom prst="rect">
            <a:avLst/>
          </a:prstGeom>
          <a:solidFill>
            <a:schemeClr val="accent6">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sp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1200" cap="none" spc="0" normalizeH="0" baseline="0" noProof="0" dirty="0">
                <a:ln>
                  <a:noFill/>
                </a:ln>
                <a:solidFill>
                  <a:srgbClr val="1B2F5C"/>
                </a:solidFill>
                <a:effectLst/>
                <a:uLnTx/>
                <a:uFillTx/>
                <a:latin typeface="Trebuchet MS"/>
                <a:ea typeface="+mn-ea"/>
                <a:cs typeface="+mn-cs"/>
              </a:rPr>
              <a:t>Intravesical delivery system for s</a:t>
            </a:r>
            <a:r>
              <a:rPr kumimoji="0" lang="en-US" sz="1300" b="1" i="0" u="none" strike="noStrike" kern="0" cap="none" spc="0" normalizeH="0" baseline="0" noProof="0" dirty="0" err="1">
                <a:ln>
                  <a:noFill/>
                </a:ln>
                <a:solidFill>
                  <a:srgbClr val="1B2F5C"/>
                </a:solidFill>
                <a:effectLst/>
                <a:uLnTx/>
                <a:uFillTx/>
                <a:latin typeface="Trebuchet MS"/>
                <a:ea typeface="+mn-ea"/>
                <a:cs typeface="+mn-cs"/>
                <a:sym typeface="Arial"/>
              </a:rPr>
              <a:t>ustained</a:t>
            </a: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 release of gem via TAR-200</a:t>
            </a: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Phase 2b SunRISe-1</a:t>
            </a:r>
            <a:r>
              <a:rPr kumimoji="0" lang="en-US" sz="1300" b="1" i="0" u="none" strike="noStrike" kern="1200" cap="none" spc="0" normalizeH="0" baseline="30000" noProof="0" dirty="0">
                <a:ln>
                  <a:noFill/>
                </a:ln>
                <a:solidFill>
                  <a:srgbClr val="1B2F5C"/>
                </a:solidFill>
                <a:effectLst/>
                <a:uLnTx/>
                <a:uFillTx/>
                <a:latin typeface="Trebuchet MS"/>
                <a:ea typeface="+mn-ea"/>
                <a:cs typeface="+mn-cs"/>
              </a:rPr>
              <a:t>5-7</a:t>
            </a:r>
            <a:endParaRPr kumimoji="0" lang="en-US" sz="1300" b="1" i="0" u="none" strike="noStrike" kern="0" cap="none" spc="0" normalizeH="0" baseline="30000" noProof="0" dirty="0">
              <a:ln>
                <a:noFill/>
              </a:ln>
              <a:solidFill>
                <a:srgbClr val="1B2F5C"/>
              </a:solidFill>
              <a:effectLst/>
              <a:uLnTx/>
              <a:uFillTx/>
              <a:latin typeface="Trebuchet MS"/>
              <a:ea typeface="+mn-ea"/>
              <a:cs typeface="+mn-cs"/>
              <a:sym typeface="Arial"/>
            </a:endParaRP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Phase 3 SunRISe-3</a:t>
            </a:r>
            <a:r>
              <a:rPr kumimoji="0" lang="en-US" sz="1300" b="1" i="0" u="none" strike="noStrike" kern="1200" cap="none" spc="0" normalizeH="0" baseline="30000" noProof="0" dirty="0">
                <a:ln>
                  <a:noFill/>
                </a:ln>
                <a:solidFill>
                  <a:srgbClr val="1B2F5C"/>
                </a:solidFill>
                <a:effectLst/>
                <a:uLnTx/>
                <a:uFillTx/>
                <a:latin typeface="Trebuchet MS"/>
                <a:ea typeface="+mn-ea"/>
                <a:cs typeface="+mn-cs"/>
              </a:rPr>
              <a:t>8</a:t>
            </a:r>
            <a:endParaRPr kumimoji="0" lang="en-US" sz="1300" b="1" i="0" u="none" strike="noStrike" kern="0" cap="none" spc="0" normalizeH="0" baseline="30000" noProof="0" dirty="0">
              <a:ln>
                <a:noFill/>
              </a:ln>
              <a:solidFill>
                <a:srgbClr val="1B2F5C"/>
              </a:solidFill>
              <a:effectLst/>
              <a:uLnTx/>
              <a:uFillTx/>
              <a:latin typeface="Trebuchet MS"/>
              <a:ea typeface="+mn-ea"/>
              <a:cs typeface="+mn-cs"/>
              <a:sym typeface="Arial"/>
            </a:endParaRP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Phase 3 </a:t>
            </a:r>
            <a:r>
              <a:rPr kumimoji="0" lang="en-US" sz="1300" b="1" i="0" u="none" strike="noStrike" kern="1200" cap="none" spc="0" normalizeH="0" baseline="0" noProof="0" dirty="0">
                <a:ln>
                  <a:noFill/>
                </a:ln>
                <a:solidFill>
                  <a:srgbClr val="1B2F5C"/>
                </a:solidFill>
                <a:effectLst/>
                <a:uLnTx/>
                <a:uFillTx/>
                <a:latin typeface="Trebuchet MS"/>
                <a:ea typeface="+mn-ea"/>
                <a:cs typeface="+mn-cs"/>
              </a:rPr>
              <a:t>SunRISe-5</a:t>
            </a:r>
            <a:r>
              <a:rPr kumimoji="0" lang="en-US" sz="1300" b="1" i="0" u="none" strike="noStrike" kern="1200" cap="none" spc="0" normalizeH="0" baseline="30000" noProof="0" dirty="0">
                <a:ln>
                  <a:noFill/>
                </a:ln>
                <a:solidFill>
                  <a:srgbClr val="1B2F5C"/>
                </a:solidFill>
                <a:effectLst/>
                <a:uLnTx/>
                <a:uFillTx/>
                <a:latin typeface="Trebuchet MS"/>
                <a:ea typeface="+mn-ea"/>
                <a:cs typeface="+mn-cs"/>
              </a:rPr>
              <a:t>9</a:t>
            </a:r>
            <a:endParaRPr kumimoji="0" lang="en-US" sz="1300" b="1" i="0" u="none" strike="noStrike" kern="0" cap="none" spc="0" normalizeH="0" baseline="30000" noProof="0" dirty="0">
              <a:ln>
                <a:noFill/>
              </a:ln>
              <a:solidFill>
                <a:srgbClr val="1B2F5C"/>
              </a:solidFill>
              <a:effectLst/>
              <a:uLnTx/>
              <a:uFillTx/>
              <a:latin typeface="Trebuchet MS"/>
              <a:ea typeface="+mn-ea"/>
              <a:cs typeface="+mn-cs"/>
              <a:sym typeface="Arial"/>
            </a:endParaRP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FDA breakthrough </a:t>
            </a:r>
            <a:r>
              <a:rPr kumimoji="0" lang="en-US" sz="1300" b="1" i="0" u="none" strike="noStrike" kern="1200" cap="none" spc="0" normalizeH="0" baseline="0" noProof="0" dirty="0">
                <a:ln>
                  <a:noFill/>
                </a:ln>
                <a:solidFill>
                  <a:srgbClr val="1B2F5C"/>
                </a:solidFill>
                <a:effectLst/>
                <a:uLnTx/>
                <a:uFillTx/>
                <a:latin typeface="Trebuchet MS"/>
                <a:ea typeface="+mn-ea"/>
                <a:cs typeface="+mn-cs"/>
              </a:rPr>
              <a:t>d</a:t>
            </a:r>
            <a:r>
              <a:rPr kumimoji="0" lang="en-US" sz="1300" b="1" i="0" u="none" strike="noStrike" kern="0" cap="none" spc="0" normalizeH="0" baseline="0" noProof="0" dirty="0" err="1">
                <a:ln>
                  <a:noFill/>
                </a:ln>
                <a:solidFill>
                  <a:srgbClr val="1B2F5C"/>
                </a:solidFill>
                <a:effectLst/>
                <a:uLnTx/>
                <a:uFillTx/>
                <a:latin typeface="Trebuchet MS"/>
                <a:ea typeface="+mn-ea"/>
                <a:cs typeface="+mn-cs"/>
                <a:sym typeface="Arial"/>
              </a:rPr>
              <a:t>esignation</a:t>
            </a:r>
            <a:endPar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endParaRPr>
          </a:p>
        </p:txBody>
      </p:sp>
      <p:grpSp>
        <p:nvGrpSpPr>
          <p:cNvPr id="14" name="Group 13">
            <a:extLst>
              <a:ext uri="{FF2B5EF4-FFF2-40B4-BE49-F238E27FC236}">
                <a16:creationId xmlns:a16="http://schemas.microsoft.com/office/drawing/2014/main" id="{A0E10ECE-BA2D-B313-C160-094A863F5A33}"/>
              </a:ext>
            </a:extLst>
          </p:cNvPr>
          <p:cNvGrpSpPr/>
          <p:nvPr/>
        </p:nvGrpSpPr>
        <p:grpSpPr>
          <a:xfrm>
            <a:off x="4881381" y="2786395"/>
            <a:ext cx="2432313" cy="1809129"/>
            <a:chOff x="4877677" y="2438914"/>
            <a:chExt cx="2432313" cy="1809129"/>
          </a:xfrm>
        </p:grpSpPr>
        <p:sp>
          <p:nvSpPr>
            <p:cNvPr id="7" name="Rectangle 6">
              <a:extLst>
                <a:ext uri="{FF2B5EF4-FFF2-40B4-BE49-F238E27FC236}">
                  <a16:creationId xmlns:a16="http://schemas.microsoft.com/office/drawing/2014/main" id="{176B8520-33F5-1E90-EB43-C37162219570}"/>
                </a:ext>
              </a:extLst>
            </p:cNvPr>
            <p:cNvSpPr/>
            <p:nvPr/>
          </p:nvSpPr>
          <p:spPr>
            <a:xfrm>
              <a:off x="5944223" y="3682587"/>
              <a:ext cx="299221" cy="56545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srgbClr val="FFFFFF"/>
                </a:solidFill>
                <a:effectLst/>
                <a:uLnTx/>
                <a:uFillTx/>
                <a:latin typeface="Trebuchet MS"/>
                <a:ea typeface="+mn-ea"/>
                <a:cs typeface="+mn-cs"/>
                <a:sym typeface="Arial"/>
              </a:endParaRPr>
            </a:p>
          </p:txBody>
        </p:sp>
        <p:sp>
          <p:nvSpPr>
            <p:cNvPr id="6" name="Oval 5">
              <a:extLst>
                <a:ext uri="{FF2B5EF4-FFF2-40B4-BE49-F238E27FC236}">
                  <a16:creationId xmlns:a16="http://schemas.microsoft.com/office/drawing/2014/main" id="{490BA500-C4F2-E803-1BA4-672AB8E99C75}"/>
                </a:ext>
              </a:extLst>
            </p:cNvPr>
            <p:cNvSpPr/>
            <p:nvPr/>
          </p:nvSpPr>
          <p:spPr>
            <a:xfrm>
              <a:off x="4877677" y="2438914"/>
              <a:ext cx="2432313" cy="1316652"/>
            </a:xfrm>
            <a:custGeom>
              <a:avLst/>
              <a:gdLst>
                <a:gd name="connsiteX0" fmla="*/ 0 w 2174708"/>
                <a:gd name="connsiteY0" fmla="*/ 742797 h 1485593"/>
                <a:gd name="connsiteX1" fmla="*/ 1087354 w 2174708"/>
                <a:gd name="connsiteY1" fmla="*/ 0 h 1485593"/>
                <a:gd name="connsiteX2" fmla="*/ 2174708 w 2174708"/>
                <a:gd name="connsiteY2" fmla="*/ 742797 h 1485593"/>
                <a:gd name="connsiteX3" fmla="*/ 1087354 w 2174708"/>
                <a:gd name="connsiteY3" fmla="*/ 1485594 h 1485593"/>
                <a:gd name="connsiteX4" fmla="*/ 0 w 2174708"/>
                <a:gd name="connsiteY4" fmla="*/ 742797 h 1485593"/>
                <a:gd name="connsiteX0" fmla="*/ 0 w 2202140"/>
                <a:gd name="connsiteY0" fmla="*/ 634039 h 1487248"/>
                <a:gd name="connsiteX1" fmla="*/ 1114786 w 2202140"/>
                <a:gd name="connsiteY1" fmla="*/ 970 h 1487248"/>
                <a:gd name="connsiteX2" fmla="*/ 2202140 w 2202140"/>
                <a:gd name="connsiteY2" fmla="*/ 743767 h 1487248"/>
                <a:gd name="connsiteX3" fmla="*/ 1114786 w 2202140"/>
                <a:gd name="connsiteY3" fmla="*/ 1486564 h 1487248"/>
                <a:gd name="connsiteX4" fmla="*/ 0 w 2202140"/>
                <a:gd name="connsiteY4" fmla="*/ 634039 h 1487248"/>
                <a:gd name="connsiteX0" fmla="*/ 0 w 2229572"/>
                <a:gd name="connsiteY0" fmla="*/ 633078 h 1485606"/>
                <a:gd name="connsiteX1" fmla="*/ 1114786 w 2229572"/>
                <a:gd name="connsiteY1" fmla="*/ 9 h 1485606"/>
                <a:gd name="connsiteX2" fmla="*/ 2229572 w 2229572"/>
                <a:gd name="connsiteY2" fmla="*/ 623934 h 1485606"/>
                <a:gd name="connsiteX3" fmla="*/ 1114786 w 2229572"/>
                <a:gd name="connsiteY3" fmla="*/ 1485603 h 1485606"/>
                <a:gd name="connsiteX4" fmla="*/ 0 w 2229572"/>
                <a:gd name="connsiteY4" fmla="*/ 633078 h 1485606"/>
                <a:gd name="connsiteX0" fmla="*/ 0 w 2229572"/>
                <a:gd name="connsiteY0" fmla="*/ 633081 h 1485609"/>
                <a:gd name="connsiteX1" fmla="*/ 1114786 w 2229572"/>
                <a:gd name="connsiteY1" fmla="*/ 12 h 1485609"/>
                <a:gd name="connsiteX2" fmla="*/ 2229572 w 2229572"/>
                <a:gd name="connsiteY2" fmla="*/ 623937 h 1485609"/>
                <a:gd name="connsiteX3" fmla="*/ 1114786 w 2229572"/>
                <a:gd name="connsiteY3" fmla="*/ 1485606 h 1485609"/>
                <a:gd name="connsiteX4" fmla="*/ 0 w 2229572"/>
                <a:gd name="connsiteY4" fmla="*/ 633081 h 1485609"/>
                <a:gd name="connsiteX0" fmla="*/ 323 w 2229895"/>
                <a:gd name="connsiteY0" fmla="*/ 633081 h 1485610"/>
                <a:gd name="connsiteX1" fmla="*/ 1115109 w 2229895"/>
                <a:gd name="connsiteY1" fmla="*/ 12 h 1485610"/>
                <a:gd name="connsiteX2" fmla="*/ 2229895 w 2229895"/>
                <a:gd name="connsiteY2" fmla="*/ 623937 h 1485610"/>
                <a:gd name="connsiteX3" fmla="*/ 1115109 w 2229895"/>
                <a:gd name="connsiteY3" fmla="*/ 1485606 h 1485610"/>
                <a:gd name="connsiteX4" fmla="*/ 323 w 2229895"/>
                <a:gd name="connsiteY4" fmla="*/ 633081 h 148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9895" h="1485610">
                  <a:moveTo>
                    <a:pt x="323" y="633081"/>
                  </a:moveTo>
                  <a:cubicBezTo>
                    <a:pt x="-17965" y="149694"/>
                    <a:pt x="743514" y="1536"/>
                    <a:pt x="1115109" y="12"/>
                  </a:cubicBezTo>
                  <a:cubicBezTo>
                    <a:pt x="1486704" y="-1512"/>
                    <a:pt x="2211607" y="131406"/>
                    <a:pt x="2229895" y="623937"/>
                  </a:cubicBezTo>
                  <a:cubicBezTo>
                    <a:pt x="2229895" y="1034172"/>
                    <a:pt x="1486704" y="1484082"/>
                    <a:pt x="1115109" y="1485606"/>
                  </a:cubicBezTo>
                  <a:cubicBezTo>
                    <a:pt x="743514" y="1487130"/>
                    <a:pt x="18611" y="1116468"/>
                    <a:pt x="323" y="633081"/>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srgbClr val="FFFFFF"/>
                </a:solidFill>
                <a:effectLst/>
                <a:uLnTx/>
                <a:uFillTx/>
                <a:latin typeface="Trebuchet MS"/>
                <a:ea typeface="+mn-ea"/>
                <a:cs typeface="+mn-cs"/>
                <a:sym typeface="Arial"/>
              </a:endParaRPr>
            </a:p>
          </p:txBody>
        </p:sp>
        <p:sp>
          <p:nvSpPr>
            <p:cNvPr id="16" name="TextBox 15">
              <a:extLst>
                <a:ext uri="{FF2B5EF4-FFF2-40B4-BE49-F238E27FC236}">
                  <a16:creationId xmlns:a16="http://schemas.microsoft.com/office/drawing/2014/main" id="{1F8413D0-F165-BE10-E59E-0CC810B9EA76}"/>
                </a:ext>
              </a:extLst>
            </p:cNvPr>
            <p:cNvSpPr txBox="1"/>
            <p:nvPr/>
          </p:nvSpPr>
          <p:spPr>
            <a:xfrm>
              <a:off x="4974586" y="2755414"/>
              <a:ext cx="2238494" cy="646331"/>
            </a:xfrm>
            <a:prstGeom prst="rect">
              <a:avLst/>
            </a:prstGeom>
            <a:noFill/>
          </p:spPr>
          <p:txBody>
            <a:bodyPr wrap="square" rtlCol="0">
              <a:sp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FFFFFF"/>
                  </a:solidFill>
                  <a:effectLst/>
                  <a:uLnTx/>
                  <a:uFillTx/>
                  <a:latin typeface="Trebuchet MS"/>
                  <a:ea typeface="+mn-ea"/>
                  <a:cs typeface="Arial"/>
                  <a:sym typeface="Arial"/>
                </a:rPr>
                <a:t>BCG-unresponsive NMIBC</a:t>
              </a:r>
            </a:p>
          </p:txBody>
        </p:sp>
      </p:grpSp>
      <p:cxnSp>
        <p:nvCxnSpPr>
          <p:cNvPr id="13" name="Straight Arrow Connector 12">
            <a:extLst>
              <a:ext uri="{FF2B5EF4-FFF2-40B4-BE49-F238E27FC236}">
                <a16:creationId xmlns:a16="http://schemas.microsoft.com/office/drawing/2014/main" id="{4460E623-59D5-40DE-9352-94526068520C}"/>
              </a:ext>
            </a:extLst>
          </p:cNvPr>
          <p:cNvCxnSpPr>
            <a:cxnSpLocks/>
            <a:stCxn id="5" idx="2"/>
            <a:endCxn id="6" idx="1"/>
          </p:cNvCxnSpPr>
          <p:nvPr/>
        </p:nvCxnSpPr>
        <p:spPr>
          <a:xfrm>
            <a:off x="6097538" y="2567097"/>
            <a:ext cx="176" cy="21930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1705FF6E-AAB7-D730-6965-F7779E093AE5}"/>
              </a:ext>
            </a:extLst>
          </p:cNvPr>
          <p:cNvSpPr/>
          <p:nvPr/>
        </p:nvSpPr>
        <p:spPr>
          <a:xfrm>
            <a:off x="4717612" y="1874600"/>
            <a:ext cx="2759851" cy="692497"/>
          </a:xfrm>
          <a:prstGeom prst="rect">
            <a:avLst/>
          </a:prstGeom>
          <a:solidFill>
            <a:schemeClr val="accent4">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rIns="91440" rtlCol="0" anchor="ctr">
            <a:sp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FGFR inhibition via i</a:t>
            </a:r>
            <a:r>
              <a:rPr kumimoji="0" lang="en-US" sz="1300" b="1" i="0" u="none" strike="noStrike" kern="0" cap="none" spc="0" normalizeH="0" baseline="0" noProof="0" dirty="0">
                <a:ln>
                  <a:noFill/>
                </a:ln>
                <a:solidFill>
                  <a:srgbClr val="1B2F5C"/>
                </a:solidFill>
                <a:effectLst/>
                <a:uLnTx/>
                <a:uFillTx/>
                <a:latin typeface="Trebuchet MS"/>
                <a:ea typeface="+mn-ea"/>
                <a:cs typeface="Arial" panose="020B0604020202020204" pitchFamily="34" charset="0"/>
                <a:sym typeface="Arial"/>
              </a:rPr>
              <a:t>ntravesical delivery of ERDA-TAR-210</a:t>
            </a:r>
            <a:r>
              <a:rPr kumimoji="0" lang="en-US" sz="1300" b="1" i="0" u="none" strike="noStrike" kern="0" cap="none" spc="0" normalizeH="0" baseline="30000" noProof="0" dirty="0">
                <a:ln>
                  <a:noFill/>
                </a:ln>
                <a:solidFill>
                  <a:srgbClr val="1B2F5C"/>
                </a:solidFill>
                <a:effectLst/>
                <a:uLnTx/>
                <a:uFillTx/>
                <a:latin typeface="Trebuchet MS"/>
                <a:ea typeface="+mn-ea"/>
                <a:cs typeface="Arial" panose="020B0604020202020204" pitchFamily="34" charset="0"/>
                <a:sym typeface="Arial"/>
              </a:rPr>
              <a:t>2</a:t>
            </a:r>
            <a:br>
              <a:rPr kumimoji="0" lang="en-US" sz="1300" b="1" i="0" u="none" strike="noStrike" kern="0" cap="none" spc="0" normalizeH="0" baseline="30000" noProof="0" dirty="0">
                <a:ln>
                  <a:noFill/>
                </a:ln>
                <a:solidFill>
                  <a:srgbClr val="1B2F5C"/>
                </a:solidFill>
                <a:effectLst/>
                <a:uLnTx/>
                <a:uFillTx/>
                <a:latin typeface="Trebuchet MS"/>
                <a:ea typeface="+mn-ea"/>
                <a:cs typeface="Arial" panose="020B0604020202020204" pitchFamily="34" charset="0"/>
                <a:sym typeface="Arial"/>
              </a:rPr>
            </a:br>
            <a:r>
              <a:rPr kumimoji="0" lang="en-US" sz="1300" b="1" i="0" u="none" strike="noStrike" kern="0" cap="none" spc="0" normalizeH="0" baseline="0" noProof="0" dirty="0">
                <a:ln>
                  <a:noFill/>
                </a:ln>
                <a:solidFill>
                  <a:srgbClr val="1B2F5C"/>
                </a:solidFill>
                <a:effectLst/>
                <a:uLnTx/>
                <a:uFillTx/>
                <a:latin typeface="Trebuchet MS"/>
                <a:ea typeface="+mn-ea"/>
                <a:cs typeface="Arial" panose="020B0604020202020204" pitchFamily="34" charset="0"/>
                <a:sym typeface="Arial"/>
              </a:rPr>
              <a:t>Phase 1</a:t>
            </a:r>
            <a:endParaRPr kumimoji="0" lang="en-US" sz="1300" b="1" i="0" u="none" strike="noStrike" kern="0" cap="none" spc="0" normalizeH="0" baseline="30000" noProof="0" dirty="0">
              <a:ln>
                <a:noFill/>
              </a:ln>
              <a:solidFill>
                <a:srgbClr val="1B2F5C"/>
              </a:solidFill>
              <a:effectLst/>
              <a:uLnTx/>
              <a:uFillTx/>
              <a:latin typeface="Trebuchet MS"/>
              <a:ea typeface="+mn-ea"/>
              <a:cs typeface="Arial" panose="020B0604020202020204" pitchFamily="34" charset="0"/>
              <a:sym typeface="Arial"/>
            </a:endParaRPr>
          </a:p>
        </p:txBody>
      </p:sp>
      <p:sp>
        <p:nvSpPr>
          <p:cNvPr id="27" name="Rounded Rectangle 7">
            <a:extLst>
              <a:ext uri="{FF2B5EF4-FFF2-40B4-BE49-F238E27FC236}">
                <a16:creationId xmlns:a16="http://schemas.microsoft.com/office/drawing/2014/main" id="{A4AC2140-4689-B3AF-CB43-EF69DD97CA3D}"/>
              </a:ext>
            </a:extLst>
          </p:cNvPr>
          <p:cNvSpPr/>
          <p:nvPr/>
        </p:nvSpPr>
        <p:spPr>
          <a:xfrm>
            <a:off x="4717612" y="4302718"/>
            <a:ext cx="2759851" cy="717055"/>
          </a:xfrm>
          <a:prstGeom prst="rect">
            <a:avLst/>
          </a:prstGeom>
          <a:solidFill>
            <a:schemeClr val="accent4">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sp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Intravesical ADC (EV) </a:t>
            </a:r>
            <a:b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b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EV-104</a:t>
            </a:r>
            <a:r>
              <a:rPr kumimoji="0" lang="en-US" sz="1300" b="1" i="0" u="none" strike="noStrike" kern="0" cap="none" spc="0" normalizeH="0" baseline="30000" noProof="0" dirty="0">
                <a:ln>
                  <a:noFill/>
                </a:ln>
                <a:solidFill>
                  <a:srgbClr val="1B2F5C"/>
                </a:solidFill>
                <a:effectLst/>
                <a:uLnTx/>
                <a:uFillTx/>
                <a:latin typeface="Trebuchet MS"/>
                <a:ea typeface="+mn-ea"/>
                <a:cs typeface="+mn-cs"/>
                <a:sym typeface="Arial"/>
              </a:rPr>
              <a:t>16</a:t>
            </a: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Phase 1</a:t>
            </a:r>
          </a:p>
        </p:txBody>
      </p:sp>
      <p:sp>
        <p:nvSpPr>
          <p:cNvPr id="39" name="Rounded Rectangle 20">
            <a:extLst>
              <a:ext uri="{FF2B5EF4-FFF2-40B4-BE49-F238E27FC236}">
                <a16:creationId xmlns:a16="http://schemas.microsoft.com/office/drawing/2014/main" id="{56451648-E88B-8450-F5D3-8EDF7DECA7BD}"/>
              </a:ext>
            </a:extLst>
          </p:cNvPr>
          <p:cNvSpPr/>
          <p:nvPr/>
        </p:nvSpPr>
        <p:spPr>
          <a:xfrm>
            <a:off x="8305800" y="1879126"/>
            <a:ext cx="3520440" cy="1113303"/>
          </a:xfrm>
          <a:prstGeom prst="rect">
            <a:avLst/>
          </a:prstGeom>
          <a:solidFill>
            <a:schemeClr val="accent2">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rIns="91440" rtlCol="0" anchor="ctr">
            <a:sp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CG0070 (c</a:t>
            </a:r>
            <a:r>
              <a:rPr kumimoji="0" lang="en-US" sz="1300" b="1" i="0" u="none" strike="noStrike" kern="0" cap="none" spc="0" normalizeH="0" baseline="0" noProof="0" dirty="0" err="1">
                <a:ln>
                  <a:noFill/>
                </a:ln>
                <a:solidFill>
                  <a:srgbClr val="1B2F5C"/>
                </a:solidFill>
                <a:effectLst/>
                <a:uLnTx/>
                <a:uFillTx/>
                <a:latin typeface="Trebuchet MS"/>
                <a:ea typeface="+mn-ea"/>
                <a:cs typeface="+mn-cs"/>
                <a:sym typeface="Arial"/>
              </a:rPr>
              <a:t>retostimogene</a:t>
            </a: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a:t>
            </a: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Phase 3 BOND-003</a:t>
            </a:r>
            <a:r>
              <a:rPr kumimoji="0" lang="en-US" sz="1300" b="1" i="0" u="none" strike="noStrike" kern="0" cap="none" spc="0" normalizeH="0" baseline="30000" noProof="0" dirty="0">
                <a:ln>
                  <a:noFill/>
                </a:ln>
                <a:solidFill>
                  <a:srgbClr val="1B2F5C"/>
                </a:solidFill>
                <a:effectLst/>
                <a:uLnTx/>
                <a:uFillTx/>
                <a:latin typeface="Trebuchet MS"/>
                <a:ea typeface="+mn-ea"/>
                <a:cs typeface="+mn-cs"/>
                <a:sym typeface="Arial"/>
              </a:rPr>
              <a:t>3</a:t>
            </a:r>
            <a:b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b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CG0070 + PEMBRO </a:t>
            </a:r>
            <a:b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b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Phase 2 CORE1</a:t>
            </a:r>
            <a:r>
              <a:rPr kumimoji="0" lang="en-US" sz="1300" b="1" i="0" u="none" strike="noStrike" kern="0" cap="none" spc="0" normalizeH="0" baseline="30000" noProof="0" dirty="0">
                <a:ln>
                  <a:noFill/>
                </a:ln>
                <a:solidFill>
                  <a:srgbClr val="1B2F5C"/>
                </a:solidFill>
                <a:effectLst/>
                <a:uLnTx/>
                <a:uFillTx/>
                <a:latin typeface="Trebuchet MS"/>
                <a:ea typeface="+mn-ea"/>
                <a:cs typeface="+mn-cs"/>
                <a:sym typeface="Arial"/>
              </a:rPr>
              <a:t>4</a:t>
            </a:r>
          </a:p>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r>
              <a:rPr kumimoji="0" lang="en-US" sz="1300" b="1" i="0" u="none" strike="noStrike" kern="0" cap="none" spc="0" normalizeH="0" baseline="0" noProof="0" dirty="0">
                <a:ln>
                  <a:noFill/>
                </a:ln>
                <a:solidFill>
                  <a:srgbClr val="1B2F5C"/>
                </a:solidFill>
                <a:effectLst/>
                <a:uLnTx/>
                <a:uFillTx/>
                <a:latin typeface="Trebuchet MS"/>
                <a:ea typeface="+mn-ea"/>
                <a:cs typeface="+mn-cs"/>
                <a:sym typeface="Arial"/>
              </a:rPr>
              <a:t>FDA breakthrough designation</a:t>
            </a:r>
          </a:p>
        </p:txBody>
      </p:sp>
      <p:grpSp>
        <p:nvGrpSpPr>
          <p:cNvPr id="28" name="Group 27">
            <a:extLst>
              <a:ext uri="{FF2B5EF4-FFF2-40B4-BE49-F238E27FC236}">
                <a16:creationId xmlns:a16="http://schemas.microsoft.com/office/drawing/2014/main" id="{2247EBFF-D4FD-AF47-61EC-AE4ED11F0D43}"/>
              </a:ext>
            </a:extLst>
          </p:cNvPr>
          <p:cNvGrpSpPr/>
          <p:nvPr/>
        </p:nvGrpSpPr>
        <p:grpSpPr>
          <a:xfrm>
            <a:off x="3884943" y="2220849"/>
            <a:ext cx="1097051" cy="2352648"/>
            <a:chOff x="3881239" y="2220849"/>
            <a:chExt cx="1097051" cy="2352648"/>
          </a:xfrm>
        </p:grpSpPr>
        <p:cxnSp>
          <p:nvCxnSpPr>
            <p:cNvPr id="17" name="Straight Arrow Connector 16">
              <a:extLst>
                <a:ext uri="{FF2B5EF4-FFF2-40B4-BE49-F238E27FC236}">
                  <a16:creationId xmlns:a16="http://schemas.microsoft.com/office/drawing/2014/main" id="{F452007C-03D9-07BF-2E4B-C0F1413B6564}"/>
                </a:ext>
              </a:extLst>
            </p:cNvPr>
            <p:cNvCxnSpPr>
              <a:stCxn id="4" idx="3"/>
            </p:cNvCxnSpPr>
            <p:nvPr/>
          </p:nvCxnSpPr>
          <p:spPr>
            <a:xfrm>
              <a:off x="3884943" y="2220849"/>
              <a:ext cx="1093347" cy="890615"/>
            </a:xfrm>
            <a:prstGeom prst="straightConnector1">
              <a:avLst/>
            </a:prstGeom>
            <a:ln w="28575" cap="rnd">
              <a:solidFill>
                <a:schemeClr val="accent3"/>
              </a:solidFill>
              <a:tailEnd type="triangle"/>
            </a:ln>
          </p:spPr>
          <p:style>
            <a:lnRef idx="1">
              <a:srgbClr val="BE2BBB"/>
            </a:lnRef>
            <a:fillRef idx="0">
              <a:schemeClr val="accent1"/>
            </a:fillRef>
            <a:effectRef idx="0">
              <a:srgbClr val="000000"/>
            </a:effectRef>
            <a:fontRef idx="minor">
              <a:schemeClr val="lt1"/>
            </a:fontRef>
          </p:style>
        </p:cxnSp>
        <p:cxnSp>
          <p:nvCxnSpPr>
            <p:cNvPr id="19" name="Straight Arrow Connector 18">
              <a:extLst>
                <a:ext uri="{FF2B5EF4-FFF2-40B4-BE49-F238E27FC236}">
                  <a16:creationId xmlns:a16="http://schemas.microsoft.com/office/drawing/2014/main" id="{6C62D2ED-144E-0F46-EE14-C41A73C21CD8}"/>
                </a:ext>
              </a:extLst>
            </p:cNvPr>
            <p:cNvCxnSpPr>
              <a:stCxn id="12" idx="3"/>
            </p:cNvCxnSpPr>
            <p:nvPr/>
          </p:nvCxnSpPr>
          <p:spPr>
            <a:xfrm>
              <a:off x="3884944" y="3347159"/>
              <a:ext cx="996437" cy="0"/>
            </a:xfrm>
            <a:prstGeom prst="straightConnector1">
              <a:avLst/>
            </a:prstGeom>
            <a:ln w="28575" cap="rnd">
              <a:solidFill>
                <a:schemeClr val="accent6"/>
              </a:solidFill>
              <a:tailEnd type="triangle"/>
            </a:ln>
          </p:spPr>
          <p:style>
            <a:lnRef idx="1">
              <a:srgbClr val="BE2BBB"/>
            </a:lnRef>
            <a:fillRef idx="0">
              <a:schemeClr val="accent1"/>
            </a:fillRef>
            <a:effectRef idx="0">
              <a:srgbClr val="000000"/>
            </a:effectRef>
            <a:fontRef idx="minor">
              <a:schemeClr val="lt1"/>
            </a:fontRef>
          </p:style>
        </p:cxnSp>
        <p:cxnSp>
          <p:nvCxnSpPr>
            <p:cNvPr id="24" name="Straight Arrow Connector 23">
              <a:extLst>
                <a:ext uri="{FF2B5EF4-FFF2-40B4-BE49-F238E27FC236}">
                  <a16:creationId xmlns:a16="http://schemas.microsoft.com/office/drawing/2014/main" id="{44904110-606A-0231-ACBA-97F739E004D2}"/>
                </a:ext>
              </a:extLst>
            </p:cNvPr>
            <p:cNvCxnSpPr>
              <a:cxnSpLocks/>
              <a:stCxn id="8" idx="3"/>
            </p:cNvCxnSpPr>
            <p:nvPr/>
          </p:nvCxnSpPr>
          <p:spPr>
            <a:xfrm flipV="1">
              <a:off x="3881239" y="3645358"/>
              <a:ext cx="996438" cy="928139"/>
            </a:xfrm>
            <a:prstGeom prst="straightConnector1">
              <a:avLst/>
            </a:prstGeom>
            <a:ln w="28575" cap="rnd">
              <a:solidFill>
                <a:schemeClr val="accent2"/>
              </a:solidFill>
              <a:tailEnd type="triangle"/>
            </a:ln>
          </p:spPr>
          <p:style>
            <a:lnRef idx="1">
              <a:srgbClr val="BE2BBB"/>
            </a:lnRef>
            <a:fillRef idx="0">
              <a:schemeClr val="accent1"/>
            </a:fillRef>
            <a:effectRef idx="0">
              <a:srgbClr val="000000"/>
            </a:effectRef>
            <a:fontRef idx="minor">
              <a:schemeClr val="lt1"/>
            </a:fontRef>
          </p:style>
        </p:cxnSp>
      </p:grpSp>
      <p:grpSp>
        <p:nvGrpSpPr>
          <p:cNvPr id="29" name="Group 28">
            <a:extLst>
              <a:ext uri="{FF2B5EF4-FFF2-40B4-BE49-F238E27FC236}">
                <a16:creationId xmlns:a16="http://schemas.microsoft.com/office/drawing/2014/main" id="{B369C5E9-80E7-A0A6-F541-6ECFF33FD7FD}"/>
              </a:ext>
            </a:extLst>
          </p:cNvPr>
          <p:cNvGrpSpPr/>
          <p:nvPr/>
        </p:nvGrpSpPr>
        <p:grpSpPr>
          <a:xfrm flipH="1">
            <a:off x="7179407" y="2435778"/>
            <a:ext cx="1126393" cy="2133400"/>
            <a:chOff x="3881239" y="2063245"/>
            <a:chExt cx="1126393" cy="2133400"/>
          </a:xfrm>
        </p:grpSpPr>
        <p:cxnSp>
          <p:nvCxnSpPr>
            <p:cNvPr id="30" name="Straight Arrow Connector 29">
              <a:extLst>
                <a:ext uri="{FF2B5EF4-FFF2-40B4-BE49-F238E27FC236}">
                  <a16:creationId xmlns:a16="http://schemas.microsoft.com/office/drawing/2014/main" id="{33F914E9-C5F7-3CBC-5EDA-E8B7EFE968D9}"/>
                </a:ext>
              </a:extLst>
            </p:cNvPr>
            <p:cNvCxnSpPr>
              <a:cxnSpLocks/>
              <a:stCxn id="39" idx="1"/>
            </p:cNvCxnSpPr>
            <p:nvPr/>
          </p:nvCxnSpPr>
          <p:spPr>
            <a:xfrm>
              <a:off x="3881239" y="2063245"/>
              <a:ext cx="1093347" cy="675686"/>
            </a:xfrm>
            <a:prstGeom prst="straightConnector1">
              <a:avLst/>
            </a:prstGeom>
            <a:ln w="28575" cap="rnd">
              <a:solidFill>
                <a:schemeClr val="accent2"/>
              </a:solidFill>
              <a:tailEnd type="triangle"/>
            </a:ln>
          </p:spPr>
          <p:style>
            <a:lnRef idx="1">
              <a:srgbClr val="BE2BBB"/>
            </a:lnRef>
            <a:fillRef idx="0">
              <a:schemeClr val="accent1"/>
            </a:fillRef>
            <a:effectRef idx="0">
              <a:srgbClr val="000000"/>
            </a:effectRef>
            <a:fontRef idx="minor">
              <a:schemeClr val="lt1"/>
            </a:fontRef>
          </p:style>
        </p:cxnSp>
        <p:cxnSp>
          <p:nvCxnSpPr>
            <p:cNvPr id="31" name="Straight Arrow Connector 30">
              <a:extLst>
                <a:ext uri="{FF2B5EF4-FFF2-40B4-BE49-F238E27FC236}">
                  <a16:creationId xmlns:a16="http://schemas.microsoft.com/office/drawing/2014/main" id="{1C7FF598-916B-FDE5-6181-A8A905125E30}"/>
                </a:ext>
              </a:extLst>
            </p:cNvPr>
            <p:cNvCxnSpPr>
              <a:cxnSpLocks/>
              <a:stCxn id="21" idx="1"/>
            </p:cNvCxnSpPr>
            <p:nvPr/>
          </p:nvCxnSpPr>
          <p:spPr>
            <a:xfrm flipV="1">
              <a:off x="3881239" y="2974626"/>
              <a:ext cx="996438" cy="212666"/>
            </a:xfrm>
            <a:prstGeom prst="straightConnector1">
              <a:avLst/>
            </a:prstGeom>
            <a:ln w="28575" cap="rnd">
              <a:solidFill>
                <a:schemeClr val="accent6"/>
              </a:solidFill>
              <a:tailEnd type="triangle"/>
            </a:ln>
          </p:spPr>
          <p:style>
            <a:lnRef idx="1">
              <a:srgbClr val="BE2BBB"/>
            </a:lnRef>
            <a:fillRef idx="0">
              <a:schemeClr val="accent1"/>
            </a:fillRef>
            <a:effectRef idx="0">
              <a:srgbClr val="000000"/>
            </a:effectRef>
            <a:fontRef idx="minor">
              <a:schemeClr val="lt1"/>
            </a:fontRef>
          </p:style>
        </p:cxnSp>
        <p:cxnSp>
          <p:nvCxnSpPr>
            <p:cNvPr id="33" name="Straight Arrow Connector 32">
              <a:extLst>
                <a:ext uri="{FF2B5EF4-FFF2-40B4-BE49-F238E27FC236}">
                  <a16:creationId xmlns:a16="http://schemas.microsoft.com/office/drawing/2014/main" id="{8CDA8AD9-449A-FEBF-F210-5306D583B9B4}"/>
                </a:ext>
              </a:extLst>
            </p:cNvPr>
            <p:cNvCxnSpPr>
              <a:cxnSpLocks/>
            </p:cNvCxnSpPr>
            <p:nvPr/>
          </p:nvCxnSpPr>
          <p:spPr>
            <a:xfrm flipV="1">
              <a:off x="3881239" y="3272825"/>
              <a:ext cx="1126393" cy="923820"/>
            </a:xfrm>
            <a:prstGeom prst="straightConnector1">
              <a:avLst/>
            </a:prstGeom>
            <a:ln w="28575" cap="rnd">
              <a:solidFill>
                <a:schemeClr val="accent3"/>
              </a:solidFill>
              <a:tailEnd type="triangle"/>
            </a:ln>
          </p:spPr>
          <p:style>
            <a:lnRef idx="1">
              <a:srgbClr val="BE2BBB"/>
            </a:lnRef>
            <a:fillRef idx="0">
              <a:schemeClr val="accent1"/>
            </a:fillRef>
            <a:effectRef idx="0">
              <a:srgbClr val="000000"/>
            </a:effectRef>
            <a:fontRef idx="minor">
              <a:schemeClr val="lt1"/>
            </a:fontRef>
          </p:style>
        </p:cxnSp>
      </p:grpSp>
    </p:spTree>
    <p:extLst>
      <p:ext uri="{BB962C8B-B14F-4D97-AF65-F5344CB8AC3E}">
        <p14:creationId xmlns:p14="http://schemas.microsoft.com/office/powerpoint/2010/main" val="18196134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3">
            <a:extLst>
              <a:ext uri="{FF2B5EF4-FFF2-40B4-BE49-F238E27FC236}">
                <a16:creationId xmlns:a16="http://schemas.microsoft.com/office/drawing/2014/main" id="{1BDC558E-AF0F-4406-BA08-C5EA43E477DA}"/>
              </a:ext>
            </a:extLst>
          </p:cNvPr>
          <p:cNvSpPr>
            <a:spLocks noGrp="1"/>
          </p:cNvSpPr>
          <p:nvPr>
            <p:ph type="sldNum" sz="quarter" idx="12"/>
          </p:nvPr>
        </p:nvSpPr>
        <p:spPr>
          <a:prstGeom prst="rect">
            <a:avLst/>
          </a:prstGeom>
        </p:spPr>
        <p:txBody>
          <a:bodyPr vert="horz" lIns="0" tIns="0" rIns="0" bIns="0" rtlCol="0" anchor="b" anchorCtr="0"/>
          <a:lstStyle>
            <a:defPPr>
              <a:defRPr lang="en-US"/>
            </a:defPPr>
            <a:lvl1pPr marL="0" algn="r" defTabSz="457200" rtl="0" eaLnBrk="1" latinLnBrk="0" hangingPunct="1">
              <a:defRPr sz="800" b="1" kern="1200">
                <a:solidFill>
                  <a:schemeClr val="bg1"/>
                </a:solidFill>
                <a:latin typeface="Johnson Tex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2D1BBCB-56E8-744E-B233-22800C75D8CB}" type="slidenum">
              <a:rPr kumimoji="0" lang="en-US" sz="800" b="1" i="0" u="none" strike="noStrike" kern="1200" cap="none" spc="0" normalizeH="0" baseline="0" noProof="0" smtClean="0">
                <a:ln>
                  <a:noFill/>
                </a:ln>
                <a:solidFill>
                  <a:prstClr val="white"/>
                </a:solidFill>
                <a:effectLst/>
                <a:uLnTx/>
                <a:uFillTx/>
                <a:latin typeface="Johnson Tex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800" b="1" i="0" u="none" strike="noStrike" kern="1200" cap="none" spc="0" normalizeH="0" baseline="0" noProof="0" dirty="0">
              <a:ln>
                <a:noFill/>
              </a:ln>
              <a:solidFill>
                <a:srgbClr val="000000"/>
              </a:solidFill>
              <a:effectLst/>
              <a:uLnTx/>
              <a:uFillTx/>
              <a:latin typeface="Johnson Text" panose="00000500000000000000" pitchFamily="2" charset="0"/>
              <a:ea typeface="Johnson Text" panose="00000500000000000000" pitchFamily="2" charset="0"/>
              <a:cs typeface="+mn-cs"/>
            </a:endParaRPr>
          </a:p>
        </p:txBody>
      </p:sp>
      <p:sp>
        <p:nvSpPr>
          <p:cNvPr id="2" name="Title 1">
            <a:extLst>
              <a:ext uri="{FF2B5EF4-FFF2-40B4-BE49-F238E27FC236}">
                <a16:creationId xmlns:a16="http://schemas.microsoft.com/office/drawing/2014/main" id="{21DED807-48CB-4F07-A7B6-6E8FDF25C32B}"/>
              </a:ext>
            </a:extLst>
          </p:cNvPr>
          <p:cNvSpPr>
            <a:spLocks noGrp="1"/>
          </p:cNvSpPr>
          <p:nvPr>
            <p:ph type="title" idx="4294967295"/>
          </p:nvPr>
        </p:nvSpPr>
        <p:spPr>
          <a:xfrm>
            <a:off x="203626" y="40873"/>
            <a:ext cx="10515600" cy="615268"/>
          </a:xfrm>
        </p:spPr>
        <p:txBody>
          <a:bodyPr anchor="b">
            <a:normAutofit/>
          </a:bodyPr>
          <a:lstStyle/>
          <a:p>
            <a:r>
              <a:rPr lang="en-US" sz="3200" b="1" dirty="0">
                <a:latin typeface="Arial" panose="020B0604020202020204" pitchFamily="34" charset="0"/>
                <a:cs typeface="Arial" panose="020B0604020202020204" pitchFamily="34" charset="0"/>
              </a:rPr>
              <a:t>TAR development in Nonmetastatic Bladder Cancer</a:t>
            </a:r>
          </a:p>
        </p:txBody>
      </p:sp>
      <p:sp>
        <p:nvSpPr>
          <p:cNvPr id="27" name="Rectangle 26"/>
          <p:cNvSpPr/>
          <p:nvPr/>
        </p:nvSpPr>
        <p:spPr>
          <a:xfrm>
            <a:off x="212842" y="6570906"/>
            <a:ext cx="11634014" cy="246221"/>
          </a:xfrm>
          <a:prstGeom prst="rect">
            <a:avLst/>
          </a:prstGeom>
        </p:spPr>
        <p:txBody>
          <a:bodyPr wrap="square" lIns="0" tIns="0" rIns="0" bIns="0" anchor="t">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212121"/>
                </a:solidFill>
                <a:effectLst/>
                <a:uLnTx/>
                <a:uFillTx/>
                <a:latin typeface="Arial" panose="020B0604020202020204" pitchFamily="34" charset="0"/>
                <a:ea typeface="Johnson Text" panose="00000500000000000000" pitchFamily="2" charset="0"/>
                <a:cs typeface="Arial" panose="020B0604020202020204" pitchFamily="34" charset="0"/>
              </a:rPr>
              <a:t>*</a:t>
            </a:r>
            <a:r>
              <a:rPr kumimoji="0" lang="en-US" sz="800" b="0" i="0" u="none" strike="noStrike" kern="0" cap="none" spc="0" normalizeH="0" baseline="0" noProof="0" dirty="0" err="1">
                <a:ln>
                  <a:noFill/>
                </a:ln>
                <a:solidFill>
                  <a:srgbClr val="212121"/>
                </a:solidFill>
                <a:effectLst/>
                <a:uLnTx/>
                <a:uFillTx/>
                <a:latin typeface="Arial" panose="020B0604020202020204" pitchFamily="34" charset="0"/>
                <a:ea typeface="Johnson Text" panose="00000500000000000000" pitchFamily="2" charset="0"/>
                <a:cs typeface="Arial" panose="020B0604020202020204" pitchFamily="34" charset="0"/>
              </a:rPr>
              <a:t>Nonregistrational</a:t>
            </a:r>
            <a:r>
              <a:rPr kumimoji="0" lang="en-US" sz="800" b="0" i="0" u="none" strike="noStrike" kern="0" cap="none" spc="0" normalizeH="0" baseline="0" noProof="0" dirty="0">
                <a:ln>
                  <a:noFill/>
                </a:ln>
                <a:solidFill>
                  <a:srgbClr val="212121"/>
                </a:solidFill>
                <a:effectLst/>
                <a:uLnTx/>
                <a:uFillTx/>
                <a:latin typeface="Arial" panose="020B0604020202020204" pitchFamily="34" charset="0"/>
                <a:ea typeface="Johnson Text" panose="00000500000000000000" pitchFamily="2" charset="0"/>
                <a:cs typeface="Arial" panose="020B0604020202020204" pitchFamily="34" charset="0"/>
              </a:rPr>
              <a:t>. BCG, bacillus Calmette–Guerin; CET, </a:t>
            </a:r>
            <a:r>
              <a:rPr kumimoji="0" lang="en-US" sz="800" b="0" i="0" u="none" strike="noStrike" kern="0" cap="none" spc="0" normalizeH="0" baseline="0" noProof="0" dirty="0" err="1">
                <a:ln>
                  <a:noFill/>
                </a:ln>
                <a:solidFill>
                  <a:srgbClr val="212121"/>
                </a:solidFill>
                <a:effectLst/>
                <a:uLnTx/>
                <a:uFillTx/>
                <a:latin typeface="Arial" panose="020B0604020202020204" pitchFamily="34" charset="0"/>
                <a:ea typeface="Johnson Text" panose="00000500000000000000" pitchFamily="2" charset="0"/>
                <a:cs typeface="Arial" panose="020B0604020202020204" pitchFamily="34" charset="0"/>
              </a:rPr>
              <a:t>cetrelimab</a:t>
            </a:r>
            <a:r>
              <a:rPr kumimoji="0" lang="en-US" sz="800" b="0" i="0" u="none" strike="noStrike" kern="0" cap="none" spc="0" normalizeH="0" baseline="0" noProof="0" dirty="0">
                <a:ln>
                  <a:noFill/>
                </a:ln>
                <a:solidFill>
                  <a:srgbClr val="212121"/>
                </a:solidFill>
                <a:effectLst/>
                <a:uLnTx/>
                <a:uFillTx/>
                <a:latin typeface="Arial" panose="020B0604020202020204" pitchFamily="34" charset="0"/>
                <a:ea typeface="Johnson Text" panose="00000500000000000000" pitchFamily="2" charset="0"/>
                <a:cs typeface="Arial" panose="020B0604020202020204" pitchFamily="34" charset="0"/>
              </a:rPr>
              <a:t>; CIS, carcinoma in situ; CRT, chemoradiotherapy; FIH, first-in-human; gem, gemcitabine; MIBC, muscle-invasive bladder cancer; MMC, mitomycin C; </a:t>
            </a:r>
            <a:r>
              <a:rPr kumimoji="0" lang="en-US" sz="800" b="0" i="0" u="none" strike="noStrike" kern="0" cap="none" spc="0" normalizeH="0" baseline="0" noProof="0" dirty="0" err="1">
                <a:ln>
                  <a:noFill/>
                </a:ln>
                <a:solidFill>
                  <a:srgbClr val="212121"/>
                </a:solidFill>
                <a:effectLst/>
                <a:uLnTx/>
                <a:uFillTx/>
                <a:latin typeface="Arial" panose="020B0604020202020204" pitchFamily="34" charset="0"/>
                <a:ea typeface="Johnson Text" panose="00000500000000000000" pitchFamily="2" charset="0"/>
                <a:cs typeface="Arial" panose="020B0604020202020204" pitchFamily="34" charset="0"/>
              </a:rPr>
              <a:t>mUC</a:t>
            </a:r>
            <a:r>
              <a:rPr kumimoji="0" lang="en-US" sz="800" b="0" i="0" u="none" strike="noStrike" kern="0" cap="none" spc="0" normalizeH="0" baseline="0" noProof="0" dirty="0">
                <a:ln>
                  <a:noFill/>
                </a:ln>
                <a:solidFill>
                  <a:srgbClr val="212121"/>
                </a:solidFill>
                <a:effectLst/>
                <a:uLnTx/>
                <a:uFillTx/>
                <a:latin typeface="Arial" panose="020B0604020202020204" pitchFamily="34" charset="0"/>
                <a:ea typeface="Johnson Text" panose="00000500000000000000" pitchFamily="2" charset="0"/>
                <a:cs typeface="Arial" panose="020B0604020202020204" pitchFamily="34" charset="0"/>
              </a:rPr>
              <a:t>, metastatic urothelial carcinoma; NMIBC, non–muscle-invasive bladder cancer. </a:t>
            </a:r>
          </a:p>
        </p:txBody>
      </p:sp>
      <p:sp>
        <p:nvSpPr>
          <p:cNvPr id="34" name="Rectangle: Rounded Corners 138">
            <a:extLst>
              <a:ext uri="{FF2B5EF4-FFF2-40B4-BE49-F238E27FC236}">
                <a16:creationId xmlns:a16="http://schemas.microsoft.com/office/drawing/2014/main" id="{8B9DB8B0-9342-4386-A8CC-E3D1B111B066}"/>
              </a:ext>
            </a:extLst>
          </p:cNvPr>
          <p:cNvSpPr/>
          <p:nvPr/>
        </p:nvSpPr>
        <p:spPr>
          <a:xfrm>
            <a:off x="8420175" y="6180270"/>
            <a:ext cx="1677600" cy="246888"/>
          </a:xfrm>
          <a:prstGeom prst="roundRect">
            <a:avLst/>
          </a:prstGeom>
          <a:solidFill>
            <a:schemeClr val="tx1"/>
          </a:solidFill>
          <a:ln w="12700">
            <a:solidFill>
              <a:srgbClr val="FF7C8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63" rtl="0" eaLnBrk="0" fontAlgn="auto"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Johnson Text" panose="00000500000000000000" pitchFamily="2" charset="0"/>
                <a:cs typeface="Arial" panose="020B0604020202020204" pitchFamily="34" charset="0"/>
              </a:rPr>
              <a:t>TAR-200 ± CET</a:t>
            </a:r>
          </a:p>
        </p:txBody>
      </p:sp>
      <p:sp>
        <p:nvSpPr>
          <p:cNvPr id="103" name="Rectangle: Rounded Corners 77">
            <a:extLst>
              <a:ext uri="{FF2B5EF4-FFF2-40B4-BE49-F238E27FC236}">
                <a16:creationId xmlns:a16="http://schemas.microsoft.com/office/drawing/2014/main" id="{737AB773-8ED0-4112-A2AC-74B95969CEF7}"/>
              </a:ext>
            </a:extLst>
          </p:cNvPr>
          <p:cNvSpPr/>
          <p:nvPr/>
        </p:nvSpPr>
        <p:spPr>
          <a:xfrm>
            <a:off x="10238428" y="6187272"/>
            <a:ext cx="1677600" cy="246221"/>
          </a:xfrm>
          <a:prstGeom prst="roundRect">
            <a:avLst/>
          </a:prstGeom>
          <a:solidFill>
            <a:schemeClr val="accent1">
              <a:lumMod val="40000"/>
              <a:lumOff val="60000"/>
            </a:schemeClr>
          </a:solidFill>
          <a:ln w="12700">
            <a:solidFill>
              <a:schemeClr val="bg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63" rtl="0" eaLnBrk="0" fontAlgn="auto" latinLnBrk="0" hangingPunct="0">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212121"/>
                </a:solidFill>
                <a:effectLst/>
                <a:uLnTx/>
                <a:uFillTx/>
                <a:latin typeface="Arial" panose="020B0604020202020204" pitchFamily="34" charset="0"/>
                <a:ea typeface="Johnson Text" panose="00000500000000000000" pitchFamily="2" charset="0"/>
                <a:cs typeface="Arial" panose="020B0604020202020204" pitchFamily="34" charset="0"/>
              </a:rPr>
              <a:t>TAR-210</a:t>
            </a:r>
          </a:p>
        </p:txBody>
      </p:sp>
      <p:pic>
        <p:nvPicPr>
          <p:cNvPr id="78" name="Immagine 77">
            <a:extLst>
              <a:ext uri="{FF2B5EF4-FFF2-40B4-BE49-F238E27FC236}">
                <a16:creationId xmlns:a16="http://schemas.microsoft.com/office/drawing/2014/main" id="{2752BE6F-91BF-927B-43F6-4FE5240F70CA}"/>
              </a:ext>
            </a:extLst>
          </p:cNvPr>
          <p:cNvPicPr>
            <a:picLocks noChangeAspect="1"/>
          </p:cNvPicPr>
          <p:nvPr/>
        </p:nvPicPr>
        <p:blipFill>
          <a:blip r:embed="rId4"/>
          <a:stretch>
            <a:fillRect/>
          </a:stretch>
        </p:blipFill>
        <p:spPr>
          <a:xfrm>
            <a:off x="3730541" y="1313454"/>
            <a:ext cx="8461459" cy="4470959"/>
          </a:xfrm>
          <a:prstGeom prst="rect">
            <a:avLst/>
          </a:prstGeom>
        </p:spPr>
      </p:pic>
      <p:pic>
        <p:nvPicPr>
          <p:cNvPr id="249" name="Immagine 248">
            <a:extLst>
              <a:ext uri="{FF2B5EF4-FFF2-40B4-BE49-F238E27FC236}">
                <a16:creationId xmlns:a16="http://schemas.microsoft.com/office/drawing/2014/main" id="{FFEF4C0A-DDBD-01FD-7C95-0FAF09DE1F6D}"/>
              </a:ext>
            </a:extLst>
          </p:cNvPr>
          <p:cNvPicPr>
            <a:picLocks noChangeAspect="1"/>
          </p:cNvPicPr>
          <p:nvPr/>
        </p:nvPicPr>
        <p:blipFill>
          <a:blip r:embed="rId5"/>
          <a:stretch>
            <a:fillRect/>
          </a:stretch>
        </p:blipFill>
        <p:spPr>
          <a:xfrm>
            <a:off x="212842" y="1313454"/>
            <a:ext cx="3448377" cy="2812643"/>
          </a:xfrm>
          <a:prstGeom prst="rect">
            <a:avLst/>
          </a:prstGeom>
        </p:spPr>
      </p:pic>
      <p:sp>
        <p:nvSpPr>
          <p:cNvPr id="3" name="Rettangolo con angoli arrotondati 2">
            <a:extLst>
              <a:ext uri="{FF2B5EF4-FFF2-40B4-BE49-F238E27FC236}">
                <a16:creationId xmlns:a16="http://schemas.microsoft.com/office/drawing/2014/main" id="{4D8079E6-20B5-5B60-CBE1-B1BE5D38F752}"/>
              </a:ext>
            </a:extLst>
          </p:cNvPr>
          <p:cNvSpPr/>
          <p:nvPr/>
        </p:nvSpPr>
        <p:spPr>
          <a:xfrm>
            <a:off x="7139031" y="3050109"/>
            <a:ext cx="1065402" cy="498433"/>
          </a:xfrm>
          <a:prstGeom prst="roundRect">
            <a:avLst/>
          </a:prstGeom>
          <a:solidFill>
            <a:srgbClr val="83C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MoonRISe-3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TAR-210 vs gem/MMC</a:t>
            </a:r>
          </a:p>
        </p:txBody>
      </p:sp>
    </p:spTree>
    <p:custDataLst>
      <p:tags r:id="rId1"/>
    </p:custDataLst>
    <p:extLst>
      <p:ext uri="{BB962C8B-B14F-4D97-AF65-F5344CB8AC3E}">
        <p14:creationId xmlns:p14="http://schemas.microsoft.com/office/powerpoint/2010/main" val="2703600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2C84-85F5-511D-EF9D-0693264A48F4}"/>
              </a:ext>
            </a:extLst>
          </p:cNvPr>
          <p:cNvSpPr>
            <a:spLocks noGrp="1"/>
          </p:cNvSpPr>
          <p:nvPr>
            <p:ph type="title"/>
          </p:nvPr>
        </p:nvSpPr>
        <p:spPr/>
        <p:txBody>
          <a:bodyPr/>
          <a:lstStyle/>
          <a:p>
            <a:r>
              <a:rPr lang="en-US" dirty="0">
                <a:solidFill>
                  <a:schemeClr val="bg2"/>
                </a:solidFill>
                <a:latin typeface="Arial" panose="020B0604020202020204" pitchFamily="34" charset="0"/>
                <a:cs typeface="Arial" panose="020B0604020202020204" pitchFamily="34" charset="0"/>
              </a:rPr>
              <a:t>Phase 2b SunRISe-1 Study: Cohort 2 BCG-Unresponsive </a:t>
            </a:r>
            <a:br>
              <a:rPr lang="en-US" dirty="0">
                <a:solidFill>
                  <a:schemeClr val="bg2"/>
                </a:solidFill>
                <a:latin typeface="Arial" panose="020B0604020202020204" pitchFamily="34" charset="0"/>
                <a:cs typeface="Arial" panose="020B0604020202020204" pitchFamily="34" charset="0"/>
              </a:rPr>
            </a:br>
            <a:r>
              <a:rPr lang="en-US" dirty="0">
                <a:solidFill>
                  <a:schemeClr val="bg2"/>
                </a:solidFill>
                <a:latin typeface="Arial" panose="020B0604020202020204" pitchFamily="34" charset="0"/>
                <a:cs typeface="Arial" panose="020B0604020202020204" pitchFamily="34" charset="0"/>
              </a:rPr>
              <a:t>HR NMIBC CIS ± Papillary Disease </a:t>
            </a:r>
            <a:endParaRPr lang="en-US"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3FF68BCA-2176-4E47-9C53-8E652C00A8CA}"/>
              </a:ext>
            </a:extLst>
          </p:cNvPr>
          <p:cNvSpPr>
            <a:spLocks noGrp="1"/>
          </p:cNvSpPr>
          <p:nvPr>
            <p:ph type="ftr" sz="quarter" idx="10"/>
          </p:nvPr>
        </p:nvSpPr>
        <p:spPr>
          <a:xfrm>
            <a:off x="355597" y="5847569"/>
            <a:ext cx="10473747" cy="776089"/>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clinical data cutoff was March 31,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DFS, disease-free survival; ECOG PS, Eastern Cooperative Oncology Group performance status; </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HRQoL</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health-related quality of life; Q3W, every 3 weeks; Q12W, every 12 weeks; Q24W, every 24 weeks; R, randomization.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Patients</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with BCG-unresponsive papillary-only HR NMIBC (high-grade Ta, any T1) per protocol amendment 4.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Cetrelimab</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an anti–programmed cell death-1</a:t>
            </a:r>
            <a:r>
              <a:rPr kumimoji="0" lang="en-US" sz="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3,4</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cetrelimab</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dosing was Q3W through Week 78.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Number</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patients enrolled in Cohort 1 was N=55 and number of patients treated was N=53.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Lerner SP, et al. </a:t>
            </a:r>
            <a:r>
              <a:rPr kumimoji="0" lang="en-US" sz="6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Urol</a:t>
            </a:r>
            <a:r>
              <a:rPr kumimoji="0" lang="en-US" sz="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Oncol</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2009;27:155-159. 2. US Food and Drug Administration. Available at: </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https://www.fda.gov/media/101468/download</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 DeAngelis N, et al. </a:t>
            </a:r>
            <a:r>
              <a:rPr kumimoji="0" lang="en-US" sz="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Cancer </a:t>
            </a:r>
            <a:r>
              <a:rPr kumimoji="0" lang="en-US" sz="6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Chemother</a:t>
            </a:r>
            <a:r>
              <a:rPr kumimoji="0" lang="en-US" sz="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Pharmacol</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2022;89:515-527. </a:t>
            </a:r>
            <a:b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Felip E, et al. </a:t>
            </a:r>
            <a:r>
              <a:rPr kumimoji="0" lang="en-US" sz="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Cancer </a:t>
            </a:r>
            <a:r>
              <a:rPr kumimoji="0" lang="en-US" sz="6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Chemother</a:t>
            </a:r>
            <a:r>
              <a:rPr kumimoji="0" lang="en-US" sz="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Pharmacol</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2022;89:499-514.</a:t>
            </a:r>
          </a:p>
        </p:txBody>
      </p:sp>
      <p:cxnSp>
        <p:nvCxnSpPr>
          <p:cNvPr id="6" name="Straight Arrow Connector 5">
            <a:extLst>
              <a:ext uri="{FF2B5EF4-FFF2-40B4-BE49-F238E27FC236}">
                <a16:creationId xmlns:a16="http://schemas.microsoft.com/office/drawing/2014/main" id="{82FA9774-DAB2-2751-3FB7-02E515FCB2D6}"/>
              </a:ext>
            </a:extLst>
          </p:cNvPr>
          <p:cNvCxnSpPr>
            <a:cxnSpLocks noChangeAspect="1"/>
            <a:stCxn id="14" idx="3"/>
            <a:endCxn id="7" idx="1"/>
          </p:cNvCxnSpPr>
          <p:nvPr/>
        </p:nvCxnSpPr>
        <p:spPr>
          <a:xfrm flipV="1">
            <a:off x="2702997" y="2760754"/>
            <a:ext cx="1138458" cy="1"/>
          </a:xfrm>
          <a:prstGeom prst="straightConnector1">
            <a:avLst/>
          </a:prstGeom>
          <a:noFill/>
          <a:ln w="28575" cap="flat" cmpd="sng" algn="ctr">
            <a:solidFill>
              <a:srgbClr val="000000"/>
            </a:solidFill>
            <a:prstDash val="solid"/>
            <a:miter lim="800000"/>
            <a:tailEnd type="triangle"/>
          </a:ln>
          <a:effectLst/>
        </p:spPr>
      </p:cxnSp>
      <p:sp>
        <p:nvSpPr>
          <p:cNvPr id="7" name="Rectangle: Rounded Corners 6">
            <a:extLst>
              <a:ext uri="{FF2B5EF4-FFF2-40B4-BE49-F238E27FC236}">
                <a16:creationId xmlns:a16="http://schemas.microsoft.com/office/drawing/2014/main" id="{7E71CB70-7DDA-ED71-0064-76508C891089}"/>
              </a:ext>
            </a:extLst>
          </p:cNvPr>
          <p:cNvSpPr>
            <a:spLocks noChangeAspect="1"/>
          </p:cNvSpPr>
          <p:nvPr/>
        </p:nvSpPr>
        <p:spPr>
          <a:xfrm>
            <a:off x="3841455" y="2445496"/>
            <a:ext cx="2301137" cy="630516"/>
          </a:xfrm>
          <a:prstGeom prst="roundRect">
            <a:avLst/>
          </a:prstGeom>
          <a:solidFill>
            <a:schemeClr val="bg2"/>
          </a:solidFill>
          <a:ln w="19050" cap="flat" cmpd="sng" algn="ctr">
            <a:solidFill>
              <a:srgbClr val="EB17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TAR-200 Monotherapy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Cohort 2</a:t>
            </a:r>
            <a:r>
              <a:rPr kumimoji="0" lang="en-US"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(N=85)</a:t>
            </a:r>
            <a:br>
              <a:rPr kumimoji="0" lang="en-US" sz="13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b="1"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Enrollment completed</a:t>
            </a:r>
            <a:endParaRPr kumimoji="0" lang="en-US" sz="9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165240A3-225F-E0C2-57AF-0839B3AAD797}"/>
              </a:ext>
            </a:extLst>
          </p:cNvPr>
          <p:cNvSpPr>
            <a:spLocks noChangeAspect="1"/>
          </p:cNvSpPr>
          <p:nvPr/>
        </p:nvSpPr>
        <p:spPr>
          <a:xfrm>
            <a:off x="3841455" y="1644270"/>
            <a:ext cx="2301137" cy="630516"/>
          </a:xfrm>
          <a:prstGeom prst="roundRect">
            <a:avLst/>
          </a:prstGeom>
          <a:noFill/>
          <a:ln w="19050" cap="flat" cmpd="sng" algn="ctr">
            <a:solidFill>
              <a:schemeClr val="accent3"/>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TAR-200 + </a:t>
            </a:r>
            <a:r>
              <a:rPr kumimoji="0" lang="en-US" sz="1300" b="1" i="0" u="none" strike="noStrike" kern="0" cap="none" spc="0" normalizeH="0" baseline="0" noProof="0" dirty="0" err="1">
                <a:ln>
                  <a:noFill/>
                </a:ln>
                <a:solidFill>
                  <a:srgbClr val="A39992"/>
                </a:solidFill>
                <a:effectLst/>
                <a:uLnTx/>
                <a:uFillTx/>
                <a:latin typeface="Arial" panose="020B0604020202020204" pitchFamily="34" charset="0"/>
                <a:ea typeface="+mn-ea"/>
                <a:cs typeface="Arial" panose="020B0604020202020204" pitchFamily="34" charset="0"/>
              </a:rPr>
              <a:t>Cetrelimab</a:t>
            </a:r>
            <a:r>
              <a:rPr kumimoji="0" lang="en-US" sz="1300" b="1" i="0" u="none" strike="noStrike" kern="0" cap="none" spc="0" normalizeH="0" baseline="30000" noProof="0" dirty="0" err="1">
                <a:ln>
                  <a:noFill/>
                </a:ln>
                <a:solidFill>
                  <a:srgbClr val="A39992"/>
                </a:solidFill>
                <a:effectLst/>
                <a:uLnTx/>
                <a:uFillTx/>
                <a:latin typeface="Arial" panose="020B0604020202020204" pitchFamily="34" charset="0"/>
                <a:ea typeface="+mn-ea"/>
                <a:cs typeface="Arial" panose="020B0604020202020204" pitchFamily="34" charset="0"/>
              </a:rPr>
              <a:t>b</a:t>
            </a:r>
            <a:endParaRPr kumimoji="0" lang="en-US" sz="1300" b="1" i="0" u="none" strike="noStrike" kern="0" cap="none" spc="0" normalizeH="0" baseline="30000" noProof="0" dirty="0">
              <a:ln>
                <a:noFill/>
              </a:ln>
              <a:solidFill>
                <a:srgbClr val="A399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1 </a:t>
            </a: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(N=53)</a:t>
            </a:r>
            <a:r>
              <a:rPr kumimoji="0" lang="en-US" sz="1300" b="1" i="0" u="none" strike="noStrike" kern="0" cap="none" spc="0" normalizeH="0" baseline="30000" noProof="0" dirty="0">
                <a:ln>
                  <a:noFill/>
                </a:ln>
                <a:solidFill>
                  <a:srgbClr val="A39992"/>
                </a:solidFill>
                <a:effectLst/>
                <a:uLnTx/>
                <a:uFillTx/>
                <a:latin typeface="Arial" panose="020B0604020202020204" pitchFamily="34" charset="0"/>
                <a:ea typeface="+mn-ea"/>
                <a:cs typeface="Arial" panose="020B0604020202020204" pitchFamily="34" charset="0"/>
              </a:rPr>
              <a:t>c</a:t>
            </a:r>
            <a:b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br>
            <a:r>
              <a:rPr kumimoji="0" lang="en-US" sz="9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1 was closed</a:t>
            </a:r>
            <a:endParaRPr kumimoji="0" lang="en-US" sz="9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F08FDACC-498D-06E8-7198-5916AE2CD147}"/>
              </a:ext>
            </a:extLst>
          </p:cNvPr>
          <p:cNvSpPr>
            <a:spLocks noChangeAspect="1"/>
          </p:cNvSpPr>
          <p:nvPr/>
        </p:nvSpPr>
        <p:spPr>
          <a:xfrm>
            <a:off x="3841455" y="3246723"/>
            <a:ext cx="2301137" cy="630516"/>
          </a:xfrm>
          <a:prstGeom prst="roundRect">
            <a:avLst/>
          </a:prstGeom>
          <a:noFill/>
          <a:ln w="19050" cap="flat" cmpd="sng" algn="ctr">
            <a:solidFill>
              <a:schemeClr val="accent3"/>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err="1">
                <a:ln>
                  <a:noFill/>
                </a:ln>
                <a:solidFill>
                  <a:srgbClr val="A39992"/>
                </a:solidFill>
                <a:effectLst/>
                <a:uLnTx/>
                <a:uFillTx/>
                <a:latin typeface="Arial" panose="020B0604020202020204" pitchFamily="34" charset="0"/>
                <a:ea typeface="+mn-ea"/>
                <a:cs typeface="Arial" panose="020B0604020202020204" pitchFamily="34" charset="0"/>
              </a:rPr>
              <a:t>Cetrelimab</a:t>
            </a:r>
            <a:r>
              <a:rPr kumimoji="0" lang="en-US" sz="1300" b="1" i="0" u="none" strike="noStrike" kern="0" cap="none" spc="0" normalizeH="0" baseline="30000" noProof="0" dirty="0" err="1">
                <a:ln>
                  <a:noFill/>
                </a:ln>
                <a:solidFill>
                  <a:srgbClr val="A39992"/>
                </a:solidFill>
                <a:effectLst/>
                <a:uLnTx/>
                <a:uFillTx/>
                <a:latin typeface="Arial" panose="020B0604020202020204" pitchFamily="34" charset="0"/>
                <a:ea typeface="+mn-ea"/>
                <a:cs typeface="Arial" panose="020B0604020202020204" pitchFamily="34" charset="0"/>
              </a:rPr>
              <a:t>b</a:t>
            </a: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 Monotherapy </a:t>
            </a:r>
            <a:endParaRPr kumimoji="0" lang="en-US" sz="1300" b="0"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3 </a:t>
            </a: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(N=28)</a:t>
            </a:r>
            <a:b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br>
            <a:r>
              <a:rPr kumimoji="0" lang="en-US" sz="9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3 was closed</a:t>
            </a:r>
            <a:endParaRPr kumimoji="0" lang="en-US" sz="9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2690A7AB-5659-2F88-0AF6-9AB200982738}"/>
              </a:ext>
            </a:extLst>
          </p:cNvPr>
          <p:cNvSpPr>
            <a:spLocks noChangeAspect="1"/>
          </p:cNvSpPr>
          <p:nvPr/>
        </p:nvSpPr>
        <p:spPr>
          <a:xfrm>
            <a:off x="8885410" y="1644270"/>
            <a:ext cx="2676860" cy="2232968"/>
          </a:xfrm>
          <a:prstGeom prst="roundRect">
            <a:avLst>
              <a:gd name="adj" fmla="val 5882"/>
            </a:avLst>
          </a:prstGeom>
          <a:solidFill>
            <a:srgbClr val="564C47">
              <a:lumMod val="20000"/>
              <a:lumOff val="80000"/>
            </a:srgbClr>
          </a:solidFill>
          <a:ln w="25400" cap="flat" cmpd="sng" algn="ctr">
            <a:solidFill>
              <a:schemeClr val="bg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Cohorts 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 point</a:t>
            </a:r>
          </a:p>
          <a:p>
            <a:pPr marL="273600" marR="0" lvl="0" indent="-183600" algn="l"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CR rate</a:t>
            </a:r>
            <a:endPar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secondary end points</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Duration of response</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survival</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Safety</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Tolerability </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HRQoL</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40AC4A-9F53-4ED2-48A6-5DAC6D4DC903}"/>
              </a:ext>
            </a:extLst>
          </p:cNvPr>
          <p:cNvSpPr txBox="1"/>
          <p:nvPr/>
        </p:nvSpPr>
        <p:spPr>
          <a:xfrm>
            <a:off x="526781" y="1378913"/>
            <a:ext cx="106471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NCT04640623</a:t>
            </a:r>
          </a:p>
        </p:txBody>
      </p:sp>
      <p:sp>
        <p:nvSpPr>
          <p:cNvPr id="12" name="Rectangle: Rounded Corners 11">
            <a:extLst>
              <a:ext uri="{FF2B5EF4-FFF2-40B4-BE49-F238E27FC236}">
                <a16:creationId xmlns:a16="http://schemas.microsoft.com/office/drawing/2014/main" id="{A99106C5-A2F7-1EA4-2915-F980F4D9F6AF}"/>
              </a:ext>
            </a:extLst>
          </p:cNvPr>
          <p:cNvSpPr>
            <a:spLocks noChangeAspect="1"/>
          </p:cNvSpPr>
          <p:nvPr/>
        </p:nvSpPr>
        <p:spPr>
          <a:xfrm>
            <a:off x="3841454" y="4023574"/>
            <a:ext cx="2301137" cy="630516"/>
          </a:xfrm>
          <a:prstGeom prst="roundRect">
            <a:avLst/>
          </a:prstGeom>
          <a:solidFill>
            <a:srgbClr val="FFFFFF"/>
          </a:solidFill>
          <a:ln w="19050" cap="flat" cmpd="sng" algn="ctr">
            <a:solidFill>
              <a:schemeClr val="accent3"/>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TAR-200 Monotherapy</a:t>
            </a:r>
            <a:endParaRPr kumimoji="0" lang="en-US" sz="1300" b="0"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Cohort 4</a:t>
            </a:r>
            <a: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 (N=52)</a:t>
            </a:r>
            <a:br>
              <a:rPr kumimoji="0" lang="en-US" sz="1300" b="1" i="0"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br>
            <a:r>
              <a:rPr kumimoji="0" lang="en-US" sz="900" b="1" i="1" u="none" strike="noStrike" kern="0" cap="none" spc="0" normalizeH="0" baseline="0" noProof="0" dirty="0">
                <a:ln>
                  <a:noFill/>
                </a:ln>
                <a:solidFill>
                  <a:srgbClr val="A39992"/>
                </a:solidFill>
                <a:effectLst/>
                <a:uLnTx/>
                <a:uFillTx/>
                <a:latin typeface="Arial" panose="020B0604020202020204" pitchFamily="34" charset="0"/>
                <a:ea typeface="+mn-ea"/>
                <a:cs typeface="Arial" panose="020B0604020202020204" pitchFamily="34" charset="0"/>
              </a:rPr>
              <a:t>Enrollment completed</a:t>
            </a:r>
          </a:p>
        </p:txBody>
      </p:sp>
      <p:sp>
        <p:nvSpPr>
          <p:cNvPr id="13" name="Rectangle: Rounded Corners 12">
            <a:extLst>
              <a:ext uri="{FF2B5EF4-FFF2-40B4-BE49-F238E27FC236}">
                <a16:creationId xmlns:a16="http://schemas.microsoft.com/office/drawing/2014/main" id="{F22EEBB6-C383-8BB8-6B22-5185459124AD}"/>
              </a:ext>
            </a:extLst>
          </p:cNvPr>
          <p:cNvSpPr>
            <a:spLocks/>
          </p:cNvSpPr>
          <p:nvPr/>
        </p:nvSpPr>
        <p:spPr>
          <a:xfrm>
            <a:off x="8885409" y="4028977"/>
            <a:ext cx="2678400" cy="630936"/>
          </a:xfrm>
          <a:prstGeom prst="roundRect">
            <a:avLst>
              <a:gd name="adj" fmla="val 16668"/>
            </a:avLst>
          </a:prstGeom>
          <a:solidFill>
            <a:srgbClr val="564C47">
              <a:lumMod val="20000"/>
              <a:lumOff val="80000"/>
            </a:srgbClr>
          </a:solidFill>
          <a:ln w="19050" cap="flat" cmpd="sng" algn="ctr">
            <a:solidFill>
              <a:srgbClr val="564C47">
                <a:lumMod val="20000"/>
                <a:lumOff val="8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Cohort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 point </a:t>
            </a:r>
          </a:p>
          <a:p>
            <a:pPr marL="273600" marR="0" lvl="0" indent="-183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DFS</a:t>
            </a:r>
            <a:endParaRPr kumimoji="0" lang="en-US" sz="1200" b="0" i="0" u="none" strike="sngStrike" kern="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F373683C-6DCA-E958-EBF1-CB54CE4CC3A8}"/>
              </a:ext>
            </a:extLst>
          </p:cNvPr>
          <p:cNvSpPr>
            <a:spLocks noChangeAspect="1"/>
          </p:cNvSpPr>
          <p:nvPr/>
        </p:nvSpPr>
        <p:spPr>
          <a:xfrm>
            <a:off x="644065" y="1644270"/>
            <a:ext cx="2058932" cy="2232969"/>
          </a:xfrm>
          <a:prstGeom prst="roundRect">
            <a:avLst>
              <a:gd name="adj" fmla="val 5666"/>
            </a:avLst>
          </a:prstGeom>
          <a:solidFill>
            <a:srgbClr val="564C47">
              <a:lumMod val="20000"/>
              <a:lumOff val="80000"/>
            </a:srgbClr>
          </a:solidFill>
          <a:ln w="19050" cap="flat" cmpd="sng" algn="ctr">
            <a:solidFill>
              <a:srgbClr val="564C47">
                <a:lumMod val="20000"/>
                <a:lumOff val="8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3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Population:</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Aged ≥18 years </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Histologically confirmed </a:t>
            </a:r>
            <a:b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HR NMIBC CIS (with or without papillary disease)</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ECOG PS of 0-2</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Persistent or recurrent disease within 12 months of completion of BCG</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Unresponsive to BCG</a:t>
            </a:r>
            <a:r>
              <a:rPr kumimoji="0" lang="en-US" sz="1100" b="0" i="0" u="none" strike="noStrike" kern="0" cap="none" spc="0" normalizeH="0" baseline="3000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1,2</a:t>
            </a: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and not receiving RC</a:t>
            </a:r>
          </a:p>
        </p:txBody>
      </p:sp>
      <p:sp>
        <p:nvSpPr>
          <p:cNvPr id="15" name="Rectangle: Rounded Corners 14">
            <a:extLst>
              <a:ext uri="{FF2B5EF4-FFF2-40B4-BE49-F238E27FC236}">
                <a16:creationId xmlns:a16="http://schemas.microsoft.com/office/drawing/2014/main" id="{4AB6DC6E-08E3-D27B-3486-C84BE7FD30E6}"/>
              </a:ext>
            </a:extLst>
          </p:cNvPr>
          <p:cNvSpPr>
            <a:spLocks noChangeAspect="1"/>
          </p:cNvSpPr>
          <p:nvPr/>
        </p:nvSpPr>
        <p:spPr>
          <a:xfrm>
            <a:off x="644065" y="4028976"/>
            <a:ext cx="2058932" cy="630000"/>
          </a:xfrm>
          <a:prstGeom prst="roundRect">
            <a:avLst>
              <a:gd name="adj" fmla="val 14583"/>
            </a:avLst>
          </a:prstGeom>
          <a:solidFill>
            <a:srgbClr val="564C47">
              <a:lumMod val="20000"/>
              <a:lumOff val="80000"/>
            </a:srgbClr>
          </a:solidFill>
          <a:ln w="19050" cap="flat" cmpd="sng" algn="ctr">
            <a:solidFill>
              <a:srgbClr val="564C47">
                <a:lumMod val="20000"/>
                <a:lumOff val="80000"/>
              </a:srgbClr>
            </a:solidFill>
            <a:prstDash val="solid"/>
            <a:miter lim="800000"/>
          </a:ln>
          <a:effectLst/>
        </p:spPr>
        <p:txBody>
          <a:bodyPr rtlCol="0" anchor="ct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3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Population:</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Papillary-only HR NMIBC </a:t>
            </a:r>
            <a:b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1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(no CIS)</a:t>
            </a:r>
            <a:r>
              <a:rPr kumimoji="0" lang="en-US" sz="1100" b="0" i="0" u="none" strike="noStrike" kern="0" cap="none" spc="0" normalizeH="0" baseline="3000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a:t>
            </a:r>
          </a:p>
        </p:txBody>
      </p:sp>
      <p:sp>
        <p:nvSpPr>
          <p:cNvPr id="16" name="Rectangle: Rounded Corners 15">
            <a:extLst>
              <a:ext uri="{FF2B5EF4-FFF2-40B4-BE49-F238E27FC236}">
                <a16:creationId xmlns:a16="http://schemas.microsoft.com/office/drawing/2014/main" id="{5E44BEE4-ECC7-57D6-002C-D4DD9D5B51F6}"/>
              </a:ext>
            </a:extLst>
          </p:cNvPr>
          <p:cNvSpPr>
            <a:spLocks noChangeAspect="1"/>
          </p:cNvSpPr>
          <p:nvPr/>
        </p:nvSpPr>
        <p:spPr>
          <a:xfrm>
            <a:off x="6536799" y="1644271"/>
            <a:ext cx="1954403" cy="3009819"/>
          </a:xfrm>
          <a:prstGeom prst="roundRect">
            <a:avLst>
              <a:gd name="adj" fmla="val 6533"/>
            </a:avLst>
          </a:prstGeom>
          <a:solidFill>
            <a:srgbClr val="FFFFFF"/>
          </a:solidFill>
          <a:ln w="19050" cap="flat" cmpd="sng" algn="ctr">
            <a:solidFill>
              <a:srgbClr val="EB17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EB1700">
                    <a:lumMod val="75000"/>
                  </a:srgbClr>
                </a:solidFill>
                <a:effectLst/>
                <a:uLnTx/>
                <a:uFillTx/>
                <a:latin typeface="Arial" panose="020B0604020202020204" pitchFamily="34" charset="0"/>
                <a:ea typeface="+mn-ea"/>
                <a:cs typeface="Arial" panose="020B0604020202020204" pitchFamily="34" charset="0"/>
              </a:rPr>
              <a:t>TAR-200 dosing: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EB1700">
                    <a:lumMod val="75000"/>
                  </a:srgbClr>
                </a:solidFill>
                <a:effectLst/>
                <a:uLnTx/>
                <a:uFillTx/>
                <a:latin typeface="Arial" panose="020B0604020202020204" pitchFamily="34" charset="0"/>
                <a:ea typeface="+mn-ea"/>
                <a:cs typeface="Arial" panose="020B0604020202020204" pitchFamily="34" charset="0"/>
              </a:rPr>
              <a:t>Q3W (indwelling) for the first 24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EB1700">
                    <a:lumMod val="75000"/>
                  </a:srgbClr>
                </a:solidFill>
                <a:effectLst/>
                <a:uLnTx/>
                <a:uFillTx/>
                <a:latin typeface="Arial" panose="020B0604020202020204" pitchFamily="34" charset="0"/>
                <a:ea typeface="+mn-ea"/>
                <a:cs typeface="Arial" panose="020B0604020202020204" pitchFamily="34" charset="0"/>
              </a:rPr>
              <a:t>then Q12W through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EB1700">
                    <a:lumMod val="75000"/>
                  </a:srgbClr>
                </a:solidFill>
                <a:effectLst/>
                <a:uLnTx/>
                <a:uFillTx/>
                <a:latin typeface="Arial" panose="020B0604020202020204" pitchFamily="34" charset="0"/>
                <a:ea typeface="+mn-ea"/>
                <a:cs typeface="Arial" panose="020B0604020202020204" pitchFamily="34" charset="0"/>
              </a:rPr>
              <a:t>Week 96</a:t>
            </a:r>
          </a:p>
        </p:txBody>
      </p:sp>
      <p:cxnSp>
        <p:nvCxnSpPr>
          <p:cNvPr id="17" name="Straight Arrow Connector 16">
            <a:extLst>
              <a:ext uri="{FF2B5EF4-FFF2-40B4-BE49-F238E27FC236}">
                <a16:creationId xmlns:a16="http://schemas.microsoft.com/office/drawing/2014/main" id="{598254C7-DC20-E355-1531-172429460F1F}"/>
              </a:ext>
            </a:extLst>
          </p:cNvPr>
          <p:cNvCxnSpPr>
            <a:cxnSpLocks noChangeAspect="1"/>
            <a:stCxn id="15" idx="3"/>
            <a:endCxn id="12" idx="1"/>
          </p:cNvCxnSpPr>
          <p:nvPr/>
        </p:nvCxnSpPr>
        <p:spPr>
          <a:xfrm flipV="1">
            <a:off x="2702997" y="4338832"/>
            <a:ext cx="1138457" cy="5144"/>
          </a:xfrm>
          <a:prstGeom prst="straightConnector1">
            <a:avLst/>
          </a:prstGeom>
          <a:noFill/>
          <a:ln w="28575" cap="flat" cmpd="sng" algn="ctr">
            <a:solidFill>
              <a:srgbClr val="000000"/>
            </a:solidFill>
            <a:prstDash val="solid"/>
            <a:miter lim="800000"/>
            <a:tailEnd type="triangle"/>
          </a:ln>
          <a:effectLst/>
        </p:spPr>
      </p:cxnSp>
      <p:cxnSp>
        <p:nvCxnSpPr>
          <p:cNvPr id="18" name="Connector: Elbow 17">
            <a:extLst>
              <a:ext uri="{FF2B5EF4-FFF2-40B4-BE49-F238E27FC236}">
                <a16:creationId xmlns:a16="http://schemas.microsoft.com/office/drawing/2014/main" id="{D5A1A22C-841F-F2AB-D408-1D4A63BCD36A}"/>
              </a:ext>
            </a:extLst>
          </p:cNvPr>
          <p:cNvCxnSpPr>
            <a:cxnSpLocks/>
            <a:stCxn id="14" idx="3"/>
            <a:endCxn id="9" idx="1"/>
          </p:cNvCxnSpPr>
          <p:nvPr/>
        </p:nvCxnSpPr>
        <p:spPr>
          <a:xfrm>
            <a:off x="2702997" y="2760755"/>
            <a:ext cx="1138458" cy="801226"/>
          </a:xfrm>
          <a:prstGeom prst="bentConnector3">
            <a:avLst>
              <a:gd name="adj1" fmla="val 50000"/>
            </a:avLst>
          </a:prstGeom>
          <a:noFill/>
          <a:ln w="28575" cap="flat" cmpd="sng" algn="ctr">
            <a:solidFill>
              <a:srgbClr val="000000"/>
            </a:solidFill>
            <a:prstDash val="solid"/>
            <a:miter lim="800000"/>
            <a:tailEnd type="triangle"/>
          </a:ln>
          <a:effectLst/>
        </p:spPr>
      </p:cxnSp>
      <p:cxnSp>
        <p:nvCxnSpPr>
          <p:cNvPr id="19" name="Connector: Elbow 18">
            <a:extLst>
              <a:ext uri="{FF2B5EF4-FFF2-40B4-BE49-F238E27FC236}">
                <a16:creationId xmlns:a16="http://schemas.microsoft.com/office/drawing/2014/main" id="{A161409C-9387-171C-95E2-1FA73B285056}"/>
              </a:ext>
            </a:extLst>
          </p:cNvPr>
          <p:cNvCxnSpPr>
            <a:cxnSpLocks/>
            <a:stCxn id="14" idx="3"/>
            <a:endCxn id="8" idx="1"/>
          </p:cNvCxnSpPr>
          <p:nvPr/>
        </p:nvCxnSpPr>
        <p:spPr>
          <a:xfrm flipV="1">
            <a:off x="2702997" y="1959528"/>
            <a:ext cx="1138458" cy="801227"/>
          </a:xfrm>
          <a:prstGeom prst="bentConnector3">
            <a:avLst>
              <a:gd name="adj1" fmla="val 50000"/>
            </a:avLst>
          </a:prstGeom>
          <a:noFill/>
          <a:ln w="28575" cap="flat" cmpd="sng" algn="ctr">
            <a:solidFill>
              <a:srgbClr val="000000"/>
            </a:solidFill>
            <a:prstDash val="solid"/>
            <a:miter lim="800000"/>
            <a:tailEnd type="triangle"/>
          </a:ln>
          <a:effectLst/>
        </p:spPr>
      </p:cxnSp>
      <p:sp>
        <p:nvSpPr>
          <p:cNvPr id="20" name="Flowchart: Connector 19">
            <a:extLst>
              <a:ext uri="{FF2B5EF4-FFF2-40B4-BE49-F238E27FC236}">
                <a16:creationId xmlns:a16="http://schemas.microsoft.com/office/drawing/2014/main" id="{F7C1B5C6-BC54-2481-71D5-63BA3EF91DE3}"/>
              </a:ext>
            </a:extLst>
          </p:cNvPr>
          <p:cNvSpPr>
            <a:spLocks noChangeAspect="1"/>
          </p:cNvSpPr>
          <p:nvPr/>
        </p:nvSpPr>
        <p:spPr>
          <a:xfrm>
            <a:off x="3120496" y="2616754"/>
            <a:ext cx="303459" cy="288000"/>
          </a:xfrm>
          <a:prstGeom prst="flowChartConnector">
            <a:avLst/>
          </a:prstGeom>
          <a:solidFill>
            <a:srgbClr val="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p:txBody>
      </p:sp>
      <p:sp>
        <p:nvSpPr>
          <p:cNvPr id="21" name="Content Placeholder 2">
            <a:extLst>
              <a:ext uri="{FF2B5EF4-FFF2-40B4-BE49-F238E27FC236}">
                <a16:creationId xmlns:a16="http://schemas.microsoft.com/office/drawing/2014/main" id="{A19F8CE1-B6BA-923F-C8EE-155129303B1C}"/>
              </a:ext>
            </a:extLst>
          </p:cNvPr>
          <p:cNvSpPr txBox="1">
            <a:spLocks/>
          </p:cNvSpPr>
          <p:nvPr/>
        </p:nvSpPr>
        <p:spPr>
          <a:xfrm>
            <a:off x="355597" y="4658329"/>
            <a:ext cx="11573991" cy="1332054"/>
          </a:xfrm>
          <a:prstGeom prst="rect">
            <a:avLst/>
          </a:prstGeom>
        </p:spPr>
        <p:txBody>
          <a:bodyPr vert="horz" lIns="91440" tIns="45720" rIns="91440" bIns="45720" rtlCol="0" anchor="ctr">
            <a:norm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bg1"/>
                </a:solidFill>
                <a:latin typeface="Johnson Text" panose="00000500000000000000" pitchFamily="2" charset="0"/>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bg1"/>
                </a:solidFill>
                <a:latin typeface="Johnson Text" panose="00000500000000000000" pitchFamily="2" charset="0"/>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bg1"/>
                </a:solidFill>
                <a:latin typeface="Johnson Text" panose="00000500000000000000" pitchFamily="2" charset="0"/>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bg1"/>
                </a:solidFill>
                <a:latin typeface="Johnson Text" panose="00000500000000000000" pitchFamily="2" charset="0"/>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a:solidFill>
                  <a:schemeClr val="bg1"/>
                </a:solidFill>
                <a:latin typeface="Johnson Text" panose="00000500000000000000" pitchFamily="2" charset="0"/>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1" indent="-171450" algn="l" defTabSz="914396" rtl="0" eaLnBrk="1" fontAlgn="auto" latinLnBrk="0" hangingPunct="1">
              <a:lnSpc>
                <a:spcPct val="100000"/>
              </a:lnSpc>
              <a:spcBef>
                <a:spcPts val="400"/>
              </a:spcBef>
              <a:spcAft>
                <a:spcPts val="0"/>
              </a:spcAft>
              <a:buClr>
                <a:srgbClr val="EB17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Here we report </a:t>
            </a:r>
            <a:r>
              <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1-year durability data from the </a:t>
            </a:r>
            <a:r>
              <a:rPr kumimoji="0" lang="en-US" sz="1200" b="1" i="1"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TAR-200 monotherapy </a:t>
            </a:r>
            <a:r>
              <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cohort</a:t>
            </a:r>
            <a:r>
              <a:rPr kumimoji="0" lang="en-US" sz="1200" b="1" i="1"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 (Cohort 2) </a:t>
            </a:r>
            <a:r>
              <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SunRISe-1</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1" indent="-171450" algn="l" defTabSz="914396" rtl="0" eaLnBrk="1" fontAlgn="auto" latinLnBrk="0" hangingPunct="1">
              <a:lnSpc>
                <a:spcPct val="100000"/>
              </a:lnSpc>
              <a:spcBef>
                <a:spcPts val="400"/>
              </a:spcBef>
              <a:spcAft>
                <a:spcPts val="0"/>
              </a:spcAft>
              <a:buClr>
                <a:srgbClr val="EB17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Response is determined by quarterly cystoscopy, quarterly central cytology,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mandated bladder biopsy by central assessment at Weeks 24 and 48</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local </a:t>
            </a:r>
            <a:b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imaging Q24W</a:t>
            </a:r>
            <a:endPar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1" indent="-171450" algn="l" defTabSz="914396" rtl="0" eaLnBrk="1" fontAlgn="auto" latinLnBrk="0" hangingPunct="1">
              <a:lnSpc>
                <a:spcPct val="100000"/>
              </a:lnSpc>
              <a:spcBef>
                <a:spcPts val="400"/>
              </a:spcBef>
              <a:spcAft>
                <a:spcPts val="0"/>
              </a:spcAft>
              <a:buClr>
                <a:srgbClr val="EB17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study protocol </a:t>
            </a:r>
            <a:r>
              <a:rPr kumimoji="0" lang="en-US" sz="12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did not allow re-induction for </a:t>
            </a:r>
            <a:r>
              <a:rPr kumimoji="0" lang="en-US" sz="1200" b="1" i="0" u="none" strike="noStrike" kern="1200" cap="none" spc="0" normalizeH="0" baseline="0" noProof="0" dirty="0" err="1">
                <a:ln>
                  <a:noFill/>
                </a:ln>
                <a:solidFill>
                  <a:srgbClr val="EB1700"/>
                </a:solidFill>
                <a:effectLst/>
                <a:uLnTx/>
                <a:uFillTx/>
                <a:latin typeface="Arial" panose="020B0604020202020204" pitchFamily="34" charset="0"/>
                <a:ea typeface="+mn-ea"/>
                <a:cs typeface="Arial" panose="020B0604020202020204" pitchFamily="34" charset="0"/>
              </a:rPr>
              <a:t>nonresponders</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consistent with US FDA guidance</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a:t>
            </a:r>
          </a:p>
          <a:p>
            <a:pPr marL="171450" marR="0" lvl="1" indent="-171450" algn="l" defTabSz="914396" rtl="0" eaLnBrk="1" fontAlgn="auto" latinLnBrk="0" hangingPunct="1">
              <a:lnSpc>
                <a:spcPct val="100000"/>
              </a:lnSpc>
              <a:spcBef>
                <a:spcPts val="400"/>
              </a:spcBef>
              <a:spcAft>
                <a:spcPts val="0"/>
              </a:spcAft>
              <a:buClr>
                <a:srgbClr val="EB17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 of June 2023, Cohorts 1 and 3 were closed for enrollment, and Cohort 2 enrollment continued to achieve N=85, per protocol amendment</a:t>
            </a:r>
          </a:p>
        </p:txBody>
      </p:sp>
    </p:spTree>
    <p:extLst>
      <p:ext uri="{BB962C8B-B14F-4D97-AF65-F5344CB8AC3E}">
        <p14:creationId xmlns:p14="http://schemas.microsoft.com/office/powerpoint/2010/main" val="5982034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C169309-9979-9DBB-9BBB-CC57484CA856}"/>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CI, confidence interval; KM, Kaplan-Meier.</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Response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based on centrally reviewed urine cytology, local cystoscopy, and central biopsy (if available). CRs do not have to be confirmed. A CR is defined as having a negative cystoscopy and negative (including atypical) centrally read urine cytology, or positive cystoscopy with biopsy-proven benign or low-grade NMIBC and negative (including atypical) centrally read cytology at any time point. </a:t>
            </a:r>
            <a:r>
              <a:rPr kumimoji="0" lang="en-US" sz="8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CR rate at 12 months is represented by disease evaluation occurring at 48 weeks </a:t>
            </a: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from first dose</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15" name="TextBox 14">
            <a:extLst>
              <a:ext uri="{FF2B5EF4-FFF2-40B4-BE49-F238E27FC236}">
                <a16:creationId xmlns:a16="http://schemas.microsoft.com/office/drawing/2014/main" id="{2C433389-A1B6-68AE-EECC-CC8819DD6A42}"/>
              </a:ext>
            </a:extLst>
          </p:cNvPr>
          <p:cNvSpPr txBox="1">
            <a:spLocks noChangeAspect="1"/>
          </p:cNvSpPr>
          <p:nvPr/>
        </p:nvSpPr>
        <p:spPr>
          <a:xfrm>
            <a:off x="929161" y="1784612"/>
            <a:ext cx="3645915" cy="618631"/>
          </a:xfrm>
          <a:prstGeom prst="rect">
            <a:avLst/>
          </a:prstGeom>
          <a:noFill/>
        </p:spPr>
        <p:txBody>
          <a:bodyPr wrap="square" rtlCol="0">
            <a:spAutoFit/>
          </a:bodyPr>
          <a:lstStyle/>
          <a:p>
            <a:pPr marL="0" marR="0" lvl="0" indent="0" algn="ctr" defTabSz="914396" rtl="0" eaLnBrk="1" fontAlgn="auto" latinLnBrk="0" hangingPunct="1">
              <a:lnSpc>
                <a:spcPct val="95000"/>
              </a:lnSpc>
              <a:spcBef>
                <a:spcPts val="1800"/>
              </a:spcBef>
              <a:spcAft>
                <a:spcPts val="0"/>
              </a:spcAft>
              <a:buClr>
                <a:srgbClr val="00A0DF"/>
              </a:buClr>
              <a:buSzTx/>
              <a:buFont typeface="Arial" panose="020B0604020202020204" pitchFamily="34" charset="0"/>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CR rate (central review)</a:t>
            </a:r>
            <a:r>
              <a:rPr kumimoji="0" lang="en-US" sz="1800"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endPar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357153FB-5854-33A0-62ED-58F245AE2D0E}"/>
              </a:ext>
            </a:extLst>
          </p:cNvPr>
          <p:cNvGrpSpPr/>
          <p:nvPr/>
        </p:nvGrpSpPr>
        <p:grpSpPr>
          <a:xfrm>
            <a:off x="800386" y="2316502"/>
            <a:ext cx="3903465" cy="3509204"/>
            <a:chOff x="564137" y="2316502"/>
            <a:chExt cx="3903465" cy="3509204"/>
          </a:xfrm>
        </p:grpSpPr>
        <p:graphicFrame>
          <p:nvGraphicFramePr>
            <p:cNvPr id="8" name="Chart 7">
              <a:extLst>
                <a:ext uri="{FF2B5EF4-FFF2-40B4-BE49-F238E27FC236}">
                  <a16:creationId xmlns:a16="http://schemas.microsoft.com/office/drawing/2014/main" id="{97ED1F8B-68BF-641F-5D7C-5988C68C36DD}"/>
                </a:ext>
              </a:extLst>
            </p:cNvPr>
            <p:cNvGraphicFramePr>
              <a:graphicFrameLocks noChangeAspect="1"/>
            </p:cNvGraphicFramePr>
            <p:nvPr/>
          </p:nvGraphicFramePr>
          <p:xfrm>
            <a:off x="564137" y="2317843"/>
            <a:ext cx="3903465" cy="324689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EB3EC67-D9F2-571A-051A-B79E122E5EBD}"/>
                </a:ext>
              </a:extLst>
            </p:cNvPr>
            <p:cNvSpPr txBox="1">
              <a:spLocks noChangeAspect="1"/>
            </p:cNvSpPr>
            <p:nvPr/>
          </p:nvSpPr>
          <p:spPr>
            <a:xfrm>
              <a:off x="2549461" y="3941282"/>
              <a:ext cx="724878" cy="523220"/>
            </a:xfrm>
            <a:prstGeom prst="rect">
              <a:avLst/>
            </a:prstGeom>
            <a:noFill/>
          </p:spPr>
          <p:txBody>
            <a:bodyPr wrap="non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CR </a:t>
              </a:r>
              <a:b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(n=70)</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pen Sans"/>
                <a:cs typeface="Arial" panose="020B0604020202020204" pitchFamily="34" charset="0"/>
              </a:endParaRPr>
            </a:p>
          </p:txBody>
        </p:sp>
        <p:sp>
          <p:nvSpPr>
            <p:cNvPr id="10" name="TextBox 9">
              <a:extLst>
                <a:ext uri="{FF2B5EF4-FFF2-40B4-BE49-F238E27FC236}">
                  <a16:creationId xmlns:a16="http://schemas.microsoft.com/office/drawing/2014/main" id="{8DAEEC6E-17C0-C7CD-93F9-FF3642D4B268}"/>
                </a:ext>
              </a:extLst>
            </p:cNvPr>
            <p:cNvSpPr txBox="1">
              <a:spLocks noChangeAspect="1"/>
            </p:cNvSpPr>
            <p:nvPr/>
          </p:nvSpPr>
          <p:spPr>
            <a:xfrm>
              <a:off x="2425665" y="2316502"/>
              <a:ext cx="109036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82.4%</a:t>
              </a:r>
              <a:endParaRPr kumimoji="0" lang="en-US" sz="1000" b="0" i="0" u="none" strike="noStrike" kern="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64DB1B2E-2526-60E1-FD1E-F63EF1DD172E}"/>
                </a:ext>
              </a:extLst>
            </p:cNvPr>
            <p:cNvSpPr txBox="1">
              <a:spLocks noChangeAspect="1"/>
            </p:cNvSpPr>
            <p:nvPr/>
          </p:nvSpPr>
          <p:spPr>
            <a:xfrm>
              <a:off x="2172520" y="5440985"/>
              <a:ext cx="1489781" cy="384721"/>
            </a:xfrm>
            <a:prstGeom prst="rect">
              <a:avLst/>
            </a:prstGeom>
            <a:noFill/>
          </p:spPr>
          <p:txBody>
            <a:bodyPr wrap="square" rtlCol="0">
              <a:spAutoFit/>
            </a:bodyPr>
            <a:lstStyle/>
            <a:p>
              <a:pPr marL="0" marR="0" lvl="0" indent="0" algn="ctr" defTabSz="914396" rtl="0" eaLnBrk="1" fontAlgn="auto" latinLnBrk="0" hangingPunct="1">
                <a:lnSpc>
                  <a:spcPct val="95000"/>
                </a:lnSpc>
                <a:spcBef>
                  <a:spcPts val="1800"/>
                </a:spcBef>
                <a:spcAft>
                  <a:spcPts val="0"/>
                </a:spcAft>
                <a:buClr>
                  <a:srgbClr val="00A0DF"/>
                </a:buClr>
                <a:buSzTx/>
                <a:buFont typeface="Arial" panose="020B0604020202020204" pitchFamily="34" charset="0"/>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(N=85)</a:t>
              </a:r>
            </a:p>
          </p:txBody>
        </p:sp>
        <p:sp>
          <p:nvSpPr>
            <p:cNvPr id="16" name="TextBox 15">
              <a:extLst>
                <a:ext uri="{FF2B5EF4-FFF2-40B4-BE49-F238E27FC236}">
                  <a16:creationId xmlns:a16="http://schemas.microsoft.com/office/drawing/2014/main" id="{91F022DF-3206-7A03-B2BE-2B62AABE9756}"/>
                </a:ext>
              </a:extLst>
            </p:cNvPr>
            <p:cNvSpPr txBox="1">
              <a:spLocks noChangeAspect="1"/>
            </p:cNvSpPr>
            <p:nvPr/>
          </p:nvSpPr>
          <p:spPr>
            <a:xfrm>
              <a:off x="2174295" y="2638379"/>
              <a:ext cx="15931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72.6-89.8)</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 name="Content Placeholder 35">
            <a:extLst>
              <a:ext uri="{FF2B5EF4-FFF2-40B4-BE49-F238E27FC236}">
                <a16:creationId xmlns:a16="http://schemas.microsoft.com/office/drawing/2014/main" id="{CDB31C5F-A0E6-ABA8-FDCE-DA92BC08DFB4}"/>
              </a:ext>
            </a:extLst>
          </p:cNvPr>
          <p:cNvSpPr>
            <a:spLocks noGrp="1"/>
          </p:cNvSpPr>
          <p:nvPr>
            <p:ph idx="1"/>
          </p:nvPr>
        </p:nvSpPr>
        <p:spPr>
          <a:xfrm>
            <a:off x="5418158" y="3852914"/>
            <a:ext cx="6355989" cy="1436292"/>
          </a:xfrm>
        </p:spPr>
        <p:txBody>
          <a:bodyPr/>
          <a:lstStyle/>
          <a:p>
            <a:pPr lvl="1">
              <a:spcBef>
                <a:spcPts val="400"/>
              </a:spcBef>
              <a:spcAft>
                <a:spcPts val="400"/>
              </a:spcAft>
            </a:pPr>
            <a:r>
              <a:rPr lang="en-US" dirty="0">
                <a:latin typeface="Arial" panose="020B0604020202020204" pitchFamily="34" charset="0"/>
                <a:cs typeface="Arial" panose="020B0604020202020204" pitchFamily="34" charset="0"/>
              </a:rPr>
              <a:t>Rapid onset of response: m</a:t>
            </a:r>
            <a:r>
              <a:rPr lang="en-US" dirty="0">
                <a:solidFill>
                  <a:srgbClr val="000000"/>
                </a:solidFill>
                <a:latin typeface="Arial" panose="020B0604020202020204" pitchFamily="34" charset="0"/>
                <a:cs typeface="Arial" panose="020B0604020202020204" pitchFamily="34" charset="0"/>
              </a:rPr>
              <a:t>edian time to onset, </a:t>
            </a:r>
            <a:r>
              <a:rPr lang="en-US" b="1" dirty="0">
                <a:solidFill>
                  <a:schemeClr val="bg2"/>
                </a:solidFill>
                <a:latin typeface="Arial" panose="020B0604020202020204" pitchFamily="34" charset="0"/>
                <a:cs typeface="Arial" panose="020B0604020202020204" pitchFamily="34" charset="0"/>
              </a:rPr>
              <a:t>2.8 months </a:t>
            </a:r>
            <a:r>
              <a:rPr lang="en-US" dirty="0">
                <a:solidFill>
                  <a:srgbClr val="000000"/>
                </a:solidFill>
                <a:latin typeface="Arial" panose="020B0604020202020204" pitchFamily="34" charset="0"/>
                <a:cs typeface="Arial" panose="020B0604020202020204" pitchFamily="34" charset="0"/>
              </a:rPr>
              <a:t>(range, 2.1-8.3)</a:t>
            </a:r>
          </a:p>
          <a:p>
            <a:pPr lvl="1">
              <a:spcAft>
                <a:spcPts val="600"/>
              </a:spcAft>
            </a:pPr>
            <a:r>
              <a:rPr lang="en-US" b="1" dirty="0">
                <a:solidFill>
                  <a:schemeClr val="bg2"/>
                </a:solidFill>
                <a:latin typeface="Arial" panose="020B0604020202020204" pitchFamily="34" charset="0"/>
                <a:cs typeface="Arial" panose="020B0604020202020204" pitchFamily="34" charset="0"/>
              </a:rPr>
              <a:t>95.7%</a:t>
            </a:r>
            <a:r>
              <a:rPr lang="en-US" dirty="0">
                <a:solidFill>
                  <a:schemeClr val="bg2"/>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(67 of 70) CRs achieved at the first (3 month) disease assessment</a:t>
            </a:r>
          </a:p>
        </p:txBody>
      </p:sp>
      <p:graphicFrame>
        <p:nvGraphicFramePr>
          <p:cNvPr id="6" name="Table 5">
            <a:extLst>
              <a:ext uri="{FF2B5EF4-FFF2-40B4-BE49-F238E27FC236}">
                <a16:creationId xmlns:a16="http://schemas.microsoft.com/office/drawing/2014/main" id="{6728C4D8-31E2-B2FE-F6FC-D56B450D9490}"/>
              </a:ext>
            </a:extLst>
          </p:cNvPr>
          <p:cNvGraphicFramePr>
            <a:graphicFrameLocks noGrp="1"/>
          </p:cNvGraphicFramePr>
          <p:nvPr/>
        </p:nvGraphicFramePr>
        <p:xfrm>
          <a:off x="5418158" y="2573502"/>
          <a:ext cx="6284960" cy="1196640"/>
        </p:xfrm>
        <a:graphic>
          <a:graphicData uri="http://schemas.openxmlformats.org/drawingml/2006/table">
            <a:tbl>
              <a:tblPr firstRow="1" bandRow="1">
                <a:tableStyleId>{5C22544A-7EE6-4342-B048-85BDC9FD1C3A}</a:tableStyleId>
              </a:tblPr>
              <a:tblGrid>
                <a:gridCol w="3142480">
                  <a:extLst>
                    <a:ext uri="{9D8B030D-6E8A-4147-A177-3AD203B41FA5}">
                      <a16:colId xmlns:a16="http://schemas.microsoft.com/office/drawing/2014/main" val="3342057288"/>
                    </a:ext>
                  </a:extLst>
                </a:gridCol>
                <a:gridCol w="3142480">
                  <a:extLst>
                    <a:ext uri="{9D8B030D-6E8A-4147-A177-3AD203B41FA5}">
                      <a16:colId xmlns:a16="http://schemas.microsoft.com/office/drawing/2014/main" val="389696131"/>
                    </a:ext>
                  </a:extLst>
                </a:gridCol>
              </a:tblGrid>
              <a:tr h="548640">
                <a:tc>
                  <a:txBody>
                    <a:bodyPr/>
                    <a:lstStyle/>
                    <a:p>
                      <a:endParaRPr lang="en-US" sz="1400" strike="sngStrike" dirty="0">
                        <a:solidFill>
                          <a:schemeClr val="tx1"/>
                        </a:solidFill>
                        <a:latin typeface="Johnson Text" panose="00000500000000000000" pitchFamily="2"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n-US" sz="1400" dirty="0">
                          <a:solidFill>
                            <a:schemeClr val="tx1"/>
                          </a:solidFill>
                          <a:latin typeface="Johnson Text" panose="00000500000000000000" pitchFamily="2" charset="0"/>
                        </a:rPr>
                        <a:t>KM Estimated </a:t>
                      </a:r>
                    </a:p>
                    <a:p>
                      <a:pPr algn="ctr"/>
                      <a:r>
                        <a:rPr lang="en-US" sz="1400" dirty="0">
                          <a:solidFill>
                            <a:schemeClr val="tx1"/>
                          </a:solidFill>
                          <a:latin typeface="Johnson Text" panose="00000500000000000000" pitchFamily="2" charset="0"/>
                        </a:rPr>
                        <a:t>Overall CR Rate, % (95% CI)</a:t>
                      </a: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99082998"/>
                  </a:ext>
                </a:extLst>
              </a:tr>
              <a:tr h="324000">
                <a:tc>
                  <a:txBody>
                    <a:bodyPr/>
                    <a:lstStyle/>
                    <a:p>
                      <a:r>
                        <a:rPr lang="en-US" sz="1400" dirty="0">
                          <a:solidFill>
                            <a:schemeClr val="bg1"/>
                          </a:solidFill>
                          <a:latin typeface="Johnson Text" panose="00000500000000000000" pitchFamily="2" charset="0"/>
                        </a:rPr>
                        <a:t>12 months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2"/>
                          </a:solidFill>
                          <a:latin typeface="Johnson Text" panose="00000500000000000000" pitchFamily="2" charset="0"/>
                        </a:rPr>
                        <a:t>52.4</a:t>
                      </a:r>
                      <a:r>
                        <a:rPr lang="en-US" sz="1400" dirty="0">
                          <a:solidFill>
                            <a:schemeClr val="bg2"/>
                          </a:solidFill>
                          <a:latin typeface="Johnson Text" panose="00000500000000000000" pitchFamily="2" charset="0"/>
                        </a:rPr>
                        <a:t>  </a:t>
                      </a:r>
                      <a:r>
                        <a:rPr lang="en-US" sz="1400" dirty="0">
                          <a:solidFill>
                            <a:schemeClr val="bg1"/>
                          </a:solidFill>
                          <a:latin typeface="Johnson Text" panose="00000500000000000000" pitchFamily="2" charset="0"/>
                        </a:rPr>
                        <a:t>(40.7-62.8)</a:t>
                      </a: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64830"/>
                  </a:ext>
                </a:extLst>
              </a:tr>
              <a:tr h="324000">
                <a:tc>
                  <a:txBody>
                    <a:bodyPr/>
                    <a:lstStyle/>
                    <a:p>
                      <a:r>
                        <a:rPr lang="en-US" sz="1400" dirty="0">
                          <a:solidFill>
                            <a:schemeClr val="bg1"/>
                          </a:solidFill>
                          <a:latin typeface="Johnson Text" panose="00000500000000000000" pitchFamily="2" charset="0"/>
                        </a:rPr>
                        <a:t>24 months</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solidFill>
                          <a:effectLst/>
                          <a:uLnTx/>
                          <a:uFillTx/>
                          <a:latin typeface="Johnson Text" panose="00000500000000000000" pitchFamily="2" charset="0"/>
                          <a:ea typeface="+mn-ea"/>
                          <a:cs typeface="+mn-cs"/>
                        </a:rPr>
                        <a:t>44.7</a:t>
                      </a:r>
                      <a:r>
                        <a:rPr kumimoji="0" lang="en-US" sz="1400" b="0" i="0" u="none" strike="noStrike" kern="1200" cap="none" spc="0" normalizeH="0" baseline="0" noProof="0" dirty="0">
                          <a:ln>
                            <a:noFill/>
                          </a:ln>
                          <a:solidFill>
                            <a:schemeClr val="bg2"/>
                          </a:solidFill>
                          <a:effectLst/>
                          <a:uLnTx/>
                          <a:uFillTx/>
                          <a:latin typeface="Johnson Text" panose="00000500000000000000" pitchFamily="2" charset="0"/>
                          <a:ea typeface="+mn-ea"/>
                          <a:cs typeface="+mn-cs"/>
                        </a:rPr>
                        <a:t>  </a:t>
                      </a:r>
                      <a:r>
                        <a:rPr kumimoji="0" lang="en-US" sz="1400" b="0" i="0" u="none" strike="noStrike" kern="1200" cap="none" spc="0" normalizeH="0" baseline="0" noProof="0" dirty="0">
                          <a:ln>
                            <a:noFill/>
                          </a:ln>
                          <a:solidFill>
                            <a:schemeClr val="bg1"/>
                          </a:solidFill>
                          <a:effectLst/>
                          <a:uLnTx/>
                          <a:uFillTx/>
                          <a:latin typeface="Johnson Text" panose="00000500000000000000" pitchFamily="2" charset="0"/>
                          <a:ea typeface="+mn-ea"/>
                          <a:cs typeface="+mn-cs"/>
                        </a:rPr>
                        <a:t>(33.1-55.7)</a:t>
                      </a:r>
                    </a:p>
                  </a:txBody>
                  <a:tcPr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182070"/>
                  </a:ext>
                </a:extLst>
              </a:tr>
            </a:tbl>
          </a:graphicData>
        </a:graphic>
      </p:graphicFrame>
      <p:graphicFrame>
        <p:nvGraphicFramePr>
          <p:cNvPr id="7" name="Table 6">
            <a:extLst>
              <a:ext uri="{FF2B5EF4-FFF2-40B4-BE49-F238E27FC236}">
                <a16:creationId xmlns:a16="http://schemas.microsoft.com/office/drawing/2014/main" id="{3A7F16B3-CD3D-9FC1-37A7-5B5CA43D01CD}"/>
              </a:ext>
            </a:extLst>
          </p:cNvPr>
          <p:cNvGraphicFramePr>
            <a:graphicFrameLocks noGrp="1"/>
          </p:cNvGraphicFramePr>
          <p:nvPr/>
        </p:nvGraphicFramePr>
        <p:xfrm>
          <a:off x="5418158" y="1524443"/>
          <a:ext cx="6284958" cy="903120"/>
        </p:xfrm>
        <a:graphic>
          <a:graphicData uri="http://schemas.openxmlformats.org/drawingml/2006/table">
            <a:tbl>
              <a:tblPr firstRow="1" bandRow="1">
                <a:tableStyleId>{5C22544A-7EE6-4342-B048-85BDC9FD1C3A}</a:tableStyleId>
              </a:tblPr>
              <a:tblGrid>
                <a:gridCol w="3142479">
                  <a:extLst>
                    <a:ext uri="{9D8B030D-6E8A-4147-A177-3AD203B41FA5}">
                      <a16:colId xmlns:a16="http://schemas.microsoft.com/office/drawing/2014/main" val="3342057288"/>
                    </a:ext>
                  </a:extLst>
                </a:gridCol>
                <a:gridCol w="3142479">
                  <a:extLst>
                    <a:ext uri="{9D8B030D-6E8A-4147-A177-3AD203B41FA5}">
                      <a16:colId xmlns:a16="http://schemas.microsoft.com/office/drawing/2014/main" val="389696131"/>
                    </a:ext>
                  </a:extLst>
                </a:gridCol>
              </a:tblGrid>
              <a:tr h="548640">
                <a:tc>
                  <a:txBody>
                    <a:bodyPr/>
                    <a:lstStyle/>
                    <a:p>
                      <a:r>
                        <a:rPr lang="en-US" sz="1400" dirty="0">
                          <a:solidFill>
                            <a:schemeClr val="tx1"/>
                          </a:solidFill>
                          <a:latin typeface="Johnson Text" panose="00000500000000000000" pitchFamily="2" charset="0"/>
                        </a:rPr>
                        <a:t>CR Rate From Treatment Initiation </a:t>
                      </a: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n-US" sz="1800" dirty="0">
                          <a:solidFill>
                            <a:schemeClr val="tx1"/>
                          </a:solidFill>
                          <a:latin typeface="Johnson Text" panose="00000500000000000000" pitchFamily="2" charset="0"/>
                        </a:rPr>
                        <a:t>Observed</a:t>
                      </a:r>
                      <a:r>
                        <a:rPr lang="en-US" sz="1400" dirty="0">
                          <a:solidFill>
                            <a:schemeClr val="tx1"/>
                          </a:solidFill>
                          <a:latin typeface="Johnson Text" panose="00000500000000000000" pitchFamily="2" charset="0"/>
                        </a:rPr>
                        <a:t> </a:t>
                      </a:r>
                    </a:p>
                    <a:p>
                      <a:pPr algn="ctr"/>
                      <a:r>
                        <a:rPr lang="en-US" sz="1400" dirty="0">
                          <a:solidFill>
                            <a:schemeClr val="tx1"/>
                          </a:solidFill>
                          <a:latin typeface="Johnson Text" panose="00000500000000000000" pitchFamily="2" charset="0"/>
                        </a:rPr>
                        <a:t>Overall CR Rate, % </a:t>
                      </a:r>
                      <a:r>
                        <a:rPr lang="en-US" sz="1400" strike="noStrike" dirty="0">
                          <a:solidFill>
                            <a:schemeClr val="tx1"/>
                          </a:solidFill>
                          <a:latin typeface="Johnson Text" panose="00000500000000000000" pitchFamily="2" charset="0"/>
                        </a:rPr>
                        <a:t>(n/N)</a:t>
                      </a: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99082998"/>
                  </a:ext>
                </a:extLst>
              </a:tr>
              <a:tr h="324000">
                <a:tc>
                  <a:txBody>
                    <a:bodyPr/>
                    <a:lstStyle/>
                    <a:p>
                      <a:r>
                        <a:rPr lang="en-US" sz="1400" dirty="0">
                          <a:solidFill>
                            <a:schemeClr val="bg1"/>
                          </a:solidFill>
                          <a:latin typeface="Johnson Text" panose="00000500000000000000" pitchFamily="2" charset="0"/>
                        </a:rPr>
                        <a:t>12 months</a:t>
                      </a:r>
                      <a:r>
                        <a:rPr kumimoji="0" lang="en-US" sz="1400" b="0" i="0" u="none" strike="noStrike" kern="1200" cap="none" spc="0" normalizeH="0" baseline="30000" noProof="0" dirty="0">
                          <a:ln>
                            <a:noFill/>
                          </a:ln>
                          <a:solidFill>
                            <a:srgbClr val="000000"/>
                          </a:solidFill>
                          <a:effectLst/>
                          <a:uLnTx/>
                          <a:uFillTx/>
                          <a:latin typeface="Johnson Text" panose="00000500000000000000" pitchFamily="2" charset="0"/>
                          <a:ea typeface="+mn-ea"/>
                          <a:cs typeface="+mn-cs"/>
                        </a:rPr>
                        <a:t>b</a:t>
                      </a:r>
                      <a:endParaRPr lang="en-US" sz="1400" dirty="0">
                        <a:solidFill>
                          <a:schemeClr val="bg1"/>
                        </a:solidFill>
                        <a:latin typeface="Johnson Text" panose="00000500000000000000" pitchFamily="2"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bg2"/>
                          </a:solidFill>
                          <a:latin typeface="Johnson Text" panose="00000500000000000000" pitchFamily="2" charset="0"/>
                        </a:rPr>
                        <a:t>45.9</a:t>
                      </a:r>
                      <a:r>
                        <a:rPr lang="en-US" sz="1400" b="0" baseline="30000" dirty="0">
                          <a:solidFill>
                            <a:schemeClr val="bg2"/>
                          </a:solidFill>
                          <a:latin typeface="Johnson Text" panose="00000500000000000000" pitchFamily="2" charset="0"/>
                        </a:rPr>
                        <a:t> </a:t>
                      </a:r>
                      <a:r>
                        <a:rPr lang="en-US" sz="1400" dirty="0">
                          <a:solidFill>
                            <a:schemeClr val="bg2"/>
                          </a:solidFill>
                          <a:latin typeface="Johnson Text" panose="00000500000000000000" pitchFamily="2" charset="0"/>
                        </a:rPr>
                        <a:t> </a:t>
                      </a:r>
                      <a:r>
                        <a:rPr lang="en-US" sz="1400" dirty="0">
                          <a:solidFill>
                            <a:schemeClr val="bg1"/>
                          </a:solidFill>
                          <a:latin typeface="Johnson Text" panose="00000500000000000000" pitchFamily="2" charset="0"/>
                        </a:rPr>
                        <a:t>(39/85)</a:t>
                      </a: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64830"/>
                  </a:ext>
                </a:extLst>
              </a:tr>
            </a:tbl>
          </a:graphicData>
        </a:graphic>
      </p:graphicFrame>
      <p:sp>
        <p:nvSpPr>
          <p:cNvPr id="17" name="Title 1">
            <a:extLst>
              <a:ext uri="{FF2B5EF4-FFF2-40B4-BE49-F238E27FC236}">
                <a16:creationId xmlns:a16="http://schemas.microsoft.com/office/drawing/2014/main" id="{80872761-3D5D-42AF-EC33-3CD72D58C560}"/>
              </a:ext>
            </a:extLst>
          </p:cNvPr>
          <p:cNvSpPr>
            <a:spLocks noGrp="1"/>
          </p:cNvSpPr>
          <p:nvPr>
            <p:ph type="title"/>
          </p:nvPr>
        </p:nvSpPr>
        <p:spPr>
          <a:xfrm>
            <a:off x="203201" y="176955"/>
            <a:ext cx="11988800" cy="975178"/>
          </a:xfrm>
        </p:spPr>
        <p:txBody>
          <a:bodyPr/>
          <a:lstStyle/>
          <a:p>
            <a:r>
              <a:rPr lang="en-US" sz="2700" dirty="0">
                <a:solidFill>
                  <a:schemeClr val="bg2"/>
                </a:solidFill>
                <a:latin typeface="Arial" panose="020B0604020202020204" pitchFamily="34" charset="0"/>
                <a:cs typeface="Arial" panose="020B0604020202020204" pitchFamily="34" charset="0"/>
              </a:rPr>
              <a:t>Highest CR Rate to Date With Rapid Onset After TAR-200 Monotherapy in BCG-Unresponsive HR NMIBC CIS ± Papillary Disease</a:t>
            </a:r>
          </a:p>
        </p:txBody>
      </p:sp>
      <p:sp>
        <p:nvSpPr>
          <p:cNvPr id="3" name="Rounded Rectangle 3">
            <a:extLst>
              <a:ext uri="{FF2B5EF4-FFF2-40B4-BE49-F238E27FC236}">
                <a16:creationId xmlns:a16="http://schemas.microsoft.com/office/drawing/2014/main" id="{95000B5E-4E5D-A032-EEC0-EF2FE35D386A}"/>
              </a:ext>
            </a:extLst>
          </p:cNvPr>
          <p:cNvSpPr/>
          <p:nvPr/>
        </p:nvSpPr>
        <p:spPr>
          <a:xfrm>
            <a:off x="5418159" y="5280976"/>
            <a:ext cx="6355988" cy="437383"/>
          </a:xfrm>
          <a:prstGeom prst="roundRect">
            <a:avLst>
              <a:gd name="adj" fmla="val 50000"/>
            </a:avLst>
          </a:prstGeom>
          <a:solidFill>
            <a:schemeClr val="tx1">
              <a:lumMod val="85000"/>
            </a:schemeClr>
          </a:solidFill>
          <a:ln>
            <a:solidFill>
              <a:schemeClr val="bg1"/>
            </a:solid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71991" tIns="45715" rIns="71991" bIns="45715" numCol="1" rtlCol="0" anchor="ctr" anchorCtr="0" compatLnSpc="1">
            <a:prstTxWarp prst="textNoShape">
              <a:avLst/>
            </a:prstTxWarp>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FDA Breakthrough Therapy Designation</a:t>
            </a:r>
          </a:p>
        </p:txBody>
      </p:sp>
      <p:sp>
        <p:nvSpPr>
          <p:cNvPr id="11" name="CasellaDiTesto 10">
            <a:extLst>
              <a:ext uri="{FF2B5EF4-FFF2-40B4-BE49-F238E27FC236}">
                <a16:creationId xmlns:a16="http://schemas.microsoft.com/office/drawing/2014/main" id="{54636D8F-E5DC-5F6D-F8BA-D1F50988B453}"/>
              </a:ext>
            </a:extLst>
          </p:cNvPr>
          <p:cNvSpPr txBox="1"/>
          <p:nvPr/>
        </p:nvSpPr>
        <p:spPr>
          <a:xfrm>
            <a:off x="6922060" y="5915322"/>
            <a:ext cx="41697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Daneshmand S, et al. </a:t>
            </a:r>
            <a:r>
              <a:rPr kumimoji="0" lang="en-US" sz="1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 Clin Oncol</a:t>
            </a:r>
            <a:r>
              <a:rPr kumimoji="0" lang="en-US" sz="1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2025 Nov 20;43(33):3578-3588.</a:t>
            </a:r>
          </a:p>
        </p:txBody>
      </p:sp>
    </p:spTree>
    <p:extLst>
      <p:ext uri="{BB962C8B-B14F-4D97-AF65-F5344CB8AC3E}">
        <p14:creationId xmlns:p14="http://schemas.microsoft.com/office/powerpoint/2010/main" val="3062024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Prof Powles — Disclosures</a:t>
            </a:r>
            <a:br>
              <a:rPr lang="en-US" sz="3200" dirty="0">
                <a:solidFill>
                  <a:srgbClr val="0432FF"/>
                </a:solidFill>
              </a:rPr>
            </a:br>
            <a:r>
              <a:rPr lang="en-US" sz="3200" dirty="0">
                <a:solidFill>
                  <a:srgbClr val="0432FF"/>
                </a:solidFill>
              </a:rPr>
              <a:t>Consulting Clinical Investigator</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extLst>
              <p:ext uri="{D42A27DB-BD31-4B8C-83A1-F6EECF244321}">
                <p14:modId xmlns:p14="http://schemas.microsoft.com/office/powerpoint/2010/main" val="1406228540"/>
              </p:ext>
            </p:extLst>
          </p:nvPr>
        </p:nvGraphicFramePr>
        <p:xfrm>
          <a:off x="1236095" y="2276872"/>
          <a:ext cx="9719807" cy="2670330"/>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677009">
                <a:tc>
                  <a:txBody>
                    <a:bodyPr/>
                    <a:lstStyle/>
                    <a:p>
                      <a:r>
                        <a:rPr lang="en-US" sz="20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Astellas, AstraZeneca Pharmaceuticals LP, Bristol Myers Squibb, Eisai Inc, Exelixis Inc, Incyte Corporation, Ipsen Biopharmaceuticals Inc, Johnson &amp; Johnson, Merck Serono, MSD, Novartis, Pfizer Inc, Roche Laboratories Inc, </a:t>
                      </a:r>
                      <a:r>
                        <a:rPr lang="en-US" sz="2000" b="0" kern="1200" dirty="0" err="1">
                          <a:solidFill>
                            <a:schemeClr val="tx1"/>
                          </a:solidFill>
                          <a:effectLst/>
                          <a:latin typeface="+mn-lt"/>
                          <a:ea typeface="+mn-ea"/>
                          <a:cs typeface="+mn-cs"/>
                        </a:rPr>
                        <a:t>Seagen</a:t>
                      </a:r>
                      <a:r>
                        <a:rPr lang="en-US" sz="20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93321">
                <a:tc>
                  <a:txBody>
                    <a:bodyPr/>
                    <a:lstStyle/>
                    <a:p>
                      <a:r>
                        <a:rPr lang="en-US" sz="20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Mashup Media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bl>
          </a:graphicData>
        </a:graphic>
      </p:graphicFrame>
    </p:spTree>
    <p:custDataLst>
      <p:tags r:id="rId1"/>
    </p:custDataLst>
    <p:extLst>
      <p:ext uri="{BB962C8B-B14F-4D97-AF65-F5344CB8AC3E}">
        <p14:creationId xmlns:p14="http://schemas.microsoft.com/office/powerpoint/2010/main" val="175933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F2385-A271-ED0C-EBF3-6677FCF3B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4DB38D-909B-C3FB-FE34-DD0519DCE61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Durable Responses With TAR-200 Monotherapy</a:t>
            </a:r>
          </a:p>
        </p:txBody>
      </p:sp>
      <p:sp>
        <p:nvSpPr>
          <p:cNvPr id="4" name="Footer Placeholder 3">
            <a:extLst>
              <a:ext uri="{FF2B5EF4-FFF2-40B4-BE49-F238E27FC236}">
                <a16:creationId xmlns:a16="http://schemas.microsoft.com/office/drawing/2014/main" id="{6B3D3123-2ACB-8B50-B859-7FE07E3BE037}"/>
              </a:ext>
            </a:extLst>
          </p:cNvPr>
          <p:cNvSpPr>
            <a:spLocks noGrp="1"/>
          </p:cNvSpPr>
          <p:nvPr>
            <p:ph type="ftr" sz="quarter" idx="10"/>
          </p:nvPr>
        </p:nvSpPr>
        <p:spPr>
          <a:xfrm>
            <a:off x="355597" y="6075167"/>
            <a:ext cx="10473747" cy="54849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DOR, duration of response; MIBC, muscle-invasive bladder cancer; NE, not estimable.</a:t>
            </a:r>
            <a:endParaRPr kumimoji="0" lang="en-US" sz="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Response</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based on centrally reviewed urine cytology, local cystoscopy, and central biopsy (if available). CRs do not have to be confirmed. A CR is defined as having a negative cystoscopy and negative (including atypical) centrally read urine cytology, or positive cystoscopy with biopsy-proven benign or low-grade NMIBC and negative (including atypical) centrally read cytology at any time point.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Median</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follow-up in responders was 20.2 months (range, 5-48).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Stage</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based on investigator assessment. Three patients with no evidence of disease had recurrence/progression based on central review but was not indicated by local assessment.</a:t>
            </a:r>
          </a:p>
        </p:txBody>
      </p:sp>
      <p:sp>
        <p:nvSpPr>
          <p:cNvPr id="36" name="Content Placeholder 18">
            <a:extLst>
              <a:ext uri="{FF2B5EF4-FFF2-40B4-BE49-F238E27FC236}">
                <a16:creationId xmlns:a16="http://schemas.microsoft.com/office/drawing/2014/main" id="{A2445069-91E6-A4A5-224D-5D4B374E640B}"/>
              </a:ext>
            </a:extLst>
          </p:cNvPr>
          <p:cNvSpPr txBox="1">
            <a:spLocks/>
          </p:cNvSpPr>
          <p:nvPr/>
        </p:nvSpPr>
        <p:spPr>
          <a:xfrm>
            <a:off x="6769292" y="1567107"/>
            <a:ext cx="5267260" cy="3693629"/>
          </a:xfrm>
          <a:prstGeom prst="rect">
            <a:avLst/>
          </a:prstGeom>
        </p:spPr>
        <p:txBody>
          <a:bodyPr anchor="ct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Johnson Text" pitchFamily="2" charset="77"/>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Johnson Text" pitchFamily="2" charset="77"/>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bg1"/>
                </a:solidFill>
                <a:latin typeface="Johnson Text" pitchFamily="2" charset="77"/>
                <a:ea typeface="+mn-ea"/>
                <a:cs typeface="+mn-cs"/>
              </a:defRPr>
            </a:lvl3pPr>
            <a:lvl4pPr marL="825500" indent="-285750" algn="l" defTabSz="914396" rtl="0" eaLnBrk="1" latinLnBrk="0" hangingPunct="1">
              <a:lnSpc>
                <a:spcPct val="100000"/>
              </a:lnSpc>
              <a:spcBef>
                <a:spcPts val="600"/>
              </a:spcBef>
              <a:buClr>
                <a:schemeClr val="accent1"/>
              </a:buClr>
              <a:buSzPct val="80000"/>
              <a:buFont typeface="Courier New" panose="02070309020205020404" pitchFamily="49" charset="0"/>
              <a:buChar char="o"/>
              <a:defRPr lang="en-US" sz="1800" kern="1200" dirty="0">
                <a:solidFill>
                  <a:schemeClr val="bg1"/>
                </a:solidFill>
                <a:latin typeface="Johnson Text" pitchFamily="2" charset="77"/>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2800" marR="0" lvl="0" indent="-172800" algn="l" defTabSz="457200" rtl="0" eaLnBrk="1" fontAlgn="auto" latinLnBrk="0" hangingPunct="1">
              <a:lnSpc>
                <a:spcPct val="100000"/>
              </a:lnSpc>
              <a:spcBef>
                <a:spcPts val="0"/>
              </a:spcBef>
              <a:spcAft>
                <a:spcPts val="600"/>
              </a:spcAft>
              <a:buClrTx/>
              <a:buSzPts val="1700"/>
              <a:buFont typeface="Arial" panose="020B0604020202020204" pitchFamily="34" charset="0"/>
              <a:buChar char="•"/>
              <a:tabLst/>
              <a:defRPr/>
            </a:pPr>
            <a:r>
              <a:rPr kumimoji="0" lang="en-US" sz="18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25.8 months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8.3-NE)</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DOR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2800" marR="0" lvl="0" indent="-172800" algn="l" defTabSz="914396" rtl="0" eaLnBrk="1" fontAlgn="auto" latinLnBrk="0" hangingPunct="1">
              <a:lnSpc>
                <a:spcPct val="100000"/>
              </a:lnSpc>
              <a:spcBef>
                <a:spcPts val="600"/>
              </a:spcBef>
              <a:spcAft>
                <a:spcPts val="600"/>
              </a:spcAft>
              <a:buClr>
                <a:srgbClr val="EB1700"/>
              </a:buClr>
              <a:buSzPts val="17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70 responders:</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000" marR="0" lvl="1" indent="-172800" algn="l" defTabSz="914396" rtl="0" eaLnBrk="1" fontAlgn="auto" latinLnBrk="0" hangingPunct="1">
              <a:lnSpc>
                <a:spcPct val="100000"/>
              </a:lnSpc>
              <a:spcBef>
                <a:spcPts val="300"/>
              </a:spcBef>
              <a:spcAft>
                <a:spcPts val="0"/>
              </a:spcAft>
              <a:buClr>
                <a:srgbClr val="EB1700"/>
              </a:buClr>
              <a:buSzPct val="100000"/>
              <a:buFont typeface="Johnson Text" panose="00000500000000000000" pitchFamily="2"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23 (32.9%) had HR NMIBC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recurrence</a:t>
            </a:r>
            <a:r>
              <a:rPr kumimoji="0" lang="en-US" sz="18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c</a:t>
            </a:r>
            <a:endPar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000" marR="0" lvl="1" indent="-172800" algn="l" defTabSz="914396" rtl="0" eaLnBrk="1" fontAlgn="auto" latinLnBrk="0" hangingPunct="1">
              <a:lnSpc>
                <a:spcPct val="100000"/>
              </a:lnSpc>
              <a:spcBef>
                <a:spcPts val="300"/>
              </a:spcBef>
              <a:spcAft>
                <a:spcPts val="600"/>
              </a:spcAft>
              <a:buClr>
                <a:srgbClr val="EB1700"/>
              </a:buClr>
              <a:buSzPct val="100000"/>
              <a:buFont typeface="Johnson Text" panose="00000500000000000000" pitchFamily="2"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(5.7%) had ≥T2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progression</a:t>
            </a:r>
            <a:r>
              <a:rPr kumimoji="0" lang="en-US" sz="18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c</a:t>
            </a:r>
            <a:endPar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2800" marR="0" lvl="0" indent="-172800" algn="l" defTabSz="914396" rtl="0" eaLnBrk="1" fontAlgn="auto" latinLnBrk="0" hangingPunct="1">
              <a:lnSpc>
                <a:spcPct val="100000"/>
              </a:lnSpc>
              <a:spcBef>
                <a:spcPts val="600"/>
              </a:spcBef>
              <a:spcAft>
                <a:spcPts val="600"/>
              </a:spcAft>
              <a:buClr>
                <a:srgbClr val="EB1700"/>
              </a:buClr>
              <a:buSzPts val="1700"/>
              <a:buFont typeface="Arial" panose="020B0604020202020204" pitchFamily="34" charset="0"/>
              <a:buChar char="•"/>
              <a:tabLst/>
              <a:defRPr/>
            </a:pPr>
            <a:r>
              <a:rPr kumimoji="0" lang="en-US" sz="18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86.6%</a:t>
            </a:r>
            <a:r>
              <a:rPr kumimoji="0" lang="en-US" sz="1800" b="0"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76.6-92.6) cystectomy-free rate at 12 months </a:t>
            </a:r>
          </a:p>
        </p:txBody>
      </p:sp>
      <p:sp>
        <p:nvSpPr>
          <p:cNvPr id="10" name="TextBox 9">
            <a:extLst>
              <a:ext uri="{FF2B5EF4-FFF2-40B4-BE49-F238E27FC236}">
                <a16:creationId xmlns:a16="http://schemas.microsoft.com/office/drawing/2014/main" id="{E5179CFA-8248-849F-6D8F-2D70ED1E2913}"/>
              </a:ext>
            </a:extLst>
          </p:cNvPr>
          <p:cNvSpPr txBox="1"/>
          <p:nvPr/>
        </p:nvSpPr>
        <p:spPr>
          <a:xfrm>
            <a:off x="2585950" y="1595444"/>
            <a:ext cx="217681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Estimated 12-month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DOR</a:t>
            </a:r>
            <a:r>
              <a:rPr kumimoji="0" lang="en-US" sz="12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probability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56.2%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43.4-67.1)</a:t>
            </a:r>
          </a:p>
        </p:txBody>
      </p:sp>
      <p:sp>
        <p:nvSpPr>
          <p:cNvPr id="15" name="TextBox 14">
            <a:extLst>
              <a:ext uri="{FF2B5EF4-FFF2-40B4-BE49-F238E27FC236}">
                <a16:creationId xmlns:a16="http://schemas.microsoft.com/office/drawing/2014/main" id="{D6BE07B5-A1CA-78F1-68BD-1215307AAB16}"/>
              </a:ext>
            </a:extLst>
          </p:cNvPr>
          <p:cNvSpPr txBox="1"/>
          <p:nvPr/>
        </p:nvSpPr>
        <p:spPr>
          <a:xfrm>
            <a:off x="4780184" y="1595444"/>
            <a:ext cx="217681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Estimated 24-month DOR probability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51.8%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38.7-63.4)</a:t>
            </a:r>
          </a:p>
        </p:txBody>
      </p:sp>
      <p:cxnSp>
        <p:nvCxnSpPr>
          <p:cNvPr id="1026" name="Straight Connector 1025">
            <a:extLst>
              <a:ext uri="{FF2B5EF4-FFF2-40B4-BE49-F238E27FC236}">
                <a16:creationId xmlns:a16="http://schemas.microsoft.com/office/drawing/2014/main" id="{DC0E72AA-4D17-C925-2FC2-EC89C310152C}"/>
              </a:ext>
            </a:extLst>
          </p:cNvPr>
          <p:cNvCxnSpPr/>
          <p:nvPr/>
        </p:nvCxnSpPr>
        <p:spPr>
          <a:xfrm flipV="1">
            <a:off x="3657787" y="2681786"/>
            <a:ext cx="0" cy="201168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AFF2DCB9-FF7E-8FDA-D87A-98FC5015E35A}"/>
              </a:ext>
            </a:extLst>
          </p:cNvPr>
          <p:cNvCxnSpPr/>
          <p:nvPr/>
        </p:nvCxnSpPr>
        <p:spPr>
          <a:xfrm flipV="1">
            <a:off x="5864175" y="2681786"/>
            <a:ext cx="0" cy="201168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048" name="Freeform: Shape 1047">
            <a:extLst>
              <a:ext uri="{FF2B5EF4-FFF2-40B4-BE49-F238E27FC236}">
                <a16:creationId xmlns:a16="http://schemas.microsoft.com/office/drawing/2014/main" id="{291A8F4A-C02A-CF16-A65E-791CFF41A055}"/>
              </a:ext>
            </a:extLst>
          </p:cNvPr>
          <p:cNvSpPr/>
          <p:nvPr/>
        </p:nvSpPr>
        <p:spPr>
          <a:xfrm>
            <a:off x="1452207" y="1948357"/>
            <a:ext cx="19740" cy="2718477"/>
          </a:xfrm>
          <a:custGeom>
            <a:avLst/>
            <a:gdLst>
              <a:gd name="connsiteX0" fmla="*/ 0 w 19740"/>
              <a:gd name="connsiteY0" fmla="*/ 0 h 2718477"/>
              <a:gd name="connsiteX1" fmla="*/ 0 w 19740"/>
              <a:gd name="connsiteY1" fmla="*/ 2718478 h 2718477"/>
            </a:gdLst>
            <a:ahLst/>
            <a:cxnLst>
              <a:cxn ang="0">
                <a:pos x="connsiteX0" y="connsiteY0"/>
              </a:cxn>
              <a:cxn ang="0">
                <a:pos x="connsiteX1" y="connsiteY1"/>
              </a:cxn>
            </a:cxnLst>
            <a:rect l="l" t="t" r="r" b="b"/>
            <a:pathLst>
              <a:path w="19740" h="2718477">
                <a:moveTo>
                  <a:pt x="0" y="0"/>
                </a:moveTo>
                <a:lnTo>
                  <a:pt x="0" y="2718478"/>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9" name="Freeform: Shape 1048">
            <a:extLst>
              <a:ext uri="{FF2B5EF4-FFF2-40B4-BE49-F238E27FC236}">
                <a16:creationId xmlns:a16="http://schemas.microsoft.com/office/drawing/2014/main" id="{D825DC40-A445-3C26-B786-97CDA9CAA030}"/>
              </a:ext>
            </a:extLst>
          </p:cNvPr>
          <p:cNvSpPr/>
          <p:nvPr/>
        </p:nvSpPr>
        <p:spPr>
          <a:xfrm>
            <a:off x="1443126" y="4659727"/>
            <a:ext cx="4937760" cy="19740"/>
          </a:xfrm>
          <a:custGeom>
            <a:avLst/>
            <a:gdLst>
              <a:gd name="connsiteX0" fmla="*/ 7273027 w 7273027"/>
              <a:gd name="connsiteY0" fmla="*/ -1 h 19740"/>
              <a:gd name="connsiteX1" fmla="*/ 0 w 7273027"/>
              <a:gd name="connsiteY1" fmla="*/ -1 h 19740"/>
            </a:gdLst>
            <a:ahLst/>
            <a:cxnLst>
              <a:cxn ang="0">
                <a:pos x="connsiteX0" y="connsiteY0"/>
              </a:cxn>
              <a:cxn ang="0">
                <a:pos x="connsiteX1" y="connsiteY1"/>
              </a:cxn>
            </a:cxnLst>
            <a:rect l="l" t="t" r="r" b="b"/>
            <a:pathLst>
              <a:path w="7273027" h="19740">
                <a:moveTo>
                  <a:pt x="7273027" y="-1"/>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0" name="Freeform: Shape 1049">
            <a:extLst>
              <a:ext uri="{FF2B5EF4-FFF2-40B4-BE49-F238E27FC236}">
                <a16:creationId xmlns:a16="http://schemas.microsoft.com/office/drawing/2014/main" id="{9D88A695-AA81-2BFD-04DF-52C10FB05B40}"/>
              </a:ext>
            </a:extLst>
          </p:cNvPr>
          <p:cNvSpPr/>
          <p:nvPr/>
        </p:nvSpPr>
        <p:spPr>
          <a:xfrm>
            <a:off x="1376206" y="1958227"/>
            <a:ext cx="70276" cy="19740"/>
          </a:xfrm>
          <a:custGeom>
            <a:avLst/>
            <a:gdLst>
              <a:gd name="connsiteX0" fmla="*/ 0 w 70276"/>
              <a:gd name="connsiteY0" fmla="*/ 0 h 19740"/>
              <a:gd name="connsiteX1" fmla="*/ 70276 w 70276"/>
              <a:gd name="connsiteY1" fmla="*/ 0 h 19740"/>
            </a:gdLst>
            <a:ahLst/>
            <a:cxnLst>
              <a:cxn ang="0">
                <a:pos x="connsiteX0" y="connsiteY0"/>
              </a:cxn>
              <a:cxn ang="0">
                <a:pos x="connsiteX1" y="connsiteY1"/>
              </a:cxn>
            </a:cxnLst>
            <a:rect l="l" t="t" r="r" b="b"/>
            <a:pathLst>
              <a:path w="70276" h="19740">
                <a:moveTo>
                  <a:pt x="0" y="0"/>
                </a:moveTo>
                <a:lnTo>
                  <a:pt x="70276" y="0"/>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1" name="TextBox 1050">
            <a:extLst>
              <a:ext uri="{FF2B5EF4-FFF2-40B4-BE49-F238E27FC236}">
                <a16:creationId xmlns:a16="http://schemas.microsoft.com/office/drawing/2014/main" id="{B9B8C7B8-E8A6-644E-7A32-9425B17C4891}"/>
              </a:ext>
            </a:extLst>
          </p:cNvPr>
          <p:cNvSpPr txBox="1"/>
          <p:nvPr/>
        </p:nvSpPr>
        <p:spPr>
          <a:xfrm>
            <a:off x="923065" y="1834781"/>
            <a:ext cx="420308"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100</a:t>
            </a:r>
          </a:p>
        </p:txBody>
      </p:sp>
      <p:sp>
        <p:nvSpPr>
          <p:cNvPr id="1052" name="Freeform: Shape 1051">
            <a:extLst>
              <a:ext uri="{FF2B5EF4-FFF2-40B4-BE49-F238E27FC236}">
                <a16:creationId xmlns:a16="http://schemas.microsoft.com/office/drawing/2014/main" id="{2FF2DA05-3271-FAB1-A16B-873E28B4E2E3}"/>
              </a:ext>
            </a:extLst>
          </p:cNvPr>
          <p:cNvSpPr/>
          <p:nvPr/>
        </p:nvSpPr>
        <p:spPr>
          <a:xfrm>
            <a:off x="1376206" y="2498527"/>
            <a:ext cx="70276" cy="19740"/>
          </a:xfrm>
          <a:custGeom>
            <a:avLst/>
            <a:gdLst>
              <a:gd name="connsiteX0" fmla="*/ 0 w 70276"/>
              <a:gd name="connsiteY0" fmla="*/ 0 h 19740"/>
              <a:gd name="connsiteX1" fmla="*/ 70276 w 70276"/>
              <a:gd name="connsiteY1" fmla="*/ 0 h 19740"/>
            </a:gdLst>
            <a:ahLst/>
            <a:cxnLst>
              <a:cxn ang="0">
                <a:pos x="connsiteX0" y="connsiteY0"/>
              </a:cxn>
              <a:cxn ang="0">
                <a:pos x="connsiteX1" y="connsiteY1"/>
              </a:cxn>
            </a:cxnLst>
            <a:rect l="l" t="t" r="r" b="b"/>
            <a:pathLst>
              <a:path w="70276" h="19740">
                <a:moveTo>
                  <a:pt x="0" y="0"/>
                </a:moveTo>
                <a:lnTo>
                  <a:pt x="70276" y="0"/>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3" name="TextBox 1052">
            <a:extLst>
              <a:ext uri="{FF2B5EF4-FFF2-40B4-BE49-F238E27FC236}">
                <a16:creationId xmlns:a16="http://schemas.microsoft.com/office/drawing/2014/main" id="{CC619FFF-315E-BB36-9C17-752563F36D46}"/>
              </a:ext>
            </a:extLst>
          </p:cNvPr>
          <p:cNvSpPr txBox="1"/>
          <p:nvPr/>
        </p:nvSpPr>
        <p:spPr>
          <a:xfrm>
            <a:off x="1010496" y="2375081"/>
            <a:ext cx="341760"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80</a:t>
            </a:r>
          </a:p>
        </p:txBody>
      </p:sp>
      <p:sp>
        <p:nvSpPr>
          <p:cNvPr id="1054" name="Freeform: Shape 1053">
            <a:extLst>
              <a:ext uri="{FF2B5EF4-FFF2-40B4-BE49-F238E27FC236}">
                <a16:creationId xmlns:a16="http://schemas.microsoft.com/office/drawing/2014/main" id="{5F660AB2-A53E-D126-421E-8F2FFB2F40B7}"/>
              </a:ext>
            </a:extLst>
          </p:cNvPr>
          <p:cNvSpPr/>
          <p:nvPr/>
        </p:nvSpPr>
        <p:spPr>
          <a:xfrm>
            <a:off x="1376206" y="3038630"/>
            <a:ext cx="70276" cy="19740"/>
          </a:xfrm>
          <a:custGeom>
            <a:avLst/>
            <a:gdLst>
              <a:gd name="connsiteX0" fmla="*/ 0 w 70276"/>
              <a:gd name="connsiteY0" fmla="*/ 0 h 19740"/>
              <a:gd name="connsiteX1" fmla="*/ 70276 w 70276"/>
              <a:gd name="connsiteY1" fmla="*/ 0 h 19740"/>
            </a:gdLst>
            <a:ahLst/>
            <a:cxnLst>
              <a:cxn ang="0">
                <a:pos x="connsiteX0" y="connsiteY0"/>
              </a:cxn>
              <a:cxn ang="0">
                <a:pos x="connsiteX1" y="connsiteY1"/>
              </a:cxn>
            </a:cxnLst>
            <a:rect l="l" t="t" r="r" b="b"/>
            <a:pathLst>
              <a:path w="70276" h="19740">
                <a:moveTo>
                  <a:pt x="0" y="0"/>
                </a:moveTo>
                <a:lnTo>
                  <a:pt x="70276" y="0"/>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5" name="TextBox 1054">
            <a:extLst>
              <a:ext uri="{FF2B5EF4-FFF2-40B4-BE49-F238E27FC236}">
                <a16:creationId xmlns:a16="http://schemas.microsoft.com/office/drawing/2014/main" id="{6F03A8E6-5100-9741-0159-E46D884B734D}"/>
              </a:ext>
            </a:extLst>
          </p:cNvPr>
          <p:cNvSpPr txBox="1"/>
          <p:nvPr/>
        </p:nvSpPr>
        <p:spPr>
          <a:xfrm>
            <a:off x="1010496" y="2915381"/>
            <a:ext cx="341760"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60</a:t>
            </a:r>
          </a:p>
        </p:txBody>
      </p:sp>
      <p:sp>
        <p:nvSpPr>
          <p:cNvPr id="1056" name="Freeform: Shape 1055">
            <a:extLst>
              <a:ext uri="{FF2B5EF4-FFF2-40B4-BE49-F238E27FC236}">
                <a16:creationId xmlns:a16="http://schemas.microsoft.com/office/drawing/2014/main" id="{A315896A-1CB1-32C9-633B-38B06E537C55}"/>
              </a:ext>
            </a:extLst>
          </p:cNvPr>
          <p:cNvSpPr/>
          <p:nvPr/>
        </p:nvSpPr>
        <p:spPr>
          <a:xfrm>
            <a:off x="1376206" y="3578930"/>
            <a:ext cx="70276" cy="19740"/>
          </a:xfrm>
          <a:custGeom>
            <a:avLst/>
            <a:gdLst>
              <a:gd name="connsiteX0" fmla="*/ 0 w 70276"/>
              <a:gd name="connsiteY0" fmla="*/ 0 h 19740"/>
              <a:gd name="connsiteX1" fmla="*/ 70276 w 70276"/>
              <a:gd name="connsiteY1" fmla="*/ 0 h 19740"/>
            </a:gdLst>
            <a:ahLst/>
            <a:cxnLst>
              <a:cxn ang="0">
                <a:pos x="connsiteX0" y="connsiteY0"/>
              </a:cxn>
              <a:cxn ang="0">
                <a:pos x="connsiteX1" y="connsiteY1"/>
              </a:cxn>
            </a:cxnLst>
            <a:rect l="l" t="t" r="r" b="b"/>
            <a:pathLst>
              <a:path w="70276" h="19740">
                <a:moveTo>
                  <a:pt x="0" y="0"/>
                </a:moveTo>
                <a:lnTo>
                  <a:pt x="70276" y="0"/>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7" name="TextBox 1056">
            <a:extLst>
              <a:ext uri="{FF2B5EF4-FFF2-40B4-BE49-F238E27FC236}">
                <a16:creationId xmlns:a16="http://schemas.microsoft.com/office/drawing/2014/main" id="{A6079626-BEFE-C82B-8D18-3691B34C1F6E}"/>
              </a:ext>
            </a:extLst>
          </p:cNvPr>
          <p:cNvSpPr txBox="1"/>
          <p:nvPr/>
        </p:nvSpPr>
        <p:spPr>
          <a:xfrm>
            <a:off x="1010496" y="3455681"/>
            <a:ext cx="341760"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40</a:t>
            </a:r>
          </a:p>
        </p:txBody>
      </p:sp>
      <p:sp>
        <p:nvSpPr>
          <p:cNvPr id="1058" name="Freeform: Shape 1057">
            <a:extLst>
              <a:ext uri="{FF2B5EF4-FFF2-40B4-BE49-F238E27FC236}">
                <a16:creationId xmlns:a16="http://schemas.microsoft.com/office/drawing/2014/main" id="{2068A96C-2AB8-71BE-46F8-9BE12D28E4BD}"/>
              </a:ext>
            </a:extLst>
          </p:cNvPr>
          <p:cNvSpPr/>
          <p:nvPr/>
        </p:nvSpPr>
        <p:spPr>
          <a:xfrm>
            <a:off x="1376206" y="4119230"/>
            <a:ext cx="70276" cy="19740"/>
          </a:xfrm>
          <a:custGeom>
            <a:avLst/>
            <a:gdLst>
              <a:gd name="connsiteX0" fmla="*/ 0 w 70276"/>
              <a:gd name="connsiteY0" fmla="*/ 1 h 19740"/>
              <a:gd name="connsiteX1" fmla="*/ 70276 w 70276"/>
              <a:gd name="connsiteY1" fmla="*/ 1 h 19740"/>
            </a:gdLst>
            <a:ahLst/>
            <a:cxnLst>
              <a:cxn ang="0">
                <a:pos x="connsiteX0" y="connsiteY0"/>
              </a:cxn>
              <a:cxn ang="0">
                <a:pos x="connsiteX1" y="connsiteY1"/>
              </a:cxn>
            </a:cxnLst>
            <a:rect l="l" t="t" r="r" b="b"/>
            <a:pathLst>
              <a:path w="70276" h="19740">
                <a:moveTo>
                  <a:pt x="0" y="1"/>
                </a:moveTo>
                <a:lnTo>
                  <a:pt x="70276"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9" name="TextBox 1058">
            <a:extLst>
              <a:ext uri="{FF2B5EF4-FFF2-40B4-BE49-F238E27FC236}">
                <a16:creationId xmlns:a16="http://schemas.microsoft.com/office/drawing/2014/main" id="{8B72E6D0-4951-95C1-E735-D5C46580B1E8}"/>
              </a:ext>
            </a:extLst>
          </p:cNvPr>
          <p:cNvSpPr txBox="1"/>
          <p:nvPr/>
        </p:nvSpPr>
        <p:spPr>
          <a:xfrm>
            <a:off x="1010496" y="3995784"/>
            <a:ext cx="341760"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20</a:t>
            </a:r>
          </a:p>
        </p:txBody>
      </p:sp>
      <p:sp>
        <p:nvSpPr>
          <p:cNvPr id="1060" name="Freeform: Shape 1059">
            <a:extLst>
              <a:ext uri="{FF2B5EF4-FFF2-40B4-BE49-F238E27FC236}">
                <a16:creationId xmlns:a16="http://schemas.microsoft.com/office/drawing/2014/main" id="{A8477CBF-1CB3-6001-D366-6C0AA654BEA5}"/>
              </a:ext>
            </a:extLst>
          </p:cNvPr>
          <p:cNvSpPr/>
          <p:nvPr/>
        </p:nvSpPr>
        <p:spPr>
          <a:xfrm>
            <a:off x="1376206" y="4659530"/>
            <a:ext cx="70276" cy="19740"/>
          </a:xfrm>
          <a:custGeom>
            <a:avLst/>
            <a:gdLst>
              <a:gd name="connsiteX0" fmla="*/ 0 w 70276"/>
              <a:gd name="connsiteY0" fmla="*/ 0 h 19740"/>
              <a:gd name="connsiteX1" fmla="*/ 70276 w 70276"/>
              <a:gd name="connsiteY1" fmla="*/ 0 h 19740"/>
            </a:gdLst>
            <a:ahLst/>
            <a:cxnLst>
              <a:cxn ang="0">
                <a:pos x="connsiteX0" y="connsiteY0"/>
              </a:cxn>
              <a:cxn ang="0">
                <a:pos x="connsiteX1" y="connsiteY1"/>
              </a:cxn>
            </a:cxnLst>
            <a:rect l="l" t="t" r="r" b="b"/>
            <a:pathLst>
              <a:path w="70276" h="19740">
                <a:moveTo>
                  <a:pt x="0" y="0"/>
                </a:moveTo>
                <a:lnTo>
                  <a:pt x="70276" y="0"/>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61" name="TextBox 1060">
            <a:extLst>
              <a:ext uri="{FF2B5EF4-FFF2-40B4-BE49-F238E27FC236}">
                <a16:creationId xmlns:a16="http://schemas.microsoft.com/office/drawing/2014/main" id="{BFD78D8B-9318-FD6C-5782-B15EB5A9C564}"/>
              </a:ext>
            </a:extLst>
          </p:cNvPr>
          <p:cNvSpPr txBox="1"/>
          <p:nvPr/>
        </p:nvSpPr>
        <p:spPr>
          <a:xfrm>
            <a:off x="1097925" y="4536084"/>
            <a:ext cx="263214"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0</a:t>
            </a:r>
          </a:p>
        </p:txBody>
      </p:sp>
      <p:sp>
        <p:nvSpPr>
          <p:cNvPr id="1062" name="Freeform: Shape 1061">
            <a:extLst>
              <a:ext uri="{FF2B5EF4-FFF2-40B4-BE49-F238E27FC236}">
                <a16:creationId xmlns:a16="http://schemas.microsoft.com/office/drawing/2014/main" id="{1DF2DADD-FEFA-395E-AF87-27A63C9A0531}"/>
              </a:ext>
            </a:extLst>
          </p:cNvPr>
          <p:cNvSpPr/>
          <p:nvPr/>
        </p:nvSpPr>
        <p:spPr>
          <a:xfrm>
            <a:off x="1452207" y="4662096"/>
            <a:ext cx="19740" cy="70276"/>
          </a:xfrm>
          <a:custGeom>
            <a:avLst/>
            <a:gdLst>
              <a:gd name="connsiteX0" fmla="*/ 0 w 19740"/>
              <a:gd name="connsiteY0" fmla="*/ 70277 h 70276"/>
              <a:gd name="connsiteX1" fmla="*/ 0 w 19740"/>
              <a:gd name="connsiteY1" fmla="*/ 1 h 70276"/>
            </a:gdLst>
            <a:ahLst/>
            <a:cxnLst>
              <a:cxn ang="0">
                <a:pos x="connsiteX0" y="connsiteY0"/>
              </a:cxn>
              <a:cxn ang="0">
                <a:pos x="connsiteX1" y="connsiteY1"/>
              </a:cxn>
            </a:cxnLst>
            <a:rect l="l" t="t" r="r" b="b"/>
            <a:pathLst>
              <a:path w="19740" h="70276">
                <a:moveTo>
                  <a:pt x="0" y="70277"/>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63" name="TextBox 1062">
            <a:extLst>
              <a:ext uri="{FF2B5EF4-FFF2-40B4-BE49-F238E27FC236}">
                <a16:creationId xmlns:a16="http://schemas.microsoft.com/office/drawing/2014/main" id="{37509A10-B399-68F2-57AD-C391A5C984D7}"/>
              </a:ext>
            </a:extLst>
          </p:cNvPr>
          <p:cNvSpPr txBox="1"/>
          <p:nvPr/>
        </p:nvSpPr>
        <p:spPr>
          <a:xfrm>
            <a:off x="1325684" y="4804021"/>
            <a:ext cx="263214"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0</a:t>
            </a:r>
          </a:p>
        </p:txBody>
      </p:sp>
      <p:sp>
        <p:nvSpPr>
          <p:cNvPr id="1064" name="TextBox 1063">
            <a:extLst>
              <a:ext uri="{FF2B5EF4-FFF2-40B4-BE49-F238E27FC236}">
                <a16:creationId xmlns:a16="http://schemas.microsoft.com/office/drawing/2014/main" id="{EFC5D56C-55E7-365B-CBE7-9AACE9149EF1}"/>
              </a:ext>
            </a:extLst>
          </p:cNvPr>
          <p:cNvSpPr txBox="1"/>
          <p:nvPr/>
        </p:nvSpPr>
        <p:spPr>
          <a:xfrm>
            <a:off x="1275290" y="5370072"/>
            <a:ext cx="3353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70</a:t>
            </a:r>
          </a:p>
        </p:txBody>
      </p:sp>
      <p:sp>
        <p:nvSpPr>
          <p:cNvPr id="1065" name="TextBox 1064">
            <a:extLst>
              <a:ext uri="{FF2B5EF4-FFF2-40B4-BE49-F238E27FC236}">
                <a16:creationId xmlns:a16="http://schemas.microsoft.com/office/drawing/2014/main" id="{082D2FD5-192C-49A7-0583-5DFB2801A860}"/>
              </a:ext>
            </a:extLst>
          </p:cNvPr>
          <p:cNvSpPr txBox="1"/>
          <p:nvPr/>
        </p:nvSpPr>
        <p:spPr>
          <a:xfrm>
            <a:off x="1428872" y="5370072"/>
            <a:ext cx="584327"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829"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 </a:t>
            </a:r>
          </a:p>
        </p:txBody>
      </p:sp>
      <p:sp>
        <p:nvSpPr>
          <p:cNvPr id="1066" name="TextBox 1065">
            <a:extLst>
              <a:ext uri="{FF2B5EF4-FFF2-40B4-BE49-F238E27FC236}">
                <a16:creationId xmlns:a16="http://schemas.microsoft.com/office/drawing/2014/main" id="{23FEC554-3AB5-B1FD-03FA-BBEC47D62B7D}"/>
              </a:ext>
            </a:extLst>
          </p:cNvPr>
          <p:cNvSpPr txBox="1"/>
          <p:nvPr/>
        </p:nvSpPr>
        <p:spPr>
          <a:xfrm>
            <a:off x="1826645" y="5370072"/>
            <a:ext cx="3353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54</a:t>
            </a:r>
          </a:p>
        </p:txBody>
      </p:sp>
      <p:sp>
        <p:nvSpPr>
          <p:cNvPr id="1067" name="TextBox 1066">
            <a:extLst>
              <a:ext uri="{FF2B5EF4-FFF2-40B4-BE49-F238E27FC236}">
                <a16:creationId xmlns:a16="http://schemas.microsoft.com/office/drawing/2014/main" id="{504EAFBD-F21B-AC17-4016-E065CE0E916C}"/>
              </a:ext>
            </a:extLst>
          </p:cNvPr>
          <p:cNvSpPr txBox="1"/>
          <p:nvPr/>
        </p:nvSpPr>
        <p:spPr>
          <a:xfrm>
            <a:off x="1980424" y="5370072"/>
            <a:ext cx="584327"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829"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 </a:t>
            </a:r>
          </a:p>
        </p:txBody>
      </p:sp>
      <p:sp>
        <p:nvSpPr>
          <p:cNvPr id="1068" name="TextBox 1067">
            <a:extLst>
              <a:ext uri="{FF2B5EF4-FFF2-40B4-BE49-F238E27FC236}">
                <a16:creationId xmlns:a16="http://schemas.microsoft.com/office/drawing/2014/main" id="{669DC451-B775-119F-4560-1A1B97FBFF63}"/>
              </a:ext>
            </a:extLst>
          </p:cNvPr>
          <p:cNvSpPr txBox="1"/>
          <p:nvPr/>
        </p:nvSpPr>
        <p:spPr>
          <a:xfrm>
            <a:off x="2378000" y="5370072"/>
            <a:ext cx="3353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49</a:t>
            </a:r>
          </a:p>
        </p:txBody>
      </p:sp>
      <p:sp>
        <p:nvSpPr>
          <p:cNvPr id="1069" name="TextBox 1068">
            <a:extLst>
              <a:ext uri="{FF2B5EF4-FFF2-40B4-BE49-F238E27FC236}">
                <a16:creationId xmlns:a16="http://schemas.microsoft.com/office/drawing/2014/main" id="{18900715-CD8B-B98A-3836-EE4AF34FA838}"/>
              </a:ext>
            </a:extLst>
          </p:cNvPr>
          <p:cNvSpPr txBox="1"/>
          <p:nvPr/>
        </p:nvSpPr>
        <p:spPr>
          <a:xfrm>
            <a:off x="2531779" y="5370072"/>
            <a:ext cx="584327"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829"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 </a:t>
            </a:r>
          </a:p>
        </p:txBody>
      </p:sp>
      <p:sp>
        <p:nvSpPr>
          <p:cNvPr id="1070" name="TextBox 1069">
            <a:extLst>
              <a:ext uri="{FF2B5EF4-FFF2-40B4-BE49-F238E27FC236}">
                <a16:creationId xmlns:a16="http://schemas.microsoft.com/office/drawing/2014/main" id="{4ADC1EAE-10A3-801D-85B8-66DD5EF3C69B}"/>
              </a:ext>
            </a:extLst>
          </p:cNvPr>
          <p:cNvSpPr txBox="1"/>
          <p:nvPr/>
        </p:nvSpPr>
        <p:spPr>
          <a:xfrm>
            <a:off x="2929355" y="5370072"/>
            <a:ext cx="3353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40</a:t>
            </a:r>
          </a:p>
        </p:txBody>
      </p:sp>
      <p:sp>
        <p:nvSpPr>
          <p:cNvPr id="1071" name="TextBox 1070">
            <a:extLst>
              <a:ext uri="{FF2B5EF4-FFF2-40B4-BE49-F238E27FC236}">
                <a16:creationId xmlns:a16="http://schemas.microsoft.com/office/drawing/2014/main" id="{D307DE31-7D78-D9E6-0681-C3B1041AB825}"/>
              </a:ext>
            </a:extLst>
          </p:cNvPr>
          <p:cNvSpPr txBox="1"/>
          <p:nvPr/>
        </p:nvSpPr>
        <p:spPr>
          <a:xfrm>
            <a:off x="3083134" y="5370072"/>
            <a:ext cx="584327"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829"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 </a:t>
            </a:r>
          </a:p>
        </p:txBody>
      </p:sp>
      <p:sp>
        <p:nvSpPr>
          <p:cNvPr id="1072" name="TextBox 1071">
            <a:extLst>
              <a:ext uri="{FF2B5EF4-FFF2-40B4-BE49-F238E27FC236}">
                <a16:creationId xmlns:a16="http://schemas.microsoft.com/office/drawing/2014/main" id="{20C5F839-8E4F-54E6-5F7D-A8D252464562}"/>
              </a:ext>
            </a:extLst>
          </p:cNvPr>
          <p:cNvSpPr txBox="1"/>
          <p:nvPr/>
        </p:nvSpPr>
        <p:spPr>
          <a:xfrm>
            <a:off x="3480907" y="5370072"/>
            <a:ext cx="3353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37</a:t>
            </a:r>
          </a:p>
        </p:txBody>
      </p:sp>
      <p:sp>
        <p:nvSpPr>
          <p:cNvPr id="1073" name="TextBox 1072">
            <a:extLst>
              <a:ext uri="{FF2B5EF4-FFF2-40B4-BE49-F238E27FC236}">
                <a16:creationId xmlns:a16="http://schemas.microsoft.com/office/drawing/2014/main" id="{51D01519-25F4-D591-9F07-26D8871FCF3C}"/>
              </a:ext>
            </a:extLst>
          </p:cNvPr>
          <p:cNvSpPr txBox="1"/>
          <p:nvPr/>
        </p:nvSpPr>
        <p:spPr>
          <a:xfrm>
            <a:off x="3634489" y="5370072"/>
            <a:ext cx="584327"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829"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 </a:t>
            </a:r>
          </a:p>
        </p:txBody>
      </p:sp>
      <p:sp>
        <p:nvSpPr>
          <p:cNvPr id="1074" name="TextBox 1073">
            <a:extLst>
              <a:ext uri="{FF2B5EF4-FFF2-40B4-BE49-F238E27FC236}">
                <a16:creationId xmlns:a16="http://schemas.microsoft.com/office/drawing/2014/main" id="{62D8BFFE-C963-70EC-2471-9C7338610491}"/>
              </a:ext>
            </a:extLst>
          </p:cNvPr>
          <p:cNvSpPr txBox="1"/>
          <p:nvPr/>
        </p:nvSpPr>
        <p:spPr>
          <a:xfrm>
            <a:off x="4032261" y="5370072"/>
            <a:ext cx="3353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23</a:t>
            </a:r>
          </a:p>
        </p:txBody>
      </p:sp>
      <p:sp>
        <p:nvSpPr>
          <p:cNvPr id="1075" name="TextBox 1074">
            <a:extLst>
              <a:ext uri="{FF2B5EF4-FFF2-40B4-BE49-F238E27FC236}">
                <a16:creationId xmlns:a16="http://schemas.microsoft.com/office/drawing/2014/main" id="{0780FF6F-3B76-893B-D816-F996508A2D43}"/>
              </a:ext>
            </a:extLst>
          </p:cNvPr>
          <p:cNvSpPr txBox="1"/>
          <p:nvPr/>
        </p:nvSpPr>
        <p:spPr>
          <a:xfrm>
            <a:off x="4583615" y="5370072"/>
            <a:ext cx="186555"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829"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 </a:t>
            </a:r>
          </a:p>
        </p:txBody>
      </p:sp>
      <p:sp>
        <p:nvSpPr>
          <p:cNvPr id="1076" name="TextBox 1075">
            <a:extLst>
              <a:ext uri="{FF2B5EF4-FFF2-40B4-BE49-F238E27FC236}">
                <a16:creationId xmlns:a16="http://schemas.microsoft.com/office/drawing/2014/main" id="{3DA7282B-4430-385E-5EA2-601877C946A6}"/>
              </a:ext>
            </a:extLst>
          </p:cNvPr>
          <p:cNvSpPr txBox="1"/>
          <p:nvPr/>
        </p:nvSpPr>
        <p:spPr>
          <a:xfrm>
            <a:off x="4583616" y="5370072"/>
            <a:ext cx="3353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15</a:t>
            </a:r>
          </a:p>
        </p:txBody>
      </p:sp>
      <p:sp>
        <p:nvSpPr>
          <p:cNvPr id="1077" name="TextBox 1076">
            <a:extLst>
              <a:ext uri="{FF2B5EF4-FFF2-40B4-BE49-F238E27FC236}">
                <a16:creationId xmlns:a16="http://schemas.microsoft.com/office/drawing/2014/main" id="{9AE658A3-5E0F-692C-DBCF-A51CBA197AC4}"/>
              </a:ext>
            </a:extLst>
          </p:cNvPr>
          <p:cNvSpPr txBox="1"/>
          <p:nvPr/>
        </p:nvSpPr>
        <p:spPr>
          <a:xfrm>
            <a:off x="4737198" y="5370072"/>
            <a:ext cx="623440"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134"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 </a:t>
            </a:r>
          </a:p>
        </p:txBody>
      </p:sp>
      <p:sp>
        <p:nvSpPr>
          <p:cNvPr id="1078" name="TextBox 1077">
            <a:extLst>
              <a:ext uri="{FF2B5EF4-FFF2-40B4-BE49-F238E27FC236}">
                <a16:creationId xmlns:a16="http://schemas.microsoft.com/office/drawing/2014/main" id="{A4E34F1F-D124-5A1F-48E6-EB8FDE0B730A}"/>
              </a:ext>
            </a:extLst>
          </p:cNvPr>
          <p:cNvSpPr txBox="1"/>
          <p:nvPr/>
        </p:nvSpPr>
        <p:spPr>
          <a:xfrm>
            <a:off x="5173465" y="5370072"/>
            <a:ext cx="3353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11</a:t>
            </a:r>
          </a:p>
        </p:txBody>
      </p:sp>
      <p:sp>
        <p:nvSpPr>
          <p:cNvPr id="1079" name="TextBox 1078">
            <a:extLst>
              <a:ext uri="{FF2B5EF4-FFF2-40B4-BE49-F238E27FC236}">
                <a16:creationId xmlns:a16="http://schemas.microsoft.com/office/drawing/2014/main" id="{4505C8F1-9B35-125C-0584-E86523D42EDC}"/>
              </a:ext>
            </a:extLst>
          </p:cNvPr>
          <p:cNvSpPr txBox="1"/>
          <p:nvPr/>
        </p:nvSpPr>
        <p:spPr>
          <a:xfrm>
            <a:off x="5250256" y="5370072"/>
            <a:ext cx="66242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438"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 </a:t>
            </a:r>
          </a:p>
        </p:txBody>
      </p:sp>
      <p:sp>
        <p:nvSpPr>
          <p:cNvPr id="1080" name="TextBox 1079">
            <a:extLst>
              <a:ext uri="{FF2B5EF4-FFF2-40B4-BE49-F238E27FC236}">
                <a16:creationId xmlns:a16="http://schemas.microsoft.com/office/drawing/2014/main" id="{5CBE9A61-0803-4529-9339-8C707F547AF2}"/>
              </a:ext>
            </a:extLst>
          </p:cNvPr>
          <p:cNvSpPr txBox="1"/>
          <p:nvPr/>
        </p:nvSpPr>
        <p:spPr>
          <a:xfrm>
            <a:off x="5724820" y="5370072"/>
            <a:ext cx="335348"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11</a:t>
            </a:r>
          </a:p>
        </p:txBody>
      </p:sp>
      <p:sp>
        <p:nvSpPr>
          <p:cNvPr id="1081" name="TextBox 1080">
            <a:extLst>
              <a:ext uri="{FF2B5EF4-FFF2-40B4-BE49-F238E27FC236}">
                <a16:creationId xmlns:a16="http://schemas.microsoft.com/office/drawing/2014/main" id="{542E614C-8A27-AEC4-B25E-BD4F18CAA526}"/>
              </a:ext>
            </a:extLst>
          </p:cNvPr>
          <p:cNvSpPr txBox="1"/>
          <p:nvPr/>
        </p:nvSpPr>
        <p:spPr>
          <a:xfrm>
            <a:off x="198835" y="5370072"/>
            <a:ext cx="112883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Number at risk</a:t>
            </a:r>
          </a:p>
        </p:txBody>
      </p:sp>
      <p:sp>
        <p:nvSpPr>
          <p:cNvPr id="1082" name="TextBox 1081">
            <a:extLst>
              <a:ext uri="{FF2B5EF4-FFF2-40B4-BE49-F238E27FC236}">
                <a16:creationId xmlns:a16="http://schemas.microsoft.com/office/drawing/2014/main" id="{E391448D-90A8-C55F-D01F-AD1AEB27D50B}"/>
              </a:ext>
            </a:extLst>
          </p:cNvPr>
          <p:cNvSpPr txBox="1"/>
          <p:nvPr/>
        </p:nvSpPr>
        <p:spPr>
          <a:xfrm rot="16200000">
            <a:off x="-6524" y="3207684"/>
            <a:ext cx="1572866"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Patients With </a:t>
            </a:r>
            <a:r>
              <a:rPr kumimoji="0" lang="en-US" sz="1100" b="1" i="0" u="none" strike="noStrike" kern="1200" cap="none" spc="0" normalizeH="0" baseline="0" noProof="0" dirty="0" err="1">
                <a:ln/>
                <a:solidFill>
                  <a:srgbClr val="1D1D1B"/>
                </a:solidFill>
                <a:effectLst/>
                <a:uLnTx/>
                <a:uFillTx/>
                <a:latin typeface="Arial" panose="020B0604020202020204" pitchFamily="34" charset="0"/>
                <a:ea typeface="+mn-ea"/>
                <a:cs typeface="Arial" panose="020B0604020202020204" pitchFamily="34" charset="0"/>
                <a:sym typeface="Arial"/>
                <a:rtl val="0"/>
              </a:rPr>
              <a:t>CR</a:t>
            </a:r>
            <a:r>
              <a:rPr kumimoji="0" lang="en-US" sz="1100" b="1" i="0" u="none" strike="noStrike" kern="1200" cap="none" spc="0" normalizeH="0" baseline="30000" noProof="0" dirty="0" err="1">
                <a:ln/>
                <a:solidFill>
                  <a:srgbClr val="1D1D1B"/>
                </a:solidFill>
                <a:effectLst/>
                <a:uLnTx/>
                <a:uFillTx/>
                <a:latin typeface="Arial" panose="020B0604020202020204" pitchFamily="34" charset="0"/>
                <a:ea typeface="+mn-ea"/>
                <a:cs typeface="Arial" panose="020B0604020202020204" pitchFamily="34" charset="0"/>
                <a:sym typeface="Arial"/>
                <a:rtl val="0"/>
              </a:rPr>
              <a:t>a</a:t>
            </a:r>
            <a:r>
              <a:rPr kumimoji="0" lang="en-US" sz="1100" b="1"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 %</a:t>
            </a:r>
          </a:p>
        </p:txBody>
      </p:sp>
      <p:sp>
        <p:nvSpPr>
          <p:cNvPr id="1083" name="Freeform: Shape 1082">
            <a:extLst>
              <a:ext uri="{FF2B5EF4-FFF2-40B4-BE49-F238E27FC236}">
                <a16:creationId xmlns:a16="http://schemas.microsoft.com/office/drawing/2014/main" id="{08AA7FF6-2259-B305-003C-5EBE0EE99EF1}"/>
              </a:ext>
            </a:extLst>
          </p:cNvPr>
          <p:cNvSpPr/>
          <p:nvPr/>
        </p:nvSpPr>
        <p:spPr>
          <a:xfrm>
            <a:off x="2003759" y="4662096"/>
            <a:ext cx="19740" cy="70276"/>
          </a:xfrm>
          <a:custGeom>
            <a:avLst/>
            <a:gdLst>
              <a:gd name="connsiteX0" fmla="*/ 0 w 19740"/>
              <a:gd name="connsiteY0" fmla="*/ 70277 h 70276"/>
              <a:gd name="connsiteX1" fmla="*/ 0 w 19740"/>
              <a:gd name="connsiteY1" fmla="*/ 1 h 70276"/>
            </a:gdLst>
            <a:ahLst/>
            <a:cxnLst>
              <a:cxn ang="0">
                <a:pos x="connsiteX0" y="connsiteY0"/>
              </a:cxn>
              <a:cxn ang="0">
                <a:pos x="connsiteX1" y="connsiteY1"/>
              </a:cxn>
            </a:cxnLst>
            <a:rect l="l" t="t" r="r" b="b"/>
            <a:pathLst>
              <a:path w="19740" h="70276">
                <a:moveTo>
                  <a:pt x="0" y="70277"/>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84" name="TextBox 1083">
            <a:extLst>
              <a:ext uri="{FF2B5EF4-FFF2-40B4-BE49-F238E27FC236}">
                <a16:creationId xmlns:a16="http://schemas.microsoft.com/office/drawing/2014/main" id="{ED8256BF-13A5-EC4C-34BB-D8FADC6B2E46}"/>
              </a:ext>
            </a:extLst>
          </p:cNvPr>
          <p:cNvSpPr txBox="1"/>
          <p:nvPr/>
        </p:nvSpPr>
        <p:spPr>
          <a:xfrm>
            <a:off x="1877039" y="4804021"/>
            <a:ext cx="263214"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3</a:t>
            </a:r>
          </a:p>
        </p:txBody>
      </p:sp>
      <p:sp>
        <p:nvSpPr>
          <p:cNvPr id="1085" name="Freeform: Shape 1084">
            <a:extLst>
              <a:ext uri="{FF2B5EF4-FFF2-40B4-BE49-F238E27FC236}">
                <a16:creationId xmlns:a16="http://schemas.microsoft.com/office/drawing/2014/main" id="{7DCCE885-DEAC-1959-F29E-7B50E025EA82}"/>
              </a:ext>
            </a:extLst>
          </p:cNvPr>
          <p:cNvSpPr/>
          <p:nvPr/>
        </p:nvSpPr>
        <p:spPr>
          <a:xfrm>
            <a:off x="2555114" y="4662096"/>
            <a:ext cx="19740" cy="70276"/>
          </a:xfrm>
          <a:custGeom>
            <a:avLst/>
            <a:gdLst>
              <a:gd name="connsiteX0" fmla="*/ 0 w 19740"/>
              <a:gd name="connsiteY0" fmla="*/ 70277 h 70276"/>
              <a:gd name="connsiteX1" fmla="*/ 0 w 19740"/>
              <a:gd name="connsiteY1" fmla="*/ 1 h 70276"/>
            </a:gdLst>
            <a:ahLst/>
            <a:cxnLst>
              <a:cxn ang="0">
                <a:pos x="connsiteX0" y="connsiteY0"/>
              </a:cxn>
              <a:cxn ang="0">
                <a:pos x="connsiteX1" y="connsiteY1"/>
              </a:cxn>
            </a:cxnLst>
            <a:rect l="l" t="t" r="r" b="b"/>
            <a:pathLst>
              <a:path w="19740" h="70276">
                <a:moveTo>
                  <a:pt x="0" y="70277"/>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86" name="TextBox 1085">
            <a:extLst>
              <a:ext uri="{FF2B5EF4-FFF2-40B4-BE49-F238E27FC236}">
                <a16:creationId xmlns:a16="http://schemas.microsoft.com/office/drawing/2014/main" id="{732B4A73-1CD7-F38F-592C-E36124B14B7E}"/>
              </a:ext>
            </a:extLst>
          </p:cNvPr>
          <p:cNvSpPr txBox="1"/>
          <p:nvPr/>
        </p:nvSpPr>
        <p:spPr>
          <a:xfrm>
            <a:off x="2428393" y="4804021"/>
            <a:ext cx="263214"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6</a:t>
            </a:r>
          </a:p>
        </p:txBody>
      </p:sp>
      <p:sp>
        <p:nvSpPr>
          <p:cNvPr id="1087" name="Freeform: Shape 1086">
            <a:extLst>
              <a:ext uri="{FF2B5EF4-FFF2-40B4-BE49-F238E27FC236}">
                <a16:creationId xmlns:a16="http://schemas.microsoft.com/office/drawing/2014/main" id="{E4273330-0B56-98C7-23D9-07E8A7DA7E92}"/>
              </a:ext>
            </a:extLst>
          </p:cNvPr>
          <p:cNvSpPr/>
          <p:nvPr/>
        </p:nvSpPr>
        <p:spPr>
          <a:xfrm>
            <a:off x="3106469" y="4662096"/>
            <a:ext cx="19740" cy="70276"/>
          </a:xfrm>
          <a:custGeom>
            <a:avLst/>
            <a:gdLst>
              <a:gd name="connsiteX0" fmla="*/ 0 w 19740"/>
              <a:gd name="connsiteY0" fmla="*/ 70277 h 70276"/>
              <a:gd name="connsiteX1" fmla="*/ 0 w 19740"/>
              <a:gd name="connsiteY1" fmla="*/ 1 h 70276"/>
            </a:gdLst>
            <a:ahLst/>
            <a:cxnLst>
              <a:cxn ang="0">
                <a:pos x="connsiteX0" y="connsiteY0"/>
              </a:cxn>
              <a:cxn ang="0">
                <a:pos x="connsiteX1" y="connsiteY1"/>
              </a:cxn>
            </a:cxnLst>
            <a:rect l="l" t="t" r="r" b="b"/>
            <a:pathLst>
              <a:path w="19740" h="70276">
                <a:moveTo>
                  <a:pt x="0" y="70277"/>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88" name="TextBox 1087">
            <a:extLst>
              <a:ext uri="{FF2B5EF4-FFF2-40B4-BE49-F238E27FC236}">
                <a16:creationId xmlns:a16="http://schemas.microsoft.com/office/drawing/2014/main" id="{8D6ED767-041F-33C4-3C7F-347FB48E9DC1}"/>
              </a:ext>
            </a:extLst>
          </p:cNvPr>
          <p:cNvSpPr txBox="1"/>
          <p:nvPr/>
        </p:nvSpPr>
        <p:spPr>
          <a:xfrm>
            <a:off x="2979946" y="4804021"/>
            <a:ext cx="263214"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9</a:t>
            </a:r>
          </a:p>
        </p:txBody>
      </p:sp>
      <p:sp>
        <p:nvSpPr>
          <p:cNvPr id="1089" name="Freeform: Shape 1088">
            <a:extLst>
              <a:ext uri="{FF2B5EF4-FFF2-40B4-BE49-F238E27FC236}">
                <a16:creationId xmlns:a16="http://schemas.microsoft.com/office/drawing/2014/main" id="{D6B73AAF-7723-02C4-08DB-5CD9DE15521C}"/>
              </a:ext>
            </a:extLst>
          </p:cNvPr>
          <p:cNvSpPr/>
          <p:nvPr/>
        </p:nvSpPr>
        <p:spPr>
          <a:xfrm>
            <a:off x="3658021" y="4662096"/>
            <a:ext cx="19740" cy="70276"/>
          </a:xfrm>
          <a:custGeom>
            <a:avLst/>
            <a:gdLst>
              <a:gd name="connsiteX0" fmla="*/ 0 w 19740"/>
              <a:gd name="connsiteY0" fmla="*/ 70277 h 70276"/>
              <a:gd name="connsiteX1" fmla="*/ 0 w 19740"/>
              <a:gd name="connsiteY1" fmla="*/ 1 h 70276"/>
            </a:gdLst>
            <a:ahLst/>
            <a:cxnLst>
              <a:cxn ang="0">
                <a:pos x="connsiteX0" y="connsiteY0"/>
              </a:cxn>
              <a:cxn ang="0">
                <a:pos x="connsiteX1" y="connsiteY1"/>
              </a:cxn>
            </a:cxnLst>
            <a:rect l="l" t="t" r="r" b="b"/>
            <a:pathLst>
              <a:path w="19740" h="70276">
                <a:moveTo>
                  <a:pt x="0" y="70277"/>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90" name="TextBox 1089">
            <a:extLst>
              <a:ext uri="{FF2B5EF4-FFF2-40B4-BE49-F238E27FC236}">
                <a16:creationId xmlns:a16="http://schemas.microsoft.com/office/drawing/2014/main" id="{105BA6A2-0C1E-714D-0492-9698E0423D0D}"/>
              </a:ext>
            </a:extLst>
          </p:cNvPr>
          <p:cNvSpPr txBox="1"/>
          <p:nvPr/>
        </p:nvSpPr>
        <p:spPr>
          <a:xfrm>
            <a:off x="3487685" y="4804021"/>
            <a:ext cx="341761"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12</a:t>
            </a:r>
          </a:p>
        </p:txBody>
      </p:sp>
      <p:sp>
        <p:nvSpPr>
          <p:cNvPr id="1091" name="Freeform: Shape 1090">
            <a:extLst>
              <a:ext uri="{FF2B5EF4-FFF2-40B4-BE49-F238E27FC236}">
                <a16:creationId xmlns:a16="http://schemas.microsoft.com/office/drawing/2014/main" id="{C334665F-22A9-8CB3-0E77-4DEDC95E56C5}"/>
              </a:ext>
            </a:extLst>
          </p:cNvPr>
          <p:cNvSpPr/>
          <p:nvPr/>
        </p:nvSpPr>
        <p:spPr>
          <a:xfrm>
            <a:off x="4209376" y="4662096"/>
            <a:ext cx="19740" cy="70276"/>
          </a:xfrm>
          <a:custGeom>
            <a:avLst/>
            <a:gdLst>
              <a:gd name="connsiteX0" fmla="*/ 0 w 19740"/>
              <a:gd name="connsiteY0" fmla="*/ 70277 h 70276"/>
              <a:gd name="connsiteX1" fmla="*/ 0 w 19740"/>
              <a:gd name="connsiteY1" fmla="*/ 1 h 70276"/>
            </a:gdLst>
            <a:ahLst/>
            <a:cxnLst>
              <a:cxn ang="0">
                <a:pos x="connsiteX0" y="connsiteY0"/>
              </a:cxn>
              <a:cxn ang="0">
                <a:pos x="connsiteX1" y="connsiteY1"/>
              </a:cxn>
            </a:cxnLst>
            <a:rect l="l" t="t" r="r" b="b"/>
            <a:pathLst>
              <a:path w="19740" h="70276">
                <a:moveTo>
                  <a:pt x="0" y="70277"/>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92" name="TextBox 1091">
            <a:extLst>
              <a:ext uri="{FF2B5EF4-FFF2-40B4-BE49-F238E27FC236}">
                <a16:creationId xmlns:a16="http://schemas.microsoft.com/office/drawing/2014/main" id="{D4141928-4D8B-84E6-4AB2-B1BDBD1EB77C}"/>
              </a:ext>
            </a:extLst>
          </p:cNvPr>
          <p:cNvSpPr txBox="1"/>
          <p:nvPr/>
        </p:nvSpPr>
        <p:spPr>
          <a:xfrm>
            <a:off x="4039040" y="4804021"/>
            <a:ext cx="341761"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15</a:t>
            </a:r>
          </a:p>
        </p:txBody>
      </p:sp>
      <p:sp>
        <p:nvSpPr>
          <p:cNvPr id="1093" name="Freeform: Shape 1092">
            <a:extLst>
              <a:ext uri="{FF2B5EF4-FFF2-40B4-BE49-F238E27FC236}">
                <a16:creationId xmlns:a16="http://schemas.microsoft.com/office/drawing/2014/main" id="{82EEE289-F1F0-4AE9-611A-63F1DF4C8DAD}"/>
              </a:ext>
            </a:extLst>
          </p:cNvPr>
          <p:cNvSpPr/>
          <p:nvPr/>
        </p:nvSpPr>
        <p:spPr>
          <a:xfrm>
            <a:off x="4760731" y="4662096"/>
            <a:ext cx="19740" cy="70276"/>
          </a:xfrm>
          <a:custGeom>
            <a:avLst/>
            <a:gdLst>
              <a:gd name="connsiteX0" fmla="*/ 0 w 19740"/>
              <a:gd name="connsiteY0" fmla="*/ 70277 h 70276"/>
              <a:gd name="connsiteX1" fmla="*/ 0 w 19740"/>
              <a:gd name="connsiteY1" fmla="*/ 1 h 70276"/>
            </a:gdLst>
            <a:ahLst/>
            <a:cxnLst>
              <a:cxn ang="0">
                <a:pos x="connsiteX0" y="connsiteY0"/>
              </a:cxn>
              <a:cxn ang="0">
                <a:pos x="connsiteX1" y="connsiteY1"/>
              </a:cxn>
            </a:cxnLst>
            <a:rect l="l" t="t" r="r" b="b"/>
            <a:pathLst>
              <a:path w="19740" h="70276">
                <a:moveTo>
                  <a:pt x="0" y="70277"/>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94" name="TextBox 1093">
            <a:extLst>
              <a:ext uri="{FF2B5EF4-FFF2-40B4-BE49-F238E27FC236}">
                <a16:creationId xmlns:a16="http://schemas.microsoft.com/office/drawing/2014/main" id="{794D7DC1-F5F3-8269-08FE-7A1FCC8E11CF}"/>
              </a:ext>
            </a:extLst>
          </p:cNvPr>
          <p:cNvSpPr txBox="1"/>
          <p:nvPr/>
        </p:nvSpPr>
        <p:spPr>
          <a:xfrm>
            <a:off x="4590395" y="4804021"/>
            <a:ext cx="341761"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18</a:t>
            </a:r>
          </a:p>
        </p:txBody>
      </p:sp>
      <p:sp>
        <p:nvSpPr>
          <p:cNvPr id="1095" name="Freeform: Shape 1094">
            <a:extLst>
              <a:ext uri="{FF2B5EF4-FFF2-40B4-BE49-F238E27FC236}">
                <a16:creationId xmlns:a16="http://schemas.microsoft.com/office/drawing/2014/main" id="{A3D41F97-7764-5ED3-D3DF-EA72DFDB9796}"/>
              </a:ext>
            </a:extLst>
          </p:cNvPr>
          <p:cNvSpPr/>
          <p:nvPr/>
        </p:nvSpPr>
        <p:spPr>
          <a:xfrm>
            <a:off x="5312283" y="4662096"/>
            <a:ext cx="19740" cy="70276"/>
          </a:xfrm>
          <a:custGeom>
            <a:avLst/>
            <a:gdLst>
              <a:gd name="connsiteX0" fmla="*/ 0 w 19740"/>
              <a:gd name="connsiteY0" fmla="*/ 70277 h 70276"/>
              <a:gd name="connsiteX1" fmla="*/ 0 w 19740"/>
              <a:gd name="connsiteY1" fmla="*/ 1 h 70276"/>
            </a:gdLst>
            <a:ahLst/>
            <a:cxnLst>
              <a:cxn ang="0">
                <a:pos x="connsiteX0" y="connsiteY0"/>
              </a:cxn>
              <a:cxn ang="0">
                <a:pos x="connsiteX1" y="connsiteY1"/>
              </a:cxn>
            </a:cxnLst>
            <a:rect l="l" t="t" r="r" b="b"/>
            <a:pathLst>
              <a:path w="19740" h="70276">
                <a:moveTo>
                  <a:pt x="0" y="70277"/>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96" name="TextBox 1095">
            <a:extLst>
              <a:ext uri="{FF2B5EF4-FFF2-40B4-BE49-F238E27FC236}">
                <a16:creationId xmlns:a16="http://schemas.microsoft.com/office/drawing/2014/main" id="{55DF9CBD-B4AC-2ABF-F956-3B3F3E434CF0}"/>
              </a:ext>
            </a:extLst>
          </p:cNvPr>
          <p:cNvSpPr txBox="1"/>
          <p:nvPr/>
        </p:nvSpPr>
        <p:spPr>
          <a:xfrm>
            <a:off x="5141947" y="4804021"/>
            <a:ext cx="341761"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21</a:t>
            </a:r>
          </a:p>
        </p:txBody>
      </p:sp>
      <p:sp>
        <p:nvSpPr>
          <p:cNvPr id="1097" name="Freeform: Shape 1096">
            <a:extLst>
              <a:ext uri="{FF2B5EF4-FFF2-40B4-BE49-F238E27FC236}">
                <a16:creationId xmlns:a16="http://schemas.microsoft.com/office/drawing/2014/main" id="{C174AE75-C544-DAF5-E95D-E0C7E03A5423}"/>
              </a:ext>
            </a:extLst>
          </p:cNvPr>
          <p:cNvSpPr/>
          <p:nvPr/>
        </p:nvSpPr>
        <p:spPr>
          <a:xfrm>
            <a:off x="5863638" y="4662096"/>
            <a:ext cx="19740" cy="70276"/>
          </a:xfrm>
          <a:custGeom>
            <a:avLst/>
            <a:gdLst>
              <a:gd name="connsiteX0" fmla="*/ 0 w 19740"/>
              <a:gd name="connsiteY0" fmla="*/ 70277 h 70276"/>
              <a:gd name="connsiteX1" fmla="*/ 0 w 19740"/>
              <a:gd name="connsiteY1" fmla="*/ 1 h 70276"/>
            </a:gdLst>
            <a:ahLst/>
            <a:cxnLst>
              <a:cxn ang="0">
                <a:pos x="connsiteX0" y="connsiteY0"/>
              </a:cxn>
              <a:cxn ang="0">
                <a:pos x="connsiteX1" y="connsiteY1"/>
              </a:cxn>
            </a:cxnLst>
            <a:rect l="l" t="t" r="r" b="b"/>
            <a:pathLst>
              <a:path w="19740" h="70276">
                <a:moveTo>
                  <a:pt x="0" y="70277"/>
                </a:moveTo>
                <a:lnTo>
                  <a:pt x="0" y="1"/>
                </a:lnTo>
              </a:path>
            </a:pathLst>
          </a:custGeom>
          <a:ln w="19738" cap="flat">
            <a:solidFill>
              <a:srgbClr val="1D1D1B"/>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98" name="TextBox 1097">
            <a:extLst>
              <a:ext uri="{FF2B5EF4-FFF2-40B4-BE49-F238E27FC236}">
                <a16:creationId xmlns:a16="http://schemas.microsoft.com/office/drawing/2014/main" id="{2787B499-F218-A23F-AA18-995B3C4BDE19}"/>
              </a:ext>
            </a:extLst>
          </p:cNvPr>
          <p:cNvSpPr txBox="1"/>
          <p:nvPr/>
        </p:nvSpPr>
        <p:spPr>
          <a:xfrm>
            <a:off x="5693302" y="4804021"/>
            <a:ext cx="341761"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24</a:t>
            </a:r>
          </a:p>
        </p:txBody>
      </p:sp>
      <p:sp>
        <p:nvSpPr>
          <p:cNvPr id="1100" name="Freeform: Shape 1099">
            <a:extLst>
              <a:ext uri="{FF2B5EF4-FFF2-40B4-BE49-F238E27FC236}">
                <a16:creationId xmlns:a16="http://schemas.microsoft.com/office/drawing/2014/main" id="{0A6A1E66-E17E-59CF-99E3-B29EA2406B7B}"/>
              </a:ext>
            </a:extLst>
          </p:cNvPr>
          <p:cNvSpPr/>
          <p:nvPr/>
        </p:nvSpPr>
        <p:spPr>
          <a:xfrm>
            <a:off x="5039046" y="3223963"/>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3"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04" name="Freeform: Shape 1103">
            <a:extLst>
              <a:ext uri="{FF2B5EF4-FFF2-40B4-BE49-F238E27FC236}">
                <a16:creationId xmlns:a16="http://schemas.microsoft.com/office/drawing/2014/main" id="{2C13C82B-9526-9EB5-41B6-EFE6852CB64C}"/>
              </a:ext>
            </a:extLst>
          </p:cNvPr>
          <p:cNvSpPr/>
          <p:nvPr/>
        </p:nvSpPr>
        <p:spPr>
          <a:xfrm>
            <a:off x="3934108" y="3109723"/>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05" name="Freeform: Shape 1104">
            <a:extLst>
              <a:ext uri="{FF2B5EF4-FFF2-40B4-BE49-F238E27FC236}">
                <a16:creationId xmlns:a16="http://schemas.microsoft.com/office/drawing/2014/main" id="{50315781-6A73-16C7-0A10-0C07D4BF04A9}"/>
              </a:ext>
            </a:extLst>
          </p:cNvPr>
          <p:cNvSpPr/>
          <p:nvPr/>
        </p:nvSpPr>
        <p:spPr>
          <a:xfrm>
            <a:off x="3673035" y="3107110"/>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07" name="Freeform: Shape 1106">
            <a:extLst>
              <a:ext uri="{FF2B5EF4-FFF2-40B4-BE49-F238E27FC236}">
                <a16:creationId xmlns:a16="http://schemas.microsoft.com/office/drawing/2014/main" id="{0929D842-A4E8-6433-0B0D-D1FDF20BB528}"/>
              </a:ext>
            </a:extLst>
          </p:cNvPr>
          <p:cNvSpPr/>
          <p:nvPr/>
        </p:nvSpPr>
        <p:spPr>
          <a:xfrm>
            <a:off x="1925389" y="2244268"/>
            <a:ext cx="69881" cy="69881"/>
          </a:xfrm>
          <a:custGeom>
            <a:avLst/>
            <a:gdLst>
              <a:gd name="connsiteX0" fmla="*/ 69882 w 69881"/>
              <a:gd name="connsiteY0" fmla="*/ 34941 h 69881"/>
              <a:gd name="connsiteX1" fmla="*/ 34941 w 69881"/>
              <a:gd name="connsiteY1" fmla="*/ 69882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2"/>
                  <a:pt x="34941" y="69882"/>
                </a:cubicBezTo>
                <a:cubicBezTo>
                  <a:pt x="15644" y="69882"/>
                  <a:pt x="0" y="54238"/>
                  <a:pt x="0" y="34941"/>
                </a:cubicBezTo>
                <a:cubicBezTo>
                  <a:pt x="0" y="15644"/>
                  <a:pt x="15644" y="0"/>
                  <a:pt x="34941" y="0"/>
                </a:cubicBezTo>
                <a:cubicBezTo>
                  <a:pt x="54238" y="0"/>
                  <a:pt x="69882" y="15644"/>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08" name="Freeform: Shape 1107">
            <a:extLst>
              <a:ext uri="{FF2B5EF4-FFF2-40B4-BE49-F238E27FC236}">
                <a16:creationId xmlns:a16="http://schemas.microsoft.com/office/drawing/2014/main" id="{0D51C63C-F683-9DDD-8621-88BD1ED018B3}"/>
              </a:ext>
            </a:extLst>
          </p:cNvPr>
          <p:cNvSpPr/>
          <p:nvPr/>
        </p:nvSpPr>
        <p:spPr>
          <a:xfrm>
            <a:off x="1424373" y="1923878"/>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4"/>
                  <a:pt x="15644" y="0"/>
                  <a:pt x="34941" y="0"/>
                </a:cubicBezTo>
                <a:cubicBezTo>
                  <a:pt x="54238" y="0"/>
                  <a:pt x="69882" y="15644"/>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18" name="TextBox 1117">
            <a:extLst>
              <a:ext uri="{FF2B5EF4-FFF2-40B4-BE49-F238E27FC236}">
                <a16:creationId xmlns:a16="http://schemas.microsoft.com/office/drawing/2014/main" id="{690F4CE5-AA3F-09A2-1AB4-DEDCDAB22F3C}"/>
              </a:ext>
            </a:extLst>
          </p:cNvPr>
          <p:cNvSpPr txBox="1"/>
          <p:nvPr/>
        </p:nvSpPr>
        <p:spPr>
          <a:xfrm>
            <a:off x="2977231" y="5029283"/>
            <a:ext cx="1353256"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1D1D1B"/>
                </a:solidFill>
                <a:effectLst/>
                <a:uLnTx/>
                <a:uFillTx/>
                <a:latin typeface="Arial" panose="020B0604020202020204" pitchFamily="34" charset="0"/>
                <a:ea typeface="+mn-ea"/>
                <a:cs typeface="Arial" panose="020B0604020202020204" pitchFamily="34" charset="0"/>
                <a:sym typeface="Arial"/>
                <a:rtl val="0"/>
              </a:rPr>
              <a:t>Months Since CR</a:t>
            </a:r>
          </a:p>
        </p:txBody>
      </p:sp>
      <p:sp>
        <p:nvSpPr>
          <p:cNvPr id="7" name="Freeform: Shape 6">
            <a:extLst>
              <a:ext uri="{FF2B5EF4-FFF2-40B4-BE49-F238E27FC236}">
                <a16:creationId xmlns:a16="http://schemas.microsoft.com/office/drawing/2014/main" id="{3C3BC012-18FC-75A8-C6F5-4809A3F6CCBD}"/>
              </a:ext>
            </a:extLst>
          </p:cNvPr>
          <p:cNvSpPr/>
          <p:nvPr/>
        </p:nvSpPr>
        <p:spPr>
          <a:xfrm>
            <a:off x="4983768" y="3223963"/>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3"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Freeform: Shape 7">
            <a:extLst>
              <a:ext uri="{FF2B5EF4-FFF2-40B4-BE49-F238E27FC236}">
                <a16:creationId xmlns:a16="http://schemas.microsoft.com/office/drawing/2014/main" id="{5FB86AB7-2209-977B-CBB7-449AD479EA86}"/>
              </a:ext>
            </a:extLst>
          </p:cNvPr>
          <p:cNvSpPr/>
          <p:nvPr/>
        </p:nvSpPr>
        <p:spPr>
          <a:xfrm>
            <a:off x="4967081" y="3223963"/>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3"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5D87DA2E-07F7-1D7C-3773-D29DBD21384F}"/>
              </a:ext>
            </a:extLst>
          </p:cNvPr>
          <p:cNvSpPr/>
          <p:nvPr/>
        </p:nvSpPr>
        <p:spPr>
          <a:xfrm>
            <a:off x="4957439" y="3223963"/>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3"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479F752B-6F72-0CFB-33A8-4D09005BDBE5}"/>
              </a:ext>
            </a:extLst>
          </p:cNvPr>
          <p:cNvSpPr/>
          <p:nvPr/>
        </p:nvSpPr>
        <p:spPr>
          <a:xfrm>
            <a:off x="4459714" y="3223962"/>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C9D6CE8D-A39F-80DA-0735-F7B570697DDB}"/>
              </a:ext>
            </a:extLst>
          </p:cNvPr>
          <p:cNvSpPr/>
          <p:nvPr/>
        </p:nvSpPr>
        <p:spPr>
          <a:xfrm>
            <a:off x="4458799" y="3223962"/>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8A388186-6A30-B1FD-36A3-76CAD3930928}"/>
              </a:ext>
            </a:extLst>
          </p:cNvPr>
          <p:cNvSpPr/>
          <p:nvPr/>
        </p:nvSpPr>
        <p:spPr>
          <a:xfrm>
            <a:off x="4394875" y="3223962"/>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Freeform: Shape 13">
            <a:extLst>
              <a:ext uri="{FF2B5EF4-FFF2-40B4-BE49-F238E27FC236}">
                <a16:creationId xmlns:a16="http://schemas.microsoft.com/office/drawing/2014/main" id="{C6E91881-F8DE-732B-F8AC-2E2E23EDE730}"/>
              </a:ext>
            </a:extLst>
          </p:cNvPr>
          <p:cNvSpPr/>
          <p:nvPr/>
        </p:nvSpPr>
        <p:spPr>
          <a:xfrm>
            <a:off x="4409024" y="3223962"/>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Freeform: Shape 15">
            <a:extLst>
              <a:ext uri="{FF2B5EF4-FFF2-40B4-BE49-F238E27FC236}">
                <a16:creationId xmlns:a16="http://schemas.microsoft.com/office/drawing/2014/main" id="{8683B5B5-1E29-4E51-A5B3-9FD1B4C27428}"/>
              </a:ext>
            </a:extLst>
          </p:cNvPr>
          <p:cNvSpPr/>
          <p:nvPr/>
        </p:nvSpPr>
        <p:spPr>
          <a:xfrm>
            <a:off x="3921052" y="3109723"/>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Freeform: Shape 16">
            <a:extLst>
              <a:ext uri="{FF2B5EF4-FFF2-40B4-BE49-F238E27FC236}">
                <a16:creationId xmlns:a16="http://schemas.microsoft.com/office/drawing/2014/main" id="{C14A29C8-306D-CA9D-252B-41653CB8F02F}"/>
              </a:ext>
            </a:extLst>
          </p:cNvPr>
          <p:cNvSpPr/>
          <p:nvPr/>
        </p:nvSpPr>
        <p:spPr>
          <a:xfrm>
            <a:off x="3921052" y="3170209"/>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Freeform: Shape 18">
            <a:extLst>
              <a:ext uri="{FF2B5EF4-FFF2-40B4-BE49-F238E27FC236}">
                <a16:creationId xmlns:a16="http://schemas.microsoft.com/office/drawing/2014/main" id="{61229B62-C4D9-7CDE-F615-1CF73409FF31}"/>
              </a:ext>
            </a:extLst>
          </p:cNvPr>
          <p:cNvSpPr/>
          <p:nvPr/>
        </p:nvSpPr>
        <p:spPr>
          <a:xfrm>
            <a:off x="3949309" y="3170209"/>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6CD36BE8-62AA-6FA0-AF87-C795583CAD45}"/>
              </a:ext>
            </a:extLst>
          </p:cNvPr>
          <p:cNvSpPr/>
          <p:nvPr/>
        </p:nvSpPr>
        <p:spPr>
          <a:xfrm>
            <a:off x="3996356" y="3170209"/>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Freeform: Shape 20">
            <a:extLst>
              <a:ext uri="{FF2B5EF4-FFF2-40B4-BE49-F238E27FC236}">
                <a16:creationId xmlns:a16="http://schemas.microsoft.com/office/drawing/2014/main" id="{4C5CD166-ECAB-63D5-4582-3F03CB56C99A}"/>
              </a:ext>
            </a:extLst>
          </p:cNvPr>
          <p:cNvSpPr/>
          <p:nvPr/>
        </p:nvSpPr>
        <p:spPr>
          <a:xfrm>
            <a:off x="4030588" y="3170209"/>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Shape 21">
            <a:extLst>
              <a:ext uri="{FF2B5EF4-FFF2-40B4-BE49-F238E27FC236}">
                <a16:creationId xmlns:a16="http://schemas.microsoft.com/office/drawing/2014/main" id="{2D475E7B-24B5-31AA-EF02-C18A4A7E8B41}"/>
              </a:ext>
            </a:extLst>
          </p:cNvPr>
          <p:cNvSpPr/>
          <p:nvPr/>
        </p:nvSpPr>
        <p:spPr>
          <a:xfrm>
            <a:off x="4073703" y="3170209"/>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Freeform: Shape 22">
            <a:extLst>
              <a:ext uri="{FF2B5EF4-FFF2-40B4-BE49-F238E27FC236}">
                <a16:creationId xmlns:a16="http://schemas.microsoft.com/office/drawing/2014/main" id="{EEF58A40-E65A-A9B9-AFF5-CFD90EC84E27}"/>
              </a:ext>
            </a:extLst>
          </p:cNvPr>
          <p:cNvSpPr/>
          <p:nvPr/>
        </p:nvSpPr>
        <p:spPr>
          <a:xfrm>
            <a:off x="3726066" y="3107110"/>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Shape 23">
            <a:extLst>
              <a:ext uri="{FF2B5EF4-FFF2-40B4-BE49-F238E27FC236}">
                <a16:creationId xmlns:a16="http://schemas.microsoft.com/office/drawing/2014/main" id="{4C7A6B3B-171B-59BB-43CF-6DCC552CF287}"/>
              </a:ext>
            </a:extLst>
          </p:cNvPr>
          <p:cNvSpPr/>
          <p:nvPr/>
        </p:nvSpPr>
        <p:spPr>
          <a:xfrm>
            <a:off x="3656968" y="3107110"/>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Freeform: Shape 24">
            <a:extLst>
              <a:ext uri="{FF2B5EF4-FFF2-40B4-BE49-F238E27FC236}">
                <a16:creationId xmlns:a16="http://schemas.microsoft.com/office/drawing/2014/main" id="{5780EB33-111B-F57B-84BA-8194D2019B42}"/>
              </a:ext>
            </a:extLst>
          </p:cNvPr>
          <p:cNvSpPr/>
          <p:nvPr/>
        </p:nvSpPr>
        <p:spPr>
          <a:xfrm>
            <a:off x="3613640" y="3107110"/>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Freeform: Shape 25">
            <a:extLst>
              <a:ext uri="{FF2B5EF4-FFF2-40B4-BE49-F238E27FC236}">
                <a16:creationId xmlns:a16="http://schemas.microsoft.com/office/drawing/2014/main" id="{9BF38850-FC9F-035C-0AC3-9B468544E982}"/>
              </a:ext>
            </a:extLst>
          </p:cNvPr>
          <p:cNvSpPr/>
          <p:nvPr/>
        </p:nvSpPr>
        <p:spPr>
          <a:xfrm>
            <a:off x="3604477" y="3107110"/>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Freeform: Shape 26">
            <a:extLst>
              <a:ext uri="{FF2B5EF4-FFF2-40B4-BE49-F238E27FC236}">
                <a16:creationId xmlns:a16="http://schemas.microsoft.com/office/drawing/2014/main" id="{E997BF84-6BBC-8D6D-C5EE-BC2527AC3784}"/>
              </a:ext>
            </a:extLst>
          </p:cNvPr>
          <p:cNvSpPr/>
          <p:nvPr/>
        </p:nvSpPr>
        <p:spPr>
          <a:xfrm>
            <a:off x="1454357" y="1961754"/>
            <a:ext cx="4425479" cy="1294270"/>
          </a:xfrm>
          <a:custGeom>
            <a:avLst/>
            <a:gdLst>
              <a:gd name="connsiteX0" fmla="*/ 0 w 4425479"/>
              <a:gd name="connsiteY0" fmla="*/ 0 h 1294270"/>
              <a:gd name="connsiteX1" fmla="*/ 257769 w 4425479"/>
              <a:gd name="connsiteY1" fmla="*/ 0 h 1294270"/>
              <a:gd name="connsiteX2" fmla="*/ 257769 w 4425479"/>
              <a:gd name="connsiteY2" fmla="*/ 48841 h 1294270"/>
              <a:gd name="connsiteX3" fmla="*/ 295756 w 4425479"/>
              <a:gd name="connsiteY3" fmla="*/ 48841 h 1294270"/>
              <a:gd name="connsiteX4" fmla="*/ 295756 w 4425479"/>
              <a:gd name="connsiteY4" fmla="*/ 81401 h 1294270"/>
              <a:gd name="connsiteX5" fmla="*/ 352736 w 4425479"/>
              <a:gd name="connsiteY5" fmla="*/ 81401 h 1294270"/>
              <a:gd name="connsiteX6" fmla="*/ 352736 w 4425479"/>
              <a:gd name="connsiteY6" fmla="*/ 119388 h 1294270"/>
              <a:gd name="connsiteX7" fmla="*/ 369016 w 4425479"/>
              <a:gd name="connsiteY7" fmla="*/ 119388 h 1294270"/>
              <a:gd name="connsiteX8" fmla="*/ 369016 w 4425479"/>
              <a:gd name="connsiteY8" fmla="*/ 165515 h 1294270"/>
              <a:gd name="connsiteX9" fmla="*/ 415143 w 4425479"/>
              <a:gd name="connsiteY9" fmla="*/ 165515 h 1294270"/>
              <a:gd name="connsiteX10" fmla="*/ 415143 w 4425479"/>
              <a:gd name="connsiteY10" fmla="*/ 198075 h 1294270"/>
              <a:gd name="connsiteX11" fmla="*/ 434137 w 4425479"/>
              <a:gd name="connsiteY11" fmla="*/ 198075 h 1294270"/>
              <a:gd name="connsiteX12" fmla="*/ 434137 w 4425479"/>
              <a:gd name="connsiteY12" fmla="*/ 241489 h 1294270"/>
              <a:gd name="connsiteX13" fmla="*/ 504684 w 4425479"/>
              <a:gd name="connsiteY13" fmla="*/ 241489 h 1294270"/>
              <a:gd name="connsiteX14" fmla="*/ 504684 w 4425479"/>
              <a:gd name="connsiteY14" fmla="*/ 320176 h 1294270"/>
              <a:gd name="connsiteX15" fmla="*/ 518251 w 4425479"/>
              <a:gd name="connsiteY15" fmla="*/ 320176 h 1294270"/>
              <a:gd name="connsiteX16" fmla="*/ 518251 w 4425479"/>
              <a:gd name="connsiteY16" fmla="*/ 412430 h 1294270"/>
              <a:gd name="connsiteX17" fmla="*/ 520964 w 4425479"/>
              <a:gd name="connsiteY17" fmla="*/ 412430 h 1294270"/>
              <a:gd name="connsiteX18" fmla="*/ 520964 w 4425479"/>
              <a:gd name="connsiteY18" fmla="*/ 442277 h 1294270"/>
              <a:gd name="connsiteX19" fmla="*/ 537244 w 4425479"/>
              <a:gd name="connsiteY19" fmla="*/ 442277 h 1294270"/>
              <a:gd name="connsiteX20" fmla="*/ 537244 w 4425479"/>
              <a:gd name="connsiteY20" fmla="*/ 485691 h 1294270"/>
              <a:gd name="connsiteX21" fmla="*/ 561664 w 4425479"/>
              <a:gd name="connsiteY21" fmla="*/ 485691 h 1294270"/>
              <a:gd name="connsiteX22" fmla="*/ 561664 w 4425479"/>
              <a:gd name="connsiteY22" fmla="*/ 529104 h 1294270"/>
              <a:gd name="connsiteX23" fmla="*/ 586085 w 4425479"/>
              <a:gd name="connsiteY23" fmla="*/ 529104 h 1294270"/>
              <a:gd name="connsiteX24" fmla="*/ 586085 w 4425479"/>
              <a:gd name="connsiteY24" fmla="*/ 575231 h 1294270"/>
              <a:gd name="connsiteX25" fmla="*/ 629498 w 4425479"/>
              <a:gd name="connsiteY25" fmla="*/ 575231 h 1294270"/>
              <a:gd name="connsiteX26" fmla="*/ 629498 w 4425479"/>
              <a:gd name="connsiteY26" fmla="*/ 613218 h 1294270"/>
              <a:gd name="connsiteX27" fmla="*/ 710899 w 4425479"/>
              <a:gd name="connsiteY27" fmla="*/ 613218 h 1294270"/>
              <a:gd name="connsiteX28" fmla="*/ 710899 w 4425479"/>
              <a:gd name="connsiteY28" fmla="*/ 653918 h 1294270"/>
              <a:gd name="connsiteX29" fmla="*/ 892693 w 4425479"/>
              <a:gd name="connsiteY29" fmla="*/ 653918 h 1294270"/>
              <a:gd name="connsiteX30" fmla="*/ 892693 w 4425479"/>
              <a:gd name="connsiteY30" fmla="*/ 689192 h 1294270"/>
              <a:gd name="connsiteX31" fmla="*/ 1153175 w 4425479"/>
              <a:gd name="connsiteY31" fmla="*/ 689192 h 1294270"/>
              <a:gd name="connsiteX32" fmla="*/ 1153175 w 4425479"/>
              <a:gd name="connsiteY32" fmla="*/ 738032 h 1294270"/>
              <a:gd name="connsiteX33" fmla="*/ 1296983 w 4425479"/>
              <a:gd name="connsiteY33" fmla="*/ 738032 h 1294270"/>
              <a:gd name="connsiteX34" fmla="*/ 1296983 w 4425479"/>
              <a:gd name="connsiteY34" fmla="*/ 778733 h 1294270"/>
              <a:gd name="connsiteX35" fmla="*/ 1351250 w 4425479"/>
              <a:gd name="connsiteY35" fmla="*/ 778733 h 1294270"/>
              <a:gd name="connsiteX36" fmla="*/ 1351250 w 4425479"/>
              <a:gd name="connsiteY36" fmla="*/ 816720 h 1294270"/>
              <a:gd name="connsiteX37" fmla="*/ 1372957 w 4425479"/>
              <a:gd name="connsiteY37" fmla="*/ 816720 h 1294270"/>
              <a:gd name="connsiteX38" fmla="*/ 1372957 w 4425479"/>
              <a:gd name="connsiteY38" fmla="*/ 854707 h 1294270"/>
              <a:gd name="connsiteX39" fmla="*/ 1446217 w 4425479"/>
              <a:gd name="connsiteY39" fmla="*/ 854707 h 1294270"/>
              <a:gd name="connsiteX40" fmla="*/ 1446217 w 4425479"/>
              <a:gd name="connsiteY40" fmla="*/ 898120 h 1294270"/>
              <a:gd name="connsiteX41" fmla="*/ 1492344 w 4425479"/>
              <a:gd name="connsiteY41" fmla="*/ 898120 h 1294270"/>
              <a:gd name="connsiteX42" fmla="*/ 1492344 w 4425479"/>
              <a:gd name="connsiteY42" fmla="*/ 941534 h 1294270"/>
              <a:gd name="connsiteX43" fmla="*/ 1522191 w 4425479"/>
              <a:gd name="connsiteY43" fmla="*/ 941534 h 1294270"/>
              <a:gd name="connsiteX44" fmla="*/ 1522191 w 4425479"/>
              <a:gd name="connsiteY44" fmla="*/ 976807 h 1294270"/>
              <a:gd name="connsiteX45" fmla="*/ 1541185 w 4425479"/>
              <a:gd name="connsiteY45" fmla="*/ 976807 h 1294270"/>
              <a:gd name="connsiteX46" fmla="*/ 1541185 w 4425479"/>
              <a:gd name="connsiteY46" fmla="*/ 1020221 h 1294270"/>
              <a:gd name="connsiteX47" fmla="*/ 1576458 w 4425479"/>
              <a:gd name="connsiteY47" fmla="*/ 1020221 h 1294270"/>
              <a:gd name="connsiteX48" fmla="*/ 1576458 w 4425479"/>
              <a:gd name="connsiteY48" fmla="*/ 1066348 h 1294270"/>
              <a:gd name="connsiteX49" fmla="*/ 1739260 w 4425479"/>
              <a:gd name="connsiteY49" fmla="*/ 1066348 h 1294270"/>
              <a:gd name="connsiteX50" fmla="*/ 1739260 w 4425479"/>
              <a:gd name="connsiteY50" fmla="*/ 1107048 h 1294270"/>
              <a:gd name="connsiteX51" fmla="*/ 1807093 w 4425479"/>
              <a:gd name="connsiteY51" fmla="*/ 1107048 h 1294270"/>
              <a:gd name="connsiteX52" fmla="*/ 1807093 w 4425479"/>
              <a:gd name="connsiteY52" fmla="*/ 1142322 h 1294270"/>
              <a:gd name="connsiteX53" fmla="*/ 1940048 w 4425479"/>
              <a:gd name="connsiteY53" fmla="*/ 1142322 h 1294270"/>
              <a:gd name="connsiteX54" fmla="*/ 1940048 w 4425479"/>
              <a:gd name="connsiteY54" fmla="*/ 1185736 h 1294270"/>
              <a:gd name="connsiteX55" fmla="*/ 2536985 w 4425479"/>
              <a:gd name="connsiteY55" fmla="*/ 1185736 h 1294270"/>
              <a:gd name="connsiteX56" fmla="*/ 2536985 w 4425479"/>
              <a:gd name="connsiteY56" fmla="*/ 1237289 h 1294270"/>
              <a:gd name="connsiteX57" fmla="*/ 2976549 w 4425479"/>
              <a:gd name="connsiteY57" fmla="*/ 1237289 h 1294270"/>
              <a:gd name="connsiteX58" fmla="*/ 2976549 w 4425479"/>
              <a:gd name="connsiteY58" fmla="*/ 1294270 h 1294270"/>
              <a:gd name="connsiteX59" fmla="*/ 4425479 w 4425479"/>
              <a:gd name="connsiteY59" fmla="*/ 1294270 h 129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425479" h="1294270">
                <a:moveTo>
                  <a:pt x="0" y="0"/>
                </a:moveTo>
                <a:lnTo>
                  <a:pt x="257769" y="0"/>
                </a:lnTo>
                <a:lnTo>
                  <a:pt x="257769" y="48841"/>
                </a:lnTo>
                <a:lnTo>
                  <a:pt x="295756" y="48841"/>
                </a:lnTo>
                <a:lnTo>
                  <a:pt x="295756" y="81401"/>
                </a:lnTo>
                <a:lnTo>
                  <a:pt x="352736" y="81401"/>
                </a:lnTo>
                <a:lnTo>
                  <a:pt x="352736" y="119388"/>
                </a:lnTo>
                <a:lnTo>
                  <a:pt x="369016" y="119388"/>
                </a:lnTo>
                <a:lnTo>
                  <a:pt x="369016" y="165515"/>
                </a:lnTo>
                <a:lnTo>
                  <a:pt x="415143" y="165515"/>
                </a:lnTo>
                <a:lnTo>
                  <a:pt x="415143" y="198075"/>
                </a:lnTo>
                <a:lnTo>
                  <a:pt x="434137" y="198075"/>
                </a:lnTo>
                <a:lnTo>
                  <a:pt x="434137" y="241489"/>
                </a:lnTo>
                <a:lnTo>
                  <a:pt x="504684" y="241489"/>
                </a:lnTo>
                <a:lnTo>
                  <a:pt x="504684" y="320176"/>
                </a:lnTo>
                <a:lnTo>
                  <a:pt x="518251" y="320176"/>
                </a:lnTo>
                <a:lnTo>
                  <a:pt x="518251" y="412430"/>
                </a:lnTo>
                <a:lnTo>
                  <a:pt x="520964" y="412430"/>
                </a:lnTo>
                <a:lnTo>
                  <a:pt x="520964" y="442277"/>
                </a:lnTo>
                <a:lnTo>
                  <a:pt x="537244" y="442277"/>
                </a:lnTo>
                <a:lnTo>
                  <a:pt x="537244" y="485691"/>
                </a:lnTo>
                <a:lnTo>
                  <a:pt x="561664" y="485691"/>
                </a:lnTo>
                <a:lnTo>
                  <a:pt x="561664" y="529104"/>
                </a:lnTo>
                <a:lnTo>
                  <a:pt x="586085" y="529104"/>
                </a:lnTo>
                <a:lnTo>
                  <a:pt x="586085" y="575231"/>
                </a:lnTo>
                <a:lnTo>
                  <a:pt x="629498" y="575231"/>
                </a:lnTo>
                <a:lnTo>
                  <a:pt x="629498" y="613218"/>
                </a:lnTo>
                <a:lnTo>
                  <a:pt x="710899" y="613218"/>
                </a:lnTo>
                <a:lnTo>
                  <a:pt x="710899" y="653918"/>
                </a:lnTo>
                <a:lnTo>
                  <a:pt x="892693" y="653918"/>
                </a:lnTo>
                <a:lnTo>
                  <a:pt x="892693" y="689192"/>
                </a:lnTo>
                <a:lnTo>
                  <a:pt x="1153175" y="689192"/>
                </a:lnTo>
                <a:lnTo>
                  <a:pt x="1153175" y="738032"/>
                </a:lnTo>
                <a:lnTo>
                  <a:pt x="1296983" y="738032"/>
                </a:lnTo>
                <a:lnTo>
                  <a:pt x="1296983" y="778733"/>
                </a:lnTo>
                <a:lnTo>
                  <a:pt x="1351250" y="778733"/>
                </a:lnTo>
                <a:lnTo>
                  <a:pt x="1351250" y="816720"/>
                </a:lnTo>
                <a:lnTo>
                  <a:pt x="1372957" y="816720"/>
                </a:lnTo>
                <a:lnTo>
                  <a:pt x="1372957" y="854707"/>
                </a:lnTo>
                <a:lnTo>
                  <a:pt x="1446217" y="854707"/>
                </a:lnTo>
                <a:lnTo>
                  <a:pt x="1446217" y="898120"/>
                </a:lnTo>
                <a:lnTo>
                  <a:pt x="1492344" y="898120"/>
                </a:lnTo>
                <a:lnTo>
                  <a:pt x="1492344" y="941534"/>
                </a:lnTo>
                <a:lnTo>
                  <a:pt x="1522191" y="941534"/>
                </a:lnTo>
                <a:lnTo>
                  <a:pt x="1522191" y="976807"/>
                </a:lnTo>
                <a:lnTo>
                  <a:pt x="1541185" y="976807"/>
                </a:lnTo>
                <a:lnTo>
                  <a:pt x="1541185" y="1020221"/>
                </a:lnTo>
                <a:lnTo>
                  <a:pt x="1576458" y="1020221"/>
                </a:lnTo>
                <a:lnTo>
                  <a:pt x="1576458" y="1066348"/>
                </a:lnTo>
                <a:lnTo>
                  <a:pt x="1739260" y="1066348"/>
                </a:lnTo>
                <a:lnTo>
                  <a:pt x="1739260" y="1107048"/>
                </a:lnTo>
                <a:lnTo>
                  <a:pt x="1807093" y="1107048"/>
                </a:lnTo>
                <a:lnTo>
                  <a:pt x="1807093" y="1142322"/>
                </a:lnTo>
                <a:lnTo>
                  <a:pt x="1940048" y="1142322"/>
                </a:lnTo>
                <a:lnTo>
                  <a:pt x="1940048" y="1185736"/>
                </a:lnTo>
                <a:lnTo>
                  <a:pt x="2536985" y="1185736"/>
                </a:lnTo>
                <a:lnTo>
                  <a:pt x="2536985" y="1237289"/>
                </a:lnTo>
                <a:lnTo>
                  <a:pt x="2976549" y="1237289"/>
                </a:lnTo>
                <a:lnTo>
                  <a:pt x="2976549" y="1294270"/>
                </a:lnTo>
                <a:lnTo>
                  <a:pt x="4425479" y="129427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Freeform: Shape 2">
            <a:extLst>
              <a:ext uri="{FF2B5EF4-FFF2-40B4-BE49-F238E27FC236}">
                <a16:creationId xmlns:a16="http://schemas.microsoft.com/office/drawing/2014/main" id="{598A66CB-8A36-7FA9-516A-79D9726FCBD9}"/>
              </a:ext>
            </a:extLst>
          </p:cNvPr>
          <p:cNvSpPr/>
          <p:nvPr/>
        </p:nvSpPr>
        <p:spPr>
          <a:xfrm>
            <a:off x="4508301" y="3223962"/>
            <a:ext cx="69881" cy="69881"/>
          </a:xfrm>
          <a:custGeom>
            <a:avLst/>
            <a:gdLst>
              <a:gd name="connsiteX0" fmla="*/ 69882 w 69881"/>
              <a:gd name="connsiteY0" fmla="*/ 34941 h 69881"/>
              <a:gd name="connsiteX1" fmla="*/ 34941 w 69881"/>
              <a:gd name="connsiteY1" fmla="*/ 69881 h 69881"/>
              <a:gd name="connsiteX2" fmla="*/ 0 w 69881"/>
              <a:gd name="connsiteY2" fmla="*/ 34941 h 69881"/>
              <a:gd name="connsiteX3" fmla="*/ 34941 w 69881"/>
              <a:gd name="connsiteY3" fmla="*/ 0 h 69881"/>
              <a:gd name="connsiteX4" fmla="*/ 69882 w 69881"/>
              <a:gd name="connsiteY4" fmla="*/ 34941 h 6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 h="69881">
                <a:moveTo>
                  <a:pt x="69882" y="34941"/>
                </a:moveTo>
                <a:cubicBezTo>
                  <a:pt x="69882" y="54238"/>
                  <a:pt x="54238" y="69881"/>
                  <a:pt x="34941" y="69881"/>
                </a:cubicBezTo>
                <a:cubicBezTo>
                  <a:pt x="15644" y="69881"/>
                  <a:pt x="0" y="54238"/>
                  <a:pt x="0" y="34941"/>
                </a:cubicBezTo>
                <a:cubicBezTo>
                  <a:pt x="0" y="15643"/>
                  <a:pt x="15643" y="0"/>
                  <a:pt x="34941" y="0"/>
                </a:cubicBezTo>
                <a:cubicBezTo>
                  <a:pt x="54238" y="0"/>
                  <a:pt x="69882" y="15643"/>
                  <a:pt x="69882" y="34941"/>
                </a:cubicBezTo>
                <a:close/>
              </a:path>
            </a:pathLst>
          </a:custGeom>
          <a:noFill/>
          <a:ln w="15875" cap="flat">
            <a:solidFill>
              <a:schemeClr val="bg2"/>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CasellaDiTesto 5">
            <a:extLst>
              <a:ext uri="{FF2B5EF4-FFF2-40B4-BE49-F238E27FC236}">
                <a16:creationId xmlns:a16="http://schemas.microsoft.com/office/drawing/2014/main" id="{29339A5A-D713-DD1D-D33D-B40F8346BE4C}"/>
              </a:ext>
            </a:extLst>
          </p:cNvPr>
          <p:cNvSpPr txBox="1"/>
          <p:nvPr/>
        </p:nvSpPr>
        <p:spPr>
          <a:xfrm>
            <a:off x="6922060" y="5915322"/>
            <a:ext cx="41697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Daneshmand S, et al. </a:t>
            </a:r>
            <a:r>
              <a:rPr kumimoji="0" lang="en-US" sz="1000" b="0" i="1"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 Clin Oncol</a:t>
            </a:r>
            <a:r>
              <a:rPr kumimoji="0" lang="en-US" sz="1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2025 Nov 20;43(33):3578-3588.</a:t>
            </a:r>
          </a:p>
        </p:txBody>
      </p:sp>
    </p:spTree>
    <p:extLst>
      <p:ext uri="{BB962C8B-B14F-4D97-AF65-F5344CB8AC3E}">
        <p14:creationId xmlns:p14="http://schemas.microsoft.com/office/powerpoint/2010/main" val="25893236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512D-84B0-5D02-0B3B-90684264401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TAR-200 Monotherapy Safety Profile </a:t>
            </a:r>
          </a:p>
        </p:txBody>
      </p:sp>
      <p:sp>
        <p:nvSpPr>
          <p:cNvPr id="4" name="Footer Placeholder 3">
            <a:extLst>
              <a:ext uri="{FF2B5EF4-FFF2-40B4-BE49-F238E27FC236}">
                <a16:creationId xmlns:a16="http://schemas.microsoft.com/office/drawing/2014/main" id="{8BFF6DFF-A1E3-239E-0023-9CCC7961D017}"/>
              </a:ext>
            </a:extLst>
          </p:cNvPr>
          <p:cNvSpPr>
            <a:spLocks noGrp="1"/>
          </p:cNvSpPr>
          <p:nvPr>
            <p:ph type="ftr" sz="quarter" idx="10"/>
          </p:nvPr>
        </p:nvSpPr>
        <p:spPr>
          <a:xfrm>
            <a:off x="355597" y="5886451"/>
            <a:ext cx="10473747" cy="737208"/>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TEAE, treatment emergent adverse event; TRAE, treatment-related adverse event.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event each of acute kidney injury, bladder pain, cystitis, cystitis pseudomonal, urinary tract infection, urinary tract pain, and urosepsis. Note, patients may have had ≥1 serious TRAE.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TRAEs</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leading to discontinuation were noninfective cystitis (n=2), bladder pain (n=1), pollakiuria (n=1), and urinary tract disorder (n=1). Note, patients who discontinued may have had ≥1 TRAE.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Safety</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shown for all patients who received at least 1 dose of TAR-200 in the safety analysis set (N=85).</a:t>
            </a:r>
            <a:r>
              <a:rPr kumimoji="0" lang="en-US" sz="6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AE was categorized as related if the investigator determined that there was a possible, probable, or causal relationship between the AE and TAR-200 or the insertion or removal procedure or urinary placement catheter.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e</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Reported</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≥5% of patients.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f</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TRAEs</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grade ≥3 reported in ≥2% of patients. All other TRAEs of grade ≥3 were reported in only 1 patient each and included acute kidney injury, cystitis, urinary retention, cystitis pseudomonal, and urosepsis. Note, patients may have had ≥1 grade ≥3 TRAE. </a:t>
            </a:r>
          </a:p>
        </p:txBody>
      </p:sp>
      <p:sp>
        <p:nvSpPr>
          <p:cNvPr id="6" name="Content Placeholder 6">
            <a:extLst>
              <a:ext uri="{FF2B5EF4-FFF2-40B4-BE49-F238E27FC236}">
                <a16:creationId xmlns:a16="http://schemas.microsoft.com/office/drawing/2014/main" id="{2F3EB40C-C37D-E9F1-FEFE-626E9610C62C}"/>
              </a:ext>
            </a:extLst>
          </p:cNvPr>
          <p:cNvSpPr txBox="1">
            <a:spLocks/>
          </p:cNvSpPr>
          <p:nvPr/>
        </p:nvSpPr>
        <p:spPr>
          <a:xfrm>
            <a:off x="355598" y="1597023"/>
            <a:ext cx="5621308" cy="4389120"/>
          </a:xfrm>
          <a:prstGeom prst="rect">
            <a:avLst/>
          </a:prstGeom>
        </p:spPr>
        <p:txBody>
          <a:bodyPr anchor="ct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Johnson Text" pitchFamily="2" charset="77"/>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Johnson Text" pitchFamily="2" charset="77"/>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bg1"/>
                </a:solidFill>
                <a:latin typeface="Johnson Text" pitchFamily="2" charset="77"/>
                <a:ea typeface="+mn-ea"/>
                <a:cs typeface="+mn-cs"/>
              </a:defRPr>
            </a:lvl3pPr>
            <a:lvl4pPr marL="825500" indent="-285750" algn="l" defTabSz="914396" rtl="0" eaLnBrk="1" latinLnBrk="0" hangingPunct="1">
              <a:lnSpc>
                <a:spcPct val="100000"/>
              </a:lnSpc>
              <a:spcBef>
                <a:spcPts val="600"/>
              </a:spcBef>
              <a:buClr>
                <a:schemeClr val="accent1"/>
              </a:buClr>
              <a:buSzPct val="80000"/>
              <a:buFont typeface="Courier New" panose="02070309020205020404" pitchFamily="49" charset="0"/>
              <a:buChar char="o"/>
              <a:defRPr lang="en-US" sz="1800" kern="1200" dirty="0">
                <a:solidFill>
                  <a:schemeClr val="bg1"/>
                </a:solidFill>
                <a:latin typeface="Johnson Text" pitchFamily="2" charset="77"/>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marR="0" lvl="1" indent="-171450" algn="l" defTabSz="914396" rtl="0" eaLnBrk="1" fontAlgn="auto" latinLnBrk="0" hangingPunct="1">
              <a:lnSpc>
                <a:spcPct val="100000"/>
              </a:lnSpc>
              <a:spcBef>
                <a:spcPts val="1200"/>
              </a:spcBef>
              <a:spcAft>
                <a:spcPts val="0"/>
              </a:spcAft>
              <a:buClr>
                <a:srgbClr val="EB17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Most TEAEs were grade 1 or 2</a:t>
            </a:r>
          </a:p>
          <a:p>
            <a:pPr marL="342000" marR="0" lvl="2" indent="-171450" algn="l" defTabSz="914396" rtl="0" eaLnBrk="1" fontAlgn="auto" latinLnBrk="0" hangingPunct="1">
              <a:lnSpc>
                <a:spcPct val="100000"/>
              </a:lnSpc>
              <a:spcBef>
                <a:spcPts val="600"/>
              </a:spcBef>
              <a:spcAft>
                <a:spcPts val="600"/>
              </a:spcAft>
              <a:buClr>
                <a:srgbClr val="EB1700"/>
              </a:buClr>
              <a:buSzTx/>
              <a:buFont typeface="Open Sans" panose="020B0606030504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TEAEs resolved after a median of 3.1 weeks </a:t>
            </a:r>
          </a:p>
          <a:p>
            <a:pPr marL="170550" marR="0" lvl="1" indent="-171450" algn="l" defTabSz="914396" rtl="0" eaLnBrk="1" fontAlgn="auto" latinLnBrk="0" hangingPunct="1">
              <a:lnSpc>
                <a:spcPct val="100000"/>
              </a:lnSpc>
              <a:spcBef>
                <a:spcPts val="1200"/>
              </a:spcBef>
              <a:spcAft>
                <a:spcPts val="600"/>
              </a:spcAft>
              <a:buClr>
                <a:srgbClr val="EB17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99% (745 of 755) insertion success rate</a:t>
            </a:r>
          </a:p>
          <a:p>
            <a:pPr marL="172800" marR="0" lvl="1" indent="-171450" algn="l" defTabSz="914396" rtl="0" eaLnBrk="1" fontAlgn="auto" latinLnBrk="0" hangingPunct="1">
              <a:lnSpc>
                <a:spcPct val="100000"/>
              </a:lnSpc>
              <a:spcBef>
                <a:spcPts val="1200"/>
              </a:spcBef>
              <a:spcAft>
                <a:spcPts val="600"/>
              </a:spcAft>
              <a:buClr>
                <a:srgbClr val="EB17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patients (5.9%) had ≥1 serious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TRAEs</a:t>
            </a:r>
            <a:r>
              <a:rPr kumimoji="0" lang="en-US" sz="18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2800" marR="0" lvl="1" indent="-171450" algn="l" defTabSz="914396" rtl="0" eaLnBrk="1" fontAlgn="auto" latinLnBrk="0" hangingPunct="1">
              <a:lnSpc>
                <a:spcPct val="100000"/>
              </a:lnSpc>
              <a:spcBef>
                <a:spcPts val="1200"/>
              </a:spcBef>
              <a:spcAft>
                <a:spcPts val="600"/>
              </a:spcAft>
              <a:buClr>
                <a:srgbClr val="EB17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Few patients (n=3; 3.5%) discontinued treatment due to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TRAEs</a:t>
            </a:r>
            <a:r>
              <a:rPr kumimoji="0" lang="en-US" sz="18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endParaRPr kumimoji="0" lang="en-US"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2800" marR="0" lvl="1" indent="-171450" algn="l" defTabSz="914396" rtl="0" eaLnBrk="1" fontAlgn="auto" latinLnBrk="0" hangingPunct="1">
              <a:lnSpc>
                <a:spcPct val="100000"/>
              </a:lnSpc>
              <a:spcBef>
                <a:spcPts val="1200"/>
              </a:spcBef>
              <a:spcAft>
                <a:spcPts val="600"/>
              </a:spcAft>
              <a:buClr>
                <a:srgbClr val="EB17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treatment-related deaths were reported</a:t>
            </a:r>
          </a:p>
        </p:txBody>
      </p:sp>
      <p:graphicFrame>
        <p:nvGraphicFramePr>
          <p:cNvPr id="7" name="Content Placeholder 36">
            <a:extLst>
              <a:ext uri="{FF2B5EF4-FFF2-40B4-BE49-F238E27FC236}">
                <a16:creationId xmlns:a16="http://schemas.microsoft.com/office/drawing/2014/main" id="{39FE1EAD-BE28-21BF-D164-D5DA4AF204DC}"/>
              </a:ext>
            </a:extLst>
          </p:cNvPr>
          <p:cNvGraphicFramePr>
            <a:graphicFrameLocks/>
          </p:cNvGraphicFramePr>
          <p:nvPr/>
        </p:nvGraphicFramePr>
        <p:xfrm>
          <a:off x="5976906" y="1508248"/>
          <a:ext cx="5800757" cy="4206754"/>
        </p:xfrm>
        <a:graphic>
          <a:graphicData uri="http://schemas.openxmlformats.org/drawingml/2006/table">
            <a:tbl>
              <a:tblPr firstRow="1" bandRow="1">
                <a:tableStyleId>{9DCAF9ED-07DC-4A11-8D7F-57B35C25682E}</a:tableStyleId>
              </a:tblPr>
              <a:tblGrid>
                <a:gridCol w="3093737">
                  <a:extLst>
                    <a:ext uri="{9D8B030D-6E8A-4147-A177-3AD203B41FA5}">
                      <a16:colId xmlns:a16="http://schemas.microsoft.com/office/drawing/2014/main" val="3715771146"/>
                    </a:ext>
                  </a:extLst>
                </a:gridCol>
                <a:gridCol w="1353510">
                  <a:extLst>
                    <a:ext uri="{9D8B030D-6E8A-4147-A177-3AD203B41FA5}">
                      <a16:colId xmlns:a16="http://schemas.microsoft.com/office/drawing/2014/main" val="885470016"/>
                    </a:ext>
                  </a:extLst>
                </a:gridCol>
                <a:gridCol w="1353510">
                  <a:extLst>
                    <a:ext uri="{9D8B030D-6E8A-4147-A177-3AD203B41FA5}">
                      <a16:colId xmlns:a16="http://schemas.microsoft.com/office/drawing/2014/main" val="4110934874"/>
                    </a:ext>
                  </a:extLst>
                </a:gridCol>
              </a:tblGrid>
              <a:tr h="800486">
                <a:tc rowSpan="2">
                  <a:txBody>
                    <a:bodyPr/>
                    <a:lstStyle/>
                    <a:p>
                      <a:r>
                        <a:rPr lang="en-US" sz="1400" dirty="0">
                          <a:solidFill>
                            <a:schemeClr val="tx1"/>
                          </a:solidFill>
                          <a:latin typeface="Arial" panose="020B0604020202020204" pitchFamily="34" charset="0"/>
                          <a:cs typeface="Arial" panose="020B0604020202020204" pitchFamily="34" charset="0"/>
                        </a:rPr>
                        <a:t>Patients With Events, n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2">
                  <a:txBody>
                    <a:bodyPr/>
                    <a:lstStyle/>
                    <a:p>
                      <a:pPr algn="ctr"/>
                      <a:r>
                        <a:rPr lang="en-US" sz="1400" dirty="0">
                          <a:solidFill>
                            <a:schemeClr val="tx1"/>
                          </a:solidFill>
                          <a:latin typeface="Arial" panose="020B0604020202020204" pitchFamily="34" charset="0"/>
                          <a:cs typeface="Arial" panose="020B0604020202020204" pitchFamily="34" charset="0"/>
                        </a:rPr>
                        <a:t>TAR-200 Monotherapy </a:t>
                      </a:r>
                    </a:p>
                    <a:p>
                      <a:pPr algn="ctr"/>
                      <a:r>
                        <a:rPr lang="en-US" sz="1400" i="1" dirty="0">
                          <a:solidFill>
                            <a:schemeClr val="tx1"/>
                          </a:solidFill>
                          <a:latin typeface="Arial" panose="020B0604020202020204" pitchFamily="34" charset="0"/>
                          <a:cs typeface="Arial" panose="020B0604020202020204" pitchFamily="34" charset="0"/>
                        </a:rPr>
                        <a:t>Cohort 2</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(N=85)</a:t>
                      </a:r>
                      <a:r>
                        <a:rPr lang="en-US" sz="1400" baseline="30000" dirty="0">
                          <a:solidFill>
                            <a:schemeClr val="tx1"/>
                          </a:solidFill>
                          <a:latin typeface="Arial" panose="020B0604020202020204" pitchFamily="34" charset="0"/>
                          <a:cs typeface="Arial" panose="020B0604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a:endParaRPr lang="en-US" sz="1600">
                        <a:solidFill>
                          <a:schemeClr val="tx1"/>
                        </a:solidFill>
                        <a:latin typeface="Johnson Text" pitchFamily="2" charset="77"/>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7562530"/>
                  </a:ext>
                </a:extLst>
              </a:tr>
              <a:tr h="333536">
                <a:tc vMerge="1">
                  <a:txBody>
                    <a:bodyPr/>
                    <a:lstStyle/>
                    <a:p>
                      <a:endParaRPr lang="en-US" sz="1600">
                        <a:solidFill>
                          <a:schemeClr val="tx1"/>
                        </a:solidFill>
                        <a:latin typeface="Johnson Text" pitchFamily="2" charset="77"/>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400" b="1" kern="1200" dirty="0">
                          <a:solidFill>
                            <a:schemeClr val="tx1"/>
                          </a:solidFill>
                          <a:latin typeface="Arial" panose="020B0604020202020204" pitchFamily="34" charset="0"/>
                          <a:ea typeface="+mn-ea"/>
                          <a:cs typeface="Arial" panose="020B0604020202020204" pitchFamily="34" charset="0"/>
                        </a:rPr>
                        <a:t>Any Grade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400" b="1" kern="1200" dirty="0">
                          <a:solidFill>
                            <a:schemeClr val="tx1"/>
                          </a:solidFill>
                          <a:latin typeface="Arial" panose="020B0604020202020204" pitchFamily="34" charset="0"/>
                          <a:ea typeface="+mn-ea"/>
                          <a:cs typeface="Arial" panose="020B0604020202020204" pitchFamily="34" charset="0"/>
                        </a:rPr>
                        <a:t>Grade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1179448"/>
                  </a:ext>
                </a:extLst>
              </a:tr>
              <a:tr h="256061">
                <a:tc>
                  <a:txBody>
                    <a:bodyPr/>
                    <a:lstStyle/>
                    <a:p>
                      <a:pPr marL="55245"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bg1"/>
                          </a:solidFill>
                          <a:latin typeface="Arial" panose="020B0604020202020204" pitchFamily="34" charset="0"/>
                          <a:ea typeface="+mn-ea"/>
                          <a:cs typeface="Arial" panose="020B0604020202020204" pitchFamily="34" charset="0"/>
                        </a:rPr>
                        <a:t> ≥1 </a:t>
                      </a:r>
                      <a:r>
                        <a:rPr lang="en-US" sz="1300"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TRAE</a:t>
                      </a:r>
                      <a:r>
                        <a:rPr kumimoji="0" lang="en-US" sz="1300" b="0" i="0" u="none" strike="noStrike" kern="100" cap="none" spc="0" normalizeH="0" baseline="3000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d</a:t>
                      </a:r>
                    </a:p>
                  </a:txBody>
                  <a:tcPr marL="42545" marR="42545"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71 (83.5)</a:t>
                      </a: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11 (12.9)</a:t>
                      </a:r>
                      <a:endParaRPr lang="en-US" sz="1300" kern="100"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2545" marR="42545"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864682201"/>
                  </a:ext>
                </a:extLst>
              </a:tr>
              <a:tr h="256061">
                <a:tc>
                  <a:txBody>
                    <a:bodyPr/>
                    <a:lstStyle/>
                    <a:p>
                      <a:pPr marL="55245"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Most frequent </a:t>
                      </a:r>
                      <a:r>
                        <a:rPr kumimoji="0" lang="en-US" sz="1300" b="0" i="0" u="none" strike="noStrike" kern="1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TRAEs</a:t>
                      </a:r>
                      <a:r>
                        <a:rPr kumimoji="0" lang="en-US" sz="1300" b="0" i="0" u="none" strike="noStrike" kern="100" cap="none" spc="0" normalizeH="0" baseline="3000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e,f</a:t>
                      </a:r>
                      <a:endParaRPr kumimoji="0" lang="en-US" sz="1300" b="0" i="0" u="none" strike="noStrike" kern="1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806638180"/>
                  </a:ext>
                </a:extLst>
              </a:tr>
              <a:tr h="256061">
                <a:tc>
                  <a:txBody>
                    <a:bodyPr/>
                    <a:lstStyle/>
                    <a:p>
                      <a:pPr marL="180340">
                        <a:lnSpc>
                          <a:spcPct val="100000"/>
                        </a:lnSpc>
                        <a:spcAft>
                          <a:spcPts val="0"/>
                        </a:spcAft>
                      </a:pPr>
                      <a:r>
                        <a:rPr lang="en-US"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Pollakiuria</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37 (43.5)</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84914420"/>
                  </a:ext>
                </a:extLst>
              </a:tr>
              <a:tr h="256061">
                <a:tc>
                  <a:txBody>
                    <a:bodyPr/>
                    <a:lstStyle/>
                    <a:p>
                      <a:pPr marL="180340">
                        <a:lnSpc>
                          <a:spcPct val="100000"/>
                        </a:lnSpc>
                        <a:spcAft>
                          <a:spcPts val="0"/>
                        </a:spcAft>
                      </a:pPr>
                      <a:r>
                        <a:rPr lang="en-US"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Dysuria</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34 (40.0)</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93024706"/>
                  </a:ext>
                </a:extLst>
              </a:tr>
              <a:tr h="256061">
                <a:tc>
                  <a:txBody>
                    <a:bodyPr/>
                    <a:lstStyle/>
                    <a:p>
                      <a:pPr marL="180340">
                        <a:lnSpc>
                          <a:spcPct val="100000"/>
                        </a:lnSpc>
                        <a:spcAft>
                          <a:spcPts val="0"/>
                        </a:spcAft>
                      </a:pPr>
                      <a:r>
                        <a:rPr lang="en-US"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Micturition urgency</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21 (24.7)</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71934797"/>
                  </a:ext>
                </a:extLst>
              </a:tr>
              <a:tr h="256061">
                <a:tc>
                  <a:txBody>
                    <a:bodyPr/>
                    <a:lstStyle/>
                    <a:p>
                      <a:pPr marL="180340">
                        <a:lnSpc>
                          <a:spcPct val="100000"/>
                        </a:lnSpc>
                        <a:spcAft>
                          <a:spcPts val="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Urinary tract infection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Yu Mincho" panose="02020400000000000000" pitchFamily="18" charset="-128"/>
                          <a:cs typeface="Arial" panose="020B0604020202020204" pitchFamily="34" charset="0"/>
                        </a:rPr>
                        <a:t>19 (22.4)</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1 (1.2)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88130675"/>
                  </a:ext>
                </a:extLst>
              </a:tr>
              <a:tr h="256061">
                <a:tc>
                  <a:txBody>
                    <a:bodyPr/>
                    <a:lstStyle/>
                    <a:p>
                      <a:pPr marL="180340">
                        <a:lnSpc>
                          <a:spcPct val="100000"/>
                        </a:lnSpc>
                        <a:spcAft>
                          <a:spcPts val="0"/>
                        </a:spcAft>
                      </a:pPr>
                      <a:r>
                        <a:rPr lang="en-US" sz="13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Hematuria</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Yu Mincho" panose="02020400000000000000" pitchFamily="18" charset="-128"/>
                          <a:cs typeface="Arial" panose="020B0604020202020204" pitchFamily="34" charset="0"/>
                        </a:rPr>
                        <a:t>14 (16.5)</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77940675"/>
                  </a:ext>
                </a:extLst>
              </a:tr>
              <a:tr h="256061">
                <a:tc>
                  <a:txBody>
                    <a:bodyPr/>
                    <a:lstStyle/>
                    <a:p>
                      <a:pPr marL="180340">
                        <a:lnSpc>
                          <a:spcPct val="100000"/>
                        </a:lnSpc>
                        <a:spcAft>
                          <a:spcPts val="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Urinary tract pain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Yu Mincho" panose="02020400000000000000" pitchFamily="18" charset="-128"/>
                          <a:cs typeface="Arial" panose="020B0604020202020204" pitchFamily="34" charset="0"/>
                        </a:rPr>
                        <a:t>9 (10.6)</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Yu Mincho" panose="02020400000000000000" pitchFamily="18" charset="-128"/>
                          <a:cs typeface="Arial" panose="020B0604020202020204" pitchFamily="34" charset="0"/>
                        </a:rPr>
                        <a:t>4 (4.7)</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85523441"/>
                  </a:ext>
                </a:extLst>
              </a:tr>
              <a:tr h="256061">
                <a:tc>
                  <a:txBody>
                    <a:bodyPr/>
                    <a:lstStyle/>
                    <a:p>
                      <a:pPr marL="180340">
                        <a:lnSpc>
                          <a:spcPct val="100000"/>
                        </a:lnSpc>
                        <a:spcAft>
                          <a:spcPts val="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Bladder pain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7 (8.2)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2 (2.4)</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55389786"/>
                  </a:ext>
                </a:extLst>
              </a:tr>
              <a:tr h="256061">
                <a:tc>
                  <a:txBody>
                    <a:bodyPr/>
                    <a:lstStyle/>
                    <a:p>
                      <a:pPr marL="180340" marR="0" lvl="0" indent="0" algn="l" defTabSz="914396"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Bladder spasm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7 (8.2)</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979751579"/>
                  </a:ext>
                </a:extLst>
              </a:tr>
              <a:tr h="256061">
                <a:tc>
                  <a:txBody>
                    <a:bodyPr/>
                    <a:lstStyle/>
                    <a:p>
                      <a:pPr marL="180340">
                        <a:lnSpc>
                          <a:spcPct val="100000"/>
                        </a:lnSpc>
                        <a:spcAft>
                          <a:spcPts val="0"/>
                        </a:spcAft>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Noninfective cystitis</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6 (7.1)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0000"/>
                        </a:lnSpc>
                        <a:spcAft>
                          <a:spcPts val="0"/>
                        </a:spcAft>
                      </a:pPr>
                      <a:r>
                        <a:rPr lang="en-US" sz="13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5627675"/>
                  </a:ext>
                </a:extLst>
              </a:tr>
              <a:tr h="256061">
                <a:tc>
                  <a:txBody>
                    <a:bodyPr/>
                    <a:lstStyle/>
                    <a:p>
                      <a:pPr marL="180340">
                        <a:lnSpc>
                          <a:spcPct val="107000"/>
                        </a:lnSpc>
                        <a:spcAft>
                          <a:spcPts val="80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Urinary incontinence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spcAft>
                          <a:spcPts val="800"/>
                        </a:spcAft>
                      </a:pPr>
                      <a:r>
                        <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rPr>
                        <a:t>5 (5.9)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lnSpc>
                          <a:spcPct val="107000"/>
                        </a:lnSpc>
                        <a:spcAft>
                          <a:spcPts val="800"/>
                        </a:spcAft>
                      </a:pPr>
                      <a:r>
                        <a:rPr lang="en-US" sz="1300"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0</a:t>
                      </a:r>
                      <a:endParaRPr lang="en-US" sz="13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99967105"/>
                  </a:ext>
                </a:extLst>
              </a:tr>
            </a:tbl>
          </a:graphicData>
        </a:graphic>
      </p:graphicFrame>
    </p:spTree>
    <p:extLst>
      <p:ext uri="{BB962C8B-B14F-4D97-AF65-F5344CB8AC3E}">
        <p14:creationId xmlns:p14="http://schemas.microsoft.com/office/powerpoint/2010/main" val="19995891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C7B0A0C-F3C9-5DB9-23E2-4EDE68C1CED9}"/>
              </a:ext>
            </a:extLst>
          </p:cNvPr>
          <p:cNvSpPr txBox="1">
            <a:spLocks/>
          </p:cNvSpPr>
          <p:nvPr/>
        </p:nvSpPr>
        <p:spPr>
          <a:xfrm>
            <a:off x="355598" y="142267"/>
            <a:ext cx="11484000" cy="721799"/>
          </a:xfrm>
          <a:prstGeom prst="rect">
            <a:avLst/>
          </a:prstGeom>
        </p:spPr>
        <p:txBody>
          <a:bodyPr vert="horz" lIns="91440" tIns="45720" rIns="91440" bIns="45720" rtlCol="0" anchor="b">
            <a:noAutofit/>
          </a:bodyPr>
          <a:lstStyle>
            <a:lvl1pPr marL="0" marR="0" indent="0" algn="l" defTabSz="142861" rtl="0" eaLnBrk="1" fontAlgn="auto" latinLnBrk="0" hangingPunct="1">
              <a:lnSpc>
                <a:spcPct val="100000"/>
              </a:lnSpc>
              <a:spcBef>
                <a:spcPts val="0"/>
              </a:spcBef>
              <a:spcAft>
                <a:spcPts val="0"/>
              </a:spcAft>
              <a:buClrTx/>
              <a:buSzTx/>
              <a:buFontTx/>
              <a:buNone/>
              <a:tabLst/>
              <a:defRPr kumimoji="0" lang="en-US" sz="3200" b="1" i="0" u="none" strike="noStrike" kern="1200" cap="none" spc="0" normalizeH="0" baseline="0">
                <a:ln>
                  <a:noFill/>
                </a:ln>
                <a:solidFill>
                  <a:srgbClr val="EB1700"/>
                </a:solidFill>
                <a:effectLst/>
                <a:uLnTx/>
                <a:uFillTx/>
                <a:latin typeface="Johnson Display" pitchFamily="2" charset="77"/>
                <a:ea typeface="+mj-ea"/>
                <a:cs typeface="+mj-cs"/>
                <a:rtl val="0"/>
              </a:defRPr>
            </a:lvl1pPr>
          </a:lstStyle>
          <a:p>
            <a:pPr marL="0" marR="0" lvl="0" indent="0" algn="l" defTabSz="142861"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B1700"/>
                </a:solidFill>
                <a:effectLst/>
                <a:uLnTx/>
                <a:uFillTx/>
                <a:latin typeface="Arial" panose="020B0604020202020204" pitchFamily="34" charset="0"/>
                <a:ea typeface="+mj-ea"/>
                <a:cs typeface="Arial" panose="020B0604020202020204" pitchFamily="34" charset="0"/>
                <a:rtl val="0"/>
              </a:rPr>
              <a:t>Translational Results With TAR-200 Monotherapy (SR1 – Cohort 2)</a:t>
            </a:r>
          </a:p>
        </p:txBody>
      </p:sp>
      <p:pic>
        <p:nvPicPr>
          <p:cNvPr id="12" name="Immagine 11" descr="Immagine che contiene testo, schermata, Carattere, design&#10;&#10;Il contenuto generato dall'IA potrebbe non essere corretto.">
            <a:extLst>
              <a:ext uri="{FF2B5EF4-FFF2-40B4-BE49-F238E27FC236}">
                <a16:creationId xmlns:a16="http://schemas.microsoft.com/office/drawing/2014/main" id="{CEEA059E-5657-3B49-E7CA-64C0A97C14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7580" y="2105634"/>
            <a:ext cx="5557860" cy="4003543"/>
          </a:xfrm>
          <a:prstGeom prst="rect">
            <a:avLst/>
          </a:prstGeom>
        </p:spPr>
      </p:pic>
      <p:sp>
        <p:nvSpPr>
          <p:cNvPr id="14" name="CasellaDiTesto 13">
            <a:extLst>
              <a:ext uri="{FF2B5EF4-FFF2-40B4-BE49-F238E27FC236}">
                <a16:creationId xmlns:a16="http://schemas.microsoft.com/office/drawing/2014/main" id="{C4AA3115-E093-D1D8-D5DA-41E483B69592}"/>
              </a:ext>
            </a:extLst>
          </p:cNvPr>
          <p:cNvSpPr txBox="1"/>
          <p:nvPr/>
        </p:nvSpPr>
        <p:spPr>
          <a:xfrm>
            <a:off x="402504" y="1523458"/>
            <a:ext cx="482576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1D1E"/>
                </a:solidFill>
                <a:effectLst/>
                <a:uLnTx/>
                <a:uFillTx/>
                <a:latin typeface="Helvetica" pitchFamily="2" charset="0"/>
                <a:ea typeface="+mn-ea"/>
                <a:cs typeface="+mn-cs"/>
              </a:rPr>
              <a:t>PD-L1 and TMB status and association with response </a:t>
            </a:r>
            <a:endParaRPr kumimoji="0" lang="en-US" sz="1400" b="0" i="0" u="none" strike="noStrike" kern="1200" cap="none" spc="0" normalizeH="0" baseline="0" noProof="0" dirty="0">
              <a:ln>
                <a:noFill/>
              </a:ln>
              <a:solidFill>
                <a:srgbClr val="211D1E"/>
              </a:solidFill>
              <a:effectLst/>
              <a:uLnTx/>
              <a:uFillTx/>
              <a:latin typeface="Helvetica" pitchFamily="2" charset="0"/>
              <a:ea typeface="+mn-ea"/>
              <a:cs typeface="+mn-cs"/>
            </a:endParaRPr>
          </a:p>
        </p:txBody>
      </p:sp>
      <p:cxnSp>
        <p:nvCxnSpPr>
          <p:cNvPr id="16" name="Connettore dritto 15">
            <a:extLst>
              <a:ext uri="{FF2B5EF4-FFF2-40B4-BE49-F238E27FC236}">
                <a16:creationId xmlns:a16="http://schemas.microsoft.com/office/drawing/2014/main" id="{78C6E992-6599-D150-4914-06ECDC9F6198}"/>
              </a:ext>
            </a:extLst>
          </p:cNvPr>
          <p:cNvCxnSpPr/>
          <p:nvPr/>
        </p:nvCxnSpPr>
        <p:spPr>
          <a:xfrm>
            <a:off x="293615" y="1971413"/>
            <a:ext cx="4806891" cy="0"/>
          </a:xfrm>
          <a:prstGeom prst="line">
            <a:avLst/>
          </a:prstGeom>
          <a:ln w="9525">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pic>
        <p:nvPicPr>
          <p:cNvPr id="18" name="Immagine 17" descr="Immagine che contiene testo, schermata, diagramma, Carattere&#10;&#10;Il contenuto generato dall'IA potrebbe non essere corretto.">
            <a:extLst>
              <a:ext uri="{FF2B5EF4-FFF2-40B4-BE49-F238E27FC236}">
                <a16:creationId xmlns:a16="http://schemas.microsoft.com/office/drawing/2014/main" id="{D55BA24B-7F08-53B4-CB1C-77DAE2B7191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96000" y="2105635"/>
            <a:ext cx="5869050" cy="4003546"/>
          </a:xfrm>
          <a:prstGeom prst="rect">
            <a:avLst/>
          </a:prstGeom>
        </p:spPr>
      </p:pic>
      <p:sp>
        <p:nvSpPr>
          <p:cNvPr id="20" name="CasellaDiTesto 19">
            <a:extLst>
              <a:ext uri="{FF2B5EF4-FFF2-40B4-BE49-F238E27FC236}">
                <a16:creationId xmlns:a16="http://schemas.microsoft.com/office/drawing/2014/main" id="{672E4155-94B3-F7A9-590A-4A267DEB127C}"/>
              </a:ext>
            </a:extLst>
          </p:cNvPr>
          <p:cNvSpPr txBox="1"/>
          <p:nvPr/>
        </p:nvSpPr>
        <p:spPr>
          <a:xfrm>
            <a:off x="6690088" y="1523458"/>
            <a:ext cx="427209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1D1E"/>
                </a:solidFill>
                <a:effectLst/>
                <a:uLnTx/>
                <a:uFillTx/>
                <a:latin typeface="Helvetica" pitchFamily="2" charset="0"/>
                <a:ea typeface="+mn-ea"/>
                <a:cs typeface="+mn-cs"/>
              </a:rPr>
              <a:t>Association of MRD status with response </a:t>
            </a:r>
            <a:endParaRPr kumimoji="0" lang="en-US" sz="1400" b="0" i="0" u="none" strike="noStrike" kern="1200" cap="none" spc="0" normalizeH="0" baseline="0" noProof="0" dirty="0">
              <a:ln>
                <a:noFill/>
              </a:ln>
              <a:solidFill>
                <a:srgbClr val="211D1E"/>
              </a:solidFill>
              <a:effectLst/>
              <a:uLnTx/>
              <a:uFillTx/>
              <a:latin typeface="Helvetica" pitchFamily="2" charset="0"/>
              <a:ea typeface="+mn-ea"/>
              <a:cs typeface="+mn-cs"/>
            </a:endParaRPr>
          </a:p>
        </p:txBody>
      </p:sp>
      <p:cxnSp>
        <p:nvCxnSpPr>
          <p:cNvPr id="21" name="Connettore dritto 20">
            <a:extLst>
              <a:ext uri="{FF2B5EF4-FFF2-40B4-BE49-F238E27FC236}">
                <a16:creationId xmlns:a16="http://schemas.microsoft.com/office/drawing/2014/main" id="{DE7A42A4-A6B4-C3C0-A8AD-BDB71742C4E1}"/>
              </a:ext>
            </a:extLst>
          </p:cNvPr>
          <p:cNvCxnSpPr>
            <a:cxnSpLocks/>
          </p:cNvCxnSpPr>
          <p:nvPr/>
        </p:nvCxnSpPr>
        <p:spPr>
          <a:xfrm>
            <a:off x="6096000" y="1971413"/>
            <a:ext cx="5673754" cy="0"/>
          </a:xfrm>
          <a:prstGeom prst="line">
            <a:avLst/>
          </a:prstGeom>
          <a:ln w="9525">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24" name="CasellaDiTesto 23">
            <a:extLst>
              <a:ext uri="{FF2B5EF4-FFF2-40B4-BE49-F238E27FC236}">
                <a16:creationId xmlns:a16="http://schemas.microsoft.com/office/drawing/2014/main" id="{3078607E-BFB6-E2AC-74A6-7162B184FD3D}"/>
              </a:ext>
            </a:extLst>
          </p:cNvPr>
          <p:cNvSpPr txBox="1"/>
          <p:nvPr/>
        </p:nvSpPr>
        <p:spPr>
          <a:xfrm>
            <a:off x="1476812" y="6608011"/>
            <a:ext cx="9238376"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Guerrero-Ramos F, et al. Presented at European Society for Medical Oncology (ESMO) Congress 2025; Berlin, Germany; October 17–21, 2025 </a:t>
            </a:r>
          </a:p>
        </p:txBody>
      </p:sp>
    </p:spTree>
    <p:extLst>
      <p:ext uri="{BB962C8B-B14F-4D97-AF65-F5344CB8AC3E}">
        <p14:creationId xmlns:p14="http://schemas.microsoft.com/office/powerpoint/2010/main" val="15043023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56456F5D-0D46-E26B-9801-4F52625F840A}"/>
              </a:ext>
            </a:extLst>
          </p:cNvPr>
          <p:cNvCxnSpPr>
            <a:cxnSpLocks/>
          </p:cNvCxnSpPr>
          <p:nvPr/>
        </p:nvCxnSpPr>
        <p:spPr>
          <a:xfrm flipH="1">
            <a:off x="2811525" y="3204511"/>
            <a:ext cx="682915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AB16F13-2ACB-4CFD-6D14-52EF02424112}"/>
              </a:ext>
            </a:extLst>
          </p:cNvPr>
          <p:cNvSpPr>
            <a:spLocks noGrp="1"/>
          </p:cNvSpPr>
          <p:nvPr>
            <p:ph type="title"/>
          </p:nvPr>
        </p:nvSpPr>
        <p:spPr>
          <a:xfrm>
            <a:off x="355597" y="258589"/>
            <a:ext cx="11484000" cy="1068073"/>
          </a:xfrm>
        </p:spPr>
        <p:txBody>
          <a:bodyPr/>
          <a:lstStyle/>
          <a:p>
            <a:br>
              <a:rPr lang="en-US" sz="2800" dirty="0">
                <a:solidFill>
                  <a:schemeClr val="bg2"/>
                </a:solidFill>
                <a:latin typeface="Arial" panose="020B0604020202020204" pitchFamily="34" charset="0"/>
                <a:cs typeface="Arial" panose="020B0604020202020204" pitchFamily="34" charset="0"/>
              </a:rPr>
            </a:b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Cohort 4 interim results:</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6- and 9-Month DFS Rates With TAR-200 Monotherapy </a:t>
            </a:r>
            <a:br>
              <a:rPr lang="en-US" sz="2800" dirty="0">
                <a:solidFill>
                  <a:schemeClr val="bg2"/>
                </a:solidFill>
                <a:latin typeface="Arial" panose="020B0604020202020204" pitchFamily="34" charset="0"/>
                <a:cs typeface="Arial" panose="020B0604020202020204" pitchFamily="34" charset="0"/>
              </a:rPr>
            </a:br>
            <a:r>
              <a:rPr lang="en-US" sz="2800" dirty="0">
                <a:solidFill>
                  <a:schemeClr val="bg2"/>
                </a:solidFill>
                <a:latin typeface="Arial" panose="020B0604020202020204" pitchFamily="34" charset="0"/>
                <a:cs typeface="Arial" panose="020B0604020202020204" pitchFamily="34" charset="0"/>
              </a:rPr>
              <a:t>in </a:t>
            </a:r>
            <a:r>
              <a:rPr lang="en-US" sz="2800" dirty="0">
                <a:latin typeface="Arial" panose="020B0604020202020204" pitchFamily="34" charset="0"/>
                <a:cs typeface="Arial" panose="020B0604020202020204" pitchFamily="34" charset="0"/>
              </a:rPr>
              <a:t>Papillary Disease–Only </a:t>
            </a:r>
            <a:r>
              <a:rPr lang="en-US" sz="2800" dirty="0">
                <a:solidFill>
                  <a:schemeClr val="bg2"/>
                </a:solidFill>
                <a:latin typeface="Arial" panose="020B0604020202020204" pitchFamily="34" charset="0"/>
                <a:cs typeface="Arial" panose="020B0604020202020204" pitchFamily="34" charset="0"/>
              </a:rPr>
              <a:t>HR NMIBC</a:t>
            </a:r>
          </a:p>
        </p:txBody>
      </p:sp>
      <p:sp>
        <p:nvSpPr>
          <p:cNvPr id="4" name="Footer Placeholder 3">
            <a:extLst>
              <a:ext uri="{FF2B5EF4-FFF2-40B4-BE49-F238E27FC236}">
                <a16:creationId xmlns:a16="http://schemas.microsoft.com/office/drawing/2014/main" id="{D7C381BD-B7C0-18EC-EC00-0823B47C3553}"/>
              </a:ext>
            </a:extLst>
          </p:cNvPr>
          <p:cNvSpPr>
            <a:spLocks noGrp="1"/>
          </p:cNvSpPr>
          <p:nvPr>
            <p:ph type="ftr" sz="quarter" idx="10"/>
          </p:nvPr>
        </p:nvSpPr>
        <p:spPr>
          <a:xfrm>
            <a:off x="355597" y="6247443"/>
            <a:ext cx="10473747" cy="37621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 not estimable.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event is defined as recurrence, progression, or death. </a:t>
            </a:r>
            <a:endParaRPr kumimoji="0" lang="en-US" sz="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7" name="Content Placeholder 18">
            <a:extLst>
              <a:ext uri="{FF2B5EF4-FFF2-40B4-BE49-F238E27FC236}">
                <a16:creationId xmlns:a16="http://schemas.microsoft.com/office/drawing/2014/main" id="{92570AC9-8A29-610A-3803-10B08CE1C697}"/>
              </a:ext>
            </a:extLst>
          </p:cNvPr>
          <p:cNvSpPr txBox="1">
            <a:spLocks/>
          </p:cNvSpPr>
          <p:nvPr/>
        </p:nvSpPr>
        <p:spPr>
          <a:xfrm>
            <a:off x="1136651" y="5255662"/>
            <a:ext cx="10799160" cy="1081673"/>
          </a:xfrm>
          <a:prstGeom prst="rect">
            <a:avLst/>
          </a:prstGeom>
        </p:spPr>
        <p:txBody>
          <a:bodyPr anchor="t"/>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dirty="0" smtClean="0">
                <a:solidFill>
                  <a:schemeClr val="bg1"/>
                </a:solidFill>
                <a:latin typeface="Johnson Text" pitchFamily="2" charset="77"/>
                <a:ea typeface="+mn-ea"/>
                <a:cs typeface="+mn-cs"/>
              </a:defRPr>
            </a:lvl1pPr>
            <a:lvl2pPr marL="34290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bg1"/>
                </a:solidFill>
                <a:latin typeface="Johnson Text" pitchFamily="2" charset="77"/>
                <a:ea typeface="+mn-ea"/>
                <a:cs typeface="+mn-cs"/>
              </a:defRPr>
            </a:lvl2pPr>
            <a:lvl3pPr marL="514350"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dirty="0" smtClean="0">
                <a:solidFill>
                  <a:schemeClr val="bg1"/>
                </a:solidFill>
                <a:latin typeface="Johnson Text" pitchFamily="2" charset="77"/>
                <a:ea typeface="+mn-ea"/>
                <a:cs typeface="+mn-cs"/>
              </a:defRPr>
            </a:lvl3pPr>
            <a:lvl4pPr marL="825500" indent="-285750" algn="l" defTabSz="914396" rtl="0" eaLnBrk="1" latinLnBrk="0" hangingPunct="1">
              <a:lnSpc>
                <a:spcPct val="100000"/>
              </a:lnSpc>
              <a:spcBef>
                <a:spcPts val="600"/>
              </a:spcBef>
              <a:buClr>
                <a:schemeClr val="accent1"/>
              </a:buClr>
              <a:buSzPct val="80000"/>
              <a:buFont typeface="Courier New" panose="02070309020205020404" pitchFamily="49" charset="0"/>
              <a:buChar char="o"/>
              <a:defRPr lang="en-US" sz="1800" kern="1200" dirty="0">
                <a:solidFill>
                  <a:schemeClr val="bg1"/>
                </a:solidFill>
                <a:latin typeface="Johnson Text" pitchFamily="2" charset="77"/>
                <a:ea typeface="+mn-ea"/>
                <a:cs typeface="+mn-cs"/>
              </a:defRPr>
            </a:lvl4pPr>
            <a:lvl5pPr marL="825500" indent="-173736" algn="l" defTabSz="914396" rtl="0" eaLnBrk="1" latinLnBrk="0" hangingPunct="1">
              <a:lnSpc>
                <a:spcPct val="95000"/>
              </a:lnSpc>
              <a:spcBef>
                <a:spcPts val="600"/>
              </a:spcBef>
              <a:buClr>
                <a:schemeClr val="accent1"/>
              </a:buClr>
              <a:buFont typeface="Courier New" panose="02070309020205020404" pitchFamily="49" charset="0"/>
              <a:buChar char="o"/>
              <a:defRPr lang="en-US" sz="1800" kern="1200" dirty="0" smtClean="0">
                <a:solidFill>
                  <a:schemeClr val="bg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2800" marR="0" lvl="1" indent="-171450" algn="l" defTabSz="914396" rtl="0" eaLnBrk="1" fontAlgn="auto" latinLnBrk="0" hangingPunct="1">
              <a:lnSpc>
                <a:spcPct val="100000"/>
              </a:lnSpc>
              <a:spcBef>
                <a:spcPts val="600"/>
              </a:spcBef>
              <a:spcAft>
                <a:spcPts val="600"/>
              </a:spcAft>
              <a:buClr>
                <a:srgbClr val="EB17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follow-up was 12.8 months </a:t>
            </a:r>
          </a:p>
          <a:p>
            <a:pPr marL="172800" marR="0" lvl="1" indent="-171450" algn="l" defTabSz="914396" rtl="0" eaLnBrk="1" fontAlgn="auto" latinLnBrk="0" hangingPunct="1">
              <a:lnSpc>
                <a:spcPct val="100000"/>
              </a:lnSpc>
              <a:spcBef>
                <a:spcPts val="600"/>
              </a:spcBef>
              <a:spcAft>
                <a:spcPts val="600"/>
              </a:spcAft>
              <a:buClr>
                <a:srgbClr val="EB1700"/>
              </a:buClr>
              <a:buSzPct val="100000"/>
              <a:buFont typeface="Arial" panose="020B0604020202020204" pitchFamily="34" charset="0"/>
              <a:buChar char="•"/>
              <a:tabLst/>
              <a:defRPr/>
            </a:pPr>
            <a:r>
              <a:rPr kumimoji="0" lang="en-US" sz="16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Median DFS was not reached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12.1-NE)  </a:t>
            </a:r>
          </a:p>
          <a:p>
            <a:pPr marL="172800" marR="0" lvl="1" indent="-171450" algn="l" defTabSz="914396" rtl="0" eaLnBrk="1" fontAlgn="auto" latinLnBrk="0" hangingPunct="1">
              <a:lnSpc>
                <a:spcPct val="100000"/>
              </a:lnSpc>
              <a:spcBef>
                <a:spcPts val="600"/>
              </a:spcBef>
              <a:spcAft>
                <a:spcPts val="600"/>
              </a:spcAft>
              <a:buClr>
                <a:srgbClr val="EB1700"/>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only </a:t>
            </a:r>
            <a:r>
              <a:rPr kumimoji="0" lang="en-US" sz="16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5.8%</a:t>
            </a:r>
            <a:r>
              <a:rPr kumimoji="0" lang="en-US" sz="1600" b="0"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of 52) of patients had </a:t>
            </a:r>
            <a:r>
              <a:rPr kumimoji="0" lang="en-US" sz="16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RC </a:t>
            </a:r>
          </a:p>
        </p:txBody>
      </p:sp>
      <p:sp>
        <p:nvSpPr>
          <p:cNvPr id="3" name="TextBox 2">
            <a:extLst>
              <a:ext uri="{FF2B5EF4-FFF2-40B4-BE49-F238E27FC236}">
                <a16:creationId xmlns:a16="http://schemas.microsoft.com/office/drawing/2014/main" id="{1941EB4A-6D23-1BD6-9541-88AE45C01058}"/>
              </a:ext>
            </a:extLst>
          </p:cNvPr>
          <p:cNvSpPr txBox="1"/>
          <p:nvPr/>
        </p:nvSpPr>
        <p:spPr>
          <a:xfrm>
            <a:off x="5578391" y="2453960"/>
            <a:ext cx="1699178"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6-month DFS rate </a:t>
            </a:r>
            <a:r>
              <a:rPr kumimoji="0" lang="en-US" sz="18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85.3%</a:t>
            </a:r>
            <a:endParaRPr kumimoji="0" lang="en-US" sz="1800" b="0"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71.6-92.7)</a:t>
            </a:r>
          </a:p>
        </p:txBody>
      </p:sp>
      <p:sp>
        <p:nvSpPr>
          <p:cNvPr id="6" name="TextBox 5">
            <a:extLst>
              <a:ext uri="{FF2B5EF4-FFF2-40B4-BE49-F238E27FC236}">
                <a16:creationId xmlns:a16="http://schemas.microsoft.com/office/drawing/2014/main" id="{5E4CA6B9-C9B9-3E69-771A-4B2CFD81ED56}"/>
              </a:ext>
            </a:extLst>
          </p:cNvPr>
          <p:cNvSpPr txBox="1"/>
          <p:nvPr/>
        </p:nvSpPr>
        <p:spPr>
          <a:xfrm>
            <a:off x="7812078" y="2449115"/>
            <a:ext cx="1739211"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9-month DFS 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81.1%</a:t>
            </a:r>
            <a:r>
              <a:rPr kumimoji="0" lang="en-US" sz="1400" b="1" i="0" u="none" strike="noStrike" kern="1200" cap="none" spc="0" normalizeH="0" baseline="0" noProof="0" dirty="0">
                <a:ln>
                  <a:noFill/>
                </a:ln>
                <a:solidFill>
                  <a:srgbClr val="EB1700"/>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(95% CI, 66.7-89.7)</a:t>
            </a:r>
            <a:endParaRPr kumimoji="0" lang="en-US" sz="1400" b="0" i="0" u="none" strike="noStrike" kern="1200" cap="none" spc="0" normalizeH="0" baseline="0" noProof="0" dirty="0">
              <a:ln>
                <a:noFill/>
              </a:ln>
              <a:solidFill>
                <a:srgbClr val="000000"/>
              </a:solidFill>
              <a:effectLst/>
              <a:highlight>
                <a:srgbClr val="00FF00"/>
              </a:highligh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930788C7-1089-857C-3EF0-E8F9ADC945C3}"/>
              </a:ext>
            </a:extLst>
          </p:cNvPr>
          <p:cNvSpPr txBox="1"/>
          <p:nvPr/>
        </p:nvSpPr>
        <p:spPr>
          <a:xfrm>
            <a:off x="1029574" y="4907039"/>
            <a:ext cx="1710835" cy="276999"/>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Patients at risk </a:t>
            </a:r>
          </a:p>
        </p:txBody>
      </p:sp>
      <p:sp>
        <p:nvSpPr>
          <p:cNvPr id="13" name="TextBox 12">
            <a:extLst>
              <a:ext uri="{FF2B5EF4-FFF2-40B4-BE49-F238E27FC236}">
                <a16:creationId xmlns:a16="http://schemas.microsoft.com/office/drawing/2014/main" id="{0EEC257D-A670-F2D6-24AB-A3217025AF47}"/>
              </a:ext>
            </a:extLst>
          </p:cNvPr>
          <p:cNvSpPr txBox="1"/>
          <p:nvPr/>
        </p:nvSpPr>
        <p:spPr>
          <a:xfrm>
            <a:off x="5640401" y="4910571"/>
            <a:ext cx="1448796" cy="27699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Months </a:t>
            </a:r>
          </a:p>
        </p:txBody>
      </p:sp>
      <p:sp>
        <p:nvSpPr>
          <p:cNvPr id="15" name="TextBox 14">
            <a:extLst>
              <a:ext uri="{FF2B5EF4-FFF2-40B4-BE49-F238E27FC236}">
                <a16:creationId xmlns:a16="http://schemas.microsoft.com/office/drawing/2014/main" id="{11331147-AA15-BCCA-5F6E-E9DE0D16D1C6}"/>
              </a:ext>
            </a:extLst>
          </p:cNvPr>
          <p:cNvSpPr txBox="1"/>
          <p:nvPr/>
        </p:nvSpPr>
        <p:spPr>
          <a:xfrm>
            <a:off x="2568068" y="4668760"/>
            <a:ext cx="51452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17" name="TextBox 16">
            <a:extLst>
              <a:ext uri="{FF2B5EF4-FFF2-40B4-BE49-F238E27FC236}">
                <a16:creationId xmlns:a16="http://schemas.microsoft.com/office/drawing/2014/main" id="{273677A2-D68F-01BD-BE39-D6BD789C282A}"/>
              </a:ext>
            </a:extLst>
          </p:cNvPr>
          <p:cNvSpPr txBox="1"/>
          <p:nvPr/>
        </p:nvSpPr>
        <p:spPr>
          <a:xfrm>
            <a:off x="4847879" y="4668760"/>
            <a:ext cx="51452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p>
        </p:txBody>
      </p:sp>
      <p:sp>
        <p:nvSpPr>
          <p:cNvPr id="18" name="TextBox 17">
            <a:extLst>
              <a:ext uri="{FF2B5EF4-FFF2-40B4-BE49-F238E27FC236}">
                <a16:creationId xmlns:a16="http://schemas.microsoft.com/office/drawing/2014/main" id="{E1099A9E-A280-0FE3-BAE5-B291819BA163}"/>
              </a:ext>
            </a:extLst>
          </p:cNvPr>
          <p:cNvSpPr txBox="1"/>
          <p:nvPr/>
        </p:nvSpPr>
        <p:spPr>
          <a:xfrm>
            <a:off x="7109696" y="4668760"/>
            <a:ext cx="51452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29" name="TextBox 28">
            <a:extLst>
              <a:ext uri="{FF2B5EF4-FFF2-40B4-BE49-F238E27FC236}">
                <a16:creationId xmlns:a16="http://schemas.microsoft.com/office/drawing/2014/main" id="{308D5912-F032-546E-02F5-1E458D33E363}"/>
              </a:ext>
            </a:extLst>
          </p:cNvPr>
          <p:cNvSpPr txBox="1"/>
          <p:nvPr/>
        </p:nvSpPr>
        <p:spPr>
          <a:xfrm>
            <a:off x="9383416" y="4668760"/>
            <a:ext cx="51452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p>
        </p:txBody>
      </p:sp>
      <p:sp>
        <p:nvSpPr>
          <p:cNvPr id="30" name="TextBox 29">
            <a:extLst>
              <a:ext uri="{FF2B5EF4-FFF2-40B4-BE49-F238E27FC236}">
                <a16:creationId xmlns:a16="http://schemas.microsoft.com/office/drawing/2014/main" id="{428F28F4-65E9-2D65-5427-B29BFDCEE015}"/>
              </a:ext>
            </a:extLst>
          </p:cNvPr>
          <p:cNvSpPr txBox="1"/>
          <p:nvPr/>
        </p:nvSpPr>
        <p:spPr>
          <a:xfrm>
            <a:off x="9338468" y="4910852"/>
            <a:ext cx="6044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p>
        </p:txBody>
      </p:sp>
      <p:sp>
        <p:nvSpPr>
          <p:cNvPr id="31" name="TextBox 30">
            <a:extLst>
              <a:ext uri="{FF2B5EF4-FFF2-40B4-BE49-F238E27FC236}">
                <a16:creationId xmlns:a16="http://schemas.microsoft.com/office/drawing/2014/main" id="{8163AF7E-C709-39B2-E727-FCFDED500860}"/>
              </a:ext>
            </a:extLst>
          </p:cNvPr>
          <p:cNvSpPr txBox="1"/>
          <p:nvPr/>
        </p:nvSpPr>
        <p:spPr>
          <a:xfrm>
            <a:off x="7064748" y="4910852"/>
            <a:ext cx="6044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sp>
        <p:nvSpPr>
          <p:cNvPr id="42" name="TextBox 41">
            <a:extLst>
              <a:ext uri="{FF2B5EF4-FFF2-40B4-BE49-F238E27FC236}">
                <a16:creationId xmlns:a16="http://schemas.microsoft.com/office/drawing/2014/main" id="{828D018E-8CE9-14E5-1DCD-6A50B7046F66}"/>
              </a:ext>
            </a:extLst>
          </p:cNvPr>
          <p:cNvSpPr txBox="1"/>
          <p:nvPr/>
        </p:nvSpPr>
        <p:spPr>
          <a:xfrm>
            <a:off x="4802930" y="4910852"/>
            <a:ext cx="6044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47</a:t>
            </a:r>
          </a:p>
        </p:txBody>
      </p:sp>
      <p:sp>
        <p:nvSpPr>
          <p:cNvPr id="52" name="TextBox 51">
            <a:extLst>
              <a:ext uri="{FF2B5EF4-FFF2-40B4-BE49-F238E27FC236}">
                <a16:creationId xmlns:a16="http://schemas.microsoft.com/office/drawing/2014/main" id="{9F9B11B6-C360-E07D-61AE-CEACEBAEF077}"/>
              </a:ext>
            </a:extLst>
          </p:cNvPr>
          <p:cNvSpPr txBox="1"/>
          <p:nvPr/>
        </p:nvSpPr>
        <p:spPr>
          <a:xfrm>
            <a:off x="2527450" y="4910852"/>
            <a:ext cx="60442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52</a:t>
            </a:r>
          </a:p>
        </p:txBody>
      </p:sp>
      <p:sp>
        <p:nvSpPr>
          <p:cNvPr id="53" name="TextBox 52">
            <a:extLst>
              <a:ext uri="{FF2B5EF4-FFF2-40B4-BE49-F238E27FC236}">
                <a16:creationId xmlns:a16="http://schemas.microsoft.com/office/drawing/2014/main" id="{653E321F-8A31-0639-DA64-5C005497EEB2}"/>
              </a:ext>
            </a:extLst>
          </p:cNvPr>
          <p:cNvSpPr txBox="1"/>
          <p:nvPr/>
        </p:nvSpPr>
        <p:spPr>
          <a:xfrm>
            <a:off x="2272774" y="4481429"/>
            <a:ext cx="514524" cy="276999"/>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54" name="TextBox 53">
            <a:extLst>
              <a:ext uri="{FF2B5EF4-FFF2-40B4-BE49-F238E27FC236}">
                <a16:creationId xmlns:a16="http://schemas.microsoft.com/office/drawing/2014/main" id="{9FAC0C73-A847-95B2-15E1-D084FBF7874C}"/>
              </a:ext>
            </a:extLst>
          </p:cNvPr>
          <p:cNvSpPr txBox="1"/>
          <p:nvPr/>
        </p:nvSpPr>
        <p:spPr>
          <a:xfrm>
            <a:off x="2174892" y="3917264"/>
            <a:ext cx="612408" cy="276999"/>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a:t>
            </a:r>
          </a:p>
        </p:txBody>
      </p:sp>
      <p:sp>
        <p:nvSpPr>
          <p:cNvPr id="55" name="TextBox 54">
            <a:extLst>
              <a:ext uri="{FF2B5EF4-FFF2-40B4-BE49-F238E27FC236}">
                <a16:creationId xmlns:a16="http://schemas.microsoft.com/office/drawing/2014/main" id="{06B39E57-7715-14CB-6AC1-7BF3980ADFD9}"/>
              </a:ext>
            </a:extLst>
          </p:cNvPr>
          <p:cNvSpPr txBox="1"/>
          <p:nvPr/>
        </p:nvSpPr>
        <p:spPr>
          <a:xfrm>
            <a:off x="2174892" y="3360349"/>
            <a:ext cx="612408" cy="276999"/>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a:t>
            </a:r>
          </a:p>
        </p:txBody>
      </p:sp>
      <p:sp>
        <p:nvSpPr>
          <p:cNvPr id="56" name="TextBox 55">
            <a:extLst>
              <a:ext uri="{FF2B5EF4-FFF2-40B4-BE49-F238E27FC236}">
                <a16:creationId xmlns:a16="http://schemas.microsoft.com/office/drawing/2014/main" id="{E19B5DE7-E7CE-E0B3-F6FB-C3009B8E9E4E}"/>
              </a:ext>
            </a:extLst>
          </p:cNvPr>
          <p:cNvSpPr txBox="1"/>
          <p:nvPr/>
        </p:nvSpPr>
        <p:spPr>
          <a:xfrm>
            <a:off x="2174892" y="2795265"/>
            <a:ext cx="612408" cy="276999"/>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a:t>
            </a:r>
          </a:p>
        </p:txBody>
      </p:sp>
      <p:sp>
        <p:nvSpPr>
          <p:cNvPr id="57" name="TextBox 56">
            <a:extLst>
              <a:ext uri="{FF2B5EF4-FFF2-40B4-BE49-F238E27FC236}">
                <a16:creationId xmlns:a16="http://schemas.microsoft.com/office/drawing/2014/main" id="{02C4E557-DB8E-5D49-DB73-408A0D8B247B}"/>
              </a:ext>
            </a:extLst>
          </p:cNvPr>
          <p:cNvSpPr txBox="1"/>
          <p:nvPr/>
        </p:nvSpPr>
        <p:spPr>
          <a:xfrm>
            <a:off x="2174892" y="2225637"/>
            <a:ext cx="612408" cy="276999"/>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a:t>
            </a:r>
          </a:p>
        </p:txBody>
      </p:sp>
      <p:sp>
        <p:nvSpPr>
          <p:cNvPr id="1045" name="TextBox 1044">
            <a:extLst>
              <a:ext uri="{FF2B5EF4-FFF2-40B4-BE49-F238E27FC236}">
                <a16:creationId xmlns:a16="http://schemas.microsoft.com/office/drawing/2014/main" id="{2B73BE26-ABD1-56A2-D8E8-D44A38E2AF9E}"/>
              </a:ext>
            </a:extLst>
          </p:cNvPr>
          <p:cNvSpPr txBox="1"/>
          <p:nvPr/>
        </p:nvSpPr>
        <p:spPr>
          <a:xfrm>
            <a:off x="1890726" y="1662797"/>
            <a:ext cx="896573" cy="276999"/>
          </a:xfrm>
          <a:prstGeom prst="rect">
            <a:avLst/>
          </a:prstGeom>
          <a:noFill/>
        </p:spPr>
        <p:txBody>
          <a:bodyPr wrap="squar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100</a:t>
            </a:r>
          </a:p>
        </p:txBody>
      </p:sp>
      <p:cxnSp>
        <p:nvCxnSpPr>
          <p:cNvPr id="1046" name="Straight Connector 1045">
            <a:extLst>
              <a:ext uri="{FF2B5EF4-FFF2-40B4-BE49-F238E27FC236}">
                <a16:creationId xmlns:a16="http://schemas.microsoft.com/office/drawing/2014/main" id="{C43D962C-EA60-29AB-8651-55E24D7560F2}"/>
              </a:ext>
            </a:extLst>
          </p:cNvPr>
          <p:cNvCxnSpPr>
            <a:cxnSpLocks/>
          </p:cNvCxnSpPr>
          <p:nvPr/>
        </p:nvCxnSpPr>
        <p:spPr>
          <a:xfrm>
            <a:off x="2745555" y="1794745"/>
            <a:ext cx="73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0E10A3E4-9777-3F97-7D32-25C75AFC98F9}"/>
              </a:ext>
            </a:extLst>
          </p:cNvPr>
          <p:cNvCxnSpPr>
            <a:cxnSpLocks/>
          </p:cNvCxnSpPr>
          <p:nvPr/>
        </p:nvCxnSpPr>
        <p:spPr>
          <a:xfrm>
            <a:off x="2745555" y="2365542"/>
            <a:ext cx="73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5482B0F5-87A0-5770-C80D-E0EC32C361B9}"/>
              </a:ext>
            </a:extLst>
          </p:cNvPr>
          <p:cNvCxnSpPr>
            <a:cxnSpLocks/>
          </p:cNvCxnSpPr>
          <p:nvPr/>
        </p:nvCxnSpPr>
        <p:spPr>
          <a:xfrm>
            <a:off x="2745555" y="2933765"/>
            <a:ext cx="73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A82CDBD0-C0EC-1648-761F-1FB361F6630A}"/>
              </a:ext>
            </a:extLst>
          </p:cNvPr>
          <p:cNvCxnSpPr>
            <a:cxnSpLocks/>
          </p:cNvCxnSpPr>
          <p:nvPr/>
        </p:nvCxnSpPr>
        <p:spPr>
          <a:xfrm>
            <a:off x="2745555" y="3494201"/>
            <a:ext cx="73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05B08B6C-D3BA-84D8-F7DD-F0724856DE9B}"/>
              </a:ext>
            </a:extLst>
          </p:cNvPr>
          <p:cNvCxnSpPr>
            <a:cxnSpLocks/>
          </p:cNvCxnSpPr>
          <p:nvPr/>
        </p:nvCxnSpPr>
        <p:spPr>
          <a:xfrm>
            <a:off x="2745555" y="4055972"/>
            <a:ext cx="73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70643C4B-3453-62AE-6503-6D9E92C495C2}"/>
              </a:ext>
            </a:extLst>
          </p:cNvPr>
          <p:cNvCxnSpPr>
            <a:cxnSpLocks/>
          </p:cNvCxnSpPr>
          <p:nvPr/>
        </p:nvCxnSpPr>
        <p:spPr>
          <a:xfrm>
            <a:off x="2745555" y="4622041"/>
            <a:ext cx="73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B0ED82B0-BB3F-8C8D-804D-54092318ADFD}"/>
              </a:ext>
            </a:extLst>
          </p:cNvPr>
          <p:cNvCxnSpPr>
            <a:cxnSpLocks/>
          </p:cNvCxnSpPr>
          <p:nvPr/>
        </p:nvCxnSpPr>
        <p:spPr>
          <a:xfrm rot="5400000">
            <a:off x="2782131" y="4653456"/>
            <a:ext cx="731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EC4E841F-19DC-FD7A-A54A-BF8B0F44F9EE}"/>
              </a:ext>
            </a:extLst>
          </p:cNvPr>
          <p:cNvCxnSpPr>
            <a:cxnSpLocks/>
          </p:cNvCxnSpPr>
          <p:nvPr/>
        </p:nvCxnSpPr>
        <p:spPr>
          <a:xfrm rot="5400000">
            <a:off x="5072367" y="4649306"/>
            <a:ext cx="684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65A58680-3E0F-514D-9A96-1D2057D4DCCD}"/>
              </a:ext>
            </a:extLst>
          </p:cNvPr>
          <p:cNvCxnSpPr>
            <a:cxnSpLocks/>
          </p:cNvCxnSpPr>
          <p:nvPr/>
        </p:nvCxnSpPr>
        <p:spPr>
          <a:xfrm rot="5400000">
            <a:off x="7332745" y="4649306"/>
            <a:ext cx="684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F601620B-B3CA-E871-9A9D-412C84473CCE}"/>
              </a:ext>
            </a:extLst>
          </p:cNvPr>
          <p:cNvCxnSpPr>
            <a:cxnSpLocks/>
          </p:cNvCxnSpPr>
          <p:nvPr/>
        </p:nvCxnSpPr>
        <p:spPr>
          <a:xfrm rot="5400000">
            <a:off x="9606465" y="4649306"/>
            <a:ext cx="684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59" name="Oval 1058">
            <a:extLst>
              <a:ext uri="{FF2B5EF4-FFF2-40B4-BE49-F238E27FC236}">
                <a16:creationId xmlns:a16="http://schemas.microsoft.com/office/drawing/2014/main" id="{EEC1A88D-6A2A-6470-7072-61D9AE2668F9}"/>
              </a:ext>
            </a:extLst>
          </p:cNvPr>
          <p:cNvSpPr/>
          <p:nvPr/>
        </p:nvSpPr>
        <p:spPr>
          <a:xfrm>
            <a:off x="2772733" y="1749102"/>
            <a:ext cx="110969" cy="105960"/>
          </a:xfrm>
          <a:prstGeom prst="ellipse">
            <a:avLst/>
          </a:prstGeom>
          <a:noFill/>
          <a:ln w="158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086" name="Straight Connector 1085">
            <a:extLst>
              <a:ext uri="{FF2B5EF4-FFF2-40B4-BE49-F238E27FC236}">
                <a16:creationId xmlns:a16="http://schemas.microsoft.com/office/drawing/2014/main" id="{FB864123-CAF4-A3BC-199A-7D57078D6821}"/>
              </a:ext>
            </a:extLst>
          </p:cNvPr>
          <p:cNvCxnSpPr>
            <a:cxnSpLocks/>
          </p:cNvCxnSpPr>
          <p:nvPr/>
        </p:nvCxnSpPr>
        <p:spPr>
          <a:xfrm flipV="1">
            <a:off x="7366958" y="1969556"/>
            <a:ext cx="0" cy="265176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1CD3AD08-3177-306E-A9A9-2FB7B78993A5}"/>
              </a:ext>
            </a:extLst>
          </p:cNvPr>
          <p:cNvCxnSpPr>
            <a:cxnSpLocks/>
          </p:cNvCxnSpPr>
          <p:nvPr/>
        </p:nvCxnSpPr>
        <p:spPr>
          <a:xfrm flipV="1">
            <a:off x="9640678" y="1969556"/>
            <a:ext cx="0" cy="265176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1089" name="Freeform: Shape 1088">
            <a:extLst>
              <a:ext uri="{FF2B5EF4-FFF2-40B4-BE49-F238E27FC236}">
                <a16:creationId xmlns:a16="http://schemas.microsoft.com/office/drawing/2014/main" id="{E0145EFF-D2A7-99FF-8075-048CC8AAB26C}"/>
              </a:ext>
            </a:extLst>
          </p:cNvPr>
          <p:cNvSpPr/>
          <p:nvPr/>
        </p:nvSpPr>
        <p:spPr>
          <a:xfrm>
            <a:off x="2821686" y="1784581"/>
            <a:ext cx="0" cy="2838540"/>
          </a:xfrm>
          <a:custGeom>
            <a:avLst/>
            <a:gdLst>
              <a:gd name="connsiteX0" fmla="*/ 0 w 8667"/>
              <a:gd name="connsiteY0" fmla="*/ 0 h 2838540"/>
              <a:gd name="connsiteX1" fmla="*/ 8667 w 8667"/>
              <a:gd name="connsiteY1" fmla="*/ 2838540 h 2838540"/>
            </a:gdLst>
            <a:ahLst/>
            <a:cxnLst>
              <a:cxn ang="0">
                <a:pos x="connsiteX0" y="connsiteY0"/>
              </a:cxn>
              <a:cxn ang="0">
                <a:pos x="connsiteX1" y="connsiteY1"/>
              </a:cxn>
            </a:cxnLst>
            <a:rect l="l" t="t" r="r" b="b"/>
            <a:pathLst>
              <a:path w="8667" h="2838540">
                <a:moveTo>
                  <a:pt x="0" y="0"/>
                </a:moveTo>
                <a:lnTo>
                  <a:pt x="8667" y="2838540"/>
                </a:lnTo>
              </a:path>
            </a:pathLst>
          </a:cu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090" name="Straight Connector 1089">
            <a:extLst>
              <a:ext uri="{FF2B5EF4-FFF2-40B4-BE49-F238E27FC236}">
                <a16:creationId xmlns:a16="http://schemas.microsoft.com/office/drawing/2014/main" id="{3BB43B45-0D7D-9B40-2D02-A454A32ACABD}"/>
              </a:ext>
            </a:extLst>
          </p:cNvPr>
          <p:cNvCxnSpPr>
            <a:cxnSpLocks/>
          </p:cNvCxnSpPr>
          <p:nvPr/>
        </p:nvCxnSpPr>
        <p:spPr>
          <a:xfrm>
            <a:off x="2786678" y="4623121"/>
            <a:ext cx="68540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4395D9D-591F-F7DD-C3F0-561C763A33B2}"/>
              </a:ext>
            </a:extLst>
          </p:cNvPr>
          <p:cNvSpPr/>
          <p:nvPr/>
        </p:nvSpPr>
        <p:spPr>
          <a:xfrm>
            <a:off x="4903015" y="1749102"/>
            <a:ext cx="110969" cy="105960"/>
          </a:xfrm>
          <a:prstGeom prst="ellipse">
            <a:avLst/>
          </a:prstGeom>
          <a:noFill/>
          <a:ln w="158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Oval 13">
            <a:extLst>
              <a:ext uri="{FF2B5EF4-FFF2-40B4-BE49-F238E27FC236}">
                <a16:creationId xmlns:a16="http://schemas.microsoft.com/office/drawing/2014/main" id="{F5C976B4-E68A-3762-F750-663B46CF2CAE}"/>
              </a:ext>
            </a:extLst>
          </p:cNvPr>
          <p:cNvSpPr/>
          <p:nvPr/>
        </p:nvSpPr>
        <p:spPr>
          <a:xfrm>
            <a:off x="7009263" y="2030470"/>
            <a:ext cx="110969" cy="105960"/>
          </a:xfrm>
          <a:prstGeom prst="ellipse">
            <a:avLst/>
          </a:prstGeom>
          <a:noFill/>
          <a:ln w="158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Oval 19">
            <a:extLst>
              <a:ext uri="{FF2B5EF4-FFF2-40B4-BE49-F238E27FC236}">
                <a16:creationId xmlns:a16="http://schemas.microsoft.com/office/drawing/2014/main" id="{45822158-A146-E714-B1DE-7657F27FF99B}"/>
              </a:ext>
            </a:extLst>
          </p:cNvPr>
          <p:cNvSpPr/>
          <p:nvPr/>
        </p:nvSpPr>
        <p:spPr>
          <a:xfrm>
            <a:off x="9519811" y="2278421"/>
            <a:ext cx="110969" cy="105960"/>
          </a:xfrm>
          <a:prstGeom prst="ellipse">
            <a:avLst/>
          </a:prstGeom>
          <a:noFill/>
          <a:ln w="158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2CEB3B49-2A46-5AF8-09C9-8CB70C311E83}"/>
              </a:ext>
            </a:extLst>
          </p:cNvPr>
          <p:cNvSpPr/>
          <p:nvPr/>
        </p:nvSpPr>
        <p:spPr>
          <a:xfrm>
            <a:off x="9442255" y="2278421"/>
            <a:ext cx="110969" cy="105960"/>
          </a:xfrm>
          <a:prstGeom prst="ellipse">
            <a:avLst/>
          </a:prstGeom>
          <a:noFill/>
          <a:ln w="158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Oval 22">
            <a:extLst>
              <a:ext uri="{FF2B5EF4-FFF2-40B4-BE49-F238E27FC236}">
                <a16:creationId xmlns:a16="http://schemas.microsoft.com/office/drawing/2014/main" id="{2321B06C-97E9-2CD5-CD0D-48CD9859885E}"/>
              </a:ext>
            </a:extLst>
          </p:cNvPr>
          <p:cNvSpPr/>
          <p:nvPr/>
        </p:nvSpPr>
        <p:spPr>
          <a:xfrm>
            <a:off x="9180158" y="2278421"/>
            <a:ext cx="110969" cy="105960"/>
          </a:xfrm>
          <a:prstGeom prst="ellipse">
            <a:avLst/>
          </a:prstGeom>
          <a:noFill/>
          <a:ln w="158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Oval 23">
            <a:extLst>
              <a:ext uri="{FF2B5EF4-FFF2-40B4-BE49-F238E27FC236}">
                <a16:creationId xmlns:a16="http://schemas.microsoft.com/office/drawing/2014/main" id="{4D49468B-14DE-F2E5-1B82-28F2EA17BF92}"/>
              </a:ext>
            </a:extLst>
          </p:cNvPr>
          <p:cNvSpPr/>
          <p:nvPr/>
        </p:nvSpPr>
        <p:spPr>
          <a:xfrm>
            <a:off x="9114776" y="2278421"/>
            <a:ext cx="110969" cy="105960"/>
          </a:xfrm>
          <a:prstGeom prst="ellipse">
            <a:avLst/>
          </a:prstGeom>
          <a:noFill/>
          <a:ln w="158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Oval 24">
            <a:extLst>
              <a:ext uri="{FF2B5EF4-FFF2-40B4-BE49-F238E27FC236}">
                <a16:creationId xmlns:a16="http://schemas.microsoft.com/office/drawing/2014/main" id="{92838854-685E-D638-D570-71D1CC73EC15}"/>
              </a:ext>
            </a:extLst>
          </p:cNvPr>
          <p:cNvSpPr/>
          <p:nvPr/>
        </p:nvSpPr>
        <p:spPr>
          <a:xfrm>
            <a:off x="9047117" y="2278421"/>
            <a:ext cx="110969" cy="105960"/>
          </a:xfrm>
          <a:prstGeom prst="ellipse">
            <a:avLst/>
          </a:prstGeom>
          <a:noFill/>
          <a:ln w="158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B4CC6C40-D12B-BA83-01C4-7373F077311C}"/>
              </a:ext>
            </a:extLst>
          </p:cNvPr>
          <p:cNvSpPr txBox="1"/>
          <p:nvPr/>
        </p:nvSpPr>
        <p:spPr>
          <a:xfrm rot="16200000">
            <a:off x="883192" y="3049389"/>
            <a:ext cx="2332181" cy="27699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Patients Without </a:t>
            </a: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Event,</a:t>
            </a:r>
            <a:r>
              <a:rPr kumimoji="0" lang="en-US" sz="1200" b="1"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7" name="Freeform: Shape 26">
            <a:extLst>
              <a:ext uri="{FF2B5EF4-FFF2-40B4-BE49-F238E27FC236}">
                <a16:creationId xmlns:a16="http://schemas.microsoft.com/office/drawing/2014/main" id="{4E4107CE-8A8D-CC06-724C-D259CD9E161E}"/>
              </a:ext>
            </a:extLst>
          </p:cNvPr>
          <p:cNvSpPr/>
          <p:nvPr/>
        </p:nvSpPr>
        <p:spPr>
          <a:xfrm>
            <a:off x="2841482" y="1796844"/>
            <a:ext cx="6821942" cy="536713"/>
          </a:xfrm>
          <a:custGeom>
            <a:avLst/>
            <a:gdLst>
              <a:gd name="connsiteX0" fmla="*/ 0 w 6559826"/>
              <a:gd name="connsiteY0" fmla="*/ 0 h 536713"/>
              <a:gd name="connsiteX1" fmla="*/ 2063364 w 6559826"/>
              <a:gd name="connsiteY1" fmla="*/ 0 h 536713"/>
              <a:gd name="connsiteX2" fmla="*/ 2063364 w 6559826"/>
              <a:gd name="connsiteY2" fmla="*/ 55659 h 536713"/>
              <a:gd name="connsiteX3" fmla="*/ 2309854 w 6559826"/>
              <a:gd name="connsiteY3" fmla="*/ 55659 h 536713"/>
              <a:gd name="connsiteX4" fmla="*/ 2309854 w 6559826"/>
              <a:gd name="connsiteY4" fmla="*/ 123245 h 536713"/>
              <a:gd name="connsiteX5" fmla="*/ 3375329 w 6559826"/>
              <a:gd name="connsiteY5" fmla="*/ 123245 h 536713"/>
              <a:gd name="connsiteX6" fmla="*/ 3375329 w 6559826"/>
              <a:gd name="connsiteY6" fmla="*/ 174928 h 536713"/>
              <a:gd name="connsiteX7" fmla="*/ 4027336 w 6559826"/>
              <a:gd name="connsiteY7" fmla="*/ 174928 h 536713"/>
              <a:gd name="connsiteX8" fmla="*/ 4027336 w 6559826"/>
              <a:gd name="connsiteY8" fmla="*/ 298174 h 536713"/>
              <a:gd name="connsiteX9" fmla="*/ 4114800 w 6559826"/>
              <a:gd name="connsiteY9" fmla="*/ 298174 h 536713"/>
              <a:gd name="connsiteX10" fmla="*/ 4114800 w 6559826"/>
              <a:gd name="connsiteY10" fmla="*/ 349857 h 536713"/>
              <a:gd name="connsiteX11" fmla="*/ 4210216 w 6559826"/>
              <a:gd name="connsiteY11" fmla="*/ 349857 h 536713"/>
              <a:gd name="connsiteX12" fmla="*/ 4210216 w 6559826"/>
              <a:gd name="connsiteY12" fmla="*/ 413468 h 536713"/>
              <a:gd name="connsiteX13" fmla="*/ 4568025 w 6559826"/>
              <a:gd name="connsiteY13" fmla="*/ 413468 h 536713"/>
              <a:gd name="connsiteX14" fmla="*/ 4568025 w 6559826"/>
              <a:gd name="connsiteY14" fmla="*/ 469127 h 536713"/>
              <a:gd name="connsiteX15" fmla="*/ 5891917 w 6559826"/>
              <a:gd name="connsiteY15" fmla="*/ 469127 h 536713"/>
              <a:gd name="connsiteX16" fmla="*/ 5891917 w 6559826"/>
              <a:gd name="connsiteY16" fmla="*/ 536713 h 536713"/>
              <a:gd name="connsiteX17" fmla="*/ 6559826 w 6559826"/>
              <a:gd name="connsiteY17" fmla="*/ 536713 h 53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59826" h="536713">
                <a:moveTo>
                  <a:pt x="0" y="0"/>
                </a:moveTo>
                <a:lnTo>
                  <a:pt x="2063364" y="0"/>
                </a:lnTo>
                <a:lnTo>
                  <a:pt x="2063364" y="55659"/>
                </a:lnTo>
                <a:lnTo>
                  <a:pt x="2309854" y="55659"/>
                </a:lnTo>
                <a:lnTo>
                  <a:pt x="2309854" y="123245"/>
                </a:lnTo>
                <a:lnTo>
                  <a:pt x="3375329" y="123245"/>
                </a:lnTo>
                <a:lnTo>
                  <a:pt x="3375329" y="174928"/>
                </a:lnTo>
                <a:lnTo>
                  <a:pt x="4027336" y="174928"/>
                </a:lnTo>
                <a:lnTo>
                  <a:pt x="4027336" y="298174"/>
                </a:lnTo>
                <a:lnTo>
                  <a:pt x="4114800" y="298174"/>
                </a:lnTo>
                <a:lnTo>
                  <a:pt x="4114800" y="349857"/>
                </a:lnTo>
                <a:lnTo>
                  <a:pt x="4210216" y="349857"/>
                </a:lnTo>
                <a:lnTo>
                  <a:pt x="4210216" y="413468"/>
                </a:lnTo>
                <a:lnTo>
                  <a:pt x="4568025" y="413468"/>
                </a:lnTo>
                <a:lnTo>
                  <a:pt x="4568025" y="469127"/>
                </a:lnTo>
                <a:lnTo>
                  <a:pt x="5891917" y="469127"/>
                </a:lnTo>
                <a:lnTo>
                  <a:pt x="5891917" y="536713"/>
                </a:lnTo>
                <a:lnTo>
                  <a:pt x="6559826" y="536713"/>
                </a:lnTo>
              </a:path>
            </a:pathLst>
          </a:custGeom>
          <a:no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12760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43D586-8720-54F4-BA3C-B085ADDD3634}"/>
              </a:ext>
            </a:extLst>
          </p:cNvPr>
          <p:cNvSpPr>
            <a:spLocks noGrp="1"/>
          </p:cNvSpPr>
          <p:nvPr>
            <p:ph type="title"/>
          </p:nvPr>
        </p:nvSpPr>
        <p:spPr>
          <a:xfrm>
            <a:off x="355598" y="142267"/>
            <a:ext cx="11493502" cy="975178"/>
          </a:xfrm>
        </p:spPr>
        <p:txBody>
          <a:bodyPr>
            <a:noAutofit/>
          </a:bodyPr>
          <a:lstStyle/>
          <a:p>
            <a:r>
              <a:rPr lang="en-US" noProof="0" dirty="0">
                <a:latin typeface="Arial" panose="020B0604020202020204" pitchFamily="34" charset="0"/>
                <a:cs typeface="Arial" panose="020B0604020202020204" pitchFamily="34" charset="0"/>
              </a:rPr>
              <a:t>SunRISe-3 (</a:t>
            </a:r>
            <a:r>
              <a:rPr lang="en-US" i="0" dirty="0">
                <a:effectLst/>
                <a:latin typeface="Arial" panose="020B0604020202020204" pitchFamily="34" charset="0"/>
                <a:cs typeface="Arial" panose="020B0604020202020204" pitchFamily="34" charset="0"/>
              </a:rPr>
              <a:t>NCT05714202)</a:t>
            </a:r>
            <a:r>
              <a:rPr lang="en-US" noProof="0" dirty="0">
                <a:latin typeface="Arial" panose="020B0604020202020204" pitchFamily="34" charset="0"/>
                <a:cs typeface="Arial" panose="020B0604020202020204" pitchFamily="34" charset="0"/>
              </a:rPr>
              <a:t> Is a Phase 3, Open-Label, Multicenter Randomized Study</a:t>
            </a:r>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4A0060D5-079C-1921-989D-B10BC3139051}"/>
              </a:ext>
            </a:extLst>
          </p:cNvPr>
          <p:cNvSpPr>
            <a:spLocks noGrp="1"/>
          </p:cNvSpPr>
          <p:nvPr>
            <p:ph type="ftr" sz="quarter" idx="10"/>
          </p:nvPr>
        </p:nvSpPr>
        <p:spPr>
          <a:xfrm>
            <a:off x="188343" y="5920357"/>
            <a:ext cx="7696202" cy="640696"/>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 complete response, CTCAE, Common Terminology Criteria for Adverse Events; ECOG PS, Eastern Cooperative Oncology Group performance status; EFS, event-free survival.</a:t>
            </a:r>
            <a:endParaRPr kumimoji="0" lang="en-US" sz="600" b="0" i="0" u="none" strike="sng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Cetrelimab</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an anti–programmed death-1 antibody.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b</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Progression</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defined as stage increase from Ta to T1 or from CIS to T1 or progression to MIBC (T≥2) or to lymph node (N+) or distant (M+) disease (whichever occurs first). </a:t>
            </a:r>
            <a:b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Proportion</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patients with CIS who have no presence of high-risk disease at 6 months. </a:t>
            </a:r>
            <a:r>
              <a:rPr kumimoji="0" lang="en-US" sz="600" b="0" i="0" u="none" strike="noStrike" kern="1200" cap="none" spc="0" normalizeH="0" baseline="30000" noProof="0" dirty="0" err="1">
                <a:ln>
                  <a:noFill/>
                </a:ln>
                <a:solidFill>
                  <a:srgbClr val="000000"/>
                </a:solidFill>
                <a:effectLst/>
                <a:uLnTx/>
                <a:uFillTx/>
                <a:latin typeface="Arial" panose="020B0604020202020204" pitchFamily="34" charset="0"/>
                <a:ea typeface="+mn-ea"/>
                <a:cs typeface="Arial" panose="020B0604020202020204" pitchFamily="34" charset="0"/>
              </a:rPr>
              <a:t>d</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Time</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from first CR achieved to first evidence of recurrence, progression, or any-cause death, whichever occurs first. </a:t>
            </a:r>
          </a:p>
        </p:txBody>
      </p:sp>
      <p:sp>
        <p:nvSpPr>
          <p:cNvPr id="17" name="Rectangle: Rounded Corners 16">
            <a:extLst>
              <a:ext uri="{FF2B5EF4-FFF2-40B4-BE49-F238E27FC236}">
                <a16:creationId xmlns:a16="http://schemas.microsoft.com/office/drawing/2014/main" id="{CC4996C1-3067-9777-18A7-6755170C694E}"/>
              </a:ext>
            </a:extLst>
          </p:cNvPr>
          <p:cNvSpPr>
            <a:spLocks/>
          </p:cNvSpPr>
          <p:nvPr/>
        </p:nvSpPr>
        <p:spPr>
          <a:xfrm>
            <a:off x="4529345" y="1876624"/>
            <a:ext cx="3356313" cy="1080000"/>
          </a:xfrm>
          <a:prstGeom prst="roundRect">
            <a:avLst/>
          </a:prstGeom>
          <a:solidFill>
            <a:schemeClr val="bg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Group A (n≈350)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TAR-200 + </a:t>
            </a:r>
            <a:r>
              <a:rPr kumimoji="0" lang="en-US" sz="1600" b="0" i="0" u="none" strike="noStrike" kern="0" cap="none" spc="0" normalizeH="0" baseline="0" noProof="0" dirty="0" err="1">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cetrelimab</a:t>
            </a:r>
            <a:r>
              <a:rPr kumimoji="0" lang="en-US" sz="1600" b="0" i="0" u="none" strike="noStrike" kern="0" cap="none" spc="0" normalizeH="0" baseline="30000" noProof="0" dirty="0" err="1">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a</a:t>
            </a:r>
            <a:endParaRPr kumimoji="0" lang="en-US" sz="1600" b="1" i="0" u="none" strike="sng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9EC0ACA2-D0F8-9C53-A7A2-CE45FDFE6F5D}"/>
              </a:ext>
            </a:extLst>
          </p:cNvPr>
          <p:cNvSpPr>
            <a:spLocks/>
          </p:cNvSpPr>
          <p:nvPr/>
        </p:nvSpPr>
        <p:spPr>
          <a:xfrm>
            <a:off x="4529345" y="4437915"/>
            <a:ext cx="3355200" cy="1080000"/>
          </a:xfrm>
          <a:prstGeom prst="roundRect">
            <a:avLst/>
          </a:prstGeom>
          <a:solidFill>
            <a:schemeClr val="accent4"/>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Group B (n≈350)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BCG </a:t>
            </a:r>
            <a:endParaRPr kumimoji="0" lang="en-US" sz="1600" b="0" i="0" u="none" strike="sngStrike" kern="0" cap="none" spc="0" normalizeH="0" baseline="30000" noProof="0" dirty="0">
              <a:ln>
                <a:noFill/>
              </a:ln>
              <a:solidFill>
                <a:srgbClr val="FFFFFF"/>
              </a:solidFill>
              <a:effectLst/>
              <a:highlight>
                <a:srgbClr val="FFFF00"/>
              </a:highlight>
              <a:uLnTx/>
              <a:uFillTx/>
              <a:latin typeface="Arial" panose="020B0604020202020204" pitchFamily="34" charset="0"/>
              <a:ea typeface="Open Sans" panose="020B0606030504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94B02CE6-7173-16C2-04BA-5F4ED497696E}"/>
              </a:ext>
            </a:extLst>
          </p:cNvPr>
          <p:cNvSpPr>
            <a:spLocks/>
          </p:cNvSpPr>
          <p:nvPr/>
        </p:nvSpPr>
        <p:spPr>
          <a:xfrm>
            <a:off x="4529345" y="3152797"/>
            <a:ext cx="3355200" cy="1080000"/>
          </a:xfrm>
          <a:prstGeom prst="roundRect">
            <a:avLst/>
          </a:prstGeom>
          <a:solidFill>
            <a:schemeClr val="bg1"/>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Group C (n≈350)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TAR-200</a:t>
            </a:r>
            <a:br>
              <a:rPr kumimoji="0" lang="en-US" sz="1300" b="0"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br>
            <a:endParaRPr kumimoji="0" lang="en-US" sz="1100" b="0" i="0" u="none" strike="noStrike" kern="0" cap="none" spc="0" normalizeH="0" baseline="30000" noProof="0" dirty="0">
              <a:ln>
                <a:noFill/>
              </a:ln>
              <a:solidFill>
                <a:srgbClr val="FFFFFF"/>
              </a:solidFill>
              <a:effectLst/>
              <a:highlight>
                <a:srgbClr val="FF00FF"/>
              </a:highlight>
              <a:uLnTx/>
              <a:uFillTx/>
              <a:latin typeface="Arial" panose="020B0604020202020204" pitchFamily="34" charset="0"/>
              <a:ea typeface="Open Sans" panose="020B0606030504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F981B0C-6B72-EB9F-99FE-0FBAB646E4CC}"/>
              </a:ext>
            </a:extLst>
          </p:cNvPr>
          <p:cNvSpPr txBox="1">
            <a:spLocks/>
          </p:cNvSpPr>
          <p:nvPr/>
        </p:nvSpPr>
        <p:spPr>
          <a:xfrm>
            <a:off x="376986" y="1749360"/>
            <a:ext cx="3447613" cy="1554480"/>
          </a:xfrm>
          <a:prstGeom prst="roundRect">
            <a:avLst>
              <a:gd name="adj" fmla="val 10374"/>
            </a:avLst>
          </a:prstGeom>
          <a:solidFill>
            <a:schemeClr val="tx2">
              <a:lumMod val="20000"/>
              <a:lumOff val="80000"/>
            </a:schemeClr>
          </a:solidFill>
        </p:spPr>
        <p:txBody>
          <a:bodyPr wrap="square" tIns="18288" bIns="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Key eligibility criteria</a:t>
            </a:r>
          </a:p>
          <a:p>
            <a:pPr marL="180000" marR="0" lvl="0" indent="-1800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Patients with histologically confirmed HR NMIBC (high grade Ta, any T1, or CIS)</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180000" marR="0" lvl="0" indent="-1800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BCG naive (no prior BCG or last exposure &gt;3 years prior to randomization)</a:t>
            </a:r>
          </a:p>
        </p:txBody>
      </p:sp>
      <p:sp>
        <p:nvSpPr>
          <p:cNvPr id="43" name="Flowchart: Connector 42">
            <a:extLst>
              <a:ext uri="{FF2B5EF4-FFF2-40B4-BE49-F238E27FC236}">
                <a16:creationId xmlns:a16="http://schemas.microsoft.com/office/drawing/2014/main" id="{737124BC-CD30-4BC8-9820-A7A322FEAFB8}"/>
              </a:ext>
            </a:extLst>
          </p:cNvPr>
          <p:cNvSpPr>
            <a:spLocks/>
          </p:cNvSpPr>
          <p:nvPr/>
        </p:nvSpPr>
        <p:spPr>
          <a:xfrm>
            <a:off x="3950417" y="3542482"/>
            <a:ext cx="301752" cy="30175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p:txBody>
      </p:sp>
      <p:cxnSp>
        <p:nvCxnSpPr>
          <p:cNvPr id="45" name="Straight Connector 44">
            <a:extLst>
              <a:ext uri="{FF2B5EF4-FFF2-40B4-BE49-F238E27FC236}">
                <a16:creationId xmlns:a16="http://schemas.microsoft.com/office/drawing/2014/main" id="{3BCEE0B0-3840-E54F-B67B-723C83938F88}"/>
              </a:ext>
            </a:extLst>
          </p:cNvPr>
          <p:cNvCxnSpPr>
            <a:cxnSpLocks/>
            <a:endCxn id="43" idx="2"/>
          </p:cNvCxnSpPr>
          <p:nvPr/>
        </p:nvCxnSpPr>
        <p:spPr>
          <a:xfrm>
            <a:off x="3650891" y="3693358"/>
            <a:ext cx="2995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E248A0A9-4F68-9BD9-1437-6958527ACF67}"/>
              </a:ext>
            </a:extLst>
          </p:cNvPr>
          <p:cNvCxnSpPr>
            <a:cxnSpLocks/>
            <a:stCxn id="43" idx="6"/>
            <a:endCxn id="19" idx="1"/>
          </p:cNvCxnSpPr>
          <p:nvPr/>
        </p:nvCxnSpPr>
        <p:spPr>
          <a:xfrm>
            <a:off x="4252169" y="3693358"/>
            <a:ext cx="277176" cy="1284557"/>
          </a:xfrm>
          <a:prstGeom prst="bentConnector3">
            <a:avLst/>
          </a:prstGeom>
          <a:ln w="127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04E02E57-CC9E-EFA8-AEC7-9DF695CE1AC6}"/>
              </a:ext>
            </a:extLst>
          </p:cNvPr>
          <p:cNvCxnSpPr>
            <a:cxnSpLocks/>
            <a:stCxn id="43" idx="6"/>
            <a:endCxn id="17" idx="1"/>
          </p:cNvCxnSpPr>
          <p:nvPr/>
        </p:nvCxnSpPr>
        <p:spPr>
          <a:xfrm flipV="1">
            <a:off x="4252169" y="2416624"/>
            <a:ext cx="277176" cy="1276734"/>
          </a:xfrm>
          <a:prstGeom prst="bentConnector3">
            <a:avLst/>
          </a:prstGeom>
          <a:ln w="127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85EBD05-65D2-BE18-6A86-AED8EA84B7E3}"/>
              </a:ext>
            </a:extLst>
          </p:cNvPr>
          <p:cNvCxnSpPr>
            <a:cxnSpLocks/>
            <a:stCxn id="43" idx="6"/>
            <a:endCxn id="20" idx="1"/>
          </p:cNvCxnSpPr>
          <p:nvPr/>
        </p:nvCxnSpPr>
        <p:spPr>
          <a:xfrm flipV="1">
            <a:off x="4252169" y="3692797"/>
            <a:ext cx="277176" cy="56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384C28-E934-94E2-0B0B-BA96205899C3}"/>
              </a:ext>
            </a:extLst>
          </p:cNvPr>
          <p:cNvSpPr txBox="1">
            <a:spLocks/>
          </p:cNvSpPr>
          <p:nvPr/>
        </p:nvSpPr>
        <p:spPr>
          <a:xfrm>
            <a:off x="3723776" y="3181050"/>
            <a:ext cx="7542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(N≈1050) </a:t>
            </a:r>
          </a:p>
        </p:txBody>
      </p:sp>
      <p:graphicFrame>
        <p:nvGraphicFramePr>
          <p:cNvPr id="23" name="Table 149">
            <a:extLst>
              <a:ext uri="{FF2B5EF4-FFF2-40B4-BE49-F238E27FC236}">
                <a16:creationId xmlns:a16="http://schemas.microsoft.com/office/drawing/2014/main" id="{AD0FB05D-8036-422A-47FD-2287C02A8ED9}"/>
              </a:ext>
            </a:extLst>
          </p:cNvPr>
          <p:cNvGraphicFramePr>
            <a:graphicFrameLocks noGrp="1"/>
          </p:cNvGraphicFramePr>
          <p:nvPr/>
        </p:nvGraphicFramePr>
        <p:xfrm>
          <a:off x="486211" y="3331755"/>
          <a:ext cx="3229163" cy="2273400"/>
        </p:xfrm>
        <a:graphic>
          <a:graphicData uri="http://schemas.openxmlformats.org/drawingml/2006/table">
            <a:tbl>
              <a:tblPr firstRow="1" bandRow="1">
                <a:effectLst/>
              </a:tblPr>
              <a:tblGrid>
                <a:gridCol w="3229163">
                  <a:extLst>
                    <a:ext uri="{9D8B030D-6E8A-4147-A177-3AD203B41FA5}">
                      <a16:colId xmlns:a16="http://schemas.microsoft.com/office/drawing/2014/main" val="1467378951"/>
                    </a:ext>
                  </a:extLst>
                </a:gridCol>
              </a:tblGrid>
              <a:tr h="228600">
                <a:tc>
                  <a:txBody>
                    <a:bodyPr/>
                    <a:lstStyle>
                      <a:lvl1pPr marL="0" algn="l" defTabSz="914396" rtl="0" eaLnBrk="1" latinLnBrk="0" hangingPunct="1">
                        <a:defRPr sz="1800" b="1" kern="1200">
                          <a:solidFill>
                            <a:schemeClr val="bg1"/>
                          </a:solidFill>
                          <a:latin typeface="Open Sans"/>
                        </a:defRPr>
                      </a:lvl1pPr>
                      <a:lvl2pPr marL="457198" algn="l" defTabSz="914396" rtl="0" eaLnBrk="1" latinLnBrk="0" hangingPunct="1">
                        <a:defRPr sz="1800" b="1" kern="1200">
                          <a:solidFill>
                            <a:schemeClr val="bg1"/>
                          </a:solidFill>
                          <a:latin typeface="Open Sans"/>
                        </a:defRPr>
                      </a:lvl2pPr>
                      <a:lvl3pPr marL="914396" algn="l" defTabSz="914396" rtl="0" eaLnBrk="1" latinLnBrk="0" hangingPunct="1">
                        <a:defRPr sz="1800" b="1" kern="1200">
                          <a:solidFill>
                            <a:schemeClr val="bg1"/>
                          </a:solidFill>
                          <a:latin typeface="Open Sans"/>
                        </a:defRPr>
                      </a:lvl3pPr>
                      <a:lvl4pPr marL="1371595" algn="l" defTabSz="914396" rtl="0" eaLnBrk="1" latinLnBrk="0" hangingPunct="1">
                        <a:defRPr sz="1800" b="1" kern="1200">
                          <a:solidFill>
                            <a:schemeClr val="bg1"/>
                          </a:solidFill>
                          <a:latin typeface="Open Sans"/>
                        </a:defRPr>
                      </a:lvl4pPr>
                      <a:lvl5pPr marL="1828793" algn="l" defTabSz="914396" rtl="0" eaLnBrk="1" latinLnBrk="0" hangingPunct="1">
                        <a:defRPr sz="1800" b="1" kern="1200">
                          <a:solidFill>
                            <a:schemeClr val="bg1"/>
                          </a:solidFill>
                          <a:latin typeface="Open Sans"/>
                        </a:defRPr>
                      </a:lvl5pPr>
                      <a:lvl6pPr marL="2285991" algn="l" defTabSz="914396" rtl="0" eaLnBrk="1" latinLnBrk="0" hangingPunct="1">
                        <a:defRPr sz="1800" b="1" kern="1200">
                          <a:solidFill>
                            <a:schemeClr val="bg1"/>
                          </a:solidFill>
                          <a:latin typeface="Open Sans"/>
                        </a:defRPr>
                      </a:lvl6pPr>
                      <a:lvl7pPr marL="2743189" algn="l" defTabSz="914396" rtl="0" eaLnBrk="1" latinLnBrk="0" hangingPunct="1">
                        <a:defRPr sz="1800" b="1" kern="1200">
                          <a:solidFill>
                            <a:schemeClr val="bg1"/>
                          </a:solidFill>
                          <a:latin typeface="Open Sans"/>
                        </a:defRPr>
                      </a:lvl7pPr>
                      <a:lvl8pPr marL="3200388" algn="l" defTabSz="914396" rtl="0" eaLnBrk="1" latinLnBrk="0" hangingPunct="1">
                        <a:defRPr sz="1800" b="1" kern="1200">
                          <a:solidFill>
                            <a:schemeClr val="bg1"/>
                          </a:solidFill>
                          <a:latin typeface="Open Sans"/>
                        </a:defRPr>
                      </a:lvl8pPr>
                      <a:lvl9pPr marL="3657586" algn="l" defTabSz="914396" rtl="0" eaLnBrk="1" latinLnBrk="0" hangingPunct="1">
                        <a:defRPr sz="1800" b="1" kern="1200">
                          <a:solidFill>
                            <a:schemeClr val="bg1"/>
                          </a:solidFill>
                          <a:latin typeface="Open Sans"/>
                        </a:defRPr>
                      </a:lvl9pPr>
                    </a:lstStyle>
                    <a:p>
                      <a:pPr marL="0" algn="l" defTabSz="1341150" rtl="0" eaLnBrk="1" latinLnBrk="0" hangingPunct="1">
                        <a:lnSpc>
                          <a:spcPct val="100000"/>
                        </a:lnSpc>
                        <a:spcAft>
                          <a:spcPts val="800"/>
                        </a:spcAft>
                      </a:pPr>
                      <a:r>
                        <a:rPr lang="en-US" sz="1000" b="1" kern="1200" dirty="0">
                          <a:solidFill>
                            <a:schemeClr val="bg1"/>
                          </a:solidFill>
                          <a:effectLst/>
                          <a:latin typeface="Johnson Text" panose="00000500000000000000"/>
                          <a:ea typeface="Times New Roman" panose="02020603050405020304" pitchFamily="18" charset="0"/>
                          <a:cs typeface="Times New Roman" panose="02020603050405020304" pitchFamily="18" charset="0"/>
                        </a:rPr>
                        <a:t>Additional criteria:</a:t>
                      </a:r>
                    </a:p>
                  </a:txBody>
                  <a:tcPr marL="77860" marR="77860" marT="36000" marB="360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407483228"/>
                  </a:ext>
                </a:extLst>
              </a:tr>
              <a:tr h="228600">
                <a:tc>
                  <a:txBody>
                    <a:bodyPr/>
                    <a:lstStyle>
                      <a:lvl1pPr marL="0" algn="l" defTabSz="914396" rtl="0" eaLnBrk="1" latinLnBrk="0" hangingPunct="1">
                        <a:defRPr sz="1800" b="1" kern="1200">
                          <a:solidFill>
                            <a:schemeClr val="bg1"/>
                          </a:solidFill>
                          <a:latin typeface="Open Sans"/>
                        </a:defRPr>
                      </a:lvl1pPr>
                      <a:lvl2pPr marL="457198" algn="l" defTabSz="914396" rtl="0" eaLnBrk="1" latinLnBrk="0" hangingPunct="1">
                        <a:defRPr sz="1800" b="1" kern="1200">
                          <a:solidFill>
                            <a:schemeClr val="bg1"/>
                          </a:solidFill>
                          <a:latin typeface="Open Sans"/>
                        </a:defRPr>
                      </a:lvl2pPr>
                      <a:lvl3pPr marL="914396" algn="l" defTabSz="914396" rtl="0" eaLnBrk="1" latinLnBrk="0" hangingPunct="1">
                        <a:defRPr sz="1800" b="1" kern="1200">
                          <a:solidFill>
                            <a:schemeClr val="bg1"/>
                          </a:solidFill>
                          <a:latin typeface="Open Sans"/>
                        </a:defRPr>
                      </a:lvl3pPr>
                      <a:lvl4pPr marL="1371595" algn="l" defTabSz="914396" rtl="0" eaLnBrk="1" latinLnBrk="0" hangingPunct="1">
                        <a:defRPr sz="1800" b="1" kern="1200">
                          <a:solidFill>
                            <a:schemeClr val="bg1"/>
                          </a:solidFill>
                          <a:latin typeface="Open Sans"/>
                        </a:defRPr>
                      </a:lvl4pPr>
                      <a:lvl5pPr marL="1828793" algn="l" defTabSz="914396" rtl="0" eaLnBrk="1" latinLnBrk="0" hangingPunct="1">
                        <a:defRPr sz="1800" b="1" kern="1200">
                          <a:solidFill>
                            <a:schemeClr val="bg1"/>
                          </a:solidFill>
                          <a:latin typeface="Open Sans"/>
                        </a:defRPr>
                      </a:lvl5pPr>
                      <a:lvl6pPr marL="2285991" algn="l" defTabSz="914396" rtl="0" eaLnBrk="1" latinLnBrk="0" hangingPunct="1">
                        <a:defRPr sz="1800" b="1" kern="1200">
                          <a:solidFill>
                            <a:schemeClr val="bg1"/>
                          </a:solidFill>
                          <a:latin typeface="Open Sans"/>
                        </a:defRPr>
                      </a:lvl6pPr>
                      <a:lvl7pPr marL="2743189" algn="l" defTabSz="914396" rtl="0" eaLnBrk="1" latinLnBrk="0" hangingPunct="1">
                        <a:defRPr sz="1800" b="1" kern="1200">
                          <a:solidFill>
                            <a:schemeClr val="bg1"/>
                          </a:solidFill>
                          <a:latin typeface="Open Sans"/>
                        </a:defRPr>
                      </a:lvl7pPr>
                      <a:lvl8pPr marL="3200388" algn="l" defTabSz="914396" rtl="0" eaLnBrk="1" latinLnBrk="0" hangingPunct="1">
                        <a:defRPr sz="1800" b="1" kern="1200">
                          <a:solidFill>
                            <a:schemeClr val="bg1"/>
                          </a:solidFill>
                          <a:latin typeface="Open Sans"/>
                        </a:defRPr>
                      </a:lvl8pPr>
                      <a:lvl9pPr marL="3657586" algn="l" defTabSz="914396" rtl="0" eaLnBrk="1" latinLnBrk="0" hangingPunct="1">
                        <a:defRPr sz="1800" b="1" kern="1200">
                          <a:solidFill>
                            <a:schemeClr val="bg1"/>
                          </a:solidFill>
                          <a:latin typeface="Open Sans"/>
                        </a:defRPr>
                      </a:lvl9pPr>
                    </a:lstStyle>
                    <a:p>
                      <a:pPr marL="171450" indent="-171450" algn="l" defTabSz="1341150" rtl="0" eaLnBrk="1" latinLnBrk="0" hangingPunct="1">
                        <a:lnSpc>
                          <a:spcPct val="100000"/>
                        </a:lnSpc>
                        <a:spcAft>
                          <a:spcPts val="800"/>
                        </a:spcAft>
                        <a:buFont typeface="Arial" panose="020B0604020202020204" pitchFamily="34" charset="0"/>
                        <a:buChar char="•"/>
                      </a:pPr>
                      <a:r>
                        <a:rPr lang="en-US" sz="1000" b="0" kern="1200" dirty="0">
                          <a:solidFill>
                            <a:schemeClr val="bg1"/>
                          </a:solidFill>
                          <a:effectLst/>
                          <a:latin typeface="Johnson Text" panose="00000500000000000000"/>
                          <a:ea typeface="Times New Roman" panose="02020603050405020304" pitchFamily="18" charset="0"/>
                          <a:cs typeface="Times New Roman" panose="02020603050405020304" pitchFamily="18" charset="0"/>
                        </a:rPr>
                        <a:t>Aged ≥18 years</a:t>
                      </a:r>
                    </a:p>
                  </a:txBody>
                  <a:tcPr marL="77860" marR="77860" marT="36000" marB="360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494018001"/>
                  </a:ext>
                </a:extLst>
              </a:tr>
              <a:tr h="228600">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171450" marR="0" lvl="0" indent="-171450" algn="l" defTabSz="134115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1000" dirty="0">
                          <a:solidFill>
                            <a:schemeClr val="bg1"/>
                          </a:solidFill>
                          <a:effectLst/>
                          <a:latin typeface="Johnson Text" panose="00000500000000000000"/>
                          <a:ea typeface="Times New Roman" panose="02020603050405020304" pitchFamily="18" charset="0"/>
                          <a:cs typeface="Times New Roman" panose="02020603050405020304" pitchFamily="18" charset="0"/>
                        </a:rPr>
                        <a:t>ECOG PS of 0, 1, or2</a:t>
                      </a:r>
                    </a:p>
                  </a:txBody>
                  <a:tcPr marL="77860" marR="77860" marT="36000" marB="360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628439499"/>
                  </a:ext>
                </a:extLst>
              </a:tr>
              <a:tr h="365760">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171450" indent="-171450">
                        <a:lnSpc>
                          <a:spcPct val="100000"/>
                        </a:lnSpc>
                        <a:spcAft>
                          <a:spcPts val="800"/>
                        </a:spcAft>
                        <a:buFont typeface="Arial" panose="020B0604020202020204" pitchFamily="34" charset="0"/>
                        <a:buChar char="•"/>
                      </a:pPr>
                      <a:r>
                        <a:rPr lang="en-US" sz="1000" dirty="0">
                          <a:solidFill>
                            <a:schemeClr val="bg1"/>
                          </a:solidFill>
                          <a:effectLst/>
                          <a:latin typeface="Johnson Text" panose="00000500000000000000"/>
                          <a:ea typeface="Times New Roman" panose="02020603050405020304" pitchFamily="18" charset="0"/>
                          <a:cs typeface="Times New Roman" panose="02020603050405020304" pitchFamily="18" charset="0"/>
                        </a:rPr>
                        <a:t>All visible papillary disease must be fully resected (absent) prior to randomization and documented at baseline cystoscopy </a:t>
                      </a:r>
                    </a:p>
                  </a:txBody>
                  <a:tcPr marL="77860" marR="77860" marT="36000" marB="360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814627000"/>
                  </a:ext>
                </a:extLst>
              </a:tr>
              <a:tr h="502920">
                <a:tc>
                  <a:txBody>
                    <a:bodyPr/>
                    <a:lstStyle/>
                    <a:p>
                      <a:pPr marL="171450" marR="0" lvl="0" indent="-171450" algn="l" defTabSz="914396"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1000" dirty="0">
                          <a:solidFill>
                            <a:schemeClr val="bg1"/>
                          </a:solidFill>
                          <a:effectLst/>
                          <a:latin typeface="Johnson Text" panose="00000500000000000000"/>
                          <a:ea typeface="Times New Roman" panose="02020603050405020304" pitchFamily="18" charset="0"/>
                          <a:cs typeface="Times New Roman" panose="02020603050405020304" pitchFamily="18" charset="0"/>
                        </a:rPr>
                        <a:t>Local urine cytology at screening must be negative or atypical for high-grade urothelial carcinoma in patients with papillary-only disease</a:t>
                      </a:r>
                    </a:p>
                  </a:txBody>
                  <a:tcPr marL="77860" marR="77860" marT="36000" marB="360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366925374"/>
                  </a:ext>
                </a:extLst>
              </a:tr>
              <a:tr h="502920">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171450" indent="-171450">
                        <a:lnSpc>
                          <a:spcPct val="100000"/>
                        </a:lnSpc>
                        <a:spcAft>
                          <a:spcPts val="800"/>
                        </a:spcAft>
                        <a:buFont typeface="Arial" panose="020B0604020202020204" pitchFamily="34" charset="0"/>
                        <a:buChar char="•"/>
                      </a:pPr>
                      <a:r>
                        <a:rPr lang="en-US" sz="1000" dirty="0">
                          <a:solidFill>
                            <a:schemeClr val="bg1"/>
                          </a:solidFill>
                          <a:effectLst/>
                          <a:latin typeface="Johnson Text" panose="00000500000000000000"/>
                          <a:ea typeface="Times New Roman" panose="02020603050405020304" pitchFamily="18" charset="0"/>
                          <a:cs typeface="Times New Roman" panose="02020603050405020304" pitchFamily="18" charset="0"/>
                        </a:rPr>
                        <a:t>All adverse events associated with any prior surgery and/or intravesical therapy must have resolved to </a:t>
                      </a:r>
                      <a:br>
                        <a:rPr lang="en-US" sz="1000" dirty="0">
                          <a:solidFill>
                            <a:schemeClr val="bg1"/>
                          </a:solidFill>
                          <a:effectLst/>
                          <a:latin typeface="Johnson Text" panose="00000500000000000000"/>
                          <a:ea typeface="Times New Roman" panose="02020603050405020304" pitchFamily="18" charset="0"/>
                          <a:cs typeface="Times New Roman" panose="02020603050405020304" pitchFamily="18" charset="0"/>
                        </a:rPr>
                      </a:br>
                      <a:r>
                        <a:rPr lang="en-US" sz="1000" dirty="0">
                          <a:solidFill>
                            <a:schemeClr val="bg1"/>
                          </a:solidFill>
                          <a:effectLst/>
                          <a:latin typeface="Johnson Text" panose="00000500000000000000"/>
                          <a:ea typeface="Times New Roman" panose="02020603050405020304" pitchFamily="18" charset="0"/>
                          <a:cs typeface="Times New Roman" panose="02020603050405020304" pitchFamily="18" charset="0"/>
                        </a:rPr>
                        <a:t>CTCAE v5.0 grade &lt;2 prior to date of randomization</a:t>
                      </a:r>
                    </a:p>
                  </a:txBody>
                  <a:tcPr marL="77860" marR="77860" marT="36000" marB="3600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620347238"/>
                  </a:ext>
                </a:extLst>
              </a:tr>
            </a:tbl>
          </a:graphicData>
        </a:graphic>
      </p:graphicFrame>
      <p:graphicFrame>
        <p:nvGraphicFramePr>
          <p:cNvPr id="8" name="Table 149">
            <a:extLst>
              <a:ext uri="{FF2B5EF4-FFF2-40B4-BE49-F238E27FC236}">
                <a16:creationId xmlns:a16="http://schemas.microsoft.com/office/drawing/2014/main" id="{01BF4BC3-B353-E88A-7BB6-371BE32C5D58}"/>
              </a:ext>
            </a:extLst>
          </p:cNvPr>
          <p:cNvGraphicFramePr>
            <a:graphicFrameLocks noGrp="1"/>
          </p:cNvGraphicFramePr>
          <p:nvPr/>
        </p:nvGraphicFramePr>
        <p:xfrm>
          <a:off x="8258178" y="3392080"/>
          <a:ext cx="3447611" cy="1887111"/>
        </p:xfrm>
        <a:graphic>
          <a:graphicData uri="http://schemas.openxmlformats.org/drawingml/2006/table">
            <a:tbl>
              <a:tblPr firstRow="1" bandRow="1">
                <a:effectLst/>
              </a:tblPr>
              <a:tblGrid>
                <a:gridCol w="3447611">
                  <a:extLst>
                    <a:ext uri="{9D8B030D-6E8A-4147-A177-3AD203B41FA5}">
                      <a16:colId xmlns:a16="http://schemas.microsoft.com/office/drawing/2014/main" val="1467378951"/>
                    </a:ext>
                  </a:extLst>
                </a:gridCol>
              </a:tblGrid>
              <a:tr h="252912">
                <a:tc>
                  <a:txBody>
                    <a:bodyPr/>
                    <a:lstStyle>
                      <a:lvl1pPr marL="0" algn="l" defTabSz="914396" rtl="0" eaLnBrk="1" latinLnBrk="0" hangingPunct="1">
                        <a:defRPr sz="1800" b="1" kern="1200">
                          <a:solidFill>
                            <a:schemeClr val="bg1"/>
                          </a:solidFill>
                          <a:latin typeface="Open Sans"/>
                        </a:defRPr>
                      </a:lvl1pPr>
                      <a:lvl2pPr marL="457198" algn="l" defTabSz="914396" rtl="0" eaLnBrk="1" latinLnBrk="0" hangingPunct="1">
                        <a:defRPr sz="1800" b="1" kern="1200">
                          <a:solidFill>
                            <a:schemeClr val="bg1"/>
                          </a:solidFill>
                          <a:latin typeface="Open Sans"/>
                        </a:defRPr>
                      </a:lvl2pPr>
                      <a:lvl3pPr marL="914396" algn="l" defTabSz="914396" rtl="0" eaLnBrk="1" latinLnBrk="0" hangingPunct="1">
                        <a:defRPr sz="1800" b="1" kern="1200">
                          <a:solidFill>
                            <a:schemeClr val="bg1"/>
                          </a:solidFill>
                          <a:latin typeface="Open Sans"/>
                        </a:defRPr>
                      </a:lvl3pPr>
                      <a:lvl4pPr marL="1371595" algn="l" defTabSz="914396" rtl="0" eaLnBrk="1" latinLnBrk="0" hangingPunct="1">
                        <a:defRPr sz="1800" b="1" kern="1200">
                          <a:solidFill>
                            <a:schemeClr val="bg1"/>
                          </a:solidFill>
                          <a:latin typeface="Open Sans"/>
                        </a:defRPr>
                      </a:lvl4pPr>
                      <a:lvl5pPr marL="1828793" algn="l" defTabSz="914396" rtl="0" eaLnBrk="1" latinLnBrk="0" hangingPunct="1">
                        <a:defRPr sz="1800" b="1" kern="1200">
                          <a:solidFill>
                            <a:schemeClr val="bg1"/>
                          </a:solidFill>
                          <a:latin typeface="Open Sans"/>
                        </a:defRPr>
                      </a:lvl5pPr>
                      <a:lvl6pPr marL="2285991" algn="l" defTabSz="914396" rtl="0" eaLnBrk="1" latinLnBrk="0" hangingPunct="1">
                        <a:defRPr sz="1800" b="1" kern="1200">
                          <a:solidFill>
                            <a:schemeClr val="bg1"/>
                          </a:solidFill>
                          <a:latin typeface="Open Sans"/>
                        </a:defRPr>
                      </a:lvl6pPr>
                      <a:lvl7pPr marL="2743189" algn="l" defTabSz="914396" rtl="0" eaLnBrk="1" latinLnBrk="0" hangingPunct="1">
                        <a:defRPr sz="1800" b="1" kern="1200">
                          <a:solidFill>
                            <a:schemeClr val="bg1"/>
                          </a:solidFill>
                          <a:latin typeface="Open Sans"/>
                        </a:defRPr>
                      </a:lvl7pPr>
                      <a:lvl8pPr marL="3200388" algn="l" defTabSz="914396" rtl="0" eaLnBrk="1" latinLnBrk="0" hangingPunct="1">
                        <a:defRPr sz="1800" b="1" kern="1200">
                          <a:solidFill>
                            <a:schemeClr val="bg1"/>
                          </a:solidFill>
                          <a:latin typeface="Open Sans"/>
                        </a:defRPr>
                      </a:lvl8pPr>
                      <a:lvl9pPr marL="3657586" algn="l" defTabSz="914396" rtl="0" eaLnBrk="1" latinLnBrk="0" hangingPunct="1">
                        <a:defRPr sz="1800" b="1" kern="1200">
                          <a:solidFill>
                            <a:schemeClr val="bg1"/>
                          </a:solidFill>
                          <a:latin typeface="Open Sans"/>
                        </a:defRPr>
                      </a:lvl9pPr>
                    </a:lstStyle>
                    <a:p>
                      <a:pPr marL="0" lvl="0" indent="0" algn="l" defTabSz="1341150" rtl="0" eaLnBrk="1" fontAlgn="b" latinLnBrk="0" hangingPunct="1">
                        <a:lnSpc>
                          <a:spcPct val="100000"/>
                        </a:lnSpc>
                        <a:spcAft>
                          <a:spcPts val="800"/>
                        </a:spcAft>
                      </a:pPr>
                      <a:r>
                        <a:rPr lang="en-US" sz="1300" b="1" i="0" u="none" strike="noStrike" kern="1200" dirty="0">
                          <a:solidFill>
                            <a:schemeClr val="tx1"/>
                          </a:solidFill>
                          <a:latin typeface="Arial" panose="020B0604020202020204" pitchFamily="34" charset="0"/>
                          <a:ea typeface="Open Sans" pitchFamily="34"/>
                          <a:cs typeface="Arial" panose="020B0604020202020204" pitchFamily="34" charset="0"/>
                        </a:rPr>
                        <a:t>Secondary end points</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9589459"/>
                  </a:ext>
                </a:extLst>
              </a:tr>
              <a:tr h="233457">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l" defTabSz="1341150" rtl="0" eaLnBrk="1" fontAlgn="auto" latinLnBrk="0" hangingPunct="1">
                        <a:lnSpc>
                          <a:spcPct val="100000"/>
                        </a:lnSpc>
                        <a:spcBef>
                          <a:spcPts val="0"/>
                        </a:spcBef>
                        <a:spcAft>
                          <a:spcPts val="800"/>
                        </a:spcAft>
                        <a:buClrTx/>
                        <a:buSzTx/>
                        <a:buFontTx/>
                        <a:buNone/>
                        <a:tabLst/>
                        <a:defRPr/>
                      </a:pPr>
                      <a:r>
                        <a:rPr lang="en-US" sz="12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Overall CR rate (CIS only)</a:t>
                      </a:r>
                      <a:r>
                        <a:rPr lang="en-US" sz="1200" kern="1200"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t>
                      </a:r>
                      <a:r>
                        <a:rPr lang="en-US" sz="12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/duration of </a:t>
                      </a:r>
                      <a:r>
                        <a:rPr lang="en-US" sz="1200" kern="1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CR</a:t>
                      </a:r>
                      <a:r>
                        <a:rPr lang="en-US" sz="1200" kern="1200" baseline="30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a:t>
                      </a:r>
                      <a:endParaRPr lang="en-US" sz="1200" kern="1200" baseline="30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0097710"/>
                  </a:ext>
                </a:extLst>
              </a:tr>
              <a:tr h="233457">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l" defTabSz="1341150" rtl="0" eaLnBrk="1" fontAlgn="auto" latinLnBrk="0" hangingPunct="1">
                        <a:lnSpc>
                          <a:spcPct val="100000"/>
                        </a:lnSpc>
                        <a:spcBef>
                          <a:spcPts val="0"/>
                        </a:spcBef>
                        <a:spcAft>
                          <a:spcPts val="800"/>
                        </a:spcAft>
                        <a:buClrTx/>
                        <a:buSzTx/>
                        <a:buFontTx/>
                        <a:buNone/>
                        <a:tabLst/>
                        <a:defRPr/>
                      </a:pP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Recurrence-free survival</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018001"/>
                  </a:ext>
                </a:extLst>
              </a:tr>
              <a:tr h="233457">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nSpc>
                          <a:spcPct val="100000"/>
                        </a:lnSpc>
                        <a:spcAft>
                          <a:spcPts val="800"/>
                        </a:spcAft>
                      </a:pPr>
                      <a:r>
                        <a:rPr lang="en-US" sz="12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Time to progression</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0035050"/>
                  </a:ext>
                </a:extLst>
              </a:tr>
              <a:tr h="233457">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l" defTabSz="914396" rtl="0" eaLnBrk="1" fontAlgn="auto" latinLnBrk="0" hangingPunct="1">
                        <a:lnSpc>
                          <a:spcPct val="100000"/>
                        </a:lnSpc>
                        <a:spcBef>
                          <a:spcPts val="0"/>
                        </a:spcBef>
                        <a:spcAft>
                          <a:spcPts val="800"/>
                        </a:spcAft>
                        <a:buClrTx/>
                        <a:buSzTx/>
                        <a:buFontTx/>
                        <a:buNone/>
                        <a:tabLst/>
                        <a:defRPr/>
                      </a:pP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Overall survival</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5439693"/>
                  </a:ext>
                </a:extLst>
              </a:tr>
              <a:tr h="233457">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l" defTabSz="914396" rtl="0" eaLnBrk="1" fontAlgn="auto" latinLnBrk="0" hangingPunct="1">
                        <a:lnSpc>
                          <a:spcPct val="100000"/>
                        </a:lnSpc>
                        <a:spcBef>
                          <a:spcPts val="0"/>
                        </a:spcBef>
                        <a:spcAft>
                          <a:spcPts val="800"/>
                        </a:spcAft>
                        <a:buClrTx/>
                        <a:buSzTx/>
                        <a:buFontTx/>
                        <a:buNone/>
                        <a:tabLst/>
                        <a:defRPr/>
                      </a:pP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Cancer-specific survival</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650123"/>
                  </a:ext>
                </a:extLst>
              </a:tr>
              <a:tr h="233457">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nSpc>
                          <a:spcPct val="100000"/>
                        </a:lnSpc>
                        <a:spcAft>
                          <a:spcPts val="800"/>
                        </a:spcAft>
                      </a:pPr>
                      <a:r>
                        <a:rPr lang="en-US" sz="12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Safety and tolerability</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8102785"/>
                  </a:ext>
                </a:extLst>
              </a:tr>
              <a:tr h="233457">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l" defTabSz="914396" rtl="0" eaLnBrk="1" fontAlgn="auto" latinLnBrk="0" hangingPunct="1">
                        <a:lnSpc>
                          <a:spcPct val="100000"/>
                        </a:lnSpc>
                        <a:spcBef>
                          <a:spcPts val="0"/>
                        </a:spcBef>
                        <a:spcAft>
                          <a:spcPts val="800"/>
                        </a:spcAft>
                        <a:buClrTx/>
                        <a:buSzTx/>
                        <a:buFontTx/>
                        <a:buNone/>
                        <a:tabLst/>
                        <a:defRPr/>
                      </a:pP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Patient-reported outcomes</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979140"/>
                  </a:ext>
                </a:extLst>
              </a:tr>
            </a:tbl>
          </a:graphicData>
        </a:graphic>
      </p:graphicFrame>
      <p:graphicFrame>
        <p:nvGraphicFramePr>
          <p:cNvPr id="9" name="Table 149">
            <a:extLst>
              <a:ext uri="{FF2B5EF4-FFF2-40B4-BE49-F238E27FC236}">
                <a16:creationId xmlns:a16="http://schemas.microsoft.com/office/drawing/2014/main" id="{19D64297-D568-EAC4-953B-DC8661F9350C}"/>
              </a:ext>
            </a:extLst>
          </p:cNvPr>
          <p:cNvGraphicFramePr>
            <a:graphicFrameLocks noGrp="1"/>
          </p:cNvGraphicFramePr>
          <p:nvPr/>
        </p:nvGraphicFramePr>
        <p:xfrm>
          <a:off x="8258178" y="1548847"/>
          <a:ext cx="3447612" cy="1698713"/>
        </p:xfrm>
        <a:graphic>
          <a:graphicData uri="http://schemas.openxmlformats.org/drawingml/2006/table">
            <a:tbl>
              <a:tblPr firstRow="1" bandRow="1">
                <a:effectLst/>
              </a:tblPr>
              <a:tblGrid>
                <a:gridCol w="3447612">
                  <a:extLst>
                    <a:ext uri="{9D8B030D-6E8A-4147-A177-3AD203B41FA5}">
                      <a16:colId xmlns:a16="http://schemas.microsoft.com/office/drawing/2014/main" val="1467378951"/>
                    </a:ext>
                  </a:extLst>
                </a:gridCol>
              </a:tblGrid>
              <a:tr h="229131">
                <a:tc>
                  <a:txBody>
                    <a:bodyPr/>
                    <a:lstStyle>
                      <a:lvl1pPr marL="0" algn="l" defTabSz="914396" rtl="0" eaLnBrk="1" latinLnBrk="0" hangingPunct="1">
                        <a:defRPr sz="1800" b="1" kern="1200">
                          <a:solidFill>
                            <a:schemeClr val="bg1"/>
                          </a:solidFill>
                          <a:latin typeface="Open Sans"/>
                        </a:defRPr>
                      </a:lvl1pPr>
                      <a:lvl2pPr marL="457198" algn="l" defTabSz="914396" rtl="0" eaLnBrk="1" latinLnBrk="0" hangingPunct="1">
                        <a:defRPr sz="1800" b="1" kern="1200">
                          <a:solidFill>
                            <a:schemeClr val="bg1"/>
                          </a:solidFill>
                          <a:latin typeface="Open Sans"/>
                        </a:defRPr>
                      </a:lvl2pPr>
                      <a:lvl3pPr marL="914396" algn="l" defTabSz="914396" rtl="0" eaLnBrk="1" latinLnBrk="0" hangingPunct="1">
                        <a:defRPr sz="1800" b="1" kern="1200">
                          <a:solidFill>
                            <a:schemeClr val="bg1"/>
                          </a:solidFill>
                          <a:latin typeface="Open Sans"/>
                        </a:defRPr>
                      </a:lvl3pPr>
                      <a:lvl4pPr marL="1371595" algn="l" defTabSz="914396" rtl="0" eaLnBrk="1" latinLnBrk="0" hangingPunct="1">
                        <a:defRPr sz="1800" b="1" kern="1200">
                          <a:solidFill>
                            <a:schemeClr val="bg1"/>
                          </a:solidFill>
                          <a:latin typeface="Open Sans"/>
                        </a:defRPr>
                      </a:lvl4pPr>
                      <a:lvl5pPr marL="1828793" algn="l" defTabSz="914396" rtl="0" eaLnBrk="1" latinLnBrk="0" hangingPunct="1">
                        <a:defRPr sz="1800" b="1" kern="1200">
                          <a:solidFill>
                            <a:schemeClr val="bg1"/>
                          </a:solidFill>
                          <a:latin typeface="Open Sans"/>
                        </a:defRPr>
                      </a:lvl5pPr>
                      <a:lvl6pPr marL="2285991" algn="l" defTabSz="914396" rtl="0" eaLnBrk="1" latinLnBrk="0" hangingPunct="1">
                        <a:defRPr sz="1800" b="1" kern="1200">
                          <a:solidFill>
                            <a:schemeClr val="bg1"/>
                          </a:solidFill>
                          <a:latin typeface="Open Sans"/>
                        </a:defRPr>
                      </a:lvl6pPr>
                      <a:lvl7pPr marL="2743189" algn="l" defTabSz="914396" rtl="0" eaLnBrk="1" latinLnBrk="0" hangingPunct="1">
                        <a:defRPr sz="1800" b="1" kern="1200">
                          <a:solidFill>
                            <a:schemeClr val="bg1"/>
                          </a:solidFill>
                          <a:latin typeface="Open Sans"/>
                        </a:defRPr>
                      </a:lvl7pPr>
                      <a:lvl8pPr marL="3200388" algn="l" defTabSz="914396" rtl="0" eaLnBrk="1" latinLnBrk="0" hangingPunct="1">
                        <a:defRPr sz="1800" b="1" kern="1200">
                          <a:solidFill>
                            <a:schemeClr val="bg1"/>
                          </a:solidFill>
                          <a:latin typeface="Open Sans"/>
                        </a:defRPr>
                      </a:lvl8pPr>
                      <a:lvl9pPr marL="3657586" algn="l" defTabSz="914396" rtl="0" eaLnBrk="1" latinLnBrk="0" hangingPunct="1">
                        <a:defRPr sz="1800" b="1" kern="1200">
                          <a:solidFill>
                            <a:schemeClr val="bg1"/>
                          </a:solidFill>
                          <a:latin typeface="Open Sans"/>
                        </a:defRPr>
                      </a:lvl9pPr>
                    </a:lstStyle>
                    <a:p>
                      <a:pPr marL="0" lvl="0" indent="0" algn="l" defTabSz="1341150" rtl="0" eaLnBrk="1" fontAlgn="b" latinLnBrk="0" hangingPunct="1">
                        <a:lnSpc>
                          <a:spcPct val="100000"/>
                        </a:lnSpc>
                        <a:spcAft>
                          <a:spcPts val="800"/>
                        </a:spcAft>
                      </a:pPr>
                      <a:r>
                        <a:rPr lang="en-US" sz="1300" b="1" i="0" u="none" strike="noStrike" kern="1200" dirty="0">
                          <a:solidFill>
                            <a:schemeClr val="tx1"/>
                          </a:solidFill>
                          <a:latin typeface="Arial" panose="020B0604020202020204" pitchFamily="34" charset="0"/>
                          <a:ea typeface="Open Sans" pitchFamily="34"/>
                          <a:cs typeface="Arial" panose="020B0604020202020204" pitchFamily="34" charset="0"/>
                        </a:rPr>
                        <a:t>Primary end point</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9589459"/>
                  </a:ext>
                </a:extLst>
              </a:tr>
              <a:tr h="229131">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l" defTabSz="1341150" rtl="0" eaLnBrk="1" fontAlgn="auto" latinLnBrk="0" hangingPunct="1">
                        <a:lnSpc>
                          <a:spcPct val="100000"/>
                        </a:lnSpc>
                        <a:spcBef>
                          <a:spcPts val="0"/>
                        </a:spcBef>
                        <a:spcAft>
                          <a:spcPts val="800"/>
                        </a:spcAft>
                        <a:buClrTx/>
                        <a:buSzTx/>
                        <a:buFontTx/>
                        <a:buNone/>
                        <a:tabLst/>
                        <a:defRPr/>
                      </a:pPr>
                      <a:r>
                        <a:rPr lang="en-US" sz="1300" b="1"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Event-free survival</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0097710"/>
                  </a:ext>
                </a:extLst>
              </a:tr>
              <a:tr h="217778">
                <a:tc>
                  <a:txBody>
                    <a:bodyPr/>
                    <a:lstStyle/>
                    <a:p>
                      <a:pPr marL="0" marR="0" lvl="0" indent="0" algn="l" defTabSz="1341150" rtl="0" eaLnBrk="1" fontAlgn="auto" latinLnBrk="0" hangingPunct="1">
                        <a:lnSpc>
                          <a:spcPct val="100000"/>
                        </a:lnSpc>
                        <a:spcBef>
                          <a:spcPts val="0"/>
                        </a:spcBef>
                        <a:spcAft>
                          <a:spcPts val="80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Time from randomization to first occurrence of:</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0267687"/>
                  </a:ext>
                </a:extLst>
              </a:tr>
              <a:tr h="229131">
                <a:tc>
                  <a:txBody>
                    <a:bodyPr/>
                    <a:lstStyle/>
                    <a:p>
                      <a:pPr marL="0" marR="0" lvl="0" indent="180975" algn="l" defTabSz="1341150" rtl="0" eaLnBrk="1" fontAlgn="auto" latinLnBrk="0" hangingPunct="1">
                        <a:lnSpc>
                          <a:spcPct val="100000"/>
                        </a:lnSpc>
                        <a:spcBef>
                          <a:spcPts val="0"/>
                        </a:spcBef>
                        <a:spcAft>
                          <a:spcPts val="800"/>
                        </a:spcAft>
                        <a:buClrTx/>
                        <a:buSzTx/>
                        <a:buFontTx/>
                        <a:buNone/>
                        <a:tabLst/>
                        <a:defRPr/>
                      </a:pPr>
                      <a:r>
                        <a:rPr lang="en-US" sz="1100" kern="0" dirty="0">
                          <a:solidFill>
                            <a:schemeClr val="bg1"/>
                          </a:solidFill>
                          <a:latin typeface="Arial" panose="020B0604020202020204" pitchFamily="34" charset="0"/>
                          <a:ea typeface="Open Sans" panose="020B0606030504020204" pitchFamily="34" charset="0"/>
                          <a:cs typeface="Arial" panose="020B0604020202020204" pitchFamily="34" charset="0"/>
                        </a:rPr>
                        <a:t>High-risk disease recurrence</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9689771"/>
                  </a:ext>
                </a:extLst>
              </a:tr>
              <a:tr h="229131">
                <a:tc>
                  <a:txBody>
                    <a:bodyPr/>
                    <a:lstStyle/>
                    <a:p>
                      <a:pPr marL="0" marR="0" lvl="0" indent="180975" algn="l" defTabSz="1341150" rtl="0" eaLnBrk="1" fontAlgn="auto" latinLnBrk="0" hangingPunct="1">
                        <a:lnSpc>
                          <a:spcPct val="100000"/>
                        </a:lnSpc>
                        <a:spcBef>
                          <a:spcPts val="0"/>
                        </a:spcBef>
                        <a:spcAft>
                          <a:spcPts val="800"/>
                        </a:spcAft>
                        <a:buClrTx/>
                        <a:buSzTx/>
                        <a:buFontTx/>
                        <a:buNone/>
                        <a:tabLst/>
                        <a:defRPr/>
                      </a:pPr>
                      <a:r>
                        <a:rPr lang="en-US" sz="1100" kern="0" dirty="0">
                          <a:solidFill>
                            <a:schemeClr val="bg1"/>
                          </a:solidFill>
                          <a:latin typeface="Arial" panose="020B0604020202020204" pitchFamily="34" charset="0"/>
                          <a:ea typeface="Open Sans" panose="020B0606030504020204" pitchFamily="34" charset="0"/>
                          <a:cs typeface="Arial" panose="020B0604020202020204" pitchFamily="34" charset="0"/>
                        </a:rPr>
                        <a:t>Disease </a:t>
                      </a:r>
                      <a:r>
                        <a:rPr lang="en-US" sz="1100" kern="0" dirty="0" err="1">
                          <a:solidFill>
                            <a:schemeClr val="bg1"/>
                          </a:solidFill>
                          <a:latin typeface="Arial" panose="020B0604020202020204" pitchFamily="34" charset="0"/>
                          <a:ea typeface="Open Sans" panose="020B0606030504020204" pitchFamily="34" charset="0"/>
                          <a:cs typeface="Arial" panose="020B0604020202020204" pitchFamily="34" charset="0"/>
                        </a:rPr>
                        <a:t>progression</a:t>
                      </a:r>
                      <a:r>
                        <a:rPr lang="en-US" sz="1100" kern="0" baseline="30000" dirty="0" err="1">
                          <a:solidFill>
                            <a:schemeClr val="bg1"/>
                          </a:solidFill>
                          <a:latin typeface="Arial" panose="020B0604020202020204" pitchFamily="34" charset="0"/>
                          <a:ea typeface="Open Sans" panose="020B0606030504020204" pitchFamily="34" charset="0"/>
                          <a:cs typeface="Arial" panose="020B0604020202020204" pitchFamily="34" charset="0"/>
                        </a:rPr>
                        <a:t>b</a:t>
                      </a:r>
                      <a:endParaRPr lang="en-US" sz="1100" kern="0" baseline="30000" dirty="0">
                        <a:solidFill>
                          <a:schemeClr val="bg1"/>
                        </a:solidFill>
                        <a:latin typeface="Arial" panose="020B0604020202020204" pitchFamily="34" charset="0"/>
                        <a:ea typeface="Open Sans" panose="020B0606030504020204" pitchFamily="34" charset="0"/>
                        <a:cs typeface="Arial" panose="020B0604020202020204" pitchFamily="34" charset="0"/>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3553340"/>
                  </a:ext>
                </a:extLst>
              </a:tr>
              <a:tr h="229131">
                <a:tc>
                  <a:txBody>
                    <a:bodyPr/>
                    <a:lstStyle/>
                    <a:p>
                      <a:pPr marL="0" marR="0" lvl="0" indent="180975" algn="l" defTabSz="1341150" rtl="0" eaLnBrk="1" fontAlgn="auto" latinLnBrk="0" hangingPunct="1">
                        <a:lnSpc>
                          <a:spcPct val="100000"/>
                        </a:lnSpc>
                        <a:spcBef>
                          <a:spcPts val="0"/>
                        </a:spcBef>
                        <a:spcAft>
                          <a:spcPts val="800"/>
                        </a:spcAft>
                        <a:buClrTx/>
                        <a:buSzTx/>
                        <a:buFontTx/>
                        <a:buNone/>
                        <a:tabLst/>
                        <a:defRPr/>
                      </a:pPr>
                      <a:r>
                        <a:rPr lang="en-US" sz="1100" kern="0" dirty="0">
                          <a:solidFill>
                            <a:schemeClr val="bg1"/>
                          </a:solidFill>
                          <a:latin typeface="Arial" panose="020B0604020202020204" pitchFamily="34" charset="0"/>
                          <a:ea typeface="Open Sans" panose="020B0606030504020204" pitchFamily="34" charset="0"/>
                          <a:cs typeface="Arial" panose="020B0604020202020204" pitchFamily="34" charset="0"/>
                        </a:rPr>
                        <a:t>Any-cause death</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5890855"/>
                  </a:ext>
                </a:extLst>
              </a:tr>
              <a:tr h="268769">
                <a:tc>
                  <a:txBody>
                    <a:bodyPr/>
                    <a:lstStyle/>
                    <a:p>
                      <a:pPr marL="182880" marR="0" lvl="0" indent="-182880" algn="l" defTabSz="1341150" rtl="0" eaLnBrk="1" fontAlgn="auto" latinLnBrk="0" hangingPunct="1">
                        <a:lnSpc>
                          <a:spcPct val="100000"/>
                        </a:lnSpc>
                        <a:spcBef>
                          <a:spcPts val="0"/>
                        </a:spcBef>
                        <a:spcAft>
                          <a:spcPts val="80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     For patients with CIS, persistent disease at </a:t>
                      </a:r>
                      <a:br>
                        <a:rPr kumimoji="0" lang="en-US" sz="1100" b="0" i="0" u="none" strike="noStrike" kern="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1100" b="0" i="0" u="none" strike="noStrike" kern="0" cap="none" spc="0" normalizeH="0" baseline="0" noProof="0" dirty="0">
                          <a:ln>
                            <a:noFill/>
                          </a:ln>
                          <a:solidFill>
                            <a:schemeClr val="bg1"/>
                          </a:solidFill>
                          <a:effectLst/>
                          <a:uLnTx/>
                          <a:uFillTx/>
                          <a:latin typeface="Arial" panose="020B0604020202020204" pitchFamily="34" charset="0"/>
                          <a:ea typeface="Open Sans" panose="020B0606030504020204" pitchFamily="34" charset="0"/>
                          <a:cs typeface="Arial" panose="020B0604020202020204" pitchFamily="34" charset="0"/>
                        </a:rPr>
                        <a:t>6 months is also an EFS event</a:t>
                      </a: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9212083"/>
                  </a:ext>
                </a:extLst>
              </a:tr>
            </a:tbl>
          </a:graphicData>
        </a:graphic>
      </p:graphicFrame>
      <p:pic>
        <p:nvPicPr>
          <p:cNvPr id="386" name="Immagine 385">
            <a:extLst>
              <a:ext uri="{FF2B5EF4-FFF2-40B4-BE49-F238E27FC236}">
                <a16:creationId xmlns:a16="http://schemas.microsoft.com/office/drawing/2014/main" id="{401E73A9-11F2-54F8-5777-EEC7B635A732}"/>
              </a:ext>
            </a:extLst>
          </p:cNvPr>
          <p:cNvPicPr>
            <a:picLocks noChangeAspect="1"/>
          </p:cNvPicPr>
          <p:nvPr/>
        </p:nvPicPr>
        <p:blipFill>
          <a:blip r:embed="rId3"/>
          <a:stretch>
            <a:fillRect/>
          </a:stretch>
        </p:blipFill>
        <p:spPr>
          <a:xfrm>
            <a:off x="8476628" y="5417126"/>
            <a:ext cx="2439273" cy="1379451"/>
          </a:xfrm>
          <a:prstGeom prst="rect">
            <a:avLst/>
          </a:prstGeom>
        </p:spPr>
      </p:pic>
    </p:spTree>
    <p:extLst>
      <p:ext uri="{BB962C8B-B14F-4D97-AF65-F5344CB8AC3E}">
        <p14:creationId xmlns:p14="http://schemas.microsoft.com/office/powerpoint/2010/main" val="39298528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2">
            <a:extLst>
              <a:ext uri="{FF2B5EF4-FFF2-40B4-BE49-F238E27FC236}">
                <a16:creationId xmlns:a16="http://schemas.microsoft.com/office/drawing/2014/main" id="{3747BAFE-0A1E-EB7B-AB91-ADDFDB137363}"/>
              </a:ext>
            </a:extLst>
          </p:cNvPr>
          <p:cNvSpPr/>
          <p:nvPr/>
        </p:nvSpPr>
        <p:spPr>
          <a:xfrm>
            <a:off x="437157" y="5637942"/>
            <a:ext cx="7881344" cy="737843"/>
          </a:xfrm>
          <a:prstGeom prst="rect">
            <a:avLst/>
          </a:prstGeom>
          <a:solidFill>
            <a:schemeClr val="accent3">
              <a:lumMod val="20000"/>
              <a:lumOff val="80000"/>
            </a:schemeClr>
          </a:solidFill>
        </p:spPr>
        <p:txBody>
          <a:bodyPr wrap="square" lIns="182880" tIns="18288" rIns="182880" bIns="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The study will evaluate whether TAR-200 will prolong disease-free survival when compared with intravesical chemotherapy in patients with papillary-only HR NMIBC recurrent after BCG therapy who refuse or are unfit for RC</a:t>
            </a: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7" name="Title 6">
            <a:extLst>
              <a:ext uri="{FF2B5EF4-FFF2-40B4-BE49-F238E27FC236}">
                <a16:creationId xmlns:a16="http://schemas.microsoft.com/office/drawing/2014/main" id="{E243D586-8720-54F4-BA3C-B085ADDD3634}"/>
              </a:ext>
            </a:extLst>
          </p:cNvPr>
          <p:cNvSpPr>
            <a:spLocks noGrp="1"/>
          </p:cNvSpPr>
          <p:nvPr>
            <p:ph type="title"/>
          </p:nvPr>
        </p:nvSpPr>
        <p:spPr>
          <a:xfrm>
            <a:off x="355598" y="142267"/>
            <a:ext cx="11484000" cy="975178"/>
          </a:xfrm>
        </p:spPr>
        <p:txBody>
          <a:bodyPr>
            <a:noAutofit/>
          </a:bodyPr>
          <a:lstStyle/>
          <a:p>
            <a:r>
              <a:rPr lang="en-US" noProof="0" dirty="0" err="1">
                <a:latin typeface="Arial" panose="020B0604020202020204" pitchFamily="34" charset="0"/>
                <a:cs typeface="Arial" panose="020B0604020202020204" pitchFamily="34" charset="0"/>
              </a:rPr>
              <a:t>SunRISe</a:t>
            </a:r>
            <a:r>
              <a:rPr lang="en-US" noProof="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5</a:t>
            </a:r>
            <a:r>
              <a:rPr lang="en-US" noProof="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NCT06211764) </a:t>
            </a:r>
            <a:r>
              <a:rPr lang="en-US" noProof="0" dirty="0">
                <a:latin typeface="Arial" panose="020B0604020202020204" pitchFamily="34" charset="0"/>
                <a:cs typeface="Arial" panose="020B0604020202020204" pitchFamily="34" charset="0"/>
              </a:rPr>
              <a:t>Is an Open-Label, Multicenter </a:t>
            </a:r>
            <a:br>
              <a:rPr lang="en-US" noProof="0" dirty="0">
                <a:latin typeface="Arial" panose="020B0604020202020204" pitchFamily="34" charset="0"/>
                <a:cs typeface="Arial" panose="020B0604020202020204" pitchFamily="34" charset="0"/>
              </a:rPr>
            </a:br>
            <a:r>
              <a:rPr lang="en-US" noProof="0" dirty="0">
                <a:latin typeface="Arial" panose="020B0604020202020204" pitchFamily="34" charset="0"/>
                <a:cs typeface="Arial" panose="020B0604020202020204" pitchFamily="34" charset="0"/>
              </a:rPr>
              <a:t>Phase 3 Study</a:t>
            </a:r>
            <a:endParaRPr lang="en-US"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CC4996C1-3067-9777-18A7-6755170C694E}"/>
              </a:ext>
            </a:extLst>
          </p:cNvPr>
          <p:cNvSpPr>
            <a:spLocks/>
          </p:cNvSpPr>
          <p:nvPr/>
        </p:nvSpPr>
        <p:spPr>
          <a:xfrm>
            <a:off x="4601155" y="1500465"/>
            <a:ext cx="3474720" cy="1046497"/>
          </a:xfrm>
          <a:prstGeom prst="roundRect">
            <a:avLst/>
          </a:prstGeom>
          <a:solidFill>
            <a:srgbClr val="EB1700"/>
          </a:solidFill>
          <a:ln w="12700" cap="flat" cmpd="sng" algn="ctr">
            <a:noFill/>
            <a:prstDash val="solid"/>
            <a:miter lim="800000"/>
          </a:ln>
          <a:effectLst/>
        </p:spPr>
        <p:txBody>
          <a:bodyPr rtlCol="0" anchor="ctr"/>
          <a:lstStyle/>
          <a:p>
            <a:pPr marL="11113"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Group A (n</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125)</a:t>
            </a:r>
          </a:p>
          <a:p>
            <a:pPr marL="11113" marR="0" lvl="0" indent="0" algn="ctr" defTabSz="914400" rtl="0" eaLnBrk="1" fontAlgn="auto" latinLnBrk="0" hangingPunct="1">
              <a:lnSpc>
                <a:spcPct val="100000"/>
              </a:lnSpc>
              <a:spcBef>
                <a:spcPts val="0"/>
              </a:spcBef>
              <a:spcAft>
                <a:spcPts val="30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TAR-200 monotherapy</a:t>
            </a:r>
          </a:p>
          <a:p>
            <a:pPr marL="11113"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Q3W during an induction phase</a:t>
            </a:r>
          </a:p>
          <a:p>
            <a:pPr marL="11113"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Q12W during a maintenance phase</a:t>
            </a: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9EC0ACA2-D0F8-9C53-A7A2-CE45FDFE6F5D}"/>
              </a:ext>
            </a:extLst>
          </p:cNvPr>
          <p:cNvSpPr>
            <a:spLocks/>
          </p:cNvSpPr>
          <p:nvPr/>
        </p:nvSpPr>
        <p:spPr>
          <a:xfrm>
            <a:off x="4601155" y="3349720"/>
            <a:ext cx="3474720" cy="1588861"/>
          </a:xfrm>
          <a:prstGeom prst="roundRect">
            <a:avLst/>
          </a:prstGeom>
          <a:solidFill>
            <a:srgbClr val="0F68B2"/>
          </a:solidFill>
          <a:ln w="25400" cap="flat" cmpd="sng" algn="ctr">
            <a:noFill/>
            <a:prstDash val="solid"/>
          </a:ln>
          <a:effectLst/>
        </p:spPr>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Group B (n</a:t>
            </a: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125)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Intravesical gemcitabine</a:t>
            </a:r>
            <a:endParaRPr kumimoji="0" lang="en-US" sz="1300" b="0" i="0" u="none" strike="sng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a:t>
            </a:r>
            <a:br>
              <a:rPr kumimoji="0" lang="en-US" sz="13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300" b="0" i="0" u="none" strike="noStrike" kern="0" cap="none" spc="0" normalizeH="0" baseline="0" noProof="0" dirty="0">
                <a:ln>
                  <a:noFill/>
                </a:ln>
                <a:solidFill>
                  <a:srgbClr val="FFFFFF"/>
                </a:solidFill>
                <a:effectLst/>
                <a:uLnTx/>
                <a:uFillTx/>
                <a:latin typeface="Arial" panose="020B0604020202020204" pitchFamily="34" charset="0"/>
                <a:ea typeface="Open Sans" panose="020B0606030504020204" pitchFamily="34" charset="0"/>
                <a:cs typeface="Arial" panose="020B0604020202020204" pitchFamily="34" charset="0"/>
              </a:rPr>
              <a:t>Intravesical mitomycin</a:t>
            </a:r>
          </a:p>
          <a:p>
            <a:pPr marL="228600" marR="0" lvl="0" indent="0" algn="ctr" defTabSz="914400" rtl="0" eaLnBrk="1" fontAlgn="auto" latinLnBrk="0" hangingPunct="1">
              <a:lnSpc>
                <a:spcPct val="100000"/>
              </a:lnSpc>
              <a:spcBef>
                <a:spcPts val="0"/>
              </a:spcBef>
              <a:spcAft>
                <a:spcPts val="45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Weekly during an induction phase</a:t>
            </a:r>
            <a:b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Monthly during a maintenance phase</a:t>
            </a:r>
          </a:p>
        </p:txBody>
      </p:sp>
      <p:cxnSp>
        <p:nvCxnSpPr>
          <p:cNvPr id="49" name="Connector: Elbow 48">
            <a:extLst>
              <a:ext uri="{FF2B5EF4-FFF2-40B4-BE49-F238E27FC236}">
                <a16:creationId xmlns:a16="http://schemas.microsoft.com/office/drawing/2014/main" id="{E248A0A9-4F68-9BD9-1437-6958527ACF67}"/>
              </a:ext>
            </a:extLst>
          </p:cNvPr>
          <p:cNvCxnSpPr>
            <a:cxnSpLocks/>
            <a:stCxn id="6" idx="3"/>
            <a:endCxn id="19" idx="1"/>
          </p:cNvCxnSpPr>
          <p:nvPr/>
        </p:nvCxnSpPr>
        <p:spPr>
          <a:xfrm>
            <a:off x="3110349" y="3219523"/>
            <a:ext cx="1490806" cy="924628"/>
          </a:xfrm>
          <a:prstGeom prst="bentConnector3">
            <a:avLst>
              <a:gd name="adj1" fmla="val 59749"/>
            </a:avLst>
          </a:prstGeom>
          <a:ln w="127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04E02E57-CC9E-EFA8-AEC7-9DF695CE1AC6}"/>
              </a:ext>
            </a:extLst>
          </p:cNvPr>
          <p:cNvCxnSpPr>
            <a:cxnSpLocks/>
            <a:stCxn id="6" idx="3"/>
            <a:endCxn id="17" idx="1"/>
          </p:cNvCxnSpPr>
          <p:nvPr/>
        </p:nvCxnSpPr>
        <p:spPr>
          <a:xfrm flipV="1">
            <a:off x="3110349" y="2023714"/>
            <a:ext cx="1490806" cy="1195809"/>
          </a:xfrm>
          <a:prstGeom prst="bentConnector3">
            <a:avLst>
              <a:gd name="adj1" fmla="val 59749"/>
            </a:avLst>
          </a:prstGeom>
          <a:ln w="127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6384C28-E934-94E2-0B0B-BA96205899C3}"/>
              </a:ext>
            </a:extLst>
          </p:cNvPr>
          <p:cNvSpPr txBox="1">
            <a:spLocks/>
          </p:cNvSpPr>
          <p:nvPr/>
        </p:nvSpPr>
        <p:spPr>
          <a:xfrm>
            <a:off x="3089101" y="2517169"/>
            <a:ext cx="9632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250) </a:t>
            </a:r>
          </a:p>
        </p:txBody>
      </p:sp>
      <p:sp>
        <p:nvSpPr>
          <p:cNvPr id="11" name="TextBox 10">
            <a:extLst>
              <a:ext uri="{FF2B5EF4-FFF2-40B4-BE49-F238E27FC236}">
                <a16:creationId xmlns:a16="http://schemas.microsoft.com/office/drawing/2014/main" id="{CABB054D-7060-1A7B-FCEC-6A6493970305}"/>
              </a:ext>
            </a:extLst>
          </p:cNvPr>
          <p:cNvSpPr txBox="1"/>
          <p:nvPr/>
        </p:nvSpPr>
        <p:spPr>
          <a:xfrm>
            <a:off x="5292848" y="2579009"/>
            <a:ext cx="2091335"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Crossover</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in Group B may receive TAR-200 after positive study result at any planned analyses</a:t>
            </a:r>
          </a:p>
        </p:txBody>
      </p:sp>
      <p:sp>
        <p:nvSpPr>
          <p:cNvPr id="20" name="Flowchart: Connector 19">
            <a:extLst>
              <a:ext uri="{FF2B5EF4-FFF2-40B4-BE49-F238E27FC236}">
                <a16:creationId xmlns:a16="http://schemas.microsoft.com/office/drawing/2014/main" id="{737124BC-CD30-4BC8-9820-A7A322FEAFB8}"/>
              </a:ext>
            </a:extLst>
          </p:cNvPr>
          <p:cNvSpPr>
            <a:spLocks/>
          </p:cNvSpPr>
          <p:nvPr/>
        </p:nvSpPr>
        <p:spPr>
          <a:xfrm>
            <a:off x="3364990" y="3016370"/>
            <a:ext cx="411480" cy="4114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p:txBody>
      </p:sp>
      <p:graphicFrame>
        <p:nvGraphicFramePr>
          <p:cNvPr id="2" name="Table 149">
            <a:extLst>
              <a:ext uri="{FF2B5EF4-FFF2-40B4-BE49-F238E27FC236}">
                <a16:creationId xmlns:a16="http://schemas.microsoft.com/office/drawing/2014/main" id="{FBA33411-6A25-B79F-EAFC-DE9AA97128EA}"/>
              </a:ext>
            </a:extLst>
          </p:cNvPr>
          <p:cNvGraphicFramePr>
            <a:graphicFrameLocks noGrp="1"/>
          </p:cNvGraphicFramePr>
          <p:nvPr/>
        </p:nvGraphicFramePr>
        <p:xfrm>
          <a:off x="8796529" y="2471068"/>
          <a:ext cx="2653964" cy="2068592"/>
        </p:xfrm>
        <a:graphic>
          <a:graphicData uri="http://schemas.openxmlformats.org/drawingml/2006/table">
            <a:tbl>
              <a:tblPr firstRow="1" bandRow="1">
                <a:effectLst/>
              </a:tblPr>
              <a:tblGrid>
                <a:gridCol w="2653964">
                  <a:extLst>
                    <a:ext uri="{9D8B030D-6E8A-4147-A177-3AD203B41FA5}">
                      <a16:colId xmlns:a16="http://schemas.microsoft.com/office/drawing/2014/main" val="1467378951"/>
                    </a:ext>
                  </a:extLst>
                </a:gridCol>
              </a:tblGrid>
              <a:tr h="258574">
                <a:tc>
                  <a:txBody>
                    <a:bodyPr/>
                    <a:lstStyle>
                      <a:lvl1pPr marL="0" algn="l" defTabSz="914396" rtl="0" eaLnBrk="1" latinLnBrk="0" hangingPunct="1">
                        <a:defRPr sz="1800" b="1" kern="1200">
                          <a:solidFill>
                            <a:schemeClr val="bg1"/>
                          </a:solidFill>
                          <a:latin typeface="Open Sans"/>
                        </a:defRPr>
                      </a:lvl1pPr>
                      <a:lvl2pPr marL="457198" algn="l" defTabSz="914396" rtl="0" eaLnBrk="1" latinLnBrk="0" hangingPunct="1">
                        <a:defRPr sz="1800" b="1" kern="1200">
                          <a:solidFill>
                            <a:schemeClr val="bg1"/>
                          </a:solidFill>
                          <a:latin typeface="Open Sans"/>
                        </a:defRPr>
                      </a:lvl2pPr>
                      <a:lvl3pPr marL="914396" algn="l" defTabSz="914396" rtl="0" eaLnBrk="1" latinLnBrk="0" hangingPunct="1">
                        <a:defRPr sz="1800" b="1" kern="1200">
                          <a:solidFill>
                            <a:schemeClr val="bg1"/>
                          </a:solidFill>
                          <a:latin typeface="Open Sans"/>
                        </a:defRPr>
                      </a:lvl3pPr>
                      <a:lvl4pPr marL="1371595" algn="l" defTabSz="914396" rtl="0" eaLnBrk="1" latinLnBrk="0" hangingPunct="1">
                        <a:defRPr sz="1800" b="1" kern="1200">
                          <a:solidFill>
                            <a:schemeClr val="bg1"/>
                          </a:solidFill>
                          <a:latin typeface="Open Sans"/>
                        </a:defRPr>
                      </a:lvl4pPr>
                      <a:lvl5pPr marL="1828793" algn="l" defTabSz="914396" rtl="0" eaLnBrk="1" latinLnBrk="0" hangingPunct="1">
                        <a:defRPr sz="1800" b="1" kern="1200">
                          <a:solidFill>
                            <a:schemeClr val="bg1"/>
                          </a:solidFill>
                          <a:latin typeface="Open Sans"/>
                        </a:defRPr>
                      </a:lvl5pPr>
                      <a:lvl6pPr marL="2285991" algn="l" defTabSz="914396" rtl="0" eaLnBrk="1" latinLnBrk="0" hangingPunct="1">
                        <a:defRPr sz="1800" b="1" kern="1200">
                          <a:solidFill>
                            <a:schemeClr val="bg1"/>
                          </a:solidFill>
                          <a:latin typeface="Open Sans"/>
                        </a:defRPr>
                      </a:lvl6pPr>
                      <a:lvl7pPr marL="2743189" algn="l" defTabSz="914396" rtl="0" eaLnBrk="1" latinLnBrk="0" hangingPunct="1">
                        <a:defRPr sz="1800" b="1" kern="1200">
                          <a:solidFill>
                            <a:schemeClr val="bg1"/>
                          </a:solidFill>
                          <a:latin typeface="Open Sans"/>
                        </a:defRPr>
                      </a:lvl7pPr>
                      <a:lvl8pPr marL="3200388" algn="l" defTabSz="914396" rtl="0" eaLnBrk="1" latinLnBrk="0" hangingPunct="1">
                        <a:defRPr sz="1800" b="1" kern="1200">
                          <a:solidFill>
                            <a:schemeClr val="bg1"/>
                          </a:solidFill>
                          <a:latin typeface="Open Sans"/>
                        </a:defRPr>
                      </a:lvl8pPr>
                      <a:lvl9pPr marL="3657586" algn="l" defTabSz="914396" rtl="0" eaLnBrk="1" latinLnBrk="0" hangingPunct="1">
                        <a:defRPr sz="1800" b="1" kern="1200">
                          <a:solidFill>
                            <a:schemeClr val="bg1"/>
                          </a:solidFill>
                          <a:latin typeface="Open Sans"/>
                        </a:defRPr>
                      </a:lvl9pPr>
                    </a:lstStyle>
                    <a:p>
                      <a:pPr marL="0" lvl="0" indent="0" algn="l" defTabSz="1341150" rtl="0" eaLnBrk="1" fontAlgn="b" latinLnBrk="0" hangingPunct="1">
                        <a:lnSpc>
                          <a:spcPct val="100000"/>
                        </a:lnSpc>
                        <a:spcAft>
                          <a:spcPts val="800"/>
                        </a:spcAft>
                      </a:pPr>
                      <a:r>
                        <a:rPr lang="en-US" sz="1300" b="1" i="0" u="none" strike="noStrike" kern="1200" dirty="0">
                          <a:solidFill>
                            <a:schemeClr val="tx1"/>
                          </a:solidFill>
                          <a:latin typeface="Arial" panose="020B0604020202020204" pitchFamily="34" charset="0"/>
                          <a:ea typeface="Open Sans" pitchFamily="34"/>
                          <a:cs typeface="Arial" panose="020B0604020202020204" pitchFamily="34" charset="0"/>
                        </a:rPr>
                        <a:t>Secondary end points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9589459"/>
                  </a:ext>
                </a:extLst>
              </a:tr>
              <a:tr h="258574">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l" defTabSz="1341150" rtl="0" eaLnBrk="1" fontAlgn="auto" latinLnBrk="0" hangingPunct="1">
                        <a:lnSpc>
                          <a:spcPct val="100000"/>
                        </a:lnSpc>
                        <a:spcBef>
                          <a:spcPts val="0"/>
                        </a:spcBef>
                        <a:spcAft>
                          <a:spcPts val="800"/>
                        </a:spcAft>
                        <a:buClrTx/>
                        <a:buSzTx/>
                        <a:buFontTx/>
                        <a:buNone/>
                        <a:tabLst/>
                        <a:defRPr/>
                      </a:pPr>
                      <a:r>
                        <a:rPr lang="en-US" sz="13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Recurrence-free survival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0097710"/>
                  </a:ext>
                </a:extLst>
              </a:tr>
              <a:tr h="258574">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l" defTabSz="1341150" rtl="0" eaLnBrk="1" fontAlgn="auto" latinLnBrk="0" hangingPunct="1">
                        <a:lnSpc>
                          <a:spcPct val="100000"/>
                        </a:lnSpc>
                        <a:spcBef>
                          <a:spcPts val="0"/>
                        </a:spcBef>
                        <a:spcAft>
                          <a:spcPts val="800"/>
                        </a:spcAft>
                        <a:buClrTx/>
                        <a:buSzTx/>
                        <a:buFontTx/>
                        <a:buNone/>
                        <a:tabLst/>
                        <a:defRPr/>
                      </a:pPr>
                      <a:r>
                        <a:rPr lang="en-US" sz="13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Time to next intervention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4018001"/>
                  </a:ext>
                </a:extLst>
              </a:tr>
              <a:tr h="258574">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nSpc>
                          <a:spcPct val="100000"/>
                        </a:lnSpc>
                        <a:spcAft>
                          <a:spcPts val="800"/>
                        </a:spcAft>
                      </a:pPr>
                      <a:r>
                        <a:rPr lang="en-US" sz="13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Time to progression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0035050"/>
                  </a:ext>
                </a:extLst>
              </a:tr>
              <a:tr h="258574">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nSpc>
                          <a:spcPct val="100000"/>
                        </a:lnSpc>
                        <a:spcAft>
                          <a:spcPts val="800"/>
                        </a:spcAft>
                      </a:pPr>
                      <a:r>
                        <a:rPr lang="en-US" sz="13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Time to disease worsening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5439693"/>
                  </a:ext>
                </a:extLst>
              </a:tr>
              <a:tr h="258574">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nSpc>
                          <a:spcPct val="100000"/>
                        </a:lnSpc>
                        <a:spcAft>
                          <a:spcPts val="800"/>
                        </a:spcAft>
                      </a:pPr>
                      <a:r>
                        <a:rPr lang="en-US" sz="13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Overall survival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650123"/>
                  </a:ext>
                </a:extLst>
              </a:tr>
              <a:tr h="258574">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nSpc>
                          <a:spcPct val="100000"/>
                        </a:lnSpc>
                        <a:spcAft>
                          <a:spcPts val="800"/>
                        </a:spcAft>
                      </a:pPr>
                      <a:r>
                        <a:rPr lang="en-US" sz="13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Safety and tolerability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8102785"/>
                  </a:ext>
                </a:extLst>
              </a:tr>
              <a:tr h="258574">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a:lnSpc>
                          <a:spcPct val="100000"/>
                        </a:lnSpc>
                        <a:spcAft>
                          <a:spcPts val="800"/>
                        </a:spcAft>
                      </a:pPr>
                      <a:r>
                        <a:rPr lang="en-US" sz="13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PROs/</a:t>
                      </a:r>
                      <a:r>
                        <a:rPr lang="en-US" sz="1300" baseline="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HRQoL</a:t>
                      </a:r>
                      <a:endParaRPr lang="en-US" sz="1300" baseline="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979140"/>
                  </a:ext>
                </a:extLst>
              </a:tr>
            </a:tbl>
          </a:graphicData>
        </a:graphic>
      </p:graphicFrame>
      <p:sp>
        <p:nvSpPr>
          <p:cNvPr id="12" name="TextBox 11">
            <a:extLst>
              <a:ext uri="{FF2B5EF4-FFF2-40B4-BE49-F238E27FC236}">
                <a16:creationId xmlns:a16="http://schemas.microsoft.com/office/drawing/2014/main" id="{8B2F1D17-B01D-6321-3EE3-2BC6B75B8122}"/>
              </a:ext>
            </a:extLst>
          </p:cNvPr>
          <p:cNvSpPr txBox="1"/>
          <p:nvPr/>
        </p:nvSpPr>
        <p:spPr>
          <a:xfrm>
            <a:off x="355598" y="4998358"/>
            <a:ext cx="7962904" cy="523220"/>
          </a:xfrm>
          <a:prstGeom prst="rect">
            <a:avLst/>
          </a:prstGeom>
          <a:noFill/>
        </p:spPr>
        <p:txBody>
          <a:bodyPr wrap="square">
            <a:spAutoFit/>
          </a:bodyPr>
          <a:lstStyle/>
          <a:p>
            <a:pPr marL="180975" marR="0" lvl="0" indent="-180975" algn="l" defTabSz="914396" rtl="0" eaLnBrk="1" fontAlgn="auto" latinLnBrk="0" hangingPunct="1">
              <a:lnSpc>
                <a:spcPct val="100000"/>
              </a:lnSpc>
              <a:spcBef>
                <a:spcPts val="1200"/>
              </a:spcBef>
              <a:spcAft>
                <a:spcPts val="0"/>
              </a:spcAft>
              <a:buClr>
                <a:srgbClr val="EB17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Disease-free survival is defined as time from randomization to first recurrence of HR NMIBC (high grade Ta, any T1 or CIS), progression, or any cause death, whichever occurs first</a:t>
            </a:r>
          </a:p>
        </p:txBody>
      </p:sp>
      <p:graphicFrame>
        <p:nvGraphicFramePr>
          <p:cNvPr id="13" name="Table 149">
            <a:extLst>
              <a:ext uri="{FF2B5EF4-FFF2-40B4-BE49-F238E27FC236}">
                <a16:creationId xmlns:a16="http://schemas.microsoft.com/office/drawing/2014/main" id="{71F0A1C9-E48C-1B93-46E1-936D80EE55A7}"/>
              </a:ext>
            </a:extLst>
          </p:cNvPr>
          <p:cNvGraphicFramePr>
            <a:graphicFrameLocks noGrp="1"/>
          </p:cNvGraphicFramePr>
          <p:nvPr/>
        </p:nvGraphicFramePr>
        <p:xfrm>
          <a:off x="8796530" y="1646018"/>
          <a:ext cx="2653962" cy="517148"/>
        </p:xfrm>
        <a:graphic>
          <a:graphicData uri="http://schemas.openxmlformats.org/drawingml/2006/table">
            <a:tbl>
              <a:tblPr firstRow="1" bandRow="1">
                <a:effectLst/>
              </a:tblPr>
              <a:tblGrid>
                <a:gridCol w="2653962">
                  <a:extLst>
                    <a:ext uri="{9D8B030D-6E8A-4147-A177-3AD203B41FA5}">
                      <a16:colId xmlns:a16="http://schemas.microsoft.com/office/drawing/2014/main" val="1467378951"/>
                    </a:ext>
                  </a:extLst>
                </a:gridCol>
              </a:tblGrid>
              <a:tr h="258574">
                <a:tc>
                  <a:txBody>
                    <a:bodyPr/>
                    <a:lstStyle>
                      <a:lvl1pPr marL="0" algn="l" defTabSz="914396" rtl="0" eaLnBrk="1" latinLnBrk="0" hangingPunct="1">
                        <a:defRPr sz="1800" b="1" kern="1200">
                          <a:solidFill>
                            <a:schemeClr val="bg1"/>
                          </a:solidFill>
                          <a:latin typeface="Open Sans"/>
                        </a:defRPr>
                      </a:lvl1pPr>
                      <a:lvl2pPr marL="457198" algn="l" defTabSz="914396" rtl="0" eaLnBrk="1" latinLnBrk="0" hangingPunct="1">
                        <a:defRPr sz="1800" b="1" kern="1200">
                          <a:solidFill>
                            <a:schemeClr val="bg1"/>
                          </a:solidFill>
                          <a:latin typeface="Open Sans"/>
                        </a:defRPr>
                      </a:lvl2pPr>
                      <a:lvl3pPr marL="914396" algn="l" defTabSz="914396" rtl="0" eaLnBrk="1" latinLnBrk="0" hangingPunct="1">
                        <a:defRPr sz="1800" b="1" kern="1200">
                          <a:solidFill>
                            <a:schemeClr val="bg1"/>
                          </a:solidFill>
                          <a:latin typeface="Open Sans"/>
                        </a:defRPr>
                      </a:lvl3pPr>
                      <a:lvl4pPr marL="1371595" algn="l" defTabSz="914396" rtl="0" eaLnBrk="1" latinLnBrk="0" hangingPunct="1">
                        <a:defRPr sz="1800" b="1" kern="1200">
                          <a:solidFill>
                            <a:schemeClr val="bg1"/>
                          </a:solidFill>
                          <a:latin typeface="Open Sans"/>
                        </a:defRPr>
                      </a:lvl4pPr>
                      <a:lvl5pPr marL="1828793" algn="l" defTabSz="914396" rtl="0" eaLnBrk="1" latinLnBrk="0" hangingPunct="1">
                        <a:defRPr sz="1800" b="1" kern="1200">
                          <a:solidFill>
                            <a:schemeClr val="bg1"/>
                          </a:solidFill>
                          <a:latin typeface="Open Sans"/>
                        </a:defRPr>
                      </a:lvl5pPr>
                      <a:lvl6pPr marL="2285991" algn="l" defTabSz="914396" rtl="0" eaLnBrk="1" latinLnBrk="0" hangingPunct="1">
                        <a:defRPr sz="1800" b="1" kern="1200">
                          <a:solidFill>
                            <a:schemeClr val="bg1"/>
                          </a:solidFill>
                          <a:latin typeface="Open Sans"/>
                        </a:defRPr>
                      </a:lvl6pPr>
                      <a:lvl7pPr marL="2743189" algn="l" defTabSz="914396" rtl="0" eaLnBrk="1" latinLnBrk="0" hangingPunct="1">
                        <a:defRPr sz="1800" b="1" kern="1200">
                          <a:solidFill>
                            <a:schemeClr val="bg1"/>
                          </a:solidFill>
                          <a:latin typeface="Open Sans"/>
                        </a:defRPr>
                      </a:lvl7pPr>
                      <a:lvl8pPr marL="3200388" algn="l" defTabSz="914396" rtl="0" eaLnBrk="1" latinLnBrk="0" hangingPunct="1">
                        <a:defRPr sz="1800" b="1" kern="1200">
                          <a:solidFill>
                            <a:schemeClr val="bg1"/>
                          </a:solidFill>
                          <a:latin typeface="Open Sans"/>
                        </a:defRPr>
                      </a:lvl8pPr>
                      <a:lvl9pPr marL="3657586" algn="l" defTabSz="914396" rtl="0" eaLnBrk="1" latinLnBrk="0" hangingPunct="1">
                        <a:defRPr sz="1800" b="1" kern="1200">
                          <a:solidFill>
                            <a:schemeClr val="bg1"/>
                          </a:solidFill>
                          <a:latin typeface="Open Sans"/>
                        </a:defRPr>
                      </a:lvl9pPr>
                    </a:lstStyle>
                    <a:p>
                      <a:pPr marL="0" lvl="0" indent="0" algn="l" defTabSz="1341150" rtl="0" eaLnBrk="1" fontAlgn="b" latinLnBrk="0" hangingPunct="1">
                        <a:lnSpc>
                          <a:spcPct val="100000"/>
                        </a:lnSpc>
                        <a:spcAft>
                          <a:spcPts val="800"/>
                        </a:spcAft>
                      </a:pPr>
                      <a:r>
                        <a:rPr lang="en-US" sz="1300" b="1" i="0" u="none" strike="noStrike" kern="1200" dirty="0">
                          <a:solidFill>
                            <a:schemeClr val="tx1"/>
                          </a:solidFill>
                          <a:latin typeface="Arial" panose="020B0604020202020204" pitchFamily="34" charset="0"/>
                          <a:ea typeface="Open Sans" pitchFamily="34"/>
                          <a:cs typeface="Arial" panose="020B0604020202020204" pitchFamily="34" charset="0"/>
                        </a:rPr>
                        <a:t>Primary end point</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29589459"/>
                  </a:ext>
                </a:extLst>
              </a:tr>
              <a:tr h="258574">
                <a:tc>
                  <a:txBody>
                    <a:bodyPr/>
                    <a:lstStyle>
                      <a:lvl1pPr marL="0" algn="l" defTabSz="914396" rtl="0" eaLnBrk="1" latinLnBrk="0" hangingPunct="1">
                        <a:defRPr sz="1800" kern="1200">
                          <a:solidFill>
                            <a:schemeClr val="tx1"/>
                          </a:solidFill>
                          <a:latin typeface="Open Sans"/>
                        </a:defRPr>
                      </a:lvl1pPr>
                      <a:lvl2pPr marL="457198" algn="l" defTabSz="914396" rtl="0" eaLnBrk="1" latinLnBrk="0" hangingPunct="1">
                        <a:defRPr sz="1800" kern="1200">
                          <a:solidFill>
                            <a:schemeClr val="tx1"/>
                          </a:solidFill>
                          <a:latin typeface="Open Sans"/>
                        </a:defRPr>
                      </a:lvl2pPr>
                      <a:lvl3pPr marL="914396" algn="l" defTabSz="914396" rtl="0" eaLnBrk="1" latinLnBrk="0" hangingPunct="1">
                        <a:defRPr sz="1800" kern="1200">
                          <a:solidFill>
                            <a:schemeClr val="tx1"/>
                          </a:solidFill>
                          <a:latin typeface="Open Sans"/>
                        </a:defRPr>
                      </a:lvl3pPr>
                      <a:lvl4pPr marL="1371595" algn="l" defTabSz="914396" rtl="0" eaLnBrk="1" latinLnBrk="0" hangingPunct="1">
                        <a:defRPr sz="1800" kern="1200">
                          <a:solidFill>
                            <a:schemeClr val="tx1"/>
                          </a:solidFill>
                          <a:latin typeface="Open Sans"/>
                        </a:defRPr>
                      </a:lvl4pPr>
                      <a:lvl5pPr marL="1828793" algn="l" defTabSz="914396" rtl="0" eaLnBrk="1" latinLnBrk="0" hangingPunct="1">
                        <a:defRPr sz="1800" kern="1200">
                          <a:solidFill>
                            <a:schemeClr val="tx1"/>
                          </a:solidFill>
                          <a:latin typeface="Open Sans"/>
                        </a:defRPr>
                      </a:lvl5pPr>
                      <a:lvl6pPr marL="2285991" algn="l" defTabSz="914396" rtl="0" eaLnBrk="1" latinLnBrk="0" hangingPunct="1">
                        <a:defRPr sz="1800" kern="1200">
                          <a:solidFill>
                            <a:schemeClr val="tx1"/>
                          </a:solidFill>
                          <a:latin typeface="Open Sans"/>
                        </a:defRPr>
                      </a:lvl6pPr>
                      <a:lvl7pPr marL="2743189" algn="l" defTabSz="914396" rtl="0" eaLnBrk="1" latinLnBrk="0" hangingPunct="1">
                        <a:defRPr sz="1800" kern="1200">
                          <a:solidFill>
                            <a:schemeClr val="tx1"/>
                          </a:solidFill>
                          <a:latin typeface="Open Sans"/>
                        </a:defRPr>
                      </a:lvl7pPr>
                      <a:lvl8pPr marL="3200388" algn="l" defTabSz="914396" rtl="0" eaLnBrk="1" latinLnBrk="0" hangingPunct="1">
                        <a:defRPr sz="1800" kern="1200">
                          <a:solidFill>
                            <a:schemeClr val="tx1"/>
                          </a:solidFill>
                          <a:latin typeface="Open Sans"/>
                        </a:defRPr>
                      </a:lvl8pPr>
                      <a:lvl9pPr marL="3657586" algn="l" defTabSz="914396" rtl="0" eaLnBrk="1" latinLnBrk="0" hangingPunct="1">
                        <a:defRPr sz="1800" kern="1200">
                          <a:solidFill>
                            <a:schemeClr val="tx1"/>
                          </a:solidFill>
                          <a:latin typeface="Open Sans"/>
                        </a:defRPr>
                      </a:lvl9pPr>
                    </a:lstStyle>
                    <a:p>
                      <a:pPr marL="0" marR="0" lvl="0" indent="0" algn="l" defTabSz="1341150" rtl="0" eaLnBrk="1" fontAlgn="auto" latinLnBrk="0" hangingPunct="1">
                        <a:lnSpc>
                          <a:spcPct val="100000"/>
                        </a:lnSpc>
                        <a:spcBef>
                          <a:spcPts val="0"/>
                        </a:spcBef>
                        <a:spcAft>
                          <a:spcPts val="800"/>
                        </a:spcAft>
                        <a:buClrTx/>
                        <a:buSzTx/>
                        <a:buFontTx/>
                        <a:buNone/>
                        <a:tabLst/>
                        <a:defRPr/>
                      </a:pPr>
                      <a:r>
                        <a:rPr lang="en-US" sz="1300" kern="1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Disease-free survival </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0097710"/>
                  </a:ext>
                </a:extLst>
              </a:tr>
            </a:tbl>
          </a:graphicData>
        </a:graphic>
      </p:graphicFrame>
      <p:sp>
        <p:nvSpPr>
          <p:cNvPr id="27" name="Footer Placeholder 4">
            <a:extLst>
              <a:ext uri="{FF2B5EF4-FFF2-40B4-BE49-F238E27FC236}">
                <a16:creationId xmlns:a16="http://schemas.microsoft.com/office/drawing/2014/main" id="{D22411A8-9E99-ECEB-1CA6-548AB0752D41}"/>
              </a:ext>
            </a:extLst>
          </p:cNvPr>
          <p:cNvSpPr txBox="1">
            <a:spLocks noGrp="1"/>
          </p:cNvSpPr>
          <p:nvPr>
            <p:ph type="ftr" sz="quarter" idx="10"/>
          </p:nvPr>
        </p:nvSpPr>
        <p:spPr>
          <a:xfrm>
            <a:off x="355600" y="6308725"/>
            <a:ext cx="10474325" cy="314325"/>
          </a:xfrm>
          <a:prstGeom prst="rect">
            <a:avLst/>
          </a:prstGeom>
        </p:spPr>
        <p:txBody>
          <a:bodyPr vert="horz" lIns="90000" tIns="0" rIns="90000" bIns="0" rtlCol="0" anchor="b" anchorCtr="0"/>
          <a:lstStyle>
            <a:defPPr>
              <a:defRPr lang="en-US"/>
            </a:defPPr>
            <a:lvl1pPr marL="0" algn="l" defTabSz="457200" rtl="0" eaLnBrk="1" latinLnBrk="0" hangingPunct="1">
              <a:lnSpc>
                <a:spcPct val="100000"/>
              </a:lnSpc>
              <a:spcAft>
                <a:spcPts val="0"/>
              </a:spcAft>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ECOG PS, Eastern Cooperative Oncology Group performance status; PRO, patient-reported outcome; </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HRQoL</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health-related quality of life; Q3W, every 3 weeks; Q12W, every 12 weeks.</a:t>
            </a:r>
            <a:b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b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NCCN Clinical Practice Guidelines in Oncology. Bladder Cancer. Version 1. 2024. 2. EAU Guidelines. </a:t>
            </a:r>
            <a:r>
              <a:rPr kumimoji="0" lang="en-US"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Edn</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presented at the EAU Annual Congress Milan 2023. ISBN 978-94-92671-19-6. </a:t>
            </a:r>
          </a:p>
        </p:txBody>
      </p:sp>
      <p:sp>
        <p:nvSpPr>
          <p:cNvPr id="6" name="TextBox 5">
            <a:extLst>
              <a:ext uri="{FF2B5EF4-FFF2-40B4-BE49-F238E27FC236}">
                <a16:creationId xmlns:a16="http://schemas.microsoft.com/office/drawing/2014/main" id="{CF981B0C-6B72-EB9F-99FE-0FBAB646E4CC}"/>
              </a:ext>
            </a:extLst>
          </p:cNvPr>
          <p:cNvSpPr txBox="1">
            <a:spLocks/>
          </p:cNvSpPr>
          <p:nvPr/>
        </p:nvSpPr>
        <p:spPr>
          <a:xfrm>
            <a:off x="437156" y="1500465"/>
            <a:ext cx="2673193" cy="3438116"/>
          </a:xfrm>
          <a:prstGeom prst="roundRect">
            <a:avLst>
              <a:gd name="adj" fmla="val 5821"/>
            </a:avLst>
          </a:prstGeom>
          <a:solidFill>
            <a:schemeClr val="accent3">
              <a:lumMod val="20000"/>
              <a:lumOff val="80000"/>
            </a:schemeClr>
          </a:solidFill>
        </p:spPr>
        <p:txBody>
          <a:bodyPr wrap="square" tIns="18288" bIns="0" rtlCol="0" anchor="ctr">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Key eligibility criteria</a:t>
            </a:r>
          </a:p>
          <a:p>
            <a:pPr marL="173736" marR="0" lvl="0" indent="-173736"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Histologically confirmed, papillary-only HR NMIBC (high grade Ta or any T1),</a:t>
            </a:r>
            <a:r>
              <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1,2</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recurrent within the first year of last dose of BCG </a:t>
            </a:r>
          </a:p>
          <a:p>
            <a:pPr marL="173736" marR="0" lvl="0" indent="-173736"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CIS at time of papillary recurrence</a:t>
            </a:r>
            <a:r>
              <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173736" marR="0" lvl="0" indent="-173736"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RC refusing or ineligible</a:t>
            </a:r>
          </a:p>
          <a:p>
            <a:pPr marL="173736" marR="0" lvl="0" indent="-173736"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ECOG PS &lt;3</a:t>
            </a:r>
          </a:p>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Stratification factors</a:t>
            </a:r>
          </a:p>
          <a:p>
            <a:pPr marL="1714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T-stage</a:t>
            </a:r>
          </a:p>
          <a:p>
            <a:pPr marL="1714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BCG</a:t>
            </a:r>
          </a:p>
        </p:txBody>
      </p:sp>
      <p:pic>
        <p:nvPicPr>
          <p:cNvPr id="4" name="Immagine 3">
            <a:extLst>
              <a:ext uri="{FF2B5EF4-FFF2-40B4-BE49-F238E27FC236}">
                <a16:creationId xmlns:a16="http://schemas.microsoft.com/office/drawing/2014/main" id="{2AD4601D-E1D5-31FB-8757-3FBD28E68CEC}"/>
              </a:ext>
            </a:extLst>
          </p:cNvPr>
          <p:cNvPicPr>
            <a:picLocks noChangeAspect="1"/>
          </p:cNvPicPr>
          <p:nvPr/>
        </p:nvPicPr>
        <p:blipFill>
          <a:blip r:embed="rId2"/>
          <a:stretch>
            <a:fillRect/>
          </a:stretch>
        </p:blipFill>
        <p:spPr>
          <a:xfrm>
            <a:off x="8473083" y="4786925"/>
            <a:ext cx="2809569" cy="1588860"/>
          </a:xfrm>
          <a:prstGeom prst="rect">
            <a:avLst/>
          </a:prstGeom>
        </p:spPr>
      </p:pic>
    </p:spTree>
    <p:extLst>
      <p:ext uri="{BB962C8B-B14F-4D97-AF65-F5344CB8AC3E}">
        <p14:creationId xmlns:p14="http://schemas.microsoft.com/office/powerpoint/2010/main" val="24022523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FA8449C-0142-96CF-9B8F-33784C38EFBD}"/>
              </a:ext>
            </a:extLst>
          </p:cNvPr>
          <p:cNvSpPr txBox="1"/>
          <p:nvPr/>
        </p:nvSpPr>
        <p:spPr>
          <a:xfrm>
            <a:off x="2374254" y="229914"/>
            <a:ext cx="854035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2F5C"/>
                </a:solidFill>
                <a:effectLst/>
                <a:uLnTx/>
                <a:uFillTx/>
                <a:latin typeface="Arial" panose="020B0604020202020204" pitchFamily="34" charset="0"/>
                <a:ea typeface="+mn-ea"/>
                <a:cs typeface="+mn-cs"/>
              </a:rPr>
              <a:t>Cretostimogene Grenadenorepvec – BOND-003 Trial </a:t>
            </a:r>
            <a:endParaRPr kumimoji="0" lang="en-US" sz="3200" b="0" i="0" u="none" strike="noStrike" kern="1200" cap="none" spc="0" normalizeH="0" baseline="0" noProof="0" dirty="0">
              <a:ln>
                <a:noFill/>
              </a:ln>
              <a:solidFill>
                <a:srgbClr val="1B2F5C"/>
              </a:solidFill>
              <a:effectLst/>
              <a:uLnTx/>
              <a:uFillTx/>
              <a:latin typeface="Arial" panose="020B0604020202020204" pitchFamily="34" charset="0"/>
              <a:ea typeface="+mn-ea"/>
              <a:cs typeface="+mn-cs"/>
            </a:endParaRPr>
          </a:p>
        </p:txBody>
      </p:sp>
      <p:pic>
        <p:nvPicPr>
          <p:cNvPr id="3" name="Immagine 2">
            <a:extLst>
              <a:ext uri="{FF2B5EF4-FFF2-40B4-BE49-F238E27FC236}">
                <a16:creationId xmlns:a16="http://schemas.microsoft.com/office/drawing/2014/main" id="{7CD3621C-BAC0-374C-EBF5-D791401BC569}"/>
              </a:ext>
            </a:extLst>
          </p:cNvPr>
          <p:cNvPicPr>
            <a:picLocks noChangeAspect="1"/>
          </p:cNvPicPr>
          <p:nvPr/>
        </p:nvPicPr>
        <p:blipFill>
          <a:blip r:embed="rId2"/>
          <a:stretch>
            <a:fillRect/>
          </a:stretch>
        </p:blipFill>
        <p:spPr>
          <a:xfrm>
            <a:off x="189853" y="84439"/>
            <a:ext cx="2184400" cy="1460500"/>
          </a:xfrm>
          <a:prstGeom prst="rect">
            <a:avLst/>
          </a:prstGeom>
        </p:spPr>
      </p:pic>
      <p:sp>
        <p:nvSpPr>
          <p:cNvPr id="5" name="CasellaDiTesto 4">
            <a:extLst>
              <a:ext uri="{FF2B5EF4-FFF2-40B4-BE49-F238E27FC236}">
                <a16:creationId xmlns:a16="http://schemas.microsoft.com/office/drawing/2014/main" id="{6376DBDF-688F-06FE-D7A7-0398D1513E38}"/>
              </a:ext>
            </a:extLst>
          </p:cNvPr>
          <p:cNvSpPr txBox="1"/>
          <p:nvPr/>
        </p:nvSpPr>
        <p:spPr>
          <a:xfrm>
            <a:off x="189853" y="1633496"/>
            <a:ext cx="109224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308A"/>
                </a:solidFill>
                <a:effectLst/>
                <a:uLnTx/>
                <a:uFillTx/>
                <a:latin typeface="Arial" panose="020B0604020202020204" pitchFamily="34" charset="0"/>
                <a:ea typeface="+mn-ea"/>
                <a:cs typeface="+mn-cs"/>
              </a:rPr>
              <a:t>76% CR at Any Time; 74.4% of Responders Maintained Response ≥ 6 Months</a:t>
            </a:r>
          </a:p>
        </p:txBody>
      </p:sp>
      <p:pic>
        <p:nvPicPr>
          <p:cNvPr id="7" name="Immagine 6" descr="Immagine che contiene testo, Carattere, numero, linea&#10;&#10;Descrizione generata automaticamente">
            <a:extLst>
              <a:ext uri="{FF2B5EF4-FFF2-40B4-BE49-F238E27FC236}">
                <a16:creationId xmlns:a16="http://schemas.microsoft.com/office/drawing/2014/main" id="{F45DB8E0-76B0-959A-3F06-A11EE3AA1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53" y="2174512"/>
            <a:ext cx="9945559" cy="4226288"/>
          </a:xfrm>
          <a:prstGeom prst="rect">
            <a:avLst/>
          </a:prstGeom>
        </p:spPr>
      </p:pic>
      <p:sp>
        <p:nvSpPr>
          <p:cNvPr id="8" name="CasellaDiTesto 7">
            <a:extLst>
              <a:ext uri="{FF2B5EF4-FFF2-40B4-BE49-F238E27FC236}">
                <a16:creationId xmlns:a16="http://schemas.microsoft.com/office/drawing/2014/main" id="{A0F1D5A3-4B6D-5333-BC33-6A075ED6C412}"/>
              </a:ext>
            </a:extLst>
          </p:cNvPr>
          <p:cNvSpPr txBox="1"/>
          <p:nvPr/>
        </p:nvSpPr>
        <p:spPr>
          <a:xfrm>
            <a:off x="189853" y="6465784"/>
            <a:ext cx="23255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2F5C"/>
                </a:solidFill>
                <a:effectLst/>
                <a:uLnTx/>
                <a:uFillTx/>
                <a:latin typeface="Arial" panose="020B0604020202020204"/>
                <a:ea typeface="+mn-ea"/>
                <a:cs typeface="+mn-cs"/>
              </a:rPr>
              <a:t>Tyson MD, et al. AUA 2024</a:t>
            </a:r>
          </a:p>
        </p:txBody>
      </p:sp>
      <p:sp>
        <p:nvSpPr>
          <p:cNvPr id="9" name="Rounded Rectangle 3">
            <a:extLst>
              <a:ext uri="{FF2B5EF4-FFF2-40B4-BE49-F238E27FC236}">
                <a16:creationId xmlns:a16="http://schemas.microsoft.com/office/drawing/2014/main" id="{2C7034B7-A07F-65CB-F70D-ACB431452277}"/>
              </a:ext>
            </a:extLst>
          </p:cNvPr>
          <p:cNvSpPr/>
          <p:nvPr/>
        </p:nvSpPr>
        <p:spPr>
          <a:xfrm>
            <a:off x="7577696" y="988652"/>
            <a:ext cx="4310936" cy="437383"/>
          </a:xfrm>
          <a:prstGeom prst="roundRect">
            <a:avLst>
              <a:gd name="adj" fmla="val 50000"/>
            </a:avLst>
          </a:prstGeom>
          <a:solidFill>
            <a:schemeClr val="accent6">
              <a:lumMod val="90000"/>
              <a:lumOff val="10000"/>
            </a:schemeClr>
          </a:solidFill>
          <a:ln>
            <a:solidFill>
              <a:schemeClr val="bg1"/>
            </a:solid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71991" tIns="45715" rIns="71991" bIns="45715" numCol="1" rtlCol="0" anchor="ctr" anchorCtr="0" compatLnSpc="1">
            <a:prstTxWarp prst="textNoShape">
              <a:avLst/>
            </a:prstTxWarp>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FDA Breakthrough Therapy Designation</a:t>
            </a:r>
          </a:p>
        </p:txBody>
      </p:sp>
      <p:sp>
        <p:nvSpPr>
          <p:cNvPr id="10" name="Rounded Rectangle 3">
            <a:extLst>
              <a:ext uri="{FF2B5EF4-FFF2-40B4-BE49-F238E27FC236}">
                <a16:creationId xmlns:a16="http://schemas.microsoft.com/office/drawing/2014/main" id="{0DBA6F47-782E-34E5-3589-9A3554615FD5}"/>
              </a:ext>
            </a:extLst>
          </p:cNvPr>
          <p:cNvSpPr/>
          <p:nvPr/>
        </p:nvSpPr>
        <p:spPr>
          <a:xfrm>
            <a:off x="9047259" y="1533707"/>
            <a:ext cx="2841373" cy="437383"/>
          </a:xfrm>
          <a:prstGeom prst="roundRect">
            <a:avLst>
              <a:gd name="adj" fmla="val 50000"/>
            </a:avLst>
          </a:prstGeom>
          <a:solidFill>
            <a:srgbClr val="FF0000"/>
          </a:solidFill>
          <a:ln>
            <a:solidFill>
              <a:schemeClr val="bg1"/>
            </a:solidFill>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vert="horz" wrap="square" lIns="71991" tIns="45715" rIns="71991" bIns="45715" numCol="1" rtlCol="0" anchor="ctr" anchorCtr="0" compatLnSpc="1">
            <a:prstTxWarp prst="textNoShape">
              <a:avLst/>
            </a:prstTxWarp>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US-based clinical trial</a:t>
            </a:r>
          </a:p>
        </p:txBody>
      </p:sp>
    </p:spTree>
    <p:extLst>
      <p:ext uri="{BB962C8B-B14F-4D97-AF65-F5344CB8AC3E}">
        <p14:creationId xmlns:p14="http://schemas.microsoft.com/office/powerpoint/2010/main" val="25561186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167EE-6F85-004F-A302-DFA326134FE0}"/>
              </a:ext>
            </a:extLst>
          </p:cNvPr>
          <p:cNvSpPr>
            <a:spLocks noGrp="1"/>
          </p:cNvSpPr>
          <p:nvPr>
            <p:ph type="title" idx="4294967295"/>
          </p:nvPr>
        </p:nvSpPr>
        <p:spPr>
          <a:xfrm>
            <a:off x="121922" y="152048"/>
            <a:ext cx="11825603" cy="990600"/>
          </a:xfrm>
        </p:spPr>
        <p:txBody>
          <a:bodyPr>
            <a:noAutofit/>
          </a:bodyPr>
          <a:lstStyle/>
          <a:p>
            <a:r>
              <a:rPr lang="en-US" sz="3600" b="1" i="1" dirty="0">
                <a:latin typeface="Arial" panose="020B0604020202020204" pitchFamily="34" charset="0"/>
                <a:cs typeface="Arial" panose="020B0604020202020204" pitchFamily="34" charset="0"/>
              </a:rPr>
              <a:t>FGFR</a:t>
            </a:r>
            <a:r>
              <a:rPr lang="en-US" sz="3600" b="1" dirty="0">
                <a:latin typeface="Arial" panose="020B0604020202020204" pitchFamily="34" charset="0"/>
                <a:cs typeface="Arial" panose="020B0604020202020204" pitchFamily="34" charset="0"/>
              </a:rPr>
              <a:t> Mutations Are Frequently Observed</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in Bladder Cancer</a:t>
            </a:r>
            <a:r>
              <a:rPr lang="en-US" sz="3600" b="1" baseline="30000" dirty="0">
                <a:latin typeface="Arial" panose="020B0604020202020204" pitchFamily="34" charset="0"/>
                <a:cs typeface="Arial" panose="020B0604020202020204" pitchFamily="34" charset="0"/>
              </a:rPr>
              <a:t>1</a:t>
            </a:r>
          </a:p>
        </p:txBody>
      </p:sp>
      <p:sp>
        <p:nvSpPr>
          <p:cNvPr id="71" name="Slide Number Placeholder 3">
            <a:extLst>
              <a:ext uri="{FF2B5EF4-FFF2-40B4-BE49-F238E27FC236}">
                <a16:creationId xmlns:a16="http://schemas.microsoft.com/office/drawing/2014/main" id="{1FBC9050-12C4-440E-A514-805AFD4B1940}"/>
              </a:ext>
            </a:extLst>
          </p:cNvPr>
          <p:cNvSpPr txBox="1">
            <a:spLocks/>
          </p:cNvSpPr>
          <p:nvPr/>
        </p:nvSpPr>
        <p:spPr>
          <a:xfrm>
            <a:off x="9178159" y="6356352"/>
            <a:ext cx="2743200" cy="365125"/>
          </a:xfrm>
          <a:prstGeom prst="rect">
            <a:avLst/>
          </a:prstGeom>
        </p:spPr>
        <p:txBody>
          <a:bodyPr lIns="91440" tIns="45720" rIns="91440" bIns="45720" anchor="ctr"/>
          <a:lstStyle>
            <a:defPPr>
              <a:defRPr lang="en-US"/>
            </a:defPPr>
            <a:lvl1pPr marL="0" algn="l" defTabSz="1306065" rtl="0" eaLnBrk="1" latinLnBrk="0" hangingPunct="1">
              <a:defRPr sz="2571" kern="1200">
                <a:solidFill>
                  <a:schemeClr val="tx1"/>
                </a:solidFill>
                <a:latin typeface="+mn-lt"/>
                <a:ea typeface="+mn-ea"/>
                <a:cs typeface="+mn-cs"/>
              </a:defRPr>
            </a:lvl1pPr>
            <a:lvl2pPr marL="653033" algn="l" defTabSz="1306065" rtl="0" eaLnBrk="1" latinLnBrk="0" hangingPunct="1">
              <a:defRPr sz="2571" kern="1200">
                <a:solidFill>
                  <a:schemeClr val="tx1"/>
                </a:solidFill>
                <a:latin typeface="+mn-lt"/>
                <a:ea typeface="+mn-ea"/>
                <a:cs typeface="+mn-cs"/>
              </a:defRPr>
            </a:lvl2pPr>
            <a:lvl3pPr marL="1306065" algn="l" defTabSz="1306065" rtl="0" eaLnBrk="1" latinLnBrk="0" hangingPunct="1">
              <a:defRPr sz="2571" kern="1200">
                <a:solidFill>
                  <a:schemeClr val="tx1"/>
                </a:solidFill>
                <a:latin typeface="+mn-lt"/>
                <a:ea typeface="+mn-ea"/>
                <a:cs typeface="+mn-cs"/>
              </a:defRPr>
            </a:lvl3pPr>
            <a:lvl4pPr marL="1959099" algn="l" defTabSz="1306065" rtl="0" eaLnBrk="1" latinLnBrk="0" hangingPunct="1">
              <a:defRPr sz="2571" kern="1200">
                <a:solidFill>
                  <a:schemeClr val="tx1"/>
                </a:solidFill>
                <a:latin typeface="+mn-lt"/>
                <a:ea typeface="+mn-ea"/>
                <a:cs typeface="+mn-cs"/>
              </a:defRPr>
            </a:lvl4pPr>
            <a:lvl5pPr marL="2612132" algn="l" defTabSz="1306065" rtl="0" eaLnBrk="1" latinLnBrk="0" hangingPunct="1">
              <a:defRPr sz="2571" kern="1200">
                <a:solidFill>
                  <a:schemeClr val="tx1"/>
                </a:solidFill>
                <a:latin typeface="+mn-lt"/>
                <a:ea typeface="+mn-ea"/>
                <a:cs typeface="+mn-cs"/>
              </a:defRPr>
            </a:lvl5pPr>
            <a:lvl6pPr marL="3265164" algn="l" defTabSz="1306065" rtl="0" eaLnBrk="1" latinLnBrk="0" hangingPunct="1">
              <a:defRPr sz="2571" kern="1200">
                <a:solidFill>
                  <a:schemeClr val="tx1"/>
                </a:solidFill>
                <a:latin typeface="+mn-lt"/>
                <a:ea typeface="+mn-ea"/>
                <a:cs typeface="+mn-cs"/>
              </a:defRPr>
            </a:lvl6pPr>
            <a:lvl7pPr marL="3918197" algn="l" defTabSz="1306065" rtl="0" eaLnBrk="1" latinLnBrk="0" hangingPunct="1">
              <a:defRPr sz="2571" kern="1200">
                <a:solidFill>
                  <a:schemeClr val="tx1"/>
                </a:solidFill>
                <a:latin typeface="+mn-lt"/>
                <a:ea typeface="+mn-ea"/>
                <a:cs typeface="+mn-cs"/>
              </a:defRPr>
            </a:lvl7pPr>
            <a:lvl8pPr marL="4571230" algn="l" defTabSz="1306065" rtl="0" eaLnBrk="1" latinLnBrk="0" hangingPunct="1">
              <a:defRPr sz="2571" kern="1200">
                <a:solidFill>
                  <a:schemeClr val="tx1"/>
                </a:solidFill>
                <a:latin typeface="+mn-lt"/>
                <a:ea typeface="+mn-ea"/>
                <a:cs typeface="+mn-cs"/>
              </a:defRPr>
            </a:lvl8pPr>
            <a:lvl9pPr marL="5224263" algn="l" defTabSz="1306065" rtl="0" eaLnBrk="1" latinLnBrk="0" hangingPunct="1">
              <a:defRPr sz="2571" kern="1200">
                <a:solidFill>
                  <a:schemeClr val="tx1"/>
                </a:solidFill>
                <a:latin typeface="+mn-lt"/>
                <a:ea typeface="+mn-ea"/>
                <a:cs typeface="+mn-cs"/>
              </a:defRPr>
            </a:lvl9pPr>
          </a:lstStyle>
          <a:p>
            <a:pPr marL="0" marR="0" lvl="0" indent="0" algn="r" defTabSz="1306001" rtl="0" eaLnBrk="1" fontAlgn="auto" latinLnBrk="0" hangingPunct="1">
              <a:lnSpc>
                <a:spcPct val="100000"/>
              </a:lnSpc>
              <a:spcBef>
                <a:spcPts val="0"/>
              </a:spcBef>
              <a:spcAft>
                <a:spcPts val="0"/>
              </a:spcAft>
              <a:buClr>
                <a:srgbClr val="000000"/>
              </a:buClr>
              <a:buSzTx/>
              <a:buFontTx/>
              <a:buNone/>
              <a:tabLst/>
              <a:defRPr/>
            </a:pPr>
            <a:fld id="{070DF4D6-0DFC-0E4A-B527-37DCB3009BE8}" type="slidenum">
              <a:rPr kumimoji="0" lang="en-US" sz="1200" b="0" i="0" u="none" strike="noStrike" kern="1200" cap="none" spc="0" normalizeH="0" baseline="0" noProof="0">
                <a:ln>
                  <a:noFill/>
                </a:ln>
                <a:solidFill>
                  <a:srgbClr val="FFFFFF"/>
                </a:solidFill>
                <a:effectLst/>
                <a:uLnTx/>
                <a:uFillTx/>
                <a:latin typeface="Arial"/>
                <a:ea typeface="+mn-ea"/>
                <a:cs typeface="+mn-cs"/>
                <a:sym typeface="Arial"/>
              </a:rPr>
              <a:pPr marL="0" marR="0" lvl="0" indent="0" algn="r" defTabSz="1306001" rtl="0" eaLnBrk="1" fontAlgn="auto" latinLnBrk="0" hangingPunct="1">
                <a:lnSpc>
                  <a:spcPct val="100000"/>
                </a:lnSpc>
                <a:spcBef>
                  <a:spcPts val="0"/>
                </a:spcBef>
                <a:spcAft>
                  <a:spcPts val="0"/>
                </a:spcAft>
                <a:buClr>
                  <a:srgbClr val="000000"/>
                </a:buClr>
                <a:buSzTx/>
                <a:buFontTx/>
                <a:buNone/>
                <a:tabLst/>
                <a:defRPr/>
              </a:pPr>
              <a:t>97</a:t>
            </a:fld>
            <a:endParaRPr kumimoji="0" lang="en-US" sz="1200" b="0" i="0" u="none" strike="noStrike" kern="1200" cap="none" spc="0" normalizeH="0" baseline="0" noProof="0" dirty="0">
              <a:ln>
                <a:noFill/>
              </a:ln>
              <a:solidFill>
                <a:srgbClr val="FFFFFF"/>
              </a:solidFill>
              <a:effectLst/>
              <a:uLnTx/>
              <a:uFillTx/>
              <a:latin typeface="Arial"/>
              <a:ea typeface="+mn-ea"/>
              <a:cs typeface="+mn-cs"/>
              <a:sym typeface="Arial"/>
            </a:endParaRPr>
          </a:p>
        </p:txBody>
      </p:sp>
      <p:pic>
        <p:nvPicPr>
          <p:cNvPr id="88" name="Picture 87">
            <a:extLst>
              <a:ext uri="{FF2B5EF4-FFF2-40B4-BE49-F238E27FC236}">
                <a16:creationId xmlns:a16="http://schemas.microsoft.com/office/drawing/2014/main" id="{5BCA23E8-2717-7341-AD85-8D39938B85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922" y="2542676"/>
            <a:ext cx="9248991" cy="2701208"/>
          </a:xfrm>
          <a:prstGeom prst="rect">
            <a:avLst/>
          </a:prstGeom>
        </p:spPr>
      </p:pic>
      <p:pic>
        <p:nvPicPr>
          <p:cNvPr id="89" name="Picture 88">
            <a:extLst>
              <a:ext uri="{FF2B5EF4-FFF2-40B4-BE49-F238E27FC236}">
                <a16:creationId xmlns:a16="http://schemas.microsoft.com/office/drawing/2014/main" id="{C8DF735B-85A0-A04C-BBFD-7CA1805C01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33061" y="3094223"/>
            <a:ext cx="1178401" cy="1330668"/>
          </a:xfrm>
          <a:prstGeom prst="rect">
            <a:avLst/>
          </a:prstGeom>
        </p:spPr>
      </p:pic>
      <p:pic>
        <p:nvPicPr>
          <p:cNvPr id="90" name="Picture 89">
            <a:extLst>
              <a:ext uri="{FF2B5EF4-FFF2-40B4-BE49-F238E27FC236}">
                <a16:creationId xmlns:a16="http://schemas.microsoft.com/office/drawing/2014/main" id="{5EF2B0FE-D3A7-F54F-A96F-A11437AFC88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77711" y="2831281"/>
            <a:ext cx="781152" cy="2065417"/>
          </a:xfrm>
          <a:prstGeom prst="rect">
            <a:avLst/>
          </a:prstGeom>
        </p:spPr>
      </p:pic>
      <p:sp>
        <p:nvSpPr>
          <p:cNvPr id="91" name="TextBox 90">
            <a:extLst>
              <a:ext uri="{FF2B5EF4-FFF2-40B4-BE49-F238E27FC236}">
                <a16:creationId xmlns:a16="http://schemas.microsoft.com/office/drawing/2014/main" id="{5CBFBE2B-A736-9C40-BA46-DB31CDF91FBD}"/>
              </a:ext>
            </a:extLst>
          </p:cNvPr>
          <p:cNvSpPr txBox="1"/>
          <p:nvPr/>
        </p:nvSpPr>
        <p:spPr>
          <a:xfrm>
            <a:off x="1162060" y="1939213"/>
            <a:ext cx="2039051" cy="246221"/>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&gt;60%</a:t>
            </a:r>
          </a:p>
        </p:txBody>
      </p:sp>
      <p:sp>
        <p:nvSpPr>
          <p:cNvPr id="92" name="TextBox 91">
            <a:extLst>
              <a:ext uri="{FF2B5EF4-FFF2-40B4-BE49-F238E27FC236}">
                <a16:creationId xmlns:a16="http://schemas.microsoft.com/office/drawing/2014/main" id="{64B9FFED-55DA-B845-8508-0F9E33A33903}"/>
              </a:ext>
            </a:extLst>
          </p:cNvPr>
          <p:cNvSpPr txBox="1"/>
          <p:nvPr/>
        </p:nvSpPr>
        <p:spPr>
          <a:xfrm>
            <a:off x="2345905" y="1915087"/>
            <a:ext cx="2039051" cy="246221"/>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~30%</a:t>
            </a:r>
          </a:p>
        </p:txBody>
      </p:sp>
      <p:sp>
        <p:nvSpPr>
          <p:cNvPr id="93" name="TextBox 92">
            <a:extLst>
              <a:ext uri="{FF2B5EF4-FFF2-40B4-BE49-F238E27FC236}">
                <a16:creationId xmlns:a16="http://schemas.microsoft.com/office/drawing/2014/main" id="{437F3075-E7DC-924D-A6FB-B58670491F50}"/>
              </a:ext>
            </a:extLst>
          </p:cNvPr>
          <p:cNvSpPr txBox="1"/>
          <p:nvPr/>
        </p:nvSpPr>
        <p:spPr>
          <a:xfrm>
            <a:off x="4510085" y="1928913"/>
            <a:ext cx="2039051" cy="246221"/>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~30%</a:t>
            </a:r>
          </a:p>
        </p:txBody>
      </p:sp>
      <p:sp>
        <p:nvSpPr>
          <p:cNvPr id="94" name="TextBox 93">
            <a:extLst>
              <a:ext uri="{FF2B5EF4-FFF2-40B4-BE49-F238E27FC236}">
                <a16:creationId xmlns:a16="http://schemas.microsoft.com/office/drawing/2014/main" id="{18E5D32F-C0F8-BE40-9EBB-31ACE5822EF3}"/>
              </a:ext>
            </a:extLst>
          </p:cNvPr>
          <p:cNvSpPr txBox="1"/>
          <p:nvPr/>
        </p:nvSpPr>
        <p:spPr>
          <a:xfrm>
            <a:off x="7746857" y="1960763"/>
            <a:ext cx="2039051" cy="246221"/>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~20%</a:t>
            </a:r>
          </a:p>
        </p:txBody>
      </p:sp>
      <p:sp>
        <p:nvSpPr>
          <p:cNvPr id="95" name="TextBox 94">
            <a:extLst>
              <a:ext uri="{FF2B5EF4-FFF2-40B4-BE49-F238E27FC236}">
                <a16:creationId xmlns:a16="http://schemas.microsoft.com/office/drawing/2014/main" id="{BD7AF7E1-8372-904D-952E-8676287220DF}"/>
              </a:ext>
            </a:extLst>
          </p:cNvPr>
          <p:cNvSpPr txBox="1"/>
          <p:nvPr/>
        </p:nvSpPr>
        <p:spPr>
          <a:xfrm>
            <a:off x="386681" y="2993730"/>
            <a:ext cx="2039051" cy="164212"/>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Tis</a:t>
            </a:r>
          </a:p>
        </p:txBody>
      </p:sp>
      <p:sp>
        <p:nvSpPr>
          <p:cNvPr id="96" name="TextBox 95">
            <a:extLst>
              <a:ext uri="{FF2B5EF4-FFF2-40B4-BE49-F238E27FC236}">
                <a16:creationId xmlns:a16="http://schemas.microsoft.com/office/drawing/2014/main" id="{E7033EC6-B1CE-DC4E-9BA3-3442756430D9}"/>
              </a:ext>
            </a:extLst>
          </p:cNvPr>
          <p:cNvSpPr txBox="1"/>
          <p:nvPr/>
        </p:nvSpPr>
        <p:spPr>
          <a:xfrm>
            <a:off x="1491173" y="2937176"/>
            <a:ext cx="2039051" cy="164212"/>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Ta</a:t>
            </a:r>
          </a:p>
        </p:txBody>
      </p:sp>
      <p:sp>
        <p:nvSpPr>
          <p:cNvPr id="97" name="TextBox 96">
            <a:extLst>
              <a:ext uri="{FF2B5EF4-FFF2-40B4-BE49-F238E27FC236}">
                <a16:creationId xmlns:a16="http://schemas.microsoft.com/office/drawing/2014/main" id="{D078A174-88D1-334A-9911-7AC65B489098}"/>
              </a:ext>
            </a:extLst>
          </p:cNvPr>
          <p:cNvSpPr txBox="1"/>
          <p:nvPr/>
        </p:nvSpPr>
        <p:spPr>
          <a:xfrm>
            <a:off x="2742797" y="2839330"/>
            <a:ext cx="2039051" cy="164212"/>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T1</a:t>
            </a:r>
          </a:p>
        </p:txBody>
      </p:sp>
      <p:sp>
        <p:nvSpPr>
          <p:cNvPr id="98" name="TextBox 97">
            <a:extLst>
              <a:ext uri="{FF2B5EF4-FFF2-40B4-BE49-F238E27FC236}">
                <a16:creationId xmlns:a16="http://schemas.microsoft.com/office/drawing/2014/main" id="{14EA0A10-9886-434E-BE0B-3875B486065A}"/>
              </a:ext>
            </a:extLst>
          </p:cNvPr>
          <p:cNvSpPr txBox="1"/>
          <p:nvPr/>
        </p:nvSpPr>
        <p:spPr>
          <a:xfrm>
            <a:off x="3592017" y="2609579"/>
            <a:ext cx="2039051" cy="164212"/>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T2a</a:t>
            </a:r>
          </a:p>
        </p:txBody>
      </p:sp>
      <p:sp>
        <p:nvSpPr>
          <p:cNvPr id="99" name="TextBox 98">
            <a:extLst>
              <a:ext uri="{FF2B5EF4-FFF2-40B4-BE49-F238E27FC236}">
                <a16:creationId xmlns:a16="http://schemas.microsoft.com/office/drawing/2014/main" id="{696E7DA8-B226-6D47-84A7-DCCBCBC20E85}"/>
              </a:ext>
            </a:extLst>
          </p:cNvPr>
          <p:cNvSpPr txBox="1"/>
          <p:nvPr/>
        </p:nvSpPr>
        <p:spPr>
          <a:xfrm>
            <a:off x="4815773" y="2644087"/>
            <a:ext cx="2039051" cy="164212"/>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T2b</a:t>
            </a:r>
          </a:p>
        </p:txBody>
      </p:sp>
      <p:sp>
        <p:nvSpPr>
          <p:cNvPr id="100" name="TextBox 99">
            <a:extLst>
              <a:ext uri="{FF2B5EF4-FFF2-40B4-BE49-F238E27FC236}">
                <a16:creationId xmlns:a16="http://schemas.microsoft.com/office/drawing/2014/main" id="{36DC531E-6265-934D-8B1C-EEC2414FA320}"/>
              </a:ext>
            </a:extLst>
          </p:cNvPr>
          <p:cNvSpPr txBox="1"/>
          <p:nvPr/>
        </p:nvSpPr>
        <p:spPr>
          <a:xfrm>
            <a:off x="7718505" y="2695442"/>
            <a:ext cx="2039051" cy="164212"/>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T4</a:t>
            </a:r>
          </a:p>
        </p:txBody>
      </p:sp>
      <p:sp>
        <p:nvSpPr>
          <p:cNvPr id="101" name="TextBox 100">
            <a:extLst>
              <a:ext uri="{FF2B5EF4-FFF2-40B4-BE49-F238E27FC236}">
                <a16:creationId xmlns:a16="http://schemas.microsoft.com/office/drawing/2014/main" id="{C9480B94-AFC9-554E-B8BD-162D41A8DC87}"/>
              </a:ext>
            </a:extLst>
          </p:cNvPr>
          <p:cNvSpPr txBox="1"/>
          <p:nvPr/>
        </p:nvSpPr>
        <p:spPr>
          <a:xfrm>
            <a:off x="6673709" y="2827292"/>
            <a:ext cx="2039051" cy="164212"/>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Urothelium</a:t>
            </a:r>
          </a:p>
        </p:txBody>
      </p:sp>
      <p:sp>
        <p:nvSpPr>
          <p:cNvPr id="102" name="TextBox 101">
            <a:extLst>
              <a:ext uri="{FF2B5EF4-FFF2-40B4-BE49-F238E27FC236}">
                <a16:creationId xmlns:a16="http://schemas.microsoft.com/office/drawing/2014/main" id="{C72E7C00-DB65-2344-90E0-5120A9DF0703}"/>
              </a:ext>
            </a:extLst>
          </p:cNvPr>
          <p:cNvSpPr txBox="1"/>
          <p:nvPr/>
        </p:nvSpPr>
        <p:spPr>
          <a:xfrm>
            <a:off x="538604" y="3974249"/>
            <a:ext cx="2039051" cy="328423"/>
          </a:xfrm>
          <a:prstGeom prst="rect">
            <a:avLst/>
          </a:prstGeom>
          <a:noFill/>
        </p:spPr>
        <p:txBody>
          <a:bodyPr wrap="square" lIns="0" tIns="0" rIns="0" bIns="0" rtlCol="0">
            <a:spAutoFit/>
          </a:bodyPr>
          <a:lstStyle/>
          <a:p>
            <a:pPr marL="0" marR="0" lvl="0" indent="0" algn="l"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Outer </a:t>
            </a:r>
          </a:p>
          <a:p>
            <a:pPr marL="0" marR="0" lvl="0" indent="0" algn="l"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muscle</a:t>
            </a:r>
          </a:p>
        </p:txBody>
      </p:sp>
      <p:sp>
        <p:nvSpPr>
          <p:cNvPr id="103" name="TextBox 102">
            <a:extLst>
              <a:ext uri="{FF2B5EF4-FFF2-40B4-BE49-F238E27FC236}">
                <a16:creationId xmlns:a16="http://schemas.microsoft.com/office/drawing/2014/main" id="{8452601C-AA6C-F14A-8894-76756591A821}"/>
              </a:ext>
            </a:extLst>
          </p:cNvPr>
          <p:cNvSpPr txBox="1"/>
          <p:nvPr/>
        </p:nvSpPr>
        <p:spPr>
          <a:xfrm>
            <a:off x="482632" y="2730185"/>
            <a:ext cx="2039051" cy="328423"/>
          </a:xfrm>
          <a:prstGeom prst="rect">
            <a:avLst/>
          </a:prstGeom>
          <a:noFill/>
        </p:spPr>
        <p:txBody>
          <a:bodyPr wrap="square" lIns="0" tIns="0" rIns="0" bIns="0" rtlCol="0">
            <a:spAutoFit/>
          </a:bodyPr>
          <a:lstStyle/>
          <a:p>
            <a:pPr marL="0" marR="0" lvl="0" indent="0" algn="l"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Bladder </a:t>
            </a:r>
          </a:p>
          <a:p>
            <a:pPr marL="0" marR="0" lvl="0" indent="0" algn="l"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lumen</a:t>
            </a:r>
          </a:p>
        </p:txBody>
      </p:sp>
      <p:sp>
        <p:nvSpPr>
          <p:cNvPr id="104" name="TextBox 103">
            <a:extLst>
              <a:ext uri="{FF2B5EF4-FFF2-40B4-BE49-F238E27FC236}">
                <a16:creationId xmlns:a16="http://schemas.microsoft.com/office/drawing/2014/main" id="{A784C3C8-275E-514C-BC4F-57D5998AED54}"/>
              </a:ext>
            </a:extLst>
          </p:cNvPr>
          <p:cNvSpPr txBox="1"/>
          <p:nvPr/>
        </p:nvSpPr>
        <p:spPr>
          <a:xfrm>
            <a:off x="520064" y="3174616"/>
            <a:ext cx="2039051" cy="328423"/>
          </a:xfrm>
          <a:prstGeom prst="rect">
            <a:avLst/>
          </a:prstGeom>
          <a:noFill/>
        </p:spPr>
        <p:txBody>
          <a:bodyPr wrap="square" lIns="0" tIns="0" rIns="0" bIns="0" rtlCol="0">
            <a:spAutoFit/>
          </a:bodyPr>
          <a:lstStyle/>
          <a:p>
            <a:pPr marL="0" marR="0" lvl="0" indent="0" algn="l"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Lamina </a:t>
            </a:r>
          </a:p>
          <a:p>
            <a:pPr marL="0" marR="0" lvl="0" indent="0" algn="l"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propria</a:t>
            </a:r>
          </a:p>
        </p:txBody>
      </p:sp>
      <p:sp>
        <p:nvSpPr>
          <p:cNvPr id="105" name="TextBox 104">
            <a:extLst>
              <a:ext uri="{FF2B5EF4-FFF2-40B4-BE49-F238E27FC236}">
                <a16:creationId xmlns:a16="http://schemas.microsoft.com/office/drawing/2014/main" id="{D7D11B88-5BF1-8448-AB23-166B6A91037D}"/>
              </a:ext>
            </a:extLst>
          </p:cNvPr>
          <p:cNvSpPr txBox="1"/>
          <p:nvPr/>
        </p:nvSpPr>
        <p:spPr>
          <a:xfrm>
            <a:off x="538604" y="3559318"/>
            <a:ext cx="2039051" cy="328423"/>
          </a:xfrm>
          <a:prstGeom prst="rect">
            <a:avLst/>
          </a:prstGeom>
          <a:noFill/>
        </p:spPr>
        <p:txBody>
          <a:bodyPr wrap="square" lIns="0" tIns="0" rIns="0" bIns="0" rtlCol="0">
            <a:spAutoFit/>
          </a:bodyPr>
          <a:lstStyle/>
          <a:p>
            <a:pPr marL="0" marR="0" lvl="0" indent="0" algn="l"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Inner </a:t>
            </a:r>
          </a:p>
          <a:p>
            <a:pPr marL="0" marR="0" lvl="0" indent="0" algn="l"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muscle</a:t>
            </a:r>
          </a:p>
        </p:txBody>
      </p:sp>
      <p:sp>
        <p:nvSpPr>
          <p:cNvPr id="106" name="TextBox 105">
            <a:extLst>
              <a:ext uri="{FF2B5EF4-FFF2-40B4-BE49-F238E27FC236}">
                <a16:creationId xmlns:a16="http://schemas.microsoft.com/office/drawing/2014/main" id="{F1ED5D0F-C9A5-BE41-BF7C-8B9A5A6F8C8B}"/>
              </a:ext>
            </a:extLst>
          </p:cNvPr>
          <p:cNvSpPr txBox="1"/>
          <p:nvPr/>
        </p:nvSpPr>
        <p:spPr>
          <a:xfrm>
            <a:off x="6087745" y="2749890"/>
            <a:ext cx="2039051" cy="164212"/>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Verdana" pitchFamily="34" charset="0"/>
                <a:cs typeface="Verdana" pitchFamily="34" charset="0"/>
                <a:sym typeface="Arial"/>
              </a:rPr>
              <a:t>T3</a:t>
            </a:r>
          </a:p>
        </p:txBody>
      </p:sp>
      <p:sp>
        <p:nvSpPr>
          <p:cNvPr id="107" name="TextBox 106">
            <a:extLst>
              <a:ext uri="{FF2B5EF4-FFF2-40B4-BE49-F238E27FC236}">
                <a16:creationId xmlns:a16="http://schemas.microsoft.com/office/drawing/2014/main" id="{F27E3E74-F049-C044-B05C-1E73FCC48891}"/>
              </a:ext>
            </a:extLst>
          </p:cNvPr>
          <p:cNvSpPr txBox="1"/>
          <p:nvPr/>
        </p:nvSpPr>
        <p:spPr>
          <a:xfrm>
            <a:off x="8147560" y="4461557"/>
            <a:ext cx="1130403" cy="518780"/>
          </a:xfrm>
          <a:prstGeom prst="rect">
            <a:avLst/>
          </a:prstGeom>
          <a:solidFill>
            <a:schemeClr val="tx2"/>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Tumor invades </a:t>
            </a:r>
          </a:p>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adjacent tissues </a:t>
            </a:r>
          </a:p>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and organs</a:t>
            </a:r>
          </a:p>
        </p:txBody>
      </p:sp>
      <p:sp>
        <p:nvSpPr>
          <p:cNvPr id="108" name="TextBox 107">
            <a:extLst>
              <a:ext uri="{FF2B5EF4-FFF2-40B4-BE49-F238E27FC236}">
                <a16:creationId xmlns:a16="http://schemas.microsoft.com/office/drawing/2014/main" id="{0717481E-4CD1-AA4E-B8C6-7424DA1CF5AE}"/>
              </a:ext>
            </a:extLst>
          </p:cNvPr>
          <p:cNvSpPr txBox="1"/>
          <p:nvPr/>
        </p:nvSpPr>
        <p:spPr>
          <a:xfrm>
            <a:off x="911374" y="4458432"/>
            <a:ext cx="845884" cy="356205"/>
          </a:xfrm>
          <a:prstGeom prst="rect">
            <a:avLst/>
          </a:prstGeom>
          <a:solidFill>
            <a:schemeClr val="tx2"/>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Carcinoma </a:t>
            </a:r>
          </a:p>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in situ</a:t>
            </a:r>
          </a:p>
        </p:txBody>
      </p:sp>
      <p:sp>
        <p:nvSpPr>
          <p:cNvPr id="109" name="TextBox 108">
            <a:extLst>
              <a:ext uri="{FF2B5EF4-FFF2-40B4-BE49-F238E27FC236}">
                <a16:creationId xmlns:a16="http://schemas.microsoft.com/office/drawing/2014/main" id="{049BE96B-B194-2848-A22D-3B48BCDF6B21}"/>
              </a:ext>
            </a:extLst>
          </p:cNvPr>
          <p:cNvSpPr txBox="1"/>
          <p:nvPr/>
        </p:nvSpPr>
        <p:spPr>
          <a:xfrm>
            <a:off x="1819630" y="4449130"/>
            <a:ext cx="913505" cy="516737"/>
          </a:xfrm>
          <a:prstGeom prst="rect">
            <a:avLst/>
          </a:prstGeom>
          <a:solidFill>
            <a:schemeClr val="tx2"/>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Noninvasive </a:t>
            </a:r>
          </a:p>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papillary </a:t>
            </a:r>
          </a:p>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carcinoma</a:t>
            </a:r>
          </a:p>
        </p:txBody>
      </p:sp>
      <p:sp>
        <p:nvSpPr>
          <p:cNvPr id="110" name="TextBox 109">
            <a:extLst>
              <a:ext uri="{FF2B5EF4-FFF2-40B4-BE49-F238E27FC236}">
                <a16:creationId xmlns:a16="http://schemas.microsoft.com/office/drawing/2014/main" id="{6907F6D5-1ACF-584D-8320-C2C2BB6E9DDA}"/>
              </a:ext>
            </a:extLst>
          </p:cNvPr>
          <p:cNvSpPr txBox="1"/>
          <p:nvPr/>
        </p:nvSpPr>
        <p:spPr>
          <a:xfrm>
            <a:off x="2792218" y="4344005"/>
            <a:ext cx="1173772" cy="516737"/>
          </a:xfrm>
          <a:prstGeom prst="rect">
            <a:avLst/>
          </a:prstGeom>
          <a:solidFill>
            <a:schemeClr val="tx2"/>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Tumor invades </a:t>
            </a:r>
          </a:p>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subepithelial </a:t>
            </a:r>
          </a:p>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connective tissue</a:t>
            </a:r>
          </a:p>
        </p:txBody>
      </p:sp>
      <p:sp>
        <p:nvSpPr>
          <p:cNvPr id="111" name="TextBox 110">
            <a:extLst>
              <a:ext uri="{FF2B5EF4-FFF2-40B4-BE49-F238E27FC236}">
                <a16:creationId xmlns:a16="http://schemas.microsoft.com/office/drawing/2014/main" id="{A3D709D2-8ED3-CF46-882E-24DEFE10CD16}"/>
              </a:ext>
            </a:extLst>
          </p:cNvPr>
          <p:cNvSpPr txBox="1"/>
          <p:nvPr/>
        </p:nvSpPr>
        <p:spPr>
          <a:xfrm>
            <a:off x="4058939" y="4302226"/>
            <a:ext cx="1187437" cy="410369"/>
          </a:xfrm>
          <a:prstGeom prst="rect">
            <a:avLst/>
          </a:prstGeom>
          <a:solidFill>
            <a:schemeClr val="tx2"/>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914186" rtl="0" eaLnBrk="1" fontAlgn="auto" latinLnBrk="0" hangingPunct="1">
              <a:lnSpc>
                <a:spcPts val="1067"/>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Tumor invades </a:t>
            </a:r>
          </a:p>
          <a:p>
            <a:pPr marL="0" marR="0" lvl="0" indent="0" algn="ctr" defTabSz="914186" rtl="0" eaLnBrk="1" fontAlgn="auto" latinLnBrk="0" hangingPunct="1">
              <a:lnSpc>
                <a:spcPts val="1067"/>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superficial muscle</a:t>
            </a:r>
          </a:p>
        </p:txBody>
      </p:sp>
      <p:sp>
        <p:nvSpPr>
          <p:cNvPr id="112" name="TextBox 111">
            <a:extLst>
              <a:ext uri="{FF2B5EF4-FFF2-40B4-BE49-F238E27FC236}">
                <a16:creationId xmlns:a16="http://schemas.microsoft.com/office/drawing/2014/main" id="{BA85774C-2BEC-9441-AD46-7D124BF55B31}"/>
              </a:ext>
            </a:extLst>
          </p:cNvPr>
          <p:cNvSpPr txBox="1"/>
          <p:nvPr/>
        </p:nvSpPr>
        <p:spPr>
          <a:xfrm>
            <a:off x="5356142" y="4323753"/>
            <a:ext cx="1089727" cy="388840"/>
          </a:xfrm>
          <a:prstGeom prst="rect">
            <a:avLst/>
          </a:prstGeom>
          <a:solidFill>
            <a:schemeClr val="tx2"/>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Tumor invades</a:t>
            </a:r>
          </a:p>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 deep muscle</a:t>
            </a:r>
          </a:p>
        </p:txBody>
      </p:sp>
      <p:sp>
        <p:nvSpPr>
          <p:cNvPr id="113" name="TextBox 112">
            <a:extLst>
              <a:ext uri="{FF2B5EF4-FFF2-40B4-BE49-F238E27FC236}">
                <a16:creationId xmlns:a16="http://schemas.microsoft.com/office/drawing/2014/main" id="{BB431DB8-DB5A-4B45-9B45-0EBF02F359C2}"/>
              </a:ext>
            </a:extLst>
          </p:cNvPr>
          <p:cNvSpPr txBox="1"/>
          <p:nvPr/>
        </p:nvSpPr>
        <p:spPr>
          <a:xfrm>
            <a:off x="6553175" y="4507956"/>
            <a:ext cx="1130404" cy="388741"/>
          </a:xfrm>
          <a:prstGeom prst="rect">
            <a:avLst/>
          </a:prstGeom>
          <a:solidFill>
            <a:schemeClr val="tx2"/>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Tumor invades </a:t>
            </a:r>
          </a:p>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prstClr val="white"/>
                </a:solidFill>
                <a:effectLst/>
                <a:uLnTx/>
                <a:uFillTx/>
                <a:latin typeface="Arial"/>
                <a:ea typeface="Verdana" pitchFamily="34" charset="0"/>
                <a:cs typeface="Verdana" pitchFamily="34" charset="0"/>
                <a:sym typeface="Arial"/>
              </a:rPr>
              <a:t>perivesical tissue</a:t>
            </a:r>
          </a:p>
        </p:txBody>
      </p:sp>
      <p:sp>
        <p:nvSpPr>
          <p:cNvPr id="114" name="Chevron 113">
            <a:extLst>
              <a:ext uri="{FF2B5EF4-FFF2-40B4-BE49-F238E27FC236}">
                <a16:creationId xmlns:a16="http://schemas.microsoft.com/office/drawing/2014/main" id="{34240A95-88DA-3946-BC4D-00FC6B77B8B9}"/>
              </a:ext>
            </a:extLst>
          </p:cNvPr>
          <p:cNvSpPr/>
          <p:nvPr/>
        </p:nvSpPr>
        <p:spPr>
          <a:xfrm>
            <a:off x="501053" y="1428740"/>
            <a:ext cx="4019295" cy="397981"/>
          </a:xfrm>
          <a:prstGeom prst="chevron">
            <a:avLst/>
          </a:prstGeom>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15" name="TextBox 114">
            <a:extLst>
              <a:ext uri="{FF2B5EF4-FFF2-40B4-BE49-F238E27FC236}">
                <a16:creationId xmlns:a16="http://schemas.microsoft.com/office/drawing/2014/main" id="{CE898A9D-F4B8-2C49-973A-7AD7762DFE16}"/>
              </a:ext>
            </a:extLst>
          </p:cNvPr>
          <p:cNvSpPr txBox="1"/>
          <p:nvPr/>
        </p:nvSpPr>
        <p:spPr>
          <a:xfrm>
            <a:off x="1438761" y="1515691"/>
            <a:ext cx="2425316" cy="246221"/>
          </a:xfrm>
          <a:prstGeom prst="rect">
            <a:avLst/>
          </a:prstGeom>
          <a:noFill/>
        </p:spPr>
        <p:txBody>
          <a:bodyPr wrap="square" lIns="0" tIns="0" rIns="0" bIns="0" rtlCol="0">
            <a:spAutoFit/>
          </a:bodyPr>
          <a:lstStyle/>
          <a:p>
            <a:pPr marL="0" marR="0" lvl="0" indent="0" algn="l" defTabSz="914186"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Verdana" pitchFamily="34" charset="0"/>
                <a:cs typeface="Verdana" pitchFamily="34" charset="0"/>
                <a:sym typeface="Arial"/>
              </a:rPr>
              <a:t>Non–Muscle Invasive</a:t>
            </a:r>
          </a:p>
        </p:txBody>
      </p:sp>
      <p:sp>
        <p:nvSpPr>
          <p:cNvPr id="116" name="Chevron 115">
            <a:extLst>
              <a:ext uri="{FF2B5EF4-FFF2-40B4-BE49-F238E27FC236}">
                <a16:creationId xmlns:a16="http://schemas.microsoft.com/office/drawing/2014/main" id="{C4F54A85-A65A-9546-8502-3DA90EE34909}"/>
              </a:ext>
            </a:extLst>
          </p:cNvPr>
          <p:cNvSpPr/>
          <p:nvPr/>
        </p:nvSpPr>
        <p:spPr>
          <a:xfrm>
            <a:off x="4462747" y="1428740"/>
            <a:ext cx="2661647" cy="397981"/>
          </a:xfrm>
          <a:prstGeom prst="chevron">
            <a:avLst/>
          </a:prstGeom>
          <a:solidFill>
            <a:schemeClr val="accent2">
              <a:lumMod val="75000"/>
            </a:schemeClr>
          </a:solidFill>
          <a:ln w="12700">
            <a:solidFill>
              <a:schemeClr val="bg1"/>
            </a:solidFill>
          </a:ln>
          <a:effectLst>
            <a:outerShdw blurRad="63500" sx="102000" sy="102000" algn="c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17" name="TextBox 116">
            <a:extLst>
              <a:ext uri="{FF2B5EF4-FFF2-40B4-BE49-F238E27FC236}">
                <a16:creationId xmlns:a16="http://schemas.microsoft.com/office/drawing/2014/main" id="{D24C8657-E611-EB4D-8A55-AA8A0156E4E6}"/>
              </a:ext>
            </a:extLst>
          </p:cNvPr>
          <p:cNvSpPr txBox="1"/>
          <p:nvPr/>
        </p:nvSpPr>
        <p:spPr>
          <a:xfrm>
            <a:off x="4726117" y="1515691"/>
            <a:ext cx="2039051" cy="246221"/>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Verdana" pitchFamily="34" charset="0"/>
                <a:cs typeface="Verdana" pitchFamily="34" charset="0"/>
                <a:sym typeface="Arial"/>
              </a:rPr>
              <a:t>Muscle Invasive</a:t>
            </a:r>
          </a:p>
        </p:txBody>
      </p:sp>
      <p:sp>
        <p:nvSpPr>
          <p:cNvPr id="118" name="Chevron 117">
            <a:extLst>
              <a:ext uri="{FF2B5EF4-FFF2-40B4-BE49-F238E27FC236}">
                <a16:creationId xmlns:a16="http://schemas.microsoft.com/office/drawing/2014/main" id="{84A2E123-980E-4040-B474-A0DFA0D322EA}"/>
              </a:ext>
            </a:extLst>
          </p:cNvPr>
          <p:cNvSpPr/>
          <p:nvPr/>
        </p:nvSpPr>
        <p:spPr>
          <a:xfrm>
            <a:off x="7047781" y="1428740"/>
            <a:ext cx="4770143" cy="397981"/>
          </a:xfrm>
          <a:prstGeom prst="chevron">
            <a:avLst/>
          </a:prstGeom>
          <a:solidFill>
            <a:schemeClr val="accent2"/>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19" name="TextBox 118">
            <a:extLst>
              <a:ext uri="{FF2B5EF4-FFF2-40B4-BE49-F238E27FC236}">
                <a16:creationId xmlns:a16="http://schemas.microsoft.com/office/drawing/2014/main" id="{8F8363A7-BB16-2249-947A-D447B64EB4A4}"/>
              </a:ext>
            </a:extLst>
          </p:cNvPr>
          <p:cNvSpPr txBox="1"/>
          <p:nvPr/>
        </p:nvSpPr>
        <p:spPr>
          <a:xfrm>
            <a:off x="8396565" y="1515691"/>
            <a:ext cx="2039051" cy="246221"/>
          </a:xfrm>
          <a:prstGeom prst="rect">
            <a:avLst/>
          </a:prstGeom>
          <a:noFill/>
        </p:spPr>
        <p:txBody>
          <a:bodyPr wrap="square" lIns="0" tIns="0" rIns="0" bIns="0" rtlCol="0">
            <a:spAutoFit/>
          </a:bodyPr>
          <a:lstStyle/>
          <a:p>
            <a:pPr marL="0" marR="0" lvl="0" indent="0" algn="ctr" defTabSz="914186"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Verdana" pitchFamily="34" charset="0"/>
                <a:cs typeface="Verdana" pitchFamily="34" charset="0"/>
                <a:sym typeface="Arial"/>
              </a:rPr>
              <a:t>Metastatic</a:t>
            </a:r>
          </a:p>
        </p:txBody>
      </p:sp>
      <p:sp>
        <p:nvSpPr>
          <p:cNvPr id="120" name="Left Brace 119">
            <a:extLst>
              <a:ext uri="{FF2B5EF4-FFF2-40B4-BE49-F238E27FC236}">
                <a16:creationId xmlns:a16="http://schemas.microsoft.com/office/drawing/2014/main" id="{F2A06E0F-6914-B049-A3B4-56965D243323}"/>
              </a:ext>
            </a:extLst>
          </p:cNvPr>
          <p:cNvSpPr/>
          <p:nvPr/>
        </p:nvSpPr>
        <p:spPr>
          <a:xfrm rot="5400000">
            <a:off x="2013992" y="2072701"/>
            <a:ext cx="328297" cy="685671"/>
          </a:xfrm>
          <a:prstGeom prst="lef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21" name="Left Brace 120">
            <a:extLst>
              <a:ext uri="{FF2B5EF4-FFF2-40B4-BE49-F238E27FC236}">
                <a16:creationId xmlns:a16="http://schemas.microsoft.com/office/drawing/2014/main" id="{F6E7E88B-E316-D24B-9654-1D6914F65E61}"/>
              </a:ext>
            </a:extLst>
          </p:cNvPr>
          <p:cNvSpPr/>
          <p:nvPr/>
        </p:nvSpPr>
        <p:spPr>
          <a:xfrm rot="5400000">
            <a:off x="3189905" y="2042493"/>
            <a:ext cx="328297" cy="685671"/>
          </a:xfrm>
          <a:prstGeom prst="lef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22" name="Left Brace 121">
            <a:extLst>
              <a:ext uri="{FF2B5EF4-FFF2-40B4-BE49-F238E27FC236}">
                <a16:creationId xmlns:a16="http://schemas.microsoft.com/office/drawing/2014/main" id="{25C344BB-E3C1-6348-901F-F0A29EA1B98D}"/>
              </a:ext>
            </a:extLst>
          </p:cNvPr>
          <p:cNvSpPr/>
          <p:nvPr/>
        </p:nvSpPr>
        <p:spPr>
          <a:xfrm rot="5400000">
            <a:off x="5339060" y="1433525"/>
            <a:ext cx="328297" cy="1885321"/>
          </a:xfrm>
          <a:prstGeom prst="lef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23" name="Left Brace 122">
            <a:extLst>
              <a:ext uri="{FF2B5EF4-FFF2-40B4-BE49-F238E27FC236}">
                <a16:creationId xmlns:a16="http://schemas.microsoft.com/office/drawing/2014/main" id="{8982BD16-0575-9E4E-869B-CE80BA4A204C}"/>
              </a:ext>
            </a:extLst>
          </p:cNvPr>
          <p:cNvSpPr/>
          <p:nvPr/>
        </p:nvSpPr>
        <p:spPr>
          <a:xfrm rot="5400000">
            <a:off x="8963261" y="191995"/>
            <a:ext cx="328297" cy="4420288"/>
          </a:xfrm>
          <a:prstGeom prst="leftBrace">
            <a:avLst>
              <a:gd name="adj1" fmla="val 8333"/>
              <a:gd name="adj2" fmla="val 58131"/>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5" name="Google Shape;3191;p90">
            <a:extLst>
              <a:ext uri="{FF2B5EF4-FFF2-40B4-BE49-F238E27FC236}">
                <a16:creationId xmlns:a16="http://schemas.microsoft.com/office/drawing/2014/main" id="{D964CB04-6B93-F6D9-A0FC-FC8CBB43242F}"/>
              </a:ext>
            </a:extLst>
          </p:cNvPr>
          <p:cNvSpPr txBox="1">
            <a:spLocks/>
          </p:cNvSpPr>
          <p:nvPr/>
        </p:nvSpPr>
        <p:spPr>
          <a:xfrm>
            <a:off x="126568" y="6419015"/>
            <a:ext cx="10265664" cy="365125"/>
          </a:xfrm>
          <a:prstGeom prst="rect">
            <a:avLst/>
          </a:prstGeom>
          <a:noFill/>
          <a:ln>
            <a:noFill/>
          </a:ln>
        </p:spPr>
        <p:txBody>
          <a:bodyPr spcFirstLastPara="1" wrap="square" lIns="60933" tIns="60933" rIns="121900" bIns="6093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Pts val="1400"/>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1. Knowles MA et al. </a:t>
            </a:r>
            <a:r>
              <a:rPr kumimoji="0" lang="en-US" sz="1067" b="0" i="1" u="none" strike="noStrike" kern="0" cap="none" spc="0" normalizeH="0" baseline="0" noProof="0" dirty="0">
                <a:ln>
                  <a:noFill/>
                </a:ln>
                <a:solidFill>
                  <a:srgbClr val="000000"/>
                </a:solidFill>
                <a:effectLst/>
                <a:uLnTx/>
                <a:uFillTx/>
                <a:latin typeface="Arial"/>
                <a:cs typeface="Arial"/>
                <a:sym typeface="Arial"/>
              </a:rPr>
              <a:t>Nat Rev Cancer</a:t>
            </a:r>
            <a:r>
              <a:rPr kumimoji="0" lang="en-US" sz="1067" b="0" i="0" u="none" strike="noStrike" kern="0" cap="none" spc="0" normalizeH="0" baseline="0" noProof="0" dirty="0">
                <a:ln>
                  <a:noFill/>
                </a:ln>
                <a:solidFill>
                  <a:srgbClr val="000000"/>
                </a:solidFill>
                <a:effectLst/>
                <a:uLnTx/>
                <a:uFillTx/>
                <a:latin typeface="Arial"/>
                <a:cs typeface="Arial"/>
                <a:sym typeface="Arial"/>
              </a:rPr>
              <a:t>. 2015;15:25-41.</a:t>
            </a:r>
          </a:p>
        </p:txBody>
      </p:sp>
      <p:sp>
        <p:nvSpPr>
          <p:cNvPr id="6" name="Rounded Rectangle 5">
            <a:extLst>
              <a:ext uri="{FF2B5EF4-FFF2-40B4-BE49-F238E27FC236}">
                <a16:creationId xmlns:a16="http://schemas.microsoft.com/office/drawing/2014/main" id="{E5497217-01AB-AE9A-E5D2-748F66F85B67}"/>
              </a:ext>
            </a:extLst>
          </p:cNvPr>
          <p:cNvSpPr/>
          <p:nvPr/>
        </p:nvSpPr>
        <p:spPr>
          <a:xfrm>
            <a:off x="482633" y="5463820"/>
            <a:ext cx="9630012" cy="743017"/>
          </a:xfrm>
          <a:prstGeom prst="roundRect">
            <a:avLst>
              <a:gd name="adj" fmla="val 50000"/>
            </a:avLst>
          </a:prstGeom>
          <a:solidFill>
            <a:schemeClr val="tx2"/>
          </a:solidFill>
          <a:ln>
            <a:solidFill>
              <a:schemeClr val="bg1"/>
            </a:solidFill>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80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a:ea typeface="+mn-ea"/>
                <a:cs typeface="+mn-cs"/>
                <a:sym typeface="Arial"/>
              </a:rPr>
              <a:t>FGFR inhibitors can be effective across the disease spectrum</a:t>
            </a:r>
          </a:p>
        </p:txBody>
      </p:sp>
    </p:spTree>
    <p:extLst>
      <p:ext uri="{BB962C8B-B14F-4D97-AF65-F5344CB8AC3E}">
        <p14:creationId xmlns:p14="http://schemas.microsoft.com/office/powerpoint/2010/main" val="33583523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itle 2">
            <a:extLst>
              <a:ext uri="{FF2B5EF4-FFF2-40B4-BE49-F238E27FC236}">
                <a16:creationId xmlns:a16="http://schemas.microsoft.com/office/drawing/2014/main" id="{9242FAEF-7F8D-A64C-6247-699F0DD8EDDA}"/>
              </a:ext>
            </a:extLst>
          </p:cNvPr>
          <p:cNvSpPr>
            <a:spLocks noGrp="1"/>
          </p:cNvSpPr>
          <p:nvPr>
            <p:ph type="title" idx="4294967295"/>
          </p:nvPr>
        </p:nvSpPr>
        <p:spPr>
          <a:xfrm>
            <a:off x="598" y="343300"/>
            <a:ext cx="11947525" cy="687255"/>
          </a:xfrm>
        </p:spPr>
        <p:txBody>
          <a:bodyPr>
            <a:normAutofit fontScale="90000"/>
          </a:bodyPr>
          <a:lstStyle/>
          <a:p>
            <a:pPr marL="154505" defTabSz="1219110">
              <a:spcBef>
                <a:spcPts val="0"/>
              </a:spcBef>
              <a:spcAft>
                <a:spcPts val="400"/>
              </a:spcAft>
              <a:buClr>
                <a:srgbClr val="000000"/>
              </a:buClr>
              <a:defRPr/>
            </a:pPr>
            <a:r>
              <a:rPr lang="en-US" sz="3200" b="1" kern="0" dirty="0">
                <a:latin typeface="Arial"/>
                <a:sym typeface="Arial"/>
              </a:rPr>
              <a:t>THOR-2: Oral Erdafitinib</a:t>
            </a:r>
            <a:br>
              <a:rPr lang="en-US" sz="3200" b="1" kern="0" dirty="0">
                <a:latin typeface="Arial"/>
                <a:sym typeface="Arial"/>
              </a:rPr>
            </a:br>
            <a:r>
              <a:rPr lang="en-US" sz="3200" b="1" kern="0" dirty="0">
                <a:latin typeface="Arial"/>
                <a:sym typeface="Arial"/>
              </a:rPr>
              <a:t>Final Results </a:t>
            </a:r>
            <a:br>
              <a:rPr lang="en-US" sz="3200" b="1" kern="0" dirty="0">
                <a:latin typeface="Arial"/>
                <a:sym typeface="Arial"/>
              </a:rPr>
            </a:br>
            <a:endParaRPr lang="en-US" sz="3200" b="1" kern="0" baseline="30000" dirty="0">
              <a:latin typeface="Arial"/>
              <a:sym typeface="Arial"/>
            </a:endParaRPr>
          </a:p>
        </p:txBody>
      </p:sp>
      <p:sp>
        <p:nvSpPr>
          <p:cNvPr id="449" name="TextBox 448">
            <a:extLst>
              <a:ext uri="{FF2B5EF4-FFF2-40B4-BE49-F238E27FC236}">
                <a16:creationId xmlns:a16="http://schemas.microsoft.com/office/drawing/2014/main" id="{7CC02659-942D-2A4C-77AC-44B9561805EF}"/>
              </a:ext>
            </a:extLst>
          </p:cNvPr>
          <p:cNvSpPr txBox="1"/>
          <p:nvPr/>
        </p:nvSpPr>
        <p:spPr>
          <a:xfrm>
            <a:off x="0" y="3521042"/>
            <a:ext cx="4414972" cy="369332"/>
          </a:xfrm>
          <a:prstGeom prst="rect">
            <a:avLst/>
          </a:prstGeom>
          <a:noFill/>
        </p:spPr>
        <p:txBody>
          <a:bodyPr wrap="square">
            <a:spAutoFit/>
          </a:bodyPr>
          <a:lstStyle/>
          <a:p>
            <a:pPr marL="154505" marR="0" lvl="0" indent="0" algn="l" defTabSz="1219110"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1B2F5C"/>
                </a:solidFill>
                <a:effectLst/>
                <a:uLnTx/>
                <a:uFillTx/>
                <a:latin typeface="Arial" panose="020B0604020202020204"/>
                <a:ea typeface="+mn-ea"/>
                <a:cs typeface="Arial" panose="020B0604020202020204" pitchFamily="34" charset="0"/>
              </a:rPr>
              <a:t>Cohort 1</a:t>
            </a:r>
            <a:endParaRPr kumimoji="0" lang="en-US" sz="1800" b="1" i="0" u="none" strike="noStrike" kern="1200" cap="none" spc="0" normalizeH="0" baseline="30000" noProof="0" dirty="0">
              <a:ln>
                <a:noFill/>
              </a:ln>
              <a:solidFill>
                <a:srgbClr val="1B2F5C"/>
              </a:solidFill>
              <a:effectLst/>
              <a:uLnTx/>
              <a:uFillTx/>
              <a:latin typeface="Arial" panose="020B0604020202020204"/>
              <a:ea typeface="+mn-ea"/>
              <a:cs typeface="Arial" panose="020B0604020202020204" pitchFamily="34" charset="0"/>
            </a:endParaRPr>
          </a:p>
        </p:txBody>
      </p:sp>
      <p:pic>
        <p:nvPicPr>
          <p:cNvPr id="3" name="Immagine 2" descr="Immagine che contiene testo, schermata, Carattere&#10;&#10;Il contenuto generato dall'IA potrebbe non essere corretto.">
            <a:extLst>
              <a:ext uri="{FF2B5EF4-FFF2-40B4-BE49-F238E27FC236}">
                <a16:creationId xmlns:a16="http://schemas.microsoft.com/office/drawing/2014/main" id="{C49FCF25-2CDB-D8EA-6888-F1BBEA37C698}"/>
              </a:ext>
            </a:extLst>
          </p:cNvPr>
          <p:cNvPicPr>
            <a:picLocks noChangeAspect="1"/>
          </p:cNvPicPr>
          <p:nvPr/>
        </p:nvPicPr>
        <p:blipFill>
          <a:blip r:embed="rId3"/>
          <a:stretch>
            <a:fillRect/>
          </a:stretch>
        </p:blipFill>
        <p:spPr>
          <a:xfrm>
            <a:off x="132550" y="1195723"/>
            <a:ext cx="5437740" cy="2325319"/>
          </a:xfrm>
          <a:prstGeom prst="rect">
            <a:avLst/>
          </a:prstGeom>
        </p:spPr>
      </p:pic>
      <p:pic>
        <p:nvPicPr>
          <p:cNvPr id="5" name="Immagine 4" descr="Immagine che contiene diagramma, linea, Diagramma, Parallelo&#10;&#10;Il contenuto generato dall'IA potrebbe non essere corretto.">
            <a:extLst>
              <a:ext uri="{FF2B5EF4-FFF2-40B4-BE49-F238E27FC236}">
                <a16:creationId xmlns:a16="http://schemas.microsoft.com/office/drawing/2014/main" id="{E54C1CFC-96B1-60E6-5641-BD541033CF64}"/>
              </a:ext>
            </a:extLst>
          </p:cNvPr>
          <p:cNvPicPr>
            <a:picLocks noChangeAspect="1"/>
          </p:cNvPicPr>
          <p:nvPr/>
        </p:nvPicPr>
        <p:blipFill>
          <a:blip r:embed="rId4"/>
          <a:stretch>
            <a:fillRect/>
          </a:stretch>
        </p:blipFill>
        <p:spPr>
          <a:xfrm>
            <a:off x="189149" y="3827736"/>
            <a:ext cx="4721699" cy="2686964"/>
          </a:xfrm>
          <a:prstGeom prst="rect">
            <a:avLst/>
          </a:prstGeom>
        </p:spPr>
      </p:pic>
      <p:sp>
        <p:nvSpPr>
          <p:cNvPr id="7" name="CasellaDiTesto 6">
            <a:extLst>
              <a:ext uri="{FF2B5EF4-FFF2-40B4-BE49-F238E27FC236}">
                <a16:creationId xmlns:a16="http://schemas.microsoft.com/office/drawing/2014/main" id="{C92F1C63-9557-F5D3-E9AF-43DA53E01299}"/>
              </a:ext>
            </a:extLst>
          </p:cNvPr>
          <p:cNvSpPr txBox="1"/>
          <p:nvPr/>
        </p:nvSpPr>
        <p:spPr>
          <a:xfrm>
            <a:off x="3063125" y="4052719"/>
            <a:ext cx="237294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0.28 (95%CI0.13–0.61); p=0.0007</a:t>
            </a:r>
          </a:p>
        </p:txBody>
      </p:sp>
      <p:pic>
        <p:nvPicPr>
          <p:cNvPr id="9" name="Immagine 8" descr="Immagine che contiene testo, schermata, numero, diagramma&#10;&#10;Il contenuto generato dall'IA potrebbe non essere corretto.">
            <a:extLst>
              <a:ext uri="{FF2B5EF4-FFF2-40B4-BE49-F238E27FC236}">
                <a16:creationId xmlns:a16="http://schemas.microsoft.com/office/drawing/2014/main" id="{AF8B7C87-0B20-C7B3-C383-2CF0888390E9}"/>
              </a:ext>
            </a:extLst>
          </p:cNvPr>
          <p:cNvPicPr>
            <a:picLocks noChangeAspect="1"/>
          </p:cNvPicPr>
          <p:nvPr/>
        </p:nvPicPr>
        <p:blipFill>
          <a:blip r:embed="rId5"/>
          <a:stretch>
            <a:fillRect/>
          </a:stretch>
        </p:blipFill>
        <p:spPr>
          <a:xfrm>
            <a:off x="6742858" y="763441"/>
            <a:ext cx="4531946" cy="2441950"/>
          </a:xfrm>
          <a:prstGeom prst="rect">
            <a:avLst/>
          </a:prstGeom>
        </p:spPr>
      </p:pic>
      <p:pic>
        <p:nvPicPr>
          <p:cNvPr id="11" name="Immagine 10" descr="Immagine che contiene testo, schermata, numero, linea&#10;&#10;Il contenuto generato dall'IA potrebbe non essere corretto.">
            <a:extLst>
              <a:ext uri="{FF2B5EF4-FFF2-40B4-BE49-F238E27FC236}">
                <a16:creationId xmlns:a16="http://schemas.microsoft.com/office/drawing/2014/main" id="{113451E1-81AE-0B8B-03A1-3D4495B65C18}"/>
              </a:ext>
            </a:extLst>
          </p:cNvPr>
          <p:cNvPicPr>
            <a:picLocks noChangeAspect="1"/>
          </p:cNvPicPr>
          <p:nvPr/>
        </p:nvPicPr>
        <p:blipFill>
          <a:blip r:embed="rId6"/>
          <a:stretch>
            <a:fillRect/>
          </a:stretch>
        </p:blipFill>
        <p:spPr>
          <a:xfrm>
            <a:off x="6742858" y="3789293"/>
            <a:ext cx="4723210" cy="2889126"/>
          </a:xfrm>
          <a:prstGeom prst="rect">
            <a:avLst/>
          </a:prstGeom>
        </p:spPr>
      </p:pic>
      <p:sp>
        <p:nvSpPr>
          <p:cNvPr id="12" name="TextBox 448">
            <a:extLst>
              <a:ext uri="{FF2B5EF4-FFF2-40B4-BE49-F238E27FC236}">
                <a16:creationId xmlns:a16="http://schemas.microsoft.com/office/drawing/2014/main" id="{2A0DE72F-E6F9-DFEA-86FE-249AAB8221B3}"/>
              </a:ext>
            </a:extLst>
          </p:cNvPr>
          <p:cNvSpPr txBox="1"/>
          <p:nvPr/>
        </p:nvSpPr>
        <p:spPr>
          <a:xfrm>
            <a:off x="6217640" y="130083"/>
            <a:ext cx="4414972" cy="800219"/>
          </a:xfrm>
          <a:prstGeom prst="rect">
            <a:avLst/>
          </a:prstGeom>
          <a:noFill/>
        </p:spPr>
        <p:txBody>
          <a:bodyPr wrap="square">
            <a:spAutoFit/>
          </a:bodyPr>
          <a:lstStyle/>
          <a:p>
            <a:pPr marL="154505" marR="0" lvl="0" indent="0" algn="l" defTabSz="12191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2F5C"/>
                </a:solidFill>
                <a:effectLst/>
                <a:uLnTx/>
                <a:uFillTx/>
                <a:latin typeface="Arial" panose="020B0604020202020204" pitchFamily="34" charset="0"/>
                <a:ea typeface="+mn-ea"/>
                <a:cs typeface="Arial" panose="020B0604020202020204" pitchFamily="34" charset="0"/>
              </a:rPr>
              <a:t>Cohort 2: </a:t>
            </a:r>
          </a:p>
          <a:p>
            <a:pPr marL="440255" marR="0" lvl="0" indent="-285750" algn="l" defTabSz="1219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 (8w): 94%; (32w): 81%</a:t>
            </a:r>
          </a:p>
          <a:p>
            <a:pPr marL="440255" marR="0" lvl="0" indent="-285750" algn="l" defTabSz="1219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DoR</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23.3mo</a:t>
            </a:r>
          </a:p>
        </p:txBody>
      </p:sp>
      <p:sp>
        <p:nvSpPr>
          <p:cNvPr id="13" name="TextBox 448">
            <a:extLst>
              <a:ext uri="{FF2B5EF4-FFF2-40B4-BE49-F238E27FC236}">
                <a16:creationId xmlns:a16="http://schemas.microsoft.com/office/drawing/2014/main" id="{EA8C16F2-27B5-8154-E93E-3D39B15DE125}"/>
              </a:ext>
            </a:extLst>
          </p:cNvPr>
          <p:cNvSpPr txBox="1"/>
          <p:nvPr/>
        </p:nvSpPr>
        <p:spPr>
          <a:xfrm>
            <a:off x="6217640" y="3252500"/>
            <a:ext cx="4414972" cy="800219"/>
          </a:xfrm>
          <a:prstGeom prst="rect">
            <a:avLst/>
          </a:prstGeom>
          <a:noFill/>
        </p:spPr>
        <p:txBody>
          <a:bodyPr wrap="square">
            <a:spAutoFit/>
          </a:bodyPr>
          <a:lstStyle/>
          <a:p>
            <a:pPr marL="154505" marR="0" lvl="0" indent="0" algn="l" defTabSz="12191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2F5C"/>
                </a:solidFill>
                <a:effectLst/>
                <a:uLnTx/>
                <a:uFillTx/>
                <a:latin typeface="Arial" panose="020B0604020202020204"/>
                <a:ea typeface="+mn-ea"/>
                <a:cs typeface="Arial" panose="020B0604020202020204" pitchFamily="34" charset="0"/>
              </a:rPr>
              <a:t>Cohort 3: </a:t>
            </a:r>
          </a:p>
          <a:p>
            <a:pPr marL="440255" marR="0" lvl="0" indent="-285750" algn="l" defTabSz="1219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CR (3m): 89%</a:t>
            </a:r>
          </a:p>
          <a:p>
            <a:pPr marL="440255" marR="0" lvl="0" indent="-285750" algn="l" defTabSz="12191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median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DoR</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was NR</a:t>
            </a:r>
          </a:p>
        </p:txBody>
      </p:sp>
      <p:sp>
        <p:nvSpPr>
          <p:cNvPr id="14" name="CasellaDiTesto 13">
            <a:extLst>
              <a:ext uri="{FF2B5EF4-FFF2-40B4-BE49-F238E27FC236}">
                <a16:creationId xmlns:a16="http://schemas.microsoft.com/office/drawing/2014/main" id="{E82C9717-CFE4-5567-2616-00053A2B811D}"/>
              </a:ext>
            </a:extLst>
          </p:cNvPr>
          <p:cNvSpPr txBox="1"/>
          <p:nvPr/>
        </p:nvSpPr>
        <p:spPr>
          <a:xfrm>
            <a:off x="189149" y="6555308"/>
            <a:ext cx="357341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Daneshmand S et al. </a:t>
            </a:r>
            <a:r>
              <a:rPr kumimoji="0" lang="en-US" sz="100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Eur</a:t>
            </a:r>
            <a:r>
              <a:rPr kumimoji="0" lang="en-US" sz="1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Urol</a:t>
            </a: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2026 Feb;89(2):165-173.</a:t>
            </a:r>
          </a:p>
        </p:txBody>
      </p:sp>
    </p:spTree>
    <p:extLst>
      <p:ext uri="{BB962C8B-B14F-4D97-AF65-F5344CB8AC3E}">
        <p14:creationId xmlns:p14="http://schemas.microsoft.com/office/powerpoint/2010/main" val="15880311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8B8B-5B35-01E3-C6CB-62A5B4F84D77}"/>
              </a:ext>
            </a:extLst>
          </p:cNvPr>
          <p:cNvSpPr>
            <a:spLocks noGrp="1"/>
          </p:cNvSpPr>
          <p:nvPr>
            <p:ph type="title"/>
          </p:nvPr>
        </p:nvSpPr>
        <p:spPr>
          <a:xfrm>
            <a:off x="355597" y="223152"/>
            <a:ext cx="11480805" cy="975178"/>
          </a:xfrm>
        </p:spPr>
        <p:txBody>
          <a:bodyPr/>
          <a:lstStyle/>
          <a:p>
            <a:r>
              <a:rPr lang="en-US" sz="3000" dirty="0"/>
              <a:t>TAR-210 is a Novel Intravesical Targeted Releasing System Designed to Deliver Erdafitinib for Patients With Bladder Cancer </a:t>
            </a:r>
          </a:p>
        </p:txBody>
      </p:sp>
      <p:sp>
        <p:nvSpPr>
          <p:cNvPr id="12" name="Content Placeholder 11">
            <a:extLst>
              <a:ext uri="{FF2B5EF4-FFF2-40B4-BE49-F238E27FC236}">
                <a16:creationId xmlns:a16="http://schemas.microsoft.com/office/drawing/2014/main" id="{DC4670AD-D213-EB70-F370-BD3337696322}"/>
              </a:ext>
            </a:extLst>
          </p:cNvPr>
          <p:cNvSpPr>
            <a:spLocks noGrp="1"/>
          </p:cNvSpPr>
          <p:nvPr>
            <p:ph idx="13"/>
          </p:nvPr>
        </p:nvSpPr>
        <p:spPr>
          <a:xfrm>
            <a:off x="286522" y="1409567"/>
            <a:ext cx="5556930" cy="4389120"/>
          </a:xfrm>
        </p:spPr>
        <p:txBody>
          <a:bodyPr/>
          <a:lstStyle/>
          <a:p>
            <a:pPr lvl="1"/>
            <a:r>
              <a:rPr lang="en-US" sz="1400" dirty="0"/>
              <a:t>Despite available treatment options for patients with IR NMIBC, recurrence rates remain high, underscoring the need for effective therapies</a:t>
            </a:r>
            <a:r>
              <a:rPr lang="en-US" sz="1400" baseline="30000" dirty="0"/>
              <a:t>1</a:t>
            </a:r>
          </a:p>
          <a:p>
            <a:pPr lvl="1">
              <a:spcBef>
                <a:spcPts val="1800"/>
              </a:spcBef>
            </a:pPr>
            <a:r>
              <a:rPr lang="en-US" sz="1400" i="1" dirty="0"/>
              <a:t>FGFR</a:t>
            </a:r>
            <a:r>
              <a:rPr lang="en-US" sz="1400" dirty="0"/>
              <a:t> alterations are prevalent in ~50% to 80% of low-grade NMIBC and may function as oncogenic drivers</a:t>
            </a:r>
            <a:r>
              <a:rPr lang="en-US" sz="1400" baseline="30000" dirty="0"/>
              <a:t>2-4</a:t>
            </a:r>
          </a:p>
          <a:p>
            <a:pPr lvl="1">
              <a:spcBef>
                <a:spcPts val="1800"/>
              </a:spcBef>
            </a:pPr>
            <a:r>
              <a:rPr lang="en-US" sz="1400" b="1" noProof="0" dirty="0">
                <a:solidFill>
                  <a:schemeClr val="bg2"/>
                </a:solidFill>
              </a:rPr>
              <a:t>Erdafitinib</a:t>
            </a:r>
            <a:r>
              <a:rPr lang="en-US" sz="1400" b="1" dirty="0">
                <a:solidFill>
                  <a:schemeClr val="bg2"/>
                </a:solidFill>
              </a:rPr>
              <a:t> </a:t>
            </a:r>
            <a:r>
              <a:rPr lang="en-US" sz="1400" dirty="0"/>
              <a:t>is</a:t>
            </a:r>
            <a:r>
              <a:rPr lang="en-US" sz="1400" b="1" dirty="0">
                <a:solidFill>
                  <a:schemeClr val="bg2"/>
                </a:solidFill>
              </a:rPr>
              <a:t> </a:t>
            </a:r>
            <a:r>
              <a:rPr lang="en-US" sz="1400" noProof="0" dirty="0"/>
              <a:t>a</a:t>
            </a:r>
            <a:r>
              <a:rPr lang="en-US" sz="1400" dirty="0">
                <a:solidFill>
                  <a:srgbClr val="00B0F0"/>
                </a:solidFill>
              </a:rPr>
              <a:t> </a:t>
            </a:r>
            <a:r>
              <a:rPr lang="en-US" sz="1400" noProof="0" dirty="0"/>
              <a:t>selective pan-FGFR tyrosine kinase inhibitor</a:t>
            </a:r>
            <a:r>
              <a:rPr lang="en-US" sz="1400" baseline="30000" noProof="0" dirty="0"/>
              <a:t>5</a:t>
            </a:r>
          </a:p>
          <a:p>
            <a:pPr lvl="2">
              <a:spcBef>
                <a:spcPts val="1200"/>
              </a:spcBef>
            </a:pPr>
            <a:r>
              <a:rPr lang="en-US" sz="1400" dirty="0"/>
              <a:t>Oral erdafitinib is a</a:t>
            </a:r>
            <a:r>
              <a:rPr lang="en-US" sz="1400" noProof="0" dirty="0" err="1"/>
              <a:t>pproved</a:t>
            </a:r>
            <a:r>
              <a:rPr lang="en-US" sz="1400" noProof="0" dirty="0"/>
              <a:t> in the United States to treat adults with locally advanced or </a:t>
            </a:r>
            <a:r>
              <a:rPr lang="en-US" sz="1400" noProof="0" dirty="0" err="1"/>
              <a:t>mUC</a:t>
            </a:r>
            <a:r>
              <a:rPr lang="en-US" sz="1400" noProof="0" dirty="0"/>
              <a:t> with susceptible </a:t>
            </a:r>
            <a:r>
              <a:rPr lang="en-US" sz="1400" i="1" noProof="0" dirty="0"/>
              <a:t>FGFR3</a:t>
            </a:r>
            <a:r>
              <a:rPr lang="en-US" sz="1400" noProof="0" dirty="0"/>
              <a:t> alterations </a:t>
            </a:r>
            <a:r>
              <a:rPr lang="en-US" sz="1400" dirty="0"/>
              <a:t>following</a:t>
            </a:r>
            <a:r>
              <a:rPr lang="en-US" sz="1400" noProof="0" dirty="0"/>
              <a:t> progression on or after at least 1 prior systemic treatment, with additional approvals across geographies</a:t>
            </a:r>
            <a:r>
              <a:rPr lang="en-US" sz="1400" baseline="30000" noProof="0" dirty="0"/>
              <a:t>6-9</a:t>
            </a:r>
            <a:endParaRPr lang="en-US" sz="1400" baseline="30000" dirty="0"/>
          </a:p>
          <a:p>
            <a:pPr lvl="1">
              <a:spcBef>
                <a:spcPts val="1800"/>
              </a:spcBef>
            </a:pPr>
            <a:r>
              <a:rPr lang="en-US" sz="1400" dirty="0"/>
              <a:t>Oral erdafitinib demonstrated clinical efficacy in HR and IR NMIBC populations, but was limited by challenging systemic toxicities</a:t>
            </a:r>
            <a:r>
              <a:rPr lang="en-US" sz="1400" baseline="30000" dirty="0"/>
              <a:t>10-12</a:t>
            </a:r>
          </a:p>
          <a:p>
            <a:pPr lvl="2">
              <a:spcBef>
                <a:spcPts val="1200"/>
              </a:spcBef>
            </a:pPr>
            <a:r>
              <a:rPr lang="en-US" sz="1400" dirty="0"/>
              <a:t>In an interim analysis of THOR-2 Cohort 3, 15/18 patients with </a:t>
            </a:r>
            <a:r>
              <a:rPr lang="en-US" sz="1400" i="1" dirty="0"/>
              <a:t>FGFR</a:t>
            </a:r>
            <a:r>
              <a:rPr lang="en-US" sz="1400" dirty="0"/>
              <a:t>-altered IR NMIBC had CR (83%) with median DOR of </a:t>
            </a:r>
            <a:br>
              <a:rPr lang="en-US" sz="1400" dirty="0"/>
            </a:br>
            <a:r>
              <a:rPr lang="en-US" sz="1400" dirty="0"/>
              <a:t>12.8 months</a:t>
            </a:r>
            <a:r>
              <a:rPr lang="en-US" sz="1400" baseline="30000" dirty="0"/>
              <a:t>13</a:t>
            </a:r>
            <a:endParaRPr lang="en-US" sz="1400" dirty="0"/>
          </a:p>
          <a:p>
            <a:pPr marL="169863" lvl="2" indent="0">
              <a:buNone/>
            </a:pPr>
            <a:endParaRPr lang="en-US" sz="1400" dirty="0"/>
          </a:p>
        </p:txBody>
      </p:sp>
      <p:sp>
        <p:nvSpPr>
          <p:cNvPr id="4" name="Footer Placeholder 3">
            <a:extLst>
              <a:ext uri="{FF2B5EF4-FFF2-40B4-BE49-F238E27FC236}">
                <a16:creationId xmlns:a16="http://schemas.microsoft.com/office/drawing/2014/main" id="{5C61BDAB-FA43-A357-806C-AF90F9296695}"/>
              </a:ext>
            </a:extLst>
          </p:cNvPr>
          <p:cNvSpPr>
            <a:spLocks noGrp="1"/>
          </p:cNvSpPr>
          <p:nvPr>
            <p:ph type="ftr" sz="quarter" idx="15"/>
          </p:nvPr>
        </p:nvSpPr>
        <p:spPr>
          <a:xfrm>
            <a:off x="355597" y="6082415"/>
            <a:ext cx="10473747" cy="63751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CR, complete response; FGFR, fibroblast growth factor receptor; HR, high risk; IR, intermediate risk; </a:t>
            </a:r>
            <a:r>
              <a:rPr kumimoji="0" lang="en-US" sz="800" b="0" i="0" u="none" strike="noStrike" kern="1200" cap="none" spc="0" normalizeH="0" baseline="0" noProof="0" dirty="0" err="1">
                <a:ln>
                  <a:noFill/>
                </a:ln>
                <a:solidFill>
                  <a:srgbClr val="000000"/>
                </a:solidFill>
                <a:effectLst/>
                <a:uLnTx/>
                <a:uFillTx/>
                <a:latin typeface="Johnson Text" panose="00000500000000000000"/>
                <a:ea typeface="+mn-ea"/>
                <a:cs typeface="+mn-cs"/>
              </a:rPr>
              <a:t>mUC</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metastatic urothelial carcinoma; NMIBC, non–muscle-invasive bladder cancer; RFS, recurrence free survival.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1. Ritch CR, et al. </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J Urol.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2020;203:505-511. 2. Hernández S, et al. </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J Clin Oncol.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2008;24:3664-3671. 3. Knowles MA, Hurst CD. </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Nat Rev Cancer</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2014;15:25-41. 4. Khalid S, et al. </a:t>
            </a:r>
            <a:r>
              <a:rPr kumimoji="0" lang="en-US" sz="800" b="0" i="1" u="none" strike="noStrike" kern="1200" cap="none" spc="0" normalizeH="0" baseline="0" noProof="0" dirty="0" err="1">
                <a:ln>
                  <a:noFill/>
                </a:ln>
                <a:solidFill>
                  <a:srgbClr val="000000"/>
                </a:solidFill>
                <a:effectLst/>
                <a:uLnTx/>
                <a:uFillTx/>
                <a:latin typeface="Johnson Text" panose="00000500000000000000"/>
                <a:ea typeface="+mn-ea"/>
                <a:cs typeface="+mn-cs"/>
              </a:rPr>
              <a:t>Eur</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 </a:t>
            </a:r>
            <a:r>
              <a:rPr kumimoji="0" lang="en-US" sz="800" b="0" i="1" u="none" strike="noStrike" kern="1200" cap="none" spc="0" normalizeH="0" baseline="0" noProof="0" dirty="0" err="1">
                <a:ln>
                  <a:noFill/>
                </a:ln>
                <a:solidFill>
                  <a:srgbClr val="000000"/>
                </a:solidFill>
                <a:effectLst/>
                <a:uLnTx/>
                <a:uFillTx/>
                <a:latin typeface="Johnson Text" panose="00000500000000000000"/>
                <a:ea typeface="+mn-ea"/>
                <a:cs typeface="+mn-cs"/>
              </a:rPr>
              <a:t>Urol</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 Open Sci.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2020;21:61-68. 5. Perera TPS, et al. </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Mol Cancer Ther</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2017;16:1010-1020. 6. E</a:t>
            </a:r>
            <a:r>
              <a:rPr kumimoji="0" lang="en-US" sz="800" b="0" i="0" u="none" strike="noStrike" kern="1200" cap="none" spc="0" normalizeH="0" baseline="0" noProof="0" dirty="0" err="1">
                <a:ln>
                  <a:noFill/>
                </a:ln>
                <a:solidFill>
                  <a:srgbClr val="000000"/>
                </a:solidFill>
                <a:effectLst/>
                <a:uLnTx/>
                <a:uFillTx/>
                <a:latin typeface="Johnson Text" panose="00000500000000000000"/>
                <a:ea typeface="+mn-ea"/>
                <a:cs typeface="+mn-cs"/>
              </a:rPr>
              <a:t>rdafitinib</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[package insert]. Horsham, PA: Janssen Products, LP; 2024. 7. </a:t>
            </a:r>
            <a:r>
              <a:rPr kumimoji="0" lang="en-US" sz="800" b="0" i="0" u="none" strike="noStrike" kern="1200" cap="none" spc="0" normalizeH="0" baseline="0" noProof="0" dirty="0" err="1">
                <a:ln>
                  <a:noFill/>
                </a:ln>
                <a:solidFill>
                  <a:srgbClr val="000000"/>
                </a:solidFill>
                <a:effectLst/>
                <a:uLnTx/>
                <a:uFillTx/>
                <a:latin typeface="Johnson Text" panose="00000500000000000000"/>
                <a:ea typeface="+mn-ea"/>
                <a:cs typeface="+mn-cs"/>
              </a:rPr>
              <a:t>Loriot</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Y, et al</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 N Engl J Med.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2019;381:338-348. 8. Siefker-Radtke AO, et al. </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Lancet Oncol.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2022;23:248-258. 9. </a:t>
            </a:r>
            <a:r>
              <a:rPr kumimoji="0" lang="en-US" sz="800" b="0" i="0" u="none" strike="noStrike" kern="1200" cap="none" spc="0" normalizeH="0" baseline="0" noProof="0" dirty="0" err="1">
                <a:ln>
                  <a:noFill/>
                </a:ln>
                <a:solidFill>
                  <a:srgbClr val="000000"/>
                </a:solidFill>
                <a:effectLst/>
                <a:uLnTx/>
                <a:uFillTx/>
                <a:latin typeface="Johnson Text" panose="00000500000000000000"/>
                <a:ea typeface="+mn-ea"/>
                <a:cs typeface="+mn-cs"/>
              </a:rPr>
              <a:t>Loriot</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Y, et al</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 N Engl J Med</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2023;21:1961-1971. 10. Daneshmand S, et al. </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J Clin Oncol.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2023;41(Suppl 6):504. 11. Catto JWF, et al.</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 J Clin Oncol.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2023;41(Suppl 6):503. 12. Catto JWF, et al.</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 Ann Oncol. </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2024;35:98-106. 13. Daneshmand S, et al. </a:t>
            </a:r>
            <a:r>
              <a:rPr kumimoji="0" lang="en-US" sz="800" b="0" i="1" u="none" strike="noStrike" kern="1200" cap="none" spc="0" normalizeH="0" baseline="0" noProof="0" dirty="0" err="1">
                <a:ln>
                  <a:noFill/>
                </a:ln>
                <a:solidFill>
                  <a:srgbClr val="000000"/>
                </a:solidFill>
                <a:effectLst/>
                <a:uLnTx/>
                <a:uFillTx/>
                <a:latin typeface="Johnson Text" panose="00000500000000000000"/>
                <a:ea typeface="+mn-ea"/>
                <a:cs typeface="+mn-cs"/>
              </a:rPr>
              <a:t>Urol</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 Oncol: Sem </a:t>
            </a:r>
            <a:r>
              <a:rPr kumimoji="0" lang="en-US" sz="800" b="0" i="1" u="none" strike="noStrike" kern="1200" cap="none" spc="0" normalizeH="0" baseline="0" noProof="0" dirty="0" err="1">
                <a:ln>
                  <a:noFill/>
                </a:ln>
                <a:solidFill>
                  <a:srgbClr val="000000"/>
                </a:solidFill>
                <a:effectLst/>
                <a:uLnTx/>
                <a:uFillTx/>
                <a:latin typeface="Johnson Text" panose="00000500000000000000"/>
                <a:ea typeface="+mn-ea"/>
                <a:cs typeface="+mn-cs"/>
              </a:rPr>
              <a:t>Orig</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 </a:t>
            </a:r>
            <a:r>
              <a:rPr kumimoji="0" lang="en-US" sz="800" b="0" i="1" u="none" strike="noStrike" kern="1200" cap="none" spc="0" normalizeH="0" baseline="0" noProof="0" dirty="0" err="1">
                <a:ln>
                  <a:noFill/>
                </a:ln>
                <a:solidFill>
                  <a:srgbClr val="000000"/>
                </a:solidFill>
                <a:effectLst/>
                <a:uLnTx/>
                <a:uFillTx/>
                <a:latin typeface="Johnson Text" panose="00000500000000000000"/>
                <a:ea typeface="+mn-ea"/>
                <a:cs typeface="+mn-cs"/>
              </a:rPr>
              <a:t>Investig</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2024;42:S58. 14. Vilaseca A, et al. </a:t>
            </a:r>
            <a:r>
              <a:rPr kumimoji="0" lang="en-US" sz="800" b="0" i="1" u="none" strike="noStrike" kern="1200" cap="none" spc="0" normalizeH="0" baseline="0" noProof="0" dirty="0">
                <a:ln>
                  <a:noFill/>
                </a:ln>
                <a:solidFill>
                  <a:srgbClr val="000000"/>
                </a:solidFill>
                <a:effectLst/>
                <a:uLnTx/>
                <a:uFillTx/>
                <a:latin typeface="Johnson Text" panose="00000500000000000000"/>
                <a:ea typeface="+mn-ea"/>
                <a:cs typeface="+mn-cs"/>
              </a:rPr>
              <a:t>Ann Oncol</a:t>
            </a:r>
            <a:r>
              <a:rPr kumimoji="0" lang="en-US" sz="800" b="0" i="0" u="none" strike="noStrike" kern="1200" cap="none" spc="0" normalizeH="0" baseline="0" noProof="0" dirty="0">
                <a:ln>
                  <a:noFill/>
                </a:ln>
                <a:solidFill>
                  <a:srgbClr val="000000"/>
                </a:solidFill>
                <a:effectLst/>
                <a:uLnTx/>
                <a:uFillTx/>
                <a:latin typeface="Johnson Text" panose="00000500000000000000"/>
                <a:ea typeface="+mn-ea"/>
                <a:cs typeface="+mn-cs"/>
              </a:rPr>
              <a:t>. 2023;34:S1343.</a:t>
            </a:r>
          </a:p>
        </p:txBody>
      </p:sp>
      <p:pic>
        <p:nvPicPr>
          <p:cNvPr id="6" name="Picture 5" descr="A diagram of a bladder cancer">
            <a:extLst>
              <a:ext uri="{FF2B5EF4-FFF2-40B4-BE49-F238E27FC236}">
                <a16:creationId xmlns:a16="http://schemas.microsoft.com/office/drawing/2014/main" id="{3DB3E8BD-0E35-2EEE-B937-3C7D21408306}"/>
              </a:ext>
            </a:extLst>
          </p:cNvPr>
          <p:cNvPicPr>
            <a:picLocks noChangeAspect="1"/>
          </p:cNvPicPr>
          <p:nvPr/>
        </p:nvPicPr>
        <p:blipFill rotWithShape="1">
          <a:blip r:embed="rId3"/>
          <a:srcRect t="7382" b="8600"/>
          <a:stretch/>
        </p:blipFill>
        <p:spPr>
          <a:xfrm>
            <a:off x="7302615" y="1855252"/>
            <a:ext cx="3327173" cy="2836800"/>
          </a:xfrm>
          <a:prstGeom prst="rect">
            <a:avLst/>
          </a:prstGeom>
        </p:spPr>
      </p:pic>
      <p:sp>
        <p:nvSpPr>
          <p:cNvPr id="8" name="TextBox 7">
            <a:extLst>
              <a:ext uri="{FF2B5EF4-FFF2-40B4-BE49-F238E27FC236}">
                <a16:creationId xmlns:a16="http://schemas.microsoft.com/office/drawing/2014/main" id="{561E50A7-ADBE-4757-14DD-8B41B182A60F}"/>
              </a:ext>
            </a:extLst>
          </p:cNvPr>
          <p:cNvSpPr txBox="1"/>
          <p:nvPr/>
        </p:nvSpPr>
        <p:spPr>
          <a:xfrm>
            <a:off x="6500195" y="5164229"/>
            <a:ext cx="5020913" cy="738664"/>
          </a:xfrm>
          <a:prstGeom prst="rect">
            <a:avLst/>
          </a:prstGeom>
          <a:noFill/>
          <a:ln w="12700">
            <a:solidFill>
              <a:schemeClr val="bg2"/>
            </a:solidFill>
          </a:ln>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rPr>
              <a:t>In a first-in-human study, TAR-210 was well tolerated with promising clinical activity in </a:t>
            </a:r>
            <a:r>
              <a:rPr kumimoji="0" lang="en-US" sz="1400" b="0" i="1" u="none" strike="noStrike" kern="1200" cap="none" spc="0" normalizeH="0" baseline="0" noProof="0" dirty="0">
                <a:ln>
                  <a:noFill/>
                </a:ln>
                <a:solidFill>
                  <a:srgbClr val="000000"/>
                </a:solidFill>
                <a:effectLst/>
                <a:uLnTx/>
                <a:uFillTx/>
                <a:latin typeface="Johnson Text" panose="00000500000000000000"/>
                <a:ea typeface="+mn-ea"/>
                <a:cs typeface="+mn-cs"/>
              </a:rPr>
              <a:t>FGFR</a:t>
            </a: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rPr>
              <a:t>-altered </a:t>
            </a:r>
            <a:r>
              <a:rPr kumimoji="0" lang="en-US" sz="1400" b="1" i="0" u="none" strike="noStrike" kern="1200" cap="none" spc="0" normalizeH="0" baseline="0" noProof="0" dirty="0">
                <a:ln>
                  <a:noFill/>
                </a:ln>
                <a:solidFill>
                  <a:srgbClr val="000000"/>
                </a:solidFill>
                <a:effectLst/>
                <a:uLnTx/>
                <a:uFillTx/>
                <a:latin typeface="Johnson Text" panose="00000500000000000000"/>
                <a:ea typeface="+mn-ea"/>
                <a:cs typeface="+mn-cs"/>
              </a:rPr>
              <a:t>HR NMIBC (RFS rate: 82%) </a:t>
            </a: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rPr>
              <a:t>and </a:t>
            </a:r>
            <a:r>
              <a:rPr kumimoji="0" lang="en-US" sz="1400" b="1" i="0" u="none" strike="noStrike" kern="1200" cap="none" spc="0" normalizeH="0" baseline="0" noProof="0" dirty="0">
                <a:ln>
                  <a:noFill/>
                </a:ln>
                <a:solidFill>
                  <a:srgbClr val="EB1700"/>
                </a:solidFill>
                <a:effectLst/>
                <a:uLnTx/>
                <a:uFillTx/>
                <a:latin typeface="Johnson Text" panose="00000500000000000000"/>
                <a:ea typeface="+mn-ea"/>
                <a:cs typeface="+mn-cs"/>
              </a:rPr>
              <a:t>IR NMIBC (CR rate: 87%)</a:t>
            </a:r>
            <a:r>
              <a:rPr kumimoji="0" lang="en-US" sz="1400" b="0" i="0" u="none" strike="noStrike" kern="1200" cap="none" spc="0" normalizeH="0" baseline="0" noProof="0" dirty="0">
                <a:ln>
                  <a:noFill/>
                </a:ln>
                <a:solidFill>
                  <a:srgbClr val="000000"/>
                </a:solidFill>
                <a:effectLst/>
                <a:uLnTx/>
                <a:uFillTx/>
                <a:latin typeface="Johnson Text" panose="00000500000000000000"/>
                <a:ea typeface="+mn-ea"/>
                <a:cs typeface="+mn-cs"/>
              </a:rPr>
              <a:t>.</a:t>
            </a:r>
            <a:r>
              <a:rPr kumimoji="0" lang="en-US" sz="1400" b="0" i="0" u="none" strike="noStrike" kern="1200" cap="none" spc="0" normalizeH="0" baseline="30000" noProof="0" dirty="0">
                <a:ln>
                  <a:noFill/>
                </a:ln>
                <a:solidFill>
                  <a:srgbClr val="000000"/>
                </a:solidFill>
                <a:effectLst/>
                <a:uLnTx/>
                <a:uFillTx/>
                <a:latin typeface="Johnson Text" panose="00000500000000000000"/>
                <a:ea typeface="+mn-ea"/>
                <a:cs typeface="+mn-cs"/>
              </a:rPr>
              <a:t>14</a:t>
            </a:r>
            <a:endParaRPr kumimoji="0" lang="en-US" sz="1400" b="0" i="0" u="none" strike="noStrike" kern="1200" cap="none" spc="0" normalizeH="0" baseline="30000" noProof="0" dirty="0">
              <a:ln>
                <a:noFill/>
              </a:ln>
              <a:solidFill>
                <a:srgbClr val="FFFFFF"/>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id="{D63553B0-57F7-362C-7A65-0765E6F35612}"/>
              </a:ext>
            </a:extLst>
          </p:cNvPr>
          <p:cNvSpPr txBox="1"/>
          <p:nvPr/>
        </p:nvSpPr>
        <p:spPr>
          <a:xfrm>
            <a:off x="6348549" y="4602681"/>
            <a:ext cx="5235305"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Johnson Text" panose="00000500000000000000"/>
                <a:ea typeface="+mn-ea"/>
                <a:cs typeface="+mn-cs"/>
              </a:rPr>
              <a:t>TAR-210 is placed using a urinary placement catheter in </a:t>
            </a:r>
            <a:br>
              <a:rPr kumimoji="0" lang="en-US" sz="1100" b="0" i="0" u="none" strike="noStrike" kern="1200" cap="none" spc="0" normalizeH="0" baseline="0" noProof="0" dirty="0">
                <a:ln>
                  <a:noFill/>
                </a:ln>
                <a:solidFill>
                  <a:srgbClr val="000000"/>
                </a:solidFill>
                <a:effectLst/>
                <a:uLnTx/>
                <a:uFillTx/>
                <a:latin typeface="Johnson Text" panose="00000500000000000000"/>
                <a:ea typeface="+mn-ea"/>
                <a:cs typeface="+mn-cs"/>
              </a:rPr>
            </a:br>
            <a:r>
              <a:rPr kumimoji="0" lang="en-US" sz="1100" b="0" i="0" u="none" strike="noStrike" kern="1200" cap="none" spc="0" normalizeH="0" baseline="0" noProof="0" dirty="0">
                <a:ln>
                  <a:noFill/>
                </a:ln>
                <a:solidFill>
                  <a:srgbClr val="000000"/>
                </a:solidFill>
                <a:effectLst/>
                <a:uLnTx/>
                <a:uFillTx/>
                <a:latin typeface="Johnson Text" panose="00000500000000000000"/>
                <a:ea typeface="+mn-ea"/>
                <a:cs typeface="+mn-cs"/>
              </a:rPr>
              <a:t>a 2-3 minute  in-office procedure.</a:t>
            </a:r>
          </a:p>
        </p:txBody>
      </p:sp>
      <p:sp>
        <p:nvSpPr>
          <p:cNvPr id="7" name="TextBox 6">
            <a:extLst>
              <a:ext uri="{FF2B5EF4-FFF2-40B4-BE49-F238E27FC236}">
                <a16:creationId xmlns:a16="http://schemas.microsoft.com/office/drawing/2014/main" id="{EDCD49D0-BAB4-EE79-59C0-086C4E916D41}"/>
              </a:ext>
            </a:extLst>
          </p:cNvPr>
          <p:cNvSpPr txBox="1"/>
          <p:nvPr/>
        </p:nvSpPr>
        <p:spPr>
          <a:xfrm>
            <a:off x="6096000" y="1432777"/>
            <a:ext cx="5740402" cy="5232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Johnson Text" panose="00000500000000000000"/>
                <a:ea typeface="+mn-ea"/>
                <a:cs typeface="+mn-cs"/>
              </a:rPr>
              <a:t>TAR-210 is a novel targeted releasing system designed for sustained local delivery of erdafitinib over 3 months in the bladder</a:t>
            </a:r>
          </a:p>
        </p:txBody>
      </p:sp>
    </p:spTree>
    <p:extLst>
      <p:ext uri="{BB962C8B-B14F-4D97-AF65-F5344CB8AC3E}">
        <p14:creationId xmlns:p14="http://schemas.microsoft.com/office/powerpoint/2010/main" val="28920174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RNRSTYLE" val="Footnote"/>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RNRSTYLE" val="Footnote"/>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RNRSTYLE" val="Footnote"/>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RNRSTYLE" val="Footnot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C_White_PPT_Template">
  <a:themeElements>
    <a:clrScheme name="ClevelandClinic 12">
      <a:dk1>
        <a:srgbClr val="919191"/>
      </a:dk1>
      <a:lt1>
        <a:srgbClr val="FFFFFF"/>
      </a:lt1>
      <a:dk2>
        <a:srgbClr val="000000"/>
      </a:dk2>
      <a:lt2>
        <a:srgbClr val="618FFD"/>
      </a:lt2>
      <a:accent1>
        <a:srgbClr val="00AE00"/>
      </a:accent1>
      <a:accent2>
        <a:srgbClr val="FC0128"/>
      </a:accent2>
      <a:accent3>
        <a:srgbClr val="AAAAAA"/>
      </a:accent3>
      <a:accent4>
        <a:srgbClr val="DADADA"/>
      </a:accent4>
      <a:accent5>
        <a:srgbClr val="AAD3AA"/>
      </a:accent5>
      <a:accent6>
        <a:srgbClr val="E40123"/>
      </a:accent6>
      <a:hlink>
        <a:srgbClr val="FAFD00"/>
      </a:hlink>
      <a:folHlink>
        <a:srgbClr val="AAF4FC"/>
      </a:folHlink>
    </a:clrScheme>
    <a:fontScheme name="ClevelandClinic">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evelandClin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evelandClin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evelandClin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evelandClin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evelandClin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evelandClin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evelandClin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levelandClinic 8">
        <a:dk1>
          <a:srgbClr val="919191"/>
        </a:dk1>
        <a:lt1>
          <a:srgbClr val="FFFFFF"/>
        </a:lt1>
        <a:dk2>
          <a:srgbClr val="000000"/>
        </a:dk2>
        <a:lt2>
          <a:srgbClr val="618FFD"/>
        </a:lt2>
        <a:accent1>
          <a:srgbClr val="618FFD"/>
        </a:accent1>
        <a:accent2>
          <a:srgbClr val="00AE00"/>
        </a:accent2>
        <a:accent3>
          <a:srgbClr val="AAAAAA"/>
        </a:accent3>
        <a:accent4>
          <a:srgbClr val="DADADA"/>
        </a:accent4>
        <a:accent5>
          <a:srgbClr val="B7C6FE"/>
        </a:accent5>
        <a:accent6>
          <a:srgbClr val="009D00"/>
        </a:accent6>
        <a:hlink>
          <a:srgbClr val="FC0128"/>
        </a:hlink>
        <a:folHlink>
          <a:srgbClr val="CECECE"/>
        </a:folHlink>
      </a:clrScheme>
      <a:clrMap bg1="dk2" tx1="lt1" bg2="dk1" tx2="lt2" accent1="accent1" accent2="accent2" accent3="accent3" accent4="accent4" accent5="accent5" accent6="accent6" hlink="hlink" folHlink="folHlink"/>
    </a:extraClrScheme>
    <a:extraClrScheme>
      <a:clrScheme name="ClevelandClinic 9">
        <a:dk1>
          <a:srgbClr val="919191"/>
        </a:dk1>
        <a:lt1>
          <a:srgbClr val="FFFFFF"/>
        </a:lt1>
        <a:dk2>
          <a:srgbClr val="000000"/>
        </a:dk2>
        <a:lt2>
          <a:srgbClr val="618FFD"/>
        </a:lt2>
        <a:accent1>
          <a:srgbClr val="00AE00"/>
        </a:accent1>
        <a:accent2>
          <a:srgbClr val="00AE00"/>
        </a:accent2>
        <a:accent3>
          <a:srgbClr val="AAAAAA"/>
        </a:accent3>
        <a:accent4>
          <a:srgbClr val="DADADA"/>
        </a:accent4>
        <a:accent5>
          <a:srgbClr val="AAD3AA"/>
        </a:accent5>
        <a:accent6>
          <a:srgbClr val="009D00"/>
        </a:accent6>
        <a:hlink>
          <a:srgbClr val="FC0128"/>
        </a:hlink>
        <a:folHlink>
          <a:srgbClr val="CECECE"/>
        </a:folHlink>
      </a:clrScheme>
      <a:clrMap bg1="dk2" tx1="lt1" bg2="dk1" tx2="lt2" accent1="accent1" accent2="accent2" accent3="accent3" accent4="accent4" accent5="accent5" accent6="accent6" hlink="hlink" folHlink="folHlink"/>
    </a:extraClrScheme>
    <a:extraClrScheme>
      <a:clrScheme name="ClevelandClinic 10">
        <a:dk1>
          <a:srgbClr val="919191"/>
        </a:dk1>
        <a:lt1>
          <a:srgbClr val="FFFFFF"/>
        </a:lt1>
        <a:dk2>
          <a:srgbClr val="000000"/>
        </a:dk2>
        <a:lt2>
          <a:srgbClr val="618FFD"/>
        </a:lt2>
        <a:accent1>
          <a:srgbClr val="00AE00"/>
        </a:accent1>
        <a:accent2>
          <a:srgbClr val="FC0128"/>
        </a:accent2>
        <a:accent3>
          <a:srgbClr val="AAAAAA"/>
        </a:accent3>
        <a:accent4>
          <a:srgbClr val="DADADA"/>
        </a:accent4>
        <a:accent5>
          <a:srgbClr val="AAD3AA"/>
        </a:accent5>
        <a:accent6>
          <a:srgbClr val="E40123"/>
        </a:accent6>
        <a:hlink>
          <a:srgbClr val="FC0128"/>
        </a:hlink>
        <a:folHlink>
          <a:srgbClr val="CECECE"/>
        </a:folHlink>
      </a:clrScheme>
      <a:clrMap bg1="dk2" tx1="lt1" bg2="dk1" tx2="lt2" accent1="accent1" accent2="accent2" accent3="accent3" accent4="accent4" accent5="accent5" accent6="accent6" hlink="hlink" folHlink="folHlink"/>
    </a:extraClrScheme>
    <a:extraClrScheme>
      <a:clrScheme name="ClevelandClinic 11">
        <a:dk1>
          <a:srgbClr val="919191"/>
        </a:dk1>
        <a:lt1>
          <a:srgbClr val="FFFFFF"/>
        </a:lt1>
        <a:dk2>
          <a:srgbClr val="000000"/>
        </a:dk2>
        <a:lt2>
          <a:srgbClr val="618FFD"/>
        </a:lt2>
        <a:accent1>
          <a:srgbClr val="00AE00"/>
        </a:accent1>
        <a:accent2>
          <a:srgbClr val="FC0128"/>
        </a:accent2>
        <a:accent3>
          <a:srgbClr val="AAAAAA"/>
        </a:accent3>
        <a:accent4>
          <a:srgbClr val="DADADA"/>
        </a:accent4>
        <a:accent5>
          <a:srgbClr val="AAD3AA"/>
        </a:accent5>
        <a:accent6>
          <a:srgbClr val="E40123"/>
        </a:accent6>
        <a:hlink>
          <a:srgbClr val="FAFD00"/>
        </a:hlink>
        <a:folHlink>
          <a:srgbClr val="CECECE"/>
        </a:folHlink>
      </a:clrScheme>
      <a:clrMap bg1="dk2" tx1="lt1" bg2="dk1" tx2="lt2" accent1="accent1" accent2="accent2" accent3="accent3" accent4="accent4" accent5="accent5" accent6="accent6" hlink="hlink" folHlink="folHlink"/>
    </a:extraClrScheme>
    <a:extraClrScheme>
      <a:clrScheme name="ClevelandClinic 12">
        <a:dk1>
          <a:srgbClr val="919191"/>
        </a:dk1>
        <a:lt1>
          <a:srgbClr val="FFFFFF"/>
        </a:lt1>
        <a:dk2>
          <a:srgbClr val="000000"/>
        </a:dk2>
        <a:lt2>
          <a:srgbClr val="618FFD"/>
        </a:lt2>
        <a:accent1>
          <a:srgbClr val="00AE00"/>
        </a:accent1>
        <a:accent2>
          <a:srgbClr val="FC0128"/>
        </a:accent2>
        <a:accent3>
          <a:srgbClr val="AAAAAA"/>
        </a:accent3>
        <a:accent4>
          <a:srgbClr val="DADADA"/>
        </a:accent4>
        <a:accent5>
          <a:srgbClr val="AAD3AA"/>
        </a:accent5>
        <a:accent6>
          <a:srgbClr val="E40123"/>
        </a:accent6>
        <a:hlink>
          <a:srgbClr val="FAFD00"/>
        </a:hlink>
        <a:folHlink>
          <a:srgbClr val="AAF4FC"/>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1_Office Theme">
  <a:themeElements>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Janssen Brand">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Janssen Brand">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Janssen Brand">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ffice Theme">
  <a:themeElements>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Project Billboard_Johnson fonts">
      <a:majorFont>
        <a:latin typeface="Johnson Display"/>
        <a:ea typeface=""/>
        <a:cs typeface=""/>
      </a:majorFont>
      <a:minorFont>
        <a:latin typeface="Johnson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Custom Design">
  <a:themeElements>
    <a:clrScheme name="B2B_2024 colour palette">
      <a:dk1>
        <a:srgbClr val="1B2F5C"/>
      </a:dk1>
      <a:lt1>
        <a:sysClr val="window" lastClr="FFFFFF"/>
      </a:lt1>
      <a:dk2>
        <a:srgbClr val="213A72"/>
      </a:dk2>
      <a:lt2>
        <a:srgbClr val="E8E8E8"/>
      </a:lt2>
      <a:accent1>
        <a:srgbClr val="00539A"/>
      </a:accent1>
      <a:accent2>
        <a:srgbClr val="00ADEE"/>
      </a:accent2>
      <a:accent3>
        <a:srgbClr val="F05A22"/>
      </a:accent3>
      <a:accent4>
        <a:srgbClr val="213A72"/>
      </a:accent4>
      <a:accent5>
        <a:srgbClr val="1B2F5C"/>
      </a:accent5>
      <a:accent6>
        <a:srgbClr val="00539A"/>
      </a:accent6>
      <a:hlink>
        <a:srgbClr val="00ADEE"/>
      </a:hlink>
      <a:folHlink>
        <a:srgbClr val="F05A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8.xml><?xml version="1.0" encoding="utf-8"?>
<a:theme xmlns:a="http://schemas.openxmlformats.org/drawingml/2006/main" name="9_Office Theme">
  <a:themeElements>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Janssen Brand">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0_Office Theme">
  <a:themeElements>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Project Billboard_Johnson fonts">
      <a:majorFont>
        <a:latin typeface="Johnson Display"/>
        <a:ea typeface=""/>
        <a:cs typeface=""/>
      </a:majorFont>
      <a:minorFont>
        <a:latin typeface="Johnson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J&amp;J">
      <a:majorFont>
        <a:latin typeface="Johnson Display"/>
        <a:ea typeface=""/>
        <a:cs typeface=""/>
      </a:majorFont>
      <a:minorFont>
        <a:latin typeface="Johnson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5_Office Theme">
  <a:themeElements>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J&amp;J">
      <a:majorFont>
        <a:latin typeface="Johnson Display"/>
        <a:ea typeface=""/>
        <a:cs typeface=""/>
      </a:majorFont>
      <a:minorFont>
        <a:latin typeface="Johnson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_Atezo External No Logo White">
  <a:themeElements>
    <a:clrScheme name="Custom 32">
      <a:dk1>
        <a:srgbClr val="000000"/>
      </a:dk1>
      <a:lt1>
        <a:sysClr val="window" lastClr="FFFFFF"/>
      </a:lt1>
      <a:dk2>
        <a:srgbClr val="0066CC"/>
      </a:dk2>
      <a:lt2>
        <a:srgbClr val="FFFFFF"/>
      </a:lt2>
      <a:accent1>
        <a:srgbClr val="FF3300"/>
      </a:accent1>
      <a:accent2>
        <a:srgbClr val="99AD48"/>
      </a:accent2>
      <a:accent3>
        <a:srgbClr val="FFC000"/>
      </a:accent3>
      <a:accent4>
        <a:srgbClr val="96295F"/>
      </a:accent4>
      <a:accent5>
        <a:srgbClr val="702EA0"/>
      </a:accent5>
      <a:accent6>
        <a:srgbClr val="595959"/>
      </a:accent6>
      <a:hlink>
        <a:srgbClr val="0066CC"/>
      </a:hlink>
      <a:folHlink>
        <a:srgbClr val="FF33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tx1"/>
          </a:solidFill>
          <a:round/>
          <a:headEnd type="none" w="sm" len="sm"/>
          <a:tailEnd type="none" w="sm" len="sm"/>
        </a:ln>
        <a:effectLst/>
      </a:spPr>
      <a:bodyPr wrap="square" rtlCol="0" anchor="ctr">
        <a:spAutoFit/>
      </a:bodyPr>
      <a:lstStyle>
        <a:defPPr algn="ctr">
          <a:spcBef>
            <a:spcPct val="0"/>
          </a:spcBef>
          <a:spcAft>
            <a:spcPct val="0"/>
          </a:spcAft>
          <a:defRPr sz="1800" b="1" dirty="0" err="1" smtClean="0">
            <a:ea typeface="MS PGothic" pitchFamily="34" charset="-128"/>
            <a:cs typeface="ヒラギノ角ゴ Pro W3"/>
          </a:defRPr>
        </a:defPPr>
      </a:lst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effectLst/>
      </a:spPr>
      <a:bodyPr wrap="none" lIns="72000" tIns="72000" rIns="72000" bIns="72000" rtlCol="0" anchor="ctr">
        <a:spAutoFit/>
      </a:bodyPr>
      <a:lstStyle>
        <a:defPPr>
          <a:defRPr sz="1400" b="1" kern="0" dirty="0" smtClean="0"/>
        </a:defPPr>
      </a:lstStyle>
    </a:txDef>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Override1.xml><?xml version="1.0" encoding="utf-8"?>
<a:themeOverride xmlns:a="http://schemas.openxmlformats.org/drawingml/2006/main">
  <a:clrScheme name="JIM Branding">
    <a:dk1>
      <a:srgbClr val="FFFFFF"/>
    </a:dk1>
    <a:lt1>
      <a:srgbClr val="000000"/>
    </a:lt1>
    <a:dk2>
      <a:srgbClr val="564C47"/>
    </a:dk2>
    <a:lt2>
      <a:srgbClr val="EB1700"/>
    </a:lt2>
    <a:accent1>
      <a:srgbClr val="EB1700"/>
    </a:accent1>
    <a:accent2>
      <a:srgbClr val="000000"/>
    </a:accent2>
    <a:accent3>
      <a:srgbClr val="A39992"/>
    </a:accent3>
    <a:accent4>
      <a:srgbClr val="0F68B2"/>
    </a:accent4>
    <a:accent5>
      <a:srgbClr val="328714"/>
    </a:accent5>
    <a:accent6>
      <a:srgbClr val="8C3BBB"/>
    </a:accent6>
    <a:hlink>
      <a:srgbClr val="EB1700"/>
    </a:hlink>
    <a:folHlink>
      <a:srgbClr val="000000"/>
    </a:folHlink>
  </a:clrScheme>
  <a:fontScheme name="Project Billboard_Johnson fonts">
    <a:majorFont>
      <a:latin typeface="Johnson Display"/>
      <a:ea typeface=""/>
      <a:cs typeface=""/>
    </a:majorFont>
    <a:minorFont>
      <a:latin typeface="Johnson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65396</TotalTime>
  <Words>12902</Words>
  <Application>Microsoft Macintosh PowerPoint</Application>
  <PresentationFormat>Widescreen</PresentationFormat>
  <Paragraphs>2146</Paragraphs>
  <Slides>151</Slides>
  <Notes>101</Notes>
  <HiddenSlides>0</HiddenSlides>
  <MMClips>0</MMClips>
  <ScaleCrop>false</ScaleCrop>
  <HeadingPairs>
    <vt:vector size="6" baseType="variant">
      <vt:variant>
        <vt:lpstr>Fonts Used</vt:lpstr>
      </vt:variant>
      <vt:variant>
        <vt:i4>27</vt:i4>
      </vt:variant>
      <vt:variant>
        <vt:lpstr>Theme</vt:lpstr>
      </vt:variant>
      <vt:variant>
        <vt:i4>25</vt:i4>
      </vt:variant>
      <vt:variant>
        <vt:lpstr>Slide Titles</vt:lpstr>
      </vt:variant>
      <vt:variant>
        <vt:i4>151</vt:i4>
      </vt:variant>
    </vt:vector>
  </HeadingPairs>
  <TitlesOfParts>
    <vt:vector size="203" baseType="lpstr">
      <vt:lpstr>ＭＳ Ｐゴシック</vt:lpstr>
      <vt:lpstr>ＭＳ Ｐゴシック</vt:lpstr>
      <vt:lpstr>Aptos</vt:lpstr>
      <vt:lpstr>Aptos Display</vt:lpstr>
      <vt:lpstr>Arial</vt:lpstr>
      <vt:lpstr>Arial Narrow</vt:lpstr>
      <vt:lpstr>Arial Nova</vt:lpstr>
      <vt:lpstr>Avenir Black</vt:lpstr>
      <vt:lpstr>Avenir Book</vt:lpstr>
      <vt:lpstr>Calibri</vt:lpstr>
      <vt:lpstr>Calibri Light</vt:lpstr>
      <vt:lpstr>Century Gothic</vt:lpstr>
      <vt:lpstr>Courier New</vt:lpstr>
      <vt:lpstr>Helvetica</vt:lpstr>
      <vt:lpstr>Johnson Display</vt:lpstr>
      <vt:lpstr>Johnson Text</vt:lpstr>
      <vt:lpstr>Open Sans</vt:lpstr>
      <vt:lpstr>OpenSans</vt:lpstr>
      <vt:lpstr>Symbol</vt:lpstr>
      <vt:lpstr>System Font Regular</vt:lpstr>
      <vt:lpstr>Times</vt:lpstr>
      <vt:lpstr>Times New Roman</vt:lpstr>
      <vt:lpstr>Trebuchet MS</vt:lpstr>
      <vt:lpstr>Trebuchet MS Bold</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2022_CCO_Template</vt:lpstr>
      <vt:lpstr>CC_White_PPT_Template</vt:lpstr>
      <vt:lpstr>Office Theme</vt:lpstr>
      <vt:lpstr>Tema di Office</vt:lpstr>
      <vt:lpstr>1_Office Theme</vt:lpstr>
      <vt:lpstr>2_Office Theme</vt:lpstr>
      <vt:lpstr>6_Office Theme</vt:lpstr>
      <vt:lpstr>7_Office Theme</vt:lpstr>
      <vt:lpstr>Custom Design</vt:lpstr>
      <vt:lpstr>9_Office Theme</vt:lpstr>
      <vt:lpstr>10_Office Theme</vt:lpstr>
      <vt:lpstr>4_Office Theme</vt:lpstr>
      <vt:lpstr>5_Office Theme</vt:lpstr>
      <vt:lpstr>3_Office Theme</vt:lpstr>
      <vt:lpstr>8_Office Theme</vt:lpstr>
      <vt:lpstr>11_Office Theme</vt:lpstr>
      <vt:lpstr>1_Atezo External No Logo White</vt:lpstr>
      <vt:lpstr>Second Opinion: Integrating Novel Approaches  into the Management of Non-Muscle-Invasive  and Muscle-Invasive Bladder Cancer</vt:lpstr>
      <vt:lpstr>Faculty</vt:lpstr>
      <vt:lpstr>Second Opinion</vt:lpstr>
      <vt:lpstr>Dr Galsky — Disclosures Faculty</vt:lpstr>
      <vt:lpstr>Dr Gupta — Disclosures Faculty</vt:lpstr>
      <vt:lpstr>Prof Necchi — Disclosures Faculty</vt:lpstr>
      <vt:lpstr>Dr Friedlander — Disclosures Moderator</vt:lpstr>
      <vt:lpstr>Dr Plimack — Disclosures Consulting Clinical Investigator</vt:lpstr>
      <vt:lpstr>Prof Powles — Disclosures Consulting Clinical Investigator</vt:lpstr>
      <vt:lpstr>Commercial Support</vt:lpstr>
      <vt:lpstr>PowerPoint Presentation</vt:lpstr>
      <vt:lpstr>Second Opinion: Clinical Investigators Provide  Perspectives on the Future Role of AKT Inhibition  in the Management of Prostate Cancer</vt:lpstr>
      <vt:lpstr>PowerPoint Presentation</vt:lpstr>
      <vt:lpstr>Clinicians in the Meeting Room</vt:lpstr>
      <vt:lpstr>Clinicians Attending via Zoom</vt:lpstr>
      <vt:lpstr>About the Enduring Program</vt:lpstr>
      <vt:lpstr>Second Opinion: Integrating Novel Approaches  into the Management of Non-Muscle-Invasive  and Muscle-Invasive Bladder Cancer</vt:lpstr>
      <vt:lpstr>Agenda</vt:lpstr>
      <vt:lpstr>Agenda</vt:lpstr>
      <vt:lpstr> Optimal Use of Anti-PD-1/PD-L1 Antibodies in Non-Muscle-Invasive Bladder Cancer (NMIBC) </vt:lpstr>
      <vt:lpstr>Outline </vt:lpstr>
      <vt:lpstr>BCG is the Standard of Care for treatment-naïve NMIBC</vt:lpstr>
      <vt:lpstr>Why add PD-1 immunotherapy to BCG?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on Practice</vt:lpstr>
      <vt:lpstr>PowerPoint Presentation</vt:lpstr>
      <vt:lpstr>PowerPoint Presentation</vt:lpstr>
      <vt:lpstr>PowerPoint Presentation</vt:lpstr>
      <vt:lpstr>PowerPoint Presentation</vt:lpstr>
      <vt:lpstr>PowerPoint Presentation</vt:lpstr>
      <vt:lpstr>Impact on Practice</vt:lpstr>
      <vt:lpstr>Summary</vt:lpstr>
      <vt:lpstr>PowerPoint Presentation</vt:lpstr>
      <vt:lpstr>PowerPoint Presentation</vt:lpstr>
      <vt:lpstr>Second Opinion</vt:lpstr>
      <vt:lpstr>QUESTIONS FOR THE FACULTY</vt:lpstr>
      <vt:lpstr>QUESTIONS FOR THE FACULTY</vt:lpstr>
      <vt:lpstr>Second Opinion</vt:lpstr>
      <vt:lpstr>QUESTIONS FOR THE FACULTY</vt:lpstr>
      <vt:lpstr>QUESTIONS FOR THE FACULTY</vt:lpstr>
      <vt:lpstr>QUESTIONS FOR THE FACULTY</vt:lpstr>
      <vt:lpstr>Agenda</vt:lpstr>
      <vt:lpstr>Evolving Management of Muscle-Invasive Bladder Cancer (MIBC)</vt:lpstr>
      <vt:lpstr>     Completed Adjuvant IO trials in high-risk MIUC</vt:lpstr>
      <vt:lpstr>CheckMate-274 DFS 5-year follow-up</vt:lpstr>
      <vt:lpstr>CheckMate-274 5 year OS trend with Nivo</vt:lpstr>
      <vt:lpstr>Phase 3 Peri-operative IO-based Trials in MIBC</vt:lpstr>
      <vt:lpstr>NIAGARA: Study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and Future Directions</vt:lpstr>
      <vt:lpstr>Second Opinion</vt:lpstr>
      <vt:lpstr>QUESTIONS FOR THE FACULTY</vt:lpstr>
      <vt:lpstr>Second Opinion</vt:lpstr>
      <vt:lpstr>QUESTIONS FOR THE FACULTY</vt:lpstr>
      <vt:lpstr>QUESTIONS FOR THE FACULTY</vt:lpstr>
      <vt:lpstr>Agenda</vt:lpstr>
      <vt:lpstr>PowerPoint Presentation</vt:lpstr>
      <vt:lpstr>Unmet Needs Across the Disease Spectrum</vt:lpstr>
      <vt:lpstr>Background</vt:lpstr>
      <vt:lpstr>Treatment approaches for high-risk NMIBC unresponsive to BCG</vt:lpstr>
      <vt:lpstr>TAR development in Nonmetastatic Bladder Cancer</vt:lpstr>
      <vt:lpstr>Phase 2b SunRISe-1 Study: Cohort 2 BCG-Unresponsive  HR NMIBC CIS ± Papillary Disease </vt:lpstr>
      <vt:lpstr>Highest CR Rate to Date With Rapid Onset After TAR-200 Monotherapy in BCG-Unresponsive HR NMIBC CIS ± Papillary Disease</vt:lpstr>
      <vt:lpstr>Durable Responses With TAR-200 Monotherapy</vt:lpstr>
      <vt:lpstr>TAR-200 Monotherapy Safety Profile </vt:lpstr>
      <vt:lpstr>PowerPoint Presentation</vt:lpstr>
      <vt:lpstr>  Cohort 4 interim results: 6- and 9-Month DFS Rates With TAR-200 Monotherapy  in Papillary Disease–Only HR NMIBC</vt:lpstr>
      <vt:lpstr>SunRISe-3 (NCT05714202) Is a Phase 3, Open-Label, Multicenter Randomized Study</vt:lpstr>
      <vt:lpstr>SunRISe-5 (NCT06211764) Is an Open-Label, Multicenter  Phase 3 Study</vt:lpstr>
      <vt:lpstr>PowerPoint Presentation</vt:lpstr>
      <vt:lpstr>FGFR Mutations Are Frequently Observed in Bladder Cancer1</vt:lpstr>
      <vt:lpstr>THOR-2: Oral Erdafitinib Final Results  </vt:lpstr>
      <vt:lpstr>TAR-210 is a Novel Intravesical Targeted Releasing System Designed to Deliver Erdafitinib for Patients With Bladder Cancer </vt:lpstr>
      <vt:lpstr>TAR-210 First-in-Human Phase 1: Cohorts 1 and 3</vt:lpstr>
      <vt:lpstr>TAR-210 HR NMIBC (Cohort 1): Results</vt:lpstr>
      <vt:lpstr>TAR-210 IR NMIBC (Cohort 3): Results </vt:lpstr>
      <vt:lpstr>TAR-210 Provided Sustained Erdafitinib Concentrations in Urine With Very Low Plasma Concentrations</vt:lpstr>
      <vt:lpstr>Safety and Tolerability of TAR-210 in HR NMIBC (Cohort 1)  and IR NMIBC (Cohort 3)</vt:lpstr>
      <vt:lpstr>MoonRISe-1: An Open-Label, Multicenter, Randomized Phase 3 Study to Evaluate Efficacy and Safety of TAR-210 vs Intravesical Chemotherapy in Patients With  FGFR-Altered, Low-Grade IR NMIBC </vt:lpstr>
      <vt:lpstr>MoonRISe-3: Phase 3 Study of TAR-210 vs Intravesical Chemotherapy in Patients With BCG-treated, FGFR-altered Papillary-only HR NMIBC</vt:lpstr>
      <vt:lpstr>Summary of the Key Efficacy and Safety Outcomes of Novel Therapies for the Treatment of HR NMIBC</vt:lpstr>
      <vt:lpstr>PowerPoint Presentation</vt:lpstr>
      <vt:lpstr>PowerPoint Presentation</vt:lpstr>
      <vt:lpstr>PowerPoint Presentation</vt:lpstr>
      <vt:lpstr>Sunrise-4: Primary results</vt:lpstr>
      <vt:lpstr>Evolving treatment landscape for NMIBC</vt:lpstr>
      <vt:lpstr>Second Opinion</vt:lpstr>
      <vt:lpstr>QUESTIONS FOR THE FACULTY</vt:lpstr>
      <vt:lpstr>QUESTIONS FOR THE FACULTY</vt:lpstr>
      <vt:lpstr>Second Opinion</vt:lpstr>
      <vt:lpstr>QUESTIONS FOR THE FACULTY</vt:lpstr>
      <vt:lpstr>QUESTIONS FOR THE FACULTY</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Opinion</vt:lpstr>
      <vt:lpstr>QUESTIONS FOR THE FACULTY</vt:lpstr>
      <vt:lpstr>QUESTIONS FOR THE FACULTY</vt:lpstr>
      <vt:lpstr>Second Opinion</vt:lpstr>
      <vt:lpstr>QUESTIONS FOR THE FACULTY</vt:lpstr>
      <vt:lpstr>QUESTIONS FOR THE FACULTY</vt:lpstr>
      <vt:lpstr>Second Opinion: Clinical Investigators Provide  Perspectives on the Future Role of AKT Inhibition  in the Management of Prostate Cancer</vt:lpstr>
      <vt:lpstr>Thank you for joining us! Your feedback is very important to us.   Please complete the survey currently available via the corresponding QR code on the printed handout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Rendina</cp:lastModifiedBy>
  <cp:revision>7959</cp:revision>
  <cp:lastPrinted>2020-08-04T16:05:31Z</cp:lastPrinted>
  <dcterms:created xsi:type="dcterms:W3CDTF">2013-03-19T19:50:02Z</dcterms:created>
  <dcterms:modified xsi:type="dcterms:W3CDTF">2026-02-27T00:15:59Z</dcterms:modified>
  <cp:category/>
</cp:coreProperties>
</file>