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tags/tag8.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4.xml" ContentType="application/vnd.openxmlformats-officedocument.theme+xml"/>
  <Override PartName="/ppt/tags/tag11.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1.xml" ContentType="application/vnd.openxmlformats-officedocument.theme+xml"/>
  <Override PartName="/ppt/media/image59.jpg" ContentType="image/jpg"/>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charts/chart2.xml" ContentType="application/vnd.openxmlformats-officedocument.drawingml.chart+xml"/>
  <Override PartName="/ppt/tags/tag34.xml" ContentType="application/vnd.openxmlformats-officedocument.presentationml.tags+xml"/>
  <Override PartName="/ppt/notesSlides/notesSlide38.xml" ContentType="application/vnd.openxmlformats-officedocument.presentationml.notesSlide+xml"/>
  <Override PartName="/ppt/charts/chart3.xml" ContentType="application/vnd.openxmlformats-officedocument.drawingml.chart+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ags/tag36.xml" ContentType="application/vnd.openxmlformats-officedocument.presentationml.tags+xml"/>
  <Override PartName="/ppt/notesSlides/notesSlide4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charts/chart16.xml" ContentType="application/vnd.openxmlformats-officedocument.drawingml.chart+xml"/>
  <Override PartName="/ppt/theme/themeOverride4.xml" ContentType="application/vnd.openxmlformats-officedocument.themeOverride+xml"/>
  <Override PartName="/ppt/charts/chart17.xml" ContentType="application/vnd.openxmlformats-officedocument.drawingml.chart+xml"/>
  <Override PartName="/ppt/theme/themeOverride5.xml" ContentType="application/vnd.openxmlformats-officedocument.themeOverride+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theme/themeOverride7.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2.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media/image149.jpg" ContentType="image/jpg"/>
  <Override PartName="/ppt/media/image151.jpg" ContentType="image/jpg"/>
  <Override PartName="/ppt/media/image152.jpg" ContentType="image/jpg"/>
  <Override PartName="/ppt/tags/tag3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58.jpg" ContentType="image/jpg"/>
  <Override PartName="/ppt/media/image159.jpg" ContentType="image/jpg"/>
  <Override PartName="/ppt/media/image168.jpg" ContentType="image/jpg"/>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charts/chart32.xml" ContentType="application/vnd.openxmlformats-officedocument.drawingml.chart+xml"/>
  <Override PartName="/ppt/charts/style24.xml" ContentType="application/vnd.ms-office.chartstyle+xml"/>
  <Override PartName="/ppt/charts/colors24.xml" ContentType="application/vnd.ms-office.chartcolorstyle+xml"/>
  <Override PartName="/ppt/tags/tag38.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58" r:id="rId56"/>
    <p:sldMasterId id="2147485183" r:id="rId57"/>
    <p:sldMasterId id="2147485197" r:id="rId58"/>
    <p:sldMasterId id="2147485251" r:id="rId59"/>
    <p:sldMasterId id="2147485264" r:id="rId60"/>
    <p:sldMasterId id="2147485289" r:id="rId61"/>
    <p:sldMasterId id="2147485315" r:id="rId62"/>
    <p:sldMasterId id="2147485407" r:id="rId63"/>
    <p:sldMasterId id="2147485425" r:id="rId64"/>
    <p:sldMasterId id="2147485506" r:id="rId65"/>
    <p:sldMasterId id="2147485519" r:id="rId66"/>
    <p:sldMasterId id="2147485535" r:id="rId67"/>
    <p:sldMasterId id="2147485541" r:id="rId68"/>
    <p:sldMasterId id="2147485554" r:id="rId69"/>
    <p:sldMasterId id="2147485561" r:id="rId70"/>
  </p:sldMasterIdLst>
  <p:notesMasterIdLst>
    <p:notesMasterId r:id="rId223"/>
  </p:notesMasterIdLst>
  <p:handoutMasterIdLst>
    <p:handoutMasterId r:id="rId224"/>
  </p:handoutMasterIdLst>
  <p:sldIdLst>
    <p:sldId id="2147483647" r:id="rId71"/>
    <p:sldId id="2147480008" r:id="rId72"/>
    <p:sldId id="275" r:id="rId73"/>
    <p:sldId id="262" r:id="rId74"/>
    <p:sldId id="258" r:id="rId75"/>
    <p:sldId id="256" r:id="rId76"/>
    <p:sldId id="263" r:id="rId77"/>
    <p:sldId id="265" r:id="rId78"/>
    <p:sldId id="264" r:id="rId79"/>
    <p:sldId id="260" r:id="rId80"/>
    <p:sldId id="13407" r:id="rId81"/>
    <p:sldId id="2147483567" r:id="rId82"/>
    <p:sldId id="2147472720" r:id="rId83"/>
    <p:sldId id="2147483539" r:id="rId84"/>
    <p:sldId id="2147483594" r:id="rId85"/>
    <p:sldId id="261" r:id="rId86"/>
    <p:sldId id="2147483642" r:id="rId87"/>
    <p:sldId id="335" r:id="rId88"/>
    <p:sldId id="5272" r:id="rId89"/>
    <p:sldId id="2147481953" r:id="rId90"/>
    <p:sldId id="2147483645" r:id="rId91"/>
    <p:sldId id="2147483587" r:id="rId92"/>
    <p:sldId id="257" r:id="rId93"/>
    <p:sldId id="2147483646" r:id="rId94"/>
    <p:sldId id="289" r:id="rId95"/>
    <p:sldId id="290" r:id="rId96"/>
    <p:sldId id="291" r:id="rId97"/>
    <p:sldId id="292" r:id="rId98"/>
    <p:sldId id="2145825827" r:id="rId99"/>
    <p:sldId id="293" r:id="rId100"/>
    <p:sldId id="294" r:id="rId101"/>
    <p:sldId id="295" r:id="rId102"/>
    <p:sldId id="296" r:id="rId103"/>
    <p:sldId id="297" r:id="rId104"/>
    <p:sldId id="2147483573" r:id="rId105"/>
    <p:sldId id="298" r:id="rId106"/>
    <p:sldId id="2147483576" r:id="rId107"/>
    <p:sldId id="2147483577" r:id="rId108"/>
    <p:sldId id="299" r:id="rId109"/>
    <p:sldId id="300" r:id="rId110"/>
    <p:sldId id="301" r:id="rId111"/>
    <p:sldId id="302" r:id="rId112"/>
    <p:sldId id="303" r:id="rId113"/>
    <p:sldId id="304" r:id="rId114"/>
    <p:sldId id="307" r:id="rId115"/>
    <p:sldId id="331" r:id="rId116"/>
    <p:sldId id="333" r:id="rId117"/>
    <p:sldId id="2135715299" r:id="rId118"/>
    <p:sldId id="2135715300" r:id="rId119"/>
    <p:sldId id="2135715309" r:id="rId120"/>
    <p:sldId id="2135715310" r:id="rId121"/>
    <p:sldId id="2135715311" r:id="rId122"/>
    <p:sldId id="2135715312" r:id="rId123"/>
    <p:sldId id="2135715314" r:id="rId124"/>
    <p:sldId id="2135715343" r:id="rId125"/>
    <p:sldId id="267" r:id="rId126"/>
    <p:sldId id="308" r:id="rId127"/>
    <p:sldId id="537" r:id="rId128"/>
    <p:sldId id="2147482583" r:id="rId129"/>
    <p:sldId id="2147482546" r:id="rId130"/>
    <p:sldId id="2147482548" r:id="rId131"/>
    <p:sldId id="2147474012" r:id="rId132"/>
    <p:sldId id="2147474144" r:id="rId133"/>
    <p:sldId id="2135715248" r:id="rId134"/>
    <p:sldId id="2147482549" r:id="rId135"/>
    <p:sldId id="2147482579" r:id="rId136"/>
    <p:sldId id="2147482580" r:id="rId137"/>
    <p:sldId id="309" r:id="rId138"/>
    <p:sldId id="2147482582" r:id="rId139"/>
    <p:sldId id="2147482552" r:id="rId140"/>
    <p:sldId id="2147482585" r:id="rId141"/>
    <p:sldId id="2147482584" r:id="rId142"/>
    <p:sldId id="2147482576" r:id="rId143"/>
    <p:sldId id="2147482581" r:id="rId144"/>
    <p:sldId id="2135715318" r:id="rId145"/>
    <p:sldId id="2135715319" r:id="rId146"/>
    <p:sldId id="2135715320" r:id="rId147"/>
    <p:sldId id="2135715321" r:id="rId148"/>
    <p:sldId id="2135715322" r:id="rId149"/>
    <p:sldId id="2135715323" r:id="rId150"/>
    <p:sldId id="2135715326" r:id="rId151"/>
    <p:sldId id="268" r:id="rId152"/>
    <p:sldId id="2147469807" r:id="rId153"/>
    <p:sldId id="2147482954" r:id="rId154"/>
    <p:sldId id="2147469541" r:id="rId155"/>
    <p:sldId id="284" r:id="rId156"/>
    <p:sldId id="310" r:id="rId157"/>
    <p:sldId id="311" r:id="rId158"/>
    <p:sldId id="2147469708" r:id="rId159"/>
    <p:sldId id="312" r:id="rId160"/>
    <p:sldId id="313" r:id="rId161"/>
    <p:sldId id="2147483231" r:id="rId162"/>
    <p:sldId id="314" r:id="rId163"/>
    <p:sldId id="315" r:id="rId164"/>
    <p:sldId id="316" r:id="rId165"/>
    <p:sldId id="317" r:id="rId166"/>
    <p:sldId id="318" r:id="rId167"/>
    <p:sldId id="319" r:id="rId168"/>
    <p:sldId id="320" r:id="rId169"/>
    <p:sldId id="321" r:id="rId170"/>
    <p:sldId id="322" r:id="rId171"/>
    <p:sldId id="323" r:id="rId172"/>
    <p:sldId id="324" r:id="rId173"/>
    <p:sldId id="325" r:id="rId174"/>
    <p:sldId id="326" r:id="rId175"/>
    <p:sldId id="327" r:id="rId176"/>
    <p:sldId id="2147482907" r:id="rId177"/>
    <p:sldId id="328" r:id="rId178"/>
    <p:sldId id="329" r:id="rId179"/>
    <p:sldId id="330" r:id="rId180"/>
    <p:sldId id="2147482857" r:id="rId181"/>
    <p:sldId id="2147482856" r:id="rId182"/>
    <p:sldId id="2147482684" r:id="rId183"/>
    <p:sldId id="2135715327" r:id="rId184"/>
    <p:sldId id="2135715341" r:id="rId185"/>
    <p:sldId id="2135715331" r:id="rId186"/>
    <p:sldId id="2135715332" r:id="rId187"/>
    <p:sldId id="2135715333" r:id="rId188"/>
    <p:sldId id="2135715335" r:id="rId189"/>
    <p:sldId id="2135715337" r:id="rId190"/>
    <p:sldId id="269" r:id="rId191"/>
    <p:sldId id="270" r:id="rId192"/>
    <p:sldId id="271" r:id="rId193"/>
    <p:sldId id="272" r:id="rId194"/>
    <p:sldId id="273" r:id="rId195"/>
    <p:sldId id="2147483565" r:id="rId196"/>
    <p:sldId id="274" r:id="rId197"/>
    <p:sldId id="2145706517" r:id="rId198"/>
    <p:sldId id="276" r:id="rId199"/>
    <p:sldId id="2147483566" r:id="rId200"/>
    <p:sldId id="277" r:id="rId201"/>
    <p:sldId id="278" r:id="rId202"/>
    <p:sldId id="288" r:id="rId203"/>
    <p:sldId id="280" r:id="rId204"/>
    <p:sldId id="281" r:id="rId205"/>
    <p:sldId id="279" r:id="rId206"/>
    <p:sldId id="283" r:id="rId207"/>
    <p:sldId id="285" r:id="rId208"/>
    <p:sldId id="286" r:id="rId209"/>
    <p:sldId id="287" r:id="rId210"/>
    <p:sldId id="305" r:id="rId211"/>
    <p:sldId id="306" r:id="rId212"/>
    <p:sldId id="2147482286" r:id="rId213"/>
    <p:sldId id="2135715279" r:id="rId214"/>
    <p:sldId id="2135715288" r:id="rId215"/>
    <p:sldId id="2135715293" r:id="rId216"/>
    <p:sldId id="2135715295" r:id="rId217"/>
    <p:sldId id="2135715296" r:id="rId218"/>
    <p:sldId id="2135715297" r:id="rId219"/>
    <p:sldId id="2135715298" r:id="rId220"/>
    <p:sldId id="266" r:id="rId221"/>
    <p:sldId id="259" r:id="rId222"/>
  </p:sldIdLst>
  <p:sldSz cx="12192000" cy="6858000"/>
  <p:notesSz cx="7772400" cy="10058400"/>
  <p:custDataLst>
    <p:tags r:id="rId22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2AFA"/>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39" autoAdjust="0"/>
    <p:restoredTop sz="96301" autoAdjust="0"/>
  </p:normalViewPr>
  <p:slideViewPr>
    <p:cSldViewPr>
      <p:cViewPr varScale="1">
        <p:scale>
          <a:sx n="151" d="100"/>
          <a:sy n="151" d="100"/>
        </p:scale>
        <p:origin x="208" y="840"/>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91" Type="http://schemas.openxmlformats.org/officeDocument/2006/relationships/slide" Target="slides/slide121.xml"/><Relationship Id="rId205" Type="http://schemas.openxmlformats.org/officeDocument/2006/relationships/slide" Target="slides/slide135.xml"/><Relationship Id="rId226" Type="http://schemas.openxmlformats.org/officeDocument/2006/relationships/commentAuthors" Target="commentAuthors.xml"/><Relationship Id="rId107" Type="http://schemas.openxmlformats.org/officeDocument/2006/relationships/slide" Target="slides/slide3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customXml" Target="../customXml/item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16" Type="http://schemas.openxmlformats.org/officeDocument/2006/relationships/slide" Target="slides/slide146.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92" Type="http://schemas.openxmlformats.org/officeDocument/2006/relationships/slide" Target="slides/slide122.xml"/><Relationship Id="rId206" Type="http://schemas.openxmlformats.org/officeDocument/2006/relationships/slide" Target="slides/slide136.xml"/><Relationship Id="rId227" Type="http://schemas.openxmlformats.org/officeDocument/2006/relationships/presProps" Target="presProps.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6.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217" Type="http://schemas.openxmlformats.org/officeDocument/2006/relationships/slide" Target="slides/slide147.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49.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93" Type="http://schemas.openxmlformats.org/officeDocument/2006/relationships/slide" Target="slides/slide123.xml"/><Relationship Id="rId207" Type="http://schemas.openxmlformats.org/officeDocument/2006/relationships/slide" Target="slides/slide137.xml"/><Relationship Id="rId228" Type="http://schemas.openxmlformats.org/officeDocument/2006/relationships/viewProps" Target="viewProps.xml"/><Relationship Id="rId13" Type="http://schemas.openxmlformats.org/officeDocument/2006/relationships/customXml" Target="../customXml/item13.xml"/><Relationship Id="rId109" Type="http://schemas.openxmlformats.org/officeDocument/2006/relationships/slide" Target="slides/slide39.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 Target="slides/slide6.xml"/><Relationship Id="rId97" Type="http://schemas.openxmlformats.org/officeDocument/2006/relationships/slide" Target="slides/slide27.xml"/><Relationship Id="rId120" Type="http://schemas.openxmlformats.org/officeDocument/2006/relationships/slide" Target="slides/slide50.xml"/><Relationship Id="rId141" Type="http://schemas.openxmlformats.org/officeDocument/2006/relationships/slide" Target="slides/slide71.xml"/><Relationship Id="rId7" Type="http://schemas.openxmlformats.org/officeDocument/2006/relationships/customXml" Target="../customXml/item7.xml"/><Relationship Id="rId162" Type="http://schemas.openxmlformats.org/officeDocument/2006/relationships/slide" Target="slides/slide92.xml"/><Relationship Id="rId183" Type="http://schemas.openxmlformats.org/officeDocument/2006/relationships/slide" Target="slides/slide113.xml"/><Relationship Id="rId218" Type="http://schemas.openxmlformats.org/officeDocument/2006/relationships/slide" Target="slides/slide148.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7.xml"/><Relationship Id="rId110" Type="http://schemas.openxmlformats.org/officeDocument/2006/relationships/slide" Target="slides/slide40.xml"/><Relationship Id="rId131" Type="http://schemas.openxmlformats.org/officeDocument/2006/relationships/slide" Target="slides/slide61.xml"/><Relationship Id="rId152" Type="http://schemas.openxmlformats.org/officeDocument/2006/relationships/slide" Target="slides/slide82.xml"/><Relationship Id="rId173" Type="http://schemas.openxmlformats.org/officeDocument/2006/relationships/slide" Target="slides/slide103.xml"/><Relationship Id="rId194" Type="http://schemas.openxmlformats.org/officeDocument/2006/relationships/slide" Target="slides/slide124.xml"/><Relationship Id="rId208" Type="http://schemas.openxmlformats.org/officeDocument/2006/relationships/slide" Target="slides/slide138.xml"/><Relationship Id="rId229" Type="http://schemas.openxmlformats.org/officeDocument/2006/relationships/theme" Target="theme/theme1.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7.xml"/><Relationship Id="rId100" Type="http://schemas.openxmlformats.org/officeDocument/2006/relationships/slide" Target="slides/slide30.xml"/><Relationship Id="rId8" Type="http://schemas.openxmlformats.org/officeDocument/2006/relationships/customXml" Target="../customXml/item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tableStyles" Target="tableStyle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95" Type="http://schemas.openxmlformats.org/officeDocument/2006/relationships/slide" Target="slides/slide125.xml"/><Relationship Id="rId209" Type="http://schemas.openxmlformats.org/officeDocument/2006/relationships/slide" Target="slides/slide139.xml"/><Relationship Id="rId190" Type="http://schemas.openxmlformats.org/officeDocument/2006/relationships/slide" Target="slides/slide120.xml"/><Relationship Id="rId204" Type="http://schemas.openxmlformats.org/officeDocument/2006/relationships/slide" Target="slides/slide134.xml"/><Relationship Id="rId220" Type="http://schemas.openxmlformats.org/officeDocument/2006/relationships/slide" Target="slides/slide150.xml"/><Relationship Id="rId225" Type="http://schemas.openxmlformats.org/officeDocument/2006/relationships/tags" Target="tags/tag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slide" Target="slides/slide11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10.xml"/><Relationship Id="rId210" Type="http://schemas.openxmlformats.org/officeDocument/2006/relationships/slide" Target="slides/slide140.xml"/><Relationship Id="rId215" Type="http://schemas.openxmlformats.org/officeDocument/2006/relationships/slide" Target="slides/slide145.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customXml" Target="../customXml/item16.xml"/><Relationship Id="rId221" Type="http://schemas.openxmlformats.org/officeDocument/2006/relationships/slide" Target="slides/slide151.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211" Type="http://schemas.openxmlformats.org/officeDocument/2006/relationships/slide" Target="slides/slide14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Master" Target="slideMasters/slideMaster21.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201" Type="http://schemas.openxmlformats.org/officeDocument/2006/relationships/slide" Target="slides/slide131.xml"/><Relationship Id="rId222" Type="http://schemas.openxmlformats.org/officeDocument/2006/relationships/slide" Target="slides/slide152.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22.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1" Type="http://schemas.openxmlformats.org/officeDocument/2006/relationships/customXml" Target="../customXml/item1.xml"/><Relationship Id="rId212" Type="http://schemas.openxmlformats.org/officeDocument/2006/relationships/slide" Target="slides/slide142.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44.xml"/><Relationship Id="rId60" Type="http://schemas.openxmlformats.org/officeDocument/2006/relationships/slideMaster" Target="slideMasters/slideMaster12.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202" Type="http://schemas.openxmlformats.org/officeDocument/2006/relationships/slide" Target="slides/slide132.xml"/><Relationship Id="rId223" Type="http://schemas.openxmlformats.org/officeDocument/2006/relationships/notesMaster" Target="notesMasters/notesMaster1.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13.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customXml" Target="../customXml/item19.xml"/><Relationship Id="rId224" Type="http://schemas.openxmlformats.org/officeDocument/2006/relationships/handoutMaster" Target="handoutMasters/handoutMaster1.xml"/><Relationship Id="rId30" Type="http://schemas.openxmlformats.org/officeDocument/2006/relationships/customXml" Target="../customXml/item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51" Type="http://schemas.openxmlformats.org/officeDocument/2006/relationships/slideMaster" Target="slideMasters/slideMaster3.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customXml" Target="../customXml/item3.xml"/><Relationship Id="rId214" Type="http://schemas.openxmlformats.org/officeDocument/2006/relationships/slide" Target="slides/slide1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8.xml"/><Relationship Id="rId1" Type="http://schemas.microsoft.com/office/2011/relationships/chartStyle" Target="style1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2.xml"/><Relationship Id="rId1" Type="http://schemas.microsoft.com/office/2011/relationships/chartStyle" Target="style2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4.xml"/><Relationship Id="rId1" Type="http://schemas.microsoft.com/office/2011/relationships/chartStyle" Target="style2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8783164747642168E-2"/>
          <c:y val="7.3831583199957224E-2"/>
          <c:w val="0.87902957127117343"/>
          <c:h val="0.77160858893590401"/>
        </c:manualLayout>
      </c:layout>
      <c:barChart>
        <c:barDir val="col"/>
        <c:grouping val="stacked"/>
        <c:varyColors val="0"/>
        <c:ser>
          <c:idx val="0"/>
          <c:order val="0"/>
          <c:tx>
            <c:strRef>
              <c:f>Sheet1!$B$1</c:f>
              <c:strCache>
                <c:ptCount val="1"/>
                <c:pt idx="0">
                  <c:v>PR</c:v>
                </c:pt>
              </c:strCache>
            </c:strRef>
          </c:tx>
          <c:spPr>
            <a:solidFill>
              <a:schemeClr val="accent4">
                <a:tint val="58000"/>
              </a:schemeClr>
            </a:solidFill>
            <a:ln>
              <a:noFill/>
            </a:ln>
            <a:effectLst/>
          </c:spPr>
          <c:invertIfNegative val="0"/>
          <c:cat>
            <c:strRef>
              <c:f>Sheet1!$A$2</c:f>
              <c:strCache>
                <c:ptCount val="1"/>
                <c:pt idx="0">
                  <c:v>Belantamab mafodotin (2.5 mg/kg)</c:v>
                </c:pt>
              </c:strCache>
            </c:strRef>
          </c:cat>
          <c:val>
            <c:numRef>
              <c:f>Sheet1!$B$2</c:f>
              <c:numCache>
                <c:formatCode>General</c:formatCode>
                <c:ptCount val="1"/>
                <c:pt idx="0">
                  <c:v>13</c:v>
                </c:pt>
              </c:numCache>
            </c:numRef>
          </c:val>
          <c:extLst>
            <c:ext xmlns:c16="http://schemas.microsoft.com/office/drawing/2014/chart" uri="{C3380CC4-5D6E-409C-BE32-E72D297353CC}">
              <c16:uniqueId val="{00000000-B54F-E74B-84E2-2742AB08121C}"/>
            </c:ext>
          </c:extLst>
        </c:ser>
        <c:ser>
          <c:idx val="1"/>
          <c:order val="1"/>
          <c:tx>
            <c:strRef>
              <c:f>Sheet1!$C$1</c:f>
              <c:strCache>
                <c:ptCount val="1"/>
                <c:pt idx="0">
                  <c:v>VGPR</c:v>
                </c:pt>
              </c:strCache>
            </c:strRef>
          </c:tx>
          <c:spPr>
            <a:solidFill>
              <a:schemeClr val="accent4">
                <a:tint val="86000"/>
              </a:schemeClr>
            </a:solidFill>
            <a:ln>
              <a:noFill/>
            </a:ln>
            <a:effectLst/>
          </c:spPr>
          <c:invertIfNegative val="0"/>
          <c:cat>
            <c:strRef>
              <c:f>Sheet1!$A$2</c:f>
              <c:strCache>
                <c:ptCount val="1"/>
                <c:pt idx="0">
                  <c:v>Belantamab mafodotin (2.5 mg/kg)</c:v>
                </c:pt>
              </c:strCache>
            </c:strRef>
          </c:cat>
          <c:val>
            <c:numRef>
              <c:f>Sheet1!$C$2</c:f>
              <c:numCache>
                <c:formatCode>General</c:formatCode>
                <c:ptCount val="1"/>
                <c:pt idx="0">
                  <c:v>11</c:v>
                </c:pt>
              </c:numCache>
            </c:numRef>
          </c:val>
          <c:extLst>
            <c:ext xmlns:c16="http://schemas.microsoft.com/office/drawing/2014/chart" uri="{C3380CC4-5D6E-409C-BE32-E72D297353CC}">
              <c16:uniqueId val="{00000001-B54F-E74B-84E2-2742AB08121C}"/>
            </c:ext>
          </c:extLst>
        </c:ser>
        <c:ser>
          <c:idx val="2"/>
          <c:order val="2"/>
          <c:tx>
            <c:strRef>
              <c:f>Sheet1!$D$1</c:f>
              <c:strCache>
                <c:ptCount val="1"/>
                <c:pt idx="0">
                  <c:v>CR</c:v>
                </c:pt>
              </c:strCache>
            </c:strRef>
          </c:tx>
          <c:spPr>
            <a:solidFill>
              <a:schemeClr val="accent4">
                <a:shade val="86000"/>
              </a:schemeClr>
            </a:solidFill>
            <a:ln>
              <a:noFill/>
            </a:ln>
            <a:effectLst/>
          </c:spPr>
          <c:invertIfNegative val="0"/>
          <c:cat>
            <c:strRef>
              <c:f>Sheet1!$A$2</c:f>
              <c:strCache>
                <c:ptCount val="1"/>
                <c:pt idx="0">
                  <c:v>Belantamab mafodotin (2.5 mg/kg)</c:v>
                </c:pt>
              </c:strCache>
            </c:strRef>
          </c:cat>
          <c:val>
            <c:numRef>
              <c:f>Sheet1!$D$2</c:f>
              <c:numCache>
                <c:formatCode>General</c:formatCode>
                <c:ptCount val="1"/>
                <c:pt idx="0">
                  <c:v>5</c:v>
                </c:pt>
              </c:numCache>
            </c:numRef>
          </c:val>
          <c:extLst>
            <c:ext xmlns:c16="http://schemas.microsoft.com/office/drawing/2014/chart" uri="{C3380CC4-5D6E-409C-BE32-E72D297353CC}">
              <c16:uniqueId val="{00000003-B54F-E74B-84E2-2742AB08121C}"/>
            </c:ext>
          </c:extLst>
        </c:ser>
        <c:ser>
          <c:idx val="3"/>
          <c:order val="3"/>
          <c:tx>
            <c:strRef>
              <c:f>Sheet1!$E$1</c:f>
              <c:strCache>
                <c:ptCount val="1"/>
                <c:pt idx="0">
                  <c:v>sCR</c:v>
                </c:pt>
              </c:strCache>
            </c:strRef>
          </c:tx>
          <c:spPr>
            <a:solidFill>
              <a:schemeClr val="accent4">
                <a:shade val="58000"/>
              </a:schemeClr>
            </a:solidFill>
            <a:ln>
              <a:noFill/>
            </a:ln>
            <a:effectLst/>
          </c:spPr>
          <c:invertIfNegative val="0"/>
          <c:cat>
            <c:strRef>
              <c:f>Sheet1!$A$2</c:f>
              <c:strCache>
                <c:ptCount val="1"/>
                <c:pt idx="0">
                  <c:v>Belantamab mafodotin (2.5 mg/kg)</c:v>
                </c:pt>
              </c:strCache>
            </c:strRef>
          </c:cat>
          <c:val>
            <c:numRef>
              <c:f>Sheet1!$E$2</c:f>
              <c:numCache>
                <c:formatCode>General</c:formatCode>
                <c:ptCount val="1"/>
                <c:pt idx="0">
                  <c:v>3</c:v>
                </c:pt>
              </c:numCache>
            </c:numRef>
          </c:val>
          <c:extLst>
            <c:ext xmlns:c16="http://schemas.microsoft.com/office/drawing/2014/chart" uri="{C3380CC4-5D6E-409C-BE32-E72D297353CC}">
              <c16:uniqueId val="{00000004-B54F-E74B-84E2-2742AB08121C}"/>
            </c:ext>
          </c:extLst>
        </c:ser>
        <c:dLbls>
          <c:showLegendKey val="0"/>
          <c:showVal val="0"/>
          <c:showCatName val="0"/>
          <c:showSerName val="0"/>
          <c:showPercent val="0"/>
          <c:showBubbleSize val="0"/>
        </c:dLbls>
        <c:gapWidth val="150"/>
        <c:overlap val="100"/>
        <c:axId val="2124182016"/>
        <c:axId val="2070406192"/>
      </c:barChart>
      <c:catAx>
        <c:axId val="2124182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70406192"/>
        <c:crosses val="autoZero"/>
        <c:auto val="1"/>
        <c:lblAlgn val="ctr"/>
        <c:lblOffset val="100"/>
        <c:noMultiLvlLbl val="0"/>
      </c:catAx>
      <c:valAx>
        <c:axId val="2070406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4182016"/>
        <c:crosses val="autoZero"/>
        <c:crossBetween val="between"/>
      </c:valAx>
      <c:spPr>
        <a:noFill/>
        <a:ln>
          <a:solidFill>
            <a:schemeClr val="tx1"/>
          </a:solidFill>
        </a:ln>
        <a:effectLst/>
      </c:spPr>
    </c:plotArea>
    <c:legend>
      <c:legendPos val="b"/>
      <c:layout>
        <c:manualLayout>
          <c:xMode val="edge"/>
          <c:yMode val="edge"/>
          <c:x val="8.0704196126977767E-2"/>
          <c:y val="0.9338203512245451"/>
          <c:w val="0.83859125485751063"/>
          <c:h val="6.341283175661073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35620761080076E-2"/>
          <c:y val="9.6136918316705303E-2"/>
          <c:w val="0.81241424015374142"/>
          <c:h val="0.77515211640211645"/>
        </c:manualLayout>
      </c:layout>
      <c:lineChart>
        <c:grouping val="standard"/>
        <c:varyColors val="0"/>
        <c:ser>
          <c:idx val="0"/>
          <c:order val="0"/>
          <c:tx>
            <c:strRef>
              <c:f>Sheet1!$B$1</c:f>
              <c:strCache>
                <c:ptCount val="1"/>
                <c:pt idx="0">
                  <c:v>Series 1</c:v>
                </c:pt>
              </c:strCache>
            </c:strRef>
          </c:tx>
          <c:marker>
            <c:symbol val="none"/>
          </c:marker>
          <c:cat>
            <c:numRef>
              <c:f>Sheet1!$A$2:$A$36</c:f>
              <c:numCache>
                <c:formatCode>General</c:formatCode>
                <c:ptCount val="35"/>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pt idx="32">
                  <c:v>32</c:v>
                </c:pt>
                <c:pt idx="34">
                  <c:v>34</c:v>
                </c:pt>
              </c:numCache>
            </c:numRef>
          </c:cat>
          <c:val>
            <c:numRef>
              <c:f>Sheet1!$B$2:$B$36</c:f>
              <c:numCache>
                <c:formatCode>General</c:formatCode>
                <c:ptCount val="35"/>
              </c:numCache>
            </c:numRef>
          </c:val>
          <c:smooth val="0"/>
          <c:extLst>
            <c:ext xmlns:c16="http://schemas.microsoft.com/office/drawing/2014/chart" uri="{C3380CC4-5D6E-409C-BE32-E72D297353CC}">
              <c16:uniqueId val="{00000000-DDC7-DC4E-9005-607822D58938}"/>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
          <c:min val="0"/>
        </c:scaling>
        <c:delete val="0"/>
        <c:axPos val="l"/>
        <c:numFmt formatCode="General" sourceLinked="1"/>
        <c:majorTickMark val="out"/>
        <c:minorTickMark val="none"/>
        <c:tickLblPos val="nextTo"/>
        <c:spPr>
          <a:ln w="19050">
            <a:solidFill>
              <a:schemeClr val="tx1"/>
            </a:solidFill>
          </a:ln>
        </c:spPr>
        <c:txPr>
          <a:bodyPr/>
          <a:lstStyle/>
          <a:p>
            <a:pPr>
              <a:defRPr sz="800">
                <a:latin typeface="Arial" panose="020B0604020202020204" pitchFamily="34" charset="0"/>
                <a:cs typeface="Arial" panose="020B0604020202020204" pitchFamily="34" charset="0"/>
              </a:defRPr>
            </a:pPr>
            <a:endParaRPr lang="en-US"/>
          </a:p>
        </c:txPr>
        <c:crossAx val="127197696"/>
        <c:crosses val="autoZero"/>
        <c:crossBetween val="midCat"/>
        <c:majorUnit val="0.2"/>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74222672880044"/>
          <c:y val="9.1556097630640251E-2"/>
          <c:w val="0.82227429643187222"/>
          <c:h val="0.70153566057151906"/>
        </c:manualLayout>
      </c:layout>
      <c:barChart>
        <c:barDir val="col"/>
        <c:grouping val="stacked"/>
        <c:varyColors val="0"/>
        <c:ser>
          <c:idx val="0"/>
          <c:order val="0"/>
          <c:tx>
            <c:strRef>
              <c:f>Sheet1!$B$1</c:f>
              <c:strCache>
                <c:ptCount val="1"/>
                <c:pt idx="0">
                  <c:v>PR</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1.9 mg/kg Q3/4W</c:v>
                </c:pt>
                <c:pt idx="1">
                  <c:v>1.9 mg/kg Q6/8W
(n = 23)</c:v>
                </c:pt>
                <c:pt idx="2">
                  <c:v>1.4 mg/kg Q6/8W</c:v>
                </c:pt>
              </c:strCache>
            </c:strRef>
          </c:cat>
          <c:val>
            <c:numRef>
              <c:f>Sheet1!$B$2:$B$4</c:f>
              <c:numCache>
                <c:formatCode>General</c:formatCode>
                <c:ptCount val="3"/>
                <c:pt idx="0">
                  <c:v>8</c:v>
                </c:pt>
              </c:numCache>
            </c:numRef>
          </c:val>
          <c:extLst>
            <c:ext xmlns:c16="http://schemas.microsoft.com/office/drawing/2014/chart" uri="{C3380CC4-5D6E-409C-BE32-E72D297353CC}">
              <c16:uniqueId val="{00000000-A0B4-064D-A621-98C185468D2D}"/>
            </c:ext>
          </c:extLst>
        </c:ser>
        <c:ser>
          <c:idx val="1"/>
          <c:order val="1"/>
          <c:tx>
            <c:strRef>
              <c:f>Sheet1!$C$1</c:f>
              <c:strCache>
                <c:ptCount val="1"/>
                <c:pt idx="0">
                  <c:v>VGPR</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1.9 mg/kg Q3/4W</c:v>
                </c:pt>
                <c:pt idx="1">
                  <c:v>1.9 mg/kg Q6/8W
(n = 23)</c:v>
                </c:pt>
                <c:pt idx="2">
                  <c:v>1.4 mg/kg Q6/8W</c:v>
                </c:pt>
              </c:strCache>
            </c:strRef>
          </c:cat>
          <c:val>
            <c:numRef>
              <c:f>Sheet1!$C$2:$C$4</c:f>
              <c:numCache>
                <c:formatCode>General</c:formatCode>
                <c:ptCount val="3"/>
                <c:pt idx="0">
                  <c:v>17</c:v>
                </c:pt>
                <c:pt idx="1">
                  <c:v>8</c:v>
                </c:pt>
                <c:pt idx="2">
                  <c:v>9</c:v>
                </c:pt>
              </c:numCache>
            </c:numRef>
          </c:val>
          <c:extLst>
            <c:ext xmlns:c16="http://schemas.microsoft.com/office/drawing/2014/chart" uri="{C3380CC4-5D6E-409C-BE32-E72D297353CC}">
              <c16:uniqueId val="{00000001-A0B4-064D-A621-98C185468D2D}"/>
            </c:ext>
          </c:extLst>
        </c:ser>
        <c:ser>
          <c:idx val="2"/>
          <c:order val="2"/>
          <c:tx>
            <c:strRef>
              <c:f>Sheet1!$D$1</c:f>
              <c:strCache>
                <c:ptCount val="1"/>
                <c:pt idx="0">
                  <c:v>CR</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1.9 mg/kg Q3/4W</c:v>
                </c:pt>
                <c:pt idx="1">
                  <c:v>1.9 mg/kg Q6/8W
(n = 23)</c:v>
                </c:pt>
                <c:pt idx="2">
                  <c:v>1.4 mg/kg Q6/8W</c:v>
                </c:pt>
              </c:strCache>
            </c:strRef>
          </c:cat>
          <c:val>
            <c:numRef>
              <c:f>Sheet1!$D$2:$D$4</c:f>
              <c:numCache>
                <c:formatCode>General</c:formatCode>
                <c:ptCount val="3"/>
                <c:pt idx="0">
                  <c:v>25</c:v>
                </c:pt>
                <c:pt idx="1">
                  <c:v>58</c:v>
                </c:pt>
                <c:pt idx="2">
                  <c:v>64</c:v>
                </c:pt>
              </c:numCache>
            </c:numRef>
          </c:val>
          <c:extLst>
            <c:ext xmlns:c16="http://schemas.microsoft.com/office/drawing/2014/chart" uri="{C3380CC4-5D6E-409C-BE32-E72D297353CC}">
              <c16:uniqueId val="{00000002-A0B4-064D-A621-98C185468D2D}"/>
            </c:ext>
          </c:extLst>
        </c:ser>
        <c:ser>
          <c:idx val="3"/>
          <c:order val="3"/>
          <c:tx>
            <c:strRef>
              <c:f>Sheet1!$E$1</c:f>
              <c:strCache>
                <c:ptCount val="1"/>
                <c:pt idx="0">
                  <c:v>sCR</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1.9 mg/kg Q3/4W</c:v>
                </c:pt>
                <c:pt idx="1">
                  <c:v>1.9 mg/kg Q6/8W
(n = 23)</c:v>
                </c:pt>
                <c:pt idx="2">
                  <c:v>1.4 mg/kg Q6/8W</c:v>
                </c:pt>
              </c:strCache>
            </c:strRef>
          </c:cat>
          <c:val>
            <c:numRef>
              <c:f>Sheet1!$E$2:$E$4</c:f>
              <c:numCache>
                <c:formatCode>General</c:formatCode>
                <c:ptCount val="3"/>
                <c:pt idx="0">
                  <c:v>50</c:v>
                </c:pt>
                <c:pt idx="1">
                  <c:v>33</c:v>
                </c:pt>
                <c:pt idx="2">
                  <c:v>27</c:v>
                </c:pt>
              </c:numCache>
            </c:numRef>
          </c:val>
          <c:extLst>
            <c:ext xmlns:c16="http://schemas.microsoft.com/office/drawing/2014/chart" uri="{C3380CC4-5D6E-409C-BE32-E72D297353CC}">
              <c16:uniqueId val="{00000003-A0B4-064D-A621-98C185468D2D}"/>
            </c:ext>
          </c:extLst>
        </c:ser>
        <c:dLbls>
          <c:dLblPos val="ctr"/>
          <c:showLegendKey val="0"/>
          <c:showVal val="1"/>
          <c:showCatName val="0"/>
          <c:showSerName val="0"/>
          <c:showPercent val="0"/>
          <c:showBubbleSize val="0"/>
        </c:dLbls>
        <c:gapWidth val="150"/>
        <c:overlap val="100"/>
        <c:axId val="859404879"/>
        <c:axId val="673565087"/>
      </c:barChart>
      <c:catAx>
        <c:axId val="859404879"/>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673565087"/>
        <c:crosses val="autoZero"/>
        <c:auto val="1"/>
        <c:lblAlgn val="ctr"/>
        <c:lblOffset val="100"/>
        <c:noMultiLvlLbl val="0"/>
      </c:catAx>
      <c:valAx>
        <c:axId val="673565087"/>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59404879"/>
        <c:crosses val="autoZero"/>
        <c:crossBetween val="between"/>
        <c:majorUnit val="20"/>
      </c:valAx>
      <c:spPr>
        <a:noFill/>
        <a:ln>
          <a:noFill/>
        </a:ln>
        <a:effectLst/>
      </c:spPr>
    </c:plotArea>
    <c:legend>
      <c:legendPos val="b"/>
      <c:layout>
        <c:manualLayout>
          <c:xMode val="edge"/>
          <c:yMode val="edge"/>
          <c:x val="0.37005936152571006"/>
          <c:y val="0.91239805504394977"/>
          <c:w val="0.37140986819096855"/>
          <c:h val="5.42629909900339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57008602937198E-2"/>
          <c:y val="0.1070393251920214"/>
          <c:w val="0.82274790585698543"/>
          <c:h val="0.63968818944793315"/>
        </c:manualLayout>
      </c:layout>
      <c:barChart>
        <c:barDir val="col"/>
        <c:grouping val="stacked"/>
        <c:varyColors val="0"/>
        <c:ser>
          <c:idx val="0"/>
          <c:order val="0"/>
          <c:tx>
            <c:strRef>
              <c:f>Sheet1!$B$1</c:f>
              <c:strCache>
                <c:ptCount val="1"/>
                <c:pt idx="0">
                  <c:v>NE</c:v>
                </c:pt>
              </c:strCache>
            </c:strRef>
          </c:tx>
          <c:spPr>
            <a:solidFill>
              <a:schemeClr val="tx1">
                <a:lumMod val="75000"/>
              </a:schemeClr>
            </a:solidFill>
            <a:ln>
              <a:noFill/>
            </a:ln>
            <a:effectLst/>
          </c:spPr>
          <c:invertIfNegative val="0"/>
          <c:dLbls>
            <c:dLbl>
              <c:idx val="0"/>
              <c:layout>
                <c:manualLayout>
                  <c:x val="5.0290383077476325E-3"/>
                  <c:y val="-1.2471993432775151E-2"/>
                </c:manualLayout>
              </c:layout>
              <c:tx>
                <c:rich>
                  <a:bodyPr/>
                  <a:lstStyle/>
                  <a:p>
                    <a:fld id="{46AB0136-6EA5-4AD8-B27C-C67DBC25B22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11F-4A2D-ABC1-1E7C41626D6D}"/>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13-4770-9A59-819E0491C9F0}"/>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13-4770-9A59-819E0491C9F0}"/>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Sheet1!$B$2:$B$5</c:f>
              <c:numCache>
                <c:formatCode>General</c:formatCode>
                <c:ptCount val="4"/>
                <c:pt idx="0">
                  <c:v>4</c:v>
                </c:pt>
                <c:pt idx="1">
                  <c:v>5</c:v>
                </c:pt>
                <c:pt idx="2">
                  <c:v>8</c:v>
                </c:pt>
                <c:pt idx="3">
                  <c:v>0</c:v>
                </c:pt>
              </c:numCache>
            </c:numRef>
          </c:val>
          <c:extLst>
            <c:ext xmlns:c16="http://schemas.microsoft.com/office/drawing/2014/chart" uri="{C3380CC4-5D6E-409C-BE32-E72D297353CC}">
              <c16:uniqueId val="{00000001-C11F-4A2D-ABC1-1E7C41626D6D}"/>
            </c:ext>
          </c:extLst>
        </c:ser>
        <c:ser>
          <c:idx val="1"/>
          <c:order val="1"/>
          <c:tx>
            <c:strRef>
              <c:f>Sheet1!$C$1</c:f>
              <c:strCache>
                <c:ptCount val="1"/>
                <c:pt idx="0">
                  <c:v>PD</c:v>
                </c:pt>
              </c:strCache>
            </c:strRef>
          </c:tx>
          <c:spPr>
            <a:solidFill>
              <a:srgbClr val="FFD186"/>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Sheet1!$C$2:$C$5</c:f>
              <c:numCache>
                <c:formatCode>General</c:formatCode>
                <c:ptCount val="4"/>
                <c:pt idx="0">
                  <c:v>22</c:v>
                </c:pt>
                <c:pt idx="1">
                  <c:v>10</c:v>
                </c:pt>
                <c:pt idx="2">
                  <c:v>10</c:v>
                </c:pt>
                <c:pt idx="3">
                  <c:v>10</c:v>
                </c:pt>
              </c:numCache>
            </c:numRef>
          </c:val>
          <c:extLst>
            <c:ext xmlns:c16="http://schemas.microsoft.com/office/drawing/2014/chart" uri="{C3380CC4-5D6E-409C-BE32-E72D297353CC}">
              <c16:uniqueId val="{00000005-C11F-4A2D-ABC1-1E7C41626D6D}"/>
            </c:ext>
          </c:extLst>
        </c:ser>
        <c:ser>
          <c:idx val="2"/>
          <c:order val="2"/>
          <c:tx>
            <c:strRef>
              <c:f>Sheet1!$D$1</c:f>
              <c:strCache>
                <c:ptCount val="1"/>
                <c:pt idx="0">
                  <c:v>SD</c:v>
                </c:pt>
              </c:strCache>
            </c:strRef>
          </c:tx>
          <c:spPr>
            <a:solidFill>
              <a:srgbClr val="A69F9F"/>
            </a:solidFill>
            <a:ln>
              <a:noFill/>
            </a:ln>
            <a:effectLst/>
          </c:spPr>
          <c:invertIfNegative val="0"/>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Sheet1!$D$2:$D$5</c:f>
              <c:numCache>
                <c:formatCode>General</c:formatCode>
                <c:ptCount val="4"/>
                <c:pt idx="0">
                  <c:v>44</c:v>
                </c:pt>
                <c:pt idx="1">
                  <c:v>39</c:v>
                </c:pt>
                <c:pt idx="2">
                  <c:v>52</c:v>
                </c:pt>
                <c:pt idx="3">
                  <c:v>37</c:v>
                </c:pt>
              </c:numCache>
            </c:numRef>
          </c:val>
          <c:extLst>
            <c:ext xmlns:c16="http://schemas.microsoft.com/office/drawing/2014/chart" uri="{C3380CC4-5D6E-409C-BE32-E72D297353CC}">
              <c16:uniqueId val="{00000009-C11F-4A2D-ABC1-1E7C41626D6D}"/>
            </c:ext>
          </c:extLst>
        </c:ser>
        <c:ser>
          <c:idx val="3"/>
          <c:order val="3"/>
          <c:tx>
            <c:strRef>
              <c:f>Sheet1!$E$1</c:f>
              <c:strCache>
                <c:ptCount val="1"/>
                <c:pt idx="0">
                  <c:v>MR</c:v>
                </c:pt>
              </c:strCache>
            </c:strRef>
          </c:tx>
          <c:spPr>
            <a:solidFill>
              <a:srgbClr val="FEDCCA"/>
            </a:solidFill>
            <a:ln>
              <a:noFill/>
            </a:ln>
            <a:effectLst/>
          </c:spPr>
          <c:invertIfNegative val="0"/>
          <c:dLbls>
            <c:dLbl>
              <c:idx val="0"/>
              <c:tx>
                <c:rich>
                  <a:bodyPr/>
                  <a:lstStyle/>
                  <a:p>
                    <a:fld id="{4ABD5656-D016-40F0-9C07-C5C7262A3DB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11F-4A2D-ABC1-1E7C41626D6D}"/>
                </c:ext>
              </c:extLst>
            </c:dLbl>
            <c:dLbl>
              <c:idx val="1"/>
              <c:tx>
                <c:rich>
                  <a:bodyPr/>
                  <a:lstStyle/>
                  <a:p>
                    <a:fld id="{351D4706-76F8-4E8B-A491-81B2DF5B376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11F-4A2D-ABC1-1E7C41626D6D}"/>
                </c:ext>
              </c:extLst>
            </c:dLbl>
            <c:dLbl>
              <c:idx val="2"/>
              <c:delete val="1"/>
              <c:extLst>
                <c:ext xmlns:c15="http://schemas.microsoft.com/office/drawing/2012/chart" uri="{CE6537A1-D6FC-4f65-9D91-7224C49458BB}"/>
                <c:ext xmlns:c16="http://schemas.microsoft.com/office/drawing/2014/chart" uri="{C3380CC4-5D6E-409C-BE32-E72D297353CC}">
                  <c16:uniqueId val="{0000000C-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Sheet1!$E$2:$E$5</c:f>
              <c:numCache>
                <c:formatCode>General</c:formatCode>
                <c:ptCount val="4"/>
                <c:pt idx="0">
                  <c:v>5</c:v>
                </c:pt>
                <c:pt idx="1">
                  <c:v>6</c:v>
                </c:pt>
                <c:pt idx="2">
                  <c:v>0</c:v>
                </c:pt>
                <c:pt idx="3">
                  <c:v>3</c:v>
                </c:pt>
              </c:numCache>
            </c:numRef>
          </c:val>
          <c:extLst>
            <c:ext xmlns:c16="http://schemas.microsoft.com/office/drawing/2014/chart" uri="{C3380CC4-5D6E-409C-BE32-E72D297353CC}">
              <c16:uniqueId val="{0000000D-C11F-4A2D-ABC1-1E7C41626D6D}"/>
            </c:ext>
          </c:extLst>
        </c:ser>
        <c:ser>
          <c:idx val="4"/>
          <c:order val="4"/>
          <c:tx>
            <c:strRef>
              <c:f>Sheet1!$F$1</c:f>
              <c:strCache>
                <c:ptCount val="1"/>
                <c:pt idx="0">
                  <c:v>PR</c:v>
                </c:pt>
              </c:strCache>
            </c:strRef>
          </c:tx>
          <c:spPr>
            <a:solidFill>
              <a:srgbClr val="FDA97D"/>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Sheet1!$F$2:$F$5</c:f>
              <c:numCache>
                <c:formatCode>General</c:formatCode>
                <c:ptCount val="4"/>
                <c:pt idx="0">
                  <c:v>12</c:v>
                </c:pt>
                <c:pt idx="1">
                  <c:v>16</c:v>
                </c:pt>
                <c:pt idx="2">
                  <c:v>8</c:v>
                </c:pt>
                <c:pt idx="3">
                  <c:v>17</c:v>
                </c:pt>
              </c:numCache>
            </c:numRef>
          </c:val>
          <c:extLst>
            <c:ext xmlns:c16="http://schemas.microsoft.com/office/drawing/2014/chart" uri="{C3380CC4-5D6E-409C-BE32-E72D297353CC}">
              <c16:uniqueId val="{00000011-C11F-4A2D-ABC1-1E7C41626D6D}"/>
            </c:ext>
          </c:extLst>
        </c:ser>
        <c:ser>
          <c:idx val="5"/>
          <c:order val="5"/>
          <c:tx>
            <c:strRef>
              <c:f>Sheet1!$G$1</c:f>
              <c:strCache>
                <c:ptCount val="1"/>
                <c:pt idx="0">
                  <c:v>VGPR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Sheet1!$G$2:$G$5</c:f>
              <c:numCache>
                <c:formatCode>General</c:formatCode>
                <c:ptCount val="4"/>
                <c:pt idx="0">
                  <c:v>12</c:v>
                </c:pt>
                <c:pt idx="1">
                  <c:v>20</c:v>
                </c:pt>
                <c:pt idx="2">
                  <c:v>18</c:v>
                </c:pt>
                <c:pt idx="3">
                  <c:v>30</c:v>
                </c:pt>
              </c:numCache>
            </c:numRef>
          </c:val>
          <c:extLst>
            <c:ext xmlns:c16="http://schemas.microsoft.com/office/drawing/2014/chart" uri="{C3380CC4-5D6E-409C-BE32-E72D297353CC}">
              <c16:uniqueId val="{00000015-C11F-4A2D-ABC1-1E7C41626D6D}"/>
            </c:ext>
          </c:extLst>
        </c:ser>
        <c:ser>
          <c:idx val="6"/>
          <c:order val="6"/>
          <c:tx>
            <c:strRef>
              <c:f>Sheet1!$H$1</c:f>
              <c:strCache>
                <c:ptCount val="1"/>
                <c:pt idx="0">
                  <c:v>CR</c:v>
                </c:pt>
              </c:strCache>
            </c:strRef>
          </c:tx>
          <c:spPr>
            <a:solidFill>
              <a:schemeClr val="accent6">
                <a:lumMod val="50000"/>
              </a:schemeClr>
            </a:solidFill>
            <a:ln>
              <a:noFill/>
            </a:ln>
            <a:effectLst/>
          </c:spPr>
          <c:invertIfNegative val="0"/>
          <c:dLbls>
            <c:dLbl>
              <c:idx val="0"/>
              <c:layout>
                <c:manualLayout>
                  <c:x val="3.4720952627026393E-3"/>
                  <c:y val="-2.4717838416648277E-2"/>
                </c:manualLayout>
              </c:layout>
              <c:tx>
                <c:rich>
                  <a:bodyPr/>
                  <a:lstStyle/>
                  <a:p>
                    <a:r>
                      <a:rPr lang="en-US" dirty="0"/>
                      <a: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C11F-4A2D-ABC1-1E7C41626D6D}"/>
                </c:ext>
              </c:extLst>
            </c:dLbl>
            <c:dLbl>
              <c:idx val="1"/>
              <c:tx>
                <c:rich>
                  <a:bodyPr/>
                  <a:lstStyle/>
                  <a:p>
                    <a:fld id="{E36AF2D1-61C2-41A1-8D42-4A677796680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C11F-4A2D-ABC1-1E7C41626D6D}"/>
                </c:ext>
              </c:extLst>
            </c:dLbl>
            <c:dLbl>
              <c:idx val="2"/>
              <c:tx>
                <c:rich>
                  <a:bodyPr/>
                  <a:lstStyle/>
                  <a:p>
                    <a:fld id="{A2901619-6D38-4902-B61C-5A41EAEB34A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C11F-4A2D-ABC1-1E7C41626D6D}"/>
                </c:ext>
              </c:extLst>
            </c:dLbl>
            <c:numFmt formatCode="General"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Sheet1!$H$2:$H$5</c:f>
              <c:numCache>
                <c:formatCode>General</c:formatCode>
                <c:ptCount val="4"/>
                <c:pt idx="0">
                  <c:v>1</c:v>
                </c:pt>
                <c:pt idx="1">
                  <c:v>3</c:v>
                </c:pt>
                <c:pt idx="2">
                  <c:v>5</c:v>
                </c:pt>
                <c:pt idx="3">
                  <c:v>3</c:v>
                </c:pt>
              </c:numCache>
            </c:numRef>
          </c:val>
          <c:extLst>
            <c:ext xmlns:c16="http://schemas.microsoft.com/office/drawing/2014/chart" uri="{C3380CC4-5D6E-409C-BE32-E72D297353CC}">
              <c16:uniqueId val="{00000019-C11F-4A2D-ABC1-1E7C41626D6D}"/>
            </c:ext>
          </c:extLst>
        </c:ser>
        <c:ser>
          <c:idx val="7"/>
          <c:order val="7"/>
          <c:tx>
            <c:strRef>
              <c:f>Sheet1!$I$1</c:f>
              <c:strCache>
                <c:ptCount val="1"/>
                <c:pt idx="0">
                  <c:v>sCR</c:v>
                </c:pt>
              </c:strCache>
            </c:strRef>
          </c:tx>
          <c:spPr>
            <a:solidFill>
              <a:schemeClr val="accent2">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913-4770-9A59-819E0491C9F0}"/>
                </c:ext>
              </c:extLst>
            </c:dLbl>
            <c:dLbl>
              <c:idx val="1"/>
              <c:layout>
                <c:manualLayout>
                  <c:x val="0"/>
                  <c:y val="-1.41171563911924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13-4770-9A59-819E0491C9F0}"/>
                </c:ext>
              </c:extLst>
            </c:dLbl>
            <c:dLbl>
              <c:idx val="3"/>
              <c:delete val="1"/>
              <c:extLst>
                <c:ext xmlns:c15="http://schemas.microsoft.com/office/drawing/2012/chart" uri="{CE6537A1-D6FC-4f65-9D91-7224C49458BB}"/>
                <c:ext xmlns:c16="http://schemas.microsoft.com/office/drawing/2014/chart" uri="{C3380CC4-5D6E-409C-BE32-E72D297353CC}">
                  <c16:uniqueId val="{00000001-6913-4770-9A59-819E0491C9F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Sheet1!$I$2:$I$5</c:f>
              <c:numCache>
                <c:formatCode>General</c:formatCode>
                <c:ptCount val="4"/>
                <c:pt idx="0">
                  <c:v>0</c:v>
                </c:pt>
                <c:pt idx="1">
                  <c:v>2</c:v>
                </c:pt>
                <c:pt idx="2">
                  <c:v>0</c:v>
                </c:pt>
                <c:pt idx="3">
                  <c:v>0</c:v>
                </c:pt>
              </c:numCache>
            </c:numRef>
          </c:val>
          <c:extLst>
            <c:ext xmlns:c16="http://schemas.microsoft.com/office/drawing/2014/chart" uri="{C3380CC4-5D6E-409C-BE32-E72D297353CC}">
              <c16:uniqueId val="{00000000-6913-4770-9A59-819E0491C9F0}"/>
            </c:ext>
          </c:extLst>
        </c:ser>
        <c:dLbls>
          <c:dLblPos val="ctr"/>
          <c:showLegendKey val="0"/>
          <c:showVal val="1"/>
          <c:showCatName val="0"/>
          <c:showSerName val="0"/>
          <c:showPercent val="0"/>
          <c:showBubbleSize val="0"/>
        </c:dLbls>
        <c:gapWidth val="100"/>
        <c:overlap val="100"/>
        <c:axId val="336437632"/>
        <c:axId val="336439168"/>
      </c:barChart>
      <c:catAx>
        <c:axId val="336437632"/>
        <c:scaling>
          <c:orientation val="minMax"/>
        </c:scaling>
        <c:delete val="0"/>
        <c:axPos val="b"/>
        <c:numFmt formatCode="General" sourceLinked="1"/>
        <c:majorTickMark val="none"/>
        <c:minorTickMark val="none"/>
        <c:tickLblPos val="nextTo"/>
        <c:spPr>
          <a:noFill/>
          <a:ln w="6350"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336439168"/>
        <c:crosses val="autoZero"/>
        <c:auto val="1"/>
        <c:lblAlgn val="ctr"/>
        <c:lblOffset val="0"/>
        <c:noMultiLvlLbl val="0"/>
      </c:catAx>
      <c:valAx>
        <c:axId val="336439168"/>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r>
                  <a:rPr lang="en-US" dirty="0"/>
                  <a:t>Response, %</a:t>
                </a:r>
              </a:p>
            </c:rich>
          </c:tx>
          <c:layout>
            <c:manualLayout>
              <c:xMode val="edge"/>
              <c:yMode val="edge"/>
              <c:x val="7.1368739854722741E-4"/>
              <c:y val="0.24106547950135576"/>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w="6350">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336437632"/>
        <c:crosses val="autoZero"/>
        <c:crossBetween val="between"/>
        <c:majorUnit val="20"/>
      </c:valAx>
      <c:spPr>
        <a:noFill/>
        <a:ln>
          <a:noFill/>
        </a:ln>
        <a:effectLst/>
      </c:spPr>
    </c:plotArea>
    <c:legend>
      <c:legendPos val="r"/>
      <c:layout>
        <c:manualLayout>
          <c:xMode val="edge"/>
          <c:yMode val="edge"/>
          <c:x val="0.8819652166357016"/>
          <c:y val="0.15262230824315545"/>
          <c:w val="0.10011483630781472"/>
          <c:h val="0.5847210271666871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46379104224434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Sheet1!$B$2</c:f>
              <c:numCache>
                <c:formatCode>0.0</c:formatCode>
                <c:ptCount val="1"/>
                <c:pt idx="0">
                  <c:v>0</c:v>
                </c:pt>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7ACD0F00-B6CC-4AFA-A259-992683887FB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Sheet1!$C$2</c:f>
              <c:numCache>
                <c:formatCode>0.0</c:formatCode>
                <c:ptCount val="1"/>
                <c:pt idx="0">
                  <c:v>3.6</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5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Sheet1!$D$2</c:f>
              <c:numCache>
                <c:formatCode>0.0</c:formatCode>
                <c:ptCount val="1"/>
                <c:pt idx="0">
                  <c:v>17.899999999999999</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Sheet1!$E$2</c:f>
              <c:numCache>
                <c:formatCode>0.0</c:formatCode>
                <c:ptCount val="1"/>
                <c:pt idx="0">
                  <c:v>3.6</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10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Sheet1!$F$2</c:f>
              <c:numCache>
                <c:formatCode>0.0</c:formatCode>
                <c:ptCount val="1"/>
                <c:pt idx="0">
                  <c:v>35.700000000000003</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6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Sheet1!$G$2</c:f>
              <c:numCache>
                <c:formatCode>0.0</c:formatCode>
                <c:ptCount val="1"/>
                <c:pt idx="0">
                  <c:v>21.4</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1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Mezigdomide+Vd
(N = 28)</c:v>
                </c:pt>
              </c:strCache>
            </c:strRef>
          </c:cat>
          <c:val>
            <c:numRef>
              <c:f>Sheet1!$H$2</c:f>
              <c:numCache>
                <c:formatCode>0.0</c:formatCode>
                <c:ptCount val="1"/>
                <c:pt idx="0">
                  <c:v>3.6</c:v>
                </c:pt>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4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Mezigdomide+Vd
(N = 28)</c:v>
                </c:pt>
              </c:strCache>
            </c:strRef>
          </c:cat>
          <c:val>
            <c:numRef>
              <c:f>Sheet1!$I$2</c:f>
              <c:numCache>
                <c:formatCode>0.0</c:formatCode>
                <c:ptCount val="1"/>
                <c:pt idx="0">
                  <c:v>14.3</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0993625694617399"/>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1-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Sheet1!$B$2:$B$3</c:f>
              <c:numCache>
                <c:formatCode>0.0</c:formatCode>
                <c:ptCount val="2"/>
                <c:pt idx="0">
                  <c:v>2.6</c:v>
                </c:pt>
                <c:pt idx="1">
                  <c:v>0</c:v>
                </c:pt>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5-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Sheet1!$C$2:$C$3</c:f>
              <c:numCache>
                <c:formatCode>0.0</c:formatCode>
                <c:ptCount val="2"/>
                <c:pt idx="0">
                  <c:v>2.6</c:v>
                </c:pt>
                <c:pt idx="1">
                  <c:v>0</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Sheet1!$D$2:$D$3</c:f>
              <c:numCache>
                <c:formatCode>0.0</c:formatCode>
                <c:ptCount val="2"/>
                <c:pt idx="0">
                  <c:v>7.9</c:v>
                </c:pt>
                <c:pt idx="1">
                  <c:v>9.1</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D-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Sheet1!$E$2:$E$3</c:f>
              <c:numCache>
                <c:formatCode>0.0</c:formatCode>
                <c:ptCount val="2"/>
                <c:pt idx="0">
                  <c:v>2.6</c:v>
                </c:pt>
                <c:pt idx="1">
                  <c:v>0</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8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1"/>
              <c:tx>
                <c:rich>
                  <a:bodyPr/>
                  <a:lstStyle/>
                  <a:p>
                    <a:r>
                      <a:rPr lang="en-US" dirty="0"/>
                      <a:t>1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Sheet1!$F$2:$F$3</c:f>
              <c:numCache>
                <c:formatCode>0.0</c:formatCode>
                <c:ptCount val="2"/>
                <c:pt idx="0">
                  <c:v>21.1</c:v>
                </c:pt>
                <c:pt idx="1">
                  <c:v>9.1</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17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Sheet1!$G$2:$G$3</c:f>
              <c:numCache>
                <c:formatCode>0.0</c:formatCode>
                <c:ptCount val="2"/>
                <c:pt idx="0">
                  <c:v>44.7</c:v>
                </c:pt>
                <c:pt idx="1">
                  <c:v>54.5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4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1199770537154447"/>
                      <c:h val="0.12778312242342563"/>
                    </c:manualLayout>
                  </c15:layout>
                  <c15:dlblFieldTable/>
                  <c15:showDataLabelsRange val="0"/>
                </c:ext>
                <c:ext xmlns:c16="http://schemas.microsoft.com/office/drawing/2014/chart" uri="{C3380CC4-5D6E-409C-BE32-E72D297353CC}">
                  <c16:uniqueId val="{00000018-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19-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Sheet1!$A$2:$A$3</c:f>
              <c:strCache>
                <c:ptCount val="2"/>
                <c:pt idx="0">
                  <c:v>Cohort D
MEZI + BORT + DEX
(at RP2D)
(N = 38)</c:v>
                </c:pt>
                <c:pt idx="1">
                  <c:v>0.6 N=11</c:v>
                </c:pt>
              </c:strCache>
            </c:strRef>
          </c:cat>
          <c:val>
            <c:numRef>
              <c:f>Sheet1!$H$2:$H$3</c:f>
              <c:numCache>
                <c:formatCode>0.0</c:formatCode>
                <c:ptCount val="2"/>
                <c:pt idx="0">
                  <c:v>10.5</c:v>
                </c:pt>
                <c:pt idx="1">
                  <c:v>0</c:v>
                </c:pt>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3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1"/>
              <c:tx>
                <c:rich>
                  <a:bodyPr/>
                  <a:lstStyle/>
                  <a:p>
                    <a:r>
                      <a:rPr lang="en-US" dirty="0">
                        <a:solidFill>
                          <a:schemeClr val="bg1"/>
                        </a:solidFill>
                      </a:rPr>
                      <a:t>3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Sheet1!$A$2:$A$3</c:f>
              <c:strCache>
                <c:ptCount val="2"/>
                <c:pt idx="0">
                  <c:v>Cohort D
MEZI + BORT + DEX
(at RP2D)
(N = 38)</c:v>
                </c:pt>
                <c:pt idx="1">
                  <c:v>0.6 N=11</c:v>
                </c:pt>
              </c:strCache>
            </c:strRef>
          </c:cat>
          <c:val>
            <c:numRef>
              <c:f>Sheet1!$I$2:$I$3</c:f>
              <c:numCache>
                <c:formatCode>0.0</c:formatCode>
                <c:ptCount val="2"/>
                <c:pt idx="0">
                  <c:v>7.9</c:v>
                </c:pt>
                <c:pt idx="1">
                  <c:v>27.3</c:v>
                </c:pt>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7919845542350263"/>
          <c:y val="5.3608480040338753E-2"/>
          <c:w val="0.20114762058670801"/>
          <c:h val="0.6820502921988341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80917483393292"/>
          <c:y val="7.6869695414819611E-2"/>
          <c:w val="0.7601426281631023"/>
          <c:h val="0.8703153520688408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A3A-4ED2-8618-6D5DC69E3B32}"/>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3A-4ED2-8618-6D5DC69E3B32}"/>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Sheet1!$B$2:$B$2</c:f>
              <c:numCache>
                <c:formatCode>0.0</c:formatCode>
                <c:ptCount val="1"/>
                <c:pt idx="0">
                  <c:v>0</c:v>
                </c:pt>
              </c:numCache>
            </c:numRef>
          </c:val>
          <c:extLst>
            <c:ext xmlns:c16="http://schemas.microsoft.com/office/drawing/2014/chart" uri="{C3380CC4-5D6E-409C-BE32-E72D297353CC}">
              <c16:uniqueId val="{00000003-EA3A-4ED2-8618-6D5DC69E3B32}"/>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F68665F1-A3C8-4C9D-8558-B4E892C07A8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A3A-4ED2-8618-6D5DC69E3B32}"/>
                </c:ext>
              </c:extLst>
            </c:dLbl>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3A-4ED2-8618-6D5DC69E3B32}"/>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Sheet1!$C$2:$C$2</c:f>
              <c:numCache>
                <c:formatCode>0.0</c:formatCode>
                <c:ptCount val="1"/>
                <c:pt idx="0">
                  <c:v>3.7</c:v>
                </c:pt>
              </c:numCache>
            </c:numRef>
          </c:val>
          <c:extLst>
            <c:ext xmlns:c16="http://schemas.microsoft.com/office/drawing/2014/chart" uri="{C3380CC4-5D6E-409C-BE32-E72D297353CC}">
              <c16:uniqueId val="{00000007-EA3A-4ED2-8618-6D5DC69E3B32}"/>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1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A3A-4ED2-8618-6D5DC69E3B32}"/>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3A-4ED2-8618-6D5DC69E3B32}"/>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Sheet1!$D$2:$D$2</c:f>
              <c:numCache>
                <c:formatCode>0.0</c:formatCode>
                <c:ptCount val="1"/>
                <c:pt idx="0">
                  <c:v>3.7</c:v>
                </c:pt>
              </c:numCache>
            </c:numRef>
          </c:val>
          <c:extLst>
            <c:ext xmlns:c16="http://schemas.microsoft.com/office/drawing/2014/chart" uri="{C3380CC4-5D6E-409C-BE32-E72D297353CC}">
              <c16:uniqueId val="{0000000B-EA3A-4ED2-8618-6D5DC69E3B32}"/>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A3A-4ED2-8618-6D5DC69E3B32}"/>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A3A-4ED2-8618-6D5DC69E3B32}"/>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Sheet1!$E$2:$E$2</c:f>
              <c:numCache>
                <c:formatCode>0.0</c:formatCode>
                <c:ptCount val="1"/>
                <c:pt idx="0">
                  <c:v>7.4</c:v>
                </c:pt>
              </c:numCache>
            </c:numRef>
          </c:val>
          <c:extLst>
            <c:ext xmlns:c16="http://schemas.microsoft.com/office/drawing/2014/chart" uri="{C3380CC4-5D6E-409C-BE32-E72D297353CC}">
              <c16:uniqueId val="{0000000F-EA3A-4ED2-8618-6D5DC69E3B32}"/>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11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A3A-4ED2-8618-6D5DC69E3B32}"/>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A3A-4ED2-8618-6D5DC69E3B32}"/>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Sheet1!$F$2:$F$2</c:f>
              <c:numCache>
                <c:formatCode>0.0</c:formatCode>
                <c:ptCount val="1"/>
                <c:pt idx="0">
                  <c:v>40.700000000000003</c:v>
                </c:pt>
              </c:numCache>
            </c:numRef>
          </c:val>
          <c:extLst>
            <c:ext xmlns:c16="http://schemas.microsoft.com/office/drawing/2014/chart" uri="{C3380CC4-5D6E-409C-BE32-E72D297353CC}">
              <c16:uniqueId val="{00000013-EA3A-4ED2-8618-6D5DC69E3B32}"/>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8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EA3A-4ED2-8618-6D5DC69E3B32}"/>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A3A-4ED2-8618-6D5DC69E3B32}"/>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Sheet1!$G$2:$G$2</c:f>
              <c:numCache>
                <c:formatCode>0.0</c:formatCode>
                <c:ptCount val="1"/>
                <c:pt idx="0">
                  <c:v>29.6</c:v>
                </c:pt>
              </c:numCache>
            </c:numRef>
          </c:val>
          <c:extLst>
            <c:ext xmlns:c16="http://schemas.microsoft.com/office/drawing/2014/chart" uri="{C3380CC4-5D6E-409C-BE32-E72D297353CC}">
              <c16:uniqueId val="{00000017-EA3A-4ED2-8618-6D5DC69E3B32}"/>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a:t>3 (</a:t>
                    </a:r>
                    <a:fld id="{00C52377-D8CC-4A04-A38F-DE05CBFDAB9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033255534708599"/>
                      <c:h val="0.14005114272015343"/>
                    </c:manualLayout>
                  </c15:layout>
                  <c15:dlblFieldTable/>
                  <c15:showDataLabelsRange val="0"/>
                </c:ext>
                <c:ext xmlns:c16="http://schemas.microsoft.com/office/drawing/2014/chart" uri="{C3380CC4-5D6E-409C-BE32-E72D297353CC}">
                  <c16:uniqueId val="{00000000-DC70-4ADB-956B-C75EC7C5665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Sheet1!$H$2:$H$2</c:f>
              <c:numCache>
                <c:formatCode>0.0</c:formatCode>
                <c:ptCount val="1"/>
                <c:pt idx="0">
                  <c:v>11.1</c:v>
                </c:pt>
              </c:numCache>
            </c:numRef>
          </c:val>
          <c:extLst>
            <c:ext xmlns:c16="http://schemas.microsoft.com/office/drawing/2014/chart" uri="{C3380CC4-5D6E-409C-BE32-E72D297353CC}">
              <c16:uniqueId val="{00000018-EA3A-4ED2-8618-6D5DC69E3B32}"/>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1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EA3A-4ED2-8618-6D5DC69E3B32}"/>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EA3A-4ED2-8618-6D5DC69E3B32}"/>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Sheet1!$A$2:$A$2</c:f>
              <c:strCache>
                <c:ptCount val="1"/>
                <c:pt idx="0">
                  <c:v>Cohort C
MEZI + CFZ + DEX
(dose escalation)
(N = 26)</c:v>
                </c:pt>
              </c:strCache>
            </c:strRef>
          </c:cat>
          <c:val>
            <c:numRef>
              <c:f>Sheet1!$I$2:$I$2</c:f>
              <c:numCache>
                <c:formatCode>0.0</c:formatCode>
                <c:ptCount val="1"/>
                <c:pt idx="0">
                  <c:v>3.7</c:v>
                </c:pt>
              </c:numCache>
            </c:numRef>
          </c:val>
          <c:extLst>
            <c:ext xmlns:c16="http://schemas.microsoft.com/office/drawing/2014/chart" uri="{C3380CC4-5D6E-409C-BE32-E72D297353CC}">
              <c16:uniqueId val="{0000001C-EA3A-4ED2-8618-6D5DC69E3B32}"/>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1"/>
        <c:delete val="1"/>
      </c:legendEntry>
      <c:layout>
        <c:manualLayout>
          <c:xMode val="edge"/>
          <c:yMode val="edge"/>
          <c:x val="0.76642611872276756"/>
          <c:y val="0.10394080329799013"/>
          <c:w val="0.2292107214292696"/>
          <c:h val="0.4568761301227871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39406143887213E-2"/>
          <c:y val="3.2257118559573035E-2"/>
          <c:w val="0.96956059385611282"/>
          <c:h val="0.59785939517801201"/>
        </c:manualLayout>
      </c:layout>
      <c:barChart>
        <c:barDir val="col"/>
        <c:grouping val="clustered"/>
        <c:varyColors val="0"/>
        <c:ser>
          <c:idx val="0"/>
          <c:order val="0"/>
          <c:spPr>
            <a:solidFill>
              <a:srgbClr val="FFAC25"/>
            </a:solidFill>
            <a:ln>
              <a:noFill/>
            </a:ln>
            <a:effectLst/>
          </c:spPr>
          <c:invertIfNegative val="0"/>
          <c:dPt>
            <c:idx val="0"/>
            <c:invertIfNegative val="0"/>
            <c:bubble3D val="0"/>
            <c:spPr>
              <a:solidFill>
                <a:srgbClr val="A69F9F"/>
              </a:solidFill>
              <a:ln>
                <a:noFill/>
              </a:ln>
              <a:effectLst/>
            </c:spPr>
            <c:extLst>
              <c:ext xmlns:c16="http://schemas.microsoft.com/office/drawing/2014/chart" uri="{C3380CC4-5D6E-409C-BE32-E72D297353CC}">
                <c16:uniqueId val="{00000001-E254-45F2-A1D7-31F474FD9B5D}"/>
              </c:ext>
            </c:extLst>
          </c:dPt>
          <c:dPt>
            <c:idx val="1"/>
            <c:invertIfNegative val="0"/>
            <c:bubble3D val="0"/>
            <c:spPr>
              <a:solidFill>
                <a:srgbClr val="097789"/>
              </a:solidFill>
              <a:ln>
                <a:noFill/>
              </a:ln>
              <a:effectLst/>
            </c:spPr>
            <c:extLst>
              <c:ext xmlns:c16="http://schemas.microsoft.com/office/drawing/2014/chart" uri="{C3380CC4-5D6E-409C-BE32-E72D297353CC}">
                <c16:uniqueId val="{00000003-E254-45F2-A1D7-31F474FD9B5D}"/>
              </c:ext>
            </c:extLst>
          </c:dPt>
          <c:dPt>
            <c:idx val="2"/>
            <c:invertIfNegative val="0"/>
            <c:bubble3D val="0"/>
            <c:spPr>
              <a:solidFill>
                <a:srgbClr val="BE2BBB">
                  <a:lumMod val="20000"/>
                  <a:lumOff val="80000"/>
                </a:srgbClr>
              </a:solidFill>
              <a:ln>
                <a:noFill/>
              </a:ln>
              <a:effectLst/>
            </c:spPr>
            <c:extLst>
              <c:ext xmlns:c16="http://schemas.microsoft.com/office/drawing/2014/chart" uri="{C3380CC4-5D6E-409C-BE32-E72D297353CC}">
                <c16:uniqueId val="{00000005-E254-45F2-A1D7-31F474FD9B5D}"/>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254-45F2-A1D7-31F474FD9B5D}"/>
              </c:ext>
            </c:extLst>
          </c:dPt>
          <c:dPt>
            <c:idx val="4"/>
            <c:invertIfNegative val="0"/>
            <c:bubble3D val="0"/>
            <c:spPr>
              <a:solidFill>
                <a:srgbClr val="000099"/>
              </a:solidFill>
              <a:ln>
                <a:noFill/>
              </a:ln>
              <a:effectLst/>
            </c:spPr>
            <c:extLst>
              <c:ext xmlns:c16="http://schemas.microsoft.com/office/drawing/2014/chart" uri="{C3380CC4-5D6E-409C-BE32-E72D297353CC}">
                <c16:uniqueId val="{00000009-E254-45F2-A1D7-31F474FD9B5D}"/>
              </c:ext>
            </c:extLst>
          </c:dPt>
          <c:dPt>
            <c:idx val="5"/>
            <c:invertIfNegative val="0"/>
            <c:bubble3D val="0"/>
            <c:spPr>
              <a:solidFill>
                <a:srgbClr val="BE2BBB">
                  <a:lumMod val="75000"/>
                </a:srgbClr>
              </a:solidFill>
              <a:ln>
                <a:noFill/>
              </a:ln>
              <a:effectLst/>
            </c:spPr>
            <c:extLst>
              <c:ext xmlns:c16="http://schemas.microsoft.com/office/drawing/2014/chart" uri="{C3380CC4-5D6E-409C-BE32-E72D297353CC}">
                <c16:uniqueId val="{0000000B-E254-45F2-A1D7-31F474FD9B5D}"/>
              </c:ext>
            </c:extLst>
          </c:dPt>
          <c:dPt>
            <c:idx val="6"/>
            <c:invertIfNegative val="0"/>
            <c:bubble3D val="0"/>
            <c:spPr>
              <a:solidFill>
                <a:srgbClr val="4F4949">
                  <a:lumMod val="50000"/>
                </a:srgbClr>
              </a:solidFill>
              <a:ln>
                <a:noFill/>
              </a:ln>
              <a:effectLst/>
            </c:spPr>
            <c:extLst>
              <c:ext xmlns:c16="http://schemas.microsoft.com/office/drawing/2014/chart" uri="{C3380CC4-5D6E-409C-BE32-E72D297353CC}">
                <c16:uniqueId val="{0000000D-E254-45F2-A1D7-31F474FD9B5D}"/>
              </c:ext>
            </c:extLst>
          </c:dPt>
          <c:dLbls>
            <c:dLbl>
              <c:idx val="0"/>
              <c:numFmt formatCode="#,##0.0" sourceLinked="0"/>
              <c:spPr>
                <a:noFill/>
                <a:ln>
                  <a:noFill/>
                </a:ln>
                <a:effectLst/>
              </c:spPr>
              <c:txPr>
                <a:bodyPr rot="0" spcFirstLastPara="1" vertOverflow="ellipsis" vert="horz" wrap="non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254-45F2-A1D7-31F474FD9B5D}"/>
                </c:ext>
              </c:extLst>
            </c:dLbl>
            <c:dLbl>
              <c:idx val="1"/>
              <c:tx>
                <c:rich>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a:solidFill>
                          <a:schemeClr val="bg1"/>
                        </a:solidFill>
                      </a:rPr>
                      <a:t>18.0</a:t>
                    </a:r>
                  </a:p>
                </c:rich>
              </c:tx>
              <c:numFmt formatCode="#,##0.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E254-45F2-A1D7-31F474FD9B5D}"/>
                </c:ext>
              </c:extLst>
            </c:dLbl>
            <c:dLbl>
              <c:idx val="4"/>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254-45F2-A1D7-31F474FD9B5D}"/>
                </c:ext>
              </c:extLst>
            </c:dLbl>
            <c:dLbl>
              <c:idx val="5"/>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254-45F2-A1D7-31F474FD9B5D}"/>
                </c:ext>
              </c:extLst>
            </c:dLbl>
            <c:dLbl>
              <c:idx val="6"/>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E254-45F2-A1D7-31F474FD9B5D}"/>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59545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Sheet1!$A$3:$B$4</c:f>
              <c:strCache>
                <c:ptCount val="2"/>
                <c:pt idx="0">
                  <c:v>Kd</c:v>
                </c:pt>
                <c:pt idx="1">
                  <c:v>MeziKd</c:v>
                </c:pt>
              </c:strCache>
            </c:strRef>
          </c:cat>
          <c:val>
            <c:numRef>
              <c:f>Sheet1!$C$3:$C$4</c:f>
              <c:numCache>
                <c:formatCode>0.00</c:formatCode>
                <c:ptCount val="2"/>
                <c:pt idx="0">
                  <c:v>8.25</c:v>
                </c:pt>
                <c:pt idx="1">
                  <c:v>18.04</c:v>
                </c:pt>
              </c:numCache>
            </c:numRef>
          </c:val>
          <c:extLst>
            <c:ext xmlns:c16="http://schemas.microsoft.com/office/drawing/2014/chart" uri="{C3380CC4-5D6E-409C-BE32-E72D297353CC}">
              <c16:uniqueId val="{0000000E-E254-45F2-A1D7-31F474FD9B5D}"/>
            </c:ext>
          </c:extLst>
        </c:ser>
        <c:dLbls>
          <c:showLegendKey val="0"/>
          <c:showVal val="0"/>
          <c:showCatName val="0"/>
          <c:showSerName val="0"/>
          <c:showPercent val="0"/>
          <c:showBubbleSize val="0"/>
        </c:dLbls>
        <c:gapWidth val="88"/>
        <c:overlap val="1"/>
        <c:axId val="452283040"/>
        <c:axId val="452283368"/>
      </c:barChart>
      <c:catAx>
        <c:axId val="452283040"/>
        <c:scaling>
          <c:orientation val="minMax"/>
        </c:scaling>
        <c:delete val="0"/>
        <c:axPos val="b"/>
        <c:numFmt formatCode="General" sourceLinked="1"/>
        <c:majorTickMark val="out"/>
        <c:minorTickMark val="none"/>
        <c:tickLblPos val="nextTo"/>
        <c:spPr>
          <a:noFill/>
          <a:ln w="19050" cap="sq" cmpd="sng" algn="ctr">
            <a:solidFill>
              <a:srgbClr val="FFFFFF"/>
            </a:solidFill>
            <a:miter lim="800000"/>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52283368"/>
        <c:crosses val="autoZero"/>
        <c:auto val="1"/>
        <c:lblAlgn val="ctr"/>
        <c:lblOffset val="100"/>
        <c:noMultiLvlLbl val="0"/>
      </c:catAx>
      <c:valAx>
        <c:axId val="452283368"/>
        <c:scaling>
          <c:orientation val="minMax"/>
          <c:max val="30"/>
          <c:min val="0"/>
        </c:scaling>
        <c:delete val="0"/>
        <c:axPos val="l"/>
        <c:numFmt formatCode="0" sourceLinked="0"/>
        <c:majorTickMark val="out"/>
        <c:minorTickMark val="none"/>
        <c:tickLblPos val="nextTo"/>
        <c:spPr>
          <a:ln w="19050">
            <a:solidFill>
              <a:srgbClr val="FFFFFF"/>
            </a:solidFill>
          </a:ln>
        </c:spPr>
        <c:txPr>
          <a:bodyPr/>
          <a:lstStyle/>
          <a:p>
            <a:pPr>
              <a:defRPr sz="1050">
                <a:solidFill>
                  <a:schemeClr val="bg1"/>
                </a:solidFill>
              </a:defRPr>
            </a:pPr>
            <a:endParaRPr lang="en-US"/>
          </a:p>
        </c:txPr>
        <c:crossAx val="452283040"/>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39406143887213E-2"/>
          <c:y val="3.2257118559573035E-2"/>
          <c:w val="0.96956059385611282"/>
          <c:h val="0.59785939517801201"/>
        </c:manualLayout>
      </c:layout>
      <c:barChart>
        <c:barDir val="col"/>
        <c:grouping val="clustered"/>
        <c:varyColors val="0"/>
        <c:ser>
          <c:idx val="0"/>
          <c:order val="0"/>
          <c:spPr>
            <a:solidFill>
              <a:srgbClr val="FDA97D">
                <a:lumMod val="60000"/>
                <a:lumOff val="40000"/>
              </a:srgbClr>
            </a:solidFill>
            <a:ln>
              <a:noFill/>
            </a:ln>
            <a:effectLst/>
          </c:spPr>
          <c:invertIfNegative val="0"/>
          <c:dPt>
            <c:idx val="0"/>
            <c:invertIfNegative val="0"/>
            <c:bubble3D val="0"/>
            <c:extLst>
              <c:ext xmlns:c16="http://schemas.microsoft.com/office/drawing/2014/chart" uri="{C3380CC4-5D6E-409C-BE32-E72D297353CC}">
                <c16:uniqueId val="{00000000-034B-4FD7-A75C-9A723D5F3F00}"/>
              </c:ext>
            </c:extLst>
          </c:dPt>
          <c:dPt>
            <c:idx val="1"/>
            <c:invertIfNegative val="0"/>
            <c:bubble3D val="0"/>
            <c:extLst>
              <c:ext xmlns:c16="http://schemas.microsoft.com/office/drawing/2014/chart" uri="{C3380CC4-5D6E-409C-BE32-E72D297353CC}">
                <c16:uniqueId val="{00000001-034B-4FD7-A75C-9A723D5F3F00}"/>
              </c:ext>
            </c:extLst>
          </c:dPt>
          <c:dPt>
            <c:idx val="2"/>
            <c:invertIfNegative val="0"/>
            <c:bubble3D val="0"/>
            <c:extLst>
              <c:ext xmlns:c16="http://schemas.microsoft.com/office/drawing/2014/chart" uri="{C3380CC4-5D6E-409C-BE32-E72D297353CC}">
                <c16:uniqueId val="{00000002-034B-4FD7-A75C-9A723D5F3F00}"/>
              </c:ext>
            </c:extLst>
          </c:dPt>
          <c:dPt>
            <c:idx val="3"/>
            <c:invertIfNegative val="0"/>
            <c:bubble3D val="0"/>
            <c:extLst>
              <c:ext xmlns:c16="http://schemas.microsoft.com/office/drawing/2014/chart" uri="{C3380CC4-5D6E-409C-BE32-E72D297353CC}">
                <c16:uniqueId val="{00000003-034B-4FD7-A75C-9A723D5F3F00}"/>
              </c:ext>
            </c:extLst>
          </c:dPt>
          <c:dPt>
            <c:idx val="4"/>
            <c:invertIfNegative val="0"/>
            <c:bubble3D val="0"/>
            <c:extLst>
              <c:ext xmlns:c16="http://schemas.microsoft.com/office/drawing/2014/chart" uri="{C3380CC4-5D6E-409C-BE32-E72D297353CC}">
                <c16:uniqueId val="{00000004-034B-4FD7-A75C-9A723D5F3F00}"/>
              </c:ext>
            </c:extLst>
          </c:dPt>
          <c:dPt>
            <c:idx val="5"/>
            <c:invertIfNegative val="0"/>
            <c:bubble3D val="0"/>
            <c:extLst>
              <c:ext xmlns:c16="http://schemas.microsoft.com/office/drawing/2014/chart" uri="{C3380CC4-5D6E-409C-BE32-E72D297353CC}">
                <c16:uniqueId val="{00000005-034B-4FD7-A75C-9A723D5F3F00}"/>
              </c:ext>
            </c:extLst>
          </c:dPt>
          <c:dPt>
            <c:idx val="6"/>
            <c:invertIfNegative val="0"/>
            <c:bubble3D val="0"/>
            <c:extLst>
              <c:ext xmlns:c16="http://schemas.microsoft.com/office/drawing/2014/chart" uri="{C3380CC4-5D6E-409C-BE32-E72D297353CC}">
                <c16:uniqueId val="{00000006-034B-4FD7-A75C-9A723D5F3F00}"/>
              </c:ext>
            </c:extLst>
          </c:dPt>
          <c:dLbls>
            <c:dLbl>
              <c:idx val="0"/>
              <c:numFmt formatCode="#,##0.0" sourceLinked="0"/>
              <c:spPr>
                <a:noFill/>
                <a:ln>
                  <a:noFill/>
                </a:ln>
                <a:effectLst/>
              </c:spPr>
              <c:txPr>
                <a:bodyPr rot="0" spcFirstLastPara="1" vertOverflow="ellipsis" vert="horz" wrap="non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34B-4FD7-A75C-9A723D5F3F00}"/>
                </c:ext>
              </c:extLst>
            </c:dLbl>
            <c:dLbl>
              <c:idx val="1"/>
              <c:tx>
                <c:rich>
                  <a:bodyPr/>
                  <a:lstStyle/>
                  <a:p>
                    <a:r>
                      <a:rPr lang="en-US">
                        <a:solidFill>
                          <a:schemeClr val="tx1"/>
                        </a:solidFill>
                      </a:rPr>
                      <a:t>18.0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34B-4FD7-A75C-9A723D5F3F00}"/>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Sheet1!$A$5:$B$5</c:f>
              <c:strCache>
                <c:ptCount val="2"/>
                <c:pt idx="1">
                  <c:v>KPd</c:v>
                </c:pt>
              </c:strCache>
            </c:strRef>
          </c:cat>
          <c:val>
            <c:numRef>
              <c:f>Sheet1!$C$5</c:f>
              <c:numCache>
                <c:formatCode>0.00</c:formatCode>
                <c:ptCount val="1"/>
                <c:pt idx="0">
                  <c:v>11.1</c:v>
                </c:pt>
              </c:numCache>
            </c:numRef>
          </c:val>
          <c:extLst>
            <c:ext xmlns:c16="http://schemas.microsoft.com/office/drawing/2014/chart" uri="{C3380CC4-5D6E-409C-BE32-E72D297353CC}">
              <c16:uniqueId val="{00000007-034B-4FD7-A75C-9A723D5F3F00}"/>
            </c:ext>
          </c:extLst>
        </c:ser>
        <c:dLbls>
          <c:showLegendKey val="0"/>
          <c:showVal val="0"/>
          <c:showCatName val="0"/>
          <c:showSerName val="0"/>
          <c:showPercent val="0"/>
          <c:showBubbleSize val="0"/>
        </c:dLbls>
        <c:gapWidth val="88"/>
        <c:overlap val="1"/>
        <c:axId val="452283040"/>
        <c:axId val="452283368"/>
      </c:barChart>
      <c:catAx>
        <c:axId val="452283040"/>
        <c:scaling>
          <c:orientation val="minMax"/>
        </c:scaling>
        <c:delete val="0"/>
        <c:axPos val="b"/>
        <c:numFmt formatCode="General" sourceLinked="1"/>
        <c:majorTickMark val="out"/>
        <c:minorTickMark val="none"/>
        <c:tickLblPos val="nextTo"/>
        <c:spPr>
          <a:noFill/>
          <a:ln w="19050" cap="sq" cmpd="sng" algn="ctr">
            <a:solidFill>
              <a:srgbClr val="FFFFFF"/>
            </a:solidFill>
            <a:miter lim="800000"/>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52283368"/>
        <c:crosses val="autoZero"/>
        <c:auto val="1"/>
        <c:lblAlgn val="ctr"/>
        <c:lblOffset val="100"/>
        <c:noMultiLvlLbl val="0"/>
      </c:catAx>
      <c:valAx>
        <c:axId val="452283368"/>
        <c:scaling>
          <c:orientation val="minMax"/>
          <c:max val="30"/>
          <c:min val="0"/>
        </c:scaling>
        <c:delete val="0"/>
        <c:axPos val="l"/>
        <c:numFmt formatCode="0" sourceLinked="0"/>
        <c:majorTickMark val="out"/>
        <c:minorTickMark val="none"/>
        <c:tickLblPos val="nextTo"/>
        <c:spPr>
          <a:ln w="19050">
            <a:solidFill>
              <a:srgbClr val="FFFFFF"/>
            </a:solidFill>
          </a:ln>
        </c:spPr>
        <c:txPr>
          <a:bodyPr/>
          <a:lstStyle/>
          <a:p>
            <a:pPr>
              <a:defRPr sz="1050">
                <a:solidFill>
                  <a:schemeClr val="bg1"/>
                </a:solidFill>
              </a:defRPr>
            </a:pPr>
            <a:endParaRPr lang="en-US"/>
          </a:p>
        </c:txPr>
        <c:crossAx val="452283040"/>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81114426373001"/>
          <c:y val="2.4736073633183732E-2"/>
          <c:w val="0.96956059385611282"/>
          <c:h val="0.59785939517801201"/>
        </c:manualLayout>
      </c:layout>
      <c:barChart>
        <c:barDir val="col"/>
        <c:grouping val="clustered"/>
        <c:varyColors val="0"/>
        <c:ser>
          <c:idx val="0"/>
          <c:order val="0"/>
          <c:spPr>
            <a:solidFill>
              <a:srgbClr val="FFAC25"/>
            </a:solidFill>
            <a:ln>
              <a:noFill/>
            </a:ln>
            <a:effectLst/>
          </c:spPr>
          <c:invertIfNegative val="0"/>
          <c:dPt>
            <c:idx val="0"/>
            <c:invertIfNegative val="0"/>
            <c:bubble3D val="0"/>
            <c:spPr>
              <a:solidFill>
                <a:srgbClr val="A69F9F">
                  <a:lumMod val="40000"/>
                  <a:lumOff val="60000"/>
                </a:srgbClr>
              </a:solidFill>
              <a:ln>
                <a:noFill/>
              </a:ln>
              <a:effectLst/>
            </c:spPr>
            <c:extLst>
              <c:ext xmlns:c16="http://schemas.microsoft.com/office/drawing/2014/chart" uri="{C3380CC4-5D6E-409C-BE32-E72D297353CC}">
                <c16:uniqueId val="{00000001-2DE3-4DF5-9791-03FAD9294405}"/>
              </c:ext>
            </c:extLst>
          </c:dPt>
          <c:dPt>
            <c:idx val="1"/>
            <c:invertIfNegative val="0"/>
            <c:bubble3D val="0"/>
            <c:spPr>
              <a:solidFill>
                <a:srgbClr val="00FFFF">
                  <a:lumMod val="75000"/>
                </a:srgbClr>
              </a:solidFill>
              <a:ln>
                <a:noFill/>
              </a:ln>
              <a:effectLst/>
            </c:spPr>
            <c:extLst>
              <c:ext xmlns:c16="http://schemas.microsoft.com/office/drawing/2014/chart" uri="{C3380CC4-5D6E-409C-BE32-E72D297353CC}">
                <c16:uniqueId val="{00000003-2DE3-4DF5-9791-03FAD9294405}"/>
              </c:ext>
            </c:extLst>
          </c:dPt>
          <c:dPt>
            <c:idx val="2"/>
            <c:invertIfNegative val="0"/>
            <c:bubble3D val="0"/>
            <c:spPr>
              <a:solidFill>
                <a:srgbClr val="BE2BBB">
                  <a:lumMod val="20000"/>
                  <a:lumOff val="80000"/>
                </a:srgbClr>
              </a:solidFill>
              <a:ln>
                <a:noFill/>
              </a:ln>
              <a:effectLst/>
            </c:spPr>
            <c:extLst>
              <c:ext xmlns:c16="http://schemas.microsoft.com/office/drawing/2014/chart" uri="{C3380CC4-5D6E-409C-BE32-E72D297353CC}">
                <c16:uniqueId val="{00000005-2DE3-4DF5-9791-03FAD929440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2DE3-4DF5-9791-03FAD9294405}"/>
              </c:ext>
            </c:extLst>
          </c:dPt>
          <c:dPt>
            <c:idx val="4"/>
            <c:invertIfNegative val="0"/>
            <c:bubble3D val="0"/>
            <c:spPr>
              <a:solidFill>
                <a:srgbClr val="000099"/>
              </a:solidFill>
              <a:ln>
                <a:noFill/>
              </a:ln>
              <a:effectLst/>
            </c:spPr>
            <c:extLst>
              <c:ext xmlns:c16="http://schemas.microsoft.com/office/drawing/2014/chart" uri="{C3380CC4-5D6E-409C-BE32-E72D297353CC}">
                <c16:uniqueId val="{00000009-2DE3-4DF5-9791-03FAD9294405}"/>
              </c:ext>
            </c:extLst>
          </c:dPt>
          <c:dPt>
            <c:idx val="5"/>
            <c:invertIfNegative val="0"/>
            <c:bubble3D val="0"/>
            <c:spPr>
              <a:solidFill>
                <a:srgbClr val="BE2BBB">
                  <a:lumMod val="75000"/>
                </a:srgbClr>
              </a:solidFill>
              <a:ln>
                <a:noFill/>
              </a:ln>
              <a:effectLst/>
            </c:spPr>
            <c:extLst>
              <c:ext xmlns:c16="http://schemas.microsoft.com/office/drawing/2014/chart" uri="{C3380CC4-5D6E-409C-BE32-E72D297353CC}">
                <c16:uniqueId val="{0000000B-2DE3-4DF5-9791-03FAD9294405}"/>
              </c:ext>
            </c:extLst>
          </c:dPt>
          <c:dPt>
            <c:idx val="6"/>
            <c:invertIfNegative val="0"/>
            <c:bubble3D val="0"/>
            <c:spPr>
              <a:solidFill>
                <a:srgbClr val="4F4949">
                  <a:lumMod val="50000"/>
                </a:srgbClr>
              </a:solidFill>
              <a:ln>
                <a:noFill/>
              </a:ln>
              <a:effectLst/>
            </c:spPr>
            <c:extLst>
              <c:ext xmlns:c16="http://schemas.microsoft.com/office/drawing/2014/chart" uri="{C3380CC4-5D6E-409C-BE32-E72D297353CC}">
                <c16:uniqueId val="{0000000D-2DE3-4DF5-9791-03FAD9294405}"/>
              </c:ext>
            </c:extLst>
          </c:dPt>
          <c:dLbls>
            <c:dLbl>
              <c:idx val="0"/>
              <c:numFmt formatCode="#,##0.0" sourceLinked="0"/>
              <c:spPr>
                <a:noFill/>
                <a:ln>
                  <a:noFill/>
                </a:ln>
                <a:effectLst/>
              </c:spPr>
              <c:txPr>
                <a:bodyPr rot="0" spcFirstLastPara="1" vertOverflow="ellipsis" vert="horz" wrap="non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E3-4DF5-9791-03FAD9294405}"/>
                </c:ext>
              </c:extLst>
            </c:dLbl>
            <c:dLbl>
              <c:idx val="1"/>
              <c:tx>
                <c:rich>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a:solidFill>
                          <a:schemeClr val="bg1"/>
                        </a:solidFill>
                      </a:rPr>
                      <a:t>13.8</a:t>
                    </a:r>
                  </a:p>
                </c:rich>
              </c:tx>
              <c:numFmt formatCode="#,##0.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2DE3-4DF5-9791-03FAD9294405}"/>
                </c:ext>
              </c:extLst>
            </c:dLbl>
            <c:dLbl>
              <c:idx val="4"/>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DE3-4DF5-9791-03FAD9294405}"/>
                </c:ext>
              </c:extLst>
            </c:dLbl>
            <c:dLbl>
              <c:idx val="5"/>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DE3-4DF5-9791-03FAD9294405}"/>
                </c:ext>
              </c:extLst>
            </c:dLbl>
            <c:dLbl>
              <c:idx val="6"/>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DE3-4DF5-9791-03FAD9294405}"/>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59545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Sheet1!$A$6:$B$7</c:f>
              <c:strCache>
                <c:ptCount val="2"/>
                <c:pt idx="0">
                  <c:v>SRs</c:v>
                </c:pt>
                <c:pt idx="1">
                  <c:v>Ide-cel</c:v>
                </c:pt>
              </c:strCache>
            </c:strRef>
          </c:cat>
          <c:val>
            <c:numRef>
              <c:f>Sheet1!$C$6:$C$7</c:f>
              <c:numCache>
                <c:formatCode>0.00</c:formatCode>
                <c:ptCount val="2"/>
                <c:pt idx="0">
                  <c:v>4.4000000000000004</c:v>
                </c:pt>
                <c:pt idx="1">
                  <c:v>13.8</c:v>
                </c:pt>
              </c:numCache>
            </c:numRef>
          </c:val>
          <c:extLst>
            <c:ext xmlns:c16="http://schemas.microsoft.com/office/drawing/2014/chart" uri="{C3380CC4-5D6E-409C-BE32-E72D297353CC}">
              <c16:uniqueId val="{0000000E-2DE3-4DF5-9791-03FAD9294405}"/>
            </c:ext>
          </c:extLst>
        </c:ser>
        <c:dLbls>
          <c:showLegendKey val="0"/>
          <c:showVal val="0"/>
          <c:showCatName val="0"/>
          <c:showSerName val="0"/>
          <c:showPercent val="0"/>
          <c:showBubbleSize val="0"/>
        </c:dLbls>
        <c:gapWidth val="88"/>
        <c:overlap val="1"/>
        <c:axId val="452283040"/>
        <c:axId val="452283368"/>
      </c:barChart>
      <c:catAx>
        <c:axId val="452283040"/>
        <c:scaling>
          <c:orientation val="minMax"/>
        </c:scaling>
        <c:delete val="0"/>
        <c:axPos val="b"/>
        <c:numFmt formatCode="General" sourceLinked="1"/>
        <c:majorTickMark val="out"/>
        <c:minorTickMark val="none"/>
        <c:tickLblPos val="nextTo"/>
        <c:spPr>
          <a:noFill/>
          <a:ln w="19050" cap="sq" cmpd="sng" algn="ctr">
            <a:solidFill>
              <a:srgbClr val="FFFFFF"/>
            </a:solidFill>
            <a:miter lim="800000"/>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52283368"/>
        <c:crosses val="autoZero"/>
        <c:auto val="1"/>
        <c:lblAlgn val="ctr"/>
        <c:lblOffset val="100"/>
        <c:noMultiLvlLbl val="0"/>
      </c:catAx>
      <c:valAx>
        <c:axId val="452283368"/>
        <c:scaling>
          <c:orientation val="minMax"/>
          <c:max val="30"/>
          <c:min val="0"/>
        </c:scaling>
        <c:delete val="0"/>
        <c:axPos val="l"/>
        <c:numFmt formatCode="0" sourceLinked="0"/>
        <c:majorTickMark val="out"/>
        <c:minorTickMark val="none"/>
        <c:tickLblPos val="nextTo"/>
        <c:spPr>
          <a:ln w="19050">
            <a:solidFill>
              <a:srgbClr val="FFFFFF"/>
            </a:solidFill>
          </a:ln>
        </c:spPr>
        <c:txPr>
          <a:bodyPr/>
          <a:lstStyle/>
          <a:p>
            <a:pPr>
              <a:defRPr sz="1050">
                <a:solidFill>
                  <a:schemeClr val="bg1"/>
                </a:solidFill>
              </a:defRPr>
            </a:pPr>
            <a:endParaRPr lang="en-US"/>
          </a:p>
        </c:txPr>
        <c:crossAx val="452283040"/>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39406143887213E-2"/>
          <c:y val="3.2257118559573035E-2"/>
          <c:w val="0.96956059385611282"/>
          <c:h val="0.59785939517801201"/>
        </c:manualLayout>
      </c:layout>
      <c:barChart>
        <c:barDir val="col"/>
        <c:grouping val="clustered"/>
        <c:varyColors val="0"/>
        <c:ser>
          <c:idx val="0"/>
          <c:order val="0"/>
          <c:spPr>
            <a:solidFill>
              <a:srgbClr val="FFAC25"/>
            </a:solidFill>
            <a:ln>
              <a:noFill/>
            </a:ln>
            <a:effectLst/>
          </c:spPr>
          <c:invertIfNegative val="0"/>
          <c:dPt>
            <c:idx val="0"/>
            <c:invertIfNegative val="0"/>
            <c:bubble3D val="0"/>
            <c:spPr>
              <a:solidFill>
                <a:srgbClr val="FFD186">
                  <a:lumMod val="50000"/>
                </a:srgbClr>
              </a:solidFill>
              <a:ln>
                <a:noFill/>
              </a:ln>
              <a:effectLst/>
            </c:spPr>
            <c:extLst>
              <c:ext xmlns:c16="http://schemas.microsoft.com/office/drawing/2014/chart" uri="{C3380CC4-5D6E-409C-BE32-E72D297353CC}">
                <c16:uniqueId val="{00000001-E5D4-4071-AA9A-42177045FD40}"/>
              </c:ext>
            </c:extLst>
          </c:dPt>
          <c:dPt>
            <c:idx val="1"/>
            <c:invertIfNegative val="0"/>
            <c:bubble3D val="0"/>
            <c:spPr>
              <a:solidFill>
                <a:srgbClr val="FFCAAA">
                  <a:lumMod val="50000"/>
                </a:srgbClr>
              </a:solidFill>
              <a:ln>
                <a:noFill/>
              </a:ln>
              <a:effectLst/>
            </c:spPr>
            <c:extLst>
              <c:ext xmlns:c16="http://schemas.microsoft.com/office/drawing/2014/chart" uri="{C3380CC4-5D6E-409C-BE32-E72D297353CC}">
                <c16:uniqueId val="{00000003-E5D4-4071-AA9A-42177045FD40}"/>
              </c:ext>
            </c:extLst>
          </c:dPt>
          <c:dPt>
            <c:idx val="2"/>
            <c:invertIfNegative val="0"/>
            <c:bubble3D val="0"/>
            <c:spPr>
              <a:solidFill>
                <a:srgbClr val="BE2BBB">
                  <a:lumMod val="20000"/>
                  <a:lumOff val="80000"/>
                </a:srgbClr>
              </a:solidFill>
              <a:ln>
                <a:noFill/>
              </a:ln>
              <a:effectLst/>
            </c:spPr>
            <c:extLst>
              <c:ext xmlns:c16="http://schemas.microsoft.com/office/drawing/2014/chart" uri="{C3380CC4-5D6E-409C-BE32-E72D297353CC}">
                <c16:uniqueId val="{00000005-E5D4-4071-AA9A-42177045FD40}"/>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5D4-4071-AA9A-42177045FD40}"/>
              </c:ext>
            </c:extLst>
          </c:dPt>
          <c:dPt>
            <c:idx val="4"/>
            <c:invertIfNegative val="0"/>
            <c:bubble3D val="0"/>
            <c:spPr>
              <a:solidFill>
                <a:srgbClr val="000099"/>
              </a:solidFill>
              <a:ln>
                <a:noFill/>
              </a:ln>
              <a:effectLst/>
            </c:spPr>
            <c:extLst>
              <c:ext xmlns:c16="http://schemas.microsoft.com/office/drawing/2014/chart" uri="{C3380CC4-5D6E-409C-BE32-E72D297353CC}">
                <c16:uniqueId val="{00000009-E5D4-4071-AA9A-42177045FD40}"/>
              </c:ext>
            </c:extLst>
          </c:dPt>
          <c:dPt>
            <c:idx val="5"/>
            <c:invertIfNegative val="0"/>
            <c:bubble3D val="0"/>
            <c:spPr>
              <a:solidFill>
                <a:srgbClr val="BE2BBB">
                  <a:lumMod val="75000"/>
                </a:srgbClr>
              </a:solidFill>
              <a:ln>
                <a:noFill/>
              </a:ln>
              <a:effectLst/>
            </c:spPr>
            <c:extLst>
              <c:ext xmlns:c16="http://schemas.microsoft.com/office/drawing/2014/chart" uri="{C3380CC4-5D6E-409C-BE32-E72D297353CC}">
                <c16:uniqueId val="{0000000B-E5D4-4071-AA9A-42177045FD40}"/>
              </c:ext>
            </c:extLst>
          </c:dPt>
          <c:dPt>
            <c:idx val="6"/>
            <c:invertIfNegative val="0"/>
            <c:bubble3D val="0"/>
            <c:spPr>
              <a:solidFill>
                <a:srgbClr val="4F4949">
                  <a:lumMod val="50000"/>
                </a:srgbClr>
              </a:solidFill>
              <a:ln>
                <a:noFill/>
              </a:ln>
              <a:effectLst/>
            </c:spPr>
            <c:extLst>
              <c:ext xmlns:c16="http://schemas.microsoft.com/office/drawing/2014/chart" uri="{C3380CC4-5D6E-409C-BE32-E72D297353CC}">
                <c16:uniqueId val="{0000000D-E5D4-4071-AA9A-42177045FD40}"/>
              </c:ext>
            </c:extLst>
          </c:dPt>
          <c:dLbls>
            <c:dLbl>
              <c:idx val="0"/>
              <c:numFmt formatCode="#,##0.0" sourceLinked="0"/>
              <c:spPr>
                <a:noFill/>
                <a:ln>
                  <a:noFill/>
                </a:ln>
                <a:effectLst/>
              </c:spPr>
              <c:txPr>
                <a:bodyPr rot="0" spcFirstLastPara="1" vertOverflow="ellipsis" vert="horz" wrap="non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5D4-4071-AA9A-42177045FD40}"/>
                </c:ext>
              </c:extLst>
            </c:dLbl>
            <c:dLbl>
              <c:idx val="1"/>
              <c:tx>
                <c:rich>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a:solidFill>
                          <a:schemeClr val="bg1"/>
                        </a:solidFill>
                      </a:rPr>
                      <a:t>19.3</a:t>
                    </a:r>
                  </a:p>
                </c:rich>
              </c:tx>
              <c:numFmt formatCode="#,##0.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E5D4-4071-AA9A-42177045FD40}"/>
                </c:ext>
              </c:extLst>
            </c:dLbl>
            <c:dLbl>
              <c:idx val="4"/>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5D4-4071-AA9A-42177045FD40}"/>
                </c:ext>
              </c:extLst>
            </c:dLbl>
            <c:dLbl>
              <c:idx val="5"/>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5D4-4071-AA9A-42177045FD40}"/>
                </c:ext>
              </c:extLst>
            </c:dLbl>
            <c:dLbl>
              <c:idx val="6"/>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E5D4-4071-AA9A-42177045FD40}"/>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400" b="1" i="0" u="none" strike="noStrike" kern="1200" baseline="0">
                    <a:solidFill>
                      <a:srgbClr val="59545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Sheet1!$A$8:$B$9</c:f>
              <c:strCache>
                <c:ptCount val="2"/>
                <c:pt idx="0">
                  <c:v>DPd/PVd</c:v>
                </c:pt>
                <c:pt idx="1">
                  <c:v>Cilta-cel</c:v>
                </c:pt>
              </c:strCache>
            </c:strRef>
          </c:cat>
          <c:val>
            <c:numRef>
              <c:f>Sheet1!$C$8:$C$9</c:f>
              <c:numCache>
                <c:formatCode>0.00</c:formatCode>
                <c:ptCount val="2"/>
                <c:pt idx="0">
                  <c:v>4.5</c:v>
                </c:pt>
                <c:pt idx="1">
                  <c:v>19.3</c:v>
                </c:pt>
              </c:numCache>
            </c:numRef>
          </c:val>
          <c:extLst>
            <c:ext xmlns:c16="http://schemas.microsoft.com/office/drawing/2014/chart" uri="{C3380CC4-5D6E-409C-BE32-E72D297353CC}">
              <c16:uniqueId val="{0000000E-E5D4-4071-AA9A-42177045FD40}"/>
            </c:ext>
          </c:extLst>
        </c:ser>
        <c:dLbls>
          <c:showLegendKey val="0"/>
          <c:showVal val="0"/>
          <c:showCatName val="0"/>
          <c:showSerName val="0"/>
          <c:showPercent val="0"/>
          <c:showBubbleSize val="0"/>
        </c:dLbls>
        <c:gapWidth val="88"/>
        <c:overlap val="1"/>
        <c:axId val="452283040"/>
        <c:axId val="452283368"/>
      </c:barChart>
      <c:catAx>
        <c:axId val="452283040"/>
        <c:scaling>
          <c:orientation val="minMax"/>
        </c:scaling>
        <c:delete val="0"/>
        <c:axPos val="b"/>
        <c:numFmt formatCode="General" sourceLinked="1"/>
        <c:majorTickMark val="out"/>
        <c:minorTickMark val="none"/>
        <c:tickLblPos val="nextTo"/>
        <c:spPr>
          <a:noFill/>
          <a:ln w="19050" cap="sq" cmpd="sng" algn="ctr">
            <a:solidFill>
              <a:srgbClr val="FFFFFF"/>
            </a:solidFill>
            <a:miter lim="800000"/>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52283368"/>
        <c:crosses val="autoZero"/>
        <c:auto val="1"/>
        <c:lblAlgn val="ctr"/>
        <c:lblOffset val="100"/>
        <c:noMultiLvlLbl val="0"/>
      </c:catAx>
      <c:valAx>
        <c:axId val="452283368"/>
        <c:scaling>
          <c:orientation val="minMax"/>
          <c:max val="30"/>
          <c:min val="0"/>
        </c:scaling>
        <c:delete val="0"/>
        <c:axPos val="l"/>
        <c:numFmt formatCode="0" sourceLinked="0"/>
        <c:majorTickMark val="out"/>
        <c:minorTickMark val="none"/>
        <c:tickLblPos val="nextTo"/>
        <c:spPr>
          <a:ln w="19050">
            <a:solidFill>
              <a:srgbClr val="FFFFFF"/>
            </a:solidFill>
          </a:ln>
        </c:spPr>
        <c:txPr>
          <a:bodyPr/>
          <a:lstStyle/>
          <a:p>
            <a:pPr>
              <a:defRPr sz="1050">
                <a:solidFill>
                  <a:schemeClr val="bg1"/>
                </a:solidFill>
              </a:defRPr>
            </a:pPr>
            <a:endParaRPr lang="en-US"/>
          </a:p>
        </c:txPr>
        <c:crossAx val="452283040"/>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30818936481471E-2"/>
          <c:y val="0.12329279450514345"/>
          <c:w val="0.85740267560165373"/>
          <c:h val="0.6422635484984468"/>
        </c:manualLayout>
      </c:layout>
      <c:lineChart>
        <c:grouping val="standard"/>
        <c:varyColors val="0"/>
        <c:ser>
          <c:idx val="0"/>
          <c:order val="0"/>
          <c:tx>
            <c:strRef>
              <c:f>Sheet1!$B$1</c:f>
              <c:strCache>
                <c:ptCount val="1"/>
                <c:pt idx="0">
                  <c:v>Series 1</c:v>
                </c:pt>
              </c:strCache>
            </c:strRef>
          </c:tx>
          <c:marker>
            <c:symbol val="none"/>
          </c:marker>
          <c:cat>
            <c:numRef>
              <c:f>Sheet1!$A$2:$A$28</c:f>
              <c:numCache>
                <c:formatCode>General</c:formatCode>
                <c:ptCount val="2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numCache>
            </c:numRef>
          </c:cat>
          <c:val>
            <c:numRef>
              <c:f>Sheet1!$B$2:$B$28</c:f>
              <c:numCache>
                <c:formatCode>General</c:formatCode>
                <c:ptCount val="27"/>
              </c:numCache>
            </c:numRef>
          </c:val>
          <c:smooth val="0"/>
          <c:extLst>
            <c:ext xmlns:c16="http://schemas.microsoft.com/office/drawing/2014/chart" uri="{C3380CC4-5D6E-409C-BE32-E72D297353CC}">
              <c16:uniqueId val="{00000000-DAE7-AA47-A422-17B4BA834101}"/>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900"/>
            </a:pPr>
            <a:endParaRPr lang="en-US"/>
          </a:p>
        </c:txPr>
        <c:crossAx val="76376896"/>
        <c:crossesAt val="-25"/>
        <c:auto val="1"/>
        <c:lblAlgn val="ctr"/>
        <c:lblOffset val="100"/>
        <c:noMultiLvlLbl val="0"/>
      </c:catAx>
      <c:valAx>
        <c:axId val="76376896"/>
        <c:scaling>
          <c:orientation val="minMax"/>
          <c:max val="1"/>
          <c:min val="0"/>
        </c:scaling>
        <c:delete val="0"/>
        <c:axPos val="l"/>
        <c:numFmt formatCode="General" sourceLinked="0"/>
        <c:majorTickMark val="out"/>
        <c:minorTickMark val="none"/>
        <c:tickLblPos val="nextTo"/>
        <c:spPr>
          <a:ln w="19050">
            <a:solidFill>
              <a:schemeClr val="tx1"/>
            </a:solidFill>
          </a:ln>
        </c:spPr>
        <c:txPr>
          <a:bodyPr/>
          <a:lstStyle/>
          <a:p>
            <a:pPr>
              <a:defRPr sz="900"/>
            </a:pPr>
            <a:endParaRPr lang="en-US"/>
          </a:p>
        </c:txPr>
        <c:crossAx val="123910144"/>
        <c:crosses val="autoZero"/>
        <c:crossBetween val="midCat"/>
        <c:majorUnit val="0.2"/>
        <c:minorUnit val="4.0000000000000008E-2"/>
      </c:valAx>
      <c:spPr>
        <a:ln w="19050"/>
      </c:spPr>
    </c:plotArea>
    <c:plotVisOnly val="1"/>
    <c:dispBlanksAs val="gap"/>
    <c:showDLblsOverMax val="0"/>
  </c:chart>
  <c:spPr>
    <a:ln w="19050"/>
  </c:spPr>
  <c:txPr>
    <a:bodyPr/>
    <a:lstStyle/>
    <a:p>
      <a:pPr>
        <a:defRPr sz="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5978754830647133"/>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tx>
                <c:rich>
                  <a:bodyPr/>
                  <a:lstStyle/>
                  <a:p>
                    <a:r>
                      <a:rPr lang="en-US"/>
                      <a:t>9 (</a:t>
                    </a:r>
                    <a:fld id="{2680FF88-577C-45B9-849F-C025B362D73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Sheet1!$B$2</c:f>
              <c:numCache>
                <c:formatCode>0.0</c:formatCode>
                <c:ptCount val="1"/>
                <c:pt idx="0">
                  <c:v>16.100000000000001</c:v>
                </c:pt>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Sheet1!$C$2</c:f>
              <c:numCache>
                <c:formatCode>0.0</c:formatCode>
                <c:ptCount val="1"/>
                <c:pt idx="0">
                  <c:v>0</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Sheet1!$D$2</c:f>
              <c:numCache>
                <c:formatCode>0.0</c:formatCode>
                <c:ptCount val="1"/>
                <c:pt idx="0">
                  <c:v>5.4</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Sheet1!$E$2</c:f>
              <c:numCache>
                <c:formatCode>0.0</c:formatCode>
                <c:ptCount val="1"/>
                <c:pt idx="0">
                  <c:v>3.6</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Sheet1!$F$2</c:f>
              <c:numCache>
                <c:formatCode>0.0</c:formatCode>
                <c:ptCount val="1"/>
                <c:pt idx="0">
                  <c:v>28.6</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16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Sheet1!$G$2</c:f>
              <c:numCache>
                <c:formatCode>0.0</c:formatCode>
                <c:ptCount val="1"/>
                <c:pt idx="0">
                  <c:v>28.6</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8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Mezigdomide+Vd
(N = 28)</c:v>
                </c:pt>
              </c:strCache>
            </c:strRef>
          </c:cat>
          <c:val>
            <c:numRef>
              <c:f>Sheet1!$H$2</c:f>
              <c:numCache>
                <c:formatCode>0.0</c:formatCode>
                <c:ptCount val="1"/>
                <c:pt idx="0">
                  <c:v>14.3</c:v>
                </c:pt>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2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Mezigdomide+Vd
(N = 28)</c:v>
                </c:pt>
              </c:strCache>
            </c:strRef>
          </c:cat>
          <c:val>
            <c:numRef>
              <c:f>Sheet1!$I$2</c:f>
              <c:numCache>
                <c:formatCode>0.0</c:formatCode>
                <c:ptCount val="1"/>
                <c:pt idx="0">
                  <c:v>3.6</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ayout>
        <c:manualLayout>
          <c:xMode val="edge"/>
          <c:yMode val="edge"/>
          <c:x val="0.78960132704445618"/>
          <c:y val="0.18277644885980712"/>
          <c:w val="0.1571900079034918"/>
          <c:h val="0.6255077876313613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2455675150262997"/>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Sheet1!$B$2</c:f>
              <c:numCache>
                <c:formatCode>0.0</c:formatCode>
                <c:ptCount val="1"/>
                <c:pt idx="0">
                  <c:v>5</c:v>
                </c:pt>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Sheet1!$C$2</c:f>
              <c:numCache>
                <c:formatCode>0.0</c:formatCode>
                <c:ptCount val="1"/>
                <c:pt idx="0">
                  <c:v>5</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6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Sheet1!$D$2</c:f>
              <c:numCache>
                <c:formatCode>0.0</c:formatCode>
                <c:ptCount val="1"/>
                <c:pt idx="0">
                  <c:v>30</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3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85000"/>
                        <a:lumOff val="1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Sheet1!$E$2</c:f>
              <c:numCache>
                <c:formatCode>0.0</c:formatCode>
                <c:ptCount val="1"/>
                <c:pt idx="0">
                  <c:v>15</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7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Sheet1!$F$2</c:f>
              <c:numCache>
                <c:formatCode>0.0</c:formatCode>
                <c:ptCount val="1"/>
                <c:pt idx="0">
                  <c:v>35</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Sheet1!$G$2</c:f>
              <c:numCache>
                <c:formatCode>0.0</c:formatCode>
                <c:ptCount val="1"/>
                <c:pt idx="0">
                  <c:v>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delete val="1"/>
              <c:extLst>
                <c:ext xmlns:c15="http://schemas.microsoft.com/office/drawing/2012/chart" uri="{CE6537A1-D6FC-4f65-9D91-7224C49458BB}">
                  <c15:layout>
                    <c:manualLayout>
                      <c:w val="0.21199770537154447"/>
                      <c:h val="0.12778312242342563"/>
                    </c:manualLayout>
                  </c15:layout>
                </c:ext>
                <c:ext xmlns:c16="http://schemas.microsoft.com/office/drawing/2014/chart" uri="{C3380CC4-5D6E-409C-BE32-E72D297353CC}">
                  <c16:uniqueId val="{00000018-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ELO</c:v>
                </c:pt>
              </c:strCache>
            </c:strRef>
          </c:cat>
          <c:val>
            <c:numRef>
              <c:f>Sheet1!$H$2</c:f>
              <c:numCache>
                <c:formatCode>0.0</c:formatCode>
                <c:ptCount val="1"/>
                <c:pt idx="0">
                  <c:v>0</c:v>
                </c:pt>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3.9247292554881316E-3"/>
                  <c:y val="-9.7469963709706925E-3"/>
                </c:manualLayout>
              </c:layout>
              <c:tx>
                <c:rich>
                  <a:bodyPr/>
                  <a:lstStyle/>
                  <a:p>
                    <a:r>
                      <a:rPr lang="en-US" dirty="0"/>
                      <a:t>1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ELO</c:v>
                </c:pt>
              </c:strCache>
            </c:strRef>
          </c:cat>
          <c:val>
            <c:numRef>
              <c:f>Sheet1!$I$2</c:f>
              <c:numCache>
                <c:formatCode>0.0</c:formatCode>
                <c:ptCount val="1"/>
                <c:pt idx="0">
                  <c:v>5</c:v>
                </c:pt>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3995114793695216"/>
          <c:y val="0.10721696008067751"/>
          <c:w val="0.20114762058670801"/>
          <c:h val="0.68205029219883417"/>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46379104224434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Sheet1!$B$2</c:f>
              <c:numCache>
                <c:formatCode>0.0</c:formatCode>
                <c:ptCount val="1"/>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4 (</a:t>
                    </a:r>
                    <a:fld id="{7ACD0F00-B6CC-4AFA-A259-992683887FB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Sheet1!$C$2</c:f>
              <c:numCache>
                <c:formatCode>0.0</c:formatCode>
                <c:ptCount val="1"/>
                <c:pt idx="0">
                  <c:v>25</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Sheet1!$D$2</c:f>
              <c:numCache>
                <c:formatCode>0.0</c:formatCode>
                <c:ptCount val="1"/>
                <c:pt idx="0">
                  <c:v>18.8</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Sheet1!$E$2</c:f>
              <c:numCache>
                <c:formatCode>0.0</c:formatCode>
                <c:ptCount val="1"/>
                <c:pt idx="0">
                  <c:v>6.3</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3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Sheet1!$F$2</c:f>
              <c:numCache>
                <c:formatCode>0.0</c:formatCode>
                <c:ptCount val="1"/>
                <c:pt idx="0">
                  <c:v>18.8</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4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Sheet1!$G$2</c:f>
              <c:numCache>
                <c:formatCode>0.0</c:formatCode>
                <c:ptCount val="1"/>
                <c:pt idx="0">
                  <c:v>25</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1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Mezi-dex-Taz</c:v>
                </c:pt>
              </c:strCache>
            </c:strRef>
          </c:cat>
          <c:val>
            <c:numRef>
              <c:f>Sheet1!$H$2</c:f>
              <c:numCache>
                <c:formatCode>0.0</c:formatCode>
                <c:ptCount val="1"/>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tx>
                <c:rich>
                  <a:bodyPr/>
                  <a:lstStyle/>
                  <a:p>
                    <a:r>
                      <a:rPr lang="en-US" dirty="0"/>
                      <a:t>1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Mezi-dex-Taz</c:v>
                </c:pt>
              </c:strCache>
            </c:strRef>
          </c:cat>
          <c:val>
            <c:numRef>
              <c:f>Sheet1!$I$2</c:f>
              <c:numCache>
                <c:formatCode>0.0</c:formatCode>
                <c:ptCount val="1"/>
                <c:pt idx="0">
                  <c:v>6.3</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0993625694617399"/>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Sheet1!$B$2</c:f>
              <c:numCache>
                <c:formatCode>0.0</c:formatCode>
                <c:ptCount val="1"/>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4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Sheet1!$C$2</c:f>
              <c:numCache>
                <c:formatCode>0.0</c:formatCode>
                <c:ptCount val="1"/>
                <c:pt idx="0">
                  <c:v>20</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8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Sheet1!$D$2</c:f>
              <c:numCache>
                <c:formatCode>0.0</c:formatCode>
                <c:ptCount val="1"/>
                <c:pt idx="0">
                  <c:v>40</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solidFill>
                          <a:schemeClr val="tx1"/>
                        </a:solidFill>
                      </a:rPr>
                      <a:t>1 (</a:t>
                    </a:r>
                    <a:fld id="{CC71F029-D2FC-4417-86B4-A73B0FC8BAF6}" type="VALUE">
                      <a:rPr lang="en-US" smtClean="0">
                        <a:solidFill>
                          <a:schemeClr val="tx1"/>
                        </a:solidFill>
                      </a:rPr>
                      <a:pPr>
                        <a:defRPr>
                          <a:solidFill>
                            <a:schemeClr val="tx1"/>
                          </a:solidFill>
                        </a:defRPr>
                      </a:pPr>
                      <a:t>[VALUE]</a:t>
                    </a:fld>
                    <a:r>
                      <a:rPr lang="en-US" dirty="0">
                        <a:solidFill>
                          <a:schemeClr val="tx1"/>
                        </a:solidFill>
                      </a:rPr>
                      <a:t>)</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Sheet1!$E$2</c:f>
              <c:numCache>
                <c:formatCode>0.0</c:formatCode>
                <c:ptCount val="1"/>
                <c:pt idx="0">
                  <c:v>5</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Sheet1!$F$2</c:f>
              <c:numCache>
                <c:formatCode>0.0</c:formatCode>
                <c:ptCount val="1"/>
                <c:pt idx="0">
                  <c:v>30</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Sheet1!$G$2</c:f>
              <c:numCache>
                <c:formatCode>0.0</c:formatCode>
                <c:ptCount val="1"/>
                <c:pt idx="0">
                  <c:v>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4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1199770537154447"/>
                      <c:h val="0.12778312242342563"/>
                    </c:manualLayout>
                  </c15:layout>
                  <c15:dlblFieldTable/>
                  <c15:showDataLabelsRange val="0"/>
                </c:ext>
                <c:ext xmlns:c16="http://schemas.microsoft.com/office/drawing/2014/chart" uri="{C3380CC4-5D6E-409C-BE32-E72D297353CC}">
                  <c16:uniqueId val="{00000018-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Mez-dx-BMS</c:v>
                </c:pt>
              </c:strCache>
            </c:strRef>
          </c:cat>
          <c:val>
            <c:numRef>
              <c:f>Sheet1!$H$2</c:f>
              <c:numCache>
                <c:formatCode>0.0</c:formatCode>
                <c:ptCount val="1"/>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3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Mez-dx-BMS</c:v>
                </c:pt>
              </c:strCache>
            </c:strRef>
          </c:cat>
          <c:val>
            <c:numRef>
              <c:f>Sheet1!$I$2</c:f>
              <c:numCache>
                <c:formatCode>0.0</c:formatCode>
                <c:ptCount val="1"/>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7919845542350263"/>
          <c:y val="5.3608480040338753E-2"/>
          <c:w val="0.20114762058670801"/>
          <c:h val="0.6820502921988341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80917483393292"/>
          <c:y val="7.6869695414819611E-2"/>
          <c:w val="0.7601426281631023"/>
          <c:h val="0.8703153520688408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A3A-4ED2-8618-6D5DC69E3B32}"/>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3A-4ED2-8618-6D5DC69E3B32}"/>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Sheet1!$B$2:$B$2</c:f>
              <c:numCache>
                <c:formatCode>0.0</c:formatCode>
                <c:ptCount val="1"/>
              </c:numCache>
            </c:numRef>
          </c:val>
          <c:extLst>
            <c:ext xmlns:c16="http://schemas.microsoft.com/office/drawing/2014/chart" uri="{C3380CC4-5D6E-409C-BE32-E72D297353CC}">
              <c16:uniqueId val="{00000003-EA3A-4ED2-8618-6D5DC69E3B32}"/>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F68665F1-A3C8-4C9D-8558-B4E892C07A8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A3A-4ED2-8618-6D5DC69E3B32}"/>
                </c:ext>
              </c:extLst>
            </c:dLbl>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3A-4ED2-8618-6D5DC69E3B32}"/>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Sheet1!$C$2:$C$2</c:f>
              <c:numCache>
                <c:formatCode>0.0</c:formatCode>
                <c:ptCount val="1"/>
              </c:numCache>
            </c:numRef>
          </c:val>
          <c:extLst>
            <c:ext xmlns:c16="http://schemas.microsoft.com/office/drawing/2014/chart" uri="{C3380CC4-5D6E-409C-BE32-E72D297353CC}">
              <c16:uniqueId val="{00000007-EA3A-4ED2-8618-6D5DC69E3B32}"/>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5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A3A-4ED2-8618-6D5DC69E3B32}"/>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3A-4ED2-8618-6D5DC69E3B32}"/>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Sheet1!$D$2:$D$2</c:f>
              <c:numCache>
                <c:formatCode>0.0</c:formatCode>
                <c:ptCount val="1"/>
                <c:pt idx="0">
                  <c:v>25</c:v>
                </c:pt>
              </c:numCache>
            </c:numRef>
          </c:val>
          <c:extLst>
            <c:ext xmlns:c16="http://schemas.microsoft.com/office/drawing/2014/chart" uri="{C3380CC4-5D6E-409C-BE32-E72D297353CC}">
              <c16:uniqueId val="{0000000B-EA3A-4ED2-8618-6D5DC69E3B32}"/>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A3A-4ED2-8618-6D5DC69E3B32}"/>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A3A-4ED2-8618-6D5DC69E3B32}"/>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Sheet1!$E$2:$E$2</c:f>
              <c:numCache>
                <c:formatCode>0.0</c:formatCode>
                <c:ptCount val="1"/>
              </c:numCache>
            </c:numRef>
          </c:val>
          <c:extLst>
            <c:ext xmlns:c16="http://schemas.microsoft.com/office/drawing/2014/chart" uri="{C3380CC4-5D6E-409C-BE32-E72D297353CC}">
              <c16:uniqueId val="{0000000F-EA3A-4ED2-8618-6D5DC69E3B32}"/>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A3A-4ED2-8618-6D5DC69E3B32}"/>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A3A-4ED2-8618-6D5DC69E3B32}"/>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Sheet1!$F$2:$F$2</c:f>
              <c:numCache>
                <c:formatCode>0.0</c:formatCode>
                <c:ptCount val="1"/>
                <c:pt idx="0">
                  <c:v>30</c:v>
                </c:pt>
              </c:numCache>
            </c:numRef>
          </c:val>
          <c:extLst>
            <c:ext xmlns:c16="http://schemas.microsoft.com/office/drawing/2014/chart" uri="{C3380CC4-5D6E-409C-BE32-E72D297353CC}">
              <c16:uniqueId val="{00000013-EA3A-4ED2-8618-6D5DC69E3B32}"/>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8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EA3A-4ED2-8618-6D5DC69E3B32}"/>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A3A-4ED2-8618-6D5DC69E3B32}"/>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Sheet1!$G$2:$G$2</c:f>
              <c:numCache>
                <c:formatCode>0.0</c:formatCode>
                <c:ptCount val="1"/>
                <c:pt idx="0">
                  <c:v>40</c:v>
                </c:pt>
              </c:numCache>
            </c:numRef>
          </c:val>
          <c:extLst>
            <c:ext xmlns:c16="http://schemas.microsoft.com/office/drawing/2014/chart" uri="{C3380CC4-5D6E-409C-BE32-E72D297353CC}">
              <c16:uniqueId val="{00000017-EA3A-4ED2-8618-6D5DC69E3B32}"/>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a:t>3 (</a:t>
                    </a:r>
                    <a:fld id="{00C52377-D8CC-4A04-A38F-DE05CBFDAB9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033255534708599"/>
                      <c:h val="0.14005114272015343"/>
                    </c:manualLayout>
                  </c15:layout>
                  <c15:dlblFieldTable/>
                  <c15:showDataLabelsRange val="0"/>
                </c:ext>
                <c:ext xmlns:c16="http://schemas.microsoft.com/office/drawing/2014/chart" uri="{C3380CC4-5D6E-409C-BE32-E72D297353CC}">
                  <c16:uniqueId val="{00000000-DC70-4ADB-956B-C75EC7C5665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Sheet1!$H$2:$H$2</c:f>
              <c:numCache>
                <c:formatCode>0.0</c:formatCode>
                <c:ptCount val="1"/>
              </c:numCache>
            </c:numRef>
          </c:val>
          <c:extLst>
            <c:ext xmlns:c16="http://schemas.microsoft.com/office/drawing/2014/chart" uri="{C3380CC4-5D6E-409C-BE32-E72D297353CC}">
              <c16:uniqueId val="{00000018-EA3A-4ED2-8618-6D5DC69E3B32}"/>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1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EA3A-4ED2-8618-6D5DC69E3B32}"/>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EA3A-4ED2-8618-6D5DC69E3B32}"/>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Sheet1!$A$2:$A$2</c:f>
              <c:strCache>
                <c:ptCount val="1"/>
                <c:pt idx="0">
                  <c:v>Mez-dex-tram</c:v>
                </c:pt>
              </c:strCache>
            </c:strRef>
          </c:cat>
          <c:val>
            <c:numRef>
              <c:f>Sheet1!$I$2:$I$2</c:f>
              <c:numCache>
                <c:formatCode>0.0</c:formatCode>
                <c:ptCount val="1"/>
                <c:pt idx="0">
                  <c:v>5</c:v>
                </c:pt>
              </c:numCache>
            </c:numRef>
          </c:val>
          <c:extLst>
            <c:ext xmlns:c16="http://schemas.microsoft.com/office/drawing/2014/chart" uri="{C3380CC4-5D6E-409C-BE32-E72D297353CC}">
              <c16:uniqueId val="{0000001C-EA3A-4ED2-8618-6D5DC69E3B32}"/>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1"/>
        <c:delete val="1"/>
      </c:legendEntry>
      <c:layout>
        <c:manualLayout>
          <c:xMode val="edge"/>
          <c:yMode val="edge"/>
          <c:x val="0.76642611872276756"/>
          <c:y val="0.10394080329799013"/>
          <c:w val="0.2292107214292696"/>
          <c:h val="0.4568761301227871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8560256056467"/>
          <c:y val="0.11425946431203297"/>
          <c:w val="0.54186916862047629"/>
          <c:h val="0.75978754830647133"/>
        </c:manualLayout>
      </c:layout>
      <c:barChart>
        <c:barDir val="col"/>
        <c:grouping val="stacked"/>
        <c:varyColors val="0"/>
        <c:ser>
          <c:idx val="2"/>
          <c:order val="0"/>
          <c:tx>
            <c:strRef>
              <c:f>Sheet1!$B$1</c:f>
              <c:strCache>
                <c:ptCount val="1"/>
                <c:pt idx="0">
                  <c:v>PR</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4C05-4B3A-93A2-F468972912E2}"/>
              </c:ext>
            </c:extLst>
          </c:dPt>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Evaluable patients, n=17</c:v>
                </c:pt>
              </c:strCache>
            </c:strRef>
          </c:cat>
          <c:val>
            <c:numRef>
              <c:f>Sheet1!$B$2</c:f>
              <c:numCache>
                <c:formatCode>0.0</c:formatCode>
                <c:ptCount val="1"/>
                <c:pt idx="0">
                  <c:v>11</c:v>
                </c:pt>
              </c:numCache>
            </c:numRef>
          </c:val>
          <c:extLst>
            <c:ext xmlns:c16="http://schemas.microsoft.com/office/drawing/2014/chart" uri="{C3380CC4-5D6E-409C-BE32-E72D297353CC}">
              <c16:uniqueId val="{00000001-4C05-4B3A-93A2-F468972912E2}"/>
            </c:ext>
          </c:extLst>
        </c:ser>
        <c:ser>
          <c:idx val="3"/>
          <c:order val="1"/>
          <c:tx>
            <c:strRef>
              <c:f>Sheet1!$C$1</c:f>
              <c:strCache>
                <c:ptCount val="1"/>
                <c:pt idx="0">
                  <c:v>VGPR</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Evaluable patients, n=17</c:v>
                </c:pt>
              </c:strCache>
            </c:strRef>
          </c:cat>
          <c:val>
            <c:numRef>
              <c:f>Sheet1!$C$2</c:f>
              <c:numCache>
                <c:formatCode>0.0</c:formatCode>
                <c:ptCount val="1"/>
                <c:pt idx="0">
                  <c:v>24</c:v>
                </c:pt>
              </c:numCache>
            </c:numRef>
          </c:val>
          <c:extLst>
            <c:ext xmlns:c16="http://schemas.microsoft.com/office/drawing/2014/chart" uri="{C3380CC4-5D6E-409C-BE32-E72D297353CC}">
              <c16:uniqueId val="{00000002-4C05-4B3A-93A2-F468972912E2}"/>
            </c:ext>
          </c:extLst>
        </c:ser>
        <c:ser>
          <c:idx val="6"/>
          <c:order val="2"/>
          <c:tx>
            <c:strRef>
              <c:f>Sheet1!$D$1</c:f>
              <c:strCache>
                <c:ptCount val="1"/>
                <c:pt idx="0">
                  <c:v>CR/sCR</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Evaluable patients, n=17</c:v>
                </c:pt>
              </c:strCache>
            </c:strRef>
          </c:cat>
          <c:val>
            <c:numRef>
              <c:f>Sheet1!$D$2</c:f>
              <c:numCache>
                <c:formatCode>0.0</c:formatCode>
                <c:ptCount val="1"/>
                <c:pt idx="0">
                  <c:v>47</c:v>
                </c:pt>
              </c:numCache>
            </c:numRef>
          </c:val>
          <c:extLst>
            <c:ext xmlns:c16="http://schemas.microsoft.com/office/drawing/2014/chart" uri="{C3380CC4-5D6E-409C-BE32-E72D297353CC}">
              <c16:uniqueId val="{00000003-4C05-4B3A-93A2-F468972912E2}"/>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50078015"/>
        <c:crosses val="autoZero"/>
        <c:auto val="1"/>
        <c:lblAlgn val="ctr"/>
        <c:lblOffset val="0"/>
        <c:noMultiLvlLbl val="0"/>
      </c:catAx>
      <c:valAx>
        <c:axId val="50078015"/>
        <c:scaling>
          <c:orientation val="minMax"/>
          <c:max val="100"/>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ayout>
        <c:manualLayout>
          <c:xMode val="edge"/>
          <c:yMode val="edge"/>
          <c:x val="0.65066569592324119"/>
          <c:y val="0.25997635980539785"/>
          <c:w val="0.34420315472758645"/>
          <c:h val="0.480047280389204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b="1">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8560256056467"/>
          <c:y val="0.11425946431203297"/>
          <c:w val="0.54186916862047629"/>
          <c:h val="0.75978754830647133"/>
        </c:manualLayout>
      </c:layout>
      <c:barChart>
        <c:barDir val="col"/>
        <c:grouping val="stacked"/>
        <c:varyColors val="0"/>
        <c:ser>
          <c:idx val="2"/>
          <c:order val="0"/>
          <c:tx>
            <c:strRef>
              <c:f>Sheet1!$B$1</c:f>
              <c:strCache>
                <c:ptCount val="1"/>
                <c:pt idx="0">
                  <c:v>PR</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84DB-4526-AA99-7B8D6459B95A}"/>
              </c:ext>
            </c:extLst>
          </c:dPt>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n=73</c:v>
                </c:pt>
              </c:strCache>
            </c:strRef>
          </c:cat>
          <c:val>
            <c:numRef>
              <c:f>Sheet1!$B$2</c:f>
              <c:numCache>
                <c:formatCode>0.0</c:formatCode>
                <c:ptCount val="1"/>
                <c:pt idx="0">
                  <c:v>9.6</c:v>
                </c:pt>
              </c:numCache>
            </c:numRef>
          </c:val>
          <c:extLst>
            <c:ext xmlns:c16="http://schemas.microsoft.com/office/drawing/2014/chart" uri="{C3380CC4-5D6E-409C-BE32-E72D297353CC}">
              <c16:uniqueId val="{00000001-84DB-4526-AA99-7B8D6459B95A}"/>
            </c:ext>
          </c:extLst>
        </c:ser>
        <c:ser>
          <c:idx val="3"/>
          <c:order val="1"/>
          <c:tx>
            <c:strRef>
              <c:f>Sheet1!$C$1</c:f>
              <c:strCache>
                <c:ptCount val="1"/>
                <c:pt idx="0">
                  <c:v>VGPR</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n=73</c:v>
                </c:pt>
              </c:strCache>
            </c:strRef>
          </c:cat>
          <c:val>
            <c:numRef>
              <c:f>Sheet1!$C$2</c:f>
              <c:numCache>
                <c:formatCode>0.0</c:formatCode>
                <c:ptCount val="1"/>
                <c:pt idx="0">
                  <c:v>49.3</c:v>
                </c:pt>
              </c:numCache>
            </c:numRef>
          </c:val>
          <c:extLst>
            <c:ext xmlns:c16="http://schemas.microsoft.com/office/drawing/2014/chart" uri="{C3380CC4-5D6E-409C-BE32-E72D297353CC}">
              <c16:uniqueId val="{00000002-84DB-4526-AA99-7B8D6459B95A}"/>
            </c:ext>
          </c:extLst>
        </c:ser>
        <c:ser>
          <c:idx val="6"/>
          <c:order val="2"/>
          <c:tx>
            <c:strRef>
              <c:f>Sheet1!$D$1</c:f>
              <c:strCache>
                <c:ptCount val="1"/>
                <c:pt idx="0">
                  <c:v>CR/sCR</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n=73</c:v>
                </c:pt>
              </c:strCache>
            </c:strRef>
          </c:cat>
          <c:val>
            <c:numRef>
              <c:f>Sheet1!$D$2</c:f>
              <c:numCache>
                <c:formatCode>0.0</c:formatCode>
                <c:ptCount val="1"/>
                <c:pt idx="0">
                  <c:v>34.200000000000003</c:v>
                </c:pt>
              </c:numCache>
            </c:numRef>
          </c:val>
          <c:extLst>
            <c:ext xmlns:c16="http://schemas.microsoft.com/office/drawing/2014/chart" uri="{C3380CC4-5D6E-409C-BE32-E72D297353CC}">
              <c16:uniqueId val="{00000003-84DB-4526-AA99-7B8D6459B95A}"/>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50078015"/>
        <c:crosses val="autoZero"/>
        <c:auto val="1"/>
        <c:lblAlgn val="ctr"/>
        <c:lblOffset val="0"/>
        <c:noMultiLvlLbl val="0"/>
      </c:catAx>
      <c:valAx>
        <c:axId val="50078015"/>
        <c:scaling>
          <c:orientation val="minMax"/>
          <c:max val="100"/>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ayout>
        <c:manualLayout>
          <c:xMode val="edge"/>
          <c:yMode val="edge"/>
          <c:x val="0.65066569592324119"/>
          <c:y val="0.25997635980539785"/>
          <c:w val="0.34420315472758645"/>
          <c:h val="0.480047280389204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b="1">
          <a:solidFill>
            <a:schemeClr val="bg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bg1"/>
                </a:solidFill>
                <a:latin typeface="+mn-lt"/>
                <a:ea typeface="+mn-ea"/>
                <a:cs typeface="+mn-cs"/>
              </a:defRPr>
            </a:pPr>
            <a:r>
              <a:rPr lang="en-US" dirty="0"/>
              <a:t>MRD-neg in </a:t>
            </a:r>
            <a:r>
              <a:rPr lang="en-US" dirty="0">
                <a:latin typeface="Arial" panose="020B0604020202020204" pitchFamily="34" charset="0"/>
                <a:cs typeface="Arial" panose="020B0604020202020204" pitchFamily="34" charset="0"/>
              </a:rPr>
              <a:t>≥VGPR patients</a:t>
            </a:r>
            <a:endParaRPr lang="en-US" dirty="0"/>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MRD-neg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1.0 mg (n=17)</c:v>
                </c:pt>
                <c:pt idx="1">
                  <c:v>1.3 mg (n=22)</c:v>
                </c:pt>
                <c:pt idx="2">
                  <c:v>1.6 mg (n=16)</c:v>
                </c:pt>
              </c:strCache>
            </c:strRef>
          </c:cat>
          <c:val>
            <c:numRef>
              <c:f>Sheet1!$B$2:$D$2</c:f>
              <c:numCache>
                <c:formatCode>General</c:formatCode>
                <c:ptCount val="3"/>
                <c:pt idx="0">
                  <c:v>58.8</c:v>
                </c:pt>
                <c:pt idx="1">
                  <c:v>59.1</c:v>
                </c:pt>
                <c:pt idx="2">
                  <c:v>43.8</c:v>
                </c:pt>
              </c:numCache>
            </c:numRef>
          </c:val>
          <c:extLst>
            <c:ext xmlns:c16="http://schemas.microsoft.com/office/drawing/2014/chart" uri="{C3380CC4-5D6E-409C-BE32-E72D297353CC}">
              <c16:uniqueId val="{00000000-735E-406A-97BA-E009329E909A}"/>
            </c:ext>
          </c:extLst>
        </c:ser>
        <c:dLbls>
          <c:showLegendKey val="0"/>
          <c:showVal val="0"/>
          <c:showCatName val="0"/>
          <c:showSerName val="0"/>
          <c:showPercent val="0"/>
          <c:showBubbleSize val="0"/>
        </c:dLbls>
        <c:gapWidth val="50"/>
        <c:axId val="881102687"/>
        <c:axId val="881083487"/>
      </c:barChart>
      <c:catAx>
        <c:axId val="8811026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881083487"/>
        <c:crosses val="autoZero"/>
        <c:auto val="1"/>
        <c:lblAlgn val="ctr"/>
        <c:lblOffset val="100"/>
        <c:noMultiLvlLbl val="0"/>
      </c:catAx>
      <c:valAx>
        <c:axId val="881083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GB" dirty="0"/>
                  <a:t>Patients,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8811026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bg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r>
              <a:rPr lang="en-GB" dirty="0"/>
              <a:t>0.75 mg, n=40</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PR</c:v>
                </c:pt>
              </c:strCache>
            </c:strRef>
          </c:tx>
          <c:spPr>
            <a:solidFill>
              <a:schemeClr val="accent1"/>
            </a:solidFill>
            <a:ln>
              <a:noFill/>
            </a:ln>
            <a:effectLst/>
          </c:spPr>
          <c:invertIfNegative val="0"/>
          <c:dLbls>
            <c:dLbl>
              <c:idx val="1"/>
              <c:layout>
                <c:manualLayout>
                  <c:x val="9.3657817109144541E-3"/>
                  <c:y val="-1.5820754587707497E-2"/>
                </c:manualLayout>
              </c:layout>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A1-4AA4-BC1B-2EF241AC5F46}"/>
                </c:ext>
              </c:extLst>
            </c:dLbl>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Sheet1!$B$2:$B$3</c:f>
              <c:numCache>
                <c:formatCode>General</c:formatCode>
                <c:ptCount val="2"/>
                <c:pt idx="0">
                  <c:v>15</c:v>
                </c:pt>
                <c:pt idx="1">
                  <c:v>2.5</c:v>
                </c:pt>
              </c:numCache>
            </c:numRef>
          </c:val>
          <c:extLst>
            <c:ext xmlns:c16="http://schemas.microsoft.com/office/drawing/2014/chart" uri="{C3380CC4-5D6E-409C-BE32-E72D297353CC}">
              <c16:uniqueId val="{00000000-17A1-4AA4-BC1B-2EF241AC5F46}"/>
            </c:ext>
          </c:extLst>
        </c:ser>
        <c:ser>
          <c:idx val="1"/>
          <c:order val="1"/>
          <c:tx>
            <c:strRef>
              <c:f>Sheet1!$C$1</c:f>
              <c:strCache>
                <c:ptCount val="1"/>
                <c:pt idx="0">
                  <c:v>VGPR</c:v>
                </c:pt>
              </c:strCache>
            </c:strRef>
          </c:tx>
          <c:spPr>
            <a:solidFill>
              <a:schemeClr val="accent2"/>
            </a:soli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7A1-4AA4-BC1B-2EF241AC5F46}"/>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Sheet1!$C$2:$C$3</c:f>
              <c:numCache>
                <c:formatCode>General</c:formatCode>
                <c:ptCount val="2"/>
                <c:pt idx="0">
                  <c:v>50</c:v>
                </c:pt>
                <c:pt idx="1">
                  <c:v>32.5</c:v>
                </c:pt>
              </c:numCache>
            </c:numRef>
          </c:val>
          <c:extLst>
            <c:ext xmlns:c16="http://schemas.microsoft.com/office/drawing/2014/chart" uri="{C3380CC4-5D6E-409C-BE32-E72D297353CC}">
              <c16:uniqueId val="{00000001-17A1-4AA4-BC1B-2EF241AC5F46}"/>
            </c:ext>
          </c:extLst>
        </c:ser>
        <c:ser>
          <c:idx val="2"/>
          <c:order val="2"/>
          <c:tx>
            <c:strRef>
              <c:f>Sheet1!$D$1</c:f>
              <c:strCache>
                <c:ptCount val="1"/>
                <c:pt idx="0">
                  <c:v>CR</c:v>
                </c:pt>
              </c:strCache>
            </c:strRef>
          </c:tx>
          <c:spPr>
            <a:solidFill>
              <a:schemeClr val="accent3"/>
            </a:soli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17A1-4AA4-BC1B-2EF241AC5F46}"/>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Sheet1!$D$2:$D$3</c:f>
              <c:numCache>
                <c:formatCode>General</c:formatCode>
                <c:ptCount val="2"/>
                <c:pt idx="0">
                  <c:v>15</c:v>
                </c:pt>
                <c:pt idx="1">
                  <c:v>7.5</c:v>
                </c:pt>
              </c:numCache>
            </c:numRef>
          </c:val>
          <c:extLst>
            <c:ext xmlns:c16="http://schemas.microsoft.com/office/drawing/2014/chart" uri="{C3380CC4-5D6E-409C-BE32-E72D297353CC}">
              <c16:uniqueId val="{00000002-17A1-4AA4-BC1B-2EF241AC5F46}"/>
            </c:ext>
          </c:extLst>
        </c:ser>
        <c:ser>
          <c:idx val="3"/>
          <c:order val="3"/>
          <c:tx>
            <c:strRef>
              <c:f>Sheet1!$E$1</c:f>
              <c:strCache>
                <c:ptCount val="1"/>
                <c:pt idx="0">
                  <c:v>sCR</c:v>
                </c:pt>
              </c:strCache>
            </c:strRef>
          </c:tx>
          <c:spPr>
            <a:solidFill>
              <a:schemeClr val="accent4"/>
            </a:solidFill>
            <a:ln>
              <a:noFill/>
            </a:ln>
            <a:effectLst/>
          </c:spPr>
          <c:invertIfNegative val="0"/>
          <c:dLbls>
            <c:dLbl>
              <c:idx val="1"/>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7A1-4AA4-BC1B-2EF241AC5F46}"/>
                </c:ext>
              </c:extLst>
            </c:dLbl>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Sheet1!$E$2:$E$3</c:f>
              <c:numCache>
                <c:formatCode>General</c:formatCode>
                <c:ptCount val="2"/>
                <c:pt idx="0">
                  <c:v>20</c:v>
                </c:pt>
                <c:pt idx="1">
                  <c:v>57.5</c:v>
                </c:pt>
              </c:numCache>
            </c:numRef>
          </c:val>
          <c:extLst>
            <c:ext xmlns:c16="http://schemas.microsoft.com/office/drawing/2014/chart" uri="{C3380CC4-5D6E-409C-BE32-E72D297353CC}">
              <c16:uniqueId val="{00000003-17A1-4AA4-BC1B-2EF241AC5F46}"/>
            </c:ext>
          </c:extLst>
        </c:ser>
        <c:dLbls>
          <c:showLegendKey val="0"/>
          <c:showVal val="0"/>
          <c:showCatName val="0"/>
          <c:showSerName val="0"/>
          <c:showPercent val="0"/>
          <c:showBubbleSize val="0"/>
        </c:dLbls>
        <c:gapWidth val="50"/>
        <c:overlap val="100"/>
        <c:axId val="1703288720"/>
        <c:axId val="1703270000"/>
      </c:barChart>
      <c:catAx>
        <c:axId val="170328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70000"/>
        <c:crosses val="autoZero"/>
        <c:auto val="1"/>
        <c:lblAlgn val="ctr"/>
        <c:lblOffset val="100"/>
        <c:noMultiLvlLbl val="0"/>
      </c:catAx>
      <c:valAx>
        <c:axId val="1703270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88720"/>
        <c:crosses val="autoZero"/>
        <c:crossBetween val="between"/>
        <c:majorUnit val="0.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r>
              <a:rPr lang="en-GB" dirty="0"/>
              <a:t>1.0 mg, n=40</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PR</c:v>
                </c:pt>
              </c:strCache>
            </c:strRef>
          </c:tx>
          <c:spPr>
            <a:solidFill>
              <a:schemeClr val="accent1"/>
            </a:solidFill>
            <a:ln>
              <a:noFill/>
            </a:ln>
            <a:effectLst/>
          </c:spPr>
          <c:invertIfNegative val="0"/>
          <c:dLbls>
            <c:dLbl>
              <c:idx val="1"/>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767-415A-B205-C497A98373B0}"/>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Sheet1!$B$2:$B$3</c:f>
              <c:numCache>
                <c:formatCode>General</c:formatCode>
                <c:ptCount val="2"/>
                <c:pt idx="0">
                  <c:v>12.5</c:v>
                </c:pt>
                <c:pt idx="1">
                  <c:v>5</c:v>
                </c:pt>
              </c:numCache>
            </c:numRef>
          </c:val>
          <c:extLst>
            <c:ext xmlns:c16="http://schemas.microsoft.com/office/drawing/2014/chart" uri="{C3380CC4-5D6E-409C-BE32-E72D297353CC}">
              <c16:uniqueId val="{00000001-6767-415A-B205-C497A98373B0}"/>
            </c:ext>
          </c:extLst>
        </c:ser>
        <c:ser>
          <c:idx val="1"/>
          <c:order val="1"/>
          <c:tx>
            <c:strRef>
              <c:f>Sheet1!$C$1</c:f>
              <c:strCache>
                <c:ptCount val="1"/>
                <c:pt idx="0">
                  <c:v>VGPR</c:v>
                </c:pt>
              </c:strCache>
            </c:strRef>
          </c:tx>
          <c:spPr>
            <a:solidFill>
              <a:schemeClr val="accent2"/>
            </a:soli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767-415A-B205-C497A98373B0}"/>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Sheet1!$C$2:$C$3</c:f>
              <c:numCache>
                <c:formatCode>General</c:formatCode>
                <c:ptCount val="2"/>
                <c:pt idx="0">
                  <c:v>65</c:v>
                </c:pt>
                <c:pt idx="1">
                  <c:v>57.5</c:v>
                </c:pt>
              </c:numCache>
            </c:numRef>
          </c:val>
          <c:extLst>
            <c:ext xmlns:c16="http://schemas.microsoft.com/office/drawing/2014/chart" uri="{C3380CC4-5D6E-409C-BE32-E72D297353CC}">
              <c16:uniqueId val="{00000002-6767-415A-B205-C497A98373B0}"/>
            </c:ext>
          </c:extLst>
        </c:ser>
        <c:ser>
          <c:idx val="2"/>
          <c:order val="2"/>
          <c:tx>
            <c:strRef>
              <c:f>Sheet1!$D$1</c:f>
              <c:strCache>
                <c:ptCount val="1"/>
                <c:pt idx="0">
                  <c:v>CR</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Sheet1!$D$2:$D$3</c:f>
              <c:numCache>
                <c:formatCode>General</c:formatCode>
                <c:ptCount val="2"/>
                <c:pt idx="0">
                  <c:v>7.5</c:v>
                </c:pt>
                <c:pt idx="1">
                  <c:v>2.5</c:v>
                </c:pt>
              </c:numCache>
            </c:numRef>
          </c:val>
          <c:extLst>
            <c:ext xmlns:c16="http://schemas.microsoft.com/office/drawing/2014/chart" uri="{C3380CC4-5D6E-409C-BE32-E72D297353CC}">
              <c16:uniqueId val="{00000003-6767-415A-B205-C497A98373B0}"/>
            </c:ext>
          </c:extLst>
        </c:ser>
        <c:ser>
          <c:idx val="3"/>
          <c:order val="3"/>
          <c:tx>
            <c:strRef>
              <c:f>Sheet1!$E$1</c:f>
              <c:strCache>
                <c:ptCount val="1"/>
                <c:pt idx="0">
                  <c:v>sCR</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Sheet1!$E$2:$E$3</c:f>
              <c:numCache>
                <c:formatCode>General</c:formatCode>
                <c:ptCount val="2"/>
                <c:pt idx="0">
                  <c:v>15</c:v>
                </c:pt>
                <c:pt idx="1">
                  <c:v>35</c:v>
                </c:pt>
              </c:numCache>
            </c:numRef>
          </c:val>
          <c:extLst>
            <c:ext xmlns:c16="http://schemas.microsoft.com/office/drawing/2014/chart" uri="{C3380CC4-5D6E-409C-BE32-E72D297353CC}">
              <c16:uniqueId val="{00000004-6767-415A-B205-C497A98373B0}"/>
            </c:ext>
          </c:extLst>
        </c:ser>
        <c:dLbls>
          <c:showLegendKey val="0"/>
          <c:showVal val="0"/>
          <c:showCatName val="0"/>
          <c:showSerName val="0"/>
          <c:showPercent val="0"/>
          <c:showBubbleSize val="0"/>
        </c:dLbls>
        <c:gapWidth val="50"/>
        <c:overlap val="100"/>
        <c:axId val="1703288720"/>
        <c:axId val="1703270000"/>
      </c:barChart>
      <c:catAx>
        <c:axId val="170328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70000"/>
        <c:crosses val="autoZero"/>
        <c:auto val="1"/>
        <c:lblAlgn val="ctr"/>
        <c:lblOffset val="100"/>
        <c:noMultiLvlLbl val="0"/>
      </c:catAx>
      <c:valAx>
        <c:axId val="1703270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88720"/>
        <c:crosses val="autoZero"/>
        <c:crossBetween val="between"/>
        <c:majorUnit val="0.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49698992278495E-2"/>
          <c:y val="5.2533212560386476E-2"/>
          <c:w val="0.88939046051569759"/>
          <c:h val="0.8202047383676826"/>
        </c:manualLayout>
      </c:layout>
      <c:lineChart>
        <c:grouping val="standard"/>
        <c:varyColors val="0"/>
        <c:ser>
          <c:idx val="0"/>
          <c:order val="0"/>
          <c:tx>
            <c:strRef>
              <c:f>Sheet1!$B$1</c:f>
              <c:strCache>
                <c:ptCount val="1"/>
                <c:pt idx="0">
                  <c:v>Series 1</c:v>
                </c:pt>
              </c:strCache>
            </c:strRef>
          </c:tx>
          <c:marker>
            <c:symbol val="none"/>
          </c:marker>
          <c:cat>
            <c:numRef>
              <c:f>Sheet1!$A$2:$A$26</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Sheet1!$B$2:$B$26</c:f>
              <c:numCache>
                <c:formatCode>General</c:formatCode>
                <c:ptCount val="25"/>
              </c:numCache>
            </c:numRef>
          </c:val>
          <c:smooth val="0"/>
          <c:extLst>
            <c:ext xmlns:c16="http://schemas.microsoft.com/office/drawing/2014/chart" uri="{C3380CC4-5D6E-409C-BE32-E72D297353CC}">
              <c16:uniqueId val="{00000000-0493-1841-A780-63C3084F2CB2}"/>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crossAx val="76376896"/>
        <c:crosses val="autoZero"/>
        <c:auto val="1"/>
        <c:lblAlgn val="ctr"/>
        <c:lblOffset val="100"/>
        <c:noMultiLvlLbl val="0"/>
      </c:catAx>
      <c:valAx>
        <c:axId val="76376896"/>
        <c:scaling>
          <c:orientation val="minMax"/>
          <c:max val="1"/>
          <c:min val="0"/>
        </c:scaling>
        <c:delete val="0"/>
        <c:axPos val="l"/>
        <c:numFmt formatCode="General" sourceLinked="1"/>
        <c:majorTickMark val="out"/>
        <c:minorTickMark val="none"/>
        <c:tickLblPos val="nextTo"/>
        <c:spPr>
          <a:ln w="19050">
            <a:solidFill>
              <a:schemeClr val="tx1"/>
            </a:solidFill>
          </a:ln>
        </c:spPr>
        <c:crossAx val="123910144"/>
        <c:crosses val="autoZero"/>
        <c:crossBetween val="midCat"/>
        <c:majorUnit val="0.2"/>
        <c:minorUnit val="4.0000000000000008E-2"/>
      </c:valAx>
      <c:spPr>
        <a:ln w="19050"/>
      </c:spPr>
    </c:plotArea>
    <c:plotVisOnly val="1"/>
    <c:dispBlanksAs val="gap"/>
    <c:showDLblsOverMax val="0"/>
  </c:chart>
  <c:spPr>
    <a:ln w="19050"/>
  </c:spPr>
  <c:txPr>
    <a:bodyPr/>
    <a:lstStyle/>
    <a:p>
      <a:pPr>
        <a:defRPr sz="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r>
              <a:rPr lang="en-GB" dirty="0"/>
              <a:t>1.3 mg, n=40</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PR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1-B0FE-458C-86CC-83477F5A8D06}"/>
            </c:ext>
          </c:extLst>
        </c:ser>
        <c:ser>
          <c:idx val="1"/>
          <c:order val="1"/>
          <c:tx>
            <c:strRef>
              <c:f>Sheet1!$C$1</c:f>
              <c:strCache>
                <c:ptCount val="1"/>
                <c:pt idx="0">
                  <c:v>VGPR</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Sheet1!$C$2:$C$3</c:f>
              <c:numCache>
                <c:formatCode>General</c:formatCode>
                <c:ptCount val="2"/>
                <c:pt idx="0">
                  <c:v>62.5</c:v>
                </c:pt>
                <c:pt idx="1">
                  <c:v>42.5</c:v>
                </c:pt>
              </c:numCache>
            </c:numRef>
          </c:val>
          <c:extLst>
            <c:ext xmlns:c16="http://schemas.microsoft.com/office/drawing/2014/chart" uri="{C3380CC4-5D6E-409C-BE32-E72D297353CC}">
              <c16:uniqueId val="{00000002-B0FE-458C-86CC-83477F5A8D06}"/>
            </c:ext>
          </c:extLst>
        </c:ser>
        <c:ser>
          <c:idx val="2"/>
          <c:order val="2"/>
          <c:tx>
            <c:strRef>
              <c:f>Sheet1!$D$1</c:f>
              <c:strCache>
                <c:ptCount val="1"/>
                <c:pt idx="0">
                  <c:v>CR</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Sheet1!$D$2:$D$3</c:f>
              <c:numCache>
                <c:formatCode>General</c:formatCode>
                <c:ptCount val="2"/>
                <c:pt idx="0">
                  <c:v>10</c:v>
                </c:pt>
                <c:pt idx="1">
                  <c:v>10</c:v>
                </c:pt>
              </c:numCache>
            </c:numRef>
          </c:val>
          <c:extLst>
            <c:ext xmlns:c16="http://schemas.microsoft.com/office/drawing/2014/chart" uri="{C3380CC4-5D6E-409C-BE32-E72D297353CC}">
              <c16:uniqueId val="{00000003-B0FE-458C-86CC-83477F5A8D06}"/>
            </c:ext>
          </c:extLst>
        </c:ser>
        <c:ser>
          <c:idx val="3"/>
          <c:order val="3"/>
          <c:tx>
            <c:strRef>
              <c:f>Sheet1!$E$1</c:f>
              <c:strCache>
                <c:ptCount val="1"/>
                <c:pt idx="0">
                  <c:v>sCR</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Screening</c:v>
                </c:pt>
                <c:pt idx="1">
                  <c:v>Through Cycle 6</c:v>
                </c:pt>
              </c:strCache>
            </c:strRef>
          </c:cat>
          <c:val>
            <c:numRef>
              <c:f>Sheet1!$E$2:$E$3</c:f>
              <c:numCache>
                <c:formatCode>General</c:formatCode>
                <c:ptCount val="2"/>
                <c:pt idx="0">
                  <c:v>20</c:v>
                </c:pt>
                <c:pt idx="1">
                  <c:v>45</c:v>
                </c:pt>
              </c:numCache>
            </c:numRef>
          </c:val>
          <c:extLst>
            <c:ext xmlns:c16="http://schemas.microsoft.com/office/drawing/2014/chart" uri="{C3380CC4-5D6E-409C-BE32-E72D297353CC}">
              <c16:uniqueId val="{00000004-B0FE-458C-86CC-83477F5A8D06}"/>
            </c:ext>
          </c:extLst>
        </c:ser>
        <c:dLbls>
          <c:showLegendKey val="0"/>
          <c:showVal val="0"/>
          <c:showCatName val="0"/>
          <c:showSerName val="0"/>
          <c:showPercent val="0"/>
          <c:showBubbleSize val="0"/>
        </c:dLbls>
        <c:gapWidth val="50"/>
        <c:overlap val="100"/>
        <c:axId val="1703288720"/>
        <c:axId val="1703270000"/>
      </c:barChart>
      <c:catAx>
        <c:axId val="170328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70000"/>
        <c:crosses val="autoZero"/>
        <c:auto val="1"/>
        <c:lblAlgn val="ctr"/>
        <c:lblOffset val="100"/>
        <c:noMultiLvlLbl val="0"/>
      </c:catAx>
      <c:valAx>
        <c:axId val="1703270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703288720"/>
        <c:crosses val="autoZero"/>
        <c:crossBetween val="between"/>
        <c:majorUnit val="0.2"/>
      </c:valAx>
      <c:spPr>
        <a:noFill/>
        <a:ln>
          <a:noFill/>
        </a:ln>
        <a:effectLst/>
      </c:spPr>
    </c:plotArea>
    <c:legend>
      <c:legendPos val="t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9440408198364"/>
          <c:y val="4.5464283905716218E-2"/>
          <c:w val="0.78189492642931424"/>
          <c:h val="0.73469726127954338"/>
        </c:manualLayout>
      </c:layout>
      <c:barChart>
        <c:barDir val="col"/>
        <c:grouping val="stacked"/>
        <c:varyColors val="0"/>
        <c:ser>
          <c:idx val="0"/>
          <c:order val="0"/>
          <c:tx>
            <c:strRef>
              <c:f>Sheet1!$B$1</c:f>
              <c:strCache>
                <c:ptCount val="1"/>
                <c:pt idx="0">
                  <c:v>PR</c:v>
                </c:pt>
              </c:strCache>
            </c:strRef>
          </c:tx>
          <c:spPr>
            <a:solidFill>
              <a:schemeClr val="accent1">
                <a:lumMod val="75000"/>
              </a:schemeClr>
            </a:solidFill>
            <a:ln>
              <a:noFill/>
            </a:ln>
            <a:effectLst/>
          </c:spPr>
          <c:invertIfNegative val="0"/>
          <c:dLbls>
            <c:dLbl>
              <c:idx val="0"/>
              <c:tx>
                <c:rich>
                  <a:bodyPr/>
                  <a:lstStyle/>
                  <a:p>
                    <a:fld id="{0FED2D0C-3C9E-415D-B4D8-737F7FD47DCA}"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420-42BF-8576-9B064F114E46}"/>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(n=23)</c:v>
                </c:pt>
              </c:strCache>
            </c:strRef>
          </c:cat>
          <c:val>
            <c:numRef>
              <c:f>Sheet1!$B$2:$B$2</c:f>
              <c:numCache>
                <c:formatCode>General</c:formatCode>
                <c:ptCount val="1"/>
                <c:pt idx="0">
                  <c:v>17.399999999999999</c:v>
                </c:pt>
              </c:numCache>
            </c:numRef>
          </c:val>
          <c:extLst>
            <c:ext xmlns:c16="http://schemas.microsoft.com/office/drawing/2014/chart" uri="{C3380CC4-5D6E-409C-BE32-E72D297353CC}">
              <c16:uniqueId val="{00000002-C420-42BF-8576-9B064F114E46}"/>
            </c:ext>
          </c:extLst>
        </c:ser>
        <c:ser>
          <c:idx val="2"/>
          <c:order val="2"/>
          <c:tx>
            <c:strRef>
              <c:f>Sheet1!$D$1</c:f>
              <c:strCache>
                <c:ptCount val="1"/>
                <c:pt idx="0">
                  <c:v>sCR/CR</c:v>
                </c:pt>
              </c:strCache>
            </c:strRef>
          </c:tx>
          <c:spPr>
            <a:solidFill>
              <a:schemeClr val="accent1">
                <a:lumMod val="50000"/>
              </a:schemeClr>
            </a:solidFill>
            <a:ln>
              <a:noFill/>
            </a:ln>
            <a:effectLst/>
          </c:spPr>
          <c:invertIfNegative val="0"/>
          <c:dLbls>
            <c:dLbl>
              <c:idx val="0"/>
              <c:tx>
                <c:rich>
                  <a:bodyPr/>
                  <a:lstStyle/>
                  <a:p>
                    <a:fld id="{5114FE76-9173-4AC9-ABED-CD29D3442C3F}"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420-42BF-8576-9B064F114E46}"/>
                </c:ext>
              </c:extLst>
            </c:dLbl>
            <c:dLbl>
              <c:idx val="3"/>
              <c:delete val="1"/>
              <c:extLst>
                <c:ext xmlns:c15="http://schemas.microsoft.com/office/drawing/2012/chart" uri="{CE6537A1-D6FC-4f65-9D91-7224C49458BB}"/>
                <c:ext xmlns:c16="http://schemas.microsoft.com/office/drawing/2014/chart" uri="{C3380CC4-5D6E-409C-BE32-E72D297353CC}">
                  <c16:uniqueId val="{00000005-C420-42BF-8576-9B064F114E46}"/>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Total 
(n=23)</c:v>
                </c:pt>
              </c:strCache>
            </c:strRef>
          </c:cat>
          <c:val>
            <c:numRef>
              <c:f>Sheet1!$D$2:$D$2</c:f>
              <c:numCache>
                <c:formatCode>General</c:formatCode>
                <c:ptCount val="1"/>
                <c:pt idx="0">
                  <c:v>78.3</c:v>
                </c:pt>
              </c:numCache>
            </c:numRef>
          </c:val>
          <c:extLst>
            <c:ext xmlns:c16="http://schemas.microsoft.com/office/drawing/2014/chart" uri="{C3380CC4-5D6E-409C-BE32-E72D297353CC}">
              <c16:uniqueId val="{00000006-C420-42BF-8576-9B064F114E46}"/>
            </c:ext>
          </c:extLst>
        </c:ser>
        <c:dLbls>
          <c:dLblPos val="ctr"/>
          <c:showLegendKey val="0"/>
          <c:showVal val="1"/>
          <c:showCatName val="0"/>
          <c:showSerName val="0"/>
          <c:showPercent val="0"/>
          <c:showBubbleSize val="0"/>
        </c:dLbls>
        <c:gapWidth val="150"/>
        <c:overlap val="100"/>
        <c:axId val="1656274208"/>
        <c:axId val="165627468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VGPR</c:v>
                      </c:pt>
                    </c:strCache>
                  </c:strRef>
                </c:tx>
                <c:spPr>
                  <a:solidFill>
                    <a:schemeClr val="accent2"/>
                  </a:solidFill>
                  <a:ln>
                    <a:noFill/>
                  </a:ln>
                  <a:effectLst/>
                </c:spPr>
                <c:invertIfNegative val="0"/>
                <c:dLbls>
                  <c:delete val="1"/>
                </c:dLbls>
                <c:cat>
                  <c:strRef>
                    <c:extLst>
                      <c:ext uri="{02D57815-91ED-43cb-92C2-25804820EDAC}">
                        <c15:formulaRef>
                          <c15:sqref>Sheet1!$A$2:$A$2</c15:sqref>
                        </c15:formulaRef>
                      </c:ext>
                    </c:extLst>
                    <c:strCache>
                      <c:ptCount val="1"/>
                      <c:pt idx="0">
                        <c:v>Total 
(n=23)</c:v>
                      </c:pt>
                    </c:strCache>
                  </c:strRef>
                </c:cat>
                <c:val>
                  <c:numRef>
                    <c:extLst>
                      <c:ext uri="{02D57815-91ED-43cb-92C2-25804820EDAC}">
                        <c15:formulaRef>
                          <c15:sqref>Sheet1!$C$2:$C$2</c15:sqref>
                        </c15:formulaRef>
                      </c:ext>
                    </c:extLst>
                    <c:numCache>
                      <c:formatCode>General</c:formatCode>
                      <c:ptCount val="1"/>
                      <c:pt idx="0">
                        <c:v>0</c:v>
                      </c:pt>
                    </c:numCache>
                  </c:numRef>
                </c:val>
                <c:extLst>
                  <c:ext xmlns:c16="http://schemas.microsoft.com/office/drawing/2014/chart" uri="{C3380CC4-5D6E-409C-BE32-E72D297353CC}">
                    <c16:uniqueId val="{00000004-C420-42BF-8576-9B064F114E4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Column1</c:v>
                      </c:pt>
                    </c:strCache>
                  </c:strRef>
                </c:tx>
                <c:spPr>
                  <a:solidFill>
                    <a:schemeClr val="accent4"/>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Sheet1!$A$2:$A$2</c15:sqref>
                        </c15:formulaRef>
                      </c:ext>
                    </c:extLst>
                    <c:strCache>
                      <c:ptCount val="1"/>
                      <c:pt idx="0">
                        <c:v>Total 
(n=23)</c:v>
                      </c:pt>
                    </c:strCache>
                  </c:strRef>
                </c:cat>
                <c:val>
                  <c:numRef>
                    <c:extLst xmlns:c15="http://schemas.microsoft.com/office/drawing/2012/chart">
                      <c:ext xmlns:c15="http://schemas.microsoft.com/office/drawing/2012/chart" uri="{02D57815-91ED-43cb-92C2-25804820EDAC}">
                        <c15:formulaRef>
                          <c15:sqref>Sheet1!$E$2:$E$2</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7-C420-42BF-8576-9B064F114E46}"/>
                  </c:ext>
                </c:extLst>
              </c15:ser>
            </c15:filteredBarSeries>
          </c:ext>
        </c:extLst>
      </c:barChart>
      <c:catAx>
        <c:axId val="1656274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crossAx val="1656274688"/>
        <c:crosses val="autoZero"/>
        <c:auto val="1"/>
        <c:lblAlgn val="ctr"/>
        <c:lblOffset val="100"/>
        <c:noMultiLvlLbl val="0"/>
      </c:catAx>
      <c:valAx>
        <c:axId val="1656274688"/>
        <c:scaling>
          <c:orientation val="minMax"/>
          <c:max val="105"/>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crossAx val="1656274208"/>
        <c:crosses val="autoZero"/>
        <c:crossBetween val="between"/>
      </c:valAx>
      <c:spPr>
        <a:noFill/>
        <a:ln>
          <a:noFill/>
        </a:ln>
        <a:effectLst/>
      </c:spPr>
    </c:plotArea>
    <c:legend>
      <c:legendPos val="r"/>
      <c:layout>
        <c:manualLayout>
          <c:xMode val="edge"/>
          <c:yMode val="edge"/>
          <c:x val="0.3197489033860535"/>
          <c:y val="0.89161085587258027"/>
          <c:w val="0.44035638217647688"/>
          <c:h val="8.06528563884110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pitchFamily="2" charset="77"/>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655474990124"/>
          <c:y val="4.5464283905716218E-2"/>
          <c:w val="0.82287672580309179"/>
          <c:h val="0.79768811520594962"/>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A-C420-42BF-8576-9B064F114E46}"/>
              </c:ext>
            </c:extLst>
          </c:dPt>
          <c:dLbls>
            <c:delete val="1"/>
          </c:dLbls>
          <c:cat>
            <c:strRef>
              <c:f>Sheet1!$A$2:$A$2</c:f>
              <c:strCache>
                <c:ptCount val="1"/>
                <c:pt idx="0">
                  <c:v>MRD evaluable
(n=17)</c:v>
                </c:pt>
              </c:strCache>
            </c:strRef>
          </c:cat>
          <c:val>
            <c:numRef>
              <c:f>Sheet1!$B$2:$B$2</c:f>
              <c:numCache>
                <c:formatCode>General</c:formatCode>
                <c:ptCount val="1"/>
                <c:pt idx="0">
                  <c:v>94</c:v>
                </c:pt>
              </c:numCache>
            </c:numRef>
          </c:val>
          <c:extLst>
            <c:ext xmlns:c16="http://schemas.microsoft.com/office/drawing/2014/chart" uri="{C3380CC4-5D6E-409C-BE32-E72D297353CC}">
              <c16:uniqueId val="{00000002-C420-42BF-8576-9B064F114E46}"/>
            </c:ext>
          </c:extLst>
        </c:ser>
        <c:ser>
          <c:idx val="1"/>
          <c:order val="1"/>
          <c:tx>
            <c:strRef>
              <c:f>Sheet1!$C$1</c:f>
              <c:strCache>
                <c:ptCount val="1"/>
                <c:pt idx="0">
                  <c:v>Column3</c:v>
                </c:pt>
              </c:strCache>
            </c:strRef>
          </c:tx>
          <c:spPr>
            <a:solidFill>
              <a:schemeClr val="accent2"/>
            </a:solidFill>
            <a:ln>
              <a:noFill/>
            </a:ln>
            <a:effectLst/>
          </c:spPr>
          <c:invertIfNegative val="0"/>
          <c:dLbls>
            <c:delete val="1"/>
          </c:dLbls>
          <c:cat>
            <c:strRef>
              <c:f>Sheet1!$A$2:$A$2</c:f>
              <c:strCache>
                <c:ptCount val="1"/>
                <c:pt idx="0">
                  <c:v>MRD evaluable
(n=17)</c:v>
                </c:pt>
              </c:strCache>
            </c:strRef>
          </c:cat>
          <c:val>
            <c:numRef>
              <c:f>Sheet1!$C$2:$C$2</c:f>
              <c:numCache>
                <c:formatCode>General</c:formatCode>
                <c:ptCount val="1"/>
              </c:numCache>
            </c:numRef>
          </c:val>
          <c:extLst>
            <c:ext xmlns:c16="http://schemas.microsoft.com/office/drawing/2014/chart" uri="{C3380CC4-5D6E-409C-BE32-E72D297353CC}">
              <c16:uniqueId val="{00000004-C420-42BF-8576-9B064F114E46}"/>
            </c:ext>
          </c:extLst>
        </c:ser>
        <c:ser>
          <c:idx val="2"/>
          <c:order val="2"/>
          <c:tx>
            <c:strRef>
              <c:f>Sheet1!$D$1</c:f>
              <c:strCache>
                <c:ptCount val="1"/>
                <c:pt idx="0">
                  <c:v>Column4</c:v>
                </c:pt>
              </c:strCache>
            </c:strRef>
          </c:tx>
          <c:spPr>
            <a:solidFill>
              <a:schemeClr val="accent3"/>
            </a:solidFill>
            <a:ln>
              <a:noFill/>
            </a:ln>
            <a:effectLst/>
          </c:spPr>
          <c:invertIfNegative val="0"/>
          <c:dLbls>
            <c:delete val="1"/>
          </c:dLbls>
          <c:cat>
            <c:strRef>
              <c:f>Sheet1!$A$2:$A$2</c:f>
              <c:strCache>
                <c:ptCount val="1"/>
                <c:pt idx="0">
                  <c:v>MRD evaluable
(n=17)</c:v>
                </c:pt>
              </c:strCache>
            </c:strRef>
          </c:cat>
          <c:val>
            <c:numRef>
              <c:f>Sheet1!$D$2:$D$2</c:f>
              <c:numCache>
                <c:formatCode>General</c:formatCode>
                <c:ptCount val="1"/>
              </c:numCache>
            </c:numRef>
          </c:val>
          <c:extLst>
            <c:ext xmlns:c16="http://schemas.microsoft.com/office/drawing/2014/chart" uri="{C3380CC4-5D6E-409C-BE32-E72D297353CC}">
              <c16:uniqueId val="{00000006-C420-42BF-8576-9B064F114E46}"/>
            </c:ext>
          </c:extLst>
        </c:ser>
        <c:ser>
          <c:idx val="3"/>
          <c:order val="3"/>
          <c:tx>
            <c:strRef>
              <c:f>Sheet1!$E$1</c:f>
              <c:strCache>
                <c:ptCount val="1"/>
                <c:pt idx="0">
                  <c:v>Column5</c:v>
                </c:pt>
              </c:strCache>
            </c:strRef>
          </c:tx>
          <c:spPr>
            <a:solidFill>
              <a:schemeClr val="accent4"/>
            </a:solidFill>
            <a:ln>
              <a:noFill/>
            </a:ln>
            <a:effectLst/>
          </c:spPr>
          <c:invertIfNegative val="0"/>
          <c:dLbls>
            <c:delete val="1"/>
          </c:dLbls>
          <c:cat>
            <c:strRef>
              <c:f>Sheet1!$A$2:$A$2</c:f>
              <c:strCache>
                <c:ptCount val="1"/>
                <c:pt idx="0">
                  <c:v>MRD evaluable
(n=17)</c:v>
                </c:pt>
              </c:strCache>
            </c:strRef>
          </c:cat>
          <c:val>
            <c:numRef>
              <c:f>Sheet1!$E$2:$E$2</c:f>
              <c:numCache>
                <c:formatCode>General</c:formatCode>
                <c:ptCount val="1"/>
              </c:numCache>
            </c:numRef>
          </c:val>
          <c:extLst>
            <c:ext xmlns:c16="http://schemas.microsoft.com/office/drawing/2014/chart" uri="{C3380CC4-5D6E-409C-BE32-E72D297353CC}">
              <c16:uniqueId val="{00000007-C420-42BF-8576-9B064F114E46}"/>
            </c:ext>
          </c:extLst>
        </c:ser>
        <c:dLbls>
          <c:dLblPos val="ctr"/>
          <c:showLegendKey val="0"/>
          <c:showVal val="1"/>
          <c:showCatName val="0"/>
          <c:showSerName val="0"/>
          <c:showPercent val="0"/>
          <c:showBubbleSize val="0"/>
        </c:dLbls>
        <c:gapWidth val="150"/>
        <c:overlap val="100"/>
        <c:axId val="1656274208"/>
        <c:axId val="1656274688"/>
      </c:barChart>
      <c:catAx>
        <c:axId val="1656274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crossAx val="1656274688"/>
        <c:crosses val="autoZero"/>
        <c:auto val="1"/>
        <c:lblAlgn val="ctr"/>
        <c:lblOffset val="100"/>
        <c:noMultiLvlLbl val="0"/>
      </c:catAx>
      <c:valAx>
        <c:axId val="1656274688"/>
        <c:scaling>
          <c:orientation val="minMax"/>
          <c:max val="105"/>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ontserrat" pitchFamily="2" charset="77"/>
                <a:ea typeface="+mn-ea"/>
                <a:cs typeface="+mn-cs"/>
              </a:defRPr>
            </a:pPr>
            <a:endParaRPr lang="en-US"/>
          </a:p>
        </c:txPr>
        <c:crossAx val="1656274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ontserrat"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71-2943-B062-921BC36829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E278-5746-8706-56AD4B082551}"/>
              </c:ext>
            </c:extLst>
          </c:dPt>
          <c:dPt>
            <c:idx val="2"/>
            <c:bubble3D val="0"/>
            <c:spPr>
              <a:solidFill>
                <a:schemeClr val="accent1">
                  <a:lumMod val="50000"/>
                  <a:lumOff val="50000"/>
                </a:schemeClr>
              </a:solidFill>
              <a:ln w="19050">
                <a:solidFill>
                  <a:schemeClr val="lt1"/>
                </a:solidFill>
              </a:ln>
              <a:effectLst/>
            </c:spPr>
            <c:extLst>
              <c:ext xmlns:c16="http://schemas.microsoft.com/office/drawing/2014/chart" uri="{C3380CC4-5D6E-409C-BE32-E72D297353CC}">
                <c16:uniqueId val="{00000001-E278-5746-8706-56AD4B082551}"/>
              </c:ext>
            </c:extLst>
          </c:dPt>
          <c:dLbls>
            <c:dLbl>
              <c:idx val="2"/>
              <c:layout>
                <c:manualLayout>
                  <c:x val="0.10817318114649271"/>
                  <c:y val="0.1549481403607738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278-5746-8706-56AD4B08255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CEF</c:v>
                </c:pt>
                <c:pt idx="1">
                  <c:v>Both</c:v>
                </c:pt>
                <c:pt idx="2">
                  <c:v>BCVA</c:v>
                </c:pt>
              </c:strCache>
            </c:strRef>
          </c:cat>
          <c:val>
            <c:numRef>
              <c:f>Sheet1!$B$2:$B$4</c:f>
              <c:numCache>
                <c:formatCode>General</c:formatCode>
                <c:ptCount val="3"/>
                <c:pt idx="0">
                  <c:v>53</c:v>
                </c:pt>
                <c:pt idx="1">
                  <c:v>34</c:v>
                </c:pt>
                <c:pt idx="2">
                  <c:v>13</c:v>
                </c:pt>
              </c:numCache>
            </c:numRef>
          </c:val>
          <c:extLst>
            <c:ext xmlns:c16="http://schemas.microsoft.com/office/drawing/2014/chart" uri="{C3380CC4-5D6E-409C-BE32-E72D297353CC}">
              <c16:uniqueId val="{00000000-E278-5746-8706-56AD4B0825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5">
                <a:lumMod val="75000"/>
              </a:schemeClr>
            </a:solidFill>
          </c:spPr>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67DA-D848-A957-97203EF4EE7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7DA-D848-A957-97203EF4EE73}"/>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67DA-D848-A957-97203EF4EE73}"/>
              </c:ext>
            </c:extLst>
          </c:dPt>
          <c:dLbls>
            <c:dLbl>
              <c:idx val="2"/>
              <c:layout>
                <c:manualLayout>
                  <c:x val="0.16199575420031989"/>
                  <c:y val="0.20336111832795051"/>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284317105975253"/>
                      <c:h val="0.22448782107034293"/>
                    </c:manualLayout>
                  </c15:layout>
                </c:ext>
                <c:ext xmlns:c16="http://schemas.microsoft.com/office/drawing/2014/chart" uri="{C3380CC4-5D6E-409C-BE32-E72D297353CC}">
                  <c16:uniqueId val="{00000005-67DA-D848-A957-97203EF4EE7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CEF</c:v>
                </c:pt>
                <c:pt idx="1">
                  <c:v>Both</c:v>
                </c:pt>
                <c:pt idx="2">
                  <c:v>BCVA</c:v>
                </c:pt>
              </c:strCache>
            </c:strRef>
          </c:cat>
          <c:val>
            <c:numRef>
              <c:f>Sheet1!$B$2:$B$4</c:f>
              <c:numCache>
                <c:formatCode>General</c:formatCode>
                <c:ptCount val="3"/>
                <c:pt idx="0">
                  <c:v>30</c:v>
                </c:pt>
                <c:pt idx="1">
                  <c:v>49</c:v>
                </c:pt>
                <c:pt idx="2">
                  <c:v>21</c:v>
                </c:pt>
              </c:numCache>
            </c:numRef>
          </c:val>
          <c:extLst>
            <c:ext xmlns:c16="http://schemas.microsoft.com/office/drawing/2014/chart" uri="{C3380CC4-5D6E-409C-BE32-E72D297353CC}">
              <c16:uniqueId val="{00000006-67DA-D848-A957-97203EF4EE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4"/>
            </a:solidFill>
            <a:ln w="12700">
              <a:solidFill>
                <a:schemeClr val="bg1"/>
              </a:solidFill>
            </a:ln>
            <a:effectLst/>
          </c:spPr>
          <c:invertIfNegative val="0"/>
          <c:cat>
            <c:strRef>
              <c:f>Sheet1!$A$2</c:f>
              <c:strCache>
                <c:ptCount val="1"/>
                <c:pt idx="0">
                  <c:v>Category 1</c:v>
                </c:pt>
              </c:strCache>
            </c:strRef>
          </c:cat>
          <c:val>
            <c:numRef>
              <c:f>Sheet1!$B$2</c:f>
              <c:numCache>
                <c:formatCode>General</c:formatCode>
                <c:ptCount val="1"/>
                <c:pt idx="0">
                  <c:v>2</c:v>
                </c:pt>
              </c:numCache>
            </c:numRef>
          </c:val>
          <c:extLst>
            <c:ext xmlns:c16="http://schemas.microsoft.com/office/drawing/2014/chart" uri="{C3380CC4-5D6E-409C-BE32-E72D297353CC}">
              <c16:uniqueId val="{00000000-94E0-9449-B669-666FC30B0DE9}"/>
            </c:ext>
          </c:extLst>
        </c:ser>
        <c:ser>
          <c:idx val="1"/>
          <c:order val="1"/>
          <c:tx>
            <c:strRef>
              <c:f>Sheet1!$C$1</c:f>
              <c:strCache>
                <c:ptCount val="1"/>
                <c:pt idx="0">
                  <c:v>Series 2</c:v>
                </c:pt>
              </c:strCache>
            </c:strRef>
          </c:tx>
          <c:spPr>
            <a:solidFill>
              <a:schemeClr val="accent5"/>
            </a:solidFill>
            <a:ln w="12700">
              <a:solidFill>
                <a:schemeClr val="bg1"/>
              </a:solidFill>
            </a:ln>
            <a:effectLst/>
          </c:spPr>
          <c:invertIfNegative val="0"/>
          <c:cat>
            <c:strRef>
              <c:f>Sheet1!$A$2</c:f>
              <c:strCache>
                <c:ptCount val="1"/>
                <c:pt idx="0">
                  <c:v>Category 1</c:v>
                </c:pt>
              </c:strCache>
            </c:strRef>
          </c:cat>
          <c:val>
            <c:numRef>
              <c:f>Sheet1!$C$2</c:f>
              <c:numCache>
                <c:formatCode>General</c:formatCode>
                <c:ptCount val="1"/>
                <c:pt idx="0">
                  <c:v>36</c:v>
                </c:pt>
              </c:numCache>
            </c:numRef>
          </c:val>
          <c:extLst>
            <c:ext xmlns:c16="http://schemas.microsoft.com/office/drawing/2014/chart" uri="{C3380CC4-5D6E-409C-BE32-E72D297353CC}">
              <c16:uniqueId val="{00000001-94E0-9449-B669-666FC30B0DE9}"/>
            </c:ext>
          </c:extLst>
        </c:ser>
        <c:ser>
          <c:idx val="2"/>
          <c:order val="2"/>
          <c:tx>
            <c:strRef>
              <c:f>Sheet1!$D$1</c:f>
              <c:strCache>
                <c:ptCount val="1"/>
                <c:pt idx="0">
                  <c:v>Series 3</c:v>
                </c:pt>
              </c:strCache>
            </c:strRef>
          </c:tx>
          <c:spPr>
            <a:solidFill>
              <a:schemeClr val="accent3"/>
            </a:solidFill>
            <a:ln w="12700">
              <a:solidFill>
                <a:schemeClr val="bg1"/>
              </a:solidFill>
            </a:ln>
            <a:effectLst/>
          </c:spPr>
          <c:invertIfNegative val="0"/>
          <c:dPt>
            <c:idx val="0"/>
            <c:invertIfNegative val="0"/>
            <c:bubble3D val="0"/>
            <c:spPr>
              <a:solidFill>
                <a:schemeClr val="accent2"/>
              </a:solidFill>
              <a:ln w="12700">
                <a:solidFill>
                  <a:schemeClr val="bg1"/>
                </a:solidFill>
              </a:ln>
              <a:effectLst/>
            </c:spPr>
            <c:extLst>
              <c:ext xmlns:c16="http://schemas.microsoft.com/office/drawing/2014/chart" uri="{C3380CC4-5D6E-409C-BE32-E72D297353CC}">
                <c16:uniqueId val="{00000003-94E0-9449-B669-666FC30B0DE9}"/>
              </c:ext>
            </c:extLst>
          </c:dPt>
          <c:cat>
            <c:strRef>
              <c:f>Sheet1!$A$2</c:f>
              <c:strCache>
                <c:ptCount val="1"/>
                <c:pt idx="0">
                  <c:v>Category 1</c:v>
                </c:pt>
              </c:strCache>
            </c:strRef>
          </c:cat>
          <c:val>
            <c:numRef>
              <c:f>Sheet1!$D$2</c:f>
              <c:numCache>
                <c:formatCode>General</c:formatCode>
                <c:ptCount val="1"/>
                <c:pt idx="0">
                  <c:v>62</c:v>
                </c:pt>
              </c:numCache>
            </c:numRef>
          </c:val>
          <c:extLst>
            <c:ext xmlns:c16="http://schemas.microsoft.com/office/drawing/2014/chart" uri="{C3380CC4-5D6E-409C-BE32-E72D297353CC}">
              <c16:uniqueId val="{00000002-94E0-9449-B669-666FC30B0DE9}"/>
            </c:ext>
          </c:extLst>
        </c:ser>
        <c:dLbls>
          <c:showLegendKey val="0"/>
          <c:showVal val="0"/>
          <c:showCatName val="0"/>
          <c:showSerName val="0"/>
          <c:showPercent val="0"/>
          <c:showBubbleSize val="0"/>
        </c:dLbls>
        <c:gapWidth val="150"/>
        <c:overlap val="100"/>
        <c:axId val="1483625008"/>
        <c:axId val="747896928"/>
      </c:barChart>
      <c:catAx>
        <c:axId val="1483625008"/>
        <c:scaling>
          <c:orientation val="minMax"/>
        </c:scaling>
        <c:delete val="1"/>
        <c:axPos val="b"/>
        <c:numFmt formatCode="General" sourceLinked="1"/>
        <c:majorTickMark val="none"/>
        <c:minorTickMark val="none"/>
        <c:tickLblPos val="nextTo"/>
        <c:crossAx val="747896928"/>
        <c:crosses val="autoZero"/>
        <c:auto val="1"/>
        <c:lblAlgn val="ctr"/>
        <c:lblOffset val="100"/>
        <c:noMultiLvlLbl val="0"/>
      </c:catAx>
      <c:valAx>
        <c:axId val="747896928"/>
        <c:scaling>
          <c:orientation val="minMax"/>
        </c:scaling>
        <c:delete val="1"/>
        <c:axPos val="l"/>
        <c:numFmt formatCode="0%" sourceLinked="1"/>
        <c:majorTickMark val="none"/>
        <c:minorTickMark val="none"/>
        <c:tickLblPos val="nextTo"/>
        <c:crossAx val="1483625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90695922946416"/>
          <c:y val="0.11396596517576041"/>
          <c:w val="0.38723583693763253"/>
          <c:h val="0.7617748715477769"/>
        </c:manualLayout>
      </c:layout>
      <c:pieChart>
        <c:varyColors val="1"/>
        <c:ser>
          <c:idx val="0"/>
          <c:order val="0"/>
          <c:tx>
            <c:strRef>
              <c:f>Sheet1!$B$1</c:f>
              <c:strCache>
                <c:ptCount val="1"/>
                <c:pt idx="0">
                  <c:v>DREAMM-7 (n = 127)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C09E-6B48-AF2A-08C7A5EE3C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C09E-6B48-AF2A-08C7A5EE3C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C09E-6B48-AF2A-08C7A5EE3C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C09E-6B48-AF2A-08C7A5EE3CFA}"/>
              </c:ext>
            </c:extLst>
          </c:dPt>
          <c:dLbls>
            <c:dLbl>
              <c:idx val="0"/>
              <c:layout>
                <c:manualLayout>
                  <c:x val="0.12667645343481532"/>
                  <c:y val="-8.250397522946335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FE6743F9-CDAA-0640-999B-C7D98A1EB7E7}" type="VALUE">
                      <a:rPr lang="en-US" sz="1400">
                        <a:solidFill>
                          <a:schemeClr val="tx1"/>
                        </a:solidFill>
                      </a:rPr>
                      <a:pPr>
                        <a:defRPr sz="1400" b="1">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451556084400901E-2"/>
                      <c:h val="7.8946181735732895E-2"/>
                    </c:manualLayout>
                  </c15:layout>
                  <c15:dlblFieldTable/>
                  <c15:showDataLabelsRange val="0"/>
                </c:ext>
                <c:ext xmlns:c16="http://schemas.microsoft.com/office/drawing/2014/chart" uri="{C3380CC4-5D6E-409C-BE32-E72D297353CC}">
                  <c16:uniqueId val="{00000002-C09E-6B48-AF2A-08C7A5EE3CFA}"/>
                </c:ext>
              </c:extLst>
            </c:dLbl>
            <c:dLbl>
              <c:idx val="1"/>
              <c:layout>
                <c:manualLayout>
                  <c:x val="-0.11177319458183863"/>
                  <c:y val="2.4086750822544856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3304818758934021E-2"/>
                      <c:h val="8.1070518631955898E-2"/>
                    </c:manualLayout>
                  </c15:layout>
                </c:ext>
                <c:ext xmlns:c16="http://schemas.microsoft.com/office/drawing/2014/chart" uri="{C3380CC4-5D6E-409C-BE32-E72D297353CC}">
                  <c16:uniqueId val="{00000005-C09E-6B48-AF2A-08C7A5EE3CFA}"/>
                </c:ext>
              </c:extLst>
            </c:dLbl>
            <c:dLbl>
              <c:idx val="2"/>
              <c:layout>
                <c:manualLayout>
                  <c:x val="-4.0983411780030066E-2"/>
                  <c:y val="-7.7683969995182948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3304829664468746E-2"/>
                      <c:h val="9.8319340834678082E-2"/>
                    </c:manualLayout>
                  </c15:layout>
                </c:ext>
                <c:ext xmlns:c16="http://schemas.microsoft.com/office/drawing/2014/chart" uri="{C3380CC4-5D6E-409C-BE32-E72D297353CC}">
                  <c16:uniqueId val="{00000004-C09E-6B48-AF2A-08C7A5EE3CFA}"/>
                </c:ext>
              </c:extLst>
            </c:dLbl>
            <c:dLbl>
              <c:idx val="3"/>
              <c:layout>
                <c:manualLayout>
                  <c:x val="9.9306653242130973E-3"/>
                  <c:y val="-1.99842465860227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9E-6B48-AF2A-08C7A5EE3CF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Maintained or deepened response</c:v>
                </c:pt>
                <c:pt idx="1">
                  <c:v>PD</c:v>
                </c:pt>
                <c:pt idx="2">
                  <c:v>NE</c:v>
                </c:pt>
                <c:pt idx="3">
                  <c:v>Did not meet PD criteria</c:v>
                </c:pt>
              </c:strCache>
            </c:strRef>
          </c:cat>
          <c:val>
            <c:numRef>
              <c:f>Sheet1!$B$2:$B$5</c:f>
              <c:numCache>
                <c:formatCode>General</c:formatCode>
                <c:ptCount val="4"/>
                <c:pt idx="0">
                  <c:v>92</c:v>
                </c:pt>
                <c:pt idx="1">
                  <c:v>1.5</c:v>
                </c:pt>
                <c:pt idx="2">
                  <c:v>1.5</c:v>
                </c:pt>
                <c:pt idx="3">
                  <c:v>5</c:v>
                </c:pt>
              </c:numCache>
            </c:numRef>
          </c:val>
          <c:extLst>
            <c:ext xmlns:c16="http://schemas.microsoft.com/office/drawing/2014/chart" uri="{C3380CC4-5D6E-409C-BE32-E72D297353CC}">
              <c16:uniqueId val="{00000000-C09E-6B48-AF2A-08C7A5EE3CF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DREAMM-8 (n = 82)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24-4945-B7FB-EAA498DA4C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324-4945-B7FB-EAA498DA4C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324-4945-B7FB-EAA498DA4C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324-4945-B7FB-EAA498DA4CB8}"/>
              </c:ext>
            </c:extLst>
          </c:dPt>
          <c:dLbls>
            <c:dLbl>
              <c:idx val="0"/>
              <c:layout>
                <c:manualLayout>
                  <c:x val="8.125197779365817E-2"/>
                  <c:y val="-5.89631994686489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4-4945-B7FB-EAA498DA4CB8}"/>
                </c:ext>
              </c:extLst>
            </c:dLbl>
            <c:dLbl>
              <c:idx val="1"/>
              <c:layout>
                <c:manualLayout>
                  <c:x val="-6.3469278929773304E-2"/>
                  <c:y val="3.04211994256620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4-4945-B7FB-EAA498DA4CB8}"/>
                </c:ext>
              </c:extLst>
            </c:dLbl>
            <c:dLbl>
              <c:idx val="2"/>
              <c:layout>
                <c:manualLayout>
                  <c:x val="-2.9435117592169185E-2"/>
                  <c:y val="-1.830185951815119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4-4945-B7FB-EAA498DA4CB8}"/>
                </c:ext>
              </c:extLst>
            </c:dLbl>
            <c:dLbl>
              <c:idx val="3"/>
              <c:layout>
                <c:manualLayout>
                  <c:x val="1.1029980524533817E-2"/>
                  <c:y val="-3.752035026691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4-4945-B7FB-EAA498DA4CB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Maintained or deepened response, %</c:v>
                </c:pt>
                <c:pt idx="1">
                  <c:v>PD, %</c:v>
                </c:pt>
                <c:pt idx="2">
                  <c:v>NE, %</c:v>
                </c:pt>
                <c:pt idx="3">
                  <c:v>Did not meet PD criteria, %</c:v>
                </c:pt>
              </c:strCache>
            </c:strRef>
          </c:cat>
          <c:val>
            <c:numRef>
              <c:f>Sheet1!$B$2:$B$5</c:f>
              <c:numCache>
                <c:formatCode>General</c:formatCode>
                <c:ptCount val="4"/>
                <c:pt idx="0">
                  <c:v>94</c:v>
                </c:pt>
                <c:pt idx="1">
                  <c:v>2.5</c:v>
                </c:pt>
                <c:pt idx="2">
                  <c:v>1</c:v>
                </c:pt>
                <c:pt idx="3">
                  <c:v>2.5</c:v>
                </c:pt>
              </c:numCache>
            </c:numRef>
          </c:val>
          <c:extLst>
            <c:ext xmlns:c16="http://schemas.microsoft.com/office/drawing/2014/chart" uri="{C3380CC4-5D6E-409C-BE32-E72D297353CC}">
              <c16:uniqueId val="{00000008-D324-4945-B7FB-EAA498DA4CB8}"/>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17731116943716"/>
          <c:y val="9.6136918316705303E-2"/>
          <c:w val="0.81540204113369497"/>
          <c:h val="0.77515211640211645"/>
        </c:manualLayout>
      </c:layout>
      <c:lineChart>
        <c:grouping val="standard"/>
        <c:varyColors val="0"/>
        <c:ser>
          <c:idx val="0"/>
          <c:order val="0"/>
          <c:tx>
            <c:strRef>
              <c:f>Sheet1!$B$1</c:f>
              <c:strCache>
                <c:ptCount val="1"/>
                <c:pt idx="0">
                  <c:v>Series 1</c:v>
                </c:pt>
              </c:strCache>
            </c:strRef>
          </c:tx>
          <c:marker>
            <c:symbol val="none"/>
          </c:marker>
          <c:cat>
            <c:numRef>
              <c:f>Sheet1!$A$2:$A$42</c:f>
              <c:numCache>
                <c:formatCode>General</c:formatCode>
                <c:ptCount val="41"/>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pt idx="32">
                  <c:v>32</c:v>
                </c:pt>
                <c:pt idx="34">
                  <c:v>34</c:v>
                </c:pt>
                <c:pt idx="36">
                  <c:v>36</c:v>
                </c:pt>
                <c:pt idx="38">
                  <c:v>38</c:v>
                </c:pt>
                <c:pt idx="40">
                  <c:v>40</c:v>
                </c:pt>
              </c:numCache>
            </c:numRef>
          </c:cat>
          <c:val>
            <c:numRef>
              <c:f>Sheet1!$B$2:$B$42</c:f>
              <c:numCache>
                <c:formatCode>General</c:formatCode>
                <c:ptCount val="41"/>
              </c:numCache>
            </c:numRef>
          </c:val>
          <c:smooth val="0"/>
          <c:extLst>
            <c:ext xmlns:c16="http://schemas.microsoft.com/office/drawing/2014/chart" uri="{C3380CC4-5D6E-409C-BE32-E72D297353CC}">
              <c16:uniqueId val="{00000000-C89F-F143-A712-E932397AA0F6}"/>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
          <c:min val="0"/>
        </c:scaling>
        <c:delete val="0"/>
        <c:axPos val="l"/>
        <c:numFmt formatCode="General" sourceLinked="1"/>
        <c:majorTickMark val="out"/>
        <c:minorTickMark val="none"/>
        <c:tickLblPos val="nextTo"/>
        <c:spPr>
          <a:ln w="19050">
            <a:solidFill>
              <a:schemeClr val="tx1"/>
            </a:solidFill>
          </a:ln>
        </c:spPr>
        <c:txPr>
          <a:bodyPr/>
          <a:lstStyle/>
          <a:p>
            <a:pPr>
              <a:defRPr sz="800">
                <a:latin typeface="Arial" panose="020B0604020202020204" pitchFamily="34" charset="0"/>
                <a:cs typeface="Arial" panose="020B0604020202020204" pitchFamily="34" charset="0"/>
              </a:defRPr>
            </a:pPr>
            <a:endParaRPr lang="en-US"/>
          </a:p>
        </c:txPr>
        <c:crossAx val="127197696"/>
        <c:crosses val="autoZero"/>
        <c:crossBetween val="midCat"/>
        <c:majorUnit val="0.2"/>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3d1" qsCatId="3D" csTypeId="urn:microsoft.com/office/officeart/2005/8/colors/accent5_2" csCatId="accent5" phldr="1"/>
      <dgm:spPr/>
      <dgm:t>
        <a:bodyPr/>
        <a:lstStyle/>
        <a:p>
          <a:endParaRPr lang="en-US"/>
        </a:p>
      </dgm:t>
    </dgm:pt>
    <dgm:pt modelId="{ADB1B886-9101-470C-A18A-D6266821BABF}">
      <dgm:prSet/>
      <dgm:spPr/>
      <dgm:t>
        <a:bodyPr/>
        <a:lstStyle/>
        <a:p>
          <a:r>
            <a:rPr lang="en-US" b="1" dirty="0"/>
            <a:t>Dose escalation</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a:lstStyle/>
        <a:p>
          <a:r>
            <a:rPr lang="en-US" b="1" dirty="0"/>
            <a:t>30% high-risk cytogenetics, 35% EMD</a:t>
          </a:r>
          <a:endParaRPr lang="en-GB" b="1" dirty="0"/>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1B7B3940-77AD-464F-ACFC-5975731AD806}">
      <dgm:prSet/>
      <dgm:spPr/>
      <dgm:t>
        <a:bodyPr/>
        <a:lstStyle/>
        <a:p>
          <a:r>
            <a:rPr lang="en-US" b="1" dirty="0">
              <a:solidFill>
                <a:srgbClr val="FF0000"/>
              </a:solidFill>
            </a:rPr>
            <a:t>Median 6 prior therapies</a:t>
          </a:r>
          <a:endParaRPr lang="en-GB" b="1" dirty="0">
            <a:solidFill>
              <a:srgbClr val="FF0000"/>
            </a:solidFill>
          </a:endParaRPr>
        </a:p>
      </dgm:t>
    </dgm:pt>
    <dgm:pt modelId="{64E6B066-7B13-4BDA-A419-466141E4709B}" type="parTrans" cxnId="{1095AF33-3422-4123-9E59-3718368FCEDA}">
      <dgm:prSet/>
      <dgm:spPr/>
      <dgm:t>
        <a:bodyPr/>
        <a:lstStyle/>
        <a:p>
          <a:endParaRPr lang="en-US" b="1"/>
        </a:p>
      </dgm:t>
    </dgm:pt>
    <dgm:pt modelId="{F944710E-ECD9-45AB-A3FE-4094477D8121}" type="sibTrans" cxnId="{1095AF33-3422-4123-9E59-3718368FCEDA}">
      <dgm:prSet/>
      <dgm:spPr/>
      <dgm:t>
        <a:bodyPr/>
        <a:lstStyle/>
        <a:p>
          <a:endParaRPr lang="en-US" b="1"/>
        </a:p>
      </dgm:t>
    </dgm:pt>
    <dgm:pt modelId="{CA7BF8D3-8C5A-4CE2-8D72-A9FD1D842BD1}">
      <dgm:prSet/>
      <dgm:spPr/>
      <dgm:t>
        <a:bodyPr/>
        <a:lstStyle/>
        <a:p>
          <a:r>
            <a:rPr lang="en-US" b="1" dirty="0">
              <a:solidFill>
                <a:srgbClr val="FF0000"/>
              </a:solidFill>
            </a:rPr>
            <a:t>56% triple-class-refractory</a:t>
          </a:r>
          <a:endParaRPr lang="en-GB" b="1" dirty="0">
            <a:solidFill>
              <a:srgbClr val="FF0000"/>
            </a:solidFill>
          </a:endParaRPr>
        </a:p>
      </dgm:t>
    </dgm:pt>
    <dgm:pt modelId="{417A5DF0-465D-4307-85D2-7BA3951DC838}" type="parTrans" cxnId="{9C5D175E-47D9-4C50-B52A-7346B50A9C41}">
      <dgm:prSet/>
      <dgm:spPr/>
      <dgm:t>
        <a:bodyPr/>
        <a:lstStyle/>
        <a:p>
          <a:endParaRPr lang="en-US" b="1"/>
        </a:p>
      </dgm:t>
    </dgm:pt>
    <dgm:pt modelId="{57220529-EB77-435D-ADB2-46AC0002D1E0}" type="sibTrans" cxnId="{9C5D175E-47D9-4C50-B52A-7346B50A9C41}">
      <dgm:prSet/>
      <dgm:spPr/>
      <dgm:t>
        <a:bodyPr/>
        <a:lstStyle/>
        <a:p>
          <a:endParaRPr lang="en-US" b="1"/>
        </a:p>
      </dgm:t>
    </dgm:pt>
    <dgm:pt modelId="{9C976147-6A7D-4D18-A27E-E2168E9EB5D0}">
      <dgm:prSet/>
      <dgm:spPr/>
      <dgm:t>
        <a:bodyPr/>
        <a:lstStyle/>
        <a:p>
          <a:r>
            <a:rPr lang="en-US" b="1" dirty="0"/>
            <a:t>Efficacy in dose expansion cohort</a:t>
          </a:r>
          <a:endParaRPr lang="en-GB" b="1" dirty="0"/>
        </a:p>
      </dgm:t>
    </dgm:pt>
    <dgm:pt modelId="{A5383758-AFB1-4EEE-B7B1-2C25AE9611E7}" type="parTrans" cxnId="{D7905C3B-1167-4DB0-9882-A77C0100E138}">
      <dgm:prSet/>
      <dgm:spPr/>
      <dgm:t>
        <a:bodyPr/>
        <a:lstStyle/>
        <a:p>
          <a:endParaRPr lang="en-US" b="1"/>
        </a:p>
      </dgm:t>
    </dgm:pt>
    <dgm:pt modelId="{C81EECB4-A9DD-4323-8A00-96A07E3168F9}" type="sibTrans" cxnId="{D7905C3B-1167-4DB0-9882-A77C0100E138}">
      <dgm:prSet/>
      <dgm:spPr/>
      <dgm:t>
        <a:bodyPr/>
        <a:lstStyle/>
        <a:p>
          <a:endParaRPr lang="en-US" b="1"/>
        </a:p>
      </dgm:t>
    </dgm:pt>
    <dgm:pt modelId="{898E6CD8-1744-461D-BD05-57202ECC4DD4}">
      <dgm:prSet/>
      <dgm:spPr/>
      <dgm:t>
        <a:bodyPr/>
        <a:lstStyle/>
        <a:p>
          <a:r>
            <a:rPr lang="en-US" b="1" dirty="0"/>
            <a:t>Median DOR 7.6 months</a:t>
          </a:r>
          <a:endParaRPr lang="en-GB" b="1" dirty="0"/>
        </a:p>
      </dgm:t>
    </dgm:pt>
    <dgm:pt modelId="{0483F7E8-2979-4B8E-B065-25731B35ECB3}" type="parTrans" cxnId="{6150E089-43C0-4352-AD6A-EC48B9080AF8}">
      <dgm:prSet/>
      <dgm:spPr/>
      <dgm:t>
        <a:bodyPr/>
        <a:lstStyle/>
        <a:p>
          <a:endParaRPr lang="en-US" b="1"/>
        </a:p>
      </dgm:t>
    </dgm:pt>
    <dgm:pt modelId="{6F4D912A-6437-4F51-8EE3-58210EABE3E0}" type="sibTrans" cxnId="{6150E089-43C0-4352-AD6A-EC48B9080AF8}">
      <dgm:prSet/>
      <dgm:spPr/>
      <dgm:t>
        <a:bodyPr/>
        <a:lstStyle/>
        <a:p>
          <a:endParaRPr lang="en-US" b="1"/>
        </a:p>
      </dgm:t>
    </dgm:pt>
    <dgm:pt modelId="{ECA6D607-D059-44E3-B5A0-4EEC6DB14C05}">
      <dgm:prSet/>
      <dgm:spPr/>
      <dgm:t>
        <a:bodyPr/>
        <a:lstStyle/>
        <a:p>
          <a:r>
            <a:rPr lang="en-US" b="1" dirty="0"/>
            <a:t>77 heavily pretreated RRMM patients</a:t>
          </a:r>
          <a:endParaRPr lang="en-GB" b="1" dirty="0"/>
        </a:p>
      </dgm:t>
    </dgm:pt>
    <dgm:pt modelId="{6A255885-69CA-4B78-AD10-F46BA2FB116A}" type="parTrans" cxnId="{41E6FF2E-77F9-42F4-BDBE-253BA84FF2CA}">
      <dgm:prSet/>
      <dgm:spPr/>
      <dgm:t>
        <a:bodyPr/>
        <a:lstStyle/>
        <a:p>
          <a:endParaRPr lang="en-US"/>
        </a:p>
      </dgm:t>
    </dgm:pt>
    <dgm:pt modelId="{F2B977E9-161D-49F7-9C01-0AEE47FAEFC3}" type="sibTrans" cxnId="{41E6FF2E-77F9-42F4-BDBE-253BA84FF2CA}">
      <dgm:prSet/>
      <dgm:spPr/>
      <dgm:t>
        <a:bodyPr/>
        <a:lstStyle/>
        <a:p>
          <a:endParaRPr lang="en-US"/>
        </a:p>
      </dgm:t>
    </dgm:pt>
    <dgm:pt modelId="{9D5F0C91-95DB-47BA-BEE1-1302352FB6CD}">
      <dgm:prSet/>
      <dgm:spPr/>
      <dgm:t>
        <a:bodyPr/>
        <a:lstStyle/>
        <a:p>
          <a:r>
            <a:rPr lang="en-GB" b="1" dirty="0"/>
            <a:t>Dose expansion at RP2D</a:t>
          </a:r>
        </a:p>
      </dgm:t>
    </dgm:pt>
    <dgm:pt modelId="{DC9CEB48-08CF-4F99-8405-3E9A70DE1F73}" type="parTrans" cxnId="{A27A6AA4-551F-4C90-B1A2-D8613C133FF2}">
      <dgm:prSet/>
      <dgm:spPr/>
      <dgm:t>
        <a:bodyPr/>
        <a:lstStyle/>
        <a:p>
          <a:endParaRPr lang="en-US"/>
        </a:p>
      </dgm:t>
    </dgm:pt>
    <dgm:pt modelId="{D4188BC4-EAB2-4031-A67E-818E956638B9}" type="sibTrans" cxnId="{A27A6AA4-551F-4C90-B1A2-D8613C133FF2}">
      <dgm:prSet/>
      <dgm:spPr/>
      <dgm:t>
        <a:bodyPr/>
        <a:lstStyle/>
        <a:p>
          <a:endParaRPr lang="en-US"/>
        </a:p>
      </dgm:t>
    </dgm:pt>
    <dgm:pt modelId="{529E5199-85C4-4231-BF70-A39311AB255D}">
      <dgm:prSet/>
      <dgm:spPr/>
      <dgm:t>
        <a:bodyPr/>
        <a:lstStyle/>
        <a:p>
          <a:r>
            <a:rPr lang="en-GB" b="1" dirty="0"/>
            <a:t>101 heavily </a:t>
          </a:r>
          <a:r>
            <a:rPr lang="en-GB" b="1" dirty="0" err="1"/>
            <a:t>pretreated</a:t>
          </a:r>
          <a:r>
            <a:rPr lang="en-GB" b="1" dirty="0"/>
            <a:t> RRMM patients</a:t>
          </a:r>
        </a:p>
      </dgm:t>
    </dgm:pt>
    <dgm:pt modelId="{1D1E3309-52C1-41E6-AEAC-1CAFDF19A637}" type="parTrans" cxnId="{1391FD6C-BC22-4EBD-BF65-1DD1116D137A}">
      <dgm:prSet/>
      <dgm:spPr/>
      <dgm:t>
        <a:bodyPr/>
        <a:lstStyle/>
        <a:p>
          <a:endParaRPr lang="en-US"/>
        </a:p>
      </dgm:t>
    </dgm:pt>
    <dgm:pt modelId="{15B527E6-6217-45DA-917B-DDEB58D82D7F}" type="sibTrans" cxnId="{1391FD6C-BC22-4EBD-BF65-1DD1116D137A}">
      <dgm:prSet/>
      <dgm:spPr/>
      <dgm:t>
        <a:bodyPr/>
        <a:lstStyle/>
        <a:p>
          <a:endParaRPr lang="en-US"/>
        </a:p>
      </dgm:t>
    </dgm:pt>
    <dgm:pt modelId="{1DD6B356-E4FE-4840-8154-69B35F710BB4}">
      <dgm:prSet/>
      <dgm:spPr/>
      <dgm:t>
        <a:bodyPr/>
        <a:lstStyle/>
        <a:p>
          <a:r>
            <a:rPr lang="en-US" b="1" dirty="0"/>
            <a:t>37% high-risk cytogenetics, 40% EMD</a:t>
          </a:r>
          <a:endParaRPr lang="en-GB" b="1" dirty="0"/>
        </a:p>
      </dgm:t>
    </dgm:pt>
    <dgm:pt modelId="{498BC51E-55B3-45EF-8E39-4751D606E408}" type="parTrans" cxnId="{FE727474-555B-494E-B439-C87E5C190F41}">
      <dgm:prSet/>
      <dgm:spPr/>
      <dgm:t>
        <a:bodyPr/>
        <a:lstStyle/>
        <a:p>
          <a:endParaRPr lang="en-US"/>
        </a:p>
      </dgm:t>
    </dgm:pt>
    <dgm:pt modelId="{AF1E720E-9B4F-4327-9DE7-6D5CC644C027}" type="sibTrans" cxnId="{FE727474-555B-494E-B439-C87E5C190F41}">
      <dgm:prSet/>
      <dgm:spPr/>
      <dgm:t>
        <a:bodyPr/>
        <a:lstStyle/>
        <a:p>
          <a:endParaRPr lang="en-US"/>
        </a:p>
      </dgm:t>
    </dgm:pt>
    <dgm:pt modelId="{8D310271-CA0E-48F9-9888-E4F0CB9EDC96}">
      <dgm:prSet/>
      <dgm:spPr/>
      <dgm:t>
        <a:bodyPr/>
        <a:lstStyle/>
        <a:p>
          <a:r>
            <a:rPr lang="en-GB" b="1" dirty="0">
              <a:solidFill>
                <a:srgbClr val="FF0000"/>
              </a:solidFill>
            </a:rPr>
            <a:t>Median 6 prior therapies</a:t>
          </a:r>
        </a:p>
      </dgm:t>
    </dgm:pt>
    <dgm:pt modelId="{7E99D1CF-45D6-4D5B-8BD8-C23220237EC2}" type="parTrans" cxnId="{965C6D39-273E-4A40-BAFD-5E3C93936AC6}">
      <dgm:prSet/>
      <dgm:spPr/>
      <dgm:t>
        <a:bodyPr/>
        <a:lstStyle/>
        <a:p>
          <a:endParaRPr lang="en-US"/>
        </a:p>
      </dgm:t>
    </dgm:pt>
    <dgm:pt modelId="{EF1EE29D-1405-42CF-B5AE-FD84287C7A7C}" type="sibTrans" cxnId="{965C6D39-273E-4A40-BAFD-5E3C93936AC6}">
      <dgm:prSet/>
      <dgm:spPr/>
      <dgm:t>
        <a:bodyPr/>
        <a:lstStyle/>
        <a:p>
          <a:endParaRPr lang="en-US"/>
        </a:p>
      </dgm:t>
    </dgm:pt>
    <dgm:pt modelId="{8038CE60-D80C-4565-8C6B-55561AD8995A}">
      <dgm:prSet/>
      <dgm:spPr/>
      <dgm:t>
        <a:bodyPr/>
        <a:lstStyle/>
        <a:p>
          <a:r>
            <a:rPr lang="en-GB" b="1" dirty="0">
              <a:solidFill>
                <a:srgbClr val="FF0000"/>
              </a:solidFill>
            </a:rPr>
            <a:t>100% triple-class-refractory</a:t>
          </a:r>
        </a:p>
      </dgm:t>
    </dgm:pt>
    <dgm:pt modelId="{504CD1A9-FCA9-438B-B7E6-F26B4886FD19}" type="parTrans" cxnId="{053E8849-5318-407F-A588-C1916C4304C7}">
      <dgm:prSet/>
      <dgm:spPr/>
      <dgm:t>
        <a:bodyPr/>
        <a:lstStyle/>
        <a:p>
          <a:endParaRPr lang="en-US"/>
        </a:p>
      </dgm:t>
    </dgm:pt>
    <dgm:pt modelId="{724807D0-F8F1-4CAE-961F-241A09F1FF6F}" type="sibTrans" cxnId="{053E8849-5318-407F-A588-C1916C4304C7}">
      <dgm:prSet/>
      <dgm:spPr/>
      <dgm:t>
        <a:bodyPr/>
        <a:lstStyle/>
        <a:p>
          <a:endParaRPr lang="en-US"/>
        </a:p>
      </dgm:t>
    </dgm:pt>
    <dgm:pt modelId="{277D2464-5C29-4594-BDFD-4BB0CBDF9459}">
      <dgm:prSet/>
      <dgm:spPr/>
      <dgm:t>
        <a:bodyPr/>
        <a:lstStyle/>
        <a:p>
          <a:r>
            <a:rPr lang="en-GB" b="1" dirty="0"/>
            <a:t>Median PFS 4.4 months</a:t>
          </a:r>
        </a:p>
      </dgm:t>
    </dgm:pt>
    <dgm:pt modelId="{130B3D9D-2908-4291-A76A-B88EFB9242D0}" type="parTrans" cxnId="{95E35378-CEF5-43BC-A904-7A3F1EF20ABB}">
      <dgm:prSet/>
      <dgm:spPr/>
      <dgm:t>
        <a:bodyPr/>
        <a:lstStyle/>
        <a:p>
          <a:endParaRPr lang="en-US"/>
        </a:p>
      </dgm:t>
    </dgm:pt>
    <dgm:pt modelId="{00AA142F-AA08-4111-9F47-CE0C46F531A7}" type="sibTrans" cxnId="{95E35378-CEF5-43BC-A904-7A3F1EF20ABB}">
      <dgm:prSet/>
      <dgm:spPr/>
      <dgm:t>
        <a:bodyPr/>
        <a:lstStyle/>
        <a:p>
          <a:endParaRPr lang="en-US"/>
        </a:p>
      </dgm:t>
    </dgm:pt>
    <dgm:pt modelId="{F8CFA2E7-D8FE-43D0-A556-18570EF0A8BB}">
      <dgm:prSet/>
      <dgm:spPr/>
      <dgm:t>
        <a:bodyPr/>
        <a:lstStyle/>
        <a:p>
          <a:r>
            <a:rPr lang="en-GB" b="1" dirty="0">
              <a:solidFill>
                <a:srgbClr val="FF0000"/>
              </a:solidFill>
            </a:rPr>
            <a:t>In patients with prior anti-BCMA therapy, median DOR 6.9 months and median PFS 5.4 months</a:t>
          </a:r>
        </a:p>
      </dgm:t>
    </dgm:pt>
    <dgm:pt modelId="{E0380172-0997-49F1-ACC4-9A33025A5A4B}" type="parTrans" cxnId="{3379537B-B339-4E11-9B54-8514C9A77118}">
      <dgm:prSet/>
      <dgm:spPr/>
      <dgm:t>
        <a:bodyPr/>
        <a:lstStyle/>
        <a:p>
          <a:endParaRPr lang="en-US"/>
        </a:p>
      </dgm:t>
    </dgm:pt>
    <dgm:pt modelId="{FA2F7E9D-C00C-40FB-9EAE-177BC3F2EA7C}" type="sibTrans" cxnId="{3379537B-B339-4E11-9B54-8514C9A77118}">
      <dgm:prSet/>
      <dgm:spPr/>
      <dgm:t>
        <a:bodyPr/>
        <a:lstStyle/>
        <a:p>
          <a:endParaRPr lang="en-US"/>
        </a:p>
      </dgm:t>
    </dgm:pt>
    <dgm:pt modelId="{2EFA6E28-EAEE-4759-B01E-EDBA22B97B03}" type="pres">
      <dgm:prSet presAssocID="{E50A8772-7BB1-4CC7-B4C9-376BF9D54ED6}" presName="linear" presStyleCnt="0">
        <dgm:presLayoutVars>
          <dgm:dir/>
          <dgm:animLvl val="lvl"/>
          <dgm:resizeHandles val="exact"/>
        </dgm:presLayoutVars>
      </dgm:prSet>
      <dgm:spPr/>
    </dgm:pt>
    <dgm:pt modelId="{B11980CF-F419-4F7A-A1E7-7D23B2F56539}" type="pres">
      <dgm:prSet presAssocID="{ADB1B886-9101-470C-A18A-D6266821BABF}" presName="parentLin" presStyleCnt="0"/>
      <dgm:spPr/>
    </dgm:pt>
    <dgm:pt modelId="{E237A689-BC0D-47FD-918C-335BBBF0FE5D}" type="pres">
      <dgm:prSet presAssocID="{ADB1B886-9101-470C-A18A-D6266821BABF}" presName="parentLeftMargin" presStyleLbl="node1" presStyleIdx="0" presStyleCnt="3"/>
      <dgm:spPr/>
    </dgm:pt>
    <dgm:pt modelId="{DF0EC7D0-6892-4111-9128-B49A4BD26838}" type="pres">
      <dgm:prSet presAssocID="{ADB1B886-9101-470C-A18A-D6266821BABF}" presName="parentText" presStyleLbl="node1" presStyleIdx="0" presStyleCnt="3">
        <dgm:presLayoutVars>
          <dgm:chMax val="0"/>
          <dgm:bulletEnabled val="1"/>
        </dgm:presLayoutVars>
      </dgm:prSet>
      <dgm:spPr/>
    </dgm:pt>
    <dgm:pt modelId="{16CB1140-774C-4865-AAA8-ED84D4F09C46}" type="pres">
      <dgm:prSet presAssocID="{ADB1B886-9101-470C-A18A-D6266821BABF}" presName="negativeSpace" presStyleCnt="0"/>
      <dgm:spPr/>
    </dgm:pt>
    <dgm:pt modelId="{44F9387C-8964-469D-85DF-54E97EBBB02A}" type="pres">
      <dgm:prSet presAssocID="{ADB1B886-9101-470C-A18A-D6266821BABF}" presName="childText" presStyleLbl="conFgAcc1" presStyleIdx="0" presStyleCnt="3">
        <dgm:presLayoutVars>
          <dgm:bulletEnabled val="1"/>
        </dgm:presLayoutVars>
      </dgm:prSet>
      <dgm:spPr/>
    </dgm:pt>
    <dgm:pt modelId="{C30DD6DA-9EC7-4300-B292-65177ABFC383}" type="pres">
      <dgm:prSet presAssocID="{B1E68D42-0BA5-469D-A0E7-0CCA5DDCF17F}" presName="spaceBetweenRectangles" presStyleCnt="0"/>
      <dgm:spPr/>
    </dgm:pt>
    <dgm:pt modelId="{5902E8A2-5FC9-487F-9C3A-6855F90543F2}" type="pres">
      <dgm:prSet presAssocID="{9D5F0C91-95DB-47BA-BEE1-1302352FB6CD}" presName="parentLin" presStyleCnt="0"/>
      <dgm:spPr/>
    </dgm:pt>
    <dgm:pt modelId="{BAF5188A-39F3-43CA-80A4-13558437641F}" type="pres">
      <dgm:prSet presAssocID="{9D5F0C91-95DB-47BA-BEE1-1302352FB6CD}" presName="parentLeftMargin" presStyleLbl="node1" presStyleIdx="0" presStyleCnt="3"/>
      <dgm:spPr/>
    </dgm:pt>
    <dgm:pt modelId="{1FE08014-39B5-4464-ABD5-55BA619B1B96}" type="pres">
      <dgm:prSet presAssocID="{9D5F0C91-95DB-47BA-BEE1-1302352FB6CD}" presName="parentText" presStyleLbl="node1" presStyleIdx="1" presStyleCnt="3">
        <dgm:presLayoutVars>
          <dgm:chMax val="0"/>
          <dgm:bulletEnabled val="1"/>
        </dgm:presLayoutVars>
      </dgm:prSet>
      <dgm:spPr/>
    </dgm:pt>
    <dgm:pt modelId="{2120DAAB-B495-4B7C-A1AC-1C49C0F8C45E}" type="pres">
      <dgm:prSet presAssocID="{9D5F0C91-95DB-47BA-BEE1-1302352FB6CD}" presName="negativeSpace" presStyleCnt="0"/>
      <dgm:spPr/>
    </dgm:pt>
    <dgm:pt modelId="{5098D30D-BCCD-4F5E-AAE2-74ACF14FC1C9}" type="pres">
      <dgm:prSet presAssocID="{9D5F0C91-95DB-47BA-BEE1-1302352FB6CD}" presName="childText" presStyleLbl="conFgAcc1" presStyleIdx="1" presStyleCnt="3">
        <dgm:presLayoutVars>
          <dgm:bulletEnabled val="1"/>
        </dgm:presLayoutVars>
      </dgm:prSet>
      <dgm:spPr/>
    </dgm:pt>
    <dgm:pt modelId="{EB0AB05E-F182-4824-BDA8-08A4889F3524}" type="pres">
      <dgm:prSet presAssocID="{D4188BC4-EAB2-4031-A67E-818E956638B9}" presName="spaceBetweenRectangles" presStyleCnt="0"/>
      <dgm:spPr/>
    </dgm:pt>
    <dgm:pt modelId="{A5F640AA-7F11-48E7-900E-2C105A54F45B}" type="pres">
      <dgm:prSet presAssocID="{9C976147-6A7D-4D18-A27E-E2168E9EB5D0}" presName="parentLin" presStyleCnt="0"/>
      <dgm:spPr/>
    </dgm:pt>
    <dgm:pt modelId="{6D8E2CA7-A567-4547-954E-CBBBD30795C7}" type="pres">
      <dgm:prSet presAssocID="{9C976147-6A7D-4D18-A27E-E2168E9EB5D0}" presName="parentLeftMargin" presStyleLbl="node1" presStyleIdx="1" presStyleCnt="3"/>
      <dgm:spPr/>
    </dgm:pt>
    <dgm:pt modelId="{A6AAB99A-B0E2-46C0-A519-6A7053907AD9}" type="pres">
      <dgm:prSet presAssocID="{9C976147-6A7D-4D18-A27E-E2168E9EB5D0}" presName="parentText" presStyleLbl="node1" presStyleIdx="2" presStyleCnt="3">
        <dgm:presLayoutVars>
          <dgm:chMax val="0"/>
          <dgm:bulletEnabled val="1"/>
        </dgm:presLayoutVars>
      </dgm:prSet>
      <dgm:spPr/>
    </dgm:pt>
    <dgm:pt modelId="{6BC647E1-725F-491A-B5DC-492222932DAE}" type="pres">
      <dgm:prSet presAssocID="{9C976147-6A7D-4D18-A27E-E2168E9EB5D0}" presName="negativeSpace" presStyleCnt="0"/>
      <dgm:spPr/>
    </dgm:pt>
    <dgm:pt modelId="{AFFCA66E-E9B5-486A-BC27-A29520159885}" type="pres">
      <dgm:prSet presAssocID="{9C976147-6A7D-4D18-A27E-E2168E9EB5D0}" presName="childText" presStyleLbl="conFgAcc1" presStyleIdx="2" presStyleCnt="3">
        <dgm:presLayoutVars>
          <dgm:bulletEnabled val="1"/>
        </dgm:presLayoutVars>
      </dgm:prSet>
      <dgm:spPr/>
    </dgm:pt>
  </dgm:ptLst>
  <dgm:cxnLst>
    <dgm:cxn modelId="{DE725E12-F717-4525-835A-12154A46C053}" type="presOf" srcId="{E50A8772-7BB1-4CC7-B4C9-376BF9D54ED6}" destId="{2EFA6E28-EAEE-4759-B01E-EDBA22B97B03}" srcOrd="0" destOrd="0" presId="urn:microsoft.com/office/officeart/2005/8/layout/list1"/>
    <dgm:cxn modelId="{81316D19-9E7E-4F7C-8181-5102B7922553}" type="presOf" srcId="{C68171B3-F329-433C-AE22-D3D389F5DF9F}" destId="{44F9387C-8964-469D-85DF-54E97EBBB02A}" srcOrd="0" destOrd="1" presId="urn:microsoft.com/office/officeart/2005/8/layout/list1"/>
    <dgm:cxn modelId="{2E093425-A2A3-449D-AC67-D01CFDA79A9C}" type="presOf" srcId="{ADB1B886-9101-470C-A18A-D6266821BABF}" destId="{E237A689-BC0D-47FD-918C-335BBBF0FE5D}" srcOrd="0" destOrd="0" presId="urn:microsoft.com/office/officeart/2005/8/layout/list1"/>
    <dgm:cxn modelId="{52AEBE27-41C1-441F-9A49-C792E4FE1338}" type="presOf" srcId="{529E5199-85C4-4231-BF70-A39311AB255D}" destId="{5098D30D-BCCD-4F5E-AAE2-74ACF14FC1C9}" srcOrd="0" destOrd="0" presId="urn:microsoft.com/office/officeart/2005/8/layout/list1"/>
    <dgm:cxn modelId="{DAEBEB2C-E467-41FF-96D1-9BBE7A7691A6}" type="presOf" srcId="{1B7B3940-77AD-464F-ACFC-5975731AD806}" destId="{44F9387C-8964-469D-85DF-54E97EBBB02A}" srcOrd="0" destOrd="2" presId="urn:microsoft.com/office/officeart/2005/8/layout/list1"/>
    <dgm:cxn modelId="{EB40C62E-08DE-43D8-BC40-6B3131535419}" type="presOf" srcId="{1DD6B356-E4FE-4840-8154-69B35F710BB4}" destId="{5098D30D-BCCD-4F5E-AAE2-74ACF14FC1C9}" srcOrd="0" destOrd="1" presId="urn:microsoft.com/office/officeart/2005/8/layout/list1"/>
    <dgm:cxn modelId="{41E6FF2E-77F9-42F4-BDBE-253BA84FF2CA}" srcId="{ADB1B886-9101-470C-A18A-D6266821BABF}" destId="{ECA6D607-D059-44E3-B5A0-4EEC6DB14C05}" srcOrd="0" destOrd="0" parTransId="{6A255885-69CA-4B78-AD10-F46BA2FB116A}" sibTransId="{F2B977E9-161D-49F7-9C01-0AEE47FAEFC3}"/>
    <dgm:cxn modelId="{5A7D4930-7CDD-4097-8598-790331A67A42}" type="presOf" srcId="{9D5F0C91-95DB-47BA-BEE1-1302352FB6CD}" destId="{BAF5188A-39F3-43CA-80A4-13558437641F}" srcOrd="0" destOrd="0" presId="urn:microsoft.com/office/officeart/2005/8/layout/list1"/>
    <dgm:cxn modelId="{9306C832-18C5-4E0A-8F7B-51A23D65B21D}" type="presOf" srcId="{9D5F0C91-95DB-47BA-BEE1-1302352FB6CD}" destId="{1FE08014-39B5-4464-ABD5-55BA619B1B96}" srcOrd="1" destOrd="0" presId="urn:microsoft.com/office/officeart/2005/8/layout/list1"/>
    <dgm:cxn modelId="{1095AF33-3422-4123-9E59-3718368FCEDA}" srcId="{ADB1B886-9101-470C-A18A-D6266821BABF}" destId="{1B7B3940-77AD-464F-ACFC-5975731AD806}" srcOrd="2" destOrd="0" parTransId="{64E6B066-7B13-4BDA-A419-466141E4709B}" sibTransId="{F944710E-ECD9-45AB-A3FE-4094477D8121}"/>
    <dgm:cxn modelId="{9385F137-7AC6-494C-A49C-3BF27B7902C9}" type="presOf" srcId="{9C976147-6A7D-4D18-A27E-E2168E9EB5D0}" destId="{A6AAB99A-B0E2-46C0-A519-6A7053907AD9}" srcOrd="1" destOrd="0" presId="urn:microsoft.com/office/officeart/2005/8/layout/list1"/>
    <dgm:cxn modelId="{965C6D39-273E-4A40-BAFD-5E3C93936AC6}" srcId="{9D5F0C91-95DB-47BA-BEE1-1302352FB6CD}" destId="{8D310271-CA0E-48F9-9888-E4F0CB9EDC96}" srcOrd="2" destOrd="0" parTransId="{7E99D1CF-45D6-4D5B-8BD8-C23220237EC2}" sibTransId="{EF1EE29D-1405-42CF-B5AE-FD84287C7A7C}"/>
    <dgm:cxn modelId="{D7905C3B-1167-4DB0-9882-A77C0100E138}" srcId="{E50A8772-7BB1-4CC7-B4C9-376BF9D54ED6}" destId="{9C976147-6A7D-4D18-A27E-E2168E9EB5D0}" srcOrd="2" destOrd="0" parTransId="{A5383758-AFB1-4EEE-B7B1-2C25AE9611E7}" sibTransId="{C81EECB4-A9DD-4323-8A00-96A07E3168F9}"/>
    <dgm:cxn modelId="{053E8849-5318-407F-A588-C1916C4304C7}" srcId="{9D5F0C91-95DB-47BA-BEE1-1302352FB6CD}" destId="{8038CE60-D80C-4565-8C6B-55561AD8995A}" srcOrd="3" destOrd="0" parTransId="{504CD1A9-FCA9-438B-B7E6-F26B4886FD19}" sibTransId="{724807D0-F8F1-4CAE-961F-241A09F1FF6F}"/>
    <dgm:cxn modelId="{9C5D175E-47D9-4C50-B52A-7346B50A9C41}" srcId="{ADB1B886-9101-470C-A18A-D6266821BABF}" destId="{CA7BF8D3-8C5A-4CE2-8D72-A9FD1D842BD1}" srcOrd="3" destOrd="0" parTransId="{417A5DF0-465D-4307-85D2-7BA3951DC838}" sibTransId="{57220529-EB77-435D-ADB2-46AC0002D1E0}"/>
    <dgm:cxn modelId="{1391FD6C-BC22-4EBD-BF65-1DD1116D137A}" srcId="{9D5F0C91-95DB-47BA-BEE1-1302352FB6CD}" destId="{529E5199-85C4-4231-BF70-A39311AB255D}" srcOrd="0" destOrd="0" parTransId="{1D1E3309-52C1-41E6-AEAC-1CAFDF19A637}" sibTransId="{15B527E6-6217-45DA-917B-DDEB58D82D7F}"/>
    <dgm:cxn modelId="{4CFBDE73-3151-486C-B484-D247FD883868}" type="presOf" srcId="{8D310271-CA0E-48F9-9888-E4F0CB9EDC96}" destId="{5098D30D-BCCD-4F5E-AAE2-74ACF14FC1C9}" srcOrd="0" destOrd="2" presId="urn:microsoft.com/office/officeart/2005/8/layout/list1"/>
    <dgm:cxn modelId="{FE727474-555B-494E-B439-C87E5C190F41}" srcId="{9D5F0C91-95DB-47BA-BEE1-1302352FB6CD}" destId="{1DD6B356-E4FE-4840-8154-69B35F710BB4}" srcOrd="1" destOrd="0" parTransId="{498BC51E-55B3-45EF-8E39-4751D606E408}" sibTransId="{AF1E720E-9B4F-4327-9DE7-6D5CC644C027}"/>
    <dgm:cxn modelId="{30D89D76-BC53-4F5B-974A-724926857FB9}" type="presOf" srcId="{F8CFA2E7-D8FE-43D0-A556-18570EF0A8BB}" destId="{AFFCA66E-E9B5-486A-BC27-A29520159885}" srcOrd="0" destOrd="2" presId="urn:microsoft.com/office/officeart/2005/8/layout/list1"/>
    <dgm:cxn modelId="{95E35378-CEF5-43BC-A904-7A3F1EF20ABB}" srcId="{9C976147-6A7D-4D18-A27E-E2168E9EB5D0}" destId="{277D2464-5C29-4594-BDFD-4BB0CBDF9459}" srcOrd="1" destOrd="0" parTransId="{130B3D9D-2908-4291-A76A-B88EFB9242D0}" sibTransId="{00AA142F-AA08-4111-9F47-CE0C46F531A7}"/>
    <dgm:cxn modelId="{3379537B-B339-4E11-9B54-8514C9A77118}" srcId="{9C976147-6A7D-4D18-A27E-E2168E9EB5D0}" destId="{F8CFA2E7-D8FE-43D0-A556-18570EF0A8BB}" srcOrd="2" destOrd="0" parTransId="{E0380172-0997-49F1-ACC4-9A33025A5A4B}" sibTransId="{FA2F7E9D-C00C-40FB-9EAE-177BC3F2EA7C}"/>
    <dgm:cxn modelId="{6150E089-43C0-4352-AD6A-EC48B9080AF8}" srcId="{9C976147-6A7D-4D18-A27E-E2168E9EB5D0}" destId="{898E6CD8-1744-461D-BD05-57202ECC4DD4}" srcOrd="0" destOrd="0" parTransId="{0483F7E8-2979-4B8E-B065-25731B35ECB3}" sibTransId="{6F4D912A-6437-4F51-8EE3-58210EABE3E0}"/>
    <dgm:cxn modelId="{A1D0F396-F339-4422-BEDC-93908E7EEE46}" type="presOf" srcId="{9C976147-6A7D-4D18-A27E-E2168E9EB5D0}" destId="{6D8E2CA7-A567-4547-954E-CBBBD30795C7}" srcOrd="0" destOrd="0" presId="urn:microsoft.com/office/officeart/2005/8/layout/list1"/>
    <dgm:cxn modelId="{96472D97-A7CB-4E14-BCD8-3147BB141CF3}" type="presOf" srcId="{8038CE60-D80C-4565-8C6B-55561AD8995A}" destId="{5098D30D-BCCD-4F5E-AAE2-74ACF14FC1C9}" srcOrd="0" destOrd="3" presId="urn:microsoft.com/office/officeart/2005/8/layout/list1"/>
    <dgm:cxn modelId="{5664C59C-BAED-4B7F-9ECE-413014DAAEEF}" type="presOf" srcId="{ECA6D607-D059-44E3-B5A0-4EEC6DB14C05}" destId="{44F9387C-8964-469D-85DF-54E97EBBB02A}" srcOrd="0" destOrd="0" presId="urn:microsoft.com/office/officeart/2005/8/layout/list1"/>
    <dgm:cxn modelId="{A27A6AA4-551F-4C90-B1A2-D8613C133FF2}" srcId="{E50A8772-7BB1-4CC7-B4C9-376BF9D54ED6}" destId="{9D5F0C91-95DB-47BA-BEE1-1302352FB6CD}" srcOrd="1" destOrd="0" parTransId="{DC9CEB48-08CF-4F99-8405-3E9A70DE1F73}" sibTransId="{D4188BC4-EAB2-4031-A67E-818E956638B9}"/>
    <dgm:cxn modelId="{B210B3B9-0989-4659-BEF6-75888BB8B703}" srcId="{E50A8772-7BB1-4CC7-B4C9-376BF9D54ED6}" destId="{ADB1B886-9101-470C-A18A-D6266821BABF}" srcOrd="0" destOrd="0" parTransId="{5FB05DC3-D6A5-4E75-8F09-D19D5565E53D}" sibTransId="{B1E68D42-0BA5-469D-A0E7-0CCA5DDCF17F}"/>
    <dgm:cxn modelId="{04B225BF-FBC7-4B6C-A90A-21C405427094}" type="presOf" srcId="{898E6CD8-1744-461D-BD05-57202ECC4DD4}" destId="{AFFCA66E-E9B5-486A-BC27-A29520159885}" srcOrd="0" destOrd="0" presId="urn:microsoft.com/office/officeart/2005/8/layout/list1"/>
    <dgm:cxn modelId="{688DAAC4-8BB3-4613-ACAF-FFF38BA63F13}" type="presOf" srcId="{277D2464-5C29-4594-BDFD-4BB0CBDF9459}" destId="{AFFCA66E-E9B5-486A-BC27-A29520159885}" srcOrd="0" destOrd="1" presId="urn:microsoft.com/office/officeart/2005/8/layout/list1"/>
    <dgm:cxn modelId="{1AC6B6E0-B4C9-484E-A48D-944FD2F73D96}" srcId="{ADB1B886-9101-470C-A18A-D6266821BABF}" destId="{C68171B3-F329-433C-AE22-D3D389F5DF9F}" srcOrd="1" destOrd="0" parTransId="{E172F4D4-CD71-40C8-A668-7E5ABF87E082}" sibTransId="{BC804696-6567-44F7-BA38-C6C794A7C58E}"/>
    <dgm:cxn modelId="{0D036DFA-32A7-4E6B-95AC-4580A63D2038}" type="presOf" srcId="{ADB1B886-9101-470C-A18A-D6266821BABF}" destId="{DF0EC7D0-6892-4111-9128-B49A4BD26838}" srcOrd="1" destOrd="0" presId="urn:microsoft.com/office/officeart/2005/8/layout/list1"/>
    <dgm:cxn modelId="{2ED67DFF-102A-46EC-8E10-6054C0D7D1D9}" type="presOf" srcId="{CA7BF8D3-8C5A-4CE2-8D72-A9FD1D842BD1}" destId="{44F9387C-8964-469D-85DF-54E97EBBB02A}" srcOrd="0" destOrd="3" presId="urn:microsoft.com/office/officeart/2005/8/layout/list1"/>
    <dgm:cxn modelId="{A90CD628-EC8F-4F59-A4EA-B121AE20B9EB}" type="presParOf" srcId="{2EFA6E28-EAEE-4759-B01E-EDBA22B97B03}" destId="{B11980CF-F419-4F7A-A1E7-7D23B2F56539}" srcOrd="0" destOrd="0" presId="urn:microsoft.com/office/officeart/2005/8/layout/list1"/>
    <dgm:cxn modelId="{AA9B8BDE-1BC2-4212-99E2-1A1AD364342B}" type="presParOf" srcId="{B11980CF-F419-4F7A-A1E7-7D23B2F56539}" destId="{E237A689-BC0D-47FD-918C-335BBBF0FE5D}" srcOrd="0" destOrd="0" presId="urn:microsoft.com/office/officeart/2005/8/layout/list1"/>
    <dgm:cxn modelId="{635DF1D1-BC07-4416-86C0-3E6692F1C46B}" type="presParOf" srcId="{B11980CF-F419-4F7A-A1E7-7D23B2F56539}" destId="{DF0EC7D0-6892-4111-9128-B49A4BD26838}" srcOrd="1" destOrd="0" presId="urn:microsoft.com/office/officeart/2005/8/layout/list1"/>
    <dgm:cxn modelId="{2D8C1885-607C-4CA5-A009-312BEA413B82}" type="presParOf" srcId="{2EFA6E28-EAEE-4759-B01E-EDBA22B97B03}" destId="{16CB1140-774C-4865-AAA8-ED84D4F09C46}" srcOrd="1" destOrd="0" presId="urn:microsoft.com/office/officeart/2005/8/layout/list1"/>
    <dgm:cxn modelId="{28B7E31C-A566-498C-ADEC-14E011121840}" type="presParOf" srcId="{2EFA6E28-EAEE-4759-B01E-EDBA22B97B03}" destId="{44F9387C-8964-469D-85DF-54E97EBBB02A}" srcOrd="2" destOrd="0" presId="urn:microsoft.com/office/officeart/2005/8/layout/list1"/>
    <dgm:cxn modelId="{FAE2C991-40D1-48F5-BA09-E0417B127C5F}" type="presParOf" srcId="{2EFA6E28-EAEE-4759-B01E-EDBA22B97B03}" destId="{C30DD6DA-9EC7-4300-B292-65177ABFC383}" srcOrd="3" destOrd="0" presId="urn:microsoft.com/office/officeart/2005/8/layout/list1"/>
    <dgm:cxn modelId="{2980B59A-227A-47D3-8E1B-4EE44FF48A48}" type="presParOf" srcId="{2EFA6E28-EAEE-4759-B01E-EDBA22B97B03}" destId="{5902E8A2-5FC9-487F-9C3A-6855F90543F2}" srcOrd="4" destOrd="0" presId="urn:microsoft.com/office/officeart/2005/8/layout/list1"/>
    <dgm:cxn modelId="{C04D716A-CB93-4CAD-9DE6-31608EBAAE8F}" type="presParOf" srcId="{5902E8A2-5FC9-487F-9C3A-6855F90543F2}" destId="{BAF5188A-39F3-43CA-80A4-13558437641F}" srcOrd="0" destOrd="0" presId="urn:microsoft.com/office/officeart/2005/8/layout/list1"/>
    <dgm:cxn modelId="{82478ED2-A845-46B9-9F68-056128220014}" type="presParOf" srcId="{5902E8A2-5FC9-487F-9C3A-6855F90543F2}" destId="{1FE08014-39B5-4464-ABD5-55BA619B1B96}" srcOrd="1" destOrd="0" presId="urn:microsoft.com/office/officeart/2005/8/layout/list1"/>
    <dgm:cxn modelId="{59A7BC0D-3B4E-43E3-B9A9-23BE4870219B}" type="presParOf" srcId="{2EFA6E28-EAEE-4759-B01E-EDBA22B97B03}" destId="{2120DAAB-B495-4B7C-A1AC-1C49C0F8C45E}" srcOrd="5" destOrd="0" presId="urn:microsoft.com/office/officeart/2005/8/layout/list1"/>
    <dgm:cxn modelId="{4B2EEA6C-485C-4B1F-855A-AABF032AC390}" type="presParOf" srcId="{2EFA6E28-EAEE-4759-B01E-EDBA22B97B03}" destId="{5098D30D-BCCD-4F5E-AAE2-74ACF14FC1C9}" srcOrd="6" destOrd="0" presId="urn:microsoft.com/office/officeart/2005/8/layout/list1"/>
    <dgm:cxn modelId="{C6A99E3B-748F-470D-94E4-4D0B9AB62F01}" type="presParOf" srcId="{2EFA6E28-EAEE-4759-B01E-EDBA22B97B03}" destId="{EB0AB05E-F182-4824-BDA8-08A4889F3524}" srcOrd="7" destOrd="0" presId="urn:microsoft.com/office/officeart/2005/8/layout/list1"/>
    <dgm:cxn modelId="{04B28934-D006-40E8-B85F-D599996C53F7}" type="presParOf" srcId="{2EFA6E28-EAEE-4759-B01E-EDBA22B97B03}" destId="{A5F640AA-7F11-48E7-900E-2C105A54F45B}" srcOrd="8" destOrd="0" presId="urn:microsoft.com/office/officeart/2005/8/layout/list1"/>
    <dgm:cxn modelId="{698C38E0-E303-4156-B40A-C96418C31012}" type="presParOf" srcId="{A5F640AA-7F11-48E7-900E-2C105A54F45B}" destId="{6D8E2CA7-A567-4547-954E-CBBBD30795C7}" srcOrd="0" destOrd="0" presId="urn:microsoft.com/office/officeart/2005/8/layout/list1"/>
    <dgm:cxn modelId="{0A473311-9D19-4A45-A1BD-626CD2DDB204}" type="presParOf" srcId="{A5F640AA-7F11-48E7-900E-2C105A54F45B}" destId="{A6AAB99A-B0E2-46C0-A519-6A7053907AD9}" srcOrd="1" destOrd="0" presId="urn:microsoft.com/office/officeart/2005/8/layout/list1"/>
    <dgm:cxn modelId="{5074ABFB-4C19-47C2-91FA-5DFBF96EDE69}" type="presParOf" srcId="{2EFA6E28-EAEE-4759-B01E-EDBA22B97B03}" destId="{6BC647E1-725F-491A-B5DC-492222932DAE}" srcOrd="9" destOrd="0" presId="urn:microsoft.com/office/officeart/2005/8/layout/list1"/>
    <dgm:cxn modelId="{7F6EF92C-4892-4D98-854F-267AD9F166E3}" type="presParOf" srcId="{2EFA6E28-EAEE-4759-B01E-EDBA22B97B03}" destId="{AFFCA66E-E9B5-486A-BC27-A2952015988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17F8BD-896B-47EA-BCFF-5818653C3005}" type="doc">
      <dgm:prSet loTypeId="urn:microsoft.com/office/officeart/2005/8/layout/list1" loCatId="list" qsTypeId="urn:microsoft.com/office/officeart/2005/8/quickstyle/simple4" qsCatId="simple" csTypeId="urn:microsoft.com/office/officeart/2005/8/colors/accent3_1" csCatId="accent3" phldr="1"/>
      <dgm:spPr/>
      <dgm:t>
        <a:bodyPr/>
        <a:lstStyle/>
        <a:p>
          <a:endParaRPr lang="en-US"/>
        </a:p>
      </dgm:t>
    </dgm:pt>
    <dgm:pt modelId="{28F3CA47-EEAD-45A3-A08A-BEB99B639BB6}">
      <dgm:prSet phldrT="[Text]" custT="1"/>
      <dgm:spPr/>
      <dgm:t>
        <a:bodyPr/>
        <a:lstStyle/>
        <a:p>
          <a:r>
            <a:rPr lang="en-US" sz="1200" b="1" dirty="0">
              <a:solidFill>
                <a:schemeClr val="tx1"/>
              </a:solidFill>
            </a:rPr>
            <a:t>Safety</a:t>
          </a:r>
        </a:p>
      </dgm:t>
    </dgm:pt>
    <dgm:pt modelId="{E31D2E20-E953-4691-8073-D910BBA20BC9}" type="parTrans" cxnId="{7058518B-40E9-4D7B-BC67-8B6D4F57840D}">
      <dgm:prSet/>
      <dgm:spPr/>
      <dgm:t>
        <a:bodyPr/>
        <a:lstStyle/>
        <a:p>
          <a:endParaRPr lang="en-US" sz="1200">
            <a:solidFill>
              <a:schemeClr val="tx1"/>
            </a:solidFill>
          </a:endParaRPr>
        </a:p>
      </dgm:t>
    </dgm:pt>
    <dgm:pt modelId="{77A58D7C-E653-4F65-A3DE-2FD9143C8D5F}" type="sibTrans" cxnId="{7058518B-40E9-4D7B-BC67-8B6D4F57840D}">
      <dgm:prSet/>
      <dgm:spPr/>
      <dgm:t>
        <a:bodyPr/>
        <a:lstStyle/>
        <a:p>
          <a:endParaRPr lang="en-US" sz="1200">
            <a:solidFill>
              <a:schemeClr val="tx1"/>
            </a:solidFill>
          </a:endParaRPr>
        </a:p>
      </dgm:t>
    </dgm:pt>
    <dgm:pt modelId="{344F6BF6-9E91-49B4-BF33-86F49940650A}">
      <dgm:prSet phldrT="[Text]" custT="1"/>
      <dgm:spPr/>
      <dgm:t>
        <a:bodyPr/>
        <a:lstStyle/>
        <a:p>
          <a:pPr>
            <a:lnSpc>
              <a:spcPct val="100000"/>
            </a:lnSpc>
            <a:buClr>
              <a:schemeClr val="tx1"/>
            </a:buClr>
            <a:buFont typeface="Arial" panose="020B0604020202020204" pitchFamily="34" charset="0"/>
            <a:buChar char="•"/>
          </a:pPr>
          <a:r>
            <a:rPr lang="en-US" sz="1200" b="1" dirty="0">
              <a:solidFill>
                <a:schemeClr val="tx1"/>
              </a:solidFill>
            </a:rPr>
            <a:t>Median treatment exposure: 20 cycles</a:t>
          </a:r>
        </a:p>
      </dgm:t>
    </dgm:pt>
    <dgm:pt modelId="{3291F411-BAA8-4133-85C5-A52CFA5FDE15}" type="parTrans" cxnId="{AB4AE0EB-D44E-4F8A-96B7-B92DD9039668}">
      <dgm:prSet/>
      <dgm:spPr/>
      <dgm:t>
        <a:bodyPr/>
        <a:lstStyle/>
        <a:p>
          <a:endParaRPr lang="en-US" sz="1200">
            <a:solidFill>
              <a:schemeClr val="tx1"/>
            </a:solidFill>
          </a:endParaRPr>
        </a:p>
      </dgm:t>
    </dgm:pt>
    <dgm:pt modelId="{D6A2CD8D-FCC3-457B-A48E-06ABDC57BFAD}" type="sibTrans" cxnId="{AB4AE0EB-D44E-4F8A-96B7-B92DD9039668}">
      <dgm:prSet/>
      <dgm:spPr/>
      <dgm:t>
        <a:bodyPr/>
        <a:lstStyle/>
        <a:p>
          <a:endParaRPr lang="en-US" sz="1200">
            <a:solidFill>
              <a:schemeClr val="tx1"/>
            </a:solidFill>
          </a:endParaRPr>
        </a:p>
      </dgm:t>
    </dgm:pt>
    <dgm:pt modelId="{4A5E73AD-6E60-41BB-97CA-EF12A05B638D}">
      <dgm:prSet custT="1"/>
      <dgm:spPr/>
      <dgm:t>
        <a:bodyPr/>
        <a:lstStyle/>
        <a:p>
          <a:pPr>
            <a:lnSpc>
              <a:spcPct val="100000"/>
            </a:lnSpc>
          </a:pPr>
          <a:r>
            <a:rPr lang="en-GB" sz="1200" b="1" dirty="0">
              <a:solidFill>
                <a:schemeClr val="tx1"/>
              </a:solidFill>
            </a:rPr>
            <a:t>Grade 3/4 neutropenia in 12 patients (67%) and infections in 7 patients (39%)</a:t>
          </a:r>
        </a:p>
      </dgm:t>
    </dgm:pt>
    <dgm:pt modelId="{51FE4321-5C0B-4C75-98B5-44AA6C56F19F}" type="parTrans" cxnId="{D5D9726C-3891-48F1-A72C-2C4567B9D1C3}">
      <dgm:prSet/>
      <dgm:spPr/>
      <dgm:t>
        <a:bodyPr/>
        <a:lstStyle/>
        <a:p>
          <a:endParaRPr lang="en-US" sz="1200">
            <a:solidFill>
              <a:schemeClr val="tx1"/>
            </a:solidFill>
          </a:endParaRPr>
        </a:p>
      </dgm:t>
    </dgm:pt>
    <dgm:pt modelId="{2EED645E-CCF0-4813-84EB-426DD47E495D}" type="sibTrans" cxnId="{D5D9726C-3891-48F1-A72C-2C4567B9D1C3}">
      <dgm:prSet/>
      <dgm:spPr/>
      <dgm:t>
        <a:bodyPr/>
        <a:lstStyle/>
        <a:p>
          <a:endParaRPr lang="en-US" sz="1200">
            <a:solidFill>
              <a:schemeClr val="tx1"/>
            </a:solidFill>
          </a:endParaRPr>
        </a:p>
      </dgm:t>
    </dgm:pt>
    <dgm:pt modelId="{22685854-369B-4A2A-8271-708CA0F53596}">
      <dgm:prSet custT="1"/>
      <dgm:spPr/>
      <dgm:t>
        <a:bodyPr/>
        <a:lstStyle/>
        <a:p>
          <a:pPr>
            <a:lnSpc>
              <a:spcPct val="100000"/>
            </a:lnSpc>
          </a:pPr>
          <a:r>
            <a:rPr lang="en-GB" sz="1200" b="1">
              <a:solidFill>
                <a:schemeClr val="tx1"/>
              </a:solidFill>
            </a:rPr>
            <a:t>Anemia 33%</a:t>
          </a:r>
          <a:endParaRPr lang="en-GB" sz="1200" b="1" dirty="0">
            <a:solidFill>
              <a:schemeClr val="tx1"/>
            </a:solidFill>
          </a:endParaRPr>
        </a:p>
      </dgm:t>
    </dgm:pt>
    <dgm:pt modelId="{DFF62B6F-806E-4B63-AB2D-1A75E2092BE2}" type="parTrans" cxnId="{C4751A22-E8CF-480A-91F8-5AAAA69E1BA8}">
      <dgm:prSet/>
      <dgm:spPr/>
      <dgm:t>
        <a:bodyPr/>
        <a:lstStyle/>
        <a:p>
          <a:endParaRPr lang="en-US" sz="1200">
            <a:solidFill>
              <a:schemeClr val="tx1"/>
            </a:solidFill>
          </a:endParaRPr>
        </a:p>
      </dgm:t>
    </dgm:pt>
    <dgm:pt modelId="{ADD84BDE-46E2-428D-AE0A-04B8C7894260}" type="sibTrans" cxnId="{C4751A22-E8CF-480A-91F8-5AAAA69E1BA8}">
      <dgm:prSet/>
      <dgm:spPr/>
      <dgm:t>
        <a:bodyPr/>
        <a:lstStyle/>
        <a:p>
          <a:endParaRPr lang="en-US" sz="1200">
            <a:solidFill>
              <a:schemeClr val="tx1"/>
            </a:solidFill>
          </a:endParaRPr>
        </a:p>
      </dgm:t>
    </dgm:pt>
    <dgm:pt modelId="{90E1C9D3-3AF8-498D-8E95-9683A32F8333}">
      <dgm:prSet custT="1"/>
      <dgm:spPr/>
      <dgm:t>
        <a:bodyPr/>
        <a:lstStyle/>
        <a:p>
          <a:pPr>
            <a:lnSpc>
              <a:spcPct val="100000"/>
            </a:lnSpc>
          </a:pPr>
          <a:r>
            <a:rPr lang="en-GB" sz="1200" b="1" dirty="0">
              <a:solidFill>
                <a:schemeClr val="tx1"/>
              </a:solidFill>
            </a:rPr>
            <a:t>Thrombocytopenia 28%</a:t>
          </a:r>
        </a:p>
      </dgm:t>
    </dgm:pt>
    <dgm:pt modelId="{499AB8BD-0890-40C5-AF64-68F26B7D45E3}" type="parTrans" cxnId="{74674364-645E-47B2-96C1-61E7081674FB}">
      <dgm:prSet/>
      <dgm:spPr/>
      <dgm:t>
        <a:bodyPr/>
        <a:lstStyle/>
        <a:p>
          <a:endParaRPr lang="en-US" sz="1200">
            <a:solidFill>
              <a:schemeClr val="tx1"/>
            </a:solidFill>
          </a:endParaRPr>
        </a:p>
      </dgm:t>
    </dgm:pt>
    <dgm:pt modelId="{E9888610-84EE-4657-8935-E764B3639412}" type="sibTrans" cxnId="{74674364-645E-47B2-96C1-61E7081674FB}">
      <dgm:prSet/>
      <dgm:spPr/>
      <dgm:t>
        <a:bodyPr/>
        <a:lstStyle/>
        <a:p>
          <a:endParaRPr lang="en-US" sz="1200">
            <a:solidFill>
              <a:schemeClr val="tx1"/>
            </a:solidFill>
          </a:endParaRPr>
        </a:p>
      </dgm:t>
    </dgm:pt>
    <dgm:pt modelId="{C806D51C-3D7B-4BBB-B2A1-9CF2E33CDA80}">
      <dgm:prSet custT="1"/>
      <dgm:spPr/>
      <dgm:t>
        <a:bodyPr/>
        <a:lstStyle/>
        <a:p>
          <a:pPr>
            <a:lnSpc>
              <a:spcPct val="100000"/>
            </a:lnSpc>
          </a:pPr>
          <a:r>
            <a:rPr lang="en-GB" sz="1200" b="1">
              <a:solidFill>
                <a:schemeClr val="tx1"/>
              </a:solidFill>
            </a:rPr>
            <a:t>Rash 44% (grade 3/4 in 6%)</a:t>
          </a:r>
          <a:endParaRPr lang="en-GB" sz="1200" b="1" dirty="0">
            <a:solidFill>
              <a:schemeClr val="tx1"/>
            </a:solidFill>
          </a:endParaRPr>
        </a:p>
      </dgm:t>
    </dgm:pt>
    <dgm:pt modelId="{E97302E2-E666-43BD-98E6-7E4210FA87C6}" type="parTrans" cxnId="{AB785E77-74F3-479E-B096-2B0672E9952B}">
      <dgm:prSet/>
      <dgm:spPr/>
      <dgm:t>
        <a:bodyPr/>
        <a:lstStyle/>
        <a:p>
          <a:endParaRPr lang="en-US" sz="1200">
            <a:solidFill>
              <a:schemeClr val="tx1"/>
            </a:solidFill>
          </a:endParaRPr>
        </a:p>
      </dgm:t>
    </dgm:pt>
    <dgm:pt modelId="{728B4460-F032-40EF-8D19-1CBB8B60ACCA}" type="sibTrans" cxnId="{AB785E77-74F3-479E-B096-2B0672E9952B}">
      <dgm:prSet/>
      <dgm:spPr/>
      <dgm:t>
        <a:bodyPr/>
        <a:lstStyle/>
        <a:p>
          <a:endParaRPr lang="en-US" sz="1200">
            <a:solidFill>
              <a:schemeClr val="tx1"/>
            </a:solidFill>
          </a:endParaRPr>
        </a:p>
      </dgm:t>
    </dgm:pt>
    <dgm:pt modelId="{01B70C74-41A1-4B02-9FC3-3CA8EF1856DC}">
      <dgm:prSet custT="1"/>
      <dgm:spPr/>
      <dgm:t>
        <a:bodyPr/>
        <a:lstStyle/>
        <a:p>
          <a:pPr>
            <a:lnSpc>
              <a:spcPct val="100000"/>
            </a:lnSpc>
          </a:pPr>
          <a:r>
            <a:rPr lang="en-GB" sz="1200" b="1" dirty="0" err="1">
              <a:solidFill>
                <a:schemeClr val="tx1"/>
              </a:solidFill>
            </a:rPr>
            <a:t>Diarrhea</a:t>
          </a:r>
          <a:r>
            <a:rPr lang="en-GB" sz="1200" b="1" dirty="0">
              <a:solidFill>
                <a:schemeClr val="tx1"/>
              </a:solidFill>
            </a:rPr>
            <a:t> 33% (all grade 1/2)</a:t>
          </a:r>
          <a:endParaRPr lang="en-US" sz="1200" b="1" dirty="0">
            <a:solidFill>
              <a:schemeClr val="tx1"/>
            </a:solidFill>
          </a:endParaRPr>
        </a:p>
      </dgm:t>
    </dgm:pt>
    <dgm:pt modelId="{22DD95F4-C2F8-4B35-AD4A-0B1689CBA37B}" type="parTrans" cxnId="{C85E53D5-A895-4387-BEB9-C100D9C868F8}">
      <dgm:prSet/>
      <dgm:spPr/>
      <dgm:t>
        <a:bodyPr/>
        <a:lstStyle/>
        <a:p>
          <a:endParaRPr lang="en-US" sz="1200">
            <a:solidFill>
              <a:schemeClr val="tx1"/>
            </a:solidFill>
          </a:endParaRPr>
        </a:p>
      </dgm:t>
    </dgm:pt>
    <dgm:pt modelId="{16B24978-18DE-47CA-9BA9-41D033A9C3FA}" type="sibTrans" cxnId="{C85E53D5-A895-4387-BEB9-C100D9C868F8}">
      <dgm:prSet/>
      <dgm:spPr/>
      <dgm:t>
        <a:bodyPr/>
        <a:lstStyle/>
        <a:p>
          <a:endParaRPr lang="en-US" sz="1200">
            <a:solidFill>
              <a:schemeClr val="tx1"/>
            </a:solidFill>
          </a:endParaRPr>
        </a:p>
      </dgm:t>
    </dgm:pt>
    <dgm:pt modelId="{F70FC8D0-27F3-4376-A5AE-C8ED4E3AF382}">
      <dgm:prSet custT="1"/>
      <dgm:spPr/>
      <dgm:t>
        <a:bodyPr/>
        <a:lstStyle/>
        <a:p>
          <a:pPr>
            <a:lnSpc>
              <a:spcPct val="100000"/>
            </a:lnSpc>
          </a:pPr>
          <a:r>
            <a:rPr lang="en-GB" sz="1200" b="1" dirty="0">
              <a:solidFill>
                <a:schemeClr val="tx1"/>
              </a:solidFill>
            </a:rPr>
            <a:t>Common AEs: neutropenia 78%, infections 72%</a:t>
          </a:r>
        </a:p>
      </dgm:t>
    </dgm:pt>
    <dgm:pt modelId="{AF22A1E1-72E9-4521-9D2E-3C2A29667D31}" type="parTrans" cxnId="{75D5FB9F-F376-41C9-8E17-96061E148431}">
      <dgm:prSet/>
      <dgm:spPr/>
      <dgm:t>
        <a:bodyPr/>
        <a:lstStyle/>
        <a:p>
          <a:endParaRPr lang="en-GB" sz="1200"/>
        </a:p>
      </dgm:t>
    </dgm:pt>
    <dgm:pt modelId="{9B3034C5-7E91-46F0-8FD0-A8694B409F4A}" type="sibTrans" cxnId="{75D5FB9F-F376-41C9-8E17-96061E148431}">
      <dgm:prSet/>
      <dgm:spPr/>
      <dgm:t>
        <a:bodyPr/>
        <a:lstStyle/>
        <a:p>
          <a:endParaRPr lang="en-GB" sz="1200"/>
        </a:p>
      </dgm:t>
    </dgm:pt>
    <dgm:pt modelId="{DBD1300E-9462-4F17-B726-647FCF8FF55E}" type="pres">
      <dgm:prSet presAssocID="{D217F8BD-896B-47EA-BCFF-5818653C3005}" presName="linear" presStyleCnt="0">
        <dgm:presLayoutVars>
          <dgm:dir/>
          <dgm:animLvl val="lvl"/>
          <dgm:resizeHandles val="exact"/>
        </dgm:presLayoutVars>
      </dgm:prSet>
      <dgm:spPr/>
    </dgm:pt>
    <dgm:pt modelId="{2DD871E3-3049-446B-873F-5A8664843DE5}" type="pres">
      <dgm:prSet presAssocID="{28F3CA47-EEAD-45A3-A08A-BEB99B639BB6}" presName="parentLin" presStyleCnt="0"/>
      <dgm:spPr/>
    </dgm:pt>
    <dgm:pt modelId="{7BC4F98C-6CFA-4CED-B2CC-69E0841E93A0}" type="pres">
      <dgm:prSet presAssocID="{28F3CA47-EEAD-45A3-A08A-BEB99B639BB6}" presName="parentLeftMargin" presStyleLbl="node1" presStyleIdx="0" presStyleCnt="1"/>
      <dgm:spPr/>
    </dgm:pt>
    <dgm:pt modelId="{50B6CB9C-1243-42DD-A79F-BDBD010A97A6}" type="pres">
      <dgm:prSet presAssocID="{28F3CA47-EEAD-45A3-A08A-BEB99B639BB6}" presName="parentText" presStyleLbl="node1" presStyleIdx="0" presStyleCnt="1" custScaleY="24784" custLinFactNeighborX="-143" custLinFactNeighborY="-34230">
        <dgm:presLayoutVars>
          <dgm:chMax val="0"/>
          <dgm:bulletEnabled val="1"/>
        </dgm:presLayoutVars>
      </dgm:prSet>
      <dgm:spPr/>
    </dgm:pt>
    <dgm:pt modelId="{176E48B1-18CB-4DA0-80AA-C2F743ED9B0C}" type="pres">
      <dgm:prSet presAssocID="{28F3CA47-EEAD-45A3-A08A-BEB99B639BB6}" presName="negativeSpace" presStyleCnt="0"/>
      <dgm:spPr/>
    </dgm:pt>
    <dgm:pt modelId="{C1F9D22F-E237-4ECA-8595-A406BD975925}" type="pres">
      <dgm:prSet presAssocID="{28F3CA47-EEAD-45A3-A08A-BEB99B639BB6}" presName="childText" presStyleLbl="conFgAcc1" presStyleIdx="0" presStyleCnt="1" custScaleY="73809">
        <dgm:presLayoutVars>
          <dgm:bulletEnabled val="1"/>
        </dgm:presLayoutVars>
      </dgm:prSet>
      <dgm:spPr/>
    </dgm:pt>
  </dgm:ptLst>
  <dgm:cxnLst>
    <dgm:cxn modelId="{AFD4A302-FD64-493B-9176-CA6020B6A911}" type="presOf" srcId="{28F3CA47-EEAD-45A3-A08A-BEB99B639BB6}" destId="{50B6CB9C-1243-42DD-A79F-BDBD010A97A6}" srcOrd="1" destOrd="0" presId="urn:microsoft.com/office/officeart/2005/8/layout/list1"/>
    <dgm:cxn modelId="{C4751A22-E8CF-480A-91F8-5AAAA69E1BA8}" srcId="{28F3CA47-EEAD-45A3-A08A-BEB99B639BB6}" destId="{22685854-369B-4A2A-8271-708CA0F53596}" srcOrd="3" destOrd="0" parTransId="{DFF62B6F-806E-4B63-AB2D-1A75E2092BE2}" sibTransId="{ADD84BDE-46E2-428D-AE0A-04B8C7894260}"/>
    <dgm:cxn modelId="{74674364-645E-47B2-96C1-61E7081674FB}" srcId="{28F3CA47-EEAD-45A3-A08A-BEB99B639BB6}" destId="{90E1C9D3-3AF8-498D-8E95-9683A32F8333}" srcOrd="4" destOrd="0" parTransId="{499AB8BD-0890-40C5-AF64-68F26B7D45E3}" sibTransId="{E9888610-84EE-4657-8935-E764B3639412}"/>
    <dgm:cxn modelId="{A9214B67-1309-4060-8693-C47B5E34A300}" type="presOf" srcId="{4A5E73AD-6E60-41BB-97CA-EF12A05B638D}" destId="{C1F9D22F-E237-4ECA-8595-A406BD975925}" srcOrd="0" destOrd="2" presId="urn:microsoft.com/office/officeart/2005/8/layout/list1"/>
    <dgm:cxn modelId="{63832D6A-F286-43BD-98FF-183875EB311E}" type="presOf" srcId="{90E1C9D3-3AF8-498D-8E95-9683A32F8333}" destId="{C1F9D22F-E237-4ECA-8595-A406BD975925}" srcOrd="0" destOrd="4" presId="urn:microsoft.com/office/officeart/2005/8/layout/list1"/>
    <dgm:cxn modelId="{D5D9726C-3891-48F1-A72C-2C4567B9D1C3}" srcId="{28F3CA47-EEAD-45A3-A08A-BEB99B639BB6}" destId="{4A5E73AD-6E60-41BB-97CA-EF12A05B638D}" srcOrd="2" destOrd="0" parTransId="{51FE4321-5C0B-4C75-98B5-44AA6C56F19F}" sibTransId="{2EED645E-CCF0-4813-84EB-426DD47E495D}"/>
    <dgm:cxn modelId="{AB785E77-74F3-479E-B096-2B0672E9952B}" srcId="{28F3CA47-EEAD-45A3-A08A-BEB99B639BB6}" destId="{C806D51C-3D7B-4BBB-B2A1-9CF2E33CDA80}" srcOrd="5" destOrd="0" parTransId="{E97302E2-E666-43BD-98E6-7E4210FA87C6}" sibTransId="{728B4460-F032-40EF-8D19-1CBB8B60ACCA}"/>
    <dgm:cxn modelId="{E9541584-048D-4725-B3AA-C8A1F57B17CD}" type="presOf" srcId="{28F3CA47-EEAD-45A3-A08A-BEB99B639BB6}" destId="{7BC4F98C-6CFA-4CED-B2CC-69E0841E93A0}" srcOrd="0" destOrd="0" presId="urn:microsoft.com/office/officeart/2005/8/layout/list1"/>
    <dgm:cxn modelId="{7058518B-40E9-4D7B-BC67-8B6D4F57840D}" srcId="{D217F8BD-896B-47EA-BCFF-5818653C3005}" destId="{28F3CA47-EEAD-45A3-A08A-BEB99B639BB6}" srcOrd="0" destOrd="0" parTransId="{E31D2E20-E953-4691-8073-D910BBA20BC9}" sibTransId="{77A58D7C-E653-4F65-A3DE-2FD9143C8D5F}"/>
    <dgm:cxn modelId="{B989218E-6F3A-4C4A-9B89-0F7D22AE5373}" type="presOf" srcId="{D217F8BD-896B-47EA-BCFF-5818653C3005}" destId="{DBD1300E-9462-4F17-B726-647FCF8FF55E}" srcOrd="0" destOrd="0" presId="urn:microsoft.com/office/officeart/2005/8/layout/list1"/>
    <dgm:cxn modelId="{16A2558F-7485-4788-8114-9AB4BDCEAD4A}" type="presOf" srcId="{01B70C74-41A1-4B02-9FC3-3CA8EF1856DC}" destId="{C1F9D22F-E237-4ECA-8595-A406BD975925}" srcOrd="0" destOrd="6" presId="urn:microsoft.com/office/officeart/2005/8/layout/list1"/>
    <dgm:cxn modelId="{B72B9492-D108-4A30-8305-31E1DC6D7AFE}" type="presOf" srcId="{C806D51C-3D7B-4BBB-B2A1-9CF2E33CDA80}" destId="{C1F9D22F-E237-4ECA-8595-A406BD975925}" srcOrd="0" destOrd="5" presId="urn:microsoft.com/office/officeart/2005/8/layout/list1"/>
    <dgm:cxn modelId="{5A7FB092-282C-402C-BCD8-4FF6368E82D2}" type="presOf" srcId="{22685854-369B-4A2A-8271-708CA0F53596}" destId="{C1F9D22F-E237-4ECA-8595-A406BD975925}" srcOrd="0" destOrd="3" presId="urn:microsoft.com/office/officeart/2005/8/layout/list1"/>
    <dgm:cxn modelId="{879EF29E-26C8-40C2-91A6-B537F396A0AE}" type="presOf" srcId="{F70FC8D0-27F3-4376-A5AE-C8ED4E3AF382}" destId="{C1F9D22F-E237-4ECA-8595-A406BD975925}" srcOrd="0" destOrd="1" presId="urn:microsoft.com/office/officeart/2005/8/layout/list1"/>
    <dgm:cxn modelId="{75D5FB9F-F376-41C9-8E17-96061E148431}" srcId="{28F3CA47-EEAD-45A3-A08A-BEB99B639BB6}" destId="{F70FC8D0-27F3-4376-A5AE-C8ED4E3AF382}" srcOrd="1" destOrd="0" parTransId="{AF22A1E1-72E9-4521-9D2E-3C2A29667D31}" sibTransId="{9B3034C5-7E91-46F0-8FD0-A8694B409F4A}"/>
    <dgm:cxn modelId="{FD011DD4-B382-4785-9706-410401284D97}" type="presOf" srcId="{344F6BF6-9E91-49B4-BF33-86F49940650A}" destId="{C1F9D22F-E237-4ECA-8595-A406BD975925}" srcOrd="0" destOrd="0" presId="urn:microsoft.com/office/officeart/2005/8/layout/list1"/>
    <dgm:cxn modelId="{C85E53D5-A895-4387-BEB9-C100D9C868F8}" srcId="{28F3CA47-EEAD-45A3-A08A-BEB99B639BB6}" destId="{01B70C74-41A1-4B02-9FC3-3CA8EF1856DC}" srcOrd="6" destOrd="0" parTransId="{22DD95F4-C2F8-4B35-AD4A-0B1689CBA37B}" sibTransId="{16B24978-18DE-47CA-9BA9-41D033A9C3FA}"/>
    <dgm:cxn modelId="{AB4AE0EB-D44E-4F8A-96B7-B92DD9039668}" srcId="{28F3CA47-EEAD-45A3-A08A-BEB99B639BB6}" destId="{344F6BF6-9E91-49B4-BF33-86F49940650A}" srcOrd="0" destOrd="0" parTransId="{3291F411-BAA8-4133-85C5-A52CFA5FDE15}" sibTransId="{D6A2CD8D-FCC3-457B-A48E-06ABDC57BFAD}"/>
    <dgm:cxn modelId="{11351D2D-A8AC-4A70-91FF-FA711E31A992}" type="presParOf" srcId="{DBD1300E-9462-4F17-B726-647FCF8FF55E}" destId="{2DD871E3-3049-446B-873F-5A8664843DE5}" srcOrd="0" destOrd="0" presId="urn:microsoft.com/office/officeart/2005/8/layout/list1"/>
    <dgm:cxn modelId="{E407A519-C611-4E76-A07B-A9B4CADB586E}" type="presParOf" srcId="{2DD871E3-3049-446B-873F-5A8664843DE5}" destId="{7BC4F98C-6CFA-4CED-B2CC-69E0841E93A0}" srcOrd="0" destOrd="0" presId="urn:microsoft.com/office/officeart/2005/8/layout/list1"/>
    <dgm:cxn modelId="{19026B35-5CA5-40A7-A90B-5D971BFD64DE}" type="presParOf" srcId="{2DD871E3-3049-446B-873F-5A8664843DE5}" destId="{50B6CB9C-1243-42DD-A79F-BDBD010A97A6}" srcOrd="1" destOrd="0" presId="urn:microsoft.com/office/officeart/2005/8/layout/list1"/>
    <dgm:cxn modelId="{7A358045-CA97-4D95-87AB-66E5A217A1A3}" type="presParOf" srcId="{DBD1300E-9462-4F17-B726-647FCF8FF55E}" destId="{176E48B1-18CB-4DA0-80AA-C2F743ED9B0C}" srcOrd="1" destOrd="0" presId="urn:microsoft.com/office/officeart/2005/8/layout/list1"/>
    <dgm:cxn modelId="{4F7BC6CF-9064-4368-99F1-5F37E7A194BB}" type="presParOf" srcId="{DBD1300E-9462-4F17-B726-647FCF8FF55E}" destId="{C1F9D22F-E237-4ECA-8595-A406BD975925}"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EAA18D-0C3B-48D5-91E7-5E9570FDE681}"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GB"/>
        </a:p>
      </dgm:t>
    </dgm:pt>
    <dgm:pt modelId="{2293D39B-862F-481A-920D-EBBE20A1F242}">
      <dgm:prSet custT="1"/>
      <dgm:spPr/>
      <dgm:t>
        <a:bodyPr/>
        <a:lstStyle/>
        <a:p>
          <a:r>
            <a:rPr lang="en-GB" sz="1200" b="1" dirty="0"/>
            <a:t>Iber-Dara-dex in 77 elderly/frail transplant-ineligible NDMM patients</a:t>
          </a:r>
        </a:p>
      </dgm:t>
    </dgm:pt>
    <dgm:pt modelId="{8E3270A4-D1B5-46D8-BD22-497323840F6D}" type="parTrans" cxnId="{80741EBD-4EAF-4D4C-B390-6341485FEBDD}">
      <dgm:prSet/>
      <dgm:spPr/>
      <dgm:t>
        <a:bodyPr/>
        <a:lstStyle/>
        <a:p>
          <a:endParaRPr lang="en-GB" sz="1200" b="0"/>
        </a:p>
      </dgm:t>
    </dgm:pt>
    <dgm:pt modelId="{567B6B8F-657C-4C23-81D9-06365FF8D4CB}" type="sibTrans" cxnId="{80741EBD-4EAF-4D4C-B390-6341485FEBDD}">
      <dgm:prSet/>
      <dgm:spPr/>
      <dgm:t>
        <a:bodyPr/>
        <a:lstStyle/>
        <a:p>
          <a:endParaRPr lang="en-GB" sz="1200" b="0"/>
        </a:p>
      </dgm:t>
    </dgm:pt>
    <dgm:pt modelId="{3F38BA7E-A780-47B7-889A-FE2FF6F73868}">
      <dgm:prSet custT="1"/>
      <dgm:spPr/>
      <dgm:t>
        <a:bodyPr/>
        <a:lstStyle/>
        <a:p>
          <a:pPr>
            <a:buClr>
              <a:schemeClr val="tx1"/>
            </a:buClr>
          </a:pPr>
          <a:r>
            <a:rPr lang="en-GB" sz="1200" b="1" dirty="0"/>
            <a:t>Iberdomide 1.6/1.0 mg (Days 1–21, 28-day cycles) + Dara 1800 mg (standard schedule) + weekly dex 40 mg (20 mg if ≥ 75 years)</a:t>
          </a:r>
        </a:p>
      </dgm:t>
    </dgm:pt>
    <dgm:pt modelId="{0C16F085-41DD-48CB-9D28-3B40C8445C96}" type="sibTrans" cxnId="{65D921FA-2C45-49E1-A4F6-CCA6040FA8DF}">
      <dgm:prSet/>
      <dgm:spPr/>
      <dgm:t>
        <a:bodyPr/>
        <a:lstStyle/>
        <a:p>
          <a:endParaRPr lang="en-GB" sz="1200" b="0"/>
        </a:p>
      </dgm:t>
    </dgm:pt>
    <dgm:pt modelId="{648ED7C3-9333-4BB5-AB8B-CC0960231656}" type="parTrans" cxnId="{65D921FA-2C45-49E1-A4F6-CCA6040FA8DF}">
      <dgm:prSet/>
      <dgm:spPr/>
      <dgm:t>
        <a:bodyPr/>
        <a:lstStyle/>
        <a:p>
          <a:endParaRPr lang="en-GB" sz="1200" b="0"/>
        </a:p>
      </dgm:t>
    </dgm:pt>
    <dgm:pt modelId="{2AF55C0A-DB74-4E09-87E4-A3D32C1E1107}">
      <dgm:prSet custT="1"/>
      <dgm:spPr/>
      <dgm:t>
        <a:bodyPr/>
        <a:lstStyle/>
        <a:p>
          <a:pPr>
            <a:buClr>
              <a:schemeClr val="tx1"/>
            </a:buClr>
          </a:pPr>
          <a:r>
            <a:rPr lang="en-GB" sz="1200" b="1" dirty="0"/>
            <a:t>Median age 77 years, </a:t>
          </a:r>
          <a:r>
            <a:rPr lang="en-GB" sz="1200" b="1" dirty="0">
              <a:solidFill>
                <a:srgbClr val="FF0000"/>
              </a:solidFill>
            </a:rPr>
            <a:t>51 (69%) were frail per modified IMWG criteria, with 30 being ultra-frail</a:t>
          </a:r>
        </a:p>
      </dgm:t>
    </dgm:pt>
    <dgm:pt modelId="{4B93E8AA-F9CE-4BB2-9B1B-B4475E474F68}" type="sibTrans" cxnId="{4FD175AD-0144-42C0-B4D0-5D040C997A38}">
      <dgm:prSet/>
      <dgm:spPr/>
      <dgm:t>
        <a:bodyPr/>
        <a:lstStyle/>
        <a:p>
          <a:endParaRPr lang="en-GB" sz="1200" b="0"/>
        </a:p>
      </dgm:t>
    </dgm:pt>
    <dgm:pt modelId="{808B4FA7-5B5C-40A5-8282-2B53035CB5CC}" type="parTrans" cxnId="{4FD175AD-0144-42C0-B4D0-5D040C997A38}">
      <dgm:prSet/>
      <dgm:spPr/>
      <dgm:t>
        <a:bodyPr/>
        <a:lstStyle/>
        <a:p>
          <a:endParaRPr lang="en-GB" sz="1200" b="0"/>
        </a:p>
      </dgm:t>
    </dgm:pt>
    <dgm:pt modelId="{008A6320-C597-4BF2-834F-956139CFFB64}">
      <dgm:prSet custT="1"/>
      <dgm:spPr/>
      <dgm:t>
        <a:bodyPr/>
        <a:lstStyle/>
        <a:p>
          <a:pPr>
            <a:buClr>
              <a:schemeClr val="tx1"/>
            </a:buClr>
          </a:pPr>
          <a:r>
            <a:rPr lang="en-GB" sz="1200" b="1" dirty="0"/>
            <a:t>ISS stage III in 29%</a:t>
          </a:r>
        </a:p>
      </dgm:t>
    </dgm:pt>
    <dgm:pt modelId="{27A30D80-F61A-4E00-BE92-43332BEAF25A}" type="sibTrans" cxnId="{15AB40E8-2BC0-4F32-A63C-70DAA9110634}">
      <dgm:prSet/>
      <dgm:spPr/>
      <dgm:t>
        <a:bodyPr/>
        <a:lstStyle/>
        <a:p>
          <a:endParaRPr lang="en-GB" sz="1200" b="0"/>
        </a:p>
      </dgm:t>
    </dgm:pt>
    <dgm:pt modelId="{EFBE4C17-BA04-4C98-9BB1-01BA0235BB8F}" type="parTrans" cxnId="{15AB40E8-2BC0-4F32-A63C-70DAA9110634}">
      <dgm:prSet/>
      <dgm:spPr/>
      <dgm:t>
        <a:bodyPr/>
        <a:lstStyle/>
        <a:p>
          <a:endParaRPr lang="en-GB" sz="1200" b="0"/>
        </a:p>
      </dgm:t>
    </dgm:pt>
    <dgm:pt modelId="{B05EA379-310D-4369-9E6F-D249E9C7DD98}">
      <dgm:prSet custT="1"/>
      <dgm:spPr/>
      <dgm:t>
        <a:bodyPr/>
        <a:lstStyle/>
        <a:p>
          <a:pPr>
            <a:buClr>
              <a:schemeClr val="tx1"/>
            </a:buClr>
          </a:pPr>
          <a:r>
            <a:rPr lang="en-GB" sz="1200" b="1" dirty="0"/>
            <a:t>Analyses after first 6 cycles; median follow-up 11.1 months</a:t>
          </a:r>
        </a:p>
      </dgm:t>
    </dgm:pt>
    <dgm:pt modelId="{E02D2896-8509-4492-9B5B-89B88A7A8BFD}" type="parTrans" cxnId="{2299323A-23D8-469E-9751-8E73B6A8FED8}">
      <dgm:prSet/>
      <dgm:spPr/>
      <dgm:t>
        <a:bodyPr/>
        <a:lstStyle/>
        <a:p>
          <a:endParaRPr lang="en-GB"/>
        </a:p>
      </dgm:t>
    </dgm:pt>
    <dgm:pt modelId="{BA6A9C6B-E1A9-4B89-94A2-7A7367943EC6}" type="sibTrans" cxnId="{2299323A-23D8-469E-9751-8E73B6A8FED8}">
      <dgm:prSet/>
      <dgm:spPr/>
      <dgm:t>
        <a:bodyPr/>
        <a:lstStyle/>
        <a:p>
          <a:endParaRPr lang="en-GB"/>
        </a:p>
      </dgm:t>
    </dgm:pt>
    <dgm:pt modelId="{44ADF873-F379-4BA7-A52F-9D9DC286DB76}" type="pres">
      <dgm:prSet presAssocID="{7BEAA18D-0C3B-48D5-91E7-5E9570FDE681}" presName="linear" presStyleCnt="0">
        <dgm:presLayoutVars>
          <dgm:dir/>
          <dgm:animLvl val="lvl"/>
          <dgm:resizeHandles val="exact"/>
        </dgm:presLayoutVars>
      </dgm:prSet>
      <dgm:spPr/>
    </dgm:pt>
    <dgm:pt modelId="{9EE7ADEE-F875-4813-A254-4D360C25813B}" type="pres">
      <dgm:prSet presAssocID="{2293D39B-862F-481A-920D-EBBE20A1F242}" presName="parentLin" presStyleCnt="0"/>
      <dgm:spPr/>
    </dgm:pt>
    <dgm:pt modelId="{5A099A65-625A-487D-856F-29BE339D7721}" type="pres">
      <dgm:prSet presAssocID="{2293D39B-862F-481A-920D-EBBE20A1F242}" presName="parentLeftMargin" presStyleLbl="node1" presStyleIdx="0" presStyleCnt="1"/>
      <dgm:spPr/>
    </dgm:pt>
    <dgm:pt modelId="{B3630349-1C8D-4E91-8816-042A51199DE1}" type="pres">
      <dgm:prSet presAssocID="{2293D39B-862F-481A-920D-EBBE20A1F242}" presName="parentText" presStyleLbl="node1" presStyleIdx="0" presStyleCnt="1">
        <dgm:presLayoutVars>
          <dgm:chMax val="0"/>
          <dgm:bulletEnabled val="1"/>
        </dgm:presLayoutVars>
      </dgm:prSet>
      <dgm:spPr/>
    </dgm:pt>
    <dgm:pt modelId="{5BAC7FC8-954E-44E2-A8BB-FE4A59C72E3D}" type="pres">
      <dgm:prSet presAssocID="{2293D39B-862F-481A-920D-EBBE20A1F242}" presName="negativeSpace" presStyleCnt="0"/>
      <dgm:spPr/>
    </dgm:pt>
    <dgm:pt modelId="{022749C6-9172-442E-8012-F471DB729790}" type="pres">
      <dgm:prSet presAssocID="{2293D39B-862F-481A-920D-EBBE20A1F242}" presName="childText" presStyleLbl="conFgAcc1" presStyleIdx="0" presStyleCnt="1">
        <dgm:presLayoutVars>
          <dgm:bulletEnabled val="1"/>
        </dgm:presLayoutVars>
      </dgm:prSet>
      <dgm:spPr/>
    </dgm:pt>
  </dgm:ptLst>
  <dgm:cxnLst>
    <dgm:cxn modelId="{5781102C-EE12-46BC-884F-F369E55AA348}" type="presOf" srcId="{008A6320-C597-4BF2-834F-956139CFFB64}" destId="{022749C6-9172-442E-8012-F471DB729790}" srcOrd="0" destOrd="2" presId="urn:microsoft.com/office/officeart/2005/8/layout/list1"/>
    <dgm:cxn modelId="{2299323A-23D8-469E-9751-8E73B6A8FED8}" srcId="{2293D39B-862F-481A-920D-EBBE20A1F242}" destId="{B05EA379-310D-4369-9E6F-D249E9C7DD98}" srcOrd="3" destOrd="0" parTransId="{E02D2896-8509-4492-9B5B-89B88A7A8BFD}" sibTransId="{BA6A9C6B-E1A9-4B89-94A2-7A7367943EC6}"/>
    <dgm:cxn modelId="{A938763C-9B07-48D1-9494-A61F4440DD5F}" type="presOf" srcId="{B05EA379-310D-4369-9E6F-D249E9C7DD98}" destId="{022749C6-9172-442E-8012-F471DB729790}" srcOrd="0" destOrd="3" presId="urn:microsoft.com/office/officeart/2005/8/layout/list1"/>
    <dgm:cxn modelId="{430B4069-DB28-47E9-B99C-618F3B42D80B}" type="presOf" srcId="{2AF55C0A-DB74-4E09-87E4-A3D32C1E1107}" destId="{022749C6-9172-442E-8012-F471DB729790}" srcOrd="0" destOrd="1" presId="urn:microsoft.com/office/officeart/2005/8/layout/list1"/>
    <dgm:cxn modelId="{92A7EF74-610B-4497-8957-7B9EC8C2F577}" type="presOf" srcId="{3F38BA7E-A780-47B7-889A-FE2FF6F73868}" destId="{022749C6-9172-442E-8012-F471DB729790}" srcOrd="0" destOrd="0" presId="urn:microsoft.com/office/officeart/2005/8/layout/list1"/>
    <dgm:cxn modelId="{48BAB27B-FBE3-4BD6-905F-BF85D60C660C}" type="presOf" srcId="{7BEAA18D-0C3B-48D5-91E7-5E9570FDE681}" destId="{44ADF873-F379-4BA7-A52F-9D9DC286DB76}" srcOrd="0" destOrd="0" presId="urn:microsoft.com/office/officeart/2005/8/layout/list1"/>
    <dgm:cxn modelId="{4FD175AD-0144-42C0-B4D0-5D040C997A38}" srcId="{2293D39B-862F-481A-920D-EBBE20A1F242}" destId="{2AF55C0A-DB74-4E09-87E4-A3D32C1E1107}" srcOrd="1" destOrd="0" parTransId="{808B4FA7-5B5C-40A5-8282-2B53035CB5CC}" sibTransId="{4B93E8AA-F9CE-4BB2-9B1B-B4475E474F68}"/>
    <dgm:cxn modelId="{80741EBD-4EAF-4D4C-B390-6341485FEBDD}" srcId="{7BEAA18D-0C3B-48D5-91E7-5E9570FDE681}" destId="{2293D39B-862F-481A-920D-EBBE20A1F242}" srcOrd="0" destOrd="0" parTransId="{8E3270A4-D1B5-46D8-BD22-497323840F6D}" sibTransId="{567B6B8F-657C-4C23-81D9-06365FF8D4CB}"/>
    <dgm:cxn modelId="{867E7DC5-26C2-42B0-95E6-9601277D0F3C}" type="presOf" srcId="{2293D39B-862F-481A-920D-EBBE20A1F242}" destId="{B3630349-1C8D-4E91-8816-042A51199DE1}" srcOrd="1" destOrd="0" presId="urn:microsoft.com/office/officeart/2005/8/layout/list1"/>
    <dgm:cxn modelId="{FDBF01CC-4E27-4EAC-A76F-18F6127302EF}" type="presOf" srcId="{2293D39B-862F-481A-920D-EBBE20A1F242}" destId="{5A099A65-625A-487D-856F-29BE339D7721}" srcOrd="0" destOrd="0" presId="urn:microsoft.com/office/officeart/2005/8/layout/list1"/>
    <dgm:cxn modelId="{15AB40E8-2BC0-4F32-A63C-70DAA9110634}" srcId="{2293D39B-862F-481A-920D-EBBE20A1F242}" destId="{008A6320-C597-4BF2-834F-956139CFFB64}" srcOrd="2" destOrd="0" parTransId="{EFBE4C17-BA04-4C98-9BB1-01BA0235BB8F}" sibTransId="{27A30D80-F61A-4E00-BE92-43332BEAF25A}"/>
    <dgm:cxn modelId="{65D921FA-2C45-49E1-A4F6-CCA6040FA8DF}" srcId="{2293D39B-862F-481A-920D-EBBE20A1F242}" destId="{3F38BA7E-A780-47B7-889A-FE2FF6F73868}" srcOrd="0" destOrd="0" parTransId="{648ED7C3-9333-4BB5-AB8B-CC0960231656}" sibTransId="{0C16F085-41DD-48CB-9D28-3B40C8445C96}"/>
    <dgm:cxn modelId="{4311001E-9D91-4ACC-A690-B594C8ECB0E9}" type="presParOf" srcId="{44ADF873-F379-4BA7-A52F-9D9DC286DB76}" destId="{9EE7ADEE-F875-4813-A254-4D360C25813B}" srcOrd="0" destOrd="0" presId="urn:microsoft.com/office/officeart/2005/8/layout/list1"/>
    <dgm:cxn modelId="{95DE8876-A6F4-4A0A-AEAA-C25FD3396179}" type="presParOf" srcId="{9EE7ADEE-F875-4813-A254-4D360C25813B}" destId="{5A099A65-625A-487D-856F-29BE339D7721}" srcOrd="0" destOrd="0" presId="urn:microsoft.com/office/officeart/2005/8/layout/list1"/>
    <dgm:cxn modelId="{DB093AD3-79D2-4F6E-B0DF-8E95164D54D1}" type="presParOf" srcId="{9EE7ADEE-F875-4813-A254-4D360C25813B}" destId="{B3630349-1C8D-4E91-8816-042A51199DE1}" srcOrd="1" destOrd="0" presId="urn:microsoft.com/office/officeart/2005/8/layout/list1"/>
    <dgm:cxn modelId="{3ADE32AF-A9B2-4723-A5ED-06562A9F2831}" type="presParOf" srcId="{44ADF873-F379-4BA7-A52F-9D9DC286DB76}" destId="{5BAC7FC8-954E-44E2-A8BB-FE4A59C72E3D}" srcOrd="1" destOrd="0" presId="urn:microsoft.com/office/officeart/2005/8/layout/list1"/>
    <dgm:cxn modelId="{AB2E48C8-2B18-4994-A76F-FBDA64FB51A3}" type="presParOf" srcId="{44ADF873-F379-4BA7-A52F-9D9DC286DB76}" destId="{022749C6-9172-442E-8012-F471DB729790}" srcOrd="2"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217F8BD-896B-47EA-BCFF-5818653C3005}"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28F3CA47-EEAD-45A3-A08A-BEB99B639BB6}">
      <dgm:prSet phldrT="[Text]" custT="1"/>
      <dgm:spPr/>
      <dgm:t>
        <a:bodyPr/>
        <a:lstStyle/>
        <a:p>
          <a:r>
            <a:rPr lang="en-US" sz="1200" b="1"/>
            <a:t>Safety</a:t>
          </a:r>
          <a:endParaRPr lang="en-US" sz="1200" b="1" dirty="0"/>
        </a:p>
      </dgm:t>
    </dgm:pt>
    <dgm:pt modelId="{E31D2E20-E953-4691-8073-D910BBA20BC9}" type="parTrans" cxnId="{7058518B-40E9-4D7B-BC67-8B6D4F57840D}">
      <dgm:prSet/>
      <dgm:spPr/>
      <dgm:t>
        <a:bodyPr/>
        <a:lstStyle/>
        <a:p>
          <a:endParaRPr lang="en-US" sz="2000" b="1"/>
        </a:p>
      </dgm:t>
    </dgm:pt>
    <dgm:pt modelId="{77A58D7C-E653-4F65-A3DE-2FD9143C8D5F}" type="sibTrans" cxnId="{7058518B-40E9-4D7B-BC67-8B6D4F57840D}">
      <dgm:prSet/>
      <dgm:spPr/>
      <dgm:t>
        <a:bodyPr/>
        <a:lstStyle/>
        <a:p>
          <a:endParaRPr lang="en-US" sz="2000" b="1"/>
        </a:p>
      </dgm:t>
    </dgm:pt>
    <dgm:pt modelId="{344F6BF6-9E91-49B4-BF33-86F49940650A}">
      <dgm:prSet phldrT="[Text]" custT="1"/>
      <dgm:spPr/>
      <dgm:t>
        <a:bodyPr/>
        <a:lstStyle/>
        <a:p>
          <a:r>
            <a:rPr lang="en-GB" sz="1200" b="1" dirty="0"/>
            <a:t>Grade 3/4 AEs: neutropenia 68%, thrombocytopenia 7%, </a:t>
          </a:r>
          <a:r>
            <a:rPr lang="en-GB" sz="1200" b="1" dirty="0" err="1"/>
            <a:t>anemia</a:t>
          </a:r>
          <a:r>
            <a:rPr lang="en-GB" sz="1200" b="1" dirty="0"/>
            <a:t> 5%, febrile neutropenia 5%</a:t>
          </a:r>
          <a:endParaRPr lang="en-US" sz="1200" b="1" dirty="0"/>
        </a:p>
      </dgm:t>
    </dgm:pt>
    <dgm:pt modelId="{3291F411-BAA8-4133-85C5-A52CFA5FDE15}" type="parTrans" cxnId="{AB4AE0EB-D44E-4F8A-96B7-B92DD9039668}">
      <dgm:prSet/>
      <dgm:spPr/>
      <dgm:t>
        <a:bodyPr/>
        <a:lstStyle/>
        <a:p>
          <a:endParaRPr lang="en-US" sz="2000" b="1"/>
        </a:p>
      </dgm:t>
    </dgm:pt>
    <dgm:pt modelId="{D6A2CD8D-FCC3-457B-A48E-06ABDC57BFAD}" type="sibTrans" cxnId="{AB4AE0EB-D44E-4F8A-96B7-B92DD9039668}">
      <dgm:prSet/>
      <dgm:spPr/>
      <dgm:t>
        <a:bodyPr/>
        <a:lstStyle/>
        <a:p>
          <a:endParaRPr lang="en-US" sz="2000" b="1"/>
        </a:p>
      </dgm:t>
    </dgm:pt>
    <dgm:pt modelId="{4A5E73AD-6E60-41BB-97CA-EF12A05B638D}">
      <dgm:prSet custT="1"/>
      <dgm:spPr/>
      <dgm:t>
        <a:bodyPr/>
        <a:lstStyle/>
        <a:p>
          <a:r>
            <a:rPr lang="en-GB" sz="1200" b="1" dirty="0"/>
            <a:t>Infections 48% (17% Grade </a:t>
          </a:r>
          <a:r>
            <a:rPr lang="en-GB" sz="1200" b="1" dirty="0">
              <a:latin typeface="Arial" panose="020B0604020202020204" pitchFamily="34" charset="0"/>
              <a:cs typeface="Arial" panose="020B0604020202020204" pitchFamily="34" charset="0"/>
            </a:rPr>
            <a:t>≥</a:t>
          </a:r>
          <a:r>
            <a:rPr lang="en-GB" sz="1200" b="1" dirty="0"/>
            <a:t>3), including 39% (9%) respiratory infections</a:t>
          </a:r>
        </a:p>
      </dgm:t>
    </dgm:pt>
    <dgm:pt modelId="{51FE4321-5C0B-4C75-98B5-44AA6C56F19F}" type="parTrans" cxnId="{D5D9726C-3891-48F1-A72C-2C4567B9D1C3}">
      <dgm:prSet/>
      <dgm:spPr/>
      <dgm:t>
        <a:bodyPr/>
        <a:lstStyle/>
        <a:p>
          <a:endParaRPr lang="en-US" sz="2000" b="1"/>
        </a:p>
      </dgm:t>
    </dgm:pt>
    <dgm:pt modelId="{2EED645E-CCF0-4813-84EB-426DD47E495D}" type="sibTrans" cxnId="{D5D9726C-3891-48F1-A72C-2C4567B9D1C3}">
      <dgm:prSet/>
      <dgm:spPr/>
      <dgm:t>
        <a:bodyPr/>
        <a:lstStyle/>
        <a:p>
          <a:endParaRPr lang="en-US" sz="2000" b="1"/>
        </a:p>
      </dgm:t>
    </dgm:pt>
    <dgm:pt modelId="{C806D51C-3D7B-4BBB-B2A1-9CF2E33CDA80}">
      <dgm:prSet custT="1"/>
      <dgm:spPr/>
      <dgm:t>
        <a:bodyPr/>
        <a:lstStyle/>
        <a:p>
          <a:r>
            <a:rPr lang="en-GB" sz="1200" b="1" dirty="0"/>
            <a:t>Rash 23% (3% Grade </a:t>
          </a:r>
          <a:r>
            <a:rPr lang="en-GB" sz="1200" b="1" dirty="0">
              <a:latin typeface="Arial" panose="020B0604020202020204" pitchFamily="34" charset="0"/>
              <a:cs typeface="Arial" panose="020B0604020202020204" pitchFamily="34" charset="0"/>
            </a:rPr>
            <a:t>≥</a:t>
          </a:r>
          <a:r>
            <a:rPr lang="en-GB" sz="1200" b="1" dirty="0"/>
            <a:t>3)</a:t>
          </a:r>
        </a:p>
      </dgm:t>
    </dgm:pt>
    <dgm:pt modelId="{E97302E2-E666-43BD-98E6-7E4210FA87C6}" type="parTrans" cxnId="{AB785E77-74F3-479E-B096-2B0672E9952B}">
      <dgm:prSet/>
      <dgm:spPr/>
      <dgm:t>
        <a:bodyPr/>
        <a:lstStyle/>
        <a:p>
          <a:endParaRPr lang="en-US" sz="2000" b="1"/>
        </a:p>
      </dgm:t>
    </dgm:pt>
    <dgm:pt modelId="{728B4460-F032-40EF-8D19-1CBB8B60ACCA}" type="sibTrans" cxnId="{AB785E77-74F3-479E-B096-2B0672E9952B}">
      <dgm:prSet/>
      <dgm:spPr/>
      <dgm:t>
        <a:bodyPr/>
        <a:lstStyle/>
        <a:p>
          <a:endParaRPr lang="en-US" sz="2000" b="1"/>
        </a:p>
      </dgm:t>
    </dgm:pt>
    <dgm:pt modelId="{01B70C74-41A1-4B02-9FC3-3CA8EF1856DC}">
      <dgm:prSet custT="1"/>
      <dgm:spPr/>
      <dgm:t>
        <a:bodyPr/>
        <a:lstStyle/>
        <a:p>
          <a:r>
            <a:rPr lang="en-GB" sz="1200" b="1" dirty="0" err="1"/>
            <a:t>Diarrhea</a:t>
          </a:r>
          <a:r>
            <a:rPr lang="en-GB" sz="1200" b="1" dirty="0"/>
            <a:t> 17% (1% Grade </a:t>
          </a:r>
          <a:r>
            <a:rPr lang="en-GB" sz="1200" b="1" dirty="0">
              <a:latin typeface="Arial" panose="020B0604020202020204" pitchFamily="34" charset="0"/>
              <a:cs typeface="Arial" panose="020B0604020202020204" pitchFamily="34" charset="0"/>
            </a:rPr>
            <a:t>≥</a:t>
          </a:r>
          <a:r>
            <a:rPr lang="en-GB" sz="1200" b="1" dirty="0"/>
            <a:t>3)</a:t>
          </a:r>
          <a:endParaRPr lang="en-US" sz="1200" b="1" dirty="0"/>
        </a:p>
      </dgm:t>
    </dgm:pt>
    <dgm:pt modelId="{22DD95F4-C2F8-4B35-AD4A-0B1689CBA37B}" type="parTrans" cxnId="{C85E53D5-A895-4387-BEB9-C100D9C868F8}">
      <dgm:prSet/>
      <dgm:spPr/>
      <dgm:t>
        <a:bodyPr/>
        <a:lstStyle/>
        <a:p>
          <a:endParaRPr lang="en-US" sz="2000" b="1"/>
        </a:p>
      </dgm:t>
    </dgm:pt>
    <dgm:pt modelId="{16B24978-18DE-47CA-9BA9-41D033A9C3FA}" type="sibTrans" cxnId="{C85E53D5-A895-4387-BEB9-C100D9C868F8}">
      <dgm:prSet/>
      <dgm:spPr/>
      <dgm:t>
        <a:bodyPr/>
        <a:lstStyle/>
        <a:p>
          <a:endParaRPr lang="en-US" sz="2000" b="1"/>
        </a:p>
      </dgm:t>
    </dgm:pt>
    <dgm:pt modelId="{FDC62A1A-3EF4-4272-A4F5-FE37A0C421AE}">
      <dgm:prSet custT="1"/>
      <dgm:spPr/>
      <dgm:t>
        <a:bodyPr/>
        <a:lstStyle/>
        <a:p>
          <a:r>
            <a:rPr lang="en-GB" sz="1200" b="1" dirty="0"/>
            <a:t>Outcomes</a:t>
          </a:r>
        </a:p>
      </dgm:t>
    </dgm:pt>
    <dgm:pt modelId="{2C997DCA-3BE9-4CA2-BE4C-3E4281E3F50D}" type="parTrans" cxnId="{5F2CC6F2-F31D-42D9-A612-72A700EDCBF0}">
      <dgm:prSet/>
      <dgm:spPr/>
      <dgm:t>
        <a:bodyPr/>
        <a:lstStyle/>
        <a:p>
          <a:endParaRPr lang="en-GB" sz="2000" b="1"/>
        </a:p>
      </dgm:t>
    </dgm:pt>
    <dgm:pt modelId="{2037D575-9FEF-4319-96E9-53838A29E800}" type="sibTrans" cxnId="{5F2CC6F2-F31D-42D9-A612-72A700EDCBF0}">
      <dgm:prSet/>
      <dgm:spPr/>
      <dgm:t>
        <a:bodyPr/>
        <a:lstStyle/>
        <a:p>
          <a:endParaRPr lang="en-GB" sz="2000" b="1"/>
        </a:p>
      </dgm:t>
    </dgm:pt>
    <dgm:pt modelId="{2C9AF67F-EA40-4E90-ACCD-1944344FD1E1}">
      <dgm:prSet custT="1"/>
      <dgm:spPr/>
      <dgm:t>
        <a:bodyPr/>
        <a:lstStyle/>
        <a:p>
          <a:r>
            <a:rPr lang="en-GB" sz="1200" b="1"/>
            <a:t>12-month PFS 80.8%</a:t>
          </a:r>
        </a:p>
      </dgm:t>
    </dgm:pt>
    <dgm:pt modelId="{2DE0B50A-F09F-419C-AB78-B7D550A0F9FB}" type="parTrans" cxnId="{DA148EB9-3ADF-4F44-A4C2-4D13EDEDA9EA}">
      <dgm:prSet/>
      <dgm:spPr/>
      <dgm:t>
        <a:bodyPr/>
        <a:lstStyle/>
        <a:p>
          <a:endParaRPr lang="en-GB" sz="2000" b="1"/>
        </a:p>
      </dgm:t>
    </dgm:pt>
    <dgm:pt modelId="{430BA469-5151-402D-812B-E3A35707848D}" type="sibTrans" cxnId="{DA148EB9-3ADF-4F44-A4C2-4D13EDEDA9EA}">
      <dgm:prSet/>
      <dgm:spPr/>
      <dgm:t>
        <a:bodyPr/>
        <a:lstStyle/>
        <a:p>
          <a:endParaRPr lang="en-GB" sz="2000" b="1"/>
        </a:p>
      </dgm:t>
    </dgm:pt>
    <dgm:pt modelId="{E4F77241-55EF-4F70-845E-448BCC2E0DDE}">
      <dgm:prSet custT="1"/>
      <dgm:spPr/>
      <dgm:t>
        <a:bodyPr/>
        <a:lstStyle/>
        <a:p>
          <a:r>
            <a:rPr lang="en-GB" sz="1200" b="1" dirty="0"/>
            <a:t>12-month OS 81.1%</a:t>
          </a:r>
        </a:p>
      </dgm:t>
    </dgm:pt>
    <dgm:pt modelId="{5E17DE98-9C79-40ED-8126-FB2756E1CAAD}" type="parTrans" cxnId="{9874CE5D-D255-4C89-A925-8EECFCB25B89}">
      <dgm:prSet/>
      <dgm:spPr/>
      <dgm:t>
        <a:bodyPr/>
        <a:lstStyle/>
        <a:p>
          <a:endParaRPr lang="en-GB" sz="2000" b="1"/>
        </a:p>
      </dgm:t>
    </dgm:pt>
    <dgm:pt modelId="{44F4CEA0-E743-4C1B-82F7-F40043BAF7B3}" type="sibTrans" cxnId="{9874CE5D-D255-4C89-A925-8EECFCB25B89}">
      <dgm:prSet/>
      <dgm:spPr/>
      <dgm:t>
        <a:bodyPr/>
        <a:lstStyle/>
        <a:p>
          <a:endParaRPr lang="en-GB" sz="2000" b="1"/>
        </a:p>
      </dgm:t>
    </dgm:pt>
    <dgm:pt modelId="{DBD1300E-9462-4F17-B726-647FCF8FF55E}" type="pres">
      <dgm:prSet presAssocID="{D217F8BD-896B-47EA-BCFF-5818653C3005}" presName="linear" presStyleCnt="0">
        <dgm:presLayoutVars>
          <dgm:dir/>
          <dgm:animLvl val="lvl"/>
          <dgm:resizeHandles val="exact"/>
        </dgm:presLayoutVars>
      </dgm:prSet>
      <dgm:spPr/>
    </dgm:pt>
    <dgm:pt modelId="{6A70D776-232A-4850-BAC2-F0C9B3C129C2}" type="pres">
      <dgm:prSet presAssocID="{FDC62A1A-3EF4-4272-A4F5-FE37A0C421AE}" presName="parentLin" presStyleCnt="0"/>
      <dgm:spPr/>
    </dgm:pt>
    <dgm:pt modelId="{BDD01EB9-01C6-445A-944B-0AAD90A6C6ED}" type="pres">
      <dgm:prSet presAssocID="{FDC62A1A-3EF4-4272-A4F5-FE37A0C421AE}" presName="parentLeftMargin" presStyleLbl="node1" presStyleIdx="0" presStyleCnt="2"/>
      <dgm:spPr/>
    </dgm:pt>
    <dgm:pt modelId="{35A81039-D357-4073-A9A3-299C3724DF4A}" type="pres">
      <dgm:prSet presAssocID="{FDC62A1A-3EF4-4272-A4F5-FE37A0C421AE}" presName="parentText" presStyleLbl="node1" presStyleIdx="0" presStyleCnt="2">
        <dgm:presLayoutVars>
          <dgm:chMax val="0"/>
          <dgm:bulletEnabled val="1"/>
        </dgm:presLayoutVars>
      </dgm:prSet>
      <dgm:spPr/>
    </dgm:pt>
    <dgm:pt modelId="{36B771AA-5858-4946-A4A9-E4B2BE7D6B78}" type="pres">
      <dgm:prSet presAssocID="{FDC62A1A-3EF4-4272-A4F5-FE37A0C421AE}" presName="negativeSpace" presStyleCnt="0"/>
      <dgm:spPr/>
    </dgm:pt>
    <dgm:pt modelId="{1E484C50-4394-49BF-B9F4-59EAFB532610}" type="pres">
      <dgm:prSet presAssocID="{FDC62A1A-3EF4-4272-A4F5-FE37A0C421AE}" presName="childText" presStyleLbl="conFgAcc1" presStyleIdx="0" presStyleCnt="2">
        <dgm:presLayoutVars>
          <dgm:bulletEnabled val="1"/>
        </dgm:presLayoutVars>
      </dgm:prSet>
      <dgm:spPr/>
    </dgm:pt>
    <dgm:pt modelId="{BB558E86-AB50-4E59-8699-819AAC852802}" type="pres">
      <dgm:prSet presAssocID="{2037D575-9FEF-4319-96E9-53838A29E800}" presName="spaceBetweenRectangles" presStyleCnt="0"/>
      <dgm:spPr/>
    </dgm:pt>
    <dgm:pt modelId="{2DD871E3-3049-446B-873F-5A8664843DE5}" type="pres">
      <dgm:prSet presAssocID="{28F3CA47-EEAD-45A3-A08A-BEB99B639BB6}" presName="parentLin" presStyleCnt="0"/>
      <dgm:spPr/>
    </dgm:pt>
    <dgm:pt modelId="{7BC4F98C-6CFA-4CED-B2CC-69E0841E93A0}" type="pres">
      <dgm:prSet presAssocID="{28F3CA47-EEAD-45A3-A08A-BEB99B639BB6}" presName="parentLeftMargin" presStyleLbl="node1" presStyleIdx="0" presStyleCnt="2"/>
      <dgm:spPr/>
    </dgm:pt>
    <dgm:pt modelId="{50B6CB9C-1243-42DD-A79F-BDBD010A97A6}" type="pres">
      <dgm:prSet presAssocID="{28F3CA47-EEAD-45A3-A08A-BEB99B639BB6}" presName="parentText" presStyleLbl="node1" presStyleIdx="1" presStyleCnt="2">
        <dgm:presLayoutVars>
          <dgm:chMax val="0"/>
          <dgm:bulletEnabled val="1"/>
        </dgm:presLayoutVars>
      </dgm:prSet>
      <dgm:spPr/>
    </dgm:pt>
    <dgm:pt modelId="{176E48B1-18CB-4DA0-80AA-C2F743ED9B0C}" type="pres">
      <dgm:prSet presAssocID="{28F3CA47-EEAD-45A3-A08A-BEB99B639BB6}" presName="negativeSpace" presStyleCnt="0"/>
      <dgm:spPr/>
    </dgm:pt>
    <dgm:pt modelId="{C1F9D22F-E237-4ECA-8595-A406BD975925}" type="pres">
      <dgm:prSet presAssocID="{28F3CA47-EEAD-45A3-A08A-BEB99B639BB6}" presName="childText" presStyleLbl="conFgAcc1" presStyleIdx="1" presStyleCnt="2">
        <dgm:presLayoutVars>
          <dgm:bulletEnabled val="1"/>
        </dgm:presLayoutVars>
      </dgm:prSet>
      <dgm:spPr/>
    </dgm:pt>
  </dgm:ptLst>
  <dgm:cxnLst>
    <dgm:cxn modelId="{0B684500-D45D-4FF8-B0A5-452E73789413}" type="presOf" srcId="{344F6BF6-9E91-49B4-BF33-86F49940650A}" destId="{C1F9D22F-E237-4ECA-8595-A406BD975925}" srcOrd="0" destOrd="0" presId="urn:microsoft.com/office/officeart/2005/8/layout/list1"/>
    <dgm:cxn modelId="{57C72C07-D815-43DA-B114-B0BA9B176195}" type="presOf" srcId="{FDC62A1A-3EF4-4272-A4F5-FE37A0C421AE}" destId="{BDD01EB9-01C6-445A-944B-0AAD90A6C6ED}" srcOrd="0" destOrd="0" presId="urn:microsoft.com/office/officeart/2005/8/layout/list1"/>
    <dgm:cxn modelId="{AD752826-F423-47CD-8E7C-8D7A73A9F707}" type="presOf" srcId="{28F3CA47-EEAD-45A3-A08A-BEB99B639BB6}" destId="{7BC4F98C-6CFA-4CED-B2CC-69E0841E93A0}" srcOrd="0" destOrd="0" presId="urn:microsoft.com/office/officeart/2005/8/layout/list1"/>
    <dgm:cxn modelId="{86CF2D2B-1F33-42CD-B2AF-23EABBF6A9D7}" type="presOf" srcId="{01B70C74-41A1-4B02-9FC3-3CA8EF1856DC}" destId="{C1F9D22F-E237-4ECA-8595-A406BD975925}" srcOrd="0" destOrd="3" presId="urn:microsoft.com/office/officeart/2005/8/layout/list1"/>
    <dgm:cxn modelId="{7A231948-2C27-47E8-884F-ADCD005EB1C2}" type="presOf" srcId="{28F3CA47-EEAD-45A3-A08A-BEB99B639BB6}" destId="{50B6CB9C-1243-42DD-A79F-BDBD010A97A6}" srcOrd="1" destOrd="0" presId="urn:microsoft.com/office/officeart/2005/8/layout/list1"/>
    <dgm:cxn modelId="{39FFA251-AA8A-4B47-AF36-EB4A50018CC7}" type="presOf" srcId="{2C9AF67F-EA40-4E90-ACCD-1944344FD1E1}" destId="{1E484C50-4394-49BF-B9F4-59EAFB532610}" srcOrd="0" destOrd="0" presId="urn:microsoft.com/office/officeart/2005/8/layout/list1"/>
    <dgm:cxn modelId="{28190256-1A47-41AC-A779-A06781333D59}" type="presOf" srcId="{4A5E73AD-6E60-41BB-97CA-EF12A05B638D}" destId="{C1F9D22F-E237-4ECA-8595-A406BD975925}" srcOrd="0" destOrd="1" presId="urn:microsoft.com/office/officeart/2005/8/layout/list1"/>
    <dgm:cxn modelId="{9874CE5D-D255-4C89-A925-8EECFCB25B89}" srcId="{FDC62A1A-3EF4-4272-A4F5-FE37A0C421AE}" destId="{E4F77241-55EF-4F70-845E-448BCC2E0DDE}" srcOrd="1" destOrd="0" parTransId="{5E17DE98-9C79-40ED-8126-FB2756E1CAAD}" sibTransId="{44F4CEA0-E743-4C1B-82F7-F40043BAF7B3}"/>
    <dgm:cxn modelId="{D5D9726C-3891-48F1-A72C-2C4567B9D1C3}" srcId="{28F3CA47-EEAD-45A3-A08A-BEB99B639BB6}" destId="{4A5E73AD-6E60-41BB-97CA-EF12A05B638D}" srcOrd="1" destOrd="0" parTransId="{51FE4321-5C0B-4C75-98B5-44AA6C56F19F}" sibTransId="{2EED645E-CCF0-4813-84EB-426DD47E495D}"/>
    <dgm:cxn modelId="{EFA5A075-540B-46FB-BF1C-88ADFC4D2179}" type="presOf" srcId="{C806D51C-3D7B-4BBB-B2A1-9CF2E33CDA80}" destId="{C1F9D22F-E237-4ECA-8595-A406BD975925}" srcOrd="0" destOrd="2" presId="urn:microsoft.com/office/officeart/2005/8/layout/list1"/>
    <dgm:cxn modelId="{AB785E77-74F3-479E-B096-2B0672E9952B}" srcId="{28F3CA47-EEAD-45A3-A08A-BEB99B639BB6}" destId="{C806D51C-3D7B-4BBB-B2A1-9CF2E33CDA80}" srcOrd="2" destOrd="0" parTransId="{E97302E2-E666-43BD-98E6-7E4210FA87C6}" sibTransId="{728B4460-F032-40EF-8D19-1CBB8B60ACCA}"/>
    <dgm:cxn modelId="{7058518B-40E9-4D7B-BC67-8B6D4F57840D}" srcId="{D217F8BD-896B-47EA-BCFF-5818653C3005}" destId="{28F3CA47-EEAD-45A3-A08A-BEB99B639BB6}" srcOrd="1" destOrd="0" parTransId="{E31D2E20-E953-4691-8073-D910BBA20BC9}" sibTransId="{77A58D7C-E653-4F65-A3DE-2FD9143C8D5F}"/>
    <dgm:cxn modelId="{5044958C-634C-4B5F-82D0-3DE356AC3BAD}" type="presOf" srcId="{E4F77241-55EF-4F70-845E-448BCC2E0DDE}" destId="{1E484C50-4394-49BF-B9F4-59EAFB532610}" srcOrd="0" destOrd="1" presId="urn:microsoft.com/office/officeart/2005/8/layout/list1"/>
    <dgm:cxn modelId="{B989218E-6F3A-4C4A-9B89-0F7D22AE5373}" type="presOf" srcId="{D217F8BD-896B-47EA-BCFF-5818653C3005}" destId="{DBD1300E-9462-4F17-B726-647FCF8FF55E}" srcOrd="0" destOrd="0" presId="urn:microsoft.com/office/officeart/2005/8/layout/list1"/>
    <dgm:cxn modelId="{C252F6AD-038F-4CF1-9B2C-0B856710BDAD}" type="presOf" srcId="{FDC62A1A-3EF4-4272-A4F5-FE37A0C421AE}" destId="{35A81039-D357-4073-A9A3-299C3724DF4A}" srcOrd="1" destOrd="0" presId="urn:microsoft.com/office/officeart/2005/8/layout/list1"/>
    <dgm:cxn modelId="{DA148EB9-3ADF-4F44-A4C2-4D13EDEDA9EA}" srcId="{FDC62A1A-3EF4-4272-A4F5-FE37A0C421AE}" destId="{2C9AF67F-EA40-4E90-ACCD-1944344FD1E1}" srcOrd="0" destOrd="0" parTransId="{2DE0B50A-F09F-419C-AB78-B7D550A0F9FB}" sibTransId="{430BA469-5151-402D-812B-E3A35707848D}"/>
    <dgm:cxn modelId="{C85E53D5-A895-4387-BEB9-C100D9C868F8}" srcId="{28F3CA47-EEAD-45A3-A08A-BEB99B639BB6}" destId="{01B70C74-41A1-4B02-9FC3-3CA8EF1856DC}" srcOrd="3" destOrd="0" parTransId="{22DD95F4-C2F8-4B35-AD4A-0B1689CBA37B}" sibTransId="{16B24978-18DE-47CA-9BA9-41D033A9C3FA}"/>
    <dgm:cxn modelId="{AB4AE0EB-D44E-4F8A-96B7-B92DD9039668}" srcId="{28F3CA47-EEAD-45A3-A08A-BEB99B639BB6}" destId="{344F6BF6-9E91-49B4-BF33-86F49940650A}" srcOrd="0" destOrd="0" parTransId="{3291F411-BAA8-4133-85C5-A52CFA5FDE15}" sibTransId="{D6A2CD8D-FCC3-457B-A48E-06ABDC57BFAD}"/>
    <dgm:cxn modelId="{5F2CC6F2-F31D-42D9-A612-72A700EDCBF0}" srcId="{D217F8BD-896B-47EA-BCFF-5818653C3005}" destId="{FDC62A1A-3EF4-4272-A4F5-FE37A0C421AE}" srcOrd="0" destOrd="0" parTransId="{2C997DCA-3BE9-4CA2-BE4C-3E4281E3F50D}" sibTransId="{2037D575-9FEF-4319-96E9-53838A29E800}"/>
    <dgm:cxn modelId="{08F625A3-3087-41C5-BB90-D8B1551712FB}" type="presParOf" srcId="{DBD1300E-9462-4F17-B726-647FCF8FF55E}" destId="{6A70D776-232A-4850-BAC2-F0C9B3C129C2}" srcOrd="0" destOrd="0" presId="urn:microsoft.com/office/officeart/2005/8/layout/list1"/>
    <dgm:cxn modelId="{A468AD8D-16BB-4AD4-ABC4-8879B9EDC4EC}" type="presParOf" srcId="{6A70D776-232A-4850-BAC2-F0C9B3C129C2}" destId="{BDD01EB9-01C6-445A-944B-0AAD90A6C6ED}" srcOrd="0" destOrd="0" presId="urn:microsoft.com/office/officeart/2005/8/layout/list1"/>
    <dgm:cxn modelId="{62B0A828-641D-4B56-9B7F-C89593E0008B}" type="presParOf" srcId="{6A70D776-232A-4850-BAC2-F0C9B3C129C2}" destId="{35A81039-D357-4073-A9A3-299C3724DF4A}" srcOrd="1" destOrd="0" presId="urn:microsoft.com/office/officeart/2005/8/layout/list1"/>
    <dgm:cxn modelId="{1227FCE6-3F66-481B-AB5E-39C5AA26C2C1}" type="presParOf" srcId="{DBD1300E-9462-4F17-B726-647FCF8FF55E}" destId="{36B771AA-5858-4946-A4A9-E4B2BE7D6B78}" srcOrd="1" destOrd="0" presId="urn:microsoft.com/office/officeart/2005/8/layout/list1"/>
    <dgm:cxn modelId="{D9FAB8F8-7DCE-44A4-8ED8-5E17ECB99F16}" type="presParOf" srcId="{DBD1300E-9462-4F17-B726-647FCF8FF55E}" destId="{1E484C50-4394-49BF-B9F4-59EAFB532610}" srcOrd="2" destOrd="0" presId="urn:microsoft.com/office/officeart/2005/8/layout/list1"/>
    <dgm:cxn modelId="{B94392F0-0E98-4391-8702-A145A829843F}" type="presParOf" srcId="{DBD1300E-9462-4F17-B726-647FCF8FF55E}" destId="{BB558E86-AB50-4E59-8699-819AAC852802}" srcOrd="3" destOrd="0" presId="urn:microsoft.com/office/officeart/2005/8/layout/list1"/>
    <dgm:cxn modelId="{B8C34E66-18B5-4FAD-94B7-4F7BFFB044ED}" type="presParOf" srcId="{DBD1300E-9462-4F17-B726-647FCF8FF55E}" destId="{2DD871E3-3049-446B-873F-5A8664843DE5}" srcOrd="4" destOrd="0" presId="urn:microsoft.com/office/officeart/2005/8/layout/list1"/>
    <dgm:cxn modelId="{34F24714-B70C-41C9-83F2-EEF26B080DA4}" type="presParOf" srcId="{2DD871E3-3049-446B-873F-5A8664843DE5}" destId="{7BC4F98C-6CFA-4CED-B2CC-69E0841E93A0}" srcOrd="0" destOrd="0" presId="urn:microsoft.com/office/officeart/2005/8/layout/list1"/>
    <dgm:cxn modelId="{FEE54986-0F23-49E3-A926-7CC870DD7FA4}" type="presParOf" srcId="{2DD871E3-3049-446B-873F-5A8664843DE5}" destId="{50B6CB9C-1243-42DD-A79F-BDBD010A97A6}" srcOrd="1" destOrd="0" presId="urn:microsoft.com/office/officeart/2005/8/layout/list1"/>
    <dgm:cxn modelId="{9AE22F30-DDFF-4416-8FDB-689E1301992F}" type="presParOf" srcId="{DBD1300E-9462-4F17-B726-647FCF8FF55E}" destId="{176E48B1-18CB-4DA0-80AA-C2F743ED9B0C}" srcOrd="5" destOrd="0" presId="urn:microsoft.com/office/officeart/2005/8/layout/list1"/>
    <dgm:cxn modelId="{6C4DD1D3-D733-4144-9186-F8319F5B5FEA}" type="presParOf" srcId="{DBD1300E-9462-4F17-B726-647FCF8FF55E}" destId="{C1F9D22F-E237-4ECA-8595-A406BD975925}" srcOrd="6" destOrd="0" presId="urn:microsoft.com/office/officeart/2005/8/layout/list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EAA18D-0C3B-48D5-91E7-5E9570FDE681}" type="doc">
      <dgm:prSet loTypeId="urn:microsoft.com/office/officeart/2005/8/layout/list1" loCatId="list" qsTypeId="urn:microsoft.com/office/officeart/2005/8/quickstyle/simple5" qsCatId="simple" csTypeId="urn:microsoft.com/office/officeart/2005/8/colors/accent1_1" csCatId="accent1" phldr="1"/>
      <dgm:spPr/>
      <dgm:t>
        <a:bodyPr/>
        <a:lstStyle/>
        <a:p>
          <a:endParaRPr lang="en-GB"/>
        </a:p>
      </dgm:t>
    </dgm:pt>
    <dgm:pt modelId="{2293D39B-862F-481A-920D-EBBE20A1F242}">
      <dgm:prSet custT="1"/>
      <dgm:spPr/>
      <dgm:t>
        <a:bodyPr/>
        <a:lstStyle/>
        <a:p>
          <a:r>
            <a:rPr lang="en-GB" sz="1800" b="1"/>
            <a:t>75 transplant-ineligible NDMM patients</a:t>
          </a:r>
          <a:endParaRPr lang="en-GB" sz="1800" b="1" dirty="0"/>
        </a:p>
      </dgm:t>
    </dgm:pt>
    <dgm:pt modelId="{8E3270A4-D1B5-46D8-BD22-497323840F6D}" type="parTrans" cxnId="{80741EBD-4EAF-4D4C-B390-6341485FEBDD}">
      <dgm:prSet/>
      <dgm:spPr/>
      <dgm:t>
        <a:bodyPr/>
        <a:lstStyle/>
        <a:p>
          <a:endParaRPr lang="en-GB" b="1"/>
        </a:p>
      </dgm:t>
    </dgm:pt>
    <dgm:pt modelId="{567B6B8F-657C-4C23-81D9-06365FF8D4CB}" type="sibTrans" cxnId="{80741EBD-4EAF-4D4C-B390-6341485FEBDD}">
      <dgm:prSet/>
      <dgm:spPr/>
      <dgm:t>
        <a:bodyPr/>
        <a:lstStyle/>
        <a:p>
          <a:endParaRPr lang="en-GB" b="1"/>
        </a:p>
      </dgm:t>
    </dgm:pt>
    <dgm:pt modelId="{3F38BA7E-A780-47B7-889A-FE2FF6F73868}">
      <dgm:prSet/>
      <dgm:spPr/>
      <dgm:t>
        <a:bodyPr/>
        <a:lstStyle/>
        <a:p>
          <a:r>
            <a:rPr lang="en-GB" b="1" dirty="0"/>
            <a:t>Iberdomide 1.0, 1.3, 1.6 mg</a:t>
          </a:r>
        </a:p>
      </dgm:t>
    </dgm:pt>
    <dgm:pt modelId="{648ED7C3-9333-4BB5-AB8B-CC0960231656}" type="parTrans" cxnId="{65D921FA-2C45-49E1-A4F6-CCA6040FA8DF}">
      <dgm:prSet/>
      <dgm:spPr/>
      <dgm:t>
        <a:bodyPr/>
        <a:lstStyle/>
        <a:p>
          <a:endParaRPr lang="en-GB" b="1"/>
        </a:p>
      </dgm:t>
    </dgm:pt>
    <dgm:pt modelId="{0C16F085-41DD-48CB-9D28-3B40C8445C96}" type="sibTrans" cxnId="{65D921FA-2C45-49E1-A4F6-CCA6040FA8DF}">
      <dgm:prSet/>
      <dgm:spPr/>
      <dgm:t>
        <a:bodyPr/>
        <a:lstStyle/>
        <a:p>
          <a:endParaRPr lang="en-GB" b="1"/>
        </a:p>
      </dgm:t>
    </dgm:pt>
    <dgm:pt modelId="{2AF55C0A-DB74-4E09-87E4-A3D32C1E1107}">
      <dgm:prSet/>
      <dgm:spPr/>
      <dgm:t>
        <a:bodyPr/>
        <a:lstStyle/>
        <a:p>
          <a:r>
            <a:rPr lang="en-GB" b="1" dirty="0"/>
            <a:t>25 patients at each dose level</a:t>
          </a:r>
        </a:p>
      </dgm:t>
    </dgm:pt>
    <dgm:pt modelId="{808B4FA7-5B5C-40A5-8282-2B53035CB5CC}" type="parTrans" cxnId="{4FD175AD-0144-42C0-B4D0-5D040C997A38}">
      <dgm:prSet/>
      <dgm:spPr/>
      <dgm:t>
        <a:bodyPr/>
        <a:lstStyle/>
        <a:p>
          <a:endParaRPr lang="en-GB" b="1"/>
        </a:p>
      </dgm:t>
    </dgm:pt>
    <dgm:pt modelId="{4B93E8AA-F9CE-4BB2-9B1B-B4475E474F68}" type="sibTrans" cxnId="{4FD175AD-0144-42C0-B4D0-5D040C997A38}">
      <dgm:prSet/>
      <dgm:spPr/>
      <dgm:t>
        <a:bodyPr/>
        <a:lstStyle/>
        <a:p>
          <a:endParaRPr lang="en-GB" b="1"/>
        </a:p>
      </dgm:t>
    </dgm:pt>
    <dgm:pt modelId="{C9AC0E32-4DA7-4877-81D0-7E42BFA1DACE}">
      <dgm:prSet/>
      <dgm:spPr/>
      <dgm:t>
        <a:bodyPr/>
        <a:lstStyle/>
        <a:p>
          <a:r>
            <a:rPr lang="en-GB" b="1" dirty="0"/>
            <a:t>Biomarker defined populations: IHC, WGS, </a:t>
          </a:r>
          <a:r>
            <a:rPr lang="en-GB" b="1" dirty="0" err="1"/>
            <a:t>RNAseq</a:t>
          </a:r>
          <a:r>
            <a:rPr lang="en-GB" b="1" dirty="0"/>
            <a:t> analyses</a:t>
          </a:r>
        </a:p>
      </dgm:t>
    </dgm:pt>
    <dgm:pt modelId="{6FF8704F-8254-48EF-B429-1397533BBBC3}" type="parTrans" cxnId="{59092E57-0B4D-4445-87E5-3644B7A460C0}">
      <dgm:prSet/>
      <dgm:spPr/>
      <dgm:t>
        <a:bodyPr/>
        <a:lstStyle/>
        <a:p>
          <a:endParaRPr lang="en-GB" b="1"/>
        </a:p>
      </dgm:t>
    </dgm:pt>
    <dgm:pt modelId="{4622F578-5DEF-430E-91E7-FCFA48B645AB}" type="sibTrans" cxnId="{59092E57-0B4D-4445-87E5-3644B7A460C0}">
      <dgm:prSet/>
      <dgm:spPr/>
      <dgm:t>
        <a:bodyPr/>
        <a:lstStyle/>
        <a:p>
          <a:endParaRPr lang="en-GB" b="1"/>
        </a:p>
      </dgm:t>
    </dgm:pt>
    <dgm:pt modelId="{EAD27348-7778-4010-8B66-51F13D9669D7}">
      <dgm:prSet/>
      <dgm:spPr/>
      <dgm:t>
        <a:bodyPr/>
        <a:lstStyle/>
        <a:p>
          <a:r>
            <a:rPr lang="en-US" b="1" dirty="0"/>
            <a:t>NDMM with no planned or recommended ASCT due to age or comorbidities</a:t>
          </a:r>
          <a:endParaRPr lang="en-GB" b="1" dirty="0"/>
        </a:p>
      </dgm:t>
    </dgm:pt>
    <dgm:pt modelId="{6E8127B4-142E-49F8-AD6D-39675DD30FB8}" type="parTrans" cxnId="{88826F39-9FD8-4F0D-9A92-38088D31CA85}">
      <dgm:prSet/>
      <dgm:spPr/>
      <dgm:t>
        <a:bodyPr/>
        <a:lstStyle/>
        <a:p>
          <a:endParaRPr lang="en-GB"/>
        </a:p>
      </dgm:t>
    </dgm:pt>
    <dgm:pt modelId="{82C9AB03-3A16-496A-8FB9-68CA50D687A3}" type="sibTrans" cxnId="{88826F39-9FD8-4F0D-9A92-38088D31CA85}">
      <dgm:prSet/>
      <dgm:spPr/>
      <dgm:t>
        <a:bodyPr/>
        <a:lstStyle/>
        <a:p>
          <a:endParaRPr lang="en-GB"/>
        </a:p>
      </dgm:t>
    </dgm:pt>
    <dgm:pt modelId="{44ADF873-F379-4BA7-A52F-9D9DC286DB76}" type="pres">
      <dgm:prSet presAssocID="{7BEAA18D-0C3B-48D5-91E7-5E9570FDE681}" presName="linear" presStyleCnt="0">
        <dgm:presLayoutVars>
          <dgm:dir/>
          <dgm:animLvl val="lvl"/>
          <dgm:resizeHandles val="exact"/>
        </dgm:presLayoutVars>
      </dgm:prSet>
      <dgm:spPr/>
    </dgm:pt>
    <dgm:pt modelId="{9EE7ADEE-F875-4813-A254-4D360C25813B}" type="pres">
      <dgm:prSet presAssocID="{2293D39B-862F-481A-920D-EBBE20A1F242}" presName="parentLin" presStyleCnt="0"/>
      <dgm:spPr/>
    </dgm:pt>
    <dgm:pt modelId="{5A099A65-625A-487D-856F-29BE339D7721}" type="pres">
      <dgm:prSet presAssocID="{2293D39B-862F-481A-920D-EBBE20A1F242}" presName="parentLeftMargin" presStyleLbl="node1" presStyleIdx="0" presStyleCnt="1"/>
      <dgm:spPr/>
    </dgm:pt>
    <dgm:pt modelId="{B3630349-1C8D-4E91-8816-042A51199DE1}" type="pres">
      <dgm:prSet presAssocID="{2293D39B-862F-481A-920D-EBBE20A1F242}" presName="parentText" presStyleLbl="node1" presStyleIdx="0" presStyleCnt="1">
        <dgm:presLayoutVars>
          <dgm:chMax val="0"/>
          <dgm:bulletEnabled val="1"/>
        </dgm:presLayoutVars>
      </dgm:prSet>
      <dgm:spPr/>
    </dgm:pt>
    <dgm:pt modelId="{5BAC7FC8-954E-44E2-A8BB-FE4A59C72E3D}" type="pres">
      <dgm:prSet presAssocID="{2293D39B-862F-481A-920D-EBBE20A1F242}" presName="negativeSpace" presStyleCnt="0"/>
      <dgm:spPr/>
    </dgm:pt>
    <dgm:pt modelId="{022749C6-9172-442E-8012-F471DB729790}" type="pres">
      <dgm:prSet presAssocID="{2293D39B-862F-481A-920D-EBBE20A1F242}" presName="childText" presStyleLbl="conFgAcc1" presStyleIdx="0" presStyleCnt="1">
        <dgm:presLayoutVars>
          <dgm:bulletEnabled val="1"/>
        </dgm:presLayoutVars>
      </dgm:prSet>
      <dgm:spPr/>
    </dgm:pt>
  </dgm:ptLst>
  <dgm:cxnLst>
    <dgm:cxn modelId="{88826F39-9FD8-4F0D-9A92-38088D31CA85}" srcId="{2293D39B-862F-481A-920D-EBBE20A1F242}" destId="{EAD27348-7778-4010-8B66-51F13D9669D7}" srcOrd="2" destOrd="0" parTransId="{6E8127B4-142E-49F8-AD6D-39675DD30FB8}" sibTransId="{82C9AB03-3A16-496A-8FB9-68CA50D687A3}"/>
    <dgm:cxn modelId="{59092E57-0B4D-4445-87E5-3644B7A460C0}" srcId="{2293D39B-862F-481A-920D-EBBE20A1F242}" destId="{C9AC0E32-4DA7-4877-81D0-7E42BFA1DACE}" srcOrd="3" destOrd="0" parTransId="{6FF8704F-8254-48EF-B429-1397533BBBC3}" sibTransId="{4622F578-5DEF-430E-91E7-FCFA48B645AB}"/>
    <dgm:cxn modelId="{F0168762-8DCA-41AA-B059-1C923F38D45C}" type="presOf" srcId="{EAD27348-7778-4010-8B66-51F13D9669D7}" destId="{022749C6-9172-442E-8012-F471DB729790}" srcOrd="0" destOrd="2" presId="urn:microsoft.com/office/officeart/2005/8/layout/list1"/>
    <dgm:cxn modelId="{430B4069-DB28-47E9-B99C-618F3B42D80B}" type="presOf" srcId="{2AF55C0A-DB74-4E09-87E4-A3D32C1E1107}" destId="{022749C6-9172-442E-8012-F471DB729790}" srcOrd="0" destOrd="1" presId="urn:microsoft.com/office/officeart/2005/8/layout/list1"/>
    <dgm:cxn modelId="{92A7EF74-610B-4497-8957-7B9EC8C2F577}" type="presOf" srcId="{3F38BA7E-A780-47B7-889A-FE2FF6F73868}" destId="{022749C6-9172-442E-8012-F471DB729790}" srcOrd="0" destOrd="0" presId="urn:microsoft.com/office/officeart/2005/8/layout/list1"/>
    <dgm:cxn modelId="{48BAB27B-FBE3-4BD6-905F-BF85D60C660C}" type="presOf" srcId="{7BEAA18D-0C3B-48D5-91E7-5E9570FDE681}" destId="{44ADF873-F379-4BA7-A52F-9D9DC286DB76}" srcOrd="0" destOrd="0" presId="urn:microsoft.com/office/officeart/2005/8/layout/list1"/>
    <dgm:cxn modelId="{4FD175AD-0144-42C0-B4D0-5D040C997A38}" srcId="{2293D39B-862F-481A-920D-EBBE20A1F242}" destId="{2AF55C0A-DB74-4E09-87E4-A3D32C1E1107}" srcOrd="1" destOrd="0" parTransId="{808B4FA7-5B5C-40A5-8282-2B53035CB5CC}" sibTransId="{4B93E8AA-F9CE-4BB2-9B1B-B4475E474F68}"/>
    <dgm:cxn modelId="{80741EBD-4EAF-4D4C-B390-6341485FEBDD}" srcId="{7BEAA18D-0C3B-48D5-91E7-5E9570FDE681}" destId="{2293D39B-862F-481A-920D-EBBE20A1F242}" srcOrd="0" destOrd="0" parTransId="{8E3270A4-D1B5-46D8-BD22-497323840F6D}" sibTransId="{567B6B8F-657C-4C23-81D9-06365FF8D4CB}"/>
    <dgm:cxn modelId="{867E7DC5-26C2-42B0-95E6-9601277D0F3C}" type="presOf" srcId="{2293D39B-862F-481A-920D-EBBE20A1F242}" destId="{B3630349-1C8D-4E91-8816-042A51199DE1}" srcOrd="1" destOrd="0" presId="urn:microsoft.com/office/officeart/2005/8/layout/list1"/>
    <dgm:cxn modelId="{FDBF01CC-4E27-4EAC-A76F-18F6127302EF}" type="presOf" srcId="{2293D39B-862F-481A-920D-EBBE20A1F242}" destId="{5A099A65-625A-487D-856F-29BE339D7721}" srcOrd="0" destOrd="0" presId="urn:microsoft.com/office/officeart/2005/8/layout/list1"/>
    <dgm:cxn modelId="{8644BCE2-C07B-4FB0-948D-A1A457DA05E6}" type="presOf" srcId="{C9AC0E32-4DA7-4877-81D0-7E42BFA1DACE}" destId="{022749C6-9172-442E-8012-F471DB729790}" srcOrd="0" destOrd="3" presId="urn:microsoft.com/office/officeart/2005/8/layout/list1"/>
    <dgm:cxn modelId="{65D921FA-2C45-49E1-A4F6-CCA6040FA8DF}" srcId="{2293D39B-862F-481A-920D-EBBE20A1F242}" destId="{3F38BA7E-A780-47B7-889A-FE2FF6F73868}" srcOrd="0" destOrd="0" parTransId="{648ED7C3-9333-4BB5-AB8B-CC0960231656}" sibTransId="{0C16F085-41DD-48CB-9D28-3B40C8445C96}"/>
    <dgm:cxn modelId="{4311001E-9D91-4ACC-A690-B594C8ECB0E9}" type="presParOf" srcId="{44ADF873-F379-4BA7-A52F-9D9DC286DB76}" destId="{9EE7ADEE-F875-4813-A254-4D360C25813B}" srcOrd="0" destOrd="0" presId="urn:microsoft.com/office/officeart/2005/8/layout/list1"/>
    <dgm:cxn modelId="{95DE8876-A6F4-4A0A-AEAA-C25FD3396179}" type="presParOf" srcId="{9EE7ADEE-F875-4813-A254-4D360C25813B}" destId="{5A099A65-625A-487D-856F-29BE339D7721}" srcOrd="0" destOrd="0" presId="urn:microsoft.com/office/officeart/2005/8/layout/list1"/>
    <dgm:cxn modelId="{DB093AD3-79D2-4F6E-B0DF-8E95164D54D1}" type="presParOf" srcId="{9EE7ADEE-F875-4813-A254-4D360C25813B}" destId="{B3630349-1C8D-4E91-8816-042A51199DE1}" srcOrd="1" destOrd="0" presId="urn:microsoft.com/office/officeart/2005/8/layout/list1"/>
    <dgm:cxn modelId="{3ADE32AF-A9B2-4723-A5ED-06562A9F2831}" type="presParOf" srcId="{44ADF873-F379-4BA7-A52F-9D9DC286DB76}" destId="{5BAC7FC8-954E-44E2-A8BB-FE4A59C72E3D}" srcOrd="1" destOrd="0" presId="urn:microsoft.com/office/officeart/2005/8/layout/list1"/>
    <dgm:cxn modelId="{AB2E48C8-2B18-4994-A76F-FBDA64FB51A3}" type="presParOf" srcId="{44ADF873-F379-4BA7-A52F-9D9DC286DB76}" destId="{022749C6-9172-442E-8012-F471DB72979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45D93E5-8058-4BAF-9DB9-ED97CFFC3D72}"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GB"/>
        </a:p>
      </dgm:t>
    </dgm:pt>
    <dgm:pt modelId="{6490D838-0EA8-4EAF-8712-AF883416E69D}">
      <dgm:prSet custT="1"/>
      <dgm:spPr/>
      <dgm:t>
        <a:bodyPr/>
        <a:lstStyle/>
        <a:p>
          <a:r>
            <a:rPr lang="en-GB" sz="1400" b="1" dirty="0"/>
            <a:t>Median follow-up 22.3 months</a:t>
          </a:r>
          <a:r>
            <a:rPr lang="en-GB" sz="1400" b="1" baseline="30000" dirty="0"/>
            <a:t>2</a:t>
          </a:r>
          <a:endParaRPr lang="en-GB" sz="1400" baseline="30000" dirty="0"/>
        </a:p>
      </dgm:t>
    </dgm:pt>
    <dgm:pt modelId="{CE31ED36-83A4-47C7-B41F-2E7BA25EB73C}" type="parTrans" cxnId="{78CBFACB-7B02-4776-84A2-30672297FB31}">
      <dgm:prSet/>
      <dgm:spPr/>
      <dgm:t>
        <a:bodyPr/>
        <a:lstStyle/>
        <a:p>
          <a:endParaRPr lang="en-GB" sz="1400"/>
        </a:p>
      </dgm:t>
    </dgm:pt>
    <dgm:pt modelId="{57431F90-DB16-4284-BB1C-C89DE361C9A3}" type="sibTrans" cxnId="{78CBFACB-7B02-4776-84A2-30672297FB31}">
      <dgm:prSet/>
      <dgm:spPr/>
      <dgm:t>
        <a:bodyPr/>
        <a:lstStyle/>
        <a:p>
          <a:endParaRPr lang="en-GB" sz="1400"/>
        </a:p>
      </dgm:t>
    </dgm:pt>
    <dgm:pt modelId="{E7A920BC-AC40-4794-BF00-CDEB7EED422C}">
      <dgm:prSet custT="1"/>
      <dgm:spPr/>
      <dgm:t>
        <a:bodyPr/>
        <a:lstStyle/>
        <a:p>
          <a:r>
            <a:rPr lang="en-US" sz="1400" b="1" dirty="0">
              <a:solidFill>
                <a:srgbClr val="FF0000"/>
              </a:solidFill>
            </a:rPr>
            <a:t>44% MRD-neg CR at any time</a:t>
          </a:r>
          <a:endParaRPr lang="en-GB" sz="1400" dirty="0">
            <a:solidFill>
              <a:srgbClr val="FF0000"/>
            </a:solidFill>
          </a:endParaRPr>
        </a:p>
      </dgm:t>
    </dgm:pt>
    <dgm:pt modelId="{46B623AA-F269-4317-8549-5072C5F91538}" type="parTrans" cxnId="{6B503213-55BE-4F66-B5B1-00B6EEA6F51B}">
      <dgm:prSet/>
      <dgm:spPr/>
      <dgm:t>
        <a:bodyPr/>
        <a:lstStyle/>
        <a:p>
          <a:endParaRPr lang="en-GB" sz="1400"/>
        </a:p>
      </dgm:t>
    </dgm:pt>
    <dgm:pt modelId="{ECD54C52-6D5E-46DA-8580-C6F37146BDD2}" type="sibTrans" cxnId="{6B503213-55BE-4F66-B5B1-00B6EEA6F51B}">
      <dgm:prSet/>
      <dgm:spPr/>
      <dgm:t>
        <a:bodyPr/>
        <a:lstStyle/>
        <a:p>
          <a:endParaRPr lang="en-GB" sz="1400"/>
        </a:p>
      </dgm:t>
    </dgm:pt>
    <dgm:pt modelId="{775A05F5-AA34-4DB7-843E-2E7BDE74DB45}">
      <dgm:prSet custT="1"/>
      <dgm:spPr/>
      <dgm:t>
        <a:bodyPr/>
        <a:lstStyle/>
        <a:p>
          <a:r>
            <a:rPr lang="en-GB" sz="1400" b="1" dirty="0">
              <a:solidFill>
                <a:srgbClr val="FF0000"/>
              </a:solidFill>
            </a:rPr>
            <a:t>Of these patients, 64% were MRD-neg at 12 months</a:t>
          </a:r>
        </a:p>
      </dgm:t>
    </dgm:pt>
    <dgm:pt modelId="{6B92AB37-BF46-4B63-99CF-7EB03E89A89F}" type="parTrans" cxnId="{A773FAB4-084E-487B-8CC5-F3CFB2279604}">
      <dgm:prSet/>
      <dgm:spPr/>
      <dgm:t>
        <a:bodyPr/>
        <a:lstStyle/>
        <a:p>
          <a:endParaRPr lang="en-GB" sz="1400"/>
        </a:p>
      </dgm:t>
    </dgm:pt>
    <dgm:pt modelId="{0A8F9034-ADE1-4886-BF17-523D21C76B92}" type="sibTrans" cxnId="{A773FAB4-084E-487B-8CC5-F3CFB2279604}">
      <dgm:prSet/>
      <dgm:spPr/>
      <dgm:t>
        <a:bodyPr/>
        <a:lstStyle/>
        <a:p>
          <a:endParaRPr lang="en-GB" sz="1400"/>
        </a:p>
      </dgm:t>
    </dgm:pt>
    <dgm:pt modelId="{A16D1031-1D96-40DD-BC3F-2338F25C4B40}">
      <dgm:prSet custT="1"/>
      <dgm:spPr/>
      <dgm:t>
        <a:bodyPr/>
        <a:lstStyle/>
        <a:p>
          <a:r>
            <a:rPr lang="en-GB" sz="1400" b="1" dirty="0">
              <a:solidFill>
                <a:srgbClr val="FF0000"/>
              </a:solidFill>
            </a:rPr>
            <a:t>57% MRD-neg VGPR at any time</a:t>
          </a:r>
        </a:p>
      </dgm:t>
    </dgm:pt>
    <dgm:pt modelId="{6D9B39ED-0882-426B-93FD-E8259A155F9F}" type="parTrans" cxnId="{2343995A-FA6D-4D97-AE0C-33645352FB17}">
      <dgm:prSet/>
      <dgm:spPr/>
      <dgm:t>
        <a:bodyPr/>
        <a:lstStyle/>
        <a:p>
          <a:endParaRPr lang="en-GB" sz="1400"/>
        </a:p>
      </dgm:t>
    </dgm:pt>
    <dgm:pt modelId="{7BB6F526-1E2D-496D-9EA3-45286EDA1DF9}" type="sibTrans" cxnId="{2343995A-FA6D-4D97-AE0C-33645352FB17}">
      <dgm:prSet/>
      <dgm:spPr/>
      <dgm:t>
        <a:bodyPr/>
        <a:lstStyle/>
        <a:p>
          <a:endParaRPr lang="en-GB" sz="1400"/>
        </a:p>
      </dgm:t>
    </dgm:pt>
    <dgm:pt modelId="{0609D8A6-8CB5-45C9-8300-7178BF4DED49}">
      <dgm:prSet custT="1"/>
      <dgm:spPr/>
      <dgm:t>
        <a:bodyPr/>
        <a:lstStyle/>
        <a:p>
          <a:r>
            <a:rPr lang="en-GB" sz="1400" b="1" dirty="0">
              <a:solidFill>
                <a:srgbClr val="FF0000"/>
              </a:solidFill>
            </a:rPr>
            <a:t>Of these patients, 72% were MRD-neg at 12 months</a:t>
          </a:r>
        </a:p>
      </dgm:t>
    </dgm:pt>
    <dgm:pt modelId="{52ED43E0-AF3F-4341-9030-C256E5A46DDE}" type="parTrans" cxnId="{A4208973-C80B-4F26-8432-DA31351CD50B}">
      <dgm:prSet/>
      <dgm:spPr/>
      <dgm:t>
        <a:bodyPr/>
        <a:lstStyle/>
        <a:p>
          <a:endParaRPr lang="en-GB" sz="1400"/>
        </a:p>
      </dgm:t>
    </dgm:pt>
    <dgm:pt modelId="{3B506735-B78E-4ACE-8C42-23D028961AF1}" type="sibTrans" cxnId="{A4208973-C80B-4F26-8432-DA31351CD50B}">
      <dgm:prSet/>
      <dgm:spPr/>
      <dgm:t>
        <a:bodyPr/>
        <a:lstStyle/>
        <a:p>
          <a:endParaRPr lang="en-GB" sz="1400"/>
        </a:p>
      </dgm:t>
    </dgm:pt>
    <dgm:pt modelId="{6FDE0704-8904-4689-921E-9F15DA2DDD24}">
      <dgm:prSet custT="1"/>
      <dgm:spPr/>
      <dgm:t>
        <a:bodyPr/>
        <a:lstStyle/>
        <a:p>
          <a:r>
            <a:rPr lang="en-GB" sz="1400" b="1" dirty="0"/>
            <a:t>Strong reductions in </a:t>
          </a:r>
          <a:r>
            <a:rPr lang="en-GB" sz="1400" b="1" dirty="0" err="1"/>
            <a:t>sFLCs</a:t>
          </a:r>
          <a:r>
            <a:rPr lang="en-GB" sz="1400" b="1" dirty="0"/>
            <a:t> across iberdomide dose levels, sustained through cycle 6</a:t>
          </a:r>
        </a:p>
      </dgm:t>
    </dgm:pt>
    <dgm:pt modelId="{AE6EDFCB-9780-4C03-910F-89D472CE24FE}" type="parTrans" cxnId="{78985B9C-2194-46E4-B91B-60A277744465}">
      <dgm:prSet/>
      <dgm:spPr/>
      <dgm:t>
        <a:bodyPr/>
        <a:lstStyle/>
        <a:p>
          <a:endParaRPr lang="en-GB" sz="1400"/>
        </a:p>
      </dgm:t>
    </dgm:pt>
    <dgm:pt modelId="{77FD25D0-174A-4D58-B612-43B563B21E9A}" type="sibTrans" cxnId="{78985B9C-2194-46E4-B91B-60A277744465}">
      <dgm:prSet/>
      <dgm:spPr/>
      <dgm:t>
        <a:bodyPr/>
        <a:lstStyle/>
        <a:p>
          <a:endParaRPr lang="en-GB" sz="1400"/>
        </a:p>
      </dgm:t>
    </dgm:pt>
    <dgm:pt modelId="{25F682E9-8D8D-4512-8B0D-504F8627FA47}" type="pres">
      <dgm:prSet presAssocID="{E45D93E5-8058-4BAF-9DB9-ED97CFFC3D72}" presName="Name0" presStyleCnt="0">
        <dgm:presLayoutVars>
          <dgm:dir/>
          <dgm:animLvl val="lvl"/>
          <dgm:resizeHandles val="exact"/>
        </dgm:presLayoutVars>
      </dgm:prSet>
      <dgm:spPr/>
    </dgm:pt>
    <dgm:pt modelId="{73F8BEBA-E8A9-49F1-A801-A194764BAD01}" type="pres">
      <dgm:prSet presAssocID="{6490D838-0EA8-4EAF-8712-AF883416E69D}" presName="composite" presStyleCnt="0"/>
      <dgm:spPr/>
    </dgm:pt>
    <dgm:pt modelId="{DACB0554-F7A9-467B-A6D5-8E5DD7D29362}" type="pres">
      <dgm:prSet presAssocID="{6490D838-0EA8-4EAF-8712-AF883416E69D}" presName="parTx" presStyleLbl="alignNode1" presStyleIdx="0" presStyleCnt="1">
        <dgm:presLayoutVars>
          <dgm:chMax val="0"/>
          <dgm:chPref val="0"/>
          <dgm:bulletEnabled val="1"/>
        </dgm:presLayoutVars>
      </dgm:prSet>
      <dgm:spPr/>
    </dgm:pt>
    <dgm:pt modelId="{DEB8E41B-4859-4E9C-812F-869542F4D299}" type="pres">
      <dgm:prSet presAssocID="{6490D838-0EA8-4EAF-8712-AF883416E69D}" presName="desTx" presStyleLbl="alignAccFollowNode1" presStyleIdx="0" presStyleCnt="1">
        <dgm:presLayoutVars>
          <dgm:bulletEnabled val="1"/>
        </dgm:presLayoutVars>
      </dgm:prSet>
      <dgm:spPr/>
    </dgm:pt>
  </dgm:ptLst>
  <dgm:cxnLst>
    <dgm:cxn modelId="{6B503213-55BE-4F66-B5B1-00B6EEA6F51B}" srcId="{6490D838-0EA8-4EAF-8712-AF883416E69D}" destId="{E7A920BC-AC40-4794-BF00-CDEB7EED422C}" srcOrd="0" destOrd="0" parTransId="{46B623AA-F269-4317-8549-5072C5F91538}" sibTransId="{ECD54C52-6D5E-46DA-8580-C6F37146BDD2}"/>
    <dgm:cxn modelId="{03C3982F-CB38-4E71-8CAE-A5DAACF62E81}" type="presOf" srcId="{E45D93E5-8058-4BAF-9DB9-ED97CFFC3D72}" destId="{25F682E9-8D8D-4512-8B0D-504F8627FA47}" srcOrd="0" destOrd="0" presId="urn:microsoft.com/office/officeart/2005/8/layout/hList1"/>
    <dgm:cxn modelId="{9160454C-7713-46F6-85BE-FD45FD29D947}" type="presOf" srcId="{0609D8A6-8CB5-45C9-8300-7178BF4DED49}" destId="{DEB8E41B-4859-4E9C-812F-869542F4D299}" srcOrd="0" destOrd="3" presId="urn:microsoft.com/office/officeart/2005/8/layout/hList1"/>
    <dgm:cxn modelId="{C66A7052-4210-4CBB-9500-384EB655C0F5}" type="presOf" srcId="{6490D838-0EA8-4EAF-8712-AF883416E69D}" destId="{DACB0554-F7A9-467B-A6D5-8E5DD7D29362}" srcOrd="0" destOrd="0" presId="urn:microsoft.com/office/officeart/2005/8/layout/hList1"/>
    <dgm:cxn modelId="{2343995A-FA6D-4D97-AE0C-33645352FB17}" srcId="{6490D838-0EA8-4EAF-8712-AF883416E69D}" destId="{A16D1031-1D96-40DD-BC3F-2338F25C4B40}" srcOrd="1" destOrd="0" parTransId="{6D9B39ED-0882-426B-93FD-E8259A155F9F}" sibTransId="{7BB6F526-1E2D-496D-9EA3-45286EDA1DF9}"/>
    <dgm:cxn modelId="{A4208973-C80B-4F26-8432-DA31351CD50B}" srcId="{A16D1031-1D96-40DD-BC3F-2338F25C4B40}" destId="{0609D8A6-8CB5-45C9-8300-7178BF4DED49}" srcOrd="0" destOrd="0" parTransId="{52ED43E0-AF3F-4341-9030-C256E5A46DDE}" sibTransId="{3B506735-B78E-4ACE-8C42-23D028961AF1}"/>
    <dgm:cxn modelId="{AB7BB885-5CF9-4FC4-88D1-F6105B51FCD9}" type="presOf" srcId="{6FDE0704-8904-4689-921E-9F15DA2DDD24}" destId="{DEB8E41B-4859-4E9C-812F-869542F4D299}" srcOrd="0" destOrd="4" presId="urn:microsoft.com/office/officeart/2005/8/layout/hList1"/>
    <dgm:cxn modelId="{5BF23089-36A9-47DA-B7A0-B1340A54692D}" type="presOf" srcId="{A16D1031-1D96-40DD-BC3F-2338F25C4B40}" destId="{DEB8E41B-4859-4E9C-812F-869542F4D299}" srcOrd="0" destOrd="2" presId="urn:microsoft.com/office/officeart/2005/8/layout/hList1"/>
    <dgm:cxn modelId="{679C9D9B-08FF-4BDA-A4C6-185AA7D75F7E}" type="presOf" srcId="{775A05F5-AA34-4DB7-843E-2E7BDE74DB45}" destId="{DEB8E41B-4859-4E9C-812F-869542F4D299}" srcOrd="0" destOrd="1" presId="urn:microsoft.com/office/officeart/2005/8/layout/hList1"/>
    <dgm:cxn modelId="{78985B9C-2194-46E4-B91B-60A277744465}" srcId="{6490D838-0EA8-4EAF-8712-AF883416E69D}" destId="{6FDE0704-8904-4689-921E-9F15DA2DDD24}" srcOrd="2" destOrd="0" parTransId="{AE6EDFCB-9780-4C03-910F-89D472CE24FE}" sibTransId="{77FD25D0-174A-4D58-B612-43B563B21E9A}"/>
    <dgm:cxn modelId="{A773FAB4-084E-487B-8CC5-F3CFB2279604}" srcId="{E7A920BC-AC40-4794-BF00-CDEB7EED422C}" destId="{775A05F5-AA34-4DB7-843E-2E7BDE74DB45}" srcOrd="0" destOrd="0" parTransId="{6B92AB37-BF46-4B63-99CF-7EB03E89A89F}" sibTransId="{0A8F9034-ADE1-4886-BF17-523D21C76B92}"/>
    <dgm:cxn modelId="{78CBFACB-7B02-4776-84A2-30672297FB31}" srcId="{E45D93E5-8058-4BAF-9DB9-ED97CFFC3D72}" destId="{6490D838-0EA8-4EAF-8712-AF883416E69D}" srcOrd="0" destOrd="0" parTransId="{CE31ED36-83A4-47C7-B41F-2E7BA25EB73C}" sibTransId="{57431F90-DB16-4284-BB1C-C89DE361C9A3}"/>
    <dgm:cxn modelId="{6CB589CC-70C4-4921-A756-84B5E36FC949}" type="presOf" srcId="{E7A920BC-AC40-4794-BF00-CDEB7EED422C}" destId="{DEB8E41B-4859-4E9C-812F-869542F4D299}" srcOrd="0" destOrd="0" presId="urn:microsoft.com/office/officeart/2005/8/layout/hList1"/>
    <dgm:cxn modelId="{D5AD7E60-ABC3-44F5-85A9-ADD1FFA8FB59}" type="presParOf" srcId="{25F682E9-8D8D-4512-8B0D-504F8627FA47}" destId="{73F8BEBA-E8A9-49F1-A801-A194764BAD01}" srcOrd="0" destOrd="0" presId="urn:microsoft.com/office/officeart/2005/8/layout/hList1"/>
    <dgm:cxn modelId="{D380C88C-B605-4E27-A6AA-6DFDD811FC05}" type="presParOf" srcId="{73F8BEBA-E8A9-49F1-A801-A194764BAD01}" destId="{DACB0554-F7A9-467B-A6D5-8E5DD7D29362}" srcOrd="0" destOrd="0" presId="urn:microsoft.com/office/officeart/2005/8/layout/hList1"/>
    <dgm:cxn modelId="{5BE48A68-32E6-4FCA-B4D8-94E32677468C}" type="presParOf" srcId="{73F8BEBA-E8A9-49F1-A801-A194764BAD01}" destId="{DEB8E41B-4859-4E9C-812F-869542F4D299}"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5D93E5-8058-4BAF-9DB9-ED97CFFC3D72}"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GB"/>
        </a:p>
      </dgm:t>
    </dgm:pt>
    <dgm:pt modelId="{6490D838-0EA8-4EAF-8712-AF883416E69D}">
      <dgm:prSet/>
      <dgm:spPr/>
      <dgm:t>
        <a:bodyPr/>
        <a:lstStyle/>
        <a:p>
          <a:r>
            <a:rPr lang="en-GB" b="1" dirty="0"/>
            <a:t>Activity</a:t>
          </a:r>
          <a:endParaRPr lang="en-GB" dirty="0"/>
        </a:p>
      </dgm:t>
    </dgm:pt>
    <dgm:pt modelId="{CE31ED36-83A4-47C7-B41F-2E7BA25EB73C}" type="parTrans" cxnId="{78CBFACB-7B02-4776-84A2-30672297FB31}">
      <dgm:prSet/>
      <dgm:spPr/>
      <dgm:t>
        <a:bodyPr/>
        <a:lstStyle/>
        <a:p>
          <a:endParaRPr lang="en-GB"/>
        </a:p>
      </dgm:t>
    </dgm:pt>
    <dgm:pt modelId="{57431F90-DB16-4284-BB1C-C89DE361C9A3}" type="sibTrans" cxnId="{78CBFACB-7B02-4776-84A2-30672297FB31}">
      <dgm:prSet/>
      <dgm:spPr/>
      <dgm:t>
        <a:bodyPr/>
        <a:lstStyle/>
        <a:p>
          <a:endParaRPr lang="en-GB"/>
        </a:p>
      </dgm:t>
    </dgm:pt>
    <dgm:pt modelId="{E7A920BC-AC40-4794-BF00-CDEB7EED422C}">
      <dgm:prSet/>
      <dgm:spPr/>
      <dgm:t>
        <a:bodyPr/>
        <a:lstStyle/>
        <a:p>
          <a:r>
            <a:rPr lang="en-GB" b="1" dirty="0"/>
            <a:t>&gt;90% </a:t>
          </a:r>
          <a:r>
            <a:rPr lang="en-GB" b="1" dirty="0" err="1"/>
            <a:t>sFLC</a:t>
          </a:r>
          <a:r>
            <a:rPr lang="en-GB" b="1" dirty="0"/>
            <a:t> reductions across all dose levels</a:t>
          </a:r>
          <a:endParaRPr lang="en-GB" dirty="0"/>
        </a:p>
      </dgm:t>
    </dgm:pt>
    <dgm:pt modelId="{46B623AA-F269-4317-8549-5072C5F91538}" type="parTrans" cxnId="{6B503213-55BE-4F66-B5B1-00B6EEA6F51B}">
      <dgm:prSet/>
      <dgm:spPr/>
      <dgm:t>
        <a:bodyPr/>
        <a:lstStyle/>
        <a:p>
          <a:endParaRPr lang="en-GB"/>
        </a:p>
      </dgm:t>
    </dgm:pt>
    <dgm:pt modelId="{ECD54C52-6D5E-46DA-8580-C6F37146BDD2}" type="sibTrans" cxnId="{6B503213-55BE-4F66-B5B1-00B6EEA6F51B}">
      <dgm:prSet/>
      <dgm:spPr/>
      <dgm:t>
        <a:bodyPr/>
        <a:lstStyle/>
        <a:p>
          <a:endParaRPr lang="en-GB"/>
        </a:p>
      </dgm:t>
    </dgm:pt>
    <dgm:pt modelId="{CD23E067-EA84-4E27-9179-203092251306}">
      <dgm:prSet/>
      <dgm:spPr/>
      <dgm:t>
        <a:bodyPr/>
        <a:lstStyle/>
        <a:p>
          <a:r>
            <a:rPr lang="en-GB" b="1" dirty="0"/>
            <a:t>ORR 100%</a:t>
          </a:r>
          <a:endParaRPr lang="en-GB" dirty="0"/>
        </a:p>
      </dgm:t>
    </dgm:pt>
    <dgm:pt modelId="{35B217FB-0ED4-4D98-8BBD-25D84817B050}" type="parTrans" cxnId="{7731D7FB-288A-48B0-8981-40B125AF0CD9}">
      <dgm:prSet/>
      <dgm:spPr/>
      <dgm:t>
        <a:bodyPr/>
        <a:lstStyle/>
        <a:p>
          <a:endParaRPr lang="en-GB"/>
        </a:p>
      </dgm:t>
    </dgm:pt>
    <dgm:pt modelId="{2D70E2FB-66F6-44AE-B2EF-40189B41DE7A}" type="sibTrans" cxnId="{7731D7FB-288A-48B0-8981-40B125AF0CD9}">
      <dgm:prSet/>
      <dgm:spPr/>
      <dgm:t>
        <a:bodyPr/>
        <a:lstStyle/>
        <a:p>
          <a:endParaRPr lang="en-GB"/>
        </a:p>
      </dgm:t>
    </dgm:pt>
    <dgm:pt modelId="{659C06F4-D9AC-4CC3-A779-2AC82FA1C77C}">
      <dgm:prSet/>
      <dgm:spPr/>
      <dgm:t>
        <a:bodyPr/>
        <a:lstStyle/>
        <a:p>
          <a:r>
            <a:rPr lang="en-GB" b="1" dirty="0"/>
            <a:t>6 patients proceeded to ASCT</a:t>
          </a:r>
          <a:endParaRPr lang="en-GB" dirty="0"/>
        </a:p>
      </dgm:t>
    </dgm:pt>
    <dgm:pt modelId="{901211F1-41DE-40E0-8045-35221496E01B}" type="parTrans" cxnId="{296E3A97-A5D2-4138-AD40-791D30F425B4}">
      <dgm:prSet/>
      <dgm:spPr/>
      <dgm:t>
        <a:bodyPr/>
        <a:lstStyle/>
        <a:p>
          <a:endParaRPr lang="en-GB"/>
        </a:p>
      </dgm:t>
    </dgm:pt>
    <dgm:pt modelId="{1C083A45-3FDE-44DE-AC8B-D8C3BD9308F2}" type="sibTrans" cxnId="{296E3A97-A5D2-4138-AD40-791D30F425B4}">
      <dgm:prSet/>
      <dgm:spPr/>
      <dgm:t>
        <a:bodyPr/>
        <a:lstStyle/>
        <a:p>
          <a:endParaRPr lang="en-GB"/>
        </a:p>
      </dgm:t>
    </dgm:pt>
    <dgm:pt modelId="{3517CE97-AD51-47A2-8E11-7094ADB55808}">
      <dgm:prSet/>
      <dgm:spPr/>
      <dgm:t>
        <a:bodyPr/>
        <a:lstStyle/>
        <a:p>
          <a:r>
            <a:rPr lang="en-GB" b="1" dirty="0"/>
            <a:t>At 3 months post-ASCT, ORR 100% (3 CRs, 2 VGPRs, 1 PR)</a:t>
          </a:r>
          <a:endParaRPr lang="en-GB" dirty="0"/>
        </a:p>
      </dgm:t>
    </dgm:pt>
    <dgm:pt modelId="{34477D19-CB9D-438C-BA34-65F24960C03A}" type="parTrans" cxnId="{1857CECE-0DCB-4CDF-96BC-97695C0DB7ED}">
      <dgm:prSet/>
      <dgm:spPr/>
      <dgm:t>
        <a:bodyPr/>
        <a:lstStyle/>
        <a:p>
          <a:endParaRPr lang="en-GB"/>
        </a:p>
      </dgm:t>
    </dgm:pt>
    <dgm:pt modelId="{F31B5ED8-606D-4569-B9C1-F84D05CA927F}" type="sibTrans" cxnId="{1857CECE-0DCB-4CDF-96BC-97695C0DB7ED}">
      <dgm:prSet/>
      <dgm:spPr/>
      <dgm:t>
        <a:bodyPr/>
        <a:lstStyle/>
        <a:p>
          <a:endParaRPr lang="en-GB"/>
        </a:p>
      </dgm:t>
    </dgm:pt>
    <dgm:pt modelId="{1776A2CE-1903-47ED-B811-66385E8DAB93}">
      <dgm:prSet/>
      <dgm:spPr/>
      <dgm:t>
        <a:bodyPr/>
        <a:lstStyle/>
        <a:p>
          <a:r>
            <a:rPr lang="en-GB" b="1" dirty="0"/>
            <a:t>Median PFS not reached</a:t>
          </a:r>
          <a:endParaRPr lang="en-GB" dirty="0"/>
        </a:p>
      </dgm:t>
    </dgm:pt>
    <dgm:pt modelId="{1BF2F595-D206-4345-9068-EFD442F9DE5D}" type="parTrans" cxnId="{BC9A0F5C-E079-4DE2-9BDF-F30F8F8FC596}">
      <dgm:prSet/>
      <dgm:spPr/>
      <dgm:t>
        <a:bodyPr/>
        <a:lstStyle/>
        <a:p>
          <a:endParaRPr lang="en-GB"/>
        </a:p>
      </dgm:t>
    </dgm:pt>
    <dgm:pt modelId="{AA621B02-2435-49AF-845A-7FF0C39E37BB}" type="sibTrans" cxnId="{BC9A0F5C-E079-4DE2-9BDF-F30F8F8FC596}">
      <dgm:prSet/>
      <dgm:spPr/>
      <dgm:t>
        <a:bodyPr/>
        <a:lstStyle/>
        <a:p>
          <a:endParaRPr lang="en-GB"/>
        </a:p>
      </dgm:t>
    </dgm:pt>
    <dgm:pt modelId="{6D09E953-E57B-46BC-86AA-5F31B9CC7215}">
      <dgm:prSet/>
      <dgm:spPr/>
      <dgm:t>
        <a:bodyPr/>
        <a:lstStyle/>
        <a:p>
          <a:r>
            <a:rPr lang="en-GB" b="1" dirty="0"/>
            <a:t>1 patient with documented </a:t>
          </a:r>
          <a:r>
            <a:rPr lang="en-GB" b="1" dirty="0" err="1"/>
            <a:t>sCR</a:t>
          </a:r>
          <a:r>
            <a:rPr lang="en-GB" b="1" dirty="0"/>
            <a:t> and MRD-neg at data cutoff</a:t>
          </a:r>
        </a:p>
      </dgm:t>
    </dgm:pt>
    <dgm:pt modelId="{7D8F777E-AB17-4864-AF8C-F5B402E59029}" type="parTrans" cxnId="{FDD091A1-9EF8-4E3A-86AE-62342F0501A9}">
      <dgm:prSet/>
      <dgm:spPr/>
      <dgm:t>
        <a:bodyPr/>
        <a:lstStyle/>
        <a:p>
          <a:endParaRPr lang="en-GB"/>
        </a:p>
      </dgm:t>
    </dgm:pt>
    <dgm:pt modelId="{F7422166-04ED-4CC2-8C74-7477D11F86AE}" type="sibTrans" cxnId="{FDD091A1-9EF8-4E3A-86AE-62342F0501A9}">
      <dgm:prSet/>
      <dgm:spPr/>
      <dgm:t>
        <a:bodyPr/>
        <a:lstStyle/>
        <a:p>
          <a:endParaRPr lang="en-GB"/>
        </a:p>
      </dgm:t>
    </dgm:pt>
    <dgm:pt modelId="{25F682E9-8D8D-4512-8B0D-504F8627FA47}" type="pres">
      <dgm:prSet presAssocID="{E45D93E5-8058-4BAF-9DB9-ED97CFFC3D72}" presName="Name0" presStyleCnt="0">
        <dgm:presLayoutVars>
          <dgm:dir/>
          <dgm:animLvl val="lvl"/>
          <dgm:resizeHandles val="exact"/>
        </dgm:presLayoutVars>
      </dgm:prSet>
      <dgm:spPr/>
    </dgm:pt>
    <dgm:pt modelId="{73F8BEBA-E8A9-49F1-A801-A194764BAD01}" type="pres">
      <dgm:prSet presAssocID="{6490D838-0EA8-4EAF-8712-AF883416E69D}" presName="composite" presStyleCnt="0"/>
      <dgm:spPr/>
    </dgm:pt>
    <dgm:pt modelId="{DACB0554-F7A9-467B-A6D5-8E5DD7D29362}" type="pres">
      <dgm:prSet presAssocID="{6490D838-0EA8-4EAF-8712-AF883416E69D}" presName="parTx" presStyleLbl="alignNode1" presStyleIdx="0" presStyleCnt="1">
        <dgm:presLayoutVars>
          <dgm:chMax val="0"/>
          <dgm:chPref val="0"/>
          <dgm:bulletEnabled val="1"/>
        </dgm:presLayoutVars>
      </dgm:prSet>
      <dgm:spPr/>
    </dgm:pt>
    <dgm:pt modelId="{DEB8E41B-4859-4E9C-812F-869542F4D299}" type="pres">
      <dgm:prSet presAssocID="{6490D838-0EA8-4EAF-8712-AF883416E69D}" presName="desTx" presStyleLbl="alignAccFollowNode1" presStyleIdx="0" presStyleCnt="1">
        <dgm:presLayoutVars>
          <dgm:bulletEnabled val="1"/>
        </dgm:presLayoutVars>
      </dgm:prSet>
      <dgm:spPr/>
    </dgm:pt>
  </dgm:ptLst>
  <dgm:cxnLst>
    <dgm:cxn modelId="{6B503213-55BE-4F66-B5B1-00B6EEA6F51B}" srcId="{6490D838-0EA8-4EAF-8712-AF883416E69D}" destId="{E7A920BC-AC40-4794-BF00-CDEB7EED422C}" srcOrd="0" destOrd="0" parTransId="{46B623AA-F269-4317-8549-5072C5F91538}" sibTransId="{ECD54C52-6D5E-46DA-8580-C6F37146BDD2}"/>
    <dgm:cxn modelId="{03C3982F-CB38-4E71-8CAE-A5DAACF62E81}" type="presOf" srcId="{E45D93E5-8058-4BAF-9DB9-ED97CFFC3D72}" destId="{25F682E9-8D8D-4512-8B0D-504F8627FA47}" srcOrd="0" destOrd="0" presId="urn:microsoft.com/office/officeart/2005/8/layout/hList1"/>
    <dgm:cxn modelId="{6BAEF159-D7B5-4F81-9AC4-159EB3938D7A}" type="presOf" srcId="{CD23E067-EA84-4E27-9179-203092251306}" destId="{DEB8E41B-4859-4E9C-812F-869542F4D299}" srcOrd="0" destOrd="1" presId="urn:microsoft.com/office/officeart/2005/8/layout/hList1"/>
    <dgm:cxn modelId="{BC9A0F5C-E079-4DE2-9BDF-F30F8F8FC596}" srcId="{6490D838-0EA8-4EAF-8712-AF883416E69D}" destId="{1776A2CE-1903-47ED-B811-66385E8DAB93}" srcOrd="5" destOrd="0" parTransId="{1BF2F595-D206-4345-9068-EFD442F9DE5D}" sibTransId="{AA621B02-2435-49AF-845A-7FF0C39E37BB}"/>
    <dgm:cxn modelId="{9FABB385-52D4-4657-A042-50163D0DAB47}" type="presOf" srcId="{659C06F4-D9AC-4CC3-A779-2AC82FA1C77C}" destId="{DEB8E41B-4859-4E9C-812F-869542F4D299}" srcOrd="0" destOrd="2" presId="urn:microsoft.com/office/officeart/2005/8/layout/hList1"/>
    <dgm:cxn modelId="{296E3A97-A5D2-4138-AD40-791D30F425B4}" srcId="{6490D838-0EA8-4EAF-8712-AF883416E69D}" destId="{659C06F4-D9AC-4CC3-A779-2AC82FA1C77C}" srcOrd="2" destOrd="0" parTransId="{901211F1-41DE-40E0-8045-35221496E01B}" sibTransId="{1C083A45-3FDE-44DE-AC8B-D8C3BD9308F2}"/>
    <dgm:cxn modelId="{FDD091A1-9EF8-4E3A-86AE-62342F0501A9}" srcId="{6490D838-0EA8-4EAF-8712-AF883416E69D}" destId="{6D09E953-E57B-46BC-86AA-5F31B9CC7215}" srcOrd="4" destOrd="0" parTransId="{7D8F777E-AB17-4864-AF8C-F5B402E59029}" sibTransId="{F7422166-04ED-4CC2-8C74-7477D11F86AE}"/>
    <dgm:cxn modelId="{B40410C1-EEC9-4978-BDA0-776E0C9174FB}" type="presOf" srcId="{1776A2CE-1903-47ED-B811-66385E8DAB93}" destId="{DEB8E41B-4859-4E9C-812F-869542F4D299}" srcOrd="0" destOrd="5" presId="urn:microsoft.com/office/officeart/2005/8/layout/hList1"/>
    <dgm:cxn modelId="{78CBFACB-7B02-4776-84A2-30672297FB31}" srcId="{E45D93E5-8058-4BAF-9DB9-ED97CFFC3D72}" destId="{6490D838-0EA8-4EAF-8712-AF883416E69D}" srcOrd="0" destOrd="0" parTransId="{CE31ED36-83A4-47C7-B41F-2E7BA25EB73C}" sibTransId="{57431F90-DB16-4284-BB1C-C89DE361C9A3}"/>
    <dgm:cxn modelId="{1857CECE-0DCB-4CDF-96BC-97695C0DB7ED}" srcId="{6490D838-0EA8-4EAF-8712-AF883416E69D}" destId="{3517CE97-AD51-47A2-8E11-7094ADB55808}" srcOrd="3" destOrd="0" parTransId="{34477D19-CB9D-438C-BA34-65F24960C03A}" sibTransId="{F31B5ED8-606D-4569-B9C1-F84D05CA927F}"/>
    <dgm:cxn modelId="{E14A9BDA-4D40-4285-9E9F-EB5D137C9DF4}" type="presOf" srcId="{6490D838-0EA8-4EAF-8712-AF883416E69D}" destId="{DACB0554-F7A9-467B-A6D5-8E5DD7D29362}" srcOrd="0" destOrd="0" presId="urn:microsoft.com/office/officeart/2005/8/layout/hList1"/>
    <dgm:cxn modelId="{CE76F3EA-9B6A-4394-8219-699936BEC329}" type="presOf" srcId="{6D09E953-E57B-46BC-86AA-5F31B9CC7215}" destId="{DEB8E41B-4859-4E9C-812F-869542F4D299}" srcOrd="0" destOrd="4" presId="urn:microsoft.com/office/officeart/2005/8/layout/hList1"/>
    <dgm:cxn modelId="{4522C4F9-710F-42D7-BAF6-E9C471172C32}" type="presOf" srcId="{3517CE97-AD51-47A2-8E11-7094ADB55808}" destId="{DEB8E41B-4859-4E9C-812F-869542F4D299}" srcOrd="0" destOrd="3" presId="urn:microsoft.com/office/officeart/2005/8/layout/hList1"/>
    <dgm:cxn modelId="{7731D7FB-288A-48B0-8981-40B125AF0CD9}" srcId="{6490D838-0EA8-4EAF-8712-AF883416E69D}" destId="{CD23E067-EA84-4E27-9179-203092251306}" srcOrd="1" destOrd="0" parTransId="{35B217FB-0ED4-4D98-8BBD-25D84817B050}" sibTransId="{2D70E2FB-66F6-44AE-B2EF-40189B41DE7A}"/>
    <dgm:cxn modelId="{9A0A92FF-0956-4715-A348-C0F9D9B5F5B3}" type="presOf" srcId="{E7A920BC-AC40-4794-BF00-CDEB7EED422C}" destId="{DEB8E41B-4859-4E9C-812F-869542F4D299}" srcOrd="0" destOrd="0" presId="urn:microsoft.com/office/officeart/2005/8/layout/hList1"/>
    <dgm:cxn modelId="{98864198-6A80-492D-A4BC-F71C6BB93CF5}" type="presParOf" srcId="{25F682E9-8D8D-4512-8B0D-504F8627FA47}" destId="{73F8BEBA-E8A9-49F1-A801-A194764BAD01}" srcOrd="0" destOrd="0" presId="urn:microsoft.com/office/officeart/2005/8/layout/hList1"/>
    <dgm:cxn modelId="{2605E839-C3DB-42C1-8CBE-CFDDD24CCBC3}" type="presParOf" srcId="{73F8BEBA-E8A9-49F1-A801-A194764BAD01}" destId="{DACB0554-F7A9-467B-A6D5-8E5DD7D29362}" srcOrd="0" destOrd="0" presId="urn:microsoft.com/office/officeart/2005/8/layout/hList1"/>
    <dgm:cxn modelId="{31D850C9-3F5E-428B-9529-640FCFF4129A}" type="presParOf" srcId="{73F8BEBA-E8A9-49F1-A801-A194764BAD01}" destId="{DEB8E41B-4859-4E9C-812F-869542F4D299}"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EAA18D-0C3B-48D5-91E7-5E9570FDE68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2293D39B-862F-481A-920D-EBBE20A1F242}">
      <dgm:prSet custT="1"/>
      <dgm:spPr/>
      <dgm:t>
        <a:bodyPr/>
        <a:lstStyle/>
        <a:p>
          <a:r>
            <a:rPr lang="en-GB" sz="1800" b="1" dirty="0"/>
            <a:t>120 NDMM patients</a:t>
          </a:r>
          <a:r>
            <a:rPr lang="en-GB" sz="1800" b="1" baseline="30000" dirty="0"/>
            <a:t>1</a:t>
          </a:r>
        </a:p>
      </dgm:t>
    </dgm:pt>
    <dgm:pt modelId="{8E3270A4-D1B5-46D8-BD22-497323840F6D}" type="parTrans" cxnId="{80741EBD-4EAF-4D4C-B390-6341485FEBDD}">
      <dgm:prSet/>
      <dgm:spPr/>
      <dgm:t>
        <a:bodyPr/>
        <a:lstStyle/>
        <a:p>
          <a:endParaRPr lang="en-GB" b="1"/>
        </a:p>
      </dgm:t>
    </dgm:pt>
    <dgm:pt modelId="{567B6B8F-657C-4C23-81D9-06365FF8D4CB}" type="sibTrans" cxnId="{80741EBD-4EAF-4D4C-B390-6341485FEBDD}">
      <dgm:prSet/>
      <dgm:spPr/>
      <dgm:t>
        <a:bodyPr/>
        <a:lstStyle/>
        <a:p>
          <a:endParaRPr lang="en-GB" b="1"/>
        </a:p>
      </dgm:t>
    </dgm:pt>
    <dgm:pt modelId="{3F38BA7E-A780-47B7-889A-FE2FF6F73868}">
      <dgm:prSet/>
      <dgm:spPr/>
      <dgm:t>
        <a:bodyPr/>
        <a:lstStyle/>
        <a:p>
          <a:r>
            <a:rPr lang="en-GB" b="1"/>
            <a:t>≥PR after PI-IMiD-containing induction, 1/2 ASCT, ± consolidation</a:t>
          </a:r>
        </a:p>
      </dgm:t>
    </dgm:pt>
    <dgm:pt modelId="{648ED7C3-9333-4BB5-AB8B-CC0960231656}" type="parTrans" cxnId="{65D921FA-2C45-49E1-A4F6-CCA6040FA8DF}">
      <dgm:prSet/>
      <dgm:spPr/>
      <dgm:t>
        <a:bodyPr/>
        <a:lstStyle/>
        <a:p>
          <a:endParaRPr lang="en-GB" b="1"/>
        </a:p>
      </dgm:t>
    </dgm:pt>
    <dgm:pt modelId="{0C16F085-41DD-48CB-9D28-3B40C8445C96}" type="sibTrans" cxnId="{65D921FA-2C45-49E1-A4F6-CCA6040FA8DF}">
      <dgm:prSet/>
      <dgm:spPr/>
      <dgm:t>
        <a:bodyPr/>
        <a:lstStyle/>
        <a:p>
          <a:endParaRPr lang="en-GB" b="1"/>
        </a:p>
      </dgm:t>
    </dgm:pt>
    <dgm:pt modelId="{2AF55C0A-DB74-4E09-87E4-A3D32C1E1107}">
      <dgm:prSet/>
      <dgm:spPr/>
      <dgm:t>
        <a:bodyPr/>
        <a:lstStyle/>
        <a:p>
          <a:r>
            <a:rPr lang="en-GB" b="1"/>
            <a:t>Median age 59 years, 54% male</a:t>
          </a:r>
        </a:p>
      </dgm:t>
    </dgm:pt>
    <dgm:pt modelId="{808B4FA7-5B5C-40A5-8282-2B53035CB5CC}" type="parTrans" cxnId="{4FD175AD-0144-42C0-B4D0-5D040C997A38}">
      <dgm:prSet/>
      <dgm:spPr/>
      <dgm:t>
        <a:bodyPr/>
        <a:lstStyle/>
        <a:p>
          <a:endParaRPr lang="en-GB" b="1"/>
        </a:p>
      </dgm:t>
    </dgm:pt>
    <dgm:pt modelId="{4B93E8AA-F9CE-4BB2-9B1B-B4475E474F68}" type="sibTrans" cxnId="{4FD175AD-0144-42C0-B4D0-5D040C997A38}">
      <dgm:prSet/>
      <dgm:spPr/>
      <dgm:t>
        <a:bodyPr/>
        <a:lstStyle/>
        <a:p>
          <a:endParaRPr lang="en-GB" b="1"/>
        </a:p>
      </dgm:t>
    </dgm:pt>
    <dgm:pt modelId="{C9AC0E32-4DA7-4877-81D0-7E42BFA1DACE}">
      <dgm:prSet/>
      <dgm:spPr/>
      <dgm:t>
        <a:bodyPr/>
        <a:lstStyle/>
        <a:p>
          <a:r>
            <a:rPr lang="en-GB" b="1"/>
            <a:t>31% / 57% / 12% R-ISS stage I / II / III</a:t>
          </a:r>
        </a:p>
      </dgm:t>
    </dgm:pt>
    <dgm:pt modelId="{6FF8704F-8254-48EF-B429-1397533BBBC3}" type="parTrans" cxnId="{59092E57-0B4D-4445-87E5-3644B7A460C0}">
      <dgm:prSet/>
      <dgm:spPr/>
      <dgm:t>
        <a:bodyPr/>
        <a:lstStyle/>
        <a:p>
          <a:endParaRPr lang="en-GB" b="1"/>
        </a:p>
      </dgm:t>
    </dgm:pt>
    <dgm:pt modelId="{4622F578-5DEF-430E-91E7-FCFA48B645AB}" type="sibTrans" cxnId="{59092E57-0B4D-4445-87E5-3644B7A460C0}">
      <dgm:prSet/>
      <dgm:spPr/>
      <dgm:t>
        <a:bodyPr/>
        <a:lstStyle/>
        <a:p>
          <a:endParaRPr lang="en-GB" b="1"/>
        </a:p>
      </dgm:t>
    </dgm:pt>
    <dgm:pt modelId="{2F49F154-C854-4812-941A-DFDDA57DC9B3}">
      <dgm:prSet/>
      <dgm:spPr/>
      <dgm:t>
        <a:bodyPr/>
        <a:lstStyle/>
        <a:p>
          <a:r>
            <a:rPr lang="en-GB" b="1"/>
            <a:t>21% high-risk cytogenetics</a:t>
          </a:r>
        </a:p>
      </dgm:t>
    </dgm:pt>
    <dgm:pt modelId="{29E4717B-0DD7-4FA1-B989-E6642D7C040D}" type="parTrans" cxnId="{7BBC8B70-EE41-4AA8-B054-D0AD987A06B3}">
      <dgm:prSet/>
      <dgm:spPr/>
      <dgm:t>
        <a:bodyPr/>
        <a:lstStyle/>
        <a:p>
          <a:endParaRPr lang="en-GB" b="1"/>
        </a:p>
      </dgm:t>
    </dgm:pt>
    <dgm:pt modelId="{D29E37D9-EFDA-4937-93B7-DC8654CD8F44}" type="sibTrans" cxnId="{7BBC8B70-EE41-4AA8-B054-D0AD987A06B3}">
      <dgm:prSet/>
      <dgm:spPr/>
      <dgm:t>
        <a:bodyPr/>
        <a:lstStyle/>
        <a:p>
          <a:endParaRPr lang="en-GB" b="1"/>
        </a:p>
      </dgm:t>
    </dgm:pt>
    <dgm:pt modelId="{4A8FDA93-136E-4487-9A46-0EC6CBEDF4DF}">
      <dgm:prSet/>
      <dgm:spPr/>
      <dgm:t>
        <a:bodyPr/>
        <a:lstStyle/>
        <a:p>
          <a:r>
            <a:rPr lang="en-GB" b="1" dirty="0"/>
            <a:t>40 patients per dose cohort (0.75, 1.0, 1.3 mg)</a:t>
          </a:r>
        </a:p>
      </dgm:t>
    </dgm:pt>
    <dgm:pt modelId="{C89C9E60-2171-4F06-B0FA-4371943127A4}" type="parTrans" cxnId="{69AA416E-9BB0-4330-9708-C8E72B0A22B2}">
      <dgm:prSet/>
      <dgm:spPr/>
      <dgm:t>
        <a:bodyPr/>
        <a:lstStyle/>
        <a:p>
          <a:endParaRPr lang="en-GB" b="1"/>
        </a:p>
      </dgm:t>
    </dgm:pt>
    <dgm:pt modelId="{19921126-635D-4889-8ACA-A483455BF7BE}" type="sibTrans" cxnId="{69AA416E-9BB0-4330-9708-C8E72B0A22B2}">
      <dgm:prSet/>
      <dgm:spPr/>
      <dgm:t>
        <a:bodyPr/>
        <a:lstStyle/>
        <a:p>
          <a:endParaRPr lang="en-GB" b="1"/>
        </a:p>
      </dgm:t>
    </dgm:pt>
    <dgm:pt modelId="{F85AF52A-B62E-4ED9-BD8C-1F61BDBDAFC0}" type="pres">
      <dgm:prSet presAssocID="{7BEAA18D-0C3B-48D5-91E7-5E9570FDE681}" presName="Name0" presStyleCnt="0">
        <dgm:presLayoutVars>
          <dgm:dir/>
          <dgm:animLvl val="lvl"/>
          <dgm:resizeHandles val="exact"/>
        </dgm:presLayoutVars>
      </dgm:prSet>
      <dgm:spPr/>
    </dgm:pt>
    <dgm:pt modelId="{34B126C5-E1A9-497D-8796-E8E3E87947AC}" type="pres">
      <dgm:prSet presAssocID="{2293D39B-862F-481A-920D-EBBE20A1F242}" presName="linNode" presStyleCnt="0"/>
      <dgm:spPr/>
    </dgm:pt>
    <dgm:pt modelId="{81051CCD-A280-4F57-B5F0-FA8C208CC231}" type="pres">
      <dgm:prSet presAssocID="{2293D39B-862F-481A-920D-EBBE20A1F242}" presName="parentText" presStyleLbl="node1" presStyleIdx="0" presStyleCnt="1" custScaleX="38889" custScaleY="89189">
        <dgm:presLayoutVars>
          <dgm:chMax val="1"/>
          <dgm:bulletEnabled val="1"/>
        </dgm:presLayoutVars>
      </dgm:prSet>
      <dgm:spPr/>
    </dgm:pt>
    <dgm:pt modelId="{9F8B6BB3-B69C-4643-82CC-9E152A15B8CF}" type="pres">
      <dgm:prSet presAssocID="{2293D39B-862F-481A-920D-EBBE20A1F242}" presName="descendantText" presStyleLbl="alignAccFollowNode1" presStyleIdx="0" presStyleCnt="1" custScaleX="90348">
        <dgm:presLayoutVars>
          <dgm:bulletEnabled val="1"/>
        </dgm:presLayoutVars>
      </dgm:prSet>
      <dgm:spPr/>
    </dgm:pt>
  </dgm:ptLst>
  <dgm:cxnLst>
    <dgm:cxn modelId="{CB2FFA04-81FD-41C7-B700-3724322A2A71}" type="presOf" srcId="{4A8FDA93-136E-4487-9A46-0EC6CBEDF4DF}" destId="{9F8B6BB3-B69C-4643-82CC-9E152A15B8CF}" srcOrd="0" destOrd="4" presId="urn:microsoft.com/office/officeart/2005/8/layout/vList5"/>
    <dgm:cxn modelId="{24108611-C535-45AF-A4B7-E614737B155B}" type="presOf" srcId="{3F38BA7E-A780-47B7-889A-FE2FF6F73868}" destId="{9F8B6BB3-B69C-4643-82CC-9E152A15B8CF}" srcOrd="0" destOrd="0" presId="urn:microsoft.com/office/officeart/2005/8/layout/vList5"/>
    <dgm:cxn modelId="{A99A8F13-7A2C-4BB3-A490-3F8B4BA85F2B}" type="presOf" srcId="{C9AC0E32-4DA7-4877-81D0-7E42BFA1DACE}" destId="{9F8B6BB3-B69C-4643-82CC-9E152A15B8CF}" srcOrd="0" destOrd="2" presId="urn:microsoft.com/office/officeart/2005/8/layout/vList5"/>
    <dgm:cxn modelId="{59092E57-0B4D-4445-87E5-3644B7A460C0}" srcId="{2293D39B-862F-481A-920D-EBBE20A1F242}" destId="{C9AC0E32-4DA7-4877-81D0-7E42BFA1DACE}" srcOrd="2" destOrd="0" parTransId="{6FF8704F-8254-48EF-B429-1397533BBBC3}" sibTransId="{4622F578-5DEF-430E-91E7-FCFA48B645AB}"/>
    <dgm:cxn modelId="{69AA416E-9BB0-4330-9708-C8E72B0A22B2}" srcId="{2293D39B-862F-481A-920D-EBBE20A1F242}" destId="{4A8FDA93-136E-4487-9A46-0EC6CBEDF4DF}" srcOrd="4" destOrd="0" parTransId="{C89C9E60-2171-4F06-B0FA-4371943127A4}" sibTransId="{19921126-635D-4889-8ACA-A483455BF7BE}"/>
    <dgm:cxn modelId="{7BBC8B70-EE41-4AA8-B054-D0AD987A06B3}" srcId="{2293D39B-862F-481A-920D-EBBE20A1F242}" destId="{2F49F154-C854-4812-941A-DFDDA57DC9B3}" srcOrd="3" destOrd="0" parTransId="{29E4717B-0DD7-4FA1-B989-E6642D7C040D}" sibTransId="{D29E37D9-EFDA-4937-93B7-DC8654CD8F44}"/>
    <dgm:cxn modelId="{02CDD790-2CA5-445A-8427-05852F19DF1F}" type="presOf" srcId="{2AF55C0A-DB74-4E09-87E4-A3D32C1E1107}" destId="{9F8B6BB3-B69C-4643-82CC-9E152A15B8CF}" srcOrd="0" destOrd="1" presId="urn:microsoft.com/office/officeart/2005/8/layout/vList5"/>
    <dgm:cxn modelId="{24728B9A-8A7E-4782-ABDE-912F51CA5F42}" type="presOf" srcId="{2293D39B-862F-481A-920D-EBBE20A1F242}" destId="{81051CCD-A280-4F57-B5F0-FA8C208CC231}" srcOrd="0" destOrd="0" presId="urn:microsoft.com/office/officeart/2005/8/layout/vList5"/>
    <dgm:cxn modelId="{73D6A7A3-C89B-4267-9A2D-6ABBE2979277}" type="presOf" srcId="{2F49F154-C854-4812-941A-DFDDA57DC9B3}" destId="{9F8B6BB3-B69C-4643-82CC-9E152A15B8CF}" srcOrd="0" destOrd="3" presId="urn:microsoft.com/office/officeart/2005/8/layout/vList5"/>
    <dgm:cxn modelId="{E40F8BAC-AEDE-46B0-B222-6D39CAC198F9}" type="presOf" srcId="{7BEAA18D-0C3B-48D5-91E7-5E9570FDE681}" destId="{F85AF52A-B62E-4ED9-BD8C-1F61BDBDAFC0}" srcOrd="0" destOrd="0" presId="urn:microsoft.com/office/officeart/2005/8/layout/vList5"/>
    <dgm:cxn modelId="{4FD175AD-0144-42C0-B4D0-5D040C997A38}" srcId="{2293D39B-862F-481A-920D-EBBE20A1F242}" destId="{2AF55C0A-DB74-4E09-87E4-A3D32C1E1107}" srcOrd="1" destOrd="0" parTransId="{808B4FA7-5B5C-40A5-8282-2B53035CB5CC}" sibTransId="{4B93E8AA-F9CE-4BB2-9B1B-B4475E474F68}"/>
    <dgm:cxn modelId="{80741EBD-4EAF-4D4C-B390-6341485FEBDD}" srcId="{7BEAA18D-0C3B-48D5-91E7-5E9570FDE681}" destId="{2293D39B-862F-481A-920D-EBBE20A1F242}" srcOrd="0" destOrd="0" parTransId="{8E3270A4-D1B5-46D8-BD22-497323840F6D}" sibTransId="{567B6B8F-657C-4C23-81D9-06365FF8D4CB}"/>
    <dgm:cxn modelId="{65D921FA-2C45-49E1-A4F6-CCA6040FA8DF}" srcId="{2293D39B-862F-481A-920D-EBBE20A1F242}" destId="{3F38BA7E-A780-47B7-889A-FE2FF6F73868}" srcOrd="0" destOrd="0" parTransId="{648ED7C3-9333-4BB5-AB8B-CC0960231656}" sibTransId="{0C16F085-41DD-48CB-9D28-3B40C8445C96}"/>
    <dgm:cxn modelId="{162B1CFE-470E-482F-A334-53A4627264D0}" type="presParOf" srcId="{F85AF52A-B62E-4ED9-BD8C-1F61BDBDAFC0}" destId="{34B126C5-E1A9-497D-8796-E8E3E87947AC}" srcOrd="0" destOrd="0" presId="urn:microsoft.com/office/officeart/2005/8/layout/vList5"/>
    <dgm:cxn modelId="{C369D74B-BCDD-47CF-98AE-ADB9273CF081}" type="presParOf" srcId="{34B126C5-E1A9-497D-8796-E8E3E87947AC}" destId="{81051CCD-A280-4F57-B5F0-FA8C208CC231}" srcOrd="0" destOrd="0" presId="urn:microsoft.com/office/officeart/2005/8/layout/vList5"/>
    <dgm:cxn modelId="{8C69B4B5-8F0E-4430-970B-32A06ECACD29}" type="presParOf" srcId="{34B126C5-E1A9-497D-8796-E8E3E87947AC}" destId="{9F8B6BB3-B69C-4643-82CC-9E152A15B8C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4F1CFA8-8C4B-41E5-9589-C6B95F620849}" type="doc">
      <dgm:prSet loTypeId="urn:microsoft.com/office/officeart/2005/8/layout/hList1" loCatId="list" qsTypeId="urn:microsoft.com/office/officeart/2005/8/quickstyle/simple5" qsCatId="simple" csTypeId="urn:microsoft.com/office/officeart/2005/8/colors/accent6_3" csCatId="accent6" phldr="1"/>
      <dgm:spPr/>
      <dgm:t>
        <a:bodyPr/>
        <a:lstStyle/>
        <a:p>
          <a:endParaRPr lang="en-GB"/>
        </a:p>
      </dgm:t>
    </dgm:pt>
    <dgm:pt modelId="{6D925826-C112-4956-8A17-96D2F5FC53EE}">
      <dgm:prSet custT="1"/>
      <dgm:spPr/>
      <dgm:t>
        <a:bodyPr/>
        <a:lstStyle/>
        <a:p>
          <a:r>
            <a:rPr lang="en-US" sz="1600" b="1" dirty="0">
              <a:solidFill>
                <a:schemeClr val="tx1"/>
              </a:solidFill>
            </a:rPr>
            <a:t>Potential benefits of iberdomide vs lenalidomide maintenance</a:t>
          </a:r>
          <a:endParaRPr lang="en-GB" sz="1600" dirty="0">
            <a:solidFill>
              <a:schemeClr val="tx1"/>
            </a:solidFill>
          </a:endParaRPr>
        </a:p>
      </dgm:t>
    </dgm:pt>
    <dgm:pt modelId="{6BA34948-E3B3-4879-BD23-7FE9F37DC1F4}" type="parTrans" cxnId="{6B51929B-7394-4312-AB0D-A8028DC26499}">
      <dgm:prSet/>
      <dgm:spPr/>
      <dgm:t>
        <a:bodyPr/>
        <a:lstStyle/>
        <a:p>
          <a:endParaRPr lang="en-GB" sz="1600"/>
        </a:p>
      </dgm:t>
    </dgm:pt>
    <dgm:pt modelId="{C225005D-F00E-4AB2-B96B-AF566B6058D4}" type="sibTrans" cxnId="{6B51929B-7394-4312-AB0D-A8028DC26499}">
      <dgm:prSet/>
      <dgm:spPr/>
      <dgm:t>
        <a:bodyPr/>
        <a:lstStyle/>
        <a:p>
          <a:endParaRPr lang="en-GB" sz="1600"/>
        </a:p>
      </dgm:t>
    </dgm:pt>
    <dgm:pt modelId="{39BFECA0-8A41-41FF-B0C6-1F4C1745858D}">
      <dgm:prSet custT="1"/>
      <dgm:spPr/>
      <dgm:t>
        <a:bodyPr/>
        <a:lstStyle/>
        <a:p>
          <a:r>
            <a:rPr lang="en-US" sz="1600" b="1" dirty="0"/>
            <a:t>Low rates of infection in studies to date</a:t>
          </a:r>
          <a:endParaRPr lang="en-GB" sz="1600" dirty="0"/>
        </a:p>
      </dgm:t>
    </dgm:pt>
    <dgm:pt modelId="{2757100F-C5FB-466A-807A-06B3B5DD4717}" type="parTrans" cxnId="{9D938A53-1965-4668-8775-F225A96ACBAD}">
      <dgm:prSet/>
      <dgm:spPr/>
      <dgm:t>
        <a:bodyPr/>
        <a:lstStyle/>
        <a:p>
          <a:endParaRPr lang="en-GB" sz="1600"/>
        </a:p>
      </dgm:t>
    </dgm:pt>
    <dgm:pt modelId="{24A477CA-5859-4AE1-BC08-C5FA6D87E058}" type="sibTrans" cxnId="{9D938A53-1965-4668-8775-F225A96ACBAD}">
      <dgm:prSet/>
      <dgm:spPr/>
      <dgm:t>
        <a:bodyPr/>
        <a:lstStyle/>
        <a:p>
          <a:endParaRPr lang="en-GB" sz="1600"/>
        </a:p>
      </dgm:t>
    </dgm:pt>
    <dgm:pt modelId="{CDF968A1-F0E3-4FA1-8354-96FC3ED97695}">
      <dgm:prSet custT="1"/>
      <dgm:spPr/>
      <dgm:t>
        <a:bodyPr/>
        <a:lstStyle/>
        <a:p>
          <a:r>
            <a:rPr lang="en-US" sz="1600" b="1" dirty="0"/>
            <a:t>Possibility of reduced secondary cancer risk (</a:t>
          </a:r>
          <a:r>
            <a:rPr lang="en-US" sz="1600" b="1" dirty="0">
              <a:solidFill>
                <a:schemeClr val="tx1"/>
              </a:solidFill>
              <a:cs typeface="Arial" panose="020B0604020202020204" pitchFamily="34" charset="0"/>
            </a:rPr>
            <a:t>preclinical data suggestive, confirmatory clinical observation ongoing)</a:t>
          </a:r>
          <a:endParaRPr lang="en-GB" sz="1600" dirty="0"/>
        </a:p>
      </dgm:t>
    </dgm:pt>
    <dgm:pt modelId="{94621CEC-560B-451A-A4A5-208905249BED}" type="parTrans" cxnId="{767AC014-6E0D-4376-88A4-463052B33217}">
      <dgm:prSet/>
      <dgm:spPr/>
      <dgm:t>
        <a:bodyPr/>
        <a:lstStyle/>
        <a:p>
          <a:endParaRPr lang="en-GB" sz="1600"/>
        </a:p>
      </dgm:t>
    </dgm:pt>
    <dgm:pt modelId="{45B423EC-702B-4D8D-92D3-6ED63C2EBA84}" type="sibTrans" cxnId="{767AC014-6E0D-4376-88A4-463052B33217}">
      <dgm:prSet/>
      <dgm:spPr/>
      <dgm:t>
        <a:bodyPr/>
        <a:lstStyle/>
        <a:p>
          <a:endParaRPr lang="en-GB" sz="1600"/>
        </a:p>
      </dgm:t>
    </dgm:pt>
    <dgm:pt modelId="{7DF0AB99-7F48-4E91-ACCB-8F9A4555BD4F}">
      <dgm:prSet custT="1"/>
      <dgm:spPr/>
      <dgm:t>
        <a:bodyPr/>
        <a:lstStyle/>
        <a:p>
          <a:r>
            <a:rPr kumimoji="0" lang="en-US" sz="1600" b="1" i="0" u="none" strike="noStrike" normalizeH="0" baseline="0" noProof="0" dirty="0">
              <a:solidFill>
                <a:schemeClr val="tx1"/>
              </a:solidFill>
              <a:uLnTx/>
              <a:uFillTx/>
              <a:ea typeface="+mn-ea"/>
              <a:cs typeface="Arial" panose="020B0604020202020204" pitchFamily="34" charset="0"/>
            </a:rPr>
            <a:t>Sperling AS, et al. Blood 2022;140(16):1753–63.</a:t>
          </a:r>
          <a:endParaRPr lang="en-GB" sz="1600" dirty="0">
            <a:solidFill>
              <a:schemeClr val="tx1"/>
            </a:solidFill>
          </a:endParaRPr>
        </a:p>
      </dgm:t>
    </dgm:pt>
    <dgm:pt modelId="{21F61C0D-2370-4469-B93A-FE605A04095C}" type="parTrans" cxnId="{CA3A4D28-40C2-49D7-AF2F-06B98380B399}">
      <dgm:prSet/>
      <dgm:spPr/>
      <dgm:t>
        <a:bodyPr/>
        <a:lstStyle/>
        <a:p>
          <a:endParaRPr lang="en-GB"/>
        </a:p>
      </dgm:t>
    </dgm:pt>
    <dgm:pt modelId="{DCF57B2F-4737-4CF5-8407-735BC6A8A4C6}" type="sibTrans" cxnId="{CA3A4D28-40C2-49D7-AF2F-06B98380B399}">
      <dgm:prSet/>
      <dgm:spPr/>
      <dgm:t>
        <a:bodyPr/>
        <a:lstStyle/>
        <a:p>
          <a:endParaRPr lang="en-GB"/>
        </a:p>
      </dgm:t>
    </dgm:pt>
    <dgm:pt modelId="{67974C58-33DF-47AA-8137-41BE003C494D}" type="pres">
      <dgm:prSet presAssocID="{F4F1CFA8-8C4B-41E5-9589-C6B95F620849}" presName="Name0" presStyleCnt="0">
        <dgm:presLayoutVars>
          <dgm:dir/>
          <dgm:animLvl val="lvl"/>
          <dgm:resizeHandles val="exact"/>
        </dgm:presLayoutVars>
      </dgm:prSet>
      <dgm:spPr/>
    </dgm:pt>
    <dgm:pt modelId="{B72EE394-8578-4B7B-A2DB-533E55CFF6F9}" type="pres">
      <dgm:prSet presAssocID="{6D925826-C112-4956-8A17-96D2F5FC53EE}" presName="composite" presStyleCnt="0"/>
      <dgm:spPr/>
    </dgm:pt>
    <dgm:pt modelId="{EC8BB34F-2DBA-48E7-89A9-F9AF572436E5}" type="pres">
      <dgm:prSet presAssocID="{6D925826-C112-4956-8A17-96D2F5FC53EE}" presName="parTx" presStyleLbl="alignNode1" presStyleIdx="0" presStyleCnt="1">
        <dgm:presLayoutVars>
          <dgm:chMax val="0"/>
          <dgm:chPref val="0"/>
          <dgm:bulletEnabled val="1"/>
        </dgm:presLayoutVars>
      </dgm:prSet>
      <dgm:spPr/>
    </dgm:pt>
    <dgm:pt modelId="{10C9B62A-9442-49D7-9529-C83315CE89C9}" type="pres">
      <dgm:prSet presAssocID="{6D925826-C112-4956-8A17-96D2F5FC53EE}" presName="desTx" presStyleLbl="alignAccFollowNode1" presStyleIdx="0" presStyleCnt="1">
        <dgm:presLayoutVars>
          <dgm:bulletEnabled val="1"/>
        </dgm:presLayoutVars>
      </dgm:prSet>
      <dgm:spPr/>
    </dgm:pt>
  </dgm:ptLst>
  <dgm:cxnLst>
    <dgm:cxn modelId="{767AC014-6E0D-4376-88A4-463052B33217}" srcId="{6D925826-C112-4956-8A17-96D2F5FC53EE}" destId="{CDF968A1-F0E3-4FA1-8354-96FC3ED97695}" srcOrd="1" destOrd="0" parTransId="{94621CEC-560B-451A-A4A5-208905249BED}" sibTransId="{45B423EC-702B-4D8D-92D3-6ED63C2EBA84}"/>
    <dgm:cxn modelId="{6251C616-08EC-4547-BA68-E132D945C40D}" type="presOf" srcId="{7DF0AB99-7F48-4E91-ACCB-8F9A4555BD4F}" destId="{10C9B62A-9442-49D7-9529-C83315CE89C9}" srcOrd="0" destOrd="2" presId="urn:microsoft.com/office/officeart/2005/8/layout/hList1"/>
    <dgm:cxn modelId="{CA3A4D28-40C2-49D7-AF2F-06B98380B399}" srcId="{CDF968A1-F0E3-4FA1-8354-96FC3ED97695}" destId="{7DF0AB99-7F48-4E91-ACCB-8F9A4555BD4F}" srcOrd="0" destOrd="0" parTransId="{21F61C0D-2370-4469-B93A-FE605A04095C}" sibTransId="{DCF57B2F-4737-4CF5-8407-735BC6A8A4C6}"/>
    <dgm:cxn modelId="{9D938A53-1965-4668-8775-F225A96ACBAD}" srcId="{6D925826-C112-4956-8A17-96D2F5FC53EE}" destId="{39BFECA0-8A41-41FF-B0C6-1F4C1745858D}" srcOrd="0" destOrd="0" parTransId="{2757100F-C5FB-466A-807A-06B3B5DD4717}" sibTransId="{24A477CA-5859-4AE1-BC08-C5FA6D87E058}"/>
    <dgm:cxn modelId="{37E0E070-E880-452E-861E-30087E5F2957}" type="presOf" srcId="{39BFECA0-8A41-41FF-B0C6-1F4C1745858D}" destId="{10C9B62A-9442-49D7-9529-C83315CE89C9}" srcOrd="0" destOrd="0" presId="urn:microsoft.com/office/officeart/2005/8/layout/hList1"/>
    <dgm:cxn modelId="{B6ECB179-AC7C-40B8-93C3-B1B8DF07CFD2}" type="presOf" srcId="{F4F1CFA8-8C4B-41E5-9589-C6B95F620849}" destId="{67974C58-33DF-47AA-8137-41BE003C494D}" srcOrd="0" destOrd="0" presId="urn:microsoft.com/office/officeart/2005/8/layout/hList1"/>
    <dgm:cxn modelId="{E58CA780-9945-4542-989C-63542CED9DAC}" type="presOf" srcId="{6D925826-C112-4956-8A17-96D2F5FC53EE}" destId="{EC8BB34F-2DBA-48E7-89A9-F9AF572436E5}" srcOrd="0" destOrd="0" presId="urn:microsoft.com/office/officeart/2005/8/layout/hList1"/>
    <dgm:cxn modelId="{6B51929B-7394-4312-AB0D-A8028DC26499}" srcId="{F4F1CFA8-8C4B-41E5-9589-C6B95F620849}" destId="{6D925826-C112-4956-8A17-96D2F5FC53EE}" srcOrd="0" destOrd="0" parTransId="{6BA34948-E3B3-4879-BD23-7FE9F37DC1F4}" sibTransId="{C225005D-F00E-4AB2-B96B-AF566B6058D4}"/>
    <dgm:cxn modelId="{1F67ECA8-5530-4548-B321-32F146322DAC}" type="presOf" srcId="{CDF968A1-F0E3-4FA1-8354-96FC3ED97695}" destId="{10C9B62A-9442-49D7-9529-C83315CE89C9}" srcOrd="0" destOrd="1" presId="urn:microsoft.com/office/officeart/2005/8/layout/hList1"/>
    <dgm:cxn modelId="{401B2911-5890-469B-A6FE-74C5C93EE7BD}" type="presParOf" srcId="{67974C58-33DF-47AA-8137-41BE003C494D}" destId="{B72EE394-8578-4B7B-A2DB-533E55CFF6F9}" srcOrd="0" destOrd="0" presId="urn:microsoft.com/office/officeart/2005/8/layout/hList1"/>
    <dgm:cxn modelId="{9D083366-FE54-47DE-8ACB-4DC7CADC0BDA}" type="presParOf" srcId="{B72EE394-8578-4B7B-A2DB-533E55CFF6F9}" destId="{EC8BB34F-2DBA-48E7-89A9-F9AF572436E5}" srcOrd="0" destOrd="0" presId="urn:microsoft.com/office/officeart/2005/8/layout/hList1"/>
    <dgm:cxn modelId="{0E85CBAD-B08E-42E2-9A0E-EF4CA86F1262}" type="presParOf" srcId="{B72EE394-8578-4B7B-A2DB-533E55CFF6F9}" destId="{10C9B62A-9442-49D7-9529-C83315CE89C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3d1" qsCatId="3D" csTypeId="urn:microsoft.com/office/officeart/2005/8/colors/accent5_2" csCatId="accent5" phldr="1"/>
      <dgm:spPr/>
      <dgm:t>
        <a:bodyPr/>
        <a:lstStyle/>
        <a:p>
          <a:endParaRPr lang="en-US"/>
        </a:p>
      </dgm:t>
    </dgm:pt>
    <dgm:pt modelId="{9C976147-6A7D-4D18-A27E-E2168E9EB5D0}">
      <dgm:prSet/>
      <dgm:spPr/>
      <dgm:t>
        <a:bodyPr/>
        <a:lstStyle/>
        <a:p>
          <a:r>
            <a:rPr lang="en-US" b="1" dirty="0"/>
            <a:t>Safety in dose escalation/expansion cohorts</a:t>
          </a:r>
          <a:endParaRPr lang="en-GB" b="1" dirty="0"/>
        </a:p>
      </dgm:t>
    </dgm:pt>
    <dgm:pt modelId="{A5383758-AFB1-4EEE-B7B1-2C25AE9611E7}" type="parTrans" cxnId="{D7905C3B-1167-4DB0-9882-A77C0100E138}">
      <dgm:prSet/>
      <dgm:spPr/>
      <dgm:t>
        <a:bodyPr/>
        <a:lstStyle/>
        <a:p>
          <a:endParaRPr lang="en-US" b="1"/>
        </a:p>
      </dgm:t>
    </dgm:pt>
    <dgm:pt modelId="{C81EECB4-A9DD-4323-8A00-96A07E3168F9}" type="sibTrans" cxnId="{D7905C3B-1167-4DB0-9882-A77C0100E138}">
      <dgm:prSet/>
      <dgm:spPr/>
      <dgm:t>
        <a:bodyPr/>
        <a:lstStyle/>
        <a:p>
          <a:endParaRPr lang="en-US" b="1"/>
        </a:p>
      </dgm:t>
    </dgm:pt>
    <dgm:pt modelId="{898E6CD8-1744-461D-BD05-57202ECC4DD4}">
      <dgm:prSet/>
      <dgm:spPr/>
      <dgm:t>
        <a:bodyPr/>
        <a:lstStyle/>
        <a:p>
          <a:r>
            <a:rPr lang="en-US" b="1" dirty="0"/>
            <a:t>Grade 3/4 neutropenia 71%/76%, </a:t>
          </a:r>
          <a:r>
            <a:rPr lang="en-GB" b="1" dirty="0" err="1"/>
            <a:t>anemia</a:t>
          </a:r>
          <a:r>
            <a:rPr lang="en-GB" b="1" dirty="0"/>
            <a:t> 38%/36%, thrombocytopenia 24%/28%, febrile neutropenia 9%/15%</a:t>
          </a:r>
        </a:p>
      </dgm:t>
    </dgm:pt>
    <dgm:pt modelId="{0483F7E8-2979-4B8E-B065-25731B35ECB3}" type="parTrans" cxnId="{6150E089-43C0-4352-AD6A-EC48B9080AF8}">
      <dgm:prSet/>
      <dgm:spPr/>
      <dgm:t>
        <a:bodyPr/>
        <a:lstStyle/>
        <a:p>
          <a:endParaRPr lang="en-US" b="1"/>
        </a:p>
      </dgm:t>
    </dgm:pt>
    <dgm:pt modelId="{6F4D912A-6437-4F51-8EE3-58210EABE3E0}" type="sibTrans" cxnId="{6150E089-43C0-4352-AD6A-EC48B9080AF8}">
      <dgm:prSet/>
      <dgm:spPr/>
      <dgm:t>
        <a:bodyPr/>
        <a:lstStyle/>
        <a:p>
          <a:endParaRPr lang="en-US" b="1"/>
        </a:p>
      </dgm:t>
    </dgm:pt>
    <dgm:pt modelId="{C5B67CF6-A5EF-4091-8A10-A8DB1053AB1D}">
      <dgm:prSet/>
      <dgm:spPr/>
      <dgm:t>
        <a:bodyPr/>
        <a:lstStyle/>
        <a:p>
          <a:r>
            <a:rPr lang="en-GB" b="1" dirty="0"/>
            <a:t>Infections 74%/65% (Grade 3/4 40%/35%)</a:t>
          </a:r>
        </a:p>
      </dgm:t>
    </dgm:pt>
    <dgm:pt modelId="{69ADBC90-78E1-43AF-913F-AACFCF9FA526}" type="parTrans" cxnId="{93ABE24C-C720-4E08-903E-6EA463943A64}">
      <dgm:prSet/>
      <dgm:spPr/>
      <dgm:t>
        <a:bodyPr/>
        <a:lstStyle/>
        <a:p>
          <a:endParaRPr lang="en-US"/>
        </a:p>
      </dgm:t>
    </dgm:pt>
    <dgm:pt modelId="{DF843EDF-EE82-4326-9597-09C4DAD5AC1D}" type="sibTrans" cxnId="{93ABE24C-C720-4E08-903E-6EA463943A64}">
      <dgm:prSet/>
      <dgm:spPr/>
      <dgm:t>
        <a:bodyPr/>
        <a:lstStyle/>
        <a:p>
          <a:endParaRPr lang="en-US"/>
        </a:p>
      </dgm:t>
    </dgm:pt>
    <dgm:pt modelId="{D9379B09-10B8-4156-A980-B04FC66AF432}">
      <dgm:prSet/>
      <dgm:spPr/>
      <dgm:t>
        <a:bodyPr/>
        <a:lstStyle/>
        <a:p>
          <a:r>
            <a:rPr lang="en-GB" b="1" dirty="0"/>
            <a:t>Treatment discontinuation due to AEs NR/6%</a:t>
          </a:r>
        </a:p>
      </dgm:t>
    </dgm:pt>
    <dgm:pt modelId="{1280750D-D959-40C6-906E-6639A912B738}" type="parTrans" cxnId="{048F77E5-88C9-4962-8D0C-DA9311BD1C2A}">
      <dgm:prSet/>
      <dgm:spPr/>
      <dgm:t>
        <a:bodyPr/>
        <a:lstStyle/>
        <a:p>
          <a:endParaRPr lang="en-US"/>
        </a:p>
      </dgm:t>
    </dgm:pt>
    <dgm:pt modelId="{087660F9-DEB1-4874-AD74-7D49F21AFFBD}" type="sibTrans" cxnId="{048F77E5-88C9-4962-8D0C-DA9311BD1C2A}">
      <dgm:prSet/>
      <dgm:spPr/>
      <dgm:t>
        <a:bodyPr/>
        <a:lstStyle/>
        <a:p>
          <a:endParaRPr lang="en-US"/>
        </a:p>
      </dgm:t>
    </dgm:pt>
    <dgm:pt modelId="{2EFA6E28-EAEE-4759-B01E-EDBA22B97B03}" type="pres">
      <dgm:prSet presAssocID="{E50A8772-7BB1-4CC7-B4C9-376BF9D54ED6}" presName="linear" presStyleCnt="0">
        <dgm:presLayoutVars>
          <dgm:dir/>
          <dgm:animLvl val="lvl"/>
          <dgm:resizeHandles val="exact"/>
        </dgm:presLayoutVars>
      </dgm:prSet>
      <dgm:spPr/>
    </dgm:pt>
    <dgm:pt modelId="{A5F640AA-7F11-48E7-900E-2C105A54F45B}" type="pres">
      <dgm:prSet presAssocID="{9C976147-6A7D-4D18-A27E-E2168E9EB5D0}" presName="parentLin" presStyleCnt="0"/>
      <dgm:spPr/>
    </dgm:pt>
    <dgm:pt modelId="{6D8E2CA7-A567-4547-954E-CBBBD30795C7}" type="pres">
      <dgm:prSet presAssocID="{9C976147-6A7D-4D18-A27E-E2168E9EB5D0}" presName="parentLeftMargin" presStyleLbl="node1" presStyleIdx="0" presStyleCnt="1"/>
      <dgm:spPr/>
    </dgm:pt>
    <dgm:pt modelId="{A6AAB99A-B0E2-46C0-A519-6A7053907AD9}" type="pres">
      <dgm:prSet presAssocID="{9C976147-6A7D-4D18-A27E-E2168E9EB5D0}" presName="parentText" presStyleLbl="node1" presStyleIdx="0" presStyleCnt="1" custScaleX="105421">
        <dgm:presLayoutVars>
          <dgm:chMax val="0"/>
          <dgm:bulletEnabled val="1"/>
        </dgm:presLayoutVars>
      </dgm:prSet>
      <dgm:spPr/>
    </dgm:pt>
    <dgm:pt modelId="{6BC647E1-725F-491A-B5DC-492222932DAE}" type="pres">
      <dgm:prSet presAssocID="{9C976147-6A7D-4D18-A27E-E2168E9EB5D0}" presName="negativeSpace" presStyleCnt="0"/>
      <dgm:spPr/>
    </dgm:pt>
    <dgm:pt modelId="{AFFCA66E-E9B5-486A-BC27-A29520159885}" type="pres">
      <dgm:prSet presAssocID="{9C976147-6A7D-4D18-A27E-E2168E9EB5D0}" presName="childText" presStyleLbl="conFgAcc1" presStyleIdx="0" presStyleCnt="1">
        <dgm:presLayoutVars>
          <dgm:bulletEnabled val="1"/>
        </dgm:presLayoutVars>
      </dgm:prSet>
      <dgm:spPr/>
    </dgm:pt>
  </dgm:ptLst>
  <dgm:cxnLst>
    <dgm:cxn modelId="{DE725E12-F717-4525-835A-12154A46C053}" type="presOf" srcId="{E50A8772-7BB1-4CC7-B4C9-376BF9D54ED6}" destId="{2EFA6E28-EAEE-4759-B01E-EDBA22B97B03}" srcOrd="0" destOrd="0" presId="urn:microsoft.com/office/officeart/2005/8/layout/list1"/>
    <dgm:cxn modelId="{D8FDE517-2C67-4C57-BD17-D3F7CCB6DFE9}" type="presOf" srcId="{D9379B09-10B8-4156-A980-B04FC66AF432}" destId="{AFFCA66E-E9B5-486A-BC27-A29520159885}" srcOrd="0" destOrd="2" presId="urn:microsoft.com/office/officeart/2005/8/layout/list1"/>
    <dgm:cxn modelId="{D84AF617-6DAA-4370-8892-F894CB3CF5B3}" type="presOf" srcId="{C5B67CF6-A5EF-4091-8A10-A8DB1053AB1D}" destId="{AFFCA66E-E9B5-486A-BC27-A29520159885}" srcOrd="0" destOrd="1" presId="urn:microsoft.com/office/officeart/2005/8/layout/list1"/>
    <dgm:cxn modelId="{9385F137-7AC6-494C-A49C-3BF27B7902C9}" type="presOf" srcId="{9C976147-6A7D-4D18-A27E-E2168E9EB5D0}" destId="{A6AAB99A-B0E2-46C0-A519-6A7053907AD9}" srcOrd="1" destOrd="0" presId="urn:microsoft.com/office/officeart/2005/8/layout/list1"/>
    <dgm:cxn modelId="{D7905C3B-1167-4DB0-9882-A77C0100E138}" srcId="{E50A8772-7BB1-4CC7-B4C9-376BF9D54ED6}" destId="{9C976147-6A7D-4D18-A27E-E2168E9EB5D0}" srcOrd="0" destOrd="0" parTransId="{A5383758-AFB1-4EEE-B7B1-2C25AE9611E7}" sibTransId="{C81EECB4-A9DD-4323-8A00-96A07E3168F9}"/>
    <dgm:cxn modelId="{93ABE24C-C720-4E08-903E-6EA463943A64}" srcId="{9C976147-6A7D-4D18-A27E-E2168E9EB5D0}" destId="{C5B67CF6-A5EF-4091-8A10-A8DB1053AB1D}" srcOrd="1" destOrd="0" parTransId="{69ADBC90-78E1-43AF-913F-AACFCF9FA526}" sibTransId="{DF843EDF-EE82-4326-9597-09C4DAD5AC1D}"/>
    <dgm:cxn modelId="{6150E089-43C0-4352-AD6A-EC48B9080AF8}" srcId="{9C976147-6A7D-4D18-A27E-E2168E9EB5D0}" destId="{898E6CD8-1744-461D-BD05-57202ECC4DD4}" srcOrd="0" destOrd="0" parTransId="{0483F7E8-2979-4B8E-B065-25731B35ECB3}" sibTransId="{6F4D912A-6437-4F51-8EE3-58210EABE3E0}"/>
    <dgm:cxn modelId="{A1D0F396-F339-4422-BEDC-93908E7EEE46}" type="presOf" srcId="{9C976147-6A7D-4D18-A27E-E2168E9EB5D0}" destId="{6D8E2CA7-A567-4547-954E-CBBBD30795C7}" srcOrd="0" destOrd="0" presId="urn:microsoft.com/office/officeart/2005/8/layout/list1"/>
    <dgm:cxn modelId="{04B225BF-FBC7-4B6C-A90A-21C405427094}" type="presOf" srcId="{898E6CD8-1744-461D-BD05-57202ECC4DD4}" destId="{AFFCA66E-E9B5-486A-BC27-A29520159885}" srcOrd="0" destOrd="0" presId="urn:microsoft.com/office/officeart/2005/8/layout/list1"/>
    <dgm:cxn modelId="{048F77E5-88C9-4962-8D0C-DA9311BD1C2A}" srcId="{9C976147-6A7D-4D18-A27E-E2168E9EB5D0}" destId="{D9379B09-10B8-4156-A980-B04FC66AF432}" srcOrd="2" destOrd="0" parTransId="{1280750D-D959-40C6-906E-6639A912B738}" sibTransId="{087660F9-DEB1-4874-AD74-7D49F21AFFBD}"/>
    <dgm:cxn modelId="{04B28934-D006-40E8-B85F-D599996C53F7}" type="presParOf" srcId="{2EFA6E28-EAEE-4759-B01E-EDBA22B97B03}" destId="{A5F640AA-7F11-48E7-900E-2C105A54F45B}" srcOrd="0" destOrd="0" presId="urn:microsoft.com/office/officeart/2005/8/layout/list1"/>
    <dgm:cxn modelId="{698C38E0-E303-4156-B40A-C96418C31012}" type="presParOf" srcId="{A5F640AA-7F11-48E7-900E-2C105A54F45B}" destId="{6D8E2CA7-A567-4547-954E-CBBBD30795C7}" srcOrd="0" destOrd="0" presId="urn:microsoft.com/office/officeart/2005/8/layout/list1"/>
    <dgm:cxn modelId="{0A473311-9D19-4A45-A1BD-626CD2DDB204}" type="presParOf" srcId="{A5F640AA-7F11-48E7-900E-2C105A54F45B}" destId="{A6AAB99A-B0E2-46C0-A519-6A7053907AD9}" srcOrd="1" destOrd="0" presId="urn:microsoft.com/office/officeart/2005/8/layout/list1"/>
    <dgm:cxn modelId="{5074ABFB-4C19-47C2-91FA-5DFBF96EDE69}" type="presParOf" srcId="{2EFA6E28-EAEE-4759-B01E-EDBA22B97B03}" destId="{6BC647E1-725F-491A-B5DC-492222932DAE}" srcOrd="1" destOrd="0" presId="urn:microsoft.com/office/officeart/2005/8/layout/list1"/>
    <dgm:cxn modelId="{7F6EF92C-4892-4D98-854F-267AD9F166E3}" type="presParOf" srcId="{2EFA6E28-EAEE-4759-B01E-EDBA22B97B03}" destId="{AFFCA66E-E9B5-486A-BC27-A29520159885}"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dgm:spPr/>
      <dgm:t>
        <a:bodyPr/>
        <a:lstStyle/>
        <a:p>
          <a:r>
            <a:rPr lang="en-US" b="1" dirty="0" err="1"/>
            <a:t>Mezigdomide</a:t>
          </a:r>
          <a:r>
            <a:rPr lang="en-US" b="1" dirty="0"/>
            <a:t> + </a:t>
          </a:r>
          <a:r>
            <a:rPr lang="en-US" b="1" dirty="0" err="1"/>
            <a:t>Vd</a:t>
          </a:r>
          <a:r>
            <a:rPr lang="en-US" b="1" dirty="0"/>
            <a:t> (N=28)</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rIns="108000"/>
        <a:lstStyle/>
        <a:p>
          <a:r>
            <a:rPr lang="en-GB" b="1" dirty="0"/>
            <a:t>42.9% high-risk cytogenetics</a:t>
          </a:r>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B01E0DCB-7B42-4B44-8819-EB5586E4EEBE}">
      <dgm:prSet/>
      <dgm:spPr/>
      <dgm:t>
        <a:bodyPr/>
        <a:lstStyle/>
        <a:p>
          <a:r>
            <a:rPr lang="en-US" b="1" dirty="0"/>
            <a:t>Mezigdomide + </a:t>
          </a:r>
          <a:r>
            <a:rPr lang="en-US" b="1" dirty="0" err="1"/>
            <a:t>Vd</a:t>
          </a:r>
          <a:r>
            <a:rPr lang="en-US" b="1" dirty="0"/>
            <a:t> 1.0mg (N=38) / 0.6 mg (N=11)</a:t>
          </a:r>
        </a:p>
      </dgm:t>
    </dgm:pt>
    <dgm:pt modelId="{07A3B663-8B78-47BB-ACB3-29E9885ED9D3}" type="parTrans" cxnId="{06709DA2-291E-4E1A-9A4F-CFE1A16B0F2A}">
      <dgm:prSet/>
      <dgm:spPr/>
      <dgm:t>
        <a:bodyPr/>
        <a:lstStyle/>
        <a:p>
          <a:endParaRPr lang="en-US"/>
        </a:p>
      </dgm:t>
    </dgm:pt>
    <dgm:pt modelId="{1D640EF9-17E1-4448-815C-C6686D5AD547}" type="sibTrans" cxnId="{06709DA2-291E-4E1A-9A4F-CFE1A16B0F2A}">
      <dgm:prSet/>
      <dgm:spPr/>
      <dgm:t>
        <a:bodyPr/>
        <a:lstStyle/>
        <a:p>
          <a:endParaRPr lang="en-US"/>
        </a:p>
      </dgm:t>
    </dgm:pt>
    <dgm:pt modelId="{D949B476-2870-44CE-B1F7-60680FC36123}">
      <dgm:prSet/>
      <dgm:spPr/>
      <dgm:t>
        <a:bodyPr rIns="144000"/>
        <a:lstStyle/>
        <a:p>
          <a:r>
            <a:rPr lang="en-GB" b="1" dirty="0"/>
            <a:t>53.1% high-risk cytogenetics</a:t>
          </a:r>
          <a:endParaRPr lang="en-US" b="1" dirty="0"/>
        </a:p>
      </dgm:t>
    </dgm:pt>
    <dgm:pt modelId="{4103EE09-9180-40F5-922C-54BC8D2779BD}" type="parTrans" cxnId="{8F877BDF-D3F8-40DC-8D9F-58E5563D71DE}">
      <dgm:prSet/>
      <dgm:spPr/>
      <dgm:t>
        <a:bodyPr/>
        <a:lstStyle/>
        <a:p>
          <a:endParaRPr lang="en-US"/>
        </a:p>
      </dgm:t>
    </dgm:pt>
    <dgm:pt modelId="{1D15701F-5737-4951-9960-BAD899FCB53E}" type="sibTrans" cxnId="{8F877BDF-D3F8-40DC-8D9F-58E5563D71DE}">
      <dgm:prSet/>
      <dgm:spPr/>
      <dgm:t>
        <a:bodyPr/>
        <a:lstStyle/>
        <a:p>
          <a:endParaRPr lang="en-US"/>
        </a:p>
      </dgm:t>
    </dgm:pt>
    <dgm:pt modelId="{3B3AA1E7-330D-4CBE-B241-A486EBBF95D9}">
      <dgm:prSet/>
      <dgm:spPr/>
      <dgm:t>
        <a:bodyPr/>
        <a:lstStyle/>
        <a:p>
          <a:r>
            <a:rPr lang="en-US" b="1" dirty="0"/>
            <a:t>Mezigdomide + </a:t>
          </a:r>
          <a:r>
            <a:rPr lang="en-US" b="1" dirty="0" err="1"/>
            <a:t>Kd</a:t>
          </a:r>
          <a:r>
            <a:rPr lang="en-US" b="1" dirty="0"/>
            <a:t> (N=27)</a:t>
          </a:r>
        </a:p>
      </dgm:t>
    </dgm:pt>
    <dgm:pt modelId="{3B20293B-BACE-4E8A-BE85-BF121D38F984}" type="parTrans" cxnId="{A62BF9C6-C2DB-4321-B5D4-DA012EE321B3}">
      <dgm:prSet/>
      <dgm:spPr/>
      <dgm:t>
        <a:bodyPr/>
        <a:lstStyle/>
        <a:p>
          <a:endParaRPr lang="en-US"/>
        </a:p>
      </dgm:t>
    </dgm:pt>
    <dgm:pt modelId="{D5AFBA71-AB53-486D-A2DA-8E8DE4548FB7}" type="sibTrans" cxnId="{A62BF9C6-C2DB-4321-B5D4-DA012EE321B3}">
      <dgm:prSet/>
      <dgm:spPr/>
      <dgm:t>
        <a:bodyPr/>
        <a:lstStyle/>
        <a:p>
          <a:endParaRPr lang="en-US"/>
        </a:p>
      </dgm:t>
    </dgm:pt>
    <dgm:pt modelId="{689581AB-60B3-46D0-BFC4-D55B7AAD682A}">
      <dgm:prSet/>
      <dgm:spPr/>
      <dgm:t>
        <a:bodyPr rIns="216000"/>
        <a:lstStyle/>
        <a:p>
          <a:r>
            <a:rPr lang="en-GB" b="1" dirty="0"/>
            <a:t>59.3% high-risk cytogenetics</a:t>
          </a:r>
          <a:endParaRPr lang="en-US" b="1" dirty="0"/>
        </a:p>
      </dgm:t>
    </dgm:pt>
    <dgm:pt modelId="{B38F91E1-E52C-4782-998C-D8CF4F2983C3}" type="parTrans" cxnId="{1A831935-2C3D-473B-AE4E-71F1DE66E7D0}">
      <dgm:prSet/>
      <dgm:spPr/>
      <dgm:t>
        <a:bodyPr/>
        <a:lstStyle/>
        <a:p>
          <a:endParaRPr lang="en-US"/>
        </a:p>
      </dgm:t>
    </dgm:pt>
    <dgm:pt modelId="{58B0E14C-F415-405E-94B6-2B0FB5E629B0}" type="sibTrans" cxnId="{1A831935-2C3D-473B-AE4E-71F1DE66E7D0}">
      <dgm:prSet/>
      <dgm:spPr/>
      <dgm:t>
        <a:bodyPr/>
        <a:lstStyle/>
        <a:p>
          <a:endParaRPr lang="en-US"/>
        </a:p>
      </dgm:t>
    </dgm:pt>
    <dgm:pt modelId="{0EBF8B38-1E61-4CDC-86FE-16A95D702997}">
      <dgm:prSet/>
      <dgm:spPr/>
      <dgm:t>
        <a:bodyPr rIns="108000"/>
        <a:lstStyle/>
        <a:p>
          <a:r>
            <a:rPr lang="en-GB" b="1" dirty="0">
              <a:solidFill>
                <a:srgbClr val="FF0000"/>
              </a:solidFill>
            </a:rPr>
            <a:t>Median 3 prior therapies</a:t>
          </a:r>
        </a:p>
      </dgm:t>
    </dgm:pt>
    <dgm:pt modelId="{598387BA-6E34-4F6A-B80C-6A930FE4031E}" type="parTrans" cxnId="{20B9BA52-DD1E-4590-8778-B4D536AFC87E}">
      <dgm:prSet/>
      <dgm:spPr/>
      <dgm:t>
        <a:bodyPr/>
        <a:lstStyle/>
        <a:p>
          <a:endParaRPr lang="en-US"/>
        </a:p>
      </dgm:t>
    </dgm:pt>
    <dgm:pt modelId="{7B00D04C-A24B-4A51-B3FF-19D039A9D66B}" type="sibTrans" cxnId="{20B9BA52-DD1E-4590-8778-B4D536AFC87E}">
      <dgm:prSet/>
      <dgm:spPr/>
      <dgm:t>
        <a:bodyPr/>
        <a:lstStyle/>
        <a:p>
          <a:endParaRPr lang="en-US"/>
        </a:p>
      </dgm:t>
    </dgm:pt>
    <dgm:pt modelId="{8C34D69B-E4C1-495E-B645-3BA07A7CB135}">
      <dgm:prSet/>
      <dgm:spPr/>
      <dgm:t>
        <a:bodyPr rIns="144000"/>
        <a:lstStyle/>
        <a:p>
          <a:r>
            <a:rPr lang="en-GB" b="1" dirty="0"/>
            <a:t>Median 1 prior therapy</a:t>
          </a:r>
          <a:endParaRPr lang="en-US" b="1" dirty="0"/>
        </a:p>
      </dgm:t>
    </dgm:pt>
    <dgm:pt modelId="{02DD5F75-6BF6-41C5-9D58-C5B45430CD43}" type="parTrans" cxnId="{A226F511-8003-4729-924F-C58E75046A52}">
      <dgm:prSet/>
      <dgm:spPr/>
      <dgm:t>
        <a:bodyPr/>
        <a:lstStyle/>
        <a:p>
          <a:endParaRPr lang="en-US"/>
        </a:p>
      </dgm:t>
    </dgm:pt>
    <dgm:pt modelId="{FBCF209B-EE2A-40E3-BCC3-04AC4E2E7048}" type="sibTrans" cxnId="{A226F511-8003-4729-924F-C58E75046A52}">
      <dgm:prSet/>
      <dgm:spPr/>
      <dgm:t>
        <a:bodyPr/>
        <a:lstStyle/>
        <a:p>
          <a:endParaRPr lang="en-US"/>
        </a:p>
      </dgm:t>
    </dgm:pt>
    <dgm:pt modelId="{644313B3-6F61-4124-8380-9D62BE1A4D96}">
      <dgm:prSet/>
      <dgm:spPr/>
      <dgm:t>
        <a:bodyPr rIns="216000"/>
        <a:lstStyle/>
        <a:p>
          <a:r>
            <a:rPr lang="en-GB" b="1" dirty="0"/>
            <a:t>Median 2 prior therapies</a:t>
          </a:r>
          <a:endParaRPr lang="en-US" b="1" dirty="0"/>
        </a:p>
      </dgm:t>
    </dgm:pt>
    <dgm:pt modelId="{E66C36E2-AE05-4D71-B004-3288B2555F52}" type="parTrans" cxnId="{1AC65754-D82B-4523-8E32-0AA9EF7E82C9}">
      <dgm:prSet/>
      <dgm:spPr/>
      <dgm:t>
        <a:bodyPr/>
        <a:lstStyle/>
        <a:p>
          <a:endParaRPr lang="en-US"/>
        </a:p>
      </dgm:t>
    </dgm:pt>
    <dgm:pt modelId="{0345A01A-E648-49BA-933B-0101E1723D4E}" type="sibTrans" cxnId="{1AC65754-D82B-4523-8E32-0AA9EF7E82C9}">
      <dgm:prSet/>
      <dgm:spPr/>
      <dgm:t>
        <a:bodyPr/>
        <a:lstStyle/>
        <a:p>
          <a:endParaRPr lang="en-US"/>
        </a:p>
      </dgm:t>
    </dgm:pt>
    <dgm:pt modelId="{79C402B5-4384-4D14-84E9-DDFC9B83C553}">
      <dgm:prSet/>
      <dgm:spPr/>
      <dgm:t>
        <a:bodyPr rIns="108000"/>
        <a:lstStyle/>
        <a:p>
          <a:r>
            <a:rPr lang="en-GB" b="1" dirty="0">
              <a:solidFill>
                <a:srgbClr val="FF0000"/>
              </a:solidFill>
            </a:rPr>
            <a:t>82.1% R-refractory</a:t>
          </a:r>
        </a:p>
      </dgm:t>
    </dgm:pt>
    <dgm:pt modelId="{3A0324A5-B1C6-49AE-BC35-A4E75D89BD8D}" type="parTrans" cxnId="{D3C72C71-A65C-4A70-AFAD-104B82E0DA68}">
      <dgm:prSet/>
      <dgm:spPr/>
      <dgm:t>
        <a:bodyPr/>
        <a:lstStyle/>
        <a:p>
          <a:endParaRPr lang="en-US"/>
        </a:p>
      </dgm:t>
    </dgm:pt>
    <dgm:pt modelId="{3624FEAC-9AEE-444B-AA76-A7496135D7D8}" type="sibTrans" cxnId="{D3C72C71-A65C-4A70-AFAD-104B82E0DA68}">
      <dgm:prSet/>
      <dgm:spPr/>
      <dgm:t>
        <a:bodyPr/>
        <a:lstStyle/>
        <a:p>
          <a:endParaRPr lang="en-US"/>
        </a:p>
      </dgm:t>
    </dgm:pt>
    <dgm:pt modelId="{D11559DA-D87A-47FC-9229-AD9822B18916}">
      <dgm:prSet/>
      <dgm:spPr/>
      <dgm:t>
        <a:bodyPr rIns="144000"/>
        <a:lstStyle/>
        <a:p>
          <a:r>
            <a:rPr lang="en-GB" b="1" dirty="0">
              <a:solidFill>
                <a:srgbClr val="FF0000"/>
              </a:solidFill>
            </a:rPr>
            <a:t>63.3% R-refractory</a:t>
          </a:r>
          <a:endParaRPr lang="en-US" b="1" dirty="0">
            <a:solidFill>
              <a:srgbClr val="FF0000"/>
            </a:solidFill>
          </a:endParaRPr>
        </a:p>
      </dgm:t>
    </dgm:pt>
    <dgm:pt modelId="{62E64623-0543-48DF-AF8E-103A49AB80A8}" type="parTrans" cxnId="{8BBDD8DB-2F6A-4C5A-B5CA-BDDB78D180B1}">
      <dgm:prSet/>
      <dgm:spPr/>
      <dgm:t>
        <a:bodyPr/>
        <a:lstStyle/>
        <a:p>
          <a:endParaRPr lang="en-US"/>
        </a:p>
      </dgm:t>
    </dgm:pt>
    <dgm:pt modelId="{C57CAB10-FAF5-4F79-A356-D4AA432E067E}" type="sibTrans" cxnId="{8BBDD8DB-2F6A-4C5A-B5CA-BDDB78D180B1}">
      <dgm:prSet/>
      <dgm:spPr/>
      <dgm:t>
        <a:bodyPr/>
        <a:lstStyle/>
        <a:p>
          <a:endParaRPr lang="en-US"/>
        </a:p>
      </dgm:t>
    </dgm:pt>
    <dgm:pt modelId="{F5C25065-BBA3-43AC-9AB4-E4133835A441}">
      <dgm:prSet/>
      <dgm:spPr/>
      <dgm:t>
        <a:bodyPr rIns="216000"/>
        <a:lstStyle/>
        <a:p>
          <a:r>
            <a:rPr lang="en-GB" b="1" dirty="0">
              <a:solidFill>
                <a:srgbClr val="FF0000"/>
              </a:solidFill>
            </a:rPr>
            <a:t>77.8% R-refractory</a:t>
          </a:r>
          <a:endParaRPr lang="en-US" b="1" dirty="0">
            <a:solidFill>
              <a:srgbClr val="FF0000"/>
            </a:solidFill>
          </a:endParaRPr>
        </a:p>
      </dgm:t>
    </dgm:pt>
    <dgm:pt modelId="{D2020416-7F83-41E6-89CB-80A17F0199DD}" type="parTrans" cxnId="{CAEA0277-D31E-4D33-9B05-94BBAB2A4140}">
      <dgm:prSet/>
      <dgm:spPr/>
      <dgm:t>
        <a:bodyPr/>
        <a:lstStyle/>
        <a:p>
          <a:endParaRPr lang="en-US"/>
        </a:p>
      </dgm:t>
    </dgm:pt>
    <dgm:pt modelId="{72407B1F-593B-4BB2-8255-804F38C57A00}" type="sibTrans" cxnId="{CAEA0277-D31E-4D33-9B05-94BBAB2A4140}">
      <dgm:prSet/>
      <dgm:spPr/>
      <dgm:t>
        <a:bodyPr/>
        <a:lstStyle/>
        <a:p>
          <a:endParaRPr lang="en-US"/>
        </a:p>
      </dgm:t>
    </dgm:pt>
    <dgm:pt modelId="{3C3D03E5-A918-478A-B07F-BB3E8CBF57F3}">
      <dgm:prSet/>
      <dgm:spPr/>
      <dgm:t>
        <a:bodyPr rIns="108000"/>
        <a:lstStyle/>
        <a:p>
          <a:r>
            <a:rPr lang="en-GB" b="1" dirty="0">
              <a:solidFill>
                <a:srgbClr val="FF0000"/>
              </a:solidFill>
            </a:rPr>
            <a:t>50.0% PI-refractory</a:t>
          </a:r>
        </a:p>
      </dgm:t>
    </dgm:pt>
    <dgm:pt modelId="{34470DC4-2524-4DD2-860F-7B6B60BCC070}" type="parTrans" cxnId="{E77EA84D-720A-43F5-9B35-74BE5D182C2B}">
      <dgm:prSet/>
      <dgm:spPr/>
      <dgm:t>
        <a:bodyPr/>
        <a:lstStyle/>
        <a:p>
          <a:endParaRPr lang="en-US"/>
        </a:p>
      </dgm:t>
    </dgm:pt>
    <dgm:pt modelId="{B18BA4DE-540D-40BA-A903-2CECE1FFFA1A}" type="sibTrans" cxnId="{E77EA84D-720A-43F5-9B35-74BE5D182C2B}">
      <dgm:prSet/>
      <dgm:spPr/>
      <dgm:t>
        <a:bodyPr/>
        <a:lstStyle/>
        <a:p>
          <a:endParaRPr lang="en-US"/>
        </a:p>
      </dgm:t>
    </dgm:pt>
    <dgm:pt modelId="{7A0F4A60-106E-49C5-9437-E31B87662A39}">
      <dgm:prSet/>
      <dgm:spPr/>
      <dgm:t>
        <a:bodyPr rIns="144000"/>
        <a:lstStyle/>
        <a:p>
          <a:r>
            <a:rPr lang="en-GB" b="1" dirty="0">
              <a:solidFill>
                <a:srgbClr val="FF0000"/>
              </a:solidFill>
            </a:rPr>
            <a:t>16.3% PI-refractory</a:t>
          </a:r>
          <a:endParaRPr lang="en-US" b="1" dirty="0">
            <a:solidFill>
              <a:srgbClr val="FF0000"/>
            </a:solidFill>
          </a:endParaRPr>
        </a:p>
      </dgm:t>
    </dgm:pt>
    <dgm:pt modelId="{85AAFA56-3955-4157-820E-0D0225B38FCD}" type="parTrans" cxnId="{12A3549F-C6BE-4671-B909-AAE0628633A6}">
      <dgm:prSet/>
      <dgm:spPr/>
      <dgm:t>
        <a:bodyPr/>
        <a:lstStyle/>
        <a:p>
          <a:endParaRPr lang="en-US"/>
        </a:p>
      </dgm:t>
    </dgm:pt>
    <dgm:pt modelId="{7AF5713F-927F-4CC1-B5BD-4CEFCE483C73}" type="sibTrans" cxnId="{12A3549F-C6BE-4671-B909-AAE0628633A6}">
      <dgm:prSet/>
      <dgm:spPr/>
      <dgm:t>
        <a:bodyPr/>
        <a:lstStyle/>
        <a:p>
          <a:endParaRPr lang="en-US"/>
        </a:p>
      </dgm:t>
    </dgm:pt>
    <dgm:pt modelId="{F1B4BC60-8BF3-493D-8136-E92CE20603A0}">
      <dgm:prSet/>
      <dgm:spPr/>
      <dgm:t>
        <a:bodyPr rIns="216000"/>
        <a:lstStyle/>
        <a:p>
          <a:r>
            <a:rPr lang="en-GB" b="1" dirty="0">
              <a:solidFill>
                <a:srgbClr val="FF0000"/>
              </a:solidFill>
            </a:rPr>
            <a:t>51.9% PI-refractory</a:t>
          </a:r>
          <a:endParaRPr lang="en-US" b="1" dirty="0">
            <a:solidFill>
              <a:srgbClr val="FF0000"/>
            </a:solidFill>
          </a:endParaRPr>
        </a:p>
      </dgm:t>
    </dgm:pt>
    <dgm:pt modelId="{30FCDDDC-05C3-4284-B22A-57BCE0373FC3}" type="parTrans" cxnId="{95D097B7-824B-4154-A406-92E4C7746194}">
      <dgm:prSet/>
      <dgm:spPr/>
      <dgm:t>
        <a:bodyPr/>
        <a:lstStyle/>
        <a:p>
          <a:endParaRPr lang="en-US"/>
        </a:p>
      </dgm:t>
    </dgm:pt>
    <dgm:pt modelId="{6DD59D6A-50C9-4702-9BA9-CD0FC9CA9E06}" type="sibTrans" cxnId="{95D097B7-824B-4154-A406-92E4C7746194}">
      <dgm:prSet/>
      <dgm:spPr/>
      <dgm:t>
        <a:bodyPr/>
        <a:lstStyle/>
        <a:p>
          <a:endParaRPr lang="en-US"/>
        </a:p>
      </dgm:t>
    </dgm:pt>
    <dgm:pt modelId="{80A88A97-438B-45A3-AF88-78B62456BA9E}">
      <dgm:prSet/>
      <dgm:spPr/>
      <dgm:t>
        <a:bodyPr rIns="108000"/>
        <a:lstStyle/>
        <a:p>
          <a:r>
            <a:rPr lang="en-GB" b="1" dirty="0">
              <a:solidFill>
                <a:srgbClr val="FF0000"/>
              </a:solidFill>
            </a:rPr>
            <a:t>50.0% CD38 </a:t>
          </a:r>
          <a:r>
            <a:rPr lang="en-GB" b="1" dirty="0" err="1">
              <a:solidFill>
                <a:srgbClr val="FF0000"/>
              </a:solidFill>
            </a:rPr>
            <a:t>mAb</a:t>
          </a:r>
          <a:r>
            <a:rPr lang="en-GB" b="1" dirty="0">
              <a:solidFill>
                <a:srgbClr val="FF0000"/>
              </a:solidFill>
            </a:rPr>
            <a:t>-refractory</a:t>
          </a:r>
        </a:p>
      </dgm:t>
    </dgm:pt>
    <dgm:pt modelId="{660B27A5-FFA7-497E-B4EC-7718ABC16A97}" type="parTrans" cxnId="{5276B45A-5D82-48E7-AA26-44325843BFBA}">
      <dgm:prSet/>
      <dgm:spPr/>
      <dgm:t>
        <a:bodyPr/>
        <a:lstStyle/>
        <a:p>
          <a:endParaRPr lang="en-US"/>
        </a:p>
      </dgm:t>
    </dgm:pt>
    <dgm:pt modelId="{48A0825F-6038-4A6D-899E-5923DC5DD26F}" type="sibTrans" cxnId="{5276B45A-5D82-48E7-AA26-44325843BFBA}">
      <dgm:prSet/>
      <dgm:spPr/>
      <dgm:t>
        <a:bodyPr/>
        <a:lstStyle/>
        <a:p>
          <a:endParaRPr lang="en-US"/>
        </a:p>
      </dgm:t>
    </dgm:pt>
    <dgm:pt modelId="{26665088-F90D-427B-BE3B-60F65BFCB7A0}">
      <dgm:prSet/>
      <dgm:spPr/>
      <dgm:t>
        <a:bodyPr rIns="144000"/>
        <a:lstStyle/>
        <a:p>
          <a:r>
            <a:rPr lang="en-GB" b="1" dirty="0">
              <a:solidFill>
                <a:srgbClr val="FF0000"/>
              </a:solidFill>
            </a:rPr>
            <a:t>34.7% CD38 </a:t>
          </a:r>
          <a:r>
            <a:rPr lang="en-GB" b="1" dirty="0" err="1">
              <a:solidFill>
                <a:srgbClr val="FF0000"/>
              </a:solidFill>
            </a:rPr>
            <a:t>mAb</a:t>
          </a:r>
          <a:r>
            <a:rPr lang="en-GB" b="1" dirty="0">
              <a:solidFill>
                <a:srgbClr val="FF0000"/>
              </a:solidFill>
            </a:rPr>
            <a:t>-refractory</a:t>
          </a:r>
          <a:endParaRPr lang="en-US" b="1" dirty="0">
            <a:solidFill>
              <a:srgbClr val="FF0000"/>
            </a:solidFill>
          </a:endParaRPr>
        </a:p>
      </dgm:t>
    </dgm:pt>
    <dgm:pt modelId="{0F54038A-0F29-4C3D-B53A-993D9134CB0D}" type="parTrans" cxnId="{D43E7B06-B2E5-4C5E-95A3-626C97C3AED4}">
      <dgm:prSet/>
      <dgm:spPr/>
      <dgm:t>
        <a:bodyPr/>
        <a:lstStyle/>
        <a:p>
          <a:endParaRPr lang="en-US"/>
        </a:p>
      </dgm:t>
    </dgm:pt>
    <dgm:pt modelId="{7E97D9FE-1BA4-4552-9152-60C3B51085A9}" type="sibTrans" cxnId="{D43E7B06-B2E5-4C5E-95A3-626C97C3AED4}">
      <dgm:prSet/>
      <dgm:spPr/>
      <dgm:t>
        <a:bodyPr/>
        <a:lstStyle/>
        <a:p>
          <a:endParaRPr lang="en-US"/>
        </a:p>
      </dgm:t>
    </dgm:pt>
    <dgm:pt modelId="{40A103D4-A59F-4265-9B9E-6D8C2403F190}">
      <dgm:prSet/>
      <dgm:spPr/>
      <dgm:t>
        <a:bodyPr rIns="216000"/>
        <a:lstStyle/>
        <a:p>
          <a:r>
            <a:rPr lang="en-GB" b="1" dirty="0">
              <a:solidFill>
                <a:srgbClr val="FF0000"/>
              </a:solidFill>
            </a:rPr>
            <a:t>74.1% CD38 </a:t>
          </a:r>
          <a:r>
            <a:rPr lang="en-GB" b="1" dirty="0" err="1">
              <a:solidFill>
                <a:srgbClr val="FF0000"/>
              </a:solidFill>
            </a:rPr>
            <a:t>mAb</a:t>
          </a:r>
          <a:r>
            <a:rPr lang="en-GB" b="1" dirty="0">
              <a:solidFill>
                <a:srgbClr val="FF0000"/>
              </a:solidFill>
            </a:rPr>
            <a:t>-refractory</a:t>
          </a:r>
          <a:endParaRPr lang="en-US" b="1" dirty="0">
            <a:solidFill>
              <a:srgbClr val="FF0000"/>
            </a:solidFill>
          </a:endParaRPr>
        </a:p>
      </dgm:t>
    </dgm:pt>
    <dgm:pt modelId="{B05D4F2D-1F68-48C6-8790-5C6269917FD2}" type="parTrans" cxnId="{FAE0939B-19FB-46E1-B92E-44D355809139}">
      <dgm:prSet/>
      <dgm:spPr/>
      <dgm:t>
        <a:bodyPr/>
        <a:lstStyle/>
        <a:p>
          <a:endParaRPr lang="en-US"/>
        </a:p>
      </dgm:t>
    </dgm:pt>
    <dgm:pt modelId="{0649C33A-DF64-4FB0-92E0-56EB05BD232A}" type="sibTrans" cxnId="{FAE0939B-19FB-46E1-B92E-44D355809139}">
      <dgm:prSet/>
      <dgm:spPr/>
      <dgm:t>
        <a:bodyPr/>
        <a:lstStyle/>
        <a:p>
          <a:endParaRPr lang="en-US"/>
        </a:p>
      </dgm:t>
    </dgm:pt>
    <dgm:pt modelId="{DF8F5CEF-1DC1-4F65-9D78-AAC1C67ABF41}">
      <dgm:prSet/>
      <dgm:spPr/>
      <dgm:t>
        <a:bodyPr rIns="108000"/>
        <a:lstStyle/>
        <a:p>
          <a:r>
            <a:rPr lang="en-GB" b="1" dirty="0"/>
            <a:t>Median duration of treatment: 12.5 cycles</a:t>
          </a:r>
        </a:p>
      </dgm:t>
    </dgm:pt>
    <dgm:pt modelId="{51D50062-BFD4-4603-80CC-5013FEBE1ED4}" type="parTrans" cxnId="{D608FD63-CAA6-4C8A-9EE3-D19B3A46C177}">
      <dgm:prSet/>
      <dgm:spPr/>
      <dgm:t>
        <a:bodyPr/>
        <a:lstStyle/>
        <a:p>
          <a:endParaRPr lang="en-US"/>
        </a:p>
      </dgm:t>
    </dgm:pt>
    <dgm:pt modelId="{BA5CE391-C856-4270-A46D-265BC3D1AC31}" type="sibTrans" cxnId="{D608FD63-CAA6-4C8A-9EE3-D19B3A46C177}">
      <dgm:prSet/>
      <dgm:spPr/>
      <dgm:t>
        <a:bodyPr/>
        <a:lstStyle/>
        <a:p>
          <a:endParaRPr lang="en-US"/>
        </a:p>
      </dgm:t>
    </dgm:pt>
    <dgm:pt modelId="{031658D2-BFF9-4AC4-9A62-13A789478B49}">
      <dgm:prSet/>
      <dgm:spPr/>
      <dgm:t>
        <a:bodyPr rIns="144000"/>
        <a:lstStyle/>
        <a:p>
          <a:r>
            <a:rPr lang="en-GB" b="1" dirty="0"/>
            <a:t>Median duration of treatment: 15 cycles</a:t>
          </a:r>
          <a:endParaRPr lang="en-US" b="1" dirty="0"/>
        </a:p>
      </dgm:t>
    </dgm:pt>
    <dgm:pt modelId="{263EA4C4-0815-413C-8FE3-FC8621F069C9}" type="parTrans" cxnId="{2DF5D35F-4F95-4A18-BCEA-CB04928AFA88}">
      <dgm:prSet/>
      <dgm:spPr/>
      <dgm:t>
        <a:bodyPr/>
        <a:lstStyle/>
        <a:p>
          <a:endParaRPr lang="en-US"/>
        </a:p>
      </dgm:t>
    </dgm:pt>
    <dgm:pt modelId="{12F7CEEC-6825-4544-A662-3B4E1B07AC39}" type="sibTrans" cxnId="{2DF5D35F-4F95-4A18-BCEA-CB04928AFA88}">
      <dgm:prSet/>
      <dgm:spPr/>
      <dgm:t>
        <a:bodyPr/>
        <a:lstStyle/>
        <a:p>
          <a:endParaRPr lang="en-US"/>
        </a:p>
      </dgm:t>
    </dgm:pt>
    <dgm:pt modelId="{9AA64271-685A-45E9-A18A-B6058A8E92C1}">
      <dgm:prSet/>
      <dgm:spPr/>
      <dgm:t>
        <a:bodyPr rIns="216000"/>
        <a:lstStyle/>
        <a:p>
          <a:r>
            <a:rPr lang="en-GB" b="1" dirty="0"/>
            <a:t>Median duration of treatment: 12 cycles</a:t>
          </a:r>
          <a:endParaRPr lang="en-US" b="1" dirty="0"/>
        </a:p>
      </dgm:t>
    </dgm:pt>
    <dgm:pt modelId="{D579A013-1D7B-47EC-9476-99B0BF721575}" type="parTrans" cxnId="{73B45191-2053-44D4-9B20-D084F7A819E7}">
      <dgm:prSet/>
      <dgm:spPr/>
      <dgm:t>
        <a:bodyPr/>
        <a:lstStyle/>
        <a:p>
          <a:endParaRPr lang="en-US"/>
        </a:p>
      </dgm:t>
    </dgm:pt>
    <dgm:pt modelId="{20498191-66BD-4A31-85A6-98F046162D5D}" type="sibTrans" cxnId="{73B45191-2053-44D4-9B20-D084F7A819E7}">
      <dgm:prSet/>
      <dgm:spPr/>
      <dgm:t>
        <a:bodyPr/>
        <a:lstStyle/>
        <a:p>
          <a:endParaRPr lang="en-US"/>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3"/>
      <dgm:spPr/>
    </dgm:pt>
    <dgm:pt modelId="{38B0E37E-0B12-4413-9276-9A151EA664C3}" type="pres">
      <dgm:prSet presAssocID="{ADB1B886-9101-470C-A18A-D6266821BABF}" presName="parentText" presStyleLbl="node1" presStyleIdx="0" presStyleCnt="3">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3">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3"/>
      <dgm:spPr/>
    </dgm:pt>
    <dgm:pt modelId="{0AA93A77-CF47-4FFC-9819-53292F63A2D6}" type="pres">
      <dgm:prSet presAssocID="{B01E0DCB-7B42-4B44-8819-EB5586E4EEBE}" presName="parentText" presStyleLbl="node1" presStyleIdx="1" presStyleCnt="3">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3">
        <dgm:presLayoutVars>
          <dgm:bulletEnabled val="1"/>
        </dgm:presLayoutVars>
      </dgm:prSet>
      <dgm:spPr/>
    </dgm:pt>
    <dgm:pt modelId="{7812D4F2-401D-4565-974E-8626DE7CEF0D}" type="pres">
      <dgm:prSet presAssocID="{1D640EF9-17E1-4448-815C-C6686D5AD547}" presName="spaceBetweenRectangles" presStyleCnt="0"/>
      <dgm:spPr/>
    </dgm:pt>
    <dgm:pt modelId="{7DF21997-1921-4FD2-A4A8-28CF489A3973}" type="pres">
      <dgm:prSet presAssocID="{3B3AA1E7-330D-4CBE-B241-A486EBBF95D9}" presName="parentLin" presStyleCnt="0"/>
      <dgm:spPr/>
    </dgm:pt>
    <dgm:pt modelId="{7E9BDC18-AF9F-4850-A972-34B46DDAEFE3}" type="pres">
      <dgm:prSet presAssocID="{3B3AA1E7-330D-4CBE-B241-A486EBBF95D9}" presName="parentLeftMargin" presStyleLbl="node1" presStyleIdx="1" presStyleCnt="3"/>
      <dgm:spPr/>
    </dgm:pt>
    <dgm:pt modelId="{23E155CF-D9DF-460F-91A2-D117B751CEA0}" type="pres">
      <dgm:prSet presAssocID="{3B3AA1E7-330D-4CBE-B241-A486EBBF95D9}" presName="parentText" presStyleLbl="node1" presStyleIdx="2" presStyleCnt="3">
        <dgm:presLayoutVars>
          <dgm:chMax val="0"/>
          <dgm:bulletEnabled val="1"/>
        </dgm:presLayoutVars>
      </dgm:prSet>
      <dgm:spPr/>
    </dgm:pt>
    <dgm:pt modelId="{A6DD4437-3CC2-4E4B-AB1B-6BCB26D10FFB}" type="pres">
      <dgm:prSet presAssocID="{3B3AA1E7-330D-4CBE-B241-A486EBBF95D9}" presName="negativeSpace" presStyleCnt="0"/>
      <dgm:spPr/>
    </dgm:pt>
    <dgm:pt modelId="{A2138163-8F1C-45FD-BA11-5B6C8787D892}" type="pres">
      <dgm:prSet presAssocID="{3B3AA1E7-330D-4CBE-B241-A486EBBF95D9}" presName="childText" presStyleLbl="conFgAcc1" presStyleIdx="2" presStyleCnt="3">
        <dgm:presLayoutVars>
          <dgm:bulletEnabled val="1"/>
        </dgm:presLayoutVars>
      </dgm:prSet>
      <dgm:spPr/>
    </dgm:pt>
  </dgm:ptLst>
  <dgm:cxnLst>
    <dgm:cxn modelId="{D43E7B06-B2E5-4C5E-95A3-626C97C3AED4}" srcId="{B01E0DCB-7B42-4B44-8819-EB5586E4EEBE}" destId="{26665088-F90D-427B-BE3B-60F65BFCB7A0}" srcOrd="4" destOrd="0" parTransId="{0F54038A-0F29-4C3D-B53A-993D9134CB0D}" sibTransId="{7E97D9FE-1BA4-4552-9152-60C3B51085A9}"/>
    <dgm:cxn modelId="{04F83F09-45B0-48EA-8377-1C8484D5F211}" type="presOf" srcId="{ADB1B886-9101-470C-A18A-D6266821BABF}" destId="{A8CBF02F-714A-4E99-8B4C-4CA7E816F591}" srcOrd="0" destOrd="0" presId="urn:microsoft.com/office/officeart/2005/8/layout/list1"/>
    <dgm:cxn modelId="{9BE6AB0A-396F-4A8F-8499-DC2347C21424}" type="presOf" srcId="{DF8F5CEF-1DC1-4F65-9D78-AAC1C67ABF41}" destId="{CFA84E57-6B22-4163-A202-BDE7DE47CDF9}" srcOrd="0" destOrd="5" presId="urn:microsoft.com/office/officeart/2005/8/layout/list1"/>
    <dgm:cxn modelId="{A9B9560E-8E06-4434-80CE-0B3F7C3DF542}" type="presOf" srcId="{D949B476-2870-44CE-B1F7-60680FC36123}" destId="{CD5FE9AF-02C2-407D-9F76-2F39F0FE7433}" srcOrd="0" destOrd="0" presId="urn:microsoft.com/office/officeart/2005/8/layout/list1"/>
    <dgm:cxn modelId="{A226F511-8003-4729-924F-C58E75046A52}" srcId="{B01E0DCB-7B42-4B44-8819-EB5586E4EEBE}" destId="{8C34D69B-E4C1-495E-B645-3BA07A7CB135}" srcOrd="1" destOrd="0" parTransId="{02DD5F75-6BF6-41C5-9D58-C5B45430CD43}" sibTransId="{FBCF209B-EE2A-40E3-BCC3-04AC4E2E7048}"/>
    <dgm:cxn modelId="{123A1F14-4CA6-4507-8B93-2C605E195D9F}" type="presOf" srcId="{3C3D03E5-A918-478A-B07F-BB3E8CBF57F3}" destId="{CFA84E57-6B22-4163-A202-BDE7DE47CDF9}" srcOrd="0" destOrd="3" presId="urn:microsoft.com/office/officeart/2005/8/layout/list1"/>
    <dgm:cxn modelId="{02F75121-EFE8-4C58-B0F7-8E2FE4C3FB9A}" type="presOf" srcId="{ADB1B886-9101-470C-A18A-D6266821BABF}" destId="{38B0E37E-0B12-4413-9276-9A151EA664C3}" srcOrd="1" destOrd="0" presId="urn:microsoft.com/office/officeart/2005/8/layout/list1"/>
    <dgm:cxn modelId="{53B2712E-FCF1-430A-A992-F3E45DB64524}" type="presOf" srcId="{7A0F4A60-106E-49C5-9437-E31B87662A39}" destId="{CD5FE9AF-02C2-407D-9F76-2F39F0FE7433}" srcOrd="0" destOrd="3" presId="urn:microsoft.com/office/officeart/2005/8/layout/list1"/>
    <dgm:cxn modelId="{1A831935-2C3D-473B-AE4E-71F1DE66E7D0}" srcId="{3B3AA1E7-330D-4CBE-B241-A486EBBF95D9}" destId="{689581AB-60B3-46D0-BFC4-D55B7AAD682A}" srcOrd="0" destOrd="0" parTransId="{B38F91E1-E52C-4782-998C-D8CF4F2983C3}" sibTransId="{58B0E14C-F415-405E-94B6-2B0FB5E629B0}"/>
    <dgm:cxn modelId="{E77EA84D-720A-43F5-9B35-74BE5D182C2B}" srcId="{ADB1B886-9101-470C-A18A-D6266821BABF}" destId="{3C3D03E5-A918-478A-B07F-BB3E8CBF57F3}" srcOrd="3" destOrd="0" parTransId="{34470DC4-2524-4DD2-860F-7B6B60BCC070}" sibTransId="{B18BA4DE-540D-40BA-A903-2CECE1FFFA1A}"/>
    <dgm:cxn modelId="{20B9BA52-DD1E-4590-8778-B4D536AFC87E}" srcId="{ADB1B886-9101-470C-A18A-D6266821BABF}" destId="{0EBF8B38-1E61-4CDC-86FE-16A95D702997}" srcOrd="1" destOrd="0" parTransId="{598387BA-6E34-4F6A-B80C-6A930FE4031E}" sibTransId="{7B00D04C-A24B-4A51-B3FF-19D039A9D66B}"/>
    <dgm:cxn modelId="{CFD23B54-B48A-46BD-A5EE-CA8886B0DE1D}" type="presOf" srcId="{D11559DA-D87A-47FC-9229-AD9822B18916}" destId="{CD5FE9AF-02C2-407D-9F76-2F39F0FE7433}" srcOrd="0" destOrd="2" presId="urn:microsoft.com/office/officeart/2005/8/layout/list1"/>
    <dgm:cxn modelId="{1AC65754-D82B-4523-8E32-0AA9EF7E82C9}" srcId="{3B3AA1E7-330D-4CBE-B241-A486EBBF95D9}" destId="{644313B3-6F61-4124-8380-9D62BE1A4D96}" srcOrd="1" destOrd="0" parTransId="{E66C36E2-AE05-4D71-B004-3288B2555F52}" sibTransId="{0345A01A-E648-49BA-933B-0101E1723D4E}"/>
    <dgm:cxn modelId="{5276B45A-5D82-48E7-AA26-44325843BFBA}" srcId="{ADB1B886-9101-470C-A18A-D6266821BABF}" destId="{80A88A97-438B-45A3-AF88-78B62456BA9E}" srcOrd="4" destOrd="0" parTransId="{660B27A5-FFA7-497E-B4EC-7718ABC16A97}" sibTransId="{48A0825F-6038-4A6D-899E-5923DC5DD26F}"/>
    <dgm:cxn modelId="{2DF5D35F-4F95-4A18-BCEA-CB04928AFA88}" srcId="{B01E0DCB-7B42-4B44-8819-EB5586E4EEBE}" destId="{031658D2-BFF9-4AC4-9A62-13A789478B49}" srcOrd="5" destOrd="0" parTransId="{263EA4C4-0815-413C-8FE3-FC8621F069C9}" sibTransId="{12F7CEEC-6825-4544-A662-3B4E1B07AC39}"/>
    <dgm:cxn modelId="{D608FD63-CAA6-4C8A-9EE3-D19B3A46C177}" srcId="{ADB1B886-9101-470C-A18A-D6266821BABF}" destId="{DF8F5CEF-1DC1-4F65-9D78-AAC1C67ABF41}" srcOrd="5" destOrd="0" parTransId="{51D50062-BFD4-4603-80CC-5013FEBE1ED4}" sibTransId="{BA5CE391-C856-4270-A46D-265BC3D1AC31}"/>
    <dgm:cxn modelId="{D44AF56F-729C-4076-A52E-A88E6A6AD6D9}" type="presOf" srcId="{F5C25065-BBA3-43AC-9AB4-E4133835A441}" destId="{A2138163-8F1C-45FD-BA11-5B6C8787D892}" srcOrd="0" destOrd="2" presId="urn:microsoft.com/office/officeart/2005/8/layout/list1"/>
    <dgm:cxn modelId="{D3C72C71-A65C-4A70-AFAD-104B82E0DA68}" srcId="{ADB1B886-9101-470C-A18A-D6266821BABF}" destId="{79C402B5-4384-4D14-84E9-DDFC9B83C553}" srcOrd="2" destOrd="0" parTransId="{3A0324A5-B1C6-49AE-BC35-A4E75D89BD8D}" sibTransId="{3624FEAC-9AEE-444B-AA76-A7496135D7D8}"/>
    <dgm:cxn modelId="{087BD274-7A51-49D8-8E31-FAC7FFFBC766}" type="presOf" srcId="{40A103D4-A59F-4265-9B9E-6D8C2403F190}" destId="{A2138163-8F1C-45FD-BA11-5B6C8787D892}" srcOrd="0" destOrd="4" presId="urn:microsoft.com/office/officeart/2005/8/layout/list1"/>
    <dgm:cxn modelId="{6FD11B76-F503-4C42-92F7-69054DFCAE26}" type="presOf" srcId="{689581AB-60B3-46D0-BFC4-D55B7AAD682A}" destId="{A2138163-8F1C-45FD-BA11-5B6C8787D892}" srcOrd="0" destOrd="0" presId="urn:microsoft.com/office/officeart/2005/8/layout/list1"/>
    <dgm:cxn modelId="{CAEA0277-D31E-4D33-9B05-94BBAB2A4140}" srcId="{3B3AA1E7-330D-4CBE-B241-A486EBBF95D9}" destId="{F5C25065-BBA3-43AC-9AB4-E4133835A441}" srcOrd="2" destOrd="0" parTransId="{D2020416-7F83-41E6-89CB-80A17F0199DD}" sibTransId="{72407B1F-593B-4BB2-8255-804F38C57A00}"/>
    <dgm:cxn modelId="{C3B14F78-F858-44F3-BEAE-45081BC8D24A}" type="presOf" srcId="{031658D2-BFF9-4AC4-9A62-13A789478B49}" destId="{CD5FE9AF-02C2-407D-9F76-2F39F0FE7433}" srcOrd="0" destOrd="5" presId="urn:microsoft.com/office/officeart/2005/8/layout/list1"/>
    <dgm:cxn modelId="{B2641281-20B6-4868-996C-594ADC45FFB6}" type="presOf" srcId="{F1B4BC60-8BF3-493D-8136-E92CE20603A0}" destId="{A2138163-8F1C-45FD-BA11-5B6C8787D892}" srcOrd="0" destOrd="3" presId="urn:microsoft.com/office/officeart/2005/8/layout/list1"/>
    <dgm:cxn modelId="{D0AD3788-1805-40C4-8949-6D314F3191C5}" type="presOf" srcId="{26665088-F90D-427B-BE3B-60F65BFCB7A0}" destId="{CD5FE9AF-02C2-407D-9F76-2F39F0FE7433}" srcOrd="0" destOrd="4" presId="urn:microsoft.com/office/officeart/2005/8/layout/list1"/>
    <dgm:cxn modelId="{EA1E928D-36FF-49C4-82BB-796D8259CD4F}" type="presOf" srcId="{3B3AA1E7-330D-4CBE-B241-A486EBBF95D9}" destId="{7E9BDC18-AF9F-4850-A972-34B46DDAEFE3}" srcOrd="0" destOrd="0" presId="urn:microsoft.com/office/officeart/2005/8/layout/list1"/>
    <dgm:cxn modelId="{73B45191-2053-44D4-9B20-D084F7A819E7}" srcId="{3B3AA1E7-330D-4CBE-B241-A486EBBF95D9}" destId="{9AA64271-685A-45E9-A18A-B6058A8E92C1}" srcOrd="5" destOrd="0" parTransId="{D579A013-1D7B-47EC-9476-99B0BF721575}" sibTransId="{20498191-66BD-4A31-85A6-98F046162D5D}"/>
    <dgm:cxn modelId="{FAE0939B-19FB-46E1-B92E-44D355809139}" srcId="{3B3AA1E7-330D-4CBE-B241-A486EBBF95D9}" destId="{40A103D4-A59F-4265-9B9E-6D8C2403F190}" srcOrd="4" destOrd="0" parTransId="{B05D4F2D-1F68-48C6-8790-5C6269917FD2}" sibTransId="{0649C33A-DF64-4FB0-92E0-56EB05BD232A}"/>
    <dgm:cxn modelId="{12A3549F-C6BE-4671-B909-AAE0628633A6}" srcId="{B01E0DCB-7B42-4B44-8819-EB5586E4EEBE}" destId="{7A0F4A60-106E-49C5-9437-E31B87662A39}" srcOrd="3" destOrd="0" parTransId="{85AAFA56-3955-4157-820E-0D0225B38FCD}" sibTransId="{7AF5713F-927F-4CC1-B5BD-4CEFCE483C73}"/>
    <dgm:cxn modelId="{06709DA2-291E-4E1A-9A4F-CFE1A16B0F2A}" srcId="{E50A8772-7BB1-4CC7-B4C9-376BF9D54ED6}" destId="{B01E0DCB-7B42-4B44-8819-EB5586E4EEBE}" srcOrd="1" destOrd="0" parTransId="{07A3B663-8B78-47BB-ACB3-29E9885ED9D3}" sibTransId="{1D640EF9-17E1-4448-815C-C6686D5AD547}"/>
    <dgm:cxn modelId="{15DA93B5-D17E-4167-9564-6CB091639791}" type="presOf" srcId="{E50A8772-7BB1-4CC7-B4C9-376BF9D54ED6}" destId="{5C86E405-8725-4012-BA1B-AC3151D2ED21}" srcOrd="0" destOrd="0" presId="urn:microsoft.com/office/officeart/2005/8/layout/list1"/>
    <dgm:cxn modelId="{F8D1FFB5-31B1-40F6-9227-F78C39466F90}" type="presOf" srcId="{644313B3-6F61-4124-8380-9D62BE1A4D96}" destId="{A2138163-8F1C-45FD-BA11-5B6C8787D892}" srcOrd="0" destOrd="1" presId="urn:microsoft.com/office/officeart/2005/8/layout/list1"/>
    <dgm:cxn modelId="{95D097B7-824B-4154-A406-92E4C7746194}" srcId="{3B3AA1E7-330D-4CBE-B241-A486EBBF95D9}" destId="{F1B4BC60-8BF3-493D-8136-E92CE20603A0}" srcOrd="3" destOrd="0" parTransId="{30FCDDDC-05C3-4284-B22A-57BCE0373FC3}" sibTransId="{6DD59D6A-50C9-4702-9BA9-CD0FC9CA9E06}"/>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2" presId="urn:microsoft.com/office/officeart/2005/8/layout/list1"/>
    <dgm:cxn modelId="{A62BF9C6-C2DB-4321-B5D4-DA012EE321B3}" srcId="{E50A8772-7BB1-4CC7-B4C9-376BF9D54ED6}" destId="{3B3AA1E7-330D-4CBE-B241-A486EBBF95D9}" srcOrd="2" destOrd="0" parTransId="{3B20293B-BACE-4E8A-BE85-BF121D38F984}" sibTransId="{D5AFBA71-AB53-486D-A2DA-8E8DE4548FB7}"/>
    <dgm:cxn modelId="{38F2DEC8-109F-47CF-A141-812E2ABE3B08}" type="presOf" srcId="{8C34D69B-E4C1-495E-B645-3BA07A7CB135}" destId="{CD5FE9AF-02C2-407D-9F76-2F39F0FE7433}" srcOrd="0" destOrd="1" presId="urn:microsoft.com/office/officeart/2005/8/layout/list1"/>
    <dgm:cxn modelId="{D546A4CA-BF51-418E-AD2D-5EC717E2B9AB}" type="presOf" srcId="{3B3AA1E7-330D-4CBE-B241-A486EBBF95D9}" destId="{23E155CF-D9DF-460F-91A2-D117B751CEA0}" srcOrd="1" destOrd="0" presId="urn:microsoft.com/office/officeart/2005/8/layout/list1"/>
    <dgm:cxn modelId="{7FDC4AD4-8B7B-4E7F-8ACD-FF2F42268A09}" type="presOf" srcId="{B01E0DCB-7B42-4B44-8819-EB5586E4EEBE}" destId="{688CD849-75EF-42F4-ADB1-7604F8222C0D}" srcOrd="0" destOrd="0" presId="urn:microsoft.com/office/officeart/2005/8/layout/list1"/>
    <dgm:cxn modelId="{2892CDD5-822B-4946-A567-A0EE35D1B29B}" type="presOf" srcId="{C68171B3-F329-433C-AE22-D3D389F5DF9F}" destId="{CFA84E57-6B22-4163-A202-BDE7DE47CDF9}" srcOrd="0" destOrd="0" presId="urn:microsoft.com/office/officeart/2005/8/layout/list1"/>
    <dgm:cxn modelId="{9DB9C9D8-B162-4CB6-88BF-47262043BD8C}" type="presOf" srcId="{9AA64271-685A-45E9-A18A-B6058A8E92C1}" destId="{A2138163-8F1C-45FD-BA11-5B6C8787D892}" srcOrd="0" destOrd="5" presId="urn:microsoft.com/office/officeart/2005/8/layout/list1"/>
    <dgm:cxn modelId="{8BBDD8DB-2F6A-4C5A-B5CA-BDDB78D180B1}" srcId="{B01E0DCB-7B42-4B44-8819-EB5586E4EEBE}" destId="{D11559DA-D87A-47FC-9229-AD9822B18916}" srcOrd="2"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AC6B6E0-B4C9-484E-A48D-944FD2F73D96}" srcId="{ADB1B886-9101-470C-A18A-D6266821BABF}" destId="{C68171B3-F329-433C-AE22-D3D389F5DF9F}" srcOrd="0" destOrd="0" parTransId="{E172F4D4-CD71-40C8-A668-7E5ABF87E082}" sibTransId="{BC804696-6567-44F7-BA38-C6C794A7C58E}"/>
    <dgm:cxn modelId="{B8E271EA-24B3-42BC-A53B-1B8BE4296C76}" type="presOf" srcId="{80A88A97-438B-45A3-AF88-78B62456BA9E}" destId="{CFA84E57-6B22-4163-A202-BDE7DE47CDF9}" srcOrd="0" destOrd="4" presId="urn:microsoft.com/office/officeart/2005/8/layout/list1"/>
    <dgm:cxn modelId="{11AB56EC-AC7F-4A94-AF03-485DC29895B6}" type="presOf" srcId="{0EBF8B38-1E61-4CDC-86FE-16A95D702997}" destId="{CFA84E57-6B22-4163-A202-BDE7DE47CDF9}" srcOrd="0" destOrd="1"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 modelId="{3D6A273C-4E94-4A35-ADEE-F7010ED2D6B9}" type="presParOf" srcId="{5C86E405-8725-4012-BA1B-AC3151D2ED21}" destId="{7812D4F2-401D-4565-974E-8626DE7CEF0D}" srcOrd="7" destOrd="0" presId="urn:microsoft.com/office/officeart/2005/8/layout/list1"/>
    <dgm:cxn modelId="{E615B2D9-8FE1-44B3-B545-24E72BF59E47}" type="presParOf" srcId="{5C86E405-8725-4012-BA1B-AC3151D2ED21}" destId="{7DF21997-1921-4FD2-A4A8-28CF489A3973}" srcOrd="8" destOrd="0" presId="urn:microsoft.com/office/officeart/2005/8/layout/list1"/>
    <dgm:cxn modelId="{A862F338-A638-4D8D-97A1-2E09F379A62B}" type="presParOf" srcId="{7DF21997-1921-4FD2-A4A8-28CF489A3973}" destId="{7E9BDC18-AF9F-4850-A972-34B46DDAEFE3}" srcOrd="0" destOrd="0" presId="urn:microsoft.com/office/officeart/2005/8/layout/list1"/>
    <dgm:cxn modelId="{694B1082-9FFF-44FF-8927-5B5723748808}" type="presParOf" srcId="{7DF21997-1921-4FD2-A4A8-28CF489A3973}" destId="{23E155CF-D9DF-460F-91A2-D117B751CEA0}" srcOrd="1" destOrd="0" presId="urn:microsoft.com/office/officeart/2005/8/layout/list1"/>
    <dgm:cxn modelId="{393603C4-3199-4BD2-AA76-1BA059331833}" type="presParOf" srcId="{5C86E405-8725-4012-BA1B-AC3151D2ED21}" destId="{A6DD4437-3CC2-4E4B-AB1B-6BCB26D10FFB}" srcOrd="9" destOrd="0" presId="urn:microsoft.com/office/officeart/2005/8/layout/list1"/>
    <dgm:cxn modelId="{94D8A861-07F2-4FFD-B7C7-D365D2D8DD25}" type="presParOf" srcId="{5C86E405-8725-4012-BA1B-AC3151D2ED21}" destId="{A2138163-8F1C-45FD-BA11-5B6C8787D89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custT="1"/>
      <dgm:spPr/>
      <dgm:t>
        <a:bodyPr/>
        <a:lstStyle/>
        <a:p>
          <a:r>
            <a:rPr lang="en-US" sz="1400" b="1" dirty="0"/>
            <a:t>Mezigdomide + Dara-</a:t>
          </a:r>
          <a:r>
            <a:rPr lang="en-US" sz="1400" b="1" dirty="0" err="1"/>
            <a:t>dex</a:t>
          </a:r>
          <a:r>
            <a:rPr lang="en-US" sz="1400" b="1" dirty="0"/>
            <a:t> (N=56)</a:t>
          </a:r>
          <a:endParaRPr lang="en-GB" sz="1400" b="1" dirty="0"/>
        </a:p>
      </dgm:t>
    </dgm:pt>
    <dgm:pt modelId="{5FB05DC3-D6A5-4E75-8F09-D19D5565E53D}" type="parTrans" cxnId="{B210B3B9-0989-4659-BEF6-75888BB8B703}">
      <dgm:prSet/>
      <dgm:spPr/>
      <dgm:t>
        <a:bodyPr/>
        <a:lstStyle/>
        <a:p>
          <a:endParaRPr lang="en-US" sz="1600" b="1"/>
        </a:p>
      </dgm:t>
    </dgm:pt>
    <dgm:pt modelId="{B1E68D42-0BA5-469D-A0E7-0CCA5DDCF17F}" type="sibTrans" cxnId="{B210B3B9-0989-4659-BEF6-75888BB8B703}">
      <dgm:prSet/>
      <dgm:spPr/>
      <dgm:t>
        <a:bodyPr/>
        <a:lstStyle/>
        <a:p>
          <a:endParaRPr lang="en-US" sz="1600" b="1"/>
        </a:p>
      </dgm:t>
    </dgm:pt>
    <dgm:pt modelId="{B01E0DCB-7B42-4B44-8819-EB5586E4EEBE}">
      <dgm:prSet custT="1"/>
      <dgm:spPr/>
      <dgm:t>
        <a:bodyPr/>
        <a:lstStyle/>
        <a:p>
          <a:r>
            <a:rPr lang="en-US" sz="1400" b="1" dirty="0"/>
            <a:t>Mezigdomide + Elo-</a:t>
          </a:r>
          <a:r>
            <a:rPr lang="en-US" sz="1400" b="1" dirty="0" err="1"/>
            <a:t>dex</a:t>
          </a:r>
          <a:r>
            <a:rPr lang="en-US" sz="1400" b="1" dirty="0"/>
            <a:t> (N=20)</a:t>
          </a:r>
        </a:p>
      </dgm:t>
    </dgm:pt>
    <dgm:pt modelId="{07A3B663-8B78-47BB-ACB3-29E9885ED9D3}" type="parTrans" cxnId="{06709DA2-291E-4E1A-9A4F-CFE1A16B0F2A}">
      <dgm:prSet/>
      <dgm:spPr/>
      <dgm:t>
        <a:bodyPr/>
        <a:lstStyle/>
        <a:p>
          <a:endParaRPr lang="en-US" sz="1600"/>
        </a:p>
      </dgm:t>
    </dgm:pt>
    <dgm:pt modelId="{1D640EF9-17E1-4448-815C-C6686D5AD547}" type="sibTrans" cxnId="{06709DA2-291E-4E1A-9A4F-CFE1A16B0F2A}">
      <dgm:prSet/>
      <dgm:spPr/>
      <dgm:t>
        <a:bodyPr/>
        <a:lstStyle/>
        <a:p>
          <a:endParaRPr lang="en-US" sz="1600"/>
        </a:p>
      </dgm:t>
    </dgm:pt>
    <dgm:pt modelId="{D949B476-2870-44CE-B1F7-60680FC36123}">
      <dgm:prSet custT="1"/>
      <dgm:spPr/>
      <dgm:t>
        <a:bodyPr rIns="144000"/>
        <a:lstStyle/>
        <a:p>
          <a:r>
            <a:rPr lang="en-GB" sz="1400" b="1" dirty="0"/>
            <a:t>Median 3 prior therapies</a:t>
          </a:r>
          <a:endParaRPr lang="en-US" sz="1400" b="1" dirty="0"/>
        </a:p>
      </dgm:t>
    </dgm:pt>
    <dgm:pt modelId="{4103EE09-9180-40F5-922C-54BC8D2779BD}" type="parTrans" cxnId="{8F877BDF-D3F8-40DC-8D9F-58E5563D71DE}">
      <dgm:prSet/>
      <dgm:spPr/>
      <dgm:t>
        <a:bodyPr/>
        <a:lstStyle/>
        <a:p>
          <a:endParaRPr lang="en-US" sz="1600"/>
        </a:p>
      </dgm:t>
    </dgm:pt>
    <dgm:pt modelId="{1D15701F-5737-4951-9960-BAD899FCB53E}" type="sibTrans" cxnId="{8F877BDF-D3F8-40DC-8D9F-58E5563D71DE}">
      <dgm:prSet/>
      <dgm:spPr/>
      <dgm:t>
        <a:bodyPr/>
        <a:lstStyle/>
        <a:p>
          <a:endParaRPr lang="en-US" sz="1600"/>
        </a:p>
      </dgm:t>
    </dgm:pt>
    <dgm:pt modelId="{0EBF8B38-1E61-4CDC-86FE-16A95D702997}">
      <dgm:prSet custT="1"/>
      <dgm:spPr/>
      <dgm:t>
        <a:bodyPr rIns="108000"/>
        <a:lstStyle/>
        <a:p>
          <a:r>
            <a:rPr lang="en-GB" sz="1400" b="1" dirty="0"/>
            <a:t>Median 2 prior therapies</a:t>
          </a:r>
        </a:p>
      </dgm:t>
    </dgm:pt>
    <dgm:pt modelId="{598387BA-6E34-4F6A-B80C-6A930FE4031E}" type="parTrans" cxnId="{20B9BA52-DD1E-4590-8778-B4D536AFC87E}">
      <dgm:prSet/>
      <dgm:spPr/>
      <dgm:t>
        <a:bodyPr/>
        <a:lstStyle/>
        <a:p>
          <a:endParaRPr lang="en-US" sz="1600"/>
        </a:p>
      </dgm:t>
    </dgm:pt>
    <dgm:pt modelId="{7B00D04C-A24B-4A51-B3FF-19D039A9D66B}" type="sibTrans" cxnId="{20B9BA52-DD1E-4590-8778-B4D536AFC87E}">
      <dgm:prSet/>
      <dgm:spPr/>
      <dgm:t>
        <a:bodyPr/>
        <a:lstStyle/>
        <a:p>
          <a:endParaRPr lang="en-US" sz="1600"/>
        </a:p>
      </dgm:t>
    </dgm:pt>
    <dgm:pt modelId="{79C402B5-4384-4D14-84E9-DDFC9B83C553}">
      <dgm:prSet custT="1"/>
      <dgm:spPr/>
      <dgm:t>
        <a:bodyPr rIns="108000"/>
        <a:lstStyle/>
        <a:p>
          <a:r>
            <a:rPr lang="en-GB" sz="1400" b="1" dirty="0">
              <a:solidFill>
                <a:srgbClr val="FF0000"/>
              </a:solidFill>
            </a:rPr>
            <a:t>82.5% </a:t>
          </a:r>
          <a:r>
            <a:rPr lang="en-GB" sz="1400" b="1" dirty="0" err="1">
              <a:solidFill>
                <a:srgbClr val="FF0000"/>
              </a:solidFill>
            </a:rPr>
            <a:t>IMiD</a:t>
          </a:r>
          <a:r>
            <a:rPr lang="en-GB" sz="1400" b="1" dirty="0">
              <a:solidFill>
                <a:srgbClr val="FF0000"/>
              </a:solidFill>
            </a:rPr>
            <a:t>-refractory</a:t>
          </a:r>
        </a:p>
      </dgm:t>
    </dgm:pt>
    <dgm:pt modelId="{3A0324A5-B1C6-49AE-BC35-A4E75D89BD8D}" type="parTrans" cxnId="{D3C72C71-A65C-4A70-AFAD-104B82E0DA68}">
      <dgm:prSet/>
      <dgm:spPr/>
      <dgm:t>
        <a:bodyPr/>
        <a:lstStyle/>
        <a:p>
          <a:endParaRPr lang="en-US" sz="1600"/>
        </a:p>
      </dgm:t>
    </dgm:pt>
    <dgm:pt modelId="{3624FEAC-9AEE-444B-AA76-A7496135D7D8}" type="sibTrans" cxnId="{D3C72C71-A65C-4A70-AFAD-104B82E0DA68}">
      <dgm:prSet/>
      <dgm:spPr/>
      <dgm:t>
        <a:bodyPr/>
        <a:lstStyle/>
        <a:p>
          <a:endParaRPr lang="en-US" sz="1600"/>
        </a:p>
      </dgm:t>
    </dgm:pt>
    <dgm:pt modelId="{D11559DA-D87A-47FC-9229-AD9822B18916}">
      <dgm:prSet custT="1"/>
      <dgm:spPr/>
      <dgm:t>
        <a:bodyPr rIns="144000"/>
        <a:lstStyle/>
        <a:p>
          <a:r>
            <a:rPr lang="en-GB" sz="1400" b="1" dirty="0">
              <a:solidFill>
                <a:srgbClr val="FF0000"/>
              </a:solidFill>
            </a:rPr>
            <a:t>85% prior CD38 </a:t>
          </a:r>
          <a:r>
            <a:rPr lang="en-GB" sz="1400" b="1" dirty="0" err="1">
              <a:solidFill>
                <a:srgbClr val="FF0000"/>
              </a:solidFill>
            </a:rPr>
            <a:t>mAb</a:t>
          </a:r>
          <a:endParaRPr lang="en-US" sz="1400" b="1" dirty="0">
            <a:solidFill>
              <a:srgbClr val="FF0000"/>
            </a:solidFill>
          </a:endParaRPr>
        </a:p>
      </dgm:t>
    </dgm:pt>
    <dgm:pt modelId="{62E64623-0543-48DF-AF8E-103A49AB80A8}" type="parTrans" cxnId="{8BBDD8DB-2F6A-4C5A-B5CA-BDDB78D180B1}">
      <dgm:prSet/>
      <dgm:spPr/>
      <dgm:t>
        <a:bodyPr/>
        <a:lstStyle/>
        <a:p>
          <a:endParaRPr lang="en-US" sz="1600"/>
        </a:p>
      </dgm:t>
    </dgm:pt>
    <dgm:pt modelId="{C57CAB10-FAF5-4F79-A356-D4AA432E067E}" type="sibTrans" cxnId="{8BBDD8DB-2F6A-4C5A-B5CA-BDDB78D180B1}">
      <dgm:prSet/>
      <dgm:spPr/>
      <dgm:t>
        <a:bodyPr/>
        <a:lstStyle/>
        <a:p>
          <a:endParaRPr lang="en-US" sz="1600"/>
        </a:p>
      </dgm:t>
    </dgm:pt>
    <dgm:pt modelId="{3C3D03E5-A918-478A-B07F-BB3E8CBF57F3}">
      <dgm:prSet custT="1"/>
      <dgm:spPr/>
      <dgm:t>
        <a:bodyPr rIns="108000"/>
        <a:lstStyle/>
        <a:p>
          <a:r>
            <a:rPr lang="en-GB" sz="1400" b="1" dirty="0">
              <a:solidFill>
                <a:srgbClr val="FF0000"/>
              </a:solidFill>
            </a:rPr>
            <a:t>61.4% PI-refractory</a:t>
          </a:r>
        </a:p>
      </dgm:t>
    </dgm:pt>
    <dgm:pt modelId="{34470DC4-2524-4DD2-860F-7B6B60BCC070}" type="parTrans" cxnId="{E77EA84D-720A-43F5-9B35-74BE5D182C2B}">
      <dgm:prSet/>
      <dgm:spPr/>
      <dgm:t>
        <a:bodyPr/>
        <a:lstStyle/>
        <a:p>
          <a:endParaRPr lang="en-US" sz="1600"/>
        </a:p>
      </dgm:t>
    </dgm:pt>
    <dgm:pt modelId="{B18BA4DE-540D-40BA-A903-2CECE1FFFA1A}" type="sibTrans" cxnId="{E77EA84D-720A-43F5-9B35-74BE5D182C2B}">
      <dgm:prSet/>
      <dgm:spPr/>
      <dgm:t>
        <a:bodyPr/>
        <a:lstStyle/>
        <a:p>
          <a:endParaRPr lang="en-US" sz="1600"/>
        </a:p>
      </dgm:t>
    </dgm:pt>
    <dgm:pt modelId="{E5FE2C1E-FDE1-427B-B8C5-548C2C1DC401}">
      <dgm:prSet custT="1"/>
      <dgm:spPr/>
      <dgm:t>
        <a:bodyPr rIns="108000"/>
        <a:lstStyle/>
        <a:p>
          <a:r>
            <a:rPr lang="en-GB" sz="1400" b="1" dirty="0"/>
            <a:t>Median age 67 years</a:t>
          </a:r>
        </a:p>
      </dgm:t>
    </dgm:pt>
    <dgm:pt modelId="{576F7C73-6E86-4A40-8B1D-DA19ECC38271}" type="parTrans" cxnId="{C10A90B1-F6AB-4BEA-9792-2527CF6B1807}">
      <dgm:prSet/>
      <dgm:spPr/>
      <dgm:t>
        <a:bodyPr/>
        <a:lstStyle/>
        <a:p>
          <a:endParaRPr lang="en-GB" sz="1600"/>
        </a:p>
      </dgm:t>
    </dgm:pt>
    <dgm:pt modelId="{737CBCC7-FF93-46C5-A0DF-DE57597385A4}" type="sibTrans" cxnId="{C10A90B1-F6AB-4BEA-9792-2527CF6B1807}">
      <dgm:prSet/>
      <dgm:spPr/>
      <dgm:t>
        <a:bodyPr/>
        <a:lstStyle/>
        <a:p>
          <a:endParaRPr lang="en-GB" sz="1600"/>
        </a:p>
      </dgm:t>
    </dgm:pt>
    <dgm:pt modelId="{33C921BD-3838-489D-B191-048ECFC46FAF}">
      <dgm:prSet custT="1"/>
      <dgm:spPr/>
      <dgm:t>
        <a:bodyPr rIns="108000"/>
        <a:lstStyle/>
        <a:p>
          <a:r>
            <a:rPr lang="en-GB" sz="1400" b="1" dirty="0"/>
            <a:t>Median time since diagnosis 8.2 years</a:t>
          </a:r>
        </a:p>
      </dgm:t>
    </dgm:pt>
    <dgm:pt modelId="{D4DCECB5-4939-4F61-9892-B2ACA18A1BF7}" type="parTrans" cxnId="{98C3975F-00BB-435F-9930-E39D982343ED}">
      <dgm:prSet/>
      <dgm:spPr/>
      <dgm:t>
        <a:bodyPr/>
        <a:lstStyle/>
        <a:p>
          <a:endParaRPr lang="en-GB" sz="1600"/>
        </a:p>
      </dgm:t>
    </dgm:pt>
    <dgm:pt modelId="{43CFDD86-B9CC-4679-B39F-E54661C9F7DA}" type="sibTrans" cxnId="{98C3975F-00BB-435F-9930-E39D982343ED}">
      <dgm:prSet/>
      <dgm:spPr/>
      <dgm:t>
        <a:bodyPr/>
        <a:lstStyle/>
        <a:p>
          <a:endParaRPr lang="en-GB" sz="1600"/>
        </a:p>
      </dgm:t>
    </dgm:pt>
    <dgm:pt modelId="{269DC1E3-C1CC-4646-A113-F84A7E8EAED0}">
      <dgm:prSet custT="1"/>
      <dgm:spPr/>
      <dgm:t>
        <a:bodyPr rIns="108000"/>
        <a:lstStyle/>
        <a:p>
          <a:r>
            <a:rPr lang="en-GB" sz="1400" b="1" dirty="0">
              <a:solidFill>
                <a:srgbClr val="FF0000"/>
              </a:solidFill>
            </a:rPr>
            <a:t>15.8% prior ASCT</a:t>
          </a:r>
        </a:p>
      </dgm:t>
    </dgm:pt>
    <dgm:pt modelId="{DBEF2817-1710-4B0C-BF78-A11596827C1D}" type="parTrans" cxnId="{E4F5AF56-A038-4631-AA54-38EBAFFC0AF4}">
      <dgm:prSet/>
      <dgm:spPr/>
      <dgm:t>
        <a:bodyPr/>
        <a:lstStyle/>
        <a:p>
          <a:endParaRPr lang="en-GB" sz="1600"/>
        </a:p>
      </dgm:t>
    </dgm:pt>
    <dgm:pt modelId="{ACA6CC2A-753D-4BFC-B4FA-1618DA7C6694}" type="sibTrans" cxnId="{E4F5AF56-A038-4631-AA54-38EBAFFC0AF4}">
      <dgm:prSet/>
      <dgm:spPr/>
      <dgm:t>
        <a:bodyPr/>
        <a:lstStyle/>
        <a:p>
          <a:endParaRPr lang="en-GB" sz="1600"/>
        </a:p>
      </dgm:t>
    </dgm:pt>
    <dgm:pt modelId="{9A41BEFE-8ACE-4A61-9998-E2A6D92DEB2E}">
      <dgm:prSet custT="1"/>
      <dgm:spPr/>
      <dgm:t>
        <a:bodyPr rIns="108000"/>
        <a:lstStyle/>
        <a:p>
          <a:r>
            <a:rPr lang="en-GB" sz="1400" b="1" dirty="0">
              <a:solidFill>
                <a:srgbClr val="FF0000"/>
              </a:solidFill>
            </a:rPr>
            <a:t>8.8% prior CD38 </a:t>
          </a:r>
          <a:r>
            <a:rPr lang="en-GB" sz="1400" b="1" dirty="0" err="1">
              <a:solidFill>
                <a:srgbClr val="FF0000"/>
              </a:solidFill>
            </a:rPr>
            <a:t>mAb</a:t>
          </a:r>
          <a:endParaRPr lang="en-GB" sz="1400" b="1" dirty="0">
            <a:solidFill>
              <a:srgbClr val="FF0000"/>
            </a:solidFill>
          </a:endParaRPr>
        </a:p>
      </dgm:t>
    </dgm:pt>
    <dgm:pt modelId="{9EFEC9ED-A18F-4733-8F57-4D81B6A4E833}" type="parTrans" cxnId="{7293376D-FE5A-42DD-B9F5-7B3B9202FE3B}">
      <dgm:prSet/>
      <dgm:spPr/>
      <dgm:t>
        <a:bodyPr/>
        <a:lstStyle/>
        <a:p>
          <a:endParaRPr lang="en-GB" sz="1600"/>
        </a:p>
      </dgm:t>
    </dgm:pt>
    <dgm:pt modelId="{6B28CA97-F9B7-42AB-899E-5841BEC77965}" type="sibTrans" cxnId="{7293376D-FE5A-42DD-B9F5-7B3B9202FE3B}">
      <dgm:prSet/>
      <dgm:spPr/>
      <dgm:t>
        <a:bodyPr/>
        <a:lstStyle/>
        <a:p>
          <a:endParaRPr lang="en-GB" sz="1600"/>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2"/>
      <dgm:spPr/>
    </dgm:pt>
    <dgm:pt modelId="{38B0E37E-0B12-4413-9276-9A151EA664C3}" type="pres">
      <dgm:prSet presAssocID="{ADB1B886-9101-470C-A18A-D6266821BABF}" presName="parentText" presStyleLbl="node1" presStyleIdx="0" presStyleCnt="2">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2">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2"/>
      <dgm:spPr/>
    </dgm:pt>
    <dgm:pt modelId="{0AA93A77-CF47-4FFC-9819-53292F63A2D6}" type="pres">
      <dgm:prSet presAssocID="{B01E0DCB-7B42-4B44-8819-EB5586E4EEBE}" presName="parentText" presStyleLbl="node1" presStyleIdx="1" presStyleCnt="2">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2">
        <dgm:presLayoutVars>
          <dgm:bulletEnabled val="1"/>
        </dgm:presLayoutVars>
      </dgm:prSet>
      <dgm:spPr/>
    </dgm:pt>
  </dgm:ptLst>
  <dgm:cxnLst>
    <dgm:cxn modelId="{04F83F09-45B0-48EA-8377-1C8484D5F211}" type="presOf" srcId="{ADB1B886-9101-470C-A18A-D6266821BABF}" destId="{A8CBF02F-714A-4E99-8B4C-4CA7E816F591}" srcOrd="0" destOrd="0" presId="urn:microsoft.com/office/officeart/2005/8/layout/list1"/>
    <dgm:cxn modelId="{A9B9560E-8E06-4434-80CE-0B3F7C3DF542}" type="presOf" srcId="{D949B476-2870-44CE-B1F7-60680FC36123}" destId="{CD5FE9AF-02C2-407D-9F76-2F39F0FE7433}" srcOrd="0" destOrd="0" presId="urn:microsoft.com/office/officeart/2005/8/layout/list1"/>
    <dgm:cxn modelId="{123A1F14-4CA6-4507-8B93-2C605E195D9F}" type="presOf" srcId="{3C3D03E5-A918-478A-B07F-BB3E8CBF57F3}" destId="{CFA84E57-6B22-4163-A202-BDE7DE47CDF9}" srcOrd="0" destOrd="4" presId="urn:microsoft.com/office/officeart/2005/8/layout/list1"/>
    <dgm:cxn modelId="{02F75121-EFE8-4C58-B0F7-8E2FE4C3FB9A}" type="presOf" srcId="{ADB1B886-9101-470C-A18A-D6266821BABF}" destId="{38B0E37E-0B12-4413-9276-9A151EA664C3}" srcOrd="1" destOrd="0" presId="urn:microsoft.com/office/officeart/2005/8/layout/list1"/>
    <dgm:cxn modelId="{E77EA84D-720A-43F5-9B35-74BE5D182C2B}" srcId="{ADB1B886-9101-470C-A18A-D6266821BABF}" destId="{3C3D03E5-A918-478A-B07F-BB3E8CBF57F3}" srcOrd="4" destOrd="0" parTransId="{34470DC4-2524-4DD2-860F-7B6B60BCC070}" sibTransId="{B18BA4DE-540D-40BA-A903-2CECE1FFFA1A}"/>
    <dgm:cxn modelId="{20B9BA52-DD1E-4590-8778-B4D536AFC87E}" srcId="{ADB1B886-9101-470C-A18A-D6266821BABF}" destId="{0EBF8B38-1E61-4CDC-86FE-16A95D702997}" srcOrd="2" destOrd="0" parTransId="{598387BA-6E34-4F6A-B80C-6A930FE4031E}" sibTransId="{7B00D04C-A24B-4A51-B3FF-19D039A9D66B}"/>
    <dgm:cxn modelId="{CFD23B54-B48A-46BD-A5EE-CA8886B0DE1D}" type="presOf" srcId="{D11559DA-D87A-47FC-9229-AD9822B18916}" destId="{CD5FE9AF-02C2-407D-9F76-2F39F0FE7433}" srcOrd="0" destOrd="1" presId="urn:microsoft.com/office/officeart/2005/8/layout/list1"/>
    <dgm:cxn modelId="{E4F5AF56-A038-4631-AA54-38EBAFFC0AF4}" srcId="{ADB1B886-9101-470C-A18A-D6266821BABF}" destId="{269DC1E3-C1CC-4646-A113-F84A7E8EAED0}" srcOrd="5" destOrd="0" parTransId="{DBEF2817-1710-4B0C-BF78-A11596827C1D}" sibTransId="{ACA6CC2A-753D-4BFC-B4FA-1618DA7C6694}"/>
    <dgm:cxn modelId="{98C3975F-00BB-435F-9930-E39D982343ED}" srcId="{ADB1B886-9101-470C-A18A-D6266821BABF}" destId="{33C921BD-3838-489D-B191-048ECFC46FAF}" srcOrd="1" destOrd="0" parTransId="{D4DCECB5-4939-4F61-9892-B2ACA18A1BF7}" sibTransId="{43CFDD86-B9CC-4679-B39F-E54661C9F7DA}"/>
    <dgm:cxn modelId="{7293376D-FE5A-42DD-B9F5-7B3B9202FE3B}" srcId="{ADB1B886-9101-470C-A18A-D6266821BABF}" destId="{9A41BEFE-8ACE-4A61-9998-E2A6D92DEB2E}" srcOrd="6" destOrd="0" parTransId="{9EFEC9ED-A18F-4733-8F57-4D81B6A4E833}" sibTransId="{6B28CA97-F9B7-42AB-899E-5841BEC77965}"/>
    <dgm:cxn modelId="{D3C72C71-A65C-4A70-AFAD-104B82E0DA68}" srcId="{ADB1B886-9101-470C-A18A-D6266821BABF}" destId="{79C402B5-4384-4D14-84E9-DDFC9B83C553}" srcOrd="3" destOrd="0" parTransId="{3A0324A5-B1C6-49AE-BC35-A4E75D89BD8D}" sibTransId="{3624FEAC-9AEE-444B-AA76-A7496135D7D8}"/>
    <dgm:cxn modelId="{D7EF7B80-1303-4D8E-BA8B-E9D4DF6C3AC6}" type="presOf" srcId="{269DC1E3-C1CC-4646-A113-F84A7E8EAED0}" destId="{CFA84E57-6B22-4163-A202-BDE7DE47CDF9}" srcOrd="0" destOrd="5" presId="urn:microsoft.com/office/officeart/2005/8/layout/list1"/>
    <dgm:cxn modelId="{1780D896-BB42-4BFC-8FF4-D75FF2CFF7D6}" type="presOf" srcId="{9A41BEFE-8ACE-4A61-9998-E2A6D92DEB2E}" destId="{CFA84E57-6B22-4163-A202-BDE7DE47CDF9}" srcOrd="0" destOrd="6" presId="urn:microsoft.com/office/officeart/2005/8/layout/list1"/>
    <dgm:cxn modelId="{F1E9D6A0-42AB-4013-95A1-1B1B09AA13D2}" type="presOf" srcId="{E5FE2C1E-FDE1-427B-B8C5-548C2C1DC401}" destId="{CFA84E57-6B22-4163-A202-BDE7DE47CDF9}" srcOrd="0" destOrd="0" presId="urn:microsoft.com/office/officeart/2005/8/layout/list1"/>
    <dgm:cxn modelId="{06709DA2-291E-4E1A-9A4F-CFE1A16B0F2A}" srcId="{E50A8772-7BB1-4CC7-B4C9-376BF9D54ED6}" destId="{B01E0DCB-7B42-4B44-8819-EB5586E4EEBE}" srcOrd="1" destOrd="0" parTransId="{07A3B663-8B78-47BB-ACB3-29E9885ED9D3}" sibTransId="{1D640EF9-17E1-4448-815C-C6686D5AD547}"/>
    <dgm:cxn modelId="{C10A90B1-F6AB-4BEA-9792-2527CF6B1807}" srcId="{ADB1B886-9101-470C-A18A-D6266821BABF}" destId="{E5FE2C1E-FDE1-427B-B8C5-548C2C1DC401}" srcOrd="0" destOrd="0" parTransId="{576F7C73-6E86-4A40-8B1D-DA19ECC38271}" sibTransId="{737CBCC7-FF93-46C5-A0DF-DE57597385A4}"/>
    <dgm:cxn modelId="{15DA93B5-D17E-4167-9564-6CB091639791}" type="presOf" srcId="{E50A8772-7BB1-4CC7-B4C9-376BF9D54ED6}" destId="{5C86E405-8725-4012-BA1B-AC3151D2ED21}" srcOrd="0" destOrd="0" presId="urn:microsoft.com/office/officeart/2005/8/layout/list1"/>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3" presId="urn:microsoft.com/office/officeart/2005/8/layout/list1"/>
    <dgm:cxn modelId="{7FDC4AD4-8B7B-4E7F-8ACD-FF2F42268A09}" type="presOf" srcId="{B01E0DCB-7B42-4B44-8819-EB5586E4EEBE}" destId="{688CD849-75EF-42F4-ADB1-7604F8222C0D}" srcOrd="0" destOrd="0" presId="urn:microsoft.com/office/officeart/2005/8/layout/list1"/>
    <dgm:cxn modelId="{AF2EC5D4-ABB4-4DBF-AE61-D9394AB8C23E}" type="presOf" srcId="{33C921BD-3838-489D-B191-048ECFC46FAF}" destId="{CFA84E57-6B22-4163-A202-BDE7DE47CDF9}" srcOrd="0" destOrd="1" presId="urn:microsoft.com/office/officeart/2005/8/layout/list1"/>
    <dgm:cxn modelId="{8BBDD8DB-2F6A-4C5A-B5CA-BDDB78D180B1}" srcId="{B01E0DCB-7B42-4B44-8819-EB5586E4EEBE}" destId="{D11559DA-D87A-47FC-9229-AD9822B18916}" srcOrd="1"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1AB56EC-AC7F-4A94-AF03-485DC29895B6}" type="presOf" srcId="{0EBF8B38-1E61-4CDC-86FE-16A95D702997}" destId="{CFA84E57-6B22-4163-A202-BDE7DE47CDF9}" srcOrd="0" destOrd="2"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E3B7AC-83FC-4A01-9D6C-1C6510BF1D96}"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GB"/>
        </a:p>
      </dgm:t>
    </dgm:pt>
    <dgm:pt modelId="{9A67E9C6-AB64-4745-9D0A-2C75EDD88D63}">
      <dgm:prSet/>
      <dgm:spPr/>
      <dgm:t>
        <a:bodyPr/>
        <a:lstStyle/>
        <a:p>
          <a:r>
            <a:rPr lang="en-US" b="1" i="0" baseline="0" dirty="0"/>
            <a:t>As of Oct 10, 2025, a total of 13 patients have been enrolled </a:t>
          </a:r>
          <a:endParaRPr lang="en-GB" dirty="0"/>
        </a:p>
      </dgm:t>
    </dgm:pt>
    <dgm:pt modelId="{FD8AADD2-CAAA-44A4-837B-356E1B9D01CD}" type="parTrans" cxnId="{77C5A03E-9713-48C7-BF4B-669D570658A1}">
      <dgm:prSet/>
      <dgm:spPr/>
      <dgm:t>
        <a:bodyPr/>
        <a:lstStyle/>
        <a:p>
          <a:endParaRPr lang="en-GB"/>
        </a:p>
      </dgm:t>
    </dgm:pt>
    <dgm:pt modelId="{00D5AC13-B897-48A7-A46D-08409D44C059}" type="sibTrans" cxnId="{77C5A03E-9713-48C7-BF4B-669D570658A1}">
      <dgm:prSet/>
      <dgm:spPr/>
      <dgm:t>
        <a:bodyPr/>
        <a:lstStyle/>
        <a:p>
          <a:endParaRPr lang="en-GB"/>
        </a:p>
      </dgm:t>
    </dgm:pt>
    <dgm:pt modelId="{D2FADDE8-C9B1-4DE3-AC6F-BCF3E9C51F7B}">
      <dgm:prSet/>
      <dgm:spPr/>
      <dgm:t>
        <a:bodyPr/>
        <a:lstStyle/>
        <a:p>
          <a:r>
            <a:rPr lang="en-US" b="1" i="0" baseline="0"/>
            <a:t>3 in Cohort 1 seli 40 mg QW/mezi 0.6 mg QD/dex 40 mg QW</a:t>
          </a:r>
          <a:endParaRPr lang="en-GB"/>
        </a:p>
      </dgm:t>
    </dgm:pt>
    <dgm:pt modelId="{FB88B297-F614-47FC-B811-64DDAD59101B}" type="parTrans" cxnId="{7A6D226D-CBB6-4689-9923-97B286F43E60}">
      <dgm:prSet/>
      <dgm:spPr/>
      <dgm:t>
        <a:bodyPr/>
        <a:lstStyle/>
        <a:p>
          <a:endParaRPr lang="en-GB"/>
        </a:p>
      </dgm:t>
    </dgm:pt>
    <dgm:pt modelId="{3A590F93-3F96-40EA-9033-3D18A9DEE08E}" type="sibTrans" cxnId="{7A6D226D-CBB6-4689-9923-97B286F43E60}">
      <dgm:prSet/>
      <dgm:spPr/>
      <dgm:t>
        <a:bodyPr/>
        <a:lstStyle/>
        <a:p>
          <a:endParaRPr lang="en-GB"/>
        </a:p>
      </dgm:t>
    </dgm:pt>
    <dgm:pt modelId="{0280615C-FCB0-41B0-9443-A612CC7184DD}">
      <dgm:prSet/>
      <dgm:spPr/>
      <dgm:t>
        <a:bodyPr/>
        <a:lstStyle/>
        <a:p>
          <a:r>
            <a:rPr lang="en-US" b="1" i="0" baseline="0"/>
            <a:t>3 in Cohort 2 seli 60 mg QW/mezi 0.6 mg QD/dex 40 mg QW</a:t>
          </a:r>
          <a:endParaRPr lang="en-GB"/>
        </a:p>
      </dgm:t>
    </dgm:pt>
    <dgm:pt modelId="{2C2F1F88-3755-4801-9E81-3FB87E425B69}" type="parTrans" cxnId="{F60F6A20-A310-4250-AFC0-308DB3FF9BF3}">
      <dgm:prSet/>
      <dgm:spPr/>
      <dgm:t>
        <a:bodyPr/>
        <a:lstStyle/>
        <a:p>
          <a:endParaRPr lang="en-GB"/>
        </a:p>
      </dgm:t>
    </dgm:pt>
    <dgm:pt modelId="{1889347B-DD3B-4AA9-A056-6DE8749BFC1A}" type="sibTrans" cxnId="{F60F6A20-A310-4250-AFC0-308DB3FF9BF3}">
      <dgm:prSet/>
      <dgm:spPr/>
      <dgm:t>
        <a:bodyPr/>
        <a:lstStyle/>
        <a:p>
          <a:endParaRPr lang="en-GB"/>
        </a:p>
      </dgm:t>
    </dgm:pt>
    <dgm:pt modelId="{B1957EBA-D05A-4BA1-A447-5BB194070A21}">
      <dgm:prSet/>
      <dgm:spPr/>
      <dgm:t>
        <a:bodyPr/>
        <a:lstStyle/>
        <a:p>
          <a:r>
            <a:rPr lang="en-US" b="1" i="0" baseline="0"/>
            <a:t>7 in Cohort 3 seli 60 mg QW/mezi 1.0 mg QD/dex 40 mg QW</a:t>
          </a:r>
          <a:endParaRPr lang="en-GB"/>
        </a:p>
      </dgm:t>
    </dgm:pt>
    <dgm:pt modelId="{5DA39DB5-0009-46AE-A05A-7BBA0E555767}" type="parTrans" cxnId="{56CACBB8-EC8E-49EC-BF83-54AD0048911A}">
      <dgm:prSet/>
      <dgm:spPr/>
      <dgm:t>
        <a:bodyPr/>
        <a:lstStyle/>
        <a:p>
          <a:endParaRPr lang="en-GB"/>
        </a:p>
      </dgm:t>
    </dgm:pt>
    <dgm:pt modelId="{227DECE3-610F-4D3F-8BB2-67F1D4DB63FD}" type="sibTrans" cxnId="{56CACBB8-EC8E-49EC-BF83-54AD0048911A}">
      <dgm:prSet/>
      <dgm:spPr/>
      <dgm:t>
        <a:bodyPr/>
        <a:lstStyle/>
        <a:p>
          <a:endParaRPr lang="en-GB"/>
        </a:p>
      </dgm:t>
    </dgm:pt>
    <dgm:pt modelId="{1537EB1F-E0D7-4E86-B0BA-8E81A2C631E3}" type="pres">
      <dgm:prSet presAssocID="{E9E3B7AC-83FC-4A01-9D6C-1C6510BF1D96}" presName="Name0" presStyleCnt="0">
        <dgm:presLayoutVars>
          <dgm:dir/>
          <dgm:animLvl val="lvl"/>
          <dgm:resizeHandles val="exact"/>
        </dgm:presLayoutVars>
      </dgm:prSet>
      <dgm:spPr/>
    </dgm:pt>
    <dgm:pt modelId="{0A2AFA00-4A2B-47D8-A7B5-7F69C377F060}" type="pres">
      <dgm:prSet presAssocID="{9A67E9C6-AB64-4745-9D0A-2C75EDD88D63}" presName="composite" presStyleCnt="0"/>
      <dgm:spPr/>
    </dgm:pt>
    <dgm:pt modelId="{548A3DF1-51B3-45E6-927E-25950D8C22E3}" type="pres">
      <dgm:prSet presAssocID="{9A67E9C6-AB64-4745-9D0A-2C75EDD88D63}" presName="parTx" presStyleLbl="alignNode1" presStyleIdx="0" presStyleCnt="1">
        <dgm:presLayoutVars>
          <dgm:chMax val="0"/>
          <dgm:chPref val="0"/>
          <dgm:bulletEnabled val="1"/>
        </dgm:presLayoutVars>
      </dgm:prSet>
      <dgm:spPr/>
    </dgm:pt>
    <dgm:pt modelId="{8C4B63DA-96AD-4B15-9B12-7F8061CD098D}" type="pres">
      <dgm:prSet presAssocID="{9A67E9C6-AB64-4745-9D0A-2C75EDD88D63}" presName="desTx" presStyleLbl="alignAccFollowNode1" presStyleIdx="0" presStyleCnt="1">
        <dgm:presLayoutVars>
          <dgm:bulletEnabled val="1"/>
        </dgm:presLayoutVars>
      </dgm:prSet>
      <dgm:spPr/>
    </dgm:pt>
  </dgm:ptLst>
  <dgm:cxnLst>
    <dgm:cxn modelId="{99EA3316-1052-4462-A7B4-EB689DEC9FBD}" type="presOf" srcId="{B1957EBA-D05A-4BA1-A447-5BB194070A21}" destId="{8C4B63DA-96AD-4B15-9B12-7F8061CD098D}" srcOrd="0" destOrd="2" presId="urn:microsoft.com/office/officeart/2005/8/layout/hList1"/>
    <dgm:cxn modelId="{F60F6A20-A310-4250-AFC0-308DB3FF9BF3}" srcId="{9A67E9C6-AB64-4745-9D0A-2C75EDD88D63}" destId="{0280615C-FCB0-41B0-9443-A612CC7184DD}" srcOrd="1" destOrd="0" parTransId="{2C2F1F88-3755-4801-9E81-3FB87E425B69}" sibTransId="{1889347B-DD3B-4AA9-A056-6DE8749BFC1A}"/>
    <dgm:cxn modelId="{77C5A03E-9713-48C7-BF4B-669D570658A1}" srcId="{E9E3B7AC-83FC-4A01-9D6C-1C6510BF1D96}" destId="{9A67E9C6-AB64-4745-9D0A-2C75EDD88D63}" srcOrd="0" destOrd="0" parTransId="{FD8AADD2-CAAA-44A4-837B-356E1B9D01CD}" sibTransId="{00D5AC13-B897-48A7-A46D-08409D44C059}"/>
    <dgm:cxn modelId="{B18B0548-D393-450A-BF8E-7F2024D3B6B8}" type="presOf" srcId="{9A67E9C6-AB64-4745-9D0A-2C75EDD88D63}" destId="{548A3DF1-51B3-45E6-927E-25950D8C22E3}" srcOrd="0" destOrd="0" presId="urn:microsoft.com/office/officeart/2005/8/layout/hList1"/>
    <dgm:cxn modelId="{11FABB4B-6DE1-4CBA-B2D3-B9440DCE7DEB}" type="presOf" srcId="{E9E3B7AC-83FC-4A01-9D6C-1C6510BF1D96}" destId="{1537EB1F-E0D7-4E86-B0BA-8E81A2C631E3}" srcOrd="0" destOrd="0" presId="urn:microsoft.com/office/officeart/2005/8/layout/hList1"/>
    <dgm:cxn modelId="{7A6D226D-CBB6-4689-9923-97B286F43E60}" srcId="{9A67E9C6-AB64-4745-9D0A-2C75EDD88D63}" destId="{D2FADDE8-C9B1-4DE3-AC6F-BCF3E9C51F7B}" srcOrd="0" destOrd="0" parTransId="{FB88B297-F614-47FC-B811-64DDAD59101B}" sibTransId="{3A590F93-3F96-40EA-9033-3D18A9DEE08E}"/>
    <dgm:cxn modelId="{56CACBB8-EC8E-49EC-BF83-54AD0048911A}" srcId="{9A67E9C6-AB64-4745-9D0A-2C75EDD88D63}" destId="{B1957EBA-D05A-4BA1-A447-5BB194070A21}" srcOrd="2" destOrd="0" parTransId="{5DA39DB5-0009-46AE-A05A-7BBA0E555767}" sibTransId="{227DECE3-610F-4D3F-8BB2-67F1D4DB63FD}"/>
    <dgm:cxn modelId="{3CF46EDF-A99A-42B1-8FCD-351B907BB292}" type="presOf" srcId="{D2FADDE8-C9B1-4DE3-AC6F-BCF3E9C51F7B}" destId="{8C4B63DA-96AD-4B15-9B12-7F8061CD098D}" srcOrd="0" destOrd="0" presId="urn:microsoft.com/office/officeart/2005/8/layout/hList1"/>
    <dgm:cxn modelId="{1F00B4E9-BECE-4A26-A3C5-84F435EBB99E}" type="presOf" srcId="{0280615C-FCB0-41B0-9443-A612CC7184DD}" destId="{8C4B63DA-96AD-4B15-9B12-7F8061CD098D}" srcOrd="0" destOrd="1" presId="urn:microsoft.com/office/officeart/2005/8/layout/hList1"/>
    <dgm:cxn modelId="{64D348EF-D81D-4D69-8373-57EE0ECF5778}" type="presParOf" srcId="{1537EB1F-E0D7-4E86-B0BA-8E81A2C631E3}" destId="{0A2AFA00-4A2B-47D8-A7B5-7F69C377F060}" srcOrd="0" destOrd="0" presId="urn:microsoft.com/office/officeart/2005/8/layout/hList1"/>
    <dgm:cxn modelId="{7A30C8DB-DA25-412F-8864-3FF93D340190}" type="presParOf" srcId="{0A2AFA00-4A2B-47D8-A7B5-7F69C377F060}" destId="{548A3DF1-51B3-45E6-927E-25950D8C22E3}" srcOrd="0" destOrd="0" presId="urn:microsoft.com/office/officeart/2005/8/layout/hList1"/>
    <dgm:cxn modelId="{C4D073A2-6C54-4169-8E84-68900B048A19}" type="presParOf" srcId="{0A2AFA00-4A2B-47D8-A7B5-7F69C377F060}" destId="{8C4B63DA-96AD-4B15-9B12-7F8061CD098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dgm:spPr/>
      <dgm:t>
        <a:bodyPr/>
        <a:lstStyle/>
        <a:p>
          <a:r>
            <a:rPr lang="en-US" b="1" dirty="0" err="1"/>
            <a:t>Mezi-dex</a:t>
          </a:r>
          <a:r>
            <a:rPr lang="en-US" b="1" dirty="0"/>
            <a:t> + Taz (N=16)</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rIns="108000"/>
        <a:lstStyle/>
        <a:p>
          <a:r>
            <a:rPr lang="en-GB" b="1" dirty="0"/>
            <a:t>31.3% high-risk cytogenetics</a:t>
          </a:r>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B01E0DCB-7B42-4B44-8819-EB5586E4EEBE}">
      <dgm:prSet/>
      <dgm:spPr/>
      <dgm:t>
        <a:bodyPr/>
        <a:lstStyle/>
        <a:p>
          <a:r>
            <a:rPr lang="en-US" b="1" dirty="0" err="1"/>
            <a:t>Mezi-dex</a:t>
          </a:r>
          <a:r>
            <a:rPr lang="en-US" b="1" dirty="0"/>
            <a:t> + BMS-986158 (N=20)</a:t>
          </a:r>
        </a:p>
      </dgm:t>
    </dgm:pt>
    <dgm:pt modelId="{07A3B663-8B78-47BB-ACB3-29E9885ED9D3}" type="parTrans" cxnId="{06709DA2-291E-4E1A-9A4F-CFE1A16B0F2A}">
      <dgm:prSet/>
      <dgm:spPr/>
      <dgm:t>
        <a:bodyPr/>
        <a:lstStyle/>
        <a:p>
          <a:endParaRPr lang="en-US"/>
        </a:p>
      </dgm:t>
    </dgm:pt>
    <dgm:pt modelId="{1D640EF9-17E1-4448-815C-C6686D5AD547}" type="sibTrans" cxnId="{06709DA2-291E-4E1A-9A4F-CFE1A16B0F2A}">
      <dgm:prSet/>
      <dgm:spPr/>
      <dgm:t>
        <a:bodyPr/>
        <a:lstStyle/>
        <a:p>
          <a:endParaRPr lang="en-US"/>
        </a:p>
      </dgm:t>
    </dgm:pt>
    <dgm:pt modelId="{D949B476-2870-44CE-B1F7-60680FC36123}">
      <dgm:prSet/>
      <dgm:spPr/>
      <dgm:t>
        <a:bodyPr rIns="144000"/>
        <a:lstStyle/>
        <a:p>
          <a:r>
            <a:rPr lang="en-GB" b="1" dirty="0"/>
            <a:t>30.0% high-risk cytogenetics</a:t>
          </a:r>
          <a:endParaRPr lang="en-US" b="1" dirty="0"/>
        </a:p>
      </dgm:t>
    </dgm:pt>
    <dgm:pt modelId="{4103EE09-9180-40F5-922C-54BC8D2779BD}" type="parTrans" cxnId="{8F877BDF-D3F8-40DC-8D9F-58E5563D71DE}">
      <dgm:prSet/>
      <dgm:spPr/>
      <dgm:t>
        <a:bodyPr/>
        <a:lstStyle/>
        <a:p>
          <a:endParaRPr lang="en-US"/>
        </a:p>
      </dgm:t>
    </dgm:pt>
    <dgm:pt modelId="{1D15701F-5737-4951-9960-BAD899FCB53E}" type="sibTrans" cxnId="{8F877BDF-D3F8-40DC-8D9F-58E5563D71DE}">
      <dgm:prSet/>
      <dgm:spPr/>
      <dgm:t>
        <a:bodyPr/>
        <a:lstStyle/>
        <a:p>
          <a:endParaRPr lang="en-US"/>
        </a:p>
      </dgm:t>
    </dgm:pt>
    <dgm:pt modelId="{3B3AA1E7-330D-4CBE-B241-A486EBBF95D9}">
      <dgm:prSet/>
      <dgm:spPr/>
      <dgm:t>
        <a:bodyPr/>
        <a:lstStyle/>
        <a:p>
          <a:r>
            <a:rPr lang="en-US" b="1" dirty="0" err="1"/>
            <a:t>Mezi-dex</a:t>
          </a:r>
          <a:r>
            <a:rPr lang="en-US" b="1" dirty="0"/>
            <a:t> + Tram (N=20)</a:t>
          </a:r>
        </a:p>
      </dgm:t>
    </dgm:pt>
    <dgm:pt modelId="{3B20293B-BACE-4E8A-BE85-BF121D38F984}" type="parTrans" cxnId="{A62BF9C6-C2DB-4321-B5D4-DA012EE321B3}">
      <dgm:prSet/>
      <dgm:spPr/>
      <dgm:t>
        <a:bodyPr/>
        <a:lstStyle/>
        <a:p>
          <a:endParaRPr lang="en-US"/>
        </a:p>
      </dgm:t>
    </dgm:pt>
    <dgm:pt modelId="{D5AFBA71-AB53-486D-A2DA-8E8DE4548FB7}" type="sibTrans" cxnId="{A62BF9C6-C2DB-4321-B5D4-DA012EE321B3}">
      <dgm:prSet/>
      <dgm:spPr/>
      <dgm:t>
        <a:bodyPr/>
        <a:lstStyle/>
        <a:p>
          <a:endParaRPr lang="en-US"/>
        </a:p>
      </dgm:t>
    </dgm:pt>
    <dgm:pt modelId="{689581AB-60B3-46D0-BFC4-D55B7AAD682A}">
      <dgm:prSet/>
      <dgm:spPr/>
      <dgm:t>
        <a:bodyPr rIns="216000"/>
        <a:lstStyle/>
        <a:p>
          <a:r>
            <a:rPr lang="en-GB" b="1" dirty="0"/>
            <a:t>15.0% high-risk cytogenetics</a:t>
          </a:r>
          <a:endParaRPr lang="en-US" b="1" dirty="0"/>
        </a:p>
      </dgm:t>
    </dgm:pt>
    <dgm:pt modelId="{B38F91E1-E52C-4782-998C-D8CF4F2983C3}" type="parTrans" cxnId="{1A831935-2C3D-473B-AE4E-71F1DE66E7D0}">
      <dgm:prSet/>
      <dgm:spPr/>
      <dgm:t>
        <a:bodyPr/>
        <a:lstStyle/>
        <a:p>
          <a:endParaRPr lang="en-US"/>
        </a:p>
      </dgm:t>
    </dgm:pt>
    <dgm:pt modelId="{58B0E14C-F415-405E-94B6-2B0FB5E629B0}" type="sibTrans" cxnId="{1A831935-2C3D-473B-AE4E-71F1DE66E7D0}">
      <dgm:prSet/>
      <dgm:spPr/>
      <dgm:t>
        <a:bodyPr/>
        <a:lstStyle/>
        <a:p>
          <a:endParaRPr lang="en-US"/>
        </a:p>
      </dgm:t>
    </dgm:pt>
    <dgm:pt modelId="{0EBF8B38-1E61-4CDC-86FE-16A95D702997}">
      <dgm:prSet/>
      <dgm:spPr/>
      <dgm:t>
        <a:bodyPr rIns="108000"/>
        <a:lstStyle/>
        <a:p>
          <a:r>
            <a:rPr lang="en-GB" b="1" dirty="0"/>
            <a:t>Median 5 prior lines</a:t>
          </a:r>
        </a:p>
      </dgm:t>
    </dgm:pt>
    <dgm:pt modelId="{598387BA-6E34-4F6A-B80C-6A930FE4031E}" type="parTrans" cxnId="{20B9BA52-DD1E-4590-8778-B4D536AFC87E}">
      <dgm:prSet/>
      <dgm:spPr/>
      <dgm:t>
        <a:bodyPr/>
        <a:lstStyle/>
        <a:p>
          <a:endParaRPr lang="en-US"/>
        </a:p>
      </dgm:t>
    </dgm:pt>
    <dgm:pt modelId="{7B00D04C-A24B-4A51-B3FF-19D039A9D66B}" type="sibTrans" cxnId="{20B9BA52-DD1E-4590-8778-B4D536AFC87E}">
      <dgm:prSet/>
      <dgm:spPr/>
      <dgm:t>
        <a:bodyPr/>
        <a:lstStyle/>
        <a:p>
          <a:endParaRPr lang="en-US"/>
        </a:p>
      </dgm:t>
    </dgm:pt>
    <dgm:pt modelId="{8C34D69B-E4C1-495E-B645-3BA07A7CB135}">
      <dgm:prSet/>
      <dgm:spPr/>
      <dgm:t>
        <a:bodyPr rIns="144000"/>
        <a:lstStyle/>
        <a:p>
          <a:r>
            <a:rPr lang="en-GB" b="1" dirty="0"/>
            <a:t>Median 5 prior lines</a:t>
          </a:r>
          <a:endParaRPr lang="en-US" b="1" dirty="0"/>
        </a:p>
      </dgm:t>
    </dgm:pt>
    <dgm:pt modelId="{02DD5F75-6BF6-41C5-9D58-C5B45430CD43}" type="parTrans" cxnId="{A226F511-8003-4729-924F-C58E75046A52}">
      <dgm:prSet/>
      <dgm:spPr/>
      <dgm:t>
        <a:bodyPr/>
        <a:lstStyle/>
        <a:p>
          <a:endParaRPr lang="en-US"/>
        </a:p>
      </dgm:t>
    </dgm:pt>
    <dgm:pt modelId="{FBCF209B-EE2A-40E3-BCC3-04AC4E2E7048}" type="sibTrans" cxnId="{A226F511-8003-4729-924F-C58E75046A52}">
      <dgm:prSet/>
      <dgm:spPr/>
      <dgm:t>
        <a:bodyPr/>
        <a:lstStyle/>
        <a:p>
          <a:endParaRPr lang="en-US"/>
        </a:p>
      </dgm:t>
    </dgm:pt>
    <dgm:pt modelId="{644313B3-6F61-4124-8380-9D62BE1A4D96}">
      <dgm:prSet/>
      <dgm:spPr/>
      <dgm:t>
        <a:bodyPr rIns="216000"/>
        <a:lstStyle/>
        <a:p>
          <a:r>
            <a:rPr lang="en-GB" b="1" dirty="0"/>
            <a:t>Median 4 prior lines</a:t>
          </a:r>
          <a:endParaRPr lang="en-US" b="1" dirty="0"/>
        </a:p>
      </dgm:t>
    </dgm:pt>
    <dgm:pt modelId="{E66C36E2-AE05-4D71-B004-3288B2555F52}" type="parTrans" cxnId="{1AC65754-D82B-4523-8E32-0AA9EF7E82C9}">
      <dgm:prSet/>
      <dgm:spPr/>
      <dgm:t>
        <a:bodyPr/>
        <a:lstStyle/>
        <a:p>
          <a:endParaRPr lang="en-US"/>
        </a:p>
      </dgm:t>
    </dgm:pt>
    <dgm:pt modelId="{0345A01A-E648-49BA-933B-0101E1723D4E}" type="sibTrans" cxnId="{1AC65754-D82B-4523-8E32-0AA9EF7E82C9}">
      <dgm:prSet/>
      <dgm:spPr/>
      <dgm:t>
        <a:bodyPr/>
        <a:lstStyle/>
        <a:p>
          <a:endParaRPr lang="en-US"/>
        </a:p>
      </dgm:t>
    </dgm:pt>
    <dgm:pt modelId="{79C402B5-4384-4D14-84E9-DDFC9B83C553}">
      <dgm:prSet/>
      <dgm:spPr/>
      <dgm:t>
        <a:bodyPr rIns="108000"/>
        <a:lstStyle/>
        <a:p>
          <a:r>
            <a:rPr lang="en-GB" b="1" dirty="0">
              <a:solidFill>
                <a:srgbClr val="FF0000"/>
              </a:solidFill>
            </a:rPr>
            <a:t>68.8% prior T-cell redirecting therapy</a:t>
          </a:r>
        </a:p>
      </dgm:t>
    </dgm:pt>
    <dgm:pt modelId="{3A0324A5-B1C6-49AE-BC35-A4E75D89BD8D}" type="parTrans" cxnId="{D3C72C71-A65C-4A70-AFAD-104B82E0DA68}">
      <dgm:prSet/>
      <dgm:spPr/>
      <dgm:t>
        <a:bodyPr/>
        <a:lstStyle/>
        <a:p>
          <a:endParaRPr lang="en-US"/>
        </a:p>
      </dgm:t>
    </dgm:pt>
    <dgm:pt modelId="{3624FEAC-9AEE-444B-AA76-A7496135D7D8}" type="sibTrans" cxnId="{D3C72C71-A65C-4A70-AFAD-104B82E0DA68}">
      <dgm:prSet/>
      <dgm:spPr/>
      <dgm:t>
        <a:bodyPr/>
        <a:lstStyle/>
        <a:p>
          <a:endParaRPr lang="en-US"/>
        </a:p>
      </dgm:t>
    </dgm:pt>
    <dgm:pt modelId="{D11559DA-D87A-47FC-9229-AD9822B18916}">
      <dgm:prSet/>
      <dgm:spPr/>
      <dgm:t>
        <a:bodyPr rIns="144000"/>
        <a:lstStyle/>
        <a:p>
          <a:r>
            <a:rPr lang="en-GB" b="1" dirty="0">
              <a:solidFill>
                <a:srgbClr val="FF0000"/>
              </a:solidFill>
            </a:rPr>
            <a:t>60.0% prior T-cell redirecting therapy</a:t>
          </a:r>
          <a:endParaRPr lang="en-US" b="1" dirty="0">
            <a:solidFill>
              <a:srgbClr val="FF0000"/>
            </a:solidFill>
          </a:endParaRPr>
        </a:p>
      </dgm:t>
    </dgm:pt>
    <dgm:pt modelId="{62E64623-0543-48DF-AF8E-103A49AB80A8}" type="parTrans" cxnId="{8BBDD8DB-2F6A-4C5A-B5CA-BDDB78D180B1}">
      <dgm:prSet/>
      <dgm:spPr/>
      <dgm:t>
        <a:bodyPr/>
        <a:lstStyle/>
        <a:p>
          <a:endParaRPr lang="en-US"/>
        </a:p>
      </dgm:t>
    </dgm:pt>
    <dgm:pt modelId="{C57CAB10-FAF5-4F79-A356-D4AA432E067E}" type="sibTrans" cxnId="{8BBDD8DB-2F6A-4C5A-B5CA-BDDB78D180B1}">
      <dgm:prSet/>
      <dgm:spPr/>
      <dgm:t>
        <a:bodyPr/>
        <a:lstStyle/>
        <a:p>
          <a:endParaRPr lang="en-US"/>
        </a:p>
      </dgm:t>
    </dgm:pt>
    <dgm:pt modelId="{F5C25065-BBA3-43AC-9AB4-E4133835A441}">
      <dgm:prSet/>
      <dgm:spPr/>
      <dgm:t>
        <a:bodyPr rIns="216000"/>
        <a:lstStyle/>
        <a:p>
          <a:r>
            <a:rPr lang="en-GB" b="1" dirty="0">
              <a:solidFill>
                <a:srgbClr val="FF0000"/>
              </a:solidFill>
            </a:rPr>
            <a:t>45.0% prior T-cell redirecting therapy</a:t>
          </a:r>
          <a:endParaRPr lang="en-US" b="1" dirty="0">
            <a:solidFill>
              <a:srgbClr val="FF0000"/>
            </a:solidFill>
          </a:endParaRPr>
        </a:p>
      </dgm:t>
    </dgm:pt>
    <dgm:pt modelId="{D2020416-7F83-41E6-89CB-80A17F0199DD}" type="parTrans" cxnId="{CAEA0277-D31E-4D33-9B05-94BBAB2A4140}">
      <dgm:prSet/>
      <dgm:spPr/>
      <dgm:t>
        <a:bodyPr/>
        <a:lstStyle/>
        <a:p>
          <a:endParaRPr lang="en-US"/>
        </a:p>
      </dgm:t>
    </dgm:pt>
    <dgm:pt modelId="{72407B1F-593B-4BB2-8255-804F38C57A00}" type="sibTrans" cxnId="{CAEA0277-D31E-4D33-9B05-94BBAB2A4140}">
      <dgm:prSet/>
      <dgm:spPr/>
      <dgm:t>
        <a:bodyPr/>
        <a:lstStyle/>
        <a:p>
          <a:endParaRPr lang="en-US"/>
        </a:p>
      </dgm:t>
    </dgm:pt>
    <dgm:pt modelId="{80A88A97-438B-45A3-AF88-78B62456BA9E}">
      <dgm:prSet/>
      <dgm:spPr/>
      <dgm:t>
        <a:bodyPr rIns="108000"/>
        <a:lstStyle/>
        <a:p>
          <a:r>
            <a:rPr lang="en-GB" b="1" dirty="0">
              <a:solidFill>
                <a:srgbClr val="FF0000"/>
              </a:solidFill>
            </a:rPr>
            <a:t>87.5% CD38 </a:t>
          </a:r>
          <a:r>
            <a:rPr lang="en-GB" b="1" dirty="0" err="1">
              <a:solidFill>
                <a:srgbClr val="FF0000"/>
              </a:solidFill>
            </a:rPr>
            <a:t>mAb</a:t>
          </a:r>
          <a:r>
            <a:rPr lang="en-GB" b="1" dirty="0">
              <a:solidFill>
                <a:srgbClr val="FF0000"/>
              </a:solidFill>
            </a:rPr>
            <a:t>-refractory</a:t>
          </a:r>
        </a:p>
      </dgm:t>
    </dgm:pt>
    <dgm:pt modelId="{660B27A5-FFA7-497E-B4EC-7718ABC16A97}" type="parTrans" cxnId="{5276B45A-5D82-48E7-AA26-44325843BFBA}">
      <dgm:prSet/>
      <dgm:spPr/>
      <dgm:t>
        <a:bodyPr/>
        <a:lstStyle/>
        <a:p>
          <a:endParaRPr lang="en-US"/>
        </a:p>
      </dgm:t>
    </dgm:pt>
    <dgm:pt modelId="{48A0825F-6038-4A6D-899E-5923DC5DD26F}" type="sibTrans" cxnId="{5276B45A-5D82-48E7-AA26-44325843BFBA}">
      <dgm:prSet/>
      <dgm:spPr/>
      <dgm:t>
        <a:bodyPr/>
        <a:lstStyle/>
        <a:p>
          <a:endParaRPr lang="en-US"/>
        </a:p>
      </dgm:t>
    </dgm:pt>
    <dgm:pt modelId="{26665088-F90D-427B-BE3B-60F65BFCB7A0}">
      <dgm:prSet/>
      <dgm:spPr/>
      <dgm:t>
        <a:bodyPr rIns="144000"/>
        <a:lstStyle/>
        <a:p>
          <a:r>
            <a:rPr lang="en-GB" b="1" dirty="0">
              <a:solidFill>
                <a:srgbClr val="FF0000"/>
              </a:solidFill>
            </a:rPr>
            <a:t>85.0% CD38 </a:t>
          </a:r>
          <a:r>
            <a:rPr lang="en-GB" b="1" dirty="0" err="1">
              <a:solidFill>
                <a:srgbClr val="FF0000"/>
              </a:solidFill>
            </a:rPr>
            <a:t>mAb</a:t>
          </a:r>
          <a:r>
            <a:rPr lang="en-GB" b="1" dirty="0">
              <a:solidFill>
                <a:srgbClr val="FF0000"/>
              </a:solidFill>
            </a:rPr>
            <a:t>-refractory</a:t>
          </a:r>
          <a:endParaRPr lang="en-US" b="1" dirty="0">
            <a:solidFill>
              <a:srgbClr val="FF0000"/>
            </a:solidFill>
          </a:endParaRPr>
        </a:p>
      </dgm:t>
    </dgm:pt>
    <dgm:pt modelId="{0F54038A-0F29-4C3D-B53A-993D9134CB0D}" type="parTrans" cxnId="{D43E7B06-B2E5-4C5E-95A3-626C97C3AED4}">
      <dgm:prSet/>
      <dgm:spPr/>
      <dgm:t>
        <a:bodyPr/>
        <a:lstStyle/>
        <a:p>
          <a:endParaRPr lang="en-US"/>
        </a:p>
      </dgm:t>
    </dgm:pt>
    <dgm:pt modelId="{7E97D9FE-1BA4-4552-9152-60C3B51085A9}" type="sibTrans" cxnId="{D43E7B06-B2E5-4C5E-95A3-626C97C3AED4}">
      <dgm:prSet/>
      <dgm:spPr/>
      <dgm:t>
        <a:bodyPr/>
        <a:lstStyle/>
        <a:p>
          <a:endParaRPr lang="en-US"/>
        </a:p>
      </dgm:t>
    </dgm:pt>
    <dgm:pt modelId="{40A103D4-A59F-4265-9B9E-6D8C2403F190}">
      <dgm:prSet/>
      <dgm:spPr/>
      <dgm:t>
        <a:bodyPr rIns="216000"/>
        <a:lstStyle/>
        <a:p>
          <a:r>
            <a:rPr lang="en-GB" b="1" dirty="0">
              <a:solidFill>
                <a:srgbClr val="FF0000"/>
              </a:solidFill>
            </a:rPr>
            <a:t>90.0% CD38 </a:t>
          </a:r>
          <a:r>
            <a:rPr lang="en-GB" b="1" dirty="0" err="1">
              <a:solidFill>
                <a:srgbClr val="FF0000"/>
              </a:solidFill>
            </a:rPr>
            <a:t>mAb</a:t>
          </a:r>
          <a:r>
            <a:rPr lang="en-GB" b="1" dirty="0">
              <a:solidFill>
                <a:srgbClr val="FF0000"/>
              </a:solidFill>
            </a:rPr>
            <a:t>-refractory</a:t>
          </a:r>
          <a:endParaRPr lang="en-US" b="1" dirty="0">
            <a:solidFill>
              <a:srgbClr val="FF0000"/>
            </a:solidFill>
          </a:endParaRPr>
        </a:p>
      </dgm:t>
    </dgm:pt>
    <dgm:pt modelId="{B05D4F2D-1F68-48C6-8790-5C6269917FD2}" type="parTrans" cxnId="{FAE0939B-19FB-46E1-B92E-44D355809139}">
      <dgm:prSet/>
      <dgm:spPr/>
      <dgm:t>
        <a:bodyPr/>
        <a:lstStyle/>
        <a:p>
          <a:endParaRPr lang="en-US"/>
        </a:p>
      </dgm:t>
    </dgm:pt>
    <dgm:pt modelId="{0649C33A-DF64-4FB0-92E0-56EB05BD232A}" type="sibTrans" cxnId="{FAE0939B-19FB-46E1-B92E-44D355809139}">
      <dgm:prSet/>
      <dgm:spPr/>
      <dgm:t>
        <a:bodyPr/>
        <a:lstStyle/>
        <a:p>
          <a:endParaRPr lang="en-US"/>
        </a:p>
      </dgm:t>
    </dgm:pt>
    <dgm:pt modelId="{9AA64271-685A-45E9-A18A-B6058A8E92C1}">
      <dgm:prSet/>
      <dgm:spPr/>
      <dgm:t>
        <a:bodyPr rIns="216000"/>
        <a:lstStyle/>
        <a:p>
          <a:r>
            <a:rPr lang="en-GB" b="1" dirty="0">
              <a:solidFill>
                <a:srgbClr val="FF0000"/>
              </a:solidFill>
            </a:rPr>
            <a:t>90.0% triple-class refractory</a:t>
          </a:r>
          <a:endParaRPr lang="en-US" b="1" dirty="0">
            <a:solidFill>
              <a:srgbClr val="FF0000"/>
            </a:solidFill>
          </a:endParaRPr>
        </a:p>
      </dgm:t>
    </dgm:pt>
    <dgm:pt modelId="{D579A013-1D7B-47EC-9476-99B0BF721575}" type="parTrans" cxnId="{73B45191-2053-44D4-9B20-D084F7A819E7}">
      <dgm:prSet/>
      <dgm:spPr/>
      <dgm:t>
        <a:bodyPr/>
        <a:lstStyle/>
        <a:p>
          <a:endParaRPr lang="en-US"/>
        </a:p>
      </dgm:t>
    </dgm:pt>
    <dgm:pt modelId="{20498191-66BD-4A31-85A6-98F046162D5D}" type="sibTrans" cxnId="{73B45191-2053-44D4-9B20-D084F7A819E7}">
      <dgm:prSet/>
      <dgm:spPr/>
      <dgm:t>
        <a:bodyPr/>
        <a:lstStyle/>
        <a:p>
          <a:endParaRPr lang="en-US"/>
        </a:p>
      </dgm:t>
    </dgm:pt>
    <dgm:pt modelId="{890B96D6-AEE6-453D-A128-9ADF41C3AA89}">
      <dgm:prSet/>
      <dgm:spPr/>
      <dgm:t>
        <a:bodyPr rIns="108000"/>
        <a:lstStyle/>
        <a:p>
          <a:r>
            <a:rPr lang="en-GB" b="1" dirty="0">
              <a:solidFill>
                <a:srgbClr val="FF0000"/>
              </a:solidFill>
            </a:rPr>
            <a:t>81.3% triple-class refractory</a:t>
          </a:r>
        </a:p>
      </dgm:t>
    </dgm:pt>
    <dgm:pt modelId="{8FDC5AC6-80F2-4D95-98EE-7B8B48BE386E}" type="parTrans" cxnId="{7D3E1BCD-75FF-490F-8E8A-8710561D8AA2}">
      <dgm:prSet/>
      <dgm:spPr/>
      <dgm:t>
        <a:bodyPr/>
        <a:lstStyle/>
        <a:p>
          <a:endParaRPr lang="en-GB"/>
        </a:p>
      </dgm:t>
    </dgm:pt>
    <dgm:pt modelId="{B94A72E7-D663-4DA4-90DB-341B23E39DE4}" type="sibTrans" cxnId="{7D3E1BCD-75FF-490F-8E8A-8710561D8AA2}">
      <dgm:prSet/>
      <dgm:spPr/>
      <dgm:t>
        <a:bodyPr/>
        <a:lstStyle/>
        <a:p>
          <a:endParaRPr lang="en-GB"/>
        </a:p>
      </dgm:t>
    </dgm:pt>
    <dgm:pt modelId="{9303CF9D-9260-400B-8C7F-3F85E748F451}">
      <dgm:prSet/>
      <dgm:spPr/>
      <dgm:t>
        <a:bodyPr/>
        <a:lstStyle/>
        <a:p>
          <a:r>
            <a:rPr lang="en-GB" b="1" dirty="0">
              <a:solidFill>
                <a:srgbClr val="FF0000"/>
              </a:solidFill>
            </a:rPr>
            <a:t>75.0% triple-class refractory</a:t>
          </a:r>
          <a:endParaRPr lang="en-US" b="1" dirty="0">
            <a:solidFill>
              <a:srgbClr val="FF0000"/>
            </a:solidFill>
          </a:endParaRPr>
        </a:p>
      </dgm:t>
    </dgm:pt>
    <dgm:pt modelId="{75056FD6-7D01-4348-B047-F717E11F661D}" type="parTrans" cxnId="{60C4E7EB-782A-4823-90C6-D32BC6E4C45B}">
      <dgm:prSet/>
      <dgm:spPr/>
      <dgm:t>
        <a:bodyPr/>
        <a:lstStyle/>
        <a:p>
          <a:endParaRPr lang="en-GB"/>
        </a:p>
      </dgm:t>
    </dgm:pt>
    <dgm:pt modelId="{8355DD9A-B3B1-4B81-81EB-8BCF83230313}" type="sibTrans" cxnId="{60C4E7EB-782A-4823-90C6-D32BC6E4C45B}">
      <dgm:prSet/>
      <dgm:spPr/>
      <dgm:t>
        <a:bodyPr/>
        <a:lstStyle/>
        <a:p>
          <a:endParaRPr lang="en-GB"/>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3"/>
      <dgm:spPr/>
    </dgm:pt>
    <dgm:pt modelId="{38B0E37E-0B12-4413-9276-9A151EA664C3}" type="pres">
      <dgm:prSet presAssocID="{ADB1B886-9101-470C-A18A-D6266821BABF}" presName="parentText" presStyleLbl="node1" presStyleIdx="0" presStyleCnt="3" custScaleX="107478">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3">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3"/>
      <dgm:spPr/>
    </dgm:pt>
    <dgm:pt modelId="{0AA93A77-CF47-4FFC-9819-53292F63A2D6}" type="pres">
      <dgm:prSet presAssocID="{B01E0DCB-7B42-4B44-8819-EB5586E4EEBE}" presName="parentText" presStyleLbl="node1" presStyleIdx="1" presStyleCnt="3" custScaleX="107478">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3">
        <dgm:presLayoutVars>
          <dgm:bulletEnabled val="1"/>
        </dgm:presLayoutVars>
      </dgm:prSet>
      <dgm:spPr/>
    </dgm:pt>
    <dgm:pt modelId="{7812D4F2-401D-4565-974E-8626DE7CEF0D}" type="pres">
      <dgm:prSet presAssocID="{1D640EF9-17E1-4448-815C-C6686D5AD547}" presName="spaceBetweenRectangles" presStyleCnt="0"/>
      <dgm:spPr/>
    </dgm:pt>
    <dgm:pt modelId="{7DF21997-1921-4FD2-A4A8-28CF489A3973}" type="pres">
      <dgm:prSet presAssocID="{3B3AA1E7-330D-4CBE-B241-A486EBBF95D9}" presName="parentLin" presStyleCnt="0"/>
      <dgm:spPr/>
    </dgm:pt>
    <dgm:pt modelId="{7E9BDC18-AF9F-4850-A972-34B46DDAEFE3}" type="pres">
      <dgm:prSet presAssocID="{3B3AA1E7-330D-4CBE-B241-A486EBBF95D9}" presName="parentLeftMargin" presStyleLbl="node1" presStyleIdx="1" presStyleCnt="3"/>
      <dgm:spPr/>
    </dgm:pt>
    <dgm:pt modelId="{23E155CF-D9DF-460F-91A2-D117B751CEA0}" type="pres">
      <dgm:prSet presAssocID="{3B3AA1E7-330D-4CBE-B241-A486EBBF95D9}" presName="parentText" presStyleLbl="node1" presStyleIdx="2" presStyleCnt="3" custScaleX="107478">
        <dgm:presLayoutVars>
          <dgm:chMax val="0"/>
          <dgm:bulletEnabled val="1"/>
        </dgm:presLayoutVars>
      </dgm:prSet>
      <dgm:spPr/>
    </dgm:pt>
    <dgm:pt modelId="{A6DD4437-3CC2-4E4B-AB1B-6BCB26D10FFB}" type="pres">
      <dgm:prSet presAssocID="{3B3AA1E7-330D-4CBE-B241-A486EBBF95D9}" presName="negativeSpace" presStyleCnt="0"/>
      <dgm:spPr/>
    </dgm:pt>
    <dgm:pt modelId="{A2138163-8F1C-45FD-BA11-5B6C8787D892}" type="pres">
      <dgm:prSet presAssocID="{3B3AA1E7-330D-4CBE-B241-A486EBBF95D9}" presName="childText" presStyleLbl="conFgAcc1" presStyleIdx="2" presStyleCnt="3">
        <dgm:presLayoutVars>
          <dgm:bulletEnabled val="1"/>
        </dgm:presLayoutVars>
      </dgm:prSet>
      <dgm:spPr/>
    </dgm:pt>
  </dgm:ptLst>
  <dgm:cxnLst>
    <dgm:cxn modelId="{D43E7B06-B2E5-4C5E-95A3-626C97C3AED4}" srcId="{B01E0DCB-7B42-4B44-8819-EB5586E4EEBE}" destId="{26665088-F90D-427B-BE3B-60F65BFCB7A0}" srcOrd="3" destOrd="0" parTransId="{0F54038A-0F29-4C3D-B53A-993D9134CB0D}" sibTransId="{7E97D9FE-1BA4-4552-9152-60C3B51085A9}"/>
    <dgm:cxn modelId="{04F83F09-45B0-48EA-8377-1C8484D5F211}" type="presOf" srcId="{ADB1B886-9101-470C-A18A-D6266821BABF}" destId="{A8CBF02F-714A-4E99-8B4C-4CA7E816F591}" srcOrd="0" destOrd="0" presId="urn:microsoft.com/office/officeart/2005/8/layout/list1"/>
    <dgm:cxn modelId="{A9B9560E-8E06-4434-80CE-0B3F7C3DF542}" type="presOf" srcId="{D949B476-2870-44CE-B1F7-60680FC36123}" destId="{CD5FE9AF-02C2-407D-9F76-2F39F0FE7433}" srcOrd="0" destOrd="0" presId="urn:microsoft.com/office/officeart/2005/8/layout/list1"/>
    <dgm:cxn modelId="{E8A77D11-904F-4EDB-8B73-6C7BCEDEAC9B}" type="presOf" srcId="{890B96D6-AEE6-453D-A128-9ADF41C3AA89}" destId="{CFA84E57-6B22-4163-A202-BDE7DE47CDF9}" srcOrd="0" destOrd="4" presId="urn:microsoft.com/office/officeart/2005/8/layout/list1"/>
    <dgm:cxn modelId="{A226F511-8003-4729-924F-C58E75046A52}" srcId="{B01E0DCB-7B42-4B44-8819-EB5586E4EEBE}" destId="{8C34D69B-E4C1-495E-B645-3BA07A7CB135}" srcOrd="1" destOrd="0" parTransId="{02DD5F75-6BF6-41C5-9D58-C5B45430CD43}" sibTransId="{FBCF209B-EE2A-40E3-BCC3-04AC4E2E7048}"/>
    <dgm:cxn modelId="{02F75121-EFE8-4C58-B0F7-8E2FE4C3FB9A}" type="presOf" srcId="{ADB1B886-9101-470C-A18A-D6266821BABF}" destId="{38B0E37E-0B12-4413-9276-9A151EA664C3}" srcOrd="1" destOrd="0" presId="urn:microsoft.com/office/officeart/2005/8/layout/list1"/>
    <dgm:cxn modelId="{1A831935-2C3D-473B-AE4E-71F1DE66E7D0}" srcId="{3B3AA1E7-330D-4CBE-B241-A486EBBF95D9}" destId="{689581AB-60B3-46D0-BFC4-D55B7AAD682A}" srcOrd="0" destOrd="0" parTransId="{B38F91E1-E52C-4782-998C-D8CF4F2983C3}" sibTransId="{58B0E14C-F415-405E-94B6-2B0FB5E629B0}"/>
    <dgm:cxn modelId="{75E13243-782A-4559-ADD0-DDD0CB342980}" type="presOf" srcId="{9303CF9D-9260-400B-8C7F-3F85E748F451}" destId="{CD5FE9AF-02C2-407D-9F76-2F39F0FE7433}" srcOrd="0" destOrd="4" presId="urn:microsoft.com/office/officeart/2005/8/layout/list1"/>
    <dgm:cxn modelId="{20B9BA52-DD1E-4590-8778-B4D536AFC87E}" srcId="{ADB1B886-9101-470C-A18A-D6266821BABF}" destId="{0EBF8B38-1E61-4CDC-86FE-16A95D702997}" srcOrd="1" destOrd="0" parTransId="{598387BA-6E34-4F6A-B80C-6A930FE4031E}" sibTransId="{7B00D04C-A24B-4A51-B3FF-19D039A9D66B}"/>
    <dgm:cxn modelId="{CFD23B54-B48A-46BD-A5EE-CA8886B0DE1D}" type="presOf" srcId="{D11559DA-D87A-47FC-9229-AD9822B18916}" destId="{CD5FE9AF-02C2-407D-9F76-2F39F0FE7433}" srcOrd="0" destOrd="2" presId="urn:microsoft.com/office/officeart/2005/8/layout/list1"/>
    <dgm:cxn modelId="{1AC65754-D82B-4523-8E32-0AA9EF7E82C9}" srcId="{3B3AA1E7-330D-4CBE-B241-A486EBBF95D9}" destId="{644313B3-6F61-4124-8380-9D62BE1A4D96}" srcOrd="1" destOrd="0" parTransId="{E66C36E2-AE05-4D71-B004-3288B2555F52}" sibTransId="{0345A01A-E648-49BA-933B-0101E1723D4E}"/>
    <dgm:cxn modelId="{5276B45A-5D82-48E7-AA26-44325843BFBA}" srcId="{ADB1B886-9101-470C-A18A-D6266821BABF}" destId="{80A88A97-438B-45A3-AF88-78B62456BA9E}" srcOrd="3" destOrd="0" parTransId="{660B27A5-FFA7-497E-B4EC-7718ABC16A97}" sibTransId="{48A0825F-6038-4A6D-899E-5923DC5DD26F}"/>
    <dgm:cxn modelId="{D44AF56F-729C-4076-A52E-A88E6A6AD6D9}" type="presOf" srcId="{F5C25065-BBA3-43AC-9AB4-E4133835A441}" destId="{A2138163-8F1C-45FD-BA11-5B6C8787D892}" srcOrd="0" destOrd="2" presId="urn:microsoft.com/office/officeart/2005/8/layout/list1"/>
    <dgm:cxn modelId="{D3C72C71-A65C-4A70-AFAD-104B82E0DA68}" srcId="{ADB1B886-9101-470C-A18A-D6266821BABF}" destId="{79C402B5-4384-4D14-84E9-DDFC9B83C553}" srcOrd="2" destOrd="0" parTransId="{3A0324A5-B1C6-49AE-BC35-A4E75D89BD8D}" sibTransId="{3624FEAC-9AEE-444B-AA76-A7496135D7D8}"/>
    <dgm:cxn modelId="{087BD274-7A51-49D8-8E31-FAC7FFFBC766}" type="presOf" srcId="{40A103D4-A59F-4265-9B9E-6D8C2403F190}" destId="{A2138163-8F1C-45FD-BA11-5B6C8787D892}" srcOrd="0" destOrd="3" presId="urn:microsoft.com/office/officeart/2005/8/layout/list1"/>
    <dgm:cxn modelId="{6FD11B76-F503-4C42-92F7-69054DFCAE26}" type="presOf" srcId="{689581AB-60B3-46D0-BFC4-D55B7AAD682A}" destId="{A2138163-8F1C-45FD-BA11-5B6C8787D892}" srcOrd="0" destOrd="0" presId="urn:microsoft.com/office/officeart/2005/8/layout/list1"/>
    <dgm:cxn modelId="{CAEA0277-D31E-4D33-9B05-94BBAB2A4140}" srcId="{3B3AA1E7-330D-4CBE-B241-A486EBBF95D9}" destId="{F5C25065-BBA3-43AC-9AB4-E4133835A441}" srcOrd="2" destOrd="0" parTransId="{D2020416-7F83-41E6-89CB-80A17F0199DD}" sibTransId="{72407B1F-593B-4BB2-8255-804F38C57A00}"/>
    <dgm:cxn modelId="{D0AD3788-1805-40C4-8949-6D314F3191C5}" type="presOf" srcId="{26665088-F90D-427B-BE3B-60F65BFCB7A0}" destId="{CD5FE9AF-02C2-407D-9F76-2F39F0FE7433}" srcOrd="0" destOrd="3" presId="urn:microsoft.com/office/officeart/2005/8/layout/list1"/>
    <dgm:cxn modelId="{EA1E928D-36FF-49C4-82BB-796D8259CD4F}" type="presOf" srcId="{3B3AA1E7-330D-4CBE-B241-A486EBBF95D9}" destId="{7E9BDC18-AF9F-4850-A972-34B46DDAEFE3}" srcOrd="0" destOrd="0" presId="urn:microsoft.com/office/officeart/2005/8/layout/list1"/>
    <dgm:cxn modelId="{73B45191-2053-44D4-9B20-D084F7A819E7}" srcId="{3B3AA1E7-330D-4CBE-B241-A486EBBF95D9}" destId="{9AA64271-685A-45E9-A18A-B6058A8E92C1}" srcOrd="4" destOrd="0" parTransId="{D579A013-1D7B-47EC-9476-99B0BF721575}" sibTransId="{20498191-66BD-4A31-85A6-98F046162D5D}"/>
    <dgm:cxn modelId="{FAE0939B-19FB-46E1-B92E-44D355809139}" srcId="{3B3AA1E7-330D-4CBE-B241-A486EBBF95D9}" destId="{40A103D4-A59F-4265-9B9E-6D8C2403F190}" srcOrd="3" destOrd="0" parTransId="{B05D4F2D-1F68-48C6-8790-5C6269917FD2}" sibTransId="{0649C33A-DF64-4FB0-92E0-56EB05BD232A}"/>
    <dgm:cxn modelId="{06709DA2-291E-4E1A-9A4F-CFE1A16B0F2A}" srcId="{E50A8772-7BB1-4CC7-B4C9-376BF9D54ED6}" destId="{B01E0DCB-7B42-4B44-8819-EB5586E4EEBE}" srcOrd="1" destOrd="0" parTransId="{07A3B663-8B78-47BB-ACB3-29E9885ED9D3}" sibTransId="{1D640EF9-17E1-4448-815C-C6686D5AD547}"/>
    <dgm:cxn modelId="{15DA93B5-D17E-4167-9564-6CB091639791}" type="presOf" srcId="{E50A8772-7BB1-4CC7-B4C9-376BF9D54ED6}" destId="{5C86E405-8725-4012-BA1B-AC3151D2ED21}" srcOrd="0" destOrd="0" presId="urn:microsoft.com/office/officeart/2005/8/layout/list1"/>
    <dgm:cxn modelId="{F8D1FFB5-31B1-40F6-9227-F78C39466F90}" type="presOf" srcId="{644313B3-6F61-4124-8380-9D62BE1A4D96}" destId="{A2138163-8F1C-45FD-BA11-5B6C8787D892}" srcOrd="0" destOrd="1" presId="urn:microsoft.com/office/officeart/2005/8/layout/list1"/>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2" presId="urn:microsoft.com/office/officeart/2005/8/layout/list1"/>
    <dgm:cxn modelId="{A62BF9C6-C2DB-4321-B5D4-DA012EE321B3}" srcId="{E50A8772-7BB1-4CC7-B4C9-376BF9D54ED6}" destId="{3B3AA1E7-330D-4CBE-B241-A486EBBF95D9}" srcOrd="2" destOrd="0" parTransId="{3B20293B-BACE-4E8A-BE85-BF121D38F984}" sibTransId="{D5AFBA71-AB53-486D-A2DA-8E8DE4548FB7}"/>
    <dgm:cxn modelId="{38F2DEC8-109F-47CF-A141-812E2ABE3B08}" type="presOf" srcId="{8C34D69B-E4C1-495E-B645-3BA07A7CB135}" destId="{CD5FE9AF-02C2-407D-9F76-2F39F0FE7433}" srcOrd="0" destOrd="1" presId="urn:microsoft.com/office/officeart/2005/8/layout/list1"/>
    <dgm:cxn modelId="{D546A4CA-BF51-418E-AD2D-5EC717E2B9AB}" type="presOf" srcId="{3B3AA1E7-330D-4CBE-B241-A486EBBF95D9}" destId="{23E155CF-D9DF-460F-91A2-D117B751CEA0}" srcOrd="1" destOrd="0" presId="urn:microsoft.com/office/officeart/2005/8/layout/list1"/>
    <dgm:cxn modelId="{7D3E1BCD-75FF-490F-8E8A-8710561D8AA2}" srcId="{ADB1B886-9101-470C-A18A-D6266821BABF}" destId="{890B96D6-AEE6-453D-A128-9ADF41C3AA89}" srcOrd="4" destOrd="0" parTransId="{8FDC5AC6-80F2-4D95-98EE-7B8B48BE386E}" sibTransId="{B94A72E7-D663-4DA4-90DB-341B23E39DE4}"/>
    <dgm:cxn modelId="{7FDC4AD4-8B7B-4E7F-8ACD-FF2F42268A09}" type="presOf" srcId="{B01E0DCB-7B42-4B44-8819-EB5586E4EEBE}" destId="{688CD849-75EF-42F4-ADB1-7604F8222C0D}" srcOrd="0" destOrd="0" presId="urn:microsoft.com/office/officeart/2005/8/layout/list1"/>
    <dgm:cxn modelId="{2892CDD5-822B-4946-A567-A0EE35D1B29B}" type="presOf" srcId="{C68171B3-F329-433C-AE22-D3D389F5DF9F}" destId="{CFA84E57-6B22-4163-A202-BDE7DE47CDF9}" srcOrd="0" destOrd="0" presId="urn:microsoft.com/office/officeart/2005/8/layout/list1"/>
    <dgm:cxn modelId="{9DB9C9D8-B162-4CB6-88BF-47262043BD8C}" type="presOf" srcId="{9AA64271-685A-45E9-A18A-B6058A8E92C1}" destId="{A2138163-8F1C-45FD-BA11-5B6C8787D892}" srcOrd="0" destOrd="4" presId="urn:microsoft.com/office/officeart/2005/8/layout/list1"/>
    <dgm:cxn modelId="{8BBDD8DB-2F6A-4C5A-B5CA-BDDB78D180B1}" srcId="{B01E0DCB-7B42-4B44-8819-EB5586E4EEBE}" destId="{D11559DA-D87A-47FC-9229-AD9822B18916}" srcOrd="2"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AC6B6E0-B4C9-484E-A48D-944FD2F73D96}" srcId="{ADB1B886-9101-470C-A18A-D6266821BABF}" destId="{C68171B3-F329-433C-AE22-D3D389F5DF9F}" srcOrd="0" destOrd="0" parTransId="{E172F4D4-CD71-40C8-A668-7E5ABF87E082}" sibTransId="{BC804696-6567-44F7-BA38-C6C794A7C58E}"/>
    <dgm:cxn modelId="{B8E271EA-24B3-42BC-A53B-1B8BE4296C76}" type="presOf" srcId="{80A88A97-438B-45A3-AF88-78B62456BA9E}" destId="{CFA84E57-6B22-4163-A202-BDE7DE47CDF9}" srcOrd="0" destOrd="3" presId="urn:microsoft.com/office/officeart/2005/8/layout/list1"/>
    <dgm:cxn modelId="{60C4E7EB-782A-4823-90C6-D32BC6E4C45B}" srcId="{B01E0DCB-7B42-4B44-8819-EB5586E4EEBE}" destId="{9303CF9D-9260-400B-8C7F-3F85E748F451}" srcOrd="4" destOrd="0" parTransId="{75056FD6-7D01-4348-B047-F717E11F661D}" sibTransId="{8355DD9A-B3B1-4B81-81EB-8BCF83230313}"/>
    <dgm:cxn modelId="{11AB56EC-AC7F-4A94-AF03-485DC29895B6}" type="presOf" srcId="{0EBF8B38-1E61-4CDC-86FE-16A95D702997}" destId="{CFA84E57-6B22-4163-A202-BDE7DE47CDF9}" srcOrd="0" destOrd="1"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 modelId="{3D6A273C-4E94-4A35-ADEE-F7010ED2D6B9}" type="presParOf" srcId="{5C86E405-8725-4012-BA1B-AC3151D2ED21}" destId="{7812D4F2-401D-4565-974E-8626DE7CEF0D}" srcOrd="7" destOrd="0" presId="urn:microsoft.com/office/officeart/2005/8/layout/list1"/>
    <dgm:cxn modelId="{E615B2D9-8FE1-44B3-B545-24E72BF59E47}" type="presParOf" srcId="{5C86E405-8725-4012-BA1B-AC3151D2ED21}" destId="{7DF21997-1921-4FD2-A4A8-28CF489A3973}" srcOrd="8" destOrd="0" presId="urn:microsoft.com/office/officeart/2005/8/layout/list1"/>
    <dgm:cxn modelId="{A862F338-A638-4D8D-97A1-2E09F379A62B}" type="presParOf" srcId="{7DF21997-1921-4FD2-A4A8-28CF489A3973}" destId="{7E9BDC18-AF9F-4850-A972-34B46DDAEFE3}" srcOrd="0" destOrd="0" presId="urn:microsoft.com/office/officeart/2005/8/layout/list1"/>
    <dgm:cxn modelId="{694B1082-9FFF-44FF-8927-5B5723748808}" type="presParOf" srcId="{7DF21997-1921-4FD2-A4A8-28CF489A3973}" destId="{23E155CF-D9DF-460F-91A2-D117B751CEA0}" srcOrd="1" destOrd="0" presId="urn:microsoft.com/office/officeart/2005/8/layout/list1"/>
    <dgm:cxn modelId="{393603C4-3199-4BD2-AA76-1BA059331833}" type="presParOf" srcId="{5C86E405-8725-4012-BA1B-AC3151D2ED21}" destId="{A6DD4437-3CC2-4E4B-AB1B-6BCB26D10FFB}" srcOrd="9" destOrd="0" presId="urn:microsoft.com/office/officeart/2005/8/layout/list1"/>
    <dgm:cxn modelId="{94D8A861-07F2-4FFD-B7C7-D365D2D8DD25}" type="presParOf" srcId="{5C86E405-8725-4012-BA1B-AC3151D2ED21}" destId="{A2138163-8F1C-45FD-BA11-5B6C8787D89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7164DF-ED26-4468-8933-B253402F9F9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DEFA89D-E408-49D3-9173-9EABC57294F7}">
      <dgm:prSet/>
      <dgm:spPr/>
      <dgm:t>
        <a:bodyPr/>
        <a:lstStyle/>
        <a:p>
          <a:r>
            <a:rPr lang="en-US" b="1" dirty="0"/>
            <a:t>29/50 functional high-risk RRMM patients relapsing </a:t>
          </a:r>
          <a:r>
            <a:rPr lang="en-US" b="1" dirty="0">
              <a:latin typeface="Arial" panose="020B0604020202020204" pitchFamily="34" charset="0"/>
              <a:cs typeface="Arial" panose="020B0604020202020204" pitchFamily="34" charset="0"/>
            </a:rPr>
            <a:t>≤18 months after first-line therapy</a:t>
          </a:r>
          <a:endParaRPr lang="en-GB" b="1" dirty="0"/>
        </a:p>
      </dgm:t>
    </dgm:pt>
    <dgm:pt modelId="{3CBEF6EE-247B-4D55-8C40-E2BCF2DD8A2D}" type="parTrans" cxnId="{F0BA7C0C-0E9E-4F7E-A730-415392BF4E42}">
      <dgm:prSet/>
      <dgm:spPr/>
      <dgm:t>
        <a:bodyPr/>
        <a:lstStyle/>
        <a:p>
          <a:endParaRPr lang="en-US" b="1">
            <a:solidFill>
              <a:schemeClr val="bg1"/>
            </a:solidFill>
          </a:endParaRPr>
        </a:p>
      </dgm:t>
    </dgm:pt>
    <dgm:pt modelId="{B798717A-A4D6-4EAD-A0B0-1D4477444F38}" type="sibTrans" cxnId="{F0BA7C0C-0E9E-4F7E-A730-415392BF4E42}">
      <dgm:prSet/>
      <dgm:spPr/>
      <dgm:t>
        <a:bodyPr/>
        <a:lstStyle/>
        <a:p>
          <a:endParaRPr lang="en-US" b="1">
            <a:solidFill>
              <a:schemeClr val="bg1"/>
            </a:solidFill>
          </a:endParaRPr>
        </a:p>
      </dgm:t>
    </dgm:pt>
    <dgm:pt modelId="{017D64CF-72BD-4004-83D2-B5747ED03C42}">
      <dgm:prSet/>
      <dgm:spPr/>
      <dgm:t>
        <a:bodyPr/>
        <a:lstStyle/>
        <a:p>
          <a:r>
            <a:rPr lang="en-US" b="1" dirty="0"/>
            <a:t>Efficacy, follow-up </a:t>
          </a:r>
          <a:r>
            <a:rPr lang="en-US" b="1" dirty="0">
              <a:latin typeface="Arial" panose="020B0604020202020204" pitchFamily="34" charset="0"/>
              <a:cs typeface="Arial" panose="020B0604020202020204" pitchFamily="34" charset="0"/>
            </a:rPr>
            <a:t>≥</a:t>
          </a:r>
          <a:r>
            <a:rPr lang="en-US" b="1" dirty="0"/>
            <a:t>12 months</a:t>
          </a:r>
          <a:endParaRPr lang="en-GB" b="1" dirty="0"/>
        </a:p>
      </dgm:t>
    </dgm:pt>
    <dgm:pt modelId="{D8655EBD-B416-4FF5-9A08-17513A97987C}" type="parTrans" cxnId="{987C011C-FDBD-438F-9E84-F368411051D6}">
      <dgm:prSet/>
      <dgm:spPr/>
      <dgm:t>
        <a:bodyPr/>
        <a:lstStyle/>
        <a:p>
          <a:endParaRPr lang="en-US" b="1">
            <a:solidFill>
              <a:schemeClr val="bg1"/>
            </a:solidFill>
          </a:endParaRPr>
        </a:p>
      </dgm:t>
    </dgm:pt>
    <dgm:pt modelId="{DDD05807-6B38-44AA-8A1E-29A9481E8D5A}" type="sibTrans" cxnId="{987C011C-FDBD-438F-9E84-F368411051D6}">
      <dgm:prSet/>
      <dgm:spPr/>
      <dgm:t>
        <a:bodyPr/>
        <a:lstStyle/>
        <a:p>
          <a:endParaRPr lang="en-US" b="1">
            <a:solidFill>
              <a:schemeClr val="bg1"/>
            </a:solidFill>
          </a:endParaRPr>
        </a:p>
      </dgm:t>
    </dgm:pt>
    <dgm:pt modelId="{3FEC125A-EEB2-4DD0-AEED-11C9F09D755E}">
      <dgm:prSet/>
      <dgm:spPr/>
      <dgm:t>
        <a:bodyPr/>
        <a:lstStyle/>
        <a:p>
          <a:r>
            <a:rPr lang="en-US" b="1" dirty="0">
              <a:solidFill>
                <a:srgbClr val="FF0000"/>
              </a:solidFill>
            </a:rPr>
            <a:t>ORR 69%</a:t>
          </a:r>
          <a:endParaRPr lang="en-GB" b="1" dirty="0">
            <a:solidFill>
              <a:srgbClr val="FF0000"/>
            </a:solidFill>
          </a:endParaRPr>
        </a:p>
      </dgm:t>
    </dgm:pt>
    <dgm:pt modelId="{7F998EB2-5178-4543-82DD-0DFD64CEAB84}" type="parTrans" cxnId="{223EDA52-792C-4D52-A320-348CEEF684E9}">
      <dgm:prSet/>
      <dgm:spPr/>
      <dgm:t>
        <a:bodyPr/>
        <a:lstStyle/>
        <a:p>
          <a:endParaRPr lang="en-US" b="1">
            <a:solidFill>
              <a:schemeClr val="bg1"/>
            </a:solidFill>
          </a:endParaRPr>
        </a:p>
      </dgm:t>
    </dgm:pt>
    <dgm:pt modelId="{C8CDFE4B-0366-45CE-B95D-F70D751C0886}" type="sibTrans" cxnId="{223EDA52-792C-4D52-A320-348CEEF684E9}">
      <dgm:prSet/>
      <dgm:spPr/>
      <dgm:t>
        <a:bodyPr/>
        <a:lstStyle/>
        <a:p>
          <a:endParaRPr lang="en-US" b="1">
            <a:solidFill>
              <a:schemeClr val="bg1"/>
            </a:solidFill>
          </a:endParaRPr>
        </a:p>
      </dgm:t>
    </dgm:pt>
    <dgm:pt modelId="{7F1069C2-A9A5-4DD3-807D-BBF953BD84CE}">
      <dgm:prSet/>
      <dgm:spPr/>
      <dgm:t>
        <a:bodyPr/>
        <a:lstStyle/>
        <a:p>
          <a:r>
            <a:rPr lang="en-GB" b="1" dirty="0"/>
            <a:t>9-month PFS 51% / OS 82%</a:t>
          </a:r>
        </a:p>
      </dgm:t>
    </dgm:pt>
    <dgm:pt modelId="{F9ED08AE-5237-4F69-8BBA-98F130DA12CD}" type="parTrans" cxnId="{EE37F1BF-F53B-4DA1-9607-2627E7FB0675}">
      <dgm:prSet/>
      <dgm:spPr/>
      <dgm:t>
        <a:bodyPr/>
        <a:lstStyle/>
        <a:p>
          <a:endParaRPr lang="en-US" b="1">
            <a:solidFill>
              <a:schemeClr val="bg1"/>
            </a:solidFill>
          </a:endParaRPr>
        </a:p>
      </dgm:t>
    </dgm:pt>
    <dgm:pt modelId="{4A03C89B-DABA-4C99-A4A3-BF8B681D8F70}" type="sibTrans" cxnId="{EE37F1BF-F53B-4DA1-9607-2627E7FB0675}">
      <dgm:prSet/>
      <dgm:spPr/>
      <dgm:t>
        <a:bodyPr/>
        <a:lstStyle/>
        <a:p>
          <a:endParaRPr lang="en-US" b="1">
            <a:solidFill>
              <a:schemeClr val="bg1"/>
            </a:solidFill>
          </a:endParaRPr>
        </a:p>
      </dgm:t>
    </dgm:pt>
    <dgm:pt modelId="{C5B2F161-CB32-455C-B9B0-EA86B50C6B12}">
      <dgm:prSet/>
      <dgm:spPr/>
      <dgm:t>
        <a:bodyPr/>
        <a:lstStyle/>
        <a:p>
          <a:r>
            <a:rPr lang="en-US" b="1" dirty="0"/>
            <a:t>Safety</a:t>
          </a:r>
          <a:endParaRPr lang="en-GB" b="1" baseline="30000" dirty="0"/>
        </a:p>
      </dgm:t>
    </dgm:pt>
    <dgm:pt modelId="{ABC93362-CA91-4519-9486-995CDFE7B20B}" type="parTrans" cxnId="{B0404010-A39C-4226-B108-F88CAB97958E}">
      <dgm:prSet/>
      <dgm:spPr/>
      <dgm:t>
        <a:bodyPr/>
        <a:lstStyle/>
        <a:p>
          <a:endParaRPr lang="en-US" b="1">
            <a:solidFill>
              <a:schemeClr val="bg1"/>
            </a:solidFill>
          </a:endParaRPr>
        </a:p>
      </dgm:t>
    </dgm:pt>
    <dgm:pt modelId="{9D8F26B2-E3ED-4BD7-AC65-23FA706DA78B}" type="sibTrans" cxnId="{B0404010-A39C-4226-B108-F88CAB97958E}">
      <dgm:prSet/>
      <dgm:spPr/>
      <dgm:t>
        <a:bodyPr/>
        <a:lstStyle/>
        <a:p>
          <a:endParaRPr lang="en-US" b="1">
            <a:solidFill>
              <a:schemeClr val="bg1"/>
            </a:solidFill>
          </a:endParaRPr>
        </a:p>
      </dgm:t>
    </dgm:pt>
    <dgm:pt modelId="{A3FF22CB-92DC-41F9-B346-24422C0D7825}">
      <dgm:prSet/>
      <dgm:spPr/>
      <dgm:t>
        <a:bodyPr/>
        <a:lstStyle/>
        <a:p>
          <a:r>
            <a:rPr lang="en-GB" b="1" dirty="0"/>
            <a:t>Grade 3/4 neutropenia 52%, insomnia 8%, infusion-related reaction 2%, upper respiratory tract infection 4%</a:t>
          </a:r>
        </a:p>
      </dgm:t>
    </dgm:pt>
    <dgm:pt modelId="{DEA9EEB7-45DB-4990-9D5B-9F2D28D8A155}" type="parTrans" cxnId="{CBECC52A-3C65-4300-8A7E-AB058619876B}">
      <dgm:prSet/>
      <dgm:spPr/>
      <dgm:t>
        <a:bodyPr/>
        <a:lstStyle/>
        <a:p>
          <a:endParaRPr lang="en-US"/>
        </a:p>
      </dgm:t>
    </dgm:pt>
    <dgm:pt modelId="{C6067A55-F07F-4D00-9FA7-CD88F42FD244}" type="sibTrans" cxnId="{CBECC52A-3C65-4300-8A7E-AB058619876B}">
      <dgm:prSet/>
      <dgm:spPr/>
      <dgm:t>
        <a:bodyPr/>
        <a:lstStyle/>
        <a:p>
          <a:endParaRPr lang="en-US"/>
        </a:p>
      </dgm:t>
    </dgm:pt>
    <dgm:pt modelId="{532AC4C7-2E9A-4AD2-8D20-24AF854EB8D0}">
      <dgm:prSet/>
      <dgm:spPr/>
      <dgm:t>
        <a:bodyPr/>
        <a:lstStyle/>
        <a:p>
          <a:r>
            <a:rPr lang="en-GB" b="1" dirty="0"/>
            <a:t>Of 29 patients, 15 progression-free and alive, 8 alive with PD, 6 died</a:t>
          </a:r>
        </a:p>
      </dgm:t>
    </dgm:pt>
    <dgm:pt modelId="{3780112D-3F57-4183-BAA4-D4D2E80E93AF}" type="parTrans" cxnId="{06F0B4CB-5F6E-49D5-8381-9F0D77F40DA2}">
      <dgm:prSet/>
      <dgm:spPr/>
      <dgm:t>
        <a:bodyPr/>
        <a:lstStyle/>
        <a:p>
          <a:endParaRPr lang="en-GB"/>
        </a:p>
      </dgm:t>
    </dgm:pt>
    <dgm:pt modelId="{82C880FF-920E-4FD8-BC56-9A74842EBD7B}" type="sibTrans" cxnId="{06F0B4CB-5F6E-49D5-8381-9F0D77F40DA2}">
      <dgm:prSet/>
      <dgm:spPr/>
      <dgm:t>
        <a:bodyPr/>
        <a:lstStyle/>
        <a:p>
          <a:endParaRPr lang="en-GB"/>
        </a:p>
      </dgm:t>
    </dgm:pt>
    <dgm:pt modelId="{A8926BA7-DBCD-4C81-978F-B7D8760036A2}">
      <dgm:prSet/>
      <dgm:spPr/>
      <dgm:t>
        <a:bodyPr/>
        <a:lstStyle/>
        <a:p>
          <a:r>
            <a:rPr lang="en-US" b="1" dirty="0"/>
            <a:t>Median age 65 years (range 43–82)</a:t>
          </a:r>
          <a:endParaRPr lang="en-GB" b="1" dirty="0"/>
        </a:p>
      </dgm:t>
    </dgm:pt>
    <dgm:pt modelId="{269D60C4-E627-4EB7-9815-A498E57EC7AE}" type="parTrans" cxnId="{4061B078-3244-4090-BAED-4379D267087A}">
      <dgm:prSet/>
      <dgm:spPr/>
      <dgm:t>
        <a:bodyPr/>
        <a:lstStyle/>
        <a:p>
          <a:endParaRPr lang="en-GB"/>
        </a:p>
      </dgm:t>
    </dgm:pt>
    <dgm:pt modelId="{1B45ACB7-DC98-454B-8F55-E4E0B8F1789F}" type="sibTrans" cxnId="{4061B078-3244-4090-BAED-4379D267087A}">
      <dgm:prSet/>
      <dgm:spPr/>
      <dgm:t>
        <a:bodyPr/>
        <a:lstStyle/>
        <a:p>
          <a:endParaRPr lang="en-GB"/>
        </a:p>
      </dgm:t>
    </dgm:pt>
    <dgm:pt modelId="{34E25E8E-A208-4EAA-88B3-60D2F37E4C5C}">
      <dgm:prSet/>
      <dgm:spPr/>
      <dgm:t>
        <a:bodyPr/>
        <a:lstStyle/>
        <a:p>
          <a:r>
            <a:rPr lang="en-US" b="1" dirty="0"/>
            <a:t>24% R-ISS III</a:t>
          </a:r>
          <a:endParaRPr lang="en-GB" b="1" dirty="0"/>
        </a:p>
      </dgm:t>
    </dgm:pt>
    <dgm:pt modelId="{69AF5BE5-AC80-4180-8A8A-906D3B9C5734}" type="parTrans" cxnId="{157C1D9F-4257-48E1-975F-02DF0665A512}">
      <dgm:prSet/>
      <dgm:spPr/>
      <dgm:t>
        <a:bodyPr/>
        <a:lstStyle/>
        <a:p>
          <a:endParaRPr lang="en-GB"/>
        </a:p>
      </dgm:t>
    </dgm:pt>
    <dgm:pt modelId="{DCE6159C-1932-4F03-BFE4-B55D73ECC566}" type="sibTrans" cxnId="{157C1D9F-4257-48E1-975F-02DF0665A512}">
      <dgm:prSet/>
      <dgm:spPr/>
      <dgm:t>
        <a:bodyPr/>
        <a:lstStyle/>
        <a:p>
          <a:endParaRPr lang="en-GB"/>
        </a:p>
      </dgm:t>
    </dgm:pt>
    <dgm:pt modelId="{0144C7EA-AC8F-4B08-99BB-F0DDE9EF0684}">
      <dgm:prSet/>
      <dgm:spPr/>
      <dgm:t>
        <a:bodyPr/>
        <a:lstStyle/>
        <a:p>
          <a:r>
            <a:rPr lang="en-GB" b="1" dirty="0">
              <a:solidFill>
                <a:srgbClr val="FF0000"/>
              </a:solidFill>
            </a:rPr>
            <a:t>1 / 2 / 3 HRCAs in 32% / 16% / 12% (N=50)</a:t>
          </a:r>
        </a:p>
      </dgm:t>
    </dgm:pt>
    <dgm:pt modelId="{892F6DE6-88AD-4D3C-84A8-33B2BD8442B2}" type="parTrans" cxnId="{60D4DA60-4D81-480F-898E-882A9309674D}">
      <dgm:prSet/>
      <dgm:spPr/>
      <dgm:t>
        <a:bodyPr/>
        <a:lstStyle/>
        <a:p>
          <a:endParaRPr lang="en-GB"/>
        </a:p>
      </dgm:t>
    </dgm:pt>
    <dgm:pt modelId="{29CCCC35-66CE-4318-B351-A491951EE369}" type="sibTrans" cxnId="{60D4DA60-4D81-480F-898E-882A9309674D}">
      <dgm:prSet/>
      <dgm:spPr/>
      <dgm:t>
        <a:bodyPr/>
        <a:lstStyle/>
        <a:p>
          <a:endParaRPr lang="en-GB"/>
        </a:p>
      </dgm:t>
    </dgm:pt>
    <dgm:pt modelId="{42C103D1-3E9F-4454-954C-912D25F83B2C}">
      <dgm:prSet/>
      <dgm:spPr/>
      <dgm:t>
        <a:bodyPr/>
        <a:lstStyle/>
        <a:p>
          <a:r>
            <a:rPr lang="en-GB" b="1" dirty="0"/>
            <a:t>Median time to IBIS salvage 6.3 months</a:t>
          </a:r>
        </a:p>
      </dgm:t>
    </dgm:pt>
    <dgm:pt modelId="{9744D5A7-1DCC-4F59-84A9-1B6D3D3BF882}" type="parTrans" cxnId="{09319289-7C2A-45C8-9C2C-9473E2A1B7B7}">
      <dgm:prSet/>
      <dgm:spPr/>
      <dgm:t>
        <a:bodyPr/>
        <a:lstStyle/>
        <a:p>
          <a:endParaRPr lang="en-GB"/>
        </a:p>
      </dgm:t>
    </dgm:pt>
    <dgm:pt modelId="{2C4E1DF9-7E08-4F03-9D21-618A1863C9C0}" type="sibTrans" cxnId="{09319289-7C2A-45C8-9C2C-9473E2A1B7B7}">
      <dgm:prSet/>
      <dgm:spPr/>
      <dgm:t>
        <a:bodyPr/>
        <a:lstStyle/>
        <a:p>
          <a:endParaRPr lang="en-GB"/>
        </a:p>
      </dgm:t>
    </dgm:pt>
    <dgm:pt modelId="{803FDCFB-FE58-4EB3-A0FD-865E793C680F}">
      <dgm:prSet/>
      <dgm:spPr/>
      <dgm:t>
        <a:bodyPr/>
        <a:lstStyle/>
        <a:p>
          <a:r>
            <a:rPr lang="en-GB" b="1" dirty="0"/>
            <a:t>2 grade 5 AEs: lung infection, sepsis</a:t>
          </a:r>
        </a:p>
      </dgm:t>
    </dgm:pt>
    <dgm:pt modelId="{84FC64F8-9AE1-4553-A2D0-6605691A003F}" type="parTrans" cxnId="{F622F043-8EF7-49B3-817A-5B086465DA7A}">
      <dgm:prSet/>
      <dgm:spPr/>
      <dgm:t>
        <a:bodyPr/>
        <a:lstStyle/>
        <a:p>
          <a:endParaRPr lang="en-GB"/>
        </a:p>
      </dgm:t>
    </dgm:pt>
    <dgm:pt modelId="{40DF608C-B18C-4A1D-882F-FB6AB6D2A5DB}" type="sibTrans" cxnId="{F622F043-8EF7-49B3-817A-5B086465DA7A}">
      <dgm:prSet/>
      <dgm:spPr/>
      <dgm:t>
        <a:bodyPr/>
        <a:lstStyle/>
        <a:p>
          <a:endParaRPr lang="en-GB"/>
        </a:p>
      </dgm:t>
    </dgm:pt>
    <dgm:pt modelId="{ADE2360D-25D2-4B91-B51F-CEF40447E038}" type="pres">
      <dgm:prSet presAssocID="{2D7164DF-ED26-4468-8933-B253402F9F94}" presName="linear" presStyleCnt="0">
        <dgm:presLayoutVars>
          <dgm:dir/>
          <dgm:animLvl val="lvl"/>
          <dgm:resizeHandles val="exact"/>
        </dgm:presLayoutVars>
      </dgm:prSet>
      <dgm:spPr/>
    </dgm:pt>
    <dgm:pt modelId="{1B4BBEB2-DA18-4A20-A8BB-D639BD6C5BD5}" type="pres">
      <dgm:prSet presAssocID="{DDEFA89D-E408-49D3-9173-9EABC57294F7}" presName="parentLin" presStyleCnt="0"/>
      <dgm:spPr/>
    </dgm:pt>
    <dgm:pt modelId="{C1DE9FBD-EB0B-4483-9DE1-0276C60A89CF}" type="pres">
      <dgm:prSet presAssocID="{DDEFA89D-E408-49D3-9173-9EABC57294F7}" presName="parentLeftMargin" presStyleLbl="node1" presStyleIdx="0" presStyleCnt="3"/>
      <dgm:spPr/>
    </dgm:pt>
    <dgm:pt modelId="{344929E4-4E95-45E4-9D61-AEDEF92FDE79}" type="pres">
      <dgm:prSet presAssocID="{DDEFA89D-E408-49D3-9173-9EABC57294F7}" presName="parentText" presStyleLbl="node1" presStyleIdx="0" presStyleCnt="3">
        <dgm:presLayoutVars>
          <dgm:chMax val="0"/>
          <dgm:bulletEnabled val="1"/>
        </dgm:presLayoutVars>
      </dgm:prSet>
      <dgm:spPr/>
    </dgm:pt>
    <dgm:pt modelId="{BCF77009-4A99-43BE-A913-B45D2CDCDE5B}" type="pres">
      <dgm:prSet presAssocID="{DDEFA89D-E408-49D3-9173-9EABC57294F7}" presName="negativeSpace" presStyleCnt="0"/>
      <dgm:spPr/>
    </dgm:pt>
    <dgm:pt modelId="{7A6D1863-9B0F-47E6-AD41-97899B63A1A4}" type="pres">
      <dgm:prSet presAssocID="{DDEFA89D-E408-49D3-9173-9EABC57294F7}" presName="childText" presStyleLbl="conFgAcc1" presStyleIdx="0" presStyleCnt="3">
        <dgm:presLayoutVars>
          <dgm:bulletEnabled val="1"/>
        </dgm:presLayoutVars>
      </dgm:prSet>
      <dgm:spPr/>
    </dgm:pt>
    <dgm:pt modelId="{14174515-01F1-4FCA-AE13-E5EA0A211354}" type="pres">
      <dgm:prSet presAssocID="{B798717A-A4D6-4EAD-A0B0-1D4477444F38}" presName="spaceBetweenRectangles" presStyleCnt="0"/>
      <dgm:spPr/>
    </dgm:pt>
    <dgm:pt modelId="{E968B9DF-7750-469B-BDCF-231E178F1325}" type="pres">
      <dgm:prSet presAssocID="{017D64CF-72BD-4004-83D2-B5747ED03C42}" presName="parentLin" presStyleCnt="0"/>
      <dgm:spPr/>
    </dgm:pt>
    <dgm:pt modelId="{EDAB7B76-C49B-48B1-8BBA-6377CF8B3125}" type="pres">
      <dgm:prSet presAssocID="{017D64CF-72BD-4004-83D2-B5747ED03C42}" presName="parentLeftMargin" presStyleLbl="node1" presStyleIdx="0" presStyleCnt="3"/>
      <dgm:spPr/>
    </dgm:pt>
    <dgm:pt modelId="{D34A0023-7854-44C6-A67E-54F970E278D7}" type="pres">
      <dgm:prSet presAssocID="{017D64CF-72BD-4004-83D2-B5747ED03C42}" presName="parentText" presStyleLbl="node1" presStyleIdx="1" presStyleCnt="3">
        <dgm:presLayoutVars>
          <dgm:chMax val="0"/>
          <dgm:bulletEnabled val="1"/>
        </dgm:presLayoutVars>
      </dgm:prSet>
      <dgm:spPr/>
    </dgm:pt>
    <dgm:pt modelId="{4092BB5D-610D-4BC8-819B-40914EBE2F82}" type="pres">
      <dgm:prSet presAssocID="{017D64CF-72BD-4004-83D2-B5747ED03C42}" presName="negativeSpace" presStyleCnt="0"/>
      <dgm:spPr/>
    </dgm:pt>
    <dgm:pt modelId="{3B995B59-FDAF-4738-8D07-2853B49DB2AD}" type="pres">
      <dgm:prSet presAssocID="{017D64CF-72BD-4004-83D2-B5747ED03C42}" presName="childText" presStyleLbl="conFgAcc1" presStyleIdx="1" presStyleCnt="3">
        <dgm:presLayoutVars>
          <dgm:bulletEnabled val="1"/>
        </dgm:presLayoutVars>
      </dgm:prSet>
      <dgm:spPr/>
    </dgm:pt>
    <dgm:pt modelId="{C60F9005-730A-46C4-9C96-FFCEA26BC4E5}" type="pres">
      <dgm:prSet presAssocID="{DDD05807-6B38-44AA-8A1E-29A9481E8D5A}" presName="spaceBetweenRectangles" presStyleCnt="0"/>
      <dgm:spPr/>
    </dgm:pt>
    <dgm:pt modelId="{D26A9ADB-C625-448B-ADD7-021A6D5EBB38}" type="pres">
      <dgm:prSet presAssocID="{C5B2F161-CB32-455C-B9B0-EA86B50C6B12}" presName="parentLin" presStyleCnt="0"/>
      <dgm:spPr/>
    </dgm:pt>
    <dgm:pt modelId="{17BE4790-EC5C-4EE8-BDA6-BBC7C4866BA8}" type="pres">
      <dgm:prSet presAssocID="{C5B2F161-CB32-455C-B9B0-EA86B50C6B12}" presName="parentLeftMargin" presStyleLbl="node1" presStyleIdx="1" presStyleCnt="3"/>
      <dgm:spPr/>
    </dgm:pt>
    <dgm:pt modelId="{27BFA207-C3CD-4147-B782-73135C9CA0D6}" type="pres">
      <dgm:prSet presAssocID="{C5B2F161-CB32-455C-B9B0-EA86B50C6B12}" presName="parentText" presStyleLbl="node1" presStyleIdx="2" presStyleCnt="3">
        <dgm:presLayoutVars>
          <dgm:chMax val="0"/>
          <dgm:bulletEnabled val="1"/>
        </dgm:presLayoutVars>
      </dgm:prSet>
      <dgm:spPr/>
    </dgm:pt>
    <dgm:pt modelId="{72F11CFF-B4E2-4CFF-8520-746A9F1D0EE8}" type="pres">
      <dgm:prSet presAssocID="{C5B2F161-CB32-455C-B9B0-EA86B50C6B12}" presName="negativeSpace" presStyleCnt="0"/>
      <dgm:spPr/>
    </dgm:pt>
    <dgm:pt modelId="{AB49E70D-4ED4-4AF2-AB82-A9ADAC1EF3CC}" type="pres">
      <dgm:prSet presAssocID="{C5B2F161-CB32-455C-B9B0-EA86B50C6B12}" presName="childText" presStyleLbl="conFgAcc1" presStyleIdx="2" presStyleCnt="3">
        <dgm:presLayoutVars>
          <dgm:bulletEnabled val="1"/>
        </dgm:presLayoutVars>
      </dgm:prSet>
      <dgm:spPr/>
    </dgm:pt>
  </dgm:ptLst>
  <dgm:cxnLst>
    <dgm:cxn modelId="{F0BA7C0C-0E9E-4F7E-A730-415392BF4E42}" srcId="{2D7164DF-ED26-4468-8933-B253402F9F94}" destId="{DDEFA89D-E408-49D3-9173-9EABC57294F7}" srcOrd="0" destOrd="0" parTransId="{3CBEF6EE-247B-4D55-8C40-E2BCF2DD8A2D}" sibTransId="{B798717A-A4D6-4EAD-A0B0-1D4477444F38}"/>
    <dgm:cxn modelId="{B0404010-A39C-4226-B108-F88CAB97958E}" srcId="{2D7164DF-ED26-4468-8933-B253402F9F94}" destId="{C5B2F161-CB32-455C-B9B0-EA86B50C6B12}" srcOrd="2" destOrd="0" parTransId="{ABC93362-CA91-4519-9486-995CDFE7B20B}" sibTransId="{9D8F26B2-E3ED-4BD7-AC65-23FA706DA78B}"/>
    <dgm:cxn modelId="{B3E06C17-0D78-46FD-A193-5D3A61B1BAE4}" type="presOf" srcId="{C5B2F161-CB32-455C-B9B0-EA86B50C6B12}" destId="{27BFA207-C3CD-4147-B782-73135C9CA0D6}" srcOrd="1" destOrd="0" presId="urn:microsoft.com/office/officeart/2005/8/layout/list1"/>
    <dgm:cxn modelId="{987C011C-FDBD-438F-9E84-F368411051D6}" srcId="{2D7164DF-ED26-4468-8933-B253402F9F94}" destId="{017D64CF-72BD-4004-83D2-B5747ED03C42}" srcOrd="1" destOrd="0" parTransId="{D8655EBD-B416-4FF5-9A08-17513A97987C}" sibTransId="{DDD05807-6B38-44AA-8A1E-29A9481E8D5A}"/>
    <dgm:cxn modelId="{886F8A20-41E5-4970-9DD5-E108E991151C}" type="presOf" srcId="{3FEC125A-EEB2-4DD0-AEED-11C9F09D755E}" destId="{3B995B59-FDAF-4738-8D07-2853B49DB2AD}" srcOrd="0" destOrd="0" presId="urn:microsoft.com/office/officeart/2005/8/layout/list1"/>
    <dgm:cxn modelId="{1CDEE922-648D-4048-9CD2-F1090ABE7A72}" type="presOf" srcId="{A3FF22CB-92DC-41F9-B346-24422C0D7825}" destId="{AB49E70D-4ED4-4AF2-AB82-A9ADAC1EF3CC}" srcOrd="0" destOrd="0" presId="urn:microsoft.com/office/officeart/2005/8/layout/list1"/>
    <dgm:cxn modelId="{92CC2B25-4040-4A66-8E8D-D0813D70FF8C}" type="presOf" srcId="{017D64CF-72BD-4004-83D2-B5747ED03C42}" destId="{D34A0023-7854-44C6-A67E-54F970E278D7}" srcOrd="1" destOrd="0" presId="urn:microsoft.com/office/officeart/2005/8/layout/list1"/>
    <dgm:cxn modelId="{CBECC52A-3C65-4300-8A7E-AB058619876B}" srcId="{C5B2F161-CB32-455C-B9B0-EA86B50C6B12}" destId="{A3FF22CB-92DC-41F9-B346-24422C0D7825}" srcOrd="0" destOrd="0" parTransId="{DEA9EEB7-45DB-4990-9D5B-9F2D28D8A155}" sibTransId="{C6067A55-F07F-4D00-9FA7-CD88F42FD244}"/>
    <dgm:cxn modelId="{449C223E-4C24-4829-9029-F6D6A634F685}" type="presOf" srcId="{2D7164DF-ED26-4468-8933-B253402F9F94}" destId="{ADE2360D-25D2-4B91-B51F-CEF40447E038}" srcOrd="0" destOrd="0" presId="urn:microsoft.com/office/officeart/2005/8/layout/list1"/>
    <dgm:cxn modelId="{F622F043-8EF7-49B3-817A-5B086465DA7A}" srcId="{C5B2F161-CB32-455C-B9B0-EA86B50C6B12}" destId="{803FDCFB-FE58-4EB3-A0FD-865E793C680F}" srcOrd="1" destOrd="0" parTransId="{84FC64F8-9AE1-4553-A2D0-6605691A003F}" sibTransId="{40DF608C-B18C-4A1D-882F-FB6AB6D2A5DB}"/>
    <dgm:cxn modelId="{75E3D24C-B564-4C80-A0E4-55090D29C457}" type="presOf" srcId="{A8926BA7-DBCD-4C81-978F-B7D8760036A2}" destId="{7A6D1863-9B0F-47E6-AD41-97899B63A1A4}" srcOrd="0" destOrd="0" presId="urn:microsoft.com/office/officeart/2005/8/layout/list1"/>
    <dgm:cxn modelId="{223EDA52-792C-4D52-A320-348CEEF684E9}" srcId="{017D64CF-72BD-4004-83D2-B5747ED03C42}" destId="{3FEC125A-EEB2-4DD0-AEED-11C9F09D755E}" srcOrd="0" destOrd="0" parTransId="{7F998EB2-5178-4543-82DD-0DFD64CEAB84}" sibTransId="{C8CDFE4B-0366-45CE-B95D-F70D751C0886}"/>
    <dgm:cxn modelId="{8987EA56-0E70-4A93-8383-B80F598EC410}" type="presOf" srcId="{C5B2F161-CB32-455C-B9B0-EA86B50C6B12}" destId="{17BE4790-EC5C-4EE8-BDA6-BBC7C4866BA8}" srcOrd="0" destOrd="0" presId="urn:microsoft.com/office/officeart/2005/8/layout/list1"/>
    <dgm:cxn modelId="{9DA2A357-0EF6-427D-A38F-B61B25786D2E}" type="presOf" srcId="{017D64CF-72BD-4004-83D2-B5747ED03C42}" destId="{EDAB7B76-C49B-48B1-8BBA-6377CF8B3125}" srcOrd="0" destOrd="0" presId="urn:microsoft.com/office/officeart/2005/8/layout/list1"/>
    <dgm:cxn modelId="{17057359-E309-4B4A-A381-33A685B82DDC}" type="presOf" srcId="{DDEFA89D-E408-49D3-9173-9EABC57294F7}" destId="{344929E4-4E95-45E4-9D61-AEDEF92FDE79}" srcOrd="1" destOrd="0" presId="urn:microsoft.com/office/officeart/2005/8/layout/list1"/>
    <dgm:cxn modelId="{60D4DA60-4D81-480F-898E-882A9309674D}" srcId="{DDEFA89D-E408-49D3-9173-9EABC57294F7}" destId="{0144C7EA-AC8F-4B08-99BB-F0DDE9EF0684}" srcOrd="2" destOrd="0" parTransId="{892F6DE6-88AD-4D3C-84A8-33B2BD8442B2}" sibTransId="{29CCCC35-66CE-4318-B351-A491951EE369}"/>
    <dgm:cxn modelId="{1BE3586D-4585-4864-AB6A-57FA270B7E7C}" type="presOf" srcId="{34E25E8E-A208-4EAA-88B3-60D2F37E4C5C}" destId="{7A6D1863-9B0F-47E6-AD41-97899B63A1A4}" srcOrd="0" destOrd="1" presId="urn:microsoft.com/office/officeart/2005/8/layout/list1"/>
    <dgm:cxn modelId="{B6CD5172-BFDE-400F-BFC5-B3B57979BA43}" type="presOf" srcId="{532AC4C7-2E9A-4AD2-8D20-24AF854EB8D0}" destId="{3B995B59-FDAF-4738-8D07-2853B49DB2AD}" srcOrd="0" destOrd="1" presId="urn:microsoft.com/office/officeart/2005/8/layout/list1"/>
    <dgm:cxn modelId="{4061B078-3244-4090-BAED-4379D267087A}" srcId="{DDEFA89D-E408-49D3-9173-9EABC57294F7}" destId="{A8926BA7-DBCD-4C81-978F-B7D8760036A2}" srcOrd="0" destOrd="0" parTransId="{269D60C4-E627-4EB7-9815-A498E57EC7AE}" sibTransId="{1B45ACB7-DC98-454B-8F55-E4E0B8F1789F}"/>
    <dgm:cxn modelId="{69D59C81-9BCE-46C5-B0BB-10BDDD883D02}" type="presOf" srcId="{0144C7EA-AC8F-4B08-99BB-F0DDE9EF0684}" destId="{7A6D1863-9B0F-47E6-AD41-97899B63A1A4}" srcOrd="0" destOrd="2" presId="urn:microsoft.com/office/officeart/2005/8/layout/list1"/>
    <dgm:cxn modelId="{38A54E85-7935-41C1-886D-6F49A3C24577}" type="presOf" srcId="{803FDCFB-FE58-4EB3-A0FD-865E793C680F}" destId="{AB49E70D-4ED4-4AF2-AB82-A9ADAC1EF3CC}" srcOrd="0" destOrd="1" presId="urn:microsoft.com/office/officeart/2005/8/layout/list1"/>
    <dgm:cxn modelId="{09319289-7C2A-45C8-9C2C-9473E2A1B7B7}" srcId="{DDEFA89D-E408-49D3-9173-9EABC57294F7}" destId="{42C103D1-3E9F-4454-954C-912D25F83B2C}" srcOrd="3" destOrd="0" parTransId="{9744D5A7-1DCC-4F59-84A9-1B6D3D3BF882}" sibTransId="{2C4E1DF9-7E08-4F03-9D21-618A1863C9C0}"/>
    <dgm:cxn modelId="{77C6358C-25A2-4821-A09F-4165C7CFC826}" type="presOf" srcId="{42C103D1-3E9F-4454-954C-912D25F83B2C}" destId="{7A6D1863-9B0F-47E6-AD41-97899B63A1A4}" srcOrd="0" destOrd="3" presId="urn:microsoft.com/office/officeart/2005/8/layout/list1"/>
    <dgm:cxn modelId="{7A169B91-803F-4D2C-B443-D8884788DCB7}" type="presOf" srcId="{DDEFA89D-E408-49D3-9173-9EABC57294F7}" destId="{C1DE9FBD-EB0B-4483-9DE1-0276C60A89CF}" srcOrd="0" destOrd="0" presId="urn:microsoft.com/office/officeart/2005/8/layout/list1"/>
    <dgm:cxn modelId="{157C1D9F-4257-48E1-975F-02DF0665A512}" srcId="{DDEFA89D-E408-49D3-9173-9EABC57294F7}" destId="{34E25E8E-A208-4EAA-88B3-60D2F37E4C5C}" srcOrd="1" destOrd="0" parTransId="{69AF5BE5-AC80-4180-8A8A-906D3B9C5734}" sibTransId="{DCE6159C-1932-4F03-BFE4-B55D73ECC566}"/>
    <dgm:cxn modelId="{EE37F1BF-F53B-4DA1-9607-2627E7FB0675}" srcId="{017D64CF-72BD-4004-83D2-B5747ED03C42}" destId="{7F1069C2-A9A5-4DD3-807D-BBF953BD84CE}" srcOrd="2" destOrd="0" parTransId="{F9ED08AE-5237-4F69-8BBA-98F130DA12CD}" sibTransId="{4A03C89B-DABA-4C99-A4A3-BF8B681D8F70}"/>
    <dgm:cxn modelId="{06F0B4CB-5F6E-49D5-8381-9F0D77F40DA2}" srcId="{017D64CF-72BD-4004-83D2-B5747ED03C42}" destId="{532AC4C7-2E9A-4AD2-8D20-24AF854EB8D0}" srcOrd="1" destOrd="0" parTransId="{3780112D-3F57-4183-BAA4-D4D2E80E93AF}" sibTransId="{82C880FF-920E-4FD8-BC56-9A74842EBD7B}"/>
    <dgm:cxn modelId="{A91FCDFA-231E-4BE5-B4EF-C6119E1B2D56}" type="presOf" srcId="{7F1069C2-A9A5-4DD3-807D-BBF953BD84CE}" destId="{3B995B59-FDAF-4738-8D07-2853B49DB2AD}" srcOrd="0" destOrd="2" presId="urn:microsoft.com/office/officeart/2005/8/layout/list1"/>
    <dgm:cxn modelId="{73D6824D-B65B-4D4C-A27F-BA29EEAA20ED}" type="presParOf" srcId="{ADE2360D-25D2-4B91-B51F-CEF40447E038}" destId="{1B4BBEB2-DA18-4A20-A8BB-D639BD6C5BD5}" srcOrd="0" destOrd="0" presId="urn:microsoft.com/office/officeart/2005/8/layout/list1"/>
    <dgm:cxn modelId="{9488F9EE-3F16-42DC-AC4B-191A99B9C43C}" type="presParOf" srcId="{1B4BBEB2-DA18-4A20-A8BB-D639BD6C5BD5}" destId="{C1DE9FBD-EB0B-4483-9DE1-0276C60A89CF}" srcOrd="0" destOrd="0" presId="urn:microsoft.com/office/officeart/2005/8/layout/list1"/>
    <dgm:cxn modelId="{43225AA1-1EC6-4DFF-BCA2-33F4C4ECEE8A}" type="presParOf" srcId="{1B4BBEB2-DA18-4A20-A8BB-D639BD6C5BD5}" destId="{344929E4-4E95-45E4-9D61-AEDEF92FDE79}" srcOrd="1" destOrd="0" presId="urn:microsoft.com/office/officeart/2005/8/layout/list1"/>
    <dgm:cxn modelId="{CF492ECB-A40E-43DA-A90B-EC4CD4C72126}" type="presParOf" srcId="{ADE2360D-25D2-4B91-B51F-CEF40447E038}" destId="{BCF77009-4A99-43BE-A913-B45D2CDCDE5B}" srcOrd="1" destOrd="0" presId="urn:microsoft.com/office/officeart/2005/8/layout/list1"/>
    <dgm:cxn modelId="{15730493-AB2D-4479-BF3F-A15C11B8E48B}" type="presParOf" srcId="{ADE2360D-25D2-4B91-B51F-CEF40447E038}" destId="{7A6D1863-9B0F-47E6-AD41-97899B63A1A4}" srcOrd="2" destOrd="0" presId="urn:microsoft.com/office/officeart/2005/8/layout/list1"/>
    <dgm:cxn modelId="{A7CB2C7C-DE7E-4F43-8113-E745DE4A223C}" type="presParOf" srcId="{ADE2360D-25D2-4B91-B51F-CEF40447E038}" destId="{14174515-01F1-4FCA-AE13-E5EA0A211354}" srcOrd="3" destOrd="0" presId="urn:microsoft.com/office/officeart/2005/8/layout/list1"/>
    <dgm:cxn modelId="{115C7FD6-6842-48A5-B93A-9D79BA30E71A}" type="presParOf" srcId="{ADE2360D-25D2-4B91-B51F-CEF40447E038}" destId="{E968B9DF-7750-469B-BDCF-231E178F1325}" srcOrd="4" destOrd="0" presId="urn:microsoft.com/office/officeart/2005/8/layout/list1"/>
    <dgm:cxn modelId="{E83191D9-334A-4BA3-8CFE-582F20CF7947}" type="presParOf" srcId="{E968B9DF-7750-469B-BDCF-231E178F1325}" destId="{EDAB7B76-C49B-48B1-8BBA-6377CF8B3125}" srcOrd="0" destOrd="0" presId="urn:microsoft.com/office/officeart/2005/8/layout/list1"/>
    <dgm:cxn modelId="{397DAF3A-900C-47E1-BB8A-A2735A0AA3AC}" type="presParOf" srcId="{E968B9DF-7750-469B-BDCF-231E178F1325}" destId="{D34A0023-7854-44C6-A67E-54F970E278D7}" srcOrd="1" destOrd="0" presId="urn:microsoft.com/office/officeart/2005/8/layout/list1"/>
    <dgm:cxn modelId="{05263A0F-0B1D-447D-B35E-B0692C8D7442}" type="presParOf" srcId="{ADE2360D-25D2-4B91-B51F-CEF40447E038}" destId="{4092BB5D-610D-4BC8-819B-40914EBE2F82}" srcOrd="5" destOrd="0" presId="urn:microsoft.com/office/officeart/2005/8/layout/list1"/>
    <dgm:cxn modelId="{71D6DD1B-F17D-432B-81F8-9A0D10200238}" type="presParOf" srcId="{ADE2360D-25D2-4B91-B51F-CEF40447E038}" destId="{3B995B59-FDAF-4738-8D07-2853B49DB2AD}" srcOrd="6" destOrd="0" presId="urn:microsoft.com/office/officeart/2005/8/layout/list1"/>
    <dgm:cxn modelId="{A44A3E29-AEB2-44DC-8478-EE40A6DC60DA}" type="presParOf" srcId="{ADE2360D-25D2-4B91-B51F-CEF40447E038}" destId="{C60F9005-730A-46C4-9C96-FFCEA26BC4E5}" srcOrd="7" destOrd="0" presId="urn:microsoft.com/office/officeart/2005/8/layout/list1"/>
    <dgm:cxn modelId="{38A86162-BD3F-48DD-9A06-B468200FFBA5}" type="presParOf" srcId="{ADE2360D-25D2-4B91-B51F-CEF40447E038}" destId="{D26A9ADB-C625-448B-ADD7-021A6D5EBB38}" srcOrd="8" destOrd="0" presId="urn:microsoft.com/office/officeart/2005/8/layout/list1"/>
    <dgm:cxn modelId="{A116DE25-F367-4E7D-9FC3-B40526703C6E}" type="presParOf" srcId="{D26A9ADB-C625-448B-ADD7-021A6D5EBB38}" destId="{17BE4790-EC5C-4EE8-BDA6-BBC7C4866BA8}" srcOrd="0" destOrd="0" presId="urn:microsoft.com/office/officeart/2005/8/layout/list1"/>
    <dgm:cxn modelId="{1F235E98-6AE3-4F2F-8F0B-5FC6CD8A6AD7}" type="presParOf" srcId="{D26A9ADB-C625-448B-ADD7-021A6D5EBB38}" destId="{27BFA207-C3CD-4147-B782-73135C9CA0D6}" srcOrd="1" destOrd="0" presId="urn:microsoft.com/office/officeart/2005/8/layout/list1"/>
    <dgm:cxn modelId="{0F93A9B0-EFB0-41F0-AD19-200FD7AAECE7}" type="presParOf" srcId="{ADE2360D-25D2-4B91-B51F-CEF40447E038}" destId="{72F11CFF-B4E2-4CFF-8520-746A9F1D0EE8}" srcOrd="9" destOrd="0" presId="urn:microsoft.com/office/officeart/2005/8/layout/list1"/>
    <dgm:cxn modelId="{006BB681-6CAC-4EC4-ABCA-ED4A444BC39F}" type="presParOf" srcId="{ADE2360D-25D2-4B91-B51F-CEF40447E038}" destId="{AB49E70D-4ED4-4AF2-AB82-A9ADAC1EF3C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164DF-ED26-4468-8933-B253402F9F94}" type="doc">
      <dgm:prSet loTypeId="urn:microsoft.com/office/officeart/2005/8/layout/list1" loCatId="list" qsTypeId="urn:microsoft.com/office/officeart/2005/8/quickstyle/simple4" qsCatId="simple" csTypeId="urn:microsoft.com/office/officeart/2005/8/colors/accent1_1" csCatId="accent1" phldr="1"/>
      <dgm:spPr/>
      <dgm:t>
        <a:bodyPr/>
        <a:lstStyle/>
        <a:p>
          <a:endParaRPr lang="en-US"/>
        </a:p>
      </dgm:t>
    </dgm:pt>
    <dgm:pt modelId="{AAFD022A-A0B9-424E-96BD-ACFF835BA76A}">
      <dgm:prSet/>
      <dgm:spPr/>
      <dgm:t>
        <a:bodyPr rIns="324000"/>
        <a:lstStyle/>
        <a:p>
          <a:r>
            <a:rPr lang="en-US" b="1" dirty="0"/>
            <a:t>Median age 63 years (range 44–77); </a:t>
          </a:r>
          <a:r>
            <a:rPr lang="en-GB" b="1" dirty="0"/>
            <a:t>33% high-risk (IMWG 2025); 16% EMD</a:t>
          </a:r>
        </a:p>
      </dgm:t>
    </dgm:pt>
    <dgm:pt modelId="{CE4C1A3F-82E3-4F4F-B206-2B9EC4387CB4}" type="parTrans" cxnId="{4E2DC7AB-9C20-4949-BBA7-B303F7C865E4}">
      <dgm:prSet/>
      <dgm:spPr/>
      <dgm:t>
        <a:bodyPr/>
        <a:lstStyle/>
        <a:p>
          <a:endParaRPr lang="en-US" b="1">
            <a:solidFill>
              <a:schemeClr val="bg1"/>
            </a:solidFill>
          </a:endParaRPr>
        </a:p>
      </dgm:t>
    </dgm:pt>
    <dgm:pt modelId="{EE3027F2-2C4E-4C8A-A464-CD4846F90865}" type="sibTrans" cxnId="{4E2DC7AB-9C20-4949-BBA7-B303F7C865E4}">
      <dgm:prSet/>
      <dgm:spPr/>
      <dgm:t>
        <a:bodyPr/>
        <a:lstStyle/>
        <a:p>
          <a:endParaRPr lang="en-US" b="1">
            <a:solidFill>
              <a:schemeClr val="bg1"/>
            </a:solidFill>
          </a:endParaRPr>
        </a:p>
      </dgm:t>
    </dgm:pt>
    <dgm:pt modelId="{017D64CF-72BD-4004-83D2-B5747ED03C42}">
      <dgm:prSet/>
      <dgm:spPr/>
      <dgm:t>
        <a:bodyPr/>
        <a:lstStyle/>
        <a:p>
          <a:r>
            <a:rPr lang="en-US" b="1" dirty="0"/>
            <a:t>Efficacy</a:t>
          </a:r>
          <a:endParaRPr lang="en-GB" b="1" dirty="0"/>
        </a:p>
      </dgm:t>
    </dgm:pt>
    <dgm:pt modelId="{D8655EBD-B416-4FF5-9A08-17513A97987C}" type="parTrans" cxnId="{987C011C-FDBD-438F-9E84-F368411051D6}">
      <dgm:prSet/>
      <dgm:spPr/>
      <dgm:t>
        <a:bodyPr/>
        <a:lstStyle/>
        <a:p>
          <a:endParaRPr lang="en-US" b="1">
            <a:solidFill>
              <a:schemeClr val="bg1"/>
            </a:solidFill>
          </a:endParaRPr>
        </a:p>
      </dgm:t>
    </dgm:pt>
    <dgm:pt modelId="{DDD05807-6B38-44AA-8A1E-29A9481E8D5A}" type="sibTrans" cxnId="{987C011C-FDBD-438F-9E84-F368411051D6}">
      <dgm:prSet/>
      <dgm:spPr/>
      <dgm:t>
        <a:bodyPr/>
        <a:lstStyle/>
        <a:p>
          <a:endParaRPr lang="en-US" b="1">
            <a:solidFill>
              <a:schemeClr val="bg1"/>
            </a:solidFill>
          </a:endParaRPr>
        </a:p>
      </dgm:t>
    </dgm:pt>
    <dgm:pt modelId="{3FEC125A-EEB2-4DD0-AEED-11C9F09D755E}">
      <dgm:prSet/>
      <dgm:spPr/>
      <dgm:t>
        <a:bodyPr/>
        <a:lstStyle/>
        <a:p>
          <a:r>
            <a:rPr lang="en-US" b="1" dirty="0">
              <a:solidFill>
                <a:srgbClr val="FF0000"/>
              </a:solidFill>
            </a:rPr>
            <a:t>ORR 92% (38% ≥CR, 35% VGPR)</a:t>
          </a:r>
          <a:endParaRPr lang="en-GB" b="1" dirty="0">
            <a:solidFill>
              <a:srgbClr val="FF0000"/>
            </a:solidFill>
          </a:endParaRPr>
        </a:p>
      </dgm:t>
    </dgm:pt>
    <dgm:pt modelId="{7F998EB2-5178-4543-82DD-0DFD64CEAB84}" type="parTrans" cxnId="{223EDA52-792C-4D52-A320-348CEEF684E9}">
      <dgm:prSet/>
      <dgm:spPr/>
      <dgm:t>
        <a:bodyPr/>
        <a:lstStyle/>
        <a:p>
          <a:endParaRPr lang="en-US" b="1">
            <a:solidFill>
              <a:schemeClr val="bg1"/>
            </a:solidFill>
          </a:endParaRPr>
        </a:p>
      </dgm:t>
    </dgm:pt>
    <dgm:pt modelId="{C8CDFE4B-0366-45CE-B95D-F70D751C0886}" type="sibTrans" cxnId="{223EDA52-792C-4D52-A320-348CEEF684E9}">
      <dgm:prSet/>
      <dgm:spPr/>
      <dgm:t>
        <a:bodyPr/>
        <a:lstStyle/>
        <a:p>
          <a:endParaRPr lang="en-US" b="1">
            <a:solidFill>
              <a:schemeClr val="bg1"/>
            </a:solidFill>
          </a:endParaRPr>
        </a:p>
      </dgm:t>
    </dgm:pt>
    <dgm:pt modelId="{C5B2F161-CB32-455C-B9B0-EA86B50C6B12}">
      <dgm:prSet/>
      <dgm:spPr/>
      <dgm:t>
        <a:bodyPr/>
        <a:lstStyle/>
        <a:p>
          <a:r>
            <a:rPr lang="en-US" b="1"/>
            <a:t>Safety</a:t>
          </a:r>
          <a:endParaRPr lang="en-GB" b="1" dirty="0"/>
        </a:p>
      </dgm:t>
    </dgm:pt>
    <dgm:pt modelId="{ABC93362-CA91-4519-9486-995CDFE7B20B}" type="parTrans" cxnId="{B0404010-A39C-4226-B108-F88CAB97958E}">
      <dgm:prSet/>
      <dgm:spPr/>
      <dgm:t>
        <a:bodyPr/>
        <a:lstStyle/>
        <a:p>
          <a:endParaRPr lang="en-US" b="1">
            <a:solidFill>
              <a:schemeClr val="bg1"/>
            </a:solidFill>
          </a:endParaRPr>
        </a:p>
      </dgm:t>
    </dgm:pt>
    <dgm:pt modelId="{9D8F26B2-E3ED-4BD7-AC65-23FA706DA78B}" type="sibTrans" cxnId="{B0404010-A39C-4226-B108-F88CAB97958E}">
      <dgm:prSet/>
      <dgm:spPr/>
      <dgm:t>
        <a:bodyPr/>
        <a:lstStyle/>
        <a:p>
          <a:endParaRPr lang="en-US" b="1">
            <a:solidFill>
              <a:schemeClr val="bg1"/>
            </a:solidFill>
          </a:endParaRPr>
        </a:p>
      </dgm:t>
    </dgm:pt>
    <dgm:pt modelId="{EBC6253F-2E37-43AC-B21D-964573B0E8E0}">
      <dgm:prSet/>
      <dgm:spPr/>
      <dgm:t>
        <a:bodyPr/>
        <a:lstStyle/>
        <a:p>
          <a:r>
            <a:rPr lang="en-GB" b="1" dirty="0"/>
            <a:t>Grade ≥3 hematologic AEs: 50% neutropenia, 10% thrombocytopenia, 3% </a:t>
          </a:r>
          <a:r>
            <a:rPr lang="en-GB" b="1" dirty="0" err="1"/>
            <a:t>anemia</a:t>
          </a:r>
          <a:endParaRPr lang="en-GB" b="1" dirty="0"/>
        </a:p>
      </dgm:t>
    </dgm:pt>
    <dgm:pt modelId="{2BD9E841-F6E6-40D7-818F-E415B708ACF0}" type="parTrans" cxnId="{FF195D6C-69C4-46D3-B558-1F9E9971E556}">
      <dgm:prSet/>
      <dgm:spPr/>
      <dgm:t>
        <a:bodyPr/>
        <a:lstStyle/>
        <a:p>
          <a:endParaRPr lang="en-US" b="1">
            <a:solidFill>
              <a:schemeClr val="bg1"/>
            </a:solidFill>
          </a:endParaRPr>
        </a:p>
      </dgm:t>
    </dgm:pt>
    <dgm:pt modelId="{B9796AFF-2E3C-4CB8-BF14-945789E38028}" type="sibTrans" cxnId="{FF195D6C-69C4-46D3-B558-1F9E9971E556}">
      <dgm:prSet/>
      <dgm:spPr/>
      <dgm:t>
        <a:bodyPr/>
        <a:lstStyle/>
        <a:p>
          <a:endParaRPr lang="en-US" b="1">
            <a:solidFill>
              <a:schemeClr val="bg1"/>
            </a:solidFill>
          </a:endParaRPr>
        </a:p>
      </dgm:t>
    </dgm:pt>
    <dgm:pt modelId="{DDEFA89D-E408-49D3-9173-9EABC57294F7}">
      <dgm:prSet/>
      <dgm:spPr/>
      <dgm:t>
        <a:bodyPr/>
        <a:lstStyle/>
        <a:p>
          <a:r>
            <a:rPr lang="en-US" b="1" dirty="0"/>
            <a:t>30 RRMM patients after 1–3 prior lines</a:t>
          </a:r>
          <a:endParaRPr lang="en-GB" b="1" dirty="0"/>
        </a:p>
      </dgm:t>
    </dgm:pt>
    <dgm:pt modelId="{B798717A-A4D6-4EAD-A0B0-1D4477444F38}" type="sibTrans" cxnId="{F0BA7C0C-0E9E-4F7E-A730-415392BF4E42}">
      <dgm:prSet/>
      <dgm:spPr/>
      <dgm:t>
        <a:bodyPr/>
        <a:lstStyle/>
        <a:p>
          <a:endParaRPr lang="en-US" b="1">
            <a:solidFill>
              <a:schemeClr val="bg1"/>
            </a:solidFill>
          </a:endParaRPr>
        </a:p>
      </dgm:t>
    </dgm:pt>
    <dgm:pt modelId="{3CBEF6EE-247B-4D55-8C40-E2BCF2DD8A2D}" type="parTrans" cxnId="{F0BA7C0C-0E9E-4F7E-A730-415392BF4E42}">
      <dgm:prSet/>
      <dgm:spPr/>
      <dgm:t>
        <a:bodyPr/>
        <a:lstStyle/>
        <a:p>
          <a:endParaRPr lang="en-US" b="1">
            <a:solidFill>
              <a:schemeClr val="bg1"/>
            </a:solidFill>
          </a:endParaRPr>
        </a:p>
      </dgm:t>
    </dgm:pt>
    <dgm:pt modelId="{D3DAE78A-CEE8-4A24-9007-7F5F98A33744}">
      <dgm:prSet/>
      <dgm:spPr/>
      <dgm:t>
        <a:bodyPr rIns="324000"/>
        <a:lstStyle/>
        <a:p>
          <a:r>
            <a:rPr lang="en-US" b="1" dirty="0"/>
            <a:t>Median 1 prior line</a:t>
          </a:r>
          <a:endParaRPr lang="en-GB" b="1" dirty="0"/>
        </a:p>
      </dgm:t>
    </dgm:pt>
    <dgm:pt modelId="{1DF2044C-5242-42C4-975D-D58D23023053}" type="parTrans" cxnId="{A4207BF0-9B35-44F2-B57C-9E3C36D5FC44}">
      <dgm:prSet/>
      <dgm:spPr/>
      <dgm:t>
        <a:bodyPr/>
        <a:lstStyle/>
        <a:p>
          <a:endParaRPr lang="en-GB"/>
        </a:p>
      </dgm:t>
    </dgm:pt>
    <dgm:pt modelId="{4CFA9A15-EF63-4B8D-AC8E-20926DF78D8D}" type="sibTrans" cxnId="{A4207BF0-9B35-44F2-B57C-9E3C36D5FC44}">
      <dgm:prSet/>
      <dgm:spPr/>
      <dgm:t>
        <a:bodyPr/>
        <a:lstStyle/>
        <a:p>
          <a:endParaRPr lang="en-GB"/>
        </a:p>
      </dgm:t>
    </dgm:pt>
    <dgm:pt modelId="{53882379-A087-419F-A940-CC07958097E9}">
      <dgm:prSet/>
      <dgm:spPr/>
      <dgm:t>
        <a:bodyPr rIns="324000"/>
        <a:lstStyle/>
        <a:p>
          <a:r>
            <a:rPr lang="en-US" b="1" dirty="0">
              <a:solidFill>
                <a:srgbClr val="FF0000"/>
              </a:solidFill>
            </a:rPr>
            <a:t>93% R-refractory; 27% CD38 mAb-exposed; 30% prior K</a:t>
          </a:r>
          <a:endParaRPr lang="en-GB" b="1" dirty="0">
            <a:solidFill>
              <a:srgbClr val="FF0000"/>
            </a:solidFill>
          </a:endParaRPr>
        </a:p>
      </dgm:t>
    </dgm:pt>
    <dgm:pt modelId="{2140D967-D814-49F5-8053-D5B4F4139977}" type="parTrans" cxnId="{B2A75C98-EAA4-409D-A3F1-BBC7C09A5994}">
      <dgm:prSet/>
      <dgm:spPr/>
      <dgm:t>
        <a:bodyPr/>
        <a:lstStyle/>
        <a:p>
          <a:endParaRPr lang="en-GB"/>
        </a:p>
      </dgm:t>
    </dgm:pt>
    <dgm:pt modelId="{EECF5590-DCA7-4FAB-A243-B9FD0A464B2A}" type="sibTrans" cxnId="{B2A75C98-EAA4-409D-A3F1-BBC7C09A5994}">
      <dgm:prSet/>
      <dgm:spPr/>
      <dgm:t>
        <a:bodyPr/>
        <a:lstStyle/>
        <a:p>
          <a:endParaRPr lang="en-GB"/>
        </a:p>
      </dgm:t>
    </dgm:pt>
    <dgm:pt modelId="{343091B5-422F-48A2-A91C-69D3441E5651}">
      <dgm:prSet/>
      <dgm:spPr/>
      <dgm:t>
        <a:bodyPr rIns="324000"/>
        <a:lstStyle/>
        <a:p>
          <a:r>
            <a:rPr lang="en-US" b="1" dirty="0"/>
            <a:t>47% prior ASCT</a:t>
          </a:r>
          <a:endParaRPr lang="en-GB" b="1" dirty="0"/>
        </a:p>
      </dgm:t>
    </dgm:pt>
    <dgm:pt modelId="{BD64C76A-BDD7-4D19-BBBD-F3E687486929}" type="parTrans" cxnId="{FA65D9AC-5F18-4FA2-92A6-7499744A8224}">
      <dgm:prSet/>
      <dgm:spPr/>
      <dgm:t>
        <a:bodyPr/>
        <a:lstStyle/>
        <a:p>
          <a:endParaRPr lang="en-GB"/>
        </a:p>
      </dgm:t>
    </dgm:pt>
    <dgm:pt modelId="{45CEA399-B17A-40D4-9D5D-999372633540}" type="sibTrans" cxnId="{FA65D9AC-5F18-4FA2-92A6-7499744A8224}">
      <dgm:prSet/>
      <dgm:spPr/>
      <dgm:t>
        <a:bodyPr/>
        <a:lstStyle/>
        <a:p>
          <a:endParaRPr lang="en-GB"/>
        </a:p>
      </dgm:t>
    </dgm:pt>
    <dgm:pt modelId="{A5243EDF-97F2-4344-8466-ED23B0B37366}">
      <dgm:prSet/>
      <dgm:spPr/>
      <dgm:t>
        <a:bodyPr/>
        <a:lstStyle/>
        <a:p>
          <a:r>
            <a:rPr lang="en-US" b="1" dirty="0">
              <a:solidFill>
                <a:srgbClr val="FF0000"/>
              </a:solidFill>
            </a:rPr>
            <a:t>8/12 (67%) MRD-neg CR and PET-neg</a:t>
          </a:r>
          <a:endParaRPr lang="en-GB" b="1" dirty="0">
            <a:solidFill>
              <a:srgbClr val="FF0000"/>
            </a:solidFill>
          </a:endParaRPr>
        </a:p>
      </dgm:t>
    </dgm:pt>
    <dgm:pt modelId="{60614BED-226E-4D61-ABCA-9DC498114067}" type="parTrans" cxnId="{E6817BF0-EB6A-4428-B02D-4FDE4963866C}">
      <dgm:prSet/>
      <dgm:spPr/>
      <dgm:t>
        <a:bodyPr/>
        <a:lstStyle/>
        <a:p>
          <a:endParaRPr lang="en-GB"/>
        </a:p>
      </dgm:t>
    </dgm:pt>
    <dgm:pt modelId="{FAEF9B56-5F44-4B84-8E49-2A632CF98D3B}" type="sibTrans" cxnId="{E6817BF0-EB6A-4428-B02D-4FDE4963866C}">
      <dgm:prSet/>
      <dgm:spPr/>
      <dgm:t>
        <a:bodyPr/>
        <a:lstStyle/>
        <a:p>
          <a:endParaRPr lang="en-GB"/>
        </a:p>
      </dgm:t>
    </dgm:pt>
    <dgm:pt modelId="{4A245EFD-CF76-42F5-92BF-B5CBB84F6F44}">
      <dgm:prSet/>
      <dgm:spPr/>
      <dgm:t>
        <a:bodyPr/>
        <a:lstStyle/>
        <a:p>
          <a:r>
            <a:rPr lang="en-US" b="1" dirty="0"/>
            <a:t>27 patients remain on treatment for up to 17 months</a:t>
          </a:r>
          <a:endParaRPr lang="en-GB" b="1" dirty="0"/>
        </a:p>
      </dgm:t>
    </dgm:pt>
    <dgm:pt modelId="{D45DEF63-BF75-4C93-9E2B-2103E2DD6A29}" type="parTrans" cxnId="{A54BF66F-499F-4000-AA3D-98EBC079C73A}">
      <dgm:prSet/>
      <dgm:spPr/>
      <dgm:t>
        <a:bodyPr/>
        <a:lstStyle/>
        <a:p>
          <a:endParaRPr lang="en-GB"/>
        </a:p>
      </dgm:t>
    </dgm:pt>
    <dgm:pt modelId="{E2CD17AD-F78A-4A3B-9077-728C34FDB166}" type="sibTrans" cxnId="{A54BF66F-499F-4000-AA3D-98EBC079C73A}">
      <dgm:prSet/>
      <dgm:spPr/>
      <dgm:t>
        <a:bodyPr/>
        <a:lstStyle/>
        <a:p>
          <a:endParaRPr lang="en-GB"/>
        </a:p>
      </dgm:t>
    </dgm:pt>
    <dgm:pt modelId="{73462C3E-217D-412C-8127-FA43057375BE}">
      <dgm:prSet/>
      <dgm:spPr/>
      <dgm:t>
        <a:bodyPr/>
        <a:lstStyle/>
        <a:p>
          <a:r>
            <a:rPr lang="en-GB" b="1" dirty="0"/>
            <a:t>6 (20%) SAEs, including 3 (10%) lung infections</a:t>
          </a:r>
        </a:p>
      </dgm:t>
    </dgm:pt>
    <dgm:pt modelId="{6EB9E33E-0645-4467-955A-10CC3318961E}" type="parTrans" cxnId="{A220CF23-6EE2-46BA-9C5E-8B6DC4C3AC19}">
      <dgm:prSet/>
      <dgm:spPr/>
      <dgm:t>
        <a:bodyPr/>
        <a:lstStyle/>
        <a:p>
          <a:endParaRPr lang="en-GB"/>
        </a:p>
      </dgm:t>
    </dgm:pt>
    <dgm:pt modelId="{CE074E0D-BB68-4174-9DC5-7E4A65AC0462}" type="sibTrans" cxnId="{A220CF23-6EE2-46BA-9C5E-8B6DC4C3AC19}">
      <dgm:prSet/>
      <dgm:spPr/>
      <dgm:t>
        <a:bodyPr/>
        <a:lstStyle/>
        <a:p>
          <a:endParaRPr lang="en-GB"/>
        </a:p>
      </dgm:t>
    </dgm:pt>
    <dgm:pt modelId="{0075269D-B05D-4105-A3DD-61006C50DE03}" type="pres">
      <dgm:prSet presAssocID="{2D7164DF-ED26-4468-8933-B253402F9F94}" presName="linear" presStyleCnt="0">
        <dgm:presLayoutVars>
          <dgm:dir/>
          <dgm:animLvl val="lvl"/>
          <dgm:resizeHandles val="exact"/>
        </dgm:presLayoutVars>
      </dgm:prSet>
      <dgm:spPr/>
    </dgm:pt>
    <dgm:pt modelId="{B2F00827-4944-458A-AA06-9E477F13A3B3}" type="pres">
      <dgm:prSet presAssocID="{DDEFA89D-E408-49D3-9173-9EABC57294F7}" presName="parentLin" presStyleCnt="0"/>
      <dgm:spPr/>
    </dgm:pt>
    <dgm:pt modelId="{0098B218-A90D-4E95-AABE-DFAA31CBAB06}" type="pres">
      <dgm:prSet presAssocID="{DDEFA89D-E408-49D3-9173-9EABC57294F7}" presName="parentLeftMargin" presStyleLbl="node1" presStyleIdx="0" presStyleCnt="3"/>
      <dgm:spPr/>
    </dgm:pt>
    <dgm:pt modelId="{1F450FD7-9C86-47E5-AE4F-EFA6805A3EF1}" type="pres">
      <dgm:prSet presAssocID="{DDEFA89D-E408-49D3-9173-9EABC57294F7}" presName="parentText" presStyleLbl="node1" presStyleIdx="0" presStyleCnt="3">
        <dgm:presLayoutVars>
          <dgm:chMax val="0"/>
          <dgm:bulletEnabled val="1"/>
        </dgm:presLayoutVars>
      </dgm:prSet>
      <dgm:spPr/>
    </dgm:pt>
    <dgm:pt modelId="{602536E3-6846-4B8D-AFB3-52665FD471A0}" type="pres">
      <dgm:prSet presAssocID="{DDEFA89D-E408-49D3-9173-9EABC57294F7}" presName="negativeSpace" presStyleCnt="0"/>
      <dgm:spPr/>
    </dgm:pt>
    <dgm:pt modelId="{A9B6437E-E8D8-485B-9CA9-8E406205C2F8}" type="pres">
      <dgm:prSet presAssocID="{DDEFA89D-E408-49D3-9173-9EABC57294F7}" presName="childText" presStyleLbl="conFgAcc1" presStyleIdx="0" presStyleCnt="3">
        <dgm:presLayoutVars>
          <dgm:bulletEnabled val="1"/>
        </dgm:presLayoutVars>
      </dgm:prSet>
      <dgm:spPr/>
    </dgm:pt>
    <dgm:pt modelId="{3FC16EDF-6253-4B36-9D01-6F16BB53538A}" type="pres">
      <dgm:prSet presAssocID="{B798717A-A4D6-4EAD-A0B0-1D4477444F38}" presName="spaceBetweenRectangles" presStyleCnt="0"/>
      <dgm:spPr/>
    </dgm:pt>
    <dgm:pt modelId="{69BAB899-912D-4FDF-AD24-F308F1C03138}" type="pres">
      <dgm:prSet presAssocID="{017D64CF-72BD-4004-83D2-B5747ED03C42}" presName="parentLin" presStyleCnt="0"/>
      <dgm:spPr/>
    </dgm:pt>
    <dgm:pt modelId="{9151BE9F-AD26-4799-BC1C-F123864DD866}" type="pres">
      <dgm:prSet presAssocID="{017D64CF-72BD-4004-83D2-B5747ED03C42}" presName="parentLeftMargin" presStyleLbl="node1" presStyleIdx="0" presStyleCnt="3"/>
      <dgm:spPr/>
    </dgm:pt>
    <dgm:pt modelId="{CBF83017-91F4-436A-B2B1-72A378BBFBC7}" type="pres">
      <dgm:prSet presAssocID="{017D64CF-72BD-4004-83D2-B5747ED03C42}" presName="parentText" presStyleLbl="node1" presStyleIdx="1" presStyleCnt="3">
        <dgm:presLayoutVars>
          <dgm:chMax val="0"/>
          <dgm:bulletEnabled val="1"/>
        </dgm:presLayoutVars>
      </dgm:prSet>
      <dgm:spPr/>
    </dgm:pt>
    <dgm:pt modelId="{15035E07-51C9-4C94-AC6C-CBB459246320}" type="pres">
      <dgm:prSet presAssocID="{017D64CF-72BD-4004-83D2-B5747ED03C42}" presName="negativeSpace" presStyleCnt="0"/>
      <dgm:spPr/>
    </dgm:pt>
    <dgm:pt modelId="{EBC13D0A-A01F-4948-BA15-9DB5B8062801}" type="pres">
      <dgm:prSet presAssocID="{017D64CF-72BD-4004-83D2-B5747ED03C42}" presName="childText" presStyleLbl="conFgAcc1" presStyleIdx="1" presStyleCnt="3">
        <dgm:presLayoutVars>
          <dgm:bulletEnabled val="1"/>
        </dgm:presLayoutVars>
      </dgm:prSet>
      <dgm:spPr/>
    </dgm:pt>
    <dgm:pt modelId="{C385DC89-E045-4B57-A426-3F34FEEE0BB4}" type="pres">
      <dgm:prSet presAssocID="{DDD05807-6B38-44AA-8A1E-29A9481E8D5A}" presName="spaceBetweenRectangles" presStyleCnt="0"/>
      <dgm:spPr/>
    </dgm:pt>
    <dgm:pt modelId="{C60A0E38-729A-42DC-B9EB-9F20544C2325}" type="pres">
      <dgm:prSet presAssocID="{C5B2F161-CB32-455C-B9B0-EA86B50C6B12}" presName="parentLin" presStyleCnt="0"/>
      <dgm:spPr/>
    </dgm:pt>
    <dgm:pt modelId="{6D284FF6-968F-4760-ADBD-3F2C79D352DF}" type="pres">
      <dgm:prSet presAssocID="{C5B2F161-CB32-455C-B9B0-EA86B50C6B12}" presName="parentLeftMargin" presStyleLbl="node1" presStyleIdx="1" presStyleCnt="3"/>
      <dgm:spPr/>
    </dgm:pt>
    <dgm:pt modelId="{1FF3B8CF-1A7A-4247-BFE8-03730609F0EC}" type="pres">
      <dgm:prSet presAssocID="{C5B2F161-CB32-455C-B9B0-EA86B50C6B12}" presName="parentText" presStyleLbl="node1" presStyleIdx="2" presStyleCnt="3">
        <dgm:presLayoutVars>
          <dgm:chMax val="0"/>
          <dgm:bulletEnabled val="1"/>
        </dgm:presLayoutVars>
      </dgm:prSet>
      <dgm:spPr/>
    </dgm:pt>
    <dgm:pt modelId="{3E92BC84-1C55-4F05-8584-0AD7A0183AD1}" type="pres">
      <dgm:prSet presAssocID="{C5B2F161-CB32-455C-B9B0-EA86B50C6B12}" presName="negativeSpace" presStyleCnt="0"/>
      <dgm:spPr/>
    </dgm:pt>
    <dgm:pt modelId="{931B7084-B083-49AD-811D-7EEF1D239D43}" type="pres">
      <dgm:prSet presAssocID="{C5B2F161-CB32-455C-B9B0-EA86B50C6B12}" presName="childText" presStyleLbl="conFgAcc1" presStyleIdx="2" presStyleCnt="3">
        <dgm:presLayoutVars>
          <dgm:bulletEnabled val="1"/>
        </dgm:presLayoutVars>
      </dgm:prSet>
      <dgm:spPr/>
    </dgm:pt>
  </dgm:ptLst>
  <dgm:cxnLst>
    <dgm:cxn modelId="{F0BA7C0C-0E9E-4F7E-A730-415392BF4E42}" srcId="{2D7164DF-ED26-4468-8933-B253402F9F94}" destId="{DDEFA89D-E408-49D3-9173-9EABC57294F7}" srcOrd="0" destOrd="0" parTransId="{3CBEF6EE-247B-4D55-8C40-E2BCF2DD8A2D}" sibTransId="{B798717A-A4D6-4EAD-A0B0-1D4477444F38}"/>
    <dgm:cxn modelId="{B0404010-A39C-4226-B108-F88CAB97958E}" srcId="{2D7164DF-ED26-4468-8933-B253402F9F94}" destId="{C5B2F161-CB32-455C-B9B0-EA86B50C6B12}" srcOrd="2" destOrd="0" parTransId="{ABC93362-CA91-4519-9486-995CDFE7B20B}" sibTransId="{9D8F26B2-E3ED-4BD7-AC65-23FA706DA78B}"/>
    <dgm:cxn modelId="{44BA4712-5F83-4062-ACC5-2B81460CD443}" type="presOf" srcId="{53882379-A087-419F-A940-CC07958097E9}" destId="{A9B6437E-E8D8-485B-9CA9-8E406205C2F8}" srcOrd="0" destOrd="2" presId="urn:microsoft.com/office/officeart/2005/8/layout/list1"/>
    <dgm:cxn modelId="{987C011C-FDBD-438F-9E84-F368411051D6}" srcId="{2D7164DF-ED26-4468-8933-B253402F9F94}" destId="{017D64CF-72BD-4004-83D2-B5747ED03C42}" srcOrd="1" destOrd="0" parTransId="{D8655EBD-B416-4FF5-9A08-17513A97987C}" sibTransId="{DDD05807-6B38-44AA-8A1E-29A9481E8D5A}"/>
    <dgm:cxn modelId="{A220CF23-6EE2-46BA-9C5E-8B6DC4C3AC19}" srcId="{C5B2F161-CB32-455C-B9B0-EA86B50C6B12}" destId="{73462C3E-217D-412C-8127-FA43057375BE}" srcOrd="1" destOrd="0" parTransId="{6EB9E33E-0645-4467-955A-10CC3318961E}" sibTransId="{CE074E0D-BB68-4174-9DC5-7E4A65AC0462}"/>
    <dgm:cxn modelId="{D07BA92C-EBB5-4857-BF2F-3300BB655A80}" type="presOf" srcId="{EBC6253F-2E37-43AC-B21D-964573B0E8E0}" destId="{931B7084-B083-49AD-811D-7EEF1D239D43}" srcOrd="0" destOrd="0" presId="urn:microsoft.com/office/officeart/2005/8/layout/list1"/>
    <dgm:cxn modelId="{D2E13933-8951-4F42-8B48-0940BF7AEBC3}" type="presOf" srcId="{4A245EFD-CF76-42F5-92BF-B5CBB84F6F44}" destId="{EBC13D0A-A01F-4948-BA15-9DB5B8062801}" srcOrd="0" destOrd="2" presId="urn:microsoft.com/office/officeart/2005/8/layout/list1"/>
    <dgm:cxn modelId="{F1320038-4552-49D8-A1B8-36C674901A4B}" type="presOf" srcId="{017D64CF-72BD-4004-83D2-B5747ED03C42}" destId="{9151BE9F-AD26-4799-BC1C-F123864DD866}" srcOrd="0" destOrd="0" presId="urn:microsoft.com/office/officeart/2005/8/layout/list1"/>
    <dgm:cxn modelId="{92E7423D-8D8A-4C5A-880E-E8FFA9653588}" type="presOf" srcId="{D3DAE78A-CEE8-4A24-9007-7F5F98A33744}" destId="{A9B6437E-E8D8-485B-9CA9-8E406205C2F8}" srcOrd="0" destOrd="1" presId="urn:microsoft.com/office/officeart/2005/8/layout/list1"/>
    <dgm:cxn modelId="{8BB8BB42-AA9B-42B1-9B0E-992A2E5AC1C3}" type="presOf" srcId="{C5B2F161-CB32-455C-B9B0-EA86B50C6B12}" destId="{6D284FF6-968F-4760-ADBD-3F2C79D352DF}" srcOrd="0" destOrd="0" presId="urn:microsoft.com/office/officeart/2005/8/layout/list1"/>
    <dgm:cxn modelId="{7F2DBC4E-14CF-4BA4-831B-9C54C3A40728}" type="presOf" srcId="{3FEC125A-EEB2-4DD0-AEED-11C9F09D755E}" destId="{EBC13D0A-A01F-4948-BA15-9DB5B8062801}" srcOrd="0" destOrd="0" presId="urn:microsoft.com/office/officeart/2005/8/layout/list1"/>
    <dgm:cxn modelId="{223EDA52-792C-4D52-A320-348CEEF684E9}" srcId="{017D64CF-72BD-4004-83D2-B5747ED03C42}" destId="{3FEC125A-EEB2-4DD0-AEED-11C9F09D755E}" srcOrd="0" destOrd="0" parTransId="{7F998EB2-5178-4543-82DD-0DFD64CEAB84}" sibTransId="{C8CDFE4B-0366-45CE-B95D-F70D751C0886}"/>
    <dgm:cxn modelId="{FF195D6C-69C4-46D3-B558-1F9E9971E556}" srcId="{C5B2F161-CB32-455C-B9B0-EA86B50C6B12}" destId="{EBC6253F-2E37-43AC-B21D-964573B0E8E0}" srcOrd="0" destOrd="0" parTransId="{2BD9E841-F6E6-40D7-818F-E415B708ACF0}" sibTransId="{B9796AFF-2E3C-4CB8-BF14-945789E38028}"/>
    <dgm:cxn modelId="{A54BF66F-499F-4000-AA3D-98EBC079C73A}" srcId="{017D64CF-72BD-4004-83D2-B5747ED03C42}" destId="{4A245EFD-CF76-42F5-92BF-B5CBB84F6F44}" srcOrd="2" destOrd="0" parTransId="{D45DEF63-BF75-4C93-9E2B-2103E2DD6A29}" sibTransId="{E2CD17AD-F78A-4A3B-9077-728C34FDB166}"/>
    <dgm:cxn modelId="{9A016C93-6D79-43F6-904A-02048E4ED731}" type="presOf" srcId="{DDEFA89D-E408-49D3-9173-9EABC57294F7}" destId="{0098B218-A90D-4E95-AABE-DFAA31CBAB06}" srcOrd="0" destOrd="0" presId="urn:microsoft.com/office/officeart/2005/8/layout/list1"/>
    <dgm:cxn modelId="{B2A75C98-EAA4-409D-A3F1-BBC7C09A5994}" srcId="{DDEFA89D-E408-49D3-9173-9EABC57294F7}" destId="{53882379-A087-419F-A940-CC07958097E9}" srcOrd="2" destOrd="0" parTransId="{2140D967-D814-49F5-8053-D5B4F4139977}" sibTransId="{EECF5590-DCA7-4FAB-A243-B9FD0A464B2A}"/>
    <dgm:cxn modelId="{78CE4EA3-0E89-4C85-BFB2-F540E1FD7E13}" type="presOf" srcId="{2D7164DF-ED26-4468-8933-B253402F9F94}" destId="{0075269D-B05D-4105-A3DD-61006C50DE03}" srcOrd="0" destOrd="0" presId="urn:microsoft.com/office/officeart/2005/8/layout/list1"/>
    <dgm:cxn modelId="{4E2DC7AB-9C20-4949-BBA7-B303F7C865E4}" srcId="{DDEFA89D-E408-49D3-9173-9EABC57294F7}" destId="{AAFD022A-A0B9-424E-96BD-ACFF835BA76A}" srcOrd="0" destOrd="0" parTransId="{CE4C1A3F-82E3-4F4F-B206-2B9EC4387CB4}" sibTransId="{EE3027F2-2C4E-4C8A-A464-CD4846F90865}"/>
    <dgm:cxn modelId="{FA65D9AC-5F18-4FA2-92A6-7499744A8224}" srcId="{DDEFA89D-E408-49D3-9173-9EABC57294F7}" destId="{343091B5-422F-48A2-A91C-69D3441E5651}" srcOrd="3" destOrd="0" parTransId="{BD64C76A-BDD7-4D19-BBBD-F3E687486929}" sibTransId="{45CEA399-B17A-40D4-9D5D-999372633540}"/>
    <dgm:cxn modelId="{F87132B6-05C3-4D36-B467-2AC17594324F}" type="presOf" srcId="{A5243EDF-97F2-4344-8466-ED23B0B37366}" destId="{EBC13D0A-A01F-4948-BA15-9DB5B8062801}" srcOrd="0" destOrd="1" presId="urn:microsoft.com/office/officeart/2005/8/layout/list1"/>
    <dgm:cxn modelId="{1FA3AFC6-9C68-47D6-8EF4-E538FECA8938}" type="presOf" srcId="{AAFD022A-A0B9-424E-96BD-ACFF835BA76A}" destId="{A9B6437E-E8D8-485B-9CA9-8E406205C2F8}" srcOrd="0" destOrd="0" presId="urn:microsoft.com/office/officeart/2005/8/layout/list1"/>
    <dgm:cxn modelId="{D156FED4-D7E6-4137-AA8E-EC45600CC039}" type="presOf" srcId="{017D64CF-72BD-4004-83D2-B5747ED03C42}" destId="{CBF83017-91F4-436A-B2B1-72A378BBFBC7}" srcOrd="1" destOrd="0" presId="urn:microsoft.com/office/officeart/2005/8/layout/list1"/>
    <dgm:cxn modelId="{1C58D4E5-A6EC-4B68-8526-8DC8B3367EF3}" type="presOf" srcId="{343091B5-422F-48A2-A91C-69D3441E5651}" destId="{A9B6437E-E8D8-485B-9CA9-8E406205C2F8}" srcOrd="0" destOrd="3" presId="urn:microsoft.com/office/officeart/2005/8/layout/list1"/>
    <dgm:cxn modelId="{A4207BF0-9B35-44F2-B57C-9E3C36D5FC44}" srcId="{DDEFA89D-E408-49D3-9173-9EABC57294F7}" destId="{D3DAE78A-CEE8-4A24-9007-7F5F98A33744}" srcOrd="1" destOrd="0" parTransId="{1DF2044C-5242-42C4-975D-D58D23023053}" sibTransId="{4CFA9A15-EF63-4B8D-AC8E-20926DF78D8D}"/>
    <dgm:cxn modelId="{E6817BF0-EB6A-4428-B02D-4FDE4963866C}" srcId="{017D64CF-72BD-4004-83D2-B5747ED03C42}" destId="{A5243EDF-97F2-4344-8466-ED23B0B37366}" srcOrd="1" destOrd="0" parTransId="{60614BED-226E-4D61-ABCA-9DC498114067}" sibTransId="{FAEF9B56-5F44-4B84-8E49-2A632CF98D3B}"/>
    <dgm:cxn modelId="{297F7FF5-6C5B-4C6C-9D3D-A107C007DBE1}" type="presOf" srcId="{DDEFA89D-E408-49D3-9173-9EABC57294F7}" destId="{1F450FD7-9C86-47E5-AE4F-EFA6805A3EF1}" srcOrd="1" destOrd="0" presId="urn:microsoft.com/office/officeart/2005/8/layout/list1"/>
    <dgm:cxn modelId="{F15C28F7-D28A-4281-ADBE-AD9A6BAE9539}" type="presOf" srcId="{73462C3E-217D-412C-8127-FA43057375BE}" destId="{931B7084-B083-49AD-811D-7EEF1D239D43}" srcOrd="0" destOrd="1" presId="urn:microsoft.com/office/officeart/2005/8/layout/list1"/>
    <dgm:cxn modelId="{9CDA88FA-ADBE-4CC3-95D5-4F3F490CB851}" type="presOf" srcId="{C5B2F161-CB32-455C-B9B0-EA86B50C6B12}" destId="{1FF3B8CF-1A7A-4247-BFE8-03730609F0EC}" srcOrd="1" destOrd="0" presId="urn:microsoft.com/office/officeart/2005/8/layout/list1"/>
    <dgm:cxn modelId="{D18AB62F-28C8-4646-A4F8-822D910AB585}" type="presParOf" srcId="{0075269D-B05D-4105-A3DD-61006C50DE03}" destId="{B2F00827-4944-458A-AA06-9E477F13A3B3}" srcOrd="0" destOrd="0" presId="urn:microsoft.com/office/officeart/2005/8/layout/list1"/>
    <dgm:cxn modelId="{1460B4F6-6676-4286-AC35-FC390E057958}" type="presParOf" srcId="{B2F00827-4944-458A-AA06-9E477F13A3B3}" destId="{0098B218-A90D-4E95-AABE-DFAA31CBAB06}" srcOrd="0" destOrd="0" presId="urn:microsoft.com/office/officeart/2005/8/layout/list1"/>
    <dgm:cxn modelId="{5760B777-A713-4B73-8BD0-C983A2832892}" type="presParOf" srcId="{B2F00827-4944-458A-AA06-9E477F13A3B3}" destId="{1F450FD7-9C86-47E5-AE4F-EFA6805A3EF1}" srcOrd="1" destOrd="0" presId="urn:microsoft.com/office/officeart/2005/8/layout/list1"/>
    <dgm:cxn modelId="{F0AF9F15-4B4A-4CCF-A017-63A96A895BCC}" type="presParOf" srcId="{0075269D-B05D-4105-A3DD-61006C50DE03}" destId="{602536E3-6846-4B8D-AFB3-52665FD471A0}" srcOrd="1" destOrd="0" presId="urn:microsoft.com/office/officeart/2005/8/layout/list1"/>
    <dgm:cxn modelId="{B620FED7-E911-4FF0-90A8-7C1133D02618}" type="presParOf" srcId="{0075269D-B05D-4105-A3DD-61006C50DE03}" destId="{A9B6437E-E8D8-485B-9CA9-8E406205C2F8}" srcOrd="2" destOrd="0" presId="urn:microsoft.com/office/officeart/2005/8/layout/list1"/>
    <dgm:cxn modelId="{E30FD44B-C072-44D9-9F26-9A049A0F0312}" type="presParOf" srcId="{0075269D-B05D-4105-A3DD-61006C50DE03}" destId="{3FC16EDF-6253-4B36-9D01-6F16BB53538A}" srcOrd="3" destOrd="0" presId="urn:microsoft.com/office/officeart/2005/8/layout/list1"/>
    <dgm:cxn modelId="{57E76496-3C6B-4551-8F08-160BAD6B7437}" type="presParOf" srcId="{0075269D-B05D-4105-A3DD-61006C50DE03}" destId="{69BAB899-912D-4FDF-AD24-F308F1C03138}" srcOrd="4" destOrd="0" presId="urn:microsoft.com/office/officeart/2005/8/layout/list1"/>
    <dgm:cxn modelId="{3E2CF30C-0CF0-46D2-8902-A6F53A13EC7B}" type="presParOf" srcId="{69BAB899-912D-4FDF-AD24-F308F1C03138}" destId="{9151BE9F-AD26-4799-BC1C-F123864DD866}" srcOrd="0" destOrd="0" presId="urn:microsoft.com/office/officeart/2005/8/layout/list1"/>
    <dgm:cxn modelId="{2714B556-6FDB-4659-855E-DD337C2A32CC}" type="presParOf" srcId="{69BAB899-912D-4FDF-AD24-F308F1C03138}" destId="{CBF83017-91F4-436A-B2B1-72A378BBFBC7}" srcOrd="1" destOrd="0" presId="urn:microsoft.com/office/officeart/2005/8/layout/list1"/>
    <dgm:cxn modelId="{D6EA9541-E5E8-430E-A83A-134AFD44B9CB}" type="presParOf" srcId="{0075269D-B05D-4105-A3DD-61006C50DE03}" destId="{15035E07-51C9-4C94-AC6C-CBB459246320}" srcOrd="5" destOrd="0" presId="urn:microsoft.com/office/officeart/2005/8/layout/list1"/>
    <dgm:cxn modelId="{1D326C67-4790-49FD-A86F-B5243A53917B}" type="presParOf" srcId="{0075269D-B05D-4105-A3DD-61006C50DE03}" destId="{EBC13D0A-A01F-4948-BA15-9DB5B8062801}" srcOrd="6" destOrd="0" presId="urn:microsoft.com/office/officeart/2005/8/layout/list1"/>
    <dgm:cxn modelId="{028E861D-C080-4152-B1E0-C3E21F5FCB6A}" type="presParOf" srcId="{0075269D-B05D-4105-A3DD-61006C50DE03}" destId="{C385DC89-E045-4B57-A426-3F34FEEE0BB4}" srcOrd="7" destOrd="0" presId="urn:microsoft.com/office/officeart/2005/8/layout/list1"/>
    <dgm:cxn modelId="{899AFEA2-225C-46E4-B188-973AFC75D422}" type="presParOf" srcId="{0075269D-B05D-4105-A3DD-61006C50DE03}" destId="{C60A0E38-729A-42DC-B9EB-9F20544C2325}" srcOrd="8" destOrd="0" presId="urn:microsoft.com/office/officeart/2005/8/layout/list1"/>
    <dgm:cxn modelId="{78A47654-70E5-47FA-9362-309EC283F5C7}" type="presParOf" srcId="{C60A0E38-729A-42DC-B9EB-9F20544C2325}" destId="{6D284FF6-968F-4760-ADBD-3F2C79D352DF}" srcOrd="0" destOrd="0" presId="urn:microsoft.com/office/officeart/2005/8/layout/list1"/>
    <dgm:cxn modelId="{E36F217F-0B33-40C1-AF82-A6A86B3E80EA}" type="presParOf" srcId="{C60A0E38-729A-42DC-B9EB-9F20544C2325}" destId="{1FF3B8CF-1A7A-4247-BFE8-03730609F0EC}" srcOrd="1" destOrd="0" presId="urn:microsoft.com/office/officeart/2005/8/layout/list1"/>
    <dgm:cxn modelId="{3511BAE7-B141-49FF-8EF8-681492187700}" type="presParOf" srcId="{0075269D-B05D-4105-A3DD-61006C50DE03}" destId="{3E92BC84-1C55-4F05-8584-0AD7A0183AD1}" srcOrd="9" destOrd="0" presId="urn:microsoft.com/office/officeart/2005/8/layout/list1"/>
    <dgm:cxn modelId="{9F7F7015-8213-44AE-8C9A-20F671BF1942}" type="presParOf" srcId="{0075269D-B05D-4105-A3DD-61006C50DE03}" destId="{931B7084-B083-49AD-811D-7EEF1D239D43}"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EAA18D-0C3B-48D5-91E7-5E9570FDE681}" type="doc">
      <dgm:prSet loTypeId="urn:microsoft.com/office/officeart/2005/8/layout/list1" loCatId="list" qsTypeId="urn:microsoft.com/office/officeart/2005/8/quickstyle/simple5" qsCatId="simple" csTypeId="urn:microsoft.com/office/officeart/2005/8/colors/accent3_1" csCatId="accent3" phldr="1"/>
      <dgm:spPr/>
      <dgm:t>
        <a:bodyPr/>
        <a:lstStyle/>
        <a:p>
          <a:endParaRPr lang="en-GB"/>
        </a:p>
      </dgm:t>
    </dgm:pt>
    <dgm:pt modelId="{2293D39B-862F-481A-920D-EBBE20A1F242}">
      <dgm:prSet custT="1"/>
      <dgm:spPr>
        <a:scene3d>
          <a:camera prst="orthographicFront">
            <a:rot lat="0" lon="0" rev="0"/>
          </a:camera>
          <a:lightRig rig="threePt" dir="t">
            <a:rot lat="0" lon="0" rev="1200000"/>
          </a:lightRig>
        </a:scene3d>
        <a:sp3d/>
      </dgm:spPr>
      <dgm:t>
        <a:bodyPr/>
        <a:lstStyle/>
        <a:p>
          <a:r>
            <a:rPr lang="en-GB" sz="1200" b="1" dirty="0"/>
            <a:t>Iber-dex in 18 elderly/frail transplant-ineligible NDMM patients</a:t>
          </a:r>
          <a:r>
            <a:rPr lang="en-GB" sz="1200" b="1" baseline="30000" dirty="0"/>
            <a:t>1</a:t>
          </a:r>
        </a:p>
      </dgm:t>
    </dgm:pt>
    <dgm:pt modelId="{8E3270A4-D1B5-46D8-BD22-497323840F6D}" type="parTrans" cxnId="{80741EBD-4EAF-4D4C-B390-6341485FEBDD}">
      <dgm:prSet/>
      <dgm:spPr/>
      <dgm:t>
        <a:bodyPr/>
        <a:lstStyle/>
        <a:p>
          <a:endParaRPr lang="en-GB" sz="1200" b="0"/>
        </a:p>
      </dgm:t>
    </dgm:pt>
    <dgm:pt modelId="{567B6B8F-657C-4C23-81D9-06365FF8D4CB}" type="sibTrans" cxnId="{80741EBD-4EAF-4D4C-B390-6341485FEBDD}">
      <dgm:prSet/>
      <dgm:spPr/>
      <dgm:t>
        <a:bodyPr/>
        <a:lstStyle/>
        <a:p>
          <a:endParaRPr lang="en-GB" sz="1200" b="0"/>
        </a:p>
      </dgm:t>
    </dgm:pt>
    <dgm:pt modelId="{3F38BA7E-A780-47B7-889A-FE2FF6F73868}">
      <dgm:prSet custT="1"/>
      <dgm:spPr/>
      <dgm:t>
        <a:bodyPr/>
        <a:lstStyle/>
        <a:p>
          <a:pPr>
            <a:buClr>
              <a:schemeClr val="tx1"/>
            </a:buClr>
          </a:pPr>
          <a:r>
            <a:rPr lang="en-GB" sz="1200" b="1" dirty="0"/>
            <a:t>Iberdomide 1.6 mg (Days 1–21, 28-day cycles) + weekly dex 40 mg (20 mg if ≥ 75 years)</a:t>
          </a:r>
        </a:p>
      </dgm:t>
    </dgm:pt>
    <dgm:pt modelId="{0C16F085-41DD-48CB-9D28-3B40C8445C96}" type="sibTrans" cxnId="{65D921FA-2C45-49E1-A4F6-CCA6040FA8DF}">
      <dgm:prSet/>
      <dgm:spPr/>
      <dgm:t>
        <a:bodyPr/>
        <a:lstStyle/>
        <a:p>
          <a:endParaRPr lang="en-GB" sz="1200" b="0"/>
        </a:p>
      </dgm:t>
    </dgm:pt>
    <dgm:pt modelId="{648ED7C3-9333-4BB5-AB8B-CC0960231656}" type="parTrans" cxnId="{65D921FA-2C45-49E1-A4F6-CCA6040FA8DF}">
      <dgm:prSet/>
      <dgm:spPr/>
      <dgm:t>
        <a:bodyPr/>
        <a:lstStyle/>
        <a:p>
          <a:endParaRPr lang="en-GB" sz="1200" b="0"/>
        </a:p>
      </dgm:t>
    </dgm:pt>
    <dgm:pt modelId="{2AF55C0A-DB74-4E09-87E4-A3D32C1E1107}">
      <dgm:prSet custT="1"/>
      <dgm:spPr/>
      <dgm:t>
        <a:bodyPr/>
        <a:lstStyle/>
        <a:p>
          <a:pPr>
            <a:buClr>
              <a:schemeClr val="tx1"/>
            </a:buClr>
          </a:pPr>
          <a:r>
            <a:rPr lang="en-GB" sz="1200" b="1" dirty="0"/>
            <a:t>Median age 79 years, </a:t>
          </a:r>
          <a:r>
            <a:rPr lang="en-GB" sz="1200" b="1" dirty="0">
              <a:solidFill>
                <a:srgbClr val="FF0000"/>
              </a:solidFill>
            </a:rPr>
            <a:t>12 (67%) were frail </a:t>
          </a:r>
          <a:r>
            <a:rPr lang="en-GB" sz="1200" b="1" dirty="0"/>
            <a:t>per modified IMWG criteria</a:t>
          </a:r>
        </a:p>
      </dgm:t>
    </dgm:pt>
    <dgm:pt modelId="{4B93E8AA-F9CE-4BB2-9B1B-B4475E474F68}" type="sibTrans" cxnId="{4FD175AD-0144-42C0-B4D0-5D040C997A38}">
      <dgm:prSet/>
      <dgm:spPr/>
      <dgm:t>
        <a:bodyPr/>
        <a:lstStyle/>
        <a:p>
          <a:endParaRPr lang="en-GB" sz="1200" b="0"/>
        </a:p>
      </dgm:t>
    </dgm:pt>
    <dgm:pt modelId="{808B4FA7-5B5C-40A5-8282-2B53035CB5CC}" type="parTrans" cxnId="{4FD175AD-0144-42C0-B4D0-5D040C997A38}">
      <dgm:prSet/>
      <dgm:spPr/>
      <dgm:t>
        <a:bodyPr/>
        <a:lstStyle/>
        <a:p>
          <a:endParaRPr lang="en-GB" sz="1200" b="0"/>
        </a:p>
      </dgm:t>
    </dgm:pt>
    <dgm:pt modelId="{EAD27348-7778-4010-8B66-51F13D9669D7}">
      <dgm:prSet custT="1"/>
      <dgm:spPr/>
      <dgm:t>
        <a:bodyPr/>
        <a:lstStyle/>
        <a:p>
          <a:pPr>
            <a:buClr>
              <a:schemeClr val="tx1"/>
            </a:buClr>
          </a:pPr>
          <a:r>
            <a:rPr lang="en-US" sz="1200" b="1" dirty="0">
              <a:solidFill>
                <a:srgbClr val="FF0000"/>
              </a:solidFill>
            </a:rPr>
            <a:t>High-risk cytogenetic abnormalities in 5 (28%) patients, EMD in 6 (33%)</a:t>
          </a:r>
          <a:endParaRPr lang="en-GB" sz="1200" b="1" dirty="0">
            <a:solidFill>
              <a:srgbClr val="FF0000"/>
            </a:solidFill>
          </a:endParaRPr>
        </a:p>
      </dgm:t>
    </dgm:pt>
    <dgm:pt modelId="{82C9AB03-3A16-496A-8FB9-68CA50D687A3}" type="sibTrans" cxnId="{88826F39-9FD8-4F0D-9A92-38088D31CA85}">
      <dgm:prSet/>
      <dgm:spPr/>
      <dgm:t>
        <a:bodyPr/>
        <a:lstStyle/>
        <a:p>
          <a:endParaRPr lang="en-GB" sz="1200" b="0"/>
        </a:p>
      </dgm:t>
    </dgm:pt>
    <dgm:pt modelId="{6E8127B4-142E-49F8-AD6D-39675DD30FB8}" type="parTrans" cxnId="{88826F39-9FD8-4F0D-9A92-38088D31CA85}">
      <dgm:prSet/>
      <dgm:spPr/>
      <dgm:t>
        <a:bodyPr/>
        <a:lstStyle/>
        <a:p>
          <a:endParaRPr lang="en-GB" sz="1200" b="0"/>
        </a:p>
      </dgm:t>
    </dgm:pt>
    <dgm:pt modelId="{008A6320-C597-4BF2-834F-956139CFFB64}">
      <dgm:prSet custT="1"/>
      <dgm:spPr/>
      <dgm:t>
        <a:bodyPr/>
        <a:lstStyle/>
        <a:p>
          <a:pPr>
            <a:buClr>
              <a:schemeClr val="tx1"/>
            </a:buClr>
          </a:pPr>
          <a:r>
            <a:rPr lang="en-GB" sz="1200" b="1" dirty="0"/>
            <a:t>ISS stage III in 9 (50%); R-ISS stage III in 5 (28%)</a:t>
          </a:r>
        </a:p>
      </dgm:t>
    </dgm:pt>
    <dgm:pt modelId="{27A30D80-F61A-4E00-BE92-43332BEAF25A}" type="sibTrans" cxnId="{15AB40E8-2BC0-4F32-A63C-70DAA9110634}">
      <dgm:prSet/>
      <dgm:spPr/>
      <dgm:t>
        <a:bodyPr/>
        <a:lstStyle/>
        <a:p>
          <a:endParaRPr lang="en-GB" sz="1200" b="0"/>
        </a:p>
      </dgm:t>
    </dgm:pt>
    <dgm:pt modelId="{EFBE4C17-BA04-4C98-9BB1-01BA0235BB8F}" type="parTrans" cxnId="{15AB40E8-2BC0-4F32-A63C-70DAA9110634}">
      <dgm:prSet/>
      <dgm:spPr/>
      <dgm:t>
        <a:bodyPr/>
        <a:lstStyle/>
        <a:p>
          <a:endParaRPr lang="en-GB" sz="1200" b="0"/>
        </a:p>
      </dgm:t>
    </dgm:pt>
    <dgm:pt modelId="{44ADF873-F379-4BA7-A52F-9D9DC286DB76}" type="pres">
      <dgm:prSet presAssocID="{7BEAA18D-0C3B-48D5-91E7-5E9570FDE681}" presName="linear" presStyleCnt="0">
        <dgm:presLayoutVars>
          <dgm:dir/>
          <dgm:animLvl val="lvl"/>
          <dgm:resizeHandles val="exact"/>
        </dgm:presLayoutVars>
      </dgm:prSet>
      <dgm:spPr/>
    </dgm:pt>
    <dgm:pt modelId="{9EE7ADEE-F875-4813-A254-4D360C25813B}" type="pres">
      <dgm:prSet presAssocID="{2293D39B-862F-481A-920D-EBBE20A1F242}" presName="parentLin" presStyleCnt="0"/>
      <dgm:spPr/>
    </dgm:pt>
    <dgm:pt modelId="{5A099A65-625A-487D-856F-29BE339D7721}" type="pres">
      <dgm:prSet presAssocID="{2293D39B-862F-481A-920D-EBBE20A1F242}" presName="parentLeftMargin" presStyleLbl="node1" presStyleIdx="0" presStyleCnt="1"/>
      <dgm:spPr/>
    </dgm:pt>
    <dgm:pt modelId="{B3630349-1C8D-4E91-8816-042A51199DE1}" type="pres">
      <dgm:prSet presAssocID="{2293D39B-862F-481A-920D-EBBE20A1F242}" presName="parentText" presStyleLbl="node1" presStyleIdx="0" presStyleCnt="1">
        <dgm:presLayoutVars>
          <dgm:chMax val="0"/>
          <dgm:bulletEnabled val="1"/>
        </dgm:presLayoutVars>
      </dgm:prSet>
      <dgm:spPr/>
    </dgm:pt>
    <dgm:pt modelId="{5BAC7FC8-954E-44E2-A8BB-FE4A59C72E3D}" type="pres">
      <dgm:prSet presAssocID="{2293D39B-862F-481A-920D-EBBE20A1F242}" presName="negativeSpace" presStyleCnt="0"/>
      <dgm:spPr/>
    </dgm:pt>
    <dgm:pt modelId="{022749C6-9172-442E-8012-F471DB729790}" type="pres">
      <dgm:prSet presAssocID="{2293D39B-862F-481A-920D-EBBE20A1F242}" presName="childText" presStyleLbl="conFgAcc1" presStyleIdx="0" presStyleCnt="1">
        <dgm:presLayoutVars>
          <dgm:bulletEnabled val="1"/>
        </dgm:presLayoutVars>
      </dgm:prSet>
      <dgm:spPr/>
    </dgm:pt>
  </dgm:ptLst>
  <dgm:cxnLst>
    <dgm:cxn modelId="{5781102C-EE12-46BC-884F-F369E55AA348}" type="presOf" srcId="{008A6320-C597-4BF2-834F-956139CFFB64}" destId="{022749C6-9172-442E-8012-F471DB729790}" srcOrd="0" destOrd="3" presId="urn:microsoft.com/office/officeart/2005/8/layout/list1"/>
    <dgm:cxn modelId="{88826F39-9FD8-4F0D-9A92-38088D31CA85}" srcId="{2293D39B-862F-481A-920D-EBBE20A1F242}" destId="{EAD27348-7778-4010-8B66-51F13D9669D7}" srcOrd="2" destOrd="0" parTransId="{6E8127B4-142E-49F8-AD6D-39675DD30FB8}" sibTransId="{82C9AB03-3A16-496A-8FB9-68CA50D687A3}"/>
    <dgm:cxn modelId="{F0168762-8DCA-41AA-B059-1C923F38D45C}" type="presOf" srcId="{EAD27348-7778-4010-8B66-51F13D9669D7}" destId="{022749C6-9172-442E-8012-F471DB729790}" srcOrd="0" destOrd="2" presId="urn:microsoft.com/office/officeart/2005/8/layout/list1"/>
    <dgm:cxn modelId="{430B4069-DB28-47E9-B99C-618F3B42D80B}" type="presOf" srcId="{2AF55C0A-DB74-4E09-87E4-A3D32C1E1107}" destId="{022749C6-9172-442E-8012-F471DB729790}" srcOrd="0" destOrd="1" presId="urn:microsoft.com/office/officeart/2005/8/layout/list1"/>
    <dgm:cxn modelId="{92A7EF74-610B-4497-8957-7B9EC8C2F577}" type="presOf" srcId="{3F38BA7E-A780-47B7-889A-FE2FF6F73868}" destId="{022749C6-9172-442E-8012-F471DB729790}" srcOrd="0" destOrd="0" presId="urn:microsoft.com/office/officeart/2005/8/layout/list1"/>
    <dgm:cxn modelId="{48BAB27B-FBE3-4BD6-905F-BF85D60C660C}" type="presOf" srcId="{7BEAA18D-0C3B-48D5-91E7-5E9570FDE681}" destId="{44ADF873-F379-4BA7-A52F-9D9DC286DB76}" srcOrd="0" destOrd="0" presId="urn:microsoft.com/office/officeart/2005/8/layout/list1"/>
    <dgm:cxn modelId="{4FD175AD-0144-42C0-B4D0-5D040C997A38}" srcId="{2293D39B-862F-481A-920D-EBBE20A1F242}" destId="{2AF55C0A-DB74-4E09-87E4-A3D32C1E1107}" srcOrd="1" destOrd="0" parTransId="{808B4FA7-5B5C-40A5-8282-2B53035CB5CC}" sibTransId="{4B93E8AA-F9CE-4BB2-9B1B-B4475E474F68}"/>
    <dgm:cxn modelId="{80741EBD-4EAF-4D4C-B390-6341485FEBDD}" srcId="{7BEAA18D-0C3B-48D5-91E7-5E9570FDE681}" destId="{2293D39B-862F-481A-920D-EBBE20A1F242}" srcOrd="0" destOrd="0" parTransId="{8E3270A4-D1B5-46D8-BD22-497323840F6D}" sibTransId="{567B6B8F-657C-4C23-81D9-06365FF8D4CB}"/>
    <dgm:cxn modelId="{867E7DC5-26C2-42B0-95E6-9601277D0F3C}" type="presOf" srcId="{2293D39B-862F-481A-920D-EBBE20A1F242}" destId="{B3630349-1C8D-4E91-8816-042A51199DE1}" srcOrd="1" destOrd="0" presId="urn:microsoft.com/office/officeart/2005/8/layout/list1"/>
    <dgm:cxn modelId="{FDBF01CC-4E27-4EAC-A76F-18F6127302EF}" type="presOf" srcId="{2293D39B-862F-481A-920D-EBBE20A1F242}" destId="{5A099A65-625A-487D-856F-29BE339D7721}" srcOrd="0" destOrd="0" presId="urn:microsoft.com/office/officeart/2005/8/layout/list1"/>
    <dgm:cxn modelId="{15AB40E8-2BC0-4F32-A63C-70DAA9110634}" srcId="{2293D39B-862F-481A-920D-EBBE20A1F242}" destId="{008A6320-C597-4BF2-834F-956139CFFB64}" srcOrd="3" destOrd="0" parTransId="{EFBE4C17-BA04-4C98-9BB1-01BA0235BB8F}" sibTransId="{27A30D80-F61A-4E00-BE92-43332BEAF25A}"/>
    <dgm:cxn modelId="{65D921FA-2C45-49E1-A4F6-CCA6040FA8DF}" srcId="{2293D39B-862F-481A-920D-EBBE20A1F242}" destId="{3F38BA7E-A780-47B7-889A-FE2FF6F73868}" srcOrd="0" destOrd="0" parTransId="{648ED7C3-9333-4BB5-AB8B-CC0960231656}" sibTransId="{0C16F085-41DD-48CB-9D28-3B40C8445C96}"/>
    <dgm:cxn modelId="{4311001E-9D91-4ACC-A690-B594C8ECB0E9}" type="presParOf" srcId="{44ADF873-F379-4BA7-A52F-9D9DC286DB76}" destId="{9EE7ADEE-F875-4813-A254-4D360C25813B}" srcOrd="0" destOrd="0" presId="urn:microsoft.com/office/officeart/2005/8/layout/list1"/>
    <dgm:cxn modelId="{95DE8876-A6F4-4A0A-AEAA-C25FD3396179}" type="presParOf" srcId="{9EE7ADEE-F875-4813-A254-4D360C25813B}" destId="{5A099A65-625A-487D-856F-29BE339D7721}" srcOrd="0" destOrd="0" presId="urn:microsoft.com/office/officeart/2005/8/layout/list1"/>
    <dgm:cxn modelId="{DB093AD3-79D2-4F6E-B0DF-8E95164D54D1}" type="presParOf" srcId="{9EE7ADEE-F875-4813-A254-4D360C25813B}" destId="{B3630349-1C8D-4E91-8816-042A51199DE1}" srcOrd="1" destOrd="0" presId="urn:microsoft.com/office/officeart/2005/8/layout/list1"/>
    <dgm:cxn modelId="{3ADE32AF-A9B2-4723-A5ED-06562A9F2831}" type="presParOf" srcId="{44ADF873-F379-4BA7-A52F-9D9DC286DB76}" destId="{5BAC7FC8-954E-44E2-A8BB-FE4A59C72E3D}" srcOrd="1" destOrd="0" presId="urn:microsoft.com/office/officeart/2005/8/layout/list1"/>
    <dgm:cxn modelId="{AB2E48C8-2B18-4994-A76F-FBDA64FB51A3}" type="presParOf" srcId="{44ADF873-F379-4BA7-A52F-9D9DC286DB76}" destId="{022749C6-9172-442E-8012-F471DB72979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9387C-8964-469D-85DF-54E97EBBB02A}">
      <dsp:nvSpPr>
        <dsp:cNvPr id="0" name=""/>
        <dsp:cNvSpPr/>
      </dsp:nvSpPr>
      <dsp:spPr>
        <a:xfrm>
          <a:off x="0" y="223860"/>
          <a:ext cx="4978534" cy="12347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77 heavily pretreated RRMM patients</a:t>
          </a:r>
          <a:endParaRPr lang="en-GB" sz="1400" b="1" kern="1200" dirty="0"/>
        </a:p>
        <a:p>
          <a:pPr marL="114300" lvl="1" indent="-114300" algn="l" defTabSz="622300">
            <a:lnSpc>
              <a:spcPct val="90000"/>
            </a:lnSpc>
            <a:spcBef>
              <a:spcPct val="0"/>
            </a:spcBef>
            <a:spcAft>
              <a:spcPct val="15000"/>
            </a:spcAft>
            <a:buChar char="•"/>
          </a:pPr>
          <a:r>
            <a:rPr lang="en-US" sz="1400" b="1" kern="1200" dirty="0"/>
            <a:t>30% high-risk cytogenetics, 35% EMD</a:t>
          </a:r>
          <a:endParaRPr lang="en-GB" sz="1400" b="1" kern="1200" dirty="0"/>
        </a:p>
        <a:p>
          <a:pPr marL="114300" lvl="1" indent="-114300" algn="l" defTabSz="622300">
            <a:lnSpc>
              <a:spcPct val="90000"/>
            </a:lnSpc>
            <a:spcBef>
              <a:spcPct val="0"/>
            </a:spcBef>
            <a:spcAft>
              <a:spcPct val="15000"/>
            </a:spcAft>
            <a:buChar char="•"/>
          </a:pPr>
          <a:r>
            <a:rPr lang="en-US" sz="1400" b="1" kern="1200" dirty="0">
              <a:solidFill>
                <a:srgbClr val="FF0000"/>
              </a:solidFill>
            </a:rPr>
            <a:t>Median 6 prior therapies</a:t>
          </a:r>
          <a:endParaRPr lang="en-GB" sz="1400" b="1" kern="1200" dirty="0">
            <a:solidFill>
              <a:srgbClr val="FF0000"/>
            </a:solidFill>
          </a:endParaRPr>
        </a:p>
        <a:p>
          <a:pPr marL="114300" lvl="1" indent="-114300" algn="l" defTabSz="622300">
            <a:lnSpc>
              <a:spcPct val="90000"/>
            </a:lnSpc>
            <a:spcBef>
              <a:spcPct val="0"/>
            </a:spcBef>
            <a:spcAft>
              <a:spcPct val="15000"/>
            </a:spcAft>
            <a:buChar char="•"/>
          </a:pPr>
          <a:r>
            <a:rPr lang="en-US" sz="1400" b="1" kern="1200" dirty="0">
              <a:solidFill>
                <a:srgbClr val="FF0000"/>
              </a:solidFill>
            </a:rPr>
            <a:t>56% triple-class-refractory</a:t>
          </a:r>
          <a:endParaRPr lang="en-GB" sz="1400" b="1" kern="1200" dirty="0">
            <a:solidFill>
              <a:srgbClr val="FF0000"/>
            </a:solidFill>
          </a:endParaRPr>
        </a:p>
      </dsp:txBody>
      <dsp:txXfrm>
        <a:off x="0" y="223860"/>
        <a:ext cx="4978534" cy="1234799"/>
      </dsp:txXfrm>
    </dsp:sp>
    <dsp:sp modelId="{DF0EC7D0-6892-4111-9128-B49A4BD26838}">
      <dsp:nvSpPr>
        <dsp:cNvPr id="0" name=""/>
        <dsp:cNvSpPr/>
      </dsp:nvSpPr>
      <dsp:spPr>
        <a:xfrm>
          <a:off x="248926" y="17220"/>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US" sz="1400" b="1" kern="1200" dirty="0"/>
            <a:t>Dose escalation</a:t>
          </a:r>
          <a:endParaRPr lang="en-GB" sz="1400" b="1" kern="1200" dirty="0"/>
        </a:p>
      </dsp:txBody>
      <dsp:txXfrm>
        <a:off x="269101" y="37395"/>
        <a:ext cx="3444623" cy="372929"/>
      </dsp:txXfrm>
    </dsp:sp>
    <dsp:sp modelId="{5098D30D-BCCD-4F5E-AAE2-74ACF14FC1C9}">
      <dsp:nvSpPr>
        <dsp:cNvPr id="0" name=""/>
        <dsp:cNvSpPr/>
      </dsp:nvSpPr>
      <dsp:spPr>
        <a:xfrm>
          <a:off x="0" y="1740900"/>
          <a:ext cx="4978534" cy="12347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101 heavily </a:t>
          </a:r>
          <a:r>
            <a:rPr lang="en-GB" sz="1400" b="1" kern="1200" dirty="0" err="1"/>
            <a:t>pretreated</a:t>
          </a:r>
          <a:r>
            <a:rPr lang="en-GB" sz="1400" b="1" kern="1200" dirty="0"/>
            <a:t> RRMM patients</a:t>
          </a:r>
        </a:p>
        <a:p>
          <a:pPr marL="114300" lvl="1" indent="-114300" algn="l" defTabSz="622300">
            <a:lnSpc>
              <a:spcPct val="90000"/>
            </a:lnSpc>
            <a:spcBef>
              <a:spcPct val="0"/>
            </a:spcBef>
            <a:spcAft>
              <a:spcPct val="15000"/>
            </a:spcAft>
            <a:buChar char="•"/>
          </a:pPr>
          <a:r>
            <a:rPr lang="en-US" sz="1400" b="1" kern="1200" dirty="0"/>
            <a:t>37% high-risk cytogenetics, 40% EMD</a:t>
          </a:r>
          <a:endParaRPr lang="en-GB" sz="1400" b="1" kern="1200" dirty="0"/>
        </a:p>
        <a:p>
          <a:pPr marL="114300" lvl="1" indent="-114300" algn="l" defTabSz="622300">
            <a:lnSpc>
              <a:spcPct val="90000"/>
            </a:lnSpc>
            <a:spcBef>
              <a:spcPct val="0"/>
            </a:spcBef>
            <a:spcAft>
              <a:spcPct val="15000"/>
            </a:spcAft>
            <a:buChar char="•"/>
          </a:pPr>
          <a:r>
            <a:rPr lang="en-GB" sz="1400" b="1" kern="1200" dirty="0">
              <a:solidFill>
                <a:srgbClr val="FF0000"/>
              </a:solidFill>
            </a:rPr>
            <a:t>Median 6 prior therapies</a:t>
          </a:r>
        </a:p>
        <a:p>
          <a:pPr marL="114300" lvl="1" indent="-114300" algn="l" defTabSz="622300">
            <a:lnSpc>
              <a:spcPct val="90000"/>
            </a:lnSpc>
            <a:spcBef>
              <a:spcPct val="0"/>
            </a:spcBef>
            <a:spcAft>
              <a:spcPct val="15000"/>
            </a:spcAft>
            <a:buChar char="•"/>
          </a:pPr>
          <a:r>
            <a:rPr lang="en-GB" sz="1400" b="1" kern="1200" dirty="0">
              <a:solidFill>
                <a:srgbClr val="FF0000"/>
              </a:solidFill>
            </a:rPr>
            <a:t>100% triple-class-refractory</a:t>
          </a:r>
        </a:p>
      </dsp:txBody>
      <dsp:txXfrm>
        <a:off x="0" y="1740900"/>
        <a:ext cx="4978534" cy="1234799"/>
      </dsp:txXfrm>
    </dsp:sp>
    <dsp:sp modelId="{1FE08014-39B5-4464-ABD5-55BA619B1B96}">
      <dsp:nvSpPr>
        <dsp:cNvPr id="0" name=""/>
        <dsp:cNvSpPr/>
      </dsp:nvSpPr>
      <dsp:spPr>
        <a:xfrm>
          <a:off x="248926" y="1534260"/>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GB" sz="1400" b="1" kern="1200" dirty="0"/>
            <a:t>Dose expansion at RP2D</a:t>
          </a:r>
        </a:p>
      </dsp:txBody>
      <dsp:txXfrm>
        <a:off x="269101" y="1554435"/>
        <a:ext cx="3444623" cy="372929"/>
      </dsp:txXfrm>
    </dsp:sp>
    <dsp:sp modelId="{AFFCA66E-E9B5-486A-BC27-A29520159885}">
      <dsp:nvSpPr>
        <dsp:cNvPr id="0" name=""/>
        <dsp:cNvSpPr/>
      </dsp:nvSpPr>
      <dsp:spPr>
        <a:xfrm>
          <a:off x="0" y="3257940"/>
          <a:ext cx="4978534" cy="13891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Median DOR 7.6 months</a:t>
          </a:r>
          <a:endParaRPr lang="en-GB" sz="1400" b="1" kern="1200" dirty="0"/>
        </a:p>
        <a:p>
          <a:pPr marL="114300" lvl="1" indent="-114300" algn="l" defTabSz="622300">
            <a:lnSpc>
              <a:spcPct val="90000"/>
            </a:lnSpc>
            <a:spcBef>
              <a:spcPct val="0"/>
            </a:spcBef>
            <a:spcAft>
              <a:spcPct val="15000"/>
            </a:spcAft>
            <a:buChar char="•"/>
          </a:pPr>
          <a:r>
            <a:rPr lang="en-GB" sz="1400" b="1" kern="1200" dirty="0"/>
            <a:t>Median PFS 4.4 months</a:t>
          </a:r>
        </a:p>
        <a:p>
          <a:pPr marL="114300" lvl="1" indent="-114300" algn="l" defTabSz="622300">
            <a:lnSpc>
              <a:spcPct val="90000"/>
            </a:lnSpc>
            <a:spcBef>
              <a:spcPct val="0"/>
            </a:spcBef>
            <a:spcAft>
              <a:spcPct val="15000"/>
            </a:spcAft>
            <a:buChar char="•"/>
          </a:pPr>
          <a:r>
            <a:rPr lang="en-GB" sz="1400" b="1" kern="1200" dirty="0">
              <a:solidFill>
                <a:srgbClr val="FF0000"/>
              </a:solidFill>
            </a:rPr>
            <a:t>In patients with prior anti-BCMA therapy, median DOR 6.9 months and median PFS 5.4 months</a:t>
          </a:r>
        </a:p>
      </dsp:txBody>
      <dsp:txXfrm>
        <a:off x="0" y="3257940"/>
        <a:ext cx="4978534" cy="1389150"/>
      </dsp:txXfrm>
    </dsp:sp>
    <dsp:sp modelId="{A6AAB99A-B0E2-46C0-A519-6A7053907AD9}">
      <dsp:nvSpPr>
        <dsp:cNvPr id="0" name=""/>
        <dsp:cNvSpPr/>
      </dsp:nvSpPr>
      <dsp:spPr>
        <a:xfrm>
          <a:off x="248926" y="3051299"/>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US" sz="1400" b="1" kern="1200" dirty="0"/>
            <a:t>Efficacy in dose expansion cohort</a:t>
          </a:r>
          <a:endParaRPr lang="en-GB" sz="1400" b="1" kern="1200" dirty="0"/>
        </a:p>
      </dsp:txBody>
      <dsp:txXfrm>
        <a:off x="269101" y="3071474"/>
        <a:ext cx="3444623" cy="372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9D22F-E237-4ECA-8595-A406BD975925}">
      <dsp:nvSpPr>
        <dsp:cNvPr id="0" name=""/>
        <dsp:cNvSpPr/>
      </dsp:nvSpPr>
      <dsp:spPr>
        <a:xfrm>
          <a:off x="0" y="202201"/>
          <a:ext cx="3418714" cy="2529582"/>
        </a:xfrm>
        <a:prstGeom prst="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5330" tIns="520700" rIns="265330" bIns="85344" numCol="1" spcCol="1270" anchor="t" anchorCtr="0">
          <a:noAutofit/>
        </a:bodyPr>
        <a:lstStyle/>
        <a:p>
          <a:pPr marL="114300" lvl="1" indent="-114300" algn="l" defTabSz="533400">
            <a:lnSpc>
              <a:spcPct val="100000"/>
            </a:lnSpc>
            <a:spcBef>
              <a:spcPct val="0"/>
            </a:spcBef>
            <a:spcAft>
              <a:spcPct val="15000"/>
            </a:spcAft>
            <a:buClr>
              <a:schemeClr val="tx1"/>
            </a:buClr>
            <a:buFont typeface="Arial" panose="020B0604020202020204" pitchFamily="34" charset="0"/>
            <a:buChar char="•"/>
          </a:pPr>
          <a:r>
            <a:rPr lang="en-US" sz="1200" b="1" kern="1200" dirty="0">
              <a:solidFill>
                <a:schemeClr val="tx1"/>
              </a:solidFill>
            </a:rPr>
            <a:t>Median treatment exposure: 20 cycles</a:t>
          </a:r>
        </a:p>
        <a:p>
          <a:pPr marL="114300" lvl="1" indent="-114300" algn="l" defTabSz="533400">
            <a:lnSpc>
              <a:spcPct val="100000"/>
            </a:lnSpc>
            <a:spcBef>
              <a:spcPct val="0"/>
            </a:spcBef>
            <a:spcAft>
              <a:spcPct val="15000"/>
            </a:spcAft>
            <a:buChar char="•"/>
          </a:pPr>
          <a:r>
            <a:rPr lang="en-GB" sz="1200" b="1" kern="1200" dirty="0">
              <a:solidFill>
                <a:schemeClr val="tx1"/>
              </a:solidFill>
            </a:rPr>
            <a:t>Common AEs: neutropenia 78%, infections 72%</a:t>
          </a:r>
        </a:p>
        <a:p>
          <a:pPr marL="114300" lvl="1" indent="-114300" algn="l" defTabSz="533400">
            <a:lnSpc>
              <a:spcPct val="100000"/>
            </a:lnSpc>
            <a:spcBef>
              <a:spcPct val="0"/>
            </a:spcBef>
            <a:spcAft>
              <a:spcPct val="15000"/>
            </a:spcAft>
            <a:buChar char="•"/>
          </a:pPr>
          <a:r>
            <a:rPr lang="en-GB" sz="1200" b="1" kern="1200" dirty="0">
              <a:solidFill>
                <a:schemeClr val="tx1"/>
              </a:solidFill>
            </a:rPr>
            <a:t>Grade 3/4 neutropenia in 12 patients (67%) and infections in 7 patients (39%)</a:t>
          </a:r>
        </a:p>
        <a:p>
          <a:pPr marL="114300" lvl="1" indent="-114300" algn="l" defTabSz="533400">
            <a:lnSpc>
              <a:spcPct val="100000"/>
            </a:lnSpc>
            <a:spcBef>
              <a:spcPct val="0"/>
            </a:spcBef>
            <a:spcAft>
              <a:spcPct val="15000"/>
            </a:spcAft>
            <a:buChar char="•"/>
          </a:pPr>
          <a:r>
            <a:rPr lang="en-GB" sz="1200" b="1" kern="1200">
              <a:solidFill>
                <a:schemeClr val="tx1"/>
              </a:solidFill>
            </a:rPr>
            <a:t>Anemia 33%</a:t>
          </a:r>
          <a:endParaRPr lang="en-GB" sz="1200" b="1" kern="1200" dirty="0">
            <a:solidFill>
              <a:schemeClr val="tx1"/>
            </a:solidFill>
          </a:endParaRPr>
        </a:p>
        <a:p>
          <a:pPr marL="114300" lvl="1" indent="-114300" algn="l" defTabSz="533400">
            <a:lnSpc>
              <a:spcPct val="100000"/>
            </a:lnSpc>
            <a:spcBef>
              <a:spcPct val="0"/>
            </a:spcBef>
            <a:spcAft>
              <a:spcPct val="15000"/>
            </a:spcAft>
            <a:buChar char="•"/>
          </a:pPr>
          <a:r>
            <a:rPr lang="en-GB" sz="1200" b="1" kern="1200" dirty="0">
              <a:solidFill>
                <a:schemeClr val="tx1"/>
              </a:solidFill>
            </a:rPr>
            <a:t>Thrombocytopenia 28%</a:t>
          </a:r>
        </a:p>
        <a:p>
          <a:pPr marL="114300" lvl="1" indent="-114300" algn="l" defTabSz="533400">
            <a:lnSpc>
              <a:spcPct val="100000"/>
            </a:lnSpc>
            <a:spcBef>
              <a:spcPct val="0"/>
            </a:spcBef>
            <a:spcAft>
              <a:spcPct val="15000"/>
            </a:spcAft>
            <a:buChar char="•"/>
          </a:pPr>
          <a:r>
            <a:rPr lang="en-GB" sz="1200" b="1" kern="1200">
              <a:solidFill>
                <a:schemeClr val="tx1"/>
              </a:solidFill>
            </a:rPr>
            <a:t>Rash 44% (grade 3/4 in 6%)</a:t>
          </a:r>
          <a:endParaRPr lang="en-GB" sz="1200" b="1" kern="1200" dirty="0">
            <a:solidFill>
              <a:schemeClr val="tx1"/>
            </a:solidFill>
          </a:endParaRPr>
        </a:p>
        <a:p>
          <a:pPr marL="114300" lvl="1" indent="-114300" algn="l" defTabSz="533400">
            <a:lnSpc>
              <a:spcPct val="100000"/>
            </a:lnSpc>
            <a:spcBef>
              <a:spcPct val="0"/>
            </a:spcBef>
            <a:spcAft>
              <a:spcPct val="15000"/>
            </a:spcAft>
            <a:buChar char="•"/>
          </a:pPr>
          <a:r>
            <a:rPr lang="en-GB" sz="1200" b="1" kern="1200" dirty="0" err="1">
              <a:solidFill>
                <a:schemeClr val="tx1"/>
              </a:solidFill>
            </a:rPr>
            <a:t>Diarrhea</a:t>
          </a:r>
          <a:r>
            <a:rPr lang="en-GB" sz="1200" b="1" kern="1200" dirty="0">
              <a:solidFill>
                <a:schemeClr val="tx1"/>
              </a:solidFill>
            </a:rPr>
            <a:t> 33% (all grade 1/2)</a:t>
          </a:r>
          <a:endParaRPr lang="en-US" sz="1200" b="1" kern="1200" dirty="0">
            <a:solidFill>
              <a:schemeClr val="tx1"/>
            </a:solidFill>
          </a:endParaRPr>
        </a:p>
      </dsp:txBody>
      <dsp:txXfrm>
        <a:off x="0" y="202201"/>
        <a:ext cx="3418714" cy="2529582"/>
      </dsp:txXfrm>
    </dsp:sp>
    <dsp:sp modelId="{50B6CB9C-1243-42DD-A79F-BDBD010A97A6}">
      <dsp:nvSpPr>
        <dsp:cNvPr id="0" name=""/>
        <dsp:cNvSpPr/>
      </dsp:nvSpPr>
      <dsp:spPr>
        <a:xfrm>
          <a:off x="170691" y="31902"/>
          <a:ext cx="2393099" cy="46823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0453" tIns="0" rIns="90453"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tx1"/>
              </a:solidFill>
            </a:rPr>
            <a:t>Safety</a:t>
          </a:r>
        </a:p>
      </dsp:txBody>
      <dsp:txXfrm>
        <a:off x="193549" y="54760"/>
        <a:ext cx="2347383" cy="4225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749C6-9172-442E-8012-F471DB729790}">
      <dsp:nvSpPr>
        <dsp:cNvPr id="0" name=""/>
        <dsp:cNvSpPr/>
      </dsp:nvSpPr>
      <dsp:spPr>
        <a:xfrm>
          <a:off x="0" y="331105"/>
          <a:ext cx="5777219" cy="155452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8376" tIns="437388" rIns="448376" bIns="85344" numCol="1" spcCol="1270" anchor="t" anchorCtr="0">
          <a:noAutofit/>
        </a:bodyPr>
        <a:lstStyle/>
        <a:p>
          <a:pPr marL="114300" lvl="1" indent="-114300" algn="l" defTabSz="533400">
            <a:lnSpc>
              <a:spcPct val="90000"/>
            </a:lnSpc>
            <a:spcBef>
              <a:spcPct val="0"/>
            </a:spcBef>
            <a:spcAft>
              <a:spcPct val="15000"/>
            </a:spcAft>
            <a:buClr>
              <a:schemeClr val="tx1"/>
            </a:buClr>
            <a:buChar char="•"/>
          </a:pPr>
          <a:r>
            <a:rPr lang="en-GB" sz="1200" b="1" kern="1200" dirty="0"/>
            <a:t>Iberdomide 1.6/1.0 mg (Days 1–21, 28-day cycles) + Dara 1800 mg (standard schedule) + weekly dex 40 mg (20 mg if ≥ 75 years)</a:t>
          </a:r>
        </a:p>
        <a:p>
          <a:pPr marL="114300" lvl="1" indent="-114300" algn="l" defTabSz="533400">
            <a:lnSpc>
              <a:spcPct val="90000"/>
            </a:lnSpc>
            <a:spcBef>
              <a:spcPct val="0"/>
            </a:spcBef>
            <a:spcAft>
              <a:spcPct val="15000"/>
            </a:spcAft>
            <a:buClr>
              <a:schemeClr val="tx1"/>
            </a:buClr>
            <a:buChar char="•"/>
          </a:pPr>
          <a:r>
            <a:rPr lang="en-GB" sz="1200" b="1" kern="1200" dirty="0"/>
            <a:t>Median age 77 years, </a:t>
          </a:r>
          <a:r>
            <a:rPr lang="en-GB" sz="1200" b="1" kern="1200" dirty="0">
              <a:solidFill>
                <a:srgbClr val="FF0000"/>
              </a:solidFill>
            </a:rPr>
            <a:t>51 (69%) were frail per modified IMWG criteria, with 30 being ultra-frail</a:t>
          </a:r>
        </a:p>
        <a:p>
          <a:pPr marL="114300" lvl="1" indent="-114300" algn="l" defTabSz="533400">
            <a:lnSpc>
              <a:spcPct val="90000"/>
            </a:lnSpc>
            <a:spcBef>
              <a:spcPct val="0"/>
            </a:spcBef>
            <a:spcAft>
              <a:spcPct val="15000"/>
            </a:spcAft>
            <a:buClr>
              <a:schemeClr val="tx1"/>
            </a:buClr>
            <a:buChar char="•"/>
          </a:pPr>
          <a:r>
            <a:rPr lang="en-GB" sz="1200" b="1" kern="1200" dirty="0"/>
            <a:t>ISS stage III in 29%</a:t>
          </a:r>
        </a:p>
        <a:p>
          <a:pPr marL="114300" lvl="1" indent="-114300" algn="l" defTabSz="533400">
            <a:lnSpc>
              <a:spcPct val="90000"/>
            </a:lnSpc>
            <a:spcBef>
              <a:spcPct val="0"/>
            </a:spcBef>
            <a:spcAft>
              <a:spcPct val="15000"/>
            </a:spcAft>
            <a:buClr>
              <a:schemeClr val="tx1"/>
            </a:buClr>
            <a:buChar char="•"/>
          </a:pPr>
          <a:r>
            <a:rPr lang="en-GB" sz="1200" b="1" kern="1200" dirty="0"/>
            <a:t>Analyses after first 6 cycles; median follow-up 11.1 months</a:t>
          </a:r>
        </a:p>
      </dsp:txBody>
      <dsp:txXfrm>
        <a:off x="0" y="331105"/>
        <a:ext cx="5777219" cy="1554524"/>
      </dsp:txXfrm>
    </dsp:sp>
    <dsp:sp modelId="{B3630349-1C8D-4E91-8816-042A51199DE1}">
      <dsp:nvSpPr>
        <dsp:cNvPr id="0" name=""/>
        <dsp:cNvSpPr/>
      </dsp:nvSpPr>
      <dsp:spPr>
        <a:xfrm>
          <a:off x="288860" y="21145"/>
          <a:ext cx="4044053" cy="61992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856" tIns="0" rIns="152856" bIns="0" numCol="1" spcCol="1270" anchor="ctr" anchorCtr="0">
          <a:noAutofit/>
        </a:bodyPr>
        <a:lstStyle/>
        <a:p>
          <a:pPr marL="0" lvl="0" indent="0" algn="l" defTabSz="533400">
            <a:lnSpc>
              <a:spcPct val="90000"/>
            </a:lnSpc>
            <a:spcBef>
              <a:spcPct val="0"/>
            </a:spcBef>
            <a:spcAft>
              <a:spcPct val="35000"/>
            </a:spcAft>
            <a:buNone/>
          </a:pPr>
          <a:r>
            <a:rPr lang="en-GB" sz="1200" b="1" kern="1200" dirty="0"/>
            <a:t>Iber-Dara-dex in 77 elderly/frail transplant-ineligible NDMM patients</a:t>
          </a:r>
        </a:p>
      </dsp:txBody>
      <dsp:txXfrm>
        <a:off x="319122" y="51407"/>
        <a:ext cx="3983529" cy="559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84C50-4394-49BF-B9F4-59EAFB532610}">
      <dsp:nvSpPr>
        <dsp:cNvPr id="0" name=""/>
        <dsp:cNvSpPr/>
      </dsp:nvSpPr>
      <dsp:spPr>
        <a:xfrm>
          <a:off x="0" y="213630"/>
          <a:ext cx="3187468" cy="716625"/>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383" tIns="270764" rIns="247383" bIns="85344" numCol="1" spcCol="1270" anchor="t" anchorCtr="0">
          <a:noAutofit/>
        </a:bodyPr>
        <a:lstStyle/>
        <a:p>
          <a:pPr marL="114300" lvl="1" indent="-114300" algn="l" defTabSz="533400">
            <a:lnSpc>
              <a:spcPct val="90000"/>
            </a:lnSpc>
            <a:spcBef>
              <a:spcPct val="0"/>
            </a:spcBef>
            <a:spcAft>
              <a:spcPct val="15000"/>
            </a:spcAft>
            <a:buChar char="•"/>
          </a:pPr>
          <a:r>
            <a:rPr lang="en-GB" sz="1200" b="1" kern="1200"/>
            <a:t>12-month PFS 80.8%</a:t>
          </a:r>
        </a:p>
        <a:p>
          <a:pPr marL="114300" lvl="1" indent="-114300" algn="l" defTabSz="533400">
            <a:lnSpc>
              <a:spcPct val="90000"/>
            </a:lnSpc>
            <a:spcBef>
              <a:spcPct val="0"/>
            </a:spcBef>
            <a:spcAft>
              <a:spcPct val="15000"/>
            </a:spcAft>
            <a:buChar char="•"/>
          </a:pPr>
          <a:r>
            <a:rPr lang="en-GB" sz="1200" b="1" kern="1200" dirty="0"/>
            <a:t>12-month OS 81.1%</a:t>
          </a:r>
        </a:p>
      </dsp:txBody>
      <dsp:txXfrm>
        <a:off x="0" y="213630"/>
        <a:ext cx="3187468" cy="716625"/>
      </dsp:txXfrm>
    </dsp:sp>
    <dsp:sp modelId="{35A81039-D357-4073-A9A3-299C3724DF4A}">
      <dsp:nvSpPr>
        <dsp:cNvPr id="0" name=""/>
        <dsp:cNvSpPr/>
      </dsp:nvSpPr>
      <dsp:spPr>
        <a:xfrm>
          <a:off x="159373" y="21750"/>
          <a:ext cx="2231227" cy="38376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335" tIns="0" rIns="84335" bIns="0" numCol="1" spcCol="1270" anchor="ctr" anchorCtr="0">
          <a:noAutofit/>
        </a:bodyPr>
        <a:lstStyle/>
        <a:p>
          <a:pPr marL="0" lvl="0" indent="0" algn="l" defTabSz="533400">
            <a:lnSpc>
              <a:spcPct val="90000"/>
            </a:lnSpc>
            <a:spcBef>
              <a:spcPct val="0"/>
            </a:spcBef>
            <a:spcAft>
              <a:spcPct val="35000"/>
            </a:spcAft>
            <a:buNone/>
          </a:pPr>
          <a:r>
            <a:rPr lang="en-GB" sz="1200" b="1" kern="1200" dirty="0"/>
            <a:t>Outcomes</a:t>
          </a:r>
        </a:p>
      </dsp:txBody>
      <dsp:txXfrm>
        <a:off x="178107" y="40484"/>
        <a:ext cx="2193759" cy="346292"/>
      </dsp:txXfrm>
    </dsp:sp>
    <dsp:sp modelId="{C1F9D22F-E237-4ECA-8595-A406BD975925}">
      <dsp:nvSpPr>
        <dsp:cNvPr id="0" name=""/>
        <dsp:cNvSpPr/>
      </dsp:nvSpPr>
      <dsp:spPr>
        <a:xfrm>
          <a:off x="0" y="1192335"/>
          <a:ext cx="3187468" cy="1719899"/>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383" tIns="270764" rIns="247383" bIns="85344" numCol="1" spcCol="1270" anchor="t" anchorCtr="0">
          <a:noAutofit/>
        </a:bodyPr>
        <a:lstStyle/>
        <a:p>
          <a:pPr marL="114300" lvl="1" indent="-114300" algn="l" defTabSz="533400">
            <a:lnSpc>
              <a:spcPct val="90000"/>
            </a:lnSpc>
            <a:spcBef>
              <a:spcPct val="0"/>
            </a:spcBef>
            <a:spcAft>
              <a:spcPct val="15000"/>
            </a:spcAft>
            <a:buChar char="•"/>
          </a:pPr>
          <a:r>
            <a:rPr lang="en-GB" sz="1200" b="1" kern="1200" dirty="0"/>
            <a:t>Grade 3/4 AEs: neutropenia 68%, thrombocytopenia 7%, </a:t>
          </a:r>
          <a:r>
            <a:rPr lang="en-GB" sz="1200" b="1" kern="1200" dirty="0" err="1"/>
            <a:t>anemia</a:t>
          </a:r>
          <a:r>
            <a:rPr lang="en-GB" sz="1200" b="1" kern="1200" dirty="0"/>
            <a:t> 5%, febrile neutropenia 5%</a:t>
          </a:r>
          <a:endParaRPr lang="en-US" sz="1200" b="1" kern="1200" dirty="0"/>
        </a:p>
        <a:p>
          <a:pPr marL="114300" lvl="1" indent="-114300" algn="l" defTabSz="533400">
            <a:lnSpc>
              <a:spcPct val="90000"/>
            </a:lnSpc>
            <a:spcBef>
              <a:spcPct val="0"/>
            </a:spcBef>
            <a:spcAft>
              <a:spcPct val="15000"/>
            </a:spcAft>
            <a:buChar char="•"/>
          </a:pPr>
          <a:r>
            <a:rPr lang="en-GB" sz="1200" b="1" kern="1200" dirty="0"/>
            <a:t>Infections 48% (17% Grade </a:t>
          </a:r>
          <a:r>
            <a:rPr lang="en-GB" sz="1200" b="1" kern="1200" dirty="0">
              <a:latin typeface="Arial" panose="020B0604020202020204" pitchFamily="34" charset="0"/>
              <a:cs typeface="Arial" panose="020B0604020202020204" pitchFamily="34" charset="0"/>
            </a:rPr>
            <a:t>≥</a:t>
          </a:r>
          <a:r>
            <a:rPr lang="en-GB" sz="1200" b="1" kern="1200" dirty="0"/>
            <a:t>3), including 39% (9%) respiratory infections</a:t>
          </a:r>
        </a:p>
        <a:p>
          <a:pPr marL="114300" lvl="1" indent="-114300" algn="l" defTabSz="533400">
            <a:lnSpc>
              <a:spcPct val="90000"/>
            </a:lnSpc>
            <a:spcBef>
              <a:spcPct val="0"/>
            </a:spcBef>
            <a:spcAft>
              <a:spcPct val="15000"/>
            </a:spcAft>
            <a:buChar char="•"/>
          </a:pPr>
          <a:r>
            <a:rPr lang="en-GB" sz="1200" b="1" kern="1200" dirty="0"/>
            <a:t>Rash 23% (3% Grade </a:t>
          </a:r>
          <a:r>
            <a:rPr lang="en-GB" sz="1200" b="1" kern="1200" dirty="0">
              <a:latin typeface="Arial" panose="020B0604020202020204" pitchFamily="34" charset="0"/>
              <a:cs typeface="Arial" panose="020B0604020202020204" pitchFamily="34" charset="0"/>
            </a:rPr>
            <a:t>≥</a:t>
          </a:r>
          <a:r>
            <a:rPr lang="en-GB" sz="1200" b="1" kern="1200" dirty="0"/>
            <a:t>3)</a:t>
          </a:r>
        </a:p>
        <a:p>
          <a:pPr marL="114300" lvl="1" indent="-114300" algn="l" defTabSz="533400">
            <a:lnSpc>
              <a:spcPct val="90000"/>
            </a:lnSpc>
            <a:spcBef>
              <a:spcPct val="0"/>
            </a:spcBef>
            <a:spcAft>
              <a:spcPct val="15000"/>
            </a:spcAft>
            <a:buChar char="•"/>
          </a:pPr>
          <a:r>
            <a:rPr lang="en-GB" sz="1200" b="1" kern="1200" dirty="0" err="1"/>
            <a:t>Diarrhea</a:t>
          </a:r>
          <a:r>
            <a:rPr lang="en-GB" sz="1200" b="1" kern="1200" dirty="0"/>
            <a:t> 17% (1% Grade </a:t>
          </a:r>
          <a:r>
            <a:rPr lang="en-GB" sz="1200" b="1" kern="1200" dirty="0">
              <a:latin typeface="Arial" panose="020B0604020202020204" pitchFamily="34" charset="0"/>
              <a:cs typeface="Arial" panose="020B0604020202020204" pitchFamily="34" charset="0"/>
            </a:rPr>
            <a:t>≥</a:t>
          </a:r>
          <a:r>
            <a:rPr lang="en-GB" sz="1200" b="1" kern="1200" dirty="0"/>
            <a:t>3)</a:t>
          </a:r>
          <a:endParaRPr lang="en-US" sz="1200" b="1" kern="1200" dirty="0"/>
        </a:p>
      </dsp:txBody>
      <dsp:txXfrm>
        <a:off x="0" y="1192335"/>
        <a:ext cx="3187468" cy="1719899"/>
      </dsp:txXfrm>
    </dsp:sp>
    <dsp:sp modelId="{50B6CB9C-1243-42DD-A79F-BDBD010A97A6}">
      <dsp:nvSpPr>
        <dsp:cNvPr id="0" name=""/>
        <dsp:cNvSpPr/>
      </dsp:nvSpPr>
      <dsp:spPr>
        <a:xfrm>
          <a:off x="159373" y="1000455"/>
          <a:ext cx="2231227" cy="38376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335" tIns="0" rIns="84335" bIns="0" numCol="1" spcCol="1270" anchor="ctr" anchorCtr="0">
          <a:noAutofit/>
        </a:bodyPr>
        <a:lstStyle/>
        <a:p>
          <a:pPr marL="0" lvl="0" indent="0" algn="l" defTabSz="533400">
            <a:lnSpc>
              <a:spcPct val="90000"/>
            </a:lnSpc>
            <a:spcBef>
              <a:spcPct val="0"/>
            </a:spcBef>
            <a:spcAft>
              <a:spcPct val="35000"/>
            </a:spcAft>
            <a:buNone/>
          </a:pPr>
          <a:r>
            <a:rPr lang="en-US" sz="1200" b="1" kern="1200"/>
            <a:t>Safety</a:t>
          </a:r>
          <a:endParaRPr lang="en-US" sz="1200" b="1" kern="1200" dirty="0"/>
        </a:p>
      </dsp:txBody>
      <dsp:txXfrm>
        <a:off x="178107" y="1019189"/>
        <a:ext cx="2193759" cy="3462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749C6-9172-442E-8012-F471DB729790}">
      <dsp:nvSpPr>
        <dsp:cNvPr id="0" name=""/>
        <dsp:cNvSpPr/>
      </dsp:nvSpPr>
      <dsp:spPr>
        <a:xfrm>
          <a:off x="0" y="304556"/>
          <a:ext cx="9867900" cy="1499399"/>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5859" tIns="354076" rIns="765859" bIns="120904" numCol="1" spcCol="1270" anchor="t" anchorCtr="0">
          <a:noAutofit/>
        </a:bodyPr>
        <a:lstStyle/>
        <a:p>
          <a:pPr marL="171450" lvl="1" indent="-171450" algn="l" defTabSz="755650">
            <a:lnSpc>
              <a:spcPct val="90000"/>
            </a:lnSpc>
            <a:spcBef>
              <a:spcPct val="0"/>
            </a:spcBef>
            <a:spcAft>
              <a:spcPct val="15000"/>
            </a:spcAft>
            <a:buChar char="•"/>
          </a:pPr>
          <a:r>
            <a:rPr lang="en-GB" sz="1700" b="1" kern="1200" dirty="0"/>
            <a:t>Iberdomide 1.0, 1.3, 1.6 mg</a:t>
          </a:r>
        </a:p>
        <a:p>
          <a:pPr marL="171450" lvl="1" indent="-171450" algn="l" defTabSz="755650">
            <a:lnSpc>
              <a:spcPct val="90000"/>
            </a:lnSpc>
            <a:spcBef>
              <a:spcPct val="0"/>
            </a:spcBef>
            <a:spcAft>
              <a:spcPct val="15000"/>
            </a:spcAft>
            <a:buChar char="•"/>
          </a:pPr>
          <a:r>
            <a:rPr lang="en-GB" sz="1700" b="1" kern="1200" dirty="0"/>
            <a:t>25 patients at each dose level</a:t>
          </a:r>
        </a:p>
        <a:p>
          <a:pPr marL="171450" lvl="1" indent="-171450" algn="l" defTabSz="755650">
            <a:lnSpc>
              <a:spcPct val="90000"/>
            </a:lnSpc>
            <a:spcBef>
              <a:spcPct val="0"/>
            </a:spcBef>
            <a:spcAft>
              <a:spcPct val="15000"/>
            </a:spcAft>
            <a:buChar char="•"/>
          </a:pPr>
          <a:r>
            <a:rPr lang="en-US" sz="1700" b="1" kern="1200" dirty="0"/>
            <a:t>NDMM with no planned or recommended ASCT due to age or comorbidities</a:t>
          </a:r>
          <a:endParaRPr lang="en-GB" sz="1700" b="1" kern="1200" dirty="0"/>
        </a:p>
        <a:p>
          <a:pPr marL="171450" lvl="1" indent="-171450" algn="l" defTabSz="755650">
            <a:lnSpc>
              <a:spcPct val="90000"/>
            </a:lnSpc>
            <a:spcBef>
              <a:spcPct val="0"/>
            </a:spcBef>
            <a:spcAft>
              <a:spcPct val="15000"/>
            </a:spcAft>
            <a:buChar char="•"/>
          </a:pPr>
          <a:r>
            <a:rPr lang="en-GB" sz="1700" b="1" kern="1200" dirty="0"/>
            <a:t>Biomarker defined populations: IHC, WGS, </a:t>
          </a:r>
          <a:r>
            <a:rPr lang="en-GB" sz="1700" b="1" kern="1200" dirty="0" err="1"/>
            <a:t>RNAseq</a:t>
          </a:r>
          <a:r>
            <a:rPr lang="en-GB" sz="1700" b="1" kern="1200" dirty="0"/>
            <a:t> analyses</a:t>
          </a:r>
        </a:p>
      </dsp:txBody>
      <dsp:txXfrm>
        <a:off x="0" y="304556"/>
        <a:ext cx="9867900" cy="1499399"/>
      </dsp:txXfrm>
    </dsp:sp>
    <dsp:sp modelId="{B3630349-1C8D-4E91-8816-042A51199DE1}">
      <dsp:nvSpPr>
        <dsp:cNvPr id="0" name=""/>
        <dsp:cNvSpPr/>
      </dsp:nvSpPr>
      <dsp:spPr>
        <a:xfrm>
          <a:off x="493395" y="53636"/>
          <a:ext cx="6907530" cy="501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1088" tIns="0" rIns="261088" bIns="0" numCol="1" spcCol="1270" anchor="ctr" anchorCtr="0">
          <a:noAutofit/>
        </a:bodyPr>
        <a:lstStyle/>
        <a:p>
          <a:pPr marL="0" lvl="0" indent="0" algn="l" defTabSz="800100">
            <a:lnSpc>
              <a:spcPct val="90000"/>
            </a:lnSpc>
            <a:spcBef>
              <a:spcPct val="0"/>
            </a:spcBef>
            <a:spcAft>
              <a:spcPct val="35000"/>
            </a:spcAft>
            <a:buNone/>
          </a:pPr>
          <a:r>
            <a:rPr lang="en-GB" sz="1800" b="1" kern="1200"/>
            <a:t>75 transplant-ineligible NDMM patients</a:t>
          </a:r>
          <a:endParaRPr lang="en-GB" sz="1800" b="1" kern="1200" dirty="0"/>
        </a:p>
      </dsp:txBody>
      <dsp:txXfrm>
        <a:off x="517893" y="78134"/>
        <a:ext cx="6858534" cy="4528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B0554-F7A9-467B-A6D5-8E5DD7D29362}">
      <dsp:nvSpPr>
        <dsp:cNvPr id="0" name=""/>
        <dsp:cNvSpPr/>
      </dsp:nvSpPr>
      <dsp:spPr>
        <a:xfrm>
          <a:off x="0" y="7136"/>
          <a:ext cx="3028951" cy="5760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Median follow-up 22.3 months</a:t>
          </a:r>
          <a:r>
            <a:rPr lang="en-GB" sz="1400" b="1" kern="1200" baseline="30000" dirty="0"/>
            <a:t>2</a:t>
          </a:r>
          <a:endParaRPr lang="en-GB" sz="1400" kern="1200" baseline="30000" dirty="0"/>
        </a:p>
      </dsp:txBody>
      <dsp:txXfrm>
        <a:off x="0" y="7136"/>
        <a:ext cx="3028951" cy="576000"/>
      </dsp:txXfrm>
    </dsp:sp>
    <dsp:sp modelId="{DEB8E41B-4859-4E9C-812F-869542F4D299}">
      <dsp:nvSpPr>
        <dsp:cNvPr id="0" name=""/>
        <dsp:cNvSpPr/>
      </dsp:nvSpPr>
      <dsp:spPr>
        <a:xfrm>
          <a:off x="0" y="583136"/>
          <a:ext cx="3028951" cy="1976399"/>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FF0000"/>
              </a:solidFill>
            </a:rPr>
            <a:t>44% MRD-neg CR at any time</a:t>
          </a:r>
          <a:endParaRPr lang="en-GB" sz="1400" kern="1200" dirty="0">
            <a:solidFill>
              <a:srgbClr val="FF0000"/>
            </a:solidFill>
          </a:endParaRPr>
        </a:p>
        <a:p>
          <a:pPr marL="228600" lvl="2" indent="-114300" algn="l" defTabSz="622300">
            <a:lnSpc>
              <a:spcPct val="90000"/>
            </a:lnSpc>
            <a:spcBef>
              <a:spcPct val="0"/>
            </a:spcBef>
            <a:spcAft>
              <a:spcPct val="15000"/>
            </a:spcAft>
            <a:buChar char="•"/>
          </a:pPr>
          <a:r>
            <a:rPr lang="en-GB" sz="1400" b="1" kern="1200" dirty="0">
              <a:solidFill>
                <a:srgbClr val="FF0000"/>
              </a:solidFill>
            </a:rPr>
            <a:t>Of these patients, 64% were MRD-neg at 12 months</a:t>
          </a:r>
        </a:p>
        <a:p>
          <a:pPr marL="114300" lvl="1" indent="-114300" algn="l" defTabSz="622300">
            <a:lnSpc>
              <a:spcPct val="90000"/>
            </a:lnSpc>
            <a:spcBef>
              <a:spcPct val="0"/>
            </a:spcBef>
            <a:spcAft>
              <a:spcPct val="15000"/>
            </a:spcAft>
            <a:buChar char="•"/>
          </a:pPr>
          <a:r>
            <a:rPr lang="en-GB" sz="1400" b="1" kern="1200" dirty="0">
              <a:solidFill>
                <a:srgbClr val="FF0000"/>
              </a:solidFill>
            </a:rPr>
            <a:t>57% MRD-neg VGPR at any time</a:t>
          </a:r>
        </a:p>
        <a:p>
          <a:pPr marL="228600" lvl="2" indent="-114300" algn="l" defTabSz="622300">
            <a:lnSpc>
              <a:spcPct val="90000"/>
            </a:lnSpc>
            <a:spcBef>
              <a:spcPct val="0"/>
            </a:spcBef>
            <a:spcAft>
              <a:spcPct val="15000"/>
            </a:spcAft>
            <a:buChar char="•"/>
          </a:pPr>
          <a:r>
            <a:rPr lang="en-GB" sz="1400" b="1" kern="1200" dirty="0">
              <a:solidFill>
                <a:srgbClr val="FF0000"/>
              </a:solidFill>
            </a:rPr>
            <a:t>Of these patients, 72% were MRD-neg at 12 months</a:t>
          </a:r>
        </a:p>
        <a:p>
          <a:pPr marL="114300" lvl="1" indent="-114300" algn="l" defTabSz="622300">
            <a:lnSpc>
              <a:spcPct val="90000"/>
            </a:lnSpc>
            <a:spcBef>
              <a:spcPct val="0"/>
            </a:spcBef>
            <a:spcAft>
              <a:spcPct val="15000"/>
            </a:spcAft>
            <a:buChar char="•"/>
          </a:pPr>
          <a:r>
            <a:rPr lang="en-GB" sz="1400" b="1" kern="1200" dirty="0"/>
            <a:t>Strong reductions in </a:t>
          </a:r>
          <a:r>
            <a:rPr lang="en-GB" sz="1400" b="1" kern="1200" dirty="0" err="1"/>
            <a:t>sFLCs</a:t>
          </a:r>
          <a:r>
            <a:rPr lang="en-GB" sz="1400" b="1" kern="1200" dirty="0"/>
            <a:t> across iberdomide dose levels, sustained through cycle 6</a:t>
          </a:r>
        </a:p>
      </dsp:txBody>
      <dsp:txXfrm>
        <a:off x="0" y="583136"/>
        <a:ext cx="3028951" cy="19763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B0554-F7A9-467B-A6D5-8E5DD7D29362}">
      <dsp:nvSpPr>
        <dsp:cNvPr id="0" name=""/>
        <dsp:cNvSpPr/>
      </dsp:nvSpPr>
      <dsp:spPr>
        <a:xfrm>
          <a:off x="0" y="13764"/>
          <a:ext cx="3028951" cy="4032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Activity</a:t>
          </a:r>
          <a:endParaRPr lang="en-GB" sz="1400" kern="1200" dirty="0"/>
        </a:p>
      </dsp:txBody>
      <dsp:txXfrm>
        <a:off x="0" y="13764"/>
        <a:ext cx="3028951" cy="403200"/>
      </dsp:txXfrm>
    </dsp:sp>
    <dsp:sp modelId="{DEB8E41B-4859-4E9C-812F-869542F4D299}">
      <dsp:nvSpPr>
        <dsp:cNvPr id="0" name=""/>
        <dsp:cNvSpPr/>
      </dsp:nvSpPr>
      <dsp:spPr>
        <a:xfrm>
          <a:off x="0" y="416964"/>
          <a:ext cx="3028951" cy="1998359"/>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&gt;90% </a:t>
          </a:r>
          <a:r>
            <a:rPr lang="en-GB" sz="1400" b="1" kern="1200" dirty="0" err="1"/>
            <a:t>sFLC</a:t>
          </a:r>
          <a:r>
            <a:rPr lang="en-GB" sz="1400" b="1" kern="1200" dirty="0"/>
            <a:t> reductions across all dose levels</a:t>
          </a:r>
          <a:endParaRPr lang="en-GB" sz="1400" kern="1200" dirty="0"/>
        </a:p>
        <a:p>
          <a:pPr marL="114300" lvl="1" indent="-114300" algn="l" defTabSz="622300">
            <a:lnSpc>
              <a:spcPct val="90000"/>
            </a:lnSpc>
            <a:spcBef>
              <a:spcPct val="0"/>
            </a:spcBef>
            <a:spcAft>
              <a:spcPct val="15000"/>
            </a:spcAft>
            <a:buChar char="•"/>
          </a:pPr>
          <a:r>
            <a:rPr lang="en-GB" sz="1400" b="1" kern="1200" dirty="0"/>
            <a:t>ORR 100%</a:t>
          </a:r>
          <a:endParaRPr lang="en-GB" sz="1400" kern="1200" dirty="0"/>
        </a:p>
        <a:p>
          <a:pPr marL="114300" lvl="1" indent="-114300" algn="l" defTabSz="622300">
            <a:lnSpc>
              <a:spcPct val="90000"/>
            </a:lnSpc>
            <a:spcBef>
              <a:spcPct val="0"/>
            </a:spcBef>
            <a:spcAft>
              <a:spcPct val="15000"/>
            </a:spcAft>
            <a:buChar char="•"/>
          </a:pPr>
          <a:r>
            <a:rPr lang="en-GB" sz="1400" b="1" kern="1200" dirty="0"/>
            <a:t>6 patients proceeded to ASCT</a:t>
          </a:r>
          <a:endParaRPr lang="en-GB" sz="1400" kern="1200" dirty="0"/>
        </a:p>
        <a:p>
          <a:pPr marL="114300" lvl="1" indent="-114300" algn="l" defTabSz="622300">
            <a:lnSpc>
              <a:spcPct val="90000"/>
            </a:lnSpc>
            <a:spcBef>
              <a:spcPct val="0"/>
            </a:spcBef>
            <a:spcAft>
              <a:spcPct val="15000"/>
            </a:spcAft>
            <a:buChar char="•"/>
          </a:pPr>
          <a:r>
            <a:rPr lang="en-GB" sz="1400" b="1" kern="1200" dirty="0"/>
            <a:t>At 3 months post-ASCT, ORR 100% (3 CRs, 2 VGPRs, 1 PR)</a:t>
          </a:r>
          <a:endParaRPr lang="en-GB" sz="1400" kern="1200" dirty="0"/>
        </a:p>
        <a:p>
          <a:pPr marL="114300" lvl="1" indent="-114300" algn="l" defTabSz="622300">
            <a:lnSpc>
              <a:spcPct val="90000"/>
            </a:lnSpc>
            <a:spcBef>
              <a:spcPct val="0"/>
            </a:spcBef>
            <a:spcAft>
              <a:spcPct val="15000"/>
            </a:spcAft>
            <a:buChar char="•"/>
          </a:pPr>
          <a:r>
            <a:rPr lang="en-GB" sz="1400" b="1" kern="1200" dirty="0"/>
            <a:t>1 patient with documented </a:t>
          </a:r>
          <a:r>
            <a:rPr lang="en-GB" sz="1400" b="1" kern="1200" dirty="0" err="1"/>
            <a:t>sCR</a:t>
          </a:r>
          <a:r>
            <a:rPr lang="en-GB" sz="1400" b="1" kern="1200" dirty="0"/>
            <a:t> and MRD-neg at data cutoff</a:t>
          </a:r>
        </a:p>
        <a:p>
          <a:pPr marL="114300" lvl="1" indent="-114300" algn="l" defTabSz="622300">
            <a:lnSpc>
              <a:spcPct val="90000"/>
            </a:lnSpc>
            <a:spcBef>
              <a:spcPct val="0"/>
            </a:spcBef>
            <a:spcAft>
              <a:spcPct val="15000"/>
            </a:spcAft>
            <a:buChar char="•"/>
          </a:pPr>
          <a:r>
            <a:rPr lang="en-GB" sz="1400" b="1" kern="1200" dirty="0"/>
            <a:t>Median PFS not reached</a:t>
          </a:r>
          <a:endParaRPr lang="en-GB" sz="1400" kern="1200" dirty="0"/>
        </a:p>
      </dsp:txBody>
      <dsp:txXfrm>
        <a:off x="0" y="416964"/>
        <a:ext cx="3028951" cy="19983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B6BB3-B69C-4643-82CC-9E152A15B8CF}">
      <dsp:nvSpPr>
        <dsp:cNvPr id="0" name=""/>
        <dsp:cNvSpPr/>
      </dsp:nvSpPr>
      <dsp:spPr>
        <a:xfrm rot="5400000">
          <a:off x="5060824" y="-2148094"/>
          <a:ext cx="1127760" cy="57058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b="1" kern="1200"/>
            <a:t>≥PR after PI-IMiD-containing induction, 1/2 ASCT, ± consolidation</a:t>
          </a:r>
        </a:p>
        <a:p>
          <a:pPr marL="114300" lvl="1" indent="-114300" algn="l" defTabSz="577850">
            <a:lnSpc>
              <a:spcPct val="90000"/>
            </a:lnSpc>
            <a:spcBef>
              <a:spcPct val="0"/>
            </a:spcBef>
            <a:spcAft>
              <a:spcPct val="15000"/>
            </a:spcAft>
            <a:buChar char="•"/>
          </a:pPr>
          <a:r>
            <a:rPr lang="en-GB" sz="1300" b="1" kern="1200"/>
            <a:t>Median age 59 years, 54% male</a:t>
          </a:r>
        </a:p>
        <a:p>
          <a:pPr marL="114300" lvl="1" indent="-114300" algn="l" defTabSz="577850">
            <a:lnSpc>
              <a:spcPct val="90000"/>
            </a:lnSpc>
            <a:spcBef>
              <a:spcPct val="0"/>
            </a:spcBef>
            <a:spcAft>
              <a:spcPct val="15000"/>
            </a:spcAft>
            <a:buChar char="•"/>
          </a:pPr>
          <a:r>
            <a:rPr lang="en-GB" sz="1300" b="1" kern="1200"/>
            <a:t>31% / 57% / 12% R-ISS stage I / II / III</a:t>
          </a:r>
        </a:p>
        <a:p>
          <a:pPr marL="114300" lvl="1" indent="-114300" algn="l" defTabSz="577850">
            <a:lnSpc>
              <a:spcPct val="90000"/>
            </a:lnSpc>
            <a:spcBef>
              <a:spcPct val="0"/>
            </a:spcBef>
            <a:spcAft>
              <a:spcPct val="15000"/>
            </a:spcAft>
            <a:buChar char="•"/>
          </a:pPr>
          <a:r>
            <a:rPr lang="en-GB" sz="1300" b="1" kern="1200"/>
            <a:t>21% high-risk cytogenetics</a:t>
          </a:r>
        </a:p>
        <a:p>
          <a:pPr marL="114300" lvl="1" indent="-114300" algn="l" defTabSz="577850">
            <a:lnSpc>
              <a:spcPct val="90000"/>
            </a:lnSpc>
            <a:spcBef>
              <a:spcPct val="0"/>
            </a:spcBef>
            <a:spcAft>
              <a:spcPct val="15000"/>
            </a:spcAft>
            <a:buChar char="•"/>
          </a:pPr>
          <a:r>
            <a:rPr lang="en-GB" sz="1300" b="1" kern="1200" dirty="0"/>
            <a:t>40 patients per dose cohort (0.75, 1.0, 1.3 mg)</a:t>
          </a:r>
        </a:p>
      </dsp:txBody>
      <dsp:txXfrm rot="-5400000">
        <a:off x="2771761" y="196022"/>
        <a:ext cx="5650835" cy="1017654"/>
      </dsp:txXfrm>
    </dsp:sp>
    <dsp:sp modelId="{81051CCD-A280-4F57-B5F0-FA8C208CC231}">
      <dsp:nvSpPr>
        <dsp:cNvPr id="0" name=""/>
        <dsp:cNvSpPr/>
      </dsp:nvSpPr>
      <dsp:spPr>
        <a:xfrm>
          <a:off x="1390250" y="76201"/>
          <a:ext cx="1381509" cy="1257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120 NDMM patients</a:t>
          </a:r>
          <a:r>
            <a:rPr lang="en-GB" sz="1800" b="1" kern="1200" baseline="30000" dirty="0"/>
            <a:t>1</a:t>
          </a:r>
        </a:p>
      </dsp:txBody>
      <dsp:txXfrm>
        <a:off x="1451626" y="137577"/>
        <a:ext cx="1258757" cy="11345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BB34F-2DBA-48E7-89A9-F9AF572436E5}">
      <dsp:nvSpPr>
        <dsp:cNvPr id="0" name=""/>
        <dsp:cNvSpPr/>
      </dsp:nvSpPr>
      <dsp:spPr>
        <a:xfrm>
          <a:off x="0" y="10649"/>
          <a:ext cx="7232650" cy="460800"/>
        </a:xfrm>
        <a:prstGeom prst="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w="9525" cap="flat" cmpd="sng" algn="ctr">
          <a:solidFill>
            <a:schemeClr val="accent6">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Potential benefits of iberdomide vs lenalidomide maintenance</a:t>
          </a:r>
          <a:endParaRPr lang="en-GB" sz="1600" kern="1200" dirty="0">
            <a:solidFill>
              <a:schemeClr val="tx1"/>
            </a:solidFill>
          </a:endParaRPr>
        </a:p>
      </dsp:txBody>
      <dsp:txXfrm>
        <a:off x="0" y="10649"/>
        <a:ext cx="7232650" cy="460800"/>
      </dsp:txXfrm>
    </dsp:sp>
    <dsp:sp modelId="{10C9B62A-9442-49D7-9529-C83315CE89C9}">
      <dsp:nvSpPr>
        <dsp:cNvPr id="0" name=""/>
        <dsp:cNvSpPr/>
      </dsp:nvSpPr>
      <dsp:spPr>
        <a:xfrm>
          <a:off x="0" y="471449"/>
          <a:ext cx="7232650" cy="1141920"/>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Low rates of infection in studies to date</a:t>
          </a:r>
          <a:endParaRPr lang="en-GB" sz="1600" kern="1200" dirty="0"/>
        </a:p>
        <a:p>
          <a:pPr marL="171450" lvl="1" indent="-171450" algn="l" defTabSz="711200">
            <a:lnSpc>
              <a:spcPct val="90000"/>
            </a:lnSpc>
            <a:spcBef>
              <a:spcPct val="0"/>
            </a:spcBef>
            <a:spcAft>
              <a:spcPct val="15000"/>
            </a:spcAft>
            <a:buChar char="•"/>
          </a:pPr>
          <a:r>
            <a:rPr lang="en-US" sz="1600" b="1" kern="1200" dirty="0"/>
            <a:t>Possibility of reduced secondary cancer risk (</a:t>
          </a:r>
          <a:r>
            <a:rPr lang="en-US" sz="1600" b="1" kern="1200" dirty="0">
              <a:solidFill>
                <a:schemeClr val="tx1"/>
              </a:solidFill>
              <a:cs typeface="Arial" panose="020B0604020202020204" pitchFamily="34" charset="0"/>
            </a:rPr>
            <a:t>preclinical data suggestive, confirmatory clinical observation ongoing)</a:t>
          </a:r>
          <a:endParaRPr lang="en-GB" sz="1600" kern="1200" dirty="0"/>
        </a:p>
        <a:p>
          <a:pPr marL="342900" lvl="2" indent="-171450" algn="l" defTabSz="711200">
            <a:lnSpc>
              <a:spcPct val="90000"/>
            </a:lnSpc>
            <a:spcBef>
              <a:spcPct val="0"/>
            </a:spcBef>
            <a:spcAft>
              <a:spcPct val="15000"/>
            </a:spcAft>
            <a:buChar char="•"/>
          </a:pPr>
          <a:r>
            <a:rPr kumimoji="0" lang="en-US" sz="1600" b="1" i="0" u="none" strike="noStrike" kern="1200" normalizeH="0" baseline="0" noProof="0" dirty="0">
              <a:solidFill>
                <a:schemeClr val="tx1"/>
              </a:solidFill>
              <a:uLnTx/>
              <a:uFillTx/>
              <a:ea typeface="+mn-ea"/>
              <a:cs typeface="Arial" panose="020B0604020202020204" pitchFamily="34" charset="0"/>
            </a:rPr>
            <a:t>Sperling AS, et al. Blood 2022;140(16):1753–63.</a:t>
          </a:r>
          <a:endParaRPr lang="en-GB" sz="1600" kern="1200" dirty="0">
            <a:solidFill>
              <a:schemeClr val="tx1"/>
            </a:solidFill>
          </a:endParaRPr>
        </a:p>
      </dsp:txBody>
      <dsp:txXfrm>
        <a:off x="0" y="471449"/>
        <a:ext cx="7232650" cy="1141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CA66E-E9B5-486A-BC27-A29520159885}">
      <dsp:nvSpPr>
        <dsp:cNvPr id="0" name=""/>
        <dsp:cNvSpPr/>
      </dsp:nvSpPr>
      <dsp:spPr>
        <a:xfrm>
          <a:off x="0" y="304649"/>
          <a:ext cx="6180948" cy="11906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9710" tIns="291592" rIns="47971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Grade 3/4 neutropenia 71%/76%, </a:t>
          </a:r>
          <a:r>
            <a:rPr lang="en-GB" sz="1400" b="1" kern="1200" dirty="0" err="1"/>
            <a:t>anemia</a:t>
          </a:r>
          <a:r>
            <a:rPr lang="en-GB" sz="1400" b="1" kern="1200" dirty="0"/>
            <a:t> 38%/36%, thrombocytopenia 24%/28%, febrile neutropenia 9%/15%</a:t>
          </a:r>
        </a:p>
        <a:p>
          <a:pPr marL="114300" lvl="1" indent="-114300" algn="l" defTabSz="622300">
            <a:lnSpc>
              <a:spcPct val="90000"/>
            </a:lnSpc>
            <a:spcBef>
              <a:spcPct val="0"/>
            </a:spcBef>
            <a:spcAft>
              <a:spcPct val="15000"/>
            </a:spcAft>
            <a:buChar char="•"/>
          </a:pPr>
          <a:r>
            <a:rPr lang="en-GB" sz="1400" b="1" kern="1200" dirty="0"/>
            <a:t>Infections 74%/65% (Grade 3/4 40%/35%)</a:t>
          </a:r>
        </a:p>
        <a:p>
          <a:pPr marL="114300" lvl="1" indent="-114300" algn="l" defTabSz="622300">
            <a:lnSpc>
              <a:spcPct val="90000"/>
            </a:lnSpc>
            <a:spcBef>
              <a:spcPct val="0"/>
            </a:spcBef>
            <a:spcAft>
              <a:spcPct val="15000"/>
            </a:spcAft>
            <a:buChar char="•"/>
          </a:pPr>
          <a:r>
            <a:rPr lang="en-GB" sz="1400" b="1" kern="1200" dirty="0"/>
            <a:t>Treatment discontinuation due to AEs NR/6%</a:t>
          </a:r>
        </a:p>
      </dsp:txBody>
      <dsp:txXfrm>
        <a:off x="0" y="304649"/>
        <a:ext cx="6180948" cy="1190699"/>
      </dsp:txXfrm>
    </dsp:sp>
    <dsp:sp modelId="{A6AAB99A-B0E2-46C0-A519-6A7053907AD9}">
      <dsp:nvSpPr>
        <dsp:cNvPr id="0" name=""/>
        <dsp:cNvSpPr/>
      </dsp:nvSpPr>
      <dsp:spPr>
        <a:xfrm>
          <a:off x="308745" y="98009"/>
          <a:ext cx="4556757"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38" tIns="0" rIns="163538" bIns="0" numCol="1" spcCol="1270" anchor="ctr" anchorCtr="0">
          <a:noAutofit/>
        </a:bodyPr>
        <a:lstStyle/>
        <a:p>
          <a:pPr marL="0" lvl="0" indent="0" algn="l" defTabSz="622300">
            <a:lnSpc>
              <a:spcPct val="90000"/>
            </a:lnSpc>
            <a:spcBef>
              <a:spcPct val="0"/>
            </a:spcBef>
            <a:spcAft>
              <a:spcPct val="35000"/>
            </a:spcAft>
            <a:buNone/>
          </a:pPr>
          <a:r>
            <a:rPr lang="en-US" sz="1400" b="1" kern="1200" dirty="0"/>
            <a:t>Safety in dose escalation/expansion cohorts</a:t>
          </a:r>
          <a:endParaRPr lang="en-GB" sz="1400" b="1" kern="1200" dirty="0"/>
        </a:p>
      </dsp:txBody>
      <dsp:txXfrm>
        <a:off x="328920" y="118184"/>
        <a:ext cx="4516407" cy="372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2560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108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42.9% high-risk cytogenetics</a:t>
          </a:r>
        </a:p>
        <a:p>
          <a:pPr marL="57150" lvl="1" indent="-57150" algn="l" defTabSz="444500">
            <a:lnSpc>
              <a:spcPct val="90000"/>
            </a:lnSpc>
            <a:spcBef>
              <a:spcPct val="0"/>
            </a:spcBef>
            <a:spcAft>
              <a:spcPct val="15000"/>
            </a:spcAft>
            <a:buChar char="•"/>
          </a:pPr>
          <a:r>
            <a:rPr lang="en-GB" sz="1000" b="1" kern="1200" dirty="0">
              <a:solidFill>
                <a:srgbClr val="FF0000"/>
              </a:solidFill>
            </a:rPr>
            <a:t>Median 3 prior therapies</a:t>
          </a:r>
        </a:p>
        <a:p>
          <a:pPr marL="57150" lvl="1" indent="-57150" algn="l" defTabSz="444500">
            <a:lnSpc>
              <a:spcPct val="90000"/>
            </a:lnSpc>
            <a:spcBef>
              <a:spcPct val="0"/>
            </a:spcBef>
            <a:spcAft>
              <a:spcPct val="15000"/>
            </a:spcAft>
            <a:buChar char="•"/>
          </a:pPr>
          <a:r>
            <a:rPr lang="en-GB" sz="1000" b="1" kern="1200" dirty="0">
              <a:solidFill>
                <a:srgbClr val="FF0000"/>
              </a:solidFill>
            </a:rPr>
            <a:t>82.1% R-refractory</a:t>
          </a:r>
        </a:p>
        <a:p>
          <a:pPr marL="57150" lvl="1" indent="-57150" algn="l" defTabSz="444500">
            <a:lnSpc>
              <a:spcPct val="90000"/>
            </a:lnSpc>
            <a:spcBef>
              <a:spcPct val="0"/>
            </a:spcBef>
            <a:spcAft>
              <a:spcPct val="15000"/>
            </a:spcAft>
            <a:buChar char="•"/>
          </a:pPr>
          <a:r>
            <a:rPr lang="en-GB" sz="1000" b="1" kern="1200" dirty="0">
              <a:solidFill>
                <a:srgbClr val="FF0000"/>
              </a:solidFill>
            </a:rPr>
            <a:t>50.0% PI-refractory</a:t>
          </a:r>
        </a:p>
        <a:p>
          <a:pPr marL="57150" lvl="1" indent="-57150" algn="l" defTabSz="444500">
            <a:lnSpc>
              <a:spcPct val="90000"/>
            </a:lnSpc>
            <a:spcBef>
              <a:spcPct val="0"/>
            </a:spcBef>
            <a:spcAft>
              <a:spcPct val="15000"/>
            </a:spcAft>
            <a:buChar char="•"/>
          </a:pPr>
          <a:r>
            <a:rPr lang="en-GB" sz="1000" b="1" kern="1200" dirty="0">
              <a:solidFill>
                <a:srgbClr val="FF0000"/>
              </a:solidFill>
            </a:rPr>
            <a:t>50.0% CD38 </a:t>
          </a:r>
          <a:r>
            <a:rPr lang="en-GB" sz="1000" b="1" kern="1200" dirty="0" err="1">
              <a:solidFill>
                <a:srgbClr val="FF0000"/>
              </a:solidFill>
            </a:rPr>
            <a:t>mAb</a:t>
          </a:r>
          <a:r>
            <a:rPr lang="en-GB" sz="1000" b="1" kern="1200" dirty="0">
              <a:solidFill>
                <a:srgbClr val="FF0000"/>
              </a:solidFill>
            </a:rPr>
            <a:t>-refractory</a:t>
          </a:r>
        </a:p>
        <a:p>
          <a:pPr marL="57150" lvl="1" indent="-57150" algn="l" defTabSz="444500">
            <a:lnSpc>
              <a:spcPct val="90000"/>
            </a:lnSpc>
            <a:spcBef>
              <a:spcPct val="0"/>
            </a:spcBef>
            <a:spcAft>
              <a:spcPct val="15000"/>
            </a:spcAft>
            <a:buChar char="•"/>
          </a:pPr>
          <a:r>
            <a:rPr lang="en-GB" sz="1000" b="1" kern="1200" dirty="0"/>
            <a:t>Median duration of treatment: 12.5 cycles</a:t>
          </a:r>
        </a:p>
      </dsp:txBody>
      <dsp:txXfrm>
        <a:off x="0" y="256010"/>
        <a:ext cx="2892988" cy="1197000"/>
      </dsp:txXfrm>
    </dsp:sp>
    <dsp:sp modelId="{38B0E37E-0B12-4413-9276-9A151EA664C3}">
      <dsp:nvSpPr>
        <dsp:cNvPr id="0" name=""/>
        <dsp:cNvSpPr/>
      </dsp:nvSpPr>
      <dsp:spPr>
        <a:xfrm>
          <a:off x="144649" y="1084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err="1"/>
            <a:t>Mezigdomide</a:t>
          </a:r>
          <a:r>
            <a:rPr lang="en-US" sz="1000" b="1" kern="1200" dirty="0"/>
            <a:t> + </a:t>
          </a:r>
          <a:r>
            <a:rPr lang="en-US" sz="1000" b="1" kern="1200" dirty="0" err="1"/>
            <a:t>Vd</a:t>
          </a:r>
          <a:r>
            <a:rPr lang="en-US" sz="1000" b="1" kern="1200" dirty="0"/>
            <a:t> (N=28)</a:t>
          </a:r>
          <a:endParaRPr lang="en-GB" sz="1000" b="1" kern="1200" dirty="0"/>
        </a:p>
      </dsp:txBody>
      <dsp:txXfrm>
        <a:off x="159059" y="122820"/>
        <a:ext cx="1996271" cy="266379"/>
      </dsp:txXfrm>
    </dsp:sp>
    <dsp:sp modelId="{CD5FE9AF-02C2-407D-9F76-2F39F0FE7433}">
      <dsp:nvSpPr>
        <dsp:cNvPr id="0" name=""/>
        <dsp:cNvSpPr/>
      </dsp:nvSpPr>
      <dsp:spPr>
        <a:xfrm>
          <a:off x="0" y="16546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144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53.1% high-risk cytogenetics</a:t>
          </a:r>
          <a:endParaRPr lang="en-US" sz="1000" b="1" kern="1200" dirty="0"/>
        </a:p>
        <a:p>
          <a:pPr marL="57150" lvl="1" indent="-57150" algn="l" defTabSz="444500">
            <a:lnSpc>
              <a:spcPct val="90000"/>
            </a:lnSpc>
            <a:spcBef>
              <a:spcPct val="0"/>
            </a:spcBef>
            <a:spcAft>
              <a:spcPct val="15000"/>
            </a:spcAft>
            <a:buChar char="•"/>
          </a:pPr>
          <a:r>
            <a:rPr lang="en-GB" sz="1000" b="1" kern="1200" dirty="0"/>
            <a:t>Median 1 prior therapy</a:t>
          </a:r>
          <a:endParaRPr lang="en-US" sz="1000" b="1" kern="1200" dirty="0"/>
        </a:p>
        <a:p>
          <a:pPr marL="57150" lvl="1" indent="-57150" algn="l" defTabSz="444500">
            <a:lnSpc>
              <a:spcPct val="90000"/>
            </a:lnSpc>
            <a:spcBef>
              <a:spcPct val="0"/>
            </a:spcBef>
            <a:spcAft>
              <a:spcPct val="15000"/>
            </a:spcAft>
            <a:buChar char="•"/>
          </a:pPr>
          <a:r>
            <a:rPr lang="en-GB" sz="1000" b="1" kern="1200" dirty="0">
              <a:solidFill>
                <a:srgbClr val="FF0000"/>
              </a:solidFill>
            </a:rPr>
            <a:t>63.3% R-refractory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solidFill>
                <a:srgbClr val="FF0000"/>
              </a:solidFill>
            </a:rPr>
            <a:t>16.3% PI-refractory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solidFill>
                <a:srgbClr val="FF0000"/>
              </a:solidFill>
            </a:rPr>
            <a:t>34.7% CD38 </a:t>
          </a:r>
          <a:r>
            <a:rPr lang="en-GB" sz="1000" b="1" kern="1200" dirty="0" err="1">
              <a:solidFill>
                <a:srgbClr val="FF0000"/>
              </a:solidFill>
            </a:rPr>
            <a:t>mAb</a:t>
          </a:r>
          <a:r>
            <a:rPr lang="en-GB" sz="1000" b="1" kern="1200" dirty="0">
              <a:solidFill>
                <a:srgbClr val="FF0000"/>
              </a:solidFill>
            </a:rPr>
            <a:t>-refractory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t>Median duration of treatment: 15 cycles</a:t>
          </a:r>
          <a:endParaRPr lang="en-US" sz="1000" b="1" kern="1200" dirty="0"/>
        </a:p>
      </dsp:txBody>
      <dsp:txXfrm>
        <a:off x="0" y="1654610"/>
        <a:ext cx="2892988" cy="1197000"/>
      </dsp:txXfrm>
    </dsp:sp>
    <dsp:sp modelId="{0AA93A77-CF47-4FFC-9819-53292F63A2D6}">
      <dsp:nvSpPr>
        <dsp:cNvPr id="0" name=""/>
        <dsp:cNvSpPr/>
      </dsp:nvSpPr>
      <dsp:spPr>
        <a:xfrm>
          <a:off x="144649" y="15070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a:t>Mezigdomide + </a:t>
          </a:r>
          <a:r>
            <a:rPr lang="en-US" sz="1000" b="1" kern="1200" dirty="0" err="1"/>
            <a:t>Vd</a:t>
          </a:r>
          <a:r>
            <a:rPr lang="en-US" sz="1000" b="1" kern="1200" dirty="0"/>
            <a:t> 1.0mg (N=38) / 0.6 mg (N=11)</a:t>
          </a:r>
        </a:p>
      </dsp:txBody>
      <dsp:txXfrm>
        <a:off x="159059" y="1521420"/>
        <a:ext cx="1996271" cy="266379"/>
      </dsp:txXfrm>
    </dsp:sp>
    <dsp:sp modelId="{A2138163-8F1C-45FD-BA11-5B6C8787D892}">
      <dsp:nvSpPr>
        <dsp:cNvPr id="0" name=""/>
        <dsp:cNvSpPr/>
      </dsp:nvSpPr>
      <dsp:spPr>
        <a:xfrm>
          <a:off x="0" y="30532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216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59.3% high-risk cytogenetics</a:t>
          </a:r>
          <a:endParaRPr lang="en-US" sz="1000" b="1" kern="1200" dirty="0"/>
        </a:p>
        <a:p>
          <a:pPr marL="57150" lvl="1" indent="-57150" algn="l" defTabSz="444500">
            <a:lnSpc>
              <a:spcPct val="90000"/>
            </a:lnSpc>
            <a:spcBef>
              <a:spcPct val="0"/>
            </a:spcBef>
            <a:spcAft>
              <a:spcPct val="15000"/>
            </a:spcAft>
            <a:buChar char="•"/>
          </a:pPr>
          <a:r>
            <a:rPr lang="en-GB" sz="1000" b="1" kern="1200" dirty="0"/>
            <a:t>Median 2 prior therapies</a:t>
          </a:r>
          <a:endParaRPr lang="en-US" sz="1000" b="1" kern="1200" dirty="0"/>
        </a:p>
        <a:p>
          <a:pPr marL="57150" lvl="1" indent="-57150" algn="l" defTabSz="444500">
            <a:lnSpc>
              <a:spcPct val="90000"/>
            </a:lnSpc>
            <a:spcBef>
              <a:spcPct val="0"/>
            </a:spcBef>
            <a:spcAft>
              <a:spcPct val="15000"/>
            </a:spcAft>
            <a:buChar char="•"/>
          </a:pPr>
          <a:r>
            <a:rPr lang="en-GB" sz="1000" b="1" kern="1200" dirty="0">
              <a:solidFill>
                <a:srgbClr val="FF0000"/>
              </a:solidFill>
            </a:rPr>
            <a:t>77.8% R-refractory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solidFill>
                <a:srgbClr val="FF0000"/>
              </a:solidFill>
            </a:rPr>
            <a:t>51.9% PI-refractory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solidFill>
                <a:srgbClr val="FF0000"/>
              </a:solidFill>
            </a:rPr>
            <a:t>74.1% CD38 </a:t>
          </a:r>
          <a:r>
            <a:rPr lang="en-GB" sz="1000" b="1" kern="1200" dirty="0" err="1">
              <a:solidFill>
                <a:srgbClr val="FF0000"/>
              </a:solidFill>
            </a:rPr>
            <a:t>mAb</a:t>
          </a:r>
          <a:r>
            <a:rPr lang="en-GB" sz="1000" b="1" kern="1200" dirty="0">
              <a:solidFill>
                <a:srgbClr val="FF0000"/>
              </a:solidFill>
            </a:rPr>
            <a:t>-refractory</a:t>
          </a:r>
          <a:endParaRPr lang="en-US" sz="1000" b="1" kern="1200" dirty="0">
            <a:solidFill>
              <a:srgbClr val="FF0000"/>
            </a:solidFill>
          </a:endParaRPr>
        </a:p>
        <a:p>
          <a:pPr marL="57150" lvl="1" indent="-57150" algn="l" defTabSz="444500">
            <a:lnSpc>
              <a:spcPct val="90000"/>
            </a:lnSpc>
            <a:spcBef>
              <a:spcPct val="0"/>
            </a:spcBef>
            <a:spcAft>
              <a:spcPct val="15000"/>
            </a:spcAft>
            <a:buChar char="•"/>
          </a:pPr>
          <a:r>
            <a:rPr lang="en-GB" sz="1000" b="1" kern="1200" dirty="0"/>
            <a:t>Median duration of treatment: 12 cycles</a:t>
          </a:r>
          <a:endParaRPr lang="en-US" sz="1000" b="1" kern="1200" dirty="0"/>
        </a:p>
      </dsp:txBody>
      <dsp:txXfrm>
        <a:off x="0" y="3053210"/>
        <a:ext cx="2892988" cy="1197000"/>
      </dsp:txXfrm>
    </dsp:sp>
    <dsp:sp modelId="{23E155CF-D9DF-460F-91A2-D117B751CEA0}">
      <dsp:nvSpPr>
        <dsp:cNvPr id="0" name=""/>
        <dsp:cNvSpPr/>
      </dsp:nvSpPr>
      <dsp:spPr>
        <a:xfrm>
          <a:off x="144649" y="29056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a:t>Mezigdomide + </a:t>
          </a:r>
          <a:r>
            <a:rPr lang="en-US" sz="1000" b="1" kern="1200" dirty="0" err="1"/>
            <a:t>Kd</a:t>
          </a:r>
          <a:r>
            <a:rPr lang="en-US" sz="1000" b="1" kern="1200" dirty="0"/>
            <a:t> (N=27)</a:t>
          </a:r>
        </a:p>
      </dsp:txBody>
      <dsp:txXfrm>
        <a:off x="159059" y="2920020"/>
        <a:ext cx="1996271" cy="266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413885"/>
          <a:ext cx="3770443" cy="2168774"/>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628" tIns="562356" rIns="10800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Median age 67 years</a:t>
          </a:r>
        </a:p>
        <a:p>
          <a:pPr marL="114300" lvl="1" indent="-114300" algn="l" defTabSz="622300">
            <a:lnSpc>
              <a:spcPct val="90000"/>
            </a:lnSpc>
            <a:spcBef>
              <a:spcPct val="0"/>
            </a:spcBef>
            <a:spcAft>
              <a:spcPct val="15000"/>
            </a:spcAft>
            <a:buChar char="•"/>
          </a:pPr>
          <a:r>
            <a:rPr lang="en-GB" sz="1400" b="1" kern="1200" dirty="0"/>
            <a:t>Median time since diagnosis 8.2 years</a:t>
          </a:r>
        </a:p>
        <a:p>
          <a:pPr marL="114300" lvl="1" indent="-114300" algn="l" defTabSz="622300">
            <a:lnSpc>
              <a:spcPct val="90000"/>
            </a:lnSpc>
            <a:spcBef>
              <a:spcPct val="0"/>
            </a:spcBef>
            <a:spcAft>
              <a:spcPct val="15000"/>
            </a:spcAft>
            <a:buChar char="•"/>
          </a:pPr>
          <a:r>
            <a:rPr lang="en-GB" sz="1400" b="1" kern="1200" dirty="0"/>
            <a:t>Median 2 prior therapies</a:t>
          </a:r>
        </a:p>
        <a:p>
          <a:pPr marL="114300" lvl="1" indent="-114300" algn="l" defTabSz="622300">
            <a:lnSpc>
              <a:spcPct val="90000"/>
            </a:lnSpc>
            <a:spcBef>
              <a:spcPct val="0"/>
            </a:spcBef>
            <a:spcAft>
              <a:spcPct val="15000"/>
            </a:spcAft>
            <a:buChar char="•"/>
          </a:pPr>
          <a:r>
            <a:rPr lang="en-GB" sz="1400" b="1" kern="1200" dirty="0">
              <a:solidFill>
                <a:srgbClr val="FF0000"/>
              </a:solidFill>
            </a:rPr>
            <a:t>82.5% </a:t>
          </a:r>
          <a:r>
            <a:rPr lang="en-GB" sz="1400" b="1" kern="1200" dirty="0" err="1">
              <a:solidFill>
                <a:srgbClr val="FF0000"/>
              </a:solidFill>
            </a:rPr>
            <a:t>IMiD</a:t>
          </a:r>
          <a:r>
            <a:rPr lang="en-GB" sz="1400" b="1" kern="1200" dirty="0">
              <a:solidFill>
                <a:srgbClr val="FF0000"/>
              </a:solidFill>
            </a:rPr>
            <a:t>-refractory</a:t>
          </a:r>
        </a:p>
        <a:p>
          <a:pPr marL="114300" lvl="1" indent="-114300" algn="l" defTabSz="622300">
            <a:lnSpc>
              <a:spcPct val="90000"/>
            </a:lnSpc>
            <a:spcBef>
              <a:spcPct val="0"/>
            </a:spcBef>
            <a:spcAft>
              <a:spcPct val="15000"/>
            </a:spcAft>
            <a:buChar char="•"/>
          </a:pPr>
          <a:r>
            <a:rPr lang="en-GB" sz="1400" b="1" kern="1200" dirty="0">
              <a:solidFill>
                <a:srgbClr val="FF0000"/>
              </a:solidFill>
            </a:rPr>
            <a:t>61.4% PI-refractory</a:t>
          </a:r>
        </a:p>
        <a:p>
          <a:pPr marL="114300" lvl="1" indent="-114300" algn="l" defTabSz="622300">
            <a:lnSpc>
              <a:spcPct val="90000"/>
            </a:lnSpc>
            <a:spcBef>
              <a:spcPct val="0"/>
            </a:spcBef>
            <a:spcAft>
              <a:spcPct val="15000"/>
            </a:spcAft>
            <a:buChar char="•"/>
          </a:pPr>
          <a:r>
            <a:rPr lang="en-GB" sz="1400" b="1" kern="1200" dirty="0">
              <a:solidFill>
                <a:srgbClr val="FF0000"/>
              </a:solidFill>
            </a:rPr>
            <a:t>15.8% prior ASCT</a:t>
          </a:r>
        </a:p>
        <a:p>
          <a:pPr marL="114300" lvl="1" indent="-114300" algn="l" defTabSz="622300">
            <a:lnSpc>
              <a:spcPct val="90000"/>
            </a:lnSpc>
            <a:spcBef>
              <a:spcPct val="0"/>
            </a:spcBef>
            <a:spcAft>
              <a:spcPct val="15000"/>
            </a:spcAft>
            <a:buChar char="•"/>
          </a:pPr>
          <a:r>
            <a:rPr lang="en-GB" sz="1400" b="1" kern="1200" dirty="0">
              <a:solidFill>
                <a:srgbClr val="FF0000"/>
              </a:solidFill>
            </a:rPr>
            <a:t>8.8% prior CD38 </a:t>
          </a:r>
          <a:r>
            <a:rPr lang="en-GB" sz="1400" b="1" kern="1200" dirty="0" err="1">
              <a:solidFill>
                <a:srgbClr val="FF0000"/>
              </a:solidFill>
            </a:rPr>
            <a:t>mAb</a:t>
          </a:r>
          <a:endParaRPr lang="en-GB" sz="1400" b="1" kern="1200" dirty="0">
            <a:solidFill>
              <a:srgbClr val="FF0000"/>
            </a:solidFill>
          </a:endParaRPr>
        </a:p>
      </dsp:txBody>
      <dsp:txXfrm>
        <a:off x="0" y="413885"/>
        <a:ext cx="3770443" cy="2168774"/>
      </dsp:txXfrm>
    </dsp:sp>
    <dsp:sp modelId="{38B0E37E-0B12-4413-9276-9A151EA664C3}">
      <dsp:nvSpPr>
        <dsp:cNvPr id="0" name=""/>
        <dsp:cNvSpPr/>
      </dsp:nvSpPr>
      <dsp:spPr>
        <a:xfrm>
          <a:off x="188522" y="15365"/>
          <a:ext cx="2639310" cy="79703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760" tIns="0" rIns="99760" bIns="0" numCol="1" spcCol="1270" anchor="ctr" anchorCtr="0">
          <a:noAutofit/>
        </a:bodyPr>
        <a:lstStyle/>
        <a:p>
          <a:pPr marL="0" lvl="0" indent="0" algn="l" defTabSz="622300">
            <a:lnSpc>
              <a:spcPct val="90000"/>
            </a:lnSpc>
            <a:spcBef>
              <a:spcPct val="0"/>
            </a:spcBef>
            <a:spcAft>
              <a:spcPct val="35000"/>
            </a:spcAft>
            <a:buNone/>
          </a:pPr>
          <a:r>
            <a:rPr lang="en-US" sz="1400" b="1" kern="1200" dirty="0"/>
            <a:t>Mezigdomide + Dara-</a:t>
          </a:r>
          <a:r>
            <a:rPr lang="en-US" sz="1400" b="1" kern="1200" dirty="0" err="1"/>
            <a:t>dex</a:t>
          </a:r>
          <a:r>
            <a:rPr lang="en-US" sz="1400" b="1" kern="1200" dirty="0"/>
            <a:t> (N=56)</a:t>
          </a:r>
          <a:endParaRPr lang="en-GB" sz="1400" b="1" kern="1200" dirty="0"/>
        </a:p>
      </dsp:txBody>
      <dsp:txXfrm>
        <a:off x="227430" y="54273"/>
        <a:ext cx="2561494" cy="719223"/>
      </dsp:txXfrm>
    </dsp:sp>
    <dsp:sp modelId="{CD5FE9AF-02C2-407D-9F76-2F39F0FE7433}">
      <dsp:nvSpPr>
        <dsp:cNvPr id="0" name=""/>
        <dsp:cNvSpPr/>
      </dsp:nvSpPr>
      <dsp:spPr>
        <a:xfrm>
          <a:off x="0" y="3126980"/>
          <a:ext cx="3770443" cy="1063124"/>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628" tIns="562356" rIns="14400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Median 3 prior therapies</a:t>
          </a:r>
          <a:endParaRPr lang="en-US" sz="1400" b="1" kern="1200" dirty="0"/>
        </a:p>
        <a:p>
          <a:pPr marL="114300" lvl="1" indent="-114300" algn="l" defTabSz="622300">
            <a:lnSpc>
              <a:spcPct val="90000"/>
            </a:lnSpc>
            <a:spcBef>
              <a:spcPct val="0"/>
            </a:spcBef>
            <a:spcAft>
              <a:spcPct val="15000"/>
            </a:spcAft>
            <a:buChar char="•"/>
          </a:pPr>
          <a:r>
            <a:rPr lang="en-GB" sz="1400" b="1" kern="1200" dirty="0">
              <a:solidFill>
                <a:srgbClr val="FF0000"/>
              </a:solidFill>
            </a:rPr>
            <a:t>85% prior CD38 </a:t>
          </a:r>
          <a:r>
            <a:rPr lang="en-GB" sz="1400" b="1" kern="1200" dirty="0" err="1">
              <a:solidFill>
                <a:srgbClr val="FF0000"/>
              </a:solidFill>
            </a:rPr>
            <a:t>mAb</a:t>
          </a:r>
          <a:endParaRPr lang="en-US" sz="1400" b="1" kern="1200" dirty="0">
            <a:solidFill>
              <a:srgbClr val="FF0000"/>
            </a:solidFill>
          </a:endParaRPr>
        </a:p>
      </dsp:txBody>
      <dsp:txXfrm>
        <a:off x="0" y="3126980"/>
        <a:ext cx="3770443" cy="1063124"/>
      </dsp:txXfrm>
    </dsp:sp>
    <dsp:sp modelId="{0AA93A77-CF47-4FFC-9819-53292F63A2D6}">
      <dsp:nvSpPr>
        <dsp:cNvPr id="0" name=""/>
        <dsp:cNvSpPr/>
      </dsp:nvSpPr>
      <dsp:spPr>
        <a:xfrm>
          <a:off x="188522" y="2728460"/>
          <a:ext cx="2639310" cy="79703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760" tIns="0" rIns="99760" bIns="0" numCol="1" spcCol="1270" anchor="ctr" anchorCtr="0">
          <a:noAutofit/>
        </a:bodyPr>
        <a:lstStyle/>
        <a:p>
          <a:pPr marL="0" lvl="0" indent="0" algn="l" defTabSz="622300">
            <a:lnSpc>
              <a:spcPct val="90000"/>
            </a:lnSpc>
            <a:spcBef>
              <a:spcPct val="0"/>
            </a:spcBef>
            <a:spcAft>
              <a:spcPct val="35000"/>
            </a:spcAft>
            <a:buNone/>
          </a:pPr>
          <a:r>
            <a:rPr lang="en-US" sz="1400" b="1" kern="1200" dirty="0"/>
            <a:t>Mezigdomide + Elo-</a:t>
          </a:r>
          <a:r>
            <a:rPr lang="en-US" sz="1400" b="1" kern="1200" dirty="0" err="1"/>
            <a:t>dex</a:t>
          </a:r>
          <a:r>
            <a:rPr lang="en-US" sz="1400" b="1" kern="1200" dirty="0"/>
            <a:t> (N=20)</a:t>
          </a:r>
        </a:p>
      </dsp:txBody>
      <dsp:txXfrm>
        <a:off x="227430" y="2767368"/>
        <a:ext cx="2561494" cy="719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A3DF1-51B3-45E6-927E-25950D8C22E3}">
      <dsp:nvSpPr>
        <dsp:cNvPr id="0" name=""/>
        <dsp:cNvSpPr/>
      </dsp:nvSpPr>
      <dsp:spPr>
        <a:xfrm>
          <a:off x="0" y="97151"/>
          <a:ext cx="5774118"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i="0" kern="1200" baseline="0" dirty="0"/>
            <a:t>As of Oct 10, 2025, a total of 13 patients have been enrolled </a:t>
          </a:r>
          <a:endParaRPr lang="en-GB" sz="1500" kern="1200" dirty="0"/>
        </a:p>
      </dsp:txBody>
      <dsp:txXfrm>
        <a:off x="0" y="97151"/>
        <a:ext cx="5774118" cy="432000"/>
      </dsp:txXfrm>
    </dsp:sp>
    <dsp:sp modelId="{8C4B63DA-96AD-4B15-9B12-7F8061CD098D}">
      <dsp:nvSpPr>
        <dsp:cNvPr id="0" name=""/>
        <dsp:cNvSpPr/>
      </dsp:nvSpPr>
      <dsp:spPr>
        <a:xfrm>
          <a:off x="0" y="529151"/>
          <a:ext cx="5774118" cy="8646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i="0" kern="1200" baseline="0"/>
            <a:t>3 in Cohort 1 seli 40 mg QW/mezi 0.6 mg QD/dex 40 mg QW</a:t>
          </a:r>
          <a:endParaRPr lang="en-GB" sz="1500" kern="1200"/>
        </a:p>
        <a:p>
          <a:pPr marL="114300" lvl="1" indent="-114300" algn="l" defTabSz="666750">
            <a:lnSpc>
              <a:spcPct val="90000"/>
            </a:lnSpc>
            <a:spcBef>
              <a:spcPct val="0"/>
            </a:spcBef>
            <a:spcAft>
              <a:spcPct val="15000"/>
            </a:spcAft>
            <a:buChar char="•"/>
          </a:pPr>
          <a:r>
            <a:rPr lang="en-US" sz="1500" b="1" i="0" kern="1200" baseline="0"/>
            <a:t>3 in Cohort 2 seli 60 mg QW/mezi 0.6 mg QD/dex 40 mg QW</a:t>
          </a:r>
          <a:endParaRPr lang="en-GB" sz="1500" kern="1200"/>
        </a:p>
        <a:p>
          <a:pPr marL="114300" lvl="1" indent="-114300" algn="l" defTabSz="666750">
            <a:lnSpc>
              <a:spcPct val="90000"/>
            </a:lnSpc>
            <a:spcBef>
              <a:spcPct val="0"/>
            </a:spcBef>
            <a:spcAft>
              <a:spcPct val="15000"/>
            </a:spcAft>
            <a:buChar char="•"/>
          </a:pPr>
          <a:r>
            <a:rPr lang="en-US" sz="1500" b="1" i="0" kern="1200" baseline="0"/>
            <a:t>7 in Cohort 3 seli 60 mg QW/mezi 1.0 mg QD/dex 40 mg QW</a:t>
          </a:r>
          <a:endParaRPr lang="en-GB" sz="1500" kern="1200"/>
        </a:p>
      </dsp:txBody>
      <dsp:txXfrm>
        <a:off x="0" y="529151"/>
        <a:ext cx="5774118" cy="864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254255"/>
          <a:ext cx="2892988" cy="11434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108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31.3% high-risk cytogenetics</a:t>
          </a:r>
        </a:p>
        <a:p>
          <a:pPr marL="57150" lvl="1" indent="-57150" algn="l" defTabSz="488950">
            <a:lnSpc>
              <a:spcPct val="90000"/>
            </a:lnSpc>
            <a:spcBef>
              <a:spcPct val="0"/>
            </a:spcBef>
            <a:spcAft>
              <a:spcPct val="15000"/>
            </a:spcAft>
            <a:buChar char="•"/>
          </a:pPr>
          <a:r>
            <a:rPr lang="en-GB" sz="1100" b="1" kern="1200" dirty="0"/>
            <a:t>Median 5 prior lines</a:t>
          </a:r>
        </a:p>
        <a:p>
          <a:pPr marL="57150" lvl="1" indent="-57150" algn="l" defTabSz="488950">
            <a:lnSpc>
              <a:spcPct val="90000"/>
            </a:lnSpc>
            <a:spcBef>
              <a:spcPct val="0"/>
            </a:spcBef>
            <a:spcAft>
              <a:spcPct val="15000"/>
            </a:spcAft>
            <a:buChar char="•"/>
          </a:pPr>
          <a:r>
            <a:rPr lang="en-GB" sz="1100" b="1" kern="1200" dirty="0">
              <a:solidFill>
                <a:srgbClr val="FF0000"/>
              </a:solidFill>
            </a:rPr>
            <a:t>68.8% prior T-cell redirecting therapy</a:t>
          </a:r>
        </a:p>
        <a:p>
          <a:pPr marL="57150" lvl="1" indent="-57150" algn="l" defTabSz="488950">
            <a:lnSpc>
              <a:spcPct val="90000"/>
            </a:lnSpc>
            <a:spcBef>
              <a:spcPct val="0"/>
            </a:spcBef>
            <a:spcAft>
              <a:spcPct val="15000"/>
            </a:spcAft>
            <a:buChar char="•"/>
          </a:pPr>
          <a:r>
            <a:rPr lang="en-GB" sz="1100" b="1" kern="1200" dirty="0">
              <a:solidFill>
                <a:srgbClr val="FF0000"/>
              </a:solidFill>
            </a:rPr>
            <a:t>87.5% CD38 </a:t>
          </a:r>
          <a:r>
            <a:rPr lang="en-GB" sz="1100" b="1" kern="1200" dirty="0" err="1">
              <a:solidFill>
                <a:srgbClr val="FF0000"/>
              </a:solidFill>
            </a:rPr>
            <a:t>mAb</a:t>
          </a:r>
          <a:r>
            <a:rPr lang="en-GB" sz="1100" b="1" kern="1200" dirty="0">
              <a:solidFill>
                <a:srgbClr val="FF0000"/>
              </a:solidFill>
            </a:rPr>
            <a:t>-refractory</a:t>
          </a:r>
        </a:p>
        <a:p>
          <a:pPr marL="57150" lvl="1" indent="-57150" algn="l" defTabSz="488950">
            <a:lnSpc>
              <a:spcPct val="90000"/>
            </a:lnSpc>
            <a:spcBef>
              <a:spcPct val="0"/>
            </a:spcBef>
            <a:spcAft>
              <a:spcPct val="15000"/>
            </a:spcAft>
            <a:buChar char="•"/>
          </a:pPr>
          <a:r>
            <a:rPr lang="en-GB" sz="1100" b="1" kern="1200" dirty="0">
              <a:solidFill>
                <a:srgbClr val="FF0000"/>
              </a:solidFill>
            </a:rPr>
            <a:t>81.3% triple-class refractory</a:t>
          </a:r>
        </a:p>
      </dsp:txBody>
      <dsp:txXfrm>
        <a:off x="0" y="254255"/>
        <a:ext cx="2892988" cy="1143450"/>
      </dsp:txXfrm>
    </dsp:sp>
    <dsp:sp modelId="{38B0E37E-0B12-4413-9276-9A151EA664C3}">
      <dsp:nvSpPr>
        <dsp:cNvPr id="0" name=""/>
        <dsp:cNvSpPr/>
      </dsp:nvSpPr>
      <dsp:spPr>
        <a:xfrm>
          <a:off x="144649" y="9189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Taz (N=16)</a:t>
          </a:r>
          <a:endParaRPr lang="en-GB" sz="1100" b="1" kern="1200" dirty="0"/>
        </a:p>
      </dsp:txBody>
      <dsp:txXfrm>
        <a:off x="160501" y="107747"/>
        <a:ext cx="2144823" cy="293016"/>
      </dsp:txXfrm>
    </dsp:sp>
    <dsp:sp modelId="{CD5FE9AF-02C2-407D-9F76-2F39F0FE7433}">
      <dsp:nvSpPr>
        <dsp:cNvPr id="0" name=""/>
        <dsp:cNvSpPr/>
      </dsp:nvSpPr>
      <dsp:spPr>
        <a:xfrm>
          <a:off x="0" y="1619465"/>
          <a:ext cx="2892988" cy="11434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144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30.0% high-risk cytogenetics</a:t>
          </a:r>
          <a:endParaRPr lang="en-US" sz="1100" b="1" kern="1200" dirty="0"/>
        </a:p>
        <a:p>
          <a:pPr marL="57150" lvl="1" indent="-57150" algn="l" defTabSz="488950">
            <a:lnSpc>
              <a:spcPct val="90000"/>
            </a:lnSpc>
            <a:spcBef>
              <a:spcPct val="0"/>
            </a:spcBef>
            <a:spcAft>
              <a:spcPct val="15000"/>
            </a:spcAft>
            <a:buChar char="•"/>
          </a:pPr>
          <a:r>
            <a:rPr lang="en-GB" sz="1100" b="1" kern="1200" dirty="0"/>
            <a:t>Median 5 prior lines</a:t>
          </a:r>
          <a:endParaRPr lang="en-US" sz="1100" b="1" kern="1200" dirty="0"/>
        </a:p>
        <a:p>
          <a:pPr marL="57150" lvl="1" indent="-57150" algn="l" defTabSz="488950">
            <a:lnSpc>
              <a:spcPct val="90000"/>
            </a:lnSpc>
            <a:spcBef>
              <a:spcPct val="0"/>
            </a:spcBef>
            <a:spcAft>
              <a:spcPct val="15000"/>
            </a:spcAft>
            <a:buChar char="•"/>
          </a:pPr>
          <a:r>
            <a:rPr lang="en-GB" sz="1100" b="1" kern="1200" dirty="0">
              <a:solidFill>
                <a:srgbClr val="FF0000"/>
              </a:solidFill>
            </a:rPr>
            <a:t>60.0% prior T-cell redirecting therapy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solidFill>
                <a:srgbClr val="FF0000"/>
              </a:solidFill>
            </a:rPr>
            <a:t>85.0% CD38 </a:t>
          </a:r>
          <a:r>
            <a:rPr lang="en-GB" sz="1100" b="1" kern="1200" dirty="0" err="1">
              <a:solidFill>
                <a:srgbClr val="FF0000"/>
              </a:solidFill>
            </a:rPr>
            <a:t>mAb</a:t>
          </a:r>
          <a:r>
            <a:rPr lang="en-GB" sz="1100" b="1" kern="1200" dirty="0">
              <a:solidFill>
                <a:srgbClr val="FF0000"/>
              </a:solidFill>
            </a:rPr>
            <a:t>-refractory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solidFill>
                <a:srgbClr val="FF0000"/>
              </a:solidFill>
            </a:rPr>
            <a:t>75.0% triple-class refractory</a:t>
          </a:r>
          <a:endParaRPr lang="en-US" sz="1100" b="1" kern="1200" dirty="0">
            <a:solidFill>
              <a:srgbClr val="FF0000"/>
            </a:solidFill>
          </a:endParaRPr>
        </a:p>
      </dsp:txBody>
      <dsp:txXfrm>
        <a:off x="0" y="1619465"/>
        <a:ext cx="2892988" cy="1143450"/>
      </dsp:txXfrm>
    </dsp:sp>
    <dsp:sp modelId="{0AA93A77-CF47-4FFC-9819-53292F63A2D6}">
      <dsp:nvSpPr>
        <dsp:cNvPr id="0" name=""/>
        <dsp:cNvSpPr/>
      </dsp:nvSpPr>
      <dsp:spPr>
        <a:xfrm>
          <a:off x="144649" y="145710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BMS-986158 (N=20)</a:t>
          </a:r>
        </a:p>
      </dsp:txBody>
      <dsp:txXfrm>
        <a:off x="160501" y="1472957"/>
        <a:ext cx="2144823" cy="293016"/>
      </dsp:txXfrm>
    </dsp:sp>
    <dsp:sp modelId="{A2138163-8F1C-45FD-BA11-5B6C8787D892}">
      <dsp:nvSpPr>
        <dsp:cNvPr id="0" name=""/>
        <dsp:cNvSpPr/>
      </dsp:nvSpPr>
      <dsp:spPr>
        <a:xfrm>
          <a:off x="0" y="2984675"/>
          <a:ext cx="2892988" cy="12820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216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15.0% high-risk cytogenetics</a:t>
          </a:r>
          <a:endParaRPr lang="en-US" sz="1100" b="1" kern="1200" dirty="0"/>
        </a:p>
        <a:p>
          <a:pPr marL="57150" lvl="1" indent="-57150" algn="l" defTabSz="488950">
            <a:lnSpc>
              <a:spcPct val="90000"/>
            </a:lnSpc>
            <a:spcBef>
              <a:spcPct val="0"/>
            </a:spcBef>
            <a:spcAft>
              <a:spcPct val="15000"/>
            </a:spcAft>
            <a:buChar char="•"/>
          </a:pPr>
          <a:r>
            <a:rPr lang="en-GB" sz="1100" b="1" kern="1200" dirty="0"/>
            <a:t>Median 4 prior lines</a:t>
          </a:r>
          <a:endParaRPr lang="en-US" sz="1100" b="1" kern="1200" dirty="0"/>
        </a:p>
        <a:p>
          <a:pPr marL="57150" lvl="1" indent="-57150" algn="l" defTabSz="488950">
            <a:lnSpc>
              <a:spcPct val="90000"/>
            </a:lnSpc>
            <a:spcBef>
              <a:spcPct val="0"/>
            </a:spcBef>
            <a:spcAft>
              <a:spcPct val="15000"/>
            </a:spcAft>
            <a:buChar char="•"/>
          </a:pPr>
          <a:r>
            <a:rPr lang="en-GB" sz="1100" b="1" kern="1200" dirty="0">
              <a:solidFill>
                <a:srgbClr val="FF0000"/>
              </a:solidFill>
            </a:rPr>
            <a:t>45.0% prior T-cell redirecting therapy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solidFill>
                <a:srgbClr val="FF0000"/>
              </a:solidFill>
            </a:rPr>
            <a:t>90.0% CD38 </a:t>
          </a:r>
          <a:r>
            <a:rPr lang="en-GB" sz="1100" b="1" kern="1200" dirty="0" err="1">
              <a:solidFill>
                <a:srgbClr val="FF0000"/>
              </a:solidFill>
            </a:rPr>
            <a:t>mAb</a:t>
          </a:r>
          <a:r>
            <a:rPr lang="en-GB" sz="1100" b="1" kern="1200" dirty="0">
              <a:solidFill>
                <a:srgbClr val="FF0000"/>
              </a:solidFill>
            </a:rPr>
            <a:t>-refractory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solidFill>
                <a:srgbClr val="FF0000"/>
              </a:solidFill>
            </a:rPr>
            <a:t>90.0% triple-class refractory</a:t>
          </a:r>
          <a:endParaRPr lang="en-US" sz="1100" b="1" kern="1200" dirty="0">
            <a:solidFill>
              <a:srgbClr val="FF0000"/>
            </a:solidFill>
          </a:endParaRPr>
        </a:p>
      </dsp:txBody>
      <dsp:txXfrm>
        <a:off x="0" y="2984675"/>
        <a:ext cx="2892988" cy="1282049"/>
      </dsp:txXfrm>
    </dsp:sp>
    <dsp:sp modelId="{23E155CF-D9DF-460F-91A2-D117B751CEA0}">
      <dsp:nvSpPr>
        <dsp:cNvPr id="0" name=""/>
        <dsp:cNvSpPr/>
      </dsp:nvSpPr>
      <dsp:spPr>
        <a:xfrm>
          <a:off x="144649" y="282231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Tram (N=20)</a:t>
          </a:r>
        </a:p>
      </dsp:txBody>
      <dsp:txXfrm>
        <a:off x="160501" y="2838167"/>
        <a:ext cx="2144823" cy="293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D1863-9B0F-47E6-AD41-97899B63A1A4}">
      <dsp:nvSpPr>
        <dsp:cNvPr id="0" name=""/>
        <dsp:cNvSpPr/>
      </dsp:nvSpPr>
      <dsp:spPr>
        <a:xfrm>
          <a:off x="0" y="393442"/>
          <a:ext cx="5910263" cy="12347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91592" rIns="458702"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Median age 65 years (range 43–82)</a:t>
          </a:r>
          <a:endParaRPr lang="en-GB" sz="1400" b="1" kern="1200" dirty="0"/>
        </a:p>
        <a:p>
          <a:pPr marL="114300" lvl="1" indent="-114300" algn="l" defTabSz="622300">
            <a:lnSpc>
              <a:spcPct val="90000"/>
            </a:lnSpc>
            <a:spcBef>
              <a:spcPct val="0"/>
            </a:spcBef>
            <a:spcAft>
              <a:spcPct val="15000"/>
            </a:spcAft>
            <a:buChar char="•"/>
          </a:pPr>
          <a:r>
            <a:rPr lang="en-US" sz="1400" b="1" kern="1200" dirty="0"/>
            <a:t>24% R-ISS III</a:t>
          </a:r>
          <a:endParaRPr lang="en-GB" sz="1400" b="1" kern="1200" dirty="0"/>
        </a:p>
        <a:p>
          <a:pPr marL="114300" lvl="1" indent="-114300" algn="l" defTabSz="622300">
            <a:lnSpc>
              <a:spcPct val="90000"/>
            </a:lnSpc>
            <a:spcBef>
              <a:spcPct val="0"/>
            </a:spcBef>
            <a:spcAft>
              <a:spcPct val="15000"/>
            </a:spcAft>
            <a:buChar char="•"/>
          </a:pPr>
          <a:r>
            <a:rPr lang="en-GB" sz="1400" b="1" kern="1200" dirty="0">
              <a:solidFill>
                <a:srgbClr val="FF0000"/>
              </a:solidFill>
            </a:rPr>
            <a:t>1 / 2 / 3 HRCAs in 32% / 16% / 12% (N=50)</a:t>
          </a:r>
        </a:p>
        <a:p>
          <a:pPr marL="114300" lvl="1" indent="-114300" algn="l" defTabSz="622300">
            <a:lnSpc>
              <a:spcPct val="90000"/>
            </a:lnSpc>
            <a:spcBef>
              <a:spcPct val="0"/>
            </a:spcBef>
            <a:spcAft>
              <a:spcPct val="15000"/>
            </a:spcAft>
            <a:buChar char="•"/>
          </a:pPr>
          <a:r>
            <a:rPr lang="en-GB" sz="1400" b="1" kern="1200" dirty="0"/>
            <a:t>Median time to IBIS salvage 6.3 months</a:t>
          </a:r>
        </a:p>
      </dsp:txBody>
      <dsp:txXfrm>
        <a:off x="0" y="393442"/>
        <a:ext cx="5910263" cy="1234799"/>
      </dsp:txXfrm>
    </dsp:sp>
    <dsp:sp modelId="{344929E4-4E95-45E4-9D61-AEDEF92FDE79}">
      <dsp:nvSpPr>
        <dsp:cNvPr id="0" name=""/>
        <dsp:cNvSpPr/>
      </dsp:nvSpPr>
      <dsp:spPr>
        <a:xfrm>
          <a:off x="295513" y="186802"/>
          <a:ext cx="4137184" cy="4132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622300">
            <a:lnSpc>
              <a:spcPct val="90000"/>
            </a:lnSpc>
            <a:spcBef>
              <a:spcPct val="0"/>
            </a:spcBef>
            <a:spcAft>
              <a:spcPct val="35000"/>
            </a:spcAft>
            <a:buNone/>
          </a:pPr>
          <a:r>
            <a:rPr lang="en-US" sz="1400" b="1" kern="1200" dirty="0"/>
            <a:t>29/50 functional high-risk RRMM patients relapsing </a:t>
          </a:r>
          <a:r>
            <a:rPr lang="en-US" sz="1400" b="1" kern="1200" dirty="0">
              <a:latin typeface="Arial" panose="020B0604020202020204" pitchFamily="34" charset="0"/>
              <a:cs typeface="Arial" panose="020B0604020202020204" pitchFamily="34" charset="0"/>
            </a:rPr>
            <a:t>≤18 months after first-line therapy</a:t>
          </a:r>
          <a:endParaRPr lang="en-GB" sz="1400" b="1" kern="1200" dirty="0"/>
        </a:p>
      </dsp:txBody>
      <dsp:txXfrm>
        <a:off x="315688" y="206977"/>
        <a:ext cx="4096834" cy="372929"/>
      </dsp:txXfrm>
    </dsp:sp>
    <dsp:sp modelId="{3B995B59-FDAF-4738-8D07-2853B49DB2AD}">
      <dsp:nvSpPr>
        <dsp:cNvPr id="0" name=""/>
        <dsp:cNvSpPr/>
      </dsp:nvSpPr>
      <dsp:spPr>
        <a:xfrm>
          <a:off x="0" y="1910482"/>
          <a:ext cx="5910263" cy="11906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91592" rIns="458702"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FF0000"/>
              </a:solidFill>
            </a:rPr>
            <a:t>ORR 69%</a:t>
          </a:r>
          <a:endParaRPr lang="en-GB" sz="1400" b="1" kern="1200" dirty="0">
            <a:solidFill>
              <a:srgbClr val="FF0000"/>
            </a:solidFill>
          </a:endParaRPr>
        </a:p>
        <a:p>
          <a:pPr marL="114300" lvl="1" indent="-114300" algn="l" defTabSz="622300">
            <a:lnSpc>
              <a:spcPct val="90000"/>
            </a:lnSpc>
            <a:spcBef>
              <a:spcPct val="0"/>
            </a:spcBef>
            <a:spcAft>
              <a:spcPct val="15000"/>
            </a:spcAft>
            <a:buChar char="•"/>
          </a:pPr>
          <a:r>
            <a:rPr lang="en-GB" sz="1400" b="1" kern="1200" dirty="0"/>
            <a:t>Of 29 patients, 15 progression-free and alive, 8 alive with PD, 6 died</a:t>
          </a:r>
        </a:p>
        <a:p>
          <a:pPr marL="114300" lvl="1" indent="-114300" algn="l" defTabSz="622300">
            <a:lnSpc>
              <a:spcPct val="90000"/>
            </a:lnSpc>
            <a:spcBef>
              <a:spcPct val="0"/>
            </a:spcBef>
            <a:spcAft>
              <a:spcPct val="15000"/>
            </a:spcAft>
            <a:buChar char="•"/>
          </a:pPr>
          <a:r>
            <a:rPr lang="en-GB" sz="1400" b="1" kern="1200" dirty="0"/>
            <a:t>9-month PFS 51% / OS 82%</a:t>
          </a:r>
        </a:p>
      </dsp:txBody>
      <dsp:txXfrm>
        <a:off x="0" y="1910482"/>
        <a:ext cx="5910263" cy="1190699"/>
      </dsp:txXfrm>
    </dsp:sp>
    <dsp:sp modelId="{D34A0023-7854-44C6-A67E-54F970E278D7}">
      <dsp:nvSpPr>
        <dsp:cNvPr id="0" name=""/>
        <dsp:cNvSpPr/>
      </dsp:nvSpPr>
      <dsp:spPr>
        <a:xfrm>
          <a:off x="295513" y="1703842"/>
          <a:ext cx="4137184" cy="4132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622300">
            <a:lnSpc>
              <a:spcPct val="90000"/>
            </a:lnSpc>
            <a:spcBef>
              <a:spcPct val="0"/>
            </a:spcBef>
            <a:spcAft>
              <a:spcPct val="35000"/>
            </a:spcAft>
            <a:buNone/>
          </a:pPr>
          <a:r>
            <a:rPr lang="en-US" sz="1400" b="1" kern="1200" dirty="0"/>
            <a:t>Efficacy, follow-up </a:t>
          </a:r>
          <a:r>
            <a:rPr lang="en-US" sz="1400" b="1" kern="1200" dirty="0">
              <a:latin typeface="Arial" panose="020B0604020202020204" pitchFamily="34" charset="0"/>
              <a:cs typeface="Arial" panose="020B0604020202020204" pitchFamily="34" charset="0"/>
            </a:rPr>
            <a:t>≥</a:t>
          </a:r>
          <a:r>
            <a:rPr lang="en-US" sz="1400" b="1" kern="1200" dirty="0"/>
            <a:t>12 months</a:t>
          </a:r>
          <a:endParaRPr lang="en-GB" sz="1400" b="1" kern="1200" dirty="0"/>
        </a:p>
      </dsp:txBody>
      <dsp:txXfrm>
        <a:off x="315688" y="1724017"/>
        <a:ext cx="4096834" cy="372929"/>
      </dsp:txXfrm>
    </dsp:sp>
    <dsp:sp modelId="{AB49E70D-4ED4-4AF2-AB82-A9ADAC1EF3CC}">
      <dsp:nvSpPr>
        <dsp:cNvPr id="0" name=""/>
        <dsp:cNvSpPr/>
      </dsp:nvSpPr>
      <dsp:spPr>
        <a:xfrm>
          <a:off x="0" y="3383422"/>
          <a:ext cx="5910263"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91592" rIns="458702"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Grade 3/4 neutropenia 52%, insomnia 8%, infusion-related reaction 2%, upper respiratory tract infection 4%</a:t>
          </a:r>
        </a:p>
        <a:p>
          <a:pPr marL="114300" lvl="1" indent="-114300" algn="l" defTabSz="622300">
            <a:lnSpc>
              <a:spcPct val="90000"/>
            </a:lnSpc>
            <a:spcBef>
              <a:spcPct val="0"/>
            </a:spcBef>
            <a:spcAft>
              <a:spcPct val="15000"/>
            </a:spcAft>
            <a:buChar char="•"/>
          </a:pPr>
          <a:r>
            <a:rPr lang="en-GB" sz="1400" b="1" kern="1200" dirty="0"/>
            <a:t>2 grade 5 AEs: lung infection, sepsis</a:t>
          </a:r>
        </a:p>
      </dsp:txBody>
      <dsp:txXfrm>
        <a:off x="0" y="3383422"/>
        <a:ext cx="5910263" cy="992250"/>
      </dsp:txXfrm>
    </dsp:sp>
    <dsp:sp modelId="{27BFA207-C3CD-4147-B782-73135C9CA0D6}">
      <dsp:nvSpPr>
        <dsp:cNvPr id="0" name=""/>
        <dsp:cNvSpPr/>
      </dsp:nvSpPr>
      <dsp:spPr>
        <a:xfrm>
          <a:off x="295513" y="3176782"/>
          <a:ext cx="4137184" cy="4132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622300">
            <a:lnSpc>
              <a:spcPct val="90000"/>
            </a:lnSpc>
            <a:spcBef>
              <a:spcPct val="0"/>
            </a:spcBef>
            <a:spcAft>
              <a:spcPct val="35000"/>
            </a:spcAft>
            <a:buNone/>
          </a:pPr>
          <a:r>
            <a:rPr lang="en-US" sz="1400" b="1" kern="1200" dirty="0"/>
            <a:t>Safety</a:t>
          </a:r>
          <a:endParaRPr lang="en-GB" sz="1400" b="1" kern="1200" baseline="30000" dirty="0"/>
        </a:p>
      </dsp:txBody>
      <dsp:txXfrm>
        <a:off x="315688" y="3196957"/>
        <a:ext cx="4096834" cy="3729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6437E-E8D8-485B-9CA9-8E406205C2F8}">
      <dsp:nvSpPr>
        <dsp:cNvPr id="0" name=""/>
        <dsp:cNvSpPr/>
      </dsp:nvSpPr>
      <dsp:spPr>
        <a:xfrm>
          <a:off x="0" y="419832"/>
          <a:ext cx="5910339" cy="1411199"/>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91592" rIns="32400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Median age 63 years (range 44–77); </a:t>
          </a:r>
          <a:r>
            <a:rPr lang="en-GB" sz="1400" b="1" kern="1200" dirty="0"/>
            <a:t>33% high-risk (IMWG 2025); 16% EMD</a:t>
          </a:r>
        </a:p>
        <a:p>
          <a:pPr marL="114300" lvl="1" indent="-114300" algn="l" defTabSz="622300">
            <a:lnSpc>
              <a:spcPct val="90000"/>
            </a:lnSpc>
            <a:spcBef>
              <a:spcPct val="0"/>
            </a:spcBef>
            <a:spcAft>
              <a:spcPct val="15000"/>
            </a:spcAft>
            <a:buChar char="•"/>
          </a:pPr>
          <a:r>
            <a:rPr lang="en-US" sz="1400" b="1" kern="1200" dirty="0"/>
            <a:t>Median 1 prior line</a:t>
          </a:r>
          <a:endParaRPr lang="en-GB" sz="1400" b="1" kern="1200" dirty="0"/>
        </a:p>
        <a:p>
          <a:pPr marL="114300" lvl="1" indent="-114300" algn="l" defTabSz="622300">
            <a:lnSpc>
              <a:spcPct val="90000"/>
            </a:lnSpc>
            <a:spcBef>
              <a:spcPct val="0"/>
            </a:spcBef>
            <a:spcAft>
              <a:spcPct val="15000"/>
            </a:spcAft>
            <a:buChar char="•"/>
          </a:pPr>
          <a:r>
            <a:rPr lang="en-US" sz="1400" b="1" kern="1200" dirty="0">
              <a:solidFill>
                <a:srgbClr val="FF0000"/>
              </a:solidFill>
            </a:rPr>
            <a:t>93% R-refractory; 27% CD38 mAb-exposed; 30% prior K</a:t>
          </a:r>
          <a:endParaRPr lang="en-GB" sz="1400" b="1" kern="1200" dirty="0">
            <a:solidFill>
              <a:srgbClr val="FF0000"/>
            </a:solidFill>
          </a:endParaRPr>
        </a:p>
        <a:p>
          <a:pPr marL="114300" lvl="1" indent="-114300" algn="l" defTabSz="622300">
            <a:lnSpc>
              <a:spcPct val="90000"/>
            </a:lnSpc>
            <a:spcBef>
              <a:spcPct val="0"/>
            </a:spcBef>
            <a:spcAft>
              <a:spcPct val="15000"/>
            </a:spcAft>
            <a:buChar char="•"/>
          </a:pPr>
          <a:r>
            <a:rPr lang="en-US" sz="1400" b="1" kern="1200" dirty="0"/>
            <a:t>47% prior ASCT</a:t>
          </a:r>
          <a:endParaRPr lang="en-GB" sz="1400" b="1" kern="1200" dirty="0"/>
        </a:p>
      </dsp:txBody>
      <dsp:txXfrm>
        <a:off x="0" y="419832"/>
        <a:ext cx="5910339" cy="1411199"/>
      </dsp:txXfrm>
    </dsp:sp>
    <dsp:sp modelId="{1F450FD7-9C86-47E5-AE4F-EFA6805A3EF1}">
      <dsp:nvSpPr>
        <dsp:cNvPr id="0" name=""/>
        <dsp:cNvSpPr/>
      </dsp:nvSpPr>
      <dsp:spPr>
        <a:xfrm>
          <a:off x="295516" y="213192"/>
          <a:ext cx="4137237" cy="41327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622300">
            <a:lnSpc>
              <a:spcPct val="90000"/>
            </a:lnSpc>
            <a:spcBef>
              <a:spcPct val="0"/>
            </a:spcBef>
            <a:spcAft>
              <a:spcPct val="35000"/>
            </a:spcAft>
            <a:buNone/>
          </a:pPr>
          <a:r>
            <a:rPr lang="en-US" sz="1400" b="1" kern="1200" dirty="0"/>
            <a:t>30 RRMM patients after 1–3 prior lines</a:t>
          </a:r>
          <a:endParaRPr lang="en-GB" sz="1400" b="1" kern="1200" dirty="0"/>
        </a:p>
      </dsp:txBody>
      <dsp:txXfrm>
        <a:off x="315691" y="233367"/>
        <a:ext cx="4096887" cy="372929"/>
      </dsp:txXfrm>
    </dsp:sp>
    <dsp:sp modelId="{EBC13D0A-A01F-4948-BA15-9DB5B8062801}">
      <dsp:nvSpPr>
        <dsp:cNvPr id="0" name=""/>
        <dsp:cNvSpPr/>
      </dsp:nvSpPr>
      <dsp:spPr>
        <a:xfrm>
          <a:off x="0" y="2113272"/>
          <a:ext cx="5910339" cy="10143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91592" rIns="45870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FF0000"/>
              </a:solidFill>
            </a:rPr>
            <a:t>ORR 92% (38% ≥CR, 35% VGPR)</a:t>
          </a:r>
          <a:endParaRPr lang="en-GB" sz="1400" b="1" kern="1200" dirty="0">
            <a:solidFill>
              <a:srgbClr val="FF0000"/>
            </a:solidFill>
          </a:endParaRPr>
        </a:p>
        <a:p>
          <a:pPr marL="114300" lvl="1" indent="-114300" algn="l" defTabSz="622300">
            <a:lnSpc>
              <a:spcPct val="90000"/>
            </a:lnSpc>
            <a:spcBef>
              <a:spcPct val="0"/>
            </a:spcBef>
            <a:spcAft>
              <a:spcPct val="15000"/>
            </a:spcAft>
            <a:buChar char="•"/>
          </a:pPr>
          <a:r>
            <a:rPr lang="en-US" sz="1400" b="1" kern="1200" dirty="0">
              <a:solidFill>
                <a:srgbClr val="FF0000"/>
              </a:solidFill>
            </a:rPr>
            <a:t>8/12 (67%) MRD-neg CR and PET-neg</a:t>
          </a:r>
          <a:endParaRPr lang="en-GB" sz="1400" b="1" kern="1200" dirty="0">
            <a:solidFill>
              <a:srgbClr val="FF0000"/>
            </a:solidFill>
          </a:endParaRPr>
        </a:p>
        <a:p>
          <a:pPr marL="114300" lvl="1" indent="-114300" algn="l" defTabSz="622300">
            <a:lnSpc>
              <a:spcPct val="90000"/>
            </a:lnSpc>
            <a:spcBef>
              <a:spcPct val="0"/>
            </a:spcBef>
            <a:spcAft>
              <a:spcPct val="15000"/>
            </a:spcAft>
            <a:buChar char="•"/>
          </a:pPr>
          <a:r>
            <a:rPr lang="en-US" sz="1400" b="1" kern="1200" dirty="0"/>
            <a:t>27 patients remain on treatment for up to 17 months</a:t>
          </a:r>
          <a:endParaRPr lang="en-GB" sz="1400" b="1" kern="1200" dirty="0"/>
        </a:p>
      </dsp:txBody>
      <dsp:txXfrm>
        <a:off x="0" y="2113272"/>
        <a:ext cx="5910339" cy="1014300"/>
      </dsp:txXfrm>
    </dsp:sp>
    <dsp:sp modelId="{CBF83017-91F4-436A-B2B1-72A378BBFBC7}">
      <dsp:nvSpPr>
        <dsp:cNvPr id="0" name=""/>
        <dsp:cNvSpPr/>
      </dsp:nvSpPr>
      <dsp:spPr>
        <a:xfrm>
          <a:off x="295516" y="1906632"/>
          <a:ext cx="4137237" cy="41327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622300">
            <a:lnSpc>
              <a:spcPct val="90000"/>
            </a:lnSpc>
            <a:spcBef>
              <a:spcPct val="0"/>
            </a:spcBef>
            <a:spcAft>
              <a:spcPct val="35000"/>
            </a:spcAft>
            <a:buNone/>
          </a:pPr>
          <a:r>
            <a:rPr lang="en-US" sz="1400" b="1" kern="1200" dirty="0"/>
            <a:t>Efficacy</a:t>
          </a:r>
          <a:endParaRPr lang="en-GB" sz="1400" b="1" kern="1200" dirty="0"/>
        </a:p>
      </dsp:txBody>
      <dsp:txXfrm>
        <a:off x="315691" y="1926807"/>
        <a:ext cx="4096887" cy="372929"/>
      </dsp:txXfrm>
    </dsp:sp>
    <dsp:sp modelId="{931B7084-B083-49AD-811D-7EEF1D239D43}">
      <dsp:nvSpPr>
        <dsp:cNvPr id="0" name=""/>
        <dsp:cNvSpPr/>
      </dsp:nvSpPr>
      <dsp:spPr>
        <a:xfrm>
          <a:off x="0" y="3409812"/>
          <a:ext cx="5910339" cy="99225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91592" rIns="458708"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Grade ≥3 hematologic AEs: 50% neutropenia, 10% thrombocytopenia, 3% </a:t>
          </a:r>
          <a:r>
            <a:rPr lang="en-GB" sz="1400" b="1" kern="1200" dirty="0" err="1"/>
            <a:t>anemia</a:t>
          </a:r>
          <a:endParaRPr lang="en-GB" sz="1400" b="1" kern="1200" dirty="0"/>
        </a:p>
        <a:p>
          <a:pPr marL="114300" lvl="1" indent="-114300" algn="l" defTabSz="622300">
            <a:lnSpc>
              <a:spcPct val="90000"/>
            </a:lnSpc>
            <a:spcBef>
              <a:spcPct val="0"/>
            </a:spcBef>
            <a:spcAft>
              <a:spcPct val="15000"/>
            </a:spcAft>
            <a:buChar char="•"/>
          </a:pPr>
          <a:r>
            <a:rPr lang="en-GB" sz="1400" b="1" kern="1200" dirty="0"/>
            <a:t>6 (20%) SAEs, including 3 (10%) lung infections</a:t>
          </a:r>
        </a:p>
      </dsp:txBody>
      <dsp:txXfrm>
        <a:off x="0" y="3409812"/>
        <a:ext cx="5910339" cy="992250"/>
      </dsp:txXfrm>
    </dsp:sp>
    <dsp:sp modelId="{1FF3B8CF-1A7A-4247-BFE8-03730609F0EC}">
      <dsp:nvSpPr>
        <dsp:cNvPr id="0" name=""/>
        <dsp:cNvSpPr/>
      </dsp:nvSpPr>
      <dsp:spPr>
        <a:xfrm>
          <a:off x="295516" y="3203172"/>
          <a:ext cx="4137237" cy="41327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622300">
            <a:lnSpc>
              <a:spcPct val="90000"/>
            </a:lnSpc>
            <a:spcBef>
              <a:spcPct val="0"/>
            </a:spcBef>
            <a:spcAft>
              <a:spcPct val="35000"/>
            </a:spcAft>
            <a:buNone/>
          </a:pPr>
          <a:r>
            <a:rPr lang="en-US" sz="1400" b="1" kern="1200"/>
            <a:t>Safety</a:t>
          </a:r>
          <a:endParaRPr lang="en-GB" sz="1400" b="1" kern="1200" dirty="0"/>
        </a:p>
      </dsp:txBody>
      <dsp:txXfrm>
        <a:off x="315691" y="3223347"/>
        <a:ext cx="4096887" cy="3729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749C6-9172-442E-8012-F471DB729790}">
      <dsp:nvSpPr>
        <dsp:cNvPr id="0" name=""/>
        <dsp:cNvSpPr/>
      </dsp:nvSpPr>
      <dsp:spPr>
        <a:xfrm>
          <a:off x="0" y="262210"/>
          <a:ext cx="5777219" cy="1633274"/>
        </a:xfrm>
        <a:prstGeom prst="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48376" tIns="354076" rIns="448376" bIns="85344" numCol="1" spcCol="1270" anchor="t" anchorCtr="0">
          <a:noAutofit/>
        </a:bodyPr>
        <a:lstStyle/>
        <a:p>
          <a:pPr marL="114300" lvl="1" indent="-114300" algn="l" defTabSz="533400">
            <a:lnSpc>
              <a:spcPct val="90000"/>
            </a:lnSpc>
            <a:spcBef>
              <a:spcPct val="0"/>
            </a:spcBef>
            <a:spcAft>
              <a:spcPct val="15000"/>
            </a:spcAft>
            <a:buClr>
              <a:schemeClr val="tx1"/>
            </a:buClr>
            <a:buChar char="•"/>
          </a:pPr>
          <a:r>
            <a:rPr lang="en-GB" sz="1200" b="1" kern="1200" dirty="0"/>
            <a:t>Iberdomide 1.6 mg (Days 1–21, 28-day cycles) + weekly dex 40 mg (20 mg if ≥ 75 years)</a:t>
          </a:r>
        </a:p>
        <a:p>
          <a:pPr marL="114300" lvl="1" indent="-114300" algn="l" defTabSz="533400">
            <a:lnSpc>
              <a:spcPct val="90000"/>
            </a:lnSpc>
            <a:spcBef>
              <a:spcPct val="0"/>
            </a:spcBef>
            <a:spcAft>
              <a:spcPct val="15000"/>
            </a:spcAft>
            <a:buClr>
              <a:schemeClr val="tx1"/>
            </a:buClr>
            <a:buChar char="•"/>
          </a:pPr>
          <a:r>
            <a:rPr lang="en-GB" sz="1200" b="1" kern="1200" dirty="0"/>
            <a:t>Median age 79 years, </a:t>
          </a:r>
          <a:r>
            <a:rPr lang="en-GB" sz="1200" b="1" kern="1200" dirty="0">
              <a:solidFill>
                <a:srgbClr val="FF0000"/>
              </a:solidFill>
            </a:rPr>
            <a:t>12 (67%) were frail </a:t>
          </a:r>
          <a:r>
            <a:rPr lang="en-GB" sz="1200" b="1" kern="1200" dirty="0"/>
            <a:t>per modified IMWG criteria</a:t>
          </a:r>
        </a:p>
        <a:p>
          <a:pPr marL="114300" lvl="1" indent="-114300" algn="l" defTabSz="533400">
            <a:lnSpc>
              <a:spcPct val="90000"/>
            </a:lnSpc>
            <a:spcBef>
              <a:spcPct val="0"/>
            </a:spcBef>
            <a:spcAft>
              <a:spcPct val="15000"/>
            </a:spcAft>
            <a:buClr>
              <a:schemeClr val="tx1"/>
            </a:buClr>
            <a:buChar char="•"/>
          </a:pPr>
          <a:r>
            <a:rPr lang="en-US" sz="1200" b="1" kern="1200" dirty="0">
              <a:solidFill>
                <a:srgbClr val="FF0000"/>
              </a:solidFill>
            </a:rPr>
            <a:t>High-risk cytogenetic abnormalities in 5 (28%) patients, EMD in 6 (33%)</a:t>
          </a:r>
          <a:endParaRPr lang="en-GB" sz="1200" b="1" kern="1200" dirty="0">
            <a:solidFill>
              <a:srgbClr val="FF0000"/>
            </a:solidFill>
          </a:endParaRPr>
        </a:p>
        <a:p>
          <a:pPr marL="114300" lvl="1" indent="-114300" algn="l" defTabSz="533400">
            <a:lnSpc>
              <a:spcPct val="90000"/>
            </a:lnSpc>
            <a:spcBef>
              <a:spcPct val="0"/>
            </a:spcBef>
            <a:spcAft>
              <a:spcPct val="15000"/>
            </a:spcAft>
            <a:buClr>
              <a:schemeClr val="tx1"/>
            </a:buClr>
            <a:buChar char="•"/>
          </a:pPr>
          <a:r>
            <a:rPr lang="en-GB" sz="1200" b="1" kern="1200" dirty="0"/>
            <a:t>ISS stage III in 9 (50%); R-ISS stage III in 5 (28%)</a:t>
          </a:r>
        </a:p>
      </dsp:txBody>
      <dsp:txXfrm>
        <a:off x="0" y="262210"/>
        <a:ext cx="5777219" cy="1633274"/>
      </dsp:txXfrm>
    </dsp:sp>
    <dsp:sp modelId="{B3630349-1C8D-4E91-8816-042A51199DE1}">
      <dsp:nvSpPr>
        <dsp:cNvPr id="0" name=""/>
        <dsp:cNvSpPr/>
      </dsp:nvSpPr>
      <dsp:spPr>
        <a:xfrm>
          <a:off x="288860" y="11290"/>
          <a:ext cx="4044053" cy="501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52856" tIns="0" rIns="152856" bIns="0" numCol="1" spcCol="1270" anchor="ctr" anchorCtr="0">
          <a:noAutofit/>
        </a:bodyPr>
        <a:lstStyle/>
        <a:p>
          <a:pPr marL="0" lvl="0" indent="0" algn="l" defTabSz="533400">
            <a:lnSpc>
              <a:spcPct val="90000"/>
            </a:lnSpc>
            <a:spcBef>
              <a:spcPct val="0"/>
            </a:spcBef>
            <a:spcAft>
              <a:spcPct val="35000"/>
            </a:spcAft>
            <a:buNone/>
          </a:pPr>
          <a:r>
            <a:rPr lang="en-GB" sz="1200" b="1" kern="1200" dirty="0"/>
            <a:t>Iber-dex in 18 elderly/frail transplant-ineligible NDMM patients</a:t>
          </a:r>
          <a:r>
            <a:rPr lang="en-GB" sz="1200" b="1" kern="1200" baseline="30000" dirty="0"/>
            <a:t>1</a:t>
          </a:r>
        </a:p>
      </dsp:txBody>
      <dsp:txXfrm>
        <a:off x="313358" y="35788"/>
        <a:ext cx="3995057"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D1D-BED7-2F7B-F639-0F0A84E92CE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D995411-F4CA-0D12-55D0-25676A24A9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57C3B3-9927-EC31-1D07-AB499CC4F83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6E143EC-2F94-9CB2-2870-4FD91BF601C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506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3F5F3DBC-15EC-D4C2-82A9-5B2F003750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AA7EFDC-15BD-8475-71BF-37BCBA6E6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9B65D8D9-4F0B-9CFD-555F-AB1B6F1312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AEC9F8B-824A-5641-8622-755FE465AFF3}" type="slidenum">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20F8-2FD3-0042-87D3-8AFD83BE5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739EB-24E9-6AFC-2A0F-1F6538280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66DF1-DDEA-8E55-9B48-0361AC3681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5A2FD-CC3E-D69A-44EB-F89F1E9C1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78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18FB-E07C-BAAB-64BB-17F085EF8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15525-7553-6B15-0807-A954B1C22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D2F3C-BD41-BB1F-EE24-13D815099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4D7CC-2BF1-451D-FE0E-D375C16ACC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28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BA3B9-97BE-BD52-E5F5-7259E90CF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9FDF1-9B6E-A12C-9B50-FE8165AD2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A53CE-C746-9CE6-C00E-C4AE8E31EA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B54DA7-249F-B196-D14D-AEB103A78D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58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1B34-C0FC-2A89-65E8-B1B34A1BE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103B9-14AD-8A7E-8864-23D3A07F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167A4-11B3-89C9-24A3-EB468FD5E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DF0D88-2F29-F611-FAD1-A7B65E9B14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10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2330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74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020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DE558A19-8D44-3809-58B0-0C0B829850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F933B2C9-483C-C13A-D6C5-F769E80C26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7" name="Slide Number Placeholder 3">
            <a:extLst>
              <a:ext uri="{FF2B5EF4-FFF2-40B4-BE49-F238E27FC236}">
                <a16:creationId xmlns:a16="http://schemas.microsoft.com/office/drawing/2014/main" id="{6C3F329A-85BD-55D5-2478-8D3F97B894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13A7B-2E56-1545-AE8D-494138EB2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8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967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0CAB-24B5-EB24-9B6D-F74B3DE1F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C9F6F-84BB-95FD-B7AC-657125146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DF10A-3FAB-A9DB-3BD2-F9EBEA5FE5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E30C9A-B8FD-5F94-FBAC-C29ED50273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365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275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ABCC0-3601-434F-B0E1-DE9471B9C5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03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614C-A4A1-827B-13BF-606A8FA48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02EE0-2908-A752-9BA8-88CDBBDFF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D21FF-02AF-9599-48EB-3BF90B4CFC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1EC53B-BF1C-FEFF-2283-757F9ED6BA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8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E5E88-B6A7-1633-1EAA-4FB5F00B1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87337-81E1-0629-ED5A-3BB2D2CA8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C460F-E98B-8244-CFF7-23D9A21D0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45B33B-2DA3-8F0E-CED0-413BE8A519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80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025F-95F8-46DF-6EEA-681BB7187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FCD9F-3F6C-4426-4DCF-3BA24D703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A4F84-8D38-B054-9C20-AF31A38A3D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6372BB-A385-3370-1F54-7D194EC54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409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5D6A-097B-D0AD-A1A2-1BBA44218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F2DA6-5313-A43F-FA80-AD7641024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0380D-5422-BFE5-13CF-2F472EDDD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A77F3F-C446-4D9F-C125-C3984EA028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06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ABFD-779A-DB3F-11B3-BDB0937C9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5D324-2DF8-D683-CD86-BED5F217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25DAE-6DBF-E89D-4457-49E0B0C017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27CAF7-C448-08BD-1A36-0987486C16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22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7871-4EB6-C89F-D585-79521B193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A72DA-7260-2007-0550-DAD7CB037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3AFDD-3892-463D-B568-F913CD520E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45DB9-18F8-BC9B-B396-CF2EFE1768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33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7543-20B3-4022-F768-F539CBC0C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3CE52-BE43-8FB9-7EAD-452905A5B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D6C23-B06B-FD11-F527-B927E5AE0F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008A59-8E9C-F683-9829-CF19D99A91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1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619D7-D3F5-CC54-7186-CC00DA26C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284D3-89C7-666C-1DAA-E96DC9B3B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C16E8-00B0-4596-65F4-2FDBDF9161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9A0B3-5804-AD04-2B58-6625DBB3D2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933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6F908B-818D-4CAB-A460-11626DA3879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030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37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8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D4A5E736-7C61-7AD1-929C-11D2EB322A96}"/>
            </a:ext>
          </a:extLst>
        </p:cNvPr>
        <p:cNvGrpSpPr/>
        <p:nvPr/>
      </p:nvGrpSpPr>
      <p:grpSpPr>
        <a:xfrm>
          <a:off x="0" y="0"/>
          <a:ext cx="0" cy="0"/>
          <a:chOff x="0" y="0"/>
          <a:chExt cx="0" cy="0"/>
        </a:xfrm>
      </p:grpSpPr>
      <p:sp>
        <p:nvSpPr>
          <p:cNvPr id="572" name="Google Shape;572;p49:notes">
            <a:extLst>
              <a:ext uri="{FF2B5EF4-FFF2-40B4-BE49-F238E27FC236}">
                <a16:creationId xmlns:a16="http://schemas.microsoft.com/office/drawing/2014/main" id="{02CDE4D5-1F26-6C88-BB4C-3F31DF01B6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573" name="Google Shape;573;p49:notes">
            <a:extLst>
              <a:ext uri="{FF2B5EF4-FFF2-40B4-BE49-F238E27FC236}">
                <a16:creationId xmlns:a16="http://schemas.microsoft.com/office/drawing/2014/main" id="{BA96F741-8039-0B42-4B75-4F248FF9F3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74" name="Google Shape;574;p49:notes">
            <a:extLst>
              <a:ext uri="{FF2B5EF4-FFF2-40B4-BE49-F238E27FC236}">
                <a16:creationId xmlns:a16="http://schemas.microsoft.com/office/drawing/2014/main" id="{6F5F07F9-2D87-8F10-8A84-1EAA3F083D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3443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433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84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9E803-0152-D48A-342F-8DE8FB8F2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6A2E2-5C9F-50F4-6E36-8FD28616709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661C62-E182-22AE-D833-C268167CD5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35CE84-19D2-7D03-E11F-EE93645B185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234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AA5D73-21BB-4A2C-A09C-7B16A03C7C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61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18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C29AF-4A70-A8CD-0232-4F69677DF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9011B-595D-5710-08F8-F825B3254CF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956C459-12ED-5A49-B3DF-38E032EDB4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32D85D-5E0F-1EA0-9BCE-BDAD676ED36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364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1F0C2-B22D-FA4A-048F-9ACC265EA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C58F9-93AF-8926-E76A-12EC6144136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6CCCCE0-155D-AFD7-E4A7-8A2F6A13C4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D968B6-E463-9E09-F627-51BB7E52E2A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9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78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6430-4A2E-B580-76AA-AF42CAF10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CDB86-26C9-888E-8622-8ECDF9EB9AD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868F611-E03D-0712-5DDB-F387060F6D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4A5D3D-A6D2-E576-E7CF-D77C8621DC5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5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479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806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11900" cy="3549650"/>
          </a:xfrm>
          <a:prstGeom prst="rect">
            <a:avLst/>
          </a:prstGeom>
        </p:spPr>
        <p:txBody>
          <a:bodyPr/>
          <a:lstStyle/>
          <a:p>
            <a:endParaRPr lang="en-US"/>
          </a:p>
        </p:txBody>
      </p:sp>
      <p:sp>
        <p:nvSpPr>
          <p:cNvPr id="3" name="Notes Placeholder 2"/>
          <p:cNvSpPr>
            <a:spLocks noGrp="1"/>
          </p:cNvSpPr>
          <p:nvPr>
            <p:ph type="body" idx="1"/>
          </p:nvPr>
        </p:nvSpPr>
        <p:spPr/>
        <p:txBody>
          <a:bodyPr/>
          <a:lstStyle/>
          <a:p>
            <a:pPr defTabSz="1430922" eaLnBrk="1" fontAlgn="auto" hangingPunct="1">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Both CAR Ts are second generation constructs with a 4-1BB costimulatory endodomain, however, cilta-cel features two BCMA-binding domains compared to ide-cel’s single domain. Moreover, the CAR T products differ in ectodomain structure, cell dose, and kinetics of immune-mediated toxicities.</a:t>
            </a:r>
            <a:endParaRPr lang="en-US" sz="1800" dirty="0">
              <a:latin typeface="Times New Roman" panose="02020603050405020304" pitchFamily="18" charset="0"/>
              <a:ea typeface="Times New Roman" panose="02020603050405020304" pitchFamily="18" charset="0"/>
            </a:endParaRPr>
          </a:p>
          <a:p>
            <a:pPr defTabSz="1430922">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1836943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Progression-free Survival (Intention-to-Treat Population). Progression-free survival was assessed by the independent response committee on the basis of International Myeloma Working Group criteria.</a:t>
            </a:r>
            <a:r>
              <a:rPr lang="en-US" sz="1000" b="0" strike="noStrike" spc="-1" baseline="101000">
                <a:latin typeface="Arial Unicode MS"/>
                <a:ea typeface="Arial Unicode MS"/>
              </a:rPr>
              <a:t>23</a:t>
            </a:r>
            <a:r>
              <a:rPr lang="en-US" sz="1000" b="0" strike="noStrike" spc="-1">
                <a:latin typeface="Arial Unicode MS"/>
                <a:ea typeface="Arial Unicode MS"/>
              </a:rPr>
              <a:t> The P value was based on a stratified two-sided log-rank test. Data at the dashed lines show the probability of progression-free survival at 6 months and 12 months. Tick marks indicate censored data.</a:t>
            </a:r>
            <a:endParaRPr lang="en-US" sz="1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8B93-DD26-EEFE-322D-38B8747F1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39D0B-6002-3AF6-44D9-ABD67FF7F8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0E34EB-E90C-78C8-6B82-3F9BF825C00E}"/>
              </a:ext>
            </a:extLst>
          </p:cNvPr>
          <p:cNvSpPr>
            <a:spLocks noGrp="1"/>
          </p:cNvSpPr>
          <p:nvPr>
            <p:ph type="body" idx="1"/>
          </p:nvPr>
        </p:nvSpPr>
        <p:spPr/>
        <p:txBody>
          <a:bodyPr/>
          <a:lstStyle/>
          <a:p>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Right image: </a:t>
            </a:r>
            <a:r>
              <a:rPr lang="en-US" sz="1200" kern="1200" err="1">
                <a:solidFill>
                  <a:schemeClr val="tx1"/>
                </a:solidFill>
                <a:effectLst/>
                <a:latin typeface="+mn-lt"/>
                <a:ea typeface="+mn-ea"/>
                <a:cs typeface="+mn-cs"/>
              </a:rPr>
              <a:t>FastCAR</a:t>
            </a:r>
            <a:r>
              <a:rPr lang="en-US" sz="1200" kern="1200">
                <a:solidFill>
                  <a:schemeClr val="tx1"/>
                </a:solidFill>
                <a:effectLst/>
                <a:latin typeface="+mn-lt"/>
                <a:ea typeface="+mn-ea"/>
                <a:cs typeface="+mn-cs"/>
              </a:rPr>
              <a:t> Manufacturing Schematic 30Oct2025: slide 1</a:t>
            </a:r>
          </a:p>
          <a:p>
            <a:r>
              <a:rPr lang="en-US" sz="1200" kern="1200">
                <a:solidFill>
                  <a:schemeClr val="tx1"/>
                </a:solidFill>
                <a:effectLst/>
                <a:latin typeface="+mn-lt"/>
                <a:ea typeface="+mn-ea"/>
                <a:cs typeface="+mn-cs"/>
              </a:rPr>
              <a:t>Left image: GC012F TE NDMM Presentation_2024EHA_(PSO): slide 3</a:t>
            </a: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E448E626-4BFF-57C2-0CCD-2DDA7B96BDE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B5F1A1-07C2-D54C-9A12-80DC8965FC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4869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32AA-0FCF-09C0-2B49-E9A16322D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5ACC3-632E-61FA-5FD2-B240565608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2757E7-68EC-AFE1-D811-14EE41DB8A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t>
            </a:r>
            <a:r>
              <a:rPr lang="en-US" sz="1200" b="1" i="0" u="none" strike="noStrike" kern="1200">
                <a:solidFill>
                  <a:schemeClr val="tx1"/>
                </a:solidFill>
                <a:effectLst/>
                <a:latin typeface="+mn-lt"/>
                <a:ea typeface="+mn-ea"/>
                <a:cs typeface="+mn-cs"/>
              </a:rPr>
              <a:t>Title: </a:t>
            </a:r>
            <a:r>
              <a:rPr lang="en-US" sz="1200" b="0" i="0" u="none" strike="noStrike" kern="1200">
                <a:solidFill>
                  <a:schemeClr val="tx1"/>
                </a:solidFill>
                <a:effectLst/>
                <a:latin typeface="+mn-lt"/>
                <a:ea typeface="+mn-ea"/>
                <a:cs typeface="+mn-cs"/>
              </a:rPr>
              <a:t>ORR, CR: </a:t>
            </a:r>
            <a:r>
              <a:rPr lang="en-US"/>
              <a:t>D8310C00001_ASH_TFLs_23Oct2025</a:t>
            </a:r>
            <a:r>
              <a:rPr lang="en-US" sz="1200" b="0" i="0" u="none" strike="noStrike" kern="1200">
                <a:solidFill>
                  <a:schemeClr val="tx1"/>
                </a:solidFill>
                <a:effectLst/>
                <a:latin typeface="+mn-lt"/>
                <a:ea typeface="+mn-ea"/>
                <a:cs typeface="+mn-cs"/>
              </a:rPr>
              <a:t>: p47A (CR rate includes </a:t>
            </a:r>
            <a:r>
              <a:rPr lang="en-US" sz="1200" b="0" i="0" u="none" strike="noStrike" kern="1200" err="1">
                <a:solidFill>
                  <a:schemeClr val="tx1"/>
                </a:solidFill>
                <a:effectLst/>
                <a:latin typeface="+mn-lt"/>
                <a:ea typeface="+mn-ea"/>
                <a:cs typeface="+mn-cs"/>
              </a:rPr>
              <a:t>sCR</a:t>
            </a:r>
            <a:r>
              <a:rPr lang="en-US" sz="1200" b="0" i="0" u="none" strike="noStrike" kern="1200">
                <a:solidFill>
                  <a:schemeClr val="tx1"/>
                </a:solidFill>
                <a:effectLst/>
                <a:latin typeface="+mn-lt"/>
                <a:ea typeface="+mn-ea"/>
                <a:cs typeface="+mn-cs"/>
              </a:rPr>
              <a:t> plus CR)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^Median FU time: </a:t>
            </a:r>
            <a:r>
              <a:rPr lang="en-US" sz="1200" b="0" i="0" u="none" strike="noStrike" kern="1200">
                <a:solidFill>
                  <a:schemeClr val="tx1"/>
                </a:solidFill>
                <a:effectLst/>
                <a:latin typeface="+mn-lt"/>
                <a:ea typeface="+mn-ea"/>
                <a:cs typeface="+mn-cs"/>
              </a:rPr>
              <a:t>Meiyue - median FU time</a:t>
            </a:r>
          </a:p>
          <a:p>
            <a:r>
              <a:rPr lang="en-US" sz="1200" b="1" i="0" u="none" strike="noStrike" kern="1200">
                <a:solidFill>
                  <a:schemeClr val="tx1"/>
                </a:solidFill>
                <a:effectLst/>
                <a:latin typeface="+mn-lt"/>
                <a:ea typeface="+mn-ea"/>
                <a:cs typeface="+mn-cs"/>
              </a:rPr>
              <a:t>Graph:</a:t>
            </a:r>
          </a:p>
          <a:p>
            <a:r>
              <a:rPr lang="en-US" sz="1200" b="1" kern="1200">
                <a:solidFill>
                  <a:schemeClr val="tx1"/>
                </a:solidFill>
                <a:effectLst/>
                <a:latin typeface="+mn-lt"/>
                <a:ea typeface="+mn-ea"/>
                <a:cs typeface="+mn-cs"/>
              </a:rPr>
              <a:t>^</a:t>
            </a:r>
            <a:r>
              <a:rPr lang="en-US" sz="1200" b="1" i="0" u="none" strike="noStrike" kern="1200">
                <a:solidFill>
                  <a:schemeClr val="tx1"/>
                </a:solidFill>
                <a:effectLst/>
                <a:latin typeface="+mn-lt"/>
                <a:ea typeface="+mn-ea"/>
                <a:cs typeface="+mn-cs"/>
              </a:rPr>
              <a:t>ORR:</a:t>
            </a:r>
            <a:r>
              <a:rPr lang="en-US" sz="1200" b="0" i="0" u="none" strike="noStrike" kern="1200">
                <a:solidFill>
                  <a:schemeClr val="tx1"/>
                </a:solidFill>
                <a:effectLst/>
                <a:latin typeface="+mn-lt"/>
                <a:ea typeface="+mn-ea"/>
                <a:cs typeface="+mn-cs"/>
              </a:rPr>
              <a:t> </a:t>
            </a:r>
            <a:r>
              <a:rPr lang="en-US"/>
              <a:t>D8310C00001_ASH_TFLs_23Oct2025</a:t>
            </a:r>
            <a:r>
              <a:rPr lang="en-US" sz="1200" b="0" i="0" u="none" strike="noStrike" kern="1200">
                <a:solidFill>
                  <a:schemeClr val="tx1"/>
                </a:solidFill>
                <a:effectLst/>
                <a:latin typeface="+mn-lt"/>
                <a:ea typeface="+mn-ea"/>
                <a:cs typeface="+mn-cs"/>
              </a:rPr>
              <a:t>: p47A</a:t>
            </a:r>
            <a:endParaRPr lang="en-US" sz="1200" b="1" i="0" u="none" strike="noStrike"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t>
            </a:r>
            <a:r>
              <a:rPr lang="en-US" sz="1200" b="1" i="0" u="none" strike="noStrike" kern="1200">
                <a:solidFill>
                  <a:schemeClr val="tx1"/>
                </a:solidFill>
                <a:effectLst/>
                <a:latin typeface="+mn-lt"/>
                <a:ea typeface="+mn-ea"/>
                <a:cs typeface="+mn-cs"/>
              </a:rPr>
              <a:t>ORR: </a:t>
            </a:r>
            <a:r>
              <a:rPr lang="en-US"/>
              <a:t>D8310C00001_ASH_TFLs_23Oct2025</a:t>
            </a:r>
            <a:r>
              <a:rPr lang="en-US" sz="1200" b="0" i="0" u="none" strike="noStrike" kern="1200">
                <a:solidFill>
                  <a:schemeClr val="tx1"/>
                </a:solidFill>
                <a:effectLst/>
                <a:latin typeface="+mn-lt"/>
                <a:ea typeface="+mn-ea"/>
                <a:cs typeface="+mn-cs"/>
              </a:rPr>
              <a:t>: p47AC</a:t>
            </a:r>
            <a:endParaRPr lang="en-US" sz="1200" b="1"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a:t>
            </a:r>
            <a:r>
              <a:rPr lang="en-US" sz="1200" b="1"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Post-BCMA: D8310C00001_ASH_TFLs_17Oct2025: p48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a:t>
            </a:r>
            <a:r>
              <a:rPr lang="en-US" sz="1200" b="0" i="0" u="none" strike="noStrike" kern="1200">
                <a:solidFill>
                  <a:schemeClr val="tx1"/>
                </a:solidFill>
                <a:effectLst/>
                <a:latin typeface="+mn-lt"/>
                <a:ea typeface="+mn-ea"/>
                <a:cs typeface="+mn-cs"/>
              </a:rPr>
              <a:t>Follow-up: 01. AZD0120 Oct Data Cut Review GPT 29Oct2025: slide 3 (DL1, DL2)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a:t>
            </a:r>
            <a:r>
              <a:rPr lang="en-US" sz="1200" b="1"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BCMA FU: 03. Mock ASH slides AZD0120_GPT_DURGA-1 OP_29OCT2025: slide 12 (see comment from Kaoru)</a:t>
            </a:r>
            <a:endParaRPr lang="en-US" sz="1200" b="1"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Text bullets: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Bullet 1: </a:t>
            </a:r>
            <a:r>
              <a:rPr lang="en-US"/>
              <a:t>D8310C00001_ASH_TFLs_23Oct2025: p57A (converted months to days, client provided)</a:t>
            </a:r>
            <a:endParaRPr lang="en-US" sz="1200" b="0"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Efficacy-evaluable definition: </a:t>
            </a:r>
            <a:r>
              <a:rPr lang="en-US"/>
              <a:t>D8310C00001_ASH_TFLs_23Oct2025: p7A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Response assessment: text provided by client</a:t>
            </a:r>
          </a:p>
        </p:txBody>
      </p:sp>
      <p:sp>
        <p:nvSpPr>
          <p:cNvPr id="4" name="Slide Number Placeholder 3">
            <a:extLst>
              <a:ext uri="{FF2B5EF4-FFF2-40B4-BE49-F238E27FC236}">
                <a16:creationId xmlns:a16="http://schemas.microsoft.com/office/drawing/2014/main" id="{229AB4B6-8093-8669-026A-5856E7462AA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B5F1A1-07C2-D54C-9A12-80DC8965FC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67149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1C659-F04E-89C6-5237-98949ED78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0B64A-5302-7161-37FB-98F0ACADC1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3BB0CB-6431-8B32-C0C2-56C3147A9CC8}"/>
              </a:ext>
            </a:extLst>
          </p:cNvPr>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Graph:</a:t>
            </a:r>
          </a:p>
          <a:p>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en-US" sz="1200" b="1" i="0" u="none" strike="noStrike" kern="1200" dirty="0" err="1">
                <a:solidFill>
                  <a:schemeClr val="tx1"/>
                </a:solidFill>
                <a:effectLst/>
                <a:latin typeface="+mn-lt"/>
                <a:ea typeface="+mn-ea"/>
                <a:cs typeface="+mn-cs"/>
              </a:rPr>
              <a:t>MRDneg</a:t>
            </a:r>
            <a:r>
              <a:rPr lang="en-US" sz="1200" b="1" i="0" u="none" strike="noStrike" kern="1200" dirty="0">
                <a:solidFill>
                  <a:schemeClr val="tx1"/>
                </a:solidFill>
                <a:effectLst/>
                <a:latin typeface="+mn-lt"/>
                <a:ea typeface="+mn-ea"/>
                <a:cs typeface="+mn-cs"/>
              </a:rPr>
              <a:t>, footnote a: </a:t>
            </a:r>
            <a:r>
              <a:rPr lang="en-US" dirty="0"/>
              <a:t>D8310C00001_ASH_TFLs_23Oct2025: p63AB</a:t>
            </a:r>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r>
              <a:rPr lang="en-US" b="1" dirty="0"/>
              <a:t>MRD-negativity (bullet 1, 2)</a:t>
            </a:r>
            <a:r>
              <a:rPr lang="en-US" dirty="0"/>
              <a:t>: D8310C00001_ASH_TFLs_23Oct2025</a:t>
            </a:r>
            <a:r>
              <a:rPr lang="en-US" sz="1200" b="0" i="0" u="none" strike="noStrike" kern="1200" dirty="0">
                <a:solidFill>
                  <a:schemeClr val="tx1"/>
                </a:solidFill>
                <a:effectLst/>
                <a:latin typeface="+mn-lt"/>
                <a:ea typeface="+mn-ea"/>
                <a:cs typeface="+mn-cs"/>
              </a:rPr>
              <a:t>: p63A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Text bullet (bullet 3): </a:t>
            </a:r>
            <a:r>
              <a:rPr lang="en-US" b="1" dirty="0" err="1"/>
              <a:t>tbd</a:t>
            </a:r>
            <a:r>
              <a:rPr lang="en-US" b="1" dirty="0"/>
              <a:t> (from client)</a:t>
            </a:r>
          </a:p>
        </p:txBody>
      </p:sp>
      <p:sp>
        <p:nvSpPr>
          <p:cNvPr id="4" name="Slide Number Placeholder 3">
            <a:extLst>
              <a:ext uri="{FF2B5EF4-FFF2-40B4-BE49-F238E27FC236}">
                <a16:creationId xmlns:a16="http://schemas.microsoft.com/office/drawing/2014/main" id="{E7342935-C238-3068-4E60-B7CE9009E2F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B5F1A1-07C2-D54C-9A12-80DC8965FC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7796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1669-B62C-66AA-2EE7-604D09BE807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240E8-B43B-D20C-C805-111454F8C9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DD0F515-D683-8290-DA9C-7727CC1C9E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EE967C-F180-5C2B-1652-15C152167A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7518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D121-E274-C5BB-BDC1-C0CC2C91343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178D4E8-3DA1-91A9-D319-CB8B71DF8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990841F-45FE-7955-CF67-233AFCF1A98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E6D1D6-AC38-E172-5DA4-EE7334DF39C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82488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024" eaLnBrk="0" hangingPunct="0">
              <a:defRPr sz="4600">
                <a:solidFill>
                  <a:schemeClr val="tx2"/>
                </a:solidFill>
                <a:latin typeface="Arial" pitchFamily="34" charset="0"/>
              </a:defRPr>
            </a:lvl1pPr>
            <a:lvl2pPr marL="751052" indent="-288865" defTabSz="942024" eaLnBrk="0" hangingPunct="0">
              <a:defRPr sz="4600">
                <a:solidFill>
                  <a:schemeClr val="tx2"/>
                </a:solidFill>
                <a:latin typeface="Arial" pitchFamily="34" charset="0"/>
              </a:defRPr>
            </a:lvl2pPr>
            <a:lvl3pPr marL="1155464" indent="-231093" defTabSz="942024" eaLnBrk="0" hangingPunct="0">
              <a:defRPr sz="4600">
                <a:solidFill>
                  <a:schemeClr val="tx2"/>
                </a:solidFill>
                <a:latin typeface="Arial" pitchFamily="34" charset="0"/>
              </a:defRPr>
            </a:lvl3pPr>
            <a:lvl4pPr marL="1617649" indent="-231093" defTabSz="942024" eaLnBrk="0" hangingPunct="0">
              <a:defRPr sz="4600">
                <a:solidFill>
                  <a:schemeClr val="tx2"/>
                </a:solidFill>
                <a:latin typeface="Arial" pitchFamily="34" charset="0"/>
              </a:defRPr>
            </a:lvl4pPr>
            <a:lvl5pPr marL="2079834" indent="-231093" defTabSz="942024" eaLnBrk="0" hangingPunct="0">
              <a:defRPr sz="4600">
                <a:solidFill>
                  <a:schemeClr val="tx2"/>
                </a:solidFill>
                <a:latin typeface="Arial" pitchFamily="34" charset="0"/>
              </a:defRPr>
            </a:lvl5pPr>
            <a:lvl6pPr marL="2542020" indent="-231093" defTabSz="942024" eaLnBrk="0" fontAlgn="base" hangingPunct="0">
              <a:spcBef>
                <a:spcPct val="0"/>
              </a:spcBef>
              <a:spcAft>
                <a:spcPct val="0"/>
              </a:spcAft>
              <a:defRPr sz="4600">
                <a:solidFill>
                  <a:schemeClr val="tx2"/>
                </a:solidFill>
                <a:latin typeface="Arial" pitchFamily="34" charset="0"/>
              </a:defRPr>
            </a:lvl6pPr>
            <a:lvl7pPr marL="3004205" indent="-231093" defTabSz="942024" eaLnBrk="0" fontAlgn="base" hangingPunct="0">
              <a:spcBef>
                <a:spcPct val="0"/>
              </a:spcBef>
              <a:spcAft>
                <a:spcPct val="0"/>
              </a:spcAft>
              <a:defRPr sz="4600">
                <a:solidFill>
                  <a:schemeClr val="tx2"/>
                </a:solidFill>
                <a:latin typeface="Arial" pitchFamily="34" charset="0"/>
              </a:defRPr>
            </a:lvl7pPr>
            <a:lvl8pPr marL="3466390" indent="-231093" defTabSz="942024" eaLnBrk="0" fontAlgn="base" hangingPunct="0">
              <a:spcBef>
                <a:spcPct val="0"/>
              </a:spcBef>
              <a:spcAft>
                <a:spcPct val="0"/>
              </a:spcAft>
              <a:defRPr sz="4600">
                <a:solidFill>
                  <a:schemeClr val="tx2"/>
                </a:solidFill>
                <a:latin typeface="Arial" pitchFamily="34" charset="0"/>
              </a:defRPr>
            </a:lvl8pPr>
            <a:lvl9pPr marL="3928577" indent="-231093" defTabSz="942024" eaLnBrk="0" fontAlgn="base" hangingPunct="0">
              <a:spcBef>
                <a:spcPct val="0"/>
              </a:spcBef>
              <a:spcAft>
                <a:spcPct val="0"/>
              </a:spcAft>
              <a:defRPr sz="4600">
                <a:solidFill>
                  <a:schemeClr val="tx2"/>
                </a:solidFill>
                <a:latin typeface="Arial" pitchFamily="34" charset="0"/>
              </a:defRPr>
            </a:lvl9pPr>
          </a:lstStyle>
          <a:p>
            <a:pPr marL="0" marR="0" lvl="0" indent="0" algn="r" defTabSz="942024" rtl="0" eaLnBrk="1" fontAlgn="auto" latinLnBrk="0" hangingPunct="1">
              <a:lnSpc>
                <a:spcPct val="100000"/>
              </a:lnSpc>
              <a:spcBef>
                <a:spcPts val="0"/>
              </a:spcBef>
              <a:spcAft>
                <a:spcPts val="0"/>
              </a:spcAft>
              <a:buClrTx/>
              <a:buSzTx/>
              <a:buFontTx/>
              <a:buNone/>
              <a:tabLst/>
              <a:defRPr/>
            </a:pPr>
            <a:fld id="{6FCBECDD-8432-4DA1-A091-1FC188AEEB3C}"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202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163" name="Rectangle 2"/>
          <p:cNvSpPr>
            <a:spLocks noGrp="1" noRot="1" noChangeAspect="1" noChangeArrowheads="1" noTextEdit="1"/>
          </p:cNvSpPr>
          <p:nvPr>
            <p:ph type="sldImg"/>
          </p:nvPr>
        </p:nvSpPr>
        <p:spPr>
          <a:xfrm>
            <a:off x="1597025" y="1639888"/>
            <a:ext cx="3871913" cy="2179637"/>
          </a:xfrm>
          <a:solidFill>
            <a:srgbClr val="FFFFFF"/>
          </a:solidFill>
          <a:ln/>
        </p:spPr>
      </p:sp>
      <p:sp>
        <p:nvSpPr>
          <p:cNvPr id="92164" name="Rectangle 3"/>
          <p:cNvSpPr>
            <a:spLocks noGrp="1" noChangeArrowheads="1"/>
          </p:cNvSpPr>
          <p:nvPr>
            <p:ph type="body" idx="1"/>
          </p:nvPr>
        </p:nvSpPr>
        <p:spPr>
          <a:xfrm>
            <a:off x="535519" y="4121151"/>
            <a:ext cx="6022129" cy="4826000"/>
          </a:xfrm>
          <a:solidFill>
            <a:srgbClr val="FFFFFF"/>
          </a:solidFill>
          <a:ln>
            <a:solidFill>
              <a:srgbClr val="000000"/>
            </a:solidFill>
          </a:ln>
        </p:spPr>
        <p:txBody>
          <a:bodyPr/>
          <a:lstStyle/>
          <a:p>
            <a:pPr marL="113942" indent="-113942" defTabSz="115547">
              <a:lnSpc>
                <a:spcPct val="95000"/>
              </a:lnSpc>
            </a:pPr>
            <a:endParaRPr lang="en-US" sz="800" dirty="0"/>
          </a:p>
        </p:txBody>
      </p:sp>
      <p:sp>
        <p:nvSpPr>
          <p:cNvPr id="92165" name="Text Box 4"/>
          <p:cNvSpPr txBox="1">
            <a:spLocks noChangeArrowheads="1"/>
          </p:cNvSpPr>
          <p:nvPr/>
        </p:nvSpPr>
        <p:spPr bwMode="auto">
          <a:xfrm>
            <a:off x="529025" y="174625"/>
            <a:ext cx="3420103" cy="282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2964" tIns="46482" rIns="92964" bIns="46482">
            <a:spAutoFit/>
          </a:bodyPr>
          <a:lstStyle>
            <a:lvl1pPr defTabSz="920750" eaLnBrk="0" hangingPunct="0">
              <a:defRPr sz="4500">
                <a:solidFill>
                  <a:schemeClr val="tx2"/>
                </a:solidFill>
                <a:latin typeface="Arial" pitchFamily="34" charset="0"/>
              </a:defRPr>
            </a:lvl1pPr>
            <a:lvl2pPr marL="742950" indent="-285750" defTabSz="920750" eaLnBrk="0" hangingPunct="0">
              <a:defRPr sz="4500">
                <a:solidFill>
                  <a:schemeClr val="tx2"/>
                </a:solidFill>
                <a:latin typeface="Arial" pitchFamily="34" charset="0"/>
              </a:defRPr>
            </a:lvl2pPr>
            <a:lvl3pPr marL="1143000" indent="-228600" defTabSz="920750" eaLnBrk="0" hangingPunct="0">
              <a:defRPr sz="4500">
                <a:solidFill>
                  <a:schemeClr val="tx2"/>
                </a:solidFill>
                <a:latin typeface="Arial" pitchFamily="34" charset="0"/>
              </a:defRPr>
            </a:lvl3pPr>
            <a:lvl4pPr marL="1600200" indent="-228600" defTabSz="920750" eaLnBrk="0" hangingPunct="0">
              <a:defRPr sz="4500">
                <a:solidFill>
                  <a:schemeClr val="tx2"/>
                </a:solidFill>
                <a:latin typeface="Arial" pitchFamily="34" charset="0"/>
              </a:defRPr>
            </a:lvl4pPr>
            <a:lvl5pPr marL="2057400" indent="-228600" defTabSz="920750" eaLnBrk="0" hangingPunct="0">
              <a:defRPr sz="4500">
                <a:solidFill>
                  <a:schemeClr val="tx2"/>
                </a:solidFill>
                <a:latin typeface="Arial" pitchFamily="34" charset="0"/>
              </a:defRPr>
            </a:lvl5pPr>
            <a:lvl6pPr marL="2514600" indent="-228600" defTabSz="920750" eaLnBrk="0" fontAlgn="base" hangingPunct="0">
              <a:spcBef>
                <a:spcPct val="0"/>
              </a:spcBef>
              <a:spcAft>
                <a:spcPct val="0"/>
              </a:spcAft>
              <a:defRPr sz="4500">
                <a:solidFill>
                  <a:schemeClr val="tx2"/>
                </a:solidFill>
                <a:latin typeface="Arial" pitchFamily="34" charset="0"/>
              </a:defRPr>
            </a:lvl6pPr>
            <a:lvl7pPr marL="2971800" indent="-228600" defTabSz="920750" eaLnBrk="0" fontAlgn="base" hangingPunct="0">
              <a:spcBef>
                <a:spcPct val="0"/>
              </a:spcBef>
              <a:spcAft>
                <a:spcPct val="0"/>
              </a:spcAft>
              <a:defRPr sz="4500">
                <a:solidFill>
                  <a:schemeClr val="tx2"/>
                </a:solidFill>
                <a:latin typeface="Arial" pitchFamily="34" charset="0"/>
              </a:defRPr>
            </a:lvl7pPr>
            <a:lvl8pPr marL="3429000" indent="-228600" defTabSz="920750" eaLnBrk="0" fontAlgn="base" hangingPunct="0">
              <a:spcBef>
                <a:spcPct val="0"/>
              </a:spcBef>
              <a:spcAft>
                <a:spcPct val="0"/>
              </a:spcAft>
              <a:defRPr sz="4500">
                <a:solidFill>
                  <a:schemeClr val="tx2"/>
                </a:solidFill>
                <a:latin typeface="Arial" pitchFamily="34" charset="0"/>
              </a:defRPr>
            </a:lvl8pPr>
            <a:lvl9pPr marL="3886200" indent="-228600" defTabSz="920750" eaLnBrk="0" fontAlgn="base" hangingPunct="0">
              <a:spcBef>
                <a:spcPct val="0"/>
              </a:spcBef>
              <a:spcAft>
                <a:spcPct val="0"/>
              </a:spcAft>
              <a:defRPr sz="4500">
                <a:solidFill>
                  <a:schemeClr val="tx2"/>
                </a:solidFill>
                <a:latin typeface="Arial" pitchFamily="34" charset="0"/>
              </a:defRPr>
            </a:lvl9pPr>
          </a:lstStyle>
          <a:p>
            <a:pPr marL="0" marR="0" lvl="0" indent="0" algn="l" defTabSz="92075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mn-cs"/>
              </a:rPr>
              <a:t>I. DIAGNOSIS, STAGING, AND PROGNOSIS</a:t>
            </a:r>
          </a:p>
        </p:txBody>
      </p:sp>
      <p:sp>
        <p:nvSpPr>
          <p:cNvPr id="92166" name="Line 5"/>
          <p:cNvSpPr>
            <a:spLocks noChangeShapeType="1"/>
          </p:cNvSpPr>
          <p:nvPr/>
        </p:nvSpPr>
        <p:spPr bwMode="auto">
          <a:xfrm>
            <a:off x="611790" y="457200"/>
            <a:ext cx="581279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2437" tIns="46219" rIns="92437" bIns="46219"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600" b="0" i="0" u="none" strike="noStrike" kern="1200" cap="none" spc="0" normalizeH="0" baseline="0" noProof="0">
              <a:ln>
                <a:noFill/>
              </a:ln>
              <a:solidFill>
                <a:srgbClr val="1F497D"/>
              </a:solidFill>
              <a:effectLst/>
              <a:uLnTx/>
              <a:uFillTx/>
              <a:latin typeface="Arial" pitchFamily="34" charset="0"/>
              <a:ea typeface="+mn-ea"/>
              <a:cs typeface="+mn-cs"/>
            </a:endParaRPr>
          </a:p>
        </p:txBody>
      </p:sp>
      <p:sp>
        <p:nvSpPr>
          <p:cNvPr id="92167" name="Text Box 6"/>
          <p:cNvSpPr txBox="1">
            <a:spLocks noChangeArrowheads="1"/>
          </p:cNvSpPr>
          <p:nvPr/>
        </p:nvSpPr>
        <p:spPr bwMode="auto">
          <a:xfrm>
            <a:off x="529026" y="530226"/>
            <a:ext cx="2947392" cy="485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2964" tIns="46482" rIns="92964" bIns="46482">
            <a:spAutoFit/>
          </a:bodyPr>
          <a:lstStyle>
            <a:lvl1pPr defTabSz="920750" eaLnBrk="0" hangingPunct="0">
              <a:defRPr sz="4500">
                <a:solidFill>
                  <a:schemeClr val="tx2"/>
                </a:solidFill>
                <a:latin typeface="Arial" pitchFamily="34" charset="0"/>
              </a:defRPr>
            </a:lvl1pPr>
            <a:lvl2pPr marL="742950" indent="-285750" defTabSz="920750" eaLnBrk="0" hangingPunct="0">
              <a:defRPr sz="4500">
                <a:solidFill>
                  <a:schemeClr val="tx2"/>
                </a:solidFill>
                <a:latin typeface="Arial" pitchFamily="34" charset="0"/>
              </a:defRPr>
            </a:lvl2pPr>
            <a:lvl3pPr marL="1143000" indent="-228600" defTabSz="920750" eaLnBrk="0" hangingPunct="0">
              <a:defRPr sz="4500">
                <a:solidFill>
                  <a:schemeClr val="tx2"/>
                </a:solidFill>
                <a:latin typeface="Arial" pitchFamily="34" charset="0"/>
              </a:defRPr>
            </a:lvl3pPr>
            <a:lvl4pPr marL="1600200" indent="-228600" defTabSz="920750" eaLnBrk="0" hangingPunct="0">
              <a:defRPr sz="4500">
                <a:solidFill>
                  <a:schemeClr val="tx2"/>
                </a:solidFill>
                <a:latin typeface="Arial" pitchFamily="34" charset="0"/>
              </a:defRPr>
            </a:lvl4pPr>
            <a:lvl5pPr marL="2057400" indent="-228600" defTabSz="920750" eaLnBrk="0" hangingPunct="0">
              <a:defRPr sz="4500">
                <a:solidFill>
                  <a:schemeClr val="tx2"/>
                </a:solidFill>
                <a:latin typeface="Arial" pitchFamily="34" charset="0"/>
              </a:defRPr>
            </a:lvl5pPr>
            <a:lvl6pPr marL="2514600" indent="-228600" defTabSz="920750" eaLnBrk="0" fontAlgn="base" hangingPunct="0">
              <a:spcBef>
                <a:spcPct val="0"/>
              </a:spcBef>
              <a:spcAft>
                <a:spcPct val="0"/>
              </a:spcAft>
              <a:defRPr sz="4500">
                <a:solidFill>
                  <a:schemeClr val="tx2"/>
                </a:solidFill>
                <a:latin typeface="Arial" pitchFamily="34" charset="0"/>
              </a:defRPr>
            </a:lvl6pPr>
            <a:lvl7pPr marL="2971800" indent="-228600" defTabSz="920750" eaLnBrk="0" fontAlgn="base" hangingPunct="0">
              <a:spcBef>
                <a:spcPct val="0"/>
              </a:spcBef>
              <a:spcAft>
                <a:spcPct val="0"/>
              </a:spcAft>
              <a:defRPr sz="4500">
                <a:solidFill>
                  <a:schemeClr val="tx2"/>
                </a:solidFill>
                <a:latin typeface="Arial" pitchFamily="34" charset="0"/>
              </a:defRPr>
            </a:lvl7pPr>
            <a:lvl8pPr marL="3429000" indent="-228600" defTabSz="920750" eaLnBrk="0" fontAlgn="base" hangingPunct="0">
              <a:spcBef>
                <a:spcPct val="0"/>
              </a:spcBef>
              <a:spcAft>
                <a:spcPct val="0"/>
              </a:spcAft>
              <a:defRPr sz="4500">
                <a:solidFill>
                  <a:schemeClr val="tx2"/>
                </a:solidFill>
                <a:latin typeface="Arial" pitchFamily="34" charset="0"/>
              </a:defRPr>
            </a:lvl8pPr>
            <a:lvl9pPr marL="3886200" indent="-228600" defTabSz="920750" eaLnBrk="0" fontAlgn="base" hangingPunct="0">
              <a:spcBef>
                <a:spcPct val="0"/>
              </a:spcBef>
              <a:spcAft>
                <a:spcPct val="0"/>
              </a:spcAft>
              <a:defRPr sz="4500">
                <a:solidFill>
                  <a:schemeClr val="tx2"/>
                </a:solidFill>
                <a:latin typeface="Arial" pitchFamily="34" charset="0"/>
              </a:defRPr>
            </a:lvl9pPr>
          </a:lstStyle>
          <a:p>
            <a:pPr marL="0" marR="0" lvl="0" indent="0" algn="l" defTabSz="92075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pitchFamily="34" charset="0"/>
              <a:ea typeface="+mn-ea"/>
              <a:cs typeface="+mn-cs"/>
            </a:endParaRPr>
          </a:p>
          <a:p>
            <a:pPr marL="0" marR="0" lvl="0" indent="0" algn="l" defTabSz="92075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itchFamily="34" charset="0"/>
                <a:ea typeface="+mn-ea"/>
                <a:cs typeface="+mn-cs"/>
              </a:rPr>
              <a:t>Chronic Lymphocytic Leukemia</a:t>
            </a:r>
          </a:p>
        </p:txBody>
      </p:sp>
    </p:spTree>
    <p:extLst>
      <p:ext uri="{BB962C8B-B14F-4D97-AF65-F5344CB8AC3E}">
        <p14:creationId xmlns:p14="http://schemas.microsoft.com/office/powerpoint/2010/main" val="403045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6663514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706249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255330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84824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676815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978439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0946296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201185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967086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541635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0538034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072036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633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7157610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3113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8093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59303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380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722324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030332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990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3691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6069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561093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6906514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141063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070969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21690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238237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62317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905730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532495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573415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1733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7085743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9695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07264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855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2856770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3006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2067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0561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888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194053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418530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7813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8445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4331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2178342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698653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132255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3454991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548345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531869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201972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465040"/>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1840648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3145529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3305359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61D4FC23-9FE6-E1FA-B02C-6DA5D3FDDB2B}"/>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294C22F9-3FAA-4F50-707E-1FC4CBB72E56}"/>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DFEE0C8-031E-F4E8-E6AF-0E436F5EFCC3}"/>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645F3948-58A8-5888-4AFE-235D1C14E3BC}"/>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570054A-B353-C3F8-E06B-6B6736BE2B8D}"/>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220113F-CA75-F5B0-8A4A-192497EC80DD}"/>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A3FE2B4E-751A-70E6-1EFE-94474424536E}"/>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4334C7B1-A77C-0B10-5EA2-9DE6922159CA}"/>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224F21F-A5AA-4240-3980-0A6ABC84FC1F}"/>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B86A794-AE27-01CB-64B6-73781A4D1CEB}"/>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77FA390-6911-2BE6-060A-39E156180AC2}"/>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2D3C77E8-D5FE-38A6-24B8-6FD3CEE5033C}"/>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E437AF90-D084-5C39-C886-6132406E6C43}"/>
              </a:ext>
            </a:extLst>
          </p:cNvPr>
          <p:cNvSpPr>
            <a:spLocks noGrp="1"/>
          </p:cNvSpPr>
          <p:nvPr>
            <p:ph idx="84" hasCustomPrompt="1"/>
          </p:nvPr>
        </p:nvSpPr>
        <p:spPr>
          <a:xfrm>
            <a:off x="2971800"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A3C9C5BD-362F-2DDC-EAA8-0650E2EAE3DF}"/>
              </a:ext>
            </a:extLst>
          </p:cNvPr>
          <p:cNvSpPr>
            <a:spLocks noGrp="1"/>
          </p:cNvSpPr>
          <p:nvPr>
            <p:ph idx="85" hasCustomPrompt="1"/>
          </p:nvPr>
        </p:nvSpPr>
        <p:spPr>
          <a:xfrm>
            <a:off x="7295827"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D70EC187-780F-1773-3C22-5EFC11F10904}"/>
              </a:ext>
            </a:extLst>
          </p:cNvPr>
          <p:cNvSpPr>
            <a:spLocks noGrp="1"/>
          </p:cNvSpPr>
          <p:nvPr>
            <p:ph idx="86" hasCustomPrompt="1"/>
          </p:nvPr>
        </p:nvSpPr>
        <p:spPr>
          <a:xfrm>
            <a:off x="9494278"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97DD2C52-A721-C79E-9D40-FD3EA20017EB}"/>
              </a:ext>
            </a:extLst>
          </p:cNvPr>
          <p:cNvSpPr>
            <a:spLocks noGrp="1"/>
          </p:cNvSpPr>
          <p:nvPr>
            <p:ph idx="87" hasCustomPrompt="1"/>
          </p:nvPr>
        </p:nvSpPr>
        <p:spPr>
          <a:xfrm>
            <a:off x="5136286"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B02120A6-E61B-85B7-17BC-7D1B1922FF90}"/>
              </a:ext>
            </a:extLst>
          </p:cNvPr>
          <p:cNvSpPr>
            <a:spLocks noGrp="1"/>
          </p:cNvSpPr>
          <p:nvPr>
            <p:ph idx="88" hasCustomPrompt="1"/>
          </p:nvPr>
        </p:nvSpPr>
        <p:spPr>
          <a:xfrm>
            <a:off x="297180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C32EC4E-1C07-2A49-A2CB-22A2C85F7188}"/>
              </a:ext>
            </a:extLst>
          </p:cNvPr>
          <p:cNvSpPr>
            <a:spLocks noGrp="1"/>
          </p:cNvSpPr>
          <p:nvPr>
            <p:ph idx="89" hasCustomPrompt="1"/>
          </p:nvPr>
        </p:nvSpPr>
        <p:spPr>
          <a:xfrm>
            <a:off x="7295827"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BD966B73-D151-D795-9D1A-B0691C549B34}"/>
              </a:ext>
            </a:extLst>
          </p:cNvPr>
          <p:cNvSpPr>
            <a:spLocks noGrp="1"/>
          </p:cNvSpPr>
          <p:nvPr>
            <p:ph idx="90" hasCustomPrompt="1"/>
          </p:nvPr>
        </p:nvSpPr>
        <p:spPr>
          <a:xfrm>
            <a:off x="949427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0157A834-BC12-F146-836B-D544009B96E4}"/>
              </a:ext>
            </a:extLst>
          </p:cNvPr>
          <p:cNvSpPr>
            <a:spLocks noGrp="1"/>
          </p:cNvSpPr>
          <p:nvPr>
            <p:ph idx="91" hasCustomPrompt="1"/>
          </p:nvPr>
        </p:nvSpPr>
        <p:spPr>
          <a:xfrm>
            <a:off x="5136286"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1950D4F8-7272-C2BF-F122-D1416F7E30FD}"/>
              </a:ext>
            </a:extLst>
          </p:cNvPr>
          <p:cNvSpPr>
            <a:spLocks noGrp="1"/>
          </p:cNvSpPr>
          <p:nvPr>
            <p:ph idx="96" hasCustomPrompt="1"/>
          </p:nvPr>
        </p:nvSpPr>
        <p:spPr>
          <a:xfrm>
            <a:off x="2971800"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D69038CB-4497-433C-E354-B762E7D258BD}"/>
              </a:ext>
            </a:extLst>
          </p:cNvPr>
          <p:cNvSpPr>
            <a:spLocks noGrp="1"/>
          </p:cNvSpPr>
          <p:nvPr>
            <p:ph idx="97" hasCustomPrompt="1"/>
          </p:nvPr>
        </p:nvSpPr>
        <p:spPr>
          <a:xfrm>
            <a:off x="7295827"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351D67FE-A3FD-33E9-6FCB-F65871F6C618}"/>
              </a:ext>
            </a:extLst>
          </p:cNvPr>
          <p:cNvSpPr>
            <a:spLocks noGrp="1"/>
          </p:cNvSpPr>
          <p:nvPr>
            <p:ph idx="98" hasCustomPrompt="1"/>
          </p:nvPr>
        </p:nvSpPr>
        <p:spPr>
          <a:xfrm>
            <a:off x="9494278"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0CAA7CD1-B37A-9BEC-B503-D61C744FE261}"/>
              </a:ext>
            </a:extLst>
          </p:cNvPr>
          <p:cNvSpPr>
            <a:spLocks noGrp="1"/>
          </p:cNvSpPr>
          <p:nvPr>
            <p:ph idx="99" hasCustomPrompt="1"/>
          </p:nvPr>
        </p:nvSpPr>
        <p:spPr>
          <a:xfrm>
            <a:off x="5136286"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6531227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54232"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78259"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7671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1871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E2CCDAF8-8E8C-9D20-32BB-04472044A843}"/>
              </a:ext>
            </a:extLst>
          </p:cNvPr>
          <p:cNvSpPr>
            <a:spLocks noGrp="1"/>
          </p:cNvSpPr>
          <p:nvPr>
            <p:ph idx="96" hasCustomPrompt="1"/>
          </p:nvPr>
        </p:nvSpPr>
        <p:spPr>
          <a:xfrm>
            <a:off x="2971800"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80D3A7B0-4F9F-5C22-296F-2420C819AE5F}"/>
              </a:ext>
            </a:extLst>
          </p:cNvPr>
          <p:cNvSpPr>
            <a:spLocks noGrp="1"/>
          </p:cNvSpPr>
          <p:nvPr>
            <p:ph idx="97" hasCustomPrompt="1"/>
          </p:nvPr>
        </p:nvSpPr>
        <p:spPr>
          <a:xfrm>
            <a:off x="7295827"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D43D7DCD-E2B8-628B-C9B8-3CF7519A220A}"/>
              </a:ext>
            </a:extLst>
          </p:cNvPr>
          <p:cNvSpPr>
            <a:spLocks noGrp="1"/>
          </p:cNvSpPr>
          <p:nvPr>
            <p:ph idx="98" hasCustomPrompt="1"/>
          </p:nvPr>
        </p:nvSpPr>
        <p:spPr>
          <a:xfrm>
            <a:off x="9494278"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317154D3-49E2-F9F3-833D-126C8336175E}"/>
              </a:ext>
            </a:extLst>
          </p:cNvPr>
          <p:cNvSpPr>
            <a:spLocks noGrp="1"/>
          </p:cNvSpPr>
          <p:nvPr>
            <p:ph idx="99" hasCustomPrompt="1"/>
          </p:nvPr>
        </p:nvSpPr>
        <p:spPr>
          <a:xfrm>
            <a:off x="5136286"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41481086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189591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178672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978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405262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1444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722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64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6831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8726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360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1203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974811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201495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598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7341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212651"/>
            <a:ext cx="10792178" cy="10357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1"/>
                </a:solidFill>
              </a:defRPr>
            </a:lvl1pPr>
          </a:lstStyle>
          <a:p>
            <a:fld id="{2DB2551F-0F36-184F-87EE-E0604C929E46}" type="slidenum">
              <a:rPr lang="en-US" smtClean="0"/>
              <a:pPr/>
              <a:t>‹#›</a:t>
            </a:fld>
            <a:endParaRPr lang="en-US"/>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0" y="6170932"/>
            <a:ext cx="7217173" cy="576995"/>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6584356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hank you ">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642D0C-52D0-173D-4674-CCF0D53BAB6D}"/>
              </a:ext>
            </a:extLst>
          </p:cNvPr>
          <p:cNvSpPr txBox="1"/>
          <p:nvPr userDrawn="1"/>
        </p:nvSpPr>
        <p:spPr>
          <a:xfrm>
            <a:off x="337930" y="5705061"/>
            <a:ext cx="3622070" cy="1152939"/>
          </a:xfrm>
          <a:prstGeom prst="rect">
            <a:avLst/>
          </a:prstGeom>
          <a:solidFill>
            <a:schemeClr val="bg1"/>
          </a:solidFill>
        </p:spPr>
        <p:txBody>
          <a:bodyPr wrap="square" rtlCol="0">
            <a:spAutoFit/>
          </a:bodyPr>
          <a:lstStyle/>
          <a:p>
            <a:endParaRPr lang="en-GB"/>
          </a:p>
        </p:txBody>
      </p:sp>
      <p:pic>
        <p:nvPicPr>
          <p:cNvPr id="10" name="Picture 9" descr="A picture containing logo&#10;&#10;Description automatically generated">
            <a:extLst>
              <a:ext uri="{FF2B5EF4-FFF2-40B4-BE49-F238E27FC236}">
                <a16:creationId xmlns:a16="http://schemas.microsoft.com/office/drawing/2014/main" id="{F692D6EB-F362-1E42-2226-F42FB6FB28CE}"/>
              </a:ext>
            </a:extLst>
          </p:cNvPr>
          <p:cNvPicPr>
            <a:picLocks noChangeAspect="1"/>
          </p:cNvPicPr>
          <p:nvPr userDrawn="1"/>
        </p:nvPicPr>
        <p:blipFill>
          <a:blip r:embed="rId2"/>
          <a:stretch>
            <a:fillRect/>
          </a:stretch>
        </p:blipFill>
        <p:spPr>
          <a:xfrm>
            <a:off x="168984" y="5892729"/>
            <a:ext cx="3600000" cy="777601"/>
          </a:xfrm>
          <a:prstGeom prst="rect">
            <a:avLst/>
          </a:prstGeom>
        </p:spPr>
      </p:pic>
    </p:spTree>
    <p:extLst>
      <p:ext uri="{BB962C8B-B14F-4D97-AF65-F5344CB8AC3E}">
        <p14:creationId xmlns:p14="http://schemas.microsoft.com/office/powerpoint/2010/main" val="4617214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p>
            <a:fld id="{89EC47FE-8A01-4867-B742-54144C5B6A63}" type="slidenum">
              <a:rPr lang="en-US" smtClean="0"/>
              <a:t>‹#›</a:t>
            </a:fld>
            <a:endParaRPr lang="en-US"/>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589767"/>
          </a:xfrm>
        </p:spPr>
        <p:txBody>
          <a:bodyPr>
            <a:normAutofit/>
          </a:bodyPr>
          <a:lstStyle>
            <a:lvl1pPr>
              <a:lnSpc>
                <a:spcPts val="2100"/>
              </a:lnSpc>
              <a:defRPr sz="1800" b="1"/>
            </a:lvl1pPr>
            <a:lvl2pPr marL="171450" indent="-171450">
              <a:lnSpc>
                <a:spcPts val="2100"/>
              </a:lnSpc>
              <a:defRPr sz="1800"/>
            </a:lvl2pPr>
            <a:lvl3pPr marL="341313" indent="-171450">
              <a:lnSpc>
                <a:spcPts val="2100"/>
              </a:lnSpc>
              <a:defRPr sz="1800"/>
            </a:lvl3pPr>
            <a:lvl4pPr marL="512763" indent="-171450">
              <a:lnSpc>
                <a:spcPts val="2100"/>
              </a:lnSpc>
              <a:buClr>
                <a:srgbClr val="FFFF00"/>
              </a:buClr>
              <a:buFont typeface="Wingdings" panose="05000000000000000000" pitchFamily="2" charset="2"/>
              <a:buChar char="§"/>
              <a:defRPr sz="1800"/>
            </a:lvl4pPr>
            <a:lvl5pPr marL="719138" indent="-179388">
              <a:lnSpc>
                <a:spcPts val="2100"/>
              </a:lnSpc>
              <a:buClr>
                <a:srgbClr val="FFFF00"/>
              </a:buClr>
              <a:buSzPct val="100000"/>
              <a:buFontTx/>
              <a:buChar char="◦"/>
              <a:defRPr sz="1800">
                <a:solidFill>
                  <a:schemeClr val="bg1"/>
                </a:solidFill>
              </a:defRPr>
            </a:lvl5pPr>
          </a:lstStyle>
          <a:p>
            <a:pPr lvl="0"/>
            <a:r>
              <a:rPr lang="en-US"/>
              <a:t>Subhead if necessary</a:t>
            </a:r>
          </a:p>
          <a:p>
            <a:pPr lvl="1"/>
            <a:r>
              <a:rPr lang="en-US"/>
              <a:t>First bullet</a:t>
            </a:r>
          </a:p>
          <a:p>
            <a:pPr lvl="2"/>
            <a:r>
              <a:rPr lang="en-US"/>
              <a:t>Second bullet</a:t>
            </a:r>
          </a:p>
          <a:p>
            <a:pPr lvl="3"/>
            <a:r>
              <a:rPr lang="en-US"/>
              <a:t>Third bullet</a:t>
            </a:r>
          </a:p>
          <a:p>
            <a:pPr lvl="4"/>
            <a:r>
              <a:rPr lang="en-US"/>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589767"/>
          </a:xfrm>
        </p:spPr>
        <p:txBody>
          <a:bodyPr>
            <a:normAutofit/>
          </a:bodyPr>
          <a:lstStyle>
            <a:lvl1pPr>
              <a:lnSpc>
                <a:spcPts val="2100"/>
              </a:lnSpc>
              <a:defRPr sz="1800" b="1"/>
            </a:lvl1pPr>
            <a:lvl2pPr marL="171450" indent="-171450">
              <a:lnSpc>
                <a:spcPts val="2100"/>
              </a:lnSpc>
              <a:defRPr sz="1800"/>
            </a:lvl2pPr>
            <a:lvl3pPr marL="341313" indent="-171450">
              <a:lnSpc>
                <a:spcPts val="2100"/>
              </a:lnSpc>
              <a:defRPr sz="1800"/>
            </a:lvl3pPr>
            <a:lvl4pPr marL="512763" indent="-171450">
              <a:lnSpc>
                <a:spcPts val="2100"/>
              </a:lnSpc>
              <a:buClr>
                <a:srgbClr val="FFFF00"/>
              </a:buClr>
              <a:buFont typeface="Wingdings" panose="05000000000000000000" pitchFamily="2" charset="2"/>
              <a:buChar char="§"/>
              <a:defRPr sz="1800"/>
            </a:lvl4pPr>
            <a:lvl5pPr marL="719138" indent="-179388">
              <a:lnSpc>
                <a:spcPts val="2100"/>
              </a:lnSpc>
              <a:buClr>
                <a:srgbClr val="FFFF00"/>
              </a:buClr>
              <a:buSzPct val="80000"/>
              <a:buFont typeface="Courier New" panose="02070309020205020404" pitchFamily="49" charset="0"/>
              <a:buChar char="o"/>
              <a:defRPr lang="en-US" sz="1800" kern="1200" dirty="0">
                <a:solidFill>
                  <a:schemeClr val="bg1"/>
                </a:solidFill>
                <a:latin typeface="+mn-lt"/>
                <a:ea typeface="+mn-ea"/>
                <a:cs typeface="+mn-cs"/>
              </a:defRPr>
            </a:lvl5pPr>
          </a:lstStyle>
          <a:p>
            <a:pPr lvl="0"/>
            <a:r>
              <a:rPr lang="en-US"/>
              <a:t>Subhead if necessary</a:t>
            </a:r>
          </a:p>
          <a:p>
            <a:pPr lvl="1"/>
            <a:r>
              <a:rPr lang="en-US"/>
              <a:t>First bullet</a:t>
            </a:r>
          </a:p>
          <a:p>
            <a:pPr lvl="2"/>
            <a:r>
              <a:rPr lang="en-US"/>
              <a:t>Second bullet</a:t>
            </a:r>
          </a:p>
          <a:p>
            <a:pPr lvl="3"/>
            <a:r>
              <a:rPr lang="en-US"/>
              <a:t>Third bullet</a:t>
            </a:r>
          </a:p>
          <a:p>
            <a:pPr marL="719138" lvl="4" indent="-179388" algn="l" defTabSz="914396" rtl="0" eaLnBrk="1" latinLnBrk="0" hangingPunct="1">
              <a:lnSpc>
                <a:spcPct val="95000"/>
              </a:lnSpc>
              <a:spcBef>
                <a:spcPts val="600"/>
              </a:spcBef>
              <a:buClr>
                <a:srgbClr val="FFFF00"/>
              </a:buClr>
              <a:buSzPct val="100000"/>
              <a:buFontTx/>
              <a:buChar char="◦"/>
            </a:pPr>
            <a:r>
              <a:rPr lang="en-US"/>
              <a:t>Fourth bullet</a:t>
            </a:r>
          </a:p>
        </p:txBody>
      </p:sp>
      <p:sp>
        <p:nvSpPr>
          <p:cNvPr id="6" name="Footer Placeholder 3">
            <a:extLst>
              <a:ext uri="{FF2B5EF4-FFF2-40B4-BE49-F238E27FC236}">
                <a16:creationId xmlns:a16="http://schemas.microsoft.com/office/drawing/2014/main" id="{D2BAFFAD-E13A-49BD-98EC-EB65D8E510D2}"/>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ts val="960"/>
              </a:lnSpc>
              <a:spcAft>
                <a:spcPts val="200"/>
              </a:spcAft>
              <a:defRPr sz="800">
                <a:solidFill>
                  <a:schemeClr val="bg1">
                    <a:alpha val="80000"/>
                  </a:schemeClr>
                </a:solidFill>
              </a:defRPr>
            </a:lvl1pPr>
          </a:lstStyle>
          <a:p>
            <a:endParaRPr lang="en-GB"/>
          </a:p>
        </p:txBody>
      </p:sp>
    </p:spTree>
    <p:extLst>
      <p:ext uri="{BB962C8B-B14F-4D97-AF65-F5344CB8AC3E}">
        <p14:creationId xmlns:p14="http://schemas.microsoft.com/office/powerpoint/2010/main" val="3841339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ext Placeholder 10"/>
          <p:cNvSpPr>
            <a:spLocks noGrp="1"/>
          </p:cNvSpPr>
          <p:nvPr>
            <p:ph type="body" sz="quarter" idx="12"/>
          </p:nvPr>
        </p:nvSpPr>
        <p:spPr>
          <a:xfrm>
            <a:off x="1222375" y="149087"/>
            <a:ext cx="10025062" cy="1231244"/>
          </a:xfrm>
          <a:prstGeom prst="rect">
            <a:avLst/>
          </a:prstGeom>
        </p:spPr>
        <p:txBody>
          <a:bodyPr>
            <a:noAutofit/>
          </a:bodyPr>
          <a:lstStyle>
            <a:lvl1pPr marL="0" indent="0">
              <a:buNone/>
              <a:defRPr sz="4400" b="1">
                <a:solidFill>
                  <a:schemeClr val="tx1"/>
                </a:solidFill>
              </a:defRPr>
            </a:lvl1pPr>
          </a:lstStyle>
          <a:p>
            <a:pPr lvl="0"/>
            <a:endParaRPr lang="en-US"/>
          </a:p>
        </p:txBody>
      </p:sp>
      <p:sp>
        <p:nvSpPr>
          <p:cNvPr id="5" name="Text Placeholder 4">
            <a:extLst>
              <a:ext uri="{FF2B5EF4-FFF2-40B4-BE49-F238E27FC236}">
                <a16:creationId xmlns:a16="http://schemas.microsoft.com/office/drawing/2014/main" id="{14C3749C-1177-2375-1BA8-722651BA3AAA}"/>
              </a:ext>
            </a:extLst>
          </p:cNvPr>
          <p:cNvSpPr>
            <a:spLocks noGrp="1"/>
          </p:cNvSpPr>
          <p:nvPr>
            <p:ph type="body" sz="quarter" idx="13"/>
          </p:nvPr>
        </p:nvSpPr>
        <p:spPr>
          <a:xfrm>
            <a:off x="1222375" y="1709738"/>
            <a:ext cx="10237788"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26423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01587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15873"/>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80880"/>
            <a:ext cx="6923402"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923218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F227-85FA-FF40-99FA-1481F6380D9C}"/>
              </a:ext>
            </a:extLst>
          </p:cNvPr>
          <p:cNvSpPr>
            <a:spLocks noGrp="1"/>
          </p:cNvSpPr>
          <p:nvPr>
            <p:ph type="title"/>
          </p:nvPr>
        </p:nvSpPr>
        <p:spPr>
          <a:xfrm>
            <a:off x="469232" y="365125"/>
            <a:ext cx="11321714" cy="1325563"/>
          </a:xfrm>
        </p:spPr>
        <p:txBody>
          <a:bodyPr anchor="ctr" anchorCtr="0">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182CF-AFAC-BF4E-AF45-3F4BC5DD3695}"/>
              </a:ext>
            </a:extLst>
          </p:cNvPr>
          <p:cNvSpPr>
            <a:spLocks noGrp="1"/>
          </p:cNvSpPr>
          <p:nvPr>
            <p:ph idx="1" hasCustomPrompt="1"/>
          </p:nvPr>
        </p:nvSpPr>
        <p:spPr>
          <a:xfrm>
            <a:off x="469231" y="1825625"/>
            <a:ext cx="11321715" cy="4351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3">
            <a:extLst>
              <a:ext uri="{FF2B5EF4-FFF2-40B4-BE49-F238E27FC236}">
                <a16:creationId xmlns:a16="http://schemas.microsoft.com/office/drawing/2014/main" id="{691BF18B-00B1-E44B-B448-0ABB1531D651}"/>
              </a:ext>
            </a:extLst>
          </p:cNvPr>
          <p:cNvSpPr>
            <a:spLocks noGrp="1"/>
          </p:cNvSpPr>
          <p:nvPr>
            <p:ph type="sldNum" sz="quarter" idx="4"/>
          </p:nvPr>
        </p:nvSpPr>
        <p:spPr>
          <a:xfrm>
            <a:off x="11574764" y="6379501"/>
            <a:ext cx="484627" cy="357670"/>
          </a:xfrm>
          <a:prstGeom prst="rect">
            <a:avLst/>
          </a:prstGeom>
        </p:spPr>
        <p:txBody>
          <a:bodyPr vert="horz" lIns="91440" tIns="45720" rIns="91440" bIns="45720" rtlCol="0" anchor="ctr"/>
          <a:lstStyle>
            <a:lvl1pPr algn="ctr">
              <a:defRPr sz="1100">
                <a:solidFill>
                  <a:schemeClr val="bg1"/>
                </a:solidFill>
              </a:defRPr>
            </a:lvl1pPr>
          </a:lstStyle>
          <a:p>
            <a:fld id="{169C160D-8B70-004C-83F9-78450D16EB66}" type="slidenum">
              <a:rPr lang="en-US" smtClean="0"/>
              <a:pPr/>
              <a:t>‹#›</a:t>
            </a:fld>
            <a:endParaRPr lang="en-US"/>
          </a:p>
        </p:txBody>
      </p:sp>
      <p:sp>
        <p:nvSpPr>
          <p:cNvPr id="8" name="Text Placeholder 4">
            <a:extLst>
              <a:ext uri="{FF2B5EF4-FFF2-40B4-BE49-F238E27FC236}">
                <a16:creationId xmlns:a16="http://schemas.microsoft.com/office/drawing/2014/main" id="{6BBB7C0A-7A83-F14F-9046-EED82DD3FC0C}"/>
              </a:ext>
            </a:extLst>
          </p:cNvPr>
          <p:cNvSpPr>
            <a:spLocks noGrp="1"/>
          </p:cNvSpPr>
          <p:nvPr>
            <p:ph type="body" sz="quarter" idx="10"/>
          </p:nvPr>
        </p:nvSpPr>
        <p:spPr>
          <a:xfrm>
            <a:off x="469901" y="6176963"/>
            <a:ext cx="6550660" cy="560208"/>
          </a:xfrm>
        </p:spPr>
        <p:txBody>
          <a:bodyPr anchor="b">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9" name="Footer Placeholder 3">
            <a:extLst>
              <a:ext uri="{FF2B5EF4-FFF2-40B4-BE49-F238E27FC236}">
                <a16:creationId xmlns:a16="http://schemas.microsoft.com/office/drawing/2014/main" id="{E86A3A7B-3227-9B49-A82E-6556924305D4}"/>
              </a:ext>
            </a:extLst>
          </p:cNvPr>
          <p:cNvSpPr>
            <a:spLocks noGrp="1"/>
          </p:cNvSpPr>
          <p:nvPr>
            <p:ph type="ftr" sz="quarter" idx="3"/>
          </p:nvPr>
        </p:nvSpPr>
        <p:spPr>
          <a:xfrm>
            <a:off x="7453614" y="6670220"/>
            <a:ext cx="4114800" cy="12577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Tree>
    <p:extLst>
      <p:ext uri="{BB962C8B-B14F-4D97-AF65-F5344CB8AC3E}">
        <p14:creationId xmlns:p14="http://schemas.microsoft.com/office/powerpoint/2010/main" val="16745993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2"/>
          <p:cNvSpPr>
            <a:spLocks noGrp="1" noChangeArrowheads="1"/>
          </p:cNvSpPr>
          <p:nvPr>
            <p:ph type="ctrTitle"/>
          </p:nvPr>
        </p:nvSpPr>
        <p:spPr>
          <a:xfrm>
            <a:off x="914400" y="1885951"/>
            <a:ext cx="10363200" cy="1600200"/>
          </a:xfrm>
        </p:spPr>
        <p:txBody>
          <a:bodyPr anchor="ctr"/>
          <a:lstStyle>
            <a:lvl1pPr>
              <a:defRPr sz="4500"/>
            </a:lvl1pPr>
          </a:lstStyle>
          <a:p>
            <a:r>
              <a:rPr lang="en-US"/>
              <a:t>Click to edit Master title style</a:t>
            </a:r>
          </a:p>
        </p:txBody>
      </p:sp>
      <p:sp>
        <p:nvSpPr>
          <p:cNvPr id="922627" name="Rectangle 3"/>
          <p:cNvSpPr>
            <a:spLocks noGrp="1" noChangeArrowheads="1"/>
          </p:cNvSpPr>
          <p:nvPr>
            <p:ph type="subTitle" idx="1"/>
          </p:nvPr>
        </p:nvSpPr>
        <p:spPr>
          <a:xfrm>
            <a:off x="1828800" y="4905375"/>
            <a:ext cx="8534400" cy="914400"/>
          </a:xfrm>
        </p:spPr>
        <p:txBody>
          <a:bodyPr anchor="b"/>
          <a:lstStyle>
            <a:lvl1pPr marL="0" indent="0" algn="ctr">
              <a:buFont typeface="Wingdings 3" pitchFamily="18" charset="2"/>
              <a:buNone/>
              <a:defRPr sz="3500"/>
            </a:lvl1pPr>
          </a:lstStyle>
          <a:p>
            <a:r>
              <a:rPr lang="en-US" dirty="0"/>
              <a:t>Click to edit Master subtitle style</a:t>
            </a:r>
          </a:p>
        </p:txBody>
      </p:sp>
    </p:spTree>
    <p:extLst>
      <p:ext uri="{BB962C8B-B14F-4D97-AF65-F5344CB8AC3E}">
        <p14:creationId xmlns:p14="http://schemas.microsoft.com/office/powerpoint/2010/main" val="3075416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22E7691-E06A-46A8-A8B0-5A808B432FD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9065F880-2547-493E-AE78-BA77C6668DF7}"/>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37079310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695850C-FAE3-4949-8895-E707BA58F8D7}"/>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D30AD76E-E255-4EA4-9A1E-6D409E7741FB}"/>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11947182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C16984-6DE2-EC6B-2405-F7860D786A18}"/>
              </a:ext>
            </a:extLst>
          </p:cNvPr>
          <p:cNvSpPr/>
          <p:nvPr userDrawn="1"/>
        </p:nvSpPr>
        <p:spPr bwMode="auto">
          <a:xfrm>
            <a:off x="0" y="1709738"/>
            <a:ext cx="11347450" cy="2281237"/>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6C656C38-DF88-8624-8A7A-E4566980F445}"/>
              </a:ext>
            </a:extLst>
          </p:cNvPr>
          <p:cNvSpPr/>
          <p:nvPr userDrawn="1"/>
        </p:nvSpPr>
        <p:spPr bwMode="auto">
          <a:xfrm>
            <a:off x="831850" y="4257676"/>
            <a:ext cx="11347450" cy="1841500"/>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2" name="Title 1">
            <a:extLst>
              <a:ext uri="{FF2B5EF4-FFF2-40B4-BE49-F238E27FC236}">
                <a16:creationId xmlns:a16="http://schemas.microsoft.com/office/drawing/2014/main" id="{E7EE4BEE-F9EE-AD57-7A57-DA503C5395DC}"/>
              </a:ext>
            </a:extLst>
          </p:cNvPr>
          <p:cNvSpPr>
            <a:spLocks noGrp="1"/>
          </p:cNvSpPr>
          <p:nvPr>
            <p:ph type="title"/>
          </p:nvPr>
        </p:nvSpPr>
        <p:spPr>
          <a:xfrm>
            <a:off x="831850" y="1709738"/>
            <a:ext cx="10515600" cy="2281237"/>
          </a:xfrm>
        </p:spPr>
        <p:txBody>
          <a:bodyPr anchor="b"/>
          <a:lstStyle>
            <a:lvl1pPr algn="l">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B7216040-5433-B0D3-ABB7-E2C9CE92F2BA}"/>
              </a:ext>
            </a:extLst>
          </p:cNvPr>
          <p:cNvSpPr>
            <a:spLocks noGrp="1"/>
          </p:cNvSpPr>
          <p:nvPr>
            <p:ph type="body" idx="1"/>
          </p:nvPr>
        </p:nvSpPr>
        <p:spPr>
          <a:xfrm>
            <a:off x="831850" y="4248151"/>
            <a:ext cx="10515600" cy="1841500"/>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88D2155-38E9-95E6-3212-0413FE18993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E08E0E-86DA-493C-B057-11311D588C7F}" type="datetimeFigureOut">
              <a:rPr lang="en-US" smtClean="0"/>
              <a:pPr/>
              <a:t>6/1/26</a:t>
            </a:fld>
            <a:endParaRPr lang="en-US"/>
          </a:p>
        </p:txBody>
      </p:sp>
      <p:sp>
        <p:nvSpPr>
          <p:cNvPr id="5" name="Footer Placeholder 4">
            <a:extLst>
              <a:ext uri="{FF2B5EF4-FFF2-40B4-BE49-F238E27FC236}">
                <a16:creationId xmlns:a16="http://schemas.microsoft.com/office/drawing/2014/main" id="{8375DFD2-938C-E207-B4C8-BB4FADBE097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45F18F8-F047-728D-D096-F3B63A692DA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2D8A8-7FF1-48DD-9682-157570AF362F}" type="slidenum">
              <a:rPr lang="en-US" smtClean="0"/>
              <a:pPr/>
              <a:t>‹#›</a:t>
            </a:fld>
            <a:endParaRPr lang="en-US"/>
          </a:p>
        </p:txBody>
      </p:sp>
    </p:spTree>
    <p:extLst>
      <p:ext uri="{BB962C8B-B14F-4D97-AF65-F5344CB8AC3E}">
        <p14:creationId xmlns:p14="http://schemas.microsoft.com/office/powerpoint/2010/main" val="30491007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E666BDF-94BF-43B7-89EB-C964A7C1F70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7EDCF449-EEE9-4E94-9772-E9A32283387A}"/>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3751022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C2D379-56DE-4994-9208-F97AA8E3FAB4}"/>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3" name="Text Placeholder 4">
            <a:extLst>
              <a:ext uri="{FF2B5EF4-FFF2-40B4-BE49-F238E27FC236}">
                <a16:creationId xmlns:a16="http://schemas.microsoft.com/office/drawing/2014/main" id="{AAA58406-E7C7-4E3C-A994-565ED2B170AF}"/>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41201820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E9B41CC5-922D-4452-88C1-C42A0A049EA1}"/>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6" name="Text Placeholder 4">
            <a:extLst>
              <a:ext uri="{FF2B5EF4-FFF2-40B4-BE49-F238E27FC236}">
                <a16:creationId xmlns:a16="http://schemas.microsoft.com/office/drawing/2014/main" id="{EB2E1D40-EBBD-448A-AB99-948FD300CC2D}"/>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12073906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96263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13429" y="1388503"/>
            <a:ext cx="10796400" cy="5086800"/>
          </a:xfrm>
        </p:spPr>
        <p:txBody>
          <a:bodyPr/>
          <a:lstStyle>
            <a:lvl1pPr marL="265107" indent="-265107">
              <a:buClr>
                <a:srgbClr val="E67225"/>
              </a:buClr>
              <a:buFont typeface="Calibri" panose="020F0502020204030204" pitchFamily="34" charset="0"/>
              <a:buChar char="•"/>
              <a:defRPr>
                <a:solidFill>
                  <a:srgbClr val="223341"/>
                </a:solidFill>
              </a:defRPr>
            </a:lvl1pPr>
            <a:lvl2pPr marL="625459" indent="-265107">
              <a:buClr>
                <a:srgbClr val="E67225"/>
              </a:buClr>
              <a:tabLst/>
              <a:defRPr>
                <a:solidFill>
                  <a:srgbClr val="223341"/>
                </a:solidFill>
              </a:defRPr>
            </a:lvl2pPr>
            <a:lvl3pPr marL="898503" indent="-184146">
              <a:buClr>
                <a:srgbClr val="E67225"/>
              </a:buClr>
              <a:defRPr>
                <a:solidFill>
                  <a:srgbClr val="223341"/>
                </a:solidFill>
              </a:defRPr>
            </a:lvl3pPr>
            <a:lvl4pPr>
              <a:buClr>
                <a:srgbClr val="E67225"/>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dirty="0"/>
              <a:t>[reference]</a:t>
            </a:r>
          </a:p>
        </p:txBody>
      </p:sp>
    </p:spTree>
    <p:extLst>
      <p:ext uri="{BB962C8B-B14F-4D97-AF65-F5344CB8AC3E}">
        <p14:creationId xmlns:p14="http://schemas.microsoft.com/office/powerpoint/2010/main" val="9076133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4" name="Content Placeholder 3">
            <a:extLst>
              <a:ext uri="{FF2B5EF4-FFF2-40B4-BE49-F238E27FC236}">
                <a16:creationId xmlns:a16="http://schemas.microsoft.com/office/drawing/2014/main" id="{B3BE3739-CB85-4E03-A5A3-1C01AEAF7772}"/>
              </a:ext>
            </a:extLst>
          </p:cNvPr>
          <p:cNvSpPr>
            <a:spLocks noGrp="1"/>
          </p:cNvSpPr>
          <p:nvPr>
            <p:ph sz="quarter" idx="16"/>
          </p:nvPr>
        </p:nvSpPr>
        <p:spPr>
          <a:xfrm>
            <a:off x="639763" y="5943600"/>
            <a:ext cx="5270268" cy="215900"/>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9" name="Content Placeholder 3">
            <a:extLst>
              <a:ext uri="{FF2B5EF4-FFF2-40B4-BE49-F238E27FC236}">
                <a16:creationId xmlns:a16="http://schemas.microsoft.com/office/drawing/2014/main" id="{C5E0824B-5821-4284-9212-0232736F9393}"/>
              </a:ext>
            </a:extLst>
          </p:cNvPr>
          <p:cNvSpPr>
            <a:spLocks noGrp="1"/>
          </p:cNvSpPr>
          <p:nvPr>
            <p:ph sz="quarter" idx="17"/>
          </p:nvPr>
        </p:nvSpPr>
        <p:spPr>
          <a:xfrm>
            <a:off x="5994400" y="5943600"/>
            <a:ext cx="5618480" cy="215900"/>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2949537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Footnotes/references</a:t>
            </a:r>
          </a:p>
        </p:txBody>
      </p:sp>
    </p:spTree>
    <p:extLst>
      <p:ext uri="{BB962C8B-B14F-4D97-AF65-F5344CB8AC3E}">
        <p14:creationId xmlns:p14="http://schemas.microsoft.com/office/powerpoint/2010/main" val="35911306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227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and Content no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7B8AC-56E7-9742-86BE-868B2A7ADEDE}"/>
              </a:ext>
            </a:extLst>
          </p:cNvPr>
          <p:cNvSpPr>
            <a:spLocks noGrp="1"/>
          </p:cNvSpPr>
          <p:nvPr>
            <p:ph idx="1"/>
          </p:nvPr>
        </p:nvSpPr>
        <p:spPr>
          <a:xfrm>
            <a:off x="649224" y="1828800"/>
            <a:ext cx="10881360" cy="3429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47AA74-1021-F84F-BBC7-1BB2C69FD85D}"/>
              </a:ext>
            </a:extLst>
          </p:cNvPr>
          <p:cNvSpPr>
            <a:spLocks noGrp="1"/>
          </p:cNvSpPr>
          <p:nvPr>
            <p:ph type="sldNum" sz="quarter" idx="12"/>
          </p:nvPr>
        </p:nvSpPr>
        <p:spPr/>
        <p:txBody>
          <a:bodyPr/>
          <a:lstStyle/>
          <a:p>
            <a:fld id="{C27B9E87-5378-6E4C-A312-CF42548BB99A}" type="slidenum">
              <a:rPr lang="en-US" smtClean="0"/>
              <a:t>‹#›</a:t>
            </a:fld>
            <a:endParaRPr lang="en-US" dirty="0"/>
          </a:p>
        </p:txBody>
      </p:sp>
      <p:sp>
        <p:nvSpPr>
          <p:cNvPr id="5" name="Text Placeholder 5">
            <a:extLst>
              <a:ext uri="{FF2B5EF4-FFF2-40B4-BE49-F238E27FC236}">
                <a16:creationId xmlns:a16="http://schemas.microsoft.com/office/drawing/2014/main" id="{54BB5540-5ABD-7344-BB4F-C903D96EB998}"/>
              </a:ext>
            </a:extLst>
          </p:cNvPr>
          <p:cNvSpPr>
            <a:spLocks noGrp="1"/>
          </p:cNvSpPr>
          <p:nvPr>
            <p:ph type="body" sz="quarter" idx="11"/>
          </p:nvPr>
        </p:nvSpPr>
        <p:spPr>
          <a:xfrm>
            <a:off x="647701" y="5893928"/>
            <a:ext cx="10881360" cy="283237"/>
          </a:xfrm>
          <a:prstGeom prst="rect">
            <a:avLst/>
          </a:prstGeom>
        </p:spPr>
        <p:txBody>
          <a:bodyPr anchor="b">
            <a:noAutofit/>
          </a:bodyPr>
          <a:lstStyle>
            <a:lvl1pPr marL="0" indent="0">
              <a:spcBef>
                <a:spcPts val="600"/>
              </a:spcBef>
              <a:buNone/>
              <a:defRPr sz="1051"/>
            </a:lvl1pPr>
          </a:lstStyle>
          <a:p>
            <a:pPr lvl="0"/>
            <a:r>
              <a:rPr lang="en-US" dirty="0"/>
              <a:t>Click to edit Master text styles</a:t>
            </a:r>
          </a:p>
        </p:txBody>
      </p:sp>
      <p:sp>
        <p:nvSpPr>
          <p:cNvPr id="8" name="Title 7">
            <a:extLst>
              <a:ext uri="{FF2B5EF4-FFF2-40B4-BE49-F238E27FC236}">
                <a16:creationId xmlns:a16="http://schemas.microsoft.com/office/drawing/2014/main" id="{77D63E74-BB8D-A243-B5C8-B766F7EA8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91171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8828118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5504911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6/1/26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02960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E666BDF-94BF-43B7-89EB-C964A7C1F70F}"/>
              </a:ext>
            </a:extLst>
          </p:cNvPr>
          <p:cNvSpPr>
            <a:spLocks noGrp="1"/>
          </p:cNvSpPr>
          <p:nvPr>
            <p:ph type="body" sz="quarter" idx="10"/>
          </p:nvPr>
        </p:nvSpPr>
        <p:spPr>
          <a:xfrm>
            <a:off x="609600" y="6419854"/>
            <a:ext cx="5486400" cy="371644"/>
          </a:xfrm>
        </p:spPr>
        <p:txBody>
          <a:bodyPr anchor="b" anchorCtr="0"/>
          <a:lstStyle>
            <a:lvl1pPr marL="0" indent="0">
              <a:buNone/>
              <a:defRPr sz="1000">
                <a:solidFill>
                  <a:schemeClr val="bg1">
                    <a:lumMod val="65000"/>
                  </a:schemeClr>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7EDCF449-EEE9-4E94-9772-E9A32283387A}"/>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33833777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ver Slide Light SCRI">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2466" y="1388"/>
            <a:ext cx="12189532" cy="6856611"/>
          </a:xfrm>
          <a:prstGeom prst="rect">
            <a:avLst/>
          </a:prstGeom>
        </p:spPr>
      </p:pic>
      <p:pic>
        <p:nvPicPr>
          <p:cNvPr id="19" name="Picture 18" descr="A blue and black sign&#10;&#10;Description automatically generated">
            <a:extLst>
              <a:ext uri="{FF2B5EF4-FFF2-40B4-BE49-F238E27FC236}">
                <a16:creationId xmlns:a16="http://schemas.microsoft.com/office/drawing/2014/main" id="{957F5B37-BBC7-9336-E116-50038DAD9E4C}"/>
              </a:ext>
            </a:extLst>
          </p:cNvPr>
          <p:cNvPicPr>
            <a:picLocks noChangeAspect="1"/>
          </p:cNvPicPr>
          <p:nvPr userDrawn="1"/>
        </p:nvPicPr>
        <p:blipFill>
          <a:blip r:embed="rId3"/>
          <a:stretch>
            <a:fillRect/>
          </a:stretch>
        </p:blipFill>
        <p:spPr>
          <a:xfrm>
            <a:off x="421340" y="5469697"/>
            <a:ext cx="2968631" cy="503018"/>
          </a:xfrm>
          <a:prstGeom prst="rect">
            <a:avLst/>
          </a:prstGeom>
        </p:spPr>
      </p:pic>
      <p:sp>
        <p:nvSpPr>
          <p:cNvPr id="4" name="Text Placeholder 3">
            <a:extLst>
              <a:ext uri="{FF2B5EF4-FFF2-40B4-BE49-F238E27FC236}">
                <a16:creationId xmlns:a16="http://schemas.microsoft.com/office/drawing/2014/main" id="{CAC090BF-F266-6A44-0D17-A2F44A134AFF}"/>
              </a:ext>
            </a:extLst>
          </p:cNvPr>
          <p:cNvSpPr>
            <a:spLocks noGrp="1"/>
          </p:cNvSpPr>
          <p:nvPr>
            <p:ph type="body" sz="quarter" idx="10" hasCustomPrompt="1"/>
          </p:nvPr>
        </p:nvSpPr>
        <p:spPr>
          <a:xfrm>
            <a:off x="421341" y="2354199"/>
            <a:ext cx="7970306" cy="1370636"/>
          </a:xfrm>
        </p:spPr>
        <p:txBody>
          <a:bodyPr anchor="b"/>
          <a:lstStyle>
            <a:lvl1pPr marL="0" indent="0">
              <a:buNone/>
              <a:defRPr sz="4400"/>
            </a:lvl1pPr>
          </a:lstStyle>
          <a:p>
            <a:pPr lvl="0"/>
            <a:r>
              <a:rPr lang="en-US"/>
              <a:t>This is Your Presentation Cover Slide Headline – Light (SCRI)</a:t>
            </a:r>
          </a:p>
        </p:txBody>
      </p:sp>
      <p:sp>
        <p:nvSpPr>
          <p:cNvPr id="5" name="Text Placeholder 3">
            <a:extLst>
              <a:ext uri="{FF2B5EF4-FFF2-40B4-BE49-F238E27FC236}">
                <a16:creationId xmlns:a16="http://schemas.microsoft.com/office/drawing/2014/main" id="{B8E19A6A-A3CF-6BB4-F7AE-131D8A939291}"/>
              </a:ext>
            </a:extLst>
          </p:cNvPr>
          <p:cNvSpPr>
            <a:spLocks noGrp="1"/>
          </p:cNvSpPr>
          <p:nvPr>
            <p:ph type="body" sz="quarter" idx="11" hasCustomPrompt="1"/>
          </p:nvPr>
        </p:nvSpPr>
        <p:spPr>
          <a:xfrm>
            <a:off x="421340" y="3846823"/>
            <a:ext cx="7970307" cy="442789"/>
          </a:xfrm>
        </p:spPr>
        <p:txBody>
          <a:bodyPr/>
          <a:lstStyle>
            <a:lvl1pPr marL="0" indent="0">
              <a:buNone/>
              <a:defRPr sz="2400" b="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Your Sub-Headline</a:t>
            </a:r>
          </a:p>
        </p:txBody>
      </p:sp>
      <p:sp>
        <p:nvSpPr>
          <p:cNvPr id="3" name="Text Placeholder 3">
            <a:extLst>
              <a:ext uri="{FF2B5EF4-FFF2-40B4-BE49-F238E27FC236}">
                <a16:creationId xmlns:a16="http://schemas.microsoft.com/office/drawing/2014/main" id="{C3F912E7-0773-79BA-D9B6-F800CF098C0D}"/>
              </a:ext>
            </a:extLst>
          </p:cNvPr>
          <p:cNvSpPr>
            <a:spLocks noGrp="1"/>
          </p:cNvSpPr>
          <p:nvPr>
            <p:ph type="body" sz="quarter" idx="12" hasCustomPrompt="1"/>
          </p:nvPr>
        </p:nvSpPr>
        <p:spPr>
          <a:xfrm>
            <a:off x="421341" y="4501197"/>
            <a:ext cx="1741996" cy="338554"/>
          </a:xfrm>
        </p:spPr>
        <p:txBody>
          <a:bodyPr/>
          <a:lstStyle>
            <a:lvl1pPr marL="0" indent="0">
              <a:buNone/>
              <a:defRPr sz="1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Month 202X</a:t>
            </a:r>
          </a:p>
        </p:txBody>
      </p:sp>
    </p:spTree>
    <p:extLst>
      <p:ext uri="{BB962C8B-B14F-4D97-AF65-F5344CB8AC3E}">
        <p14:creationId xmlns:p14="http://schemas.microsoft.com/office/powerpoint/2010/main" val="28711588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ivider Slide Light SCRI">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0" y="1387"/>
            <a:ext cx="12192000" cy="6858000"/>
          </a:xfrm>
          <a:prstGeom prst="rect">
            <a:avLst/>
          </a:prstGeom>
        </p:spPr>
      </p:pic>
      <p:pic>
        <p:nvPicPr>
          <p:cNvPr id="2" name="Picture 1" descr="A blue and black sign&#10;&#10;Description automatically generated">
            <a:extLst>
              <a:ext uri="{FF2B5EF4-FFF2-40B4-BE49-F238E27FC236}">
                <a16:creationId xmlns:a16="http://schemas.microsoft.com/office/drawing/2014/main" id="{216AF799-7AE5-E04A-D3CE-5B5E0862CDA8}"/>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3" name="Text Placeholder 3">
            <a:extLst>
              <a:ext uri="{FF2B5EF4-FFF2-40B4-BE49-F238E27FC236}">
                <a16:creationId xmlns:a16="http://schemas.microsoft.com/office/drawing/2014/main" id="{90B90765-49D4-B798-EB23-03CC1F4C679D}"/>
              </a:ext>
            </a:extLst>
          </p:cNvPr>
          <p:cNvSpPr>
            <a:spLocks noGrp="1"/>
          </p:cNvSpPr>
          <p:nvPr>
            <p:ph type="body" sz="quarter" idx="10" hasCustomPrompt="1"/>
          </p:nvPr>
        </p:nvSpPr>
        <p:spPr>
          <a:xfrm>
            <a:off x="421340" y="2673233"/>
            <a:ext cx="6250923" cy="1128075"/>
          </a:xfrm>
        </p:spPr>
        <p:txBody>
          <a:bodyPr/>
          <a:lstStyle>
            <a:lvl1pPr marL="0" indent="0">
              <a:buNone/>
              <a:defRPr sz="3400">
                <a:solidFill>
                  <a:schemeClr val="tx1"/>
                </a:solidFill>
              </a:defRPr>
            </a:lvl1pPr>
          </a:lstStyle>
          <a:p>
            <a:pPr lvl="0"/>
            <a:r>
              <a:rPr lang="en-US"/>
              <a:t>This is Your Section Break Slide – Light (SCRI)</a:t>
            </a:r>
          </a:p>
        </p:txBody>
      </p:sp>
    </p:spTree>
    <p:extLst>
      <p:ext uri="{BB962C8B-B14F-4D97-AF65-F5344CB8AC3E}">
        <p14:creationId xmlns:p14="http://schemas.microsoft.com/office/powerpoint/2010/main" val="770320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sp>
        <p:nvSpPr>
          <p:cNvPr id="8" name="Title Placeholder 15">
            <a:extLst>
              <a:ext uri="{FF2B5EF4-FFF2-40B4-BE49-F238E27FC236}">
                <a16:creationId xmlns:a16="http://schemas.microsoft.com/office/drawing/2014/main" id="{9F7DCE49-9C18-575F-EE06-2A0BB5527DC2}"/>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lvl1pPr>
              <a:defRPr sz="3600"/>
            </a:lvl1pPr>
          </a:lstStyle>
          <a:p>
            <a:r>
              <a:rPr lang="en-US"/>
              <a:t>Title Placement</a:t>
            </a:r>
          </a:p>
        </p:txBody>
      </p:sp>
      <p:sp>
        <p:nvSpPr>
          <p:cNvPr id="12" name="Text Placeholder 17">
            <a:extLst>
              <a:ext uri="{FF2B5EF4-FFF2-40B4-BE49-F238E27FC236}">
                <a16:creationId xmlns:a16="http://schemas.microsoft.com/office/drawing/2014/main" id="{D98DF1C9-1835-F786-0800-24087C95E10B}"/>
              </a:ext>
            </a:extLst>
          </p:cNvPr>
          <p:cNvSpPr>
            <a:spLocks noGrp="1"/>
          </p:cNvSpPr>
          <p:nvPr>
            <p:ph idx="1"/>
          </p:nvPr>
        </p:nvSpPr>
        <p:spPr>
          <a:xfrm>
            <a:off x="430212" y="1317624"/>
            <a:ext cx="11363325"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5506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White + B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141562-E9F8-B54B-61CE-7CDCF49E19BA}"/>
              </a:ext>
            </a:extLst>
          </p:cNvPr>
          <p:cNvSpPr/>
          <p:nvPr userDrawn="1"/>
        </p:nvSpPr>
        <p:spPr>
          <a:xfrm>
            <a:off x="7227518" y="5968652"/>
            <a:ext cx="4634630" cy="889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D370614-7FC8-F209-54D6-E794289B81BB}"/>
              </a:ext>
            </a:extLst>
          </p:cNvPr>
          <p:cNvPicPr>
            <a:picLocks noChangeAspect="1"/>
          </p:cNvPicPr>
          <p:nvPr userDrawn="1"/>
        </p:nvPicPr>
        <p:blipFill>
          <a:blip r:embed="rId2"/>
          <a:srcRect/>
          <a:stretch/>
        </p:blipFill>
        <p:spPr>
          <a:xfrm>
            <a:off x="2467" y="1388"/>
            <a:ext cx="12189530" cy="6856611"/>
          </a:xfrm>
          <a:prstGeom prst="rect">
            <a:avLst/>
          </a:prstGeom>
        </p:spPr>
      </p:pic>
      <p:sp>
        <p:nvSpPr>
          <p:cNvPr id="8" name="Title Placeholder 15">
            <a:extLst>
              <a:ext uri="{FF2B5EF4-FFF2-40B4-BE49-F238E27FC236}">
                <a16:creationId xmlns:a16="http://schemas.microsoft.com/office/drawing/2014/main" id="{9F7DCE49-9C18-575F-EE06-2A0BB5527DC2}"/>
              </a:ext>
            </a:extLst>
          </p:cNvPr>
          <p:cNvSpPr>
            <a:spLocks noGrp="1"/>
          </p:cNvSpPr>
          <p:nvPr>
            <p:ph type="title" hasCustomPrompt="1"/>
          </p:nvPr>
        </p:nvSpPr>
        <p:spPr>
          <a:xfrm>
            <a:off x="1193808" y="1778246"/>
            <a:ext cx="9815568" cy="704257"/>
          </a:xfrm>
          <a:prstGeom prst="rect">
            <a:avLst/>
          </a:prstGeom>
        </p:spPr>
        <p:txBody>
          <a:bodyPr vert="horz" lIns="91440" tIns="45720" rIns="91440" bIns="45720" rtlCol="0" anchor="t" anchorCtr="0">
            <a:noAutofit/>
          </a:bodyPr>
          <a:lstStyle>
            <a:lvl1pPr algn="l">
              <a:defRPr/>
            </a:lvl1pPr>
          </a:lstStyle>
          <a:p>
            <a:r>
              <a:rPr lang="en-US"/>
              <a:t>This is Your Headline</a:t>
            </a:r>
          </a:p>
        </p:txBody>
      </p:sp>
      <p:pic>
        <p:nvPicPr>
          <p:cNvPr id="3" name="Picture 2" descr="A blue and black sign&#10;&#10;Description automatically generated">
            <a:extLst>
              <a:ext uri="{FF2B5EF4-FFF2-40B4-BE49-F238E27FC236}">
                <a16:creationId xmlns:a16="http://schemas.microsoft.com/office/drawing/2014/main" id="{48DD9BD3-2618-F7D6-687A-07AB3BE9B5BC}"/>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2" name="Text Placeholder 17">
            <a:extLst>
              <a:ext uri="{FF2B5EF4-FFF2-40B4-BE49-F238E27FC236}">
                <a16:creationId xmlns:a16="http://schemas.microsoft.com/office/drawing/2014/main" id="{74BF43D6-D725-9593-426D-EE2036310B04}"/>
              </a:ext>
            </a:extLst>
          </p:cNvPr>
          <p:cNvSpPr>
            <a:spLocks noGrp="1"/>
          </p:cNvSpPr>
          <p:nvPr>
            <p:ph idx="1"/>
          </p:nvPr>
        </p:nvSpPr>
        <p:spPr>
          <a:xfrm>
            <a:off x="1193808" y="2608729"/>
            <a:ext cx="9364663" cy="1837765"/>
          </a:xfrm>
          <a:prstGeom prst="rect">
            <a:avLst/>
          </a:prstGeom>
        </p:spPr>
        <p:txBody>
          <a:bodyPr vert="horz" lIns="91440" tIns="45720" rIns="91440" bIns="45720" rtlCol="0">
            <a:noAutofit/>
          </a:bodyPr>
          <a:lstStyle>
            <a:lvl1pPr>
              <a:defRPr b="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3608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artial B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8CFB09-D6AA-29AE-8CB9-D14986A85D43}"/>
              </a:ext>
            </a:extLst>
          </p:cNvPr>
          <p:cNvSpPr/>
          <p:nvPr userDrawn="1"/>
        </p:nvSpPr>
        <p:spPr>
          <a:xfrm>
            <a:off x="1270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1"/>
              </a:solidFill>
            </a:endParaRPr>
          </a:p>
        </p:txBody>
      </p:sp>
      <p:sp>
        <p:nvSpPr>
          <p:cNvPr id="12" name="Oval 11">
            <a:extLst>
              <a:ext uri="{FF2B5EF4-FFF2-40B4-BE49-F238E27FC236}">
                <a16:creationId xmlns:a16="http://schemas.microsoft.com/office/drawing/2014/main" id="{331960D1-2E18-74EA-5573-91DF9B8EF9C0}"/>
              </a:ext>
            </a:extLst>
          </p:cNvPr>
          <p:cNvSpPr/>
          <p:nvPr userDrawn="1"/>
        </p:nvSpPr>
        <p:spPr>
          <a:xfrm>
            <a:off x="4203700" y="0"/>
            <a:ext cx="6858000" cy="685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CF90DEEF-8729-FC24-EABC-3A18F2AC61DA}"/>
              </a:ext>
            </a:extLst>
          </p:cNvPr>
          <p:cNvSpPr/>
          <p:nvPr userDrawn="1"/>
        </p:nvSpPr>
        <p:spPr>
          <a:xfrm>
            <a:off x="0" y="0"/>
            <a:ext cx="7658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25D89A-74FB-4791-21C6-F25EDAFFBE40}"/>
              </a:ext>
            </a:extLst>
          </p:cNvPr>
          <p:cNvSpPr>
            <a:spLocks noGrp="1"/>
          </p:cNvSpPr>
          <p:nvPr>
            <p:ph type="title"/>
          </p:nvPr>
        </p:nvSpPr>
        <p:spPr>
          <a:xfrm>
            <a:off x="421341" y="394634"/>
            <a:ext cx="8557560" cy="704257"/>
          </a:xfrm>
        </p:spPr>
        <p:txBody>
          <a:bodyPr/>
          <a:lstStyle>
            <a:lvl1pPr>
              <a:defRPr sz="3600">
                <a:solidFill>
                  <a:schemeClr val="tx1"/>
                </a:solidFill>
              </a:defRPr>
            </a:lvl1pPr>
          </a:lstStyle>
          <a:p>
            <a:r>
              <a:rPr lang="en-US"/>
              <a:t>Click to edit Master title style</a:t>
            </a:r>
          </a:p>
        </p:txBody>
      </p:sp>
      <p:pic>
        <p:nvPicPr>
          <p:cNvPr id="15" name="Picture 14" descr="A blue and black sign&#10;&#10;Description automatically generated">
            <a:extLst>
              <a:ext uri="{FF2B5EF4-FFF2-40B4-BE49-F238E27FC236}">
                <a16:creationId xmlns:a16="http://schemas.microsoft.com/office/drawing/2014/main" id="{7B2E9339-617A-003C-CAD0-BF86223DCB15}"/>
              </a:ext>
            </a:extLst>
          </p:cNvPr>
          <p:cNvPicPr>
            <a:picLocks noChangeAspect="1"/>
          </p:cNvPicPr>
          <p:nvPr userDrawn="1"/>
        </p:nvPicPr>
        <p:blipFill>
          <a:blip r:embed="rId2"/>
          <a:stretch>
            <a:fillRect/>
          </a:stretch>
        </p:blipFill>
        <p:spPr>
          <a:xfrm>
            <a:off x="421341" y="6257418"/>
            <a:ext cx="2049345" cy="347250"/>
          </a:xfrm>
          <a:prstGeom prst="rect">
            <a:avLst/>
          </a:prstGeom>
        </p:spPr>
      </p:pic>
    </p:spTree>
    <p:extLst>
      <p:ext uri="{BB962C8B-B14F-4D97-AF65-F5344CB8AC3E}">
        <p14:creationId xmlns:p14="http://schemas.microsoft.com/office/powerpoint/2010/main" val="40909622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Placeholder 15">
            <a:extLst>
              <a:ext uri="{FF2B5EF4-FFF2-40B4-BE49-F238E27FC236}">
                <a16:creationId xmlns:a16="http://schemas.microsoft.com/office/drawing/2014/main" id="{BCF25F47-E9B6-1B4D-5C54-3447F075A1C5}"/>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lvl1pPr>
              <a:defRPr sz="3600"/>
            </a:lvl1pPr>
          </a:lstStyle>
          <a:p>
            <a:r>
              <a:rPr lang="en-US"/>
              <a:t>Title Placement</a:t>
            </a:r>
          </a:p>
        </p:txBody>
      </p:sp>
      <p:sp>
        <p:nvSpPr>
          <p:cNvPr id="6" name="Text Placeholder 17">
            <a:extLst>
              <a:ext uri="{FF2B5EF4-FFF2-40B4-BE49-F238E27FC236}">
                <a16:creationId xmlns:a16="http://schemas.microsoft.com/office/drawing/2014/main" id="{FF08CE58-E46C-6220-7A90-24B7B2882F3F}"/>
              </a:ext>
            </a:extLst>
          </p:cNvPr>
          <p:cNvSpPr>
            <a:spLocks noGrp="1"/>
          </p:cNvSpPr>
          <p:nvPr>
            <p:ph idx="10"/>
          </p:nvPr>
        </p:nvSpPr>
        <p:spPr>
          <a:xfrm>
            <a:off x="5053808" y="1317624"/>
            <a:ext cx="6721882"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3863F1EC-CDB6-C9D3-2E44-8CCE09604DF1}"/>
              </a:ext>
            </a:extLst>
          </p:cNvPr>
          <p:cNvSpPr>
            <a:spLocks noGrp="1"/>
          </p:cNvSpPr>
          <p:nvPr>
            <p:ph sz="quarter" idx="12"/>
          </p:nvPr>
        </p:nvSpPr>
        <p:spPr>
          <a:xfrm>
            <a:off x="416310" y="1317160"/>
            <a:ext cx="3709603" cy="4720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868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Placeholder 15">
            <a:extLst>
              <a:ext uri="{FF2B5EF4-FFF2-40B4-BE49-F238E27FC236}">
                <a16:creationId xmlns:a16="http://schemas.microsoft.com/office/drawing/2014/main" id="{BCF25F47-E9B6-1B4D-5C54-3447F075A1C5}"/>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p>
            <a:r>
              <a:rPr lang="en-US"/>
              <a:t>Title Placement</a:t>
            </a:r>
          </a:p>
        </p:txBody>
      </p:sp>
      <p:sp>
        <p:nvSpPr>
          <p:cNvPr id="5" name="Text Placeholder 17">
            <a:extLst>
              <a:ext uri="{FF2B5EF4-FFF2-40B4-BE49-F238E27FC236}">
                <a16:creationId xmlns:a16="http://schemas.microsoft.com/office/drawing/2014/main" id="{48F2343F-77EF-3916-E13C-5544B4783E66}"/>
              </a:ext>
            </a:extLst>
          </p:cNvPr>
          <p:cNvSpPr>
            <a:spLocks noGrp="1"/>
          </p:cNvSpPr>
          <p:nvPr>
            <p:ph idx="1"/>
          </p:nvPr>
        </p:nvSpPr>
        <p:spPr>
          <a:xfrm>
            <a:off x="430212"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FF08CE58-E46C-6220-7A90-24B7B2882F3F}"/>
              </a:ext>
            </a:extLst>
          </p:cNvPr>
          <p:cNvSpPr>
            <a:spLocks noGrp="1"/>
          </p:cNvSpPr>
          <p:nvPr>
            <p:ph idx="10"/>
          </p:nvPr>
        </p:nvSpPr>
        <p:spPr>
          <a:xfrm>
            <a:off x="8146858"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7">
            <a:extLst>
              <a:ext uri="{FF2B5EF4-FFF2-40B4-BE49-F238E27FC236}">
                <a16:creationId xmlns:a16="http://schemas.microsoft.com/office/drawing/2014/main" id="{C9C5FAAB-F57A-7162-0586-566460B3E318}"/>
              </a:ext>
            </a:extLst>
          </p:cNvPr>
          <p:cNvSpPr>
            <a:spLocks noGrp="1"/>
          </p:cNvSpPr>
          <p:nvPr>
            <p:ph idx="11"/>
          </p:nvPr>
        </p:nvSpPr>
        <p:spPr>
          <a:xfrm>
            <a:off x="4288535"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3903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241349-D348-B847-1B33-7E57B57C5CE9}"/>
              </a:ext>
            </a:extLst>
          </p:cNvPr>
          <p:cNvPicPr>
            <a:picLocks noChangeAspect="1"/>
          </p:cNvPicPr>
          <p:nvPr userDrawn="1"/>
        </p:nvPicPr>
        <p:blipFill>
          <a:blip r:embed="rId2"/>
          <a:srcRect/>
          <a:stretch/>
        </p:blipFill>
        <p:spPr>
          <a:xfrm>
            <a:off x="2468" y="1389"/>
            <a:ext cx="12189532" cy="6856611"/>
          </a:xfrm>
          <a:prstGeom prst="rect">
            <a:avLst/>
          </a:prstGeom>
        </p:spPr>
      </p:pic>
      <p:sp>
        <p:nvSpPr>
          <p:cNvPr id="9" name="Text Placeholder 3">
            <a:extLst>
              <a:ext uri="{FF2B5EF4-FFF2-40B4-BE49-F238E27FC236}">
                <a16:creationId xmlns:a16="http://schemas.microsoft.com/office/drawing/2014/main" id="{07CE87BD-9F87-39ED-8E92-0C49E86B569F}"/>
              </a:ext>
            </a:extLst>
          </p:cNvPr>
          <p:cNvSpPr>
            <a:spLocks noGrp="1"/>
          </p:cNvSpPr>
          <p:nvPr>
            <p:ph type="body" sz="quarter" idx="10" hasCustomPrompt="1"/>
          </p:nvPr>
        </p:nvSpPr>
        <p:spPr>
          <a:xfrm>
            <a:off x="421340" y="3051116"/>
            <a:ext cx="6250923" cy="755767"/>
          </a:xfrm>
        </p:spPr>
        <p:txBody>
          <a:bodyPr/>
          <a:lstStyle>
            <a:lvl1pPr marL="0" indent="0">
              <a:buNone/>
              <a:defRPr sz="5400">
                <a:solidFill>
                  <a:srgbClr val="2C5697"/>
                </a:solidFill>
              </a:defRPr>
            </a:lvl1pPr>
          </a:lstStyle>
          <a:p>
            <a:pPr lvl="0"/>
            <a:r>
              <a:rPr lang="en-US"/>
              <a:t>Thank you.</a:t>
            </a:r>
          </a:p>
        </p:txBody>
      </p:sp>
      <p:pic>
        <p:nvPicPr>
          <p:cNvPr id="11" name="Picture 10" descr="A blue and black sign&#10;&#10;Description automatically generated">
            <a:extLst>
              <a:ext uri="{FF2B5EF4-FFF2-40B4-BE49-F238E27FC236}">
                <a16:creationId xmlns:a16="http://schemas.microsoft.com/office/drawing/2014/main" id="{16ECFA75-3783-555B-DA1A-6C65B56367AE}"/>
              </a:ext>
            </a:extLst>
          </p:cNvPr>
          <p:cNvPicPr>
            <a:picLocks noChangeAspect="1"/>
          </p:cNvPicPr>
          <p:nvPr userDrawn="1"/>
        </p:nvPicPr>
        <p:blipFill>
          <a:blip r:embed="rId3"/>
          <a:stretch>
            <a:fillRect/>
          </a:stretch>
        </p:blipFill>
        <p:spPr>
          <a:xfrm>
            <a:off x="421341" y="6257418"/>
            <a:ext cx="2049345" cy="347250"/>
          </a:xfrm>
          <a:prstGeom prst="rect">
            <a:avLst/>
          </a:prstGeom>
        </p:spPr>
      </p:pic>
    </p:spTree>
    <p:extLst>
      <p:ext uri="{BB962C8B-B14F-4D97-AF65-F5344CB8AC3E}">
        <p14:creationId xmlns:p14="http://schemas.microsoft.com/office/powerpoint/2010/main" val="35675872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52957" y="6302173"/>
            <a:ext cx="1989031" cy="277340"/>
          </a:xfrm>
          <a:prstGeom prst="rect">
            <a:avLst/>
          </a:prstGeom>
        </p:spPr>
      </p:pic>
      <p:sp>
        <p:nvSpPr>
          <p:cNvPr id="2" name="Holder 2"/>
          <p:cNvSpPr>
            <a:spLocks noGrp="1"/>
          </p:cNvSpPr>
          <p:nvPr>
            <p:ph type="title"/>
          </p:nvPr>
        </p:nvSpPr>
        <p:spPr/>
        <p:txBody>
          <a:bodyPr lIns="0" tIns="0" rIns="0" bIns="0"/>
          <a:lstStyle>
            <a:lvl1pPr>
              <a:defRPr sz="3600" b="1" i="0">
                <a:solidFill>
                  <a:srgbClr val="29559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400" b="1" i="0">
                <a:solidFill>
                  <a:srgbClr val="E2762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295597"/>
                </a:solidFill>
                <a:latin typeface="Arial"/>
                <a:cs typeface="Arial"/>
              </a:defRPr>
            </a:lvl1pPr>
          </a:lstStyle>
          <a:p>
            <a:pPr marL="12700" marR="5080">
              <a:lnSpc>
                <a:spcPct val="100000"/>
              </a:lnSpc>
              <a:spcBef>
                <a:spcPts val="20"/>
              </a:spcBef>
            </a:pPr>
            <a:r>
              <a:t>CONFIDENTIAL</a:t>
            </a:r>
            <a:r>
              <a:rPr spc="-15"/>
              <a:t> </a:t>
            </a:r>
            <a:r>
              <a:t>–</a:t>
            </a:r>
            <a:r>
              <a:rPr spc="-35"/>
              <a:t> </a:t>
            </a:r>
            <a:r>
              <a:t>Contains</a:t>
            </a:r>
            <a:r>
              <a:rPr spc="-20"/>
              <a:t> </a:t>
            </a:r>
            <a:r>
              <a:t>proprietary</a:t>
            </a:r>
            <a:r>
              <a:rPr spc="-15"/>
              <a:t> </a:t>
            </a:r>
            <a:r>
              <a:rPr spc="-10"/>
              <a:t>information. </a:t>
            </a:r>
            <a:r>
              <a:t>Not</a:t>
            </a:r>
            <a:r>
              <a:rPr spc="-30"/>
              <a:t> </a:t>
            </a:r>
            <a:r>
              <a:t>intended</a:t>
            </a:r>
            <a:r>
              <a:rPr spc="-15"/>
              <a:t> </a:t>
            </a:r>
            <a:r>
              <a:t>for</a:t>
            </a:r>
            <a:r>
              <a:rPr spc="-35"/>
              <a:t> </a:t>
            </a:r>
            <a:r>
              <a:t>external</a:t>
            </a:r>
            <a:r>
              <a:rPr spc="-15"/>
              <a:t> </a:t>
            </a:r>
            <a:r>
              <a:rPr spc="-10"/>
              <a:t>distribution.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6" name="Holder 6"/>
          <p:cNvSpPr>
            <a:spLocks noGrp="1"/>
          </p:cNvSpPr>
          <p:nvPr>
            <p:ph type="sldNum" sz="quarter" idx="7"/>
          </p:nvPr>
        </p:nvSpPr>
        <p:spPr/>
        <p:txBody>
          <a:bodyPr lIns="0" tIns="0" rIns="0" bIns="0"/>
          <a:lstStyle>
            <a:lvl1pPr>
              <a:defRPr sz="1000" b="0" i="0">
                <a:solidFill>
                  <a:srgbClr val="295597"/>
                </a:solidFill>
                <a:latin typeface="Arial"/>
                <a:cs typeface="Arial"/>
              </a:defRPr>
            </a:lvl1pPr>
          </a:lstStyle>
          <a:p>
            <a:pPr marL="38100">
              <a:lnSpc>
                <a:spcPct val="100000"/>
              </a:lnSpc>
              <a:spcBef>
                <a:spcPts val="5"/>
              </a:spcBef>
            </a:pPr>
            <a:fld id="{81D60167-4931-47E6-BA6A-407CBD079E47}" type="slidenum">
              <a:rPr spc="-50" dirty="0"/>
              <a:t>‹#›</a:t>
            </a:fld>
            <a:endParaRPr spc="-50"/>
          </a:p>
        </p:txBody>
      </p:sp>
    </p:spTree>
    <p:extLst>
      <p:ext uri="{BB962C8B-B14F-4D97-AF65-F5344CB8AC3E}">
        <p14:creationId xmlns:p14="http://schemas.microsoft.com/office/powerpoint/2010/main" val="14787296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5882271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2C9585-A121-7C92-3C95-418DB8E1C6D6}"/>
              </a:ext>
            </a:extLst>
          </p:cNvPr>
          <p:cNvSpPr>
            <a:spLocks noGrp="1"/>
          </p:cNvSpPr>
          <p:nvPr>
            <p:ph type="dt" sz="half" idx="10"/>
          </p:nvPr>
        </p:nvSpPr>
        <p:spPr/>
        <p:txBody>
          <a:bodyPr/>
          <a:lstStyle>
            <a:lvl1pPr>
              <a:defRPr/>
            </a:lvl1pPr>
          </a:lstStyle>
          <a:p>
            <a:pPr>
              <a:defRPr/>
            </a:pPr>
            <a:fld id="{171587D7-C1D7-D848-A981-A98E99FE21DE}" type="datetimeFigureOut">
              <a:rPr lang="en-US"/>
              <a:pPr>
                <a:defRPr/>
              </a:pPr>
              <a:t>6/1/26</a:t>
            </a:fld>
            <a:endParaRPr lang="en-US"/>
          </a:p>
        </p:txBody>
      </p:sp>
      <p:sp>
        <p:nvSpPr>
          <p:cNvPr id="4" name="Footer Placeholder 4">
            <a:extLst>
              <a:ext uri="{FF2B5EF4-FFF2-40B4-BE49-F238E27FC236}">
                <a16:creationId xmlns:a16="http://schemas.microsoft.com/office/drawing/2014/main" id="{DB1127FA-F31C-F94B-8BD5-2712ABCF7DD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546DB3-14D0-64B6-34F1-0944CA97FDA7}"/>
              </a:ext>
            </a:extLst>
          </p:cNvPr>
          <p:cNvSpPr>
            <a:spLocks noGrp="1"/>
          </p:cNvSpPr>
          <p:nvPr>
            <p:ph type="sldNum" sz="quarter" idx="12"/>
          </p:nvPr>
        </p:nvSpPr>
        <p:spPr/>
        <p:txBody>
          <a:bodyPr/>
          <a:lstStyle>
            <a:lvl1pPr>
              <a:defRPr/>
            </a:lvl1pPr>
          </a:lstStyle>
          <a:p>
            <a:pPr>
              <a:defRPr/>
            </a:pPr>
            <a:fld id="{C8022230-7A4F-BD4A-B041-7D1140793ECA}" type="slidenum">
              <a:rPr lang="en-US"/>
              <a:pPr>
                <a:defRPr/>
              </a:pPr>
              <a:t>‹#›</a:t>
            </a:fld>
            <a:endParaRPr lang="en-US"/>
          </a:p>
        </p:txBody>
      </p:sp>
    </p:spTree>
    <p:extLst>
      <p:ext uri="{BB962C8B-B14F-4D97-AF65-F5344CB8AC3E}">
        <p14:creationId xmlns:p14="http://schemas.microsoft.com/office/powerpoint/2010/main" val="34507008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38201" y="1941534"/>
            <a:ext cx="10515600" cy="38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p:nvPr>
        </p:nvSpPr>
        <p:spPr>
          <a:xfrm>
            <a:off x="838201" y="1433425"/>
            <a:ext cx="10516800" cy="432954"/>
          </a:xfrm>
        </p:spPr>
        <p:txBody>
          <a:bodyPr/>
          <a:lstStyle>
            <a:lvl1pPr marL="0" indent="0">
              <a:buNone/>
              <a:defRPr b="0">
                <a:solidFill>
                  <a:schemeClr val="bg1">
                    <a:lumMod val="50000"/>
                  </a:schemeClr>
                </a:solidFill>
                <a:latin typeface="+mj-lt"/>
              </a:defRPr>
            </a:lvl1pPr>
            <a:lvl2pPr marL="457063" indent="0">
              <a:buNone/>
              <a:defRPr>
                <a:latin typeface="+mj-lt"/>
              </a:defRPr>
            </a:lvl2pPr>
            <a:lvl3pPr marL="914126" indent="0">
              <a:buNone/>
              <a:defRPr>
                <a:latin typeface="+mj-lt"/>
              </a:defRPr>
            </a:lvl3pPr>
            <a:lvl4pPr marL="1371189" indent="0">
              <a:buNone/>
              <a:defRPr>
                <a:latin typeface="+mj-lt"/>
              </a:defRPr>
            </a:lvl4pPr>
            <a:lvl5pPr marL="1828251" indent="0">
              <a:buNone/>
              <a:defRPr>
                <a:latin typeface="+mj-lt"/>
              </a:defRPr>
            </a:lvl5pPr>
          </a:lstStyle>
          <a:p>
            <a:pPr lvl="0"/>
            <a:r>
              <a:rPr lang="en-US"/>
              <a:t>Click to edit Master text styles</a:t>
            </a:r>
          </a:p>
        </p:txBody>
      </p:sp>
      <p:sp>
        <p:nvSpPr>
          <p:cNvPr id="4" name="Footer Placeholder 4">
            <a:extLst>
              <a:ext uri="{FF2B5EF4-FFF2-40B4-BE49-F238E27FC236}">
                <a16:creationId xmlns:a16="http://schemas.microsoft.com/office/drawing/2014/main" id="{6155D788-DF1A-34E9-0EA4-36E12D082B20}"/>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33231851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68545" y="-48209"/>
            <a:ext cx="12329097" cy="6858000"/>
          </a:xfrm>
          <a:prstGeom prst="rect">
            <a:avLst/>
          </a:prstGeom>
          <a:effectLst>
            <a:softEdge rad="12700"/>
          </a:effectLst>
        </p:spPr>
      </p:pic>
      <p:cxnSp>
        <p:nvCxnSpPr>
          <p:cNvPr id="5" name="Straight Connector 4"/>
          <p:cNvCxnSpPr/>
          <p:nvPr userDrawn="1"/>
        </p:nvCxnSpPr>
        <p:spPr>
          <a:xfrm>
            <a:off x="0" y="67818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381000"/>
            <a:ext cx="34882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09600" y="2590808"/>
            <a:ext cx="10972800" cy="2362199"/>
          </a:xfrm>
        </p:spPr>
        <p:txBody>
          <a:bodyPr tIns="91440" bIns="91440"/>
          <a:lstStyle>
            <a:lvl1pPr algn="r">
              <a:defRPr/>
            </a:lvl1pPr>
          </a:lstStyle>
          <a:p>
            <a:r>
              <a:rPr lang="en-US" dirty="0"/>
              <a:t>Click to edit Master title style</a:t>
            </a:r>
          </a:p>
        </p:txBody>
      </p:sp>
      <p:sp>
        <p:nvSpPr>
          <p:cNvPr id="3" name="Subtitle 2"/>
          <p:cNvSpPr>
            <a:spLocks noGrp="1"/>
          </p:cNvSpPr>
          <p:nvPr>
            <p:ph type="subTitle" idx="1"/>
          </p:nvPr>
        </p:nvSpPr>
        <p:spPr>
          <a:xfrm>
            <a:off x="609600" y="4953000"/>
            <a:ext cx="10972800" cy="1752600"/>
          </a:xfrm>
        </p:spPr>
        <p:txBody>
          <a:bodyPr tIns="91440" bIns="91440" anchor="ctr"/>
          <a:lstStyle>
            <a:lvl1pPr marL="0" indent="0" algn="r">
              <a:spcBef>
                <a:spcPts val="0"/>
              </a:spcBef>
              <a:buNone/>
              <a:defRPr>
                <a:solidFill>
                  <a:srgbClr val="77777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431052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itchFamily="34" charset="0"/>
              </a:defRPr>
            </a:lvl1pPr>
          </a:lstStyle>
          <a:p>
            <a:pPr>
              <a:defRPr/>
            </a:pPr>
            <a:fld id="{A886AEB0-80A4-4013-A3AD-3DEC3FB8C687}" type="slidenum">
              <a:rPr lang="en-US" altLang="en-US"/>
              <a:pPr>
                <a:defRPr/>
              </a:pPr>
              <a:t>‹#›</a:t>
            </a:fld>
            <a:endParaRPr lang="en-US" altLang="en-US"/>
          </a:p>
        </p:txBody>
      </p:sp>
    </p:spTree>
    <p:extLst>
      <p:ext uri="{BB962C8B-B14F-4D97-AF65-F5344CB8AC3E}">
        <p14:creationId xmlns:p14="http://schemas.microsoft.com/office/powerpoint/2010/main" val="42678805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4545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6086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4406910"/>
            <a:ext cx="103632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359301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8725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5974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990601"/>
            <a:ext cx="5386917"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24" y="1564134"/>
            <a:ext cx="5386917"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90" y="990601"/>
            <a:ext cx="5389033"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1600206"/>
            <a:ext cx="5389033"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3510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42134309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9527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26" y="27305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36973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89717" y="480061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07413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625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163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828800" y="50292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3"/>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23013346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279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573A5-8AB9-4BDC-8703-462D2DAC6263}"/>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6">
            <a:extLst>
              <a:ext uri="{FF2B5EF4-FFF2-40B4-BE49-F238E27FC236}">
                <a16:creationId xmlns:a16="http://schemas.microsoft.com/office/drawing/2014/main" id="{EDE175D7-4B07-FF9D-4560-65CF6B35C452}"/>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F12FBACB-0BC8-B0B9-DE87-D30ADBCE7CA6}"/>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
        <p:nvSpPr>
          <p:cNvPr id="8" name="Text Placeholder 4">
            <a:extLst>
              <a:ext uri="{FF2B5EF4-FFF2-40B4-BE49-F238E27FC236}">
                <a16:creationId xmlns:a16="http://schemas.microsoft.com/office/drawing/2014/main" id="{7396EDC2-302D-F5E0-A61F-3CE9B1708318}"/>
              </a:ext>
            </a:extLst>
          </p:cNvPr>
          <p:cNvSpPr>
            <a:spLocks noGrp="1"/>
          </p:cNvSpPr>
          <p:nvPr>
            <p:ph type="body" sz="quarter" idx="10"/>
          </p:nvPr>
        </p:nvSpPr>
        <p:spPr>
          <a:xfrm>
            <a:off x="304800" y="1092201"/>
            <a:ext cx="5636871"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0F761E77-AC22-1FD1-A3B1-6163B5CCC7A8}"/>
              </a:ext>
            </a:extLst>
          </p:cNvPr>
          <p:cNvSpPr>
            <a:spLocks noGrp="1"/>
          </p:cNvSpPr>
          <p:nvPr>
            <p:ph type="body" sz="quarter" idx="11"/>
          </p:nvPr>
        </p:nvSpPr>
        <p:spPr>
          <a:xfrm>
            <a:off x="6246471" y="1092201"/>
            <a:ext cx="5640728"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07445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22EA2-DB1E-030A-2BC2-B42157968B0C}"/>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 Placeholder 2">
            <a:extLst>
              <a:ext uri="{FF2B5EF4-FFF2-40B4-BE49-F238E27FC236}">
                <a16:creationId xmlns:a16="http://schemas.microsoft.com/office/drawing/2014/main" id="{B83A5AE2-81F8-E7D5-138D-534C04AE86E3}"/>
              </a:ext>
            </a:extLst>
          </p:cNvPr>
          <p:cNvSpPr>
            <a:spLocks noGrp="1"/>
          </p:cNvSpPr>
          <p:nvPr>
            <p:ph type="body" idx="1"/>
          </p:nvPr>
        </p:nvSpPr>
        <p:spPr>
          <a:xfrm>
            <a:off x="304800" y="1107252"/>
            <a:ext cx="5692776" cy="823912"/>
          </a:xfrm>
        </p:spPr>
        <p:txBody>
          <a:bodyPr anchor="ctr">
            <a:noAutofit/>
          </a:bodyPr>
          <a:lstStyle>
            <a:lvl1pPr marL="0" indent="0" algn="l">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978E780C-6953-3E17-2E28-D6ECF4FCE863}"/>
              </a:ext>
            </a:extLst>
          </p:cNvPr>
          <p:cNvSpPr>
            <a:spLocks noGrp="1"/>
          </p:cNvSpPr>
          <p:nvPr>
            <p:ph type="body" sz="quarter" idx="3"/>
          </p:nvPr>
        </p:nvSpPr>
        <p:spPr>
          <a:xfrm>
            <a:off x="6206384" y="1107252"/>
            <a:ext cx="5693664" cy="823912"/>
          </a:xfrm>
        </p:spPr>
        <p:txBody>
          <a:bodyPr anchor="ctr">
            <a:noAutofit/>
          </a:bodyPr>
          <a:lstStyle>
            <a:lvl1pPr marL="0" indent="0" algn="l">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7" name="Title 6">
            <a:extLst>
              <a:ext uri="{FF2B5EF4-FFF2-40B4-BE49-F238E27FC236}">
                <a16:creationId xmlns:a16="http://schemas.microsoft.com/office/drawing/2014/main" id="{94A485EC-6A8A-BED0-9EFD-5F2B13A2CF82}"/>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111F1C53-8D8A-9080-2BE6-38F90B837425}"/>
              </a:ext>
            </a:extLst>
          </p:cNvPr>
          <p:cNvSpPr>
            <a:spLocks noGrp="1"/>
          </p:cNvSpPr>
          <p:nvPr>
            <p:ph type="ftr" sz="quarter" idx="10"/>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
        <p:nvSpPr>
          <p:cNvPr id="11" name="Text Placeholder 10">
            <a:extLst>
              <a:ext uri="{FF2B5EF4-FFF2-40B4-BE49-F238E27FC236}">
                <a16:creationId xmlns:a16="http://schemas.microsoft.com/office/drawing/2014/main" id="{552D07F0-7C12-3F96-4A4A-2053076C0754}"/>
              </a:ext>
            </a:extLst>
          </p:cNvPr>
          <p:cNvSpPr>
            <a:spLocks noGrp="1"/>
          </p:cNvSpPr>
          <p:nvPr>
            <p:ph type="body" sz="quarter" idx="11"/>
          </p:nvPr>
        </p:nvSpPr>
        <p:spPr>
          <a:xfrm>
            <a:off x="304801" y="1930400"/>
            <a:ext cx="5693833" cy="3685117"/>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D1AB8193-1E2D-C01A-CF46-0100DC9E20B2}"/>
              </a:ext>
            </a:extLst>
          </p:cNvPr>
          <p:cNvSpPr>
            <a:spLocks noGrp="1"/>
          </p:cNvSpPr>
          <p:nvPr>
            <p:ph type="body" sz="quarter" idx="12"/>
          </p:nvPr>
        </p:nvSpPr>
        <p:spPr>
          <a:xfrm>
            <a:off x="6206385" y="1930400"/>
            <a:ext cx="5693833" cy="3685117"/>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2997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5235870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42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With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10CA3-65FA-C8AE-0E31-70D28A37B229}"/>
              </a:ext>
            </a:extLst>
          </p:cNvPr>
          <p:cNvSpPr/>
          <p:nvPr/>
        </p:nvSpPr>
        <p:spPr>
          <a:xfrm>
            <a:off x="0" y="866010"/>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6">
            <a:extLst>
              <a:ext uri="{FF2B5EF4-FFF2-40B4-BE49-F238E27FC236}">
                <a16:creationId xmlns:a16="http://schemas.microsoft.com/office/drawing/2014/main" id="{FD2845BB-FB50-4E34-FFB2-FF75DF5BF294}"/>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9F98C11-A930-1281-2D29-847201E5C031}"/>
              </a:ext>
            </a:extLst>
          </p:cNvPr>
          <p:cNvSpPr>
            <a:spLocks noGrp="1"/>
          </p:cNvSpPr>
          <p:nvPr>
            <p:ph type="ftr" sz="quarter" idx="3"/>
          </p:nvPr>
        </p:nvSpPr>
        <p:spPr>
          <a:xfrm>
            <a:off x="271670" y="6300355"/>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9518928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2F4D-6C95-1016-E3BB-B8B88B0A1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C5D665-62A6-C0AB-C11D-61CADF49A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D7F50-C2C1-9216-1DDD-961A101B0B87}"/>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C5713601-4D24-C217-E4C4-ED5087792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C4F00-FA31-DCB4-ABCA-4AC29E0491DB}"/>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7" name="Picture 6">
            <a:extLst>
              <a:ext uri="{FF2B5EF4-FFF2-40B4-BE49-F238E27FC236}">
                <a16:creationId xmlns:a16="http://schemas.microsoft.com/office/drawing/2014/main" id="{A437D174-5E47-C2A8-2BA1-761C9582FA90}"/>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68545" y="-48209"/>
            <a:ext cx="12329097" cy="6858000"/>
          </a:xfrm>
          <a:prstGeom prst="rect">
            <a:avLst/>
          </a:prstGeom>
          <a:effectLst>
            <a:softEdge rad="12700"/>
          </a:effectLst>
        </p:spPr>
      </p:pic>
      <p:cxnSp>
        <p:nvCxnSpPr>
          <p:cNvPr id="8" name="Straight Connector 7">
            <a:extLst>
              <a:ext uri="{FF2B5EF4-FFF2-40B4-BE49-F238E27FC236}">
                <a16:creationId xmlns:a16="http://schemas.microsoft.com/office/drawing/2014/main" id="{57B18464-2F4A-0CA0-761A-40A1BF8EDC47}"/>
              </a:ext>
            </a:extLst>
          </p:cNvPr>
          <p:cNvCxnSpPr/>
          <p:nvPr userDrawn="1"/>
        </p:nvCxnSpPr>
        <p:spPr>
          <a:xfrm>
            <a:off x="0" y="67818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918EC72-F4F7-D6BC-5A35-B14AC1B5E7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381000"/>
            <a:ext cx="34882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EB36D12A-7706-A29F-3083-D6DABB913B34}"/>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2575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D8F4-FB31-AC0C-C824-9DE9DB6F3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C92CD-0C91-24E5-B2AE-02C0983E0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6D8EB-32F9-1B7A-810C-13C469A92FD3}"/>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822B153C-2D86-9266-C53A-F4E9414AF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8E6DE-1C10-FCBD-69D2-D36A22890922}"/>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7" name="Picture 6">
            <a:extLst>
              <a:ext uri="{FF2B5EF4-FFF2-40B4-BE49-F238E27FC236}">
                <a16:creationId xmlns:a16="http://schemas.microsoft.com/office/drawing/2014/main" id="{BFD722DD-2F01-43F9-8A23-4823E79ADD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3D063DE-1969-A523-62E6-7D929518F4DD}"/>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8470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AE61-CF4D-54C5-E9AC-C3F346CCF8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8465C4-4A75-9AB1-C98D-7184121502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116D8-3244-7C31-0E3C-ED8AE06A4FB4}"/>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9F1E320D-D75B-C0A5-F3F7-D8D4B2D91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C57A0-9974-6E80-19BD-962FB12F7FDF}"/>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7" name="Picture 6">
            <a:extLst>
              <a:ext uri="{FF2B5EF4-FFF2-40B4-BE49-F238E27FC236}">
                <a16:creationId xmlns:a16="http://schemas.microsoft.com/office/drawing/2014/main" id="{3856AFF3-CB35-865E-6AE8-2BD96B5546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A52349B6-62E1-140F-128D-B50EB122BACA}"/>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504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4C2B-D1A2-0AEC-6BB8-BF706B64B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48F94-D9CB-9399-D851-79AA07363C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B95E2-FA1C-A897-B04C-D31AF05695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33B683-2648-EACA-9DD5-4900D9E8D9E9}"/>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6" name="Footer Placeholder 5">
            <a:extLst>
              <a:ext uri="{FF2B5EF4-FFF2-40B4-BE49-F238E27FC236}">
                <a16:creationId xmlns:a16="http://schemas.microsoft.com/office/drawing/2014/main" id="{AE57F345-488D-6E77-4F52-734AA490B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78BA5-DE34-BEEB-9328-70B8928B512F}"/>
              </a:ext>
            </a:extLst>
          </p:cNvPr>
          <p:cNvSpPr>
            <a:spLocks noGrp="1"/>
          </p:cNvSpPr>
          <p:nvPr>
            <p:ph type="sldNum" sz="quarter" idx="12"/>
          </p:nvPr>
        </p:nvSpPr>
        <p:spPr/>
        <p:txBody>
          <a:bodyPr/>
          <a:lstStyle/>
          <a:p>
            <a:fld id="{4F836461-24AA-394B-8F13-2D1ED3475357}" type="slidenum">
              <a:rPr lang="en-US" smtClean="0"/>
              <a:t>‹#›</a:t>
            </a:fld>
            <a:endParaRPr lang="en-US"/>
          </a:p>
        </p:txBody>
      </p:sp>
      <p:cxnSp>
        <p:nvCxnSpPr>
          <p:cNvPr id="8" name="Straight Connector 7">
            <a:extLst>
              <a:ext uri="{FF2B5EF4-FFF2-40B4-BE49-F238E27FC236}">
                <a16:creationId xmlns:a16="http://schemas.microsoft.com/office/drawing/2014/main" id="{F231036B-62F3-09A1-707C-9298D6A1C260}"/>
              </a:ext>
            </a:extLst>
          </p:cNvPr>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9" name="Picture 7">
            <a:extLst>
              <a:ext uri="{FF2B5EF4-FFF2-40B4-BE49-F238E27FC236}">
                <a16:creationId xmlns:a16="http://schemas.microsoft.com/office/drawing/2014/main" id="{FFC65F87-95D2-5AA7-B2FE-32068200C3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271103B6-1A80-4EDF-845C-48635062D5B5}"/>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3881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605E-D7CC-130E-9013-81DEBF9931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B0FD-3D66-F755-9F73-BA2A3D29F5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067277-5B07-A082-971A-AD87F2470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0B534A-007E-662C-1449-E414F2DB5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B2EE0-469E-0B73-DE7C-527F99F5F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2C203E-9675-0BA1-D1F2-9442FADC1C28}"/>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8" name="Footer Placeholder 7">
            <a:extLst>
              <a:ext uri="{FF2B5EF4-FFF2-40B4-BE49-F238E27FC236}">
                <a16:creationId xmlns:a16="http://schemas.microsoft.com/office/drawing/2014/main" id="{ED7EC984-43BB-2E65-15B3-883CD194D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9366D-EBC4-6E03-1504-D308A70C0B9B}"/>
              </a:ext>
            </a:extLst>
          </p:cNvPr>
          <p:cNvSpPr>
            <a:spLocks noGrp="1"/>
          </p:cNvSpPr>
          <p:nvPr>
            <p:ph type="sldNum" sz="quarter" idx="12"/>
          </p:nvPr>
        </p:nvSpPr>
        <p:spPr/>
        <p:txBody>
          <a:bodyPr/>
          <a:lstStyle/>
          <a:p>
            <a:fld id="{4F836461-24AA-394B-8F13-2D1ED3475357}" type="slidenum">
              <a:rPr lang="en-US" smtClean="0"/>
              <a:t>‹#›</a:t>
            </a:fld>
            <a:endParaRPr lang="en-US"/>
          </a:p>
        </p:txBody>
      </p:sp>
      <p:cxnSp>
        <p:nvCxnSpPr>
          <p:cNvPr id="10" name="Straight Connector 9">
            <a:extLst>
              <a:ext uri="{FF2B5EF4-FFF2-40B4-BE49-F238E27FC236}">
                <a16:creationId xmlns:a16="http://schemas.microsoft.com/office/drawing/2014/main" id="{C2E3EAC0-EE23-9B14-DD3C-93C1FDF3068D}"/>
              </a:ext>
            </a:extLst>
          </p:cNvPr>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4E21296-5728-DB57-4AE9-E2FACE86E9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BE2C3BC0-46C0-9253-0595-19BEE7CDF2BB}"/>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872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E08C-E1BE-E09E-B455-392E09BFF6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048C0A-C2A7-735C-09B8-DC75CC21E073}"/>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4" name="Footer Placeholder 3">
            <a:extLst>
              <a:ext uri="{FF2B5EF4-FFF2-40B4-BE49-F238E27FC236}">
                <a16:creationId xmlns:a16="http://schemas.microsoft.com/office/drawing/2014/main" id="{A6E6C968-F15D-77F8-46BA-618FF2F96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D0BDA-4ADC-C77C-6C87-96A5A44EA3C5}"/>
              </a:ext>
            </a:extLst>
          </p:cNvPr>
          <p:cNvSpPr>
            <a:spLocks noGrp="1"/>
          </p:cNvSpPr>
          <p:nvPr>
            <p:ph type="sldNum" sz="quarter" idx="12"/>
          </p:nvPr>
        </p:nvSpPr>
        <p:spPr/>
        <p:txBody>
          <a:bodyPr/>
          <a:lstStyle/>
          <a:p>
            <a:fld id="{4F836461-24AA-394B-8F13-2D1ED3475357}" type="slidenum">
              <a:rPr lang="en-US" smtClean="0"/>
              <a:t>‹#›</a:t>
            </a:fld>
            <a:endParaRPr lang="en-US"/>
          </a:p>
        </p:txBody>
      </p:sp>
      <p:cxnSp>
        <p:nvCxnSpPr>
          <p:cNvPr id="6" name="Straight Connector 5">
            <a:extLst>
              <a:ext uri="{FF2B5EF4-FFF2-40B4-BE49-F238E27FC236}">
                <a16:creationId xmlns:a16="http://schemas.microsoft.com/office/drawing/2014/main" id="{C8828CC1-081B-0D32-1631-778B414B53C0}"/>
              </a:ext>
            </a:extLst>
          </p:cNvPr>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3900FD16-C19E-BFBA-EFA1-1B680487EE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B3CFDC1F-07BA-DD7D-A838-546C317A017A}"/>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0120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FA826-88B6-BACA-63FE-D63EC7D7038E}"/>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3" name="Footer Placeholder 2">
            <a:extLst>
              <a:ext uri="{FF2B5EF4-FFF2-40B4-BE49-F238E27FC236}">
                <a16:creationId xmlns:a16="http://schemas.microsoft.com/office/drawing/2014/main" id="{95518DEF-8BA2-8FA0-BD72-4193F8D21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6C643-CBD4-5C63-6B20-B59D2251852A}"/>
              </a:ext>
            </a:extLst>
          </p:cNvPr>
          <p:cNvSpPr>
            <a:spLocks noGrp="1"/>
          </p:cNvSpPr>
          <p:nvPr>
            <p:ph type="sldNum" sz="quarter" idx="12"/>
          </p:nvPr>
        </p:nvSpPr>
        <p:spPr/>
        <p:txBody>
          <a:bodyPr/>
          <a:lstStyle/>
          <a:p>
            <a:fld id="{4F836461-24AA-394B-8F13-2D1ED3475357}" type="slidenum">
              <a:rPr lang="en-US" smtClean="0"/>
              <a:t>‹#›</a:t>
            </a:fld>
            <a:endParaRPr lang="en-US"/>
          </a:p>
        </p:txBody>
      </p:sp>
      <p:cxnSp>
        <p:nvCxnSpPr>
          <p:cNvPr id="5" name="Straight Connector 4">
            <a:extLst>
              <a:ext uri="{FF2B5EF4-FFF2-40B4-BE49-F238E27FC236}">
                <a16:creationId xmlns:a16="http://schemas.microsoft.com/office/drawing/2014/main" id="{8EDC4BA5-3275-DAA0-FA2B-44D7272067D1}"/>
              </a:ext>
            </a:extLst>
          </p:cNvPr>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a:extLst>
              <a:ext uri="{FF2B5EF4-FFF2-40B4-BE49-F238E27FC236}">
                <a16:creationId xmlns:a16="http://schemas.microsoft.com/office/drawing/2014/main" id="{CC5F1B7E-FE80-5B0B-98E7-D8DB109287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DFD3EF2-2537-FF9D-C8E0-C99671A602A1}"/>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954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E60B-4F99-F464-66A6-974D1F6C8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41B2DB-109F-4509-078B-BA9CC938F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E7927-BB54-3ABD-1AF3-908535E9C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02E03-A1BC-3101-AF6C-D06E8F5E9A5C}"/>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6" name="Footer Placeholder 5">
            <a:extLst>
              <a:ext uri="{FF2B5EF4-FFF2-40B4-BE49-F238E27FC236}">
                <a16:creationId xmlns:a16="http://schemas.microsoft.com/office/drawing/2014/main" id="{F1182561-F256-50B0-BAE2-D451446B4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D6EA2-BA35-AC05-15D4-94F17E9869E5}"/>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8" name="Picture 6">
            <a:extLst>
              <a:ext uri="{FF2B5EF4-FFF2-40B4-BE49-F238E27FC236}">
                <a16:creationId xmlns:a16="http://schemas.microsoft.com/office/drawing/2014/main" id="{74798E77-F81A-6EA3-965A-A814EB6E1ED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CC5C663C-7F6F-5A2F-CF98-0C8AD4961529}"/>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1508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1504-647A-B7F1-69D6-6DC395975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0DC3B-2CFB-7839-AA33-12F779B3C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E5BF0-F5FE-5994-E44A-6F8246199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5C1DE-5670-AF2D-818A-A98F861689A1}"/>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6" name="Footer Placeholder 5">
            <a:extLst>
              <a:ext uri="{FF2B5EF4-FFF2-40B4-BE49-F238E27FC236}">
                <a16:creationId xmlns:a16="http://schemas.microsoft.com/office/drawing/2014/main" id="{DDD3556A-C5BE-6CAC-1BF6-79FD7EE69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817FA-5D6D-8C2C-EAB9-A8F4B13A548D}"/>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8" name="Picture 6">
            <a:extLst>
              <a:ext uri="{FF2B5EF4-FFF2-40B4-BE49-F238E27FC236}">
                <a16:creationId xmlns:a16="http://schemas.microsoft.com/office/drawing/2014/main" id="{DFEE68ED-20AF-AB46-4678-19878D3557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515D049-BCF4-11D0-1D28-3C8A1AA59E2A}"/>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4006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8E78-399E-C513-719D-73CA9E5E6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0E740-09BE-C91E-3DE1-2C879FAF3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0A09F-57A1-FD4E-C730-AA78B77F69C6}"/>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FA8E0524-1256-9132-48D2-8FF32F56D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CB99F-2943-A50F-D31B-2D74A4F485F7}"/>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7" name="Picture 6">
            <a:extLst>
              <a:ext uri="{FF2B5EF4-FFF2-40B4-BE49-F238E27FC236}">
                <a16:creationId xmlns:a16="http://schemas.microsoft.com/office/drawing/2014/main" id="{F1C4F33B-CCD6-C3C1-CEDD-0ECCEE67DE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F2EEF147-FC9A-6483-5052-1F17016B5B57}"/>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5797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382A4-8D31-CE65-20B4-89E07B28E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A1FB0F-C366-8D17-58E8-8657EB3B38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B7883-678E-ACD4-8D17-5433BFB55FCD}"/>
              </a:ext>
            </a:extLst>
          </p:cNvPr>
          <p:cNvSpPr>
            <a:spLocks noGrp="1"/>
          </p:cNvSpPr>
          <p:nvPr>
            <p:ph type="dt" sz="half" idx="10"/>
          </p:nvPr>
        </p:nvSpPr>
        <p:spPr/>
        <p:txBody>
          <a:body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4933C3BB-F7F5-CBF9-3AFF-F319136E6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0AFF-1354-4E3D-E7DD-FBBD9114C736}"/>
              </a:ext>
            </a:extLst>
          </p:cNvPr>
          <p:cNvSpPr>
            <a:spLocks noGrp="1"/>
          </p:cNvSpPr>
          <p:nvPr>
            <p:ph type="sldNum" sz="quarter" idx="12"/>
          </p:nvPr>
        </p:nvSpPr>
        <p:spPr/>
        <p:txBody>
          <a:bodyPr/>
          <a:lstStyle/>
          <a:p>
            <a:fld id="{4F836461-24AA-394B-8F13-2D1ED3475357}" type="slidenum">
              <a:rPr lang="en-US" smtClean="0"/>
              <a:t>‹#›</a:t>
            </a:fld>
            <a:endParaRPr lang="en-US"/>
          </a:p>
        </p:txBody>
      </p:sp>
      <p:pic>
        <p:nvPicPr>
          <p:cNvPr id="7" name="Picture 6">
            <a:extLst>
              <a:ext uri="{FF2B5EF4-FFF2-40B4-BE49-F238E27FC236}">
                <a16:creationId xmlns:a16="http://schemas.microsoft.com/office/drawing/2014/main" id="{B2722146-144F-8082-98C1-A88999F326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6FEDC14-BACC-0C00-FFFC-6E6372FC0161}"/>
              </a:ext>
            </a:extLst>
          </p:cNvPr>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110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itchFamily="34" charset="0"/>
              </a:defRPr>
            </a:lvl1pPr>
          </a:lstStyle>
          <a:p>
            <a:pPr>
              <a:defRPr/>
            </a:pPr>
            <a:fld id="{A886AEB0-80A4-4013-A3AD-3DEC3FB8C687}" type="slidenum">
              <a:rPr lang="en-US" altLang="en-US"/>
              <a:pPr>
                <a:defRPr/>
              </a:pPr>
              <a:t>‹#›</a:t>
            </a:fld>
            <a:endParaRPr lang="en-US" altLang="en-US"/>
          </a:p>
        </p:txBody>
      </p:sp>
    </p:spTree>
    <p:extLst>
      <p:ext uri="{BB962C8B-B14F-4D97-AF65-F5344CB8AC3E}">
        <p14:creationId xmlns:p14="http://schemas.microsoft.com/office/powerpoint/2010/main" val="4050877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2619" y="614301"/>
            <a:ext cx="9906761" cy="2045335"/>
          </a:xfrm>
          <a:prstGeom prst="rect">
            <a:avLst/>
          </a:prstGeom>
        </p:spPr>
        <p:txBody>
          <a:bodyPr wrap="square" lIns="0" tIns="0" rIns="0" bIns="0">
            <a:spAutoFit/>
          </a:bodyPr>
          <a:lstStyle>
            <a:lvl1pPr>
              <a:defRPr sz="3000" b="1" i="0">
                <a:solidFill>
                  <a:srgbClr val="C00000"/>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01577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79210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C00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6956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C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03848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2ECF1"/>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1365992" y="6156883"/>
            <a:ext cx="650238" cy="548635"/>
          </a:xfrm>
          <a:prstGeom prst="rect">
            <a:avLst/>
          </a:prstGeom>
        </p:spPr>
      </p:pic>
      <p:pic>
        <p:nvPicPr>
          <p:cNvPr id="18" name="bg object 18"/>
          <p:cNvPicPr/>
          <p:nvPr/>
        </p:nvPicPr>
        <p:blipFill>
          <a:blip r:embed="rId3" cstate="print"/>
          <a:stretch>
            <a:fillRect/>
          </a:stretch>
        </p:blipFill>
        <p:spPr>
          <a:xfrm>
            <a:off x="1260118" y="116631"/>
            <a:ext cx="9671762" cy="624998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17884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9830679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6/1/26</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9274602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6/1/26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7253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6/1/26</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2178817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6/1/26</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32423586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7696739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F4A9-E29D-7244-B386-29B38DBA1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179E9-31A9-6442-B722-D9115A779E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4FB57-992F-A248-A87A-B5F83209454D}"/>
              </a:ext>
            </a:extLst>
          </p:cNvPr>
          <p:cNvSpPr>
            <a:spLocks noGrp="1"/>
          </p:cNvSpPr>
          <p:nvPr>
            <p:ph type="dt" sz="half" idx="10"/>
          </p:nvPr>
        </p:nvSpPr>
        <p:spPr>
          <a:xfrm>
            <a:off x="838200" y="6356351"/>
            <a:ext cx="2743200" cy="365125"/>
          </a:xfrm>
          <a:prstGeom prst="rect">
            <a:avLst/>
          </a:prstGeom>
        </p:spPr>
        <p:txBody>
          <a:bodyPr/>
          <a:lstStyle/>
          <a:p>
            <a:fld id="{2A4AA8BA-3D5B-9F4A-8290-BCC540411257}" type="datetime1">
              <a:rPr lang="en-US" smtClean="0"/>
              <a:t>6/1/26</a:t>
            </a:fld>
            <a:endParaRPr lang="en-US"/>
          </a:p>
        </p:txBody>
      </p:sp>
      <p:sp>
        <p:nvSpPr>
          <p:cNvPr id="5" name="Footer Placeholder 4">
            <a:extLst>
              <a:ext uri="{FF2B5EF4-FFF2-40B4-BE49-F238E27FC236}">
                <a16:creationId xmlns:a16="http://schemas.microsoft.com/office/drawing/2014/main" id="{CA50395C-1551-D841-9802-871374431FEB}"/>
              </a:ext>
            </a:extLst>
          </p:cNvPr>
          <p:cNvSpPr>
            <a:spLocks noGrp="1"/>
          </p:cNvSpPr>
          <p:nvPr>
            <p:ph type="ftr" sz="quarter" idx="11"/>
          </p:nvPr>
        </p:nvSpPr>
        <p:spPr>
          <a:xfrm>
            <a:off x="4038601" y="6356351"/>
            <a:ext cx="6786967" cy="365125"/>
          </a:xfrm>
          <a:prstGeom prst="rect">
            <a:avLst/>
          </a:prstGeom>
        </p:spPr>
        <p:txBody>
          <a:bodyPr/>
          <a:lstStyle/>
          <a:p>
            <a:r>
              <a:rPr lang="en-GB" dirty="0"/>
              <a:t>20th International Myeloma Society Annual Meeting</a:t>
            </a:r>
          </a:p>
        </p:txBody>
      </p:sp>
      <p:sp>
        <p:nvSpPr>
          <p:cNvPr id="6" name="Slide Number Placeholder 5">
            <a:extLst>
              <a:ext uri="{FF2B5EF4-FFF2-40B4-BE49-F238E27FC236}">
                <a16:creationId xmlns:a16="http://schemas.microsoft.com/office/drawing/2014/main" id="{78CA0DA8-0677-864D-B829-681D2F23F8F5}"/>
              </a:ext>
            </a:extLst>
          </p:cNvPr>
          <p:cNvSpPr>
            <a:spLocks noGrp="1"/>
          </p:cNvSpPr>
          <p:nvPr>
            <p:ph type="sldNum" sz="quarter" idx="12"/>
          </p:nvPr>
        </p:nvSpPr>
        <p:spPr>
          <a:xfrm>
            <a:off x="10825565" y="6356351"/>
            <a:ext cx="528235" cy="365125"/>
          </a:xfrm>
          <a:prstGeom prst="rect">
            <a:avLst/>
          </a:prstGeom>
        </p:spPr>
        <p:txBody>
          <a:bodyPr/>
          <a:lstStyle/>
          <a:p>
            <a:fld id="{6BA4E481-929C-6B40-8F72-F01C1848538C}" type="slidenum">
              <a:rPr lang="en-US" smtClean="0"/>
              <a:t>‹#›</a:t>
            </a:fld>
            <a:endParaRPr lang="en-US"/>
          </a:p>
        </p:txBody>
      </p:sp>
      <p:pic>
        <p:nvPicPr>
          <p:cNvPr id="7" name="Picture 6">
            <a:extLst>
              <a:ext uri="{FF2B5EF4-FFF2-40B4-BE49-F238E27FC236}">
                <a16:creationId xmlns:a16="http://schemas.microsoft.com/office/drawing/2014/main" id="{44DF7044-8D99-EA8C-C549-21196F965E3F}"/>
              </a:ext>
            </a:extLst>
          </p:cNvPr>
          <p:cNvPicPr>
            <a:picLocks noChangeAspect="1"/>
          </p:cNvPicPr>
          <p:nvPr userDrawn="1"/>
        </p:nvPicPr>
        <p:blipFill>
          <a:blip r:embed="rId2"/>
          <a:stretch>
            <a:fillRect/>
          </a:stretch>
        </p:blipFill>
        <p:spPr>
          <a:xfrm>
            <a:off x="11279509" y="311389"/>
            <a:ext cx="420624" cy="420624"/>
          </a:xfrm>
          <a:prstGeom prst="rect">
            <a:avLst/>
          </a:prstGeom>
        </p:spPr>
      </p:pic>
      <p:pic>
        <p:nvPicPr>
          <p:cNvPr id="8" name="Picture 7">
            <a:extLst>
              <a:ext uri="{FF2B5EF4-FFF2-40B4-BE49-F238E27FC236}">
                <a16:creationId xmlns:a16="http://schemas.microsoft.com/office/drawing/2014/main" id="{35EBE21A-4A2F-2CDB-CB4A-428AB3FA06F5}"/>
              </a:ext>
            </a:extLst>
          </p:cNvPr>
          <p:cNvPicPr>
            <a:picLocks/>
          </p:cNvPicPr>
          <p:nvPr userDrawn="1"/>
        </p:nvPicPr>
        <p:blipFill>
          <a:blip r:embed="rId3"/>
          <a:stretch>
            <a:fillRect/>
          </a:stretch>
        </p:blipFill>
        <p:spPr>
          <a:xfrm>
            <a:off x="0" y="1023750"/>
            <a:ext cx="12192000" cy="136527"/>
          </a:xfrm>
          <a:prstGeom prst="rect">
            <a:avLst/>
          </a:prstGeom>
        </p:spPr>
      </p:pic>
    </p:spTree>
    <p:extLst>
      <p:ext uri="{BB962C8B-B14F-4D97-AF65-F5344CB8AC3E}">
        <p14:creationId xmlns:p14="http://schemas.microsoft.com/office/powerpoint/2010/main" val="35010132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92F25-4AD2-5BFF-2C14-356938D21578}"/>
              </a:ext>
            </a:extLst>
          </p:cNvPr>
          <p:cNvSpPr>
            <a:spLocks noGrp="1"/>
          </p:cNvSpPr>
          <p:nvPr>
            <p:ph type="dt" sz="half" idx="10"/>
          </p:nvPr>
        </p:nvSpPr>
        <p:spPr/>
        <p:txBody>
          <a:bodyPr/>
          <a:lstStyle/>
          <a:p>
            <a:fld id="{70FF3E65-185B-45B3-9B2C-4AE9BFA9D18C}" type="datetimeFigureOut">
              <a:rPr lang="en-US" smtClean="0"/>
              <a:t>6/1/26</a:t>
            </a:fld>
            <a:endParaRPr lang="en-US"/>
          </a:p>
        </p:txBody>
      </p:sp>
      <p:sp>
        <p:nvSpPr>
          <p:cNvPr id="3" name="Footer Placeholder 2">
            <a:extLst>
              <a:ext uri="{FF2B5EF4-FFF2-40B4-BE49-F238E27FC236}">
                <a16:creationId xmlns:a16="http://schemas.microsoft.com/office/drawing/2014/main" id="{8B77EE57-19BF-D72A-5ED5-45DB9AD78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454A4C-C9B4-DA0D-A3C4-60F9C6921F97}"/>
              </a:ext>
            </a:extLst>
          </p:cNvPr>
          <p:cNvSpPr>
            <a:spLocks noGrp="1"/>
          </p:cNvSpPr>
          <p:nvPr>
            <p:ph type="sldNum" sz="quarter" idx="12"/>
          </p:nvPr>
        </p:nvSpPr>
        <p:spPr/>
        <p:txBody>
          <a:bodyPr/>
          <a:lstStyle/>
          <a:p>
            <a:fld id="{B58DE5F1-E0F9-4CCA-92B7-7A6FC4DFEE14}" type="slidenum">
              <a:rPr lang="en-US" smtClean="0"/>
              <a:pPr/>
              <a:t>‹#›</a:t>
            </a:fld>
            <a:endParaRPr lang="en-US"/>
          </a:p>
        </p:txBody>
      </p:sp>
    </p:spTree>
    <p:extLst>
      <p:ext uri="{BB962C8B-B14F-4D97-AF65-F5344CB8AC3E}">
        <p14:creationId xmlns:p14="http://schemas.microsoft.com/office/powerpoint/2010/main" val="20878774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6/1/26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image" Target="../media/image42.png"/><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heme" Target="../theme/theme12.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theme" Target="../theme/theme13.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theme" Target="../theme/theme14.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theme" Target="../theme/theme1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theme" Target="../theme/theme16.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17.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49.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image" Target="../media/image54.jpeg"/><Relationship Id="rId2" Type="http://schemas.openxmlformats.org/officeDocument/2006/relationships/slideLayout" Target="../slideLayouts/slideLayout295.xml"/><Relationship Id="rId16" Type="http://schemas.openxmlformats.org/officeDocument/2006/relationships/theme" Target="../theme/theme18.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31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theme" Target="../theme/theme19.xml"/><Relationship Id="rId5" Type="http://schemas.openxmlformats.org/officeDocument/2006/relationships/slideLayout" Target="../slideLayouts/slideLayout313.xml"/><Relationship Id="rId4" Type="http://schemas.openxmlformats.org/officeDocument/2006/relationships/slideLayout" Target="../slideLayouts/slideLayout3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0.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328.xml"/><Relationship Id="rId7" Type="http://schemas.openxmlformats.org/officeDocument/2006/relationships/theme" Target="../theme/theme21.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5" Type="http://schemas.openxmlformats.org/officeDocument/2006/relationships/slideLayout" Target="../slideLayouts/slideLayout330.xml"/><Relationship Id="rId4" Type="http://schemas.openxmlformats.org/officeDocument/2006/relationships/slideLayout" Target="../slideLayouts/slideLayout329.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5" Type="http://schemas.openxmlformats.org/officeDocument/2006/relationships/slideLayout" Target="../slideLayouts/slideLayout336.xml"/><Relationship Id="rId4" Type="http://schemas.openxmlformats.org/officeDocument/2006/relationships/slideLayout" Target="../slideLayouts/slideLayout335.xml"/><Relationship Id="rId9" Type="http://schemas.openxmlformats.org/officeDocument/2006/relationships/image" Target="../media/image6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2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3303288922"/>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2" r:id="rId10"/>
    <p:sldLayoutId id="2147485263"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39801387"/>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 id="2147485304" r:id="rId15"/>
    <p:sldLayoutId id="2147485305" r:id="rId16"/>
    <p:sldLayoutId id="2147485306" r:id="rId17"/>
    <p:sldLayoutId id="2147485307" r:id="rId18"/>
    <p:sldLayoutId id="2147485308" r:id="rId19"/>
    <p:sldLayoutId id="2147485309" r:id="rId20"/>
    <p:sldLayoutId id="2147485310" r:id="rId21"/>
    <p:sldLayoutId id="2147485311" r:id="rId22"/>
    <p:sldLayoutId id="2147485312" r:id="rId23"/>
    <p:sldLayoutId id="2147485313" r:id="rId24"/>
    <p:sldLayoutId id="2147485314" r:id="rId2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48134617"/>
      </p:ext>
    </p:extLst>
  </p:cSld>
  <p:clrMap bg1="lt1" tx1="dk1" bg2="lt2" tx2="dk2" accent1="accent1" accent2="accent2" accent3="accent3" accent4="accent4" accent5="accent5" accent6="accent6" hlink="hlink" folHlink="folHlink"/>
  <p:sldLayoutIdLst>
    <p:sldLayoutId id="2147485316"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 id="2147485327" r:id="rId12"/>
    <p:sldLayoutId id="2147485328" r:id="rId13"/>
    <p:sldLayoutId id="2147485329" r:id="rId14"/>
    <p:sldLayoutId id="2147485330" r:id="rId15"/>
    <p:sldLayoutId id="2147485331" r:id="rId16"/>
    <p:sldLayoutId id="2147485332" r:id="rId17"/>
    <p:sldLayoutId id="2147485333" r:id="rId18"/>
    <p:sldLayoutId id="2147485334" r:id="rId19"/>
    <p:sldLayoutId id="2147485335" r:id="rId20"/>
    <p:sldLayoutId id="2147485336" r:id="rId21"/>
    <p:sldLayoutId id="2147485337" r:id="rId22"/>
    <p:sldLayoutId id="2147485338" r:id="rId23"/>
    <p:sldLayoutId id="2147485339" r:id="rId24"/>
    <p:sldLayoutId id="2147485340" r:id="rId25"/>
    <p:sldLayoutId id="2147485341" r:id="rId26"/>
    <p:sldLayoutId id="2147485342" r:id="rId27"/>
    <p:sldLayoutId id="2147485343" r:id="rId28"/>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69093"/>
      </p:ext>
    </p:extLst>
  </p:cSld>
  <p:clrMap bg1="dk2" tx1="lt1" bg2="dk1" tx2="lt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 id="2147485419" r:id="rId12"/>
    <p:sldLayoutId id="2147485420" r:id="rId13"/>
    <p:sldLayoutId id="2147485421" r:id="rId14"/>
    <p:sldLayoutId id="2147485422" r:id="rId15"/>
    <p:sldLayoutId id="2147485423" r:id="rId16"/>
    <p:sldLayoutId id="2147485424" r:id="rId17"/>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47"/>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85758"/>
            <a:ext cx="12192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641213156"/>
      </p:ext>
    </p:extLst>
  </p:cSld>
  <p:clrMap bg1="lt1" tx1="dk1" bg2="lt2" tx2="dk2" accent1="accent1" accent2="accent2" accent3="accent3" accent4="accent4" accent5="accent5" accent6="accent6" hlink="hlink" folHlink="folHlink"/>
  <p:sldLayoutIdLst>
    <p:sldLayoutId id="2147485426" r:id="rId1"/>
    <p:sldLayoutId id="2147485427" r:id="rId2"/>
    <p:sldLayoutId id="2147485428" r:id="rId3"/>
    <p:sldLayoutId id="2147485429" r:id="rId4"/>
    <p:sldLayoutId id="2147485430" r:id="rId5"/>
    <p:sldLayoutId id="2147485431" r:id="rId6"/>
    <p:sldLayoutId id="2147485432" r:id="rId7"/>
    <p:sldLayoutId id="2147485433" r:id="rId8"/>
    <p:sldLayoutId id="2147485434" r:id="rId9"/>
    <p:sldLayoutId id="2147485435" r:id="rId10"/>
    <p:sldLayoutId id="2147485436" r:id="rId11"/>
    <p:sldLayoutId id="2147485437" r:id="rId12"/>
    <p:sldLayoutId id="2147485438" r:id="rId13"/>
    <p:sldLayoutId id="2147485439" r:id="rId14"/>
    <p:sldLayoutId id="2147485440" r:id="rId15"/>
    <p:sldLayoutId id="2147485441" r:id="rId16"/>
    <p:sldLayoutId id="2147485442" r:id="rId17"/>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rtl="0" eaLnBrk="0" fontAlgn="base" hangingPunct="0">
        <a:spcBef>
          <a:spcPct val="0"/>
        </a:spcBef>
        <a:spcAft>
          <a:spcPct val="0"/>
        </a:spcAft>
        <a:defRPr sz="3500" b="1">
          <a:solidFill>
            <a:srgbClr val="FFFF00"/>
          </a:solidFill>
          <a:latin typeface="+mj-lt"/>
          <a:ea typeface="+mj-ea"/>
          <a:cs typeface="+mj-cs"/>
        </a:defRPr>
      </a:lvl1pPr>
      <a:lvl2pPr algn="ctr" rtl="0" eaLnBrk="0" fontAlgn="base" hangingPunct="0">
        <a:spcBef>
          <a:spcPct val="0"/>
        </a:spcBef>
        <a:spcAft>
          <a:spcPct val="0"/>
        </a:spcAft>
        <a:defRPr sz="3500" b="1">
          <a:solidFill>
            <a:srgbClr val="FFFF00"/>
          </a:solidFill>
          <a:latin typeface="Arial" pitchFamily="34" charset="0"/>
        </a:defRPr>
      </a:lvl2pPr>
      <a:lvl3pPr algn="ctr" rtl="0" eaLnBrk="0" fontAlgn="base" hangingPunct="0">
        <a:spcBef>
          <a:spcPct val="0"/>
        </a:spcBef>
        <a:spcAft>
          <a:spcPct val="0"/>
        </a:spcAft>
        <a:defRPr sz="3500" b="1">
          <a:solidFill>
            <a:srgbClr val="FFFF00"/>
          </a:solidFill>
          <a:latin typeface="Arial" pitchFamily="34" charset="0"/>
        </a:defRPr>
      </a:lvl3pPr>
      <a:lvl4pPr algn="ctr" rtl="0" eaLnBrk="0" fontAlgn="base" hangingPunct="0">
        <a:spcBef>
          <a:spcPct val="0"/>
        </a:spcBef>
        <a:spcAft>
          <a:spcPct val="0"/>
        </a:spcAft>
        <a:defRPr sz="3500" b="1">
          <a:solidFill>
            <a:srgbClr val="FFFF00"/>
          </a:solidFill>
          <a:latin typeface="Arial" pitchFamily="34" charset="0"/>
        </a:defRPr>
      </a:lvl4pPr>
      <a:lvl5pPr algn="ctr" rtl="0" eaLnBrk="0" fontAlgn="base" hangingPunct="0">
        <a:spcBef>
          <a:spcPct val="0"/>
        </a:spcBef>
        <a:spcAft>
          <a:spcPct val="0"/>
        </a:spcAft>
        <a:defRPr sz="3500" b="1">
          <a:solidFill>
            <a:srgbClr val="FFFF00"/>
          </a:solidFill>
          <a:latin typeface="Arial" pitchFamily="34" charset="0"/>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bg1"/>
        </a:buClr>
        <a:buSzPct val="110000"/>
        <a:buFont typeface="Arial" pitchFamily="34" charset="0"/>
        <a:buChar char="•"/>
        <a:defRPr sz="30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Font typeface="Arial" pitchFamily="34" charset="0"/>
        <a:buChar char="•"/>
        <a:defRPr sz="2800" b="1">
          <a:solidFill>
            <a:schemeClr val="bg1"/>
          </a:solidFill>
          <a:latin typeface="+mn-lt"/>
        </a:defRPr>
      </a:lvl2pPr>
      <a:lvl3pPr marL="1143000" indent="-228600" algn="l" rtl="0" eaLnBrk="0" fontAlgn="base" hangingPunct="0">
        <a:spcBef>
          <a:spcPct val="20000"/>
        </a:spcBef>
        <a:spcAft>
          <a:spcPct val="0"/>
        </a:spcAft>
        <a:buClr>
          <a:schemeClr val="bg1"/>
        </a:buClr>
        <a:buFont typeface="Arial" pitchFamily="34" charset="0"/>
        <a:buChar char="•"/>
        <a:defRPr sz="2400" b="1">
          <a:solidFill>
            <a:schemeClr val="bg1"/>
          </a:solidFill>
          <a:latin typeface="+mn-lt"/>
        </a:defRPr>
      </a:lvl3pPr>
      <a:lvl4pPr marL="16002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5">
            <a:extLst>
              <a:ext uri="{FF2B5EF4-FFF2-40B4-BE49-F238E27FC236}">
                <a16:creationId xmlns:a16="http://schemas.microsoft.com/office/drawing/2014/main" id="{0C7060C7-D55F-F1B1-7C98-6901EAC44D38}"/>
              </a:ext>
            </a:extLst>
          </p:cNvPr>
          <p:cNvSpPr>
            <a:spLocks noGrp="1"/>
          </p:cNvSpPr>
          <p:nvPr>
            <p:ph type="title"/>
          </p:nvPr>
        </p:nvSpPr>
        <p:spPr>
          <a:xfrm>
            <a:off x="421340" y="394634"/>
            <a:ext cx="11344835" cy="704257"/>
          </a:xfrm>
          <a:prstGeom prst="rect">
            <a:avLst/>
          </a:prstGeom>
        </p:spPr>
        <p:txBody>
          <a:bodyPr vert="horz" lIns="91440" tIns="45720" rIns="91440" bIns="45720" rtlCol="0" anchor="t" anchorCtr="0">
            <a:noAutofit/>
          </a:bodyPr>
          <a:lstStyle/>
          <a:p>
            <a:r>
              <a:rPr lang="en-US"/>
              <a:t>Click to edit Master title style</a:t>
            </a:r>
          </a:p>
        </p:txBody>
      </p:sp>
      <p:sp>
        <p:nvSpPr>
          <p:cNvPr id="17" name="Text Placeholder 16">
            <a:extLst>
              <a:ext uri="{FF2B5EF4-FFF2-40B4-BE49-F238E27FC236}">
                <a16:creationId xmlns:a16="http://schemas.microsoft.com/office/drawing/2014/main" id="{4AA535E7-42A0-3B4C-C480-9B675B6999BA}"/>
              </a:ext>
            </a:extLst>
          </p:cNvPr>
          <p:cNvSpPr>
            <a:spLocks noGrp="1"/>
          </p:cNvSpPr>
          <p:nvPr>
            <p:ph type="body" idx="1"/>
          </p:nvPr>
        </p:nvSpPr>
        <p:spPr>
          <a:xfrm>
            <a:off x="421340" y="1402567"/>
            <a:ext cx="11344835"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and black sign&#10;&#10;Description automatically generated">
            <a:extLst>
              <a:ext uri="{FF2B5EF4-FFF2-40B4-BE49-F238E27FC236}">
                <a16:creationId xmlns:a16="http://schemas.microsoft.com/office/drawing/2014/main" id="{BB33D2F9-A733-9E07-7AAF-6F967AF5BF1F}"/>
              </a:ext>
            </a:extLst>
          </p:cNvPr>
          <p:cNvPicPr>
            <a:picLocks noChangeAspect="1"/>
          </p:cNvPicPr>
          <p:nvPr userDrawn="1"/>
        </p:nvPicPr>
        <p:blipFill>
          <a:blip r:embed="rId14"/>
          <a:stretch>
            <a:fillRect/>
          </a:stretch>
        </p:blipFill>
        <p:spPr>
          <a:xfrm>
            <a:off x="421341" y="6257418"/>
            <a:ext cx="2049345" cy="347250"/>
          </a:xfrm>
          <a:prstGeom prst="rect">
            <a:avLst/>
          </a:prstGeom>
        </p:spPr>
      </p:pic>
    </p:spTree>
    <p:extLst>
      <p:ext uri="{BB962C8B-B14F-4D97-AF65-F5344CB8AC3E}">
        <p14:creationId xmlns:p14="http://schemas.microsoft.com/office/powerpoint/2010/main" val="2392582861"/>
      </p:ext>
    </p:extLst>
  </p:cSld>
  <p:clrMap bg1="lt1" tx1="dk1" bg2="lt2" tx2="dk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 id="2147485518" r:id="rId12"/>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defRPr/>
            </a:pPr>
            <a:endParaRPr lang="en-US" altLang="en-US">
              <a:ea typeface="MS PGothic"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510428CD-1ABC-42BB-8FEE-74D66389EF30}"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Tree>
    <p:extLst>
      <p:ext uri="{BB962C8B-B14F-4D97-AF65-F5344CB8AC3E}">
        <p14:creationId xmlns:p14="http://schemas.microsoft.com/office/powerpoint/2010/main" val="633095904"/>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 id="2147485531" r:id="rId12"/>
    <p:sldLayoutId id="2147485532" r:id="rId13"/>
    <p:sldLayoutId id="2147485533" r:id="rId14"/>
    <p:sldLayoutId id="2147485534" r:id="rId1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txStyles>
    <p:titleStyle>
      <a:lvl1pPr algn="ctr" rtl="0" eaLnBrk="0" fontAlgn="base" hangingPunct="0">
        <a:spcBef>
          <a:spcPct val="0"/>
        </a:spcBef>
        <a:spcAft>
          <a:spcPct val="0"/>
        </a:spcAft>
        <a:defRPr sz="4200" b="1" kern="1200">
          <a:solidFill>
            <a:srgbClr val="23427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2pPr>
      <a:lvl3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3pPr>
      <a:lvl4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4pPr>
      <a:lvl5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5pPr>
      <a:lvl6pPr marL="457200" algn="ctr" rtl="0" fontAlgn="base">
        <a:spcBef>
          <a:spcPct val="0"/>
        </a:spcBef>
        <a:spcAft>
          <a:spcPct val="0"/>
        </a:spcAft>
        <a:defRPr sz="4200" b="1">
          <a:solidFill>
            <a:srgbClr val="234271"/>
          </a:solidFill>
          <a:latin typeface="Calibri" charset="0"/>
          <a:ea typeface="ＭＳ Ｐゴシック" charset="0"/>
        </a:defRPr>
      </a:lvl6pPr>
      <a:lvl7pPr marL="914400" algn="ctr" rtl="0" fontAlgn="base">
        <a:spcBef>
          <a:spcPct val="0"/>
        </a:spcBef>
        <a:spcAft>
          <a:spcPct val="0"/>
        </a:spcAft>
        <a:defRPr sz="4200" b="1">
          <a:solidFill>
            <a:srgbClr val="234271"/>
          </a:solidFill>
          <a:latin typeface="Calibri" charset="0"/>
          <a:ea typeface="ＭＳ Ｐゴシック" charset="0"/>
        </a:defRPr>
      </a:lvl7pPr>
      <a:lvl8pPr marL="1371600" algn="ctr" rtl="0" fontAlgn="base">
        <a:spcBef>
          <a:spcPct val="0"/>
        </a:spcBef>
        <a:spcAft>
          <a:spcPct val="0"/>
        </a:spcAft>
        <a:defRPr sz="4200" b="1">
          <a:solidFill>
            <a:srgbClr val="234271"/>
          </a:solidFill>
          <a:latin typeface="Calibri" charset="0"/>
          <a:ea typeface="ＭＳ Ｐゴシック" charset="0"/>
        </a:defRPr>
      </a:lvl8pPr>
      <a:lvl9pPr marL="1828800" algn="ctr" rtl="0" fontAlgn="base">
        <a:spcBef>
          <a:spcPct val="0"/>
        </a:spcBef>
        <a:spcAft>
          <a:spcPct val="0"/>
        </a:spcAft>
        <a:defRPr sz="4200" b="1">
          <a:solidFill>
            <a:srgbClr val="23427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263646-2833-F3FB-DA03-C8992C25A834}"/>
              </a:ext>
            </a:extLst>
          </p:cNvPr>
          <p:cNvSpPr/>
          <p:nvPr userDrawn="1"/>
        </p:nvSpPr>
        <p:spPr>
          <a:xfrm>
            <a:off x="0" y="0"/>
            <a:ext cx="12192000" cy="6858000"/>
          </a:xfrm>
          <a:prstGeom prst="rect">
            <a:avLst/>
          </a:prstGeom>
          <a:gradFill flip="none" rotWithShape="1">
            <a:gsLst>
              <a:gs pos="100000">
                <a:schemeClr val="accent4">
                  <a:lumMod val="20000"/>
                  <a:lumOff val="80000"/>
                </a:schemeClr>
              </a:gs>
              <a:gs pos="66000">
                <a:schemeClr val="accent2">
                  <a:lumMod val="60000"/>
                  <a:lumOff val="40000"/>
                </a:schemeClr>
              </a:gs>
              <a:gs pos="3000">
                <a:schemeClr val="accent5">
                  <a:lumMod val="50000"/>
                </a:schemeClr>
              </a:gs>
              <a:gs pos="11000">
                <a:schemeClr val="bg2"/>
              </a:gs>
            </a:gsLst>
            <a:lin ang="2700000" scaled="1"/>
            <a:tileRect/>
          </a:gra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74595" y="82277"/>
            <a:ext cx="11712604" cy="803275"/>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304802" y="1112333"/>
            <a:ext cx="11582399" cy="50796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304803" y="6246734"/>
            <a:ext cx="10232569" cy="528988"/>
          </a:xfrm>
          <a:prstGeom prst="rect">
            <a:avLst/>
          </a:prstGeom>
        </p:spPr>
        <p:txBody>
          <a:bodyPr vert="horz" lIns="91440" tIns="45720" rIns="91440" bIns="45720" rtlCol="0" anchor="ctr"/>
          <a:lstStyle>
            <a:lvl1pPr algn="l">
              <a:defRPr sz="1067">
                <a:solidFill>
                  <a:schemeClr val="tx1"/>
                </a:solidFill>
              </a:defRPr>
            </a:lvl1pPr>
          </a:lstStyle>
          <a:p>
            <a:endParaRPr lang="en-US" dirty="0"/>
          </a:p>
        </p:txBody>
      </p:sp>
    </p:spTree>
    <p:extLst>
      <p:ext uri="{BB962C8B-B14F-4D97-AF65-F5344CB8AC3E}">
        <p14:creationId xmlns:p14="http://schemas.microsoft.com/office/powerpoint/2010/main" val="2660396553"/>
      </p:ext>
    </p:extLst>
  </p:cSld>
  <p:clrMap bg1="lt1" tx1="dk1" bg2="lt2" tx2="dk2" accent1="accent1" accent2="accent2" accent3="accent3" accent4="accent4" accent5="accent5" accent6="accent6" hlink="hlink" folHlink="folHlink"/>
  <p:sldLayoutIdLst>
    <p:sldLayoutId id="2147485536" r:id="rId1"/>
    <p:sldLayoutId id="2147485537" r:id="rId2"/>
    <p:sldLayoutId id="2147485538" r:id="rId3"/>
    <p:sldLayoutId id="2147485539" r:id="rId4"/>
    <p:sldLayoutId id="2147485540" r:id="rId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377" rtl="0" eaLnBrk="1" latinLnBrk="0" hangingPunct="1">
        <a:lnSpc>
          <a:spcPct val="90000"/>
        </a:lnSpc>
        <a:spcBef>
          <a:spcPct val="0"/>
        </a:spcBef>
        <a:buNone/>
        <a:defRPr sz="2667" b="1"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100000"/>
        </a:lnSpc>
        <a:spcBef>
          <a:spcPts val="0"/>
        </a:spcBef>
        <a:spcAft>
          <a:spcPts val="1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0"/>
        </a:spcBef>
        <a:spcAft>
          <a:spcPts val="1600"/>
        </a:spcAft>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200121" indent="-285744" algn="l" defTabSz="914377" rtl="0" eaLnBrk="1" latinLnBrk="0" hangingPunct="1">
        <a:lnSpc>
          <a:spcPct val="100000"/>
        </a:lnSpc>
        <a:spcBef>
          <a:spcPts val="0"/>
        </a:spcBef>
        <a:spcAft>
          <a:spcPts val="1600"/>
        </a:spcAft>
        <a:buFont typeface="Wingdings"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6EED6-6FFF-5A9A-352C-AA3D1F920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E3F2C0-D27A-2AE3-1A89-73E16CAEF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12ED-4F52-4709-7F55-C004AD58B8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9BDFFA-2203-AC4C-81EE-60218E402E4D}" type="datetimeFigureOut">
              <a:rPr lang="en-US" smtClean="0"/>
              <a:t>6/1/26</a:t>
            </a:fld>
            <a:endParaRPr lang="en-US"/>
          </a:p>
        </p:txBody>
      </p:sp>
      <p:sp>
        <p:nvSpPr>
          <p:cNvPr id="5" name="Footer Placeholder 4">
            <a:extLst>
              <a:ext uri="{FF2B5EF4-FFF2-40B4-BE49-F238E27FC236}">
                <a16:creationId xmlns:a16="http://schemas.microsoft.com/office/drawing/2014/main" id="{2BE2B79D-DB31-E10C-7409-C9C328AD4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D48B2C-4DA8-BA6A-0CDF-CEEFE3390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836461-24AA-394B-8F13-2D1ED3475357}" type="slidenum">
              <a:rPr lang="en-US" smtClean="0"/>
              <a:t>‹#›</a:t>
            </a:fld>
            <a:endParaRPr lang="en-US"/>
          </a:p>
        </p:txBody>
      </p:sp>
    </p:spTree>
    <p:extLst>
      <p:ext uri="{BB962C8B-B14F-4D97-AF65-F5344CB8AC3E}">
        <p14:creationId xmlns:p14="http://schemas.microsoft.com/office/powerpoint/2010/main" val="2041036030"/>
      </p:ext>
    </p:extLst>
  </p:cSld>
  <p:clrMap bg1="lt1" tx1="dk1" bg2="lt2" tx2="dk2" accent1="accent1" accent2="accent2" accent3="accent3" accent4="accent4" accent5="accent5" accent6="accent6" hlink="hlink" folHlink="folHlink"/>
  <p:sldLayoutIdLst>
    <p:sldLayoutId id="2147485542" r:id="rId1"/>
    <p:sldLayoutId id="2147485543" r:id="rId2"/>
    <p:sldLayoutId id="2147485544" r:id="rId3"/>
    <p:sldLayoutId id="2147485545" r:id="rId4"/>
    <p:sldLayoutId id="2147485546" r:id="rId5"/>
    <p:sldLayoutId id="2147485547" r:id="rId6"/>
    <p:sldLayoutId id="2147485548" r:id="rId7"/>
    <p:sldLayoutId id="2147485549" r:id="rId8"/>
    <p:sldLayoutId id="2147485550" r:id="rId9"/>
    <p:sldLayoutId id="2147485551" r:id="rId10"/>
    <p:sldLayoutId id="2147485552" r:id="rId11"/>
    <p:sldLayoutId id="2147485553" r:id="rId12"/>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2ECF1"/>
          </a:solidFill>
        </p:spPr>
        <p:txBody>
          <a:bodyPr wrap="square" lIns="0" tIns="0" rIns="0" bIns="0" rtlCol="0"/>
          <a:lstStyle/>
          <a:p>
            <a:endParaRPr/>
          </a:p>
        </p:txBody>
      </p:sp>
      <p:pic>
        <p:nvPicPr>
          <p:cNvPr id="17" name="bg object 17"/>
          <p:cNvPicPr/>
          <p:nvPr/>
        </p:nvPicPr>
        <p:blipFill>
          <a:blip r:embed="rId8" cstate="print"/>
          <a:stretch>
            <a:fillRect/>
          </a:stretch>
        </p:blipFill>
        <p:spPr>
          <a:xfrm>
            <a:off x="11365992" y="6156883"/>
            <a:ext cx="650238" cy="548635"/>
          </a:xfrm>
          <a:prstGeom prst="rect">
            <a:avLst/>
          </a:prstGeom>
        </p:spPr>
      </p:pic>
      <p:sp>
        <p:nvSpPr>
          <p:cNvPr id="2" name="Holder 2"/>
          <p:cNvSpPr>
            <a:spLocks noGrp="1"/>
          </p:cNvSpPr>
          <p:nvPr>
            <p:ph type="title"/>
          </p:nvPr>
        </p:nvSpPr>
        <p:spPr>
          <a:xfrm>
            <a:off x="407214" y="186380"/>
            <a:ext cx="10857230" cy="843280"/>
          </a:xfrm>
          <a:prstGeom prst="rect">
            <a:avLst/>
          </a:prstGeom>
        </p:spPr>
        <p:txBody>
          <a:bodyPr wrap="square" lIns="0" tIns="0" rIns="0" bIns="0">
            <a:spAutoFit/>
          </a:bodyPr>
          <a:lstStyle>
            <a:lvl1pPr>
              <a:defRPr sz="3000" b="1" i="0">
                <a:solidFill>
                  <a:srgbClr val="C00000"/>
                </a:solidFill>
                <a:latin typeface="Calibri"/>
                <a:cs typeface="Calibri"/>
              </a:defRPr>
            </a:lvl1pPr>
          </a:lstStyle>
          <a:p>
            <a:endParaRPr/>
          </a:p>
        </p:txBody>
      </p:sp>
      <p:sp>
        <p:nvSpPr>
          <p:cNvPr id="3" name="Holder 3"/>
          <p:cNvSpPr>
            <a:spLocks noGrp="1"/>
          </p:cNvSpPr>
          <p:nvPr>
            <p:ph type="body" idx="1"/>
          </p:nvPr>
        </p:nvSpPr>
        <p:spPr>
          <a:xfrm>
            <a:off x="679450" y="1597025"/>
            <a:ext cx="5392420" cy="2011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8884642"/>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6/1/26</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2861641072"/>
      </p:ext>
    </p:extLst>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diagramLayout" Target="../diagrams/layout4.xml"/><Relationship Id="rId7" Type="http://schemas.openxmlformats.org/officeDocument/2006/relationships/chart" Target="../charts/chart20.xml"/><Relationship Id="rId2" Type="http://schemas.openxmlformats.org/officeDocument/2006/relationships/diagramData" Target="../diagrams/data4.xml"/><Relationship Id="rId1" Type="http://schemas.openxmlformats.org/officeDocument/2006/relationships/slideLayout" Target="../slideLayouts/slideLayout26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Layout" Target="../diagrams/layout5.xml"/><Relationship Id="rId7" Type="http://schemas.openxmlformats.org/officeDocument/2006/relationships/image" Target="../media/image139.png"/><Relationship Id="rId2" Type="http://schemas.openxmlformats.org/officeDocument/2006/relationships/diagramData" Target="../diagrams/data5.xml"/><Relationship Id="rId1" Type="http://schemas.openxmlformats.org/officeDocument/2006/relationships/slideLayout" Target="../slideLayouts/slideLayout26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41.png"/></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2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69.xml"/><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diagramLayout" Target="../diagrams/layout6.xml"/><Relationship Id="rId7" Type="http://schemas.openxmlformats.org/officeDocument/2006/relationships/chart" Target="../charts/chart22.xml"/><Relationship Id="rId2" Type="http://schemas.openxmlformats.org/officeDocument/2006/relationships/diagramData" Target="../diagrams/data6.xml"/><Relationship Id="rId1" Type="http://schemas.openxmlformats.org/officeDocument/2006/relationships/slideLayout" Target="../slideLayouts/slideLayout26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chart" Target="../charts/char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06.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115.png"/><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39.png"/><Relationship Id="rId2" Type="http://schemas.openxmlformats.org/officeDocument/2006/relationships/diagramData" Target="../diagrams/data7.xml"/><Relationship Id="rId1" Type="http://schemas.openxmlformats.org/officeDocument/2006/relationships/slideLayout" Target="../slideLayouts/slideLayout269.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5.png"/><Relationship Id="rId1" Type="http://schemas.openxmlformats.org/officeDocument/2006/relationships/slideLayout" Target="../slideLayouts/slideLayout266.xml"/><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69.xml"/></Relationships>
</file>

<file path=ppt/slides/_rels/slide109.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145.png"/><Relationship Id="rId18" Type="http://schemas.openxmlformats.org/officeDocument/2006/relationships/diagramColors" Target="../diagrams/colors11.xml"/><Relationship Id="rId3" Type="http://schemas.openxmlformats.org/officeDocument/2006/relationships/diagramLayout" Target="../diagrams/layout9.xml"/><Relationship Id="rId21" Type="http://schemas.openxmlformats.org/officeDocument/2006/relationships/diagramData" Target="../diagrams/data12.xml"/><Relationship Id="rId7" Type="http://schemas.openxmlformats.org/officeDocument/2006/relationships/chart" Target="../charts/chart25.xml"/><Relationship Id="rId12" Type="http://schemas.microsoft.com/office/2007/relationships/diagramDrawing" Target="../diagrams/drawing10.xml"/><Relationship Id="rId17" Type="http://schemas.openxmlformats.org/officeDocument/2006/relationships/diagramQuickStyle" Target="../diagrams/quickStyle11.xml"/><Relationship Id="rId25" Type="http://schemas.microsoft.com/office/2007/relationships/diagramDrawing" Target="../diagrams/drawing12.xml"/><Relationship Id="rId2" Type="http://schemas.openxmlformats.org/officeDocument/2006/relationships/diagramData" Target="../diagrams/data9.xml"/><Relationship Id="rId16" Type="http://schemas.openxmlformats.org/officeDocument/2006/relationships/diagramLayout" Target="../diagrams/layout11.xml"/><Relationship Id="rId20" Type="http://schemas.openxmlformats.org/officeDocument/2006/relationships/chart" Target="../charts/chart26.xml"/><Relationship Id="rId1" Type="http://schemas.openxmlformats.org/officeDocument/2006/relationships/slideLayout" Target="../slideLayouts/slideLayout269.xml"/><Relationship Id="rId6" Type="http://schemas.microsoft.com/office/2007/relationships/diagramDrawing" Target="../diagrams/drawing9.xml"/><Relationship Id="rId11" Type="http://schemas.openxmlformats.org/officeDocument/2006/relationships/diagramColors" Target="../diagrams/colors10.xml"/><Relationship Id="rId24" Type="http://schemas.openxmlformats.org/officeDocument/2006/relationships/diagramColors" Target="../diagrams/colors12.xml"/><Relationship Id="rId5" Type="http://schemas.openxmlformats.org/officeDocument/2006/relationships/diagramColors" Target="../diagrams/colors9.xml"/><Relationship Id="rId15" Type="http://schemas.openxmlformats.org/officeDocument/2006/relationships/diagramData" Target="../diagrams/data11.xml"/><Relationship Id="rId23" Type="http://schemas.openxmlformats.org/officeDocument/2006/relationships/diagramQuickStyle" Target="../diagrams/quickStyle12.xml"/><Relationship Id="rId10" Type="http://schemas.openxmlformats.org/officeDocument/2006/relationships/diagramQuickStyle" Target="../diagrams/quickStyle10.xml"/><Relationship Id="rId19" Type="http://schemas.microsoft.com/office/2007/relationships/diagramDrawing" Target="../diagrams/drawing11.xml"/><Relationship Id="rId4" Type="http://schemas.openxmlformats.org/officeDocument/2006/relationships/diagramQuickStyle" Target="../diagrams/quickStyle9.xml"/><Relationship Id="rId9" Type="http://schemas.openxmlformats.org/officeDocument/2006/relationships/diagramLayout" Target="../diagrams/layout10.xml"/><Relationship Id="rId14" Type="http://schemas.openxmlformats.org/officeDocument/2006/relationships/image" Target="../media/image146.jpeg"/><Relationship Id="rId22"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18" Type="http://schemas.openxmlformats.org/officeDocument/2006/relationships/image" Target="../media/image139.pn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17" Type="http://schemas.openxmlformats.org/officeDocument/2006/relationships/chart" Target="../charts/chart27.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269.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19" Type="http://schemas.openxmlformats.org/officeDocument/2006/relationships/image" Target="../media/image130.png"/><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111.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diagramLayout" Target="../diagrams/layout16.xml"/><Relationship Id="rId7" Type="http://schemas.openxmlformats.org/officeDocument/2006/relationships/chart" Target="../charts/chart28.xml"/><Relationship Id="rId2" Type="http://schemas.openxmlformats.org/officeDocument/2006/relationships/diagramData" Target="../diagrams/data16.xml"/><Relationship Id="rId1" Type="http://schemas.openxmlformats.org/officeDocument/2006/relationships/slideLayout" Target="../slideLayouts/slideLayout269.xml"/><Relationship Id="rId6" Type="http://schemas.microsoft.com/office/2007/relationships/diagramDrawing" Target="../diagrams/drawing16.xml"/><Relationship Id="rId11" Type="http://schemas.openxmlformats.org/officeDocument/2006/relationships/image" Target="../media/image130.png"/><Relationship Id="rId5" Type="http://schemas.openxmlformats.org/officeDocument/2006/relationships/diagramColors" Target="../diagrams/colors16.xml"/><Relationship Id="rId10" Type="http://schemas.openxmlformats.org/officeDocument/2006/relationships/image" Target="../media/image139.png"/><Relationship Id="rId4" Type="http://schemas.openxmlformats.org/officeDocument/2006/relationships/diagramQuickStyle" Target="../diagrams/quickStyle16.xml"/><Relationship Id="rId9" Type="http://schemas.openxmlformats.org/officeDocument/2006/relationships/chart" Target="../charts/chart30.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47.png"/><Relationship Id="rId1" Type="http://schemas.openxmlformats.org/officeDocument/2006/relationships/slideLayout" Target="../slideLayouts/slideLayout26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2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32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329.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33.xml"/><Relationship Id="rId1" Type="http://schemas.openxmlformats.org/officeDocument/2006/relationships/tags" Target="../tags/tag37.xml"/><Relationship Id="rId5" Type="http://schemas.openxmlformats.org/officeDocument/2006/relationships/image" Target="../media/image154.gif"/><Relationship Id="rId4" Type="http://schemas.openxmlformats.org/officeDocument/2006/relationships/image" Target="../media/image15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331.xml"/><Relationship Id="rId5" Type="http://schemas.openxmlformats.org/officeDocument/2006/relationships/image" Target="../media/image157.jpeg"/><Relationship Id="rId4" Type="http://schemas.openxmlformats.org/officeDocument/2006/relationships/image" Target="../media/image156.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329.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13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29.xml"/></Relationships>
</file>

<file path=ppt/slides/_rels/slide13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2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32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3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0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7.xml"/></Relationships>
</file>

<file path=ppt/slides/_rels/slide14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0.xml"/><Relationship Id="rId1" Type="http://schemas.openxmlformats.org/officeDocument/2006/relationships/slideLayout" Target="../slideLayouts/slideLayout327.xml"/></Relationships>
</file>

<file path=ppt/slides/_rels/slide14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1.xml"/><Relationship Id="rId1" Type="http://schemas.openxmlformats.org/officeDocument/2006/relationships/slideLayout" Target="../slideLayouts/slideLayout3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6.png"/><Relationship Id="rId2" Type="http://schemas.openxmlformats.org/officeDocument/2006/relationships/slideLayout" Target="../slideLayouts/slideLayout176.xml"/><Relationship Id="rId1" Type="http://schemas.openxmlformats.org/officeDocument/2006/relationships/tags" Target="../tags/tag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png"/><Relationship Id="rId1" Type="http://schemas.openxmlformats.org/officeDocument/2006/relationships/slideLayout" Target="../slideLayouts/slideLayout290.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2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9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90.xml"/><Relationship Id="rId6" Type="http://schemas.microsoft.com/office/2007/relationships/hdphoto" Target="../media/hdphoto6.wdp"/><Relationship Id="rId5" Type="http://schemas.openxmlformats.org/officeDocument/2006/relationships/image" Target="../media/image79.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68.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90.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9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9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92.xml"/><Relationship Id="rId6" Type="http://schemas.openxmlformats.org/officeDocument/2006/relationships/image" Target="../media/image84.emf"/><Relationship Id="rId5" Type="http://schemas.openxmlformats.org/officeDocument/2006/relationships/oleObject" Target="../embeddings/oleObject2.bin"/><Relationship Id="rId4" Type="http://schemas.openxmlformats.org/officeDocument/2006/relationships/image" Target="../media/image83.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0.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92.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0.xml"/><Relationship Id="rId1" Type="http://schemas.openxmlformats.org/officeDocument/2006/relationships/tags" Target="../tags/tag22.xml"/><Relationship Id="rId5" Type="http://schemas.openxmlformats.org/officeDocument/2006/relationships/image" Target="../media/image87.tiff"/><Relationship Id="rId4" Type="http://schemas.openxmlformats.org/officeDocument/2006/relationships/image" Target="../media/image86.tiff"/></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9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92.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0.xml"/><Relationship Id="rId1" Type="http://schemas.openxmlformats.org/officeDocument/2006/relationships/tags" Target="../tags/tag23.xml"/><Relationship Id="rId5" Type="http://schemas.microsoft.com/office/2007/relationships/hdphoto" Target="../media/hdphoto10.wdp"/><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0.xml"/><Relationship Id="rId1" Type="http://schemas.openxmlformats.org/officeDocument/2006/relationships/tags" Target="../tags/tag24.xml"/><Relationship Id="rId5" Type="http://schemas.microsoft.com/office/2007/relationships/hdphoto" Target="../media/hdphoto11.wdp"/><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0.xml"/><Relationship Id="rId1" Type="http://schemas.openxmlformats.org/officeDocument/2006/relationships/tags" Target="../tags/tag25.xml"/><Relationship Id="rId5" Type="http://schemas.microsoft.com/office/2007/relationships/hdphoto" Target="../media/hdphoto12.wdp"/><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0.xml"/><Relationship Id="rId1" Type="http://schemas.openxmlformats.org/officeDocument/2006/relationships/tags" Target="../tags/tag26.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0.xml"/><Relationship Id="rId1" Type="http://schemas.openxmlformats.org/officeDocument/2006/relationships/tags" Target="../tags/tag27.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90.xml"/><Relationship Id="rId1" Type="http://schemas.openxmlformats.org/officeDocument/2006/relationships/tags" Target="../tags/tag28.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0.xml"/><Relationship Id="rId1" Type="http://schemas.openxmlformats.org/officeDocument/2006/relationships/tags" Target="../tags/tag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9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13.xml"/><Relationship Id="rId1" Type="http://schemas.openxmlformats.org/officeDocument/2006/relationships/tags" Target="../tags/tag30.xml"/><Relationship Id="rId6" Type="http://schemas.microsoft.com/office/2007/relationships/hdphoto" Target="../media/hdphoto13.wdp"/><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325.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3.xml"/><Relationship Id="rId1" Type="http://schemas.openxmlformats.org/officeDocument/2006/relationships/tags" Target="../tags/tag3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3.xml"/><Relationship Id="rId1" Type="http://schemas.openxmlformats.org/officeDocument/2006/relationships/tags" Target="../tags/tag32.xml"/><Relationship Id="rId5" Type="http://schemas.microsoft.com/office/2007/relationships/hdphoto" Target="../media/hdphoto14.wdp"/><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13.xml"/><Relationship Id="rId1" Type="http://schemas.openxmlformats.org/officeDocument/2006/relationships/tags" Target="../tags/tag33.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3.xml"/><Relationship Id="rId1" Type="http://schemas.openxmlformats.org/officeDocument/2006/relationships/tags" Target="../tags/tag34.xml"/><Relationship Id="rId4" Type="http://schemas.openxmlformats.org/officeDocument/2006/relationships/chart" Target="../charts/char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chart" Target="../charts/chart6.xml"/><Relationship Id="rId2" Type="http://schemas.openxmlformats.org/officeDocument/2006/relationships/slideLayout" Target="../slideLayouts/slideLayout313.xml"/><Relationship Id="rId1" Type="http://schemas.openxmlformats.org/officeDocument/2006/relationships/tags" Target="../tags/tag3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3.xml"/><Relationship Id="rId1" Type="http://schemas.openxmlformats.org/officeDocument/2006/relationships/tags" Target="../tags/tag36.xml"/><Relationship Id="rId5" Type="http://schemas.openxmlformats.org/officeDocument/2006/relationships/chart" Target="../charts/chart8.xml"/><Relationship Id="rId4" Type="http://schemas.openxmlformats.org/officeDocument/2006/relationships/chart" Target="../charts/char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3.xml"/></Relationships>
</file>

<file path=ppt/slides/_rels/slide6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313.xml"/><Relationship Id="rId4" Type="http://schemas.openxmlformats.org/officeDocument/2006/relationships/chart" Target="../charts/chart10.xml"/></Relationships>
</file>

<file path=ppt/slides/_rels/slide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notesSlide" Target="../notesSlides/notesSlide44.xml"/><Relationship Id="rId1" Type="http://schemas.openxmlformats.org/officeDocument/2006/relationships/slideLayout" Target="../slideLayouts/slideLayout313.xml"/><Relationship Id="rId4" Type="http://schemas.openxmlformats.org/officeDocument/2006/relationships/image" Target="../media/image104.svg"/></Relationships>
</file>

<file path=ppt/slides/_rels/slide7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5.png"/><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6.png"/><Relationship Id="rId1" Type="http://schemas.openxmlformats.org/officeDocument/2006/relationships/slideLayout" Target="../slideLayouts/slideLayout312.xml"/></Relationships>
</file>

<file path=ppt/slides/_rels/slide7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3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65.xml"/><Relationship Id="rId5" Type="http://schemas.openxmlformats.org/officeDocument/2006/relationships/image" Target="../media/image110.jpeg"/><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69.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69.xml"/></Relationships>
</file>

<file path=ppt/slides/_rels/slide87.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png"/><Relationship Id="rId7" Type="http://schemas.openxmlformats.org/officeDocument/2006/relationships/image" Target="../media/image121.emf"/><Relationship Id="rId2" Type="http://schemas.openxmlformats.org/officeDocument/2006/relationships/image" Target="../media/image116.png"/><Relationship Id="rId1" Type="http://schemas.openxmlformats.org/officeDocument/2006/relationships/slideLayout" Target="../slideLayouts/slideLayout26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4.png"/><Relationship Id="rId7" Type="http://schemas.openxmlformats.org/officeDocument/2006/relationships/image" Target="../media/image126.jpeg"/><Relationship Id="rId2" Type="http://schemas.openxmlformats.org/officeDocument/2006/relationships/image" Target="../media/image123.png"/><Relationship Id="rId1" Type="http://schemas.openxmlformats.org/officeDocument/2006/relationships/slideLayout" Target="../slideLayouts/slideLayout269.xml"/><Relationship Id="rId6" Type="http://schemas.openxmlformats.org/officeDocument/2006/relationships/image" Target="../media/image125.jpeg"/><Relationship Id="rId5" Type="http://schemas.openxmlformats.org/officeDocument/2006/relationships/image" Target="../media/image122.emf"/><Relationship Id="rId4" Type="http://schemas.openxmlformats.org/officeDocument/2006/relationships/image" Target="../media/image121.emf"/></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27.png"/><Relationship Id="rId3" Type="http://schemas.openxmlformats.org/officeDocument/2006/relationships/diagramLayout" Target="../diagrams/layout1.xml"/><Relationship Id="rId7" Type="http://schemas.openxmlformats.org/officeDocument/2006/relationships/chart" Target="../charts/chart12.xml"/><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267.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0.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9.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diagramLayout" Target="../diagrams/layout3.xml"/><Relationship Id="rId7" Type="http://schemas.openxmlformats.org/officeDocument/2006/relationships/chart" Target="../charts/chart13.xml"/><Relationship Id="rId2" Type="http://schemas.openxmlformats.org/officeDocument/2006/relationships/diagramData" Target="../diagrams/data3.xml"/><Relationship Id="rId1" Type="http://schemas.openxmlformats.org/officeDocument/2006/relationships/slideLayout" Target="../slideLayouts/slideLayout26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chart" Target="../charts/char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69.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69.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69.xml"/></Relationships>
</file>

<file path=ppt/slides/_rels/slide9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4.png"/><Relationship Id="rId1" Type="http://schemas.openxmlformats.org/officeDocument/2006/relationships/slideLayout" Target="../slideLayouts/slideLayout269.xml"/><Relationship Id="rId5" Type="http://schemas.microsoft.com/office/2007/relationships/hdphoto" Target="../media/hdphoto19.wdp"/><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6.png"/><Relationship Id="rId1" Type="http://schemas.openxmlformats.org/officeDocument/2006/relationships/slideLayout" Target="../slideLayouts/slideLayout269.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69.xml"/></Relationships>
</file>

<file path=ppt/slides/_rels/slide9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72.xml"/><Relationship Id="rId6" Type="http://schemas.openxmlformats.org/officeDocument/2006/relationships/image" Target="../media/image138.png"/><Relationship Id="rId5" Type="http://schemas.openxmlformats.org/officeDocument/2006/relationships/chart" Target="../charts/chart19.xml"/><Relationship Id="rId4" Type="http://schemas.openxmlformats.org/officeDocument/2006/relationships/chart" Target="../charts/char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BFD7-DF3E-42E5-80EE-76503C00CAF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9E83BDF-3A84-4E42-96A9-69530DE4C087}"/>
              </a:ext>
            </a:extLst>
          </p:cNvPr>
          <p:cNvSpPr>
            <a:spLocks noGrp="1" noChangeArrowheads="1"/>
          </p:cNvSpPr>
          <p:nvPr>
            <p:ph type="title"/>
          </p:nvPr>
        </p:nvSpPr>
        <p:spPr>
          <a:xfrm>
            <a:off x="-26623" y="543297"/>
            <a:ext cx="12192000" cy="1143000"/>
          </a:xfrm>
        </p:spPr>
        <p:txBody>
          <a:bodyPr wrap="square" anchor="ctr">
            <a:noAutofit/>
          </a:bodyPr>
          <a:lstStyle/>
          <a:p>
            <a:r>
              <a:rPr lang="en-US" dirty="0"/>
              <a:t>Consensus or Controversy? Documenting </a:t>
            </a:r>
            <a:br>
              <a:rPr lang="en-US" dirty="0"/>
            </a:br>
            <a:r>
              <a:rPr lang="en-US" dirty="0"/>
              <a:t>and Discussing Investigators’ Approaches to the</a:t>
            </a:r>
            <a:br>
              <a:rPr lang="en-US" dirty="0"/>
            </a:br>
            <a:r>
              <a:rPr lang="en-US" dirty="0"/>
              <a:t> Management of Relapsed/Refractory Multiple Myeloma</a:t>
            </a:r>
          </a:p>
        </p:txBody>
      </p:sp>
      <p:sp>
        <p:nvSpPr>
          <p:cNvPr id="6" name="Text Box 6">
            <a:extLst>
              <a:ext uri="{FF2B5EF4-FFF2-40B4-BE49-F238E27FC236}">
                <a16:creationId xmlns:a16="http://schemas.microsoft.com/office/drawing/2014/main" id="{C7787B40-72EA-CB1F-883B-332FEB9A5E66}"/>
              </a:ext>
            </a:extLst>
          </p:cNvPr>
          <p:cNvSpPr txBox="1">
            <a:spLocks noChangeArrowheads="1"/>
          </p:cNvSpPr>
          <p:nvPr/>
        </p:nvSpPr>
        <p:spPr bwMode="auto">
          <a:xfrm>
            <a:off x="0" y="194104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EA80F78-6CE0-BF25-0AC0-84092E688678}"/>
              </a:ext>
            </a:extLst>
          </p:cNvPr>
          <p:cNvSpPr txBox="1">
            <a:spLocks noChangeArrowheads="1"/>
          </p:cNvSpPr>
          <p:nvPr/>
        </p:nvSpPr>
        <p:spPr bwMode="auto">
          <a:xfrm>
            <a:off x="0" y="551723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p:txBody>
      </p:sp>
      <p:sp>
        <p:nvSpPr>
          <p:cNvPr id="3" name="Text Box 7">
            <a:extLst>
              <a:ext uri="{FF2B5EF4-FFF2-40B4-BE49-F238E27FC236}">
                <a16:creationId xmlns:a16="http://schemas.microsoft.com/office/drawing/2014/main" id="{D6570312-A60C-9FC7-B1F7-CA2C60CC030A}"/>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1280D17-C3E0-CADA-AFFF-F378EC26282E}"/>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Melissa Alsina,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Hans Lee,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Paul G Richardson,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126622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Nuvation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26301663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Autofit/>
          </a:bodyPr>
          <a:lstStyle/>
          <a:p>
            <a:r>
              <a:rPr lang="en-US" sz="2400" dirty="0"/>
              <a:t>CELMoD</a:t>
            </a:r>
            <a:r>
              <a:rPr kumimoji="0" lang="en-US" sz="2400" b="1" i="0" u="none" strike="noStrike" kern="0" cap="none" spc="0" normalizeH="0" baseline="0" noProof="0" dirty="0">
                <a:ln>
                  <a:noFill/>
                </a:ln>
                <a:solidFill>
                  <a:srgbClr val="FFFF00"/>
                </a:solidFill>
                <a:effectLst/>
                <a:uLnTx/>
                <a:uFillTx/>
                <a:latin typeface="Arial"/>
                <a:ea typeface="+mj-ea"/>
                <a:cs typeface="+mj-cs"/>
              </a:rPr>
              <a:t> triplets for RRMM: </a:t>
            </a:r>
            <a:r>
              <a:rPr lang="en-US" sz="2400" dirty="0"/>
              <a:t>mezigdomide–mAb regimens</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spc="-20" dirty="0"/>
              <a:t>Mezigdomide + Dara-</a:t>
            </a:r>
            <a:r>
              <a:rPr lang="en-US" sz="3200" spc="-20" dirty="0" err="1"/>
              <a:t>dex</a:t>
            </a:r>
            <a:r>
              <a:rPr lang="en-US" sz="3200" spc="-20" dirty="0"/>
              <a:t> or Elo-</a:t>
            </a:r>
            <a:r>
              <a:rPr lang="en-US" sz="3200" spc="-20" dirty="0" err="1"/>
              <a:t>dex</a:t>
            </a:r>
            <a:endParaRPr lang="en-US" sz="3200" spc="-2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1" y="6419854"/>
            <a:ext cx="11813663" cy="371644"/>
          </a:xfrm>
        </p:spPr>
        <p:txBody>
          <a:bodyPr/>
          <a:lstStyle/>
          <a:p>
            <a:r>
              <a:rPr lang="en-US" sz="1100" b="1" dirty="0"/>
              <a:t>1. Richardson PG, et al. Blood 2023;142(supplement 1):1013.  </a:t>
            </a:r>
          </a:p>
        </p:txBody>
      </p:sp>
      <p:sp>
        <p:nvSpPr>
          <p:cNvPr id="32" name="TextBox 31">
            <a:extLst>
              <a:ext uri="{FF2B5EF4-FFF2-40B4-BE49-F238E27FC236}">
                <a16:creationId xmlns:a16="http://schemas.microsoft.com/office/drawing/2014/main" id="{E4156926-8FB4-478D-B592-CB4E68B5EF69}"/>
              </a:ext>
            </a:extLst>
          </p:cNvPr>
          <p:cNvSpPr txBox="1"/>
          <p:nvPr/>
        </p:nvSpPr>
        <p:spPr>
          <a:xfrm>
            <a:off x="318782" y="1475201"/>
            <a:ext cx="11549368"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CC-92480-MM-002 Phase 1/2 Study: Mezigdomide + Dara-</a:t>
            </a:r>
            <a:r>
              <a:rPr kumimoji="0" lang="en-US" sz="1600" b="1" i="0" u="none" strike="noStrike" kern="1200" cap="none" spc="0" normalizeH="0" baseline="0" noProof="0" dirty="0" err="1">
                <a:ln>
                  <a:noFill/>
                </a:ln>
                <a:solidFill>
                  <a:srgbClr val="00FFFF">
                    <a:lumMod val="50000"/>
                  </a:srgbClr>
                </a:solidFill>
                <a:effectLst/>
                <a:uLnTx/>
                <a:uFillTx/>
                <a:latin typeface="Arial"/>
                <a:ea typeface="+mn-ea"/>
                <a:cs typeface="+mn-cs"/>
              </a:rPr>
              <a:t>dex</a:t>
            </a: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 / Elo-dex</a:t>
            </a:r>
            <a:r>
              <a:rPr kumimoji="0" lang="en-US" sz="1600" b="1" i="0" u="none" strike="noStrike" kern="1200" cap="none" spc="0" normalizeH="0" baseline="30000" noProof="0" dirty="0">
                <a:ln>
                  <a:noFill/>
                </a:ln>
                <a:solidFill>
                  <a:srgbClr val="00FFFF">
                    <a:lumMod val="50000"/>
                  </a:srgbClr>
                </a:solidFill>
                <a:effectLst/>
                <a:uLnTx/>
                <a:uFillTx/>
                <a:latin typeface="Arial"/>
                <a:ea typeface="+mn-ea"/>
                <a:cs typeface="+mn-cs"/>
              </a:rPr>
              <a:t>1</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aphicFrame>
        <p:nvGraphicFramePr>
          <p:cNvPr id="34" name="Content Placeholder 6">
            <a:extLst>
              <a:ext uri="{FF2B5EF4-FFF2-40B4-BE49-F238E27FC236}">
                <a16:creationId xmlns:a16="http://schemas.microsoft.com/office/drawing/2014/main" id="{0DB0EF9B-3B4D-485D-ADD5-630CD80A16FF}"/>
              </a:ext>
            </a:extLst>
          </p:cNvPr>
          <p:cNvGraphicFramePr>
            <a:graphicFrameLocks/>
          </p:cNvGraphicFramePr>
          <p:nvPr/>
        </p:nvGraphicFramePr>
        <p:xfrm>
          <a:off x="318781" y="1972065"/>
          <a:ext cx="3770443" cy="420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0DEEBFD-336F-4E04-A549-AB14C741AFCF}"/>
              </a:ext>
            </a:extLst>
          </p:cNvPr>
          <p:cNvGrpSpPr/>
          <p:nvPr/>
        </p:nvGrpSpPr>
        <p:grpSpPr>
          <a:xfrm>
            <a:off x="4176952" y="2058845"/>
            <a:ext cx="3631074" cy="4121464"/>
            <a:chOff x="3262797" y="2119278"/>
            <a:chExt cx="2657521" cy="4121464"/>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7" y="2356434"/>
            <a:ext cx="2657521"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4007362" y="2419774"/>
              <a:ext cx="176048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75.0%</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351061" y="2119278"/>
              <a:ext cx="2569256"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Mezigdomide + Dara-</a:t>
              </a:r>
              <a:r>
                <a:rPr kumimoji="0" lang="en-US" sz="11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100" b="1" i="0" u="none" strike="noStrike" kern="1200" cap="none" spc="0" normalizeH="0" baseline="0" noProof="0" dirty="0">
                  <a:ln>
                    <a:noFill/>
                  </a:ln>
                  <a:solidFill>
                    <a:srgbClr val="000000"/>
                  </a:solidFill>
                  <a:effectLst/>
                  <a:uLnTx/>
                  <a:uFillTx/>
                  <a:latin typeface="Arial"/>
                  <a:ea typeface="+mn-ea"/>
                  <a:cs typeface="+mn-cs"/>
                </a:rPr>
                <a:t> (N=56)</a:t>
              </a:r>
              <a:endParaRPr kumimoji="0" lang="en-GB"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351061" y="5020408"/>
              <a:ext cx="2569256"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DOR / PFS not mature</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neutropenia 53.6%</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thrombocytopenia 7.1%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anemia 10.7%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infections 19.6%</a:t>
              </a:r>
            </a:p>
          </p:txBody>
        </p:sp>
      </p:grpSp>
      <p:grpSp>
        <p:nvGrpSpPr>
          <p:cNvPr id="53" name="Group 52">
            <a:extLst>
              <a:ext uri="{FF2B5EF4-FFF2-40B4-BE49-F238E27FC236}">
                <a16:creationId xmlns:a16="http://schemas.microsoft.com/office/drawing/2014/main" id="{DB2AB833-764A-436C-8E3B-85AEAD20596F}"/>
              </a:ext>
            </a:extLst>
          </p:cNvPr>
          <p:cNvGrpSpPr/>
          <p:nvPr/>
        </p:nvGrpSpPr>
        <p:grpSpPr>
          <a:xfrm>
            <a:off x="8015046" y="2056072"/>
            <a:ext cx="3853104" cy="4121464"/>
            <a:chOff x="6260923" y="2119278"/>
            <a:chExt cx="2457479" cy="4121464"/>
          </a:xfrm>
        </p:grpSpPr>
        <p:sp>
          <p:nvSpPr>
            <p:cNvPr id="44" name="Rectangle: Rounded Corners 43">
              <a:extLst>
                <a:ext uri="{FF2B5EF4-FFF2-40B4-BE49-F238E27FC236}">
                  <a16:creationId xmlns:a16="http://schemas.microsoft.com/office/drawing/2014/main" id="{F6002FE3-522B-4B3B-AC39-DA20AFEB4D37}"/>
                </a:ext>
              </a:extLst>
            </p:cNvPr>
            <p:cNvSpPr/>
            <p:nvPr/>
          </p:nvSpPr>
          <p:spPr>
            <a:xfrm>
              <a:off x="6260925" y="2119278"/>
              <a:ext cx="2457477"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Mezigdomide + Elo-</a:t>
              </a:r>
              <a:r>
                <a:rPr kumimoji="0" lang="en-US" sz="11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100" b="1" i="0" u="none" strike="noStrike" kern="1200" cap="none" spc="0" normalizeH="0" baseline="0" noProof="0" dirty="0">
                  <a:ln>
                    <a:noFill/>
                  </a:ln>
                  <a:solidFill>
                    <a:srgbClr val="000000"/>
                  </a:solidFill>
                  <a:effectLst/>
                  <a:uLnTx/>
                  <a:uFillTx/>
                  <a:latin typeface="Arial"/>
                  <a:ea typeface="+mn-ea"/>
                  <a:cs typeface="+mn-cs"/>
                </a:rPr>
                <a:t> (N=20)</a:t>
              </a:r>
              <a:endParaRPr kumimoji="0" lang="en-GB"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A769C01-FED5-4833-B6B0-511123F354E9}"/>
                </a:ext>
              </a:extLst>
            </p:cNvPr>
            <p:cNvSpPr txBox="1"/>
            <p:nvPr/>
          </p:nvSpPr>
          <p:spPr>
            <a:xfrm>
              <a:off x="6260924" y="5020408"/>
              <a:ext cx="2457477"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DOR / PFS not mature</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neutropenia 40%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thrombocytopenia 10%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anemia 20%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infections 35%</a:t>
              </a:r>
            </a:p>
          </p:txBody>
        </p:sp>
        <p:graphicFrame>
          <p:nvGraphicFramePr>
            <p:cNvPr id="48" name="Chart 47">
              <a:extLst>
                <a:ext uri="{FF2B5EF4-FFF2-40B4-BE49-F238E27FC236}">
                  <a16:creationId xmlns:a16="http://schemas.microsoft.com/office/drawing/2014/main" id="{F9236173-68FC-4AC6-A811-86A606212E29}"/>
                </a:ext>
              </a:extLst>
            </p:cNvPr>
            <p:cNvGraphicFramePr/>
            <p:nvPr/>
          </p:nvGraphicFramePr>
          <p:xfrm>
            <a:off x="6260923" y="2414477"/>
            <a:ext cx="2457477"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E0678FD1-08EA-46F8-A0F2-8843B7F852C6}"/>
                </a:ext>
              </a:extLst>
            </p:cNvPr>
            <p:cNvSpPr txBox="1"/>
            <p:nvPr/>
          </p:nvSpPr>
          <p:spPr>
            <a:xfrm>
              <a:off x="7189884" y="2410569"/>
              <a:ext cx="91479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45%</a:t>
              </a:r>
            </a:p>
          </p:txBody>
        </p:sp>
      </p:grpSp>
    </p:spTree>
    <p:extLst>
      <p:ext uri="{BB962C8B-B14F-4D97-AF65-F5344CB8AC3E}">
        <p14:creationId xmlns:p14="http://schemas.microsoft.com/office/powerpoint/2010/main" val="170113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4EA8-B825-956C-1C58-AF703B179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2AC72-8784-D4CC-83A4-3DBC4AB02A58}"/>
              </a:ext>
            </a:extLst>
          </p:cNvPr>
          <p:cNvSpPr>
            <a:spLocks noGrp="1"/>
          </p:cNvSpPr>
          <p:nvPr>
            <p:ph type="title"/>
          </p:nvPr>
        </p:nvSpPr>
        <p:spPr/>
        <p:txBody>
          <a:bodyPr>
            <a:normAutofit/>
          </a:bodyPr>
          <a:lstStyle/>
          <a:p>
            <a:r>
              <a:rPr lang="en-US" sz="2200" dirty="0"/>
              <a:t>CELMoD</a:t>
            </a:r>
            <a:r>
              <a:rPr kumimoji="0" lang="en-US" sz="2200" b="1" i="0" u="none" strike="noStrike" kern="0" cap="none" spc="0" normalizeH="0" baseline="0" noProof="0" dirty="0">
                <a:ln>
                  <a:noFill/>
                </a:ln>
                <a:solidFill>
                  <a:srgbClr val="FFFF00"/>
                </a:solidFill>
                <a:effectLst/>
                <a:uLnTx/>
                <a:uFillTx/>
                <a:latin typeface="Arial"/>
                <a:ea typeface="+mj-ea"/>
                <a:cs typeface="+mj-cs"/>
              </a:rPr>
              <a:t> triplets for </a:t>
            </a:r>
            <a:r>
              <a:rPr lang="en-US" sz="2200" dirty="0"/>
              <a:t>later-relapse </a:t>
            </a:r>
            <a:r>
              <a:rPr kumimoji="0" lang="en-US" sz="2200" b="1" i="0" u="none" strike="noStrike" kern="0" cap="none" spc="0" normalizeH="0" baseline="0" noProof="0" dirty="0">
                <a:ln>
                  <a:noFill/>
                </a:ln>
                <a:solidFill>
                  <a:srgbClr val="FFFF00"/>
                </a:solidFill>
                <a:effectLst/>
                <a:uLnTx/>
                <a:uFillTx/>
                <a:latin typeface="Arial"/>
                <a:ea typeface="+mj-ea"/>
                <a:cs typeface="+mj-cs"/>
              </a:rPr>
              <a:t>RRMM: combination with targeted</a:t>
            </a:r>
            <a:r>
              <a:rPr kumimoji="0" lang="en-US" sz="2200" b="1" i="0" u="none" strike="noStrike" kern="0" cap="none" spc="0" normalizeH="0" noProof="0" dirty="0">
                <a:ln>
                  <a:noFill/>
                </a:ln>
                <a:solidFill>
                  <a:srgbClr val="FFFF00"/>
                </a:solidFill>
                <a:effectLst/>
                <a:uLnTx/>
                <a:uFillTx/>
                <a:latin typeface="Arial"/>
                <a:ea typeface="+mj-ea"/>
                <a:cs typeface="+mj-cs"/>
              </a:rPr>
              <a:t> agents</a:t>
            </a:r>
            <a:r>
              <a:rPr kumimoji="0" lang="en-US" sz="2200" b="1" i="0" u="none" strike="noStrike" kern="0" cap="none" spc="0" normalizeH="0" baseline="0" noProof="0" dirty="0">
                <a:ln>
                  <a:noFill/>
                </a:ln>
                <a:solidFill>
                  <a:srgbClr val="FFFF00"/>
                </a:solidFill>
                <a:effectLst/>
                <a:uLnTx/>
                <a:uFillTx/>
                <a:latin typeface="Arial"/>
                <a:ea typeface="+mj-ea"/>
                <a:cs typeface="+mj-cs"/>
              </a:rPr>
              <a:t>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STOMP Arm 12: Mezigdomide + Selinexor-dex</a:t>
            </a:r>
            <a:endParaRPr lang="en-US" baseline="30000" dirty="0"/>
          </a:p>
        </p:txBody>
      </p:sp>
      <p:sp>
        <p:nvSpPr>
          <p:cNvPr id="6" name="Text Placeholder 5">
            <a:extLst>
              <a:ext uri="{FF2B5EF4-FFF2-40B4-BE49-F238E27FC236}">
                <a16:creationId xmlns:a16="http://schemas.microsoft.com/office/drawing/2014/main" id="{C9BE6051-222D-519F-B05B-AB8E32F898E8}"/>
              </a:ext>
            </a:extLst>
          </p:cNvPr>
          <p:cNvSpPr>
            <a:spLocks noGrp="1"/>
          </p:cNvSpPr>
          <p:nvPr>
            <p:ph type="body" sz="quarter" idx="10"/>
          </p:nvPr>
        </p:nvSpPr>
        <p:spPr>
          <a:xfrm>
            <a:off x="318782" y="6419854"/>
            <a:ext cx="11525285" cy="371644"/>
          </a:xfrm>
        </p:spPr>
        <p:txBody>
          <a:bodyPr/>
          <a:lstStyle/>
          <a:p>
            <a:r>
              <a:rPr lang="en-GB" sz="1200" dirty="0"/>
              <a:t>Mo CC, et al. Blood 2025;146(Supplement 1):4010.  Mo C, et al. </a:t>
            </a:r>
            <a:r>
              <a:rPr lang="en-US" sz="1200" dirty="0"/>
              <a:t>7th European Myeloma Network Meeting, April 16–18, 2026, Prague, Czechia, poster #P43.</a:t>
            </a:r>
          </a:p>
        </p:txBody>
      </p:sp>
      <p:sp>
        <p:nvSpPr>
          <p:cNvPr id="3" name="TextBox 2">
            <a:extLst>
              <a:ext uri="{FF2B5EF4-FFF2-40B4-BE49-F238E27FC236}">
                <a16:creationId xmlns:a16="http://schemas.microsoft.com/office/drawing/2014/main" id="{58613188-729B-9278-C48B-11103FBCCA13}"/>
              </a:ext>
            </a:extLst>
          </p:cNvPr>
          <p:cNvSpPr txBox="1"/>
          <p:nvPr/>
        </p:nvSpPr>
        <p:spPr>
          <a:xfrm>
            <a:off x="318782" y="1331559"/>
            <a:ext cx="11525286" cy="2880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Patient demographics and baseline characteristics​</a:t>
            </a:r>
          </a:p>
        </p:txBody>
      </p:sp>
      <p:graphicFrame>
        <p:nvGraphicFramePr>
          <p:cNvPr id="13" name="Diagram 12">
            <a:extLst>
              <a:ext uri="{FF2B5EF4-FFF2-40B4-BE49-F238E27FC236}">
                <a16:creationId xmlns:a16="http://schemas.microsoft.com/office/drawing/2014/main" id="{874EFFCB-2533-0A6B-C789-79DB5F8F7E84}"/>
              </a:ext>
            </a:extLst>
          </p:cNvPr>
          <p:cNvGraphicFramePr/>
          <p:nvPr/>
        </p:nvGraphicFramePr>
        <p:xfrm>
          <a:off x="464621" y="1662619"/>
          <a:ext cx="5774118" cy="149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a:extLst>
              <a:ext uri="{FF2B5EF4-FFF2-40B4-BE49-F238E27FC236}">
                <a16:creationId xmlns:a16="http://schemas.microsoft.com/office/drawing/2014/main" id="{8B85B685-570E-5FE1-72CF-873C981F3555}"/>
              </a:ext>
            </a:extLst>
          </p:cNvPr>
          <p:cNvGraphicFramePr>
            <a:graphicFrameLocks noGrp="1"/>
          </p:cNvGraphicFramePr>
          <p:nvPr/>
        </p:nvGraphicFramePr>
        <p:xfrm>
          <a:off x="464621" y="3153598"/>
          <a:ext cx="5777218" cy="3300531"/>
        </p:xfrm>
        <a:graphic>
          <a:graphicData uri="http://schemas.openxmlformats.org/drawingml/2006/table">
            <a:tbl>
              <a:tblPr firstRow="1" bandRow="1">
                <a:tableStyleId>{B301B821-A1FF-4177-AEE7-76D212191A09}</a:tableStyleId>
              </a:tblPr>
              <a:tblGrid>
                <a:gridCol w="4276781">
                  <a:extLst>
                    <a:ext uri="{9D8B030D-6E8A-4147-A177-3AD203B41FA5}">
                      <a16:colId xmlns:a16="http://schemas.microsoft.com/office/drawing/2014/main" val="638221505"/>
                    </a:ext>
                  </a:extLst>
                </a:gridCol>
                <a:gridCol w="1500437">
                  <a:extLst>
                    <a:ext uri="{9D8B030D-6E8A-4147-A177-3AD203B41FA5}">
                      <a16:colId xmlns:a16="http://schemas.microsoft.com/office/drawing/2014/main" val="3639999102"/>
                    </a:ext>
                  </a:extLst>
                </a:gridCol>
              </a:tblGrid>
              <a:tr h="42130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pPr>
                      <a:r>
                        <a:rPr lang="en-US" sz="1200" b="1" noProof="0" dirty="0">
                          <a:solidFill>
                            <a:schemeClr val="bg1"/>
                          </a:solidFill>
                        </a:rPr>
                        <a:t>Characteristics</a:t>
                      </a:r>
                    </a:p>
                  </a:txBody>
                  <a:tcPr marL="191761" marR="191761" marT="95880" marB="95880" anchor="b"/>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0000"/>
                        </a:lnSpc>
                        <a:spcBef>
                          <a:spcPts val="110"/>
                        </a:spcBef>
                        <a:spcAft>
                          <a:spcPts val="110"/>
                        </a:spcAft>
                        <a:buNone/>
                      </a:pPr>
                      <a:r>
                        <a:rPr lang="en-US" sz="1200" b="1" kern="0" noProof="0">
                          <a:effectLst/>
                        </a:rPr>
                        <a:t>Total</a:t>
                      </a:r>
                      <a:br>
                        <a:rPr lang="en-US" sz="1200" b="1" kern="0" noProof="0">
                          <a:effectLst/>
                        </a:rPr>
                      </a:br>
                      <a:r>
                        <a:rPr lang="en-US" sz="1200" b="1" kern="0" noProof="0">
                          <a:effectLst/>
                        </a:rPr>
                        <a:t>(N = 13)</a:t>
                      </a:r>
                      <a:endParaRPr lang="en-US" sz="1200" b="1" kern="100" noProof="0">
                        <a:effectLst/>
                        <a:latin typeface="+mj-lt"/>
                        <a:ea typeface="Aptos" panose="020B0004020202020204" pitchFamily="34" charset="0"/>
                        <a:cs typeface="Times New Roman" panose="02020603050405020304" pitchFamily="18" charset="0"/>
                      </a:endParaRPr>
                    </a:p>
                  </a:txBody>
                  <a:tcPr marL="7369" marR="7369" marT="0" marB="0" anchor="ctr"/>
                </a:tc>
                <a:extLst>
                  <a:ext uri="{0D108BD9-81ED-4DB2-BD59-A6C34878D82A}">
                    <a16:rowId xmlns:a16="http://schemas.microsoft.com/office/drawing/2014/main" val="3021701847"/>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Age (years), median (range)</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66 (42–83)</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313588166"/>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 75 years, n (%)</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2 (15)</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935876949"/>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Sex (male), n (%)</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9 (69)</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902580886"/>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Race, n (%)</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542371698"/>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African American</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3 (23)</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193839060"/>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Native Hawaiian or Pacific Islander</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1 (8)</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530967981"/>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White</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9 (69)</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720962317"/>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ECOG performance status, n (%) </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658361450"/>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0</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8 (62)</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823474949"/>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1</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5 (39)</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753272546"/>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ISS disease stage, %</a:t>
                      </a:r>
                      <a:endParaRPr lang="en-US" sz="1200" b="1" i="0" u="none" strike="noStrike" noProof="0">
                        <a:solidFill>
                          <a:schemeClr val="tx1">
                            <a:lumMod val="75000"/>
                          </a:schemeClr>
                        </a:solidFill>
                        <a:effectLst/>
                        <a:latin typeface="+mn-lt"/>
                      </a:endParaRPr>
                    </a:p>
                  </a:txBody>
                  <a:tcPr marR="0" marT="0" marB="0" anchor="ctr"/>
                </a:tc>
                <a:tc>
                  <a:txBody>
                    <a:bodyPr/>
                    <a:lstStyle/>
                    <a:p>
                      <a:pPr marL="0" marR="0" algn="ctr">
                        <a:lnSpc>
                          <a:spcPct val="100000"/>
                        </a:lnSpc>
                        <a:spcBef>
                          <a:spcPts val="110"/>
                        </a:spcBef>
                        <a:spcAft>
                          <a:spcPts val="110"/>
                        </a:spcAft>
                        <a:buNone/>
                        <a:tabLst>
                          <a:tab pos="774700" algn="dec"/>
                        </a:tabLst>
                      </a:pP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017834972"/>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I</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9</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2110480593"/>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II</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a:solidFill>
                            <a:schemeClr val="tx1">
                              <a:lumMod val="75000"/>
                            </a:schemeClr>
                          </a:solidFill>
                          <a:effectLst/>
                        </a:rPr>
                        <a:t>2</a:t>
                      </a:r>
                      <a:endParaRPr lang="en-US" sz="1200" b="1"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4038468763"/>
                  </a:ext>
                </a:extLst>
              </a:tr>
              <a:tr h="20565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          III</a:t>
                      </a:r>
                      <a:endParaRPr lang="en-US" sz="1200" b="1" i="0" u="none" strike="noStrike" noProof="0">
                        <a:solidFill>
                          <a:schemeClr val="tx1">
                            <a:lumMod val="75000"/>
                          </a:schemeClr>
                        </a:solidFill>
                        <a:effectLst/>
                        <a:latin typeface="+mn-lt"/>
                      </a:endParaRPr>
                    </a:p>
                  </a:txBody>
                  <a:tcPr marL="0" marR="0" marT="0" marB="0" anchor="ctr"/>
                </a:tc>
                <a:tc>
                  <a:txBody>
                    <a:bodyPr/>
                    <a:lstStyle/>
                    <a:p>
                      <a:pPr marL="0" marR="0" algn="ctr">
                        <a:lnSpc>
                          <a:spcPct val="100000"/>
                        </a:lnSpc>
                        <a:spcBef>
                          <a:spcPts val="110"/>
                        </a:spcBef>
                        <a:spcAft>
                          <a:spcPts val="110"/>
                        </a:spcAft>
                        <a:buNone/>
                        <a:tabLst>
                          <a:tab pos="774700" algn="dec"/>
                        </a:tabLst>
                      </a:pPr>
                      <a:r>
                        <a:rPr lang="en-US" sz="1200" b="1" kern="100" noProof="0" dirty="0">
                          <a:solidFill>
                            <a:schemeClr val="tx1">
                              <a:lumMod val="75000"/>
                            </a:schemeClr>
                          </a:solidFill>
                          <a:effectLst/>
                        </a:rPr>
                        <a:t>2</a:t>
                      </a:r>
                      <a:endParaRPr lang="en-US" sz="1200" b="1" kern="100" noProof="0" dirty="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4276458212"/>
                  </a:ext>
                </a:extLst>
              </a:tr>
            </a:tbl>
          </a:graphicData>
        </a:graphic>
      </p:graphicFrame>
      <p:graphicFrame>
        <p:nvGraphicFramePr>
          <p:cNvPr id="7" name="Table 6">
            <a:extLst>
              <a:ext uri="{FF2B5EF4-FFF2-40B4-BE49-F238E27FC236}">
                <a16:creationId xmlns:a16="http://schemas.microsoft.com/office/drawing/2014/main" id="{FF7A839F-7A0A-E957-8DC8-258C3E5FD5A3}"/>
              </a:ext>
            </a:extLst>
          </p:cNvPr>
          <p:cNvGraphicFramePr>
            <a:graphicFrameLocks noGrp="1"/>
          </p:cNvGraphicFramePr>
          <p:nvPr/>
        </p:nvGraphicFramePr>
        <p:xfrm>
          <a:off x="6333054" y="1777046"/>
          <a:ext cx="5511014" cy="3597897"/>
        </p:xfrm>
        <a:graphic>
          <a:graphicData uri="http://schemas.openxmlformats.org/drawingml/2006/table">
            <a:tbl>
              <a:tblPr firstRow="1" bandRow="1">
                <a:tableStyleId>{B301B821-A1FF-4177-AEE7-76D212191A09}</a:tableStyleId>
              </a:tblPr>
              <a:tblGrid>
                <a:gridCol w="4408811">
                  <a:extLst>
                    <a:ext uri="{9D8B030D-6E8A-4147-A177-3AD203B41FA5}">
                      <a16:colId xmlns:a16="http://schemas.microsoft.com/office/drawing/2014/main" val="638221505"/>
                    </a:ext>
                  </a:extLst>
                </a:gridCol>
                <a:gridCol w="1102203">
                  <a:extLst>
                    <a:ext uri="{9D8B030D-6E8A-4147-A177-3AD203B41FA5}">
                      <a16:colId xmlns:a16="http://schemas.microsoft.com/office/drawing/2014/main" val="3639999102"/>
                    </a:ext>
                  </a:extLst>
                </a:gridCol>
              </a:tblGrid>
              <a:tr h="38275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pPr>
                      <a:r>
                        <a:rPr lang="en-US" sz="1200" noProof="0" dirty="0">
                          <a:solidFill>
                            <a:schemeClr val="bg1"/>
                          </a:solidFill>
                        </a:rPr>
                        <a:t>Characteristics</a:t>
                      </a:r>
                    </a:p>
                  </a:txBody>
                  <a:tcPr marL="0" marR="0" marT="0" marB="0" anchor="b"/>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0000"/>
                        </a:lnSpc>
                        <a:spcBef>
                          <a:spcPts val="110"/>
                        </a:spcBef>
                        <a:spcAft>
                          <a:spcPts val="110"/>
                        </a:spcAft>
                        <a:buNone/>
                      </a:pPr>
                      <a:r>
                        <a:rPr lang="en-US" sz="1200" kern="0" noProof="0">
                          <a:effectLst/>
                        </a:rPr>
                        <a:t>Total</a:t>
                      </a:r>
                      <a:br>
                        <a:rPr lang="en-US" sz="1200" kern="0" noProof="0">
                          <a:effectLst/>
                        </a:rPr>
                      </a:br>
                      <a:r>
                        <a:rPr lang="en-US" sz="1200" kern="0" noProof="0">
                          <a:effectLst/>
                        </a:rPr>
                        <a:t>(N = 13)</a:t>
                      </a:r>
                      <a:endParaRPr lang="en-US" sz="1200" kern="100" noProof="0">
                        <a:effectLst/>
                        <a:latin typeface="+mj-lt"/>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21701847"/>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noProof="0">
                          <a:solidFill>
                            <a:schemeClr val="tx1">
                              <a:lumMod val="75000"/>
                            </a:schemeClr>
                          </a:solidFill>
                          <a:effectLst/>
                        </a:rPr>
                        <a:t>Time since diagnosis (years), median (range)</a:t>
                      </a:r>
                      <a:endParaRPr lang="en-US" sz="1200" b="1" i="0" u="none" strike="noStrike" noProof="0">
                        <a:solidFill>
                          <a:schemeClr val="tx1">
                            <a:lumMod val="75000"/>
                          </a:schemeClr>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0000"/>
                        </a:lnSpc>
                        <a:spcBef>
                          <a:spcPts val="110"/>
                        </a:spcBef>
                        <a:spcAft>
                          <a:spcPts val="110"/>
                        </a:spcAft>
                        <a:buNone/>
                        <a:tabLst>
                          <a:tab pos="774700" algn="dec"/>
                        </a:tabLst>
                      </a:pPr>
                      <a:r>
                        <a:rPr lang="en-US" sz="1200" kern="100" noProof="0">
                          <a:solidFill>
                            <a:schemeClr val="tx1">
                              <a:lumMod val="75000"/>
                            </a:schemeClr>
                          </a:solidFill>
                          <a:effectLst/>
                        </a:rPr>
                        <a:t>7.5 (2.7–22.0)</a:t>
                      </a:r>
                      <a:endParaRPr lang="en-US" sz="1200" kern="100" noProof="0">
                        <a:solidFill>
                          <a:schemeClr val="tx1">
                            <a:lumMod val="75000"/>
                          </a:schemeClr>
                        </a:solidFill>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510625178"/>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chemeClr val="tx1"/>
                          </a:solidFill>
                          <a:effectLst/>
                        </a:rPr>
                        <a:t>Extramedullary lesions, n (%) </a:t>
                      </a:r>
                      <a:endParaRPr lang="en-US" sz="1200" b="1" i="0" u="none" strike="noStrike" dirty="0">
                        <a:solidFill>
                          <a:schemeClr val="tx1"/>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0000"/>
                        </a:lnSpc>
                        <a:spcBef>
                          <a:spcPts val="110"/>
                        </a:spcBef>
                        <a:spcAft>
                          <a:spcPts val="110"/>
                        </a:spcAft>
                        <a:buNone/>
                        <a:tabLst>
                          <a:tab pos="774700" algn="dec"/>
                        </a:tabLst>
                      </a:pPr>
                      <a:r>
                        <a:rPr lang="en-US" sz="1200" kern="100">
                          <a:effectLst/>
                        </a:rPr>
                        <a:t>3 (23)</a:t>
                      </a:r>
                      <a:endParaRPr lang="en-US" sz="1200" kern="100">
                        <a:effectLst/>
                        <a:latin typeface="+mn-lt"/>
                        <a:ea typeface="Times New Roman" panose="02020603050405020304" pitchFamily="18" charset="0"/>
                      </a:endParaRPr>
                    </a:p>
                  </a:txBody>
                  <a:tcPr marL="0" marR="0" marT="0" marB="0" anchor="ctr"/>
                </a:tc>
                <a:extLst>
                  <a:ext uri="{0D108BD9-81ED-4DB2-BD59-A6C34878D82A}">
                    <a16:rowId xmlns:a16="http://schemas.microsoft.com/office/drawing/2014/main" val="3310967333"/>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a:solidFill>
                            <a:schemeClr val="tx1"/>
                          </a:solidFill>
                          <a:effectLst/>
                        </a:rPr>
                        <a:t>Number of prior lines of therapy, median (range)</a:t>
                      </a:r>
                      <a:endParaRPr lang="en-US" sz="1200" b="1" i="0" u="none" strike="noStrike">
                        <a:solidFill>
                          <a:schemeClr val="tx1"/>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5  (2</a:t>
                      </a:r>
                      <a:r>
                        <a:rPr lang="en-US" sz="1200" kern="100" noProof="0">
                          <a:solidFill>
                            <a:schemeClr val="tx1">
                              <a:lumMod val="75000"/>
                            </a:schemeClr>
                          </a:solidFill>
                          <a:effectLst/>
                        </a:rPr>
                        <a:t>–</a:t>
                      </a:r>
                      <a:r>
                        <a:rPr lang="en-US" sz="1200" b="0" u="none" strike="noStrike">
                          <a:solidFill>
                            <a:schemeClr val="tx1"/>
                          </a:solidFill>
                          <a:effectLst/>
                        </a:rPr>
                        <a:t>12)</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3231186115"/>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Exposure to at least one IMiD,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13 (100)</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2923722041"/>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Exposure to at least one PI,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13 (100)</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2078792072"/>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Exposure to at least one anti-CD38 antibody,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13 (100)</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916761374"/>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Exposure/refractory to T-cell redirecting treatment,</a:t>
                      </a:r>
                      <a:r>
                        <a:rPr lang="en-US" sz="1200" b="1" u="none" strike="noStrike" baseline="30000" dirty="0">
                          <a:solidFill>
                            <a:srgbClr val="FF0000"/>
                          </a:solidFill>
                          <a:effectLst/>
                        </a:rPr>
                        <a:t>†</a:t>
                      </a:r>
                      <a:r>
                        <a:rPr lang="en-US" sz="1200" b="1" u="none" strike="noStrike" dirty="0">
                          <a:solidFill>
                            <a:srgbClr val="FF0000"/>
                          </a:solidFill>
                          <a:effectLst/>
                        </a:rPr>
                        <a:t>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3 (23)</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3753071146"/>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u="none" strike="noStrike" dirty="0">
                          <a:solidFill>
                            <a:srgbClr val="FF0000"/>
                          </a:solidFill>
                          <a:effectLst/>
                        </a:rPr>
                        <a:t>Exposure/refractory to belantamab mafodotin,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3 (23)</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3911113223"/>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rPr>
                        <a:t>Exposure/refractory to iberdomide, n (%)</a:t>
                      </a:r>
                      <a:endParaRPr lang="en-US" sz="1200" b="1" i="0" u="none" strike="noStrike" dirty="0">
                        <a:solidFill>
                          <a:schemeClr val="tx1"/>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 (7)</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610721224"/>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pt-BR" sz="1200" b="1" u="none" strike="noStrike" dirty="0">
                          <a:solidFill>
                            <a:schemeClr val="tx1"/>
                          </a:solidFill>
                          <a:effectLst/>
                        </a:rPr>
                        <a:t>Prior ASCT,</a:t>
                      </a:r>
                      <a:r>
                        <a:rPr lang="en-US" sz="1200" b="1" u="none" strike="noStrike" dirty="0">
                          <a:solidFill>
                            <a:schemeClr val="tx1"/>
                          </a:solidFill>
                          <a:effectLst/>
                        </a:rPr>
                        <a:t> </a:t>
                      </a:r>
                      <a:r>
                        <a:rPr lang="pt-BR" sz="1200" b="1" u="none" strike="noStrike" dirty="0">
                          <a:solidFill>
                            <a:schemeClr val="tx1"/>
                          </a:solidFill>
                          <a:effectLst/>
                        </a:rPr>
                        <a:t>n (%)</a:t>
                      </a:r>
                      <a:endParaRPr lang="pt-BR" sz="1200" b="1" i="0" u="none" strike="noStrike" dirty="0">
                        <a:solidFill>
                          <a:schemeClr val="tx1"/>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9 (69)</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150447782"/>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Refractory to at least one IMiD,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12 (92)</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040699832"/>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Refractory to at least one PI,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10 (77)</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2629402075"/>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Refractory to at least one anti-CD38 antibody,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a:solidFill>
                            <a:schemeClr val="tx1"/>
                          </a:solidFill>
                          <a:effectLst/>
                        </a:rPr>
                        <a:t>13 (100)</a:t>
                      </a:r>
                      <a:endParaRPr lang="en-US" sz="1200" b="0" i="0" u="none" strike="noStrike">
                        <a:solidFill>
                          <a:schemeClr val="tx1"/>
                        </a:solidFill>
                        <a:effectLst/>
                        <a:latin typeface="+mn-lt"/>
                      </a:endParaRPr>
                    </a:p>
                  </a:txBody>
                  <a:tcPr marL="0" marR="0" marT="0" marB="0" anchor="ctr"/>
                </a:tc>
                <a:extLst>
                  <a:ext uri="{0D108BD9-81ED-4DB2-BD59-A6C34878D82A}">
                    <a16:rowId xmlns:a16="http://schemas.microsoft.com/office/drawing/2014/main" val="1997401920"/>
                  </a:ext>
                </a:extLst>
              </a:tr>
              <a:tr h="22965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ctr">
                        <a:buNone/>
                      </a:pPr>
                      <a:r>
                        <a:rPr lang="en-US" sz="1200" b="1" u="none" strike="noStrike" dirty="0">
                          <a:solidFill>
                            <a:srgbClr val="FF0000"/>
                          </a:solidFill>
                          <a:effectLst/>
                        </a:rPr>
                        <a:t>Refractory to last line of treatment, n (%)</a:t>
                      </a:r>
                      <a:endParaRPr lang="en-US" sz="1200" b="1" i="0" u="none" strike="noStrike" dirty="0">
                        <a:solidFill>
                          <a:srgbClr val="FF0000"/>
                        </a:solidFill>
                        <a:effectLst/>
                        <a:latin typeface="+mn-lt"/>
                      </a:endParaRPr>
                    </a:p>
                  </a:txBody>
                  <a:tcPr marL="0" marR="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buNone/>
                      </a:pPr>
                      <a:r>
                        <a:rPr lang="en-US" sz="1200" b="0" u="none" strike="noStrike" dirty="0">
                          <a:solidFill>
                            <a:schemeClr val="tx1"/>
                          </a:solidFill>
                          <a:effectLst/>
                        </a:rPr>
                        <a:t>12 (92)</a:t>
                      </a:r>
                      <a:endParaRPr lang="en-US" sz="12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3988705114"/>
                  </a:ext>
                </a:extLst>
              </a:tr>
            </a:tbl>
          </a:graphicData>
        </a:graphic>
      </p:graphicFrame>
      <p:sp>
        <p:nvSpPr>
          <p:cNvPr id="10" name="TextBox 9">
            <a:extLst>
              <a:ext uri="{FF2B5EF4-FFF2-40B4-BE49-F238E27FC236}">
                <a16:creationId xmlns:a16="http://schemas.microsoft.com/office/drawing/2014/main" id="{F58408FE-F1AF-CF54-45FB-34C0A85C3079}"/>
              </a:ext>
            </a:extLst>
          </p:cNvPr>
          <p:cNvSpPr txBox="1"/>
          <p:nvPr/>
        </p:nvSpPr>
        <p:spPr>
          <a:xfrm>
            <a:off x="6333054" y="5447373"/>
            <a:ext cx="5511014" cy="2880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Safety</a:t>
            </a:r>
          </a:p>
        </p:txBody>
      </p:sp>
      <p:sp>
        <p:nvSpPr>
          <p:cNvPr id="12" name="TextBox 11">
            <a:extLst>
              <a:ext uri="{FF2B5EF4-FFF2-40B4-BE49-F238E27FC236}">
                <a16:creationId xmlns:a16="http://schemas.microsoft.com/office/drawing/2014/main" id="{31448E14-2FC0-CAF6-BFE4-119D4D5167D3}"/>
              </a:ext>
            </a:extLst>
          </p:cNvPr>
          <p:cNvSpPr txBox="1"/>
          <p:nvPr/>
        </p:nvSpPr>
        <p:spPr>
          <a:xfrm>
            <a:off x="6333054" y="5807800"/>
            <a:ext cx="551101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Common treatment-emergent AEs: neutropenia 85%, thrombocytopenia 62%, constipation 54%, leukopenia 54%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Most common Grade 3/4 treatment-emergent AE: neutropenia (54%)</a:t>
            </a:r>
            <a:endParaRPr kumimoji="0" lang="en-GB" sz="1200" b="1" i="0" u="none" strike="noStrike" kern="1200" cap="none" spc="0" normalizeH="0" baseline="0" noProof="0" dirty="0">
              <a:ln>
                <a:noFill/>
              </a:ln>
              <a:solidFill>
                <a:srgbClr val="FF0000"/>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85FD577A-30BC-107A-31F2-B48C0BF6D023}"/>
              </a:ext>
            </a:extLst>
          </p:cNvPr>
          <p:cNvGrpSpPr/>
          <p:nvPr/>
        </p:nvGrpSpPr>
        <p:grpSpPr>
          <a:xfrm>
            <a:off x="11331417" y="0"/>
            <a:ext cx="860583" cy="1192241"/>
            <a:chOff x="11331417" y="12694"/>
            <a:chExt cx="860583" cy="1192241"/>
          </a:xfrm>
        </p:grpSpPr>
        <p:sp>
          <p:nvSpPr>
            <p:cNvPr id="15" name="Rectangle: Rounded Corners 14">
              <a:extLst>
                <a:ext uri="{FF2B5EF4-FFF2-40B4-BE49-F238E27FC236}">
                  <a16:creationId xmlns:a16="http://schemas.microsoft.com/office/drawing/2014/main" id="{DFBD4A69-808D-C657-067E-7D33DCDC5CC0}"/>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F25BB2-D70A-0638-301D-3A8A16A61B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17" name="TextBox 16">
              <a:extLst>
                <a:ext uri="{FF2B5EF4-FFF2-40B4-BE49-F238E27FC236}">
                  <a16:creationId xmlns:a16="http://schemas.microsoft.com/office/drawing/2014/main" id="{550BC2B6-8243-AFCE-2118-927289C85885}"/>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grpSp>
        <p:nvGrpSpPr>
          <p:cNvPr id="4" name="Group 3">
            <a:extLst>
              <a:ext uri="{FF2B5EF4-FFF2-40B4-BE49-F238E27FC236}">
                <a16:creationId xmlns:a16="http://schemas.microsoft.com/office/drawing/2014/main" id="{3E762567-8917-9956-D215-4F634639E971}"/>
              </a:ext>
            </a:extLst>
          </p:cNvPr>
          <p:cNvGrpSpPr/>
          <p:nvPr/>
        </p:nvGrpSpPr>
        <p:grpSpPr>
          <a:xfrm>
            <a:off x="1" y="1266825"/>
            <a:ext cx="12192000" cy="5200650"/>
            <a:chOff x="1" y="1266825"/>
            <a:chExt cx="12192000" cy="5200650"/>
          </a:xfrm>
        </p:grpSpPr>
        <p:grpSp>
          <p:nvGrpSpPr>
            <p:cNvPr id="8" name="Group 7">
              <a:extLst>
                <a:ext uri="{FF2B5EF4-FFF2-40B4-BE49-F238E27FC236}">
                  <a16:creationId xmlns:a16="http://schemas.microsoft.com/office/drawing/2014/main" id="{2FACFC03-B20C-7CB9-5E88-57B8CFF89CF7}"/>
                </a:ext>
              </a:extLst>
            </p:cNvPr>
            <p:cNvGrpSpPr/>
            <p:nvPr/>
          </p:nvGrpSpPr>
          <p:grpSpPr>
            <a:xfrm>
              <a:off x="1" y="1266825"/>
              <a:ext cx="12192000" cy="5200650"/>
              <a:chOff x="1" y="1266825"/>
              <a:chExt cx="12192000" cy="5200650"/>
            </a:xfrm>
          </p:grpSpPr>
          <p:sp>
            <p:nvSpPr>
              <p:cNvPr id="67" name="Rectangle: Rounded Corners 66">
                <a:extLst>
                  <a:ext uri="{FF2B5EF4-FFF2-40B4-BE49-F238E27FC236}">
                    <a16:creationId xmlns:a16="http://schemas.microsoft.com/office/drawing/2014/main" id="{C7B737DB-DAC9-A410-EE66-AF4F947BD151}"/>
                  </a:ext>
                </a:extLst>
              </p:cNvPr>
              <p:cNvSpPr/>
              <p:nvPr/>
            </p:nvSpPr>
            <p:spPr bwMode="auto">
              <a:xfrm>
                <a:off x="1" y="1266825"/>
                <a:ext cx="12192000" cy="520065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11" name="Group 10">
                <a:extLst>
                  <a:ext uri="{FF2B5EF4-FFF2-40B4-BE49-F238E27FC236}">
                    <a16:creationId xmlns:a16="http://schemas.microsoft.com/office/drawing/2014/main" id="{1C39D631-8853-2820-879D-3FED3EB2A0B4}"/>
                  </a:ext>
                </a:extLst>
              </p:cNvPr>
              <p:cNvGrpSpPr/>
              <p:nvPr/>
            </p:nvGrpSpPr>
            <p:grpSpPr>
              <a:xfrm>
                <a:off x="178194" y="1553765"/>
                <a:ext cx="11927879" cy="4791444"/>
                <a:chOff x="178194" y="1553765"/>
                <a:chExt cx="11927879" cy="4791444"/>
              </a:xfrm>
            </p:grpSpPr>
            <p:sp>
              <p:nvSpPr>
                <p:cNvPr id="38" name="TextBox 37">
                  <a:extLst>
                    <a:ext uri="{FF2B5EF4-FFF2-40B4-BE49-F238E27FC236}">
                      <a16:creationId xmlns:a16="http://schemas.microsoft.com/office/drawing/2014/main" id="{320413E6-D373-27F8-8AA2-7E94A0246507}"/>
                    </a:ext>
                  </a:extLst>
                </p:cNvPr>
                <p:cNvSpPr txBox="1"/>
                <p:nvPr/>
              </p:nvSpPr>
              <p:spPr>
                <a:xfrm>
                  <a:off x="178194" y="3393823"/>
                  <a:ext cx="1267023" cy="76944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2000" b="1" i="0" u="none" strike="noStrike" kern="1200" cap="none" spc="0" normalizeH="0" baseline="0" noProof="0">
                      <a:ln>
                        <a:noFill/>
                      </a:ln>
                      <a:solidFill>
                        <a:srgbClr val="163E64"/>
                      </a:solidFill>
                      <a:effectLst/>
                      <a:uLnTx/>
                      <a:uFillTx/>
                      <a:latin typeface="Arial" panose="020B0604020202020204"/>
                      <a:ea typeface="+mn-ea"/>
                      <a:cs typeface="+mn-cs"/>
                    </a:rPr>
                    <a:t>Cohort 3</a:t>
                  </a:r>
                  <a:endParaRPr kumimoji="0" lang="en-US" sz="2000" b="1" i="0" u="none" strike="noStrike" kern="1200" cap="none" spc="0" normalizeH="0" baseline="0" noProof="0">
                    <a:ln>
                      <a:noFill/>
                    </a:ln>
                    <a:solidFill>
                      <a:srgbClr val="163E64"/>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163E64"/>
                      </a:solidFill>
                      <a:effectLst/>
                      <a:uLnTx/>
                      <a:uFillTx/>
                      <a:latin typeface="Arial" panose="020B0604020202020204"/>
                      <a:ea typeface="+mn-ea"/>
                      <a:cs typeface="+mn-cs"/>
                    </a:rPr>
                    <a:t>60 mg Seli</a:t>
                  </a:r>
                  <a:endParaRPr kumimoji="0" lang="en-US" sz="1000" b="1" i="0" u="none" strike="noStrike" kern="1200" cap="none" spc="0" normalizeH="0" baseline="0" noProof="0">
                    <a:ln>
                      <a:noFill/>
                    </a:ln>
                    <a:solidFill>
                      <a:srgbClr val="163E64"/>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163E64"/>
                      </a:solidFill>
                      <a:effectLst/>
                      <a:uLnTx/>
                      <a:uFillTx/>
                      <a:latin typeface="Arial" panose="020B0604020202020204"/>
                      <a:ea typeface="+mn-ea"/>
                      <a:cs typeface="+mn-cs"/>
                    </a:rPr>
                    <a:t>1.0 mg Mezi</a:t>
                  </a:r>
                  <a:endParaRPr kumimoji="0" lang="en-US" sz="1000" b="1" i="0" u="none" strike="noStrike" kern="1200" cap="none" spc="0" normalizeH="0" baseline="0" noProof="0">
                    <a:ln>
                      <a:noFill/>
                    </a:ln>
                    <a:solidFill>
                      <a:srgbClr val="163E64"/>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163E64"/>
                      </a:solidFill>
                      <a:effectLst/>
                      <a:uLnTx/>
                      <a:uFillTx/>
                      <a:latin typeface="Arial" panose="020B0604020202020204"/>
                      <a:ea typeface="+mn-ea"/>
                      <a:cs typeface="+mn-cs"/>
                    </a:rPr>
                    <a:t>40 mg Dex</a:t>
                  </a:r>
                  <a:endParaRPr kumimoji="0" lang="en-US" sz="1000" b="1" i="0" u="none" strike="noStrike" kern="1200" cap="none" spc="0" normalizeH="0" baseline="0" noProof="0">
                    <a:ln>
                      <a:noFill/>
                    </a:ln>
                    <a:solidFill>
                      <a:srgbClr val="163E64"/>
                    </a:solidFill>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42C29075-695B-FE58-777D-93049EB07DF6}"/>
                    </a:ext>
                  </a:extLst>
                </p:cNvPr>
                <p:cNvSpPr txBox="1"/>
                <p:nvPr/>
              </p:nvSpPr>
              <p:spPr>
                <a:xfrm>
                  <a:off x="240182" y="1563290"/>
                  <a:ext cx="1267023" cy="769441"/>
                </a:xfrm>
                <a:prstGeom prst="rect">
                  <a:avLst/>
                </a:prstGeom>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a:ea typeface="+mn-ea"/>
                      <a:cs typeface="+mn-cs"/>
                    </a:rPr>
                    <a:t>Cohort 1</a:t>
                  </a:r>
                  <a:endParaRPr kumimoji="0" lang="en-US" sz="2000" b="1" i="0" u="none" strike="noStrike" kern="1200" cap="none" spc="0" normalizeH="0" baseline="0" noProof="0" dirty="0">
                    <a:ln>
                      <a:noFill/>
                    </a:ln>
                    <a:solidFill>
                      <a:srgbClr val="0070C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40 mg Seli</a:t>
                  </a:r>
                  <a:endParaRPr kumimoji="0" lang="en-US" sz="1000" b="1" i="0" u="none" strike="noStrike" kern="1200" cap="none" spc="0" normalizeH="0" baseline="0" noProof="0" dirty="0">
                    <a:ln>
                      <a:noFill/>
                    </a:ln>
                    <a:solidFill>
                      <a:srgbClr val="0070C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0.6 mg Mezi</a:t>
                  </a:r>
                  <a:endParaRPr kumimoji="0" lang="en-US" sz="1000" b="1" i="0" u="none" strike="noStrike" kern="1200" cap="none" spc="0" normalizeH="0" baseline="0" noProof="0" dirty="0">
                    <a:ln>
                      <a:noFill/>
                    </a:ln>
                    <a:solidFill>
                      <a:srgbClr val="0070C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40 mg Dex</a:t>
                  </a:r>
                  <a:endParaRPr kumimoji="0" lang="en-US" sz="1000" b="1" i="0" u="none" strike="noStrike" kern="1200" cap="none" spc="0" normalizeH="0" baseline="0" noProof="0" dirty="0">
                    <a:ln>
                      <a:noFill/>
                    </a:ln>
                    <a:solidFill>
                      <a:srgbClr val="0070C0"/>
                    </a:solidFill>
                    <a:effectLst/>
                    <a:uLnTx/>
                    <a:uFillTx/>
                    <a:latin typeface="Arial" panose="020B0604020202020204"/>
                    <a:ea typeface="+mn-ea"/>
                    <a:cs typeface="Arial"/>
                  </a:endParaRPr>
                </a:p>
              </p:txBody>
            </p:sp>
            <p:sp>
              <p:nvSpPr>
                <p:cNvPr id="40" name="TextBox 39">
                  <a:extLst>
                    <a:ext uri="{FF2B5EF4-FFF2-40B4-BE49-F238E27FC236}">
                      <a16:creationId xmlns:a16="http://schemas.microsoft.com/office/drawing/2014/main" id="{EB0C9FFC-9E66-8D66-3E64-DD0E88AB5624}"/>
                    </a:ext>
                  </a:extLst>
                </p:cNvPr>
                <p:cNvSpPr txBox="1"/>
                <p:nvPr/>
              </p:nvSpPr>
              <p:spPr>
                <a:xfrm>
                  <a:off x="186012" y="2478556"/>
                  <a:ext cx="1267023" cy="769441"/>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2000" b="1" i="0" u="none" strike="noStrike" kern="1200" cap="none" spc="0" normalizeH="0" baseline="0" noProof="0">
                      <a:ln>
                        <a:noFill/>
                      </a:ln>
                      <a:solidFill>
                        <a:srgbClr val="215F9A"/>
                      </a:solidFill>
                      <a:effectLst/>
                      <a:uLnTx/>
                      <a:uFillTx/>
                      <a:latin typeface="Arial" panose="020B0604020202020204"/>
                      <a:ea typeface="+mn-ea"/>
                      <a:cs typeface="+mn-cs"/>
                    </a:rPr>
                    <a:t>Cohort 2</a:t>
                  </a: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215F9A"/>
                      </a:solidFill>
                      <a:effectLst/>
                      <a:uLnTx/>
                      <a:uFillTx/>
                      <a:latin typeface="Arial" panose="020B0604020202020204"/>
                      <a:ea typeface="+mn-ea"/>
                      <a:cs typeface="+mn-cs"/>
                    </a:rPr>
                    <a:t>60 mg Seli</a:t>
                  </a: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215F9A"/>
                      </a:solidFill>
                      <a:effectLst/>
                      <a:uLnTx/>
                      <a:uFillTx/>
                      <a:latin typeface="Arial" panose="020B0604020202020204"/>
                      <a:ea typeface="+mn-ea"/>
                      <a:cs typeface="+mn-cs"/>
                    </a:rPr>
                    <a:t>0.6 mg Mezi</a:t>
                  </a:r>
                </a:p>
                <a:p>
                  <a:pPr marL="0" marR="0" lvl="0" indent="0" algn="l" defTabSz="914400" rtl="0" eaLnBrk="1" fontAlgn="auto" latinLnBrk="0" hangingPunct="1">
                    <a:lnSpc>
                      <a:spcPct val="100000"/>
                    </a:lnSpc>
                    <a:spcBef>
                      <a:spcPts val="0"/>
                    </a:spcBef>
                    <a:spcAft>
                      <a:spcPts val="0"/>
                    </a:spcAft>
                    <a:buClr>
                      <a:srgbClr val="F2792F"/>
                    </a:buClr>
                    <a:buSzPct val="110000"/>
                    <a:buFontTx/>
                    <a:buNone/>
                    <a:tabLst/>
                    <a:defRPr/>
                  </a:pPr>
                  <a:r>
                    <a:rPr kumimoji="0" lang="en-US" sz="1000" b="1" i="0" u="none" strike="noStrike" kern="1200" cap="none" spc="0" normalizeH="0" baseline="0" noProof="0">
                      <a:ln>
                        <a:noFill/>
                      </a:ln>
                      <a:solidFill>
                        <a:srgbClr val="215F9A"/>
                      </a:solidFill>
                      <a:effectLst/>
                      <a:uLnTx/>
                      <a:uFillTx/>
                      <a:latin typeface="Arial" panose="020B0604020202020204"/>
                      <a:ea typeface="+mn-ea"/>
                      <a:cs typeface="+mn-cs"/>
                    </a:rPr>
                    <a:t>40 mg Dex</a:t>
                  </a:r>
                </a:p>
              </p:txBody>
            </p:sp>
            <p:grpSp>
              <p:nvGrpSpPr>
                <p:cNvPr id="18" name="Group 17">
                  <a:extLst>
                    <a:ext uri="{FF2B5EF4-FFF2-40B4-BE49-F238E27FC236}">
                      <a16:creationId xmlns:a16="http://schemas.microsoft.com/office/drawing/2014/main" id="{B5A09BA7-6AFA-B0F2-449B-487DB4E86FCC}"/>
                    </a:ext>
                  </a:extLst>
                </p:cNvPr>
                <p:cNvGrpSpPr/>
                <p:nvPr/>
              </p:nvGrpSpPr>
              <p:grpSpPr>
                <a:xfrm>
                  <a:off x="1309848" y="1553765"/>
                  <a:ext cx="10796225" cy="4791444"/>
                  <a:chOff x="1309848" y="1553765"/>
                  <a:chExt cx="10796225" cy="4791444"/>
                </a:xfrm>
              </p:grpSpPr>
              <p:grpSp>
                <p:nvGrpSpPr>
                  <p:cNvPr id="19" name="Group 18">
                    <a:extLst>
                      <a:ext uri="{FF2B5EF4-FFF2-40B4-BE49-F238E27FC236}">
                        <a16:creationId xmlns:a16="http://schemas.microsoft.com/office/drawing/2014/main" id="{9BD39BE4-94CC-03D4-9FC9-AAAD2AB85691}"/>
                      </a:ext>
                    </a:extLst>
                  </p:cNvPr>
                  <p:cNvGrpSpPr/>
                  <p:nvPr/>
                </p:nvGrpSpPr>
                <p:grpSpPr>
                  <a:xfrm>
                    <a:off x="1309848" y="1553765"/>
                    <a:ext cx="10796225" cy="4007646"/>
                    <a:chOff x="1309848" y="1553765"/>
                    <a:chExt cx="10796225" cy="4007646"/>
                  </a:xfrm>
                </p:grpSpPr>
                <p:pic>
                  <p:nvPicPr>
                    <p:cNvPr id="43" name="Picture 42">
                      <a:extLst>
                        <a:ext uri="{FF2B5EF4-FFF2-40B4-BE49-F238E27FC236}">
                          <a16:creationId xmlns:a16="http://schemas.microsoft.com/office/drawing/2014/main" id="{34042282-7927-6AA6-394A-470875365A3F}"/>
                        </a:ext>
                      </a:extLst>
                    </p:cNvPr>
                    <p:cNvPicPr>
                      <a:picLocks noChangeAspect="1"/>
                    </p:cNvPicPr>
                    <p:nvPr/>
                  </p:nvPicPr>
                  <p:blipFill>
                    <a:blip r:embed="rId8" cstate="screen">
                      <a:extLst>
                        <a:ext uri="{28A0092B-C50C-407E-A947-70E740481C1C}">
                          <a14:useLocalDpi xmlns:a14="http://schemas.microsoft.com/office/drawing/2010/main"/>
                        </a:ext>
                      </a:extLst>
                    </a:blip>
                    <a:srcRect b="5280"/>
                    <a:stretch>
                      <a:fillRect/>
                    </a:stretch>
                  </p:blipFill>
                  <p:spPr>
                    <a:xfrm>
                      <a:off x="1309848" y="1553765"/>
                      <a:ext cx="9572304" cy="4007646"/>
                    </a:xfrm>
                    <a:prstGeom prst="rect">
                      <a:avLst/>
                    </a:prstGeom>
                  </p:spPr>
                </p:pic>
                <p:grpSp>
                  <p:nvGrpSpPr>
                    <p:cNvPr id="44" name="Group 43">
                      <a:extLst>
                        <a:ext uri="{FF2B5EF4-FFF2-40B4-BE49-F238E27FC236}">
                          <a16:creationId xmlns:a16="http://schemas.microsoft.com/office/drawing/2014/main" id="{4E4BF014-D9D4-9F26-6A2B-70B287BACE7D}"/>
                        </a:ext>
                      </a:extLst>
                    </p:cNvPr>
                    <p:cNvGrpSpPr/>
                    <p:nvPr/>
                  </p:nvGrpSpPr>
                  <p:grpSpPr>
                    <a:xfrm>
                      <a:off x="9658230" y="2342099"/>
                      <a:ext cx="2447843" cy="2589840"/>
                      <a:chOff x="10245205" y="2750721"/>
                      <a:chExt cx="2447843" cy="2696708"/>
                    </a:xfrm>
                  </p:grpSpPr>
                  <p:sp>
                    <p:nvSpPr>
                      <p:cNvPr id="45" name="Freeform 582">
                        <a:extLst>
                          <a:ext uri="{FF2B5EF4-FFF2-40B4-BE49-F238E27FC236}">
                            <a16:creationId xmlns:a16="http://schemas.microsoft.com/office/drawing/2014/main" id="{C41EE06A-7F91-DB95-B768-E536945B7506}"/>
                          </a:ext>
                        </a:extLst>
                      </p:cNvPr>
                      <p:cNvSpPr/>
                      <p:nvPr/>
                    </p:nvSpPr>
                    <p:spPr>
                      <a:xfrm>
                        <a:off x="10251439" y="3944531"/>
                        <a:ext cx="181955" cy="182250"/>
                      </a:xfrm>
                      <a:custGeom>
                        <a:avLst/>
                        <a:gdLst>
                          <a:gd name="connsiteX0" fmla="*/ 182436 w 182435"/>
                          <a:gd name="connsiteY0" fmla="*/ 91125 h 182250"/>
                          <a:gd name="connsiteX1" fmla="*/ 91217 w 182435"/>
                          <a:gd name="connsiteY1" fmla="*/ 182250 h 182250"/>
                          <a:gd name="connsiteX2" fmla="*/ -1 w 182435"/>
                          <a:gd name="connsiteY2" fmla="*/ 91125 h 182250"/>
                          <a:gd name="connsiteX3" fmla="*/ 91217 w 182435"/>
                          <a:gd name="connsiteY3" fmla="*/ 0 h 182250"/>
                          <a:gd name="connsiteX4" fmla="*/ 182436 w 182435"/>
                          <a:gd name="connsiteY4" fmla="*/ 91125 h 1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5" h="182250">
                            <a:moveTo>
                              <a:pt x="182436" y="91125"/>
                            </a:moveTo>
                            <a:cubicBezTo>
                              <a:pt x="182436" y="141452"/>
                              <a:pt x="141596" y="182250"/>
                              <a:pt x="91217" y="182250"/>
                            </a:cubicBezTo>
                            <a:cubicBezTo>
                              <a:pt x="40839" y="182250"/>
                              <a:pt x="-1" y="141452"/>
                              <a:pt x="-1" y="91125"/>
                            </a:cubicBezTo>
                            <a:cubicBezTo>
                              <a:pt x="-1" y="40798"/>
                              <a:pt x="40839" y="0"/>
                              <a:pt x="91217" y="0"/>
                            </a:cubicBezTo>
                            <a:cubicBezTo>
                              <a:pt x="141596" y="0"/>
                              <a:pt x="182436" y="40798"/>
                              <a:pt x="182436" y="91125"/>
                            </a:cubicBezTo>
                            <a:close/>
                          </a:path>
                        </a:pathLst>
                      </a:custGeom>
                      <a:solidFill>
                        <a:srgbClr val="FF0000"/>
                      </a:solidFill>
                      <a:ln w="12747" cap="flat">
                        <a:solidFill>
                          <a:srgbClr val="4141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6" name="Freeform 586">
                        <a:extLst>
                          <a:ext uri="{FF2B5EF4-FFF2-40B4-BE49-F238E27FC236}">
                            <a16:creationId xmlns:a16="http://schemas.microsoft.com/office/drawing/2014/main" id="{E372E413-E283-72B3-FB06-F48870D4B8E7}"/>
                          </a:ext>
                        </a:extLst>
                      </p:cNvPr>
                      <p:cNvSpPr/>
                      <p:nvPr/>
                    </p:nvSpPr>
                    <p:spPr>
                      <a:xfrm>
                        <a:off x="10251439" y="3656754"/>
                        <a:ext cx="181955" cy="182250"/>
                      </a:xfrm>
                      <a:custGeom>
                        <a:avLst/>
                        <a:gdLst>
                          <a:gd name="connsiteX0" fmla="*/ 182436 w 182435"/>
                          <a:gd name="connsiteY0" fmla="*/ 91125 h 182250"/>
                          <a:gd name="connsiteX1" fmla="*/ 91217 w 182435"/>
                          <a:gd name="connsiteY1" fmla="*/ 182250 h 182250"/>
                          <a:gd name="connsiteX2" fmla="*/ -1 w 182435"/>
                          <a:gd name="connsiteY2" fmla="*/ 91125 h 182250"/>
                          <a:gd name="connsiteX3" fmla="*/ 91217 w 182435"/>
                          <a:gd name="connsiteY3" fmla="*/ 0 h 182250"/>
                          <a:gd name="connsiteX4" fmla="*/ 182436 w 182435"/>
                          <a:gd name="connsiteY4" fmla="*/ 91125 h 1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5" h="182250">
                            <a:moveTo>
                              <a:pt x="182436" y="91125"/>
                            </a:moveTo>
                            <a:cubicBezTo>
                              <a:pt x="182436" y="141452"/>
                              <a:pt x="141596" y="182250"/>
                              <a:pt x="91217" y="182250"/>
                            </a:cubicBezTo>
                            <a:cubicBezTo>
                              <a:pt x="40839" y="182250"/>
                              <a:pt x="-1" y="141452"/>
                              <a:pt x="-1" y="91125"/>
                            </a:cubicBezTo>
                            <a:cubicBezTo>
                              <a:pt x="-1" y="40798"/>
                              <a:pt x="40839" y="0"/>
                              <a:pt x="91217" y="0"/>
                            </a:cubicBezTo>
                            <a:cubicBezTo>
                              <a:pt x="141596" y="0"/>
                              <a:pt x="182436" y="40798"/>
                              <a:pt x="182436" y="91125"/>
                            </a:cubicBezTo>
                            <a:close/>
                          </a:path>
                        </a:pathLst>
                      </a:custGeom>
                      <a:solidFill>
                        <a:srgbClr val="FFC000"/>
                      </a:solidFill>
                      <a:ln w="12747" cap="flat">
                        <a:solidFill>
                          <a:srgbClr val="4141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7" name="Freeform 592">
                        <a:extLst>
                          <a:ext uri="{FF2B5EF4-FFF2-40B4-BE49-F238E27FC236}">
                            <a16:creationId xmlns:a16="http://schemas.microsoft.com/office/drawing/2014/main" id="{D3B642D0-835A-C70A-8A7C-280CDB183460}"/>
                          </a:ext>
                        </a:extLst>
                      </p:cNvPr>
                      <p:cNvSpPr/>
                      <p:nvPr/>
                    </p:nvSpPr>
                    <p:spPr>
                      <a:xfrm>
                        <a:off x="10255257" y="3349988"/>
                        <a:ext cx="181955" cy="182250"/>
                      </a:xfrm>
                      <a:custGeom>
                        <a:avLst/>
                        <a:gdLst>
                          <a:gd name="connsiteX0" fmla="*/ 182435 w 182435"/>
                          <a:gd name="connsiteY0" fmla="*/ 91125 h 182250"/>
                          <a:gd name="connsiteX1" fmla="*/ 91217 w 182435"/>
                          <a:gd name="connsiteY1" fmla="*/ 182250 h 182250"/>
                          <a:gd name="connsiteX2" fmla="*/ -1 w 182435"/>
                          <a:gd name="connsiteY2" fmla="*/ 91125 h 182250"/>
                          <a:gd name="connsiteX3" fmla="*/ 91217 w 182435"/>
                          <a:gd name="connsiteY3" fmla="*/ 0 h 182250"/>
                          <a:gd name="connsiteX4" fmla="*/ 182435 w 182435"/>
                          <a:gd name="connsiteY4" fmla="*/ 91125 h 1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5" h="182250">
                            <a:moveTo>
                              <a:pt x="182435" y="91125"/>
                            </a:moveTo>
                            <a:cubicBezTo>
                              <a:pt x="182435" y="141452"/>
                              <a:pt x="141596" y="182250"/>
                              <a:pt x="91217" y="182250"/>
                            </a:cubicBezTo>
                            <a:cubicBezTo>
                              <a:pt x="40839" y="182250"/>
                              <a:pt x="-1" y="141452"/>
                              <a:pt x="-1" y="91125"/>
                            </a:cubicBezTo>
                            <a:cubicBezTo>
                              <a:pt x="-1" y="40798"/>
                              <a:pt x="40839" y="0"/>
                              <a:pt x="91217" y="0"/>
                            </a:cubicBezTo>
                            <a:cubicBezTo>
                              <a:pt x="141596" y="0"/>
                              <a:pt x="182435" y="40798"/>
                              <a:pt x="182435" y="91125"/>
                            </a:cubicBezTo>
                            <a:close/>
                          </a:path>
                        </a:pathLst>
                      </a:custGeom>
                      <a:solidFill>
                        <a:srgbClr val="FFFF00"/>
                      </a:solidFill>
                      <a:ln w="12747" cap="flat">
                        <a:solidFill>
                          <a:srgbClr val="4141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8" name="Freeform 613">
                        <a:extLst>
                          <a:ext uri="{FF2B5EF4-FFF2-40B4-BE49-F238E27FC236}">
                            <a16:creationId xmlns:a16="http://schemas.microsoft.com/office/drawing/2014/main" id="{EA65EC76-25D9-3C2A-9E3E-0F4646DCE88B}"/>
                          </a:ext>
                        </a:extLst>
                      </p:cNvPr>
                      <p:cNvSpPr/>
                      <p:nvPr/>
                    </p:nvSpPr>
                    <p:spPr>
                      <a:xfrm>
                        <a:off x="10245205" y="2793961"/>
                        <a:ext cx="197734" cy="171544"/>
                      </a:xfrm>
                      <a:custGeom>
                        <a:avLst/>
                        <a:gdLst>
                          <a:gd name="connsiteX0" fmla="*/ 99128 w 198255"/>
                          <a:gd name="connsiteY0" fmla="*/ 0 h 171544"/>
                          <a:gd name="connsiteX1" fmla="*/ 0 w 198255"/>
                          <a:gd name="connsiteY1" fmla="*/ 171545 h 171544"/>
                          <a:gd name="connsiteX2" fmla="*/ 198255 w 198255"/>
                          <a:gd name="connsiteY2" fmla="*/ 171545 h 171544"/>
                          <a:gd name="connsiteX3" fmla="*/ 99128 w 198255"/>
                          <a:gd name="connsiteY3" fmla="*/ 0 h 171544"/>
                        </a:gdLst>
                        <a:ahLst/>
                        <a:cxnLst>
                          <a:cxn ang="0">
                            <a:pos x="connsiteX0" y="connsiteY0"/>
                          </a:cxn>
                          <a:cxn ang="0">
                            <a:pos x="connsiteX1" y="connsiteY1"/>
                          </a:cxn>
                          <a:cxn ang="0">
                            <a:pos x="connsiteX2" y="connsiteY2"/>
                          </a:cxn>
                          <a:cxn ang="0">
                            <a:pos x="connsiteX3" y="connsiteY3"/>
                          </a:cxn>
                        </a:cxnLst>
                        <a:rect l="l" t="t" r="r" b="b"/>
                        <a:pathLst>
                          <a:path w="198255" h="171544">
                            <a:moveTo>
                              <a:pt x="99128" y="0"/>
                            </a:moveTo>
                            <a:lnTo>
                              <a:pt x="0" y="171545"/>
                            </a:lnTo>
                            <a:lnTo>
                              <a:pt x="198255" y="171545"/>
                            </a:lnTo>
                            <a:lnTo>
                              <a:pt x="99128" y="0"/>
                            </a:lnTo>
                            <a:close/>
                          </a:path>
                        </a:pathLst>
                      </a:custGeom>
                      <a:solidFill>
                        <a:srgbClr val="F2792F"/>
                      </a:solidFill>
                      <a:ln w="12747" cap="flat">
                        <a:solidFill>
                          <a:srgbClr val="4141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9" name="Freeform 615">
                        <a:extLst>
                          <a:ext uri="{FF2B5EF4-FFF2-40B4-BE49-F238E27FC236}">
                            <a16:creationId xmlns:a16="http://schemas.microsoft.com/office/drawing/2014/main" id="{7BA314AA-BCC6-CFD4-DAF6-A93354C7E547}"/>
                          </a:ext>
                        </a:extLst>
                      </p:cNvPr>
                      <p:cNvSpPr/>
                      <p:nvPr/>
                    </p:nvSpPr>
                    <p:spPr>
                      <a:xfrm rot="18900000">
                        <a:off x="10264679" y="3089915"/>
                        <a:ext cx="169104" cy="169377"/>
                      </a:xfrm>
                      <a:custGeom>
                        <a:avLst/>
                        <a:gdLst>
                          <a:gd name="connsiteX0" fmla="*/ 0 w 169550"/>
                          <a:gd name="connsiteY0" fmla="*/ 0 h 169377"/>
                          <a:gd name="connsiteX1" fmla="*/ 169550 w 169550"/>
                          <a:gd name="connsiteY1" fmla="*/ 0 h 169377"/>
                          <a:gd name="connsiteX2" fmla="*/ 169550 w 169550"/>
                          <a:gd name="connsiteY2" fmla="*/ 169378 h 169377"/>
                          <a:gd name="connsiteX3" fmla="*/ 0 w 169550"/>
                          <a:gd name="connsiteY3" fmla="*/ 169378 h 169377"/>
                        </a:gdLst>
                        <a:ahLst/>
                        <a:cxnLst>
                          <a:cxn ang="0">
                            <a:pos x="connsiteX0" y="connsiteY0"/>
                          </a:cxn>
                          <a:cxn ang="0">
                            <a:pos x="connsiteX1" y="connsiteY1"/>
                          </a:cxn>
                          <a:cxn ang="0">
                            <a:pos x="connsiteX2" y="connsiteY2"/>
                          </a:cxn>
                          <a:cxn ang="0">
                            <a:pos x="connsiteX3" y="connsiteY3"/>
                          </a:cxn>
                        </a:cxnLst>
                        <a:rect l="l" t="t" r="r" b="b"/>
                        <a:pathLst>
                          <a:path w="169550" h="169377">
                            <a:moveTo>
                              <a:pt x="0" y="0"/>
                            </a:moveTo>
                            <a:lnTo>
                              <a:pt x="169550" y="0"/>
                            </a:lnTo>
                            <a:lnTo>
                              <a:pt x="169550" y="169378"/>
                            </a:lnTo>
                            <a:lnTo>
                              <a:pt x="0" y="169378"/>
                            </a:lnTo>
                            <a:close/>
                          </a:path>
                        </a:pathLst>
                      </a:custGeom>
                      <a:solidFill>
                        <a:srgbClr val="FFC000"/>
                      </a:solidFill>
                      <a:ln w="12747" cap="flat">
                        <a:solidFill>
                          <a:srgbClr val="4141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1CFF1443-BF8C-D062-C03D-826A851C9E0C}"/>
                          </a:ext>
                        </a:extLst>
                      </p:cNvPr>
                      <p:cNvGrpSpPr/>
                      <p:nvPr/>
                    </p:nvGrpSpPr>
                    <p:grpSpPr>
                      <a:xfrm>
                        <a:off x="10262128" y="4773859"/>
                        <a:ext cx="166559" cy="192573"/>
                        <a:chOff x="33810692" y="23909856"/>
                        <a:chExt cx="166559" cy="192573"/>
                      </a:xfrm>
                    </p:grpSpPr>
                    <p:sp>
                      <p:nvSpPr>
                        <p:cNvPr id="64" name="Freeform 640">
                          <a:extLst>
                            <a:ext uri="{FF2B5EF4-FFF2-40B4-BE49-F238E27FC236}">
                              <a16:creationId xmlns:a16="http://schemas.microsoft.com/office/drawing/2014/main" id="{F1013BE0-011B-5E5E-9AD1-DB09362C0D72}"/>
                            </a:ext>
                          </a:extLst>
                        </p:cNvPr>
                        <p:cNvSpPr/>
                        <p:nvPr/>
                      </p:nvSpPr>
                      <p:spPr>
                        <a:xfrm>
                          <a:off x="33893908" y="23909856"/>
                          <a:ext cx="12723" cy="192573"/>
                        </a:xfrm>
                        <a:custGeom>
                          <a:avLst/>
                          <a:gdLst>
                            <a:gd name="connsiteX0" fmla="*/ 0 w 12757"/>
                            <a:gd name="connsiteY0" fmla="*/ 192573 h 192573"/>
                            <a:gd name="connsiteX1" fmla="*/ 0 w 12757"/>
                            <a:gd name="connsiteY1" fmla="*/ 0 h 192573"/>
                          </a:gdLst>
                          <a:ahLst/>
                          <a:cxnLst>
                            <a:cxn ang="0">
                              <a:pos x="connsiteX0" y="connsiteY0"/>
                            </a:cxn>
                            <a:cxn ang="0">
                              <a:pos x="connsiteX1" y="connsiteY1"/>
                            </a:cxn>
                          </a:cxnLst>
                          <a:rect l="l" t="t" r="r" b="b"/>
                          <a:pathLst>
                            <a:path w="12757" h="192573">
                              <a:moveTo>
                                <a:pt x="0" y="192573"/>
                              </a:moveTo>
                              <a:lnTo>
                                <a:pt x="0" y="0"/>
                              </a:lnTo>
                            </a:path>
                          </a:pathLst>
                        </a:custGeom>
                        <a:ln w="12747" cap="flat">
                          <a:solidFill>
                            <a:srgbClr val="7E679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65" name="Freeform 641">
                          <a:extLst>
                            <a:ext uri="{FF2B5EF4-FFF2-40B4-BE49-F238E27FC236}">
                              <a16:creationId xmlns:a16="http://schemas.microsoft.com/office/drawing/2014/main" id="{A0CBA963-8540-4AD6-4731-9AC040B5C98C}"/>
                            </a:ext>
                          </a:extLst>
                        </p:cNvPr>
                        <p:cNvSpPr/>
                        <p:nvPr/>
                      </p:nvSpPr>
                      <p:spPr>
                        <a:xfrm>
                          <a:off x="33810692" y="23958031"/>
                          <a:ext cx="166559" cy="96222"/>
                        </a:xfrm>
                        <a:custGeom>
                          <a:avLst/>
                          <a:gdLst>
                            <a:gd name="connsiteX0" fmla="*/ 166999 w 166998"/>
                            <a:gd name="connsiteY0" fmla="*/ 96223 h 96222"/>
                            <a:gd name="connsiteX1" fmla="*/ 0 w 166998"/>
                            <a:gd name="connsiteY1" fmla="*/ 0 h 96222"/>
                          </a:gdLst>
                          <a:ahLst/>
                          <a:cxnLst>
                            <a:cxn ang="0">
                              <a:pos x="connsiteX0" y="connsiteY0"/>
                            </a:cxn>
                            <a:cxn ang="0">
                              <a:pos x="connsiteX1" y="connsiteY1"/>
                            </a:cxn>
                          </a:cxnLst>
                          <a:rect l="l" t="t" r="r" b="b"/>
                          <a:pathLst>
                            <a:path w="166998" h="96222">
                              <a:moveTo>
                                <a:pt x="166999" y="96223"/>
                              </a:moveTo>
                              <a:lnTo>
                                <a:pt x="0" y="0"/>
                              </a:lnTo>
                            </a:path>
                          </a:pathLst>
                        </a:custGeom>
                        <a:ln w="12747" cap="flat">
                          <a:solidFill>
                            <a:srgbClr val="7E679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66" name="Freeform 642">
                          <a:extLst>
                            <a:ext uri="{FF2B5EF4-FFF2-40B4-BE49-F238E27FC236}">
                              <a16:creationId xmlns:a16="http://schemas.microsoft.com/office/drawing/2014/main" id="{A7CA392D-33B6-0E09-E298-020183115ED6}"/>
                            </a:ext>
                          </a:extLst>
                        </p:cNvPr>
                        <p:cNvSpPr/>
                        <p:nvPr/>
                      </p:nvSpPr>
                      <p:spPr>
                        <a:xfrm>
                          <a:off x="33810692" y="23958031"/>
                          <a:ext cx="166559" cy="96222"/>
                        </a:xfrm>
                        <a:custGeom>
                          <a:avLst/>
                          <a:gdLst>
                            <a:gd name="connsiteX0" fmla="*/ 0 w 166998"/>
                            <a:gd name="connsiteY0" fmla="*/ 96223 h 96222"/>
                            <a:gd name="connsiteX1" fmla="*/ 166999 w 166998"/>
                            <a:gd name="connsiteY1" fmla="*/ 0 h 96222"/>
                          </a:gdLst>
                          <a:ahLst/>
                          <a:cxnLst>
                            <a:cxn ang="0">
                              <a:pos x="connsiteX0" y="connsiteY0"/>
                            </a:cxn>
                            <a:cxn ang="0">
                              <a:pos x="connsiteX1" y="connsiteY1"/>
                            </a:cxn>
                          </a:cxnLst>
                          <a:rect l="l" t="t" r="r" b="b"/>
                          <a:pathLst>
                            <a:path w="166998" h="96222">
                              <a:moveTo>
                                <a:pt x="0" y="96223"/>
                              </a:moveTo>
                              <a:lnTo>
                                <a:pt x="166999" y="0"/>
                              </a:lnTo>
                            </a:path>
                          </a:pathLst>
                        </a:custGeom>
                        <a:ln w="12747" cap="flat">
                          <a:solidFill>
                            <a:srgbClr val="7E679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B2D3656-1441-C37E-0BB8-54CED42AF65D}"/>
                          </a:ext>
                        </a:extLst>
                      </p:cNvPr>
                      <p:cNvGrpSpPr/>
                      <p:nvPr/>
                    </p:nvGrpSpPr>
                    <p:grpSpPr>
                      <a:xfrm>
                        <a:off x="10257293" y="5071322"/>
                        <a:ext cx="166559" cy="192573"/>
                        <a:chOff x="33805857" y="24207319"/>
                        <a:chExt cx="166559" cy="192573"/>
                      </a:xfrm>
                    </p:grpSpPr>
                    <p:sp>
                      <p:nvSpPr>
                        <p:cNvPr id="61" name="Freeform 648">
                          <a:extLst>
                            <a:ext uri="{FF2B5EF4-FFF2-40B4-BE49-F238E27FC236}">
                              <a16:creationId xmlns:a16="http://schemas.microsoft.com/office/drawing/2014/main" id="{86A0D5F4-E6BF-AE44-342A-65B239F7CD5D}"/>
                            </a:ext>
                          </a:extLst>
                        </p:cNvPr>
                        <p:cNvSpPr/>
                        <p:nvPr/>
                      </p:nvSpPr>
                      <p:spPr>
                        <a:xfrm>
                          <a:off x="33889200" y="24207319"/>
                          <a:ext cx="12723" cy="192573"/>
                        </a:xfrm>
                        <a:custGeom>
                          <a:avLst/>
                          <a:gdLst>
                            <a:gd name="connsiteX0" fmla="*/ 0 w 12757"/>
                            <a:gd name="connsiteY0" fmla="*/ 192573 h 192573"/>
                            <a:gd name="connsiteX1" fmla="*/ 0 w 12757"/>
                            <a:gd name="connsiteY1" fmla="*/ 0 h 192573"/>
                          </a:gdLst>
                          <a:ahLst/>
                          <a:cxnLst>
                            <a:cxn ang="0">
                              <a:pos x="connsiteX0" y="connsiteY0"/>
                            </a:cxn>
                            <a:cxn ang="0">
                              <a:pos x="connsiteX1" y="connsiteY1"/>
                            </a:cxn>
                          </a:cxnLst>
                          <a:rect l="l" t="t" r="r" b="b"/>
                          <a:pathLst>
                            <a:path w="12757" h="192573">
                              <a:moveTo>
                                <a:pt x="0" y="192573"/>
                              </a:moveTo>
                              <a:lnTo>
                                <a:pt x="0" y="0"/>
                              </a:lnTo>
                            </a:path>
                          </a:pathLst>
                        </a:custGeom>
                        <a:ln w="12747" cap="flat">
                          <a:solidFill>
                            <a:srgbClr val="2C4A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62" name="Freeform 649">
                          <a:extLst>
                            <a:ext uri="{FF2B5EF4-FFF2-40B4-BE49-F238E27FC236}">
                              <a16:creationId xmlns:a16="http://schemas.microsoft.com/office/drawing/2014/main" id="{CCA86FE4-E236-E2DE-AB79-3AA71C4F0DDD}"/>
                            </a:ext>
                          </a:extLst>
                        </p:cNvPr>
                        <p:cNvSpPr/>
                        <p:nvPr/>
                      </p:nvSpPr>
                      <p:spPr>
                        <a:xfrm>
                          <a:off x="33805857" y="24255494"/>
                          <a:ext cx="166559" cy="96222"/>
                        </a:xfrm>
                        <a:custGeom>
                          <a:avLst/>
                          <a:gdLst>
                            <a:gd name="connsiteX0" fmla="*/ 166999 w 166998"/>
                            <a:gd name="connsiteY0" fmla="*/ 96223 h 96222"/>
                            <a:gd name="connsiteX1" fmla="*/ 0 w 166998"/>
                            <a:gd name="connsiteY1" fmla="*/ 0 h 96222"/>
                          </a:gdLst>
                          <a:ahLst/>
                          <a:cxnLst>
                            <a:cxn ang="0">
                              <a:pos x="connsiteX0" y="connsiteY0"/>
                            </a:cxn>
                            <a:cxn ang="0">
                              <a:pos x="connsiteX1" y="connsiteY1"/>
                            </a:cxn>
                          </a:cxnLst>
                          <a:rect l="l" t="t" r="r" b="b"/>
                          <a:pathLst>
                            <a:path w="166998" h="96222">
                              <a:moveTo>
                                <a:pt x="166999" y="96223"/>
                              </a:moveTo>
                              <a:lnTo>
                                <a:pt x="0" y="0"/>
                              </a:lnTo>
                            </a:path>
                          </a:pathLst>
                        </a:custGeom>
                        <a:ln w="12747" cap="flat">
                          <a:solidFill>
                            <a:srgbClr val="2C4A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63" name="Freeform 650">
                          <a:extLst>
                            <a:ext uri="{FF2B5EF4-FFF2-40B4-BE49-F238E27FC236}">
                              <a16:creationId xmlns:a16="http://schemas.microsoft.com/office/drawing/2014/main" id="{AA1D3B39-908C-8F1C-20E9-6A0C9F55F637}"/>
                            </a:ext>
                          </a:extLst>
                        </p:cNvPr>
                        <p:cNvSpPr/>
                        <p:nvPr/>
                      </p:nvSpPr>
                      <p:spPr>
                        <a:xfrm>
                          <a:off x="33805857" y="24255494"/>
                          <a:ext cx="166559" cy="96222"/>
                        </a:xfrm>
                        <a:custGeom>
                          <a:avLst/>
                          <a:gdLst>
                            <a:gd name="connsiteX0" fmla="*/ 0 w 166998"/>
                            <a:gd name="connsiteY0" fmla="*/ 96223 h 96222"/>
                            <a:gd name="connsiteX1" fmla="*/ 166999 w 166998"/>
                            <a:gd name="connsiteY1" fmla="*/ 0 h 96222"/>
                          </a:gdLst>
                          <a:ahLst/>
                          <a:cxnLst>
                            <a:cxn ang="0">
                              <a:pos x="connsiteX0" y="connsiteY0"/>
                            </a:cxn>
                            <a:cxn ang="0">
                              <a:pos x="connsiteX1" y="connsiteY1"/>
                            </a:cxn>
                          </a:cxnLst>
                          <a:rect l="l" t="t" r="r" b="b"/>
                          <a:pathLst>
                            <a:path w="166998" h="96222">
                              <a:moveTo>
                                <a:pt x="0" y="96223"/>
                              </a:moveTo>
                              <a:lnTo>
                                <a:pt x="166999" y="0"/>
                              </a:lnTo>
                            </a:path>
                          </a:pathLst>
                        </a:custGeom>
                        <a:ln w="12747" cap="flat">
                          <a:solidFill>
                            <a:srgbClr val="2C4A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52" name="Group 51">
                        <a:extLst>
                          <a:ext uri="{FF2B5EF4-FFF2-40B4-BE49-F238E27FC236}">
                            <a16:creationId xmlns:a16="http://schemas.microsoft.com/office/drawing/2014/main" id="{DE284403-67AC-FA96-1271-BF5ECE42D810}"/>
                          </a:ext>
                        </a:extLst>
                      </p:cNvPr>
                      <p:cNvGrpSpPr/>
                      <p:nvPr/>
                    </p:nvGrpSpPr>
                    <p:grpSpPr>
                      <a:xfrm>
                        <a:off x="10287195" y="4263304"/>
                        <a:ext cx="139075" cy="139300"/>
                        <a:chOff x="33835759" y="23399301"/>
                        <a:chExt cx="139075" cy="139300"/>
                      </a:xfrm>
                    </p:grpSpPr>
                    <p:sp>
                      <p:nvSpPr>
                        <p:cNvPr id="58" name="Freeform 661">
                          <a:extLst>
                            <a:ext uri="{FF2B5EF4-FFF2-40B4-BE49-F238E27FC236}">
                              <a16:creationId xmlns:a16="http://schemas.microsoft.com/office/drawing/2014/main" id="{E2CC34A5-3BEF-7E98-239C-9DAD862CE785}"/>
                            </a:ext>
                          </a:extLst>
                        </p:cNvPr>
                        <p:cNvSpPr/>
                        <p:nvPr/>
                      </p:nvSpPr>
                      <p:spPr>
                        <a:xfrm>
                          <a:off x="33835759" y="23399301"/>
                          <a:ext cx="139075" cy="139300"/>
                        </a:xfrm>
                        <a:custGeom>
                          <a:avLst/>
                          <a:gdLst>
                            <a:gd name="connsiteX0" fmla="*/ 0 w 139442"/>
                            <a:gd name="connsiteY0" fmla="*/ 0 h 139300"/>
                            <a:gd name="connsiteX1" fmla="*/ 139442 w 139442"/>
                            <a:gd name="connsiteY1" fmla="*/ 0 h 139300"/>
                            <a:gd name="connsiteX2" fmla="*/ 139442 w 139442"/>
                            <a:gd name="connsiteY2" fmla="*/ 139300 h 139300"/>
                            <a:gd name="connsiteX3" fmla="*/ 0 w 139442"/>
                            <a:gd name="connsiteY3" fmla="*/ 139300 h 139300"/>
                          </a:gdLst>
                          <a:ahLst/>
                          <a:cxnLst>
                            <a:cxn ang="0">
                              <a:pos x="connsiteX0" y="connsiteY0"/>
                            </a:cxn>
                            <a:cxn ang="0">
                              <a:pos x="connsiteX1" y="connsiteY1"/>
                            </a:cxn>
                            <a:cxn ang="0">
                              <a:pos x="connsiteX2" y="connsiteY2"/>
                            </a:cxn>
                            <a:cxn ang="0">
                              <a:pos x="connsiteX3" y="connsiteY3"/>
                            </a:cxn>
                          </a:cxnLst>
                          <a:rect l="l" t="t" r="r" b="b"/>
                          <a:pathLst>
                            <a:path w="139442" h="139300">
                              <a:moveTo>
                                <a:pt x="0" y="0"/>
                              </a:moveTo>
                              <a:lnTo>
                                <a:pt x="139442" y="0"/>
                              </a:lnTo>
                              <a:lnTo>
                                <a:pt x="139442" y="139300"/>
                              </a:lnTo>
                              <a:lnTo>
                                <a:pt x="0" y="139300"/>
                              </a:lnTo>
                              <a:close/>
                            </a:path>
                          </a:pathLst>
                        </a:custGeom>
                        <a:solidFill>
                          <a:srgbClr val="C84527"/>
                        </a:solidFill>
                        <a:ln w="12747" cap="flat">
                          <a:solidFill>
                            <a:srgbClr val="C845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59" name="Freeform 663">
                          <a:extLst>
                            <a:ext uri="{FF2B5EF4-FFF2-40B4-BE49-F238E27FC236}">
                              <a16:creationId xmlns:a16="http://schemas.microsoft.com/office/drawing/2014/main" id="{7B7853A4-369E-9B59-C1FA-7F171C304C79}"/>
                            </a:ext>
                          </a:extLst>
                        </p:cNvPr>
                        <p:cNvSpPr/>
                        <p:nvPr/>
                      </p:nvSpPr>
                      <p:spPr>
                        <a:xfrm>
                          <a:off x="33835759" y="23399301"/>
                          <a:ext cx="135894" cy="136114"/>
                        </a:xfrm>
                        <a:custGeom>
                          <a:avLst/>
                          <a:gdLst>
                            <a:gd name="connsiteX0" fmla="*/ 136253 w 136252"/>
                            <a:gd name="connsiteY0" fmla="*/ 136114 h 136114"/>
                            <a:gd name="connsiteX1" fmla="*/ 0 w 136252"/>
                            <a:gd name="connsiteY1" fmla="*/ 0 h 136114"/>
                          </a:gdLst>
                          <a:ahLst/>
                          <a:cxnLst>
                            <a:cxn ang="0">
                              <a:pos x="connsiteX0" y="connsiteY0"/>
                            </a:cxn>
                            <a:cxn ang="0">
                              <a:pos x="connsiteX1" y="connsiteY1"/>
                            </a:cxn>
                          </a:cxnLst>
                          <a:rect l="l" t="t" r="r" b="b"/>
                          <a:pathLst>
                            <a:path w="136252" h="136114">
                              <a:moveTo>
                                <a:pt x="136253" y="136114"/>
                              </a:moveTo>
                              <a:lnTo>
                                <a:pt x="0" y="0"/>
                              </a:lnTo>
                            </a:path>
                          </a:pathLst>
                        </a:custGeom>
                        <a:ln w="12747"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60" name="Freeform 664">
                          <a:extLst>
                            <a:ext uri="{FF2B5EF4-FFF2-40B4-BE49-F238E27FC236}">
                              <a16:creationId xmlns:a16="http://schemas.microsoft.com/office/drawing/2014/main" id="{3DAA7270-69B9-A615-4EC7-AF61B7B113D4}"/>
                            </a:ext>
                          </a:extLst>
                        </p:cNvPr>
                        <p:cNvSpPr/>
                        <p:nvPr/>
                      </p:nvSpPr>
                      <p:spPr>
                        <a:xfrm>
                          <a:off x="33835759" y="23399301"/>
                          <a:ext cx="135894" cy="136114"/>
                        </a:xfrm>
                        <a:custGeom>
                          <a:avLst/>
                          <a:gdLst>
                            <a:gd name="connsiteX0" fmla="*/ 0 w 136252"/>
                            <a:gd name="connsiteY0" fmla="*/ 136114 h 136114"/>
                            <a:gd name="connsiteX1" fmla="*/ 136253 w 136252"/>
                            <a:gd name="connsiteY1" fmla="*/ 0 h 136114"/>
                          </a:gdLst>
                          <a:ahLst/>
                          <a:cxnLst>
                            <a:cxn ang="0">
                              <a:pos x="connsiteX0" y="connsiteY0"/>
                            </a:cxn>
                            <a:cxn ang="0">
                              <a:pos x="connsiteX1" y="connsiteY1"/>
                            </a:cxn>
                          </a:cxnLst>
                          <a:rect l="l" t="t" r="r" b="b"/>
                          <a:pathLst>
                            <a:path w="136252" h="136114">
                              <a:moveTo>
                                <a:pt x="0" y="136114"/>
                              </a:moveTo>
                              <a:lnTo>
                                <a:pt x="136253" y="0"/>
                              </a:lnTo>
                            </a:path>
                          </a:pathLst>
                        </a:custGeom>
                        <a:ln w="12747"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51F14510-7069-0AE4-665F-50AF91F5C927}"/>
                          </a:ext>
                        </a:extLst>
                      </p:cNvPr>
                      <p:cNvGrpSpPr/>
                      <p:nvPr/>
                    </p:nvGrpSpPr>
                    <p:grpSpPr>
                      <a:xfrm>
                        <a:off x="10287195" y="4522405"/>
                        <a:ext cx="139075" cy="139300"/>
                        <a:chOff x="33835759" y="23658402"/>
                        <a:chExt cx="139075" cy="139300"/>
                      </a:xfrm>
                    </p:grpSpPr>
                    <p:sp>
                      <p:nvSpPr>
                        <p:cNvPr id="55" name="Freeform 668">
                          <a:extLst>
                            <a:ext uri="{FF2B5EF4-FFF2-40B4-BE49-F238E27FC236}">
                              <a16:creationId xmlns:a16="http://schemas.microsoft.com/office/drawing/2014/main" id="{C5156FBC-D4C5-6805-0713-BC0D86DDCCAB}"/>
                            </a:ext>
                          </a:extLst>
                        </p:cNvPr>
                        <p:cNvSpPr/>
                        <p:nvPr/>
                      </p:nvSpPr>
                      <p:spPr>
                        <a:xfrm>
                          <a:off x="33835759" y="23658402"/>
                          <a:ext cx="139075" cy="139300"/>
                        </a:xfrm>
                        <a:custGeom>
                          <a:avLst/>
                          <a:gdLst>
                            <a:gd name="connsiteX0" fmla="*/ 0 w 139442"/>
                            <a:gd name="connsiteY0" fmla="*/ 0 h 139300"/>
                            <a:gd name="connsiteX1" fmla="*/ 139442 w 139442"/>
                            <a:gd name="connsiteY1" fmla="*/ 0 h 139300"/>
                            <a:gd name="connsiteX2" fmla="*/ 139442 w 139442"/>
                            <a:gd name="connsiteY2" fmla="*/ 139300 h 139300"/>
                            <a:gd name="connsiteX3" fmla="*/ 0 w 139442"/>
                            <a:gd name="connsiteY3" fmla="*/ 139300 h 139300"/>
                          </a:gdLst>
                          <a:ahLst/>
                          <a:cxnLst>
                            <a:cxn ang="0">
                              <a:pos x="connsiteX0" y="connsiteY0"/>
                            </a:cxn>
                            <a:cxn ang="0">
                              <a:pos x="connsiteX1" y="connsiteY1"/>
                            </a:cxn>
                            <a:cxn ang="0">
                              <a:pos x="connsiteX2" y="connsiteY2"/>
                            </a:cxn>
                            <a:cxn ang="0">
                              <a:pos x="connsiteX3" y="connsiteY3"/>
                            </a:cxn>
                          </a:cxnLst>
                          <a:rect l="l" t="t" r="r" b="b"/>
                          <a:pathLst>
                            <a:path w="139442" h="139300">
                              <a:moveTo>
                                <a:pt x="0" y="0"/>
                              </a:moveTo>
                              <a:lnTo>
                                <a:pt x="139442" y="0"/>
                              </a:lnTo>
                              <a:lnTo>
                                <a:pt x="139442" y="139300"/>
                              </a:lnTo>
                              <a:lnTo>
                                <a:pt x="0" y="139300"/>
                              </a:lnTo>
                              <a:close/>
                            </a:path>
                          </a:pathLst>
                        </a:custGeom>
                        <a:solidFill>
                          <a:srgbClr val="221F1F"/>
                        </a:solidFill>
                        <a:ln w="12747" cap="flat">
                          <a:solidFill>
                            <a:srgbClr val="221F1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56" name="Freeform 670">
                          <a:extLst>
                            <a:ext uri="{FF2B5EF4-FFF2-40B4-BE49-F238E27FC236}">
                              <a16:creationId xmlns:a16="http://schemas.microsoft.com/office/drawing/2014/main" id="{4F9E96C5-2823-CF6A-BC11-9FB9BA470971}"/>
                            </a:ext>
                          </a:extLst>
                        </p:cNvPr>
                        <p:cNvSpPr/>
                        <p:nvPr/>
                      </p:nvSpPr>
                      <p:spPr>
                        <a:xfrm>
                          <a:off x="33835759" y="23658402"/>
                          <a:ext cx="135894" cy="136114"/>
                        </a:xfrm>
                        <a:custGeom>
                          <a:avLst/>
                          <a:gdLst>
                            <a:gd name="connsiteX0" fmla="*/ 136253 w 136252"/>
                            <a:gd name="connsiteY0" fmla="*/ 136114 h 136114"/>
                            <a:gd name="connsiteX1" fmla="*/ 0 w 136252"/>
                            <a:gd name="connsiteY1" fmla="*/ 0 h 136114"/>
                          </a:gdLst>
                          <a:ahLst/>
                          <a:cxnLst>
                            <a:cxn ang="0">
                              <a:pos x="connsiteX0" y="connsiteY0"/>
                            </a:cxn>
                            <a:cxn ang="0">
                              <a:pos x="connsiteX1" y="connsiteY1"/>
                            </a:cxn>
                          </a:cxnLst>
                          <a:rect l="l" t="t" r="r" b="b"/>
                          <a:pathLst>
                            <a:path w="136252" h="136114">
                              <a:moveTo>
                                <a:pt x="136253" y="136114"/>
                              </a:moveTo>
                              <a:lnTo>
                                <a:pt x="0" y="0"/>
                              </a:lnTo>
                            </a:path>
                          </a:pathLst>
                        </a:custGeom>
                        <a:ln w="12747"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57" name="Freeform 671">
                          <a:extLst>
                            <a:ext uri="{FF2B5EF4-FFF2-40B4-BE49-F238E27FC236}">
                              <a16:creationId xmlns:a16="http://schemas.microsoft.com/office/drawing/2014/main" id="{34EA7893-CA9A-66A7-C31D-5A2A5E0CD284}"/>
                            </a:ext>
                          </a:extLst>
                        </p:cNvPr>
                        <p:cNvSpPr/>
                        <p:nvPr/>
                      </p:nvSpPr>
                      <p:spPr>
                        <a:xfrm>
                          <a:off x="33835759" y="23658402"/>
                          <a:ext cx="135894" cy="136114"/>
                        </a:xfrm>
                        <a:custGeom>
                          <a:avLst/>
                          <a:gdLst>
                            <a:gd name="connsiteX0" fmla="*/ 0 w 136252"/>
                            <a:gd name="connsiteY0" fmla="*/ 136114 h 136114"/>
                            <a:gd name="connsiteX1" fmla="*/ 136253 w 136252"/>
                            <a:gd name="connsiteY1" fmla="*/ 0 h 136114"/>
                          </a:gdLst>
                          <a:ahLst/>
                          <a:cxnLst>
                            <a:cxn ang="0">
                              <a:pos x="connsiteX0" y="connsiteY0"/>
                            </a:cxn>
                            <a:cxn ang="0">
                              <a:pos x="connsiteX1" y="connsiteY1"/>
                            </a:cxn>
                          </a:cxnLst>
                          <a:rect l="l" t="t" r="r" b="b"/>
                          <a:pathLst>
                            <a:path w="136252" h="136114">
                              <a:moveTo>
                                <a:pt x="0" y="136114"/>
                              </a:moveTo>
                              <a:lnTo>
                                <a:pt x="136253" y="0"/>
                              </a:lnTo>
                            </a:path>
                          </a:pathLst>
                        </a:custGeom>
                        <a:ln w="12747"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sp>
                    <p:nvSpPr>
                      <p:cNvPr id="54" name="Text Placeholder 5">
                        <a:extLst>
                          <a:ext uri="{FF2B5EF4-FFF2-40B4-BE49-F238E27FC236}">
                            <a16:creationId xmlns:a16="http://schemas.microsoft.com/office/drawing/2014/main" id="{04B77892-40B6-5CCB-4130-65665F127B11}"/>
                          </a:ext>
                        </a:extLst>
                      </p:cNvPr>
                      <p:cNvSpPr txBox="1">
                        <a:spLocks/>
                      </p:cNvSpPr>
                      <p:nvPr/>
                    </p:nvSpPr>
                    <p:spPr>
                      <a:xfrm>
                        <a:off x="10484825" y="2750721"/>
                        <a:ext cx="2208223" cy="2696708"/>
                      </a:xfrm>
                      <a:prstGeom prst="rect">
                        <a:avLst/>
                      </a:prstGeom>
                      <a:solidFill>
                        <a:schemeClr val="bg1"/>
                      </a:solidFill>
                    </p:spPr>
                    <p:txBody>
                      <a:bodyPr vert="horz" lIns="91440" tIns="45720" rIns="91440" bIns="45720" rtlCol="0">
                        <a:noAutofit/>
                      </a:bodyPr>
                      <a:lstStyle>
                        <a:lvl1pPr marL="944864" indent="-944864" algn="l" defTabSz="3779457" rtl="0" eaLnBrk="1" latinLnBrk="0" hangingPunct="1">
                          <a:lnSpc>
                            <a:spcPct val="90000"/>
                          </a:lnSpc>
                          <a:spcBef>
                            <a:spcPts val="4134"/>
                          </a:spcBef>
                          <a:buFont typeface="Arial" panose="020B0604020202020204" pitchFamily="34" charset="0"/>
                          <a:buChar char="•"/>
                          <a:defRPr sz="3200" kern="1200">
                            <a:solidFill>
                              <a:schemeClr val="tx1"/>
                            </a:solidFill>
                            <a:latin typeface="+mn-lt"/>
                            <a:ea typeface="+mn-ea"/>
                            <a:cs typeface="+mn-cs"/>
                          </a:defRPr>
                        </a:lvl1pPr>
                        <a:lvl2pPr marL="2834593" indent="-944864" algn="l" defTabSz="3779457" rtl="0" eaLnBrk="1" latinLnBrk="0" hangingPunct="1">
                          <a:lnSpc>
                            <a:spcPct val="90000"/>
                          </a:lnSpc>
                          <a:spcBef>
                            <a:spcPts val="2068"/>
                          </a:spcBef>
                          <a:buFont typeface="Arial" panose="020B0604020202020204" pitchFamily="34" charset="0"/>
                          <a:buChar char="•"/>
                          <a:defRPr sz="3200" kern="1200">
                            <a:solidFill>
                              <a:schemeClr val="tx1"/>
                            </a:solidFill>
                            <a:latin typeface="+mn-lt"/>
                            <a:ea typeface="+mn-ea"/>
                            <a:cs typeface="+mn-cs"/>
                          </a:defRPr>
                        </a:lvl2pPr>
                        <a:lvl3pPr marL="4724321" indent="-944864" algn="l" defTabSz="3779457" rtl="0" eaLnBrk="1" latinLnBrk="0" hangingPunct="1">
                          <a:lnSpc>
                            <a:spcPct val="90000"/>
                          </a:lnSpc>
                          <a:spcBef>
                            <a:spcPts val="2068"/>
                          </a:spcBef>
                          <a:buFont typeface="Arial" panose="020B0604020202020204" pitchFamily="34" charset="0"/>
                          <a:buChar char="•"/>
                          <a:defRPr sz="2400" kern="1200">
                            <a:solidFill>
                              <a:schemeClr val="tx1"/>
                            </a:solidFill>
                            <a:latin typeface="+mn-lt"/>
                            <a:ea typeface="+mn-ea"/>
                            <a:cs typeface="+mn-cs"/>
                          </a:defRPr>
                        </a:lvl3pPr>
                        <a:lvl4pPr marL="6614050" indent="-944864" algn="l" defTabSz="3779457" rtl="0" eaLnBrk="1" latinLnBrk="0" hangingPunct="1">
                          <a:lnSpc>
                            <a:spcPct val="90000"/>
                          </a:lnSpc>
                          <a:spcBef>
                            <a:spcPts val="2068"/>
                          </a:spcBef>
                          <a:buFont typeface="Arial" panose="020B0604020202020204" pitchFamily="34" charset="0"/>
                          <a:buChar char="•"/>
                          <a:defRPr sz="1999" kern="1200">
                            <a:solidFill>
                              <a:schemeClr val="tx1"/>
                            </a:solidFill>
                            <a:latin typeface="+mn-lt"/>
                            <a:ea typeface="+mn-ea"/>
                            <a:cs typeface="+mn-cs"/>
                          </a:defRPr>
                        </a:lvl4pPr>
                        <a:lvl5pPr marL="8503778" indent="-944864" algn="l" defTabSz="3779457" rtl="0" eaLnBrk="1" latinLnBrk="0" hangingPunct="1">
                          <a:lnSpc>
                            <a:spcPct val="90000"/>
                          </a:lnSpc>
                          <a:spcBef>
                            <a:spcPts val="2068"/>
                          </a:spcBef>
                          <a:buFont typeface="Arial" panose="020B0604020202020204" pitchFamily="34" charset="0"/>
                          <a:buChar char="•"/>
                          <a:defRPr sz="1999" kern="1200">
                            <a:solidFill>
                              <a:schemeClr val="tx1"/>
                            </a:solidFill>
                            <a:latin typeface="+mn-lt"/>
                            <a:ea typeface="+mn-ea"/>
                            <a:cs typeface="+mn-cs"/>
                          </a:defRPr>
                        </a:lvl5pPr>
                        <a:lvl6pPr marL="10393506" indent="-944864" algn="l" defTabSz="3779457" rtl="0" eaLnBrk="1" latinLnBrk="0" hangingPunct="1">
                          <a:lnSpc>
                            <a:spcPct val="90000"/>
                          </a:lnSpc>
                          <a:spcBef>
                            <a:spcPts val="2068"/>
                          </a:spcBef>
                          <a:buFont typeface="Arial" panose="020B0604020202020204" pitchFamily="34" charset="0"/>
                          <a:buChar char="•"/>
                          <a:defRPr sz="7441" kern="1200">
                            <a:solidFill>
                              <a:schemeClr val="tx1"/>
                            </a:solidFill>
                            <a:latin typeface="+mn-lt"/>
                            <a:ea typeface="+mn-ea"/>
                            <a:cs typeface="+mn-cs"/>
                          </a:defRPr>
                        </a:lvl6pPr>
                        <a:lvl7pPr marL="12283235" indent="-944864" algn="l" defTabSz="3779457" rtl="0" eaLnBrk="1" latinLnBrk="0" hangingPunct="1">
                          <a:lnSpc>
                            <a:spcPct val="90000"/>
                          </a:lnSpc>
                          <a:spcBef>
                            <a:spcPts val="2068"/>
                          </a:spcBef>
                          <a:buFont typeface="Arial" panose="020B0604020202020204" pitchFamily="34" charset="0"/>
                          <a:buChar char="•"/>
                          <a:defRPr sz="7441" kern="1200">
                            <a:solidFill>
                              <a:schemeClr val="tx1"/>
                            </a:solidFill>
                            <a:latin typeface="+mn-lt"/>
                            <a:ea typeface="+mn-ea"/>
                            <a:cs typeface="+mn-cs"/>
                          </a:defRPr>
                        </a:lvl7pPr>
                        <a:lvl8pPr marL="14172963" indent="-944864" algn="l" defTabSz="3779457" rtl="0" eaLnBrk="1" latinLnBrk="0" hangingPunct="1">
                          <a:lnSpc>
                            <a:spcPct val="90000"/>
                          </a:lnSpc>
                          <a:spcBef>
                            <a:spcPts val="2068"/>
                          </a:spcBef>
                          <a:buFont typeface="Arial" panose="020B0604020202020204" pitchFamily="34" charset="0"/>
                          <a:buChar char="•"/>
                          <a:defRPr sz="7441" kern="1200">
                            <a:solidFill>
                              <a:schemeClr val="tx1"/>
                            </a:solidFill>
                            <a:latin typeface="+mn-lt"/>
                            <a:ea typeface="+mn-ea"/>
                            <a:cs typeface="+mn-cs"/>
                          </a:defRPr>
                        </a:lvl8pPr>
                        <a:lvl9pPr marL="16062691" indent="-944864" algn="l" defTabSz="3779457" rtl="0" eaLnBrk="1" latinLnBrk="0" hangingPunct="1">
                          <a:lnSpc>
                            <a:spcPct val="90000"/>
                          </a:lnSpc>
                          <a:spcBef>
                            <a:spcPts val="2068"/>
                          </a:spcBef>
                          <a:buFont typeface="Arial" panose="020B0604020202020204" pitchFamily="34" charset="0"/>
                          <a:buChar char="•"/>
                          <a:defRPr sz="7441" kern="1200">
                            <a:solidFill>
                              <a:schemeClr val="tx1"/>
                            </a:solidFill>
                            <a:latin typeface="+mn-lt"/>
                            <a:ea typeface="+mn-ea"/>
                            <a:cs typeface="+mn-cs"/>
                          </a:defRPr>
                        </a:lvl9pPr>
                      </a:lstStyle>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Stable Disease</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MR</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PR</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VGPR</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CR</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(EOT) Progressive disease</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(EOT) Death</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(EOT) Adverse event</a:t>
                        </a: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500" b="1" i="0" u="none" strike="noStrike" kern="1200" cap="none" spc="0" normalizeH="0" baseline="0" noProof="0" dirty="0">
                          <a:ln>
                            <a:noFill/>
                          </a:ln>
                          <a:solidFill>
                            <a:srgbClr val="545659"/>
                          </a:solidFill>
                          <a:effectLst/>
                          <a:uLnTx/>
                          <a:uFillTx/>
                          <a:latin typeface="Arial"/>
                          <a:ea typeface="+mn-ea"/>
                          <a:cs typeface="+mn-cs"/>
                        </a:endParaRPr>
                      </a:p>
                      <a:p>
                        <a:pPr marL="0" marR="0" lvl="0" indent="0" algn="l" defTabSz="3779457"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45659"/>
                            </a:solidFill>
                            <a:effectLst/>
                            <a:uLnTx/>
                            <a:uFillTx/>
                            <a:latin typeface="Arial"/>
                            <a:ea typeface="+mn-ea"/>
                            <a:cs typeface="+mn-cs"/>
                          </a:rPr>
                          <a:t>(EOT) Withdrew consent</a:t>
                        </a:r>
                      </a:p>
                    </p:txBody>
                  </p:sp>
                </p:grpSp>
              </p:grpSp>
              <p:sp>
                <p:nvSpPr>
                  <p:cNvPr id="68" name="Content Placeholder 10">
                    <a:extLst>
                      <a:ext uri="{FF2B5EF4-FFF2-40B4-BE49-F238E27FC236}">
                        <a16:creationId xmlns:a16="http://schemas.microsoft.com/office/drawing/2014/main" id="{3189BADA-C311-53DD-2B31-6347473EA8C1}"/>
                      </a:ext>
                    </a:extLst>
                  </p:cNvPr>
                  <p:cNvSpPr txBox="1">
                    <a:spLocks/>
                  </p:cNvSpPr>
                  <p:nvPr/>
                </p:nvSpPr>
                <p:spPr>
                  <a:xfrm>
                    <a:off x="3558841" y="6063882"/>
                    <a:ext cx="5074317" cy="281327"/>
                  </a:xfrm>
                  <a:prstGeom prst="rect">
                    <a:avLst/>
                  </a:prstGeom>
                </p:spPr>
                <p:style>
                  <a:lnRef idx="2">
                    <a:schemeClr val="accent5"/>
                  </a:lnRef>
                  <a:fillRef idx="1">
                    <a:schemeClr val="lt1"/>
                  </a:fillRef>
                  <a:effectRef idx="0">
                    <a:schemeClr val="accent5"/>
                  </a:effectRef>
                  <a:fontRef idx="minor">
                    <a:schemeClr val="dk1"/>
                  </a:fontRef>
                </p:style>
                <p:txBody>
                  <a:bodyPr vert="horz" lIns="0" tIns="0" rIns="0" bIns="0" rtlCol="0">
                    <a:normAutofit/>
                  </a:bodyPr>
                  <a:lstStyle>
                    <a:lvl1pPr marL="180000" indent="-180000"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800" kern="1200">
                        <a:solidFill>
                          <a:srgbClr val="545659"/>
                        </a:solidFill>
                        <a:latin typeface="+mn-lt"/>
                        <a:ea typeface="+mn-ea"/>
                        <a:cs typeface="+mn-cs"/>
                      </a:defRPr>
                    </a:lvl1pPr>
                    <a:lvl2pPr marL="358775" indent="-17621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600" kern="1200">
                        <a:solidFill>
                          <a:srgbClr val="545659"/>
                        </a:solidFill>
                        <a:latin typeface="+mn-lt"/>
                        <a:ea typeface="+mn-ea"/>
                        <a:cs typeface="+mn-cs"/>
                      </a:defRPr>
                    </a:lvl2pPr>
                    <a:lvl3pPr marL="541338"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400" kern="1200">
                        <a:solidFill>
                          <a:srgbClr val="545659"/>
                        </a:solidFill>
                        <a:latin typeface="+mn-lt"/>
                        <a:ea typeface="+mn-ea"/>
                        <a:cs typeface="+mn-cs"/>
                      </a:defRPr>
                    </a:lvl3pPr>
                    <a:lvl4pPr marL="715963" indent="-174625"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4pPr>
                    <a:lvl5pPr marL="898525"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89748">
                          <a:lumMod val="75000"/>
                        </a:srgbClr>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ORR: 50% (6/12) – all VGPR or better</a:t>
                    </a:r>
                  </a:p>
                </p:txBody>
              </p:sp>
            </p:grpSp>
          </p:grpSp>
        </p:grpSp>
        <p:pic>
          <p:nvPicPr>
            <p:cNvPr id="9" name="Picture 8">
              <a:extLst>
                <a:ext uri="{FF2B5EF4-FFF2-40B4-BE49-F238E27FC236}">
                  <a16:creationId xmlns:a16="http://schemas.microsoft.com/office/drawing/2014/main" id="{4D4A1CDE-4BEF-BA59-2738-0160EAADBF88}"/>
                </a:ext>
              </a:extLst>
            </p:cNvPr>
            <p:cNvPicPr>
              <a:picLocks noChangeAspect="1"/>
            </p:cNvPicPr>
            <p:nvPr/>
          </p:nvPicPr>
          <p:blipFill>
            <a:blip r:embed="rId9"/>
            <a:stretch>
              <a:fillRect/>
            </a:stretch>
          </p:blipFill>
          <p:spPr>
            <a:xfrm>
              <a:off x="1332493" y="5475148"/>
              <a:ext cx="9583743" cy="365792"/>
            </a:xfrm>
            <a:prstGeom prst="rect">
              <a:avLst/>
            </a:prstGeom>
          </p:spPr>
        </p:pic>
      </p:grpSp>
    </p:spTree>
    <p:extLst>
      <p:ext uri="{BB962C8B-B14F-4D97-AF65-F5344CB8AC3E}">
        <p14:creationId xmlns:p14="http://schemas.microsoft.com/office/powerpoint/2010/main" val="25002929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000"/>
                                        <p:tgtEl>
                                          <p:spTgt spid="7"/>
                                        </p:tgtEl>
                                      </p:cBhvr>
                                    </p:animEffect>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3" grpId="0">
        <p:bldAsOne/>
      </p:bldGraphic>
      <p:bldP spid="10" grpId="0" animBg="1"/>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48DF2-5862-31AA-3829-419D2617126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22664AD-0843-7743-830E-53FC8CE159BA}"/>
              </a:ext>
            </a:extLst>
          </p:cNvPr>
          <p:cNvSpPr>
            <a:spLocks noGrp="1"/>
          </p:cNvSpPr>
          <p:nvPr>
            <p:ph type="title"/>
          </p:nvPr>
        </p:nvSpPr>
        <p:spPr/>
        <p:txBody>
          <a:bodyPr/>
          <a:lstStyle/>
          <a:p>
            <a:r>
              <a:rPr lang="en-US" sz="2200" dirty="0"/>
              <a:t>CELMoD triplets for later-relapse RRMM: combination with targeted agents </a:t>
            </a:r>
            <a:br>
              <a:rPr lang="en-US" sz="2400" dirty="0"/>
            </a:br>
            <a:r>
              <a:rPr lang="en-US" sz="3200" dirty="0"/>
              <a:t>STOMP Arm 12: Mezigdomide + Selinexor-dex</a:t>
            </a:r>
            <a:endParaRPr lang="en-GB" sz="3200" dirty="0"/>
          </a:p>
        </p:txBody>
      </p:sp>
      <p:sp>
        <p:nvSpPr>
          <p:cNvPr id="11" name="Text Placeholder 10">
            <a:extLst>
              <a:ext uri="{FF2B5EF4-FFF2-40B4-BE49-F238E27FC236}">
                <a16:creationId xmlns:a16="http://schemas.microsoft.com/office/drawing/2014/main" id="{AE6E4F9C-B051-84DB-432C-CB6566C41AB7}"/>
              </a:ext>
            </a:extLst>
          </p:cNvPr>
          <p:cNvSpPr>
            <a:spLocks noGrp="1"/>
          </p:cNvSpPr>
          <p:nvPr>
            <p:ph type="body" sz="quarter" idx="10"/>
          </p:nvPr>
        </p:nvSpPr>
        <p:spPr>
          <a:xfrm>
            <a:off x="280869" y="6419854"/>
            <a:ext cx="11624997" cy="371644"/>
          </a:xfrm>
        </p:spPr>
        <p:txBody>
          <a:bodyPr/>
          <a:lstStyle/>
          <a:p>
            <a:r>
              <a:rPr lang="en-GB" sz="1200" dirty="0"/>
              <a:t>Mo CC, et al. Blood 2025;146(Supplement 1):4010.  Mo C, et al. </a:t>
            </a:r>
            <a:r>
              <a:rPr lang="en-US" sz="1200" dirty="0"/>
              <a:t>7th European Myeloma Network Meeting, April 16–18, 2026, Prague, Czechia, poster #P43.</a:t>
            </a:r>
          </a:p>
        </p:txBody>
      </p:sp>
      <p:grpSp>
        <p:nvGrpSpPr>
          <p:cNvPr id="69" name="Group 68">
            <a:extLst>
              <a:ext uri="{FF2B5EF4-FFF2-40B4-BE49-F238E27FC236}">
                <a16:creationId xmlns:a16="http://schemas.microsoft.com/office/drawing/2014/main" id="{6CFAFB15-997C-72F7-2DAE-171947130B8D}"/>
              </a:ext>
            </a:extLst>
          </p:cNvPr>
          <p:cNvGrpSpPr/>
          <p:nvPr/>
        </p:nvGrpSpPr>
        <p:grpSpPr>
          <a:xfrm>
            <a:off x="11331417" y="0"/>
            <a:ext cx="860583" cy="1192241"/>
            <a:chOff x="11331417" y="12694"/>
            <a:chExt cx="860583" cy="1192241"/>
          </a:xfrm>
        </p:grpSpPr>
        <p:sp>
          <p:nvSpPr>
            <p:cNvPr id="70" name="Rectangle: Rounded Corners 69">
              <a:extLst>
                <a:ext uri="{FF2B5EF4-FFF2-40B4-BE49-F238E27FC236}">
                  <a16:creationId xmlns:a16="http://schemas.microsoft.com/office/drawing/2014/main" id="{5869C04F-176C-7A0B-97B9-EE1CAF09C948}"/>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71" name="Picture 70">
              <a:extLst>
                <a:ext uri="{FF2B5EF4-FFF2-40B4-BE49-F238E27FC236}">
                  <a16:creationId xmlns:a16="http://schemas.microsoft.com/office/drawing/2014/main" id="{B6F88BB9-532B-7A68-C88B-960CC48CD8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72" name="TextBox 71">
              <a:extLst>
                <a:ext uri="{FF2B5EF4-FFF2-40B4-BE49-F238E27FC236}">
                  <a16:creationId xmlns:a16="http://schemas.microsoft.com/office/drawing/2014/main" id="{D8AD97E3-ACF7-00D1-07FF-BBAEF6B09156}"/>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
        <p:nvSpPr>
          <p:cNvPr id="2" name="TextBox 1">
            <a:extLst>
              <a:ext uri="{FF2B5EF4-FFF2-40B4-BE49-F238E27FC236}">
                <a16:creationId xmlns:a16="http://schemas.microsoft.com/office/drawing/2014/main" id="{1486AB18-0E92-DE1F-68D9-11D7BC6C0202}"/>
              </a:ext>
            </a:extLst>
          </p:cNvPr>
          <p:cNvSpPr txBox="1"/>
          <p:nvPr/>
        </p:nvSpPr>
        <p:spPr>
          <a:xfrm>
            <a:off x="280870" y="1473814"/>
            <a:ext cx="11624997" cy="3385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Mezi-Seli-dex results in CD8+ T cell proliferation and activation</a:t>
            </a:r>
          </a:p>
        </p:txBody>
      </p:sp>
      <p:grpSp>
        <p:nvGrpSpPr>
          <p:cNvPr id="102" name="Group 101">
            <a:extLst>
              <a:ext uri="{FF2B5EF4-FFF2-40B4-BE49-F238E27FC236}">
                <a16:creationId xmlns:a16="http://schemas.microsoft.com/office/drawing/2014/main" id="{FADBA25B-3C07-F6A9-D29D-8E30CDD10F22}"/>
              </a:ext>
            </a:extLst>
          </p:cNvPr>
          <p:cNvGrpSpPr/>
          <p:nvPr/>
        </p:nvGrpSpPr>
        <p:grpSpPr>
          <a:xfrm>
            <a:off x="280869" y="1812368"/>
            <a:ext cx="11624997" cy="4413456"/>
            <a:chOff x="280869" y="1812368"/>
            <a:chExt cx="11624997" cy="4413456"/>
          </a:xfrm>
        </p:grpSpPr>
        <p:sp>
          <p:nvSpPr>
            <p:cNvPr id="101" name="Rectangle: Rounded Corners 100">
              <a:extLst>
                <a:ext uri="{FF2B5EF4-FFF2-40B4-BE49-F238E27FC236}">
                  <a16:creationId xmlns:a16="http://schemas.microsoft.com/office/drawing/2014/main" id="{FF59068F-7930-AD74-4635-A99F33B0FC3E}"/>
                </a:ext>
              </a:extLst>
            </p:cNvPr>
            <p:cNvSpPr/>
            <p:nvPr/>
          </p:nvSpPr>
          <p:spPr bwMode="auto">
            <a:xfrm>
              <a:off x="280869" y="1812368"/>
              <a:ext cx="11624997" cy="4297927"/>
            </a:xfrm>
            <a:prstGeom prst="roundRect">
              <a:avLst>
                <a:gd name="adj" fmla="val 10462"/>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4" name="Group 3">
              <a:extLst>
                <a:ext uri="{FF2B5EF4-FFF2-40B4-BE49-F238E27FC236}">
                  <a16:creationId xmlns:a16="http://schemas.microsoft.com/office/drawing/2014/main" id="{077A6E62-C96A-1A26-96CA-0A3109DA5C40}"/>
                </a:ext>
              </a:extLst>
            </p:cNvPr>
            <p:cNvGrpSpPr/>
            <p:nvPr/>
          </p:nvGrpSpPr>
          <p:grpSpPr>
            <a:xfrm>
              <a:off x="381394" y="1817020"/>
              <a:ext cx="10136847" cy="4408804"/>
              <a:chOff x="37340266" y="13165163"/>
              <a:chExt cx="11959363" cy="5201468"/>
            </a:xfrm>
          </p:grpSpPr>
          <p:pic>
            <p:nvPicPr>
              <p:cNvPr id="5" name="Picture 4" descr="A diagram of lines and dots&#10;&#10;AI-generated content may be incorrect.">
                <a:extLst>
                  <a:ext uri="{FF2B5EF4-FFF2-40B4-BE49-F238E27FC236}">
                    <a16:creationId xmlns:a16="http://schemas.microsoft.com/office/drawing/2014/main" id="{01C86251-4781-7453-0574-9D66AA76C51C}"/>
                  </a:ext>
                </a:extLst>
              </p:cNvPr>
              <p:cNvPicPr>
                <a:picLocks noChangeAspect="1"/>
              </p:cNvPicPr>
              <p:nvPr/>
            </p:nvPicPr>
            <p:blipFill>
              <a:blip r:embed="rId3"/>
              <a:srcRect l="6563" t="10656" b="8272"/>
              <a:stretch>
                <a:fillRect/>
              </a:stretch>
            </p:blipFill>
            <p:spPr>
              <a:xfrm>
                <a:off x="38482773" y="13645116"/>
                <a:ext cx="10816856" cy="3969489"/>
              </a:xfrm>
              <a:prstGeom prst="rect">
                <a:avLst/>
              </a:prstGeom>
            </p:spPr>
          </p:pic>
          <p:sp>
            <p:nvSpPr>
              <p:cNvPr id="6" name="TextBox 5">
                <a:extLst>
                  <a:ext uri="{FF2B5EF4-FFF2-40B4-BE49-F238E27FC236}">
                    <a16:creationId xmlns:a16="http://schemas.microsoft.com/office/drawing/2014/main" id="{B8C96D9B-096B-E15A-536C-7D81FF99422F}"/>
                  </a:ext>
                </a:extLst>
              </p:cNvPr>
              <p:cNvSpPr txBox="1"/>
              <p:nvPr/>
            </p:nvSpPr>
            <p:spPr>
              <a:xfrm>
                <a:off x="38033832" y="15340890"/>
                <a:ext cx="385931" cy="23333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100</a:t>
                </a:r>
              </a:p>
            </p:txBody>
          </p:sp>
          <p:sp>
            <p:nvSpPr>
              <p:cNvPr id="7" name="TextBox 6">
                <a:extLst>
                  <a:ext uri="{FF2B5EF4-FFF2-40B4-BE49-F238E27FC236}">
                    <a16:creationId xmlns:a16="http://schemas.microsoft.com/office/drawing/2014/main" id="{AE1A262A-6548-9F49-2D30-3B0BD05C4EF8}"/>
                  </a:ext>
                </a:extLst>
              </p:cNvPr>
              <p:cNvSpPr txBox="1"/>
              <p:nvPr/>
            </p:nvSpPr>
            <p:spPr>
              <a:xfrm>
                <a:off x="40528042" y="13165163"/>
                <a:ext cx="4083008" cy="3631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9"/>
                    </a:solidFill>
                    <a:effectLst/>
                    <a:uLnTx/>
                    <a:uFillTx/>
                    <a:latin typeface="Arial"/>
                    <a:ea typeface="+mn-ea"/>
                    <a:cs typeface="+mn-cs"/>
                  </a:rPr>
                  <a:t>CD8+: Functional Markers</a:t>
                </a:r>
              </a:p>
            </p:txBody>
          </p:sp>
          <p:sp>
            <p:nvSpPr>
              <p:cNvPr id="8" name="TextBox 7">
                <a:extLst>
                  <a:ext uri="{FF2B5EF4-FFF2-40B4-BE49-F238E27FC236}">
                    <a16:creationId xmlns:a16="http://schemas.microsoft.com/office/drawing/2014/main" id="{326746E5-9AA0-74E4-B832-2A2D9CA26247}"/>
                  </a:ext>
                </a:extLst>
              </p:cNvPr>
              <p:cNvSpPr txBox="1"/>
              <p:nvPr/>
            </p:nvSpPr>
            <p:spPr>
              <a:xfrm rot="16200000">
                <a:off x="35387696" y="15441165"/>
                <a:ext cx="4234868" cy="329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5659"/>
                    </a:solidFill>
                    <a:effectLst/>
                    <a:uLnTx/>
                    <a:uFillTx/>
                    <a:latin typeface="Arial"/>
                    <a:ea typeface="+mn-ea"/>
                    <a:cs typeface="+mn-cs"/>
                  </a:rPr>
                  <a:t>Percent change at Week 4 Relative to Baseline</a:t>
                </a:r>
              </a:p>
            </p:txBody>
          </p:sp>
          <p:grpSp>
            <p:nvGrpSpPr>
              <p:cNvPr id="9" name="Group 8">
                <a:extLst>
                  <a:ext uri="{FF2B5EF4-FFF2-40B4-BE49-F238E27FC236}">
                    <a16:creationId xmlns:a16="http://schemas.microsoft.com/office/drawing/2014/main" id="{F8643A62-CFE4-3A6C-7BF2-0619A0F5A115}"/>
                  </a:ext>
                </a:extLst>
              </p:cNvPr>
              <p:cNvGrpSpPr/>
              <p:nvPr/>
            </p:nvGrpSpPr>
            <p:grpSpPr>
              <a:xfrm>
                <a:off x="37991007" y="13497716"/>
                <a:ext cx="8171149" cy="4868915"/>
                <a:chOff x="39409164" y="12000141"/>
                <a:chExt cx="8389893" cy="5137736"/>
              </a:xfrm>
            </p:grpSpPr>
            <p:sp>
              <p:nvSpPr>
                <p:cNvPr id="37" name="TextBox 36">
                  <a:extLst>
                    <a:ext uri="{FF2B5EF4-FFF2-40B4-BE49-F238E27FC236}">
                      <a16:creationId xmlns:a16="http://schemas.microsoft.com/office/drawing/2014/main" id="{21EA51CF-EDC3-0312-BC38-CCA7A8628F2D}"/>
                    </a:ext>
                  </a:extLst>
                </p:cNvPr>
                <p:cNvSpPr txBox="1"/>
                <p:nvPr/>
              </p:nvSpPr>
              <p:spPr>
                <a:xfrm>
                  <a:off x="39599885" y="15062810"/>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0</a:t>
                  </a:r>
                </a:p>
              </p:txBody>
            </p:sp>
            <p:grpSp>
              <p:nvGrpSpPr>
                <p:cNvPr id="73" name="Group 72">
                  <a:extLst>
                    <a:ext uri="{FF2B5EF4-FFF2-40B4-BE49-F238E27FC236}">
                      <a16:creationId xmlns:a16="http://schemas.microsoft.com/office/drawing/2014/main" id="{0D49F398-0D4C-101E-12D3-55A237D46387}"/>
                    </a:ext>
                  </a:extLst>
                </p:cNvPr>
                <p:cNvGrpSpPr/>
                <p:nvPr/>
              </p:nvGrpSpPr>
              <p:grpSpPr>
                <a:xfrm>
                  <a:off x="39409164" y="12000141"/>
                  <a:ext cx="8389893" cy="5137736"/>
                  <a:chOff x="39409164" y="12000141"/>
                  <a:chExt cx="8389893" cy="5137736"/>
                </a:xfrm>
              </p:grpSpPr>
              <p:sp>
                <p:nvSpPr>
                  <p:cNvPr id="74" name="TextBox 73">
                    <a:extLst>
                      <a:ext uri="{FF2B5EF4-FFF2-40B4-BE49-F238E27FC236}">
                        <a16:creationId xmlns:a16="http://schemas.microsoft.com/office/drawing/2014/main" id="{9EF0CD03-467D-140C-94CB-6E10572A9D91}"/>
                      </a:ext>
                    </a:extLst>
                  </p:cNvPr>
                  <p:cNvSpPr txBox="1"/>
                  <p:nvPr/>
                </p:nvSpPr>
                <p:spPr>
                  <a:xfrm>
                    <a:off x="39523666" y="14385042"/>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50</a:t>
                    </a:r>
                  </a:p>
                </p:txBody>
              </p:sp>
              <p:sp>
                <p:nvSpPr>
                  <p:cNvPr id="75" name="TextBox 74">
                    <a:extLst>
                      <a:ext uri="{FF2B5EF4-FFF2-40B4-BE49-F238E27FC236}">
                        <a16:creationId xmlns:a16="http://schemas.microsoft.com/office/drawing/2014/main" id="{AA2A61EC-1E0B-6B0A-07FC-46D6E058E4A2}"/>
                      </a:ext>
                    </a:extLst>
                  </p:cNvPr>
                  <p:cNvSpPr txBox="1"/>
                  <p:nvPr/>
                </p:nvSpPr>
                <p:spPr>
                  <a:xfrm>
                    <a:off x="39454007" y="12394551"/>
                    <a:ext cx="39626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800</a:t>
                    </a:r>
                  </a:p>
                </p:txBody>
              </p:sp>
              <p:sp>
                <p:nvSpPr>
                  <p:cNvPr id="76" name="TextBox 75">
                    <a:extLst>
                      <a:ext uri="{FF2B5EF4-FFF2-40B4-BE49-F238E27FC236}">
                        <a16:creationId xmlns:a16="http://schemas.microsoft.com/office/drawing/2014/main" id="{6C957602-0E90-9973-D1F8-4FE8681F82ED}"/>
                      </a:ext>
                    </a:extLst>
                  </p:cNvPr>
                  <p:cNvSpPr txBox="1"/>
                  <p:nvPr/>
                </p:nvSpPr>
                <p:spPr>
                  <a:xfrm>
                    <a:off x="39453134" y="13271777"/>
                    <a:ext cx="39626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250</a:t>
                    </a:r>
                  </a:p>
                </p:txBody>
              </p:sp>
              <p:sp>
                <p:nvSpPr>
                  <p:cNvPr id="77" name="TextBox 76">
                    <a:extLst>
                      <a:ext uri="{FF2B5EF4-FFF2-40B4-BE49-F238E27FC236}">
                        <a16:creationId xmlns:a16="http://schemas.microsoft.com/office/drawing/2014/main" id="{8FA095C6-01E1-D001-9C3F-C945571D92A6}"/>
                      </a:ext>
                    </a:extLst>
                  </p:cNvPr>
                  <p:cNvSpPr txBox="1"/>
                  <p:nvPr/>
                </p:nvSpPr>
                <p:spPr>
                  <a:xfrm>
                    <a:off x="39409164" y="16180540"/>
                    <a:ext cx="43954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-100</a:t>
                    </a:r>
                  </a:p>
                </p:txBody>
              </p:sp>
              <p:sp>
                <p:nvSpPr>
                  <p:cNvPr id="78" name="TextBox 77">
                    <a:extLst>
                      <a:ext uri="{FF2B5EF4-FFF2-40B4-BE49-F238E27FC236}">
                        <a16:creationId xmlns:a16="http://schemas.microsoft.com/office/drawing/2014/main" id="{6A7FD0E5-6AF8-012B-2595-C38A62D20CAD}"/>
                      </a:ext>
                    </a:extLst>
                  </p:cNvPr>
                  <p:cNvSpPr txBox="1"/>
                  <p:nvPr/>
                </p:nvSpPr>
                <p:spPr>
                  <a:xfrm>
                    <a:off x="39476022" y="15740578"/>
                    <a:ext cx="36901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-50</a:t>
                    </a:r>
                  </a:p>
                </p:txBody>
              </p:sp>
              <p:grpSp>
                <p:nvGrpSpPr>
                  <p:cNvPr id="79" name="Group 78">
                    <a:extLst>
                      <a:ext uri="{FF2B5EF4-FFF2-40B4-BE49-F238E27FC236}">
                        <a16:creationId xmlns:a16="http://schemas.microsoft.com/office/drawing/2014/main" id="{7659F69C-7A2B-9D01-1670-9CC0DF956457}"/>
                      </a:ext>
                    </a:extLst>
                  </p:cNvPr>
                  <p:cNvGrpSpPr/>
                  <p:nvPr/>
                </p:nvGrpSpPr>
                <p:grpSpPr>
                  <a:xfrm>
                    <a:off x="39791057" y="12000141"/>
                    <a:ext cx="8008000" cy="5137736"/>
                    <a:chOff x="39791057" y="12000141"/>
                    <a:chExt cx="8008000" cy="5137736"/>
                  </a:xfrm>
                </p:grpSpPr>
                <p:grpSp>
                  <p:nvGrpSpPr>
                    <p:cNvPr id="80" name="Group 79">
                      <a:extLst>
                        <a:ext uri="{FF2B5EF4-FFF2-40B4-BE49-F238E27FC236}">
                          <a16:creationId xmlns:a16="http://schemas.microsoft.com/office/drawing/2014/main" id="{2779FE43-FBA6-E9D8-C20F-3FE62C046A58}"/>
                        </a:ext>
                      </a:extLst>
                    </p:cNvPr>
                    <p:cNvGrpSpPr/>
                    <p:nvPr/>
                  </p:nvGrpSpPr>
                  <p:grpSpPr>
                    <a:xfrm>
                      <a:off x="39791057" y="12000141"/>
                      <a:ext cx="8008000" cy="4437035"/>
                      <a:chOff x="39791057" y="12000141"/>
                      <a:chExt cx="8008000" cy="4437035"/>
                    </a:xfrm>
                  </p:grpSpPr>
                  <p:grpSp>
                    <p:nvGrpSpPr>
                      <p:cNvPr id="93" name="Group 92">
                        <a:extLst>
                          <a:ext uri="{FF2B5EF4-FFF2-40B4-BE49-F238E27FC236}">
                            <a16:creationId xmlns:a16="http://schemas.microsoft.com/office/drawing/2014/main" id="{99D12FFC-FF83-E7B9-6620-73E1DF906342}"/>
                          </a:ext>
                        </a:extLst>
                      </p:cNvPr>
                      <p:cNvGrpSpPr/>
                      <p:nvPr/>
                    </p:nvGrpSpPr>
                    <p:grpSpPr>
                      <a:xfrm>
                        <a:off x="39845034" y="12000141"/>
                        <a:ext cx="7954023" cy="4437035"/>
                        <a:chOff x="39845034" y="12000141"/>
                        <a:chExt cx="7954023" cy="4437035"/>
                      </a:xfrm>
                    </p:grpSpPr>
                    <p:cxnSp>
                      <p:nvCxnSpPr>
                        <p:cNvPr id="128" name="Straight Connector 127">
                          <a:extLst>
                            <a:ext uri="{FF2B5EF4-FFF2-40B4-BE49-F238E27FC236}">
                              <a16:creationId xmlns:a16="http://schemas.microsoft.com/office/drawing/2014/main" id="{6B6A95D7-7435-8D49-17E4-93E3461ED4D9}"/>
                            </a:ext>
                          </a:extLst>
                        </p:cNvPr>
                        <p:cNvCxnSpPr>
                          <a:cxnSpLocks/>
                        </p:cNvCxnSpPr>
                        <p:nvPr/>
                      </p:nvCxnSpPr>
                      <p:spPr>
                        <a:xfrm flipH="1" flipV="1">
                          <a:off x="39845034" y="16426761"/>
                          <a:ext cx="7954023" cy="162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8BE07B8C-03AA-86FE-48F3-EB0B3D8D5095}"/>
                            </a:ext>
                          </a:extLst>
                        </p:cNvPr>
                        <p:cNvCxnSpPr>
                          <a:cxnSpLocks/>
                        </p:cNvCxnSpPr>
                        <p:nvPr/>
                      </p:nvCxnSpPr>
                      <p:spPr>
                        <a:xfrm>
                          <a:off x="39858307" y="12000141"/>
                          <a:ext cx="0" cy="44370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6B56D2EE-DF80-47B9-A00E-9933FCCF4261}"/>
                          </a:ext>
                        </a:extLst>
                      </p:cNvPr>
                      <p:cNvGrpSpPr/>
                      <p:nvPr/>
                    </p:nvGrpSpPr>
                    <p:grpSpPr>
                      <a:xfrm>
                        <a:off x="39791057" y="12501108"/>
                        <a:ext cx="57152" cy="3802542"/>
                        <a:chOff x="39804501" y="12501108"/>
                        <a:chExt cx="299060" cy="3802542"/>
                      </a:xfrm>
                    </p:grpSpPr>
                    <p:cxnSp>
                      <p:nvCxnSpPr>
                        <p:cNvPr id="95" name="Straight Connector 94">
                          <a:extLst>
                            <a:ext uri="{FF2B5EF4-FFF2-40B4-BE49-F238E27FC236}">
                              <a16:creationId xmlns:a16="http://schemas.microsoft.com/office/drawing/2014/main" id="{784A628A-2752-C0A7-87AF-9564D2328CBD}"/>
                            </a:ext>
                          </a:extLst>
                        </p:cNvPr>
                        <p:cNvCxnSpPr>
                          <a:cxnSpLocks/>
                        </p:cNvCxnSpPr>
                        <p:nvPr/>
                      </p:nvCxnSpPr>
                      <p:spPr>
                        <a:xfrm>
                          <a:off x="39804501" y="12501108"/>
                          <a:ext cx="29906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EE141A60-4DC8-F765-2B7A-AE5A61D181BD}"/>
                            </a:ext>
                          </a:extLst>
                        </p:cNvPr>
                        <p:cNvCxnSpPr>
                          <a:cxnSpLocks/>
                        </p:cNvCxnSpPr>
                        <p:nvPr/>
                      </p:nvCxnSpPr>
                      <p:spPr>
                        <a:xfrm>
                          <a:off x="39804501" y="13394887"/>
                          <a:ext cx="29906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1F6C4DF6-23B5-BAFD-840F-F8E140843BF4}"/>
                            </a:ext>
                          </a:extLst>
                        </p:cNvPr>
                        <p:cNvCxnSpPr>
                          <a:cxnSpLocks/>
                        </p:cNvCxnSpPr>
                        <p:nvPr/>
                      </p:nvCxnSpPr>
                      <p:spPr>
                        <a:xfrm>
                          <a:off x="39804501" y="14072732"/>
                          <a:ext cx="29906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0EC47E50-7F14-73CF-C058-CA5B50D4A88F}"/>
                            </a:ext>
                          </a:extLst>
                        </p:cNvPr>
                        <p:cNvCxnSpPr>
                          <a:cxnSpLocks/>
                        </p:cNvCxnSpPr>
                        <p:nvPr/>
                      </p:nvCxnSpPr>
                      <p:spPr>
                        <a:xfrm>
                          <a:off x="39804501" y="15863688"/>
                          <a:ext cx="29906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E76A70C3-CF01-4F9F-74F3-6C03A04CE59D}"/>
                            </a:ext>
                          </a:extLst>
                        </p:cNvPr>
                        <p:cNvCxnSpPr>
                          <a:cxnSpLocks/>
                        </p:cNvCxnSpPr>
                        <p:nvPr/>
                      </p:nvCxnSpPr>
                      <p:spPr>
                        <a:xfrm>
                          <a:off x="39804502" y="16303650"/>
                          <a:ext cx="299059"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7E244F8-9D12-7733-74CB-A310B55EA821}"/>
                            </a:ext>
                          </a:extLst>
                        </p:cNvPr>
                        <p:cNvCxnSpPr>
                          <a:cxnSpLocks/>
                        </p:cNvCxnSpPr>
                        <p:nvPr/>
                      </p:nvCxnSpPr>
                      <p:spPr>
                        <a:xfrm>
                          <a:off x="39804501" y="14507145"/>
                          <a:ext cx="29906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81" name="Group 80">
                      <a:extLst>
                        <a:ext uri="{FF2B5EF4-FFF2-40B4-BE49-F238E27FC236}">
                          <a16:creationId xmlns:a16="http://schemas.microsoft.com/office/drawing/2014/main" id="{6D605DE1-6CC3-4B26-17AB-EBCF26788D9C}"/>
                        </a:ext>
                      </a:extLst>
                    </p:cNvPr>
                    <p:cNvGrpSpPr/>
                    <p:nvPr/>
                  </p:nvGrpSpPr>
                  <p:grpSpPr>
                    <a:xfrm>
                      <a:off x="40173414" y="16448188"/>
                      <a:ext cx="7332102" cy="689689"/>
                      <a:chOff x="40173414" y="16448188"/>
                      <a:chExt cx="7332102" cy="689689"/>
                    </a:xfrm>
                  </p:grpSpPr>
                  <p:sp>
                    <p:nvSpPr>
                      <p:cNvPr id="82" name="TextBox 81">
                        <a:extLst>
                          <a:ext uri="{FF2B5EF4-FFF2-40B4-BE49-F238E27FC236}">
                            <a16:creationId xmlns:a16="http://schemas.microsoft.com/office/drawing/2014/main" id="{BD648873-3893-635C-E9AB-27C4F8AF969E}"/>
                          </a:ext>
                        </a:extLst>
                      </p:cNvPr>
                      <p:cNvSpPr txBox="1"/>
                      <p:nvPr/>
                    </p:nvSpPr>
                    <p:spPr>
                      <a:xfrm>
                        <a:off x="40798465" y="16448188"/>
                        <a:ext cx="51167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CD38</a:t>
                        </a:r>
                      </a:p>
                    </p:txBody>
                  </p:sp>
                  <p:sp>
                    <p:nvSpPr>
                      <p:cNvPr id="83" name="TextBox 82">
                        <a:extLst>
                          <a:ext uri="{FF2B5EF4-FFF2-40B4-BE49-F238E27FC236}">
                            <a16:creationId xmlns:a16="http://schemas.microsoft.com/office/drawing/2014/main" id="{551A04B7-3875-CC36-679E-DD5EE6F8B1C3}"/>
                          </a:ext>
                        </a:extLst>
                      </p:cNvPr>
                      <p:cNvSpPr txBox="1"/>
                      <p:nvPr/>
                    </p:nvSpPr>
                    <p:spPr>
                      <a:xfrm>
                        <a:off x="40173414" y="16448188"/>
                        <a:ext cx="466123"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Ki67</a:t>
                        </a:r>
                      </a:p>
                    </p:txBody>
                  </p:sp>
                  <p:sp>
                    <p:nvSpPr>
                      <p:cNvPr id="84" name="TextBox 83">
                        <a:extLst>
                          <a:ext uri="{FF2B5EF4-FFF2-40B4-BE49-F238E27FC236}">
                            <a16:creationId xmlns:a16="http://schemas.microsoft.com/office/drawing/2014/main" id="{1BF43C1C-D1DF-9058-E098-668189D962BD}"/>
                          </a:ext>
                        </a:extLst>
                      </p:cNvPr>
                      <p:cNvSpPr txBox="1"/>
                      <p:nvPr/>
                    </p:nvSpPr>
                    <p:spPr>
                      <a:xfrm>
                        <a:off x="43485661" y="16448188"/>
                        <a:ext cx="827345" cy="68968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45659"/>
                            </a:solidFill>
                            <a:effectLst/>
                            <a:uLnTx/>
                            <a:uFillTx/>
                            <a:latin typeface="Arial" panose="020B0604020202020204" pitchFamily="34" charset="0"/>
                            <a:ea typeface="+mn-ea"/>
                            <a:cs typeface="Arial" panose="020B0604020202020204" pitchFamily="34" charset="0"/>
                          </a:rPr>
                          <a:t>Granzyme 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545659"/>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id="{2B6D876D-7830-C90A-C781-E518DCBD3C2C}"/>
                          </a:ext>
                        </a:extLst>
                      </p:cNvPr>
                      <p:cNvSpPr txBox="1"/>
                      <p:nvPr/>
                    </p:nvSpPr>
                    <p:spPr>
                      <a:xfrm>
                        <a:off x="41402202" y="16448188"/>
                        <a:ext cx="597798"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CD226</a:t>
                        </a:r>
                      </a:p>
                    </p:txBody>
                  </p:sp>
                  <p:sp>
                    <p:nvSpPr>
                      <p:cNvPr id="86" name="TextBox 85">
                        <a:extLst>
                          <a:ext uri="{FF2B5EF4-FFF2-40B4-BE49-F238E27FC236}">
                            <a16:creationId xmlns:a16="http://schemas.microsoft.com/office/drawing/2014/main" id="{E5A4FAAA-9BB1-3112-E3AB-962A53019399}"/>
                          </a:ext>
                        </a:extLst>
                      </p:cNvPr>
                      <p:cNvSpPr txBox="1"/>
                      <p:nvPr/>
                    </p:nvSpPr>
                    <p:spPr>
                      <a:xfrm>
                        <a:off x="42152233" y="16448188"/>
                        <a:ext cx="696553"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HLA-DR</a:t>
                        </a:r>
                      </a:p>
                    </p:txBody>
                  </p:sp>
                  <p:sp>
                    <p:nvSpPr>
                      <p:cNvPr id="87" name="TextBox 86">
                        <a:extLst>
                          <a:ext uri="{FF2B5EF4-FFF2-40B4-BE49-F238E27FC236}">
                            <a16:creationId xmlns:a16="http://schemas.microsoft.com/office/drawing/2014/main" id="{B57E3D11-995C-8EAD-DCB9-B4EEB9988192}"/>
                          </a:ext>
                        </a:extLst>
                      </p:cNvPr>
                      <p:cNvSpPr txBox="1"/>
                      <p:nvPr/>
                    </p:nvSpPr>
                    <p:spPr>
                      <a:xfrm>
                        <a:off x="45549705" y="16448188"/>
                        <a:ext cx="566525"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PD-1+</a:t>
                        </a:r>
                      </a:p>
                    </p:txBody>
                  </p:sp>
                  <p:sp>
                    <p:nvSpPr>
                      <p:cNvPr id="88" name="TextBox 87">
                        <a:extLst>
                          <a:ext uri="{FF2B5EF4-FFF2-40B4-BE49-F238E27FC236}">
                            <a16:creationId xmlns:a16="http://schemas.microsoft.com/office/drawing/2014/main" id="{FEA039D6-CAB5-E147-68B9-4AA15B0A90DA}"/>
                          </a:ext>
                        </a:extLst>
                      </p:cNvPr>
                      <p:cNvSpPr txBox="1"/>
                      <p:nvPr/>
                    </p:nvSpPr>
                    <p:spPr>
                      <a:xfrm>
                        <a:off x="44261120" y="16448188"/>
                        <a:ext cx="467770"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545659"/>
                            </a:solidFill>
                            <a:effectLst/>
                            <a:uLnTx/>
                            <a:uFillTx/>
                            <a:latin typeface="Arial" panose="020B0604020202020204" pitchFamily="34" charset="0"/>
                            <a:ea typeface="+mn-ea"/>
                            <a:cs typeface="Arial" panose="020B0604020202020204" pitchFamily="34" charset="0"/>
                          </a:rPr>
                          <a:t>Tbet</a:t>
                        </a:r>
                        <a:endPar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endParaRPr>
                      </a:p>
                    </p:txBody>
                  </p:sp>
                  <p:sp>
                    <p:nvSpPr>
                      <p:cNvPr id="89" name="TextBox 88">
                        <a:extLst>
                          <a:ext uri="{FF2B5EF4-FFF2-40B4-BE49-F238E27FC236}">
                            <a16:creationId xmlns:a16="http://schemas.microsoft.com/office/drawing/2014/main" id="{29BF4D34-1388-A457-DC62-4C1F1FEB9FAC}"/>
                          </a:ext>
                        </a:extLst>
                      </p:cNvPr>
                      <p:cNvSpPr txBox="1"/>
                      <p:nvPr/>
                    </p:nvSpPr>
                    <p:spPr>
                      <a:xfrm>
                        <a:off x="44961036" y="16448188"/>
                        <a:ext cx="525377"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CD57</a:t>
                        </a:r>
                      </a:p>
                    </p:txBody>
                  </p:sp>
                  <p:sp>
                    <p:nvSpPr>
                      <p:cNvPr id="90" name="TextBox 89">
                        <a:extLst>
                          <a:ext uri="{FF2B5EF4-FFF2-40B4-BE49-F238E27FC236}">
                            <a16:creationId xmlns:a16="http://schemas.microsoft.com/office/drawing/2014/main" id="{94EB4253-9B39-2137-3E43-7A028E128348}"/>
                          </a:ext>
                        </a:extLst>
                      </p:cNvPr>
                      <p:cNvSpPr txBox="1"/>
                      <p:nvPr/>
                    </p:nvSpPr>
                    <p:spPr>
                      <a:xfrm>
                        <a:off x="42793593" y="16448188"/>
                        <a:ext cx="668238" cy="49810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45659"/>
                            </a:solidFill>
                            <a:effectLst/>
                            <a:uLnTx/>
                            <a:uFillTx/>
                            <a:latin typeface="Arial" panose="020B0604020202020204" pitchFamily="34" charset="0"/>
                            <a:ea typeface="+mn-ea"/>
                            <a:cs typeface="Arial" panose="020B0604020202020204" pitchFamily="34" charset="0"/>
                          </a:rPr>
                          <a:t>BHLA-DR</a:t>
                        </a:r>
                      </a:p>
                    </p:txBody>
                  </p:sp>
                  <p:sp>
                    <p:nvSpPr>
                      <p:cNvPr id="91" name="TextBox 90">
                        <a:extLst>
                          <a:ext uri="{FF2B5EF4-FFF2-40B4-BE49-F238E27FC236}">
                            <a16:creationId xmlns:a16="http://schemas.microsoft.com/office/drawing/2014/main" id="{3830D4C8-F81C-23CD-089F-322366B97C0E}"/>
                          </a:ext>
                        </a:extLst>
                      </p:cNvPr>
                      <p:cNvSpPr txBox="1"/>
                      <p:nvPr/>
                    </p:nvSpPr>
                    <p:spPr>
                      <a:xfrm>
                        <a:off x="46980138" y="16448188"/>
                        <a:ext cx="525378"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TIGIT</a:t>
                        </a:r>
                      </a:p>
                    </p:txBody>
                  </p:sp>
                  <p:sp>
                    <p:nvSpPr>
                      <p:cNvPr id="92" name="TextBox 91">
                        <a:extLst>
                          <a:ext uri="{FF2B5EF4-FFF2-40B4-BE49-F238E27FC236}">
                            <a16:creationId xmlns:a16="http://schemas.microsoft.com/office/drawing/2014/main" id="{A0A4893A-0086-9E4A-B308-CC5447D690DC}"/>
                          </a:ext>
                        </a:extLst>
                      </p:cNvPr>
                      <p:cNvSpPr txBox="1"/>
                      <p:nvPr/>
                    </p:nvSpPr>
                    <p:spPr>
                      <a:xfrm>
                        <a:off x="46329550" y="16448188"/>
                        <a:ext cx="495749" cy="25981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Tim3</a:t>
                        </a:r>
                      </a:p>
                    </p:txBody>
                  </p:sp>
                </p:grpSp>
              </p:grpSp>
            </p:grpSp>
          </p:grpSp>
          <p:sp>
            <p:nvSpPr>
              <p:cNvPr id="13" name="TextBox 12">
                <a:extLst>
                  <a:ext uri="{FF2B5EF4-FFF2-40B4-BE49-F238E27FC236}">
                    <a16:creationId xmlns:a16="http://schemas.microsoft.com/office/drawing/2014/main" id="{7DE04855-53E9-88C9-0272-FFB8B52F8BEC}"/>
                  </a:ext>
                </a:extLst>
              </p:cNvPr>
              <p:cNvSpPr txBox="1"/>
              <p:nvPr/>
            </p:nvSpPr>
            <p:spPr>
              <a:xfrm>
                <a:off x="38653347" y="13494947"/>
                <a:ext cx="4315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85.8</a:t>
                </a:r>
              </a:p>
            </p:txBody>
          </p:sp>
          <p:sp>
            <p:nvSpPr>
              <p:cNvPr id="14" name="TextBox 13">
                <a:extLst>
                  <a:ext uri="{FF2B5EF4-FFF2-40B4-BE49-F238E27FC236}">
                    <a16:creationId xmlns:a16="http://schemas.microsoft.com/office/drawing/2014/main" id="{A4DB0300-E0C4-7123-C966-FF4695F58814}"/>
                  </a:ext>
                </a:extLst>
              </p:cNvPr>
              <p:cNvSpPr txBox="1"/>
              <p:nvPr/>
            </p:nvSpPr>
            <p:spPr>
              <a:xfrm>
                <a:off x="39284158" y="13494947"/>
                <a:ext cx="50206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127.0</a:t>
                </a:r>
              </a:p>
            </p:txBody>
          </p:sp>
          <p:sp>
            <p:nvSpPr>
              <p:cNvPr id="15" name="TextBox 14">
                <a:extLst>
                  <a:ext uri="{FF2B5EF4-FFF2-40B4-BE49-F238E27FC236}">
                    <a16:creationId xmlns:a16="http://schemas.microsoft.com/office/drawing/2014/main" id="{F26A4D83-CB6C-B20A-EBE2-959C5B948596}"/>
                  </a:ext>
                </a:extLst>
              </p:cNvPr>
              <p:cNvSpPr txBox="1"/>
              <p:nvPr/>
            </p:nvSpPr>
            <p:spPr>
              <a:xfrm>
                <a:off x="40110017" y="13494947"/>
                <a:ext cx="40427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-6.0</a:t>
                </a:r>
              </a:p>
            </p:txBody>
          </p:sp>
          <p:sp>
            <p:nvSpPr>
              <p:cNvPr id="16" name="TextBox 15">
                <a:extLst>
                  <a:ext uri="{FF2B5EF4-FFF2-40B4-BE49-F238E27FC236}">
                    <a16:creationId xmlns:a16="http://schemas.microsoft.com/office/drawing/2014/main" id="{6A3E8D57-18E1-3B88-1B20-E02D6E93E787}"/>
                  </a:ext>
                </a:extLst>
              </p:cNvPr>
              <p:cNvSpPr txBox="1"/>
              <p:nvPr/>
            </p:nvSpPr>
            <p:spPr>
              <a:xfrm>
                <a:off x="40698494" y="13494947"/>
                <a:ext cx="4315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60.3</a:t>
                </a:r>
              </a:p>
            </p:txBody>
          </p:sp>
          <p:sp>
            <p:nvSpPr>
              <p:cNvPr id="17" name="TextBox 16">
                <a:extLst>
                  <a:ext uri="{FF2B5EF4-FFF2-40B4-BE49-F238E27FC236}">
                    <a16:creationId xmlns:a16="http://schemas.microsoft.com/office/drawing/2014/main" id="{45DA05D9-AA75-A51C-A400-4875B6D9362C}"/>
                  </a:ext>
                </a:extLst>
              </p:cNvPr>
              <p:cNvSpPr txBox="1"/>
              <p:nvPr/>
            </p:nvSpPr>
            <p:spPr>
              <a:xfrm>
                <a:off x="41409074" y="13494947"/>
                <a:ext cx="4315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18.5</a:t>
                </a:r>
              </a:p>
            </p:txBody>
          </p:sp>
          <p:sp>
            <p:nvSpPr>
              <p:cNvPr id="18" name="TextBox 17">
                <a:extLst>
                  <a:ext uri="{FF2B5EF4-FFF2-40B4-BE49-F238E27FC236}">
                    <a16:creationId xmlns:a16="http://schemas.microsoft.com/office/drawing/2014/main" id="{35ECC255-E760-5376-BED3-39D6A2CBCCBD}"/>
                  </a:ext>
                </a:extLst>
              </p:cNvPr>
              <p:cNvSpPr txBox="1"/>
              <p:nvPr/>
            </p:nvSpPr>
            <p:spPr>
              <a:xfrm>
                <a:off x="42104081" y="13494947"/>
                <a:ext cx="40427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-2.6</a:t>
                </a:r>
              </a:p>
            </p:txBody>
          </p:sp>
          <p:sp>
            <p:nvSpPr>
              <p:cNvPr id="19" name="TextBox 18">
                <a:extLst>
                  <a:ext uri="{FF2B5EF4-FFF2-40B4-BE49-F238E27FC236}">
                    <a16:creationId xmlns:a16="http://schemas.microsoft.com/office/drawing/2014/main" id="{CBC2318D-BA96-C6BD-008E-02FACC99AA65}"/>
                  </a:ext>
                </a:extLst>
              </p:cNvPr>
              <p:cNvSpPr txBox="1"/>
              <p:nvPr/>
            </p:nvSpPr>
            <p:spPr>
              <a:xfrm>
                <a:off x="42848615" y="13494947"/>
                <a:ext cx="36099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0.1</a:t>
                </a:r>
              </a:p>
            </p:txBody>
          </p:sp>
          <p:sp>
            <p:nvSpPr>
              <p:cNvPr id="20" name="TextBox 19">
                <a:extLst>
                  <a:ext uri="{FF2B5EF4-FFF2-40B4-BE49-F238E27FC236}">
                    <a16:creationId xmlns:a16="http://schemas.microsoft.com/office/drawing/2014/main" id="{6F8926BE-7D54-B05A-4CBE-F6DBF9F69265}"/>
                  </a:ext>
                </a:extLst>
              </p:cNvPr>
              <p:cNvSpPr txBox="1"/>
              <p:nvPr/>
            </p:nvSpPr>
            <p:spPr>
              <a:xfrm>
                <a:off x="43367361" y="13494947"/>
                <a:ext cx="47481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-29.6</a:t>
                </a:r>
              </a:p>
            </p:txBody>
          </p:sp>
          <p:sp>
            <p:nvSpPr>
              <p:cNvPr id="21" name="TextBox 20">
                <a:extLst>
                  <a:ext uri="{FF2B5EF4-FFF2-40B4-BE49-F238E27FC236}">
                    <a16:creationId xmlns:a16="http://schemas.microsoft.com/office/drawing/2014/main" id="{30B66C40-C836-925D-E030-674BAB9D9E4D}"/>
                  </a:ext>
                </a:extLst>
              </p:cNvPr>
              <p:cNvSpPr txBox="1"/>
              <p:nvPr/>
            </p:nvSpPr>
            <p:spPr>
              <a:xfrm>
                <a:off x="44091676" y="13494947"/>
                <a:ext cx="4315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26.9</a:t>
                </a:r>
              </a:p>
            </p:txBody>
          </p:sp>
          <p:sp>
            <p:nvSpPr>
              <p:cNvPr id="22" name="TextBox 21">
                <a:extLst>
                  <a:ext uri="{FF2B5EF4-FFF2-40B4-BE49-F238E27FC236}">
                    <a16:creationId xmlns:a16="http://schemas.microsoft.com/office/drawing/2014/main" id="{A6EE2D85-8549-1D8D-A4A8-AC7DD5663FB4}"/>
                  </a:ext>
                </a:extLst>
              </p:cNvPr>
              <p:cNvSpPr txBox="1"/>
              <p:nvPr/>
            </p:nvSpPr>
            <p:spPr>
              <a:xfrm>
                <a:off x="44816699" y="13494947"/>
                <a:ext cx="36099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6.0</a:t>
                </a:r>
              </a:p>
            </p:txBody>
          </p:sp>
          <p:sp>
            <p:nvSpPr>
              <p:cNvPr id="23" name="TextBox 22">
                <a:extLst>
                  <a:ext uri="{FF2B5EF4-FFF2-40B4-BE49-F238E27FC236}">
                    <a16:creationId xmlns:a16="http://schemas.microsoft.com/office/drawing/2014/main" id="{2B28132E-97EC-146E-AF3D-9B118F3D559E}"/>
                  </a:ext>
                </a:extLst>
              </p:cNvPr>
              <p:cNvSpPr txBox="1"/>
              <p:nvPr/>
            </p:nvSpPr>
            <p:spPr>
              <a:xfrm>
                <a:off x="45361144" y="13494947"/>
                <a:ext cx="40427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808FF"/>
                    </a:solidFill>
                    <a:effectLst/>
                    <a:uLnTx/>
                    <a:uFillTx/>
                    <a:latin typeface="Arial" panose="020B0604020202020204" pitchFamily="34" charset="0"/>
                    <a:ea typeface="+mn-ea"/>
                    <a:cs typeface="Arial" panose="020B0604020202020204" pitchFamily="34" charset="0"/>
                  </a:rPr>
                  <a:t>-3.6</a:t>
                </a:r>
              </a:p>
            </p:txBody>
          </p:sp>
          <p:cxnSp>
            <p:nvCxnSpPr>
              <p:cNvPr id="24" name="Straight Connector 23">
                <a:extLst>
                  <a:ext uri="{FF2B5EF4-FFF2-40B4-BE49-F238E27FC236}">
                    <a16:creationId xmlns:a16="http://schemas.microsoft.com/office/drawing/2014/main" id="{13A95F21-D4DC-180F-E012-D50C8B0BBD71}"/>
                  </a:ext>
                </a:extLst>
              </p:cNvPr>
              <p:cNvCxnSpPr>
                <a:cxnSpLocks/>
              </p:cNvCxnSpPr>
              <p:nvPr/>
            </p:nvCxnSpPr>
            <p:spPr>
              <a:xfrm>
                <a:off x="44306534"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9748D8F-ECE3-B7F3-2FBB-25AB2A793F5B}"/>
                  </a:ext>
                </a:extLst>
              </p:cNvPr>
              <p:cNvCxnSpPr>
                <a:cxnSpLocks/>
              </p:cNvCxnSpPr>
              <p:nvPr/>
            </p:nvCxnSpPr>
            <p:spPr>
              <a:xfrm>
                <a:off x="44980828"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AE32577-6D12-B114-7307-E5AD8658D73E}"/>
                  </a:ext>
                </a:extLst>
              </p:cNvPr>
              <p:cNvCxnSpPr>
                <a:cxnSpLocks/>
              </p:cNvCxnSpPr>
              <p:nvPr/>
            </p:nvCxnSpPr>
            <p:spPr>
              <a:xfrm>
                <a:off x="45651504"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6A1CCDA-C91E-1BB8-C389-EC1239F0E7CF}"/>
                  </a:ext>
                </a:extLst>
              </p:cNvPr>
              <p:cNvCxnSpPr>
                <a:cxnSpLocks/>
              </p:cNvCxnSpPr>
              <p:nvPr/>
            </p:nvCxnSpPr>
            <p:spPr>
              <a:xfrm>
                <a:off x="42296033"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952EFC-E7A7-E666-14D9-5C740C824785}"/>
                  </a:ext>
                </a:extLst>
              </p:cNvPr>
              <p:cNvCxnSpPr>
                <a:cxnSpLocks/>
              </p:cNvCxnSpPr>
              <p:nvPr/>
            </p:nvCxnSpPr>
            <p:spPr>
              <a:xfrm>
                <a:off x="42970328"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E003EE7-2345-E573-AA54-CE1D654017FE}"/>
                  </a:ext>
                </a:extLst>
              </p:cNvPr>
              <p:cNvCxnSpPr>
                <a:cxnSpLocks/>
              </p:cNvCxnSpPr>
              <p:nvPr/>
            </p:nvCxnSpPr>
            <p:spPr>
              <a:xfrm>
                <a:off x="43641004"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1F45255-EB12-33C3-BFD6-68ADC0C7CA1E}"/>
                  </a:ext>
                </a:extLst>
              </p:cNvPr>
              <p:cNvCxnSpPr>
                <a:cxnSpLocks/>
              </p:cNvCxnSpPr>
              <p:nvPr/>
            </p:nvCxnSpPr>
            <p:spPr>
              <a:xfrm>
                <a:off x="40272725"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1EA3772-F9D3-007C-5246-41F4D05E74BA}"/>
                  </a:ext>
                </a:extLst>
              </p:cNvPr>
              <p:cNvCxnSpPr>
                <a:cxnSpLocks/>
              </p:cNvCxnSpPr>
              <p:nvPr/>
            </p:nvCxnSpPr>
            <p:spPr>
              <a:xfrm>
                <a:off x="40947020"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387532B-4525-8B7B-45CA-5A2614845E33}"/>
                  </a:ext>
                </a:extLst>
              </p:cNvPr>
              <p:cNvCxnSpPr>
                <a:cxnSpLocks/>
              </p:cNvCxnSpPr>
              <p:nvPr/>
            </p:nvCxnSpPr>
            <p:spPr>
              <a:xfrm>
                <a:off x="41617696"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98AE5BC-59C3-1585-A31A-DEEA0F5EA977}"/>
                  </a:ext>
                </a:extLst>
              </p:cNvPr>
              <p:cNvCxnSpPr>
                <a:cxnSpLocks/>
              </p:cNvCxnSpPr>
              <p:nvPr/>
            </p:nvCxnSpPr>
            <p:spPr>
              <a:xfrm>
                <a:off x="38935438"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CFA187D-A1CF-8227-4823-4042846FC52F}"/>
                  </a:ext>
                </a:extLst>
              </p:cNvPr>
              <p:cNvCxnSpPr>
                <a:cxnSpLocks/>
              </p:cNvCxnSpPr>
              <p:nvPr/>
            </p:nvCxnSpPr>
            <p:spPr>
              <a:xfrm>
                <a:off x="39606113" y="17692721"/>
                <a:ext cx="0" cy="568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FCA5F27-A3E7-5607-FA21-C3A6B21368DF}"/>
                  </a:ext>
                </a:extLst>
              </p:cNvPr>
              <p:cNvCxnSpPr>
                <a:cxnSpLocks/>
              </p:cNvCxnSpPr>
              <p:nvPr/>
            </p:nvCxnSpPr>
            <p:spPr>
              <a:xfrm>
                <a:off x="38427595" y="16517925"/>
                <a:ext cx="169319"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A6D5337-407C-A9A3-DEC7-85F3A54D2C7C}"/>
                  </a:ext>
                </a:extLst>
              </p:cNvPr>
              <p:cNvCxnSpPr>
                <a:cxnSpLocks/>
              </p:cNvCxnSpPr>
              <p:nvPr/>
            </p:nvCxnSpPr>
            <p:spPr>
              <a:xfrm>
                <a:off x="38369638" y="16517925"/>
                <a:ext cx="5566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 name="Content Placeholder 10">
            <a:extLst>
              <a:ext uri="{FF2B5EF4-FFF2-40B4-BE49-F238E27FC236}">
                <a16:creationId xmlns:a16="http://schemas.microsoft.com/office/drawing/2014/main" id="{E979885D-9A9D-97F2-4B11-EDCCD76DE34C}"/>
              </a:ext>
            </a:extLst>
          </p:cNvPr>
          <p:cNvSpPr txBox="1">
            <a:spLocks/>
          </p:cNvSpPr>
          <p:nvPr/>
        </p:nvSpPr>
        <p:spPr>
          <a:xfrm>
            <a:off x="8230015" y="4579516"/>
            <a:ext cx="3543301" cy="1042590"/>
          </a:xfrm>
          <a:prstGeom prst="rect">
            <a:avLst/>
          </a:prstGeom>
        </p:spPr>
        <p:txBody>
          <a:bodyPr>
            <a:noAutofit/>
          </a:bodyPr>
          <a:lstStyle>
            <a:lvl1pPr marL="342900" indent="-342900" algn="l" rtl="0" eaLnBrk="0" fontAlgn="base" hangingPunct="0">
              <a:spcBef>
                <a:spcPct val="20000"/>
              </a:spcBef>
              <a:spcAft>
                <a:spcPct val="0"/>
              </a:spcAft>
              <a:buClr>
                <a:schemeClr val="bg1"/>
              </a:buClr>
              <a:buSzPct val="110000"/>
              <a:buFont typeface="Arial" pitchFamily="34" charset="0"/>
              <a:buChar char="•"/>
              <a:defRPr sz="30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Font typeface="Arial" pitchFamily="34" charset="0"/>
              <a:buChar char="•"/>
              <a:defRPr sz="2800" b="1">
                <a:solidFill>
                  <a:schemeClr val="bg1"/>
                </a:solidFill>
                <a:latin typeface="+mn-lt"/>
              </a:defRPr>
            </a:lvl2pPr>
            <a:lvl3pPr marL="1143000" indent="-228600" algn="l" rtl="0" eaLnBrk="0" fontAlgn="base" hangingPunct="0">
              <a:spcBef>
                <a:spcPct val="20000"/>
              </a:spcBef>
              <a:spcAft>
                <a:spcPct val="0"/>
              </a:spcAft>
              <a:buClr>
                <a:schemeClr val="bg1"/>
              </a:buClr>
              <a:buFont typeface="Arial" pitchFamily="34" charset="0"/>
              <a:buChar char="•"/>
              <a:defRPr sz="2400" b="1">
                <a:solidFill>
                  <a:schemeClr val="bg1"/>
                </a:solidFill>
                <a:latin typeface="+mn-lt"/>
              </a:defRPr>
            </a:lvl3pPr>
            <a:lvl4pPr marL="16002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marR="0" lvl="0" indent="0" algn="l" defTabSz="914400" rtl="0" eaLnBrk="0" fontAlgn="base" latinLnBrk="0" hangingPunct="0">
              <a:lnSpc>
                <a:spcPct val="100000"/>
              </a:lnSpc>
              <a:spcBef>
                <a:spcPct val="20000"/>
              </a:spcBef>
              <a:spcAft>
                <a:spcPts val="1200"/>
              </a:spcAft>
              <a:buClr>
                <a:srgbClr val="00E7E7">
                  <a:lumMod val="75000"/>
                </a:srgbClr>
              </a:buClr>
              <a:buSzPct val="110000"/>
              <a:buFont typeface="Arial" pitchFamily="34" charset="0"/>
              <a:buNone/>
              <a:tabLst/>
              <a:defRPr/>
            </a:pPr>
            <a:r>
              <a:rPr kumimoji="0" lang="en-US" sz="1400" b="1" i="0" u="none" strike="noStrike" kern="0" cap="none" spc="0" normalizeH="0" baseline="0" noProof="0" dirty="0">
                <a:ln>
                  <a:noFill/>
                </a:ln>
                <a:solidFill>
                  <a:srgbClr val="002060"/>
                </a:solidFill>
                <a:effectLst/>
                <a:uLnTx/>
                <a:uFillTx/>
                <a:latin typeface="Arial"/>
                <a:ea typeface="+mn-ea"/>
                <a:cs typeface="+mn-cs"/>
              </a:rPr>
              <a:t>Increase in median expression of markers related to CD8 expansion (Ki67, CD38) and MHC-II expression (HLA-DR)  and decrease in marker of senescence (CD57) were observed across all dose cohorts</a:t>
            </a:r>
          </a:p>
        </p:txBody>
      </p:sp>
      <p:sp>
        <p:nvSpPr>
          <p:cNvPr id="103" name="Rectangle: Rounded Corners 102">
            <a:extLst>
              <a:ext uri="{FF2B5EF4-FFF2-40B4-BE49-F238E27FC236}">
                <a16:creationId xmlns:a16="http://schemas.microsoft.com/office/drawing/2014/main" id="{B778637D-A298-43B8-5223-46A10D109B14}"/>
              </a:ext>
            </a:extLst>
          </p:cNvPr>
          <p:cNvSpPr/>
          <p:nvPr/>
        </p:nvSpPr>
        <p:spPr bwMode="auto">
          <a:xfrm>
            <a:off x="1027488" y="3291149"/>
            <a:ext cx="9807134" cy="824224"/>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t>Mezigdomide + Selinexor-dex: potential strategy for overcoming immune exhaustion</a:t>
            </a:r>
            <a:b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t>Use of T cell ‘energizing’ regimen before or after T cell exhausting agents</a:t>
            </a:r>
          </a:p>
        </p:txBody>
      </p:sp>
    </p:spTree>
    <p:extLst>
      <p:ext uri="{BB962C8B-B14F-4D97-AF65-F5344CB8AC3E}">
        <p14:creationId xmlns:p14="http://schemas.microsoft.com/office/powerpoint/2010/main" val="32741373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10" presetClass="exit" presetSubtype="0" fill="hold" grpId="1" nodeType="withEffect">
                                  <p:stCondLst>
                                    <p:cond delay="0"/>
                                  </p:stCondLst>
                                  <p:childTnLst>
                                    <p:animEffect transition="out" filter="fade">
                                      <p:cBhvr>
                                        <p:cTn id="16" dur="1000"/>
                                        <p:tgtEl>
                                          <p:spTgt spid="103"/>
                                        </p:tgtEl>
                                      </p:cBhvr>
                                    </p:animEffect>
                                    <p:set>
                                      <p:cBhvr>
                                        <p:cTn id="17" dur="1" fill="hold">
                                          <p:stCondLst>
                                            <p:cond delay="999"/>
                                          </p:stCondLst>
                                        </p:cTn>
                                        <p:tgtEl>
                                          <p:spTgt spid="103"/>
                                        </p:tgtEl>
                                        <p:attrNameLst>
                                          <p:attrName>style.visibility</p:attrName>
                                        </p:attrNameLst>
                                      </p:cBhvr>
                                      <p:to>
                                        <p:strVal val="hidden"/>
                                      </p:to>
                                    </p:se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1000"/>
                                        <p:tgtEl>
                                          <p:spTgt spid="102"/>
                                        </p:tgtEl>
                                      </p:cBhvr>
                                    </p:animEffect>
                                    <p:anim calcmode="lin" valueType="num">
                                      <p:cBhvr>
                                        <p:cTn id="22" dur="1000" fill="hold"/>
                                        <p:tgtEl>
                                          <p:spTgt spid="102"/>
                                        </p:tgtEl>
                                        <p:attrNameLst>
                                          <p:attrName>ppt_x</p:attrName>
                                        </p:attrNameLst>
                                      </p:cBhvr>
                                      <p:tavLst>
                                        <p:tav tm="0">
                                          <p:val>
                                            <p:strVal val="#ppt_x"/>
                                          </p:val>
                                        </p:tav>
                                        <p:tav tm="100000">
                                          <p:val>
                                            <p:strVal val="#ppt_x"/>
                                          </p:val>
                                        </p:tav>
                                      </p:tavLst>
                                    </p:anim>
                                    <p:anim calcmode="lin" valueType="num">
                                      <p:cBhvr>
                                        <p:cTn id="23" dur="1000" fill="hold"/>
                                        <p:tgtEl>
                                          <p:spTgt spid="10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3" grpId="0" animBg="1"/>
      <p:bldP spid="103"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69B15-5258-78D7-41AF-8F2BFC5972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BE3593F-ADCA-5E9B-3DA1-8B27FE2ED26F}"/>
              </a:ext>
            </a:extLst>
          </p:cNvPr>
          <p:cNvSpPr>
            <a:spLocks noGrp="1"/>
          </p:cNvSpPr>
          <p:nvPr>
            <p:ph type="title"/>
          </p:nvPr>
        </p:nvSpPr>
        <p:spPr/>
        <p:txBody>
          <a:bodyPr/>
          <a:lstStyle/>
          <a:p>
            <a:r>
              <a:rPr lang="en-US" sz="2200" dirty="0"/>
              <a:t>CELMoD triplets for later-relapse RRMM: combination with targeted agents </a:t>
            </a:r>
            <a:br>
              <a:rPr lang="en-US" sz="2400" dirty="0"/>
            </a:br>
            <a:r>
              <a:rPr lang="en-US" sz="3200" dirty="0"/>
              <a:t>STOMP Arm 12: Mezigdomide + Selinexor-dex</a:t>
            </a:r>
            <a:endParaRPr lang="en-GB" sz="3200" dirty="0"/>
          </a:p>
        </p:txBody>
      </p:sp>
      <p:sp>
        <p:nvSpPr>
          <p:cNvPr id="11" name="Text Placeholder 10">
            <a:extLst>
              <a:ext uri="{FF2B5EF4-FFF2-40B4-BE49-F238E27FC236}">
                <a16:creationId xmlns:a16="http://schemas.microsoft.com/office/drawing/2014/main" id="{CEE37340-C696-3636-6F0B-3B0F671F83B6}"/>
              </a:ext>
            </a:extLst>
          </p:cNvPr>
          <p:cNvSpPr>
            <a:spLocks noGrp="1"/>
          </p:cNvSpPr>
          <p:nvPr>
            <p:ph type="body" sz="quarter" idx="10"/>
          </p:nvPr>
        </p:nvSpPr>
        <p:spPr>
          <a:xfrm>
            <a:off x="280869" y="6419854"/>
            <a:ext cx="11624997" cy="438146"/>
          </a:xfrm>
        </p:spPr>
        <p:txBody>
          <a:bodyPr/>
          <a:lstStyle/>
          <a:p>
            <a:r>
              <a:rPr lang="en-GB" sz="1200" dirty="0"/>
              <a:t>Mo CC, et al. Blood 2025;146(Supplement 1):4010.  Mo C, et al. </a:t>
            </a:r>
            <a:r>
              <a:rPr lang="en-US" sz="1200" dirty="0"/>
              <a:t>7th European Myeloma Network Meeting, April 16–18, 2026, Prague, Czechia, poster #P43.</a:t>
            </a:r>
            <a:br>
              <a:rPr lang="en-GB" sz="1200" dirty="0"/>
            </a:br>
            <a:r>
              <a:rPr lang="en-GB" sz="1200" dirty="0"/>
              <a:t>1. Zhang XG, et al. Blood 1989;74:11–13.  2. Herrero AB, et al. Am J Path 2016;186:2171–82.  3. Jourdan M, et al. </a:t>
            </a:r>
            <a:r>
              <a:rPr lang="en-GB" sz="1200" dirty="0" err="1"/>
              <a:t>Eur</a:t>
            </a:r>
            <a:r>
              <a:rPr lang="en-GB" sz="1200" dirty="0"/>
              <a:t> Cytokine </a:t>
            </a:r>
            <a:r>
              <a:rPr lang="en-GB" sz="1200" dirty="0" err="1"/>
              <a:t>Netw</a:t>
            </a:r>
            <a:r>
              <a:rPr lang="en-GB" sz="1200" dirty="0"/>
              <a:t> 1999;10:65–70.</a:t>
            </a:r>
          </a:p>
        </p:txBody>
      </p:sp>
      <p:grpSp>
        <p:nvGrpSpPr>
          <p:cNvPr id="69" name="Group 68">
            <a:extLst>
              <a:ext uri="{FF2B5EF4-FFF2-40B4-BE49-F238E27FC236}">
                <a16:creationId xmlns:a16="http://schemas.microsoft.com/office/drawing/2014/main" id="{CA52CADA-1D48-71C2-8173-F3ED82F59C05}"/>
              </a:ext>
            </a:extLst>
          </p:cNvPr>
          <p:cNvGrpSpPr/>
          <p:nvPr/>
        </p:nvGrpSpPr>
        <p:grpSpPr>
          <a:xfrm>
            <a:off x="11331417" y="0"/>
            <a:ext cx="860583" cy="1192241"/>
            <a:chOff x="11331417" y="12694"/>
            <a:chExt cx="860583" cy="1192241"/>
          </a:xfrm>
        </p:grpSpPr>
        <p:sp>
          <p:nvSpPr>
            <p:cNvPr id="70" name="Rectangle: Rounded Corners 69">
              <a:extLst>
                <a:ext uri="{FF2B5EF4-FFF2-40B4-BE49-F238E27FC236}">
                  <a16:creationId xmlns:a16="http://schemas.microsoft.com/office/drawing/2014/main" id="{5650D9F9-6FD7-6D92-3B1C-3B9335E97CE6}"/>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71" name="Picture 70">
              <a:extLst>
                <a:ext uri="{FF2B5EF4-FFF2-40B4-BE49-F238E27FC236}">
                  <a16:creationId xmlns:a16="http://schemas.microsoft.com/office/drawing/2014/main" id="{B644E908-4118-CEB4-0638-B113089C70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72" name="TextBox 71">
              <a:extLst>
                <a:ext uri="{FF2B5EF4-FFF2-40B4-BE49-F238E27FC236}">
                  <a16:creationId xmlns:a16="http://schemas.microsoft.com/office/drawing/2014/main" id="{90AF47F4-2BEC-ECE1-C026-9ECC011EA9D4}"/>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
        <p:nvSpPr>
          <p:cNvPr id="2" name="TextBox 1">
            <a:extLst>
              <a:ext uri="{FF2B5EF4-FFF2-40B4-BE49-F238E27FC236}">
                <a16:creationId xmlns:a16="http://schemas.microsoft.com/office/drawing/2014/main" id="{FE25D82A-9C0E-D33D-36E6-A0C012C023B6}"/>
              </a:ext>
            </a:extLst>
          </p:cNvPr>
          <p:cNvSpPr txBox="1"/>
          <p:nvPr/>
        </p:nvSpPr>
        <p:spPr>
          <a:xfrm>
            <a:off x="280870" y="1473814"/>
            <a:ext cx="1162499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Mezi-Seli-dex upregulates T-cell activation-related cytokines and </a:t>
            </a:r>
            <a:br>
              <a:rPr kumimoji="0" lang="en-US" sz="1600" b="1" i="0" u="none" strike="noStrike" kern="1200" cap="none" spc="0" normalizeH="0" baseline="0" noProof="0" dirty="0">
                <a:ln>
                  <a:noFill/>
                </a:ln>
                <a:solidFill>
                  <a:srgbClr val="000000"/>
                </a:solidFill>
                <a:effectLst/>
                <a:uLnTx/>
                <a:uFillTx/>
                <a:latin typeface="Arial"/>
                <a:ea typeface="+mn-ea"/>
                <a:cs typeface="+mn-cs"/>
              </a:rPr>
            </a:br>
            <a:r>
              <a:rPr kumimoji="0" lang="en-US" sz="1600" b="1" i="0" u="none" strike="noStrike" kern="1200" cap="none" spc="0" normalizeH="0" baseline="0" noProof="0" dirty="0">
                <a:ln>
                  <a:noFill/>
                </a:ln>
                <a:solidFill>
                  <a:srgbClr val="000000"/>
                </a:solidFill>
                <a:effectLst/>
                <a:uLnTx/>
                <a:uFillTx/>
                <a:latin typeface="Arial"/>
                <a:ea typeface="+mn-ea"/>
                <a:cs typeface="+mn-cs"/>
              </a:rPr>
              <a:t>suppresses pro-inflammatory cytokines inversely associated with poor MM prognosis </a:t>
            </a:r>
          </a:p>
        </p:txBody>
      </p:sp>
      <p:grpSp>
        <p:nvGrpSpPr>
          <p:cNvPr id="65" name="Group 64">
            <a:extLst>
              <a:ext uri="{FF2B5EF4-FFF2-40B4-BE49-F238E27FC236}">
                <a16:creationId xmlns:a16="http://schemas.microsoft.com/office/drawing/2014/main" id="{7F667B88-A3FB-157B-3708-BB9DB12566BC}"/>
              </a:ext>
            </a:extLst>
          </p:cNvPr>
          <p:cNvGrpSpPr/>
          <p:nvPr/>
        </p:nvGrpSpPr>
        <p:grpSpPr>
          <a:xfrm>
            <a:off x="280869" y="2088593"/>
            <a:ext cx="11624997" cy="4297927"/>
            <a:chOff x="280869" y="2088593"/>
            <a:chExt cx="11624997" cy="4297927"/>
          </a:xfrm>
        </p:grpSpPr>
        <p:sp>
          <p:nvSpPr>
            <p:cNvPr id="3" name="Rectangle: Rounded Corners 2">
              <a:extLst>
                <a:ext uri="{FF2B5EF4-FFF2-40B4-BE49-F238E27FC236}">
                  <a16:creationId xmlns:a16="http://schemas.microsoft.com/office/drawing/2014/main" id="{DCAE0FA9-D521-9208-99B9-0C7EB1B9248C}"/>
                </a:ext>
              </a:extLst>
            </p:cNvPr>
            <p:cNvSpPr/>
            <p:nvPr/>
          </p:nvSpPr>
          <p:spPr bwMode="auto">
            <a:xfrm>
              <a:off x="280869" y="2088593"/>
              <a:ext cx="11624997" cy="4297927"/>
            </a:xfrm>
            <a:prstGeom prst="roundRect">
              <a:avLst>
                <a:gd name="adj" fmla="val 10462"/>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4" name="Group 3">
              <a:extLst>
                <a:ext uri="{FF2B5EF4-FFF2-40B4-BE49-F238E27FC236}">
                  <a16:creationId xmlns:a16="http://schemas.microsoft.com/office/drawing/2014/main" id="{EEADB978-1151-D2C4-6F57-808D02DF2EC6}"/>
                </a:ext>
              </a:extLst>
            </p:cNvPr>
            <p:cNvGrpSpPr/>
            <p:nvPr/>
          </p:nvGrpSpPr>
          <p:grpSpPr>
            <a:xfrm>
              <a:off x="373162" y="2225882"/>
              <a:ext cx="10732988" cy="3824202"/>
              <a:chOff x="35011348" y="20834704"/>
              <a:chExt cx="14870495" cy="5801035"/>
            </a:xfrm>
          </p:grpSpPr>
          <p:grpSp>
            <p:nvGrpSpPr>
              <p:cNvPr id="5" name="Group 4">
                <a:extLst>
                  <a:ext uri="{FF2B5EF4-FFF2-40B4-BE49-F238E27FC236}">
                    <a16:creationId xmlns:a16="http://schemas.microsoft.com/office/drawing/2014/main" id="{0DAF3321-F346-2945-F984-CC77E036D7FB}"/>
                  </a:ext>
                </a:extLst>
              </p:cNvPr>
              <p:cNvGrpSpPr/>
              <p:nvPr/>
            </p:nvGrpSpPr>
            <p:grpSpPr>
              <a:xfrm>
                <a:off x="35370376" y="24372702"/>
                <a:ext cx="8648076" cy="2263037"/>
                <a:chOff x="35370376" y="24067741"/>
                <a:chExt cx="8648076" cy="2263037"/>
              </a:xfrm>
            </p:grpSpPr>
            <p:sp>
              <p:nvSpPr>
                <p:cNvPr id="32" name="TextBox 31">
                  <a:extLst>
                    <a:ext uri="{FF2B5EF4-FFF2-40B4-BE49-F238E27FC236}">
                      <a16:creationId xmlns:a16="http://schemas.microsoft.com/office/drawing/2014/main" id="{2EB700B3-B893-4A3E-62AF-41DD34A74FF0}"/>
                    </a:ext>
                  </a:extLst>
                </p:cNvPr>
                <p:cNvSpPr txBox="1"/>
                <p:nvPr/>
              </p:nvSpPr>
              <p:spPr>
                <a:xfrm rot="16200000">
                  <a:off x="35167913" y="24325331"/>
                  <a:ext cx="756726"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IL-21</a:t>
                  </a:r>
                </a:p>
              </p:txBody>
            </p:sp>
            <p:sp>
              <p:nvSpPr>
                <p:cNvPr id="33" name="TextBox 32">
                  <a:extLst>
                    <a:ext uri="{FF2B5EF4-FFF2-40B4-BE49-F238E27FC236}">
                      <a16:creationId xmlns:a16="http://schemas.microsoft.com/office/drawing/2014/main" id="{5D7F9FF4-FD2F-1C84-B9EA-B2BCFAC4DB61}"/>
                    </a:ext>
                  </a:extLst>
                </p:cNvPr>
                <p:cNvSpPr txBox="1"/>
                <p:nvPr/>
              </p:nvSpPr>
              <p:spPr>
                <a:xfrm rot="16200000">
                  <a:off x="34790464" y="24965049"/>
                  <a:ext cx="2145193"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Fractaline_CX3CL1</a:t>
                  </a:r>
                </a:p>
              </p:txBody>
            </p:sp>
            <p:sp>
              <p:nvSpPr>
                <p:cNvPr id="34" name="TextBox 33">
                  <a:extLst>
                    <a:ext uri="{FF2B5EF4-FFF2-40B4-BE49-F238E27FC236}">
                      <a16:creationId xmlns:a16="http://schemas.microsoft.com/office/drawing/2014/main" id="{6463D439-773A-AE4C-349B-5299A866DE3A}"/>
                    </a:ext>
                  </a:extLst>
                </p:cNvPr>
                <p:cNvSpPr txBox="1"/>
                <p:nvPr/>
              </p:nvSpPr>
              <p:spPr>
                <a:xfrm rot="16200000">
                  <a:off x="35661021" y="24467961"/>
                  <a:ext cx="1063114"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Perforin</a:t>
                  </a:r>
                </a:p>
              </p:txBody>
            </p:sp>
            <p:sp>
              <p:nvSpPr>
                <p:cNvPr id="35" name="TextBox 34">
                  <a:extLst>
                    <a:ext uri="{FF2B5EF4-FFF2-40B4-BE49-F238E27FC236}">
                      <a16:creationId xmlns:a16="http://schemas.microsoft.com/office/drawing/2014/main" id="{8AC8D5AE-914C-D1F4-3675-4CECE18CB38B}"/>
                    </a:ext>
                  </a:extLst>
                </p:cNvPr>
                <p:cNvSpPr txBox="1"/>
                <p:nvPr/>
              </p:nvSpPr>
              <p:spPr>
                <a:xfrm rot="16200000">
                  <a:off x="43464190" y="24325332"/>
                  <a:ext cx="756726"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IL-10</a:t>
                  </a:r>
                </a:p>
              </p:txBody>
            </p:sp>
            <p:sp>
              <p:nvSpPr>
                <p:cNvPr id="36" name="TextBox 35">
                  <a:extLst>
                    <a:ext uri="{FF2B5EF4-FFF2-40B4-BE49-F238E27FC236}">
                      <a16:creationId xmlns:a16="http://schemas.microsoft.com/office/drawing/2014/main" id="{DD9A6BB0-CE73-E0C3-4169-FBAA257308EF}"/>
                    </a:ext>
                  </a:extLst>
                </p:cNvPr>
                <p:cNvSpPr txBox="1"/>
                <p:nvPr/>
              </p:nvSpPr>
              <p:spPr>
                <a:xfrm rot="16200000">
                  <a:off x="42801404" y="24657005"/>
                  <a:ext cx="147406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Granzyme B</a:t>
                  </a:r>
                </a:p>
              </p:txBody>
            </p:sp>
            <p:sp>
              <p:nvSpPr>
                <p:cNvPr id="37" name="TextBox 36">
                  <a:extLst>
                    <a:ext uri="{FF2B5EF4-FFF2-40B4-BE49-F238E27FC236}">
                      <a16:creationId xmlns:a16="http://schemas.microsoft.com/office/drawing/2014/main" id="{7C465EC3-EA9F-B760-ADF4-0A4CC9D37246}"/>
                    </a:ext>
                  </a:extLst>
                </p:cNvPr>
                <p:cNvSpPr txBox="1"/>
                <p:nvPr/>
              </p:nvSpPr>
              <p:spPr>
                <a:xfrm rot="16200000">
                  <a:off x="42901041" y="24273005"/>
                  <a:ext cx="6424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IL-2</a:t>
                  </a:r>
                </a:p>
              </p:txBody>
            </p:sp>
            <p:sp>
              <p:nvSpPr>
                <p:cNvPr id="38" name="TextBox 37">
                  <a:extLst>
                    <a:ext uri="{FF2B5EF4-FFF2-40B4-BE49-F238E27FC236}">
                      <a16:creationId xmlns:a16="http://schemas.microsoft.com/office/drawing/2014/main" id="{5EC6971C-076A-D975-E9EC-1C30EA79C184}"/>
                    </a:ext>
                  </a:extLst>
                </p:cNvPr>
                <p:cNvSpPr txBox="1"/>
                <p:nvPr/>
              </p:nvSpPr>
              <p:spPr>
                <a:xfrm rot="16200000">
                  <a:off x="42178214" y="24635064"/>
                  <a:ext cx="1427859"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IL-8_CXCL8</a:t>
                  </a:r>
                </a:p>
              </p:txBody>
            </p:sp>
            <p:sp>
              <p:nvSpPr>
                <p:cNvPr id="39" name="TextBox 38">
                  <a:extLst>
                    <a:ext uri="{FF2B5EF4-FFF2-40B4-BE49-F238E27FC236}">
                      <a16:creationId xmlns:a16="http://schemas.microsoft.com/office/drawing/2014/main" id="{77B3F40D-C57F-BCB9-CE7B-8E4613E11CA3}"/>
                    </a:ext>
                  </a:extLst>
                </p:cNvPr>
                <p:cNvSpPr txBox="1"/>
                <p:nvPr/>
              </p:nvSpPr>
              <p:spPr>
                <a:xfrm rot="16200000">
                  <a:off x="42255057" y="24273005"/>
                  <a:ext cx="6424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IL-6</a:t>
                  </a:r>
                </a:p>
              </p:txBody>
            </p:sp>
            <p:sp>
              <p:nvSpPr>
                <p:cNvPr id="40" name="TextBox 39">
                  <a:extLst>
                    <a:ext uri="{FF2B5EF4-FFF2-40B4-BE49-F238E27FC236}">
                      <a16:creationId xmlns:a16="http://schemas.microsoft.com/office/drawing/2014/main" id="{94582EE0-7DD3-8DD3-E451-C74BA4AD6C11}"/>
                    </a:ext>
                  </a:extLst>
                </p:cNvPr>
                <p:cNvSpPr txBox="1"/>
                <p:nvPr/>
              </p:nvSpPr>
              <p:spPr>
                <a:xfrm rot="16200000">
                  <a:off x="41277846" y="24565859"/>
                  <a:ext cx="1277097"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TNF-alpha</a:t>
                  </a:r>
                </a:p>
              </p:txBody>
            </p:sp>
            <p:sp>
              <p:nvSpPr>
                <p:cNvPr id="41" name="TextBox 40">
                  <a:extLst>
                    <a:ext uri="{FF2B5EF4-FFF2-40B4-BE49-F238E27FC236}">
                      <a16:creationId xmlns:a16="http://schemas.microsoft.com/office/drawing/2014/main" id="{A07CD4B9-E404-73F5-CF04-D6A92535155D}"/>
                    </a:ext>
                  </a:extLst>
                </p:cNvPr>
                <p:cNvSpPr txBox="1"/>
                <p:nvPr/>
              </p:nvSpPr>
              <p:spPr>
                <a:xfrm rot="16200000">
                  <a:off x="36148545" y="24320267"/>
                  <a:ext cx="74700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000000"/>
                      </a:solidFill>
                      <a:effectLst/>
                      <a:uLnTx/>
                      <a:uFillTx/>
                      <a:latin typeface="Arial"/>
                      <a:ea typeface="+mn-ea"/>
                      <a:cs typeface="+mn-cs"/>
                    </a:rPr>
                    <a:t>sFas</a:t>
                  </a:r>
                  <a:endParaRPr kumimoji="0" lang="en-US" sz="1050" b="1" i="0" u="none" strike="noStrike" kern="1200" cap="none" spc="0" normalizeH="0" baseline="0" noProof="0">
                    <a:ln>
                      <a:noFill/>
                    </a:ln>
                    <a:solidFill>
                      <a:srgbClr val="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2134525A-7B3F-6C6E-ADEC-C7F4A50CC186}"/>
                    </a:ext>
                  </a:extLst>
                </p:cNvPr>
                <p:cNvSpPr txBox="1"/>
                <p:nvPr/>
              </p:nvSpPr>
              <p:spPr>
                <a:xfrm rot="16200000">
                  <a:off x="36321804" y="24478088"/>
                  <a:ext cx="1084997"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GM-CSF</a:t>
                  </a:r>
                </a:p>
              </p:txBody>
            </p:sp>
            <p:sp>
              <p:nvSpPr>
                <p:cNvPr id="43" name="TextBox 42">
                  <a:extLst>
                    <a:ext uri="{FF2B5EF4-FFF2-40B4-BE49-F238E27FC236}">
                      <a16:creationId xmlns:a16="http://schemas.microsoft.com/office/drawing/2014/main" id="{645403ED-AAC5-7BDB-20EB-794CA463A8E2}"/>
                    </a:ext>
                  </a:extLst>
                </p:cNvPr>
                <p:cNvSpPr txBox="1"/>
                <p:nvPr/>
              </p:nvSpPr>
              <p:spPr>
                <a:xfrm rot="16200000">
                  <a:off x="39728419" y="24325332"/>
                  <a:ext cx="756726"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IL-13</a:t>
                  </a:r>
                </a:p>
              </p:txBody>
            </p:sp>
            <p:sp>
              <p:nvSpPr>
                <p:cNvPr id="44" name="TextBox 43">
                  <a:extLst>
                    <a:ext uri="{FF2B5EF4-FFF2-40B4-BE49-F238E27FC236}">
                      <a16:creationId xmlns:a16="http://schemas.microsoft.com/office/drawing/2014/main" id="{FD92870F-2BA6-5777-6195-10DD802C9557}"/>
                    </a:ext>
                  </a:extLst>
                </p:cNvPr>
                <p:cNvSpPr txBox="1"/>
                <p:nvPr/>
              </p:nvSpPr>
              <p:spPr>
                <a:xfrm rot="16200000">
                  <a:off x="39601274" y="24653497"/>
                  <a:ext cx="147406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Granzyme A</a:t>
                  </a:r>
                </a:p>
              </p:txBody>
            </p:sp>
            <p:sp>
              <p:nvSpPr>
                <p:cNvPr id="45" name="TextBox 44">
                  <a:extLst>
                    <a:ext uri="{FF2B5EF4-FFF2-40B4-BE49-F238E27FC236}">
                      <a16:creationId xmlns:a16="http://schemas.microsoft.com/office/drawing/2014/main" id="{254E0533-30FC-B285-AFDC-6C15673C85D5}"/>
                    </a:ext>
                  </a:extLst>
                </p:cNvPr>
                <p:cNvSpPr txBox="1"/>
                <p:nvPr/>
              </p:nvSpPr>
              <p:spPr>
                <a:xfrm rot="16200000">
                  <a:off x="39934595" y="24614808"/>
                  <a:ext cx="1381658"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IFN gamma</a:t>
                  </a:r>
                </a:p>
              </p:txBody>
            </p:sp>
            <p:sp>
              <p:nvSpPr>
                <p:cNvPr id="46" name="TextBox 45">
                  <a:extLst>
                    <a:ext uri="{FF2B5EF4-FFF2-40B4-BE49-F238E27FC236}">
                      <a16:creationId xmlns:a16="http://schemas.microsoft.com/office/drawing/2014/main" id="{F85823B2-FCD9-04EC-DE8E-D0D3D823135D}"/>
                    </a:ext>
                  </a:extLst>
                </p:cNvPr>
                <p:cNvSpPr txBox="1"/>
                <p:nvPr/>
              </p:nvSpPr>
              <p:spPr>
                <a:xfrm rot="16200000">
                  <a:off x="40632107" y="24273005"/>
                  <a:ext cx="6424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IL-5</a:t>
                  </a:r>
                </a:p>
              </p:txBody>
            </p:sp>
            <p:sp>
              <p:nvSpPr>
                <p:cNvPr id="47" name="TextBox 46">
                  <a:extLst>
                    <a:ext uri="{FF2B5EF4-FFF2-40B4-BE49-F238E27FC236}">
                      <a16:creationId xmlns:a16="http://schemas.microsoft.com/office/drawing/2014/main" id="{2F5B56A4-D11A-C58C-9741-E01A2C2F8C82}"/>
                    </a:ext>
                  </a:extLst>
                </p:cNvPr>
                <p:cNvSpPr txBox="1"/>
                <p:nvPr/>
              </p:nvSpPr>
              <p:spPr>
                <a:xfrm rot="16200000">
                  <a:off x="40211379" y="24980242"/>
                  <a:ext cx="2176802"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MIP-3 alpha_CCL20</a:t>
                  </a:r>
                </a:p>
              </p:txBody>
            </p:sp>
            <p:sp>
              <p:nvSpPr>
                <p:cNvPr id="48" name="TextBox 47">
                  <a:extLst>
                    <a:ext uri="{FF2B5EF4-FFF2-40B4-BE49-F238E27FC236}">
                      <a16:creationId xmlns:a16="http://schemas.microsoft.com/office/drawing/2014/main" id="{3492CA0B-ADBB-6F24-1E44-A0B294BC8D74}"/>
                    </a:ext>
                  </a:extLst>
                </p:cNvPr>
                <p:cNvSpPr txBox="1"/>
                <p:nvPr/>
              </p:nvSpPr>
              <p:spPr>
                <a:xfrm rot="16200000">
                  <a:off x="36124346" y="24927915"/>
                  <a:ext cx="2062517"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MIP-1 alpha_CCL3</a:t>
                  </a:r>
                </a:p>
              </p:txBody>
            </p:sp>
            <p:sp>
              <p:nvSpPr>
                <p:cNvPr id="49" name="TextBox 48">
                  <a:extLst>
                    <a:ext uri="{FF2B5EF4-FFF2-40B4-BE49-F238E27FC236}">
                      <a16:creationId xmlns:a16="http://schemas.microsoft.com/office/drawing/2014/main" id="{91F594CF-0A60-68AD-F8EF-2946454472C4}"/>
                    </a:ext>
                  </a:extLst>
                </p:cNvPr>
                <p:cNvSpPr txBox="1"/>
                <p:nvPr/>
              </p:nvSpPr>
              <p:spPr>
                <a:xfrm rot="16200000">
                  <a:off x="36544832" y="24854493"/>
                  <a:ext cx="1904461"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sFasL_TNFRSF6</a:t>
                  </a:r>
                </a:p>
              </p:txBody>
            </p:sp>
            <p:sp>
              <p:nvSpPr>
                <p:cNvPr id="50" name="TextBox 49">
                  <a:extLst>
                    <a:ext uri="{FF2B5EF4-FFF2-40B4-BE49-F238E27FC236}">
                      <a16:creationId xmlns:a16="http://schemas.microsoft.com/office/drawing/2014/main" id="{D80C94DB-8910-5143-FA6F-537E606A8BCA}"/>
                    </a:ext>
                  </a:extLst>
                </p:cNvPr>
                <p:cNvSpPr txBox="1"/>
                <p:nvPr/>
              </p:nvSpPr>
              <p:spPr>
                <a:xfrm rot="16200000">
                  <a:off x="37267058" y="24492432"/>
                  <a:ext cx="11190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IL-1 beta</a:t>
                  </a:r>
                </a:p>
              </p:txBody>
            </p:sp>
            <p:sp>
              <p:nvSpPr>
                <p:cNvPr id="51" name="TextBox 50">
                  <a:extLst>
                    <a:ext uri="{FF2B5EF4-FFF2-40B4-BE49-F238E27FC236}">
                      <a16:creationId xmlns:a16="http://schemas.microsoft.com/office/drawing/2014/main" id="{1AB297D2-26BD-3A1A-7393-F0FCF842AC84}"/>
                    </a:ext>
                  </a:extLst>
                </p:cNvPr>
                <p:cNvSpPr txBox="1"/>
                <p:nvPr/>
              </p:nvSpPr>
              <p:spPr>
                <a:xfrm rot="16200000">
                  <a:off x="38796337" y="24273004"/>
                  <a:ext cx="6424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IL-4</a:t>
                  </a:r>
                </a:p>
              </p:txBody>
            </p:sp>
            <p:sp>
              <p:nvSpPr>
                <p:cNvPr id="52" name="TextBox 51">
                  <a:extLst>
                    <a:ext uri="{FF2B5EF4-FFF2-40B4-BE49-F238E27FC236}">
                      <a16:creationId xmlns:a16="http://schemas.microsoft.com/office/drawing/2014/main" id="{902C3D9D-B288-F363-B58D-FA5487315F6F}"/>
                    </a:ext>
                  </a:extLst>
                </p:cNvPr>
                <p:cNvSpPr txBox="1"/>
                <p:nvPr/>
              </p:nvSpPr>
              <p:spPr>
                <a:xfrm rot="16200000">
                  <a:off x="38475115" y="24273004"/>
                  <a:ext cx="642440"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IL-7</a:t>
                  </a:r>
                </a:p>
              </p:txBody>
            </p:sp>
            <p:sp>
              <p:nvSpPr>
                <p:cNvPr id="53" name="TextBox 52">
                  <a:extLst>
                    <a:ext uri="{FF2B5EF4-FFF2-40B4-BE49-F238E27FC236}">
                      <a16:creationId xmlns:a16="http://schemas.microsoft.com/office/drawing/2014/main" id="{5F40B53D-2BED-E7A6-9175-01F10CC8162C}"/>
                    </a:ext>
                  </a:extLst>
                </p:cNvPr>
                <p:cNvSpPr txBox="1"/>
                <p:nvPr/>
              </p:nvSpPr>
              <p:spPr>
                <a:xfrm rot="16200000">
                  <a:off x="39016979" y="24325331"/>
                  <a:ext cx="756727"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IL-23</a:t>
                  </a:r>
                </a:p>
              </p:txBody>
            </p:sp>
            <p:sp>
              <p:nvSpPr>
                <p:cNvPr id="54" name="TextBox 53">
                  <a:extLst>
                    <a:ext uri="{FF2B5EF4-FFF2-40B4-BE49-F238E27FC236}">
                      <a16:creationId xmlns:a16="http://schemas.microsoft.com/office/drawing/2014/main" id="{BEDCCAB0-216E-FAB2-0E31-2D251772DCCA}"/>
                    </a:ext>
                  </a:extLst>
                </p:cNvPr>
                <p:cNvSpPr txBox="1"/>
                <p:nvPr/>
              </p:nvSpPr>
              <p:spPr>
                <a:xfrm rot="16200000">
                  <a:off x="37497093" y="24575985"/>
                  <a:ext cx="1301414"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IL-12 (p70)</a:t>
                  </a:r>
                </a:p>
              </p:txBody>
            </p:sp>
            <p:sp>
              <p:nvSpPr>
                <p:cNvPr id="55" name="TextBox 54">
                  <a:extLst>
                    <a:ext uri="{FF2B5EF4-FFF2-40B4-BE49-F238E27FC236}">
                      <a16:creationId xmlns:a16="http://schemas.microsoft.com/office/drawing/2014/main" id="{98D46159-9B8E-4C96-69B6-28965FBEC0E6}"/>
                    </a:ext>
                  </a:extLst>
                </p:cNvPr>
                <p:cNvSpPr txBox="1"/>
                <p:nvPr/>
              </p:nvSpPr>
              <p:spPr>
                <a:xfrm rot="16200000">
                  <a:off x="37637240" y="24749843"/>
                  <a:ext cx="1678318"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IL-17A_CTLA8</a:t>
                  </a:r>
                </a:p>
              </p:txBody>
            </p:sp>
            <p:sp>
              <p:nvSpPr>
                <p:cNvPr id="56" name="TextBox 55">
                  <a:extLst>
                    <a:ext uri="{FF2B5EF4-FFF2-40B4-BE49-F238E27FC236}">
                      <a16:creationId xmlns:a16="http://schemas.microsoft.com/office/drawing/2014/main" id="{39475A3A-8708-1E3A-F26F-81A60FF11A55}"/>
                    </a:ext>
                  </a:extLst>
                </p:cNvPr>
                <p:cNvSpPr txBox="1"/>
                <p:nvPr/>
              </p:nvSpPr>
              <p:spPr>
                <a:xfrm rot="16200000">
                  <a:off x="40730418" y="24759565"/>
                  <a:ext cx="1724519"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I-TAC_CXCL11</a:t>
                  </a:r>
                </a:p>
              </p:txBody>
            </p:sp>
            <p:sp>
              <p:nvSpPr>
                <p:cNvPr id="57" name="TextBox 56">
                  <a:extLst>
                    <a:ext uri="{FF2B5EF4-FFF2-40B4-BE49-F238E27FC236}">
                      <a16:creationId xmlns:a16="http://schemas.microsoft.com/office/drawing/2014/main" id="{A67EAFB2-8B9F-E328-25E8-F5917AD8B6DD}"/>
                    </a:ext>
                  </a:extLst>
                </p:cNvPr>
                <p:cNvSpPr txBox="1"/>
                <p:nvPr/>
              </p:nvSpPr>
              <p:spPr>
                <a:xfrm rot="16200000">
                  <a:off x="41250319" y="24875591"/>
                  <a:ext cx="1950661" cy="3517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MIP-1 beta_CCL4</a:t>
                  </a:r>
                </a:p>
              </p:txBody>
            </p:sp>
            <p:sp>
              <p:nvSpPr>
                <p:cNvPr id="58" name="TextBox 57">
                  <a:extLst>
                    <a:ext uri="{FF2B5EF4-FFF2-40B4-BE49-F238E27FC236}">
                      <a16:creationId xmlns:a16="http://schemas.microsoft.com/office/drawing/2014/main" id="{078ADCE8-72FC-BFF4-A474-8F57A57AC0F9}"/>
                    </a:ext>
                  </a:extLst>
                </p:cNvPr>
                <p:cNvSpPr txBox="1"/>
                <p:nvPr/>
              </p:nvSpPr>
              <p:spPr>
                <a:xfrm rot="16200000">
                  <a:off x="38666572" y="24959182"/>
                  <a:ext cx="2146201" cy="596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sCD137_4-1BB_TNFRSF9</a:t>
                  </a:r>
                </a:p>
              </p:txBody>
            </p:sp>
          </p:grpSp>
          <p:grpSp>
            <p:nvGrpSpPr>
              <p:cNvPr id="6" name="Group 5">
                <a:extLst>
                  <a:ext uri="{FF2B5EF4-FFF2-40B4-BE49-F238E27FC236}">
                    <a16:creationId xmlns:a16="http://schemas.microsoft.com/office/drawing/2014/main" id="{66F0FF08-BBA3-8F84-F5A9-C61ED25EF936}"/>
                  </a:ext>
                </a:extLst>
              </p:cNvPr>
              <p:cNvGrpSpPr/>
              <p:nvPr/>
            </p:nvGrpSpPr>
            <p:grpSpPr>
              <a:xfrm>
                <a:off x="35011348" y="20834704"/>
                <a:ext cx="14870495" cy="3687997"/>
                <a:chOff x="35011348" y="20834704"/>
                <a:chExt cx="14870495" cy="3687997"/>
              </a:xfrm>
            </p:grpSpPr>
            <p:grpSp>
              <p:nvGrpSpPr>
                <p:cNvPr id="7" name="Group 6">
                  <a:extLst>
                    <a:ext uri="{FF2B5EF4-FFF2-40B4-BE49-F238E27FC236}">
                      <a16:creationId xmlns:a16="http://schemas.microsoft.com/office/drawing/2014/main" id="{F42AD02E-B9FA-2843-0244-6953B008CA99}"/>
                    </a:ext>
                  </a:extLst>
                </p:cNvPr>
                <p:cNvGrpSpPr/>
                <p:nvPr/>
              </p:nvGrpSpPr>
              <p:grpSpPr>
                <a:xfrm>
                  <a:off x="46137095" y="22590813"/>
                  <a:ext cx="2584586" cy="1416101"/>
                  <a:chOff x="46137095" y="22292436"/>
                  <a:chExt cx="2584586" cy="1416101"/>
                </a:xfrm>
              </p:grpSpPr>
              <p:sp>
                <p:nvSpPr>
                  <p:cNvPr id="25" name="TextBox 24">
                    <a:extLst>
                      <a:ext uri="{FF2B5EF4-FFF2-40B4-BE49-F238E27FC236}">
                        <a16:creationId xmlns:a16="http://schemas.microsoft.com/office/drawing/2014/main" id="{F19FAB43-2265-698B-2DC9-D7CD555D7A4C}"/>
                      </a:ext>
                    </a:extLst>
                  </p:cNvPr>
                  <p:cNvSpPr txBox="1"/>
                  <p:nvPr/>
                </p:nvSpPr>
                <p:spPr>
                  <a:xfrm>
                    <a:off x="46137095" y="22292436"/>
                    <a:ext cx="2584586" cy="3968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 Median Change</a:t>
                    </a:r>
                  </a:p>
                </p:txBody>
              </p:sp>
              <p:sp>
                <p:nvSpPr>
                  <p:cNvPr id="26" name="TextBox 25">
                    <a:extLst>
                      <a:ext uri="{FF2B5EF4-FFF2-40B4-BE49-F238E27FC236}">
                        <a16:creationId xmlns:a16="http://schemas.microsoft.com/office/drawing/2014/main" id="{B0C4FF9A-8C33-9366-8F84-BA7CE6466228}"/>
                      </a:ext>
                    </a:extLst>
                  </p:cNvPr>
                  <p:cNvSpPr txBox="1"/>
                  <p:nvPr/>
                </p:nvSpPr>
                <p:spPr>
                  <a:xfrm>
                    <a:off x="46604546" y="23134393"/>
                    <a:ext cx="537915"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-50</a:t>
                    </a:r>
                  </a:p>
                </p:txBody>
              </p:sp>
              <p:sp>
                <p:nvSpPr>
                  <p:cNvPr id="27" name="TextBox 26">
                    <a:extLst>
                      <a:ext uri="{FF2B5EF4-FFF2-40B4-BE49-F238E27FC236}">
                        <a16:creationId xmlns:a16="http://schemas.microsoft.com/office/drawing/2014/main" id="{55968E00-A499-7CB1-4D2B-E779AA9A6293}"/>
                      </a:ext>
                    </a:extLst>
                  </p:cNvPr>
                  <p:cNvSpPr txBox="1"/>
                  <p:nvPr/>
                </p:nvSpPr>
                <p:spPr>
                  <a:xfrm>
                    <a:off x="46604546" y="23311694"/>
                    <a:ext cx="646741"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-100</a:t>
                    </a:r>
                  </a:p>
                </p:txBody>
              </p:sp>
              <p:sp>
                <p:nvSpPr>
                  <p:cNvPr id="28" name="TextBox 27">
                    <a:extLst>
                      <a:ext uri="{FF2B5EF4-FFF2-40B4-BE49-F238E27FC236}">
                        <a16:creationId xmlns:a16="http://schemas.microsoft.com/office/drawing/2014/main" id="{6649E8B0-F2BB-0FEE-4D8F-C956D08C7DD0}"/>
                      </a:ext>
                    </a:extLst>
                  </p:cNvPr>
                  <p:cNvSpPr txBox="1"/>
                  <p:nvPr/>
                </p:nvSpPr>
                <p:spPr>
                  <a:xfrm>
                    <a:off x="46662416" y="22592414"/>
                    <a:ext cx="582334"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100</a:t>
                    </a:r>
                  </a:p>
                </p:txBody>
              </p:sp>
              <p:sp>
                <p:nvSpPr>
                  <p:cNvPr id="29" name="TextBox 28">
                    <a:extLst>
                      <a:ext uri="{FF2B5EF4-FFF2-40B4-BE49-F238E27FC236}">
                        <a16:creationId xmlns:a16="http://schemas.microsoft.com/office/drawing/2014/main" id="{B7A897C5-934E-834A-EEC5-23F408A1E8ED}"/>
                      </a:ext>
                    </a:extLst>
                  </p:cNvPr>
                  <p:cNvSpPr txBox="1"/>
                  <p:nvPr/>
                </p:nvSpPr>
                <p:spPr>
                  <a:xfrm>
                    <a:off x="46662416" y="22779568"/>
                    <a:ext cx="473507"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50</a:t>
                    </a:r>
                  </a:p>
                </p:txBody>
              </p:sp>
              <p:sp>
                <p:nvSpPr>
                  <p:cNvPr id="30" name="TextBox 29">
                    <a:extLst>
                      <a:ext uri="{FF2B5EF4-FFF2-40B4-BE49-F238E27FC236}">
                        <a16:creationId xmlns:a16="http://schemas.microsoft.com/office/drawing/2014/main" id="{2CA56731-BE08-4DB0-2082-F82B30E7230C}"/>
                      </a:ext>
                    </a:extLst>
                  </p:cNvPr>
                  <p:cNvSpPr txBox="1"/>
                  <p:nvPr/>
                </p:nvSpPr>
                <p:spPr>
                  <a:xfrm>
                    <a:off x="46662416" y="22956870"/>
                    <a:ext cx="364682"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0</a:t>
                    </a:r>
                  </a:p>
                </p:txBody>
              </p:sp>
              <p:pic>
                <p:nvPicPr>
                  <p:cNvPr id="31" name="Picture 30">
                    <a:extLst>
                      <a:ext uri="{FF2B5EF4-FFF2-40B4-BE49-F238E27FC236}">
                        <a16:creationId xmlns:a16="http://schemas.microsoft.com/office/drawing/2014/main" id="{57FD60BD-9462-85B0-031E-3D1C7C7CBAAE}"/>
                      </a:ext>
                    </a:extLst>
                  </p:cNvPr>
                  <p:cNvPicPr>
                    <a:picLocks noChangeAspect="1"/>
                  </p:cNvPicPr>
                  <p:nvPr/>
                </p:nvPicPr>
                <p:blipFill>
                  <a:blip r:embed="rId3"/>
                  <a:srcRect l="79352" t="36890" r="19119" b="49825"/>
                  <a:stretch>
                    <a:fillRect/>
                  </a:stretch>
                </p:blipFill>
                <p:spPr>
                  <a:xfrm>
                    <a:off x="46351265" y="22692168"/>
                    <a:ext cx="307585" cy="886818"/>
                  </a:xfrm>
                  <a:prstGeom prst="rect">
                    <a:avLst/>
                  </a:prstGeom>
                </p:spPr>
              </p:pic>
            </p:grpSp>
            <p:grpSp>
              <p:nvGrpSpPr>
                <p:cNvPr id="8" name="Group 7">
                  <a:extLst>
                    <a:ext uri="{FF2B5EF4-FFF2-40B4-BE49-F238E27FC236}">
                      <a16:creationId xmlns:a16="http://schemas.microsoft.com/office/drawing/2014/main" id="{3E67A8C7-43B3-F5BD-3B98-1CB85C3ECE40}"/>
                    </a:ext>
                  </a:extLst>
                </p:cNvPr>
                <p:cNvGrpSpPr/>
                <p:nvPr/>
              </p:nvGrpSpPr>
              <p:grpSpPr>
                <a:xfrm>
                  <a:off x="46137096" y="21518614"/>
                  <a:ext cx="3744747" cy="1052235"/>
                  <a:chOff x="46137096" y="21220237"/>
                  <a:chExt cx="3744747" cy="1052235"/>
                </a:xfrm>
              </p:grpSpPr>
              <p:sp>
                <p:nvSpPr>
                  <p:cNvPr id="19" name="TextBox 18">
                    <a:extLst>
                      <a:ext uri="{FF2B5EF4-FFF2-40B4-BE49-F238E27FC236}">
                        <a16:creationId xmlns:a16="http://schemas.microsoft.com/office/drawing/2014/main" id="{CEBB283D-1B53-C85A-FF24-AF3EA356041A}"/>
                      </a:ext>
                    </a:extLst>
                  </p:cNvPr>
                  <p:cNvSpPr txBox="1"/>
                  <p:nvPr/>
                </p:nvSpPr>
                <p:spPr>
                  <a:xfrm>
                    <a:off x="46137096" y="21220237"/>
                    <a:ext cx="3744747" cy="3968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Prognostic association with MM</a:t>
                    </a:r>
                  </a:p>
                </p:txBody>
              </p:sp>
              <p:grpSp>
                <p:nvGrpSpPr>
                  <p:cNvPr id="20" name="Group 19">
                    <a:extLst>
                      <a:ext uri="{FF2B5EF4-FFF2-40B4-BE49-F238E27FC236}">
                        <a16:creationId xmlns:a16="http://schemas.microsoft.com/office/drawing/2014/main" id="{70ED0BCC-63D5-BD97-553D-F060F17C3BCC}"/>
                      </a:ext>
                    </a:extLst>
                  </p:cNvPr>
                  <p:cNvGrpSpPr/>
                  <p:nvPr/>
                </p:nvGrpSpPr>
                <p:grpSpPr>
                  <a:xfrm>
                    <a:off x="46357386" y="21501864"/>
                    <a:ext cx="3273406" cy="770608"/>
                    <a:chOff x="46357386" y="21501864"/>
                    <a:chExt cx="3273406" cy="770608"/>
                  </a:xfrm>
                </p:grpSpPr>
                <p:sp>
                  <p:nvSpPr>
                    <p:cNvPr id="21" name="TextBox 20">
                      <a:extLst>
                        <a:ext uri="{FF2B5EF4-FFF2-40B4-BE49-F238E27FC236}">
                          <a16:creationId xmlns:a16="http://schemas.microsoft.com/office/drawing/2014/main" id="{EF679639-5988-BA54-E618-A311E420E282}"/>
                        </a:ext>
                      </a:extLst>
                    </p:cNvPr>
                    <p:cNvSpPr txBox="1"/>
                    <p:nvPr/>
                  </p:nvSpPr>
                  <p:spPr>
                    <a:xfrm>
                      <a:off x="46532120" y="21696926"/>
                      <a:ext cx="3098672"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Positive and negative reported</a:t>
                      </a:r>
                    </a:p>
                  </p:txBody>
                </p:sp>
                <p:sp>
                  <p:nvSpPr>
                    <p:cNvPr id="22" name="TextBox 21">
                      <a:extLst>
                        <a:ext uri="{FF2B5EF4-FFF2-40B4-BE49-F238E27FC236}">
                          <a16:creationId xmlns:a16="http://schemas.microsoft.com/office/drawing/2014/main" id="{A3DE04AC-C119-3682-0F84-989D55C82303}"/>
                        </a:ext>
                      </a:extLst>
                    </p:cNvPr>
                    <p:cNvSpPr txBox="1"/>
                    <p:nvPr/>
                  </p:nvSpPr>
                  <p:spPr>
                    <a:xfrm>
                      <a:off x="46532120" y="21501864"/>
                      <a:ext cx="1070944"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Negative</a:t>
                      </a:r>
                    </a:p>
                  </p:txBody>
                </p:sp>
                <p:sp>
                  <p:nvSpPr>
                    <p:cNvPr id="23" name="TextBox 22">
                      <a:extLst>
                        <a:ext uri="{FF2B5EF4-FFF2-40B4-BE49-F238E27FC236}">
                          <a16:creationId xmlns:a16="http://schemas.microsoft.com/office/drawing/2014/main" id="{37A977BF-2EF0-EDE9-75BD-2BE3B4799B6A}"/>
                        </a:ext>
                      </a:extLst>
                    </p:cNvPr>
                    <p:cNvSpPr txBox="1"/>
                    <p:nvPr/>
                  </p:nvSpPr>
                  <p:spPr>
                    <a:xfrm>
                      <a:off x="46532120" y="21875629"/>
                      <a:ext cx="746684" cy="3968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None</a:t>
                      </a:r>
                    </a:p>
                  </p:txBody>
                </p:sp>
                <p:pic>
                  <p:nvPicPr>
                    <p:cNvPr id="24" name="Picture 23">
                      <a:extLst>
                        <a:ext uri="{FF2B5EF4-FFF2-40B4-BE49-F238E27FC236}">
                          <a16:creationId xmlns:a16="http://schemas.microsoft.com/office/drawing/2014/main" id="{7F36F81F-765E-CCA2-6B38-2CD8EC78E586}"/>
                        </a:ext>
                      </a:extLst>
                    </p:cNvPr>
                    <p:cNvPicPr>
                      <a:picLocks noChangeAspect="1"/>
                    </p:cNvPicPr>
                    <p:nvPr/>
                  </p:nvPicPr>
                  <p:blipFill>
                    <a:blip r:embed="rId3"/>
                    <a:srcRect l="93622" t="35828" r="5069" b="56976"/>
                    <a:stretch>
                      <a:fillRect/>
                    </a:stretch>
                  </p:blipFill>
                  <p:spPr>
                    <a:xfrm>
                      <a:off x="46357386" y="21514983"/>
                      <a:ext cx="263354" cy="679473"/>
                    </a:xfrm>
                    <a:prstGeom prst="rect">
                      <a:avLst/>
                    </a:prstGeom>
                  </p:spPr>
                </p:pic>
              </p:grpSp>
            </p:grpSp>
            <p:sp>
              <p:nvSpPr>
                <p:cNvPr id="9" name="TextBox 8">
                  <a:extLst>
                    <a:ext uri="{FF2B5EF4-FFF2-40B4-BE49-F238E27FC236}">
                      <a16:creationId xmlns:a16="http://schemas.microsoft.com/office/drawing/2014/main" id="{424AF0CE-22CF-D175-3111-7C2F5BFADA8B}"/>
                    </a:ext>
                  </a:extLst>
                </p:cNvPr>
                <p:cNvSpPr txBox="1"/>
                <p:nvPr/>
              </p:nvSpPr>
              <p:spPr>
                <a:xfrm rot="16200000">
                  <a:off x="34284511" y="22722141"/>
                  <a:ext cx="1816133" cy="3624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Comparison</a:t>
                  </a:r>
                </a:p>
              </p:txBody>
            </p:sp>
            <p:sp>
              <p:nvSpPr>
                <p:cNvPr id="13" name="TextBox 12">
                  <a:extLst>
                    <a:ext uri="{FF2B5EF4-FFF2-40B4-BE49-F238E27FC236}">
                      <a16:creationId xmlns:a16="http://schemas.microsoft.com/office/drawing/2014/main" id="{1CBE83B5-1A94-0143-6469-0A53853042AF}"/>
                    </a:ext>
                  </a:extLst>
                </p:cNvPr>
                <p:cNvSpPr txBox="1"/>
                <p:nvPr/>
              </p:nvSpPr>
              <p:spPr>
                <a:xfrm>
                  <a:off x="35829070" y="20834704"/>
                  <a:ext cx="7979215" cy="42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Median percent change in cytokine levels compared to C1D1</a:t>
                  </a:r>
                </a:p>
              </p:txBody>
            </p:sp>
            <p:sp>
              <p:nvSpPr>
                <p:cNvPr id="14" name="TextBox 13">
                  <a:extLst>
                    <a:ext uri="{FF2B5EF4-FFF2-40B4-BE49-F238E27FC236}">
                      <a16:creationId xmlns:a16="http://schemas.microsoft.com/office/drawing/2014/main" id="{D5B2BC63-1857-1B17-823B-D1F2B26B159B}"/>
                    </a:ext>
                  </a:extLst>
                </p:cNvPr>
                <p:cNvSpPr txBox="1"/>
                <p:nvPr/>
              </p:nvSpPr>
              <p:spPr>
                <a:xfrm>
                  <a:off x="44080017" y="21539967"/>
                  <a:ext cx="1066502" cy="3851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Category</a:t>
                  </a:r>
                </a:p>
              </p:txBody>
            </p:sp>
            <p:sp>
              <p:nvSpPr>
                <p:cNvPr id="15" name="TextBox 14">
                  <a:extLst>
                    <a:ext uri="{FF2B5EF4-FFF2-40B4-BE49-F238E27FC236}">
                      <a16:creationId xmlns:a16="http://schemas.microsoft.com/office/drawing/2014/main" id="{40907AEF-9DBD-D47D-E91F-1EE72A65D3F2}"/>
                    </a:ext>
                  </a:extLst>
                </p:cNvPr>
                <p:cNvSpPr txBox="1"/>
                <p:nvPr/>
              </p:nvSpPr>
              <p:spPr>
                <a:xfrm>
                  <a:off x="44080017" y="22090107"/>
                  <a:ext cx="1630623" cy="3851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C1D1 vs C1D15</a:t>
                  </a:r>
                </a:p>
              </p:txBody>
            </p:sp>
            <p:sp>
              <p:nvSpPr>
                <p:cNvPr id="16" name="TextBox 15">
                  <a:extLst>
                    <a:ext uri="{FF2B5EF4-FFF2-40B4-BE49-F238E27FC236}">
                      <a16:creationId xmlns:a16="http://schemas.microsoft.com/office/drawing/2014/main" id="{A5D0C50A-0A4D-D19B-62E3-3EC486674192}"/>
                    </a:ext>
                  </a:extLst>
                </p:cNvPr>
                <p:cNvSpPr txBox="1"/>
                <p:nvPr/>
              </p:nvSpPr>
              <p:spPr>
                <a:xfrm>
                  <a:off x="44080017" y="22964802"/>
                  <a:ext cx="1526238" cy="3851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C1D1 vs C2D1</a:t>
                  </a:r>
                </a:p>
              </p:txBody>
            </p:sp>
            <p:sp>
              <p:nvSpPr>
                <p:cNvPr id="17" name="TextBox 16">
                  <a:extLst>
                    <a:ext uri="{FF2B5EF4-FFF2-40B4-BE49-F238E27FC236}">
                      <a16:creationId xmlns:a16="http://schemas.microsoft.com/office/drawing/2014/main" id="{B307320A-179A-8E5E-72F3-7FF42C2DD640}"/>
                    </a:ext>
                  </a:extLst>
                </p:cNvPr>
                <p:cNvSpPr txBox="1"/>
                <p:nvPr/>
              </p:nvSpPr>
              <p:spPr>
                <a:xfrm>
                  <a:off x="44080017" y="23913753"/>
                  <a:ext cx="1630623" cy="3851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C1D1 vs C2D15</a:t>
                  </a:r>
                </a:p>
              </p:txBody>
            </p:sp>
            <p:pic>
              <p:nvPicPr>
                <p:cNvPr id="18" name="Picture 17">
                  <a:extLst>
                    <a:ext uri="{FF2B5EF4-FFF2-40B4-BE49-F238E27FC236}">
                      <a16:creationId xmlns:a16="http://schemas.microsoft.com/office/drawing/2014/main" id="{D7A3EEFE-AFB0-9D4F-5BF5-BA0E9E3648FA}"/>
                    </a:ext>
                  </a:extLst>
                </p:cNvPr>
                <p:cNvPicPr>
                  <a:picLocks noChangeAspect="1"/>
                </p:cNvPicPr>
                <p:nvPr/>
              </p:nvPicPr>
              <p:blipFill>
                <a:blip r:embed="rId4"/>
                <a:srcRect l="751" t="3602" r="49429" b="29781"/>
                <a:stretch>
                  <a:fillRect/>
                </a:stretch>
              </p:blipFill>
              <p:spPr>
                <a:xfrm>
                  <a:off x="35424534" y="21200533"/>
                  <a:ext cx="8608803" cy="3322168"/>
                </a:xfrm>
                <a:prstGeom prst="rect">
                  <a:avLst/>
                </a:prstGeom>
              </p:spPr>
            </p:pic>
          </p:grpSp>
        </p:grpSp>
      </p:grpSp>
      <p:sp>
        <p:nvSpPr>
          <p:cNvPr id="63" name="Freeform: Shape 62">
            <a:extLst>
              <a:ext uri="{FF2B5EF4-FFF2-40B4-BE49-F238E27FC236}">
                <a16:creationId xmlns:a16="http://schemas.microsoft.com/office/drawing/2014/main" id="{F9EDDD66-429C-A3E8-5A67-CFDAF6372E03}"/>
              </a:ext>
            </a:extLst>
          </p:cNvPr>
          <p:cNvSpPr/>
          <p:nvPr/>
        </p:nvSpPr>
        <p:spPr>
          <a:xfrm>
            <a:off x="7144485" y="4591945"/>
            <a:ext cx="4628415" cy="809493"/>
          </a:xfrm>
          <a:custGeom>
            <a:avLst/>
            <a:gdLst>
              <a:gd name="csX0" fmla="*/ 0 w 4628415"/>
              <a:gd name="csY0" fmla="*/ 134918 h 809493"/>
              <a:gd name="csX1" fmla="*/ 134918 w 4628415"/>
              <a:gd name="csY1" fmla="*/ 0 h 809493"/>
              <a:gd name="csX2" fmla="*/ 4493497 w 4628415"/>
              <a:gd name="csY2" fmla="*/ 0 h 809493"/>
              <a:gd name="csX3" fmla="*/ 4628415 w 4628415"/>
              <a:gd name="csY3" fmla="*/ 134918 h 809493"/>
              <a:gd name="csX4" fmla="*/ 4628415 w 4628415"/>
              <a:gd name="csY4" fmla="*/ 674575 h 809493"/>
              <a:gd name="csX5" fmla="*/ 4493497 w 4628415"/>
              <a:gd name="csY5" fmla="*/ 809493 h 809493"/>
              <a:gd name="csX6" fmla="*/ 134918 w 4628415"/>
              <a:gd name="csY6" fmla="*/ 809493 h 809493"/>
              <a:gd name="csX7" fmla="*/ 0 w 4628415"/>
              <a:gd name="csY7" fmla="*/ 674575 h 809493"/>
              <a:gd name="csX8" fmla="*/ 0 w 4628415"/>
              <a:gd name="csY8" fmla="*/ 134918 h 80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628415" h="809493">
                <a:moveTo>
                  <a:pt x="0" y="134918"/>
                </a:moveTo>
                <a:cubicBezTo>
                  <a:pt x="0" y="60405"/>
                  <a:pt x="60405" y="0"/>
                  <a:pt x="134918" y="0"/>
                </a:cubicBezTo>
                <a:lnTo>
                  <a:pt x="4493497" y="0"/>
                </a:lnTo>
                <a:cubicBezTo>
                  <a:pt x="4568010" y="0"/>
                  <a:pt x="4628415" y="60405"/>
                  <a:pt x="4628415" y="134918"/>
                </a:cubicBezTo>
                <a:lnTo>
                  <a:pt x="4628415" y="674575"/>
                </a:lnTo>
                <a:cubicBezTo>
                  <a:pt x="4628415" y="749088"/>
                  <a:pt x="4568010" y="809493"/>
                  <a:pt x="4493497" y="809493"/>
                </a:cubicBezTo>
                <a:lnTo>
                  <a:pt x="134918" y="809493"/>
                </a:lnTo>
                <a:cubicBezTo>
                  <a:pt x="60405" y="809493"/>
                  <a:pt x="0" y="749088"/>
                  <a:pt x="0" y="674575"/>
                </a:cubicBezTo>
                <a:lnTo>
                  <a:pt x="0" y="13491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236" tIns="85236" rIns="85236" bIns="85236"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Cytokine panel testing in primary patient samples indicated increased T-cell activation signaling (IL-21, Perforin) during on (C1D15, C2D15) and off-treatment (C2D1) periods</a:t>
            </a:r>
            <a:endParaRPr kumimoji="0" lang="en-GB" sz="12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FDB5B443-EC11-E705-772A-899DF421FD00}"/>
              </a:ext>
            </a:extLst>
          </p:cNvPr>
          <p:cNvSpPr/>
          <p:nvPr/>
        </p:nvSpPr>
        <p:spPr>
          <a:xfrm>
            <a:off x="7144485" y="5435999"/>
            <a:ext cx="4628415" cy="809493"/>
          </a:xfrm>
          <a:custGeom>
            <a:avLst/>
            <a:gdLst>
              <a:gd name="csX0" fmla="*/ 0 w 4628415"/>
              <a:gd name="csY0" fmla="*/ 134918 h 809493"/>
              <a:gd name="csX1" fmla="*/ 134918 w 4628415"/>
              <a:gd name="csY1" fmla="*/ 0 h 809493"/>
              <a:gd name="csX2" fmla="*/ 4493497 w 4628415"/>
              <a:gd name="csY2" fmla="*/ 0 h 809493"/>
              <a:gd name="csX3" fmla="*/ 4628415 w 4628415"/>
              <a:gd name="csY3" fmla="*/ 134918 h 809493"/>
              <a:gd name="csX4" fmla="*/ 4628415 w 4628415"/>
              <a:gd name="csY4" fmla="*/ 674575 h 809493"/>
              <a:gd name="csX5" fmla="*/ 4493497 w 4628415"/>
              <a:gd name="csY5" fmla="*/ 809493 h 809493"/>
              <a:gd name="csX6" fmla="*/ 134918 w 4628415"/>
              <a:gd name="csY6" fmla="*/ 809493 h 809493"/>
              <a:gd name="csX7" fmla="*/ 0 w 4628415"/>
              <a:gd name="csY7" fmla="*/ 674575 h 809493"/>
              <a:gd name="csX8" fmla="*/ 0 w 4628415"/>
              <a:gd name="csY8" fmla="*/ 134918 h 8094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628415" h="809493">
                <a:moveTo>
                  <a:pt x="0" y="134918"/>
                </a:moveTo>
                <a:cubicBezTo>
                  <a:pt x="0" y="60405"/>
                  <a:pt x="60405" y="0"/>
                  <a:pt x="134918" y="0"/>
                </a:cubicBezTo>
                <a:lnTo>
                  <a:pt x="4493497" y="0"/>
                </a:lnTo>
                <a:cubicBezTo>
                  <a:pt x="4568010" y="0"/>
                  <a:pt x="4628415" y="60405"/>
                  <a:pt x="4628415" y="134918"/>
                </a:cubicBezTo>
                <a:lnTo>
                  <a:pt x="4628415" y="674575"/>
                </a:lnTo>
                <a:cubicBezTo>
                  <a:pt x="4628415" y="749088"/>
                  <a:pt x="4568010" y="809493"/>
                  <a:pt x="4493497" y="809493"/>
                </a:cubicBezTo>
                <a:lnTo>
                  <a:pt x="134918" y="809493"/>
                </a:lnTo>
                <a:cubicBezTo>
                  <a:pt x="60405" y="809493"/>
                  <a:pt x="0" y="749088"/>
                  <a:pt x="0" y="674575"/>
                </a:cubicBezTo>
                <a:lnTo>
                  <a:pt x="0" y="13491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236" tIns="85236" rIns="85236" bIns="85236"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Pro-inflammatory cytokines and IL-8, IL-6, and TNF-alpha decreased modestly with </a:t>
            </a:r>
            <a:r>
              <a:rPr kumimoji="0" lang="en-US" sz="12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SMd</a:t>
            </a: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treatment. These cytokines have also been shown to negatively correlate with MM prognosis.</a:t>
            </a:r>
            <a:r>
              <a:rPr kumimoji="0" lang="en-US" sz="12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1-3</a:t>
            </a:r>
            <a:endParaRPr kumimoji="0" lang="en-GB" sz="12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34425787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outVertical)">
                                      <p:cBhvr>
                                        <p:cTn id="17" dur="1000"/>
                                        <p:tgtEl>
                                          <p:spTgt spid="63"/>
                                        </p:tgtEl>
                                      </p:cBhvr>
                                    </p:animEffect>
                                  </p:childTnLst>
                                </p:cTn>
                              </p:par>
                            </p:childTnLst>
                          </p:cTn>
                        </p:par>
                        <p:par>
                          <p:cTn id="18" fill="hold">
                            <p:stCondLst>
                              <p:cond delay="3000"/>
                            </p:stCondLst>
                            <p:childTnLst>
                              <p:par>
                                <p:cTn id="19" presetID="16" presetClass="entr" presetSubtype="37"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outVertical)">
                                      <p:cBhvr>
                                        <p:cTn id="21"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P spid="6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250E-AA88-27F1-2FB3-5F842F4D3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21DBD-5F17-8064-75F0-76E020FD3D07}"/>
              </a:ext>
            </a:extLst>
          </p:cNvPr>
          <p:cNvSpPr>
            <a:spLocks noGrp="1"/>
          </p:cNvSpPr>
          <p:nvPr>
            <p:ph type="title"/>
          </p:nvPr>
        </p:nvSpPr>
        <p:spPr/>
        <p:txBody>
          <a:bodyPr>
            <a:normAutofit fontScale="90000"/>
          </a:bodyPr>
          <a:lstStyle/>
          <a:p>
            <a:r>
              <a:rPr lang="en-US" sz="2400" dirty="0"/>
              <a:t>CELMoD</a:t>
            </a:r>
            <a:r>
              <a:rPr kumimoji="0" lang="en-US" sz="2400" b="1" i="0" u="none" strike="noStrike" kern="0" cap="none" spc="0" normalizeH="0" baseline="0" noProof="0" dirty="0">
                <a:ln>
                  <a:noFill/>
                </a:ln>
                <a:solidFill>
                  <a:srgbClr val="FFFF00"/>
                </a:solidFill>
                <a:effectLst/>
                <a:uLnTx/>
                <a:uFillTx/>
                <a:latin typeface="Arial"/>
                <a:ea typeface="+mj-ea"/>
                <a:cs typeface="+mj-cs"/>
              </a:rPr>
              <a:t> triplets for </a:t>
            </a:r>
            <a:r>
              <a:rPr lang="en-US" sz="2400" dirty="0"/>
              <a:t>later-relapse </a:t>
            </a:r>
            <a:r>
              <a:rPr kumimoji="0" lang="en-US" sz="2400" b="1" i="0" u="none" strike="noStrike" kern="0" cap="none" spc="0" normalizeH="0" baseline="0" noProof="0" dirty="0">
                <a:ln>
                  <a:noFill/>
                </a:ln>
                <a:solidFill>
                  <a:srgbClr val="FFFF00"/>
                </a:solidFill>
                <a:effectLst/>
                <a:uLnTx/>
                <a:uFillTx/>
                <a:latin typeface="Arial"/>
                <a:ea typeface="+mj-ea"/>
                <a:cs typeface="+mj-cs"/>
              </a:rPr>
              <a:t>RRMM: </a:t>
            </a:r>
            <a:r>
              <a:rPr lang="en-US" sz="2400" dirty="0"/>
              <a:t>combination with novel targeted agents</a:t>
            </a:r>
            <a:r>
              <a:rPr kumimoji="0" lang="en-US" sz="2400" b="1" i="0" u="none" strike="noStrike" kern="0" cap="none" spc="0" normalizeH="0" baseline="0" noProof="0" dirty="0">
                <a:ln>
                  <a:noFill/>
                </a:ln>
                <a:solidFill>
                  <a:srgbClr val="FFFF00"/>
                </a:solidFill>
                <a:effectLst/>
                <a:uLnTx/>
                <a:uFillTx/>
                <a:latin typeface="Arial"/>
                <a:ea typeface="+mj-ea"/>
                <a:cs typeface="+mj-cs"/>
              </a:rPr>
              <a:t>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a:t>
            </a:r>
            <a:r>
              <a:rPr lang="en-US" sz="3200" dirty="0" err="1"/>
              <a:t>dex</a:t>
            </a:r>
            <a:r>
              <a:rPr lang="en-US" sz="3200" dirty="0"/>
              <a:t> + </a:t>
            </a:r>
            <a:r>
              <a:rPr lang="en-US" sz="3200" dirty="0" err="1"/>
              <a:t>tazemetostat</a:t>
            </a:r>
            <a:r>
              <a:rPr lang="en-US" sz="3200" dirty="0"/>
              <a:t> (EZH2 inhibitor) / </a:t>
            </a:r>
            <a:br>
              <a:rPr lang="en-US" sz="3200" dirty="0"/>
            </a:br>
            <a:r>
              <a:rPr lang="en-US" sz="3200" dirty="0"/>
              <a:t>BMS-986158 (BET inhibitor) / trametinib (MEK inhibitor)</a:t>
            </a:r>
            <a:endParaRPr lang="en-US" baseline="30000" dirty="0"/>
          </a:p>
        </p:txBody>
      </p:sp>
      <p:sp>
        <p:nvSpPr>
          <p:cNvPr id="6" name="Text Placeholder 5">
            <a:extLst>
              <a:ext uri="{FF2B5EF4-FFF2-40B4-BE49-F238E27FC236}">
                <a16:creationId xmlns:a16="http://schemas.microsoft.com/office/drawing/2014/main" id="{C86C0404-8780-E918-8E4B-0A77A044AAA2}"/>
              </a:ext>
            </a:extLst>
          </p:cNvPr>
          <p:cNvSpPr>
            <a:spLocks noGrp="1"/>
          </p:cNvSpPr>
          <p:nvPr>
            <p:ph type="body" sz="quarter" idx="10"/>
          </p:nvPr>
        </p:nvSpPr>
        <p:spPr>
          <a:xfrm>
            <a:off x="318782" y="6419854"/>
            <a:ext cx="5777218" cy="371644"/>
          </a:xfrm>
        </p:spPr>
        <p:txBody>
          <a:bodyPr/>
          <a:lstStyle/>
          <a:p>
            <a:r>
              <a:rPr lang="en-US" sz="1200" b="1" dirty="0"/>
              <a:t>Costa LJ, et al. Blood 2024;144(supplement 1):677.</a:t>
            </a:r>
          </a:p>
        </p:txBody>
      </p:sp>
      <p:sp>
        <p:nvSpPr>
          <p:cNvPr id="32" name="TextBox 31">
            <a:extLst>
              <a:ext uri="{FF2B5EF4-FFF2-40B4-BE49-F238E27FC236}">
                <a16:creationId xmlns:a16="http://schemas.microsoft.com/office/drawing/2014/main" id="{FFF66D6D-B8AB-B589-9C93-0778BAB10BCD}"/>
              </a:ext>
            </a:extLst>
          </p:cNvPr>
          <p:cNvSpPr txBox="1"/>
          <p:nvPr/>
        </p:nvSpPr>
        <p:spPr>
          <a:xfrm>
            <a:off x="402672" y="1478204"/>
            <a:ext cx="11329693"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CA057-003 (NCT05372354) Phase 1/2 trial in patients with RRMM</a:t>
            </a:r>
          </a:p>
        </p:txBody>
      </p:sp>
      <p:graphicFrame>
        <p:nvGraphicFramePr>
          <p:cNvPr id="34" name="Content Placeholder 6">
            <a:extLst>
              <a:ext uri="{FF2B5EF4-FFF2-40B4-BE49-F238E27FC236}">
                <a16:creationId xmlns:a16="http://schemas.microsoft.com/office/drawing/2014/main" id="{D3EEB8C5-98BD-80C8-E472-ED482ABA12AE}"/>
              </a:ext>
            </a:extLst>
          </p:cNvPr>
          <p:cNvGraphicFramePr>
            <a:graphicFrameLocks/>
          </p:cNvGraphicFramePr>
          <p:nvPr/>
        </p:nvGraphicFramePr>
        <p:xfrm>
          <a:off x="318782" y="1975067"/>
          <a:ext cx="2892988" cy="4358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95D59F8C-4380-7A3C-5CE4-9EDBC7094EF1}"/>
              </a:ext>
            </a:extLst>
          </p:cNvPr>
          <p:cNvGrpSpPr/>
          <p:nvPr/>
        </p:nvGrpSpPr>
        <p:grpSpPr>
          <a:xfrm>
            <a:off x="3262796" y="2119278"/>
            <a:ext cx="2892988" cy="4121464"/>
            <a:chOff x="3262796" y="2119278"/>
            <a:chExt cx="2892988" cy="4121464"/>
          </a:xfrm>
        </p:grpSpPr>
        <p:graphicFrame>
          <p:nvGraphicFramePr>
            <p:cNvPr id="40" name="Chart 39">
              <a:extLst>
                <a:ext uri="{FF2B5EF4-FFF2-40B4-BE49-F238E27FC236}">
                  <a16:creationId xmlns:a16="http://schemas.microsoft.com/office/drawing/2014/main" id="{5448C31E-CA4D-393A-49DA-5CAF3EDB40AA}"/>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F1D4BDBB-DB9F-2391-305B-E964758CD941}"/>
                </a:ext>
              </a:extLst>
            </p:cNvPr>
            <p:cNvSpPr txBox="1"/>
            <p:nvPr/>
          </p:nvSpPr>
          <p:spPr>
            <a:xfrm>
              <a:off x="4007362"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50.0%</a:t>
              </a:r>
            </a:p>
          </p:txBody>
        </p:sp>
        <p:sp>
          <p:nvSpPr>
            <p:cNvPr id="42" name="Rectangle: Rounded Corners 41">
              <a:extLst>
                <a:ext uri="{FF2B5EF4-FFF2-40B4-BE49-F238E27FC236}">
                  <a16:creationId xmlns:a16="http://schemas.microsoft.com/office/drawing/2014/main" id="{11E0DBA2-F51B-5DD6-5D2F-B1888D9504F6}"/>
                </a:ext>
              </a:extLst>
            </p:cNvPr>
            <p:cNvSpPr/>
            <p:nvPr/>
          </p:nvSpPr>
          <p:spPr>
            <a:xfrm>
              <a:off x="369674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Taz</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(N=16, dose escalation)</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E132CE84-39BA-56DB-4F1B-90774CAD6E17}"/>
                </a:ext>
              </a:extLst>
            </p:cNvPr>
            <p:cNvSpPr txBox="1"/>
            <p:nvPr/>
          </p:nvSpPr>
          <p:spPr>
            <a:xfrm>
              <a:off x="3456202"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6.7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50.0%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6.1%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12.5%</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68.8% (Grade 3/4 25.0%)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12.5%</a:t>
              </a:r>
            </a:p>
          </p:txBody>
        </p:sp>
      </p:grpSp>
      <p:grpSp>
        <p:nvGrpSpPr>
          <p:cNvPr id="53" name="Group 52">
            <a:extLst>
              <a:ext uri="{FF2B5EF4-FFF2-40B4-BE49-F238E27FC236}">
                <a16:creationId xmlns:a16="http://schemas.microsoft.com/office/drawing/2014/main" id="{65438F65-929C-C839-9539-1F29860A70E5}"/>
              </a:ext>
            </a:extLst>
          </p:cNvPr>
          <p:cNvGrpSpPr/>
          <p:nvPr/>
        </p:nvGrpSpPr>
        <p:grpSpPr>
          <a:xfrm>
            <a:off x="6260924" y="2119278"/>
            <a:ext cx="2611316" cy="4121464"/>
            <a:chOff x="6260924" y="2119278"/>
            <a:chExt cx="2611316" cy="4121464"/>
          </a:xfrm>
        </p:grpSpPr>
        <p:sp>
          <p:nvSpPr>
            <p:cNvPr id="44" name="Rectangle: Rounded Corners 43">
              <a:extLst>
                <a:ext uri="{FF2B5EF4-FFF2-40B4-BE49-F238E27FC236}">
                  <a16:creationId xmlns:a16="http://schemas.microsoft.com/office/drawing/2014/main" id="{40877F5A-F028-D5C8-7BC5-7E6798E4B8D7}"/>
                </a:ext>
              </a:extLst>
            </p:cNvPr>
            <p:cNvSpPr/>
            <p:nvPr/>
          </p:nvSpPr>
          <p:spPr>
            <a:xfrm>
              <a:off x="6501466"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BMS-986158 (N=20, dose escalation)</a:t>
              </a:r>
            </a:p>
          </p:txBody>
        </p:sp>
        <p:sp>
          <p:nvSpPr>
            <p:cNvPr id="45" name="TextBox 44">
              <a:extLst>
                <a:ext uri="{FF2B5EF4-FFF2-40B4-BE49-F238E27FC236}">
                  <a16:creationId xmlns:a16="http://schemas.microsoft.com/office/drawing/2014/main" id="{7F75E8A7-3AAF-2CA5-07F5-1F488023300B}"/>
                </a:ext>
              </a:extLst>
            </p:cNvPr>
            <p:cNvSpPr txBox="1"/>
            <p:nvPr/>
          </p:nvSpPr>
          <p:spPr>
            <a:xfrm>
              <a:off x="6260924"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4.6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65.0%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40.0%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35.0%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50.0% (Grade 3/4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5.0% </a:t>
              </a:r>
            </a:p>
          </p:txBody>
        </p:sp>
        <p:graphicFrame>
          <p:nvGraphicFramePr>
            <p:cNvPr id="48" name="Chart 47">
              <a:extLst>
                <a:ext uri="{FF2B5EF4-FFF2-40B4-BE49-F238E27FC236}">
                  <a16:creationId xmlns:a16="http://schemas.microsoft.com/office/drawing/2014/main" id="{1864A328-B893-BD29-7328-29C8D11D1360}"/>
                </a:ext>
              </a:extLst>
            </p:cNvPr>
            <p:cNvGraphicFramePr/>
            <p:nvPr/>
          </p:nvGraphicFramePr>
          <p:xfrm>
            <a:off x="6260924" y="2414477"/>
            <a:ext cx="2611316"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2D1B8B87-BA46-03E4-E348-C456D0ED6570}"/>
                </a:ext>
              </a:extLst>
            </p:cNvPr>
            <p:cNvSpPr txBox="1"/>
            <p:nvPr/>
          </p:nvSpPr>
          <p:spPr>
            <a:xfrm>
              <a:off x="7109184" y="2421531"/>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35.0%</a:t>
              </a:r>
            </a:p>
          </p:txBody>
        </p:sp>
      </p:grpSp>
      <p:grpSp>
        <p:nvGrpSpPr>
          <p:cNvPr id="54" name="Group 53">
            <a:extLst>
              <a:ext uri="{FF2B5EF4-FFF2-40B4-BE49-F238E27FC236}">
                <a16:creationId xmlns:a16="http://schemas.microsoft.com/office/drawing/2014/main" id="{C6A896D2-E66D-A161-9666-4A5FB45A8D24}"/>
              </a:ext>
            </a:extLst>
          </p:cNvPr>
          <p:cNvGrpSpPr/>
          <p:nvPr/>
        </p:nvGrpSpPr>
        <p:grpSpPr>
          <a:xfrm>
            <a:off x="9065646" y="2119278"/>
            <a:ext cx="2611316" cy="4121464"/>
            <a:chOff x="9065646" y="2119278"/>
            <a:chExt cx="2611316" cy="4121464"/>
          </a:xfrm>
        </p:grpSpPr>
        <p:sp>
          <p:nvSpPr>
            <p:cNvPr id="46" name="Rectangle: Rounded Corners 45">
              <a:extLst>
                <a:ext uri="{FF2B5EF4-FFF2-40B4-BE49-F238E27FC236}">
                  <a16:creationId xmlns:a16="http://schemas.microsoft.com/office/drawing/2014/main" id="{0E59C570-CA03-826B-083F-8AC55280AAA8}"/>
                </a:ext>
              </a:extLst>
            </p:cNvPr>
            <p:cNvSpPr/>
            <p:nvPr/>
          </p:nvSpPr>
          <p:spPr>
            <a:xfrm>
              <a:off x="9306188"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Tram</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(N=20, dose escalation)</a:t>
              </a:r>
            </a:p>
          </p:txBody>
        </p:sp>
        <p:sp>
          <p:nvSpPr>
            <p:cNvPr id="47" name="TextBox 46">
              <a:extLst>
                <a:ext uri="{FF2B5EF4-FFF2-40B4-BE49-F238E27FC236}">
                  <a16:creationId xmlns:a16="http://schemas.microsoft.com/office/drawing/2014/main" id="{7CA2C9D8-FCDC-F8F4-21C8-785D242A049B}"/>
                </a:ext>
              </a:extLst>
            </p:cNvPr>
            <p:cNvSpPr txBox="1"/>
            <p:nvPr/>
          </p:nvSpPr>
          <p:spPr>
            <a:xfrm>
              <a:off x="9065646"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6.5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8.7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80.0%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anemia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85.0% (Grade 3/4 25.0%)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5.0%</a:t>
              </a:r>
            </a:p>
          </p:txBody>
        </p:sp>
        <p:graphicFrame>
          <p:nvGraphicFramePr>
            <p:cNvPr id="51" name="Chart 50">
              <a:extLst>
                <a:ext uri="{FF2B5EF4-FFF2-40B4-BE49-F238E27FC236}">
                  <a16:creationId xmlns:a16="http://schemas.microsoft.com/office/drawing/2014/main" id="{E2F20AA7-6269-628D-4C3D-2FD90900E7C2}"/>
                </a:ext>
              </a:extLst>
            </p:cNvPr>
            <p:cNvGraphicFramePr/>
            <p:nvPr/>
          </p:nvGraphicFramePr>
          <p:xfrm>
            <a:off x="9065646" y="2528448"/>
            <a:ext cx="2516754" cy="2377660"/>
          </p:xfrm>
          <a:graphic>
            <a:graphicData uri="http://schemas.openxmlformats.org/drawingml/2006/chart">
              <c:chart xmlns:c="http://schemas.openxmlformats.org/drawingml/2006/chart" xmlns:r="http://schemas.openxmlformats.org/officeDocument/2006/relationships" r:id="rId9"/>
            </a:graphicData>
          </a:graphic>
        </p:graphicFrame>
        <p:sp>
          <p:nvSpPr>
            <p:cNvPr id="52" name="TextBox 51">
              <a:extLst>
                <a:ext uri="{FF2B5EF4-FFF2-40B4-BE49-F238E27FC236}">
                  <a16:creationId xmlns:a16="http://schemas.microsoft.com/office/drawing/2014/main" id="{BA030BB6-BF0C-0DFE-6018-74683357005F}"/>
                </a:ext>
              </a:extLst>
            </p:cNvPr>
            <p:cNvSpPr txBox="1"/>
            <p:nvPr/>
          </p:nvSpPr>
          <p:spPr>
            <a:xfrm>
              <a:off x="9570794"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75.0%</a:t>
              </a:r>
            </a:p>
          </p:txBody>
        </p:sp>
      </p:grpSp>
    </p:spTree>
    <p:extLst>
      <p:ext uri="{BB962C8B-B14F-4D97-AF65-F5344CB8AC3E}">
        <p14:creationId xmlns:p14="http://schemas.microsoft.com/office/powerpoint/2010/main" val="25526091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8C64-74F5-FC8C-E547-50C0C4B895C5}"/>
              </a:ext>
            </a:extLst>
          </p:cNvPr>
          <p:cNvSpPr>
            <a:spLocks noGrp="1"/>
          </p:cNvSpPr>
          <p:nvPr>
            <p:ph type="title"/>
          </p:nvPr>
        </p:nvSpPr>
        <p:spPr>
          <a:xfrm>
            <a:off x="0" y="285758"/>
            <a:ext cx="12192000" cy="1020763"/>
          </a:xfrm>
        </p:spPr>
        <p:txBody>
          <a:bodyPr/>
          <a:lstStyle/>
          <a:p>
            <a:r>
              <a:rPr lang="en-US" sz="3000" dirty="0"/>
              <a:t>Phase 3 studies of CELMoD triplets in RRMM: </a:t>
            </a:r>
            <a:br>
              <a:rPr lang="en-US" sz="3000" dirty="0"/>
            </a:br>
            <a:r>
              <a:rPr lang="en-US" sz="3200" dirty="0"/>
              <a:t>combination with SOC mAbs or PIs</a:t>
            </a:r>
            <a:endParaRPr lang="en-US" sz="3000" dirty="0"/>
          </a:p>
        </p:txBody>
      </p:sp>
      <p:sp>
        <p:nvSpPr>
          <p:cNvPr id="3" name="Text Placeholder 2">
            <a:extLst>
              <a:ext uri="{FF2B5EF4-FFF2-40B4-BE49-F238E27FC236}">
                <a16:creationId xmlns:a16="http://schemas.microsoft.com/office/drawing/2014/main" id="{E9E6357C-F33B-C993-F60C-0DCD6855B94C}"/>
              </a:ext>
            </a:extLst>
          </p:cNvPr>
          <p:cNvSpPr>
            <a:spLocks noGrp="1"/>
          </p:cNvSpPr>
          <p:nvPr>
            <p:ph type="body" sz="quarter" idx="10"/>
          </p:nvPr>
        </p:nvSpPr>
        <p:spPr>
          <a:xfrm>
            <a:off x="153529" y="6419854"/>
            <a:ext cx="11884941" cy="371644"/>
          </a:xfrm>
        </p:spPr>
        <p:txBody>
          <a:bodyPr/>
          <a:lstStyle/>
          <a:p>
            <a:r>
              <a:rPr lang="en-US" sz="1200" dirty="0"/>
              <a:t>1. Richardson PG, et al. Clin Lymphoma Myeloma Leuk 2023;23(Supplement 1):S495–6, abstract MM-372.</a:t>
            </a:r>
            <a:br>
              <a:rPr lang="en-US" sz="1200" dirty="0"/>
            </a:br>
            <a:r>
              <a:rPr lang="en-US" sz="1200" dirty="0"/>
              <a:t>2. Richardson PG, et al. J Clin Oncol 2023;41(16_suppl):abstract TPS8070.</a:t>
            </a:r>
            <a:br>
              <a:rPr lang="en-US" sz="1200" dirty="0"/>
            </a:br>
            <a:r>
              <a:rPr lang="en-US" sz="1200" dirty="0"/>
              <a:t>3. Lonial S, et al. Future Oncol 2025;21(14):1761–9.</a:t>
            </a:r>
          </a:p>
        </p:txBody>
      </p:sp>
      <p:sp>
        <p:nvSpPr>
          <p:cNvPr id="13" name="Rectangle: Rounded Corners 12">
            <a:extLst>
              <a:ext uri="{FF2B5EF4-FFF2-40B4-BE49-F238E27FC236}">
                <a16:creationId xmlns:a16="http://schemas.microsoft.com/office/drawing/2014/main" id="{8291836F-A296-341E-89DF-C4E91CD89483}"/>
              </a:ext>
            </a:extLst>
          </p:cNvPr>
          <p:cNvSpPr/>
          <p:nvPr/>
        </p:nvSpPr>
        <p:spPr bwMode="auto">
          <a:xfrm>
            <a:off x="2574171" y="1425915"/>
            <a:ext cx="9464299"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Treatment</a:t>
            </a:r>
          </a:p>
        </p:txBody>
      </p:sp>
      <p:sp>
        <p:nvSpPr>
          <p:cNvPr id="33" name="Rectangle: Rounded Corners 32">
            <a:extLst>
              <a:ext uri="{FF2B5EF4-FFF2-40B4-BE49-F238E27FC236}">
                <a16:creationId xmlns:a16="http://schemas.microsoft.com/office/drawing/2014/main" id="{C005AB9F-C342-A5DB-DB66-B78ABE0BA4FD}"/>
              </a:ext>
            </a:extLst>
          </p:cNvPr>
          <p:cNvSpPr/>
          <p:nvPr/>
        </p:nvSpPr>
        <p:spPr bwMode="auto">
          <a:xfrm>
            <a:off x="153529" y="1425908"/>
            <a:ext cx="2345188"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Study</a:t>
            </a:r>
          </a:p>
        </p:txBody>
      </p:sp>
      <p:grpSp>
        <p:nvGrpSpPr>
          <p:cNvPr id="73" name="Group 72">
            <a:extLst>
              <a:ext uri="{FF2B5EF4-FFF2-40B4-BE49-F238E27FC236}">
                <a16:creationId xmlns:a16="http://schemas.microsoft.com/office/drawing/2014/main" id="{446B6ABC-A9F6-1A50-8704-ECBFC2064446}"/>
              </a:ext>
            </a:extLst>
          </p:cNvPr>
          <p:cNvGrpSpPr/>
          <p:nvPr/>
        </p:nvGrpSpPr>
        <p:grpSpPr>
          <a:xfrm>
            <a:off x="200195" y="4248799"/>
            <a:ext cx="11382205" cy="1676589"/>
            <a:chOff x="200195" y="1971681"/>
            <a:chExt cx="11382205" cy="1676589"/>
          </a:xfrm>
        </p:grpSpPr>
        <p:sp>
          <p:nvSpPr>
            <p:cNvPr id="7" name="Rectangle: Rounded Corners 6">
              <a:extLst>
                <a:ext uri="{FF2B5EF4-FFF2-40B4-BE49-F238E27FC236}">
                  <a16:creationId xmlns:a16="http://schemas.microsoft.com/office/drawing/2014/main" id="{72D72B34-2774-17EA-2C68-588772B45D31}"/>
                </a:ext>
              </a:extLst>
            </p:cNvPr>
            <p:cNvSpPr/>
            <p:nvPr/>
          </p:nvSpPr>
          <p:spPr bwMode="auto">
            <a:xfrm>
              <a:off x="10315272" y="1971681"/>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18" name="Rectangle: Rounded Corners 17">
              <a:extLst>
                <a:ext uri="{FF2B5EF4-FFF2-40B4-BE49-F238E27FC236}">
                  <a16:creationId xmlns:a16="http://schemas.microsoft.com/office/drawing/2014/main" id="{324BE94F-A273-71DD-F5D3-93402199DF05}"/>
                </a:ext>
              </a:extLst>
            </p:cNvPr>
            <p:cNvSpPr/>
            <p:nvPr/>
          </p:nvSpPr>
          <p:spPr bwMode="auto">
            <a:xfrm>
              <a:off x="4370779" y="204703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1.0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 name="Rectangle: Rounded Corners 30">
              <a:extLst>
                <a:ext uri="{FF2B5EF4-FFF2-40B4-BE49-F238E27FC236}">
                  <a16:creationId xmlns:a16="http://schemas.microsoft.com/office/drawing/2014/main" id="{19D2ABDE-8BD4-3330-8E0D-EBA1351DC8CD}"/>
                </a:ext>
              </a:extLst>
            </p:cNvPr>
            <p:cNvSpPr/>
            <p:nvPr/>
          </p:nvSpPr>
          <p:spPr bwMode="auto">
            <a:xfrm>
              <a:off x="200195" y="2537663"/>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EXCALIBER-RRMM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(NCT04975997)</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3</a:t>
              </a:r>
            </a:p>
          </p:txBody>
        </p:sp>
        <p:sp>
          <p:nvSpPr>
            <p:cNvPr id="37" name="Rectangle: Rounded Corners 36">
              <a:extLst>
                <a:ext uri="{FF2B5EF4-FFF2-40B4-BE49-F238E27FC236}">
                  <a16:creationId xmlns:a16="http://schemas.microsoft.com/office/drawing/2014/main" id="{1FE72F88-BA9F-5483-BEED-AB896127F39C}"/>
                </a:ext>
              </a:extLst>
            </p:cNvPr>
            <p:cNvSpPr/>
            <p:nvPr/>
          </p:nvSpPr>
          <p:spPr bwMode="auto">
            <a:xfrm>
              <a:off x="10315272" y="283102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Nov 2027</a:t>
              </a:r>
            </a:p>
          </p:txBody>
        </p:sp>
        <p:sp>
          <p:nvSpPr>
            <p:cNvPr id="42" name="Rectangle: Rounded Corners 41">
              <a:extLst>
                <a:ext uri="{FF2B5EF4-FFF2-40B4-BE49-F238E27FC236}">
                  <a16:creationId xmlns:a16="http://schemas.microsoft.com/office/drawing/2014/main" id="{0A5DD59C-A212-7B3D-B55D-86E78A538FE4}"/>
                </a:ext>
              </a:extLst>
            </p:cNvPr>
            <p:cNvSpPr/>
            <p:nvPr/>
          </p:nvSpPr>
          <p:spPr bwMode="auto">
            <a:xfrm>
              <a:off x="2615163"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~200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sp>
          <p:nvSpPr>
            <p:cNvPr id="47" name="Rectangle: Rounded Corners 46">
              <a:extLst>
                <a:ext uri="{FF2B5EF4-FFF2-40B4-BE49-F238E27FC236}">
                  <a16:creationId xmlns:a16="http://schemas.microsoft.com/office/drawing/2014/main" id="{73CE4870-27C4-F0A2-242B-78C8FC1C5154}"/>
                </a:ext>
              </a:extLst>
            </p:cNvPr>
            <p:cNvSpPr/>
            <p:nvPr/>
          </p:nvSpPr>
          <p:spPr bwMode="auto">
            <a:xfrm>
              <a:off x="4370779" y="3221081"/>
              <a:ext cx="228985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9" name="Rectangle: Rounded Corners 48">
              <a:extLst>
                <a:ext uri="{FF2B5EF4-FFF2-40B4-BE49-F238E27FC236}">
                  <a16:creationId xmlns:a16="http://schemas.microsoft.com/office/drawing/2014/main" id="{CE2EC41D-9BD5-8DBA-3BB7-63CFD76DEE0E}"/>
                </a:ext>
              </a:extLst>
            </p:cNvPr>
            <p:cNvSpPr/>
            <p:nvPr/>
          </p:nvSpPr>
          <p:spPr bwMode="auto">
            <a:xfrm>
              <a:off x="4370779" y="282247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1.6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 name="Rectangle: Rounded Corners 49">
              <a:extLst>
                <a:ext uri="{FF2B5EF4-FFF2-40B4-BE49-F238E27FC236}">
                  <a16:creationId xmlns:a16="http://schemas.microsoft.com/office/drawing/2014/main" id="{93CBAF26-F947-AAD8-D428-2DA017367485}"/>
                </a:ext>
              </a:extLst>
            </p:cNvPr>
            <p:cNvSpPr/>
            <p:nvPr/>
          </p:nvSpPr>
          <p:spPr bwMode="auto">
            <a:xfrm>
              <a:off x="4370779" y="243271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1.3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1" name="Rectangle: Rounded Corners 50">
              <a:extLst>
                <a:ext uri="{FF2B5EF4-FFF2-40B4-BE49-F238E27FC236}">
                  <a16:creationId xmlns:a16="http://schemas.microsoft.com/office/drawing/2014/main" id="{1B929FD2-5F60-D5D6-F24C-4169243A4BA4}"/>
                </a:ext>
              </a:extLst>
            </p:cNvPr>
            <p:cNvSpPr/>
            <p:nvPr/>
          </p:nvSpPr>
          <p:spPr bwMode="auto">
            <a:xfrm>
              <a:off x="6831602"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~664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cxnSp>
          <p:nvCxnSpPr>
            <p:cNvPr id="52" name="Connector: Elbow 51">
              <a:extLst>
                <a:ext uri="{FF2B5EF4-FFF2-40B4-BE49-F238E27FC236}">
                  <a16:creationId xmlns:a16="http://schemas.microsoft.com/office/drawing/2014/main" id="{001EBCC7-A787-B6FF-23E7-D5AFA7A16DE2}"/>
                </a:ext>
              </a:extLst>
            </p:cNvPr>
            <p:cNvCxnSpPr>
              <a:cxnSpLocks/>
              <a:stCxn id="42" idx="3"/>
              <a:endCxn id="18" idx="1"/>
            </p:cNvCxnSpPr>
            <p:nvPr/>
          </p:nvCxnSpPr>
          <p:spPr bwMode="auto">
            <a:xfrm flipV="1">
              <a:off x="4080910" y="2217298"/>
              <a:ext cx="289869" cy="59313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5" name="Connector: Elbow 54">
              <a:extLst>
                <a:ext uri="{FF2B5EF4-FFF2-40B4-BE49-F238E27FC236}">
                  <a16:creationId xmlns:a16="http://schemas.microsoft.com/office/drawing/2014/main" id="{46D747A1-2D5A-7B3F-EDC1-9106C678B12C}"/>
                </a:ext>
              </a:extLst>
            </p:cNvPr>
            <p:cNvCxnSpPr>
              <a:cxnSpLocks/>
              <a:stCxn id="42" idx="3"/>
              <a:endCxn id="47" idx="1"/>
            </p:cNvCxnSpPr>
            <p:nvPr/>
          </p:nvCxnSpPr>
          <p:spPr bwMode="auto">
            <a:xfrm>
              <a:off x="4080910" y="2810430"/>
              <a:ext cx="289869" cy="580911"/>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6" name="Connector: Elbow 55">
              <a:extLst>
                <a:ext uri="{FF2B5EF4-FFF2-40B4-BE49-F238E27FC236}">
                  <a16:creationId xmlns:a16="http://schemas.microsoft.com/office/drawing/2014/main" id="{1B75BA18-449C-5FD7-934B-09BD13548E1C}"/>
                </a:ext>
              </a:extLst>
            </p:cNvPr>
            <p:cNvCxnSpPr>
              <a:cxnSpLocks/>
              <a:stCxn id="42" idx="3"/>
              <a:endCxn id="49" idx="1"/>
            </p:cNvCxnSpPr>
            <p:nvPr/>
          </p:nvCxnSpPr>
          <p:spPr bwMode="auto">
            <a:xfrm>
              <a:off x="4080910" y="2810430"/>
              <a:ext cx="289869" cy="18230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7" name="Connector: Elbow 56">
              <a:extLst>
                <a:ext uri="{FF2B5EF4-FFF2-40B4-BE49-F238E27FC236}">
                  <a16:creationId xmlns:a16="http://schemas.microsoft.com/office/drawing/2014/main" id="{324D2086-3628-5E2E-A191-E135450F98E9}"/>
                </a:ext>
              </a:extLst>
            </p:cNvPr>
            <p:cNvCxnSpPr>
              <a:cxnSpLocks/>
              <a:stCxn id="42" idx="3"/>
              <a:endCxn id="50" idx="1"/>
            </p:cNvCxnSpPr>
            <p:nvPr/>
          </p:nvCxnSpPr>
          <p:spPr bwMode="auto">
            <a:xfrm flipV="1">
              <a:off x="4080910" y="2602978"/>
              <a:ext cx="289869" cy="20745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64" name="Rectangle: Rounded Corners 63">
              <a:extLst>
                <a:ext uri="{FF2B5EF4-FFF2-40B4-BE49-F238E27FC236}">
                  <a16:creationId xmlns:a16="http://schemas.microsoft.com/office/drawing/2014/main" id="{05B4A27C-53AA-1C51-EBA1-333F4B58FCBD}"/>
                </a:ext>
              </a:extLst>
            </p:cNvPr>
            <p:cNvSpPr/>
            <p:nvPr/>
          </p:nvSpPr>
          <p:spPr bwMode="auto">
            <a:xfrm>
              <a:off x="8583084" y="2824810"/>
              <a:ext cx="1603609"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5" name="Rectangle: Rounded Corners 64">
              <a:extLst>
                <a:ext uri="{FF2B5EF4-FFF2-40B4-BE49-F238E27FC236}">
                  <a16:creationId xmlns:a16="http://schemas.microsoft.com/office/drawing/2014/main" id="{99E7B67A-888C-4C9C-F25D-3142A69A16F7}"/>
                </a:ext>
              </a:extLst>
            </p:cNvPr>
            <p:cNvSpPr/>
            <p:nvPr/>
          </p:nvSpPr>
          <p:spPr bwMode="auto">
            <a:xfrm>
              <a:off x="8583084" y="2435050"/>
              <a:ext cx="1603609"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66" name="Connector: Elbow 65">
              <a:extLst>
                <a:ext uri="{FF2B5EF4-FFF2-40B4-BE49-F238E27FC236}">
                  <a16:creationId xmlns:a16="http://schemas.microsoft.com/office/drawing/2014/main" id="{AB277023-5834-3379-B1B4-6661B74E7BE9}"/>
                </a:ext>
              </a:extLst>
            </p:cNvPr>
            <p:cNvCxnSpPr>
              <a:cxnSpLocks/>
              <a:stCxn id="51" idx="3"/>
              <a:endCxn id="64" idx="1"/>
            </p:cNvCxnSpPr>
            <p:nvPr/>
          </p:nvCxnSpPr>
          <p:spPr bwMode="auto">
            <a:xfrm>
              <a:off x="8297349" y="2810430"/>
              <a:ext cx="285735" cy="18464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67" name="Connector: Elbow 66">
              <a:extLst>
                <a:ext uri="{FF2B5EF4-FFF2-40B4-BE49-F238E27FC236}">
                  <a16:creationId xmlns:a16="http://schemas.microsoft.com/office/drawing/2014/main" id="{FB70610E-8BB1-3239-0FC1-249E3BE3BBBD}"/>
                </a:ext>
              </a:extLst>
            </p:cNvPr>
            <p:cNvCxnSpPr>
              <a:cxnSpLocks/>
              <a:stCxn id="51" idx="3"/>
              <a:endCxn id="65" idx="1"/>
            </p:cNvCxnSpPr>
            <p:nvPr/>
          </p:nvCxnSpPr>
          <p:spPr bwMode="auto">
            <a:xfrm flipV="1">
              <a:off x="8297349" y="2605310"/>
              <a:ext cx="285735" cy="20512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72" name="Group 71">
            <a:extLst>
              <a:ext uri="{FF2B5EF4-FFF2-40B4-BE49-F238E27FC236}">
                <a16:creationId xmlns:a16="http://schemas.microsoft.com/office/drawing/2014/main" id="{087E8E0A-ADD2-6439-E451-708E2B0DB533}"/>
              </a:ext>
            </a:extLst>
          </p:cNvPr>
          <p:cNvGrpSpPr/>
          <p:nvPr/>
        </p:nvGrpSpPr>
        <p:grpSpPr>
          <a:xfrm>
            <a:off x="200195" y="1951754"/>
            <a:ext cx="11900895" cy="1863749"/>
            <a:chOff x="200195" y="4199654"/>
            <a:chExt cx="11900895" cy="1863749"/>
          </a:xfrm>
        </p:grpSpPr>
        <p:cxnSp>
          <p:nvCxnSpPr>
            <p:cNvPr id="25" name="Connector: Elbow 24">
              <a:extLst>
                <a:ext uri="{FF2B5EF4-FFF2-40B4-BE49-F238E27FC236}">
                  <a16:creationId xmlns:a16="http://schemas.microsoft.com/office/drawing/2014/main" id="{0FA8FAFD-9627-EC36-6BD1-142B80FAA3E2}"/>
                </a:ext>
              </a:extLst>
            </p:cNvPr>
            <p:cNvCxnSpPr>
              <a:cxnSpLocks/>
              <a:stCxn id="16" idx="3"/>
              <a:endCxn id="6" idx="1"/>
            </p:cNvCxnSpPr>
            <p:nvPr/>
          </p:nvCxnSpPr>
          <p:spPr bwMode="auto">
            <a:xfrm flipV="1">
              <a:off x="7537166" y="4383048"/>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6" name="Connector: Elbow 25">
              <a:extLst>
                <a:ext uri="{FF2B5EF4-FFF2-40B4-BE49-F238E27FC236}">
                  <a16:creationId xmlns:a16="http://schemas.microsoft.com/office/drawing/2014/main" id="{B632386C-5B96-D429-A368-EA53EF819FB3}"/>
                </a:ext>
              </a:extLst>
            </p:cNvPr>
            <p:cNvCxnSpPr>
              <a:cxnSpLocks/>
              <a:stCxn id="16" idx="3"/>
              <a:endCxn id="12" idx="1"/>
            </p:cNvCxnSpPr>
            <p:nvPr/>
          </p:nvCxnSpPr>
          <p:spPr bwMode="auto">
            <a:xfrm>
              <a:off x="7537166" y="4608676"/>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82" name="Rectangle: Rounded Corners 81">
              <a:extLst>
                <a:ext uri="{FF2B5EF4-FFF2-40B4-BE49-F238E27FC236}">
                  <a16:creationId xmlns:a16="http://schemas.microsoft.com/office/drawing/2014/main" id="{9BF37FB8-F46C-71A2-C9F4-9484F9F7E884}"/>
                </a:ext>
              </a:extLst>
            </p:cNvPr>
            <p:cNvSpPr/>
            <p:nvPr/>
          </p:nvSpPr>
          <p:spPr bwMode="auto">
            <a:xfrm>
              <a:off x="200195" y="4319234"/>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SUCCESSOR-1 (NCT05519085)</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1</a:t>
              </a:r>
            </a:p>
          </p:txBody>
        </p:sp>
        <p:sp>
          <p:nvSpPr>
            <p:cNvPr id="5" name="Rectangle: Rounded Corners 4">
              <a:extLst>
                <a:ext uri="{FF2B5EF4-FFF2-40B4-BE49-F238E27FC236}">
                  <a16:creationId xmlns:a16="http://schemas.microsoft.com/office/drawing/2014/main" id="{873EF817-6D36-B620-C78A-F8062884FDA9}"/>
                </a:ext>
              </a:extLst>
            </p:cNvPr>
            <p:cNvSpPr/>
            <p:nvPr/>
          </p:nvSpPr>
          <p:spPr bwMode="auto">
            <a:xfrm>
              <a:off x="2615163" y="4319234"/>
              <a:ext cx="1452225"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~810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1–3 prior lines</a:t>
              </a:r>
            </a:p>
          </p:txBody>
        </p:sp>
        <p:sp>
          <p:nvSpPr>
            <p:cNvPr id="6" name="Rectangle: Rounded Corners 5">
              <a:extLst>
                <a:ext uri="{FF2B5EF4-FFF2-40B4-BE49-F238E27FC236}">
                  <a16:creationId xmlns:a16="http://schemas.microsoft.com/office/drawing/2014/main" id="{9FA5B426-1D5B-9B50-0700-D9113D6D1D78}"/>
                </a:ext>
              </a:extLst>
            </p:cNvPr>
            <p:cNvSpPr/>
            <p:nvPr/>
          </p:nvSpPr>
          <p:spPr bwMode="auto">
            <a:xfrm>
              <a:off x="7801953" y="4212788"/>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Rounded Corners 11">
              <a:extLst>
                <a:ext uri="{FF2B5EF4-FFF2-40B4-BE49-F238E27FC236}">
                  <a16:creationId xmlns:a16="http://schemas.microsoft.com/office/drawing/2014/main" id="{B000EE77-F495-311F-BAE7-17CBE288ED69}"/>
                </a:ext>
              </a:extLst>
            </p:cNvPr>
            <p:cNvSpPr/>
            <p:nvPr/>
          </p:nvSpPr>
          <p:spPr bwMode="auto">
            <a:xfrm>
              <a:off x="7801953" y="4693543"/>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Pom-</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ectangle: Rounded Corners 13">
              <a:extLst>
                <a:ext uri="{FF2B5EF4-FFF2-40B4-BE49-F238E27FC236}">
                  <a16:creationId xmlns:a16="http://schemas.microsoft.com/office/drawing/2014/main" id="{AF723446-3181-FFFC-A229-67800DE975FE}"/>
                </a:ext>
              </a:extLst>
            </p:cNvPr>
            <p:cNvSpPr/>
            <p:nvPr/>
          </p:nvSpPr>
          <p:spPr bwMode="auto">
            <a:xfrm>
              <a:off x="4225844" y="4200053"/>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16" name="Rectangle: Rounded Corners 15">
              <a:extLst>
                <a:ext uri="{FF2B5EF4-FFF2-40B4-BE49-F238E27FC236}">
                  <a16:creationId xmlns:a16="http://schemas.microsoft.com/office/drawing/2014/main" id="{75067501-FAC6-8478-C6BC-EAAAC174DF2B}"/>
                </a:ext>
              </a:extLst>
            </p:cNvPr>
            <p:cNvSpPr/>
            <p:nvPr/>
          </p:nvSpPr>
          <p:spPr bwMode="auto">
            <a:xfrm>
              <a:off x="6684345" y="4438416"/>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20" name="Rectangle: Rounded Corners 19">
              <a:extLst>
                <a:ext uri="{FF2B5EF4-FFF2-40B4-BE49-F238E27FC236}">
                  <a16:creationId xmlns:a16="http://schemas.microsoft.com/office/drawing/2014/main" id="{C9393FC0-2DD2-52F2-3922-2C637DF39919}"/>
                </a:ext>
              </a:extLst>
            </p:cNvPr>
            <p:cNvSpPr/>
            <p:nvPr/>
          </p:nvSpPr>
          <p:spPr bwMode="auto">
            <a:xfrm>
              <a:off x="9496040" y="4212788"/>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22" name="Rectangle: Rounded Corners 21">
              <a:extLst>
                <a:ext uri="{FF2B5EF4-FFF2-40B4-BE49-F238E27FC236}">
                  <a16:creationId xmlns:a16="http://schemas.microsoft.com/office/drawing/2014/main" id="{DFC6BCF1-5119-361A-A960-4082747820D1}"/>
                </a:ext>
              </a:extLst>
            </p:cNvPr>
            <p:cNvSpPr/>
            <p:nvPr/>
          </p:nvSpPr>
          <p:spPr bwMode="auto">
            <a:xfrm>
              <a:off x="10833962" y="4199654"/>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Jan 2027</a:t>
              </a:r>
            </a:p>
          </p:txBody>
        </p:sp>
        <p:cxnSp>
          <p:nvCxnSpPr>
            <p:cNvPr id="36" name="Straight Arrow Connector 35">
              <a:extLst>
                <a:ext uri="{FF2B5EF4-FFF2-40B4-BE49-F238E27FC236}">
                  <a16:creationId xmlns:a16="http://schemas.microsoft.com/office/drawing/2014/main" id="{6300E08E-F79B-029B-4CC2-8795D86D49A5}"/>
                </a:ext>
              </a:extLst>
            </p:cNvPr>
            <p:cNvCxnSpPr>
              <a:cxnSpLocks/>
              <a:stCxn id="5" idx="3"/>
              <a:endCxn id="14" idx="1"/>
            </p:cNvCxnSpPr>
            <p:nvPr/>
          </p:nvCxnSpPr>
          <p:spPr bwMode="auto">
            <a:xfrm>
              <a:off x="4067388" y="4608675"/>
              <a:ext cx="15845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138D6FD6-18F1-9E2B-FF48-574EE75935EB}"/>
                </a:ext>
              </a:extLst>
            </p:cNvPr>
            <p:cNvCxnSpPr>
              <a:cxnSpLocks/>
              <a:stCxn id="14" idx="3"/>
              <a:endCxn id="16" idx="1"/>
            </p:cNvCxnSpPr>
            <p:nvPr/>
          </p:nvCxnSpPr>
          <p:spPr bwMode="auto">
            <a:xfrm>
              <a:off x="6515698" y="4608676"/>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6" name="Connector: Elbow 45">
              <a:extLst>
                <a:ext uri="{FF2B5EF4-FFF2-40B4-BE49-F238E27FC236}">
                  <a16:creationId xmlns:a16="http://schemas.microsoft.com/office/drawing/2014/main" id="{BC45C7A6-2C46-49FE-59D3-DC5A96CA9C33}"/>
                </a:ext>
              </a:extLst>
            </p:cNvPr>
            <p:cNvCxnSpPr>
              <a:cxnSpLocks/>
              <a:stCxn id="61" idx="3"/>
              <a:endCxn id="58" idx="1"/>
            </p:cNvCxnSpPr>
            <p:nvPr/>
          </p:nvCxnSpPr>
          <p:spPr bwMode="auto">
            <a:xfrm flipV="1">
              <a:off x="7537166" y="5412389"/>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8" name="Connector: Elbow 47">
              <a:extLst>
                <a:ext uri="{FF2B5EF4-FFF2-40B4-BE49-F238E27FC236}">
                  <a16:creationId xmlns:a16="http://schemas.microsoft.com/office/drawing/2014/main" id="{0ED4E40E-8061-562C-2BC8-4C1585BE2A26}"/>
                </a:ext>
              </a:extLst>
            </p:cNvPr>
            <p:cNvCxnSpPr>
              <a:cxnSpLocks/>
              <a:stCxn id="61" idx="3"/>
              <a:endCxn id="59" idx="1"/>
            </p:cNvCxnSpPr>
            <p:nvPr/>
          </p:nvCxnSpPr>
          <p:spPr bwMode="auto">
            <a:xfrm>
              <a:off x="7537166" y="5638017"/>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53" name="Rectangle: Rounded Corners 52">
              <a:extLst>
                <a:ext uri="{FF2B5EF4-FFF2-40B4-BE49-F238E27FC236}">
                  <a16:creationId xmlns:a16="http://schemas.microsoft.com/office/drawing/2014/main" id="{ABBD4759-B280-E497-BCE0-DC4EB5061EFF}"/>
                </a:ext>
              </a:extLst>
            </p:cNvPr>
            <p:cNvSpPr/>
            <p:nvPr/>
          </p:nvSpPr>
          <p:spPr bwMode="auto">
            <a:xfrm>
              <a:off x="200195" y="5348575"/>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SUCCESSOR-2 (NCT05552976)</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2</a:t>
              </a:r>
            </a:p>
          </p:txBody>
        </p:sp>
        <p:sp>
          <p:nvSpPr>
            <p:cNvPr id="54" name="Rectangle: Rounded Corners 53">
              <a:extLst>
                <a:ext uri="{FF2B5EF4-FFF2-40B4-BE49-F238E27FC236}">
                  <a16:creationId xmlns:a16="http://schemas.microsoft.com/office/drawing/2014/main" id="{9348764A-7522-F366-5E8B-17950064BFF7}"/>
                </a:ext>
              </a:extLst>
            </p:cNvPr>
            <p:cNvSpPr/>
            <p:nvPr/>
          </p:nvSpPr>
          <p:spPr bwMode="auto">
            <a:xfrm>
              <a:off x="2655123" y="5348575"/>
              <a:ext cx="1372305"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~525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 prior line</a:t>
              </a:r>
            </a:p>
          </p:txBody>
        </p:sp>
        <p:sp>
          <p:nvSpPr>
            <p:cNvPr id="58" name="Rectangle: Rounded Corners 57">
              <a:extLst>
                <a:ext uri="{FF2B5EF4-FFF2-40B4-BE49-F238E27FC236}">
                  <a16:creationId xmlns:a16="http://schemas.microsoft.com/office/drawing/2014/main" id="{E6915D04-B0C2-496E-FE28-5BAB53AD4AC2}"/>
                </a:ext>
              </a:extLst>
            </p:cNvPr>
            <p:cNvSpPr/>
            <p:nvPr/>
          </p:nvSpPr>
          <p:spPr bwMode="auto">
            <a:xfrm>
              <a:off x="7801953" y="5242129"/>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9" name="Rectangle: Rounded Corners 58">
              <a:extLst>
                <a:ext uri="{FF2B5EF4-FFF2-40B4-BE49-F238E27FC236}">
                  <a16:creationId xmlns:a16="http://schemas.microsoft.com/office/drawing/2014/main" id="{0F428AC3-EBB0-865B-08C6-39E3652EF801}"/>
                </a:ext>
              </a:extLst>
            </p:cNvPr>
            <p:cNvSpPr/>
            <p:nvPr/>
          </p:nvSpPr>
          <p:spPr bwMode="auto">
            <a:xfrm>
              <a:off x="7801953" y="5722884"/>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0" name="Rectangle: Rounded Corners 59">
              <a:extLst>
                <a:ext uri="{FF2B5EF4-FFF2-40B4-BE49-F238E27FC236}">
                  <a16:creationId xmlns:a16="http://schemas.microsoft.com/office/drawing/2014/main" id="{DB13F5B5-7AAF-3248-6C37-1D54123A6237}"/>
                </a:ext>
              </a:extLst>
            </p:cNvPr>
            <p:cNvSpPr/>
            <p:nvPr/>
          </p:nvSpPr>
          <p:spPr bwMode="auto">
            <a:xfrm>
              <a:off x="4225844" y="5229394"/>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61" name="Rectangle: Rounded Corners 60">
              <a:extLst>
                <a:ext uri="{FF2B5EF4-FFF2-40B4-BE49-F238E27FC236}">
                  <a16:creationId xmlns:a16="http://schemas.microsoft.com/office/drawing/2014/main" id="{40388887-A71A-5DD3-9203-47304BF0B9DA}"/>
                </a:ext>
              </a:extLst>
            </p:cNvPr>
            <p:cNvSpPr/>
            <p:nvPr/>
          </p:nvSpPr>
          <p:spPr bwMode="auto">
            <a:xfrm>
              <a:off x="6684345" y="5467757"/>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62" name="Rectangle: Rounded Corners 61">
              <a:extLst>
                <a:ext uri="{FF2B5EF4-FFF2-40B4-BE49-F238E27FC236}">
                  <a16:creationId xmlns:a16="http://schemas.microsoft.com/office/drawing/2014/main" id="{6A474EAD-0235-7416-44D1-9991BFD39CC3}"/>
                </a:ext>
              </a:extLst>
            </p:cNvPr>
            <p:cNvSpPr/>
            <p:nvPr/>
          </p:nvSpPr>
          <p:spPr bwMode="auto">
            <a:xfrm>
              <a:off x="9496040" y="5242129"/>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63" name="Rectangle: Rounded Corners 62">
              <a:extLst>
                <a:ext uri="{FF2B5EF4-FFF2-40B4-BE49-F238E27FC236}">
                  <a16:creationId xmlns:a16="http://schemas.microsoft.com/office/drawing/2014/main" id="{BC60AFF3-B899-2EEF-5B7B-D15FB55E9463}"/>
                </a:ext>
              </a:extLst>
            </p:cNvPr>
            <p:cNvSpPr/>
            <p:nvPr/>
          </p:nvSpPr>
          <p:spPr bwMode="auto">
            <a:xfrm>
              <a:off x="10833962" y="522899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Mar 2026</a:t>
              </a:r>
            </a:p>
          </p:txBody>
        </p:sp>
        <p:cxnSp>
          <p:nvCxnSpPr>
            <p:cNvPr id="68" name="Straight Arrow Connector 67">
              <a:extLst>
                <a:ext uri="{FF2B5EF4-FFF2-40B4-BE49-F238E27FC236}">
                  <a16:creationId xmlns:a16="http://schemas.microsoft.com/office/drawing/2014/main" id="{F8FCDA66-1024-3DC0-E756-0C5B44B79BD6}"/>
                </a:ext>
              </a:extLst>
            </p:cNvPr>
            <p:cNvCxnSpPr>
              <a:cxnSpLocks/>
              <a:stCxn id="54" idx="3"/>
              <a:endCxn id="60" idx="1"/>
            </p:cNvCxnSpPr>
            <p:nvPr/>
          </p:nvCxnSpPr>
          <p:spPr bwMode="auto">
            <a:xfrm>
              <a:off x="4027428" y="5638016"/>
              <a:ext cx="19841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F7D56027-EDF4-7308-82A4-858123D90A3E}"/>
                </a:ext>
              </a:extLst>
            </p:cNvPr>
            <p:cNvCxnSpPr>
              <a:cxnSpLocks/>
              <a:stCxn id="60" idx="3"/>
              <a:endCxn id="61" idx="1"/>
            </p:cNvCxnSpPr>
            <p:nvPr/>
          </p:nvCxnSpPr>
          <p:spPr bwMode="auto">
            <a:xfrm>
              <a:off x="6515698" y="5638017"/>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grpSp>
      <p:grpSp>
        <p:nvGrpSpPr>
          <p:cNvPr id="4" name="Group 3">
            <a:extLst>
              <a:ext uri="{FF2B5EF4-FFF2-40B4-BE49-F238E27FC236}">
                <a16:creationId xmlns:a16="http://schemas.microsoft.com/office/drawing/2014/main" id="{628E2868-6801-90C8-7329-335EA7085030}"/>
              </a:ext>
            </a:extLst>
          </p:cNvPr>
          <p:cNvGrpSpPr/>
          <p:nvPr/>
        </p:nvGrpSpPr>
        <p:grpSpPr>
          <a:xfrm>
            <a:off x="2101781" y="3792401"/>
            <a:ext cx="7988438" cy="2225168"/>
            <a:chOff x="2929038" y="2644278"/>
            <a:chExt cx="5238301" cy="2225168"/>
          </a:xfrm>
        </p:grpSpPr>
        <p:sp>
          <p:nvSpPr>
            <p:cNvPr id="8" name="Rectangle: Rounded Corners 7">
              <a:extLst>
                <a:ext uri="{FF2B5EF4-FFF2-40B4-BE49-F238E27FC236}">
                  <a16:creationId xmlns:a16="http://schemas.microsoft.com/office/drawing/2014/main" id="{11B60D69-C945-604F-028A-544A1603DFE8}"/>
                </a:ext>
              </a:extLst>
            </p:cNvPr>
            <p:cNvSpPr/>
            <p:nvPr/>
          </p:nvSpPr>
          <p:spPr>
            <a:xfrm>
              <a:off x="2929038" y="2644278"/>
              <a:ext cx="5238301" cy="2225168"/>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9FC3155-8ACB-BBD6-CAE4-D95E14D24F72}"/>
                </a:ext>
              </a:extLst>
            </p:cNvPr>
            <p:cNvSpPr/>
            <p:nvPr/>
          </p:nvSpPr>
          <p:spPr>
            <a:xfrm>
              <a:off x="3118806" y="2775882"/>
              <a:ext cx="4858745" cy="384883"/>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Feb 2026: US FDA accepts NDA for iberdomide in RRMM</a:t>
              </a:r>
              <a:endParaRPr kumimoji="0" lang="en-GB" sz="16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F295D84B-F921-C091-0A79-7804988517C9}"/>
                </a:ext>
              </a:extLst>
            </p:cNvPr>
            <p:cNvSpPr/>
            <p:nvPr/>
          </p:nvSpPr>
          <p:spPr>
            <a:xfrm>
              <a:off x="3118807" y="3173969"/>
              <a:ext cx="4858744" cy="157226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NDA for iberdomide plus Dara-dex in RRMM</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Also granted Breakthrough Therapy designation</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Based on planned analysis of MRD-neg rates in EXCALIBER-RRMM</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PDUFA date: August 17, 2026</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BMS Press Release. See https://www.myeloma.org/news-events/multiple-myeloma-news/fda-accepts-new-drug-application-iberdomide-rrmm</a:t>
              </a:r>
            </a:p>
          </p:txBody>
        </p:sp>
      </p:grpSp>
      <p:sp>
        <p:nvSpPr>
          <p:cNvPr id="11" name="Rectangle: Rounded Corners 10">
            <a:extLst>
              <a:ext uri="{FF2B5EF4-FFF2-40B4-BE49-F238E27FC236}">
                <a16:creationId xmlns:a16="http://schemas.microsoft.com/office/drawing/2014/main" id="{A4327E6B-075B-BF51-C41E-2E65626733ED}"/>
              </a:ext>
            </a:extLst>
          </p:cNvPr>
          <p:cNvSpPr/>
          <p:nvPr/>
        </p:nvSpPr>
        <p:spPr bwMode="auto">
          <a:xfrm>
            <a:off x="1790278" y="3153667"/>
            <a:ext cx="8611445" cy="886803"/>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Iberdomide: updates in RRMM</a:t>
            </a:r>
          </a:p>
        </p:txBody>
      </p:sp>
    </p:spTree>
    <p:extLst>
      <p:ext uri="{BB962C8B-B14F-4D97-AF65-F5344CB8AC3E}">
        <p14:creationId xmlns:p14="http://schemas.microsoft.com/office/powerpoint/2010/main" val="27991728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10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outVertical)">
                                      <p:cBhvr>
                                        <p:cTn id="13" dur="10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childTnLst>
                                </p:cTn>
                              </p:par>
                              <p:par>
                                <p:cTn id="17" presetID="10"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1000"/>
                                        <p:tgtEl>
                                          <p:spTgt spid="72"/>
                                        </p:tgtEl>
                                      </p:cBhvr>
                                    </p:animEffect>
                                    <p:set>
                                      <p:cBhvr>
                                        <p:cTn id="29" dur="1" fill="hold">
                                          <p:stCondLst>
                                            <p:cond delay="999"/>
                                          </p:stCondLst>
                                        </p:cTn>
                                        <p:tgtEl>
                                          <p:spTgt spid="72"/>
                                        </p:tgtEl>
                                        <p:attrNameLst>
                                          <p:attrName>style.visibility</p:attrName>
                                        </p:attrNameLst>
                                      </p:cBhvr>
                                      <p:to>
                                        <p:strVal val="hidden"/>
                                      </p:to>
                                    </p:set>
                                  </p:childTnLst>
                                </p:cTn>
                              </p:par>
                              <p:par>
                                <p:cTn id="30" presetID="42" presetClass="path" presetSubtype="0" accel="50000" decel="50000" fill="hold" nodeType="withEffect">
                                  <p:stCondLst>
                                    <p:cond delay="0"/>
                                  </p:stCondLst>
                                  <p:childTnLst>
                                    <p:animMotion origin="layout" path="M -3.125E-6 3.33333E-6 L 0.00235 -0.34931 " pathEditMode="relative" rAng="0" ptsTypes="AA">
                                      <p:cBhvr>
                                        <p:cTn id="31" dur="2000" fill="hold"/>
                                        <p:tgtEl>
                                          <p:spTgt spid="73"/>
                                        </p:tgtEl>
                                        <p:attrNameLst>
                                          <p:attrName>ppt_x</p:attrName>
                                          <p:attrName>ppt_y</p:attrName>
                                        </p:attrNameLst>
                                      </p:cBhvr>
                                      <p:rCtr x="117" y="-17477"/>
                                    </p:animMotion>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3" grpId="0" animBg="1"/>
      <p:bldP spid="33"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4CA18-65CC-9834-E36A-A77A6CAF9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E4D2C-1D57-5A44-64C5-6196905A7283}"/>
              </a:ext>
            </a:extLst>
          </p:cNvPr>
          <p:cNvSpPr>
            <a:spLocks noGrp="1"/>
          </p:cNvSpPr>
          <p:nvPr>
            <p:ph type="title"/>
          </p:nvPr>
        </p:nvSpPr>
        <p:spPr>
          <a:xfrm>
            <a:off x="0" y="177021"/>
            <a:ext cx="12192000" cy="1020763"/>
          </a:xfrm>
        </p:spPr>
        <p:txBody>
          <a:bodyPr/>
          <a:lstStyle/>
          <a:p>
            <a:r>
              <a:rPr lang="en-US" sz="2200" dirty="0"/>
              <a:t>CELMoD triplets and quadruplets for RRMM: combination with mAbs or PIs </a:t>
            </a:r>
            <a:br>
              <a:rPr lang="en-US" sz="2400" dirty="0"/>
            </a:br>
            <a:r>
              <a:rPr lang="en-US" sz="3200" b="1" dirty="0"/>
              <a:t>Iberdomide + Isa-dex or Dara-Kd</a:t>
            </a:r>
            <a:endParaRPr lang="en-GB" dirty="0"/>
          </a:p>
        </p:txBody>
      </p:sp>
      <p:sp>
        <p:nvSpPr>
          <p:cNvPr id="3" name="Text Placeholder 2">
            <a:extLst>
              <a:ext uri="{FF2B5EF4-FFF2-40B4-BE49-F238E27FC236}">
                <a16:creationId xmlns:a16="http://schemas.microsoft.com/office/drawing/2014/main" id="{72835B1B-8EE5-6016-9E02-A780ED026A99}"/>
              </a:ext>
            </a:extLst>
          </p:cNvPr>
          <p:cNvSpPr>
            <a:spLocks noGrp="1"/>
          </p:cNvSpPr>
          <p:nvPr>
            <p:ph type="body" sz="quarter" idx="10"/>
          </p:nvPr>
        </p:nvSpPr>
        <p:spPr>
          <a:xfrm>
            <a:off x="95687" y="6419854"/>
            <a:ext cx="12000550" cy="371644"/>
          </a:xfrm>
        </p:spPr>
        <p:txBody>
          <a:bodyPr/>
          <a:lstStyle/>
          <a:p>
            <a:r>
              <a:rPr lang="en-GB" sz="1200" dirty="0"/>
              <a:t>1. </a:t>
            </a:r>
            <a:r>
              <a:rPr lang="en-GB" sz="1200" kern="1200" dirty="0">
                <a:latin typeface="Arial" panose="020B0604020202020204" pitchFamily="34" charset="0"/>
                <a:cs typeface="Arial" panose="020B0604020202020204" pitchFamily="34" charset="0"/>
              </a:rPr>
              <a:t>Lim S-L, et al. Blood 2025;146(Supplement 1):5841</a:t>
            </a:r>
            <a:r>
              <a:rPr lang="en-GB" sz="1200" dirty="0"/>
              <a:t>.  2. </a:t>
            </a:r>
            <a:r>
              <a:rPr lang="en-GB" sz="1200" kern="1200" dirty="0">
                <a:latin typeface="Arial" panose="020B0604020202020204" pitchFamily="34" charset="0"/>
                <a:cs typeface="Arial" panose="020B0604020202020204" pitchFamily="34" charset="0"/>
              </a:rPr>
              <a:t>Landgren O, et al. Blood 2025;146(Supplement 1):251</a:t>
            </a:r>
            <a:r>
              <a:rPr lang="en-GB" sz="1200" dirty="0"/>
              <a:t>.</a:t>
            </a:r>
          </a:p>
        </p:txBody>
      </p:sp>
      <p:graphicFrame>
        <p:nvGraphicFramePr>
          <p:cNvPr id="14" name="Content Placeholder 10">
            <a:extLst>
              <a:ext uri="{FF2B5EF4-FFF2-40B4-BE49-F238E27FC236}">
                <a16:creationId xmlns:a16="http://schemas.microsoft.com/office/drawing/2014/main" id="{6C3992AC-521D-240A-8466-C154ADD48670}"/>
              </a:ext>
            </a:extLst>
          </p:cNvPr>
          <p:cNvGraphicFramePr>
            <a:graphicFrameLocks/>
          </p:cNvGraphicFramePr>
          <p:nvPr/>
        </p:nvGraphicFramePr>
        <p:xfrm>
          <a:off x="95687" y="1983032"/>
          <a:ext cx="5910263" cy="4562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A2B333F8-B978-05AA-8261-59FC1AE5A956}"/>
              </a:ext>
            </a:extLst>
          </p:cNvPr>
          <p:cNvSpPr txBox="1"/>
          <p:nvPr/>
        </p:nvSpPr>
        <p:spPr>
          <a:xfrm>
            <a:off x="95687" y="1300061"/>
            <a:ext cx="591033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Iberdomide + Isa-dex for functional high-risk RRMM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IBIS </a:t>
            </a:r>
            <a:r>
              <a:rPr kumimoji="0" lang="en-US" sz="1800" b="1" i="0" u="none" strike="noStrike" kern="1200" cap="none" spc="0" normalizeH="0" baseline="0" noProof="0" dirty="0" err="1">
                <a:ln>
                  <a:noFill/>
                </a:ln>
                <a:solidFill>
                  <a:srgbClr val="000000"/>
                </a:solidFill>
                <a:effectLst/>
                <a:uLnTx/>
                <a:uFillTx/>
                <a:latin typeface="Arial"/>
                <a:ea typeface="+mn-ea"/>
                <a:cs typeface="+mn-cs"/>
              </a:rPr>
              <a:t>AMaRC</a:t>
            </a:r>
            <a:r>
              <a:rPr kumimoji="0" lang="en-US" sz="1800" b="1" i="0" u="none" strike="noStrike" kern="1200" cap="none" spc="0" normalizeH="0" baseline="0" noProof="0" dirty="0">
                <a:ln>
                  <a:noFill/>
                </a:ln>
                <a:solidFill>
                  <a:srgbClr val="000000"/>
                </a:solidFill>
                <a:effectLst/>
                <a:uLnTx/>
                <a:uFillTx/>
                <a:latin typeface="Arial"/>
                <a:ea typeface="+mn-ea"/>
                <a:cs typeface="+mn-cs"/>
              </a:rPr>
              <a:t> 20-01 study</a:t>
            </a:r>
            <a:r>
              <a:rPr kumimoji="0" lang="en-US" sz="1800" b="1" i="0" u="none" strike="noStrike" kern="1200" cap="none" spc="0" normalizeH="0" baseline="30000" noProof="0" dirty="0">
                <a:ln>
                  <a:noFill/>
                </a:ln>
                <a:solidFill>
                  <a:srgbClr val="000000"/>
                </a:solidFill>
                <a:effectLst/>
                <a:uLnTx/>
                <a:uFillTx/>
                <a:latin typeface="Arial"/>
                <a:ea typeface="+mn-ea"/>
                <a:cs typeface="+mn-cs"/>
              </a:rPr>
              <a:t>1</a:t>
            </a:r>
            <a:r>
              <a:rPr kumimoji="0" lang="en-US" sz="1800" b="1" i="0" u="none" strike="noStrike" kern="1200" cap="none" spc="0" normalizeH="0" baseline="0" noProof="0" dirty="0">
                <a:ln>
                  <a:noFill/>
                </a:ln>
                <a:solidFill>
                  <a:srgbClr val="000000"/>
                </a:solidFill>
                <a:effectLst/>
                <a:uLnTx/>
                <a:uFillTx/>
                <a:latin typeface="Arial"/>
                <a:ea typeface="+mn-ea"/>
                <a:cs typeface="+mn-cs"/>
              </a:rPr>
              <a:t> </a:t>
            </a: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3C2A42DC-3BB2-D1FE-581F-3B4C5302EE3C}"/>
              </a:ext>
            </a:extLst>
          </p:cNvPr>
          <p:cNvSpPr txBox="1"/>
          <p:nvPr/>
        </p:nvSpPr>
        <p:spPr>
          <a:xfrm>
            <a:off x="6185974" y="1306513"/>
            <a:ext cx="591033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Iberdomide + Dara-Kd in RRMM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(Phase 2 </a:t>
            </a:r>
            <a:r>
              <a:rPr kumimoji="0" lang="en-US" sz="1800" b="1" i="0" u="none" strike="noStrike" kern="1200" cap="none" spc="0" normalizeH="0" baseline="0" noProof="0" dirty="0" err="1">
                <a:ln>
                  <a:noFill/>
                </a:ln>
                <a:solidFill>
                  <a:srgbClr val="000000"/>
                </a:solidFill>
                <a:effectLst/>
                <a:uLnTx/>
                <a:uFillTx/>
                <a:latin typeface="Arial"/>
                <a:ea typeface="+mn-ea"/>
                <a:cs typeface="+mn-cs"/>
              </a:rPr>
              <a:t>ReKInDLE</a:t>
            </a:r>
            <a:r>
              <a:rPr kumimoji="0" lang="en-US" sz="1800" b="1" i="0" u="none" strike="noStrike" kern="1200" cap="none" spc="0" normalizeH="0" baseline="0" noProof="0" dirty="0">
                <a:ln>
                  <a:noFill/>
                </a:ln>
                <a:solidFill>
                  <a:srgbClr val="000000"/>
                </a:solidFill>
                <a:effectLst/>
                <a:uLnTx/>
                <a:uFillTx/>
                <a:latin typeface="Arial"/>
                <a:ea typeface="+mn-ea"/>
                <a:cs typeface="+mn-cs"/>
              </a:rPr>
              <a:t> study)</a:t>
            </a:r>
            <a:r>
              <a:rPr kumimoji="0" lang="en-US" sz="1800" b="1" i="0" u="none" strike="noStrike" kern="1200" cap="none" spc="0" normalizeH="0" baseline="30000" noProof="0" dirty="0">
                <a:ln>
                  <a:noFill/>
                </a:ln>
                <a:solidFill>
                  <a:srgbClr val="000000"/>
                </a:solidFill>
                <a:effectLst/>
                <a:uLnTx/>
                <a:uFillTx/>
                <a:latin typeface="Arial"/>
                <a:ea typeface="+mn-ea"/>
                <a:cs typeface="+mn-cs"/>
              </a:rPr>
              <a:t>2</a:t>
            </a: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p:txBody>
      </p:sp>
      <p:graphicFrame>
        <p:nvGraphicFramePr>
          <p:cNvPr id="17" name="Content Placeholder 10">
            <a:extLst>
              <a:ext uri="{FF2B5EF4-FFF2-40B4-BE49-F238E27FC236}">
                <a16:creationId xmlns:a16="http://schemas.microsoft.com/office/drawing/2014/main" id="{C61B4CA9-CCB9-A590-0600-0F3715EAA1C5}"/>
              </a:ext>
            </a:extLst>
          </p:cNvPr>
          <p:cNvGraphicFramePr>
            <a:graphicFrameLocks/>
          </p:cNvGraphicFramePr>
          <p:nvPr/>
        </p:nvGraphicFramePr>
        <p:xfrm>
          <a:off x="6185898" y="1902888"/>
          <a:ext cx="5910339" cy="46152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 name="Group 3">
            <a:extLst>
              <a:ext uri="{FF2B5EF4-FFF2-40B4-BE49-F238E27FC236}">
                <a16:creationId xmlns:a16="http://schemas.microsoft.com/office/drawing/2014/main" id="{9CEC993E-7CA5-6E14-96BC-BC30ED90044D}"/>
              </a:ext>
            </a:extLst>
          </p:cNvPr>
          <p:cNvGrpSpPr/>
          <p:nvPr/>
        </p:nvGrpSpPr>
        <p:grpSpPr>
          <a:xfrm>
            <a:off x="11331417" y="0"/>
            <a:ext cx="860583" cy="1192241"/>
            <a:chOff x="11331417" y="12694"/>
            <a:chExt cx="860583" cy="1192241"/>
          </a:xfrm>
        </p:grpSpPr>
        <p:sp>
          <p:nvSpPr>
            <p:cNvPr id="5" name="Rectangle: Rounded Corners 4">
              <a:extLst>
                <a:ext uri="{FF2B5EF4-FFF2-40B4-BE49-F238E27FC236}">
                  <a16:creationId xmlns:a16="http://schemas.microsoft.com/office/drawing/2014/main" id="{69BEC4F3-EFAB-08F0-DD92-F85641BE72AA}"/>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2036376E-8AF7-AD9A-F66C-2CDB41BE41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7" name="TextBox 6">
              <a:extLst>
                <a:ext uri="{FF2B5EF4-FFF2-40B4-BE49-F238E27FC236}">
                  <a16:creationId xmlns:a16="http://schemas.microsoft.com/office/drawing/2014/main" id="{E6FADB2B-A4FE-D074-1BBC-407901D2DFB4}"/>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grpSp>
        <p:nvGrpSpPr>
          <p:cNvPr id="8" name="Group 7">
            <a:extLst>
              <a:ext uri="{FF2B5EF4-FFF2-40B4-BE49-F238E27FC236}">
                <a16:creationId xmlns:a16="http://schemas.microsoft.com/office/drawing/2014/main" id="{C1258BDF-8227-405A-AC02-26183FFE4533}"/>
              </a:ext>
            </a:extLst>
          </p:cNvPr>
          <p:cNvGrpSpPr/>
          <p:nvPr/>
        </p:nvGrpSpPr>
        <p:grpSpPr>
          <a:xfrm>
            <a:off x="149785" y="2361663"/>
            <a:ext cx="5951098" cy="2906667"/>
            <a:chOff x="2498747" y="2104924"/>
            <a:chExt cx="5951098" cy="2906667"/>
          </a:xfrm>
        </p:grpSpPr>
        <p:sp>
          <p:nvSpPr>
            <p:cNvPr id="9" name="Rectangle: Rounded Corners 8">
              <a:extLst>
                <a:ext uri="{FF2B5EF4-FFF2-40B4-BE49-F238E27FC236}">
                  <a16:creationId xmlns:a16="http://schemas.microsoft.com/office/drawing/2014/main" id="{160DE922-2FB8-7518-790D-C2B55DDDC390}"/>
                </a:ext>
              </a:extLst>
            </p:cNvPr>
            <p:cNvSpPr/>
            <p:nvPr/>
          </p:nvSpPr>
          <p:spPr>
            <a:xfrm>
              <a:off x="2929039" y="2497412"/>
              <a:ext cx="5520806" cy="2514179"/>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563F25C3-1C57-A3A0-67EE-84AD62C4DE6A}"/>
                </a:ext>
              </a:extLst>
            </p:cNvPr>
            <p:cNvSpPr/>
            <p:nvPr/>
          </p:nvSpPr>
          <p:spPr>
            <a:xfrm>
              <a:off x="3118096" y="278537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ALLG MM25 (Viber-M): Iberdomide + venetoclax + dex </a:t>
              </a:r>
              <a:br>
                <a:rPr kumimoji="0" lang="en-GB" sz="1400" b="1" i="0" u="none" strike="noStrike" kern="1200" cap="none" spc="0" normalizeH="0" baseline="0" noProof="0" dirty="0">
                  <a:ln>
                    <a:noFill/>
                  </a:ln>
                  <a:solidFill>
                    <a:srgbClr val="000000"/>
                  </a:solidFill>
                  <a:effectLst/>
                  <a:uLnTx/>
                  <a:uFillTx/>
                  <a:latin typeface="Arial"/>
                  <a:ea typeface="+mn-ea"/>
                  <a:cs typeface="+mn-cs"/>
                </a:rPr>
              </a:br>
              <a:r>
                <a:rPr kumimoji="0" lang="en-GB" sz="1400" b="1" i="0" u="none" strike="noStrike" kern="1200" cap="none" spc="0" normalizeH="0" baseline="0" noProof="0" dirty="0">
                  <a:ln>
                    <a:noFill/>
                  </a:ln>
                  <a:solidFill>
                    <a:srgbClr val="000000"/>
                  </a:solidFill>
                  <a:effectLst/>
                  <a:uLnTx/>
                  <a:uFillTx/>
                  <a:latin typeface="Arial"/>
                  <a:ea typeface="+mn-ea"/>
                  <a:cs typeface="+mn-cs"/>
                </a:rPr>
                <a:t>in t(11;14) RRMM (N=44)</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6723AD0A-039D-CCD8-72A2-27B40FE83477}"/>
                </a:ext>
              </a:extLst>
            </p:cNvPr>
            <p:cNvSpPr/>
            <p:nvPr/>
          </p:nvSpPr>
          <p:spPr>
            <a:xfrm>
              <a:off x="3118096" y="3229988"/>
              <a:ext cx="5175064" cy="1647059"/>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Analysis in first 20 patients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age 65 yrs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75% 1 prior line, 25% 2 prior lines; </a:t>
              </a:r>
              <a:r>
                <a:rPr kumimoji="0" lang="en-GB" sz="1200" b="1" i="0" u="none" strike="noStrike" kern="1200" cap="none" spc="0" normalizeH="0" baseline="0" noProof="0" dirty="0">
                  <a:ln>
                    <a:noFill/>
                  </a:ln>
                  <a:solidFill>
                    <a:srgbClr val="FF0000"/>
                  </a:solidFill>
                  <a:effectLst/>
                  <a:uLnTx/>
                  <a:uFillTx/>
                  <a:latin typeface="Arial"/>
                  <a:ea typeface="+mn-ea"/>
                  <a:cs typeface="+mn-cs"/>
                </a:rPr>
                <a:t>75% R exposed (65% R-refractory), 20% CD38 mAb-refractory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80%; 25% ≥VGPR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 ≥3 AEs 55%, including neutropenia 45%, thrombocytopenia 10%, infections 20%</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 S, et al. Blood 2025;146(Supplement 1):249.</a:t>
              </a:r>
            </a:p>
          </p:txBody>
        </p:sp>
        <p:sp>
          <p:nvSpPr>
            <p:cNvPr id="12" name="Rectangle: Rounded Corners 11">
              <a:extLst>
                <a:ext uri="{FF2B5EF4-FFF2-40B4-BE49-F238E27FC236}">
                  <a16:creationId xmlns:a16="http://schemas.microsoft.com/office/drawing/2014/main" id="{AB7E63A2-C12F-7CB9-2D8E-3EA6CB0BFEE3}"/>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131CB985-8092-C6F4-5C23-C741FC10D787}"/>
                </a:ext>
              </a:extLst>
            </p:cNvPr>
            <p:cNvPicPr>
              <a:picLocks noChangeAspect="1"/>
            </p:cNvPicPr>
            <p:nvPr/>
          </p:nvPicPr>
          <p:blipFill>
            <a:blip r:embed="rId13"/>
            <a:stretch>
              <a:fillRect/>
            </a:stretch>
          </p:blipFill>
          <p:spPr>
            <a:xfrm>
              <a:off x="2557312" y="2193620"/>
              <a:ext cx="776784" cy="780978"/>
            </a:xfrm>
            <a:prstGeom prst="rect">
              <a:avLst/>
            </a:prstGeom>
          </p:spPr>
        </p:pic>
        <p:sp>
          <p:nvSpPr>
            <p:cNvPr id="18" name="TextBox 17">
              <a:extLst>
                <a:ext uri="{FF2B5EF4-FFF2-40B4-BE49-F238E27FC236}">
                  <a16:creationId xmlns:a16="http://schemas.microsoft.com/office/drawing/2014/main" id="{1F0FAE89-061B-3F86-30E8-3E716904FE01}"/>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grpSp>
        <p:nvGrpSpPr>
          <p:cNvPr id="19" name="Group 18">
            <a:extLst>
              <a:ext uri="{FF2B5EF4-FFF2-40B4-BE49-F238E27FC236}">
                <a16:creationId xmlns:a16="http://schemas.microsoft.com/office/drawing/2014/main" id="{559B00CB-A034-A0D3-C248-C0A291E75F82}"/>
              </a:ext>
            </a:extLst>
          </p:cNvPr>
          <p:cNvGrpSpPr/>
          <p:nvPr/>
        </p:nvGrpSpPr>
        <p:grpSpPr>
          <a:xfrm>
            <a:off x="6119376" y="2361663"/>
            <a:ext cx="5951098" cy="3445533"/>
            <a:chOff x="2498747" y="2104924"/>
            <a:chExt cx="5951098" cy="3445533"/>
          </a:xfrm>
        </p:grpSpPr>
        <p:sp>
          <p:nvSpPr>
            <p:cNvPr id="20" name="Rectangle: Rounded Corners 19">
              <a:extLst>
                <a:ext uri="{FF2B5EF4-FFF2-40B4-BE49-F238E27FC236}">
                  <a16:creationId xmlns:a16="http://schemas.microsoft.com/office/drawing/2014/main" id="{5D9C8075-2A1B-1B55-180F-0F806DED1D54}"/>
                </a:ext>
              </a:extLst>
            </p:cNvPr>
            <p:cNvSpPr/>
            <p:nvPr/>
          </p:nvSpPr>
          <p:spPr>
            <a:xfrm>
              <a:off x="2929039" y="2497413"/>
              <a:ext cx="5520806" cy="3053044"/>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4C63553D-78C1-26E8-98C8-6EA3000BF89C}"/>
                </a:ext>
              </a:extLst>
            </p:cNvPr>
            <p:cNvSpPr/>
            <p:nvPr/>
          </p:nvSpPr>
          <p:spPr>
            <a:xfrm>
              <a:off x="3118096" y="278537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Iber maintenance post salvage ASCT</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EBB61741-149E-D01B-9E37-D7A9B00596F2}"/>
                </a:ext>
              </a:extLst>
            </p:cNvPr>
            <p:cNvSpPr/>
            <p:nvPr/>
          </p:nvSpPr>
          <p:spPr>
            <a:xfrm>
              <a:off x="3118096" y="3229988"/>
              <a:ext cx="5175064" cy="221422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15 patients with RRMM undergoing salvage ASCT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age 61 yrs; 66% high-risk cytogenetics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2 prior lines; 73% triple-class 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Post salvage ASCT: 7% CR/MRD-neg, 33% CR/MRD-</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13% VGPR, 33% PR, 14% SD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15.4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Best response to iberdomide: 25% CR/MRD-neg, 25% VGPR, 25% PR, 25% SD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from start of iberdomide 9.3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 3 AEs: 1 neutropenia, 2 maculopapular rash, 3 infections</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Tijaro</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Ovalle N, et al. Blood 2025;146(Supplement 1):4048.</a:t>
              </a:r>
            </a:p>
          </p:txBody>
        </p:sp>
        <p:sp>
          <p:nvSpPr>
            <p:cNvPr id="23" name="Rectangle: Rounded Corners 22">
              <a:extLst>
                <a:ext uri="{FF2B5EF4-FFF2-40B4-BE49-F238E27FC236}">
                  <a16:creationId xmlns:a16="http://schemas.microsoft.com/office/drawing/2014/main" id="{5F46CCCD-E6DC-39D7-26F0-9057DFA05A50}"/>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88C9DCDE-05BB-1905-82E4-A7B9BCC01FC0}"/>
                </a:ext>
              </a:extLst>
            </p:cNvPr>
            <p:cNvPicPr>
              <a:picLocks noChangeAspect="1"/>
            </p:cNvPicPr>
            <p:nvPr/>
          </p:nvPicPr>
          <p:blipFill>
            <a:blip r:embed="rId13"/>
            <a:stretch>
              <a:fillRect/>
            </a:stretch>
          </p:blipFill>
          <p:spPr>
            <a:xfrm>
              <a:off x="2557312" y="2193620"/>
              <a:ext cx="776784" cy="780978"/>
            </a:xfrm>
            <a:prstGeom prst="rect">
              <a:avLst/>
            </a:prstGeom>
          </p:spPr>
        </p:pic>
        <p:sp>
          <p:nvSpPr>
            <p:cNvPr id="33" name="TextBox 32">
              <a:extLst>
                <a:ext uri="{FF2B5EF4-FFF2-40B4-BE49-F238E27FC236}">
                  <a16:creationId xmlns:a16="http://schemas.microsoft.com/office/drawing/2014/main" id="{71E5C316-6A0C-1A82-0C2F-D5AABC2CF10B}"/>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Tree>
    <p:extLst>
      <p:ext uri="{BB962C8B-B14F-4D97-AF65-F5344CB8AC3E}">
        <p14:creationId xmlns:p14="http://schemas.microsoft.com/office/powerpoint/2010/main" val="17387884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4">
                                            <p:graphicEl>
                                              <a:dgm id="{344929E4-4E95-45E4-9D61-AEDEF92FDE79}"/>
                                            </p:graphicEl>
                                          </p:spTgt>
                                        </p:tgtEl>
                                        <p:attrNameLst>
                                          <p:attrName>style.visibility</p:attrName>
                                        </p:attrNameLst>
                                      </p:cBhvr>
                                      <p:to>
                                        <p:strVal val="visible"/>
                                      </p:to>
                                    </p:set>
                                    <p:animEffect transition="in" filter="fade">
                                      <p:cBhvr>
                                        <p:cTn id="23" dur="1000"/>
                                        <p:tgtEl>
                                          <p:spTgt spid="14">
                                            <p:graphicEl>
                                              <a:dgm id="{344929E4-4E95-45E4-9D61-AEDEF92FDE79}"/>
                                            </p:graphicEl>
                                          </p:spTgt>
                                        </p:tgtEl>
                                      </p:cBhvr>
                                    </p:animEffect>
                                    <p:anim calcmode="lin" valueType="num">
                                      <p:cBhvr>
                                        <p:cTn id="24" dur="1000" fill="hold"/>
                                        <p:tgtEl>
                                          <p:spTgt spid="14">
                                            <p:graphicEl>
                                              <a:dgm id="{344929E4-4E95-45E4-9D61-AEDEF92FDE79}"/>
                                            </p:graphicEl>
                                          </p:spTgt>
                                        </p:tgtEl>
                                        <p:attrNameLst>
                                          <p:attrName>ppt_x</p:attrName>
                                        </p:attrNameLst>
                                      </p:cBhvr>
                                      <p:tavLst>
                                        <p:tav tm="0">
                                          <p:val>
                                            <p:strVal val="#ppt_x"/>
                                          </p:val>
                                        </p:tav>
                                        <p:tav tm="100000">
                                          <p:val>
                                            <p:strVal val="#ppt_x"/>
                                          </p:val>
                                        </p:tav>
                                      </p:tavLst>
                                    </p:anim>
                                    <p:anim calcmode="lin" valueType="num">
                                      <p:cBhvr>
                                        <p:cTn id="25" dur="1000" fill="hold"/>
                                        <p:tgtEl>
                                          <p:spTgt spid="14">
                                            <p:graphicEl>
                                              <a:dgm id="{344929E4-4E95-45E4-9D61-AEDEF92FDE79}"/>
                                            </p:graphic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graphicEl>
                                              <a:dgm id="{7A6D1863-9B0F-47E6-AD41-97899B63A1A4}"/>
                                            </p:graphicEl>
                                          </p:spTgt>
                                        </p:tgtEl>
                                        <p:attrNameLst>
                                          <p:attrName>style.visibility</p:attrName>
                                        </p:attrNameLst>
                                      </p:cBhvr>
                                      <p:to>
                                        <p:strVal val="visible"/>
                                      </p:to>
                                    </p:set>
                                    <p:animEffect transition="in" filter="fade">
                                      <p:cBhvr>
                                        <p:cTn id="28" dur="1000"/>
                                        <p:tgtEl>
                                          <p:spTgt spid="14">
                                            <p:graphicEl>
                                              <a:dgm id="{7A6D1863-9B0F-47E6-AD41-97899B63A1A4}"/>
                                            </p:graphicEl>
                                          </p:spTgt>
                                        </p:tgtEl>
                                      </p:cBhvr>
                                    </p:animEffect>
                                    <p:anim calcmode="lin" valueType="num">
                                      <p:cBhvr>
                                        <p:cTn id="29" dur="1000" fill="hold"/>
                                        <p:tgtEl>
                                          <p:spTgt spid="14">
                                            <p:graphicEl>
                                              <a:dgm id="{7A6D1863-9B0F-47E6-AD41-97899B63A1A4}"/>
                                            </p:graphicEl>
                                          </p:spTgt>
                                        </p:tgtEl>
                                        <p:attrNameLst>
                                          <p:attrName>ppt_x</p:attrName>
                                        </p:attrNameLst>
                                      </p:cBhvr>
                                      <p:tavLst>
                                        <p:tav tm="0">
                                          <p:val>
                                            <p:strVal val="#ppt_x"/>
                                          </p:val>
                                        </p:tav>
                                        <p:tav tm="100000">
                                          <p:val>
                                            <p:strVal val="#ppt_x"/>
                                          </p:val>
                                        </p:tav>
                                      </p:tavLst>
                                    </p:anim>
                                    <p:anim calcmode="lin" valueType="num">
                                      <p:cBhvr>
                                        <p:cTn id="30" dur="1000" fill="hold"/>
                                        <p:tgtEl>
                                          <p:spTgt spid="14">
                                            <p:graphicEl>
                                              <a:dgm id="{7A6D1863-9B0F-47E6-AD41-97899B63A1A4}"/>
                                            </p:graphic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graphicEl>
                                              <a:dgm id="{1F450FD7-9C86-47E5-AE4F-EFA6805A3EF1}"/>
                                            </p:graphicEl>
                                          </p:spTgt>
                                        </p:tgtEl>
                                        <p:attrNameLst>
                                          <p:attrName>style.visibility</p:attrName>
                                        </p:attrNameLst>
                                      </p:cBhvr>
                                      <p:to>
                                        <p:strVal val="visible"/>
                                      </p:to>
                                    </p:set>
                                    <p:animEffect transition="in" filter="fade">
                                      <p:cBhvr>
                                        <p:cTn id="33" dur="1000"/>
                                        <p:tgtEl>
                                          <p:spTgt spid="17">
                                            <p:graphicEl>
                                              <a:dgm id="{1F450FD7-9C86-47E5-AE4F-EFA6805A3EF1}"/>
                                            </p:graphicEl>
                                          </p:spTgt>
                                        </p:tgtEl>
                                      </p:cBhvr>
                                    </p:animEffect>
                                    <p:anim calcmode="lin" valueType="num">
                                      <p:cBhvr>
                                        <p:cTn id="34" dur="1000" fill="hold"/>
                                        <p:tgtEl>
                                          <p:spTgt spid="17">
                                            <p:graphicEl>
                                              <a:dgm id="{1F450FD7-9C86-47E5-AE4F-EFA6805A3EF1}"/>
                                            </p:graphicEl>
                                          </p:spTgt>
                                        </p:tgtEl>
                                        <p:attrNameLst>
                                          <p:attrName>ppt_x</p:attrName>
                                        </p:attrNameLst>
                                      </p:cBhvr>
                                      <p:tavLst>
                                        <p:tav tm="0">
                                          <p:val>
                                            <p:strVal val="#ppt_x"/>
                                          </p:val>
                                        </p:tav>
                                        <p:tav tm="100000">
                                          <p:val>
                                            <p:strVal val="#ppt_x"/>
                                          </p:val>
                                        </p:tav>
                                      </p:tavLst>
                                    </p:anim>
                                    <p:anim calcmode="lin" valueType="num">
                                      <p:cBhvr>
                                        <p:cTn id="35" dur="1000" fill="hold"/>
                                        <p:tgtEl>
                                          <p:spTgt spid="17">
                                            <p:graphicEl>
                                              <a:dgm id="{1F450FD7-9C86-47E5-AE4F-EFA6805A3EF1}"/>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graphicEl>
                                              <a:dgm id="{A9B6437E-E8D8-485B-9CA9-8E406205C2F8}"/>
                                            </p:graphicEl>
                                          </p:spTgt>
                                        </p:tgtEl>
                                        <p:attrNameLst>
                                          <p:attrName>style.visibility</p:attrName>
                                        </p:attrNameLst>
                                      </p:cBhvr>
                                      <p:to>
                                        <p:strVal val="visible"/>
                                      </p:to>
                                    </p:set>
                                    <p:animEffect transition="in" filter="fade">
                                      <p:cBhvr>
                                        <p:cTn id="38" dur="1000"/>
                                        <p:tgtEl>
                                          <p:spTgt spid="17">
                                            <p:graphicEl>
                                              <a:dgm id="{A9B6437E-E8D8-485B-9CA9-8E406205C2F8}"/>
                                            </p:graphicEl>
                                          </p:spTgt>
                                        </p:tgtEl>
                                      </p:cBhvr>
                                    </p:animEffect>
                                    <p:anim calcmode="lin" valueType="num">
                                      <p:cBhvr>
                                        <p:cTn id="39" dur="1000" fill="hold"/>
                                        <p:tgtEl>
                                          <p:spTgt spid="17">
                                            <p:graphicEl>
                                              <a:dgm id="{A9B6437E-E8D8-485B-9CA9-8E406205C2F8}"/>
                                            </p:graphicEl>
                                          </p:spTgt>
                                        </p:tgtEl>
                                        <p:attrNameLst>
                                          <p:attrName>ppt_x</p:attrName>
                                        </p:attrNameLst>
                                      </p:cBhvr>
                                      <p:tavLst>
                                        <p:tav tm="0">
                                          <p:val>
                                            <p:strVal val="#ppt_x"/>
                                          </p:val>
                                        </p:tav>
                                        <p:tav tm="100000">
                                          <p:val>
                                            <p:strVal val="#ppt_x"/>
                                          </p:val>
                                        </p:tav>
                                      </p:tavLst>
                                    </p:anim>
                                    <p:anim calcmode="lin" valueType="num">
                                      <p:cBhvr>
                                        <p:cTn id="40" dur="1000" fill="hold"/>
                                        <p:tgtEl>
                                          <p:spTgt spid="17">
                                            <p:graphicEl>
                                              <a:dgm id="{A9B6437E-E8D8-485B-9CA9-8E406205C2F8}"/>
                                            </p:graphic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4">
                                            <p:graphicEl>
                                              <a:dgm id="{D34A0023-7854-44C6-A67E-54F970E278D7}"/>
                                            </p:graphicEl>
                                          </p:spTgt>
                                        </p:tgtEl>
                                        <p:attrNameLst>
                                          <p:attrName>style.visibility</p:attrName>
                                        </p:attrNameLst>
                                      </p:cBhvr>
                                      <p:to>
                                        <p:strVal val="visible"/>
                                      </p:to>
                                    </p:set>
                                    <p:animEffect transition="in" filter="fade">
                                      <p:cBhvr>
                                        <p:cTn id="44" dur="1000"/>
                                        <p:tgtEl>
                                          <p:spTgt spid="14">
                                            <p:graphicEl>
                                              <a:dgm id="{D34A0023-7854-44C6-A67E-54F970E278D7}"/>
                                            </p:graphicEl>
                                          </p:spTgt>
                                        </p:tgtEl>
                                      </p:cBhvr>
                                    </p:animEffect>
                                    <p:anim calcmode="lin" valueType="num">
                                      <p:cBhvr>
                                        <p:cTn id="45" dur="1000" fill="hold"/>
                                        <p:tgtEl>
                                          <p:spTgt spid="14">
                                            <p:graphicEl>
                                              <a:dgm id="{D34A0023-7854-44C6-A67E-54F970E278D7}"/>
                                            </p:graphicEl>
                                          </p:spTgt>
                                        </p:tgtEl>
                                        <p:attrNameLst>
                                          <p:attrName>ppt_x</p:attrName>
                                        </p:attrNameLst>
                                      </p:cBhvr>
                                      <p:tavLst>
                                        <p:tav tm="0">
                                          <p:val>
                                            <p:strVal val="#ppt_x"/>
                                          </p:val>
                                        </p:tav>
                                        <p:tav tm="100000">
                                          <p:val>
                                            <p:strVal val="#ppt_x"/>
                                          </p:val>
                                        </p:tav>
                                      </p:tavLst>
                                    </p:anim>
                                    <p:anim calcmode="lin" valueType="num">
                                      <p:cBhvr>
                                        <p:cTn id="46" dur="1000" fill="hold"/>
                                        <p:tgtEl>
                                          <p:spTgt spid="14">
                                            <p:graphicEl>
                                              <a:dgm id="{D34A0023-7854-44C6-A67E-54F970E278D7}"/>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graphicEl>
                                              <a:dgm id="{3B995B59-FDAF-4738-8D07-2853B49DB2AD}"/>
                                            </p:graphicEl>
                                          </p:spTgt>
                                        </p:tgtEl>
                                        <p:attrNameLst>
                                          <p:attrName>style.visibility</p:attrName>
                                        </p:attrNameLst>
                                      </p:cBhvr>
                                      <p:to>
                                        <p:strVal val="visible"/>
                                      </p:to>
                                    </p:set>
                                    <p:animEffect transition="in" filter="fade">
                                      <p:cBhvr>
                                        <p:cTn id="49" dur="1000"/>
                                        <p:tgtEl>
                                          <p:spTgt spid="14">
                                            <p:graphicEl>
                                              <a:dgm id="{3B995B59-FDAF-4738-8D07-2853B49DB2AD}"/>
                                            </p:graphicEl>
                                          </p:spTgt>
                                        </p:tgtEl>
                                      </p:cBhvr>
                                    </p:animEffect>
                                    <p:anim calcmode="lin" valueType="num">
                                      <p:cBhvr>
                                        <p:cTn id="50" dur="1000" fill="hold"/>
                                        <p:tgtEl>
                                          <p:spTgt spid="14">
                                            <p:graphicEl>
                                              <a:dgm id="{3B995B59-FDAF-4738-8D07-2853B49DB2AD}"/>
                                            </p:graphicEl>
                                          </p:spTgt>
                                        </p:tgtEl>
                                        <p:attrNameLst>
                                          <p:attrName>ppt_x</p:attrName>
                                        </p:attrNameLst>
                                      </p:cBhvr>
                                      <p:tavLst>
                                        <p:tav tm="0">
                                          <p:val>
                                            <p:strVal val="#ppt_x"/>
                                          </p:val>
                                        </p:tav>
                                        <p:tav tm="100000">
                                          <p:val>
                                            <p:strVal val="#ppt_x"/>
                                          </p:val>
                                        </p:tav>
                                      </p:tavLst>
                                    </p:anim>
                                    <p:anim calcmode="lin" valueType="num">
                                      <p:cBhvr>
                                        <p:cTn id="51" dur="1000" fill="hold"/>
                                        <p:tgtEl>
                                          <p:spTgt spid="14">
                                            <p:graphicEl>
                                              <a:dgm id="{3B995B59-FDAF-4738-8D07-2853B49DB2AD}"/>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graphicEl>
                                              <a:dgm id="{CBF83017-91F4-436A-B2B1-72A378BBFBC7}"/>
                                            </p:graphicEl>
                                          </p:spTgt>
                                        </p:tgtEl>
                                        <p:attrNameLst>
                                          <p:attrName>style.visibility</p:attrName>
                                        </p:attrNameLst>
                                      </p:cBhvr>
                                      <p:to>
                                        <p:strVal val="visible"/>
                                      </p:to>
                                    </p:set>
                                    <p:animEffect transition="in" filter="fade">
                                      <p:cBhvr>
                                        <p:cTn id="54" dur="1000"/>
                                        <p:tgtEl>
                                          <p:spTgt spid="17">
                                            <p:graphicEl>
                                              <a:dgm id="{CBF83017-91F4-436A-B2B1-72A378BBFBC7}"/>
                                            </p:graphicEl>
                                          </p:spTgt>
                                        </p:tgtEl>
                                      </p:cBhvr>
                                    </p:animEffect>
                                    <p:anim calcmode="lin" valueType="num">
                                      <p:cBhvr>
                                        <p:cTn id="55" dur="1000" fill="hold"/>
                                        <p:tgtEl>
                                          <p:spTgt spid="17">
                                            <p:graphicEl>
                                              <a:dgm id="{CBF83017-91F4-436A-B2B1-72A378BBFBC7}"/>
                                            </p:graphicEl>
                                          </p:spTgt>
                                        </p:tgtEl>
                                        <p:attrNameLst>
                                          <p:attrName>ppt_x</p:attrName>
                                        </p:attrNameLst>
                                      </p:cBhvr>
                                      <p:tavLst>
                                        <p:tav tm="0">
                                          <p:val>
                                            <p:strVal val="#ppt_x"/>
                                          </p:val>
                                        </p:tav>
                                        <p:tav tm="100000">
                                          <p:val>
                                            <p:strVal val="#ppt_x"/>
                                          </p:val>
                                        </p:tav>
                                      </p:tavLst>
                                    </p:anim>
                                    <p:anim calcmode="lin" valueType="num">
                                      <p:cBhvr>
                                        <p:cTn id="56" dur="1000" fill="hold"/>
                                        <p:tgtEl>
                                          <p:spTgt spid="17">
                                            <p:graphicEl>
                                              <a:dgm id="{CBF83017-91F4-436A-B2B1-72A378BBFBC7}"/>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graphicEl>
                                              <a:dgm id="{EBC13D0A-A01F-4948-BA15-9DB5B8062801}"/>
                                            </p:graphicEl>
                                          </p:spTgt>
                                        </p:tgtEl>
                                        <p:attrNameLst>
                                          <p:attrName>style.visibility</p:attrName>
                                        </p:attrNameLst>
                                      </p:cBhvr>
                                      <p:to>
                                        <p:strVal val="visible"/>
                                      </p:to>
                                    </p:set>
                                    <p:animEffect transition="in" filter="fade">
                                      <p:cBhvr>
                                        <p:cTn id="59" dur="1000"/>
                                        <p:tgtEl>
                                          <p:spTgt spid="17">
                                            <p:graphicEl>
                                              <a:dgm id="{EBC13D0A-A01F-4948-BA15-9DB5B8062801}"/>
                                            </p:graphicEl>
                                          </p:spTgt>
                                        </p:tgtEl>
                                      </p:cBhvr>
                                    </p:animEffect>
                                    <p:anim calcmode="lin" valueType="num">
                                      <p:cBhvr>
                                        <p:cTn id="60" dur="1000" fill="hold"/>
                                        <p:tgtEl>
                                          <p:spTgt spid="17">
                                            <p:graphicEl>
                                              <a:dgm id="{EBC13D0A-A01F-4948-BA15-9DB5B8062801}"/>
                                            </p:graphicEl>
                                          </p:spTgt>
                                        </p:tgtEl>
                                        <p:attrNameLst>
                                          <p:attrName>ppt_x</p:attrName>
                                        </p:attrNameLst>
                                      </p:cBhvr>
                                      <p:tavLst>
                                        <p:tav tm="0">
                                          <p:val>
                                            <p:strVal val="#ppt_x"/>
                                          </p:val>
                                        </p:tav>
                                        <p:tav tm="100000">
                                          <p:val>
                                            <p:strVal val="#ppt_x"/>
                                          </p:val>
                                        </p:tav>
                                      </p:tavLst>
                                    </p:anim>
                                    <p:anim calcmode="lin" valueType="num">
                                      <p:cBhvr>
                                        <p:cTn id="61" dur="1000" fill="hold"/>
                                        <p:tgtEl>
                                          <p:spTgt spid="17">
                                            <p:graphicEl>
                                              <a:dgm id="{EBC13D0A-A01F-4948-BA15-9DB5B8062801}"/>
                                            </p:graphicEl>
                                          </p:spTgt>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14">
                                            <p:graphicEl>
                                              <a:dgm id="{27BFA207-C3CD-4147-B782-73135C9CA0D6}"/>
                                            </p:graphicEl>
                                          </p:spTgt>
                                        </p:tgtEl>
                                        <p:attrNameLst>
                                          <p:attrName>style.visibility</p:attrName>
                                        </p:attrNameLst>
                                      </p:cBhvr>
                                      <p:to>
                                        <p:strVal val="visible"/>
                                      </p:to>
                                    </p:set>
                                    <p:animEffect transition="in" filter="fade">
                                      <p:cBhvr>
                                        <p:cTn id="65" dur="1000"/>
                                        <p:tgtEl>
                                          <p:spTgt spid="14">
                                            <p:graphicEl>
                                              <a:dgm id="{27BFA207-C3CD-4147-B782-73135C9CA0D6}"/>
                                            </p:graphicEl>
                                          </p:spTgt>
                                        </p:tgtEl>
                                      </p:cBhvr>
                                    </p:animEffect>
                                    <p:anim calcmode="lin" valueType="num">
                                      <p:cBhvr>
                                        <p:cTn id="66" dur="1000" fill="hold"/>
                                        <p:tgtEl>
                                          <p:spTgt spid="14">
                                            <p:graphicEl>
                                              <a:dgm id="{27BFA207-C3CD-4147-B782-73135C9CA0D6}"/>
                                            </p:graphicEl>
                                          </p:spTgt>
                                        </p:tgtEl>
                                        <p:attrNameLst>
                                          <p:attrName>ppt_x</p:attrName>
                                        </p:attrNameLst>
                                      </p:cBhvr>
                                      <p:tavLst>
                                        <p:tav tm="0">
                                          <p:val>
                                            <p:strVal val="#ppt_x"/>
                                          </p:val>
                                        </p:tav>
                                        <p:tav tm="100000">
                                          <p:val>
                                            <p:strVal val="#ppt_x"/>
                                          </p:val>
                                        </p:tav>
                                      </p:tavLst>
                                    </p:anim>
                                    <p:anim calcmode="lin" valueType="num">
                                      <p:cBhvr>
                                        <p:cTn id="67" dur="1000" fill="hold"/>
                                        <p:tgtEl>
                                          <p:spTgt spid="14">
                                            <p:graphicEl>
                                              <a:dgm id="{27BFA207-C3CD-4147-B782-73135C9CA0D6}"/>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4">
                                            <p:graphicEl>
                                              <a:dgm id="{AB49E70D-4ED4-4AF2-AB82-A9ADAC1EF3CC}"/>
                                            </p:graphicEl>
                                          </p:spTgt>
                                        </p:tgtEl>
                                        <p:attrNameLst>
                                          <p:attrName>style.visibility</p:attrName>
                                        </p:attrNameLst>
                                      </p:cBhvr>
                                      <p:to>
                                        <p:strVal val="visible"/>
                                      </p:to>
                                    </p:set>
                                    <p:animEffect transition="in" filter="fade">
                                      <p:cBhvr>
                                        <p:cTn id="70" dur="1000"/>
                                        <p:tgtEl>
                                          <p:spTgt spid="14">
                                            <p:graphicEl>
                                              <a:dgm id="{AB49E70D-4ED4-4AF2-AB82-A9ADAC1EF3CC}"/>
                                            </p:graphicEl>
                                          </p:spTgt>
                                        </p:tgtEl>
                                      </p:cBhvr>
                                    </p:animEffect>
                                    <p:anim calcmode="lin" valueType="num">
                                      <p:cBhvr>
                                        <p:cTn id="71" dur="1000" fill="hold"/>
                                        <p:tgtEl>
                                          <p:spTgt spid="14">
                                            <p:graphicEl>
                                              <a:dgm id="{AB49E70D-4ED4-4AF2-AB82-A9ADAC1EF3CC}"/>
                                            </p:graphicEl>
                                          </p:spTgt>
                                        </p:tgtEl>
                                        <p:attrNameLst>
                                          <p:attrName>ppt_x</p:attrName>
                                        </p:attrNameLst>
                                      </p:cBhvr>
                                      <p:tavLst>
                                        <p:tav tm="0">
                                          <p:val>
                                            <p:strVal val="#ppt_x"/>
                                          </p:val>
                                        </p:tav>
                                        <p:tav tm="100000">
                                          <p:val>
                                            <p:strVal val="#ppt_x"/>
                                          </p:val>
                                        </p:tav>
                                      </p:tavLst>
                                    </p:anim>
                                    <p:anim calcmode="lin" valueType="num">
                                      <p:cBhvr>
                                        <p:cTn id="72" dur="1000" fill="hold"/>
                                        <p:tgtEl>
                                          <p:spTgt spid="14">
                                            <p:graphicEl>
                                              <a:dgm id="{AB49E70D-4ED4-4AF2-AB82-A9ADAC1EF3CC}"/>
                                            </p:graphic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graphicEl>
                                              <a:dgm id="{1FF3B8CF-1A7A-4247-BFE8-03730609F0EC}"/>
                                            </p:graphicEl>
                                          </p:spTgt>
                                        </p:tgtEl>
                                        <p:attrNameLst>
                                          <p:attrName>style.visibility</p:attrName>
                                        </p:attrNameLst>
                                      </p:cBhvr>
                                      <p:to>
                                        <p:strVal val="visible"/>
                                      </p:to>
                                    </p:set>
                                    <p:animEffect transition="in" filter="fade">
                                      <p:cBhvr>
                                        <p:cTn id="75" dur="1000"/>
                                        <p:tgtEl>
                                          <p:spTgt spid="17">
                                            <p:graphicEl>
                                              <a:dgm id="{1FF3B8CF-1A7A-4247-BFE8-03730609F0EC}"/>
                                            </p:graphicEl>
                                          </p:spTgt>
                                        </p:tgtEl>
                                      </p:cBhvr>
                                    </p:animEffect>
                                    <p:anim calcmode="lin" valueType="num">
                                      <p:cBhvr>
                                        <p:cTn id="76" dur="1000" fill="hold"/>
                                        <p:tgtEl>
                                          <p:spTgt spid="17">
                                            <p:graphicEl>
                                              <a:dgm id="{1FF3B8CF-1A7A-4247-BFE8-03730609F0EC}"/>
                                            </p:graphicEl>
                                          </p:spTgt>
                                        </p:tgtEl>
                                        <p:attrNameLst>
                                          <p:attrName>ppt_x</p:attrName>
                                        </p:attrNameLst>
                                      </p:cBhvr>
                                      <p:tavLst>
                                        <p:tav tm="0">
                                          <p:val>
                                            <p:strVal val="#ppt_x"/>
                                          </p:val>
                                        </p:tav>
                                        <p:tav tm="100000">
                                          <p:val>
                                            <p:strVal val="#ppt_x"/>
                                          </p:val>
                                        </p:tav>
                                      </p:tavLst>
                                    </p:anim>
                                    <p:anim calcmode="lin" valueType="num">
                                      <p:cBhvr>
                                        <p:cTn id="77" dur="1000" fill="hold"/>
                                        <p:tgtEl>
                                          <p:spTgt spid="17">
                                            <p:graphicEl>
                                              <a:dgm id="{1FF3B8CF-1A7A-4247-BFE8-03730609F0EC}"/>
                                            </p:graphic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graphicEl>
                                              <a:dgm id="{931B7084-B083-49AD-811D-7EEF1D239D43}"/>
                                            </p:graphicEl>
                                          </p:spTgt>
                                        </p:tgtEl>
                                        <p:attrNameLst>
                                          <p:attrName>style.visibility</p:attrName>
                                        </p:attrNameLst>
                                      </p:cBhvr>
                                      <p:to>
                                        <p:strVal val="visible"/>
                                      </p:to>
                                    </p:set>
                                    <p:animEffect transition="in" filter="fade">
                                      <p:cBhvr>
                                        <p:cTn id="80" dur="1000"/>
                                        <p:tgtEl>
                                          <p:spTgt spid="17">
                                            <p:graphicEl>
                                              <a:dgm id="{931B7084-B083-49AD-811D-7EEF1D239D43}"/>
                                            </p:graphicEl>
                                          </p:spTgt>
                                        </p:tgtEl>
                                      </p:cBhvr>
                                    </p:animEffect>
                                    <p:anim calcmode="lin" valueType="num">
                                      <p:cBhvr>
                                        <p:cTn id="81" dur="1000" fill="hold"/>
                                        <p:tgtEl>
                                          <p:spTgt spid="17">
                                            <p:graphicEl>
                                              <a:dgm id="{931B7084-B083-49AD-811D-7EEF1D239D43}"/>
                                            </p:graphicEl>
                                          </p:spTgt>
                                        </p:tgtEl>
                                        <p:attrNameLst>
                                          <p:attrName>ppt_x</p:attrName>
                                        </p:attrNameLst>
                                      </p:cBhvr>
                                      <p:tavLst>
                                        <p:tav tm="0">
                                          <p:val>
                                            <p:strVal val="#ppt_x"/>
                                          </p:val>
                                        </p:tav>
                                        <p:tav tm="100000">
                                          <p:val>
                                            <p:strVal val="#ppt_x"/>
                                          </p:val>
                                        </p:tav>
                                      </p:tavLst>
                                    </p:anim>
                                    <p:anim calcmode="lin" valueType="num">
                                      <p:cBhvr>
                                        <p:cTn id="82" dur="1000" fill="hold"/>
                                        <p:tgtEl>
                                          <p:spTgt spid="17">
                                            <p:graphicEl>
                                              <a:dgm id="{931B7084-B083-49AD-811D-7EEF1D239D43}"/>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1000"/>
                                        <p:tgtEl>
                                          <p:spTgt spid="19"/>
                                        </p:tgtEl>
                                      </p:cBhvr>
                                    </p:animEffect>
                                    <p:anim calcmode="lin" valueType="num">
                                      <p:cBhvr>
                                        <p:cTn id="95" dur="1000" fill="hold"/>
                                        <p:tgtEl>
                                          <p:spTgt spid="19"/>
                                        </p:tgtEl>
                                        <p:attrNameLst>
                                          <p:attrName>ppt_x</p:attrName>
                                        </p:attrNameLst>
                                      </p:cBhvr>
                                      <p:tavLst>
                                        <p:tav tm="0">
                                          <p:val>
                                            <p:strVal val="#ppt_x"/>
                                          </p:val>
                                        </p:tav>
                                        <p:tav tm="100000">
                                          <p:val>
                                            <p:strVal val="#ppt_x"/>
                                          </p:val>
                                        </p:tav>
                                      </p:tavLst>
                                    </p:anim>
                                    <p:anim calcmode="lin" valueType="num">
                                      <p:cBhvr>
                                        <p:cTn id="9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P spid="15" grpId="0" animBg="1"/>
      <p:bldP spid="16" grpId="0" animBg="1"/>
      <p:bldGraphic spid="17" grpId="0" uiExpand="1">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134A8-EC2D-6482-6B70-84F5734E537E}"/>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DF73C7E-B5D6-3CE8-ACB1-4CD7802AFBEF}"/>
              </a:ext>
            </a:extLst>
          </p:cNvPr>
          <p:cNvSpPr/>
          <p:nvPr/>
        </p:nvSpPr>
        <p:spPr bwMode="auto">
          <a:xfrm>
            <a:off x="1191363" y="3329681"/>
            <a:ext cx="9807134" cy="824224"/>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t>Mezigdomide / iberdomide: potential strategy for overcoming immune exhaustion</a:t>
            </a:r>
            <a:b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t>Use of T cell ‘energizing’ agents in combination with/after T cell exhausting agents</a:t>
            </a:r>
          </a:p>
        </p:txBody>
      </p:sp>
      <p:sp>
        <p:nvSpPr>
          <p:cNvPr id="2" name="Title 1">
            <a:extLst>
              <a:ext uri="{FF2B5EF4-FFF2-40B4-BE49-F238E27FC236}">
                <a16:creationId xmlns:a16="http://schemas.microsoft.com/office/drawing/2014/main" id="{692FCDDC-DD50-2574-33EE-B9759ACE6239}"/>
              </a:ext>
            </a:extLst>
          </p:cNvPr>
          <p:cNvSpPr>
            <a:spLocks noGrp="1"/>
          </p:cNvSpPr>
          <p:nvPr>
            <p:ph type="title"/>
          </p:nvPr>
        </p:nvSpPr>
        <p:spPr>
          <a:xfrm>
            <a:off x="0" y="154589"/>
            <a:ext cx="12192000" cy="1020763"/>
          </a:xfrm>
        </p:spPr>
        <p:txBody>
          <a:bodyPr/>
          <a:lstStyle/>
          <a:p>
            <a:r>
              <a:rPr kumimoji="0" lang="en-GB" sz="2400" b="1" i="0" u="none" strike="noStrike" kern="0" cap="none" spc="0" normalizeH="0" baseline="0" noProof="0" dirty="0">
                <a:ln>
                  <a:noFill/>
                </a:ln>
                <a:solidFill>
                  <a:srgbClr val="FFFF00"/>
                </a:solidFill>
                <a:effectLst/>
                <a:uLnTx/>
                <a:uFillTx/>
                <a:latin typeface="Arial"/>
                <a:ea typeface="+mj-ea"/>
                <a:cs typeface="+mj-cs"/>
              </a:rPr>
              <a:t>Overcoming T-cell exhaustion</a:t>
            </a:r>
            <a:br>
              <a:rPr kumimoji="0" lang="en-GB" sz="2400" b="1" i="0" u="none" strike="noStrike" kern="0" cap="none" spc="0" normalizeH="0" baseline="0" noProof="0" dirty="0">
                <a:ln>
                  <a:noFill/>
                </a:ln>
                <a:solidFill>
                  <a:srgbClr val="FFFF00"/>
                </a:solidFill>
                <a:effectLst/>
                <a:uLnTx/>
                <a:uFillTx/>
                <a:latin typeface="Arial"/>
                <a:ea typeface="+mj-ea"/>
                <a:cs typeface="+mj-cs"/>
              </a:rPr>
            </a:br>
            <a:r>
              <a:rPr kumimoji="0" lang="en-GB" sz="3200" b="1" i="0" u="none" strike="noStrike" kern="0" cap="none" spc="0" normalizeH="0" baseline="0" noProof="0" dirty="0">
                <a:ln>
                  <a:noFill/>
                </a:ln>
                <a:solidFill>
                  <a:srgbClr val="FFFF00"/>
                </a:solidFill>
                <a:effectLst/>
                <a:uLnTx/>
                <a:uFillTx/>
                <a:latin typeface="Arial"/>
                <a:ea typeface="+mj-ea"/>
                <a:cs typeface="+mj-cs"/>
              </a:rPr>
              <a:t>Improving CAR T-cell function with CELMoDs</a:t>
            </a:r>
            <a:endParaRPr lang="en-GB" i="1" dirty="0"/>
          </a:p>
        </p:txBody>
      </p:sp>
      <p:grpSp>
        <p:nvGrpSpPr>
          <p:cNvPr id="20" name="Group 19">
            <a:extLst>
              <a:ext uri="{FF2B5EF4-FFF2-40B4-BE49-F238E27FC236}">
                <a16:creationId xmlns:a16="http://schemas.microsoft.com/office/drawing/2014/main" id="{B7402FDE-03C0-68D2-C513-1087A5B336C1}"/>
              </a:ext>
            </a:extLst>
          </p:cNvPr>
          <p:cNvGrpSpPr/>
          <p:nvPr/>
        </p:nvGrpSpPr>
        <p:grpSpPr>
          <a:xfrm>
            <a:off x="609600" y="1507058"/>
            <a:ext cx="10972800" cy="1338480"/>
            <a:chOff x="609600" y="1507058"/>
            <a:chExt cx="10972800" cy="1338480"/>
          </a:xfrm>
        </p:grpSpPr>
        <p:sp>
          <p:nvSpPr>
            <p:cNvPr id="12" name="Freeform: Shape 11">
              <a:extLst>
                <a:ext uri="{FF2B5EF4-FFF2-40B4-BE49-F238E27FC236}">
                  <a16:creationId xmlns:a16="http://schemas.microsoft.com/office/drawing/2014/main" id="{A7860BB1-CF71-2835-EAAB-34D03C9B3605}"/>
                </a:ext>
              </a:extLst>
            </p:cNvPr>
            <p:cNvSpPr/>
            <p:nvPr/>
          </p:nvSpPr>
          <p:spPr>
            <a:xfrm>
              <a:off x="609600" y="1698938"/>
              <a:ext cx="10972800" cy="1146600"/>
            </a:xfrm>
            <a:custGeom>
              <a:avLst/>
              <a:gdLst>
                <a:gd name="connsiteX0" fmla="*/ 0 w 10972800"/>
                <a:gd name="connsiteY0" fmla="*/ 0 h 1146600"/>
                <a:gd name="connsiteX1" fmla="*/ 10972800 w 10972800"/>
                <a:gd name="connsiteY1" fmla="*/ 0 h 1146600"/>
                <a:gd name="connsiteX2" fmla="*/ 10972800 w 10972800"/>
                <a:gd name="connsiteY2" fmla="*/ 1146600 h 1146600"/>
                <a:gd name="connsiteX3" fmla="*/ 0 w 10972800"/>
                <a:gd name="connsiteY3" fmla="*/ 1146600 h 1146600"/>
                <a:gd name="connsiteX4" fmla="*/ 0 w 10972800"/>
                <a:gd name="connsiteY4" fmla="*/ 0 h 114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146600">
                  <a:moveTo>
                    <a:pt x="0" y="0"/>
                  </a:moveTo>
                  <a:lnTo>
                    <a:pt x="10972800" y="0"/>
                  </a:lnTo>
                  <a:lnTo>
                    <a:pt x="10972800" y="1146600"/>
                  </a:lnTo>
                  <a:lnTo>
                    <a:pt x="0" y="1146600"/>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Evaluation of the persistence, proliferation, and activation of healthy donor-derived anti-BCMA CAR T cells in response to addition of CELMoDs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40-color spectral flow cytometry panels used to investigate dynamics of CAR T-cell phenotypes and proliferation</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Evaluation of effect of CELMoDs on antigen-specific cytokine production and cytotoxic activity of CAR T cells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536A8BD0-B73F-600C-3973-72A72876607B}"/>
                </a:ext>
              </a:extLst>
            </p:cNvPr>
            <p:cNvSpPr/>
            <p:nvPr/>
          </p:nvSpPr>
          <p:spPr>
            <a:xfrm>
              <a:off x="1158240" y="1507058"/>
              <a:ext cx="7680960" cy="383760"/>
            </a:xfrm>
            <a:custGeom>
              <a:avLst/>
              <a:gdLst>
                <a:gd name="connsiteX0" fmla="*/ 0 w 7680960"/>
                <a:gd name="connsiteY0" fmla="*/ 63961 h 383760"/>
                <a:gd name="connsiteX1" fmla="*/ 63961 w 7680960"/>
                <a:gd name="connsiteY1" fmla="*/ 0 h 383760"/>
                <a:gd name="connsiteX2" fmla="*/ 7616999 w 7680960"/>
                <a:gd name="connsiteY2" fmla="*/ 0 h 383760"/>
                <a:gd name="connsiteX3" fmla="*/ 7680960 w 7680960"/>
                <a:gd name="connsiteY3" fmla="*/ 63961 h 383760"/>
                <a:gd name="connsiteX4" fmla="*/ 7680960 w 7680960"/>
                <a:gd name="connsiteY4" fmla="*/ 319799 h 383760"/>
                <a:gd name="connsiteX5" fmla="*/ 7616999 w 7680960"/>
                <a:gd name="connsiteY5" fmla="*/ 383760 h 383760"/>
                <a:gd name="connsiteX6" fmla="*/ 63961 w 7680960"/>
                <a:gd name="connsiteY6" fmla="*/ 383760 h 383760"/>
                <a:gd name="connsiteX7" fmla="*/ 0 w 7680960"/>
                <a:gd name="connsiteY7" fmla="*/ 319799 h 383760"/>
                <a:gd name="connsiteX8" fmla="*/ 0 w 768096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GB" sz="1300" b="1" i="1"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In vitro</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evaluation of impact of mezigdomide and iberdomide</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40362E4-C5E8-87B4-F912-61A6393E80CE}"/>
              </a:ext>
            </a:extLst>
          </p:cNvPr>
          <p:cNvGrpSpPr/>
          <p:nvPr/>
        </p:nvGrpSpPr>
        <p:grpSpPr>
          <a:xfrm>
            <a:off x="609600" y="2915738"/>
            <a:ext cx="10972800" cy="1133730"/>
            <a:chOff x="609600" y="2915738"/>
            <a:chExt cx="10972800" cy="1133730"/>
          </a:xfrm>
        </p:grpSpPr>
        <p:sp>
          <p:nvSpPr>
            <p:cNvPr id="14" name="Freeform: Shape 13">
              <a:extLst>
                <a:ext uri="{FF2B5EF4-FFF2-40B4-BE49-F238E27FC236}">
                  <a16:creationId xmlns:a16="http://schemas.microsoft.com/office/drawing/2014/main" id="{E00604DF-AF52-D1C6-84A2-5BFD2DD1B631}"/>
                </a:ext>
              </a:extLst>
            </p:cNvPr>
            <p:cNvSpPr/>
            <p:nvPr/>
          </p:nvSpPr>
          <p:spPr>
            <a:xfrm>
              <a:off x="609600" y="3107618"/>
              <a:ext cx="10972800" cy="941850"/>
            </a:xfrm>
            <a:custGeom>
              <a:avLst/>
              <a:gdLst>
                <a:gd name="connsiteX0" fmla="*/ 0 w 10972800"/>
                <a:gd name="connsiteY0" fmla="*/ 0 h 941850"/>
                <a:gd name="connsiteX1" fmla="*/ 10972800 w 10972800"/>
                <a:gd name="connsiteY1" fmla="*/ 0 h 941850"/>
                <a:gd name="connsiteX2" fmla="*/ 10972800 w 10972800"/>
                <a:gd name="connsiteY2" fmla="*/ 941850 h 941850"/>
                <a:gd name="connsiteX3" fmla="*/ 0 w 10972800"/>
                <a:gd name="connsiteY3" fmla="*/ 941850 h 941850"/>
                <a:gd name="connsiteX4" fmla="*/ 0 w 10972800"/>
                <a:gd name="connsiteY4" fmla="*/ 0 h 94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941850">
                  <a:moveTo>
                    <a:pt x="0" y="0"/>
                  </a:moveTo>
                  <a:lnTo>
                    <a:pt x="10972800" y="0"/>
                  </a:lnTo>
                  <a:lnTo>
                    <a:pt x="10972800" y="941850"/>
                  </a:lnTo>
                  <a:lnTo>
                    <a:pt x="0" y="941850"/>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Significant decrease in Ikaros and </a:t>
              </a:r>
              <a:r>
                <a:rPr kumimoji="0" lang="en-GB" sz="13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Aiolos</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in CAR T cells by 24 hours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Persistence and increased viability in IL-2-starved CAR T cells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FF0000"/>
                  </a:solidFill>
                  <a:effectLst/>
                  <a:uLnTx/>
                  <a:uFillTx/>
                  <a:latin typeface="Arial"/>
                  <a:ea typeface="+mn-ea"/>
                  <a:cs typeface="+mn-cs"/>
                </a:rPr>
                <a:t>Median viability 82% vs 45% (p&lt;0.001) after CELMoD treatment</a:t>
              </a:r>
              <a:endParaRPr kumimoji="0" lang="en-GB" sz="1300" b="0" i="0" u="none" strike="noStrike" kern="1200" cap="none" spc="0" normalizeH="0" baseline="0" noProof="0" dirty="0">
                <a:ln>
                  <a:noFill/>
                </a:ln>
                <a:solidFill>
                  <a:srgbClr val="FF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9AD64065-464A-6D7F-FB01-12AFA0A4EA23}"/>
                </a:ext>
              </a:extLst>
            </p:cNvPr>
            <p:cNvSpPr/>
            <p:nvPr/>
          </p:nvSpPr>
          <p:spPr>
            <a:xfrm>
              <a:off x="1158240" y="2915738"/>
              <a:ext cx="7680960" cy="383760"/>
            </a:xfrm>
            <a:custGeom>
              <a:avLst/>
              <a:gdLst>
                <a:gd name="connsiteX0" fmla="*/ 0 w 7680960"/>
                <a:gd name="connsiteY0" fmla="*/ 63961 h 383760"/>
                <a:gd name="connsiteX1" fmla="*/ 63961 w 7680960"/>
                <a:gd name="connsiteY1" fmla="*/ 0 h 383760"/>
                <a:gd name="connsiteX2" fmla="*/ 7616999 w 7680960"/>
                <a:gd name="connsiteY2" fmla="*/ 0 h 383760"/>
                <a:gd name="connsiteX3" fmla="*/ 7680960 w 7680960"/>
                <a:gd name="connsiteY3" fmla="*/ 63961 h 383760"/>
                <a:gd name="connsiteX4" fmla="*/ 7680960 w 7680960"/>
                <a:gd name="connsiteY4" fmla="*/ 319799 h 383760"/>
                <a:gd name="connsiteX5" fmla="*/ 7616999 w 7680960"/>
                <a:gd name="connsiteY5" fmla="*/ 383760 h 383760"/>
                <a:gd name="connsiteX6" fmla="*/ 63961 w 7680960"/>
                <a:gd name="connsiteY6" fmla="*/ 383760 h 383760"/>
                <a:gd name="connsiteX7" fmla="*/ 0 w 7680960"/>
                <a:gd name="connsiteY7" fmla="*/ 319799 h 383760"/>
                <a:gd name="connsiteX8" fmla="*/ 0 w 768096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Cellular effects</a:t>
              </a:r>
              <a:endParaRPr kumimoji="0" lang="en-GB" sz="13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944600BA-BA9A-820F-2BF7-6BEE26256E8A}"/>
              </a:ext>
            </a:extLst>
          </p:cNvPr>
          <p:cNvGrpSpPr/>
          <p:nvPr/>
        </p:nvGrpSpPr>
        <p:grpSpPr>
          <a:xfrm>
            <a:off x="609600" y="4119668"/>
            <a:ext cx="10972800" cy="1113255"/>
            <a:chOff x="609600" y="4119668"/>
            <a:chExt cx="10972800" cy="1113255"/>
          </a:xfrm>
        </p:grpSpPr>
        <p:sp>
          <p:nvSpPr>
            <p:cNvPr id="16" name="Freeform: Shape 15">
              <a:extLst>
                <a:ext uri="{FF2B5EF4-FFF2-40B4-BE49-F238E27FC236}">
                  <a16:creationId xmlns:a16="http://schemas.microsoft.com/office/drawing/2014/main" id="{473636DF-FB6F-22D7-F9F4-8F751DD68815}"/>
                </a:ext>
              </a:extLst>
            </p:cNvPr>
            <p:cNvSpPr/>
            <p:nvPr/>
          </p:nvSpPr>
          <p:spPr>
            <a:xfrm>
              <a:off x="609600" y="4311548"/>
              <a:ext cx="10972800" cy="921375"/>
            </a:xfrm>
            <a:custGeom>
              <a:avLst/>
              <a:gdLst>
                <a:gd name="connsiteX0" fmla="*/ 0 w 10972800"/>
                <a:gd name="connsiteY0" fmla="*/ 0 h 921375"/>
                <a:gd name="connsiteX1" fmla="*/ 10972800 w 10972800"/>
                <a:gd name="connsiteY1" fmla="*/ 0 h 921375"/>
                <a:gd name="connsiteX2" fmla="*/ 10972800 w 10972800"/>
                <a:gd name="connsiteY2" fmla="*/ 921375 h 921375"/>
                <a:gd name="connsiteX3" fmla="*/ 0 w 10972800"/>
                <a:gd name="connsiteY3" fmla="*/ 921375 h 921375"/>
                <a:gd name="connsiteX4" fmla="*/ 0 w 10972800"/>
                <a:gd name="connsiteY4" fmla="*/ 0 h 92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921375">
                  <a:moveTo>
                    <a:pt x="0" y="0"/>
                  </a:moveTo>
                  <a:lnTo>
                    <a:pt x="10972800" y="0"/>
                  </a:lnTo>
                  <a:lnTo>
                    <a:pt x="10972800" y="921375"/>
                  </a:lnTo>
                  <a:lnTo>
                    <a:pt x="0" y="921375"/>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Mezigdomide tripled and iberdomide doubled presence of activation markers HLA-DR and CD69</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FF0000"/>
                  </a:solidFill>
                  <a:effectLst/>
                  <a:uLnTx/>
                  <a:uFillTx/>
                  <a:latin typeface="Arial"/>
                  <a:ea typeface="+mn-ea"/>
                  <a:cs typeface="+mn-cs"/>
                </a:rPr>
                <a:t>CELMoDs during CAR T cell transduction doubled production of effector memory phenotype CAR T cells, potentially promoting survival and function</a:t>
              </a:r>
              <a:endParaRPr kumimoji="0" lang="en-GB" sz="1300" b="0" i="0" u="none" strike="noStrike" kern="1200" cap="none" spc="0" normalizeH="0" baseline="0" noProof="0" dirty="0">
                <a:ln>
                  <a:noFill/>
                </a:ln>
                <a:solidFill>
                  <a:srgbClr val="FF0000"/>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44E93E76-0E0A-595A-C027-EC9CFFDEF962}"/>
                </a:ext>
              </a:extLst>
            </p:cNvPr>
            <p:cNvSpPr/>
            <p:nvPr/>
          </p:nvSpPr>
          <p:spPr>
            <a:xfrm>
              <a:off x="1158240" y="4119668"/>
              <a:ext cx="7680960" cy="383760"/>
            </a:xfrm>
            <a:custGeom>
              <a:avLst/>
              <a:gdLst>
                <a:gd name="connsiteX0" fmla="*/ 0 w 7680960"/>
                <a:gd name="connsiteY0" fmla="*/ 63961 h 383760"/>
                <a:gd name="connsiteX1" fmla="*/ 63961 w 7680960"/>
                <a:gd name="connsiteY1" fmla="*/ 0 h 383760"/>
                <a:gd name="connsiteX2" fmla="*/ 7616999 w 7680960"/>
                <a:gd name="connsiteY2" fmla="*/ 0 h 383760"/>
                <a:gd name="connsiteX3" fmla="*/ 7680960 w 7680960"/>
                <a:gd name="connsiteY3" fmla="*/ 63961 h 383760"/>
                <a:gd name="connsiteX4" fmla="*/ 7680960 w 7680960"/>
                <a:gd name="connsiteY4" fmla="*/ 319799 h 383760"/>
                <a:gd name="connsiteX5" fmla="*/ 7616999 w 7680960"/>
                <a:gd name="connsiteY5" fmla="*/ 383760 h 383760"/>
                <a:gd name="connsiteX6" fmla="*/ 63961 w 7680960"/>
                <a:gd name="connsiteY6" fmla="*/ 383760 h 383760"/>
                <a:gd name="connsiteX7" fmla="*/ 0 w 7680960"/>
                <a:gd name="connsiteY7" fmla="*/ 319799 h 383760"/>
                <a:gd name="connsiteX8" fmla="*/ 0 w 768096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Activation</a:t>
              </a:r>
              <a:endParaRPr kumimoji="0" lang="en-GB" sz="13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5F670098-ABB9-EB99-58CC-BCD7BCE29AF4}"/>
              </a:ext>
            </a:extLst>
          </p:cNvPr>
          <p:cNvGrpSpPr/>
          <p:nvPr/>
        </p:nvGrpSpPr>
        <p:grpSpPr>
          <a:xfrm>
            <a:off x="609600" y="5303123"/>
            <a:ext cx="10972800" cy="1113255"/>
            <a:chOff x="609600" y="5303123"/>
            <a:chExt cx="10972800" cy="1113255"/>
          </a:xfrm>
        </p:grpSpPr>
        <p:sp>
          <p:nvSpPr>
            <p:cNvPr id="18" name="Freeform: Shape 17">
              <a:extLst>
                <a:ext uri="{FF2B5EF4-FFF2-40B4-BE49-F238E27FC236}">
                  <a16:creationId xmlns:a16="http://schemas.microsoft.com/office/drawing/2014/main" id="{0F9461AC-AE8C-46F8-2A78-8A688290810A}"/>
                </a:ext>
              </a:extLst>
            </p:cNvPr>
            <p:cNvSpPr/>
            <p:nvPr/>
          </p:nvSpPr>
          <p:spPr>
            <a:xfrm>
              <a:off x="609600" y="5495003"/>
              <a:ext cx="10972800" cy="921375"/>
            </a:xfrm>
            <a:custGeom>
              <a:avLst/>
              <a:gdLst>
                <a:gd name="connsiteX0" fmla="*/ 0 w 10972800"/>
                <a:gd name="connsiteY0" fmla="*/ 0 h 921375"/>
                <a:gd name="connsiteX1" fmla="*/ 10972800 w 10972800"/>
                <a:gd name="connsiteY1" fmla="*/ 0 h 921375"/>
                <a:gd name="connsiteX2" fmla="*/ 10972800 w 10972800"/>
                <a:gd name="connsiteY2" fmla="*/ 921375 h 921375"/>
                <a:gd name="connsiteX3" fmla="*/ 0 w 10972800"/>
                <a:gd name="connsiteY3" fmla="*/ 921375 h 921375"/>
                <a:gd name="connsiteX4" fmla="*/ 0 w 10972800"/>
                <a:gd name="connsiteY4" fmla="*/ 0 h 92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921375">
                  <a:moveTo>
                    <a:pt x="0" y="0"/>
                  </a:moveTo>
                  <a:lnTo>
                    <a:pt x="10972800" y="0"/>
                  </a:lnTo>
                  <a:lnTo>
                    <a:pt x="10972800" y="921375"/>
                  </a:lnTo>
                  <a:lnTo>
                    <a:pt x="0" y="921375"/>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FF0000"/>
                  </a:solidFill>
                  <a:effectLst/>
                  <a:uLnTx/>
                  <a:uFillTx/>
                  <a:latin typeface="Arial"/>
                  <a:ea typeface="+mn-ea"/>
                  <a:cs typeface="+mn-cs"/>
                </a:rPr>
                <a:t>Increased production of IL-2, IL-17a, TNFα antigen-specific cytokines by CD8+ and CD4+ CAR T cells against BCMA-expressing MM cells</a:t>
              </a:r>
              <a:endParaRPr kumimoji="0" lang="en-GB" sz="1300" b="0" i="0" u="none" strike="noStrike" kern="1200" cap="none" spc="0" normalizeH="0" baseline="0" noProof="0" dirty="0">
                <a:ln>
                  <a:noFill/>
                </a:ln>
                <a:solidFill>
                  <a:srgbClr val="FF0000"/>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46% increase in antigen-specific toxicity with CELMoDs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7C747615-706F-01CF-1E9C-854ECDFA2E34}"/>
                </a:ext>
              </a:extLst>
            </p:cNvPr>
            <p:cNvSpPr/>
            <p:nvPr/>
          </p:nvSpPr>
          <p:spPr>
            <a:xfrm>
              <a:off x="1158240" y="5303123"/>
              <a:ext cx="7680960" cy="383760"/>
            </a:xfrm>
            <a:custGeom>
              <a:avLst/>
              <a:gdLst>
                <a:gd name="connsiteX0" fmla="*/ 0 w 7680960"/>
                <a:gd name="connsiteY0" fmla="*/ 63961 h 383760"/>
                <a:gd name="connsiteX1" fmla="*/ 63961 w 7680960"/>
                <a:gd name="connsiteY1" fmla="*/ 0 h 383760"/>
                <a:gd name="connsiteX2" fmla="*/ 7616999 w 7680960"/>
                <a:gd name="connsiteY2" fmla="*/ 0 h 383760"/>
                <a:gd name="connsiteX3" fmla="*/ 7680960 w 7680960"/>
                <a:gd name="connsiteY3" fmla="*/ 63961 h 383760"/>
                <a:gd name="connsiteX4" fmla="*/ 7680960 w 7680960"/>
                <a:gd name="connsiteY4" fmla="*/ 319799 h 383760"/>
                <a:gd name="connsiteX5" fmla="*/ 7616999 w 7680960"/>
                <a:gd name="connsiteY5" fmla="*/ 383760 h 383760"/>
                <a:gd name="connsiteX6" fmla="*/ 63961 w 7680960"/>
                <a:gd name="connsiteY6" fmla="*/ 383760 h 383760"/>
                <a:gd name="connsiteX7" fmla="*/ 0 w 7680960"/>
                <a:gd name="connsiteY7" fmla="*/ 319799 h 383760"/>
                <a:gd name="connsiteX8" fmla="*/ 0 w 768096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Cytokine production and cytotoxicity</a:t>
              </a:r>
              <a:endParaRPr kumimoji="0" lang="en-GB" sz="13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sp>
        <p:nvSpPr>
          <p:cNvPr id="4" name="Text Placeholder 3">
            <a:extLst>
              <a:ext uri="{FF2B5EF4-FFF2-40B4-BE49-F238E27FC236}">
                <a16:creationId xmlns:a16="http://schemas.microsoft.com/office/drawing/2014/main" id="{1F8F83AB-49B1-E3E8-C130-898AFE8513FC}"/>
              </a:ext>
            </a:extLst>
          </p:cNvPr>
          <p:cNvSpPr>
            <a:spLocks noGrp="1"/>
          </p:cNvSpPr>
          <p:nvPr>
            <p:ph type="body" sz="quarter" idx="10"/>
          </p:nvPr>
        </p:nvSpPr>
        <p:spPr/>
        <p:txBody>
          <a:bodyPr/>
          <a:lstStyle/>
          <a:p>
            <a:pPr marL="0" marR="0" lvl="0" indent="0" algn="l" defTabSz="914400" rtl="0" eaLnBrk="0" fontAlgn="base" latinLnBrk="0" hangingPunct="0">
              <a:lnSpc>
                <a:spcPct val="100000"/>
              </a:lnSpc>
              <a:spcBef>
                <a:spcPct val="20000"/>
              </a:spcBef>
              <a:spcAft>
                <a:spcPct val="0"/>
              </a:spcAft>
              <a:buClr>
                <a:srgbClr val="FFFFFF"/>
              </a:buClr>
              <a:buSzPct val="110000"/>
              <a:buFont typeface="Arial" pitchFamily="34" charset="0"/>
              <a:buNone/>
              <a:tabLst/>
              <a:defRPr/>
            </a:pPr>
            <a:r>
              <a:rPr kumimoji="0" lang="en-GB" sz="1200" b="1" i="0" u="none" strike="noStrike" kern="0" cap="none" spc="0" normalizeH="0" baseline="0" noProof="0" dirty="0">
                <a:ln>
                  <a:noFill/>
                </a:ln>
                <a:solidFill>
                  <a:srgbClr val="FFFF00"/>
                </a:solidFill>
                <a:effectLst/>
                <a:uLnTx/>
                <a:uFillTx/>
                <a:latin typeface="Arial"/>
                <a:ea typeface="+mn-ea"/>
                <a:cs typeface="+mn-cs"/>
              </a:rPr>
              <a:t>Aleman A, et al. Blood 2024;144(supplement 1):3259.</a:t>
            </a:r>
          </a:p>
        </p:txBody>
      </p:sp>
      <p:grpSp>
        <p:nvGrpSpPr>
          <p:cNvPr id="6" name="Group 5">
            <a:extLst>
              <a:ext uri="{FF2B5EF4-FFF2-40B4-BE49-F238E27FC236}">
                <a16:creationId xmlns:a16="http://schemas.microsoft.com/office/drawing/2014/main" id="{E16FC777-E7FE-FBE1-DF61-F52964B06B28}"/>
              </a:ext>
            </a:extLst>
          </p:cNvPr>
          <p:cNvGrpSpPr/>
          <p:nvPr/>
        </p:nvGrpSpPr>
        <p:grpSpPr>
          <a:xfrm>
            <a:off x="11331417" y="0"/>
            <a:ext cx="860583" cy="1192241"/>
            <a:chOff x="11331417" y="12694"/>
            <a:chExt cx="860583" cy="1192241"/>
          </a:xfrm>
        </p:grpSpPr>
        <p:sp>
          <p:nvSpPr>
            <p:cNvPr id="7" name="Rectangle: Rounded Corners 6">
              <a:extLst>
                <a:ext uri="{FF2B5EF4-FFF2-40B4-BE49-F238E27FC236}">
                  <a16:creationId xmlns:a16="http://schemas.microsoft.com/office/drawing/2014/main" id="{C03BFA00-5AFF-E85C-49BC-260F5A821B19}"/>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F07DA7E9-7B0B-7B19-563D-18EB8F031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9982" y="101390"/>
              <a:ext cx="776784" cy="780978"/>
            </a:xfrm>
            <a:prstGeom prst="rect">
              <a:avLst/>
            </a:prstGeom>
          </p:spPr>
        </p:pic>
        <p:sp>
          <p:nvSpPr>
            <p:cNvPr id="9" name="TextBox 8">
              <a:extLst>
                <a:ext uri="{FF2B5EF4-FFF2-40B4-BE49-F238E27FC236}">
                  <a16:creationId xmlns:a16="http://schemas.microsoft.com/office/drawing/2014/main" id="{A5ED15EA-7506-319C-39F8-11AF358D12AA}"/>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grpSp>
        <p:nvGrpSpPr>
          <p:cNvPr id="3" name="Group 2">
            <a:extLst>
              <a:ext uri="{FF2B5EF4-FFF2-40B4-BE49-F238E27FC236}">
                <a16:creationId xmlns:a16="http://schemas.microsoft.com/office/drawing/2014/main" id="{31CC6199-8AF5-7608-47E2-44A886B2EED8}"/>
              </a:ext>
            </a:extLst>
          </p:cNvPr>
          <p:cNvGrpSpPr/>
          <p:nvPr/>
        </p:nvGrpSpPr>
        <p:grpSpPr>
          <a:xfrm>
            <a:off x="93666" y="971653"/>
            <a:ext cx="6071630" cy="2824788"/>
            <a:chOff x="2498747" y="2104924"/>
            <a:chExt cx="6071630" cy="2824788"/>
          </a:xfrm>
        </p:grpSpPr>
        <p:sp>
          <p:nvSpPr>
            <p:cNvPr id="5" name="Rectangle: Rounded Corners 4">
              <a:extLst>
                <a:ext uri="{FF2B5EF4-FFF2-40B4-BE49-F238E27FC236}">
                  <a16:creationId xmlns:a16="http://schemas.microsoft.com/office/drawing/2014/main" id="{4FA20FC8-682C-4469-A0C9-652E0F03F1D6}"/>
                </a:ext>
              </a:extLst>
            </p:cNvPr>
            <p:cNvSpPr/>
            <p:nvPr/>
          </p:nvSpPr>
          <p:spPr>
            <a:xfrm>
              <a:off x="2929039" y="2497412"/>
              <a:ext cx="5641338" cy="2432300"/>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4B896CAA-DF62-C771-7768-441DD85603FE}"/>
                </a:ext>
              </a:extLst>
            </p:cNvPr>
            <p:cNvSpPr/>
            <p:nvPr/>
          </p:nvSpPr>
          <p:spPr>
            <a:xfrm>
              <a:off x="3118096" y="2785375"/>
              <a:ext cx="5288048"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Preclinical benefit of CELMoD-</a:t>
              </a:r>
              <a:r>
                <a:rPr kumimoji="0" lang="en-GB" sz="1400" b="1" i="0" u="none" strike="noStrike" kern="1200" cap="none" spc="0" normalizeH="0" baseline="0" noProof="0" dirty="0" err="1">
                  <a:ln>
                    <a:noFill/>
                  </a:ln>
                  <a:solidFill>
                    <a:srgbClr val="000000"/>
                  </a:solidFill>
                  <a:effectLst/>
                  <a:uLnTx/>
                  <a:uFillTx/>
                  <a:latin typeface="Arial"/>
                  <a:ea typeface="+mn-ea"/>
                  <a:cs typeface="+mn-cs"/>
                </a:rPr>
                <a:t>dex</a:t>
              </a:r>
              <a:r>
                <a:rPr kumimoji="0" lang="en-GB" sz="1400" b="1" i="0" u="none" strike="noStrike" kern="1200" cap="none" spc="0" normalizeH="0" baseline="0" noProof="0" dirty="0">
                  <a:ln>
                    <a:noFill/>
                  </a:ln>
                  <a:solidFill>
                    <a:srgbClr val="000000"/>
                  </a:solidFill>
                  <a:effectLst/>
                  <a:uLnTx/>
                  <a:uFillTx/>
                  <a:latin typeface="Arial"/>
                  <a:ea typeface="+mn-ea"/>
                  <a:cs typeface="+mn-cs"/>
                </a:rPr>
                <a:t> on TCE outcome</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DCEA351A-82DF-B035-CC1B-78BF14B73BE4}"/>
                </a:ext>
              </a:extLst>
            </p:cNvPr>
            <p:cNvSpPr/>
            <p:nvPr/>
          </p:nvSpPr>
          <p:spPr>
            <a:xfrm>
              <a:off x="3118096" y="3229988"/>
              <a:ext cx="5288048" cy="1600821"/>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Immunocompetent CRBN+ mouse model</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Dex alone shown to moderate T-cell proliferation in response to TCE and to give moderate sustained cytokine production</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Incremental TCE step-up dosing combined with iberdomide or mezigdomide plus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dex</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was feasible and tolerable</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Pretreatment with </a:t>
              </a:r>
              <a:r>
                <a:rPr kumimoji="0" lang="en-GB" sz="1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iber-dex</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before TCE gave 100% response rate, highest overall survival, and more </a:t>
              </a:r>
              <a:r>
                <a:rPr kumimoji="0" lang="en-GB" sz="1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favorable</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T-cell profiling over time</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Meermeier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EW, et al. Blood 2024;144(supplement 1):356.</a:t>
              </a:r>
            </a:p>
          </p:txBody>
        </p:sp>
        <p:sp>
          <p:nvSpPr>
            <p:cNvPr id="24" name="Rectangle: Rounded Corners 23">
              <a:extLst>
                <a:ext uri="{FF2B5EF4-FFF2-40B4-BE49-F238E27FC236}">
                  <a16:creationId xmlns:a16="http://schemas.microsoft.com/office/drawing/2014/main" id="{B9FA7299-2C61-6CFB-FD6D-423433D90826}"/>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A2941984-3E35-52A2-F8B8-C0C139A5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312" y="2193620"/>
              <a:ext cx="776784" cy="780978"/>
            </a:xfrm>
            <a:prstGeom prst="rect">
              <a:avLst/>
            </a:prstGeom>
          </p:spPr>
        </p:pic>
        <p:sp>
          <p:nvSpPr>
            <p:cNvPr id="26" name="TextBox 25">
              <a:extLst>
                <a:ext uri="{FF2B5EF4-FFF2-40B4-BE49-F238E27FC236}">
                  <a16:creationId xmlns:a16="http://schemas.microsoft.com/office/drawing/2014/main" id="{710DBBC7-0375-95CC-C1A9-47BF3CB9C1BA}"/>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grpSp>
        <p:nvGrpSpPr>
          <p:cNvPr id="66" name="Group 65">
            <a:extLst>
              <a:ext uri="{FF2B5EF4-FFF2-40B4-BE49-F238E27FC236}">
                <a16:creationId xmlns:a16="http://schemas.microsoft.com/office/drawing/2014/main" id="{1EF8C5BD-586A-82D5-9706-C8BAB491790D}"/>
              </a:ext>
            </a:extLst>
          </p:cNvPr>
          <p:cNvGrpSpPr/>
          <p:nvPr/>
        </p:nvGrpSpPr>
        <p:grpSpPr>
          <a:xfrm>
            <a:off x="6100078" y="1171296"/>
            <a:ext cx="5951098" cy="2759940"/>
            <a:chOff x="2498747" y="2272710"/>
            <a:chExt cx="5951098" cy="2759940"/>
          </a:xfrm>
        </p:grpSpPr>
        <p:sp>
          <p:nvSpPr>
            <p:cNvPr id="67" name="Rectangle: Rounded Corners 66">
              <a:extLst>
                <a:ext uri="{FF2B5EF4-FFF2-40B4-BE49-F238E27FC236}">
                  <a16:creationId xmlns:a16="http://schemas.microsoft.com/office/drawing/2014/main" id="{150FDBE3-D859-785C-65B0-5A8474C74615}"/>
                </a:ext>
              </a:extLst>
            </p:cNvPr>
            <p:cNvSpPr/>
            <p:nvPr/>
          </p:nvSpPr>
          <p:spPr>
            <a:xfrm>
              <a:off x="2929039" y="2497412"/>
              <a:ext cx="5520806" cy="2535238"/>
            </a:xfrm>
            <a:prstGeom prst="roundRect">
              <a:avLst>
                <a:gd name="adj" fmla="val 11883"/>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B1B3A6DB-D948-F6DB-DDF3-C9C1C1C86D40}"/>
                </a:ext>
              </a:extLst>
            </p:cNvPr>
            <p:cNvSpPr/>
            <p:nvPr/>
          </p:nvSpPr>
          <p:spPr>
            <a:xfrm>
              <a:off x="3118096" y="278537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Immune system reactivation with mezigdomide regimens</a:t>
              </a:r>
            </a:p>
          </p:txBody>
        </p:sp>
        <p:sp>
          <p:nvSpPr>
            <p:cNvPr id="69" name="Freeform: Shape 68">
              <a:extLst>
                <a:ext uri="{FF2B5EF4-FFF2-40B4-BE49-F238E27FC236}">
                  <a16:creationId xmlns:a16="http://schemas.microsoft.com/office/drawing/2014/main" id="{92544C61-23BB-A604-527E-14A2EF684CC6}"/>
                </a:ext>
              </a:extLst>
            </p:cNvPr>
            <p:cNvSpPr/>
            <p:nvPr/>
          </p:nvSpPr>
          <p:spPr>
            <a:xfrm>
              <a:off x="3118096" y="3229988"/>
              <a:ext cx="5175064" cy="170433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Analysis of immune profiles in 56 patients with RRMM receiving mezigdomide-dexamethasone-based regimens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28 patients had T cell redirecting therapy (TCRT) in last regimen</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TCRT-treated patients had increases in immune cell subsets related to persistent activation and lower Treg counts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Mezigdomide treatment resulted in increased proliferation levels, enhanced CD4+/CD8+ T cell and NK/NKT cell activation, and a shift to an effector memory phenotype, regardless of prior TCRT</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Kurtova A, et al. HemaSphere 2025;9(S1):PS1674.</a:t>
              </a:r>
            </a:p>
          </p:txBody>
        </p:sp>
        <p:sp>
          <p:nvSpPr>
            <p:cNvPr id="70" name="Rectangle: Rounded Corners 69">
              <a:extLst>
                <a:ext uri="{FF2B5EF4-FFF2-40B4-BE49-F238E27FC236}">
                  <a16:creationId xmlns:a16="http://schemas.microsoft.com/office/drawing/2014/main" id="{8F5725C8-740D-24A0-9FDC-43A5809955E8}"/>
                </a:ext>
              </a:extLst>
            </p:cNvPr>
            <p:cNvSpPr/>
            <p:nvPr/>
          </p:nvSpPr>
          <p:spPr>
            <a:xfrm>
              <a:off x="2498747" y="2272710"/>
              <a:ext cx="1266716" cy="601550"/>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71" name="Picture 70">
            <a:extLst>
              <a:ext uri="{FF2B5EF4-FFF2-40B4-BE49-F238E27FC236}">
                <a16:creationId xmlns:a16="http://schemas.microsoft.com/office/drawing/2014/main" id="{B13B5319-0FD4-3DFB-835A-9C9904347D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28031" y="1230036"/>
            <a:ext cx="1210185" cy="460604"/>
          </a:xfrm>
          <a:prstGeom prst="rect">
            <a:avLst/>
          </a:prstGeom>
        </p:spPr>
      </p:pic>
      <p:grpSp>
        <p:nvGrpSpPr>
          <p:cNvPr id="72" name="Group 71">
            <a:extLst>
              <a:ext uri="{FF2B5EF4-FFF2-40B4-BE49-F238E27FC236}">
                <a16:creationId xmlns:a16="http://schemas.microsoft.com/office/drawing/2014/main" id="{64B6DFB3-8D3F-1567-F6BE-3606A5316BDF}"/>
              </a:ext>
            </a:extLst>
          </p:cNvPr>
          <p:cNvGrpSpPr/>
          <p:nvPr/>
        </p:nvGrpSpPr>
        <p:grpSpPr>
          <a:xfrm>
            <a:off x="35622" y="3503219"/>
            <a:ext cx="6666820" cy="3312722"/>
            <a:chOff x="2498747" y="2272710"/>
            <a:chExt cx="6666820" cy="3312722"/>
          </a:xfrm>
        </p:grpSpPr>
        <p:sp>
          <p:nvSpPr>
            <p:cNvPr id="73" name="Rectangle: Rounded Corners 72">
              <a:extLst>
                <a:ext uri="{FF2B5EF4-FFF2-40B4-BE49-F238E27FC236}">
                  <a16:creationId xmlns:a16="http://schemas.microsoft.com/office/drawing/2014/main" id="{7D483882-C1B3-D3FE-DCB0-777C891C3206}"/>
                </a:ext>
              </a:extLst>
            </p:cNvPr>
            <p:cNvSpPr/>
            <p:nvPr/>
          </p:nvSpPr>
          <p:spPr>
            <a:xfrm>
              <a:off x="2929039" y="2497411"/>
              <a:ext cx="6236528" cy="3088021"/>
            </a:xfrm>
            <a:prstGeom prst="roundRect">
              <a:avLst>
                <a:gd name="adj" fmla="val 11883"/>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910512F6-597C-A275-FEDF-FC49FA5D39C6}"/>
                </a:ext>
              </a:extLst>
            </p:cNvPr>
            <p:cNvSpPr/>
            <p:nvPr/>
          </p:nvSpPr>
          <p:spPr>
            <a:xfrm>
              <a:off x="3029225" y="2603155"/>
              <a:ext cx="5972685"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Enhancing CAR T cells with iberdomide</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DA82CCDF-4C20-01C9-19FC-45946E4B3C52}"/>
                </a:ext>
              </a:extLst>
            </p:cNvPr>
            <p:cNvSpPr/>
            <p:nvPr/>
          </p:nvSpPr>
          <p:spPr>
            <a:xfrm>
              <a:off x="3029225" y="3047768"/>
              <a:ext cx="5972685" cy="242084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Analysis of functional effect of iberdomide-dex on CAR T cells in 7 patients and on immune activation in 17 patients with RRMM previously treated with CAR T-cell therapy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Increases in CD4+ T cells, central memory and effector memory T cells, and T-cell-expressing activation markers in iberdomide-treated samples obtained for CAR T-cell therapy production</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Manufactured CAR T cells had higher proliferation rates and decreased proportions of exhausted cells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Ex vivo treatment with iberdomide enhanced CAR T cell expansion and functionality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In patients with prior CAR T-cell therapy, iberdomide increased T/NK cell proliferation and promoted shift to an activated effector memory phenotype</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Aleman A, et al. HemaSphere 2025;9(S1):PF685.</a:t>
              </a:r>
            </a:p>
          </p:txBody>
        </p:sp>
        <p:sp>
          <p:nvSpPr>
            <p:cNvPr id="76" name="Rectangle: Rounded Corners 75">
              <a:extLst>
                <a:ext uri="{FF2B5EF4-FFF2-40B4-BE49-F238E27FC236}">
                  <a16:creationId xmlns:a16="http://schemas.microsoft.com/office/drawing/2014/main" id="{C620BCE3-0CD6-AD70-8601-A9395EE6C7D2}"/>
                </a:ext>
              </a:extLst>
            </p:cNvPr>
            <p:cNvSpPr/>
            <p:nvPr/>
          </p:nvSpPr>
          <p:spPr>
            <a:xfrm>
              <a:off x="2498747" y="2272710"/>
              <a:ext cx="1266716" cy="601550"/>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77" name="Picture 76">
            <a:extLst>
              <a:ext uri="{FF2B5EF4-FFF2-40B4-BE49-F238E27FC236}">
                <a16:creationId xmlns:a16="http://schemas.microsoft.com/office/drawing/2014/main" id="{F0D8A94C-596E-135E-F7BD-41762E6F9A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759" y="3561959"/>
            <a:ext cx="1210185" cy="460604"/>
          </a:xfrm>
          <a:prstGeom prst="rect">
            <a:avLst/>
          </a:prstGeom>
        </p:spPr>
      </p:pic>
      <p:grpSp>
        <p:nvGrpSpPr>
          <p:cNvPr id="36" name="Group 35">
            <a:extLst>
              <a:ext uri="{FF2B5EF4-FFF2-40B4-BE49-F238E27FC236}">
                <a16:creationId xmlns:a16="http://schemas.microsoft.com/office/drawing/2014/main" id="{B4171EE6-51A4-ADFB-E52F-F9B4C62F9E2B}"/>
              </a:ext>
            </a:extLst>
          </p:cNvPr>
          <p:cNvGrpSpPr/>
          <p:nvPr/>
        </p:nvGrpSpPr>
        <p:grpSpPr>
          <a:xfrm>
            <a:off x="6205280" y="3890291"/>
            <a:ext cx="5951098" cy="2925650"/>
            <a:chOff x="6205280" y="3890291"/>
            <a:chExt cx="5951098" cy="2925650"/>
          </a:xfrm>
        </p:grpSpPr>
        <p:grpSp>
          <p:nvGrpSpPr>
            <p:cNvPr id="37" name="Group 36">
              <a:extLst>
                <a:ext uri="{FF2B5EF4-FFF2-40B4-BE49-F238E27FC236}">
                  <a16:creationId xmlns:a16="http://schemas.microsoft.com/office/drawing/2014/main" id="{7DFFDF66-266B-7CF5-FD74-F30AE5B7AB0B}"/>
                </a:ext>
              </a:extLst>
            </p:cNvPr>
            <p:cNvGrpSpPr/>
            <p:nvPr/>
          </p:nvGrpSpPr>
          <p:grpSpPr>
            <a:xfrm>
              <a:off x="6205280" y="3890291"/>
              <a:ext cx="5951098" cy="2925650"/>
              <a:chOff x="2498747" y="2336377"/>
              <a:chExt cx="5951098" cy="2925650"/>
            </a:xfrm>
          </p:grpSpPr>
          <p:sp>
            <p:nvSpPr>
              <p:cNvPr id="39" name="Rectangle: Rounded Corners 38">
                <a:extLst>
                  <a:ext uri="{FF2B5EF4-FFF2-40B4-BE49-F238E27FC236}">
                    <a16:creationId xmlns:a16="http://schemas.microsoft.com/office/drawing/2014/main" id="{057CEC63-515C-7091-F7B7-63E8518AA964}"/>
                  </a:ext>
                </a:extLst>
              </p:cNvPr>
              <p:cNvSpPr/>
              <p:nvPr/>
            </p:nvSpPr>
            <p:spPr>
              <a:xfrm>
                <a:off x="2929039" y="2486557"/>
                <a:ext cx="5520806" cy="2775470"/>
              </a:xfrm>
              <a:prstGeom prst="roundRect">
                <a:avLst>
                  <a:gd name="adj" fmla="val 11883"/>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F5668134-AE8B-E4D0-407D-D61F1FD036F7}"/>
                  </a:ext>
                </a:extLst>
              </p:cNvPr>
              <p:cNvSpPr/>
              <p:nvPr/>
            </p:nvSpPr>
            <p:spPr>
              <a:xfrm>
                <a:off x="3118096" y="258598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Expansion of highly activated CAR T cell </a:t>
                </a:r>
                <a:br>
                  <a:rPr kumimoji="0" lang="en-US" sz="14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population after mezigdomide exposure post–ide-cel</a:t>
                </a:r>
                <a:endParaRPr kumimoji="0" lang="en-GB"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128E714A-E86B-FCCC-D29F-49B7CE7215BD}"/>
                  </a:ext>
                </a:extLst>
              </p:cNvPr>
              <p:cNvSpPr/>
              <p:nvPr/>
            </p:nvSpPr>
            <p:spPr>
              <a:xfrm>
                <a:off x="3118096" y="3030597"/>
                <a:ext cx="5175064" cy="2114614"/>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Phase 1 study (NCT06048250) of mezigdomide started 60–120 days post-ide-cel; 6 RRMM patients (median age 81 years, median 5 prior lines) with peripheral blood </a:t>
                </a:r>
                <a:r>
                  <a:rPr kumimoji="0" lang="en-GB" sz="1200" b="1" i="0" u="none" strike="noStrike" kern="1200" cap="none" spc="0" normalizeH="0" baseline="0" noProof="0" dirty="0" err="1">
                    <a:ln>
                      <a:noFill/>
                    </a:ln>
                    <a:solidFill>
                      <a:srgbClr val="000000"/>
                    </a:solidFill>
                    <a:effectLst/>
                    <a:uLnTx/>
                    <a:uFillTx/>
                    <a:latin typeface="Arial"/>
                    <a:ea typeface="+mn-ea"/>
                    <a:cs typeface="+mn-cs"/>
                  </a:rPr>
                  <a:t>immunoprofiling</a:t>
                </a:r>
                <a:r>
                  <a:rPr kumimoji="0" lang="en-GB" sz="1200" b="1" i="0" u="none" strike="noStrike" kern="1200" cap="none" spc="0" normalizeH="0" baseline="0" noProof="0" dirty="0">
                    <a:ln>
                      <a:noFill/>
                    </a:ln>
                    <a:solidFill>
                      <a:srgbClr val="000000"/>
                    </a:solidFill>
                    <a:effectLst/>
                    <a:uLnTx/>
                    <a:uFillTx/>
                    <a:latin typeface="Arial"/>
                    <a:ea typeface="+mn-ea"/>
                    <a:cs typeface="+mn-cs"/>
                  </a:rPr>
                  <a:t> data</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Trend towards increased BCMA CAR T cells by C1D8 – % of BCMA CAR T cells associated with achieving CR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Early increases in HLA-DR+/CD38+ T cells/CAR T cells – associated with inflammation and disease activity in other settings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Early increases in CD8+ effector memory cells, CTLA-4+ T cells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Early decreases in suppressive cells (e.g. CD8+ TEMRA)</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Shift from exhausted to activated T-cell phenotype</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Liu LW, et al. J Clin </a:t>
                </a:r>
                <a:r>
                  <a:rPr kumimoji="0" lang="fr-FR" sz="1200" b="1" i="0" u="none" strike="noStrike" kern="1200" cap="none" spc="0" normalizeH="0" baseline="0" noProof="0" dirty="0" err="1">
                    <a:ln>
                      <a:noFill/>
                    </a:ln>
                    <a:solidFill>
                      <a:srgbClr val="000000"/>
                    </a:solidFill>
                    <a:effectLst/>
                    <a:uLnTx/>
                    <a:uFillTx/>
                    <a:latin typeface="Arial"/>
                    <a:ea typeface="+mn-ea"/>
                    <a:cs typeface="+mn-cs"/>
                  </a:rPr>
                  <a:t>Oncol</a:t>
                </a:r>
                <a:r>
                  <a:rPr kumimoji="0" lang="fr-FR" sz="1200" b="1" i="0" u="none" strike="noStrike" kern="1200" cap="none" spc="0" normalizeH="0" baseline="0" noProof="0" dirty="0">
                    <a:ln>
                      <a:noFill/>
                    </a:ln>
                    <a:solidFill>
                      <a:srgbClr val="000000"/>
                    </a:solidFill>
                    <a:effectLst/>
                    <a:uLnTx/>
                    <a:uFillTx/>
                    <a:latin typeface="Arial"/>
                    <a:ea typeface="+mn-ea"/>
                    <a:cs typeface="+mn-cs"/>
                  </a:rPr>
                  <a:t> 2026;44(16_suppl):7540</a:t>
                </a:r>
                <a:r>
                  <a:rPr kumimoji="0" lang="en-GB" sz="1200" b="1" i="0" u="none" strike="noStrike" kern="1200" cap="none" spc="0" normalizeH="0" baseline="0" noProof="0" dirty="0">
                    <a:ln>
                      <a:noFill/>
                    </a:ln>
                    <a:solidFill>
                      <a:srgbClr val="000000"/>
                    </a:solidFill>
                    <a:effectLst/>
                    <a:uLnTx/>
                    <a:uFillTx/>
                    <a:latin typeface="Arial"/>
                    <a:ea typeface="+mn-ea"/>
                    <a:cs typeface="+mn-cs"/>
                  </a:rPr>
                  <a:t>.</a:t>
                </a:r>
              </a:p>
            </p:txBody>
          </p:sp>
          <p:sp>
            <p:nvSpPr>
              <p:cNvPr id="42" name="Rectangle: Rounded Corners 41">
                <a:extLst>
                  <a:ext uri="{FF2B5EF4-FFF2-40B4-BE49-F238E27FC236}">
                    <a16:creationId xmlns:a16="http://schemas.microsoft.com/office/drawing/2014/main" id="{CF950236-A6E2-8823-63D1-CC62595D04FC}"/>
                  </a:ext>
                </a:extLst>
              </p:cNvPr>
              <p:cNvSpPr/>
              <p:nvPr/>
            </p:nvSpPr>
            <p:spPr>
              <a:xfrm>
                <a:off x="2498747" y="2336377"/>
                <a:ext cx="1266716" cy="455494"/>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4658541A-5695-BE23-AAA5-20D065CB49C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44612" y="3952869"/>
              <a:ext cx="1188051" cy="349427"/>
            </a:xfrm>
            <a:prstGeom prst="rect">
              <a:avLst/>
            </a:prstGeom>
          </p:spPr>
        </p:pic>
      </p:grpSp>
      <p:sp>
        <p:nvSpPr>
          <p:cNvPr id="35" name="Rectangle: Rounded Corners 34">
            <a:extLst>
              <a:ext uri="{FF2B5EF4-FFF2-40B4-BE49-F238E27FC236}">
                <a16:creationId xmlns:a16="http://schemas.microsoft.com/office/drawing/2014/main" id="{A61633A9-978E-1853-663B-F1FC389CBE44}"/>
              </a:ext>
            </a:extLst>
          </p:cNvPr>
          <p:cNvSpPr/>
          <p:nvPr/>
        </p:nvSpPr>
        <p:spPr bwMode="auto">
          <a:xfrm>
            <a:off x="1790278" y="3153667"/>
            <a:ext cx="8611445" cy="886803"/>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CELMoDs and CAR Ts/BsAbs in RRMM</a:t>
            </a:r>
          </a:p>
        </p:txBody>
      </p:sp>
    </p:spTree>
    <p:extLst>
      <p:ext uri="{BB962C8B-B14F-4D97-AF65-F5344CB8AC3E}">
        <p14:creationId xmlns:p14="http://schemas.microsoft.com/office/powerpoint/2010/main" val="41744108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10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outVertical)">
                                      <p:cBhvr>
                                        <p:cTn id="13" dur="1000"/>
                                        <p:tgtEl>
                                          <p:spTgt spid="4">
                                            <p:txEl>
                                              <p:pRg st="0" end="0"/>
                                            </p:txEl>
                                          </p:spTgt>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1000"/>
                                        <p:tgtEl>
                                          <p:spTgt spid="27"/>
                                        </p:tgtEl>
                                      </p:cBhvr>
                                    </p:animEffect>
                                    <p:set>
                                      <p:cBhvr>
                                        <p:cTn id="29" dur="1" fill="hold">
                                          <p:stCondLst>
                                            <p:cond delay="999"/>
                                          </p:stCondLst>
                                        </p:cTn>
                                        <p:tgtEl>
                                          <p:spTgt spid="27"/>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anim calcmode="lin" valueType="num">
                                      <p:cBhvr>
                                        <p:cTn id="62" dur="1000" fill="hold"/>
                                        <p:tgtEl>
                                          <p:spTgt spid="66"/>
                                        </p:tgtEl>
                                        <p:attrNameLst>
                                          <p:attrName>ppt_x</p:attrName>
                                        </p:attrNameLst>
                                      </p:cBhvr>
                                      <p:tavLst>
                                        <p:tav tm="0">
                                          <p:val>
                                            <p:strVal val="#ppt_x"/>
                                          </p:val>
                                        </p:tav>
                                        <p:tav tm="100000">
                                          <p:val>
                                            <p:strVal val="#ppt_x"/>
                                          </p:val>
                                        </p:tav>
                                      </p:tavLst>
                                    </p:anim>
                                    <p:anim calcmode="lin" valueType="num">
                                      <p:cBhvr>
                                        <p:cTn id="63" dur="1000" fill="hold"/>
                                        <p:tgtEl>
                                          <p:spTgt spid="6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1000"/>
                                        <p:tgtEl>
                                          <p:spTgt spid="71"/>
                                        </p:tgtEl>
                                      </p:cBhvr>
                                    </p:animEffect>
                                    <p:anim calcmode="lin" valueType="num">
                                      <p:cBhvr>
                                        <p:cTn id="67" dur="1000" fill="hold"/>
                                        <p:tgtEl>
                                          <p:spTgt spid="71"/>
                                        </p:tgtEl>
                                        <p:attrNameLst>
                                          <p:attrName>ppt_x</p:attrName>
                                        </p:attrNameLst>
                                      </p:cBhvr>
                                      <p:tavLst>
                                        <p:tav tm="0">
                                          <p:val>
                                            <p:strVal val="#ppt_x"/>
                                          </p:val>
                                        </p:tav>
                                        <p:tav tm="100000">
                                          <p:val>
                                            <p:strVal val="#ppt_x"/>
                                          </p:val>
                                        </p:tav>
                                      </p:tavLst>
                                    </p:anim>
                                    <p:anim calcmode="lin" valueType="num">
                                      <p:cBhvr>
                                        <p:cTn id="68" dur="1000" fill="hold"/>
                                        <p:tgtEl>
                                          <p:spTgt spid="71"/>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1000"/>
                                        <p:tgtEl>
                                          <p:spTgt spid="72"/>
                                        </p:tgtEl>
                                      </p:cBhvr>
                                    </p:animEffect>
                                    <p:anim calcmode="lin" valueType="num">
                                      <p:cBhvr>
                                        <p:cTn id="73" dur="1000" fill="hold"/>
                                        <p:tgtEl>
                                          <p:spTgt spid="72"/>
                                        </p:tgtEl>
                                        <p:attrNameLst>
                                          <p:attrName>ppt_x</p:attrName>
                                        </p:attrNameLst>
                                      </p:cBhvr>
                                      <p:tavLst>
                                        <p:tav tm="0">
                                          <p:val>
                                            <p:strVal val="#ppt_x"/>
                                          </p:val>
                                        </p:tav>
                                        <p:tav tm="100000">
                                          <p:val>
                                            <p:strVal val="#ppt_x"/>
                                          </p:val>
                                        </p:tav>
                                      </p:tavLst>
                                    </p:anim>
                                    <p:anim calcmode="lin" valueType="num">
                                      <p:cBhvr>
                                        <p:cTn id="74" dur="1000" fill="hold"/>
                                        <p:tgtEl>
                                          <p:spTgt spid="7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1000"/>
                                        <p:tgtEl>
                                          <p:spTgt spid="77"/>
                                        </p:tgtEl>
                                      </p:cBhvr>
                                    </p:animEffect>
                                    <p:anim calcmode="lin" valueType="num">
                                      <p:cBhvr>
                                        <p:cTn id="78" dur="1000" fill="hold"/>
                                        <p:tgtEl>
                                          <p:spTgt spid="77"/>
                                        </p:tgtEl>
                                        <p:attrNameLst>
                                          <p:attrName>ppt_x</p:attrName>
                                        </p:attrNameLst>
                                      </p:cBhvr>
                                      <p:tavLst>
                                        <p:tav tm="0">
                                          <p:val>
                                            <p:strVal val="#ppt_x"/>
                                          </p:val>
                                        </p:tav>
                                        <p:tav tm="100000">
                                          <p:val>
                                            <p:strVal val="#ppt_x"/>
                                          </p:val>
                                        </p:tav>
                                      </p:tavLst>
                                    </p:anim>
                                    <p:anim calcmode="lin" valueType="num">
                                      <p:cBhvr>
                                        <p:cTn id="79" dur="1000" fill="hold"/>
                                        <p:tgtEl>
                                          <p:spTgt spid="77"/>
                                        </p:tgtEl>
                                        <p:attrNameLst>
                                          <p:attrName>ppt_y</p:attrName>
                                        </p:attrNameLst>
                                      </p:cBhvr>
                                      <p:tavLst>
                                        <p:tav tm="0">
                                          <p:val>
                                            <p:strVal val="#ppt_y+.1"/>
                                          </p:val>
                                        </p:tav>
                                        <p:tav tm="100000">
                                          <p:val>
                                            <p:strVal val="#ppt_y"/>
                                          </p:val>
                                        </p:tav>
                                      </p:tavLst>
                                    </p:anim>
                                  </p:childTnLst>
                                </p:cTn>
                              </p:par>
                            </p:childTnLst>
                          </p:cTn>
                        </p:par>
                        <p:par>
                          <p:cTn id="80" fill="hold">
                            <p:stCondLst>
                              <p:cond delay="3000"/>
                            </p:stCondLst>
                            <p:childTnLst>
                              <p:par>
                                <p:cTn id="81" presetID="42" presetClass="entr" presetSubtype="0" fill="hold"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 grpId="0"/>
      <p:bldP spid="4" grpId="0" build="p"/>
      <p:bldP spid="3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89AE12-EF16-9DFE-8088-6F5295629BEE}"/>
              </a:ext>
            </a:extLst>
          </p:cNvPr>
          <p:cNvGrpSpPr/>
          <p:nvPr/>
        </p:nvGrpSpPr>
        <p:grpSpPr>
          <a:xfrm>
            <a:off x="0" y="1315960"/>
            <a:ext cx="4514845" cy="2703139"/>
            <a:chOff x="2929038" y="2644278"/>
            <a:chExt cx="5238301" cy="2703139"/>
          </a:xfrm>
        </p:grpSpPr>
        <p:sp>
          <p:nvSpPr>
            <p:cNvPr id="10" name="Rectangle: Rounded Corners 9">
              <a:extLst>
                <a:ext uri="{FF2B5EF4-FFF2-40B4-BE49-F238E27FC236}">
                  <a16:creationId xmlns:a16="http://schemas.microsoft.com/office/drawing/2014/main" id="{B8497A0C-475A-3203-120C-8CB8FDAD1D3C}"/>
                </a:ext>
              </a:extLst>
            </p:cNvPr>
            <p:cNvSpPr/>
            <p:nvPr/>
          </p:nvSpPr>
          <p:spPr>
            <a:xfrm>
              <a:off x="2929038" y="2644278"/>
              <a:ext cx="5238301" cy="2703139"/>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C5FF8778-FAA8-62CF-78C4-E3C42DCA16BE}"/>
                </a:ext>
              </a:extLst>
            </p:cNvPr>
            <p:cNvSpPr/>
            <p:nvPr/>
          </p:nvSpPr>
          <p:spPr>
            <a:xfrm>
              <a:off x="3118806" y="2775882"/>
              <a:ext cx="4858745" cy="384883"/>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MagnetisMM-30: </a:t>
              </a:r>
              <a:r>
                <a:rPr kumimoji="0" lang="en-US" sz="1200" b="1" i="0" u="none" strike="noStrike" kern="1200" cap="none" spc="0" normalizeH="0" baseline="0" noProof="0" dirty="0">
                  <a:ln>
                    <a:noFill/>
                  </a:ln>
                  <a:solidFill>
                    <a:srgbClr val="000000"/>
                  </a:solidFill>
                  <a:effectLst/>
                  <a:uLnTx/>
                  <a:uFillTx/>
                  <a:latin typeface="Arial"/>
                  <a:ea typeface="+mn-ea"/>
                  <a:cs typeface="+mn-cs"/>
                </a:rPr>
                <a:t>Elranatamab + iberdomide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1</a:t>
              </a:r>
              <a:endParaRPr kumimoji="0" lang="en-GB"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CAED03A6-3120-C608-DC6C-62869C80F513}"/>
                </a:ext>
              </a:extLst>
            </p:cNvPr>
            <p:cNvSpPr/>
            <p:nvPr/>
          </p:nvSpPr>
          <p:spPr>
            <a:xfrm>
              <a:off x="3118807" y="3173970"/>
              <a:ext cx="4858744" cy="200244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 patients with RRMM following 2–4 prior lines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age 68 yrs, 41% high-risk cytogenetics, 18% EMD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2.5 prior lines; </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50% triple-class 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6.1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Unconfirmed ORR 91%; 68% ≥VGPR, 46% ≥CR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 3/4 AEs 68%, including neutropenia 59%,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anemia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14%, thrombocytopenia 14%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CRS 68% (all Grade 1/2), 9% ICANS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Infections 41% (5% Grade 3/4)</a:t>
              </a:r>
            </a:p>
          </p:txBody>
        </p:sp>
      </p:grpSp>
      <p:sp>
        <p:nvSpPr>
          <p:cNvPr id="2" name="Title 1">
            <a:extLst>
              <a:ext uri="{FF2B5EF4-FFF2-40B4-BE49-F238E27FC236}">
                <a16:creationId xmlns:a16="http://schemas.microsoft.com/office/drawing/2014/main" id="{303808F9-00B3-3F08-5D33-35D674938156}"/>
              </a:ext>
            </a:extLst>
          </p:cNvPr>
          <p:cNvSpPr>
            <a:spLocks noGrp="1"/>
          </p:cNvSpPr>
          <p:nvPr>
            <p:ph type="title"/>
          </p:nvPr>
        </p:nvSpPr>
        <p:spPr>
          <a:xfrm>
            <a:off x="0" y="163289"/>
            <a:ext cx="12192000" cy="1020763"/>
          </a:xfrm>
        </p:spPr>
        <p:txBody>
          <a:bodyPr/>
          <a:lstStyle/>
          <a:p>
            <a:r>
              <a:rPr lang="en-GB" sz="3200" dirty="0"/>
              <a:t>ASH 2025: Novel combination studies in RRMM </a:t>
            </a:r>
            <a:br>
              <a:rPr lang="en-GB" sz="3200" dirty="0"/>
            </a:br>
            <a:r>
              <a:rPr lang="en-GB" sz="3200" dirty="0"/>
              <a:t>with CELMoDs and CAR Ts/BsAbs</a:t>
            </a:r>
          </a:p>
        </p:txBody>
      </p:sp>
      <p:sp>
        <p:nvSpPr>
          <p:cNvPr id="3" name="Text Placeholder 2">
            <a:extLst>
              <a:ext uri="{FF2B5EF4-FFF2-40B4-BE49-F238E27FC236}">
                <a16:creationId xmlns:a16="http://schemas.microsoft.com/office/drawing/2014/main" id="{5427D2ED-D459-7DA2-8845-5A0689AE482E}"/>
              </a:ext>
            </a:extLst>
          </p:cNvPr>
          <p:cNvSpPr>
            <a:spLocks noGrp="1"/>
          </p:cNvSpPr>
          <p:nvPr>
            <p:ph type="body" sz="quarter" idx="10"/>
          </p:nvPr>
        </p:nvSpPr>
        <p:spPr>
          <a:xfrm>
            <a:off x="110895" y="6419854"/>
            <a:ext cx="11296191" cy="371644"/>
          </a:xfrm>
        </p:spPr>
        <p:txBody>
          <a:bodyPr/>
          <a:lstStyle/>
          <a:p>
            <a:r>
              <a:rPr lang="en-GB" sz="1200" kern="1200" dirty="0">
                <a:latin typeface="Arial" panose="020B0604020202020204" pitchFamily="34" charset="0"/>
                <a:cs typeface="Arial" panose="020B0604020202020204" pitchFamily="34" charset="0"/>
              </a:rPr>
              <a:t>1. </a:t>
            </a:r>
            <a:r>
              <a:rPr lang="en-GB" sz="1200" kern="1200" dirty="0" err="1">
                <a:latin typeface="Arial" panose="020B0604020202020204" pitchFamily="34" charset="0"/>
                <a:cs typeface="Arial" panose="020B0604020202020204" pitchFamily="34" charset="0"/>
              </a:rPr>
              <a:t>Suvannasankha</a:t>
            </a:r>
            <a:r>
              <a:rPr lang="en-GB" sz="1200" kern="1200" dirty="0">
                <a:latin typeface="Arial" panose="020B0604020202020204" pitchFamily="34" charset="0"/>
                <a:cs typeface="Arial" panose="020B0604020202020204" pitchFamily="34" charset="0"/>
              </a:rPr>
              <a:t> A, et al. Blood 2025;146(Supplement 1):100. 2. Tuchman S, et al. Blood 2025;146(Supplement 1):2289 .  3. Bal S, et al. Blood 2025;146(Supplement 1):5807. 4. Bar N, et al. Blood 2025;146(Supplement 1):8246.  5. Byun JM, et al. Blood 2025;146(Supplement 1):5835.</a:t>
            </a:r>
            <a:endParaRPr lang="en-GB" sz="1200" dirty="0"/>
          </a:p>
        </p:txBody>
      </p:sp>
      <p:grpSp>
        <p:nvGrpSpPr>
          <p:cNvPr id="43" name="Group 42">
            <a:extLst>
              <a:ext uri="{FF2B5EF4-FFF2-40B4-BE49-F238E27FC236}">
                <a16:creationId xmlns:a16="http://schemas.microsoft.com/office/drawing/2014/main" id="{6253675D-A679-82B8-13F8-24463E58C860}"/>
              </a:ext>
            </a:extLst>
          </p:cNvPr>
          <p:cNvGrpSpPr/>
          <p:nvPr/>
        </p:nvGrpSpPr>
        <p:grpSpPr>
          <a:xfrm>
            <a:off x="25234" y="3871814"/>
            <a:ext cx="4471511" cy="2499400"/>
            <a:chOff x="2929038" y="2751840"/>
            <a:chExt cx="5238301" cy="2499400"/>
          </a:xfrm>
        </p:grpSpPr>
        <p:sp>
          <p:nvSpPr>
            <p:cNvPr id="47" name="Rectangle: Rounded Corners 46">
              <a:extLst>
                <a:ext uri="{FF2B5EF4-FFF2-40B4-BE49-F238E27FC236}">
                  <a16:creationId xmlns:a16="http://schemas.microsoft.com/office/drawing/2014/main" id="{D43D8085-5EC8-C010-856F-99DF555C91C0}"/>
                </a:ext>
              </a:extLst>
            </p:cNvPr>
            <p:cNvSpPr/>
            <p:nvPr/>
          </p:nvSpPr>
          <p:spPr>
            <a:xfrm>
              <a:off x="2929038" y="2751840"/>
              <a:ext cx="5238301" cy="2499400"/>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B23EF1CD-F8B9-674F-DFA0-4778FB7879C5}"/>
                </a:ext>
              </a:extLst>
            </p:cNvPr>
            <p:cNvSpPr/>
            <p:nvPr/>
          </p:nvSpPr>
          <p:spPr>
            <a:xfrm>
              <a:off x="3118094" y="2856679"/>
              <a:ext cx="4858745" cy="360105"/>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CADMIUM (Alliance A062102):</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Ide-cel</a:t>
              </a:r>
              <a:r>
                <a:rPr kumimoji="0" lang="en-US" sz="1200" b="1" i="0" u="none" strike="noStrike" kern="1200" cap="none" spc="0" normalizeH="0" baseline="0" noProof="0" dirty="0">
                  <a:ln>
                    <a:noFill/>
                  </a:ln>
                  <a:solidFill>
                    <a:srgbClr val="000000"/>
                  </a:solidFill>
                  <a:effectLst/>
                  <a:uLnTx/>
                  <a:uFillTx/>
                  <a:latin typeface="Arial"/>
                  <a:ea typeface="+mn-ea"/>
                  <a:cs typeface="+mn-cs"/>
                </a:rPr>
                <a:t> + iberdomide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2</a:t>
              </a:r>
              <a:endParaRPr kumimoji="0" lang="en-GB"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4A30862E-A94D-1524-6AF3-B6265397F967}"/>
                </a:ext>
              </a:extLst>
            </p:cNvPr>
            <p:cNvSpPr/>
            <p:nvPr/>
          </p:nvSpPr>
          <p:spPr>
            <a:xfrm>
              <a:off x="3118096" y="3229989"/>
              <a:ext cx="4858744" cy="1918421"/>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Randomized Phase 2 study (NCT06179888) of iberdomide maintenance post ide-cel</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RRMM, ≥4 prior lines of therapy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6–12 patients in part 1 (safety run-in)</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 patients in part 2, randomized to iberdomide or observation post ide-cel</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PFS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 OS, best response, deepening of response, including MRD-neg CR conversion</a:t>
              </a:r>
            </a:p>
          </p:txBody>
        </p:sp>
      </p:grpSp>
      <p:grpSp>
        <p:nvGrpSpPr>
          <p:cNvPr id="21" name="Group 20">
            <a:extLst>
              <a:ext uri="{FF2B5EF4-FFF2-40B4-BE49-F238E27FC236}">
                <a16:creationId xmlns:a16="http://schemas.microsoft.com/office/drawing/2014/main" id="{20C75BCA-3517-3ECA-E193-8AE7BEDBB996}"/>
              </a:ext>
            </a:extLst>
          </p:cNvPr>
          <p:cNvGrpSpPr/>
          <p:nvPr/>
        </p:nvGrpSpPr>
        <p:grpSpPr>
          <a:xfrm>
            <a:off x="4381498" y="1999322"/>
            <a:ext cx="3189221" cy="3891524"/>
            <a:chOff x="8217866" y="1560264"/>
            <a:chExt cx="3189221" cy="3891524"/>
          </a:xfrm>
        </p:grpSpPr>
        <p:sp>
          <p:nvSpPr>
            <p:cNvPr id="17" name="Rectangle: Rounded Corners 16">
              <a:extLst>
                <a:ext uri="{FF2B5EF4-FFF2-40B4-BE49-F238E27FC236}">
                  <a16:creationId xmlns:a16="http://schemas.microsoft.com/office/drawing/2014/main" id="{0F83427B-F362-0C1D-AEE4-EEC8487C4FAC}"/>
                </a:ext>
              </a:extLst>
            </p:cNvPr>
            <p:cNvSpPr/>
            <p:nvPr/>
          </p:nvSpPr>
          <p:spPr>
            <a:xfrm>
              <a:off x="8217866" y="1560264"/>
              <a:ext cx="3189221" cy="3891524"/>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8766C027-476B-63A9-5D9A-F23721B4EC65}"/>
                </a:ext>
              </a:extLst>
            </p:cNvPr>
            <p:cNvSpPr/>
            <p:nvPr/>
          </p:nvSpPr>
          <p:spPr>
            <a:xfrm>
              <a:off x="8337823" y="1729764"/>
              <a:ext cx="2850185"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3"/>
            </a:lnRef>
            <a:fillRef idx="2">
              <a:schemeClr val="accent3"/>
            </a:fillRef>
            <a:effectRef idx="1">
              <a:schemeClr val="accent3"/>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CA088-1005: </a:t>
              </a:r>
              <a:r>
                <a:rPr kumimoji="0" lang="en-US" sz="1200" b="1" i="0" u="none" strike="noStrike" kern="1200" cap="none" spc="0" normalizeH="0" baseline="0" noProof="0" dirty="0">
                  <a:ln>
                    <a:noFill/>
                  </a:ln>
                  <a:solidFill>
                    <a:srgbClr val="000000"/>
                  </a:solidFill>
                  <a:effectLst/>
                  <a:uLnTx/>
                  <a:uFillTx/>
                  <a:latin typeface="Arial"/>
                  <a:ea typeface="+mn-ea"/>
                  <a:cs typeface="+mn-cs"/>
                </a:rPr>
                <a:t>Arlo-cel + mezigdomide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3</a:t>
              </a:r>
              <a:r>
                <a:rPr kumimoji="0" lang="en-US" sz="1200" b="1" i="0" u="none" strike="noStrike" kern="1200" cap="none" spc="0" normalizeH="0" baseline="0" noProof="0" dirty="0">
                  <a:ln>
                    <a:noFill/>
                  </a:ln>
                  <a:solidFill>
                    <a:srgbClr val="000000"/>
                  </a:solidFill>
                  <a:effectLst/>
                  <a:uLnTx/>
                  <a:uFillTx/>
                  <a:latin typeface="Arial"/>
                  <a:ea typeface="+mn-ea"/>
                  <a:cs typeface="+mn-cs"/>
                </a:rPr>
                <a:t> or iberdomide</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BADFE685-8F8A-7257-3640-8DB7D272C3D3}"/>
                </a:ext>
              </a:extLst>
            </p:cNvPr>
            <p:cNvSpPr/>
            <p:nvPr/>
          </p:nvSpPr>
          <p:spPr>
            <a:xfrm>
              <a:off x="8341690" y="2145975"/>
              <a:ext cx="2850185" cy="3181012"/>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Phase 1 study (NCT06121843) of </a:t>
              </a:r>
              <a:r>
                <a:rPr kumimoji="0" lang="en-US" sz="1200" b="1" i="0" u="none" strike="noStrike" kern="1200" cap="none" spc="0" normalizeH="0" baseline="0" noProof="0" dirty="0" err="1">
                  <a:ln>
                    <a:noFill/>
                  </a:ln>
                  <a:solidFill>
                    <a:srgbClr val="000000"/>
                  </a:solidFill>
                  <a:effectLst/>
                  <a:uLnTx/>
                  <a:uFillTx/>
                  <a:latin typeface="Arial"/>
                  <a:ea typeface="+mn-ea"/>
                  <a:cs typeface="+mn-cs"/>
                </a:rPr>
                <a:t>arlo</a:t>
              </a:r>
              <a:r>
                <a:rPr kumimoji="0" lang="en-US" sz="1200" b="1" i="0" u="none" strike="noStrike" kern="1200" cap="none" spc="0" normalizeH="0" baseline="0" noProof="0" dirty="0">
                  <a:ln>
                    <a:noFill/>
                  </a:ln>
                  <a:solidFill>
                    <a:srgbClr val="000000"/>
                  </a:solidFill>
                  <a:effectLst/>
                  <a:uLnTx/>
                  <a:uFillTx/>
                  <a:latin typeface="Arial"/>
                  <a:ea typeface="+mn-ea"/>
                  <a:cs typeface="+mn-cs"/>
                </a:rPr>
                <a:t>-cel plus novel therapies including mezigdomide and iberdomide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Dose-finding and dose-expansion study, with up to 30 patients in the latter part</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RRMM following ≥3 (dose-finding, n=10 in dose-expansion) and 1–3 (n=20 in dose-expansion) prior lines of therapy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AEs and RP2D</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 preliminary efficacy (ORR, CR rate, VGPR rate) and pharmacokinetics</a:t>
              </a:r>
            </a:p>
          </p:txBody>
        </p:sp>
      </p:grpSp>
      <p:grpSp>
        <p:nvGrpSpPr>
          <p:cNvPr id="22" name="Group 21">
            <a:extLst>
              <a:ext uri="{FF2B5EF4-FFF2-40B4-BE49-F238E27FC236}">
                <a16:creationId xmlns:a16="http://schemas.microsoft.com/office/drawing/2014/main" id="{83ECAFE6-99B0-35DF-D1F4-70D5676F38FC}"/>
              </a:ext>
            </a:extLst>
          </p:cNvPr>
          <p:cNvGrpSpPr/>
          <p:nvPr/>
        </p:nvGrpSpPr>
        <p:grpSpPr>
          <a:xfrm>
            <a:off x="7450450" y="1340015"/>
            <a:ext cx="4716316" cy="2357307"/>
            <a:chOff x="6690771" y="1560265"/>
            <a:chExt cx="4716316" cy="2357307"/>
          </a:xfrm>
        </p:grpSpPr>
        <p:sp>
          <p:nvSpPr>
            <p:cNvPr id="23" name="Rectangle: Rounded Corners 22">
              <a:extLst>
                <a:ext uri="{FF2B5EF4-FFF2-40B4-BE49-F238E27FC236}">
                  <a16:creationId xmlns:a16="http://schemas.microsoft.com/office/drawing/2014/main" id="{6969C583-6D2C-9F5E-285F-7709E18FDFBB}"/>
                </a:ext>
              </a:extLst>
            </p:cNvPr>
            <p:cNvSpPr/>
            <p:nvPr/>
          </p:nvSpPr>
          <p:spPr>
            <a:xfrm>
              <a:off x="6690771" y="1560265"/>
              <a:ext cx="4716316" cy="2357307"/>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6FC15E99-BFC3-C513-3934-D203CE6FBABC}"/>
                </a:ext>
              </a:extLst>
            </p:cNvPr>
            <p:cNvSpPr/>
            <p:nvPr/>
          </p:nvSpPr>
          <p:spPr>
            <a:xfrm>
              <a:off x="6828194" y="1696078"/>
              <a:ext cx="4363681" cy="332643"/>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CA057-1040: </a:t>
              </a:r>
              <a:r>
                <a:rPr kumimoji="0" lang="en-US" sz="1400" b="1" i="0" u="none" strike="noStrike" kern="1200" cap="none" spc="0" normalizeH="0" baseline="0" noProof="0" dirty="0">
                  <a:ln>
                    <a:noFill/>
                  </a:ln>
                  <a:solidFill>
                    <a:srgbClr val="000000"/>
                  </a:solidFill>
                  <a:effectLst/>
                  <a:uLnTx/>
                  <a:uFillTx/>
                  <a:latin typeface="Arial"/>
                  <a:ea typeface="+mn-ea"/>
                  <a:cs typeface="+mn-cs"/>
                </a:rPr>
                <a:t>Elranatamab + mezigdomide</a:t>
              </a:r>
              <a:r>
                <a:rPr kumimoji="0" lang="en-US" sz="1400" b="1" i="0" u="none" strike="noStrike" kern="1200" cap="none" spc="0" normalizeH="0" baseline="30000" noProof="0" dirty="0">
                  <a:ln>
                    <a:noFill/>
                  </a:ln>
                  <a:solidFill>
                    <a:srgbClr val="000000"/>
                  </a:solidFill>
                  <a:effectLst/>
                  <a:uLnTx/>
                  <a:uFillTx/>
                  <a:latin typeface="Arial"/>
                  <a:ea typeface="+mn-ea"/>
                  <a:cs typeface="+mn-cs"/>
                </a:rPr>
                <a:t>4</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E14E575-8546-8614-B994-76E0733AE68A}"/>
                </a:ext>
              </a:extLst>
            </p:cNvPr>
            <p:cNvSpPr/>
            <p:nvPr/>
          </p:nvSpPr>
          <p:spPr>
            <a:xfrm>
              <a:off x="6841270" y="2049361"/>
              <a:ext cx="4363681" cy="172907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Phase 1b/2a study (NCT06988488) of elranatamab plus mezigdomide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1 dose-escalation and phase 2 dose-expansion study, 22 patients in 2 phase 2 arms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RRMM following 2–4 prior lines of therapy, including an IMiD, a PI, and a CD38 mAb</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AEs and DLTs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 ORR, CR rate, VGPR rate, TTR, DOR, PFS and OS</a:t>
              </a:r>
            </a:p>
          </p:txBody>
        </p:sp>
      </p:grpSp>
      <p:grpSp>
        <p:nvGrpSpPr>
          <p:cNvPr id="30" name="Group 29">
            <a:extLst>
              <a:ext uri="{FF2B5EF4-FFF2-40B4-BE49-F238E27FC236}">
                <a16:creationId xmlns:a16="http://schemas.microsoft.com/office/drawing/2014/main" id="{EDE0F538-0ED6-0C85-2A72-CB1B044B5996}"/>
              </a:ext>
            </a:extLst>
          </p:cNvPr>
          <p:cNvGrpSpPr/>
          <p:nvPr/>
        </p:nvGrpSpPr>
        <p:grpSpPr>
          <a:xfrm>
            <a:off x="7437372" y="3617511"/>
            <a:ext cx="4716316" cy="2743021"/>
            <a:chOff x="6690771" y="1675635"/>
            <a:chExt cx="4716316" cy="2743021"/>
          </a:xfrm>
        </p:grpSpPr>
        <p:sp>
          <p:nvSpPr>
            <p:cNvPr id="31" name="Rectangle: Rounded Corners 30">
              <a:extLst>
                <a:ext uri="{FF2B5EF4-FFF2-40B4-BE49-F238E27FC236}">
                  <a16:creationId xmlns:a16="http://schemas.microsoft.com/office/drawing/2014/main" id="{DEBE192F-B11C-C4CE-FED5-3BEC3B255452}"/>
                </a:ext>
              </a:extLst>
            </p:cNvPr>
            <p:cNvSpPr/>
            <p:nvPr/>
          </p:nvSpPr>
          <p:spPr>
            <a:xfrm>
              <a:off x="6690771" y="1675635"/>
              <a:ext cx="4716316" cy="2743021"/>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05F86A2A-7FAC-B2DE-00DD-57ECAF886C9A}"/>
                </a:ext>
              </a:extLst>
            </p:cNvPr>
            <p:cNvSpPr/>
            <p:nvPr/>
          </p:nvSpPr>
          <p:spPr>
            <a:xfrm>
              <a:off x="6841271" y="1814768"/>
              <a:ext cx="4350604" cy="318003"/>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MELT-MM: </a:t>
              </a:r>
              <a:r>
                <a:rPr kumimoji="0" lang="en-US" sz="1400" b="1" i="0" u="none" strike="noStrike" kern="1200" cap="none" spc="0" normalizeH="0" baseline="0" noProof="0" dirty="0">
                  <a:ln>
                    <a:noFill/>
                  </a:ln>
                  <a:solidFill>
                    <a:srgbClr val="000000"/>
                  </a:solidFill>
                  <a:effectLst/>
                  <a:uLnTx/>
                  <a:uFillTx/>
                  <a:latin typeface="Arial"/>
                  <a:ea typeface="+mn-ea"/>
                  <a:cs typeface="+mn-cs"/>
                </a:rPr>
                <a:t>Elranatamab + mezigdomide</a:t>
              </a:r>
              <a:r>
                <a:rPr kumimoji="0" lang="en-US" sz="1400" b="1" i="0" u="none" strike="noStrike" kern="1200" cap="none" spc="0" normalizeH="0" baseline="30000" noProof="0" dirty="0">
                  <a:ln>
                    <a:noFill/>
                  </a:ln>
                  <a:solidFill>
                    <a:srgbClr val="000000"/>
                  </a:solidFill>
                  <a:effectLst/>
                  <a:uLnTx/>
                  <a:uFillTx/>
                  <a:latin typeface="Arial"/>
                  <a:ea typeface="+mn-ea"/>
                  <a:cs typeface="+mn-cs"/>
                </a:rPr>
                <a:t>5</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AA09F67D-F147-0BFA-BE29-0F032F4CA014}"/>
                </a:ext>
              </a:extLst>
            </p:cNvPr>
            <p:cNvSpPr/>
            <p:nvPr/>
          </p:nvSpPr>
          <p:spPr>
            <a:xfrm>
              <a:off x="6841272" y="2145976"/>
              <a:ext cx="4350604" cy="211671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Phase 1/2 study (NCT06645678) of elranatamab plus mezigdomide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75 patients receiving one of 3 dose levels of mezigdomide</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RRMM ≥2 prior lines of therapy, including R and a PI</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patients enrolled to date: 8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mezi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0.3 mg/kg, 3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mezi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0.6 mg/kg</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4 prior lines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(n=10) 90% (50% CR/</a:t>
              </a:r>
              <a:r>
                <a:rPr kumimoji="0" lang="en-GB" sz="1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sCR</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CRS 55% (all grade 1)</a:t>
              </a:r>
            </a:p>
          </p:txBody>
        </p:sp>
      </p:grpSp>
      <p:grpSp>
        <p:nvGrpSpPr>
          <p:cNvPr id="53" name="Group 52">
            <a:extLst>
              <a:ext uri="{FF2B5EF4-FFF2-40B4-BE49-F238E27FC236}">
                <a16:creationId xmlns:a16="http://schemas.microsoft.com/office/drawing/2014/main" id="{02BA3AC4-48FD-CA32-B71B-3ACFCF47273B}"/>
              </a:ext>
            </a:extLst>
          </p:cNvPr>
          <p:cNvGrpSpPr/>
          <p:nvPr/>
        </p:nvGrpSpPr>
        <p:grpSpPr>
          <a:xfrm>
            <a:off x="11331417" y="0"/>
            <a:ext cx="860583" cy="1192241"/>
            <a:chOff x="11331417" y="12694"/>
            <a:chExt cx="860583" cy="1192241"/>
          </a:xfrm>
        </p:grpSpPr>
        <p:sp>
          <p:nvSpPr>
            <p:cNvPr id="54" name="Rectangle: Rounded Corners 53">
              <a:extLst>
                <a:ext uri="{FF2B5EF4-FFF2-40B4-BE49-F238E27FC236}">
                  <a16:creationId xmlns:a16="http://schemas.microsoft.com/office/drawing/2014/main" id="{2D2CB0F0-C297-0BF6-6B9E-14A2AE1A54EF}"/>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55" name="Picture 54">
              <a:extLst>
                <a:ext uri="{FF2B5EF4-FFF2-40B4-BE49-F238E27FC236}">
                  <a16:creationId xmlns:a16="http://schemas.microsoft.com/office/drawing/2014/main" id="{C5D82C63-4F27-C3A0-1236-C710B4E14B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56" name="TextBox 55">
              <a:extLst>
                <a:ext uri="{FF2B5EF4-FFF2-40B4-BE49-F238E27FC236}">
                  <a16:creationId xmlns:a16="http://schemas.microsoft.com/office/drawing/2014/main" id="{FED3A8B9-2530-37A7-9CE6-55C4E2C63C49}"/>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Tree>
    <p:extLst>
      <p:ext uri="{BB962C8B-B14F-4D97-AF65-F5344CB8AC3E}">
        <p14:creationId xmlns:p14="http://schemas.microsoft.com/office/powerpoint/2010/main" val="7652094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892FF-E86E-E055-F7AD-14341518E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DAA1D-0B38-8012-5A6D-8419DBD3D323}"/>
              </a:ext>
            </a:extLst>
          </p:cNvPr>
          <p:cNvSpPr>
            <a:spLocks noGrp="1"/>
          </p:cNvSpPr>
          <p:nvPr>
            <p:ph type="title"/>
          </p:nvPr>
        </p:nvSpPr>
        <p:spPr/>
        <p:txBody>
          <a:bodyPr>
            <a:normAutofit/>
          </a:bodyPr>
          <a:lstStyle/>
          <a:p>
            <a:r>
              <a:rPr lang="en-US" sz="2400" dirty="0"/>
              <a:t>CELMoD doublets/triplets for NDMM </a:t>
            </a:r>
            <a:br>
              <a:rPr lang="en-US" sz="2400" dirty="0"/>
            </a:br>
            <a:r>
              <a:rPr lang="en-US" sz="3600" b="1" dirty="0"/>
              <a:t>Iberdomide-dex ± Dara</a:t>
            </a:r>
            <a:endParaRPr lang="en-US" baseline="30000" dirty="0"/>
          </a:p>
        </p:txBody>
      </p:sp>
      <p:sp>
        <p:nvSpPr>
          <p:cNvPr id="6" name="Text Placeholder 5">
            <a:extLst>
              <a:ext uri="{FF2B5EF4-FFF2-40B4-BE49-F238E27FC236}">
                <a16:creationId xmlns:a16="http://schemas.microsoft.com/office/drawing/2014/main" id="{F50D501A-228D-DAEC-56EE-80E7C447A1A3}"/>
              </a:ext>
            </a:extLst>
          </p:cNvPr>
          <p:cNvSpPr>
            <a:spLocks noGrp="1"/>
          </p:cNvSpPr>
          <p:nvPr>
            <p:ph type="body" sz="quarter" idx="10"/>
          </p:nvPr>
        </p:nvSpPr>
        <p:spPr>
          <a:xfrm>
            <a:off x="318781" y="6419854"/>
            <a:ext cx="11377919" cy="371644"/>
          </a:xfrm>
        </p:spPr>
        <p:txBody>
          <a:bodyPr/>
          <a:lstStyle/>
          <a:p>
            <a:r>
              <a:rPr lang="nl-NL" sz="1200" b="1" dirty="0"/>
              <a:t>1. Puig N, et al. HemaSphere 2025;9(S1):PS1784.  </a:t>
            </a:r>
            <a:r>
              <a:rPr lang="nl-NL" sz="1200" dirty="0"/>
              <a:t>2. González-Calle V, et al. Clin Lymphoma Myeloma Leuk 2025;25(Supplement 2):S363–4, OA-63.</a:t>
            </a:r>
            <a:endParaRPr lang="nl-NL" sz="1200" b="1" dirty="0"/>
          </a:p>
        </p:txBody>
      </p:sp>
      <p:graphicFrame>
        <p:nvGraphicFramePr>
          <p:cNvPr id="15" name="Diagram 14">
            <a:extLst>
              <a:ext uri="{FF2B5EF4-FFF2-40B4-BE49-F238E27FC236}">
                <a16:creationId xmlns:a16="http://schemas.microsoft.com/office/drawing/2014/main" id="{A6AACD99-EE42-1B36-7031-FA1E60C69CC3}"/>
              </a:ext>
            </a:extLst>
          </p:cNvPr>
          <p:cNvGraphicFramePr/>
          <p:nvPr/>
        </p:nvGraphicFramePr>
        <p:xfrm>
          <a:off x="318781" y="1332868"/>
          <a:ext cx="5777219" cy="1906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Chart 15">
            <a:extLst>
              <a:ext uri="{FF2B5EF4-FFF2-40B4-BE49-F238E27FC236}">
                <a16:creationId xmlns:a16="http://schemas.microsoft.com/office/drawing/2014/main" id="{BB6146EB-C02E-B96C-BE92-AF60B8828821}"/>
              </a:ext>
            </a:extLst>
          </p:cNvPr>
          <p:cNvGraphicFramePr/>
          <p:nvPr/>
        </p:nvGraphicFramePr>
        <p:xfrm>
          <a:off x="202207" y="3429000"/>
          <a:ext cx="2475079" cy="29339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Diagram 16">
            <a:extLst>
              <a:ext uri="{FF2B5EF4-FFF2-40B4-BE49-F238E27FC236}">
                <a16:creationId xmlns:a16="http://schemas.microsoft.com/office/drawing/2014/main" id="{6B859223-4C7F-8306-147C-27177416ED29}"/>
              </a:ext>
            </a:extLst>
          </p:cNvPr>
          <p:cNvGraphicFramePr/>
          <p:nvPr/>
        </p:nvGraphicFramePr>
        <p:xfrm>
          <a:off x="2677286" y="3485868"/>
          <a:ext cx="3418714" cy="29339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a:extLst>
              <a:ext uri="{FF2B5EF4-FFF2-40B4-BE49-F238E27FC236}">
                <a16:creationId xmlns:a16="http://schemas.microsoft.com/office/drawing/2014/main" id="{609CD7A4-C44C-66BD-AC32-E0A40BC525B7}"/>
              </a:ext>
            </a:extLst>
          </p:cNvPr>
          <p:cNvSpPr txBox="1"/>
          <p:nvPr/>
        </p:nvSpPr>
        <p:spPr>
          <a:xfrm>
            <a:off x="724969" y="3733514"/>
            <a:ext cx="170650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82%</a:t>
            </a:r>
          </a:p>
        </p:txBody>
      </p:sp>
      <p:grpSp>
        <p:nvGrpSpPr>
          <p:cNvPr id="25" name="Group 24">
            <a:extLst>
              <a:ext uri="{FF2B5EF4-FFF2-40B4-BE49-F238E27FC236}">
                <a16:creationId xmlns:a16="http://schemas.microsoft.com/office/drawing/2014/main" id="{D19FECC1-99A2-EED4-0C3B-1A925BFF5B4C}"/>
              </a:ext>
            </a:extLst>
          </p:cNvPr>
          <p:cNvGrpSpPr/>
          <p:nvPr/>
        </p:nvGrpSpPr>
        <p:grpSpPr>
          <a:xfrm>
            <a:off x="0" y="810269"/>
            <a:ext cx="1266716" cy="601550"/>
            <a:chOff x="10925284" y="0"/>
            <a:chExt cx="1266716" cy="601550"/>
          </a:xfrm>
        </p:grpSpPr>
        <p:sp>
          <p:nvSpPr>
            <p:cNvPr id="23" name="Rectangle: Rounded Corners 22">
              <a:extLst>
                <a:ext uri="{FF2B5EF4-FFF2-40B4-BE49-F238E27FC236}">
                  <a16:creationId xmlns:a16="http://schemas.microsoft.com/office/drawing/2014/main" id="{A77E3B9F-82C5-661F-6437-69A92A833766}"/>
                </a:ext>
              </a:extLst>
            </p:cNvPr>
            <p:cNvSpPr/>
            <p:nvPr/>
          </p:nvSpPr>
          <p:spPr>
            <a:xfrm>
              <a:off x="10925284" y="0"/>
              <a:ext cx="1266716" cy="601550"/>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4770D458-DAFA-FDC4-EBC3-C763E53CEFF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953237" y="58740"/>
              <a:ext cx="1210185" cy="460604"/>
            </a:xfrm>
            <a:prstGeom prst="rect">
              <a:avLst/>
            </a:prstGeom>
          </p:spPr>
        </p:pic>
      </p:grpSp>
      <p:grpSp>
        <p:nvGrpSpPr>
          <p:cNvPr id="26" name="Group 25">
            <a:extLst>
              <a:ext uri="{FF2B5EF4-FFF2-40B4-BE49-F238E27FC236}">
                <a16:creationId xmlns:a16="http://schemas.microsoft.com/office/drawing/2014/main" id="{53CF1236-52C1-2820-3D87-CAD798F9F437}"/>
              </a:ext>
            </a:extLst>
          </p:cNvPr>
          <p:cNvGrpSpPr/>
          <p:nvPr/>
        </p:nvGrpSpPr>
        <p:grpSpPr>
          <a:xfrm>
            <a:off x="10515600" y="688424"/>
            <a:ext cx="1676400" cy="821774"/>
            <a:chOff x="10496548" y="-7927"/>
            <a:chExt cx="1676400" cy="821774"/>
          </a:xfrm>
        </p:grpSpPr>
        <p:sp>
          <p:nvSpPr>
            <p:cNvPr id="27" name="Rectangle: Rounded Corners 26">
              <a:extLst>
                <a:ext uri="{FF2B5EF4-FFF2-40B4-BE49-F238E27FC236}">
                  <a16:creationId xmlns:a16="http://schemas.microsoft.com/office/drawing/2014/main" id="{8E101CFB-37A0-B76A-9481-E5A33FB7430E}"/>
                </a:ext>
              </a:extLst>
            </p:cNvPr>
            <p:cNvSpPr/>
            <p:nvPr/>
          </p:nvSpPr>
          <p:spPr>
            <a:xfrm>
              <a:off x="10496548" y="-7927"/>
              <a:ext cx="1676400" cy="821774"/>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8" name="Picture 2">
              <a:extLst>
                <a:ext uri="{FF2B5EF4-FFF2-40B4-BE49-F238E27FC236}">
                  <a16:creationId xmlns:a16="http://schemas.microsoft.com/office/drawing/2014/main" id="{995CA6EB-2F4C-5E90-C026-93AB5399181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11221" y="0"/>
              <a:ext cx="1447054" cy="81384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9" name="Diagram 28">
            <a:extLst>
              <a:ext uri="{FF2B5EF4-FFF2-40B4-BE49-F238E27FC236}">
                <a16:creationId xmlns:a16="http://schemas.microsoft.com/office/drawing/2014/main" id="{B081A08D-EDD8-8EA8-A97B-F85658BAB845}"/>
              </a:ext>
            </a:extLst>
          </p:cNvPr>
          <p:cNvGraphicFramePr/>
          <p:nvPr/>
        </p:nvGraphicFramePr>
        <p:xfrm>
          <a:off x="6210673" y="1329613"/>
          <a:ext cx="5777219" cy="19067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0" name="Chart 29">
            <a:extLst>
              <a:ext uri="{FF2B5EF4-FFF2-40B4-BE49-F238E27FC236}">
                <a16:creationId xmlns:a16="http://schemas.microsoft.com/office/drawing/2014/main" id="{032B3D3D-E548-B537-F93E-F46582660FC5}"/>
              </a:ext>
            </a:extLst>
          </p:cNvPr>
          <p:cNvGraphicFramePr/>
          <p:nvPr/>
        </p:nvGraphicFramePr>
        <p:xfrm>
          <a:off x="6210673" y="3467092"/>
          <a:ext cx="2475079" cy="2933986"/>
        </p:xfrm>
        <a:graphic>
          <a:graphicData uri="http://schemas.openxmlformats.org/drawingml/2006/chart">
            <c:chart xmlns:c="http://schemas.openxmlformats.org/drawingml/2006/chart" xmlns:r="http://schemas.openxmlformats.org/officeDocument/2006/relationships" r:id="rId20"/>
          </a:graphicData>
        </a:graphic>
      </p:graphicFrame>
      <p:sp>
        <p:nvSpPr>
          <p:cNvPr id="31" name="TextBox 30">
            <a:extLst>
              <a:ext uri="{FF2B5EF4-FFF2-40B4-BE49-F238E27FC236}">
                <a16:creationId xmlns:a16="http://schemas.microsoft.com/office/drawing/2014/main" id="{B83885A3-903A-E3B9-0377-E2881FC15759}"/>
              </a:ext>
            </a:extLst>
          </p:cNvPr>
          <p:cNvSpPr txBox="1"/>
          <p:nvPr/>
        </p:nvSpPr>
        <p:spPr>
          <a:xfrm>
            <a:off x="6668569" y="3485868"/>
            <a:ext cx="170650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93%</a:t>
            </a:r>
          </a:p>
        </p:txBody>
      </p:sp>
      <p:graphicFrame>
        <p:nvGraphicFramePr>
          <p:cNvPr id="32" name="Diagram 31">
            <a:extLst>
              <a:ext uri="{FF2B5EF4-FFF2-40B4-BE49-F238E27FC236}">
                <a16:creationId xmlns:a16="http://schemas.microsoft.com/office/drawing/2014/main" id="{EAE1BFE8-9F7D-0AD3-3BBC-E9E1895D23CB}"/>
              </a:ext>
            </a:extLst>
          </p:cNvPr>
          <p:cNvGraphicFramePr/>
          <p:nvPr/>
        </p:nvGraphicFramePr>
        <p:xfrm>
          <a:off x="8800425" y="3428999"/>
          <a:ext cx="3187468" cy="2933986"/>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3" name="Rectangle: Rounded Corners 2">
            <a:extLst>
              <a:ext uri="{FF2B5EF4-FFF2-40B4-BE49-F238E27FC236}">
                <a16:creationId xmlns:a16="http://schemas.microsoft.com/office/drawing/2014/main" id="{149C9D7D-972E-7BE0-9DDC-E27ABD98D0E0}"/>
              </a:ext>
            </a:extLst>
          </p:cNvPr>
          <p:cNvSpPr/>
          <p:nvPr/>
        </p:nvSpPr>
        <p:spPr bwMode="auto">
          <a:xfrm>
            <a:off x="1790278" y="3153667"/>
            <a:ext cx="8611445" cy="886803"/>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Iberdomide: updates in NDMM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Future impact on CELMoDs in RRMM</a:t>
            </a:r>
          </a:p>
        </p:txBody>
      </p:sp>
    </p:spTree>
    <p:extLst>
      <p:ext uri="{BB962C8B-B14F-4D97-AF65-F5344CB8AC3E}">
        <p14:creationId xmlns:p14="http://schemas.microsoft.com/office/powerpoint/2010/main" val="19200418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10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outVertical)">
                                      <p:cBhvr>
                                        <p:cTn id="13" dur="1000"/>
                                        <p:tgtEl>
                                          <p:spTgt spid="6">
                                            <p:txEl>
                                              <p:pRg st="0" end="0"/>
                                            </p:txEl>
                                          </p:spTgt>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Graphic spid="15" grpId="0">
        <p:bldAsOne/>
      </p:bldGraphic>
      <p:bldGraphic spid="16" grpId="0">
        <p:bldAsOne/>
      </p:bldGraphic>
      <p:bldGraphic spid="17" grpId="0">
        <p:bldAsOne/>
      </p:bldGraphic>
      <p:bldP spid="18" grpId="0"/>
      <p:bldGraphic spid="29" grpId="0">
        <p:bldAsOne/>
      </p:bldGraphic>
      <p:bldGraphic spid="30" grpId="0">
        <p:bldAsOne/>
      </p:bldGraphic>
      <p:bldP spid="31" grpId="0"/>
      <p:bldGraphic spid="32" grpId="0">
        <p:bldAsOne/>
      </p:bldGraphic>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580865" cy="1501346"/>
          </a:xfrm>
        </p:spPr>
        <p:txBody>
          <a:bodyPr/>
          <a:lstStyle/>
          <a:p>
            <a:pPr marL="98425" indent="0">
              <a:buNone/>
            </a:pPr>
            <a:r>
              <a:rPr lang="en-US" sz="2500" b="0" dirty="0"/>
              <a:t>This activity is supported by educational grants from Bristol Myers Squibb, Genentech, a member of the Roche Group, and GSK.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lang="en-US" sz="2400" dirty="0"/>
              <a:t>CELMoD triplets for NDMM </a:t>
            </a:r>
            <a:br>
              <a:rPr lang="en-US" sz="2400" dirty="0"/>
            </a:br>
            <a:r>
              <a:rPr lang="en-US" sz="3600" b="1" dirty="0"/>
              <a:t>Iberdomide + Dara-</a:t>
            </a:r>
            <a:r>
              <a:rPr lang="en-US" sz="3600" b="1" dirty="0" err="1"/>
              <a:t>dex</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1" y="6419854"/>
            <a:ext cx="11377919" cy="371644"/>
          </a:xfrm>
        </p:spPr>
        <p:txBody>
          <a:bodyPr/>
          <a:lstStyle/>
          <a:p>
            <a:r>
              <a:rPr lang="en-US" sz="1100" b="1" dirty="0"/>
              <a:t>1. </a:t>
            </a:r>
            <a:r>
              <a:rPr lang="en-US" sz="1100" dirty="0" err="1"/>
              <a:t>Amatangelo</a:t>
            </a:r>
            <a:r>
              <a:rPr lang="en-US" sz="1100" dirty="0"/>
              <a:t> M, et al. Blood 2024;144(Supplement 1):1973.  2. </a:t>
            </a:r>
            <a:r>
              <a:rPr lang="en-US" sz="1100" dirty="0" err="1"/>
              <a:t>Jeyaraju</a:t>
            </a:r>
            <a:r>
              <a:rPr lang="en-US" sz="1100" dirty="0"/>
              <a:t> D, et al. Blood 2025;146(Supplement 1):2255.</a:t>
            </a:r>
            <a:endParaRPr lang="en-US" sz="1100" b="1" dirty="0"/>
          </a:p>
        </p:txBody>
      </p:sp>
      <p:graphicFrame>
        <p:nvGraphicFramePr>
          <p:cNvPr id="3" name="Diagram 2">
            <a:extLst>
              <a:ext uri="{FF2B5EF4-FFF2-40B4-BE49-F238E27FC236}">
                <a16:creationId xmlns:a16="http://schemas.microsoft.com/office/drawing/2014/main" id="{1C99B8CD-27CF-B261-073D-91E2B55B8169}"/>
              </a:ext>
            </a:extLst>
          </p:cNvPr>
          <p:cNvGraphicFramePr/>
          <p:nvPr/>
        </p:nvGraphicFramePr>
        <p:xfrm>
          <a:off x="1162050" y="1428746"/>
          <a:ext cx="9867900" cy="1857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0181C1FB-820C-A7EB-FDB5-D1DAFF0467CF}"/>
              </a:ext>
            </a:extLst>
          </p:cNvPr>
          <p:cNvGraphicFramePr/>
          <p:nvPr/>
        </p:nvGraphicFramePr>
        <p:xfrm>
          <a:off x="8553449" y="3567861"/>
          <a:ext cx="3028951" cy="2566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AB7468AE-913B-2936-CE61-F092E015D125}"/>
              </a:ext>
            </a:extLst>
          </p:cNvPr>
          <p:cNvGraphicFramePr/>
          <p:nvPr/>
        </p:nvGraphicFramePr>
        <p:xfrm>
          <a:off x="609601" y="3571661"/>
          <a:ext cx="3028951" cy="242908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Chart 11">
            <a:extLst>
              <a:ext uri="{FF2B5EF4-FFF2-40B4-BE49-F238E27FC236}">
                <a16:creationId xmlns:a16="http://schemas.microsoft.com/office/drawing/2014/main" id="{C6042108-E127-C1AE-3902-DE879616660F}"/>
              </a:ext>
            </a:extLst>
          </p:cNvPr>
          <p:cNvGraphicFramePr/>
          <p:nvPr/>
        </p:nvGraphicFramePr>
        <p:xfrm>
          <a:off x="3867150" y="3571661"/>
          <a:ext cx="4505325" cy="2566672"/>
        </p:xfrm>
        <a:graphic>
          <a:graphicData uri="http://schemas.openxmlformats.org/drawingml/2006/chart">
            <c:chart xmlns:c="http://schemas.openxmlformats.org/drawingml/2006/chart" xmlns:r="http://schemas.openxmlformats.org/officeDocument/2006/relationships" r:id="rId17"/>
          </a:graphicData>
        </a:graphic>
      </p:graphicFrame>
      <p:grpSp>
        <p:nvGrpSpPr>
          <p:cNvPr id="4" name="Group 3">
            <a:extLst>
              <a:ext uri="{FF2B5EF4-FFF2-40B4-BE49-F238E27FC236}">
                <a16:creationId xmlns:a16="http://schemas.microsoft.com/office/drawing/2014/main" id="{228F2DE3-DD8A-B76A-EB48-CD2F22A50FAB}"/>
              </a:ext>
            </a:extLst>
          </p:cNvPr>
          <p:cNvGrpSpPr/>
          <p:nvPr/>
        </p:nvGrpSpPr>
        <p:grpSpPr>
          <a:xfrm>
            <a:off x="11210924" y="2552636"/>
            <a:ext cx="860583" cy="1192241"/>
            <a:chOff x="11331417" y="12694"/>
            <a:chExt cx="860583" cy="1192241"/>
          </a:xfrm>
        </p:grpSpPr>
        <p:sp>
          <p:nvSpPr>
            <p:cNvPr id="9" name="Rectangle: Rounded Corners 8">
              <a:extLst>
                <a:ext uri="{FF2B5EF4-FFF2-40B4-BE49-F238E27FC236}">
                  <a16:creationId xmlns:a16="http://schemas.microsoft.com/office/drawing/2014/main" id="{819E9DCA-5BFF-F010-0F69-DCB0B8BF81EF}"/>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8EE7E24-2F5B-01F8-84DF-7FF3B577EB3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11" name="TextBox 10">
              <a:extLst>
                <a:ext uri="{FF2B5EF4-FFF2-40B4-BE49-F238E27FC236}">
                  <a16:creationId xmlns:a16="http://schemas.microsoft.com/office/drawing/2014/main" id="{F912DCCE-A101-EC46-C075-F17D7489F6DF}"/>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grpSp>
        <p:nvGrpSpPr>
          <p:cNvPr id="20" name="Group 19">
            <a:extLst>
              <a:ext uri="{FF2B5EF4-FFF2-40B4-BE49-F238E27FC236}">
                <a16:creationId xmlns:a16="http://schemas.microsoft.com/office/drawing/2014/main" id="{A8A1CF87-47CB-A5D7-7015-CE7763AD0BF3}"/>
              </a:ext>
            </a:extLst>
          </p:cNvPr>
          <p:cNvGrpSpPr/>
          <p:nvPr/>
        </p:nvGrpSpPr>
        <p:grpSpPr>
          <a:xfrm>
            <a:off x="3090000" y="2368484"/>
            <a:ext cx="5951098" cy="3060770"/>
            <a:chOff x="6205280" y="3890291"/>
            <a:chExt cx="5951098" cy="3060770"/>
          </a:xfrm>
        </p:grpSpPr>
        <p:grpSp>
          <p:nvGrpSpPr>
            <p:cNvPr id="21" name="Group 20">
              <a:extLst>
                <a:ext uri="{FF2B5EF4-FFF2-40B4-BE49-F238E27FC236}">
                  <a16:creationId xmlns:a16="http://schemas.microsoft.com/office/drawing/2014/main" id="{D326CCE4-262B-CFDA-5AEF-BCEE8A5E75F3}"/>
                </a:ext>
              </a:extLst>
            </p:cNvPr>
            <p:cNvGrpSpPr/>
            <p:nvPr/>
          </p:nvGrpSpPr>
          <p:grpSpPr>
            <a:xfrm>
              <a:off x="6205280" y="3890291"/>
              <a:ext cx="5951098" cy="3060770"/>
              <a:chOff x="2498747" y="2336377"/>
              <a:chExt cx="5951098" cy="3060770"/>
            </a:xfrm>
          </p:grpSpPr>
          <p:sp>
            <p:nvSpPr>
              <p:cNvPr id="23" name="Rectangle: Rounded Corners 22">
                <a:extLst>
                  <a:ext uri="{FF2B5EF4-FFF2-40B4-BE49-F238E27FC236}">
                    <a16:creationId xmlns:a16="http://schemas.microsoft.com/office/drawing/2014/main" id="{8E2E09C8-787E-E28D-0987-9C4316242DFA}"/>
                  </a:ext>
                </a:extLst>
              </p:cNvPr>
              <p:cNvSpPr/>
              <p:nvPr/>
            </p:nvSpPr>
            <p:spPr>
              <a:xfrm>
                <a:off x="2929039" y="2497411"/>
                <a:ext cx="5520806" cy="2899736"/>
              </a:xfrm>
              <a:prstGeom prst="roundRect">
                <a:avLst>
                  <a:gd name="adj" fmla="val 11883"/>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73F739B4-26B3-062A-CC31-B57CE1CE3CA3}"/>
                  </a:ext>
                </a:extLst>
              </p:cNvPr>
              <p:cNvSpPr/>
              <p:nvPr/>
            </p:nvSpPr>
            <p:spPr>
              <a:xfrm>
                <a:off x="3110476" y="263297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IDEAL: Efficacy and safety of </a:t>
                </a:r>
                <a:br>
                  <a:rPr kumimoji="0" lang="en-US" sz="14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iberdomide + Dara-Vd in NDMM</a:t>
                </a:r>
                <a:endParaRPr kumimoji="0" lang="en-GB"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2006DCCE-7C0D-1F42-2AA8-37B9BE3F581C}"/>
                  </a:ext>
                </a:extLst>
              </p:cNvPr>
              <p:cNvSpPr/>
              <p:nvPr/>
            </p:nvSpPr>
            <p:spPr>
              <a:xfrm>
                <a:off x="3110476" y="3077587"/>
                <a:ext cx="5175064" cy="2199679"/>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44 transplant-eligible/-ineligible NDMM pts receiving Iber-Dara-Vd at RP2D for 12 cycles followed by Iber maintenance for 24 cycles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age 65 years; 52.3% high-risk disease</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ORR 100%</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≥CR 36.4% after induction, 52.3% overall</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MRD-negative (10</a:t>
                </a:r>
                <a:r>
                  <a:rPr kumimoji="0" lang="en-GB" sz="12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response 29.5% after induction, 47.7% overall</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18.3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12-month PFS 91%, 18-month PFS 88%</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12-month OS 97%, 18-month OS 94%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toxicities: neutropenia, rash, PN,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diarrhea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infections</a:t>
                </a:r>
                <a:endParaRPr kumimoji="0" lang="fr-FR" sz="1200" b="1" i="0" u="none" strike="noStrike" kern="1200" cap="none" spc="0" normalizeH="0" baseline="0" noProof="0" dirty="0">
                  <a:ln>
                    <a:noFill/>
                  </a:ln>
                  <a:solidFill>
                    <a:srgbClr val="000000"/>
                  </a:solidFill>
                  <a:effectLst/>
                  <a:uLnTx/>
                  <a:uFillTx/>
                  <a:latin typeface="Arial"/>
                  <a:ea typeface="+mn-ea"/>
                  <a:cs typeface="+mn-cs"/>
                </a:endParaRP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Arial"/>
                    <a:ea typeface="+mn-ea"/>
                    <a:cs typeface="+mn-cs"/>
                  </a:rPr>
                  <a:t>Kapoor P, et al. J Clin </a:t>
                </a:r>
                <a:r>
                  <a:rPr kumimoji="0" lang="fr-FR" sz="1200" b="1" i="0" u="none" strike="noStrike" kern="1200" cap="none" spc="0" normalizeH="0" baseline="0" noProof="0" dirty="0" err="1">
                    <a:ln>
                      <a:noFill/>
                    </a:ln>
                    <a:solidFill>
                      <a:srgbClr val="000000"/>
                    </a:solidFill>
                    <a:effectLst/>
                    <a:uLnTx/>
                    <a:uFillTx/>
                    <a:latin typeface="Arial"/>
                    <a:ea typeface="+mn-ea"/>
                    <a:cs typeface="+mn-cs"/>
                  </a:rPr>
                  <a:t>Oncol</a:t>
                </a:r>
                <a:r>
                  <a:rPr kumimoji="0" lang="fr-FR" sz="1200" b="1" i="0" u="none" strike="noStrike" kern="1200" cap="none" spc="0" normalizeH="0" baseline="0" noProof="0" dirty="0">
                    <a:ln>
                      <a:noFill/>
                    </a:ln>
                    <a:solidFill>
                      <a:srgbClr val="000000"/>
                    </a:solidFill>
                    <a:effectLst/>
                    <a:uLnTx/>
                    <a:uFillTx/>
                    <a:latin typeface="Arial"/>
                    <a:ea typeface="+mn-ea"/>
                    <a:cs typeface="+mn-cs"/>
                  </a:rPr>
                  <a:t> 2026;44(16_suppl):7514</a:t>
                </a:r>
                <a:r>
                  <a:rPr kumimoji="0" lang="en-GB" sz="1200" b="1" i="0" u="none" strike="noStrike" kern="1200" cap="none" spc="0" normalizeH="0" baseline="0" noProof="0" dirty="0">
                    <a:ln>
                      <a:noFill/>
                    </a:ln>
                    <a:solidFill>
                      <a:srgbClr val="000000"/>
                    </a:solidFill>
                    <a:effectLst/>
                    <a:uLnTx/>
                    <a:uFillTx/>
                    <a:latin typeface="Arial"/>
                    <a:ea typeface="+mn-ea"/>
                    <a:cs typeface="+mn-cs"/>
                  </a:rPr>
                  <a:t>.</a:t>
                </a:r>
              </a:p>
            </p:txBody>
          </p:sp>
          <p:sp>
            <p:nvSpPr>
              <p:cNvPr id="26" name="Rectangle: Rounded Corners 25">
                <a:extLst>
                  <a:ext uri="{FF2B5EF4-FFF2-40B4-BE49-F238E27FC236}">
                    <a16:creationId xmlns:a16="http://schemas.microsoft.com/office/drawing/2014/main" id="{9E86B193-18AF-B73F-0DCE-441693408F0B}"/>
                  </a:ext>
                </a:extLst>
              </p:cNvPr>
              <p:cNvSpPr/>
              <p:nvPr/>
            </p:nvSpPr>
            <p:spPr>
              <a:xfrm>
                <a:off x="2498747" y="2336377"/>
                <a:ext cx="1266716" cy="455494"/>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22" name="Picture 21">
              <a:extLst>
                <a:ext uri="{FF2B5EF4-FFF2-40B4-BE49-F238E27FC236}">
                  <a16:creationId xmlns:a16="http://schemas.microsoft.com/office/drawing/2014/main" id="{1B0D33BB-C02D-AFB0-654D-69677DD91999}"/>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6244612" y="3952869"/>
              <a:ext cx="1188051" cy="349427"/>
            </a:xfrm>
            <a:prstGeom prst="rect">
              <a:avLst/>
            </a:prstGeom>
          </p:spPr>
        </p:pic>
      </p:grpSp>
    </p:spTree>
    <p:extLst>
      <p:ext uri="{BB962C8B-B14F-4D97-AF65-F5344CB8AC3E}">
        <p14:creationId xmlns:p14="http://schemas.microsoft.com/office/powerpoint/2010/main" val="41449994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7" grpId="0">
        <p:bldAsOne/>
      </p:bldGraphic>
      <p:bldGraphic spid="12"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2065-85D6-1B9C-71F9-8FB62CA81305}"/>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Iberdomide in </a:t>
            </a:r>
            <a:r>
              <a:rPr lang="en-GB" sz="2400" dirty="0"/>
              <a:t>NDMM</a:t>
            </a:r>
            <a:br>
              <a:rPr lang="en-GB" sz="3200" dirty="0"/>
            </a:br>
            <a:r>
              <a:rPr lang="en-GB" sz="3200" dirty="0"/>
              <a:t>EMN26: Iberdomide as post-ASCT maintenance</a:t>
            </a:r>
          </a:p>
        </p:txBody>
      </p:sp>
      <p:sp>
        <p:nvSpPr>
          <p:cNvPr id="3" name="Text Placeholder 2">
            <a:extLst>
              <a:ext uri="{FF2B5EF4-FFF2-40B4-BE49-F238E27FC236}">
                <a16:creationId xmlns:a16="http://schemas.microsoft.com/office/drawing/2014/main" id="{8E6587DD-D32C-089D-F030-196276FAD4A5}"/>
              </a:ext>
            </a:extLst>
          </p:cNvPr>
          <p:cNvSpPr>
            <a:spLocks noGrp="1"/>
          </p:cNvSpPr>
          <p:nvPr>
            <p:ph type="body" sz="quarter" idx="10"/>
          </p:nvPr>
        </p:nvSpPr>
        <p:spPr>
          <a:xfrm>
            <a:off x="66675" y="6419854"/>
            <a:ext cx="11997749" cy="371644"/>
          </a:xfrm>
        </p:spPr>
        <p:txBody>
          <a:bodyPr/>
          <a:lstStyle/>
          <a:p>
            <a:r>
              <a:rPr lang="en-GB" sz="1200" dirty="0"/>
              <a:t>1. Gay F, et al. </a:t>
            </a:r>
            <a:r>
              <a:rPr lang="en-GB" sz="1200" dirty="0" err="1"/>
              <a:t>Hemasphere</a:t>
            </a:r>
            <a:r>
              <a:rPr lang="en-GB" sz="1200" dirty="0"/>
              <a:t> 2024;8(S1):1703–4.  2. van de Donk NWCJ, et al. Blood 2025;146(Supplement 1):101.</a:t>
            </a:r>
          </a:p>
        </p:txBody>
      </p:sp>
      <p:graphicFrame>
        <p:nvGraphicFramePr>
          <p:cNvPr id="6" name="Diagram 5">
            <a:extLst>
              <a:ext uri="{FF2B5EF4-FFF2-40B4-BE49-F238E27FC236}">
                <a16:creationId xmlns:a16="http://schemas.microsoft.com/office/drawing/2014/main" id="{7B5DF509-E4D8-13B9-CD15-B461A1A49546}"/>
              </a:ext>
            </a:extLst>
          </p:cNvPr>
          <p:cNvGraphicFramePr/>
          <p:nvPr/>
        </p:nvGraphicFramePr>
        <p:xfrm>
          <a:off x="1162050" y="1306521"/>
          <a:ext cx="9867900" cy="140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hart 8">
            <a:extLst>
              <a:ext uri="{FF2B5EF4-FFF2-40B4-BE49-F238E27FC236}">
                <a16:creationId xmlns:a16="http://schemas.microsoft.com/office/drawing/2014/main" id="{8109247F-B762-E2B8-A7D7-34FBBE735088}"/>
              </a:ext>
            </a:extLst>
          </p:cNvPr>
          <p:cNvGraphicFramePr/>
          <p:nvPr/>
        </p:nvGraphicFramePr>
        <p:xfrm>
          <a:off x="-1" y="2716221"/>
          <a:ext cx="4068000" cy="240822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43834346-7328-151D-69D7-3FB597D587BC}"/>
              </a:ext>
            </a:extLst>
          </p:cNvPr>
          <p:cNvGraphicFramePr/>
          <p:nvPr/>
        </p:nvGraphicFramePr>
        <p:xfrm>
          <a:off x="4061999" y="2716221"/>
          <a:ext cx="4068000" cy="240822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86ABEAD3-42C5-98EC-63CF-F3266F0B3E4B}"/>
              </a:ext>
            </a:extLst>
          </p:cNvPr>
          <p:cNvGraphicFramePr/>
          <p:nvPr/>
        </p:nvGraphicFramePr>
        <p:xfrm>
          <a:off x="8124000" y="2716221"/>
          <a:ext cx="4068000" cy="2408229"/>
        </p:xfrm>
        <a:graphic>
          <a:graphicData uri="http://schemas.openxmlformats.org/drawingml/2006/chart">
            <c:chart xmlns:c="http://schemas.openxmlformats.org/drawingml/2006/chart" xmlns:r="http://schemas.openxmlformats.org/officeDocument/2006/relationships" r:id="rId9"/>
          </a:graphicData>
        </a:graphic>
      </p:graphicFrame>
      <p:grpSp>
        <p:nvGrpSpPr>
          <p:cNvPr id="21" name="Group 20">
            <a:extLst>
              <a:ext uri="{FF2B5EF4-FFF2-40B4-BE49-F238E27FC236}">
                <a16:creationId xmlns:a16="http://schemas.microsoft.com/office/drawing/2014/main" id="{7AEF9E73-85F9-7C59-9B1E-54232D50BE06}"/>
              </a:ext>
            </a:extLst>
          </p:cNvPr>
          <p:cNvGrpSpPr/>
          <p:nvPr/>
        </p:nvGrpSpPr>
        <p:grpSpPr>
          <a:xfrm>
            <a:off x="70425" y="5140502"/>
            <a:ext cx="3656707" cy="1368248"/>
            <a:chOff x="70425" y="5140502"/>
            <a:chExt cx="3656707" cy="1368248"/>
          </a:xfrm>
        </p:grpSpPr>
        <p:sp>
          <p:nvSpPr>
            <p:cNvPr id="15" name="Freeform: Shape 14">
              <a:extLst>
                <a:ext uri="{FF2B5EF4-FFF2-40B4-BE49-F238E27FC236}">
                  <a16:creationId xmlns:a16="http://schemas.microsoft.com/office/drawing/2014/main" id="{1FD7EB5E-2B22-A51A-7EBC-82814DB7D567}"/>
                </a:ext>
              </a:extLst>
            </p:cNvPr>
            <p:cNvSpPr/>
            <p:nvPr/>
          </p:nvSpPr>
          <p:spPr>
            <a:xfrm>
              <a:off x="70425" y="5140502"/>
              <a:ext cx="3656707" cy="307263"/>
            </a:xfrm>
            <a:custGeom>
              <a:avLst/>
              <a:gdLst>
                <a:gd name="connsiteX0" fmla="*/ 0 w 3656707"/>
                <a:gd name="connsiteY0" fmla="*/ 0 h 316800"/>
                <a:gd name="connsiteX1" fmla="*/ 3656707 w 3656707"/>
                <a:gd name="connsiteY1" fmla="*/ 0 h 316800"/>
                <a:gd name="connsiteX2" fmla="*/ 3656707 w 3656707"/>
                <a:gd name="connsiteY2" fmla="*/ 316800 h 316800"/>
                <a:gd name="connsiteX3" fmla="*/ 0 w 3656707"/>
                <a:gd name="connsiteY3" fmla="*/ 316800 h 316800"/>
                <a:gd name="connsiteX4" fmla="*/ 0 w 3656707"/>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316800">
                  <a:moveTo>
                    <a:pt x="0" y="0"/>
                  </a:moveTo>
                  <a:lnTo>
                    <a:pt x="3656707" y="0"/>
                  </a:lnTo>
                  <a:lnTo>
                    <a:pt x="3656707" y="316800"/>
                  </a:lnTo>
                  <a:lnTo>
                    <a:pt x="0" y="3168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0.75 mg cohort</a:t>
              </a:r>
              <a:r>
                <a:rPr kumimoji="0" lang="en-GB" sz="1200" b="1" i="0" u="none" strike="noStrike" kern="1200" cap="none" spc="0" normalizeH="0" baseline="30000" noProof="0" dirty="0">
                  <a:ln>
                    <a:noFill/>
                  </a:ln>
                  <a:solidFill>
                    <a:srgbClr val="FFFFFF"/>
                  </a:solidFill>
                  <a:effectLst/>
                  <a:uLnTx/>
                  <a:uFillTx/>
                  <a:latin typeface="Arial"/>
                  <a:ea typeface="+mn-ea"/>
                  <a:cs typeface="+mn-cs"/>
                </a:rPr>
                <a:t>2</a:t>
              </a:r>
            </a:p>
          </p:txBody>
        </p:sp>
        <p:sp>
          <p:nvSpPr>
            <p:cNvPr id="16" name="Freeform: Shape 15">
              <a:extLst>
                <a:ext uri="{FF2B5EF4-FFF2-40B4-BE49-F238E27FC236}">
                  <a16:creationId xmlns:a16="http://schemas.microsoft.com/office/drawing/2014/main" id="{123BA00A-7448-806D-B5D0-DA514633504E}"/>
                </a:ext>
              </a:extLst>
            </p:cNvPr>
            <p:cNvSpPr/>
            <p:nvPr/>
          </p:nvSpPr>
          <p:spPr>
            <a:xfrm>
              <a:off x="70425" y="5457302"/>
              <a:ext cx="3656707" cy="1051448"/>
            </a:xfrm>
            <a:custGeom>
              <a:avLst/>
              <a:gdLst>
                <a:gd name="connsiteX0" fmla="*/ 0 w 3656707"/>
                <a:gd name="connsiteY0" fmla="*/ 0 h 966240"/>
                <a:gd name="connsiteX1" fmla="*/ 3656707 w 3656707"/>
                <a:gd name="connsiteY1" fmla="*/ 0 h 966240"/>
                <a:gd name="connsiteX2" fmla="*/ 3656707 w 3656707"/>
                <a:gd name="connsiteY2" fmla="*/ 966240 h 966240"/>
                <a:gd name="connsiteX3" fmla="*/ 0 w 3656707"/>
                <a:gd name="connsiteY3" fmla="*/ 966240 h 966240"/>
                <a:gd name="connsiteX4" fmla="*/ 0 w 3656707"/>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966240">
                  <a:moveTo>
                    <a:pt x="0" y="0"/>
                  </a:moveTo>
                  <a:lnTo>
                    <a:pt x="3656707" y="0"/>
                  </a:lnTo>
                  <a:lnTo>
                    <a:pt x="3656707" y="966240"/>
                  </a:lnTo>
                  <a:lnTo>
                    <a:pt x="0" y="966240"/>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59% improved response depth through cycle 6</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Best response </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≥CR 78%</a:t>
              </a:r>
              <a:endParaRPr kumimoji="0" lang="en-GB" sz="1200" b="1" i="0" u="none" strike="noStrike" kern="1200" cap="none" spc="0" normalizeH="0" baseline="0" noProof="0" dirty="0">
                <a:ln>
                  <a:noFill/>
                </a:ln>
                <a:solidFill>
                  <a:srgbClr val="FF0000"/>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50% MRD-</a:t>
              </a:r>
              <a:r>
                <a:rPr kumimoji="0" lang="en-GB" sz="1200" b="1" i="0" u="none" strike="noStrike" kern="1200" cap="none" spc="0" normalizeH="0" baseline="0" noProof="0" dirty="0" err="1">
                  <a:ln>
                    <a:noFill/>
                  </a:ln>
                  <a:solidFill>
                    <a:srgbClr val="FF0000"/>
                  </a:solidFill>
                  <a:effectLst/>
                  <a:uLnTx/>
                  <a:uFillTx/>
                  <a:latin typeface="Arial"/>
                  <a:ea typeface="+mn-ea"/>
                  <a:cs typeface="+mn-cs"/>
                </a:rPr>
                <a:t>pos</a:t>
              </a:r>
              <a:r>
                <a:rPr kumimoji="0" lang="en-GB" sz="1200" b="1" i="0" u="none" strike="noStrike" kern="1200" cap="none" spc="0" normalizeH="0" baseline="0" noProof="0" dirty="0">
                  <a:ln>
                    <a:noFill/>
                  </a:ln>
                  <a:solidFill>
                    <a:srgbClr val="FF0000"/>
                  </a:solidFill>
                  <a:effectLst/>
                  <a:uLnTx/>
                  <a:uFillTx/>
                  <a:latin typeface="Arial"/>
                  <a:ea typeface="+mn-ea"/>
                  <a:cs typeface="+mn-cs"/>
                </a:rPr>
                <a:t> to MRD-neg</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2-year PFS 92%</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 neutropenia 48%, infections 8%</a:t>
              </a:r>
            </a:p>
          </p:txBody>
        </p:sp>
      </p:grpSp>
      <p:grpSp>
        <p:nvGrpSpPr>
          <p:cNvPr id="22" name="Group 21">
            <a:extLst>
              <a:ext uri="{FF2B5EF4-FFF2-40B4-BE49-F238E27FC236}">
                <a16:creationId xmlns:a16="http://schemas.microsoft.com/office/drawing/2014/main" id="{7326CCFE-929E-27F6-184C-ABAA8457A23C}"/>
              </a:ext>
            </a:extLst>
          </p:cNvPr>
          <p:cNvGrpSpPr/>
          <p:nvPr/>
        </p:nvGrpSpPr>
        <p:grpSpPr>
          <a:xfrm>
            <a:off x="4239071" y="5140502"/>
            <a:ext cx="3656707" cy="1368248"/>
            <a:chOff x="4239071" y="5140502"/>
            <a:chExt cx="3656707" cy="1368248"/>
          </a:xfrm>
        </p:grpSpPr>
        <p:sp>
          <p:nvSpPr>
            <p:cNvPr id="17" name="Freeform: Shape 16">
              <a:extLst>
                <a:ext uri="{FF2B5EF4-FFF2-40B4-BE49-F238E27FC236}">
                  <a16:creationId xmlns:a16="http://schemas.microsoft.com/office/drawing/2014/main" id="{EFF4E86C-95AE-B40C-8398-A6CBA1301E93}"/>
                </a:ext>
              </a:extLst>
            </p:cNvPr>
            <p:cNvSpPr/>
            <p:nvPr/>
          </p:nvSpPr>
          <p:spPr>
            <a:xfrm>
              <a:off x="4239071" y="5140502"/>
              <a:ext cx="3656707" cy="307263"/>
            </a:xfrm>
            <a:custGeom>
              <a:avLst/>
              <a:gdLst>
                <a:gd name="connsiteX0" fmla="*/ 0 w 3656707"/>
                <a:gd name="connsiteY0" fmla="*/ 0 h 316800"/>
                <a:gd name="connsiteX1" fmla="*/ 3656707 w 3656707"/>
                <a:gd name="connsiteY1" fmla="*/ 0 h 316800"/>
                <a:gd name="connsiteX2" fmla="*/ 3656707 w 3656707"/>
                <a:gd name="connsiteY2" fmla="*/ 316800 h 316800"/>
                <a:gd name="connsiteX3" fmla="*/ 0 w 3656707"/>
                <a:gd name="connsiteY3" fmla="*/ 316800 h 316800"/>
                <a:gd name="connsiteX4" fmla="*/ 0 w 3656707"/>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316800">
                  <a:moveTo>
                    <a:pt x="0" y="0"/>
                  </a:moveTo>
                  <a:lnTo>
                    <a:pt x="3656707" y="0"/>
                  </a:lnTo>
                  <a:lnTo>
                    <a:pt x="3656707" y="316800"/>
                  </a:lnTo>
                  <a:lnTo>
                    <a:pt x="0" y="3168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1.0 mg cohort</a:t>
              </a:r>
              <a:r>
                <a:rPr kumimoji="0" lang="en-GB" sz="1200" b="1" i="0" u="none" strike="noStrike" kern="1200" cap="none" spc="0" normalizeH="0" baseline="30000" noProof="0" dirty="0">
                  <a:ln>
                    <a:noFill/>
                  </a:ln>
                  <a:solidFill>
                    <a:srgbClr val="FFFFFF"/>
                  </a:solidFill>
                  <a:effectLst/>
                  <a:uLnTx/>
                  <a:uFillTx/>
                  <a:latin typeface="Arial"/>
                  <a:ea typeface="+mn-ea"/>
                  <a:cs typeface="+mn-cs"/>
                </a:rPr>
                <a:t>2</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185B14E0-5BC4-6C96-0329-E95476ADF9FD}"/>
                </a:ext>
              </a:extLst>
            </p:cNvPr>
            <p:cNvSpPr/>
            <p:nvPr/>
          </p:nvSpPr>
          <p:spPr>
            <a:xfrm>
              <a:off x="4239071" y="5457302"/>
              <a:ext cx="3656707" cy="1051448"/>
            </a:xfrm>
            <a:custGeom>
              <a:avLst/>
              <a:gdLst>
                <a:gd name="connsiteX0" fmla="*/ 0 w 3656707"/>
                <a:gd name="connsiteY0" fmla="*/ 0 h 966240"/>
                <a:gd name="connsiteX1" fmla="*/ 3656707 w 3656707"/>
                <a:gd name="connsiteY1" fmla="*/ 0 h 966240"/>
                <a:gd name="connsiteX2" fmla="*/ 3656707 w 3656707"/>
                <a:gd name="connsiteY2" fmla="*/ 966240 h 966240"/>
                <a:gd name="connsiteX3" fmla="*/ 0 w 3656707"/>
                <a:gd name="connsiteY3" fmla="*/ 966240 h 966240"/>
                <a:gd name="connsiteX4" fmla="*/ 0 w 3656707"/>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966240">
                  <a:moveTo>
                    <a:pt x="0" y="0"/>
                  </a:moveTo>
                  <a:lnTo>
                    <a:pt x="3656707" y="0"/>
                  </a:lnTo>
                  <a:lnTo>
                    <a:pt x="3656707" y="966240"/>
                  </a:lnTo>
                  <a:lnTo>
                    <a:pt x="0" y="966240"/>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37% improved response depth through cycle 6</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Best response </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≥CR 60%</a:t>
              </a:r>
              <a:endParaRPr kumimoji="0" lang="en-GB" sz="1200" b="1" i="0" u="none" strike="noStrike" kern="1200" cap="none" spc="0" normalizeH="0" baseline="0" noProof="0" dirty="0">
                <a:ln>
                  <a:noFill/>
                </a:ln>
                <a:solidFill>
                  <a:srgbClr val="FF0000"/>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42% MRD-</a:t>
              </a:r>
              <a:r>
                <a:rPr kumimoji="0" lang="en-GB" sz="1200" b="1" i="0" u="none" strike="noStrike" kern="1200" cap="none" spc="0" normalizeH="0" baseline="0" noProof="0" dirty="0" err="1">
                  <a:ln>
                    <a:noFill/>
                  </a:ln>
                  <a:solidFill>
                    <a:srgbClr val="FF0000"/>
                  </a:solidFill>
                  <a:effectLst/>
                  <a:uLnTx/>
                  <a:uFillTx/>
                  <a:latin typeface="Arial"/>
                  <a:ea typeface="+mn-ea"/>
                  <a:cs typeface="+mn-cs"/>
                </a:rPr>
                <a:t>pos</a:t>
              </a:r>
              <a:r>
                <a:rPr kumimoji="0" lang="en-GB" sz="1200" b="1" i="0" u="none" strike="noStrike" kern="1200" cap="none" spc="0" normalizeH="0" baseline="0" noProof="0" dirty="0">
                  <a:ln>
                    <a:noFill/>
                  </a:ln>
                  <a:solidFill>
                    <a:srgbClr val="FF0000"/>
                  </a:solidFill>
                  <a:effectLst/>
                  <a:uLnTx/>
                  <a:uFillTx/>
                  <a:latin typeface="Arial"/>
                  <a:ea typeface="+mn-ea"/>
                  <a:cs typeface="+mn-cs"/>
                </a:rPr>
                <a:t> to MRD-neg</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2-year PFS 82%</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 neutropenia 58%, infections 18%</a:t>
              </a:r>
            </a:p>
          </p:txBody>
        </p:sp>
      </p:grpSp>
      <p:grpSp>
        <p:nvGrpSpPr>
          <p:cNvPr id="23" name="Group 22">
            <a:extLst>
              <a:ext uri="{FF2B5EF4-FFF2-40B4-BE49-F238E27FC236}">
                <a16:creationId xmlns:a16="http://schemas.microsoft.com/office/drawing/2014/main" id="{B2E22464-7218-B790-A0EB-DACFFF4B3A25}"/>
              </a:ext>
            </a:extLst>
          </p:cNvPr>
          <p:cNvGrpSpPr/>
          <p:nvPr/>
        </p:nvGrpSpPr>
        <p:grpSpPr>
          <a:xfrm>
            <a:off x="8407717" y="5140502"/>
            <a:ext cx="3656707" cy="1368248"/>
            <a:chOff x="8407717" y="5140502"/>
            <a:chExt cx="3656707" cy="1368248"/>
          </a:xfrm>
        </p:grpSpPr>
        <p:sp>
          <p:nvSpPr>
            <p:cNvPr id="19" name="Freeform: Shape 18">
              <a:extLst>
                <a:ext uri="{FF2B5EF4-FFF2-40B4-BE49-F238E27FC236}">
                  <a16:creationId xmlns:a16="http://schemas.microsoft.com/office/drawing/2014/main" id="{FEADCC7C-854B-5645-A500-501176DA2AF6}"/>
                </a:ext>
              </a:extLst>
            </p:cNvPr>
            <p:cNvSpPr/>
            <p:nvPr/>
          </p:nvSpPr>
          <p:spPr>
            <a:xfrm>
              <a:off x="8407717" y="5140502"/>
              <a:ext cx="3656707" cy="307263"/>
            </a:xfrm>
            <a:custGeom>
              <a:avLst/>
              <a:gdLst>
                <a:gd name="connsiteX0" fmla="*/ 0 w 3656707"/>
                <a:gd name="connsiteY0" fmla="*/ 0 h 316800"/>
                <a:gd name="connsiteX1" fmla="*/ 3656707 w 3656707"/>
                <a:gd name="connsiteY1" fmla="*/ 0 h 316800"/>
                <a:gd name="connsiteX2" fmla="*/ 3656707 w 3656707"/>
                <a:gd name="connsiteY2" fmla="*/ 316800 h 316800"/>
                <a:gd name="connsiteX3" fmla="*/ 0 w 3656707"/>
                <a:gd name="connsiteY3" fmla="*/ 316800 h 316800"/>
                <a:gd name="connsiteX4" fmla="*/ 0 w 3656707"/>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316800">
                  <a:moveTo>
                    <a:pt x="0" y="0"/>
                  </a:moveTo>
                  <a:lnTo>
                    <a:pt x="3656707" y="0"/>
                  </a:lnTo>
                  <a:lnTo>
                    <a:pt x="3656707" y="316800"/>
                  </a:lnTo>
                  <a:lnTo>
                    <a:pt x="0" y="31680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1.3 mg cohort</a:t>
              </a:r>
              <a:r>
                <a:rPr kumimoji="0" lang="en-GB" sz="1200" b="1" i="0" u="none" strike="noStrike" kern="1200" cap="none" spc="0" normalizeH="0" baseline="30000" noProof="0" dirty="0">
                  <a:ln>
                    <a:noFill/>
                  </a:ln>
                  <a:solidFill>
                    <a:srgbClr val="FFFFFF"/>
                  </a:solidFill>
                  <a:effectLst/>
                  <a:uLnTx/>
                  <a:uFillTx/>
                  <a:latin typeface="Arial"/>
                  <a:ea typeface="+mn-ea"/>
                  <a:cs typeface="+mn-cs"/>
                </a:rPr>
                <a:t>2</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D600380B-AE38-C2E8-3A25-EEA3E1FA1C1A}"/>
                </a:ext>
              </a:extLst>
            </p:cNvPr>
            <p:cNvSpPr/>
            <p:nvPr/>
          </p:nvSpPr>
          <p:spPr>
            <a:xfrm>
              <a:off x="8407717" y="5457302"/>
              <a:ext cx="3656707" cy="1051448"/>
            </a:xfrm>
            <a:custGeom>
              <a:avLst/>
              <a:gdLst>
                <a:gd name="connsiteX0" fmla="*/ 0 w 3656707"/>
                <a:gd name="connsiteY0" fmla="*/ 0 h 966240"/>
                <a:gd name="connsiteX1" fmla="*/ 3656707 w 3656707"/>
                <a:gd name="connsiteY1" fmla="*/ 0 h 966240"/>
                <a:gd name="connsiteX2" fmla="*/ 3656707 w 3656707"/>
                <a:gd name="connsiteY2" fmla="*/ 966240 h 966240"/>
                <a:gd name="connsiteX3" fmla="*/ 0 w 3656707"/>
                <a:gd name="connsiteY3" fmla="*/ 966240 h 966240"/>
                <a:gd name="connsiteX4" fmla="*/ 0 w 3656707"/>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707" h="966240">
                  <a:moveTo>
                    <a:pt x="0" y="0"/>
                  </a:moveTo>
                  <a:lnTo>
                    <a:pt x="3656707" y="0"/>
                  </a:lnTo>
                  <a:lnTo>
                    <a:pt x="3656707" y="966240"/>
                  </a:lnTo>
                  <a:lnTo>
                    <a:pt x="0" y="966240"/>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38% improved response depth through cycle 6</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Best response </a:t>
              </a: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≥CR 70%</a:t>
              </a:r>
              <a:endParaRPr kumimoji="0" lang="en-GB" sz="1200" b="1" i="0" u="none" strike="noStrike" kern="1200" cap="none" spc="0" normalizeH="0" baseline="0" noProof="0" dirty="0">
                <a:ln>
                  <a:noFill/>
                </a:ln>
                <a:solidFill>
                  <a:srgbClr val="FF0000"/>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53% MRD-</a:t>
              </a:r>
              <a:r>
                <a:rPr kumimoji="0" lang="en-GB" sz="1200" b="1" i="0" u="none" strike="noStrike" kern="1200" cap="none" spc="0" normalizeH="0" baseline="0" noProof="0" dirty="0" err="1">
                  <a:ln>
                    <a:noFill/>
                  </a:ln>
                  <a:solidFill>
                    <a:srgbClr val="FF0000"/>
                  </a:solidFill>
                  <a:effectLst/>
                  <a:uLnTx/>
                  <a:uFillTx/>
                  <a:latin typeface="Arial"/>
                  <a:ea typeface="+mn-ea"/>
                  <a:cs typeface="+mn-cs"/>
                </a:rPr>
                <a:t>pos</a:t>
              </a:r>
              <a:r>
                <a:rPr kumimoji="0" lang="en-GB" sz="1200" b="1" i="0" u="none" strike="noStrike" kern="1200" cap="none" spc="0" normalizeH="0" baseline="0" noProof="0" dirty="0">
                  <a:ln>
                    <a:noFill/>
                  </a:ln>
                  <a:solidFill>
                    <a:srgbClr val="FF0000"/>
                  </a:solidFill>
                  <a:effectLst/>
                  <a:uLnTx/>
                  <a:uFillTx/>
                  <a:latin typeface="Arial"/>
                  <a:ea typeface="+mn-ea"/>
                  <a:cs typeface="+mn-cs"/>
                </a:rPr>
                <a:t> to MRD-neg</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2-year PFS 84%</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 neutropenia 60%, infections 18%</a:t>
              </a:r>
            </a:p>
          </p:txBody>
        </p:sp>
      </p:grpSp>
      <p:grpSp>
        <p:nvGrpSpPr>
          <p:cNvPr id="25" name="Group 24">
            <a:extLst>
              <a:ext uri="{FF2B5EF4-FFF2-40B4-BE49-F238E27FC236}">
                <a16:creationId xmlns:a16="http://schemas.microsoft.com/office/drawing/2014/main" id="{EFD4984B-B945-06A4-813A-36C5CBAB7D07}"/>
              </a:ext>
            </a:extLst>
          </p:cNvPr>
          <p:cNvGrpSpPr/>
          <p:nvPr/>
        </p:nvGrpSpPr>
        <p:grpSpPr>
          <a:xfrm>
            <a:off x="11331417" y="0"/>
            <a:ext cx="860583" cy="1192241"/>
            <a:chOff x="11331417" y="12694"/>
            <a:chExt cx="860583" cy="1192241"/>
          </a:xfrm>
        </p:grpSpPr>
        <p:sp>
          <p:nvSpPr>
            <p:cNvPr id="26" name="Rectangle: Rounded Corners 25">
              <a:extLst>
                <a:ext uri="{FF2B5EF4-FFF2-40B4-BE49-F238E27FC236}">
                  <a16:creationId xmlns:a16="http://schemas.microsoft.com/office/drawing/2014/main" id="{A2793DE2-97DA-3C34-83B2-CF9D6DA5DE97}"/>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53C8211C-25A3-825A-9998-6A1C5947B2E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28" name="TextBox 27">
              <a:extLst>
                <a:ext uri="{FF2B5EF4-FFF2-40B4-BE49-F238E27FC236}">
                  <a16:creationId xmlns:a16="http://schemas.microsoft.com/office/drawing/2014/main" id="{B9DAEF58-0BB9-CF83-F450-7220E4F75807}"/>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grpSp>
        <p:nvGrpSpPr>
          <p:cNvPr id="24" name="Group 23">
            <a:extLst>
              <a:ext uri="{FF2B5EF4-FFF2-40B4-BE49-F238E27FC236}">
                <a16:creationId xmlns:a16="http://schemas.microsoft.com/office/drawing/2014/main" id="{E2C58412-BF97-B011-BE6A-2A1EDAC0D17F}"/>
              </a:ext>
            </a:extLst>
          </p:cNvPr>
          <p:cNvGrpSpPr/>
          <p:nvPr/>
        </p:nvGrpSpPr>
        <p:grpSpPr>
          <a:xfrm>
            <a:off x="3068742" y="2368484"/>
            <a:ext cx="5993614" cy="3079281"/>
            <a:chOff x="6205280" y="3890291"/>
            <a:chExt cx="5993614" cy="3079281"/>
          </a:xfrm>
        </p:grpSpPr>
        <p:grpSp>
          <p:nvGrpSpPr>
            <p:cNvPr id="29" name="Group 28">
              <a:extLst>
                <a:ext uri="{FF2B5EF4-FFF2-40B4-BE49-F238E27FC236}">
                  <a16:creationId xmlns:a16="http://schemas.microsoft.com/office/drawing/2014/main" id="{ACBF48AB-8394-F9B3-B514-80002C21EB5C}"/>
                </a:ext>
              </a:extLst>
            </p:cNvPr>
            <p:cNvGrpSpPr/>
            <p:nvPr/>
          </p:nvGrpSpPr>
          <p:grpSpPr>
            <a:xfrm>
              <a:off x="6205280" y="3890291"/>
              <a:ext cx="5993614" cy="3079281"/>
              <a:chOff x="2498747" y="2336377"/>
              <a:chExt cx="5993614" cy="3079281"/>
            </a:xfrm>
          </p:grpSpPr>
          <p:sp>
            <p:nvSpPr>
              <p:cNvPr id="31" name="Rectangle: Rounded Corners 30">
                <a:extLst>
                  <a:ext uri="{FF2B5EF4-FFF2-40B4-BE49-F238E27FC236}">
                    <a16:creationId xmlns:a16="http://schemas.microsoft.com/office/drawing/2014/main" id="{A5547B56-7793-1349-8288-F21C71E0E439}"/>
                  </a:ext>
                </a:extLst>
              </p:cNvPr>
              <p:cNvSpPr/>
              <p:nvPr/>
            </p:nvSpPr>
            <p:spPr>
              <a:xfrm>
                <a:off x="2929038" y="2497411"/>
                <a:ext cx="5563323" cy="2918247"/>
              </a:xfrm>
              <a:prstGeom prst="roundRect">
                <a:avLst>
                  <a:gd name="adj" fmla="val 11883"/>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F670A715-B02F-7524-FACA-FF5F6D281EBA}"/>
                  </a:ext>
                </a:extLst>
              </p:cNvPr>
              <p:cNvSpPr/>
              <p:nvPr/>
            </p:nvSpPr>
            <p:spPr>
              <a:xfrm>
                <a:off x="3118096" y="2617735"/>
                <a:ext cx="517506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Iberdomide maintenance </a:t>
                </a:r>
                <a:br>
                  <a:rPr kumimoji="0" lang="en-US" sz="1400" b="1" i="0" u="none" strike="noStrike" kern="1200" cap="none" spc="0" normalizeH="0" baseline="0" noProof="0" dirty="0">
                    <a:ln>
                      <a:noFill/>
                    </a:ln>
                    <a:solidFill>
                      <a:srgbClr val="000000"/>
                    </a:solidFill>
                    <a:effectLst/>
                    <a:uLnTx/>
                    <a:uFillTx/>
                    <a:latin typeface="Arial"/>
                    <a:ea typeface="+mn-ea"/>
                    <a:cs typeface="+mn-cs"/>
                  </a:rPr>
                </a:br>
                <a:r>
                  <a:rPr kumimoji="0" lang="en-US" sz="1400" b="1" i="0" u="none" strike="noStrike" kern="1200" cap="none" spc="0" normalizeH="0" baseline="0" noProof="0" dirty="0">
                    <a:ln>
                      <a:noFill/>
                    </a:ln>
                    <a:solidFill>
                      <a:srgbClr val="000000"/>
                    </a:solidFill>
                    <a:effectLst/>
                    <a:uLnTx/>
                    <a:uFillTx/>
                    <a:latin typeface="Arial"/>
                    <a:ea typeface="+mn-ea"/>
                    <a:cs typeface="+mn-cs"/>
                  </a:rPr>
                  <a:t>after upfront ASCT in MM</a:t>
                </a:r>
                <a:endParaRPr kumimoji="0" lang="en-GB"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81016343-DEA0-3A2E-092D-7ABA66830D5B}"/>
                  </a:ext>
                </a:extLst>
              </p:cNvPr>
              <p:cNvSpPr/>
              <p:nvPr/>
            </p:nvSpPr>
            <p:spPr>
              <a:xfrm>
                <a:off x="3118096" y="3062347"/>
                <a:ext cx="5175064" cy="2191030"/>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38 patients with ≥VGPR after triplet/quadruplet induction and ASCT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age 61 years; 34% high-risk disease</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At day 80–100 post-ASCT: 100% ≥VGPR, 58% ≥CR, 87% MRD-neg</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Median 18 cycles of iberdomide received to date</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19 patients deepened response to </a:t>
                </a:r>
                <a:r>
                  <a:rPr kumimoji="0" lang="en-GB" sz="1200" b="1" i="0" u="none" strike="noStrike" kern="1200" cap="none" spc="0" normalizeH="0" baseline="0" noProof="0" dirty="0" err="1">
                    <a:ln>
                      <a:noFill/>
                    </a:ln>
                    <a:solidFill>
                      <a:srgbClr val="000000"/>
                    </a:solidFill>
                    <a:effectLst/>
                    <a:uLnTx/>
                    <a:uFillTx/>
                    <a:latin typeface="Arial"/>
                    <a:ea typeface="+mn-ea"/>
                    <a:cs typeface="+mn-cs"/>
                  </a:rPr>
                  <a:t>sCR</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3 patients converted from MRD-</a:t>
                </a:r>
                <a:r>
                  <a:rPr kumimoji="0" lang="en-GB" sz="1200" b="1" i="0" u="none" strike="noStrike" kern="1200" cap="none" spc="0" normalizeH="0" baseline="0" noProof="0" dirty="0" err="1">
                    <a:ln>
                      <a:noFill/>
                    </a:ln>
                    <a:solidFill>
                      <a:srgbClr val="000000"/>
                    </a:solidFill>
                    <a:effectLst/>
                    <a:uLnTx/>
                    <a:uFillTx/>
                    <a:latin typeface="Arial"/>
                    <a:ea typeface="+mn-ea"/>
                    <a:cs typeface="+mn-cs"/>
                  </a:rPr>
                  <a:t>pos</a:t>
                </a:r>
                <a:r>
                  <a:rPr kumimoji="0" lang="en-GB" sz="1200" b="1" i="0" u="none" strike="noStrike" kern="1200" cap="none" spc="0" normalizeH="0" baseline="0" noProof="0" dirty="0">
                    <a:ln>
                      <a:noFill/>
                    </a:ln>
                    <a:solidFill>
                      <a:srgbClr val="000000"/>
                    </a:solidFill>
                    <a:effectLst/>
                    <a:uLnTx/>
                    <a:uFillTx/>
                    <a:latin typeface="Arial"/>
                    <a:ea typeface="+mn-ea"/>
                    <a:cs typeface="+mn-cs"/>
                  </a:rPr>
                  <a:t> to MRD-neg</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MRD-neg rate 85% post cycle 12, 100% post cycle 24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Grade 3/4 neutropenia in 19/5 patients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11/6 patients discontinued within/after 1 year, including 5/4 due to neutropenia</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fr-FR" sz="1200" b="1" i="0" u="none" strike="noStrike" kern="1200" cap="none" spc="0" normalizeH="0" baseline="0" noProof="0" dirty="0" err="1">
                    <a:ln>
                      <a:noFill/>
                    </a:ln>
                    <a:solidFill>
                      <a:srgbClr val="000000"/>
                    </a:solidFill>
                    <a:effectLst/>
                    <a:uLnTx/>
                    <a:uFillTx/>
                    <a:latin typeface="Arial"/>
                    <a:ea typeface="+mn-ea"/>
                    <a:cs typeface="+mn-cs"/>
                  </a:rPr>
                  <a:t>Wildes</a:t>
                </a:r>
                <a:r>
                  <a:rPr kumimoji="0" lang="fr-FR" sz="1200" b="1" i="0" u="none" strike="noStrike" kern="1200" cap="none" spc="0" normalizeH="0" baseline="0" noProof="0" dirty="0">
                    <a:ln>
                      <a:noFill/>
                    </a:ln>
                    <a:solidFill>
                      <a:srgbClr val="000000"/>
                    </a:solidFill>
                    <a:effectLst/>
                    <a:uLnTx/>
                    <a:uFillTx/>
                    <a:latin typeface="Arial"/>
                    <a:ea typeface="+mn-ea"/>
                    <a:cs typeface="+mn-cs"/>
                  </a:rPr>
                  <a:t> T, et al. J Clin </a:t>
                </a:r>
                <a:r>
                  <a:rPr kumimoji="0" lang="fr-FR" sz="1200" b="1" i="0" u="none" strike="noStrike" kern="1200" cap="none" spc="0" normalizeH="0" baseline="0" noProof="0" dirty="0" err="1">
                    <a:ln>
                      <a:noFill/>
                    </a:ln>
                    <a:solidFill>
                      <a:srgbClr val="000000"/>
                    </a:solidFill>
                    <a:effectLst/>
                    <a:uLnTx/>
                    <a:uFillTx/>
                    <a:latin typeface="Arial"/>
                    <a:ea typeface="+mn-ea"/>
                    <a:cs typeface="+mn-cs"/>
                  </a:rPr>
                  <a:t>Oncol</a:t>
                </a:r>
                <a:r>
                  <a:rPr kumimoji="0" lang="fr-FR" sz="1200" b="1" i="0" u="none" strike="noStrike" kern="1200" cap="none" spc="0" normalizeH="0" baseline="0" noProof="0" dirty="0">
                    <a:ln>
                      <a:noFill/>
                    </a:ln>
                    <a:solidFill>
                      <a:srgbClr val="000000"/>
                    </a:solidFill>
                    <a:effectLst/>
                    <a:uLnTx/>
                    <a:uFillTx/>
                    <a:latin typeface="Arial"/>
                    <a:ea typeface="+mn-ea"/>
                    <a:cs typeface="+mn-cs"/>
                  </a:rPr>
                  <a:t> 2026;44(16_suppl):7528</a:t>
                </a:r>
                <a:r>
                  <a:rPr kumimoji="0" lang="en-GB" sz="1200" b="1" i="0" u="none" strike="noStrike" kern="1200" cap="none" spc="0" normalizeH="0" baseline="0" noProof="0" dirty="0">
                    <a:ln>
                      <a:noFill/>
                    </a:ln>
                    <a:solidFill>
                      <a:srgbClr val="000000"/>
                    </a:solidFill>
                    <a:effectLst/>
                    <a:uLnTx/>
                    <a:uFillTx/>
                    <a:latin typeface="Arial"/>
                    <a:ea typeface="+mn-ea"/>
                    <a:cs typeface="+mn-cs"/>
                  </a:rPr>
                  <a:t>.</a:t>
                </a:r>
              </a:p>
            </p:txBody>
          </p:sp>
          <p:sp>
            <p:nvSpPr>
              <p:cNvPr id="34" name="Rectangle: Rounded Corners 33">
                <a:extLst>
                  <a:ext uri="{FF2B5EF4-FFF2-40B4-BE49-F238E27FC236}">
                    <a16:creationId xmlns:a16="http://schemas.microsoft.com/office/drawing/2014/main" id="{AFA2AA55-FD55-6B36-60DC-9CA27F309D9E}"/>
                  </a:ext>
                </a:extLst>
              </p:cNvPr>
              <p:cNvSpPr/>
              <p:nvPr/>
            </p:nvSpPr>
            <p:spPr>
              <a:xfrm>
                <a:off x="2498747" y="2336377"/>
                <a:ext cx="1266716" cy="455494"/>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99307C0C-CBC6-ADED-BD40-8545FF99407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6244612" y="3952869"/>
              <a:ext cx="1188051" cy="349427"/>
            </a:xfrm>
            <a:prstGeom prst="rect">
              <a:avLst/>
            </a:prstGeom>
          </p:spPr>
        </p:pic>
      </p:grpSp>
    </p:spTree>
    <p:extLst>
      <p:ext uri="{BB962C8B-B14F-4D97-AF65-F5344CB8AC3E}">
        <p14:creationId xmlns:p14="http://schemas.microsoft.com/office/powerpoint/2010/main" val="21817410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Graphic spid="10" grpId="0">
        <p:bldAsOne/>
      </p:bldGraphic>
      <p:bldGraphic spid="11"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466B-CD84-9D1D-9652-5DDF7238049D}"/>
              </a:ext>
            </a:extLst>
          </p:cNvPr>
          <p:cNvSpPr>
            <a:spLocks noGrp="1"/>
          </p:cNvSpPr>
          <p:nvPr>
            <p:ph type="title"/>
          </p:nvPr>
        </p:nvSpPr>
        <p:spPr/>
        <p:txBody>
          <a:bodyPr/>
          <a:lstStyle/>
          <a:p>
            <a:r>
              <a:rPr lang="en-GB" sz="3200" dirty="0"/>
              <a:t>Iberdomide in NDMM:</a:t>
            </a:r>
            <a:r>
              <a:rPr lang="en-US" sz="3200" dirty="0"/>
              <a:t> a replacement for lenalidomide?</a:t>
            </a:r>
            <a:r>
              <a:rPr lang="en-GB" sz="3200" dirty="0"/>
              <a:t> </a:t>
            </a:r>
            <a:br>
              <a:rPr lang="en-GB" sz="3200" dirty="0"/>
            </a:br>
            <a:r>
              <a:rPr lang="en-GB" sz="3200" dirty="0"/>
              <a:t>Phase 3 studies</a:t>
            </a:r>
          </a:p>
        </p:txBody>
      </p:sp>
      <p:sp>
        <p:nvSpPr>
          <p:cNvPr id="3" name="Text Placeholder 2">
            <a:extLst>
              <a:ext uri="{FF2B5EF4-FFF2-40B4-BE49-F238E27FC236}">
                <a16:creationId xmlns:a16="http://schemas.microsoft.com/office/drawing/2014/main" id="{676AABC2-3F63-09DD-A359-5C86731CE151}"/>
              </a:ext>
            </a:extLst>
          </p:cNvPr>
          <p:cNvSpPr>
            <a:spLocks noGrp="1"/>
          </p:cNvSpPr>
          <p:nvPr>
            <p:ph type="body" sz="quarter" idx="10"/>
          </p:nvPr>
        </p:nvSpPr>
        <p:spPr>
          <a:xfrm>
            <a:off x="273533" y="6419854"/>
            <a:ext cx="11775592" cy="371644"/>
          </a:xfrm>
        </p:spPr>
        <p:txBody>
          <a:bodyPr/>
          <a:lstStyle/>
          <a:p>
            <a:r>
              <a:rPr lang="en-US" sz="1200" dirty="0"/>
              <a:t>ClinicalTrials.gov, February 23, 2026.  </a:t>
            </a:r>
            <a:r>
              <a:rPr lang="en-GB" sz="1200" dirty="0"/>
              <a:t>Liu Y, et al. Expert Rev </a:t>
            </a:r>
            <a:r>
              <a:rPr lang="en-GB" sz="1200" dirty="0" err="1"/>
              <a:t>Hematol</a:t>
            </a:r>
            <a:r>
              <a:rPr lang="en-GB" sz="1200" dirty="0"/>
              <a:t> 2024;17(8):445–65. </a:t>
            </a:r>
            <a:br>
              <a:rPr lang="en-GB" sz="1200" dirty="0"/>
            </a:br>
            <a:r>
              <a:rPr lang="en-US" sz="1200" dirty="0"/>
              <a:t>Perrot A, et al. Blood 2025;146(1):52–61.  Perrot A, et al. N Engl J Med 2025;393(5):425–37.</a:t>
            </a:r>
          </a:p>
        </p:txBody>
      </p:sp>
      <p:grpSp>
        <p:nvGrpSpPr>
          <p:cNvPr id="4" name="Group 3">
            <a:extLst>
              <a:ext uri="{FF2B5EF4-FFF2-40B4-BE49-F238E27FC236}">
                <a16:creationId xmlns:a16="http://schemas.microsoft.com/office/drawing/2014/main" id="{4D9A6EAF-A817-EC61-37C2-CB9C799C15DC}"/>
              </a:ext>
            </a:extLst>
          </p:cNvPr>
          <p:cNvGrpSpPr/>
          <p:nvPr/>
        </p:nvGrpSpPr>
        <p:grpSpPr>
          <a:xfrm>
            <a:off x="96413" y="1510338"/>
            <a:ext cx="2880000" cy="4598423"/>
            <a:chOff x="96413" y="1510338"/>
            <a:chExt cx="2880000" cy="4598423"/>
          </a:xfrm>
        </p:grpSpPr>
        <p:sp>
          <p:nvSpPr>
            <p:cNvPr id="65" name="Rectangle 64">
              <a:extLst>
                <a:ext uri="{FF2B5EF4-FFF2-40B4-BE49-F238E27FC236}">
                  <a16:creationId xmlns:a16="http://schemas.microsoft.com/office/drawing/2014/main" id="{05AABB67-9621-EB32-9E79-01F3BABDEAB8}"/>
                </a:ext>
              </a:extLst>
            </p:cNvPr>
            <p:cNvSpPr/>
            <p:nvPr/>
          </p:nvSpPr>
          <p:spPr bwMode="auto">
            <a:xfrm>
              <a:off x="96413" y="1510338"/>
              <a:ext cx="2880000" cy="49244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EXCALIBER-Maintenance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(NCT05827016)</a:t>
              </a:r>
            </a:p>
          </p:txBody>
        </p:sp>
        <p:cxnSp>
          <p:nvCxnSpPr>
            <p:cNvPr id="77" name="Connector: Elbow 76">
              <a:extLst>
                <a:ext uri="{FF2B5EF4-FFF2-40B4-BE49-F238E27FC236}">
                  <a16:creationId xmlns:a16="http://schemas.microsoft.com/office/drawing/2014/main" id="{218585E7-A3C5-6066-4E25-C00C006A39A7}"/>
                </a:ext>
              </a:extLst>
            </p:cNvPr>
            <p:cNvCxnSpPr>
              <a:cxnSpLocks/>
              <a:stCxn id="79" idx="2"/>
              <a:endCxn id="84" idx="0"/>
            </p:cNvCxnSpPr>
            <p:nvPr/>
          </p:nvCxnSpPr>
          <p:spPr bwMode="auto">
            <a:xfrm rot="16200000" flipH="1">
              <a:off x="1832794" y="4284459"/>
              <a:ext cx="281215" cy="873976"/>
            </a:xfrm>
            <a:prstGeom prst="bentConnector3">
              <a:avLst>
                <a:gd name="adj1" fmla="val 50000"/>
              </a:avLst>
            </a:prstGeom>
            <a:noFill/>
            <a:ln w="28575" cap="flat" cmpd="sng" algn="ctr">
              <a:solidFill>
                <a:srgbClr val="A5A5A5"/>
              </a:solidFill>
              <a:prstDash val="solid"/>
              <a:miter lim="800000"/>
              <a:headEnd type="none" w="med" len="med"/>
              <a:tailEnd type="triangle"/>
            </a:ln>
            <a:effectLst/>
          </p:spPr>
        </p:cxnSp>
        <p:cxnSp>
          <p:nvCxnSpPr>
            <p:cNvPr id="78" name="Connector: Elbow 77">
              <a:extLst>
                <a:ext uri="{FF2B5EF4-FFF2-40B4-BE49-F238E27FC236}">
                  <a16:creationId xmlns:a16="http://schemas.microsoft.com/office/drawing/2014/main" id="{45765F4C-92E9-9558-7CF5-8D39FA2B3836}"/>
                </a:ext>
              </a:extLst>
            </p:cNvPr>
            <p:cNvCxnSpPr>
              <a:cxnSpLocks/>
              <a:stCxn id="79" idx="2"/>
              <a:endCxn id="83" idx="0"/>
            </p:cNvCxnSpPr>
            <p:nvPr/>
          </p:nvCxnSpPr>
          <p:spPr bwMode="auto">
            <a:xfrm rot="5400000">
              <a:off x="958819" y="4284460"/>
              <a:ext cx="281215" cy="873975"/>
            </a:xfrm>
            <a:prstGeom prst="bentConnector3">
              <a:avLst>
                <a:gd name="adj1" fmla="val 50000"/>
              </a:avLst>
            </a:prstGeom>
            <a:noFill/>
            <a:ln w="28575" cap="flat" cmpd="sng" algn="ctr">
              <a:solidFill>
                <a:schemeClr val="accent3"/>
              </a:solidFill>
              <a:prstDash val="solid"/>
              <a:miter lim="800000"/>
              <a:headEnd type="none" w="med" len="med"/>
              <a:tailEnd type="triangle"/>
            </a:ln>
            <a:effectLst/>
          </p:spPr>
        </p:cxnSp>
        <p:sp>
          <p:nvSpPr>
            <p:cNvPr id="79" name="Rectangle 78">
              <a:extLst>
                <a:ext uri="{FF2B5EF4-FFF2-40B4-BE49-F238E27FC236}">
                  <a16:creationId xmlns:a16="http://schemas.microsoft.com/office/drawing/2014/main" id="{6F2C4D0E-F59A-7A0F-7B1D-04325205D9A6}"/>
                </a:ext>
              </a:extLst>
            </p:cNvPr>
            <p:cNvSpPr/>
            <p:nvPr/>
          </p:nvSpPr>
          <p:spPr bwMode="auto">
            <a:xfrm>
              <a:off x="96413" y="3865752"/>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Optimal </a:t>
              </a: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dose selected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~1096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1:1</a:t>
              </a:r>
            </a:p>
          </p:txBody>
        </p:sp>
        <p:sp>
          <p:nvSpPr>
            <p:cNvPr id="80" name="Rectangle 79">
              <a:extLst>
                <a:ext uri="{FF2B5EF4-FFF2-40B4-BE49-F238E27FC236}">
                  <a16:creationId xmlns:a16="http://schemas.microsoft.com/office/drawing/2014/main" id="{85127380-574D-5EB2-CC9E-42829669A574}"/>
                </a:ext>
              </a:extLst>
            </p:cNvPr>
            <p:cNvSpPr/>
            <p:nvPr/>
          </p:nvSpPr>
          <p:spPr bwMode="auto">
            <a:xfrm>
              <a:off x="96413" y="5341520"/>
              <a:ext cx="2880000" cy="29238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12700" cap="flat" cmpd="sng" algn="ctr">
              <a:solidFill>
                <a:srgbClr val="E7E6E6">
                  <a:lumMod val="7500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Primary endpoint: PFS</a:t>
              </a:r>
            </a:p>
          </p:txBody>
        </p:sp>
        <p:sp>
          <p:nvSpPr>
            <p:cNvPr id="81" name="Rectangle 80">
              <a:extLst>
                <a:ext uri="{FF2B5EF4-FFF2-40B4-BE49-F238E27FC236}">
                  <a16:creationId xmlns:a16="http://schemas.microsoft.com/office/drawing/2014/main" id="{141D4C19-1D2D-720D-7E69-BB51B5820037}"/>
                </a:ext>
              </a:extLst>
            </p:cNvPr>
            <p:cNvSpPr/>
            <p:nvPr/>
          </p:nvSpPr>
          <p:spPr bwMode="auto">
            <a:xfrm>
              <a:off x="96413" y="5647096"/>
              <a:ext cx="2880000" cy="461665"/>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Estimated primary completion: </a:t>
              </a:r>
              <a:b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March 2029</a:t>
              </a:r>
            </a:p>
          </p:txBody>
        </p:sp>
        <p:sp>
          <p:nvSpPr>
            <p:cNvPr id="82" name="Rectangle 81">
              <a:extLst>
                <a:ext uri="{FF2B5EF4-FFF2-40B4-BE49-F238E27FC236}">
                  <a16:creationId xmlns:a16="http://schemas.microsoft.com/office/drawing/2014/main" id="{C434CEEC-2F19-C888-7357-1FA3779D1344}"/>
                </a:ext>
              </a:extLst>
            </p:cNvPr>
            <p:cNvSpPr/>
            <p:nvPr/>
          </p:nvSpPr>
          <p:spPr>
            <a:xfrm>
              <a:off x="96413" y="2928855"/>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~120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1:1:1:1 </a:t>
              </a:r>
              <a:r>
                <a:rPr kumimoji="0" lang="en-GB" sz="1300" b="1"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 (3 dose levels) or R</a:t>
              </a:r>
            </a:p>
          </p:txBody>
        </p:sp>
        <p:sp>
          <p:nvSpPr>
            <p:cNvPr id="83" name="Rectangle 82">
              <a:extLst>
                <a:ext uri="{FF2B5EF4-FFF2-40B4-BE49-F238E27FC236}">
                  <a16:creationId xmlns:a16="http://schemas.microsoft.com/office/drawing/2014/main" id="{113CCE1B-31E9-30C0-A291-06D4C4590CC9}"/>
                </a:ext>
              </a:extLst>
            </p:cNvPr>
            <p:cNvSpPr/>
            <p:nvPr/>
          </p:nvSpPr>
          <p:spPr bwMode="auto">
            <a:xfrm>
              <a:off x="96413" y="4862055"/>
              <a:ext cx="1132049" cy="324000"/>
            </a:xfrm>
            <a:prstGeom prst="rect">
              <a:avLst/>
            </a:prstGeom>
            <a:solidFill>
              <a:sysClr val="window" lastClr="FFFFFF"/>
            </a:solid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84" name="Rectangle 83">
              <a:extLst>
                <a:ext uri="{FF2B5EF4-FFF2-40B4-BE49-F238E27FC236}">
                  <a16:creationId xmlns:a16="http://schemas.microsoft.com/office/drawing/2014/main" id="{D6B3685D-68A6-DF8D-0509-D9B7DF10C224}"/>
                </a:ext>
              </a:extLst>
            </p:cNvPr>
            <p:cNvSpPr/>
            <p:nvPr/>
          </p:nvSpPr>
          <p:spPr bwMode="auto">
            <a:xfrm>
              <a:off x="1844364" y="4862055"/>
              <a:ext cx="1132049"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a:t>
              </a:r>
            </a:p>
          </p:txBody>
        </p:sp>
        <p:sp>
          <p:nvSpPr>
            <p:cNvPr id="85" name="Rectangle 84">
              <a:extLst>
                <a:ext uri="{FF2B5EF4-FFF2-40B4-BE49-F238E27FC236}">
                  <a16:creationId xmlns:a16="http://schemas.microsoft.com/office/drawing/2014/main" id="{293263C2-3C51-9B35-2E20-DE7CA45F5E7D}"/>
                </a:ext>
              </a:extLst>
            </p:cNvPr>
            <p:cNvSpPr/>
            <p:nvPr/>
          </p:nvSpPr>
          <p:spPr>
            <a:xfrm>
              <a:off x="96413" y="1996320"/>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Post-ASCT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3–6 </a:t>
              </a:r>
              <a:r>
                <a:rPr kumimoji="0" lang="en-GB" sz="1300" b="1"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PI+IMiD-based</a:t>
              </a: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 induction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≥PR post-ASCT</a:t>
              </a:r>
            </a:p>
          </p:txBody>
        </p:sp>
      </p:grpSp>
      <p:grpSp>
        <p:nvGrpSpPr>
          <p:cNvPr id="5" name="Group 4">
            <a:extLst>
              <a:ext uri="{FF2B5EF4-FFF2-40B4-BE49-F238E27FC236}">
                <a16:creationId xmlns:a16="http://schemas.microsoft.com/office/drawing/2014/main" id="{CA3D52FA-72D8-7BB6-4F5A-B5C57E173BB9}"/>
              </a:ext>
            </a:extLst>
          </p:cNvPr>
          <p:cNvGrpSpPr/>
          <p:nvPr/>
        </p:nvGrpSpPr>
        <p:grpSpPr>
          <a:xfrm>
            <a:off x="3122501" y="1509958"/>
            <a:ext cx="2883014" cy="4909896"/>
            <a:chOff x="3122501" y="1509958"/>
            <a:chExt cx="2883014" cy="4909896"/>
          </a:xfrm>
        </p:grpSpPr>
        <p:cxnSp>
          <p:nvCxnSpPr>
            <p:cNvPr id="59" name="Connector: Elbow 58">
              <a:extLst>
                <a:ext uri="{FF2B5EF4-FFF2-40B4-BE49-F238E27FC236}">
                  <a16:creationId xmlns:a16="http://schemas.microsoft.com/office/drawing/2014/main" id="{DF02CB35-BE62-8E69-ED71-7D0933884774}"/>
                </a:ext>
              </a:extLst>
            </p:cNvPr>
            <p:cNvCxnSpPr>
              <a:cxnSpLocks/>
              <a:stCxn id="66" idx="2"/>
              <a:endCxn id="67" idx="0"/>
            </p:cNvCxnSpPr>
            <p:nvPr/>
          </p:nvCxnSpPr>
          <p:spPr bwMode="auto">
            <a:xfrm rot="5400000">
              <a:off x="3959967" y="3263217"/>
              <a:ext cx="221809" cy="983260"/>
            </a:xfrm>
            <a:prstGeom prst="bentConnector3">
              <a:avLst>
                <a:gd name="adj1" fmla="val 50000"/>
              </a:avLst>
            </a:prstGeom>
            <a:noFill/>
            <a:ln w="28575" cap="flat" cmpd="sng" algn="ctr">
              <a:solidFill>
                <a:srgbClr val="A5A5A5"/>
              </a:solidFill>
              <a:prstDash val="solid"/>
              <a:miter lim="800000"/>
              <a:headEnd type="none" w="med" len="med"/>
              <a:tailEnd type="triangle"/>
            </a:ln>
            <a:effectLst/>
          </p:spPr>
        </p:cxnSp>
        <p:cxnSp>
          <p:nvCxnSpPr>
            <p:cNvPr id="60" name="Connector: Elbow 59">
              <a:extLst>
                <a:ext uri="{FF2B5EF4-FFF2-40B4-BE49-F238E27FC236}">
                  <a16:creationId xmlns:a16="http://schemas.microsoft.com/office/drawing/2014/main" id="{3E3F0B0D-2B97-1817-FDB3-8FED364A7B7F}"/>
                </a:ext>
              </a:extLst>
            </p:cNvPr>
            <p:cNvCxnSpPr>
              <a:cxnSpLocks/>
              <a:stCxn id="66" idx="2"/>
              <a:endCxn id="87" idx="0"/>
            </p:cNvCxnSpPr>
            <p:nvPr/>
          </p:nvCxnSpPr>
          <p:spPr bwMode="auto">
            <a:xfrm rot="16200000" flipH="1">
              <a:off x="4931285" y="3275159"/>
              <a:ext cx="221809" cy="959376"/>
            </a:xfrm>
            <a:prstGeom prst="bentConnector3">
              <a:avLst>
                <a:gd name="adj1" fmla="val 50000"/>
              </a:avLst>
            </a:prstGeom>
            <a:noFill/>
            <a:ln w="28575" cap="flat" cmpd="sng" algn="ctr">
              <a:solidFill>
                <a:schemeClr val="accent3"/>
              </a:solidFill>
              <a:prstDash val="solid"/>
              <a:miter lim="800000"/>
              <a:headEnd type="none" w="med" len="med"/>
              <a:tailEnd type="triangle"/>
            </a:ln>
            <a:effectLst/>
          </p:spPr>
        </p:cxnSp>
        <p:sp>
          <p:nvSpPr>
            <p:cNvPr id="61" name="Rectangle 60">
              <a:extLst>
                <a:ext uri="{FF2B5EF4-FFF2-40B4-BE49-F238E27FC236}">
                  <a16:creationId xmlns:a16="http://schemas.microsoft.com/office/drawing/2014/main" id="{A591B7C0-327D-EF6A-BB8B-13508A24B9C7}"/>
                </a:ext>
              </a:extLst>
            </p:cNvPr>
            <p:cNvSpPr/>
            <p:nvPr/>
          </p:nvSpPr>
          <p:spPr bwMode="auto">
            <a:xfrm>
              <a:off x="3122501" y="1509958"/>
              <a:ext cx="2880000" cy="49244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GEM21menos65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(NCT05558319)</a:t>
              </a:r>
            </a:p>
          </p:txBody>
        </p:sp>
        <p:sp>
          <p:nvSpPr>
            <p:cNvPr id="62" name="Rectangle 61">
              <a:extLst>
                <a:ext uri="{FF2B5EF4-FFF2-40B4-BE49-F238E27FC236}">
                  <a16:creationId xmlns:a16="http://schemas.microsoft.com/office/drawing/2014/main" id="{33C07F60-E160-9A26-DA3A-CB7994228857}"/>
                </a:ext>
              </a:extLst>
            </p:cNvPr>
            <p:cNvSpPr/>
            <p:nvPr/>
          </p:nvSpPr>
          <p:spPr bwMode="auto">
            <a:xfrm>
              <a:off x="3122501" y="5341520"/>
              <a:ext cx="2880000" cy="29238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12700" cap="flat" cmpd="sng" algn="ctr">
              <a:solidFill>
                <a:srgbClr val="E7E6E6">
                  <a:lumMod val="7500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Primary endpoint: MRD-neg rate</a:t>
              </a:r>
            </a:p>
          </p:txBody>
        </p:sp>
        <p:sp>
          <p:nvSpPr>
            <p:cNvPr id="63" name="Rectangle 62">
              <a:extLst>
                <a:ext uri="{FF2B5EF4-FFF2-40B4-BE49-F238E27FC236}">
                  <a16:creationId xmlns:a16="http://schemas.microsoft.com/office/drawing/2014/main" id="{2796325A-CDF1-0137-36C2-264FD5CF3ECE}"/>
                </a:ext>
              </a:extLst>
            </p:cNvPr>
            <p:cNvSpPr/>
            <p:nvPr/>
          </p:nvSpPr>
          <p:spPr bwMode="auto">
            <a:xfrm>
              <a:off x="3122501" y="5647096"/>
              <a:ext cx="2880000" cy="461665"/>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Estimated primary completion: </a:t>
              </a:r>
              <a:b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April 2027</a:t>
              </a:r>
            </a:p>
          </p:txBody>
        </p:sp>
        <p:sp>
          <p:nvSpPr>
            <p:cNvPr id="66" name="Rectangle 65">
              <a:extLst>
                <a:ext uri="{FF2B5EF4-FFF2-40B4-BE49-F238E27FC236}">
                  <a16:creationId xmlns:a16="http://schemas.microsoft.com/office/drawing/2014/main" id="{72261737-AF78-1F3E-ECBC-FCE2AEBFE3D6}"/>
                </a:ext>
              </a:extLst>
            </p:cNvPr>
            <p:cNvSpPr/>
            <p:nvPr/>
          </p:nvSpPr>
          <p:spPr>
            <a:xfrm>
              <a:off x="3122501" y="2928855"/>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~480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1:1:1</a:t>
              </a:r>
            </a:p>
          </p:txBody>
        </p:sp>
        <p:sp>
          <p:nvSpPr>
            <p:cNvPr id="67" name="Rectangle 66">
              <a:extLst>
                <a:ext uri="{FF2B5EF4-FFF2-40B4-BE49-F238E27FC236}">
                  <a16:creationId xmlns:a16="http://schemas.microsoft.com/office/drawing/2014/main" id="{E132048F-C4DF-B629-742C-48686E36CB2D}"/>
                </a:ext>
              </a:extLst>
            </p:cNvPr>
            <p:cNvSpPr/>
            <p:nvPr/>
          </p:nvSpPr>
          <p:spPr bwMode="auto">
            <a:xfrm>
              <a:off x="3122501" y="3865752"/>
              <a:ext cx="913479"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RVd</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8" name="Rectangle 67">
              <a:extLst>
                <a:ext uri="{FF2B5EF4-FFF2-40B4-BE49-F238E27FC236}">
                  <a16:creationId xmlns:a16="http://schemas.microsoft.com/office/drawing/2014/main" id="{A6717F6C-4C55-6BCA-2CCF-7721054814B3}"/>
                </a:ext>
              </a:extLst>
            </p:cNvPr>
            <p:cNvSpPr/>
            <p:nvPr/>
          </p:nvSpPr>
          <p:spPr>
            <a:xfrm>
              <a:off x="3122501" y="1996320"/>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Transplant-eligible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Age ≤65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ECOG PS ≤2</a:t>
              </a:r>
            </a:p>
          </p:txBody>
        </p:sp>
        <p:sp>
          <p:nvSpPr>
            <p:cNvPr id="86" name="Rectangle 85">
              <a:extLst>
                <a:ext uri="{FF2B5EF4-FFF2-40B4-BE49-F238E27FC236}">
                  <a16:creationId xmlns:a16="http://schemas.microsoft.com/office/drawing/2014/main" id="{F9C9A29B-E49F-0D47-DCD9-EC6C8609AE33}"/>
                </a:ext>
              </a:extLst>
            </p:cNvPr>
            <p:cNvSpPr/>
            <p:nvPr/>
          </p:nvSpPr>
          <p:spPr bwMode="auto">
            <a:xfrm>
              <a:off x="4088410" y="3865752"/>
              <a:ext cx="910467"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RVd</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87" name="Rectangle 86">
              <a:extLst>
                <a:ext uri="{FF2B5EF4-FFF2-40B4-BE49-F238E27FC236}">
                  <a16:creationId xmlns:a16="http://schemas.microsoft.com/office/drawing/2014/main" id="{D77D45CC-1452-50BA-2BBD-D39C89B957F3}"/>
                </a:ext>
              </a:extLst>
            </p:cNvPr>
            <p:cNvSpPr/>
            <p:nvPr/>
          </p:nvSpPr>
          <p:spPr bwMode="auto">
            <a:xfrm>
              <a:off x="5053160" y="3865752"/>
              <a:ext cx="937433"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Vd</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cxnSp>
          <p:nvCxnSpPr>
            <p:cNvPr id="88" name="Straight Arrow Connector 87">
              <a:extLst>
                <a:ext uri="{FF2B5EF4-FFF2-40B4-BE49-F238E27FC236}">
                  <a16:creationId xmlns:a16="http://schemas.microsoft.com/office/drawing/2014/main" id="{F0437AA2-87FF-28B0-8031-9EDAE7F5C72F}"/>
                </a:ext>
              </a:extLst>
            </p:cNvPr>
            <p:cNvCxnSpPr>
              <a:cxnSpLocks/>
              <a:stCxn id="66" idx="2"/>
              <a:endCxn id="86" idx="0"/>
            </p:cNvCxnSpPr>
            <p:nvPr/>
          </p:nvCxnSpPr>
          <p:spPr>
            <a:xfrm flipH="1">
              <a:off x="4543644" y="3643943"/>
              <a:ext cx="18857" cy="221809"/>
            </a:xfrm>
            <a:prstGeom prst="straightConnector1">
              <a:avLst/>
            </a:prstGeom>
            <a:noFill/>
            <a:ln w="28575" cap="flat" cmpd="sng" algn="ctr">
              <a:solidFill>
                <a:srgbClr val="A5A5A5"/>
              </a:solidFill>
              <a:prstDash val="solid"/>
              <a:miter lim="800000"/>
              <a:headEnd type="none" w="med" len="med"/>
              <a:tailEnd type="triangle"/>
            </a:ln>
            <a:effectLst/>
          </p:spPr>
        </p:cxnSp>
        <p:sp>
          <p:nvSpPr>
            <p:cNvPr id="89" name="Rectangle 88">
              <a:extLst>
                <a:ext uri="{FF2B5EF4-FFF2-40B4-BE49-F238E27FC236}">
                  <a16:creationId xmlns:a16="http://schemas.microsoft.com/office/drawing/2014/main" id="{A3A0270B-27DA-3A44-7BFC-9FC0F3C01F69}"/>
                </a:ext>
              </a:extLst>
            </p:cNvPr>
            <p:cNvSpPr/>
            <p:nvPr/>
          </p:nvSpPr>
          <p:spPr bwMode="auto">
            <a:xfrm>
              <a:off x="3122501" y="4196012"/>
              <a:ext cx="913479"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ASCT</a:t>
              </a:r>
            </a:p>
          </p:txBody>
        </p:sp>
        <p:sp>
          <p:nvSpPr>
            <p:cNvPr id="90" name="Rectangle 89">
              <a:extLst>
                <a:ext uri="{FF2B5EF4-FFF2-40B4-BE49-F238E27FC236}">
                  <a16:creationId xmlns:a16="http://schemas.microsoft.com/office/drawing/2014/main" id="{3D3FC02F-751E-EC84-F282-86C67E7CE6A1}"/>
                </a:ext>
              </a:extLst>
            </p:cNvPr>
            <p:cNvSpPr/>
            <p:nvPr/>
          </p:nvSpPr>
          <p:spPr bwMode="auto">
            <a:xfrm>
              <a:off x="4088410" y="4196012"/>
              <a:ext cx="910467"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ASCT</a:t>
              </a:r>
            </a:p>
          </p:txBody>
        </p:sp>
        <p:sp>
          <p:nvSpPr>
            <p:cNvPr id="91" name="Rectangle 90">
              <a:extLst>
                <a:ext uri="{FF2B5EF4-FFF2-40B4-BE49-F238E27FC236}">
                  <a16:creationId xmlns:a16="http://schemas.microsoft.com/office/drawing/2014/main" id="{5178A408-ACD8-BD86-94D7-51E21504E802}"/>
                </a:ext>
              </a:extLst>
            </p:cNvPr>
            <p:cNvSpPr/>
            <p:nvPr/>
          </p:nvSpPr>
          <p:spPr bwMode="auto">
            <a:xfrm>
              <a:off x="5053160" y="4196012"/>
              <a:ext cx="937433"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ASCT</a:t>
              </a:r>
            </a:p>
          </p:txBody>
        </p:sp>
        <p:sp>
          <p:nvSpPr>
            <p:cNvPr id="92" name="Rectangle 91">
              <a:extLst>
                <a:ext uri="{FF2B5EF4-FFF2-40B4-BE49-F238E27FC236}">
                  <a16:creationId xmlns:a16="http://schemas.microsoft.com/office/drawing/2014/main" id="{D26111C0-81A3-429D-D0DD-96C1C3DEB30A}"/>
                </a:ext>
              </a:extLst>
            </p:cNvPr>
            <p:cNvSpPr/>
            <p:nvPr/>
          </p:nvSpPr>
          <p:spPr bwMode="auto">
            <a:xfrm>
              <a:off x="3122501" y="4528530"/>
              <a:ext cx="913479"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RVd</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93" name="Rectangle 92">
              <a:extLst>
                <a:ext uri="{FF2B5EF4-FFF2-40B4-BE49-F238E27FC236}">
                  <a16:creationId xmlns:a16="http://schemas.microsoft.com/office/drawing/2014/main" id="{FC6923F9-7F4B-9FBF-8B27-C86EB7201D31}"/>
                </a:ext>
              </a:extLst>
            </p:cNvPr>
            <p:cNvSpPr/>
            <p:nvPr/>
          </p:nvSpPr>
          <p:spPr bwMode="auto">
            <a:xfrm>
              <a:off x="4088410" y="4528530"/>
              <a:ext cx="910467"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RVd</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ext</a:t>
              </a:r>
            </a:p>
          </p:txBody>
        </p:sp>
        <p:sp>
          <p:nvSpPr>
            <p:cNvPr id="94" name="Rectangle 93">
              <a:extLst>
                <a:ext uri="{FF2B5EF4-FFF2-40B4-BE49-F238E27FC236}">
                  <a16:creationId xmlns:a16="http://schemas.microsoft.com/office/drawing/2014/main" id="{8E085E32-30C3-CCC4-583E-7C6D39101809}"/>
                </a:ext>
              </a:extLst>
            </p:cNvPr>
            <p:cNvSpPr/>
            <p:nvPr/>
          </p:nvSpPr>
          <p:spPr bwMode="auto">
            <a:xfrm>
              <a:off x="5053160" y="4528530"/>
              <a:ext cx="937433"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Vd</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95" name="Rectangle 94">
              <a:extLst>
                <a:ext uri="{FF2B5EF4-FFF2-40B4-BE49-F238E27FC236}">
                  <a16:creationId xmlns:a16="http://schemas.microsoft.com/office/drawing/2014/main" id="{4E3A000E-2DF4-B5A5-C024-6BFB95F989A6}"/>
                </a:ext>
              </a:extLst>
            </p:cNvPr>
            <p:cNvSpPr/>
            <p:nvPr/>
          </p:nvSpPr>
          <p:spPr bwMode="auto">
            <a:xfrm>
              <a:off x="3122501" y="4862055"/>
              <a:ext cx="913479"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Isa-R</a:t>
              </a:r>
            </a:p>
          </p:txBody>
        </p:sp>
        <p:sp>
          <p:nvSpPr>
            <p:cNvPr id="96" name="Rectangle 95">
              <a:extLst>
                <a:ext uri="{FF2B5EF4-FFF2-40B4-BE49-F238E27FC236}">
                  <a16:creationId xmlns:a16="http://schemas.microsoft.com/office/drawing/2014/main" id="{F94BBF22-9DCC-903E-1B37-01182480E496}"/>
                </a:ext>
              </a:extLst>
            </p:cNvPr>
            <p:cNvSpPr/>
            <p:nvPr/>
          </p:nvSpPr>
          <p:spPr bwMode="auto">
            <a:xfrm>
              <a:off x="4088410" y="4862055"/>
              <a:ext cx="910467"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Rd / ERI*</a:t>
              </a:r>
            </a:p>
          </p:txBody>
        </p:sp>
        <p:sp>
          <p:nvSpPr>
            <p:cNvPr id="97" name="Rectangle 96">
              <a:extLst>
                <a:ext uri="{FF2B5EF4-FFF2-40B4-BE49-F238E27FC236}">
                  <a16:creationId xmlns:a16="http://schemas.microsoft.com/office/drawing/2014/main" id="{5C31A3BA-AB84-8D13-E81E-DDD34F3EFCAA}"/>
                </a:ext>
              </a:extLst>
            </p:cNvPr>
            <p:cNvSpPr/>
            <p:nvPr/>
          </p:nvSpPr>
          <p:spPr bwMode="auto">
            <a:xfrm>
              <a:off x="5053160" y="4862055"/>
              <a:ext cx="937433"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p>
          </p:txBody>
        </p:sp>
        <p:sp>
          <p:nvSpPr>
            <p:cNvPr id="98" name="TextBox 97">
              <a:extLst>
                <a:ext uri="{FF2B5EF4-FFF2-40B4-BE49-F238E27FC236}">
                  <a16:creationId xmlns:a16="http://schemas.microsoft.com/office/drawing/2014/main" id="{94254AEA-FD1D-68E0-01FD-C0FF463D58DC}"/>
                </a:ext>
              </a:extLst>
            </p:cNvPr>
            <p:cNvSpPr txBox="1"/>
            <p:nvPr/>
          </p:nvSpPr>
          <p:spPr>
            <a:xfrm>
              <a:off x="3137422" y="6142855"/>
              <a:ext cx="28680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*Early rescue intervention: Isa-</a:t>
              </a:r>
              <a:r>
                <a:rPr kumimoji="0" lang="en-US" sz="1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Iber</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-d</a:t>
              </a:r>
            </a:p>
          </p:txBody>
        </p:sp>
      </p:grpSp>
      <p:grpSp>
        <p:nvGrpSpPr>
          <p:cNvPr id="6" name="Group 5">
            <a:extLst>
              <a:ext uri="{FF2B5EF4-FFF2-40B4-BE49-F238E27FC236}">
                <a16:creationId xmlns:a16="http://schemas.microsoft.com/office/drawing/2014/main" id="{72D2244C-5A73-56CD-81E7-D45F00D6234C}"/>
              </a:ext>
            </a:extLst>
          </p:cNvPr>
          <p:cNvGrpSpPr/>
          <p:nvPr/>
        </p:nvGrpSpPr>
        <p:grpSpPr>
          <a:xfrm>
            <a:off x="6152559" y="1513088"/>
            <a:ext cx="2887870" cy="4595673"/>
            <a:chOff x="6152559" y="1513088"/>
            <a:chExt cx="2887870" cy="4595673"/>
          </a:xfrm>
        </p:grpSpPr>
        <p:sp>
          <p:nvSpPr>
            <p:cNvPr id="64" name="Rectangle 63">
              <a:extLst>
                <a:ext uri="{FF2B5EF4-FFF2-40B4-BE49-F238E27FC236}">
                  <a16:creationId xmlns:a16="http://schemas.microsoft.com/office/drawing/2014/main" id="{2316CCB8-1CDA-5486-C54C-D142F2C0DCC2}"/>
                </a:ext>
              </a:extLst>
            </p:cNvPr>
            <p:cNvSpPr/>
            <p:nvPr/>
          </p:nvSpPr>
          <p:spPr bwMode="auto">
            <a:xfrm>
              <a:off x="6152559" y="1513088"/>
              <a:ext cx="2880000" cy="49244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MIDAS / IFM 2020-02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(NCT04934475)</a:t>
              </a:r>
              <a:endParaRPr kumimoji="0" lang="en-US" sz="1300" b="1" i="0" u="none" strike="noStrike" kern="1200" cap="none" spc="0" normalizeH="0" baseline="30000" noProof="0" dirty="0">
                <a:ln>
                  <a:noFill/>
                </a:ln>
                <a:solidFill>
                  <a:prstClr val="white"/>
                </a:solidFill>
                <a:effectLst/>
                <a:uLnTx/>
                <a:uFillTx/>
                <a:latin typeface="Arial"/>
                <a:ea typeface="+mn-ea"/>
                <a:cs typeface="Arial" panose="020B0604020202020204" pitchFamily="34" charset="0"/>
              </a:endParaRPr>
            </a:p>
          </p:txBody>
        </p:sp>
        <p:cxnSp>
          <p:nvCxnSpPr>
            <p:cNvPr id="69" name="Connector: Elbow 68">
              <a:extLst>
                <a:ext uri="{FF2B5EF4-FFF2-40B4-BE49-F238E27FC236}">
                  <a16:creationId xmlns:a16="http://schemas.microsoft.com/office/drawing/2014/main" id="{5F01357A-5B1D-B3FF-5912-13EA59047897}"/>
                </a:ext>
              </a:extLst>
            </p:cNvPr>
            <p:cNvCxnSpPr>
              <a:cxnSpLocks/>
              <a:stCxn id="72" idx="2"/>
              <a:endCxn id="74" idx="0"/>
            </p:cNvCxnSpPr>
            <p:nvPr/>
          </p:nvCxnSpPr>
          <p:spPr bwMode="auto">
            <a:xfrm rot="16200000" flipH="1">
              <a:off x="7850875" y="3385627"/>
              <a:ext cx="221809" cy="738440"/>
            </a:xfrm>
            <a:prstGeom prst="bentConnector3">
              <a:avLst>
                <a:gd name="adj1" fmla="val 50000"/>
              </a:avLst>
            </a:prstGeom>
            <a:noFill/>
            <a:ln w="28575" cap="flat" cmpd="sng" algn="ctr">
              <a:solidFill>
                <a:srgbClr val="A5A5A5"/>
              </a:solidFill>
              <a:prstDash val="solid"/>
              <a:miter lim="800000"/>
              <a:headEnd type="none" w="med" len="med"/>
              <a:tailEnd type="triangle"/>
            </a:ln>
            <a:effectLst/>
          </p:spPr>
        </p:cxnSp>
        <p:cxnSp>
          <p:nvCxnSpPr>
            <p:cNvPr id="70" name="Connector: Elbow 69">
              <a:extLst>
                <a:ext uri="{FF2B5EF4-FFF2-40B4-BE49-F238E27FC236}">
                  <a16:creationId xmlns:a16="http://schemas.microsoft.com/office/drawing/2014/main" id="{551CA4EE-F8AC-30F0-3B1E-3EE75CB7009A}"/>
                </a:ext>
              </a:extLst>
            </p:cNvPr>
            <p:cNvCxnSpPr>
              <a:cxnSpLocks/>
              <a:stCxn id="72" idx="2"/>
              <a:endCxn id="73" idx="0"/>
            </p:cNvCxnSpPr>
            <p:nvPr/>
          </p:nvCxnSpPr>
          <p:spPr bwMode="auto">
            <a:xfrm rot="5400000">
              <a:off x="7112430" y="3385622"/>
              <a:ext cx="221809" cy="738451"/>
            </a:xfrm>
            <a:prstGeom prst="bentConnector3">
              <a:avLst>
                <a:gd name="adj1" fmla="val 50000"/>
              </a:avLst>
            </a:prstGeom>
            <a:noFill/>
            <a:ln w="28575" cap="flat" cmpd="sng" algn="ctr">
              <a:solidFill>
                <a:srgbClr val="E7E6E6">
                  <a:lumMod val="75000"/>
                </a:srgbClr>
              </a:solidFill>
              <a:prstDash val="solid"/>
              <a:miter lim="800000"/>
              <a:headEnd type="none" w="med" len="med"/>
              <a:tailEnd type="triangle"/>
            </a:ln>
            <a:effectLst/>
          </p:spPr>
        </p:cxnSp>
        <p:sp>
          <p:nvSpPr>
            <p:cNvPr id="71" name="Rectangle 70">
              <a:extLst>
                <a:ext uri="{FF2B5EF4-FFF2-40B4-BE49-F238E27FC236}">
                  <a16:creationId xmlns:a16="http://schemas.microsoft.com/office/drawing/2014/main" id="{DC5D21D8-C1E1-7A35-06C7-A1BC9E012F53}"/>
                </a:ext>
              </a:extLst>
            </p:cNvPr>
            <p:cNvSpPr/>
            <p:nvPr/>
          </p:nvSpPr>
          <p:spPr bwMode="auto">
            <a:xfrm>
              <a:off x="6152559" y="5341520"/>
              <a:ext cx="2880000" cy="29238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12700" cap="flat" cmpd="sng" algn="ctr">
              <a:solidFill>
                <a:srgbClr val="E7E6E6">
                  <a:lumMod val="7500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Primary endpoint: MRD-neg rate</a:t>
              </a:r>
            </a:p>
          </p:txBody>
        </p:sp>
        <p:sp>
          <p:nvSpPr>
            <p:cNvPr id="72" name="Rectangle 71">
              <a:extLst>
                <a:ext uri="{FF2B5EF4-FFF2-40B4-BE49-F238E27FC236}">
                  <a16:creationId xmlns:a16="http://schemas.microsoft.com/office/drawing/2014/main" id="{7B6C6862-D065-094B-974B-5DEDC413AACB}"/>
                </a:ext>
              </a:extLst>
            </p:cNvPr>
            <p:cNvSpPr/>
            <p:nvPr/>
          </p:nvSpPr>
          <p:spPr>
            <a:xfrm>
              <a:off x="6152559" y="2928855"/>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prstClr val="black"/>
                  </a:solidFill>
                  <a:effectLst/>
                  <a:uLnTx/>
                  <a:uFillTx/>
                  <a:latin typeface="Arial"/>
                  <a:ea typeface="+mn-ea"/>
                  <a:cs typeface="Arial" panose="020B0604020202020204" pitchFamily="34" charset="0"/>
                </a:rPr>
                <a:t>791 </a:t>
              </a: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6 x Isa-</a:t>
              </a:r>
              <a:r>
                <a:rPr kumimoji="0" lang="en-GB" sz="1300" b="1"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KRd</a:t>
              </a:r>
              <a:endPar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73" name="Rectangle 72">
              <a:extLst>
                <a:ext uri="{FF2B5EF4-FFF2-40B4-BE49-F238E27FC236}">
                  <a16:creationId xmlns:a16="http://schemas.microsoft.com/office/drawing/2014/main" id="{7F681464-068D-AC4B-1A12-1D2152F7003F}"/>
                </a:ext>
              </a:extLst>
            </p:cNvPr>
            <p:cNvSpPr/>
            <p:nvPr/>
          </p:nvSpPr>
          <p:spPr bwMode="auto">
            <a:xfrm>
              <a:off x="6152560" y="3865752"/>
              <a:ext cx="1403096"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MRD-pos (1:1)</a:t>
              </a:r>
            </a:p>
          </p:txBody>
        </p:sp>
        <p:sp>
          <p:nvSpPr>
            <p:cNvPr id="74" name="Rectangle 73">
              <a:extLst>
                <a:ext uri="{FF2B5EF4-FFF2-40B4-BE49-F238E27FC236}">
                  <a16:creationId xmlns:a16="http://schemas.microsoft.com/office/drawing/2014/main" id="{F06AAC11-DFDE-DC0A-6049-C5A0B4D9166C}"/>
                </a:ext>
              </a:extLst>
            </p:cNvPr>
            <p:cNvSpPr/>
            <p:nvPr/>
          </p:nvSpPr>
          <p:spPr bwMode="auto">
            <a:xfrm>
              <a:off x="7624733" y="3865752"/>
              <a:ext cx="1412531" cy="324000"/>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MRD-neg (1:1)</a:t>
              </a:r>
            </a:p>
          </p:txBody>
        </p:sp>
        <p:sp>
          <p:nvSpPr>
            <p:cNvPr id="75" name="Rectangle 74">
              <a:extLst>
                <a:ext uri="{FF2B5EF4-FFF2-40B4-BE49-F238E27FC236}">
                  <a16:creationId xmlns:a16="http://schemas.microsoft.com/office/drawing/2014/main" id="{785AD296-49EE-9718-816A-A1DADB85FCA2}"/>
                </a:ext>
              </a:extLst>
            </p:cNvPr>
            <p:cNvSpPr/>
            <p:nvPr/>
          </p:nvSpPr>
          <p:spPr>
            <a:xfrm>
              <a:off x="6152559" y="1996320"/>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Transplant-eligible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Age ≤65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ECOG PS ≤2</a:t>
              </a:r>
            </a:p>
          </p:txBody>
        </p:sp>
        <p:sp>
          <p:nvSpPr>
            <p:cNvPr id="76" name="Rectangle 75">
              <a:extLst>
                <a:ext uri="{FF2B5EF4-FFF2-40B4-BE49-F238E27FC236}">
                  <a16:creationId xmlns:a16="http://schemas.microsoft.com/office/drawing/2014/main" id="{22F59585-A6E9-8472-3B07-7193BE37C9BB}"/>
                </a:ext>
              </a:extLst>
            </p:cNvPr>
            <p:cNvSpPr/>
            <p:nvPr/>
          </p:nvSpPr>
          <p:spPr bwMode="auto">
            <a:xfrm>
              <a:off x="6152559" y="5647096"/>
              <a:ext cx="2880000" cy="461665"/>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Primary completion: September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Study completion: September 2028</a:t>
              </a:r>
            </a:p>
          </p:txBody>
        </p:sp>
        <p:sp>
          <p:nvSpPr>
            <p:cNvPr id="99" name="Rectangle 98">
              <a:extLst>
                <a:ext uri="{FF2B5EF4-FFF2-40B4-BE49-F238E27FC236}">
                  <a16:creationId xmlns:a16="http://schemas.microsoft.com/office/drawing/2014/main" id="{B85F86F7-687B-A4EE-D481-63354FBC02B8}"/>
                </a:ext>
              </a:extLst>
            </p:cNvPr>
            <p:cNvSpPr/>
            <p:nvPr/>
          </p:nvSpPr>
          <p:spPr bwMode="auto">
            <a:xfrm>
              <a:off x="6152559" y="4359862"/>
              <a:ext cx="678480" cy="461664"/>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ASCT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2 x Isa-</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KRd</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0" name="Rectangle 99">
              <a:extLst>
                <a:ext uri="{FF2B5EF4-FFF2-40B4-BE49-F238E27FC236}">
                  <a16:creationId xmlns:a16="http://schemas.microsoft.com/office/drawing/2014/main" id="{2D18758B-2E34-9DBA-49DC-D7E03E4856C7}"/>
                </a:ext>
              </a:extLst>
            </p:cNvPr>
            <p:cNvSpPr/>
            <p:nvPr/>
          </p:nvSpPr>
          <p:spPr bwMode="auto">
            <a:xfrm>
              <a:off x="6873907" y="4359862"/>
              <a:ext cx="678480" cy="461663"/>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Double ASCT</a:t>
              </a:r>
            </a:p>
          </p:txBody>
        </p:sp>
        <p:sp>
          <p:nvSpPr>
            <p:cNvPr id="101" name="Rectangle 100">
              <a:extLst>
                <a:ext uri="{FF2B5EF4-FFF2-40B4-BE49-F238E27FC236}">
                  <a16:creationId xmlns:a16="http://schemas.microsoft.com/office/drawing/2014/main" id="{958BFD27-FF97-FFDB-526F-2C884F20F80B}"/>
                </a:ext>
              </a:extLst>
            </p:cNvPr>
            <p:cNvSpPr/>
            <p:nvPr/>
          </p:nvSpPr>
          <p:spPr bwMode="auto">
            <a:xfrm>
              <a:off x="7637100" y="4359862"/>
              <a:ext cx="678480" cy="461662"/>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ASCT +</a:t>
              </a:r>
              <a:b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b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2 x Isa-</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KRd</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2" name="Rectangle 101">
              <a:extLst>
                <a:ext uri="{FF2B5EF4-FFF2-40B4-BE49-F238E27FC236}">
                  <a16:creationId xmlns:a16="http://schemas.microsoft.com/office/drawing/2014/main" id="{BE073BB8-F0EA-E519-3E04-07BD3D3E6CC0}"/>
                </a:ext>
              </a:extLst>
            </p:cNvPr>
            <p:cNvSpPr/>
            <p:nvPr/>
          </p:nvSpPr>
          <p:spPr bwMode="auto">
            <a:xfrm>
              <a:off x="8361949" y="4359862"/>
              <a:ext cx="678480" cy="461662"/>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6 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KRd</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3" name="Rectangle 102">
              <a:extLst>
                <a:ext uri="{FF2B5EF4-FFF2-40B4-BE49-F238E27FC236}">
                  <a16:creationId xmlns:a16="http://schemas.microsoft.com/office/drawing/2014/main" id="{41940501-8A05-3541-A42E-70CCAD85448B}"/>
                </a:ext>
              </a:extLst>
            </p:cNvPr>
            <p:cNvSpPr/>
            <p:nvPr/>
          </p:nvSpPr>
          <p:spPr bwMode="auto">
            <a:xfrm>
              <a:off x="6152559" y="4862054"/>
              <a:ext cx="678480" cy="324001"/>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 3 </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yr</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4" name="Rectangle 103">
              <a:extLst>
                <a:ext uri="{FF2B5EF4-FFF2-40B4-BE49-F238E27FC236}">
                  <a16:creationId xmlns:a16="http://schemas.microsoft.com/office/drawing/2014/main" id="{E0A3B683-2D72-786D-0191-2432D8F96878}"/>
                </a:ext>
              </a:extLst>
            </p:cNvPr>
            <p:cNvSpPr/>
            <p:nvPr/>
          </p:nvSpPr>
          <p:spPr bwMode="auto">
            <a:xfrm>
              <a:off x="6873907" y="4862055"/>
              <a:ext cx="678480" cy="324000"/>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-Isa 3 </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yr</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5" name="Rectangle 104">
              <a:extLst>
                <a:ext uri="{FF2B5EF4-FFF2-40B4-BE49-F238E27FC236}">
                  <a16:creationId xmlns:a16="http://schemas.microsoft.com/office/drawing/2014/main" id="{6B27AF46-006C-4D50-81AE-6DADF768DA73}"/>
                </a:ext>
              </a:extLst>
            </p:cNvPr>
            <p:cNvSpPr/>
            <p:nvPr/>
          </p:nvSpPr>
          <p:spPr bwMode="auto">
            <a:xfrm>
              <a:off x="7637100" y="4862056"/>
              <a:ext cx="678480" cy="323999"/>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 3 </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yr</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06" name="Rectangle 105">
              <a:extLst>
                <a:ext uri="{FF2B5EF4-FFF2-40B4-BE49-F238E27FC236}">
                  <a16:creationId xmlns:a16="http://schemas.microsoft.com/office/drawing/2014/main" id="{C7E8A0FE-E428-DD9D-4DF5-E46A325FF7BE}"/>
                </a:ext>
              </a:extLst>
            </p:cNvPr>
            <p:cNvSpPr/>
            <p:nvPr/>
          </p:nvSpPr>
          <p:spPr bwMode="auto">
            <a:xfrm>
              <a:off x="8361949" y="4862056"/>
              <a:ext cx="678480" cy="323999"/>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 3 </a:t>
              </a:r>
              <a:r>
                <a:rPr kumimoji="0" lang="en-US" sz="1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yr</a:t>
              </a:r>
              <a:endParaRPr kumimoji="0" lang="en-US" sz="1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cxnSp>
          <p:nvCxnSpPr>
            <p:cNvPr id="107" name="Connector: Elbow 106">
              <a:extLst>
                <a:ext uri="{FF2B5EF4-FFF2-40B4-BE49-F238E27FC236}">
                  <a16:creationId xmlns:a16="http://schemas.microsoft.com/office/drawing/2014/main" id="{9EE34C58-9939-9D03-8BBC-94C8BBBCE74D}"/>
                </a:ext>
              </a:extLst>
            </p:cNvPr>
            <p:cNvCxnSpPr>
              <a:cxnSpLocks/>
              <a:stCxn id="73" idx="2"/>
              <a:endCxn id="99" idx="0"/>
            </p:cNvCxnSpPr>
            <p:nvPr/>
          </p:nvCxnSpPr>
          <p:spPr bwMode="auto">
            <a:xfrm rot="5400000">
              <a:off x="6587899" y="4093653"/>
              <a:ext cx="170110" cy="362309"/>
            </a:xfrm>
            <a:prstGeom prst="bentConnector3">
              <a:avLst>
                <a:gd name="adj1" fmla="val 50000"/>
              </a:avLst>
            </a:prstGeom>
            <a:noFill/>
            <a:ln w="28575" cap="flat" cmpd="sng" algn="ctr">
              <a:solidFill>
                <a:schemeClr val="accent3"/>
              </a:solidFill>
              <a:prstDash val="solid"/>
              <a:miter lim="800000"/>
              <a:headEnd type="none" w="med" len="med"/>
              <a:tailEnd type="triangle"/>
            </a:ln>
            <a:effectLst/>
          </p:spPr>
        </p:cxnSp>
        <p:cxnSp>
          <p:nvCxnSpPr>
            <p:cNvPr id="108" name="Connector: Elbow 107">
              <a:extLst>
                <a:ext uri="{FF2B5EF4-FFF2-40B4-BE49-F238E27FC236}">
                  <a16:creationId xmlns:a16="http://schemas.microsoft.com/office/drawing/2014/main" id="{7EF6EC2D-3BE4-3029-4AD5-10052F7DBB6E}"/>
                </a:ext>
              </a:extLst>
            </p:cNvPr>
            <p:cNvCxnSpPr>
              <a:cxnSpLocks/>
              <a:stCxn id="73" idx="2"/>
              <a:endCxn id="100" idx="0"/>
            </p:cNvCxnSpPr>
            <p:nvPr/>
          </p:nvCxnSpPr>
          <p:spPr bwMode="auto">
            <a:xfrm rot="16200000" flipH="1">
              <a:off x="6948572" y="4095287"/>
              <a:ext cx="170110" cy="359039"/>
            </a:xfrm>
            <a:prstGeom prst="bentConnector3">
              <a:avLst>
                <a:gd name="adj1" fmla="val 50000"/>
              </a:avLst>
            </a:prstGeom>
            <a:noFill/>
            <a:ln w="28575" cap="flat" cmpd="sng" algn="ctr">
              <a:solidFill>
                <a:schemeClr val="accent3"/>
              </a:solidFill>
              <a:prstDash val="solid"/>
              <a:miter lim="800000"/>
              <a:headEnd type="none" w="med" len="med"/>
              <a:tailEnd type="triangle"/>
            </a:ln>
            <a:effectLst/>
          </p:spPr>
        </p:cxnSp>
        <p:cxnSp>
          <p:nvCxnSpPr>
            <p:cNvPr id="109" name="Connector: Elbow 108">
              <a:extLst>
                <a:ext uri="{FF2B5EF4-FFF2-40B4-BE49-F238E27FC236}">
                  <a16:creationId xmlns:a16="http://schemas.microsoft.com/office/drawing/2014/main" id="{21E36ADD-E343-648C-6655-BF2B3D2494D4}"/>
                </a:ext>
              </a:extLst>
            </p:cNvPr>
            <p:cNvCxnSpPr>
              <a:cxnSpLocks/>
              <a:stCxn id="74" idx="2"/>
              <a:endCxn id="101" idx="0"/>
            </p:cNvCxnSpPr>
            <p:nvPr/>
          </p:nvCxnSpPr>
          <p:spPr bwMode="auto">
            <a:xfrm rot="5400000">
              <a:off x="8068615" y="4097478"/>
              <a:ext cx="170110" cy="354659"/>
            </a:xfrm>
            <a:prstGeom prst="bentConnector3">
              <a:avLst>
                <a:gd name="adj1" fmla="val 50000"/>
              </a:avLst>
            </a:prstGeom>
            <a:noFill/>
            <a:ln w="28575" cap="flat" cmpd="sng" algn="ctr">
              <a:solidFill>
                <a:srgbClr val="E7E6E6">
                  <a:lumMod val="75000"/>
                </a:srgbClr>
              </a:solidFill>
              <a:prstDash val="solid"/>
              <a:miter lim="800000"/>
              <a:headEnd type="none" w="med" len="med"/>
              <a:tailEnd type="triangle"/>
            </a:ln>
            <a:effectLst/>
          </p:spPr>
        </p:cxnSp>
        <p:cxnSp>
          <p:nvCxnSpPr>
            <p:cNvPr id="110" name="Connector: Elbow 109">
              <a:extLst>
                <a:ext uri="{FF2B5EF4-FFF2-40B4-BE49-F238E27FC236}">
                  <a16:creationId xmlns:a16="http://schemas.microsoft.com/office/drawing/2014/main" id="{AE45189C-40C3-0674-5B66-BA77878C982E}"/>
                </a:ext>
              </a:extLst>
            </p:cNvPr>
            <p:cNvCxnSpPr>
              <a:cxnSpLocks/>
              <a:stCxn id="74" idx="2"/>
              <a:endCxn id="102" idx="0"/>
            </p:cNvCxnSpPr>
            <p:nvPr/>
          </p:nvCxnSpPr>
          <p:spPr bwMode="auto">
            <a:xfrm rot="16200000" flipH="1">
              <a:off x="8431039" y="4089712"/>
              <a:ext cx="170110" cy="370190"/>
            </a:xfrm>
            <a:prstGeom prst="bentConnector3">
              <a:avLst>
                <a:gd name="adj1" fmla="val 50000"/>
              </a:avLst>
            </a:prstGeom>
            <a:noFill/>
            <a:ln w="28575" cap="flat" cmpd="sng" algn="ctr">
              <a:solidFill>
                <a:srgbClr val="E7E6E6">
                  <a:lumMod val="75000"/>
                </a:srgbClr>
              </a:solidFill>
              <a:prstDash val="solid"/>
              <a:miter lim="800000"/>
              <a:headEnd type="none" w="med" len="med"/>
              <a:tailEnd type="triangle"/>
            </a:ln>
            <a:effectLst/>
          </p:spPr>
        </p:cxnSp>
      </p:grpSp>
      <p:grpSp>
        <p:nvGrpSpPr>
          <p:cNvPr id="7" name="Group 6">
            <a:extLst>
              <a:ext uri="{FF2B5EF4-FFF2-40B4-BE49-F238E27FC236}">
                <a16:creationId xmlns:a16="http://schemas.microsoft.com/office/drawing/2014/main" id="{876D486E-0E98-FD34-8D3B-D58B4A835905}"/>
              </a:ext>
            </a:extLst>
          </p:cNvPr>
          <p:cNvGrpSpPr/>
          <p:nvPr/>
        </p:nvGrpSpPr>
        <p:grpSpPr>
          <a:xfrm>
            <a:off x="9194525" y="1518315"/>
            <a:ext cx="2880000" cy="4590446"/>
            <a:chOff x="9194525" y="1518315"/>
            <a:chExt cx="2880000" cy="4590446"/>
          </a:xfrm>
        </p:grpSpPr>
        <p:sp>
          <p:nvSpPr>
            <p:cNvPr id="111" name="Rectangle 110">
              <a:extLst>
                <a:ext uri="{FF2B5EF4-FFF2-40B4-BE49-F238E27FC236}">
                  <a16:creationId xmlns:a16="http://schemas.microsoft.com/office/drawing/2014/main" id="{033E2911-A911-681D-6A86-2CD59CBA49EB}"/>
                </a:ext>
              </a:extLst>
            </p:cNvPr>
            <p:cNvSpPr/>
            <p:nvPr/>
          </p:nvSpPr>
          <p:spPr bwMode="auto">
            <a:xfrm>
              <a:off x="9194525" y="1518315"/>
              <a:ext cx="2880000" cy="49244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GMMG-HD9/DSMM XVIII</a:t>
              </a:r>
              <a:b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br>
              <a:r>
                <a:rPr kumimoji="0" lang="en-US" sz="13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(NCT06216158)</a:t>
              </a:r>
            </a:p>
          </p:txBody>
        </p:sp>
        <p:cxnSp>
          <p:nvCxnSpPr>
            <p:cNvPr id="112" name="Connector: Elbow 111">
              <a:extLst>
                <a:ext uri="{FF2B5EF4-FFF2-40B4-BE49-F238E27FC236}">
                  <a16:creationId xmlns:a16="http://schemas.microsoft.com/office/drawing/2014/main" id="{7974BD8F-44DA-016A-DCB0-25B1D2BAE073}"/>
                </a:ext>
              </a:extLst>
            </p:cNvPr>
            <p:cNvCxnSpPr>
              <a:cxnSpLocks/>
              <a:stCxn id="117" idx="2"/>
              <a:endCxn id="119" idx="0"/>
            </p:cNvCxnSpPr>
            <p:nvPr/>
          </p:nvCxnSpPr>
          <p:spPr bwMode="auto">
            <a:xfrm rot="16200000" flipH="1">
              <a:off x="10629033" y="3649434"/>
              <a:ext cx="769081" cy="758097"/>
            </a:xfrm>
            <a:prstGeom prst="bentConnector3">
              <a:avLst>
                <a:gd name="adj1" fmla="val 50000"/>
              </a:avLst>
            </a:prstGeom>
            <a:noFill/>
            <a:ln w="28575" cap="flat" cmpd="sng" algn="ctr">
              <a:solidFill>
                <a:srgbClr val="A5A5A5"/>
              </a:solidFill>
              <a:prstDash val="solid"/>
              <a:miter lim="800000"/>
              <a:headEnd type="none" w="med" len="med"/>
              <a:tailEnd type="triangle"/>
            </a:ln>
            <a:effectLst/>
          </p:spPr>
        </p:cxnSp>
        <p:cxnSp>
          <p:nvCxnSpPr>
            <p:cNvPr id="113" name="Connector: Elbow 112">
              <a:extLst>
                <a:ext uri="{FF2B5EF4-FFF2-40B4-BE49-F238E27FC236}">
                  <a16:creationId xmlns:a16="http://schemas.microsoft.com/office/drawing/2014/main" id="{CE038327-C489-9E73-9536-F3C69A19DBA9}"/>
                </a:ext>
              </a:extLst>
            </p:cNvPr>
            <p:cNvCxnSpPr>
              <a:cxnSpLocks/>
              <a:stCxn id="117" idx="2"/>
              <a:endCxn id="118" idx="0"/>
            </p:cNvCxnSpPr>
            <p:nvPr/>
          </p:nvCxnSpPr>
          <p:spPr bwMode="auto">
            <a:xfrm rot="5400000">
              <a:off x="9870937" y="3649435"/>
              <a:ext cx="769081" cy="758097"/>
            </a:xfrm>
            <a:prstGeom prst="bentConnector3">
              <a:avLst>
                <a:gd name="adj1" fmla="val 50000"/>
              </a:avLst>
            </a:prstGeom>
            <a:noFill/>
            <a:ln w="28575" cap="flat" cmpd="sng" algn="ctr">
              <a:solidFill>
                <a:schemeClr val="accent3"/>
              </a:solidFill>
              <a:prstDash val="solid"/>
              <a:miter lim="800000"/>
              <a:headEnd type="none" w="med" len="med"/>
              <a:tailEnd type="triangle"/>
            </a:ln>
            <a:effectLst/>
          </p:spPr>
        </p:cxnSp>
        <p:sp>
          <p:nvSpPr>
            <p:cNvPr id="115" name="Rectangle 114">
              <a:extLst>
                <a:ext uri="{FF2B5EF4-FFF2-40B4-BE49-F238E27FC236}">
                  <a16:creationId xmlns:a16="http://schemas.microsoft.com/office/drawing/2014/main" id="{933C2FD7-6308-539A-3945-7B3C4CD12A16}"/>
                </a:ext>
              </a:extLst>
            </p:cNvPr>
            <p:cNvSpPr/>
            <p:nvPr/>
          </p:nvSpPr>
          <p:spPr bwMode="auto">
            <a:xfrm>
              <a:off x="9194525" y="5341520"/>
              <a:ext cx="2880000" cy="292388"/>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12700" cap="flat" cmpd="sng" algn="ctr">
              <a:solidFill>
                <a:srgbClr val="E7E6E6">
                  <a:lumMod val="7500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45720" rIns="7200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Primary endpoint: MRD-neg at 2 </a:t>
              </a:r>
              <a:r>
                <a:rPr kumimoji="0" lang="en-US" sz="13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yr</a:t>
              </a:r>
              <a:endParaRPr kumimoji="0" lang="en-US" sz="13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16" name="Rectangle 115">
              <a:extLst>
                <a:ext uri="{FF2B5EF4-FFF2-40B4-BE49-F238E27FC236}">
                  <a16:creationId xmlns:a16="http://schemas.microsoft.com/office/drawing/2014/main" id="{62F775ED-1841-FE1A-0BA9-EE14C6BAE857}"/>
                </a:ext>
              </a:extLst>
            </p:cNvPr>
            <p:cNvSpPr/>
            <p:nvPr/>
          </p:nvSpPr>
          <p:spPr bwMode="auto">
            <a:xfrm>
              <a:off x="9194525" y="5647096"/>
              <a:ext cx="2880000" cy="461665"/>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Estimated primary completion: </a:t>
              </a:r>
              <a:b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December 2028</a:t>
              </a:r>
            </a:p>
          </p:txBody>
        </p:sp>
        <p:sp>
          <p:nvSpPr>
            <p:cNvPr id="117" name="Rectangle 116">
              <a:extLst>
                <a:ext uri="{FF2B5EF4-FFF2-40B4-BE49-F238E27FC236}">
                  <a16:creationId xmlns:a16="http://schemas.microsoft.com/office/drawing/2014/main" id="{40720D50-BC9A-FDB3-2C45-3CC8ED5FDB02}"/>
                </a:ext>
              </a:extLst>
            </p:cNvPr>
            <p:cNvSpPr/>
            <p:nvPr/>
          </p:nvSpPr>
          <p:spPr>
            <a:xfrm>
              <a:off x="9194525" y="2928855"/>
              <a:ext cx="2880000" cy="715088"/>
            </a:xfrm>
            <a:prstGeom prst="rect">
              <a:avLst/>
            </a:prstGeom>
            <a:solidFill>
              <a:sysClr val="window" lastClr="FFFFFF"/>
            </a:solid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~411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1:1 randomization</a:t>
              </a:r>
            </a:p>
          </p:txBody>
        </p:sp>
        <p:sp>
          <p:nvSpPr>
            <p:cNvPr id="118" name="Rectangle 117">
              <a:extLst>
                <a:ext uri="{FF2B5EF4-FFF2-40B4-BE49-F238E27FC236}">
                  <a16:creationId xmlns:a16="http://schemas.microsoft.com/office/drawing/2014/main" id="{0C4C5AB7-C3B1-FAC0-32B2-DFAD26C9D04A}"/>
                </a:ext>
              </a:extLst>
            </p:cNvPr>
            <p:cNvSpPr/>
            <p:nvPr/>
          </p:nvSpPr>
          <p:spPr bwMode="auto">
            <a:xfrm>
              <a:off x="9194525" y="4413024"/>
              <a:ext cx="1363806" cy="773031"/>
            </a:xfrm>
            <a:prstGeom prst="rect">
              <a:avLst/>
            </a:prstGeom>
            <a:solidFill>
              <a:sysClr val="window" lastClr="FFFFFF"/>
            </a:solid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endPar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19" name="Rectangle 118">
              <a:extLst>
                <a:ext uri="{FF2B5EF4-FFF2-40B4-BE49-F238E27FC236}">
                  <a16:creationId xmlns:a16="http://schemas.microsoft.com/office/drawing/2014/main" id="{A4CE5F7C-9D3B-1E0B-04E3-67C6B7A58B53}"/>
                </a:ext>
              </a:extLst>
            </p:cNvPr>
            <p:cNvSpPr/>
            <p:nvPr/>
          </p:nvSpPr>
          <p:spPr bwMode="auto">
            <a:xfrm>
              <a:off x="10710719" y="4413024"/>
              <a:ext cx="1363806" cy="773031"/>
            </a:xfrm>
            <a:prstGeom prst="rect">
              <a:avLst/>
            </a:prstGeom>
            <a:solidFill>
              <a:sysClr val="window" lastClr="FFFFFF"/>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Iber</a:t>
              </a:r>
              <a:r>
                <a:rPr kumimoji="0" lang="en-US" sz="13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 Isa</a:t>
              </a:r>
            </a:p>
          </p:txBody>
        </p:sp>
        <p:sp>
          <p:nvSpPr>
            <p:cNvPr id="120" name="Rectangle 119">
              <a:extLst>
                <a:ext uri="{FF2B5EF4-FFF2-40B4-BE49-F238E27FC236}">
                  <a16:creationId xmlns:a16="http://schemas.microsoft.com/office/drawing/2014/main" id="{69082A48-3DE4-9270-54A3-D8892A78C06F}"/>
                </a:ext>
              </a:extLst>
            </p:cNvPr>
            <p:cNvSpPr/>
            <p:nvPr/>
          </p:nvSpPr>
          <p:spPr>
            <a:xfrm>
              <a:off x="9194525" y="1996320"/>
              <a:ext cx="2880000" cy="715088"/>
            </a:xfrm>
            <a:prstGeom prst="rect">
              <a:avLst/>
            </a:prstGeom>
            <a:solidFill>
              <a:sysClr val="window" lastClr="FFFFFF"/>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Post-ASCT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Arial"/>
                  <a:ea typeface="+mn-ea"/>
                  <a:cs typeface="Arial" panose="020B0604020202020204" pitchFamily="34" charset="0"/>
                </a:rPr>
                <a:t>Prior treatment in GMMG-HD8/DSMM XIX, ≥PR post-ASCT</a:t>
              </a:r>
            </a:p>
          </p:txBody>
        </p:sp>
      </p:grpSp>
      <p:grpSp>
        <p:nvGrpSpPr>
          <p:cNvPr id="14" name="Group 13">
            <a:extLst>
              <a:ext uri="{FF2B5EF4-FFF2-40B4-BE49-F238E27FC236}">
                <a16:creationId xmlns:a16="http://schemas.microsoft.com/office/drawing/2014/main" id="{8BAB2758-2176-0E35-320C-006BE378AB87}"/>
              </a:ext>
            </a:extLst>
          </p:cNvPr>
          <p:cNvGrpSpPr/>
          <p:nvPr/>
        </p:nvGrpSpPr>
        <p:grpSpPr>
          <a:xfrm>
            <a:off x="952500" y="901454"/>
            <a:ext cx="10287000" cy="5484976"/>
            <a:chOff x="965200" y="1306522"/>
            <a:chExt cx="10287000" cy="5484976"/>
          </a:xfrm>
        </p:grpSpPr>
        <p:sp>
          <p:nvSpPr>
            <p:cNvPr id="11" name="Rectangle: Rounded Corners 10">
              <a:extLst>
                <a:ext uri="{FF2B5EF4-FFF2-40B4-BE49-F238E27FC236}">
                  <a16:creationId xmlns:a16="http://schemas.microsoft.com/office/drawing/2014/main" id="{A52BAF2D-C793-561D-589B-0E99D1273C0B}"/>
                </a:ext>
              </a:extLst>
            </p:cNvPr>
            <p:cNvSpPr/>
            <p:nvPr/>
          </p:nvSpPr>
          <p:spPr bwMode="auto">
            <a:xfrm>
              <a:off x="965200" y="1306522"/>
              <a:ext cx="10287000" cy="5484976"/>
            </a:xfrm>
            <a:prstGeom prst="roundRect">
              <a:avLst>
                <a:gd name="adj" fmla="val 11805"/>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a:extLst>
                <a:ext uri="{FF2B5EF4-FFF2-40B4-BE49-F238E27FC236}">
                  <a16:creationId xmlns:a16="http://schemas.microsoft.com/office/drawing/2014/main" id="{2BB80D53-3112-9E07-5BD2-7BD10C650336}"/>
                </a:ext>
              </a:extLst>
            </p:cNvPr>
            <p:cNvSpPr txBox="1"/>
            <p:nvPr/>
          </p:nvSpPr>
          <p:spPr>
            <a:xfrm>
              <a:off x="2508250" y="1322899"/>
              <a:ext cx="7200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0000"/>
                  </a:solidFill>
                  <a:effectLst/>
                  <a:uLnTx/>
                  <a:uFillTx/>
                  <a:latin typeface="Arial"/>
                  <a:ea typeface="+mn-ea"/>
                  <a:cs typeface="+mn-cs"/>
                </a:rPr>
                <a:t>DETERMINATION 2 study design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8AF3DB3C-AC22-0E0E-35AE-AA64AA4190E6}"/>
                </a:ext>
              </a:extLst>
            </p:cNvPr>
            <p:cNvPicPr>
              <a:picLocks noChangeAspect="1"/>
            </p:cNvPicPr>
            <p:nvPr/>
          </p:nvPicPr>
          <p:blipFill>
            <a:blip r:embed="rId2"/>
            <a:stretch>
              <a:fillRect/>
            </a:stretch>
          </p:blipFill>
          <p:spPr>
            <a:xfrm>
              <a:off x="1143000" y="1891799"/>
              <a:ext cx="9906000" cy="4694410"/>
            </a:xfrm>
            <a:prstGeom prst="rect">
              <a:avLst/>
            </a:prstGeom>
          </p:spPr>
        </p:pic>
        <p:sp>
          <p:nvSpPr>
            <p:cNvPr id="15" name="TextBox 14">
              <a:extLst>
                <a:ext uri="{FF2B5EF4-FFF2-40B4-BE49-F238E27FC236}">
                  <a16:creationId xmlns:a16="http://schemas.microsoft.com/office/drawing/2014/main" id="{37C8FAA8-C943-87B8-6C55-53F7CD67FAA2}"/>
                </a:ext>
              </a:extLst>
            </p:cNvPr>
            <p:cNvSpPr txBox="1"/>
            <p:nvPr/>
          </p:nvSpPr>
          <p:spPr>
            <a:xfrm>
              <a:off x="1835150" y="6514499"/>
              <a:ext cx="85471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000000"/>
                  </a:solidFill>
                  <a:effectLst/>
                  <a:uLnTx/>
                  <a:uFillTx/>
                  <a:latin typeface="Arial"/>
                  <a:ea typeface="+mn-ea"/>
                  <a:cs typeface="+mn-cs"/>
                </a:rPr>
                <a:t>Mo CC, Richardson PG, Jacobus SJ, Wei LJ, Liu Y, et al. </a:t>
              </a:r>
              <a:r>
                <a:rPr kumimoji="0" lang="en-US" sz="1200" b="1" i="0" u="none" strike="noStrike" kern="0" cap="none" spc="0" normalizeH="0" baseline="0" noProof="0" dirty="0">
                  <a:ln>
                    <a:noFill/>
                  </a:ln>
                  <a:solidFill>
                    <a:srgbClr val="000000"/>
                  </a:solidFill>
                  <a:effectLst/>
                  <a:uLnTx/>
                  <a:uFillTx/>
                  <a:latin typeface="Arial"/>
                  <a:ea typeface="+mn-ea"/>
                  <a:cs typeface="+mn-cs"/>
                </a:rPr>
                <a:t>DETERMINATION 2 Investigator Meeting; ASH; 2024.</a:t>
              </a:r>
              <a:endParaRPr kumimoji="0" lang="fr-FR" sz="1200" b="1"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3074E8FA-12C5-F1A8-CA5F-013E77DE191D}"/>
              </a:ext>
            </a:extLst>
          </p:cNvPr>
          <p:cNvGrpSpPr/>
          <p:nvPr/>
        </p:nvGrpSpPr>
        <p:grpSpPr>
          <a:xfrm>
            <a:off x="1906751" y="4770916"/>
            <a:ext cx="8191500" cy="2056286"/>
            <a:chOff x="-693376" y="4851129"/>
            <a:chExt cx="8191500" cy="1605371"/>
          </a:xfrm>
        </p:grpSpPr>
        <p:sp>
          <p:nvSpPr>
            <p:cNvPr id="9" name="Rectangle: Rounded Corners 8">
              <a:extLst>
                <a:ext uri="{FF2B5EF4-FFF2-40B4-BE49-F238E27FC236}">
                  <a16:creationId xmlns:a16="http://schemas.microsoft.com/office/drawing/2014/main" id="{79A5BD45-E0C6-F0FD-1FFE-7CFB9DB3B570}"/>
                </a:ext>
              </a:extLst>
            </p:cNvPr>
            <p:cNvSpPr/>
            <p:nvPr/>
          </p:nvSpPr>
          <p:spPr bwMode="auto">
            <a:xfrm>
              <a:off x="-693376" y="4851129"/>
              <a:ext cx="8191500" cy="1605371"/>
            </a:xfrm>
            <a:prstGeom prst="roundRect">
              <a:avLst/>
            </a:prstGeom>
            <a:solidFill>
              <a:srgbClr val="FFFFFF"/>
            </a:solidFill>
            <a:ln w="952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0" name="Diagram 9">
              <a:extLst>
                <a:ext uri="{FF2B5EF4-FFF2-40B4-BE49-F238E27FC236}">
                  <a16:creationId xmlns:a16="http://schemas.microsoft.com/office/drawing/2014/main" id="{84D5AC8C-DB44-76DC-D4E4-D74F47DBB5D9}"/>
                </a:ext>
              </a:extLst>
            </p:cNvPr>
            <p:cNvGraphicFramePr/>
            <p:nvPr/>
          </p:nvGraphicFramePr>
          <p:xfrm>
            <a:off x="-213951" y="5039013"/>
            <a:ext cx="7232650" cy="1267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Tree>
    <p:extLst>
      <p:ext uri="{BB962C8B-B14F-4D97-AF65-F5344CB8AC3E}">
        <p14:creationId xmlns:p14="http://schemas.microsoft.com/office/powerpoint/2010/main" val="30996870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001A-4D33-484C-AAD4-55411B612399}"/>
              </a:ext>
            </a:extLst>
          </p:cNvPr>
          <p:cNvSpPr>
            <a:spLocks noGrp="1"/>
          </p:cNvSpPr>
          <p:nvPr>
            <p:ph type="title"/>
          </p:nvPr>
        </p:nvSpPr>
        <p:spPr/>
        <p:txBody>
          <a:bodyPr/>
          <a:lstStyle/>
          <a:p>
            <a:r>
              <a:rPr lang="en-US" sz="3200" dirty="0"/>
              <a:t>Conclusions and next steps/future directions in the </a:t>
            </a:r>
            <a:br>
              <a:rPr lang="en-US" sz="3200" dirty="0"/>
            </a:br>
            <a:r>
              <a:rPr lang="en-US" sz="3200" dirty="0"/>
              <a:t>evolution of treatment with CELMoDs for RRMM</a:t>
            </a:r>
          </a:p>
        </p:txBody>
      </p:sp>
      <p:grpSp>
        <p:nvGrpSpPr>
          <p:cNvPr id="16" name="Group 15">
            <a:extLst>
              <a:ext uri="{FF2B5EF4-FFF2-40B4-BE49-F238E27FC236}">
                <a16:creationId xmlns:a16="http://schemas.microsoft.com/office/drawing/2014/main" id="{46BDF73A-ACA6-332B-EB1B-574C524A28B0}"/>
              </a:ext>
            </a:extLst>
          </p:cNvPr>
          <p:cNvGrpSpPr/>
          <p:nvPr/>
        </p:nvGrpSpPr>
        <p:grpSpPr>
          <a:xfrm>
            <a:off x="609600" y="1955073"/>
            <a:ext cx="10972800" cy="1133730"/>
            <a:chOff x="609600" y="1284513"/>
            <a:chExt cx="10972800" cy="1133730"/>
          </a:xfrm>
        </p:grpSpPr>
        <p:sp>
          <p:nvSpPr>
            <p:cNvPr id="8" name="Freeform: Shape 7">
              <a:extLst>
                <a:ext uri="{FF2B5EF4-FFF2-40B4-BE49-F238E27FC236}">
                  <a16:creationId xmlns:a16="http://schemas.microsoft.com/office/drawing/2014/main" id="{6BE80F55-78B8-4E0A-450E-43DA65225A4F}"/>
                </a:ext>
              </a:extLst>
            </p:cNvPr>
            <p:cNvSpPr/>
            <p:nvPr/>
          </p:nvSpPr>
          <p:spPr>
            <a:xfrm>
              <a:off x="609600" y="1476393"/>
              <a:ext cx="10972800" cy="941850"/>
            </a:xfrm>
            <a:custGeom>
              <a:avLst/>
              <a:gdLst>
                <a:gd name="csX0" fmla="*/ 0 w 10972800"/>
                <a:gd name="csY0" fmla="*/ 0 h 941850"/>
                <a:gd name="csX1" fmla="*/ 10972800 w 10972800"/>
                <a:gd name="csY1" fmla="*/ 0 h 941850"/>
                <a:gd name="csX2" fmla="*/ 10972800 w 10972800"/>
                <a:gd name="csY2" fmla="*/ 941850 h 941850"/>
                <a:gd name="csX3" fmla="*/ 0 w 10972800"/>
                <a:gd name="csY3" fmla="*/ 941850 h 941850"/>
                <a:gd name="csX4" fmla="*/ 0 w 10972800"/>
                <a:gd name="csY4" fmla="*/ 0 h 941850"/>
              </a:gdLst>
              <a:ahLst/>
              <a:cxnLst>
                <a:cxn ang="0">
                  <a:pos x="csX0" y="csY0"/>
                </a:cxn>
                <a:cxn ang="0">
                  <a:pos x="csX1" y="csY1"/>
                </a:cxn>
                <a:cxn ang="0">
                  <a:pos x="csX2" y="csY2"/>
                </a:cxn>
                <a:cxn ang="0">
                  <a:pos x="csX3" y="csY3"/>
                </a:cxn>
                <a:cxn ang="0">
                  <a:pos x="csX4" y="csY4"/>
                </a:cxn>
              </a:cxnLst>
              <a:rect l="l" t="t" r="r" b="b"/>
              <a:pathLst>
                <a:path w="10972800" h="941850">
                  <a:moveTo>
                    <a:pt x="0" y="0"/>
                  </a:moveTo>
                  <a:lnTo>
                    <a:pt x="10972800" y="0"/>
                  </a:lnTo>
                  <a:lnTo>
                    <a:pt x="10972800" y="941850"/>
                  </a:lnTo>
                  <a:lnTo>
                    <a:pt x="0" y="941850"/>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More potent binding of cereblon and degradation of Ikaros / Aiolos </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Greater anti-MM activity, including in IMiD-resistant models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Enhanced immunomodulatory effects, including immune-stimulating properties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E16C1C3-A762-02F6-4121-9440C3969A2B}"/>
                </a:ext>
              </a:extLst>
            </p:cNvPr>
            <p:cNvSpPr/>
            <p:nvPr/>
          </p:nvSpPr>
          <p:spPr>
            <a:xfrm>
              <a:off x="1158240" y="1284513"/>
              <a:ext cx="7680960" cy="383760"/>
            </a:xfrm>
            <a:custGeom>
              <a:avLst/>
              <a:gdLst>
                <a:gd name="csX0" fmla="*/ 0 w 7680960"/>
                <a:gd name="csY0" fmla="*/ 63961 h 383760"/>
                <a:gd name="csX1" fmla="*/ 63961 w 7680960"/>
                <a:gd name="csY1" fmla="*/ 0 h 383760"/>
                <a:gd name="csX2" fmla="*/ 7616999 w 7680960"/>
                <a:gd name="csY2" fmla="*/ 0 h 383760"/>
                <a:gd name="csX3" fmla="*/ 7680960 w 7680960"/>
                <a:gd name="csY3" fmla="*/ 63961 h 383760"/>
                <a:gd name="csX4" fmla="*/ 7680960 w 7680960"/>
                <a:gd name="csY4" fmla="*/ 319799 h 383760"/>
                <a:gd name="csX5" fmla="*/ 7616999 w 7680960"/>
                <a:gd name="csY5" fmla="*/ 383760 h 383760"/>
                <a:gd name="csX6" fmla="*/ 63961 w 7680960"/>
                <a:gd name="csY6" fmla="*/ 383760 h 383760"/>
                <a:gd name="csX7" fmla="*/ 0 w 7680960"/>
                <a:gd name="csY7" fmla="*/ 319799 h 383760"/>
                <a:gd name="csX8" fmla="*/ 0 w 7680960"/>
                <a:gd name="csY8" fmla="*/ 63961 h 3837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CELMoDs: targeted protein degradation, with improved activity vs IMiDs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DD31C465-D406-536C-FD6B-DAE8F4B6EF25}"/>
              </a:ext>
            </a:extLst>
          </p:cNvPr>
          <p:cNvGrpSpPr/>
          <p:nvPr/>
        </p:nvGrpSpPr>
        <p:grpSpPr>
          <a:xfrm>
            <a:off x="609600" y="3159003"/>
            <a:ext cx="10972800" cy="1870830"/>
            <a:chOff x="609600" y="2488443"/>
            <a:chExt cx="10972800" cy="1870830"/>
          </a:xfrm>
        </p:grpSpPr>
        <p:sp>
          <p:nvSpPr>
            <p:cNvPr id="10" name="Freeform: Shape 9">
              <a:extLst>
                <a:ext uri="{FF2B5EF4-FFF2-40B4-BE49-F238E27FC236}">
                  <a16:creationId xmlns:a16="http://schemas.microsoft.com/office/drawing/2014/main" id="{47CB69DE-FB1F-D6B1-D69E-49BAA00A2D27}"/>
                </a:ext>
              </a:extLst>
            </p:cNvPr>
            <p:cNvSpPr/>
            <p:nvPr/>
          </p:nvSpPr>
          <p:spPr>
            <a:xfrm>
              <a:off x="609600" y="2680323"/>
              <a:ext cx="10972800" cy="1678950"/>
            </a:xfrm>
            <a:custGeom>
              <a:avLst/>
              <a:gdLst>
                <a:gd name="csX0" fmla="*/ 0 w 10972800"/>
                <a:gd name="csY0" fmla="*/ 0 h 1678950"/>
                <a:gd name="csX1" fmla="*/ 10972800 w 10972800"/>
                <a:gd name="csY1" fmla="*/ 0 h 1678950"/>
                <a:gd name="csX2" fmla="*/ 10972800 w 10972800"/>
                <a:gd name="csY2" fmla="*/ 1678950 h 1678950"/>
                <a:gd name="csX3" fmla="*/ 0 w 10972800"/>
                <a:gd name="csY3" fmla="*/ 1678950 h 1678950"/>
                <a:gd name="csX4" fmla="*/ 0 w 10972800"/>
                <a:gd name="csY4" fmla="*/ 0 h 1678950"/>
              </a:gdLst>
              <a:ahLst/>
              <a:cxnLst>
                <a:cxn ang="0">
                  <a:pos x="csX0" y="csY0"/>
                </a:cxn>
                <a:cxn ang="0">
                  <a:pos x="csX1" y="csY1"/>
                </a:cxn>
                <a:cxn ang="0">
                  <a:pos x="csX2" y="csY2"/>
                </a:cxn>
                <a:cxn ang="0">
                  <a:pos x="csX3" y="csY3"/>
                </a:cxn>
                <a:cxn ang="0">
                  <a:pos x="csX4" y="csY4"/>
                </a:cxn>
              </a:cxnLst>
              <a:rect l="l" t="t" r="r" b="b"/>
              <a:pathLst>
                <a:path w="10972800" h="1678950">
                  <a:moveTo>
                    <a:pt x="0" y="0"/>
                  </a:moveTo>
                  <a:lnTo>
                    <a:pt x="10972800" y="0"/>
                  </a:lnTo>
                  <a:lnTo>
                    <a:pt x="10972800" y="1678950"/>
                  </a:lnTo>
                  <a:lnTo>
                    <a:pt x="0" y="1678950"/>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Oral agents with ease of real-world application</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Integration with standard-of-care partner drugs/drug classes in early-relapse RRMM</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571500" marR="0" lvl="2"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Positive findings from SUCCESSOR-2 and EXCALIBER-RRMM Phase 3 trials potentially leading to approvals</a:t>
              </a:r>
            </a:p>
            <a:p>
              <a:pPr marL="571500" marR="0" lvl="2"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SUCCESSOR-1 Phase 3 trial and Phase 2 studies ongoing in RRMM</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Encouraging activity in heavily pretreated RRMM – addressing an urgent unmet medical need</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571500" marR="0" lvl="2"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Novel combination strategies under investigation in later-relapse RRMM, e.g. with selinexor, </a:t>
              </a:r>
              <a:r>
                <a:rPr kumimoji="0" lang="en-US" sz="13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tazemetostat</a:t>
              </a: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based on synergistic mechanisms of action</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6B7833F3-ED89-ADF2-A73F-4716028F0E1F}"/>
                </a:ext>
              </a:extLst>
            </p:cNvPr>
            <p:cNvSpPr/>
            <p:nvPr/>
          </p:nvSpPr>
          <p:spPr>
            <a:xfrm>
              <a:off x="1158240" y="2488443"/>
              <a:ext cx="7680960" cy="383760"/>
            </a:xfrm>
            <a:custGeom>
              <a:avLst/>
              <a:gdLst>
                <a:gd name="csX0" fmla="*/ 0 w 7680960"/>
                <a:gd name="csY0" fmla="*/ 63961 h 383760"/>
                <a:gd name="csX1" fmla="*/ 63961 w 7680960"/>
                <a:gd name="csY1" fmla="*/ 0 h 383760"/>
                <a:gd name="csX2" fmla="*/ 7616999 w 7680960"/>
                <a:gd name="csY2" fmla="*/ 0 h 383760"/>
                <a:gd name="csX3" fmla="*/ 7680960 w 7680960"/>
                <a:gd name="csY3" fmla="*/ 63961 h 383760"/>
                <a:gd name="csX4" fmla="*/ 7680960 w 7680960"/>
                <a:gd name="csY4" fmla="*/ 319799 h 383760"/>
                <a:gd name="csX5" fmla="*/ 7616999 w 7680960"/>
                <a:gd name="csY5" fmla="*/ 383760 h 383760"/>
                <a:gd name="csX6" fmla="*/ 63961 w 7680960"/>
                <a:gd name="csY6" fmla="*/ 383760 h 383760"/>
                <a:gd name="csX7" fmla="*/ 0 w 7680960"/>
                <a:gd name="csY7" fmla="*/ 319799 h 383760"/>
                <a:gd name="csX8" fmla="*/ 0 w 7680960"/>
                <a:gd name="csY8" fmla="*/ 63961 h 3837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Integration of CELMoDs into RRMM treatment</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9B0B5D59-A10B-2F84-6AE1-579A475059A7}"/>
              </a:ext>
            </a:extLst>
          </p:cNvPr>
          <p:cNvGrpSpPr/>
          <p:nvPr/>
        </p:nvGrpSpPr>
        <p:grpSpPr>
          <a:xfrm>
            <a:off x="609600" y="5100034"/>
            <a:ext cx="10972800" cy="928980"/>
            <a:chOff x="609600" y="4429474"/>
            <a:chExt cx="10972800" cy="928980"/>
          </a:xfrm>
        </p:grpSpPr>
        <p:sp>
          <p:nvSpPr>
            <p:cNvPr id="12" name="Freeform: Shape 11">
              <a:extLst>
                <a:ext uri="{FF2B5EF4-FFF2-40B4-BE49-F238E27FC236}">
                  <a16:creationId xmlns:a16="http://schemas.microsoft.com/office/drawing/2014/main" id="{AFE1DB8E-5941-2D7A-EC3A-615BE1B499C7}"/>
                </a:ext>
              </a:extLst>
            </p:cNvPr>
            <p:cNvSpPr/>
            <p:nvPr/>
          </p:nvSpPr>
          <p:spPr>
            <a:xfrm>
              <a:off x="609600" y="4621354"/>
              <a:ext cx="10972800" cy="737100"/>
            </a:xfrm>
            <a:custGeom>
              <a:avLst/>
              <a:gdLst>
                <a:gd name="csX0" fmla="*/ 0 w 10972800"/>
                <a:gd name="csY0" fmla="*/ 0 h 737100"/>
                <a:gd name="csX1" fmla="*/ 10972800 w 10972800"/>
                <a:gd name="csY1" fmla="*/ 0 h 737100"/>
                <a:gd name="csX2" fmla="*/ 10972800 w 10972800"/>
                <a:gd name="csY2" fmla="*/ 737100 h 737100"/>
                <a:gd name="csX3" fmla="*/ 0 w 10972800"/>
                <a:gd name="csY3" fmla="*/ 737100 h 737100"/>
                <a:gd name="csX4" fmla="*/ 0 w 10972800"/>
                <a:gd name="csY4" fmla="*/ 0 h 737100"/>
              </a:gdLst>
              <a:ahLst/>
              <a:cxnLst>
                <a:cxn ang="0">
                  <a:pos x="csX0" y="csY0"/>
                </a:cxn>
                <a:cxn ang="0">
                  <a:pos x="csX1" y="csY1"/>
                </a:cxn>
                <a:cxn ang="0">
                  <a:pos x="csX2" y="csY2"/>
                </a:cxn>
                <a:cxn ang="0">
                  <a:pos x="csX3" y="csY3"/>
                </a:cxn>
                <a:cxn ang="0">
                  <a:pos x="csX4" y="csY4"/>
                </a:cxn>
              </a:cxnLst>
              <a:rect l="l" t="t" r="r" b="b"/>
              <a:pathLst>
                <a:path w="10972800" h="737100">
                  <a:moveTo>
                    <a:pt x="0" y="0"/>
                  </a:moveTo>
                  <a:lnTo>
                    <a:pt x="10972800" y="0"/>
                  </a:lnTo>
                  <a:lnTo>
                    <a:pt x="10972800" y="737100"/>
                  </a:lnTo>
                  <a:lnTo>
                    <a:pt x="0" y="737100"/>
                  </a:lnTo>
                  <a:lnTo>
                    <a:pt x="0" y="0"/>
                  </a:lnTo>
                  <a:close/>
                </a:path>
              </a:pathLst>
            </a:cu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1611" tIns="270764" rIns="851611" bIns="92456" numCol="1" spcCol="1270" anchor="t" anchorCtr="0">
              <a:noAutofit/>
            </a:bodyPr>
            <a:lstStyle/>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Immune-‘energizing’/‘reactivating’ agents, potentially enhancing activity of CAR Ts and bispecifics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Utility in combination and in sequence, e.g. as maintenance post CAR T-cell therapy, under ongoing investigation</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A5B93FD9-EC65-DFC3-C420-50B89982E56D}"/>
                </a:ext>
              </a:extLst>
            </p:cNvPr>
            <p:cNvSpPr/>
            <p:nvPr/>
          </p:nvSpPr>
          <p:spPr>
            <a:xfrm>
              <a:off x="1158240" y="4429474"/>
              <a:ext cx="7680960" cy="383760"/>
            </a:xfrm>
            <a:custGeom>
              <a:avLst/>
              <a:gdLst>
                <a:gd name="csX0" fmla="*/ 0 w 7680960"/>
                <a:gd name="csY0" fmla="*/ 63961 h 383760"/>
                <a:gd name="csX1" fmla="*/ 63961 w 7680960"/>
                <a:gd name="csY1" fmla="*/ 0 h 383760"/>
                <a:gd name="csX2" fmla="*/ 7616999 w 7680960"/>
                <a:gd name="csY2" fmla="*/ 0 h 383760"/>
                <a:gd name="csX3" fmla="*/ 7680960 w 7680960"/>
                <a:gd name="csY3" fmla="*/ 63961 h 383760"/>
                <a:gd name="csX4" fmla="*/ 7680960 w 7680960"/>
                <a:gd name="csY4" fmla="*/ 319799 h 383760"/>
                <a:gd name="csX5" fmla="*/ 7616999 w 7680960"/>
                <a:gd name="csY5" fmla="*/ 383760 h 383760"/>
                <a:gd name="csX6" fmla="*/ 63961 w 7680960"/>
                <a:gd name="csY6" fmla="*/ 383760 h 383760"/>
                <a:gd name="csX7" fmla="*/ 0 w 7680960"/>
                <a:gd name="csY7" fmla="*/ 319799 h 383760"/>
                <a:gd name="csX8" fmla="*/ 0 w 7680960"/>
                <a:gd name="csY8" fmla="*/ 63961 h 3837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80960" h="383760">
                  <a:moveTo>
                    <a:pt x="0" y="63961"/>
                  </a:moveTo>
                  <a:cubicBezTo>
                    <a:pt x="0" y="28636"/>
                    <a:pt x="28636" y="0"/>
                    <a:pt x="63961" y="0"/>
                  </a:cubicBezTo>
                  <a:lnTo>
                    <a:pt x="7616999" y="0"/>
                  </a:lnTo>
                  <a:cubicBezTo>
                    <a:pt x="7652324" y="0"/>
                    <a:pt x="7680960" y="28636"/>
                    <a:pt x="7680960" y="63961"/>
                  </a:cubicBezTo>
                  <a:lnTo>
                    <a:pt x="7680960" y="319799"/>
                  </a:lnTo>
                  <a:cubicBezTo>
                    <a:pt x="7680960" y="355124"/>
                    <a:pt x="7652324" y="383760"/>
                    <a:pt x="7616999" y="383760"/>
                  </a:cubicBezTo>
                  <a:lnTo>
                    <a:pt x="63961" y="383760"/>
                  </a:lnTo>
                  <a:cubicBezTo>
                    <a:pt x="28636" y="383760"/>
                    <a:pt x="0" y="355124"/>
                    <a:pt x="0" y="319799"/>
                  </a:cubicBezTo>
                  <a:lnTo>
                    <a:pt x="0" y="63961"/>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9056" tIns="18734" rIns="309056" bIns="18734" numCol="1" spcCol="1270" anchor="ctr" anchorCtr="0">
              <a:noAutofit/>
            </a:bodyPr>
            <a:lstStyle/>
            <a:p>
              <a:pPr marL="0" marR="0" lvl="0" indent="0" algn="l"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Integration of CELMoDs with CAR T-cell therapies and bispecific antibodies in RRMM</a:t>
              </a:r>
              <a:endParaRPr kumimoji="0" lang="en-GB" sz="13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spTree>
    <p:extLst>
      <p:ext uri="{BB962C8B-B14F-4D97-AF65-F5344CB8AC3E}">
        <p14:creationId xmlns:p14="http://schemas.microsoft.com/office/powerpoint/2010/main" val="38695397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A390-8CAB-37A7-2465-1991064ECFF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ADAD1FE-5C72-D25E-CF1D-62369759B579}"/>
              </a:ext>
            </a:extLst>
          </p:cNvPr>
          <p:cNvSpPr>
            <a:spLocks noGrp="1"/>
          </p:cNvSpPr>
          <p:nvPr>
            <p:ph idx="47"/>
          </p:nvPr>
        </p:nvSpPr>
        <p:spPr/>
        <p:txBody>
          <a:bodyPr/>
          <a:lstStyle/>
          <a:p>
            <a:r>
              <a:rPr lang="en-US" dirty="0" err="1"/>
              <a:t>CELMoDs</a:t>
            </a:r>
            <a:r>
              <a:rPr lang="en-US" dirty="0"/>
              <a:t> are more efficacious </a:t>
            </a:r>
          </a:p>
        </p:txBody>
      </p:sp>
      <p:sp>
        <p:nvSpPr>
          <p:cNvPr id="11" name="Content Placeholder 10">
            <a:extLst>
              <a:ext uri="{FF2B5EF4-FFF2-40B4-BE49-F238E27FC236}">
                <a16:creationId xmlns:a16="http://schemas.microsoft.com/office/drawing/2014/main" id="{88DBB9CD-43C8-DE23-EC70-1D9595121E4B}"/>
              </a:ext>
            </a:extLst>
          </p:cNvPr>
          <p:cNvSpPr>
            <a:spLocks noGrp="1"/>
          </p:cNvSpPr>
          <p:nvPr>
            <p:ph idx="48"/>
          </p:nvPr>
        </p:nvSpPr>
        <p:spPr/>
        <p:txBody>
          <a:bodyPr/>
          <a:lstStyle/>
          <a:p>
            <a:r>
              <a:rPr lang="en-US" dirty="0" err="1"/>
              <a:t>CELMoDs</a:t>
            </a:r>
            <a:r>
              <a:rPr lang="en-US" dirty="0"/>
              <a:t> are more efficacious </a:t>
            </a:r>
          </a:p>
        </p:txBody>
      </p:sp>
      <p:sp>
        <p:nvSpPr>
          <p:cNvPr id="12" name="Content Placeholder 11">
            <a:extLst>
              <a:ext uri="{FF2B5EF4-FFF2-40B4-BE49-F238E27FC236}">
                <a16:creationId xmlns:a16="http://schemas.microsoft.com/office/drawing/2014/main" id="{CCE57E1B-63C8-70FF-FCBA-CC89DE5C171B}"/>
              </a:ext>
            </a:extLst>
          </p:cNvPr>
          <p:cNvSpPr>
            <a:spLocks noGrp="1"/>
          </p:cNvSpPr>
          <p:nvPr>
            <p:ph idx="49"/>
          </p:nvPr>
        </p:nvSpPr>
        <p:spPr/>
        <p:txBody>
          <a:bodyPr/>
          <a:lstStyle/>
          <a:p>
            <a:r>
              <a:rPr lang="en-US" dirty="0" err="1"/>
              <a:t>CELMoDs</a:t>
            </a:r>
            <a:r>
              <a:rPr lang="en-US" dirty="0"/>
              <a:t> are more efficacious </a:t>
            </a:r>
          </a:p>
        </p:txBody>
      </p:sp>
      <p:sp>
        <p:nvSpPr>
          <p:cNvPr id="13" name="Content Placeholder 12">
            <a:extLst>
              <a:ext uri="{FF2B5EF4-FFF2-40B4-BE49-F238E27FC236}">
                <a16:creationId xmlns:a16="http://schemas.microsoft.com/office/drawing/2014/main" id="{0594B9CE-7C78-E0EF-28E0-ACE73D47DAAE}"/>
              </a:ext>
            </a:extLst>
          </p:cNvPr>
          <p:cNvSpPr>
            <a:spLocks noGrp="1"/>
          </p:cNvSpPr>
          <p:nvPr>
            <p:ph idx="50"/>
          </p:nvPr>
        </p:nvSpPr>
        <p:spPr/>
        <p:txBody>
          <a:bodyPr/>
          <a:lstStyle/>
          <a:p>
            <a:r>
              <a:rPr lang="en-US" dirty="0" err="1"/>
              <a:t>CELMoDs</a:t>
            </a:r>
            <a:r>
              <a:rPr lang="en-US" dirty="0"/>
              <a:t> are more efficacious </a:t>
            </a:r>
          </a:p>
        </p:txBody>
      </p:sp>
      <p:sp>
        <p:nvSpPr>
          <p:cNvPr id="14" name="Content Placeholder 13">
            <a:extLst>
              <a:ext uri="{FF2B5EF4-FFF2-40B4-BE49-F238E27FC236}">
                <a16:creationId xmlns:a16="http://schemas.microsoft.com/office/drawing/2014/main" id="{EB8DCC1A-A18C-4ADD-D215-DEDBD0E815A1}"/>
              </a:ext>
            </a:extLst>
          </p:cNvPr>
          <p:cNvSpPr>
            <a:spLocks noGrp="1"/>
          </p:cNvSpPr>
          <p:nvPr>
            <p:ph idx="58"/>
          </p:nvPr>
        </p:nvSpPr>
        <p:spPr/>
        <p:txBody>
          <a:bodyPr/>
          <a:lstStyle/>
          <a:p>
            <a:r>
              <a:rPr lang="en-US" dirty="0"/>
              <a:t>Efficacy</a:t>
            </a:r>
          </a:p>
        </p:txBody>
      </p:sp>
      <p:sp>
        <p:nvSpPr>
          <p:cNvPr id="15" name="Content Placeholder 14">
            <a:extLst>
              <a:ext uri="{FF2B5EF4-FFF2-40B4-BE49-F238E27FC236}">
                <a16:creationId xmlns:a16="http://schemas.microsoft.com/office/drawing/2014/main" id="{882A7F67-1D3A-D01C-0407-FF383310BEF0}"/>
              </a:ext>
            </a:extLst>
          </p:cNvPr>
          <p:cNvSpPr>
            <a:spLocks noGrp="1"/>
          </p:cNvSpPr>
          <p:nvPr>
            <p:ph idx="71"/>
          </p:nvPr>
        </p:nvSpPr>
        <p:spPr/>
        <p:txBody>
          <a:bodyPr/>
          <a:lstStyle/>
          <a:p>
            <a:r>
              <a:rPr lang="en-US" dirty="0" err="1"/>
              <a:t>CELMoDs</a:t>
            </a:r>
            <a:r>
              <a:rPr lang="en-US" dirty="0"/>
              <a:t> are more efficacious </a:t>
            </a:r>
          </a:p>
        </p:txBody>
      </p:sp>
      <p:sp>
        <p:nvSpPr>
          <p:cNvPr id="9" name="Title 8">
            <a:extLst>
              <a:ext uri="{FF2B5EF4-FFF2-40B4-BE49-F238E27FC236}">
                <a16:creationId xmlns:a16="http://schemas.microsoft.com/office/drawing/2014/main" id="{410E6BCF-D938-6D0B-8116-409947639323}"/>
              </a:ext>
            </a:extLst>
          </p:cNvPr>
          <p:cNvSpPr>
            <a:spLocks noGrp="1"/>
          </p:cNvSpPr>
          <p:nvPr>
            <p:ph type="title"/>
          </p:nvPr>
        </p:nvSpPr>
        <p:spPr>
          <a:xfrm>
            <a:off x="484936" y="216024"/>
            <a:ext cx="11371704" cy="1196752"/>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How would you indirectly compare the global efficacy and tolerability of the </a:t>
            </a:r>
            <a:r>
              <a:rPr lang="en-US" sz="2600" b="1" dirty="0" err="1">
                <a:effectLst/>
                <a:latin typeface="Calibri" panose="020F0502020204030204" pitchFamily="34" charset="0"/>
                <a:ea typeface="Aptos" panose="020B0004020202020204" pitchFamily="34" charset="0"/>
                <a:cs typeface="Calibri" panose="020F0502020204030204" pitchFamily="34" charset="0"/>
              </a:rPr>
              <a:t>CELMoDs</a:t>
            </a:r>
            <a:r>
              <a:rPr lang="en-US" sz="2600" b="1" dirty="0">
                <a:effectLst/>
                <a:latin typeface="Calibri" panose="020F0502020204030204" pitchFamily="34" charset="0"/>
                <a:ea typeface="Aptos" panose="020B0004020202020204" pitchFamily="34" charset="0"/>
                <a:cs typeface="Calibri" panose="020F0502020204030204" pitchFamily="34" charset="0"/>
              </a:rPr>
              <a:t> </a:t>
            </a:r>
            <a:r>
              <a:rPr lang="en-US" sz="2600" b="1" dirty="0" err="1">
                <a:effectLst/>
                <a:latin typeface="Calibri" panose="020F0502020204030204" pitchFamily="34" charset="0"/>
                <a:ea typeface="Aptos" panose="020B0004020202020204" pitchFamily="34" charset="0"/>
                <a:cs typeface="Calibri" panose="020F0502020204030204" pitchFamily="34" charset="0"/>
              </a:rPr>
              <a:t>iberdomide</a:t>
            </a:r>
            <a:r>
              <a:rPr lang="en-US" sz="2600" b="1" dirty="0">
                <a:effectLst/>
                <a:latin typeface="Calibri" panose="020F0502020204030204" pitchFamily="34" charset="0"/>
                <a:ea typeface="Aptos" panose="020B0004020202020204" pitchFamily="34" charset="0"/>
                <a:cs typeface="Calibri" panose="020F0502020204030204" pitchFamily="34" charset="0"/>
              </a:rPr>
              <a:t> and </a:t>
            </a:r>
            <a:r>
              <a:rPr lang="en-US" sz="2600" b="1" dirty="0" err="1">
                <a:effectLst/>
                <a:latin typeface="Calibri" panose="020F0502020204030204" pitchFamily="34" charset="0"/>
                <a:ea typeface="Aptos" panose="020B0004020202020204" pitchFamily="34" charset="0"/>
                <a:cs typeface="Calibri" panose="020F0502020204030204" pitchFamily="34" charset="0"/>
              </a:rPr>
              <a:t>mezigdomide</a:t>
            </a:r>
            <a:r>
              <a:rPr lang="en-US" sz="2600" b="1" dirty="0">
                <a:effectLst/>
                <a:latin typeface="Calibri" panose="020F0502020204030204" pitchFamily="34" charset="0"/>
                <a:ea typeface="Aptos" panose="020B0004020202020204" pitchFamily="34" charset="0"/>
                <a:cs typeface="Calibri" panose="020F0502020204030204" pitchFamily="34" charset="0"/>
              </a:rPr>
              <a:t> to that of standard immunomodulatory drugs (</a:t>
            </a:r>
            <a:r>
              <a:rPr lang="en-US" sz="2600" b="1" dirty="0" err="1">
                <a:effectLst/>
                <a:latin typeface="Calibri" panose="020F0502020204030204" pitchFamily="34" charset="0"/>
                <a:ea typeface="Aptos" panose="020B0004020202020204" pitchFamily="34" charset="0"/>
                <a:cs typeface="Calibri" panose="020F0502020204030204" pitchFamily="34" charset="0"/>
              </a:rPr>
              <a:t>IMiDs</a:t>
            </a:r>
            <a:r>
              <a:rPr lang="en-US" sz="2600" b="1" dirty="0">
                <a:effectLst/>
                <a:latin typeface="Calibri" panose="020F0502020204030204" pitchFamily="34" charset="0"/>
                <a:ea typeface="Aptos" panose="020B0004020202020204" pitchFamily="34" charset="0"/>
                <a:cs typeface="Calibri" panose="020F0502020204030204" pitchFamily="34" charset="0"/>
              </a:rPr>
              <a:t>), such as lenalidomide and pomalidomide, for patients with MM? </a:t>
            </a:r>
            <a:br>
              <a:rPr lang="en-US" sz="2600" dirty="0"/>
            </a:br>
            <a:endParaRPr lang="en-US" sz="2600" dirty="0"/>
          </a:p>
        </p:txBody>
      </p:sp>
      <p:sp>
        <p:nvSpPr>
          <p:cNvPr id="16" name="Content Placeholder 15">
            <a:extLst>
              <a:ext uri="{FF2B5EF4-FFF2-40B4-BE49-F238E27FC236}">
                <a16:creationId xmlns:a16="http://schemas.microsoft.com/office/drawing/2014/main" id="{6E2BB69F-EC11-1C61-2F5F-22CF0B4543E0}"/>
              </a:ext>
            </a:extLst>
          </p:cNvPr>
          <p:cNvSpPr>
            <a:spLocks noGrp="1"/>
          </p:cNvSpPr>
          <p:nvPr>
            <p:ph idx="74"/>
          </p:nvPr>
        </p:nvSpPr>
        <p:spPr/>
        <p:txBody>
          <a:bodyPr/>
          <a:lstStyle/>
          <a:p>
            <a:r>
              <a:rPr lang="en-US" dirty="0" err="1"/>
              <a:t>CELMoDs</a:t>
            </a:r>
            <a:r>
              <a:rPr lang="en-US" dirty="0"/>
              <a:t> are more tolerable </a:t>
            </a:r>
          </a:p>
        </p:txBody>
      </p:sp>
      <p:sp>
        <p:nvSpPr>
          <p:cNvPr id="17" name="Content Placeholder 16">
            <a:extLst>
              <a:ext uri="{FF2B5EF4-FFF2-40B4-BE49-F238E27FC236}">
                <a16:creationId xmlns:a16="http://schemas.microsoft.com/office/drawing/2014/main" id="{92791CBF-CBE7-AC30-7122-DA3BE3217B2A}"/>
              </a:ext>
            </a:extLst>
          </p:cNvPr>
          <p:cNvSpPr>
            <a:spLocks noGrp="1"/>
          </p:cNvSpPr>
          <p:nvPr>
            <p:ph idx="75"/>
          </p:nvPr>
        </p:nvSpPr>
        <p:spPr/>
        <p:txBody>
          <a:bodyPr/>
          <a:lstStyle/>
          <a:p>
            <a:r>
              <a:rPr lang="en-US" dirty="0" err="1"/>
              <a:t>Iberdomide</a:t>
            </a:r>
            <a:r>
              <a:rPr lang="en-US" dirty="0"/>
              <a:t> is more tolerable; </a:t>
            </a:r>
            <a:r>
              <a:rPr lang="en-US" dirty="0" err="1"/>
              <a:t>mezigdomide</a:t>
            </a:r>
            <a:r>
              <a:rPr lang="en-US" dirty="0"/>
              <a:t> is less tolerable</a:t>
            </a:r>
          </a:p>
        </p:txBody>
      </p:sp>
      <p:sp>
        <p:nvSpPr>
          <p:cNvPr id="18" name="Content Placeholder 17">
            <a:extLst>
              <a:ext uri="{FF2B5EF4-FFF2-40B4-BE49-F238E27FC236}">
                <a16:creationId xmlns:a16="http://schemas.microsoft.com/office/drawing/2014/main" id="{657BE37F-D513-DEF3-46A2-0F039AFA9D10}"/>
              </a:ext>
            </a:extLst>
          </p:cNvPr>
          <p:cNvSpPr>
            <a:spLocks noGrp="1"/>
          </p:cNvSpPr>
          <p:nvPr>
            <p:ph idx="76"/>
          </p:nvPr>
        </p:nvSpPr>
        <p:spPr/>
        <p:txBody>
          <a:bodyPr/>
          <a:lstStyle/>
          <a:p>
            <a:r>
              <a:rPr lang="en-US" dirty="0" err="1"/>
              <a:t>CELMoDs</a:t>
            </a:r>
            <a:r>
              <a:rPr lang="en-US" dirty="0"/>
              <a:t> are more tolerable</a:t>
            </a:r>
          </a:p>
        </p:txBody>
      </p:sp>
      <p:sp>
        <p:nvSpPr>
          <p:cNvPr id="19" name="Content Placeholder 18">
            <a:extLst>
              <a:ext uri="{FF2B5EF4-FFF2-40B4-BE49-F238E27FC236}">
                <a16:creationId xmlns:a16="http://schemas.microsoft.com/office/drawing/2014/main" id="{4DFE3698-C050-0E03-6ABA-BB01EABB10AF}"/>
              </a:ext>
            </a:extLst>
          </p:cNvPr>
          <p:cNvSpPr>
            <a:spLocks noGrp="1"/>
          </p:cNvSpPr>
          <p:nvPr>
            <p:ph idx="77"/>
          </p:nvPr>
        </p:nvSpPr>
        <p:spPr/>
        <p:txBody>
          <a:bodyPr/>
          <a:lstStyle/>
          <a:p>
            <a:r>
              <a:rPr lang="en-US" dirty="0" err="1"/>
              <a:t>CELMoDs</a:t>
            </a:r>
            <a:r>
              <a:rPr lang="en-US" dirty="0"/>
              <a:t> are more tolerable</a:t>
            </a:r>
          </a:p>
        </p:txBody>
      </p:sp>
      <p:sp>
        <p:nvSpPr>
          <p:cNvPr id="20" name="Content Placeholder 19">
            <a:extLst>
              <a:ext uri="{FF2B5EF4-FFF2-40B4-BE49-F238E27FC236}">
                <a16:creationId xmlns:a16="http://schemas.microsoft.com/office/drawing/2014/main" id="{C37DC5D2-EB03-8F7D-5B0C-4866F6417E7F}"/>
              </a:ext>
            </a:extLst>
          </p:cNvPr>
          <p:cNvSpPr>
            <a:spLocks noGrp="1"/>
          </p:cNvSpPr>
          <p:nvPr>
            <p:ph idx="78"/>
          </p:nvPr>
        </p:nvSpPr>
        <p:spPr/>
        <p:txBody>
          <a:bodyPr/>
          <a:lstStyle/>
          <a:p>
            <a:r>
              <a:rPr lang="en-US" dirty="0"/>
              <a:t>Tolerability</a:t>
            </a:r>
          </a:p>
        </p:txBody>
      </p:sp>
      <p:sp>
        <p:nvSpPr>
          <p:cNvPr id="21" name="Content Placeholder 20">
            <a:extLst>
              <a:ext uri="{FF2B5EF4-FFF2-40B4-BE49-F238E27FC236}">
                <a16:creationId xmlns:a16="http://schemas.microsoft.com/office/drawing/2014/main" id="{ADDC0AE2-6EA2-D681-A48C-52B6A2382505}"/>
              </a:ext>
            </a:extLst>
          </p:cNvPr>
          <p:cNvSpPr>
            <a:spLocks noGrp="1"/>
          </p:cNvSpPr>
          <p:nvPr>
            <p:ph idx="79"/>
          </p:nvPr>
        </p:nvSpPr>
        <p:spPr/>
        <p:txBody>
          <a:bodyPr/>
          <a:lstStyle/>
          <a:p>
            <a:r>
              <a:rPr lang="en-US" dirty="0" err="1"/>
              <a:t>CELMoDs</a:t>
            </a:r>
            <a:r>
              <a:rPr lang="en-US" dirty="0"/>
              <a:t> are more tolerable</a:t>
            </a:r>
          </a:p>
        </p:txBody>
      </p:sp>
      <p:sp>
        <p:nvSpPr>
          <p:cNvPr id="22" name="Content Placeholder 21">
            <a:extLst>
              <a:ext uri="{FF2B5EF4-FFF2-40B4-BE49-F238E27FC236}">
                <a16:creationId xmlns:a16="http://schemas.microsoft.com/office/drawing/2014/main" id="{5BE39E2C-069F-EFA1-5AA9-E6ACF7EAFDF8}"/>
              </a:ext>
            </a:extLst>
          </p:cNvPr>
          <p:cNvSpPr>
            <a:spLocks noGrp="1"/>
          </p:cNvSpPr>
          <p:nvPr>
            <p:ph idx="80"/>
          </p:nvPr>
        </p:nvSpPr>
        <p:spPr/>
        <p:txBody>
          <a:bodyPr/>
          <a:lstStyle/>
          <a:p>
            <a:r>
              <a:rPr lang="en-US" dirty="0" err="1"/>
              <a:t>CELMoDs</a:t>
            </a:r>
            <a:r>
              <a:rPr lang="en-US" dirty="0"/>
              <a:t> are more efficacious </a:t>
            </a:r>
          </a:p>
        </p:txBody>
      </p:sp>
      <p:sp>
        <p:nvSpPr>
          <p:cNvPr id="23" name="Content Placeholder 22">
            <a:extLst>
              <a:ext uri="{FF2B5EF4-FFF2-40B4-BE49-F238E27FC236}">
                <a16:creationId xmlns:a16="http://schemas.microsoft.com/office/drawing/2014/main" id="{1FA78858-3EFE-83A0-032B-739EF8C5BEBA}"/>
              </a:ext>
            </a:extLst>
          </p:cNvPr>
          <p:cNvSpPr>
            <a:spLocks noGrp="1"/>
          </p:cNvSpPr>
          <p:nvPr>
            <p:ph idx="81"/>
          </p:nvPr>
        </p:nvSpPr>
        <p:spPr/>
        <p:txBody>
          <a:bodyPr/>
          <a:lstStyle/>
          <a:p>
            <a:r>
              <a:rPr lang="en-US" dirty="0" err="1"/>
              <a:t>CELMoDs</a:t>
            </a:r>
            <a:r>
              <a:rPr lang="en-US" dirty="0"/>
              <a:t> are more tolerable</a:t>
            </a:r>
          </a:p>
        </p:txBody>
      </p:sp>
    </p:spTree>
    <p:extLst>
      <p:ext uri="{BB962C8B-B14F-4D97-AF65-F5344CB8AC3E}">
        <p14:creationId xmlns:p14="http://schemas.microsoft.com/office/powerpoint/2010/main" val="38397345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5B420-37A3-3B1A-CEB6-F4B17733799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E2C64A-07E7-132E-6D77-7F64774D1954}"/>
              </a:ext>
            </a:extLst>
          </p:cNvPr>
          <p:cNvSpPr>
            <a:spLocks noGrp="1"/>
          </p:cNvSpPr>
          <p:nvPr>
            <p:ph idx="47"/>
          </p:nvPr>
        </p:nvSpPr>
        <p:spPr/>
        <p:txBody>
          <a:bodyPr/>
          <a:lstStyle/>
          <a:p>
            <a:r>
              <a:rPr lang="en-US" dirty="0"/>
              <a:t>Yes</a:t>
            </a:r>
          </a:p>
        </p:txBody>
      </p:sp>
      <p:sp>
        <p:nvSpPr>
          <p:cNvPr id="11" name="Content Placeholder 10">
            <a:extLst>
              <a:ext uri="{FF2B5EF4-FFF2-40B4-BE49-F238E27FC236}">
                <a16:creationId xmlns:a16="http://schemas.microsoft.com/office/drawing/2014/main" id="{5BDD3E4E-C2DA-0A70-6CE7-EB133380AF38}"/>
              </a:ext>
            </a:extLst>
          </p:cNvPr>
          <p:cNvSpPr>
            <a:spLocks noGrp="1"/>
          </p:cNvSpPr>
          <p:nvPr>
            <p:ph idx="48"/>
          </p:nvPr>
        </p:nvSpPr>
        <p:spPr/>
        <p:txBody>
          <a:bodyPr/>
          <a:lstStyle/>
          <a:p>
            <a:r>
              <a:rPr lang="en-US" dirty="0"/>
              <a:t>Yes</a:t>
            </a:r>
          </a:p>
        </p:txBody>
      </p:sp>
      <p:sp>
        <p:nvSpPr>
          <p:cNvPr id="12" name="Content Placeholder 11">
            <a:extLst>
              <a:ext uri="{FF2B5EF4-FFF2-40B4-BE49-F238E27FC236}">
                <a16:creationId xmlns:a16="http://schemas.microsoft.com/office/drawing/2014/main" id="{B8567A88-1735-AD77-8685-1E69ACE35CA9}"/>
              </a:ext>
            </a:extLst>
          </p:cNvPr>
          <p:cNvSpPr>
            <a:spLocks noGrp="1"/>
          </p:cNvSpPr>
          <p:nvPr>
            <p:ph idx="49"/>
          </p:nvPr>
        </p:nvSpPr>
        <p:spPr/>
        <p:txBody>
          <a:bodyPr/>
          <a:lstStyle/>
          <a:p>
            <a:r>
              <a:rPr lang="en-US" dirty="0"/>
              <a:t>Yes</a:t>
            </a:r>
          </a:p>
        </p:txBody>
      </p:sp>
      <p:sp>
        <p:nvSpPr>
          <p:cNvPr id="13" name="Content Placeholder 12">
            <a:extLst>
              <a:ext uri="{FF2B5EF4-FFF2-40B4-BE49-F238E27FC236}">
                <a16:creationId xmlns:a16="http://schemas.microsoft.com/office/drawing/2014/main" id="{F87C9A74-D565-2838-D308-B8A53F3BD554}"/>
              </a:ext>
            </a:extLst>
          </p:cNvPr>
          <p:cNvSpPr>
            <a:spLocks noGrp="1"/>
          </p:cNvSpPr>
          <p:nvPr>
            <p:ph idx="50"/>
          </p:nvPr>
        </p:nvSpPr>
        <p:spPr/>
        <p:txBody>
          <a:bodyPr/>
          <a:lstStyle/>
          <a:p>
            <a:r>
              <a:rPr lang="en-US" dirty="0"/>
              <a:t>Yes</a:t>
            </a:r>
          </a:p>
        </p:txBody>
      </p:sp>
      <p:sp>
        <p:nvSpPr>
          <p:cNvPr id="14" name="Content Placeholder 13">
            <a:extLst>
              <a:ext uri="{FF2B5EF4-FFF2-40B4-BE49-F238E27FC236}">
                <a16:creationId xmlns:a16="http://schemas.microsoft.com/office/drawing/2014/main" id="{2129392C-DF6D-103B-0374-18BFC2BCB39E}"/>
              </a:ext>
            </a:extLst>
          </p:cNvPr>
          <p:cNvSpPr>
            <a:spLocks noGrp="1"/>
          </p:cNvSpPr>
          <p:nvPr>
            <p:ph idx="58"/>
          </p:nvPr>
        </p:nvSpPr>
        <p:spPr/>
        <p:txBody>
          <a:bodyPr/>
          <a:lstStyle/>
          <a:p>
            <a:r>
              <a:rPr lang="en-US" dirty="0"/>
              <a:t>Regulatory approval?</a:t>
            </a:r>
          </a:p>
        </p:txBody>
      </p:sp>
      <p:sp>
        <p:nvSpPr>
          <p:cNvPr id="15" name="Content Placeholder 14">
            <a:extLst>
              <a:ext uri="{FF2B5EF4-FFF2-40B4-BE49-F238E27FC236}">
                <a16:creationId xmlns:a16="http://schemas.microsoft.com/office/drawing/2014/main" id="{83A559EA-E464-9366-B1DD-5E81537FC3E3}"/>
              </a:ext>
            </a:extLst>
          </p:cNvPr>
          <p:cNvSpPr>
            <a:spLocks noGrp="1"/>
          </p:cNvSpPr>
          <p:nvPr>
            <p:ph idx="71"/>
          </p:nvPr>
        </p:nvSpPr>
        <p:spPr/>
        <p:txBody>
          <a:bodyPr/>
          <a:lstStyle/>
          <a:p>
            <a:r>
              <a:rPr lang="en-US" dirty="0"/>
              <a:t>Yes</a:t>
            </a:r>
          </a:p>
        </p:txBody>
      </p:sp>
      <p:sp>
        <p:nvSpPr>
          <p:cNvPr id="9" name="Title 8">
            <a:extLst>
              <a:ext uri="{FF2B5EF4-FFF2-40B4-BE49-F238E27FC236}">
                <a16:creationId xmlns:a16="http://schemas.microsoft.com/office/drawing/2014/main" id="{6BCD9803-5C35-989B-E37B-6A9D0924B3B9}"/>
              </a:ext>
            </a:extLst>
          </p:cNvPr>
          <p:cNvSpPr>
            <a:spLocks noGrp="1"/>
          </p:cNvSpPr>
          <p:nvPr>
            <p:ph type="title"/>
          </p:nvPr>
        </p:nvSpPr>
        <p:spPr>
          <a:xfrm>
            <a:off x="479376" y="87905"/>
            <a:ext cx="11449272" cy="1196752"/>
          </a:xfrm>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Based on emerging data from the Phase III EXCAL­IBER-RRMM trial, do you believe </a:t>
            </a:r>
            <a:r>
              <a:rPr lang="en-US" sz="2200" b="1" dirty="0" err="1">
                <a:effectLst/>
                <a:latin typeface="Calibri" panose="020F0502020204030204" pitchFamily="34" charset="0"/>
                <a:ea typeface="Aptos" panose="020B0004020202020204" pitchFamily="34" charset="0"/>
                <a:cs typeface="Calibri" panose="020F0502020204030204" pitchFamily="34" charset="0"/>
              </a:rPr>
              <a:t>iberdomide</a:t>
            </a:r>
            <a:r>
              <a:rPr lang="en-US" sz="2200" b="1" dirty="0">
                <a:effectLst/>
                <a:latin typeface="Calibri" panose="020F0502020204030204" pitchFamily="34" charset="0"/>
                <a:ea typeface="Aptos" panose="020B0004020202020204" pitchFamily="34" charset="0"/>
                <a:cs typeface="Calibri" panose="020F0502020204030204" pitchFamily="34" charset="0"/>
              </a:rPr>
              <a:t> is likely to obtain regulatory approval in the near future? </a:t>
            </a:r>
            <a:br>
              <a:rPr lang="en-US" sz="2200" b="1" dirty="0">
                <a:effectLst/>
                <a:latin typeface="Calibri" panose="020F0502020204030204" pitchFamily="34" charset="0"/>
                <a:ea typeface="Aptos" panose="020B0004020202020204" pitchFamily="34" charset="0"/>
                <a:cs typeface="Calibri" panose="020F0502020204030204" pitchFamily="34" charset="0"/>
              </a:rPr>
            </a:br>
            <a:r>
              <a:rPr lang="en-US" sz="2200" b="1" dirty="0">
                <a:effectLst/>
                <a:latin typeface="Calibri" panose="020F0502020204030204" pitchFamily="34" charset="0"/>
                <a:ea typeface="Aptos" panose="020B0004020202020204" pitchFamily="34" charset="0"/>
                <a:cs typeface="Calibri" panose="020F0502020204030204" pitchFamily="34" charset="0"/>
              </a:rPr>
              <a:t>Would you like to have access to </a:t>
            </a:r>
            <a:r>
              <a:rPr lang="en-US" sz="2200" b="1" dirty="0" err="1">
                <a:effectLst/>
                <a:latin typeface="Calibri" panose="020F0502020204030204" pitchFamily="34" charset="0"/>
                <a:ea typeface="Aptos" panose="020B0004020202020204" pitchFamily="34" charset="0"/>
                <a:cs typeface="Calibri" panose="020F0502020204030204" pitchFamily="34" charset="0"/>
              </a:rPr>
              <a:t>iberdomide</a:t>
            </a:r>
            <a:r>
              <a:rPr lang="en-US" sz="2200" b="1" dirty="0">
                <a:effectLst/>
                <a:latin typeface="Calibri" panose="020F0502020204030204" pitchFamily="34" charset="0"/>
                <a:ea typeface="Aptos" panose="020B0004020202020204" pitchFamily="34" charset="0"/>
                <a:cs typeface="Calibri" panose="020F0502020204030204" pitchFamily="34" charset="0"/>
              </a:rPr>
              <a:t> for your patients with R/R MM at the cur­rent time? </a:t>
            </a:r>
            <a:endParaRPr lang="en-US" sz="2200" dirty="0"/>
          </a:p>
        </p:txBody>
      </p:sp>
      <p:sp>
        <p:nvSpPr>
          <p:cNvPr id="16" name="Content Placeholder 15">
            <a:extLst>
              <a:ext uri="{FF2B5EF4-FFF2-40B4-BE49-F238E27FC236}">
                <a16:creationId xmlns:a16="http://schemas.microsoft.com/office/drawing/2014/main" id="{0E76CE2E-67F6-FCC8-E89C-3C84ADDF8B06}"/>
              </a:ext>
            </a:extLst>
          </p:cNvPr>
          <p:cNvSpPr>
            <a:spLocks noGrp="1"/>
          </p:cNvSpPr>
          <p:nvPr>
            <p:ph idx="74"/>
          </p:nvPr>
        </p:nvSpPr>
        <p:spPr/>
        <p:txBody>
          <a:bodyPr/>
          <a:lstStyle/>
          <a:p>
            <a:r>
              <a:rPr lang="en-US" dirty="0"/>
              <a:t>Yes</a:t>
            </a:r>
          </a:p>
        </p:txBody>
      </p:sp>
      <p:sp>
        <p:nvSpPr>
          <p:cNvPr id="17" name="Content Placeholder 16">
            <a:extLst>
              <a:ext uri="{FF2B5EF4-FFF2-40B4-BE49-F238E27FC236}">
                <a16:creationId xmlns:a16="http://schemas.microsoft.com/office/drawing/2014/main" id="{8E0E420C-0AD0-303F-D22C-4425AFAA995D}"/>
              </a:ext>
            </a:extLst>
          </p:cNvPr>
          <p:cNvSpPr>
            <a:spLocks noGrp="1"/>
          </p:cNvSpPr>
          <p:nvPr>
            <p:ph idx="75"/>
          </p:nvPr>
        </p:nvSpPr>
        <p:spPr/>
        <p:txBody>
          <a:bodyPr/>
          <a:lstStyle/>
          <a:p>
            <a:r>
              <a:rPr lang="en-US" dirty="0"/>
              <a:t>Yes</a:t>
            </a:r>
          </a:p>
        </p:txBody>
      </p:sp>
      <p:sp>
        <p:nvSpPr>
          <p:cNvPr id="18" name="Content Placeholder 17">
            <a:extLst>
              <a:ext uri="{FF2B5EF4-FFF2-40B4-BE49-F238E27FC236}">
                <a16:creationId xmlns:a16="http://schemas.microsoft.com/office/drawing/2014/main" id="{93A3FF71-222D-EE5A-F1A2-16959AD7DD43}"/>
              </a:ext>
            </a:extLst>
          </p:cNvPr>
          <p:cNvSpPr>
            <a:spLocks noGrp="1"/>
          </p:cNvSpPr>
          <p:nvPr>
            <p:ph idx="76"/>
          </p:nvPr>
        </p:nvSpPr>
        <p:spPr/>
        <p:txBody>
          <a:bodyPr/>
          <a:lstStyle/>
          <a:p>
            <a:r>
              <a:rPr lang="en-US" dirty="0"/>
              <a:t>Yes</a:t>
            </a:r>
          </a:p>
        </p:txBody>
      </p:sp>
      <p:sp>
        <p:nvSpPr>
          <p:cNvPr id="19" name="Content Placeholder 18">
            <a:extLst>
              <a:ext uri="{FF2B5EF4-FFF2-40B4-BE49-F238E27FC236}">
                <a16:creationId xmlns:a16="http://schemas.microsoft.com/office/drawing/2014/main" id="{078B84D5-A522-2F4D-B7E1-3912EB674D96}"/>
              </a:ext>
            </a:extLst>
          </p:cNvPr>
          <p:cNvSpPr>
            <a:spLocks noGrp="1"/>
          </p:cNvSpPr>
          <p:nvPr>
            <p:ph idx="77"/>
          </p:nvPr>
        </p:nvSpPr>
        <p:spPr/>
        <p:txBody>
          <a:bodyPr/>
          <a:lstStyle/>
          <a:p>
            <a:r>
              <a:rPr lang="en-US" dirty="0"/>
              <a:t>Yes</a:t>
            </a:r>
          </a:p>
        </p:txBody>
      </p:sp>
      <p:sp>
        <p:nvSpPr>
          <p:cNvPr id="20" name="Content Placeholder 19">
            <a:extLst>
              <a:ext uri="{FF2B5EF4-FFF2-40B4-BE49-F238E27FC236}">
                <a16:creationId xmlns:a16="http://schemas.microsoft.com/office/drawing/2014/main" id="{B62AE228-FBF5-6391-58DA-B459C02A4516}"/>
              </a:ext>
            </a:extLst>
          </p:cNvPr>
          <p:cNvSpPr>
            <a:spLocks noGrp="1"/>
          </p:cNvSpPr>
          <p:nvPr>
            <p:ph idx="78"/>
          </p:nvPr>
        </p:nvSpPr>
        <p:spPr/>
        <p:txBody>
          <a:bodyPr/>
          <a:lstStyle/>
          <a:p>
            <a:r>
              <a:rPr lang="en-US" dirty="0"/>
              <a:t>Current access?</a:t>
            </a:r>
          </a:p>
        </p:txBody>
      </p:sp>
      <p:sp>
        <p:nvSpPr>
          <p:cNvPr id="21" name="Content Placeholder 20">
            <a:extLst>
              <a:ext uri="{FF2B5EF4-FFF2-40B4-BE49-F238E27FC236}">
                <a16:creationId xmlns:a16="http://schemas.microsoft.com/office/drawing/2014/main" id="{8E6319BE-1F17-9136-FA9F-D852DA7739A4}"/>
              </a:ext>
            </a:extLst>
          </p:cNvPr>
          <p:cNvSpPr>
            <a:spLocks noGrp="1"/>
          </p:cNvSpPr>
          <p:nvPr>
            <p:ph idx="79"/>
          </p:nvPr>
        </p:nvSpPr>
        <p:spPr/>
        <p:txBody>
          <a:bodyPr/>
          <a:lstStyle/>
          <a:p>
            <a:r>
              <a:rPr lang="en-US" dirty="0"/>
              <a:t>Yes</a:t>
            </a:r>
          </a:p>
        </p:txBody>
      </p:sp>
      <p:sp>
        <p:nvSpPr>
          <p:cNvPr id="22" name="Content Placeholder 21">
            <a:extLst>
              <a:ext uri="{FF2B5EF4-FFF2-40B4-BE49-F238E27FC236}">
                <a16:creationId xmlns:a16="http://schemas.microsoft.com/office/drawing/2014/main" id="{24947A91-650A-51E9-FCDA-1CC1CBA08105}"/>
              </a:ext>
            </a:extLst>
          </p:cNvPr>
          <p:cNvSpPr>
            <a:spLocks noGrp="1"/>
          </p:cNvSpPr>
          <p:nvPr>
            <p:ph idx="80"/>
          </p:nvPr>
        </p:nvSpPr>
        <p:spPr/>
        <p:txBody>
          <a:bodyPr/>
          <a:lstStyle/>
          <a:p>
            <a:r>
              <a:rPr lang="en-US" dirty="0"/>
              <a:t>Yes</a:t>
            </a:r>
          </a:p>
        </p:txBody>
      </p:sp>
      <p:sp>
        <p:nvSpPr>
          <p:cNvPr id="23" name="Content Placeholder 22">
            <a:extLst>
              <a:ext uri="{FF2B5EF4-FFF2-40B4-BE49-F238E27FC236}">
                <a16:creationId xmlns:a16="http://schemas.microsoft.com/office/drawing/2014/main" id="{305873EC-B0B7-4D0B-D64E-1852F56A19DF}"/>
              </a:ext>
            </a:extLst>
          </p:cNvPr>
          <p:cNvSpPr>
            <a:spLocks noGrp="1"/>
          </p:cNvSpPr>
          <p:nvPr>
            <p:ph idx="81"/>
          </p:nvPr>
        </p:nvSpPr>
        <p:spPr/>
        <p:txBody>
          <a:bodyPr/>
          <a:lstStyle/>
          <a:p>
            <a:r>
              <a:rPr lang="en-US" dirty="0"/>
              <a:t>Yes</a:t>
            </a:r>
          </a:p>
        </p:txBody>
      </p:sp>
    </p:spTree>
    <p:extLst>
      <p:ext uri="{BB962C8B-B14F-4D97-AF65-F5344CB8AC3E}">
        <p14:creationId xmlns:p14="http://schemas.microsoft.com/office/powerpoint/2010/main" val="22585887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8984-11EE-B5A3-D2F2-57AE6FCC108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1AB3E-F7A4-E1DD-9C2A-4A4A1E739CDC}"/>
              </a:ext>
            </a:extLst>
          </p:cNvPr>
          <p:cNvSpPr>
            <a:spLocks noGrp="1"/>
          </p:cNvSpPr>
          <p:nvPr>
            <p:ph idx="47"/>
          </p:nvPr>
        </p:nvSpPr>
        <p:spPr/>
        <p:txBody>
          <a:bodyPr/>
          <a:lstStyle/>
          <a:p>
            <a:r>
              <a:rPr lang="en-US" sz="2200" dirty="0"/>
              <a:t>Substitute lenalidomide with </a:t>
            </a:r>
            <a:r>
              <a:rPr lang="en-US" sz="2200" dirty="0" err="1"/>
              <a:t>iberdomide</a:t>
            </a:r>
            <a:r>
              <a:rPr lang="en-US" sz="2200" dirty="0"/>
              <a:t> in newly diagnosed, maintenance and relapsed settings</a:t>
            </a:r>
          </a:p>
        </p:txBody>
      </p:sp>
      <p:sp>
        <p:nvSpPr>
          <p:cNvPr id="3" name="Content Placeholder 2">
            <a:extLst>
              <a:ext uri="{FF2B5EF4-FFF2-40B4-BE49-F238E27FC236}">
                <a16:creationId xmlns:a16="http://schemas.microsoft.com/office/drawing/2014/main" id="{6F20B2CE-1E38-4807-9B7B-442FF538F1E6}"/>
              </a:ext>
            </a:extLst>
          </p:cNvPr>
          <p:cNvSpPr>
            <a:spLocks noGrp="1"/>
          </p:cNvSpPr>
          <p:nvPr>
            <p:ph idx="48"/>
          </p:nvPr>
        </p:nvSpPr>
        <p:spPr/>
        <p:txBody>
          <a:bodyPr/>
          <a:lstStyle/>
          <a:p>
            <a:r>
              <a:rPr lang="en-US" sz="2100" dirty="0"/>
              <a:t>Third</a:t>
            </a:r>
            <a:r>
              <a:rPr lang="en-US" sz="2100" baseline="30000" dirty="0"/>
              <a:t> </a:t>
            </a:r>
            <a:r>
              <a:rPr lang="en-US" sz="2100" dirty="0"/>
              <a:t>line after second-line BCMA-targeted therapy for older, frail patients</a:t>
            </a:r>
          </a:p>
        </p:txBody>
      </p:sp>
      <p:sp>
        <p:nvSpPr>
          <p:cNvPr id="4" name="Content Placeholder 3">
            <a:extLst>
              <a:ext uri="{FF2B5EF4-FFF2-40B4-BE49-F238E27FC236}">
                <a16:creationId xmlns:a16="http://schemas.microsoft.com/office/drawing/2014/main" id="{80D4AC17-8514-E7D2-773B-91A5D14AF966}"/>
              </a:ext>
            </a:extLst>
          </p:cNvPr>
          <p:cNvSpPr>
            <a:spLocks noGrp="1"/>
          </p:cNvSpPr>
          <p:nvPr>
            <p:ph idx="49"/>
          </p:nvPr>
        </p:nvSpPr>
        <p:spPr/>
        <p:txBody>
          <a:bodyPr/>
          <a:lstStyle/>
          <a:p>
            <a:r>
              <a:rPr lang="en-US" dirty="0"/>
              <a:t>Early, in first line or maintenance</a:t>
            </a:r>
          </a:p>
        </p:txBody>
      </p:sp>
      <p:sp>
        <p:nvSpPr>
          <p:cNvPr id="5" name="Content Placeholder 4">
            <a:extLst>
              <a:ext uri="{FF2B5EF4-FFF2-40B4-BE49-F238E27FC236}">
                <a16:creationId xmlns:a16="http://schemas.microsoft.com/office/drawing/2014/main" id="{318C0718-ABCF-98FD-82C9-C26E9B24B375}"/>
              </a:ext>
            </a:extLst>
          </p:cNvPr>
          <p:cNvSpPr>
            <a:spLocks noGrp="1"/>
          </p:cNvSpPr>
          <p:nvPr>
            <p:ph idx="50"/>
          </p:nvPr>
        </p:nvSpPr>
        <p:spPr/>
        <p:txBody>
          <a:bodyPr/>
          <a:lstStyle/>
          <a:p>
            <a:r>
              <a:rPr lang="en-US" dirty="0"/>
              <a:t>First relapse</a:t>
            </a:r>
          </a:p>
        </p:txBody>
      </p:sp>
      <p:sp>
        <p:nvSpPr>
          <p:cNvPr id="6" name="Content Placeholder 5">
            <a:extLst>
              <a:ext uri="{FF2B5EF4-FFF2-40B4-BE49-F238E27FC236}">
                <a16:creationId xmlns:a16="http://schemas.microsoft.com/office/drawing/2014/main" id="{CA4CD232-0B66-EEF2-0B3B-00A043F32BE8}"/>
              </a:ext>
            </a:extLst>
          </p:cNvPr>
          <p:cNvSpPr>
            <a:spLocks noGrp="1"/>
          </p:cNvSpPr>
          <p:nvPr>
            <p:ph idx="51"/>
          </p:nvPr>
        </p:nvSpPr>
        <p:spPr/>
        <p:txBody>
          <a:bodyPr/>
          <a:lstStyle/>
          <a:p>
            <a:r>
              <a:rPr lang="en-US" sz="2200" dirty="0"/>
              <a:t>Frail patients who are not candidates for CAR T-cell therapy </a:t>
            </a:r>
            <a:br>
              <a:rPr lang="en-US" sz="2200" dirty="0"/>
            </a:br>
            <a:r>
              <a:rPr lang="en-US" sz="2200" dirty="0"/>
              <a:t>or bispecific antibodies</a:t>
            </a:r>
          </a:p>
        </p:txBody>
      </p:sp>
      <p:sp>
        <p:nvSpPr>
          <p:cNvPr id="7" name="Title 6">
            <a:extLst>
              <a:ext uri="{FF2B5EF4-FFF2-40B4-BE49-F238E27FC236}">
                <a16:creationId xmlns:a16="http://schemas.microsoft.com/office/drawing/2014/main" id="{BFF7D173-789B-423D-DCD5-3C345D280030}"/>
              </a:ext>
            </a:extLst>
          </p:cNvPr>
          <p:cNvSpPr>
            <a:spLocks noGrp="1"/>
          </p:cNvSpPr>
          <p:nvPr>
            <p:ph type="title"/>
          </p:nvPr>
        </p:nvSpPr>
        <p:spPr>
          <a:xfrm>
            <a:off x="479376" y="44624"/>
            <a:ext cx="10945216"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If </a:t>
            </a:r>
            <a:r>
              <a:rPr lang="en-US" sz="2600" b="1" dirty="0" err="1">
                <a:effectLst/>
                <a:latin typeface="Calibri" panose="020F0502020204030204" pitchFamily="34" charset="0"/>
                <a:ea typeface="Aptos" panose="020B0004020202020204" pitchFamily="34" charset="0"/>
                <a:cs typeface="Calibri" panose="020F0502020204030204" pitchFamily="34" charset="0"/>
              </a:rPr>
              <a:t>iberdomide</a:t>
            </a:r>
            <a:r>
              <a:rPr lang="en-US" sz="2600" b="1" dirty="0">
                <a:effectLst/>
                <a:latin typeface="Calibri" panose="020F0502020204030204" pitchFamily="34" charset="0"/>
                <a:ea typeface="Aptos" panose="020B0004020202020204" pitchFamily="34" charset="0"/>
                <a:cs typeface="Calibri" panose="020F0502020204030204" pitchFamily="34" charset="0"/>
              </a:rPr>
              <a:t> were available today, where in the therapeutic sequence and for which types of patients would you most likely employ it?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B85735F-09A2-ED1F-8998-A9150F615564}"/>
              </a:ext>
            </a:extLst>
          </p:cNvPr>
          <p:cNvSpPr>
            <a:spLocks noGrp="1"/>
          </p:cNvSpPr>
          <p:nvPr>
            <p:ph idx="52"/>
          </p:nvPr>
        </p:nvSpPr>
        <p:spPr/>
        <p:txBody>
          <a:bodyPr/>
          <a:lstStyle/>
          <a:p>
            <a:r>
              <a:rPr lang="en-US" dirty="0"/>
              <a:t>Ultimately replace </a:t>
            </a:r>
            <a:r>
              <a:rPr lang="en-US" dirty="0" err="1"/>
              <a:t>IMiDs</a:t>
            </a:r>
            <a:r>
              <a:rPr lang="en-US" dirty="0"/>
              <a:t> as approved</a:t>
            </a:r>
          </a:p>
        </p:txBody>
      </p:sp>
    </p:spTree>
    <p:extLst>
      <p:ext uri="{BB962C8B-B14F-4D97-AF65-F5344CB8AC3E}">
        <p14:creationId xmlns:p14="http://schemas.microsoft.com/office/powerpoint/2010/main" val="7050873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287C-C3E9-E100-1309-23C24B70A3C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7708312-B8EF-9FAC-B1E9-AE836356AF12}"/>
              </a:ext>
            </a:extLst>
          </p:cNvPr>
          <p:cNvSpPr>
            <a:spLocks noGrp="1"/>
          </p:cNvSpPr>
          <p:nvPr>
            <p:ph idx="47"/>
          </p:nvPr>
        </p:nvSpPr>
        <p:spPr/>
        <p:txBody>
          <a:bodyPr/>
          <a:lstStyle/>
          <a:p>
            <a:r>
              <a:rPr lang="en-US" dirty="0"/>
              <a:t>Yes</a:t>
            </a:r>
          </a:p>
        </p:txBody>
      </p:sp>
      <p:sp>
        <p:nvSpPr>
          <p:cNvPr id="11" name="Content Placeholder 10">
            <a:extLst>
              <a:ext uri="{FF2B5EF4-FFF2-40B4-BE49-F238E27FC236}">
                <a16:creationId xmlns:a16="http://schemas.microsoft.com/office/drawing/2014/main" id="{5C6FA80F-5C8E-7B93-D2F5-D19473720375}"/>
              </a:ext>
            </a:extLst>
          </p:cNvPr>
          <p:cNvSpPr>
            <a:spLocks noGrp="1"/>
          </p:cNvSpPr>
          <p:nvPr>
            <p:ph idx="48"/>
          </p:nvPr>
        </p:nvSpPr>
        <p:spPr/>
        <p:txBody>
          <a:bodyPr/>
          <a:lstStyle/>
          <a:p>
            <a:r>
              <a:rPr lang="en-US" dirty="0"/>
              <a:t>Yes</a:t>
            </a:r>
          </a:p>
        </p:txBody>
      </p:sp>
      <p:sp>
        <p:nvSpPr>
          <p:cNvPr id="12" name="Content Placeholder 11">
            <a:extLst>
              <a:ext uri="{FF2B5EF4-FFF2-40B4-BE49-F238E27FC236}">
                <a16:creationId xmlns:a16="http://schemas.microsoft.com/office/drawing/2014/main" id="{641FE03F-E012-44A2-845A-7B43FDEAEF70}"/>
              </a:ext>
            </a:extLst>
          </p:cNvPr>
          <p:cNvSpPr>
            <a:spLocks noGrp="1"/>
          </p:cNvSpPr>
          <p:nvPr>
            <p:ph idx="49"/>
          </p:nvPr>
        </p:nvSpPr>
        <p:spPr/>
        <p:txBody>
          <a:bodyPr/>
          <a:lstStyle/>
          <a:p>
            <a:r>
              <a:rPr lang="en-US" dirty="0"/>
              <a:t>Yes</a:t>
            </a:r>
          </a:p>
        </p:txBody>
      </p:sp>
      <p:sp>
        <p:nvSpPr>
          <p:cNvPr id="13" name="Content Placeholder 12">
            <a:extLst>
              <a:ext uri="{FF2B5EF4-FFF2-40B4-BE49-F238E27FC236}">
                <a16:creationId xmlns:a16="http://schemas.microsoft.com/office/drawing/2014/main" id="{281C43D1-69E4-B53B-FCDC-F906EFBB495B}"/>
              </a:ext>
            </a:extLst>
          </p:cNvPr>
          <p:cNvSpPr>
            <a:spLocks noGrp="1"/>
          </p:cNvSpPr>
          <p:nvPr>
            <p:ph idx="50"/>
          </p:nvPr>
        </p:nvSpPr>
        <p:spPr/>
        <p:txBody>
          <a:bodyPr/>
          <a:lstStyle/>
          <a:p>
            <a:r>
              <a:rPr lang="en-US" dirty="0"/>
              <a:t>Yes</a:t>
            </a:r>
          </a:p>
        </p:txBody>
      </p:sp>
      <p:sp>
        <p:nvSpPr>
          <p:cNvPr id="14" name="Content Placeholder 13">
            <a:extLst>
              <a:ext uri="{FF2B5EF4-FFF2-40B4-BE49-F238E27FC236}">
                <a16:creationId xmlns:a16="http://schemas.microsoft.com/office/drawing/2014/main" id="{3119DCBE-201C-2CA4-DA8D-DF35FBED67DB}"/>
              </a:ext>
            </a:extLst>
          </p:cNvPr>
          <p:cNvSpPr>
            <a:spLocks noGrp="1"/>
          </p:cNvSpPr>
          <p:nvPr>
            <p:ph idx="58"/>
          </p:nvPr>
        </p:nvSpPr>
        <p:spPr/>
        <p:txBody>
          <a:bodyPr/>
          <a:lstStyle/>
          <a:p>
            <a:r>
              <a:rPr lang="en-US" dirty="0"/>
              <a:t>Regulatory approval?</a:t>
            </a:r>
          </a:p>
        </p:txBody>
      </p:sp>
      <p:sp>
        <p:nvSpPr>
          <p:cNvPr id="15" name="Content Placeholder 14">
            <a:extLst>
              <a:ext uri="{FF2B5EF4-FFF2-40B4-BE49-F238E27FC236}">
                <a16:creationId xmlns:a16="http://schemas.microsoft.com/office/drawing/2014/main" id="{12E5AA92-859C-50D6-58A3-4F1A65DDE711}"/>
              </a:ext>
            </a:extLst>
          </p:cNvPr>
          <p:cNvSpPr>
            <a:spLocks noGrp="1"/>
          </p:cNvSpPr>
          <p:nvPr>
            <p:ph idx="71"/>
          </p:nvPr>
        </p:nvSpPr>
        <p:spPr/>
        <p:txBody>
          <a:bodyPr/>
          <a:lstStyle/>
          <a:p>
            <a:r>
              <a:rPr lang="en-US" dirty="0"/>
              <a:t>Yes</a:t>
            </a:r>
          </a:p>
        </p:txBody>
      </p:sp>
      <p:sp>
        <p:nvSpPr>
          <p:cNvPr id="9" name="Title 8">
            <a:extLst>
              <a:ext uri="{FF2B5EF4-FFF2-40B4-BE49-F238E27FC236}">
                <a16:creationId xmlns:a16="http://schemas.microsoft.com/office/drawing/2014/main" id="{7504477C-3266-2A91-1797-ECF1A24C2541}"/>
              </a:ext>
            </a:extLst>
          </p:cNvPr>
          <p:cNvSpPr>
            <a:spLocks noGrp="1"/>
          </p:cNvSpPr>
          <p:nvPr>
            <p:ph type="title"/>
          </p:nvPr>
        </p:nvSpPr>
        <p:spPr>
          <a:xfrm>
            <a:off x="479376" y="44624"/>
            <a:ext cx="11521280" cy="1196752"/>
          </a:xfrm>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Based on emerging data from the Phase III SUCCESSOR-2 trial, do you believe </a:t>
            </a:r>
            <a:r>
              <a:rPr lang="en-US" sz="2200" b="1" dirty="0" err="1">
                <a:effectLst/>
                <a:latin typeface="Calibri" panose="020F0502020204030204" pitchFamily="34" charset="0"/>
                <a:ea typeface="Aptos" panose="020B0004020202020204" pitchFamily="34" charset="0"/>
                <a:cs typeface="Calibri" panose="020F0502020204030204" pitchFamily="34" charset="0"/>
              </a:rPr>
              <a:t>mezigdomide</a:t>
            </a:r>
            <a:r>
              <a:rPr lang="en-US" sz="2200" b="1" dirty="0">
                <a:effectLst/>
                <a:latin typeface="Calibri" panose="020F0502020204030204" pitchFamily="34" charset="0"/>
                <a:ea typeface="Aptos" panose="020B0004020202020204" pitchFamily="34" charset="0"/>
                <a:cs typeface="Calibri" panose="020F0502020204030204" pitchFamily="34" charset="0"/>
              </a:rPr>
              <a:t> is </a:t>
            </a:r>
            <a:br>
              <a:rPr lang="en-US" sz="2200" b="1" dirty="0">
                <a:effectLst/>
                <a:latin typeface="Calibri" panose="020F0502020204030204" pitchFamily="34" charset="0"/>
                <a:ea typeface="Aptos" panose="020B0004020202020204" pitchFamily="34" charset="0"/>
                <a:cs typeface="Calibri" panose="020F0502020204030204" pitchFamily="34" charset="0"/>
              </a:rPr>
            </a:br>
            <a:r>
              <a:rPr lang="en-US" sz="2200" b="1" dirty="0">
                <a:effectLst/>
                <a:latin typeface="Calibri" panose="020F0502020204030204" pitchFamily="34" charset="0"/>
                <a:ea typeface="Aptos" panose="020B0004020202020204" pitchFamily="34" charset="0"/>
                <a:cs typeface="Calibri" panose="020F0502020204030204" pitchFamily="34" charset="0"/>
              </a:rPr>
              <a:t>likely to obtain regulatory approval in the near future? </a:t>
            </a:r>
            <a:br>
              <a:rPr lang="en-US" sz="2200" b="1" dirty="0">
                <a:effectLst/>
                <a:latin typeface="Calibri" panose="020F0502020204030204" pitchFamily="34" charset="0"/>
                <a:ea typeface="Aptos" panose="020B0004020202020204" pitchFamily="34" charset="0"/>
                <a:cs typeface="Calibri" panose="020F0502020204030204" pitchFamily="34" charset="0"/>
              </a:rPr>
            </a:br>
            <a:r>
              <a:rPr lang="en-US" sz="2200" b="1" dirty="0">
                <a:effectLst/>
                <a:latin typeface="Calibri" panose="020F0502020204030204" pitchFamily="34" charset="0"/>
                <a:ea typeface="Aptos" panose="020B0004020202020204" pitchFamily="34" charset="0"/>
                <a:cs typeface="Calibri" panose="020F0502020204030204" pitchFamily="34" charset="0"/>
              </a:rPr>
              <a:t>Would you like to have access to </a:t>
            </a:r>
            <a:r>
              <a:rPr lang="en-US" sz="2200" b="1" dirty="0" err="1">
                <a:effectLst/>
                <a:latin typeface="Calibri" panose="020F0502020204030204" pitchFamily="34" charset="0"/>
                <a:ea typeface="Aptos" panose="020B0004020202020204" pitchFamily="34" charset="0"/>
                <a:cs typeface="Calibri" panose="020F0502020204030204" pitchFamily="34" charset="0"/>
              </a:rPr>
              <a:t>mezigdomide</a:t>
            </a:r>
            <a:r>
              <a:rPr lang="en-US" sz="2200" b="1" dirty="0">
                <a:effectLst/>
                <a:latin typeface="Calibri" panose="020F0502020204030204" pitchFamily="34" charset="0"/>
                <a:ea typeface="Aptos" panose="020B0004020202020204" pitchFamily="34" charset="0"/>
                <a:cs typeface="Calibri" panose="020F0502020204030204" pitchFamily="34" charset="0"/>
              </a:rPr>
              <a:t> for your patients with R/R MM at the cur­rent time? </a:t>
            </a:r>
            <a:endParaRPr lang="en-US" sz="2200" dirty="0"/>
          </a:p>
        </p:txBody>
      </p:sp>
      <p:sp>
        <p:nvSpPr>
          <p:cNvPr id="16" name="Content Placeholder 15">
            <a:extLst>
              <a:ext uri="{FF2B5EF4-FFF2-40B4-BE49-F238E27FC236}">
                <a16:creationId xmlns:a16="http://schemas.microsoft.com/office/drawing/2014/main" id="{C740FBAA-4FF5-92B9-7DD2-2F5F22A40041}"/>
              </a:ext>
            </a:extLst>
          </p:cNvPr>
          <p:cNvSpPr>
            <a:spLocks noGrp="1"/>
          </p:cNvSpPr>
          <p:nvPr>
            <p:ph idx="74"/>
          </p:nvPr>
        </p:nvSpPr>
        <p:spPr/>
        <p:txBody>
          <a:bodyPr/>
          <a:lstStyle/>
          <a:p>
            <a:r>
              <a:rPr lang="en-US" dirty="0"/>
              <a:t>Yes</a:t>
            </a:r>
          </a:p>
        </p:txBody>
      </p:sp>
      <p:sp>
        <p:nvSpPr>
          <p:cNvPr id="17" name="Content Placeholder 16">
            <a:extLst>
              <a:ext uri="{FF2B5EF4-FFF2-40B4-BE49-F238E27FC236}">
                <a16:creationId xmlns:a16="http://schemas.microsoft.com/office/drawing/2014/main" id="{B858E2E2-37D6-0AFD-109C-501ABBCDA23C}"/>
              </a:ext>
            </a:extLst>
          </p:cNvPr>
          <p:cNvSpPr>
            <a:spLocks noGrp="1"/>
          </p:cNvSpPr>
          <p:nvPr>
            <p:ph idx="75"/>
          </p:nvPr>
        </p:nvSpPr>
        <p:spPr/>
        <p:txBody>
          <a:bodyPr/>
          <a:lstStyle/>
          <a:p>
            <a:r>
              <a:rPr lang="en-US" dirty="0"/>
              <a:t>Yes</a:t>
            </a:r>
          </a:p>
        </p:txBody>
      </p:sp>
      <p:sp>
        <p:nvSpPr>
          <p:cNvPr id="18" name="Content Placeholder 17">
            <a:extLst>
              <a:ext uri="{FF2B5EF4-FFF2-40B4-BE49-F238E27FC236}">
                <a16:creationId xmlns:a16="http://schemas.microsoft.com/office/drawing/2014/main" id="{148F8468-8A39-A602-3192-FE85587F8E76}"/>
              </a:ext>
            </a:extLst>
          </p:cNvPr>
          <p:cNvSpPr>
            <a:spLocks noGrp="1"/>
          </p:cNvSpPr>
          <p:nvPr>
            <p:ph idx="76"/>
          </p:nvPr>
        </p:nvSpPr>
        <p:spPr/>
        <p:txBody>
          <a:bodyPr/>
          <a:lstStyle/>
          <a:p>
            <a:r>
              <a:rPr lang="en-US" dirty="0"/>
              <a:t>Yes</a:t>
            </a:r>
          </a:p>
        </p:txBody>
      </p:sp>
      <p:sp>
        <p:nvSpPr>
          <p:cNvPr id="19" name="Content Placeholder 18">
            <a:extLst>
              <a:ext uri="{FF2B5EF4-FFF2-40B4-BE49-F238E27FC236}">
                <a16:creationId xmlns:a16="http://schemas.microsoft.com/office/drawing/2014/main" id="{E5020684-25F5-B441-4F36-CCA51B45F3F5}"/>
              </a:ext>
            </a:extLst>
          </p:cNvPr>
          <p:cNvSpPr>
            <a:spLocks noGrp="1"/>
          </p:cNvSpPr>
          <p:nvPr>
            <p:ph idx="77"/>
          </p:nvPr>
        </p:nvSpPr>
        <p:spPr/>
        <p:txBody>
          <a:bodyPr/>
          <a:lstStyle/>
          <a:p>
            <a:r>
              <a:rPr lang="en-US" dirty="0"/>
              <a:t>Yes</a:t>
            </a:r>
          </a:p>
        </p:txBody>
      </p:sp>
      <p:sp>
        <p:nvSpPr>
          <p:cNvPr id="20" name="Content Placeholder 19">
            <a:extLst>
              <a:ext uri="{FF2B5EF4-FFF2-40B4-BE49-F238E27FC236}">
                <a16:creationId xmlns:a16="http://schemas.microsoft.com/office/drawing/2014/main" id="{27D0A12E-4579-ADB4-254B-4665169CCF3C}"/>
              </a:ext>
            </a:extLst>
          </p:cNvPr>
          <p:cNvSpPr>
            <a:spLocks noGrp="1"/>
          </p:cNvSpPr>
          <p:nvPr>
            <p:ph idx="78"/>
          </p:nvPr>
        </p:nvSpPr>
        <p:spPr/>
        <p:txBody>
          <a:bodyPr/>
          <a:lstStyle/>
          <a:p>
            <a:r>
              <a:rPr lang="en-US" dirty="0"/>
              <a:t>Current access?</a:t>
            </a:r>
          </a:p>
        </p:txBody>
      </p:sp>
      <p:sp>
        <p:nvSpPr>
          <p:cNvPr id="21" name="Content Placeholder 20">
            <a:extLst>
              <a:ext uri="{FF2B5EF4-FFF2-40B4-BE49-F238E27FC236}">
                <a16:creationId xmlns:a16="http://schemas.microsoft.com/office/drawing/2014/main" id="{24709046-4543-E7D9-40E2-5D2D9ACBB715}"/>
              </a:ext>
            </a:extLst>
          </p:cNvPr>
          <p:cNvSpPr>
            <a:spLocks noGrp="1"/>
          </p:cNvSpPr>
          <p:nvPr>
            <p:ph idx="79"/>
          </p:nvPr>
        </p:nvSpPr>
        <p:spPr/>
        <p:txBody>
          <a:bodyPr/>
          <a:lstStyle/>
          <a:p>
            <a:r>
              <a:rPr lang="en-US" dirty="0"/>
              <a:t>Yes</a:t>
            </a:r>
          </a:p>
        </p:txBody>
      </p:sp>
      <p:sp>
        <p:nvSpPr>
          <p:cNvPr id="22" name="Content Placeholder 21">
            <a:extLst>
              <a:ext uri="{FF2B5EF4-FFF2-40B4-BE49-F238E27FC236}">
                <a16:creationId xmlns:a16="http://schemas.microsoft.com/office/drawing/2014/main" id="{7B92B594-1F99-FF87-CA11-E80486AADA37}"/>
              </a:ext>
            </a:extLst>
          </p:cNvPr>
          <p:cNvSpPr>
            <a:spLocks noGrp="1"/>
          </p:cNvSpPr>
          <p:nvPr>
            <p:ph idx="80"/>
          </p:nvPr>
        </p:nvSpPr>
        <p:spPr/>
        <p:txBody>
          <a:bodyPr/>
          <a:lstStyle/>
          <a:p>
            <a:r>
              <a:rPr lang="en-US" dirty="0"/>
              <a:t>Yes</a:t>
            </a:r>
          </a:p>
        </p:txBody>
      </p:sp>
      <p:sp>
        <p:nvSpPr>
          <p:cNvPr id="23" name="Content Placeholder 22">
            <a:extLst>
              <a:ext uri="{FF2B5EF4-FFF2-40B4-BE49-F238E27FC236}">
                <a16:creationId xmlns:a16="http://schemas.microsoft.com/office/drawing/2014/main" id="{13B3186D-59ED-109C-8A0E-0EEE7D858F08}"/>
              </a:ext>
            </a:extLst>
          </p:cNvPr>
          <p:cNvSpPr>
            <a:spLocks noGrp="1"/>
          </p:cNvSpPr>
          <p:nvPr>
            <p:ph idx="81"/>
          </p:nvPr>
        </p:nvSpPr>
        <p:spPr/>
        <p:txBody>
          <a:bodyPr/>
          <a:lstStyle/>
          <a:p>
            <a:r>
              <a:rPr lang="en-US" dirty="0"/>
              <a:t>Yes</a:t>
            </a:r>
          </a:p>
        </p:txBody>
      </p:sp>
    </p:spTree>
    <p:extLst>
      <p:ext uri="{BB962C8B-B14F-4D97-AF65-F5344CB8AC3E}">
        <p14:creationId xmlns:p14="http://schemas.microsoft.com/office/powerpoint/2010/main" val="1225184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7A44C-B37A-DD79-F5DE-9D85201B15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83F42-A551-5B41-CACA-AF19220863ED}"/>
              </a:ext>
            </a:extLst>
          </p:cNvPr>
          <p:cNvSpPr>
            <a:spLocks noGrp="1"/>
          </p:cNvSpPr>
          <p:nvPr>
            <p:ph idx="47"/>
          </p:nvPr>
        </p:nvSpPr>
        <p:spPr/>
        <p:txBody>
          <a:bodyPr/>
          <a:lstStyle/>
          <a:p>
            <a:r>
              <a:rPr lang="en-US" dirty="0"/>
              <a:t>Third or fourth relapse</a:t>
            </a:r>
          </a:p>
        </p:txBody>
      </p:sp>
      <p:sp>
        <p:nvSpPr>
          <p:cNvPr id="3" name="Content Placeholder 2">
            <a:extLst>
              <a:ext uri="{FF2B5EF4-FFF2-40B4-BE49-F238E27FC236}">
                <a16:creationId xmlns:a16="http://schemas.microsoft.com/office/drawing/2014/main" id="{90B4D95E-0A2C-008A-3F0B-2190847807F9}"/>
              </a:ext>
            </a:extLst>
          </p:cNvPr>
          <p:cNvSpPr>
            <a:spLocks noGrp="1"/>
          </p:cNvSpPr>
          <p:nvPr>
            <p:ph idx="48"/>
          </p:nvPr>
        </p:nvSpPr>
        <p:spPr/>
        <p:txBody>
          <a:bodyPr/>
          <a:lstStyle/>
          <a:p>
            <a:r>
              <a:rPr lang="en-US" sz="2200" dirty="0"/>
              <a:t>Third line after second-line BCMA-targeted therapy, particularly for </a:t>
            </a:r>
            <a:br>
              <a:rPr lang="en-US" sz="2200" dirty="0"/>
            </a:br>
            <a:r>
              <a:rPr lang="en-US" sz="2200" dirty="0"/>
              <a:t>those with more advanced disease such as EMD</a:t>
            </a:r>
          </a:p>
        </p:txBody>
      </p:sp>
      <p:sp>
        <p:nvSpPr>
          <p:cNvPr id="4" name="Content Placeholder 3">
            <a:extLst>
              <a:ext uri="{FF2B5EF4-FFF2-40B4-BE49-F238E27FC236}">
                <a16:creationId xmlns:a16="http://schemas.microsoft.com/office/drawing/2014/main" id="{BD1EA2A7-16AA-41A6-2C6A-ECCABB444899}"/>
              </a:ext>
            </a:extLst>
          </p:cNvPr>
          <p:cNvSpPr>
            <a:spLocks noGrp="1"/>
          </p:cNvSpPr>
          <p:nvPr>
            <p:ph idx="49"/>
          </p:nvPr>
        </p:nvSpPr>
        <p:spPr/>
        <p:txBody>
          <a:bodyPr/>
          <a:lstStyle/>
          <a:p>
            <a:r>
              <a:rPr lang="en-US" dirty="0"/>
              <a:t>Second or later relapse</a:t>
            </a:r>
          </a:p>
        </p:txBody>
      </p:sp>
      <p:sp>
        <p:nvSpPr>
          <p:cNvPr id="5" name="Content Placeholder 4">
            <a:extLst>
              <a:ext uri="{FF2B5EF4-FFF2-40B4-BE49-F238E27FC236}">
                <a16:creationId xmlns:a16="http://schemas.microsoft.com/office/drawing/2014/main" id="{BABAB9DB-F42E-83F2-F594-7DDD3B60803A}"/>
              </a:ext>
            </a:extLst>
          </p:cNvPr>
          <p:cNvSpPr>
            <a:spLocks noGrp="1"/>
          </p:cNvSpPr>
          <p:nvPr>
            <p:ph idx="50"/>
          </p:nvPr>
        </p:nvSpPr>
        <p:spPr/>
        <p:txBody>
          <a:bodyPr/>
          <a:lstStyle/>
          <a:p>
            <a:r>
              <a:rPr lang="en-US"/>
              <a:t>First </a:t>
            </a:r>
            <a:r>
              <a:rPr lang="en-US" dirty="0"/>
              <a:t>relapse</a:t>
            </a:r>
          </a:p>
        </p:txBody>
      </p:sp>
      <p:sp>
        <p:nvSpPr>
          <p:cNvPr id="6" name="Content Placeholder 5">
            <a:extLst>
              <a:ext uri="{FF2B5EF4-FFF2-40B4-BE49-F238E27FC236}">
                <a16:creationId xmlns:a16="http://schemas.microsoft.com/office/drawing/2014/main" id="{3A5954F4-32CB-BA1C-5FF3-3806268977A5}"/>
              </a:ext>
            </a:extLst>
          </p:cNvPr>
          <p:cNvSpPr>
            <a:spLocks noGrp="1"/>
          </p:cNvSpPr>
          <p:nvPr>
            <p:ph idx="51"/>
          </p:nvPr>
        </p:nvSpPr>
        <p:spPr/>
        <p:txBody>
          <a:bodyPr/>
          <a:lstStyle/>
          <a:p>
            <a:r>
              <a:rPr lang="en-US" sz="2200" dirty="0"/>
              <a:t>Partner to carfilzomib in relapse peri-CAR T-cell therapy </a:t>
            </a:r>
            <a:br>
              <a:rPr lang="en-US" sz="2200" dirty="0"/>
            </a:br>
            <a:r>
              <a:rPr lang="en-US" sz="2200" dirty="0"/>
              <a:t>or bispecific antibody</a:t>
            </a:r>
          </a:p>
        </p:txBody>
      </p:sp>
      <p:sp>
        <p:nvSpPr>
          <p:cNvPr id="7" name="Title 6">
            <a:extLst>
              <a:ext uri="{FF2B5EF4-FFF2-40B4-BE49-F238E27FC236}">
                <a16:creationId xmlns:a16="http://schemas.microsoft.com/office/drawing/2014/main" id="{A6ED98DD-6679-F6A2-275C-31CBA2AF7DCB}"/>
              </a:ext>
            </a:extLst>
          </p:cNvPr>
          <p:cNvSpPr>
            <a:spLocks noGrp="1"/>
          </p:cNvSpPr>
          <p:nvPr>
            <p:ph type="title"/>
          </p:nvPr>
        </p:nvSpPr>
        <p:spPr>
          <a:xfrm>
            <a:off x="458780" y="44624"/>
            <a:ext cx="11757900"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If </a:t>
            </a:r>
            <a:r>
              <a:rPr lang="en-US" sz="2600" b="1" dirty="0" err="1">
                <a:effectLst/>
                <a:latin typeface="Calibri" panose="020F0502020204030204" pitchFamily="34" charset="0"/>
                <a:ea typeface="Aptos" panose="020B0004020202020204" pitchFamily="34" charset="0"/>
                <a:cs typeface="Calibri" panose="020F0502020204030204" pitchFamily="34" charset="0"/>
              </a:rPr>
              <a:t>mezigdomide</a:t>
            </a:r>
            <a:r>
              <a:rPr lang="en-US" sz="2600" b="1" dirty="0">
                <a:effectLst/>
                <a:latin typeface="Calibri" panose="020F0502020204030204" pitchFamily="34" charset="0"/>
                <a:ea typeface="Aptos" panose="020B0004020202020204" pitchFamily="34" charset="0"/>
                <a:cs typeface="Calibri" panose="020F0502020204030204" pitchFamily="34" charset="0"/>
              </a:rPr>
              <a:t> were available today, where in the therapeutic sequence and for which types of patients would you most likely employ it?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6CC61F2F-AE49-69A6-ED4B-3482F76F7775}"/>
              </a:ext>
            </a:extLst>
          </p:cNvPr>
          <p:cNvSpPr>
            <a:spLocks noGrp="1"/>
          </p:cNvSpPr>
          <p:nvPr>
            <p:ph idx="52"/>
          </p:nvPr>
        </p:nvSpPr>
        <p:spPr/>
        <p:txBody>
          <a:bodyPr/>
          <a:lstStyle/>
          <a:p>
            <a:r>
              <a:rPr lang="en-US" dirty="0"/>
              <a:t>Replace </a:t>
            </a:r>
            <a:r>
              <a:rPr lang="en-US" dirty="0" err="1"/>
              <a:t>IMiDs</a:t>
            </a:r>
            <a:r>
              <a:rPr lang="en-US" dirty="0"/>
              <a:t> as early as possible</a:t>
            </a:r>
          </a:p>
        </p:txBody>
      </p:sp>
      <p:sp>
        <p:nvSpPr>
          <p:cNvPr id="10" name="TextBox 9">
            <a:extLst>
              <a:ext uri="{FF2B5EF4-FFF2-40B4-BE49-F238E27FC236}">
                <a16:creationId xmlns:a16="http://schemas.microsoft.com/office/drawing/2014/main" id="{63085CA7-850C-F4AE-8B8A-358B9FDB62F0}"/>
              </a:ext>
            </a:extLst>
          </p:cNvPr>
          <p:cNvSpPr txBox="1"/>
          <p:nvPr/>
        </p:nvSpPr>
        <p:spPr>
          <a:xfrm>
            <a:off x="458780" y="6093296"/>
            <a:ext cx="255339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EMD = extramedullary disease</a:t>
            </a:r>
          </a:p>
        </p:txBody>
      </p:sp>
    </p:spTree>
    <p:extLst>
      <p:ext uri="{BB962C8B-B14F-4D97-AF65-F5344CB8AC3E}">
        <p14:creationId xmlns:p14="http://schemas.microsoft.com/office/powerpoint/2010/main" val="8156210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72A18-15F9-9CE0-9BDA-BEA16D26DC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86CDCB-784D-8A16-86E8-11141CC3E957}"/>
              </a:ext>
            </a:extLst>
          </p:cNvPr>
          <p:cNvSpPr>
            <a:spLocks noGrp="1"/>
          </p:cNvSpPr>
          <p:nvPr>
            <p:ph idx="47"/>
          </p:nvPr>
        </p:nvSpPr>
        <p:spPr/>
        <p:txBody>
          <a:bodyPr/>
          <a:lstStyle/>
          <a:p>
            <a:r>
              <a:rPr lang="en-US" dirty="0" err="1"/>
              <a:t>Iberdomide</a:t>
            </a:r>
            <a:endParaRPr lang="en-US" dirty="0"/>
          </a:p>
        </p:txBody>
      </p:sp>
      <p:sp>
        <p:nvSpPr>
          <p:cNvPr id="3" name="Content Placeholder 2">
            <a:extLst>
              <a:ext uri="{FF2B5EF4-FFF2-40B4-BE49-F238E27FC236}">
                <a16:creationId xmlns:a16="http://schemas.microsoft.com/office/drawing/2014/main" id="{EE65DBFA-7F8F-F21A-9783-4DF9ECEEF72F}"/>
              </a:ext>
            </a:extLst>
          </p:cNvPr>
          <p:cNvSpPr>
            <a:spLocks noGrp="1"/>
          </p:cNvSpPr>
          <p:nvPr>
            <p:ph idx="48"/>
          </p:nvPr>
        </p:nvSpPr>
        <p:spPr/>
        <p:txBody>
          <a:bodyPr/>
          <a:lstStyle/>
          <a:p>
            <a:r>
              <a:rPr lang="en-US" dirty="0" err="1"/>
              <a:t>Mezigdomide</a:t>
            </a:r>
            <a:endParaRPr lang="en-US" dirty="0"/>
          </a:p>
        </p:txBody>
      </p:sp>
      <p:sp>
        <p:nvSpPr>
          <p:cNvPr id="4" name="Content Placeholder 3">
            <a:extLst>
              <a:ext uri="{FF2B5EF4-FFF2-40B4-BE49-F238E27FC236}">
                <a16:creationId xmlns:a16="http://schemas.microsoft.com/office/drawing/2014/main" id="{38DC1BC2-E33F-F480-C79C-C132506B06E0}"/>
              </a:ext>
            </a:extLst>
          </p:cNvPr>
          <p:cNvSpPr>
            <a:spLocks noGrp="1"/>
          </p:cNvSpPr>
          <p:nvPr>
            <p:ph idx="49"/>
          </p:nvPr>
        </p:nvSpPr>
        <p:spPr/>
        <p:txBody>
          <a:bodyPr/>
          <a:lstStyle/>
          <a:p>
            <a:r>
              <a:rPr lang="en-US" dirty="0" err="1"/>
              <a:t>Iberdomide</a:t>
            </a:r>
            <a:endParaRPr lang="en-US" dirty="0"/>
          </a:p>
        </p:txBody>
      </p:sp>
      <p:sp>
        <p:nvSpPr>
          <p:cNvPr id="5" name="Content Placeholder 4">
            <a:extLst>
              <a:ext uri="{FF2B5EF4-FFF2-40B4-BE49-F238E27FC236}">
                <a16:creationId xmlns:a16="http://schemas.microsoft.com/office/drawing/2014/main" id="{A9DF3E19-9B0C-F7F7-7427-51D3ADF1E941}"/>
              </a:ext>
            </a:extLst>
          </p:cNvPr>
          <p:cNvSpPr>
            <a:spLocks noGrp="1"/>
          </p:cNvSpPr>
          <p:nvPr>
            <p:ph idx="50"/>
          </p:nvPr>
        </p:nvSpPr>
        <p:spPr/>
        <p:txBody>
          <a:bodyPr/>
          <a:lstStyle/>
          <a:p>
            <a:r>
              <a:rPr lang="en-US" dirty="0" err="1"/>
              <a:t>Mezigdomide</a:t>
            </a:r>
            <a:endParaRPr lang="en-US" dirty="0"/>
          </a:p>
        </p:txBody>
      </p:sp>
      <p:sp>
        <p:nvSpPr>
          <p:cNvPr id="6" name="Content Placeholder 5">
            <a:extLst>
              <a:ext uri="{FF2B5EF4-FFF2-40B4-BE49-F238E27FC236}">
                <a16:creationId xmlns:a16="http://schemas.microsoft.com/office/drawing/2014/main" id="{7C2DA1F2-BC1C-00A0-6431-28DD09642A3F}"/>
              </a:ext>
            </a:extLst>
          </p:cNvPr>
          <p:cNvSpPr>
            <a:spLocks noGrp="1"/>
          </p:cNvSpPr>
          <p:nvPr>
            <p:ph idx="51"/>
          </p:nvPr>
        </p:nvSpPr>
        <p:spPr/>
        <p:txBody>
          <a:bodyPr/>
          <a:lstStyle/>
          <a:p>
            <a:r>
              <a:rPr lang="en-US" dirty="0" err="1"/>
              <a:t>Mezigdomide</a:t>
            </a:r>
            <a:endParaRPr lang="en-US" dirty="0"/>
          </a:p>
        </p:txBody>
      </p:sp>
      <p:sp>
        <p:nvSpPr>
          <p:cNvPr id="7" name="Title 6">
            <a:extLst>
              <a:ext uri="{FF2B5EF4-FFF2-40B4-BE49-F238E27FC236}">
                <a16:creationId xmlns:a16="http://schemas.microsoft.com/office/drawing/2014/main" id="{A82B24AD-503E-9F30-AE0D-8106E6D92AE3}"/>
              </a:ext>
            </a:extLst>
          </p:cNvPr>
          <p:cNvSpPr>
            <a:spLocks noGrp="1"/>
          </p:cNvSpPr>
          <p:nvPr>
            <p:ph type="title"/>
          </p:nvPr>
        </p:nvSpPr>
        <p:spPr>
          <a:xfrm>
            <a:off x="479376" y="25523"/>
            <a:ext cx="11032920" cy="1023414"/>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If both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iberdomide</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mezigdomide</a:t>
            </a:r>
            <a:r>
              <a:rPr lang="en-US" sz="2600" b="1" kern="100" dirty="0">
                <a:effectLst/>
                <a:latin typeface="Calibri" panose="020F0502020204030204" pitchFamily="34" charset="0"/>
                <a:ea typeface="Aptos" panose="020B0004020202020204" pitchFamily="34" charset="0"/>
                <a:cs typeface="Calibri" panose="020F0502020204030204" pitchFamily="34" charset="0"/>
              </a:rPr>
              <a:t> become available, which one would you be more likely to employ first?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75FA011-2888-7FDD-6EBC-2AA402DBE013}"/>
              </a:ext>
            </a:extLst>
          </p:cNvPr>
          <p:cNvSpPr>
            <a:spLocks noGrp="1"/>
          </p:cNvSpPr>
          <p:nvPr>
            <p:ph idx="52"/>
          </p:nvPr>
        </p:nvSpPr>
        <p:spPr/>
        <p:txBody>
          <a:bodyPr/>
          <a:lstStyle/>
          <a:p>
            <a:r>
              <a:rPr lang="en-US" dirty="0" err="1"/>
              <a:t>Mezigdomide</a:t>
            </a:r>
            <a:endParaRPr lang="en-US" dirty="0"/>
          </a:p>
        </p:txBody>
      </p:sp>
    </p:spTree>
    <p:extLst>
      <p:ext uri="{BB962C8B-B14F-4D97-AF65-F5344CB8AC3E}">
        <p14:creationId xmlns:p14="http://schemas.microsoft.com/office/powerpoint/2010/main" val="15152499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1B50B-0D91-19D6-4FA5-5A0D63A45F5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3BC466-C451-33B5-49D2-81D92C84C727}"/>
              </a:ext>
            </a:extLst>
          </p:cNvPr>
          <p:cNvSpPr>
            <a:spLocks noGrp="1"/>
          </p:cNvSpPr>
          <p:nvPr>
            <p:ph idx="47"/>
          </p:nvPr>
        </p:nvSpPr>
        <p:spPr/>
        <p:txBody>
          <a:bodyPr/>
          <a:lstStyle/>
          <a:p>
            <a:r>
              <a:rPr lang="en-US" dirty="0"/>
              <a:t>Yes, either sequence</a:t>
            </a:r>
          </a:p>
        </p:txBody>
      </p:sp>
      <p:sp>
        <p:nvSpPr>
          <p:cNvPr id="3" name="Content Placeholder 2">
            <a:extLst>
              <a:ext uri="{FF2B5EF4-FFF2-40B4-BE49-F238E27FC236}">
                <a16:creationId xmlns:a16="http://schemas.microsoft.com/office/drawing/2014/main" id="{D47B74E2-39F3-E6F0-8CB6-F57AEC694566}"/>
              </a:ext>
            </a:extLst>
          </p:cNvPr>
          <p:cNvSpPr>
            <a:spLocks noGrp="1"/>
          </p:cNvSpPr>
          <p:nvPr>
            <p:ph idx="48"/>
          </p:nvPr>
        </p:nvSpPr>
        <p:spPr/>
        <p:txBody>
          <a:bodyPr/>
          <a:lstStyle/>
          <a:p>
            <a:r>
              <a:rPr lang="en-US" dirty="0"/>
              <a:t>Yes, </a:t>
            </a:r>
            <a:r>
              <a:rPr lang="en-US" dirty="0" err="1"/>
              <a:t>mezigdomide</a:t>
            </a:r>
            <a:r>
              <a:rPr lang="en-US" dirty="0"/>
              <a:t> after disease progression on </a:t>
            </a:r>
            <a:r>
              <a:rPr lang="en-US" dirty="0" err="1"/>
              <a:t>iberdomide</a:t>
            </a:r>
            <a:endParaRPr lang="en-US" dirty="0"/>
          </a:p>
        </p:txBody>
      </p:sp>
      <p:sp>
        <p:nvSpPr>
          <p:cNvPr id="4" name="Content Placeholder 3">
            <a:extLst>
              <a:ext uri="{FF2B5EF4-FFF2-40B4-BE49-F238E27FC236}">
                <a16:creationId xmlns:a16="http://schemas.microsoft.com/office/drawing/2014/main" id="{75FD3C08-E6FD-B728-3996-4481558C2015}"/>
              </a:ext>
            </a:extLst>
          </p:cNvPr>
          <p:cNvSpPr>
            <a:spLocks noGrp="1"/>
          </p:cNvSpPr>
          <p:nvPr>
            <p:ph idx="49"/>
          </p:nvPr>
        </p:nvSpPr>
        <p:spPr/>
        <p:txBody>
          <a:bodyPr/>
          <a:lstStyle/>
          <a:p>
            <a:r>
              <a:rPr lang="en-US" dirty="0"/>
              <a:t>Yes, </a:t>
            </a:r>
            <a:r>
              <a:rPr lang="en-US" dirty="0" err="1"/>
              <a:t>mezigdomide</a:t>
            </a:r>
            <a:r>
              <a:rPr lang="en-US" dirty="0"/>
              <a:t> after disease progression on </a:t>
            </a:r>
            <a:r>
              <a:rPr lang="en-US" dirty="0" err="1"/>
              <a:t>iberdomide</a:t>
            </a:r>
            <a:endParaRPr lang="en-US" dirty="0"/>
          </a:p>
        </p:txBody>
      </p:sp>
      <p:sp>
        <p:nvSpPr>
          <p:cNvPr id="5" name="Content Placeholder 4">
            <a:extLst>
              <a:ext uri="{FF2B5EF4-FFF2-40B4-BE49-F238E27FC236}">
                <a16:creationId xmlns:a16="http://schemas.microsoft.com/office/drawing/2014/main" id="{3F0DA7C2-4532-FAE2-EA93-5E74046474B3}"/>
              </a:ext>
            </a:extLst>
          </p:cNvPr>
          <p:cNvSpPr>
            <a:spLocks noGrp="1"/>
          </p:cNvSpPr>
          <p:nvPr>
            <p:ph idx="50"/>
          </p:nvPr>
        </p:nvSpPr>
        <p:spPr/>
        <p:txBody>
          <a:bodyPr/>
          <a:lstStyle/>
          <a:p>
            <a:r>
              <a:rPr lang="en-US" dirty="0"/>
              <a:t>Yes, either sequence</a:t>
            </a:r>
          </a:p>
        </p:txBody>
      </p:sp>
      <p:sp>
        <p:nvSpPr>
          <p:cNvPr id="6" name="Content Placeholder 5">
            <a:extLst>
              <a:ext uri="{FF2B5EF4-FFF2-40B4-BE49-F238E27FC236}">
                <a16:creationId xmlns:a16="http://schemas.microsoft.com/office/drawing/2014/main" id="{FFA9C5DC-E06E-E706-4DD9-4C946D57D733}"/>
              </a:ext>
            </a:extLst>
          </p:cNvPr>
          <p:cNvSpPr>
            <a:spLocks noGrp="1"/>
          </p:cNvSpPr>
          <p:nvPr>
            <p:ph idx="51"/>
          </p:nvPr>
        </p:nvSpPr>
        <p:spPr/>
        <p:txBody>
          <a:bodyPr/>
          <a:lstStyle/>
          <a:p>
            <a:r>
              <a:rPr lang="en-US" dirty="0"/>
              <a:t>Yes, </a:t>
            </a:r>
            <a:r>
              <a:rPr lang="en-US" dirty="0" err="1"/>
              <a:t>mezigdomide</a:t>
            </a:r>
            <a:r>
              <a:rPr lang="en-US" dirty="0"/>
              <a:t> after disease progression on </a:t>
            </a:r>
            <a:r>
              <a:rPr lang="en-US" dirty="0" err="1"/>
              <a:t>iberdomide</a:t>
            </a:r>
            <a:endParaRPr lang="en-US" dirty="0"/>
          </a:p>
        </p:txBody>
      </p:sp>
      <p:sp>
        <p:nvSpPr>
          <p:cNvPr id="7" name="Title 6">
            <a:extLst>
              <a:ext uri="{FF2B5EF4-FFF2-40B4-BE49-F238E27FC236}">
                <a16:creationId xmlns:a16="http://schemas.microsoft.com/office/drawing/2014/main" id="{BF4808EC-9616-37AF-A08E-DC84F80D9550}"/>
              </a:ext>
            </a:extLst>
          </p:cNvPr>
          <p:cNvSpPr>
            <a:spLocks noGrp="1"/>
          </p:cNvSpPr>
          <p:nvPr>
            <p:ph type="title"/>
          </p:nvPr>
        </p:nvSpPr>
        <p:spPr>
          <a:xfrm>
            <a:off x="479376" y="45809"/>
            <a:ext cx="11737304" cy="1023414"/>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If both agents become available, would you use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mezigdomide</a:t>
            </a:r>
            <a:r>
              <a:rPr lang="en-US" sz="2600" b="1" kern="100" dirty="0">
                <a:effectLst/>
                <a:latin typeface="Calibri" panose="020F0502020204030204" pitchFamily="34" charset="0"/>
                <a:ea typeface="Aptos" panose="020B0004020202020204" pitchFamily="34" charset="0"/>
                <a:cs typeface="Calibri" panose="020F0502020204030204" pitchFamily="34" charset="0"/>
              </a:rPr>
              <a:t> after a patient experiences disease progression on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iberdomide</a:t>
            </a:r>
            <a:r>
              <a:rPr lang="en-US" sz="2600" b="1" kern="100" dirty="0">
                <a:effectLst/>
                <a:latin typeface="Calibri" panose="020F0502020204030204" pitchFamily="34" charset="0"/>
                <a:ea typeface="Aptos" panose="020B0004020202020204" pitchFamily="34" charset="0"/>
                <a:cs typeface="Calibri" panose="020F0502020204030204" pitchFamily="34" charset="0"/>
              </a:rPr>
              <a:t>? What about the converse?</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33841E87-6C6A-7E32-B04B-528CF3CEAA1A}"/>
              </a:ext>
            </a:extLst>
          </p:cNvPr>
          <p:cNvSpPr>
            <a:spLocks noGrp="1"/>
          </p:cNvSpPr>
          <p:nvPr>
            <p:ph idx="52"/>
          </p:nvPr>
        </p:nvSpPr>
        <p:spPr/>
        <p:txBody>
          <a:bodyPr/>
          <a:lstStyle/>
          <a:p>
            <a:r>
              <a:rPr lang="en-US" dirty="0"/>
              <a:t>Yes, either sequence</a:t>
            </a:r>
          </a:p>
        </p:txBody>
      </p:sp>
    </p:spTree>
    <p:extLst>
      <p:ext uri="{BB962C8B-B14F-4D97-AF65-F5344CB8AC3E}">
        <p14:creationId xmlns:p14="http://schemas.microsoft.com/office/powerpoint/2010/main" val="42109404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B20A-5747-466B-15FE-EA64836519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3E3A06-FC66-E4D6-BD2C-21187FFBD892}"/>
              </a:ext>
            </a:extLst>
          </p:cNvPr>
          <p:cNvSpPr/>
          <p:nvPr/>
        </p:nvSpPr>
        <p:spPr bwMode="auto">
          <a:xfrm>
            <a:off x="740128" y="3861048"/>
            <a:ext cx="108284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841D1CF-FDDC-DC5B-D2BE-D2D4A4D66C4A}"/>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A7CC2D6-81B9-E183-6B83-D22305C49AB2}"/>
              </a:ext>
            </a:extLst>
          </p:cNvPr>
          <p:cNvSpPr>
            <a:spLocks noGrp="1"/>
          </p:cNvSpPr>
          <p:nvPr>
            <p:ph idx="1"/>
          </p:nvPr>
        </p:nvSpPr>
        <p:spPr>
          <a:xfrm>
            <a:off x="767407" y="1416053"/>
            <a:ext cx="10503845"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Integrating Bispecific Antibodies into the Management of Relapsed/Refractory (R/R) Multiple Myeloma (MM) — Dr Lee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Utility of Antibody-Drug Conjugates for MM — Dr </a:t>
            </a:r>
            <a:r>
              <a:rPr lang="en-US" sz="2500" dirty="0" err="1">
                <a:solidFill>
                  <a:schemeClr val="tx1"/>
                </a:solidFill>
              </a:rPr>
              <a:t>Lonial</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Potential Role of </a:t>
            </a:r>
            <a:r>
              <a:rPr lang="en-US" sz="2500" dirty="0" err="1">
                <a:solidFill>
                  <a:schemeClr val="tx1"/>
                </a:solidFill>
              </a:rPr>
              <a:t>Cereblon</a:t>
            </a:r>
            <a:r>
              <a:rPr lang="en-US" sz="2500" dirty="0">
                <a:solidFill>
                  <a:schemeClr val="tx1"/>
                </a:solidFill>
              </a:rPr>
              <a:t> E3 Ligase Modulators in Therapy for MM — Dr Richardson</a:t>
            </a:r>
          </a:p>
          <a:p>
            <a:pPr marL="98425" indent="0">
              <a:lnSpc>
                <a:spcPct val="100000"/>
              </a:lnSpc>
              <a:spcBef>
                <a:spcPts val="1600"/>
              </a:spcBef>
              <a:spcAft>
                <a:spcPts val="0"/>
              </a:spcAft>
              <a:buNone/>
            </a:pPr>
            <a:r>
              <a:rPr lang="en-US" sz="2500" dirty="0">
                <a:solidFill>
                  <a:schemeClr val="bg1"/>
                </a:solidFill>
              </a:rPr>
              <a:t>Module 4: Chimeric Antigen Receptor T-Cell Therapy for R/R MM — Dr Alsina</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0213575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xfrm>
            <a:off x="1066800" y="1210959"/>
            <a:ext cx="9906761" cy="2045335"/>
          </a:xfrm>
          <a:prstGeom prst="rect">
            <a:avLst/>
          </a:prstGeom>
        </p:spPr>
        <p:txBody>
          <a:bodyPr vert="horz" wrap="square" lIns="0" tIns="100330" rIns="0" bIns="0" rtlCol="0">
            <a:spAutoFit/>
          </a:bodyPr>
          <a:lstStyle/>
          <a:p>
            <a:pPr marL="12700" marR="5080" algn="ctr">
              <a:lnSpc>
                <a:spcPct val="88000"/>
              </a:lnSpc>
              <a:spcBef>
                <a:spcPts val="790"/>
              </a:spcBef>
            </a:pPr>
            <a:r>
              <a:rPr sz="4800" dirty="0">
                <a:solidFill>
                  <a:schemeClr val="accent1"/>
                </a:solidFill>
              </a:rPr>
              <a:t>Chimeric</a:t>
            </a:r>
            <a:r>
              <a:rPr sz="4800" spc="-70" dirty="0">
                <a:solidFill>
                  <a:schemeClr val="accent1"/>
                </a:solidFill>
              </a:rPr>
              <a:t> </a:t>
            </a:r>
            <a:r>
              <a:rPr sz="4800" dirty="0">
                <a:solidFill>
                  <a:schemeClr val="accent1"/>
                </a:solidFill>
              </a:rPr>
              <a:t>Antigen</a:t>
            </a:r>
            <a:r>
              <a:rPr sz="4800" spc="-70" dirty="0">
                <a:solidFill>
                  <a:schemeClr val="accent1"/>
                </a:solidFill>
              </a:rPr>
              <a:t> </a:t>
            </a:r>
            <a:r>
              <a:rPr sz="4800" dirty="0">
                <a:solidFill>
                  <a:schemeClr val="accent1"/>
                </a:solidFill>
              </a:rPr>
              <a:t>Receptor</a:t>
            </a:r>
            <a:r>
              <a:rPr sz="4800" spc="-75" dirty="0">
                <a:solidFill>
                  <a:schemeClr val="accent1"/>
                </a:solidFill>
              </a:rPr>
              <a:t> </a:t>
            </a:r>
            <a:r>
              <a:rPr sz="4800" dirty="0">
                <a:solidFill>
                  <a:schemeClr val="accent1"/>
                </a:solidFill>
              </a:rPr>
              <a:t>(CAR)</a:t>
            </a:r>
            <a:r>
              <a:rPr sz="4800" spc="-55" dirty="0">
                <a:solidFill>
                  <a:schemeClr val="accent1"/>
                </a:solidFill>
              </a:rPr>
              <a:t> </a:t>
            </a:r>
            <a:r>
              <a:rPr sz="4800" spc="-10" dirty="0">
                <a:solidFill>
                  <a:schemeClr val="accent1"/>
                </a:solidFill>
              </a:rPr>
              <a:t>T-</a:t>
            </a:r>
            <a:r>
              <a:rPr sz="4800" spc="-20" dirty="0">
                <a:solidFill>
                  <a:schemeClr val="accent1"/>
                </a:solidFill>
              </a:rPr>
              <a:t>Cell </a:t>
            </a:r>
            <a:r>
              <a:rPr sz="4800" dirty="0">
                <a:solidFill>
                  <a:schemeClr val="accent1"/>
                </a:solidFill>
              </a:rPr>
              <a:t>Therapy</a:t>
            </a:r>
            <a:r>
              <a:rPr sz="4800" spc="-105" dirty="0">
                <a:solidFill>
                  <a:schemeClr val="accent1"/>
                </a:solidFill>
              </a:rPr>
              <a:t> </a:t>
            </a:r>
            <a:r>
              <a:rPr sz="4800" dirty="0">
                <a:solidFill>
                  <a:schemeClr val="accent1"/>
                </a:solidFill>
              </a:rPr>
              <a:t>for</a:t>
            </a:r>
            <a:r>
              <a:rPr sz="4800" spc="-110" dirty="0">
                <a:solidFill>
                  <a:schemeClr val="accent1"/>
                </a:solidFill>
              </a:rPr>
              <a:t> </a:t>
            </a:r>
            <a:r>
              <a:rPr sz="4800" dirty="0">
                <a:solidFill>
                  <a:schemeClr val="accent1"/>
                </a:solidFill>
              </a:rPr>
              <a:t>Relapsed/Refractory</a:t>
            </a:r>
            <a:r>
              <a:rPr sz="4800" spc="-90" dirty="0">
                <a:solidFill>
                  <a:schemeClr val="accent1"/>
                </a:solidFill>
              </a:rPr>
              <a:t> </a:t>
            </a:r>
            <a:r>
              <a:rPr sz="4800" spc="-10" dirty="0">
                <a:solidFill>
                  <a:schemeClr val="accent1"/>
                </a:solidFill>
              </a:rPr>
              <a:t>(R/R) </a:t>
            </a:r>
            <a:r>
              <a:rPr sz="4800" dirty="0">
                <a:solidFill>
                  <a:schemeClr val="accent1"/>
                </a:solidFill>
              </a:rPr>
              <a:t>Multiple</a:t>
            </a:r>
            <a:r>
              <a:rPr sz="4800" spc="-130" dirty="0">
                <a:solidFill>
                  <a:schemeClr val="accent1"/>
                </a:solidFill>
              </a:rPr>
              <a:t> </a:t>
            </a:r>
            <a:r>
              <a:rPr sz="4800" dirty="0">
                <a:solidFill>
                  <a:schemeClr val="accent1"/>
                </a:solidFill>
              </a:rPr>
              <a:t>Myeloma</a:t>
            </a:r>
            <a:r>
              <a:rPr sz="4800" spc="-95" dirty="0">
                <a:solidFill>
                  <a:schemeClr val="accent1"/>
                </a:solidFill>
              </a:rPr>
              <a:t> </a:t>
            </a:r>
            <a:r>
              <a:rPr sz="4800" spc="-20" dirty="0">
                <a:solidFill>
                  <a:schemeClr val="accent1"/>
                </a:solidFill>
              </a:rPr>
              <a:t>(MM)</a:t>
            </a:r>
            <a:endParaRPr sz="4800" dirty="0">
              <a:solidFill>
                <a:schemeClr val="accent1"/>
              </a:solidFill>
            </a:endParaRPr>
          </a:p>
        </p:txBody>
      </p:sp>
      <p:sp>
        <p:nvSpPr>
          <p:cNvPr id="3" name="object 3"/>
          <p:cNvSpPr txBox="1"/>
          <p:nvPr/>
        </p:nvSpPr>
        <p:spPr>
          <a:xfrm>
            <a:off x="3390899" y="3810000"/>
            <a:ext cx="5410199" cy="1837041"/>
          </a:xfrm>
          <a:prstGeom prst="rect">
            <a:avLst/>
          </a:prstGeom>
        </p:spPr>
        <p:txBody>
          <a:bodyPr vert="horz" wrap="square" lIns="0" tIns="13335" rIns="0" bIns="0" rtlCol="0">
            <a:spAutoFit/>
          </a:bodyPr>
          <a:lstStyle/>
          <a:p>
            <a:pPr marL="12700" marR="0" lvl="0" indent="0" algn="ctr" defTabSz="914400" eaLnBrk="1" fontAlgn="auto" latinLnBrk="0" hangingPunct="1">
              <a:lnSpc>
                <a:spcPct val="100000"/>
              </a:lnSpc>
              <a:spcBef>
                <a:spcPts val="105"/>
              </a:spcBef>
              <a:spcAft>
                <a:spcPts val="0"/>
              </a:spcAft>
              <a:buClrTx/>
              <a:buSzTx/>
              <a:buFontTx/>
              <a:buNone/>
              <a:tabLst/>
              <a:defRPr/>
            </a:pPr>
            <a:r>
              <a:rPr kumimoji="0" sz="2900" b="1" i="0" u="none" strike="noStrike" kern="0" cap="none" spc="0" normalizeH="0" baseline="0" noProof="0" dirty="0">
                <a:ln>
                  <a:noFill/>
                </a:ln>
                <a:solidFill>
                  <a:srgbClr val="1F497D">
                    <a:lumMod val="75000"/>
                  </a:srgbClr>
                </a:solidFill>
                <a:effectLst/>
                <a:uLnTx/>
                <a:uFillTx/>
                <a:latin typeface="Calibri"/>
                <a:cs typeface="Calibri"/>
              </a:rPr>
              <a:t>Melissa</a:t>
            </a:r>
            <a:r>
              <a:rPr kumimoji="0" sz="2900" b="1" i="0" u="none" strike="noStrike" kern="0" cap="none" spc="-60" normalizeH="0" baseline="0" noProof="0" dirty="0">
                <a:ln>
                  <a:noFill/>
                </a:ln>
                <a:solidFill>
                  <a:srgbClr val="1F497D">
                    <a:lumMod val="75000"/>
                  </a:srgbClr>
                </a:solidFill>
                <a:effectLst/>
                <a:uLnTx/>
                <a:uFillTx/>
                <a:latin typeface="Calibri"/>
                <a:cs typeface="Calibri"/>
              </a:rPr>
              <a:t> </a:t>
            </a:r>
            <a:r>
              <a:rPr kumimoji="0" sz="2900" b="1" i="0" u="none" strike="noStrike" kern="0" cap="none" spc="0" normalizeH="0" baseline="0" noProof="0" dirty="0">
                <a:ln>
                  <a:noFill/>
                </a:ln>
                <a:solidFill>
                  <a:srgbClr val="1F497D">
                    <a:lumMod val="75000"/>
                  </a:srgbClr>
                </a:solidFill>
                <a:effectLst/>
                <a:uLnTx/>
                <a:uFillTx/>
                <a:latin typeface="Calibri"/>
                <a:cs typeface="Calibri"/>
              </a:rPr>
              <a:t>Alsina,</a:t>
            </a:r>
            <a:r>
              <a:rPr kumimoji="0" sz="2900" b="1" i="0" u="none" strike="noStrike" kern="0" cap="none" spc="-60" normalizeH="0" baseline="0" noProof="0" dirty="0">
                <a:ln>
                  <a:noFill/>
                </a:ln>
                <a:solidFill>
                  <a:srgbClr val="1F497D">
                    <a:lumMod val="75000"/>
                  </a:srgbClr>
                </a:solidFill>
                <a:effectLst/>
                <a:uLnTx/>
                <a:uFillTx/>
                <a:latin typeface="Calibri"/>
                <a:cs typeface="Calibri"/>
              </a:rPr>
              <a:t> </a:t>
            </a:r>
            <a:r>
              <a:rPr kumimoji="0" sz="2900" b="1" i="0" u="none" strike="noStrike" kern="0" cap="none" spc="-25" normalizeH="0" baseline="0" noProof="0" dirty="0">
                <a:ln>
                  <a:noFill/>
                </a:ln>
                <a:solidFill>
                  <a:srgbClr val="1F497D">
                    <a:lumMod val="75000"/>
                  </a:srgbClr>
                </a:solidFill>
                <a:effectLst/>
                <a:uLnTx/>
                <a:uFillTx/>
                <a:latin typeface="Calibri"/>
                <a:cs typeface="Calibri"/>
              </a:rPr>
              <a:t>M</a:t>
            </a:r>
            <a:r>
              <a:rPr kumimoji="0" lang="en-US" sz="2900" b="1" i="0" u="none" strike="noStrike" kern="0" cap="none" spc="-25" normalizeH="0" baseline="0" noProof="0" dirty="0">
                <a:ln>
                  <a:noFill/>
                </a:ln>
                <a:solidFill>
                  <a:srgbClr val="1F497D">
                    <a:lumMod val="75000"/>
                  </a:srgbClr>
                </a:solidFill>
                <a:effectLst/>
                <a:uLnTx/>
                <a:uFillTx/>
                <a:latin typeface="Calibri"/>
                <a:cs typeface="Calibri"/>
              </a:rPr>
              <a:t>.D.</a:t>
            </a:r>
          </a:p>
          <a:p>
            <a:pPr marL="12700" marR="0" lvl="0" indent="0" algn="ctr" defTabSz="914400" eaLnBrk="1" fontAlgn="auto" latinLnBrk="0" hangingPunct="1">
              <a:lnSpc>
                <a:spcPct val="100000"/>
              </a:lnSpc>
              <a:spcBef>
                <a:spcPts val="105"/>
              </a:spcBef>
              <a:spcAft>
                <a:spcPts val="0"/>
              </a:spcAft>
              <a:buClrTx/>
              <a:buSzTx/>
              <a:buFontTx/>
              <a:buNone/>
              <a:tabLst/>
              <a:defRPr/>
            </a:pPr>
            <a:r>
              <a:rPr kumimoji="0" lang="en-US" sz="2900" b="1" i="0" u="none" strike="noStrike" kern="0" cap="none" spc="-25" normalizeH="0" baseline="0" noProof="0" dirty="0">
                <a:ln>
                  <a:noFill/>
                </a:ln>
                <a:solidFill>
                  <a:srgbClr val="1F497D">
                    <a:lumMod val="75000"/>
                  </a:srgbClr>
                </a:solidFill>
                <a:effectLst/>
                <a:uLnTx/>
                <a:uFillTx/>
                <a:latin typeface="Calibri"/>
                <a:cs typeface="Calibri"/>
              </a:rPr>
              <a:t>Head, Myeloma Section, BMT-CI</a:t>
            </a:r>
          </a:p>
          <a:p>
            <a:pPr marL="12700" marR="0" lvl="0" indent="0" algn="ctr" defTabSz="914400" eaLnBrk="1" fontAlgn="auto" latinLnBrk="0" hangingPunct="1">
              <a:lnSpc>
                <a:spcPct val="100000"/>
              </a:lnSpc>
              <a:spcBef>
                <a:spcPts val="105"/>
              </a:spcBef>
              <a:spcAft>
                <a:spcPts val="0"/>
              </a:spcAft>
              <a:buClrTx/>
              <a:buSzTx/>
              <a:buFontTx/>
              <a:buNone/>
              <a:tabLst/>
              <a:defRPr/>
            </a:pPr>
            <a:r>
              <a:rPr kumimoji="0" lang="en-US" sz="2900" b="1" i="0" u="none" strike="noStrike" kern="0" cap="none" spc="-25" normalizeH="0" baseline="0" noProof="0" dirty="0">
                <a:ln>
                  <a:noFill/>
                </a:ln>
                <a:solidFill>
                  <a:srgbClr val="1F497D">
                    <a:lumMod val="75000"/>
                  </a:srgbClr>
                </a:solidFill>
                <a:effectLst/>
                <a:uLnTx/>
                <a:uFillTx/>
                <a:latin typeface="Calibri"/>
                <a:cs typeface="Calibri"/>
              </a:rPr>
              <a:t>H. Lee Moffitt Cance Center</a:t>
            </a:r>
          </a:p>
          <a:p>
            <a:pPr marL="12700" marR="0" lvl="0" indent="0" algn="ctr" defTabSz="914400" eaLnBrk="1" fontAlgn="auto" latinLnBrk="0" hangingPunct="1">
              <a:lnSpc>
                <a:spcPct val="100000"/>
              </a:lnSpc>
              <a:spcBef>
                <a:spcPts val="105"/>
              </a:spcBef>
              <a:spcAft>
                <a:spcPts val="0"/>
              </a:spcAft>
              <a:buClrTx/>
              <a:buSzTx/>
              <a:buFontTx/>
              <a:buNone/>
              <a:tabLst/>
              <a:defRPr/>
            </a:pPr>
            <a:r>
              <a:rPr kumimoji="0" lang="en-US" sz="2900" b="1" i="0" u="none" strike="noStrike" kern="0" cap="none" spc="-25" normalizeH="0" baseline="0" noProof="0" dirty="0">
                <a:ln>
                  <a:noFill/>
                </a:ln>
                <a:solidFill>
                  <a:srgbClr val="1F497D">
                    <a:lumMod val="75000"/>
                  </a:srgbClr>
                </a:solidFill>
                <a:effectLst/>
                <a:uLnTx/>
                <a:uFillTx/>
                <a:latin typeface="Calibri"/>
                <a:cs typeface="Calibri"/>
              </a:rPr>
              <a:t>Tampa, Fl</a:t>
            </a:r>
            <a:endParaRPr kumimoji="0" sz="2900" b="0" i="0" u="none" strike="noStrike" kern="0" cap="none" spc="0" normalizeH="0" baseline="0" noProof="0" dirty="0">
              <a:ln>
                <a:noFill/>
              </a:ln>
              <a:solidFill>
                <a:srgbClr val="1F497D">
                  <a:lumMod val="75000"/>
                </a:srgbClr>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01128" y="-160994"/>
            <a:ext cx="10857230" cy="843280"/>
          </a:xfrm>
          <a:prstGeom prst="rect">
            <a:avLst/>
          </a:prstGeom>
        </p:spPr>
        <p:txBody>
          <a:bodyPr vert="horz" wrap="square" lIns="0" tIns="276217" rIns="0" bIns="0" rtlCol="0">
            <a:spAutoFit/>
          </a:bodyPr>
          <a:lstStyle/>
          <a:p>
            <a:pPr marL="530860">
              <a:lnSpc>
                <a:spcPct val="100000"/>
              </a:lnSpc>
              <a:spcBef>
                <a:spcPts val="100"/>
              </a:spcBef>
            </a:pPr>
            <a:r>
              <a:rPr sz="3600" spc="-20" dirty="0">
                <a:solidFill>
                  <a:schemeClr val="tx2">
                    <a:lumMod val="75000"/>
                  </a:schemeClr>
                </a:solidFill>
              </a:rPr>
              <a:t>FDA-</a:t>
            </a:r>
            <a:r>
              <a:rPr sz="3600" dirty="0">
                <a:solidFill>
                  <a:schemeClr val="tx2">
                    <a:lumMod val="75000"/>
                  </a:schemeClr>
                </a:solidFill>
              </a:rPr>
              <a:t>Approved</a:t>
            </a:r>
            <a:r>
              <a:rPr sz="3600" spc="-60" dirty="0">
                <a:solidFill>
                  <a:schemeClr val="tx2">
                    <a:lumMod val="75000"/>
                  </a:schemeClr>
                </a:solidFill>
              </a:rPr>
              <a:t> </a:t>
            </a:r>
            <a:r>
              <a:rPr sz="3600" dirty="0">
                <a:solidFill>
                  <a:schemeClr val="tx2">
                    <a:lumMod val="75000"/>
                  </a:schemeClr>
                </a:solidFill>
              </a:rPr>
              <a:t>Autologous</a:t>
            </a:r>
            <a:r>
              <a:rPr sz="3600" spc="-35" dirty="0">
                <a:solidFill>
                  <a:schemeClr val="tx2">
                    <a:lumMod val="75000"/>
                  </a:schemeClr>
                </a:solidFill>
              </a:rPr>
              <a:t> </a:t>
            </a:r>
            <a:r>
              <a:rPr sz="3600" dirty="0">
                <a:solidFill>
                  <a:schemeClr val="tx2">
                    <a:lumMod val="75000"/>
                  </a:schemeClr>
                </a:solidFill>
              </a:rPr>
              <a:t>CAR</a:t>
            </a:r>
            <a:r>
              <a:rPr sz="3600" spc="-85" dirty="0">
                <a:solidFill>
                  <a:schemeClr val="tx2">
                    <a:lumMod val="75000"/>
                  </a:schemeClr>
                </a:solidFill>
              </a:rPr>
              <a:t> </a:t>
            </a:r>
            <a:r>
              <a:rPr sz="3600" dirty="0">
                <a:solidFill>
                  <a:schemeClr val="tx2">
                    <a:lumMod val="75000"/>
                  </a:schemeClr>
                </a:solidFill>
              </a:rPr>
              <a:t>T</a:t>
            </a:r>
            <a:r>
              <a:rPr sz="3600" spc="-65" dirty="0">
                <a:solidFill>
                  <a:schemeClr val="tx2">
                    <a:lumMod val="75000"/>
                  </a:schemeClr>
                </a:solidFill>
              </a:rPr>
              <a:t> </a:t>
            </a:r>
            <a:r>
              <a:rPr sz="3600" dirty="0">
                <a:solidFill>
                  <a:schemeClr val="tx2">
                    <a:lumMod val="75000"/>
                  </a:schemeClr>
                </a:solidFill>
              </a:rPr>
              <a:t>Therapy</a:t>
            </a:r>
            <a:r>
              <a:rPr sz="3600" spc="-85" dirty="0">
                <a:solidFill>
                  <a:schemeClr val="tx2">
                    <a:lumMod val="75000"/>
                  </a:schemeClr>
                </a:solidFill>
              </a:rPr>
              <a:t> </a:t>
            </a:r>
            <a:r>
              <a:rPr sz="3600" dirty="0">
                <a:solidFill>
                  <a:schemeClr val="tx2">
                    <a:lumMod val="75000"/>
                  </a:schemeClr>
                </a:solidFill>
              </a:rPr>
              <a:t>for</a:t>
            </a:r>
            <a:r>
              <a:rPr sz="3600" spc="-80" dirty="0">
                <a:solidFill>
                  <a:schemeClr val="tx2">
                    <a:lumMod val="75000"/>
                  </a:schemeClr>
                </a:solidFill>
              </a:rPr>
              <a:t> </a:t>
            </a:r>
            <a:r>
              <a:rPr sz="3600" dirty="0">
                <a:solidFill>
                  <a:schemeClr val="tx2">
                    <a:lumMod val="75000"/>
                  </a:schemeClr>
                </a:solidFill>
              </a:rPr>
              <a:t>R/R</a:t>
            </a:r>
            <a:r>
              <a:rPr sz="3600" spc="-70" dirty="0">
                <a:solidFill>
                  <a:schemeClr val="tx2">
                    <a:lumMod val="75000"/>
                  </a:schemeClr>
                </a:solidFill>
              </a:rPr>
              <a:t> </a:t>
            </a:r>
            <a:r>
              <a:rPr sz="3600" spc="-25" dirty="0">
                <a:solidFill>
                  <a:schemeClr val="tx2">
                    <a:lumMod val="75000"/>
                  </a:schemeClr>
                </a:solidFill>
              </a:rPr>
              <a:t>MM</a:t>
            </a:r>
            <a:endParaRPr sz="3600" dirty="0">
              <a:solidFill>
                <a:schemeClr val="tx2">
                  <a:lumMod val="75000"/>
                </a:schemeClr>
              </a:solidFill>
            </a:endParaRPr>
          </a:p>
        </p:txBody>
      </p:sp>
      <p:sp>
        <p:nvSpPr>
          <p:cNvPr id="3" name="object 3"/>
          <p:cNvSpPr txBox="1"/>
          <p:nvPr/>
        </p:nvSpPr>
        <p:spPr>
          <a:xfrm>
            <a:off x="516824" y="3696155"/>
            <a:ext cx="11156315" cy="2265680"/>
          </a:xfrm>
          <a:prstGeom prst="rect">
            <a:avLst/>
          </a:prstGeom>
        </p:spPr>
        <p:txBody>
          <a:bodyPr vert="horz" wrap="square" lIns="0" tIns="12700" rIns="0" bIns="0" rtlCol="0">
            <a:spAutoFit/>
          </a:bodyPr>
          <a:lstStyle/>
          <a:p>
            <a:pPr marL="1972310" marR="1967230" lvl="0" indent="0" algn="ctr"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Initial</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approvals:</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patients</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with</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R/R</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MM</a:t>
            </a:r>
            <a:r>
              <a:rPr kumimoji="0" sz="2400" b="1" i="0" u="none" strike="noStrike" kern="0" cap="none" spc="-6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after</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≥4</a:t>
            </a:r>
            <a:r>
              <a:rPr kumimoji="0" sz="2400" b="1" i="0" u="heavy" strike="noStrike" kern="0" cap="none" spc="-55" normalizeH="0" baseline="0" noProof="0" dirty="0">
                <a:ln>
                  <a:noFill/>
                </a:ln>
                <a:solidFill>
                  <a:sysClr val="windowText" lastClr="000000"/>
                </a:solidFill>
                <a:effectLst/>
                <a:uLnTx/>
                <a:uFill>
                  <a:solidFill>
                    <a:srgbClr val="000000"/>
                  </a:solidFill>
                </a:uFill>
                <a:latin typeface="Calibri"/>
                <a:cs typeface="Calibri"/>
              </a:rPr>
              <a:t> </a:t>
            </a:r>
            <a:r>
              <a:rPr kumimoji="0" sz="2400" b="1"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prior</a:t>
            </a:r>
            <a:r>
              <a:rPr kumimoji="0" sz="2400" b="1" i="0" u="heavy" strike="noStrike" kern="0" cap="none" spc="-60" normalizeH="0" baseline="0" noProof="0" dirty="0">
                <a:ln>
                  <a:noFill/>
                </a:ln>
                <a:solidFill>
                  <a:sysClr val="windowText" lastClr="000000"/>
                </a:solidFill>
                <a:effectLst/>
                <a:uLnTx/>
                <a:uFill>
                  <a:solidFill>
                    <a:srgbClr val="000000"/>
                  </a:solidFill>
                </a:uFill>
                <a:latin typeface="Calibri"/>
                <a:cs typeface="Calibri"/>
              </a:rPr>
              <a:t> </a:t>
            </a:r>
            <a:r>
              <a:rPr kumimoji="0" sz="2400" b="1" i="0" u="heavy" strike="noStrike" kern="0" cap="none" spc="-20" normalizeH="0" baseline="0" noProof="0" dirty="0">
                <a:ln>
                  <a:noFill/>
                </a:ln>
                <a:solidFill>
                  <a:sysClr val="windowText" lastClr="000000"/>
                </a:solidFill>
                <a:effectLst/>
                <a:uLnTx/>
                <a:uFill>
                  <a:solidFill>
                    <a:srgbClr val="000000"/>
                  </a:solidFill>
                </a:uFill>
                <a:latin typeface="Calibri"/>
                <a:cs typeface="Calibri"/>
              </a:rPr>
              <a:t>LOT</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including</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IMiD,</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PI,</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anti-</a:t>
            </a:r>
            <a:r>
              <a:rPr kumimoji="0" sz="2400" b="1" i="0" u="none" strike="noStrike" kern="0" cap="none" spc="0" normalizeH="0" baseline="0" noProof="0" dirty="0">
                <a:ln>
                  <a:noFill/>
                </a:ln>
                <a:solidFill>
                  <a:sysClr val="windowText" lastClr="000000"/>
                </a:solidFill>
                <a:effectLst/>
                <a:uLnTx/>
                <a:uFillTx/>
                <a:latin typeface="Calibri"/>
                <a:cs typeface="Calibri"/>
              </a:rPr>
              <a:t>CD38</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mAb.</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600"/>
              </a:spcBef>
              <a:spcAft>
                <a:spcPts val="0"/>
              </a:spcAft>
              <a:buClrTx/>
              <a:buSzTx/>
              <a:buFontTx/>
              <a:buNone/>
              <a:tabLst/>
              <a:defRPr/>
            </a:pPr>
            <a:r>
              <a:rPr kumimoji="0" sz="2400" b="1" i="0" u="none" strike="noStrike" kern="0" cap="none" spc="0" normalizeH="0" baseline="0" noProof="0" dirty="0">
                <a:ln>
                  <a:noFill/>
                </a:ln>
                <a:solidFill>
                  <a:srgbClr val="C00000"/>
                </a:solidFill>
                <a:effectLst/>
                <a:uLnTx/>
                <a:uFillTx/>
                <a:latin typeface="Calibri"/>
                <a:cs typeface="Calibri"/>
              </a:rPr>
              <a:t>Expanded</a:t>
            </a:r>
            <a:r>
              <a:rPr kumimoji="0" sz="2400" b="1" i="0" u="none" strike="noStrike" kern="0" cap="none" spc="-60" normalizeH="0" baseline="0" noProof="0" dirty="0">
                <a:ln>
                  <a:noFill/>
                </a:ln>
                <a:solidFill>
                  <a:srgbClr val="C00000"/>
                </a:solidFill>
                <a:effectLst/>
                <a:uLnTx/>
                <a:uFillTx/>
                <a:latin typeface="Calibri"/>
                <a:cs typeface="Calibri"/>
              </a:rPr>
              <a:t> </a:t>
            </a:r>
            <a:r>
              <a:rPr kumimoji="0" sz="2400" b="1" i="0" u="none" strike="noStrike" kern="0" cap="none" spc="0" normalizeH="0" baseline="0" noProof="0" dirty="0">
                <a:ln>
                  <a:noFill/>
                </a:ln>
                <a:solidFill>
                  <a:srgbClr val="C00000"/>
                </a:solidFill>
                <a:effectLst/>
                <a:uLnTx/>
                <a:uFillTx/>
                <a:latin typeface="Calibri"/>
                <a:cs typeface="Calibri"/>
              </a:rPr>
              <a:t>indications</a:t>
            </a:r>
            <a:r>
              <a:rPr kumimoji="0" sz="2400" b="1" i="0" u="none" strike="noStrike" kern="0" cap="none" spc="-60" normalizeH="0" baseline="0" noProof="0" dirty="0">
                <a:ln>
                  <a:noFill/>
                </a:ln>
                <a:solidFill>
                  <a:srgbClr val="C00000"/>
                </a:solidFill>
                <a:effectLst/>
                <a:uLnTx/>
                <a:uFillTx/>
                <a:latin typeface="Calibri"/>
                <a:cs typeface="Calibri"/>
              </a:rPr>
              <a:t> </a:t>
            </a:r>
            <a:r>
              <a:rPr kumimoji="0" sz="2400" b="1" i="0" u="none" strike="noStrike" kern="0" cap="none" spc="-10" normalizeH="0" baseline="0" noProof="0" dirty="0">
                <a:ln>
                  <a:noFill/>
                </a:ln>
                <a:solidFill>
                  <a:srgbClr val="C00000"/>
                </a:solidFill>
                <a:effectLst/>
                <a:uLnTx/>
                <a:uFillTx/>
                <a:latin typeface="Calibri"/>
                <a:cs typeface="Calibri"/>
              </a:rPr>
              <a:t>granted</a:t>
            </a:r>
            <a:r>
              <a:rPr kumimoji="0" sz="2400" b="1" i="0" u="none" strike="noStrike" kern="0" cap="none" spc="-70" normalizeH="0" baseline="0" noProof="0" dirty="0">
                <a:ln>
                  <a:noFill/>
                </a:ln>
                <a:solidFill>
                  <a:srgbClr val="C00000"/>
                </a:solidFill>
                <a:effectLst/>
                <a:uLnTx/>
                <a:uFillTx/>
                <a:latin typeface="Calibri"/>
                <a:cs typeface="Calibri"/>
              </a:rPr>
              <a:t> </a:t>
            </a:r>
            <a:r>
              <a:rPr kumimoji="0" sz="2400" b="1" i="0" u="none" strike="noStrike" kern="0" cap="none" spc="0" normalizeH="0" baseline="0" noProof="0" dirty="0">
                <a:ln>
                  <a:noFill/>
                </a:ln>
                <a:solidFill>
                  <a:srgbClr val="C00000"/>
                </a:solidFill>
                <a:effectLst/>
                <a:uLnTx/>
                <a:uFillTx/>
                <a:latin typeface="Calibri"/>
                <a:cs typeface="Calibri"/>
              </a:rPr>
              <a:t>(April</a:t>
            </a:r>
            <a:r>
              <a:rPr kumimoji="0" sz="2400" b="1" i="0" u="none" strike="noStrike" kern="0" cap="none" spc="-65" normalizeH="0" baseline="0" noProof="0" dirty="0">
                <a:ln>
                  <a:noFill/>
                </a:ln>
                <a:solidFill>
                  <a:srgbClr val="C00000"/>
                </a:solidFill>
                <a:effectLst/>
                <a:uLnTx/>
                <a:uFillTx/>
                <a:latin typeface="Calibri"/>
                <a:cs typeface="Calibri"/>
              </a:rPr>
              <a:t> </a:t>
            </a:r>
            <a:r>
              <a:rPr kumimoji="0" sz="2400" b="1" i="0" u="none" strike="noStrike" kern="0" cap="none" spc="-10" normalizeH="0" baseline="0" noProof="0" dirty="0">
                <a:ln>
                  <a:noFill/>
                </a:ln>
                <a:solidFill>
                  <a:srgbClr val="C00000"/>
                </a:solidFill>
                <a:effectLst/>
                <a:uLnTx/>
                <a:uFillTx/>
                <a:latin typeface="Calibri"/>
                <a:cs typeface="Calibri"/>
              </a:rPr>
              <a:t>2024):</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12700" marR="5080" lvl="0" indent="-635" algn="ctr" defTabSz="914400" eaLnBrk="1" fontAlgn="auto" latinLnBrk="0" hangingPunct="1">
              <a:lnSpc>
                <a:spcPct val="100000"/>
              </a:lnSpc>
              <a:spcBef>
                <a:spcPts val="2640"/>
              </a:spcBef>
              <a:spcAft>
                <a:spcPts val="0"/>
              </a:spcAft>
              <a:buClrTx/>
              <a:buSzTx/>
              <a:buFontTx/>
              <a:buNone/>
              <a:tabLst/>
              <a:defRPr/>
            </a:pPr>
            <a:r>
              <a:rPr kumimoji="0" sz="2400" b="1" i="0" u="none" strike="noStrike" kern="0" cap="none" spc="-10" normalizeH="0" baseline="0" noProof="0" dirty="0">
                <a:ln>
                  <a:noFill/>
                </a:ln>
                <a:solidFill>
                  <a:srgbClr val="E1471D"/>
                </a:solidFill>
                <a:effectLst/>
                <a:uLnTx/>
                <a:uFillTx/>
                <a:latin typeface="Calibri"/>
                <a:cs typeface="Calibri"/>
              </a:rPr>
              <a:t>ide-</a:t>
            </a:r>
            <a:r>
              <a:rPr kumimoji="0" sz="2400" b="1" i="0" u="none" strike="noStrike" kern="0" cap="none" spc="0" normalizeH="0" baseline="0" noProof="0" dirty="0">
                <a:ln>
                  <a:noFill/>
                </a:ln>
                <a:solidFill>
                  <a:srgbClr val="E1471D"/>
                </a:solidFill>
                <a:effectLst/>
                <a:uLnTx/>
                <a:uFillTx/>
                <a:latin typeface="Calibri"/>
                <a:cs typeface="Calibri"/>
              </a:rPr>
              <a:t>cel</a:t>
            </a:r>
            <a:r>
              <a:rPr kumimoji="0" sz="2400" b="1" i="0" u="none" strike="noStrike" kern="0" cap="none" spc="-35" normalizeH="0" baseline="0" noProof="0" dirty="0">
                <a:ln>
                  <a:noFill/>
                </a:ln>
                <a:solidFill>
                  <a:srgbClr val="E1471D"/>
                </a:solidFill>
                <a:effectLst/>
                <a:uLnTx/>
                <a:uFillTx/>
                <a:latin typeface="Calibri"/>
                <a:cs typeface="Calibri"/>
              </a:rPr>
              <a:t> </a:t>
            </a:r>
            <a:r>
              <a:rPr kumimoji="0" sz="2400" b="1" i="0" u="none" strike="noStrike" kern="0" cap="none" spc="0" normalizeH="0" baseline="0" noProof="0" dirty="0">
                <a:ln>
                  <a:noFill/>
                </a:ln>
                <a:solidFill>
                  <a:srgbClr val="E1471D"/>
                </a:solidFill>
                <a:effectLst/>
                <a:uLnTx/>
                <a:uFillTx/>
                <a:latin typeface="Calibri"/>
                <a:cs typeface="Calibri"/>
              </a:rPr>
              <a:t>after</a:t>
            </a:r>
            <a:r>
              <a:rPr kumimoji="0" sz="2400" b="1" i="0" u="none" strike="noStrike" kern="0" cap="none" spc="-35" normalizeH="0" baseline="0" noProof="0" dirty="0">
                <a:ln>
                  <a:noFill/>
                </a:ln>
                <a:solidFill>
                  <a:srgbClr val="E1471D"/>
                </a:solidFill>
                <a:effectLst/>
                <a:uLnTx/>
                <a:uFillTx/>
                <a:latin typeface="Calibri"/>
                <a:cs typeface="Calibri"/>
              </a:rPr>
              <a:t> </a:t>
            </a:r>
            <a:r>
              <a:rPr kumimoji="0" sz="2400" b="0" i="0" u="heavy" strike="noStrike" kern="0" cap="none" spc="0" normalizeH="0" baseline="0" noProof="0" dirty="0">
                <a:ln>
                  <a:noFill/>
                </a:ln>
                <a:solidFill>
                  <a:srgbClr val="E1471D"/>
                </a:solidFill>
                <a:effectLst/>
                <a:uLnTx/>
                <a:uFill>
                  <a:solidFill>
                    <a:srgbClr val="E1471D"/>
                  </a:solidFill>
                </a:uFill>
                <a:latin typeface="Calibri"/>
                <a:cs typeface="Calibri"/>
              </a:rPr>
              <a:t>≥</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2</a:t>
            </a:r>
            <a:r>
              <a:rPr kumimoji="0" sz="2400" b="1" i="0" u="heavy" strike="noStrike" kern="0" cap="none" spc="-40" normalizeH="0" baseline="0" noProof="0" dirty="0">
                <a:ln>
                  <a:noFill/>
                </a:ln>
                <a:solidFill>
                  <a:srgbClr val="E1471D"/>
                </a:solidFill>
                <a:effectLst/>
                <a:uLnTx/>
                <a:uFill>
                  <a:solidFill>
                    <a:srgbClr val="E1471D"/>
                  </a:solidFill>
                </a:uFill>
                <a:latin typeface="Calibri"/>
                <a:cs typeface="Calibri"/>
              </a:rPr>
              <a:t> </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prior</a:t>
            </a:r>
            <a:r>
              <a:rPr kumimoji="0" sz="2400" b="1" i="0" u="heavy" strike="noStrike" kern="0" cap="none" spc="-45" normalizeH="0" baseline="0" noProof="0" dirty="0">
                <a:ln>
                  <a:noFill/>
                </a:ln>
                <a:solidFill>
                  <a:srgbClr val="E1471D"/>
                </a:solidFill>
                <a:effectLst/>
                <a:uLnTx/>
                <a:uFill>
                  <a:solidFill>
                    <a:srgbClr val="E1471D"/>
                  </a:solidFill>
                </a:uFill>
                <a:latin typeface="Calibri"/>
                <a:cs typeface="Calibri"/>
              </a:rPr>
              <a:t> </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LOT</a:t>
            </a:r>
            <a:r>
              <a:rPr kumimoji="0" sz="2400" b="1" i="0" u="none" strike="noStrike" kern="0" cap="none" spc="-4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including</a:t>
            </a:r>
            <a:r>
              <a:rPr kumimoji="0" sz="2400" b="0" i="0" u="none" strike="noStrike" kern="0" cap="none" spc="-4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a:t>
            </a:r>
            <a:r>
              <a:rPr kumimoji="0" sz="2400" b="0" i="0" u="none" strike="noStrike" kern="0" cap="none" spc="-4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IMiD,</a:t>
            </a:r>
            <a:r>
              <a:rPr kumimoji="0" sz="2400" b="0" i="0" u="none" strike="noStrike" kern="0" cap="none" spc="-4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PI,</a:t>
            </a:r>
            <a:r>
              <a:rPr kumimoji="0" sz="2400" b="0" i="0" u="none" strike="noStrike" kern="0" cap="none" spc="-3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and</a:t>
            </a:r>
            <a:r>
              <a:rPr kumimoji="0" sz="2400" b="0" i="0" u="none" strike="noStrike" kern="0" cap="none" spc="-3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20" normalizeH="0" baseline="0" noProof="0" dirty="0">
                <a:ln>
                  <a:noFill/>
                </a:ln>
                <a:solidFill>
                  <a:srgbClr val="E1471D"/>
                </a:solidFill>
                <a:effectLst/>
                <a:uLnTx/>
                <a:uFillTx/>
                <a:latin typeface="Calibri"/>
                <a:cs typeface="Calibri"/>
              </a:rPr>
              <a:t>anti-</a:t>
            </a:r>
            <a:r>
              <a:rPr kumimoji="0" sz="2400" b="0" i="0" u="none" strike="noStrike" kern="0" cap="none" spc="0" normalizeH="0" baseline="0" noProof="0" dirty="0">
                <a:ln>
                  <a:noFill/>
                </a:ln>
                <a:solidFill>
                  <a:srgbClr val="E1471D"/>
                </a:solidFill>
                <a:effectLst/>
                <a:uLnTx/>
                <a:uFillTx/>
                <a:latin typeface="Calibri"/>
                <a:cs typeface="Calibri"/>
              </a:rPr>
              <a:t>CD38</a:t>
            </a:r>
            <a:r>
              <a:rPr kumimoji="0" sz="2400" b="0" i="0" u="none" strike="noStrike" kern="0" cap="none" spc="-5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mAb</a:t>
            </a:r>
            <a:r>
              <a:rPr kumimoji="0" sz="2400" b="0" i="0" u="none" strike="noStrike" kern="0" cap="none" spc="-45" normalizeH="0" baseline="0" noProof="0" dirty="0">
                <a:ln>
                  <a:noFill/>
                </a:ln>
                <a:solidFill>
                  <a:srgbClr val="E1471D"/>
                </a:solidFill>
                <a:effectLst/>
                <a:uLnTx/>
                <a:uFillTx/>
                <a:latin typeface="Calibri"/>
                <a:cs typeface="Calibri"/>
              </a:rPr>
              <a:t> </a:t>
            </a:r>
            <a:r>
              <a:rPr kumimoji="0" sz="2400" b="0" i="0" u="none" strike="noStrike" kern="0" cap="none" spc="-10" normalizeH="0" baseline="0" noProof="0" dirty="0">
                <a:ln>
                  <a:noFill/>
                </a:ln>
                <a:solidFill>
                  <a:srgbClr val="E1471D"/>
                </a:solidFill>
                <a:effectLst/>
                <a:uLnTx/>
                <a:uFillTx/>
                <a:latin typeface="Calibri"/>
                <a:cs typeface="Calibri"/>
              </a:rPr>
              <a:t>(KarMMa-</a:t>
            </a:r>
            <a:r>
              <a:rPr kumimoji="0" sz="2400" b="0" i="0" u="none" strike="noStrike" kern="0" cap="none" spc="0" normalizeH="0" baseline="0" noProof="0" dirty="0">
                <a:ln>
                  <a:noFill/>
                </a:ln>
                <a:solidFill>
                  <a:srgbClr val="E1471D"/>
                </a:solidFill>
                <a:effectLst/>
                <a:uLnTx/>
                <a:uFillTx/>
                <a:latin typeface="Calibri"/>
                <a:cs typeface="Calibri"/>
              </a:rPr>
              <a:t>3)</a:t>
            </a:r>
            <a:r>
              <a:rPr kumimoji="0" sz="2400" b="0" i="0" u="none" strike="noStrike" kern="0" cap="none" spc="-50" normalizeH="0" baseline="0" noProof="0" dirty="0">
                <a:ln>
                  <a:noFill/>
                </a:ln>
                <a:solidFill>
                  <a:srgbClr val="E1471D"/>
                </a:solidFill>
                <a:effectLst/>
                <a:uLnTx/>
                <a:uFillTx/>
                <a:latin typeface="Calibri"/>
                <a:cs typeface="Calibri"/>
              </a:rPr>
              <a:t> </a:t>
            </a:r>
            <a:r>
              <a:rPr kumimoji="0" sz="2400" b="0" i="0" u="none" strike="noStrike" kern="0" cap="none" spc="-25" normalizeH="0" baseline="0" noProof="0" dirty="0">
                <a:ln>
                  <a:noFill/>
                </a:ln>
                <a:solidFill>
                  <a:srgbClr val="E1471D"/>
                </a:solidFill>
                <a:effectLst/>
                <a:uLnTx/>
                <a:uFillTx/>
                <a:latin typeface="Calibri"/>
                <a:cs typeface="Calibri"/>
              </a:rPr>
              <a:t>and </a:t>
            </a:r>
            <a:r>
              <a:rPr kumimoji="0" sz="2400" b="1" i="0" u="none" strike="noStrike" kern="0" cap="none" spc="-20" normalizeH="0" baseline="0" noProof="0" dirty="0">
                <a:ln>
                  <a:noFill/>
                </a:ln>
                <a:solidFill>
                  <a:srgbClr val="E1471D"/>
                </a:solidFill>
                <a:effectLst/>
                <a:uLnTx/>
                <a:uFillTx/>
                <a:latin typeface="Calibri"/>
                <a:cs typeface="Calibri"/>
              </a:rPr>
              <a:t>cilta-</a:t>
            </a:r>
            <a:r>
              <a:rPr kumimoji="0" sz="2400" b="1" i="0" u="none" strike="noStrike" kern="0" cap="none" spc="0" normalizeH="0" baseline="0" noProof="0" dirty="0">
                <a:ln>
                  <a:noFill/>
                </a:ln>
                <a:solidFill>
                  <a:srgbClr val="E1471D"/>
                </a:solidFill>
                <a:effectLst/>
                <a:uLnTx/>
                <a:uFillTx/>
                <a:latin typeface="Calibri"/>
                <a:cs typeface="Calibri"/>
              </a:rPr>
              <a:t>cel</a:t>
            </a:r>
            <a:r>
              <a:rPr kumimoji="0" sz="2400" b="1" i="0" u="none" strike="noStrike" kern="0" cap="none" spc="-30" normalizeH="0" baseline="0" noProof="0" dirty="0">
                <a:ln>
                  <a:noFill/>
                </a:ln>
                <a:solidFill>
                  <a:srgbClr val="E1471D"/>
                </a:solidFill>
                <a:effectLst/>
                <a:uLnTx/>
                <a:uFillTx/>
                <a:latin typeface="Calibri"/>
                <a:cs typeface="Calibri"/>
              </a:rPr>
              <a:t> </a:t>
            </a:r>
            <a:r>
              <a:rPr kumimoji="0" sz="2400" b="1" i="0" u="none" strike="noStrike" kern="0" cap="none" spc="0" normalizeH="0" baseline="0" noProof="0" dirty="0">
                <a:ln>
                  <a:noFill/>
                </a:ln>
                <a:solidFill>
                  <a:srgbClr val="E1471D"/>
                </a:solidFill>
                <a:effectLst/>
                <a:uLnTx/>
                <a:uFillTx/>
                <a:latin typeface="Calibri"/>
                <a:cs typeface="Calibri"/>
              </a:rPr>
              <a:t>after</a:t>
            </a:r>
            <a:r>
              <a:rPr kumimoji="0" sz="2400" b="1" i="0" u="none" strike="noStrike" kern="0" cap="none" spc="-30" normalizeH="0" baseline="0" noProof="0" dirty="0">
                <a:ln>
                  <a:noFill/>
                </a:ln>
                <a:solidFill>
                  <a:srgbClr val="E1471D"/>
                </a:solidFill>
                <a:effectLst/>
                <a:uLnTx/>
                <a:uFillTx/>
                <a:latin typeface="Calibri"/>
                <a:cs typeface="Calibri"/>
              </a:rPr>
              <a:t> </a:t>
            </a:r>
            <a:r>
              <a:rPr kumimoji="0" sz="2400" b="0" i="0" u="heavy" strike="noStrike" kern="0" cap="none" spc="0" normalizeH="0" baseline="0" noProof="0" dirty="0">
                <a:ln>
                  <a:noFill/>
                </a:ln>
                <a:solidFill>
                  <a:srgbClr val="E1471D"/>
                </a:solidFill>
                <a:effectLst/>
                <a:uLnTx/>
                <a:uFill>
                  <a:solidFill>
                    <a:srgbClr val="E1471D"/>
                  </a:solidFill>
                </a:uFill>
                <a:latin typeface="Calibri"/>
                <a:cs typeface="Calibri"/>
              </a:rPr>
              <a:t>≥</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1</a:t>
            </a:r>
            <a:r>
              <a:rPr kumimoji="0" sz="2400" b="1" i="0" u="heavy" strike="noStrike" kern="0" cap="none" spc="-35" normalizeH="0" baseline="0" noProof="0" dirty="0">
                <a:ln>
                  <a:noFill/>
                </a:ln>
                <a:solidFill>
                  <a:srgbClr val="E1471D"/>
                </a:solidFill>
                <a:effectLst/>
                <a:uLnTx/>
                <a:uFill>
                  <a:solidFill>
                    <a:srgbClr val="E1471D"/>
                  </a:solidFill>
                </a:uFill>
                <a:latin typeface="Calibri"/>
                <a:cs typeface="Calibri"/>
              </a:rPr>
              <a:t> </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prior</a:t>
            </a:r>
            <a:r>
              <a:rPr kumimoji="0" sz="2400" b="1" i="0" u="heavy" strike="noStrike" kern="0" cap="none" spc="-40" normalizeH="0" baseline="0" noProof="0" dirty="0">
                <a:ln>
                  <a:noFill/>
                </a:ln>
                <a:solidFill>
                  <a:srgbClr val="E1471D"/>
                </a:solidFill>
                <a:effectLst/>
                <a:uLnTx/>
                <a:uFill>
                  <a:solidFill>
                    <a:srgbClr val="E1471D"/>
                  </a:solidFill>
                </a:uFill>
                <a:latin typeface="Calibri"/>
                <a:cs typeface="Calibri"/>
              </a:rPr>
              <a:t> </a:t>
            </a:r>
            <a:r>
              <a:rPr kumimoji="0" sz="2400" b="1" i="0" u="heavy" strike="noStrike" kern="0" cap="none" spc="0" normalizeH="0" baseline="0" noProof="0" dirty="0">
                <a:ln>
                  <a:noFill/>
                </a:ln>
                <a:solidFill>
                  <a:srgbClr val="E1471D"/>
                </a:solidFill>
                <a:effectLst/>
                <a:uLnTx/>
                <a:uFill>
                  <a:solidFill>
                    <a:srgbClr val="E1471D"/>
                  </a:solidFill>
                </a:uFill>
                <a:latin typeface="Calibri"/>
                <a:cs typeface="Calibri"/>
              </a:rPr>
              <a:t>LOT</a:t>
            </a:r>
            <a:r>
              <a:rPr kumimoji="0" sz="2400" b="1" i="0" u="none" strike="noStrike" kern="0" cap="none" spc="-4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including</a:t>
            </a:r>
            <a:r>
              <a:rPr kumimoji="0" sz="2400" b="0" i="0" u="none" strike="noStrike" kern="0" cap="none" spc="-4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a:t>
            </a:r>
            <a:r>
              <a:rPr kumimoji="0" sz="2400" b="0" i="0" u="none" strike="noStrike" kern="0" cap="none" spc="-3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PI</a:t>
            </a:r>
            <a:r>
              <a:rPr kumimoji="0" sz="2400" b="0" i="0" u="none" strike="noStrike" kern="0" cap="none" spc="-35"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and</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IMiD</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and</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10" normalizeH="0" baseline="0" noProof="0" dirty="0">
                <a:ln>
                  <a:noFill/>
                </a:ln>
                <a:solidFill>
                  <a:srgbClr val="E1471D"/>
                </a:solidFill>
                <a:effectLst/>
                <a:uLnTx/>
                <a:uFillTx/>
                <a:latin typeface="Calibri"/>
                <a:cs typeface="Calibri"/>
              </a:rPr>
              <a:t>refractory</a:t>
            </a:r>
            <a:r>
              <a:rPr kumimoji="0" sz="2400" b="0" i="0" u="none" strike="noStrike" kern="0" cap="none" spc="-3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to</a:t>
            </a:r>
            <a:r>
              <a:rPr kumimoji="0" sz="2400" b="0" i="0" u="none" strike="noStrike" kern="0" cap="none" spc="-50" normalizeH="0" baseline="0" noProof="0" dirty="0">
                <a:ln>
                  <a:noFill/>
                </a:ln>
                <a:solidFill>
                  <a:srgbClr val="E1471D"/>
                </a:solidFill>
                <a:effectLst/>
                <a:uLnTx/>
                <a:uFillTx/>
                <a:latin typeface="Calibri"/>
                <a:cs typeface="Calibri"/>
              </a:rPr>
              <a:t> </a:t>
            </a:r>
            <a:r>
              <a:rPr kumimoji="0" sz="2400" b="0" i="0" u="none" strike="noStrike" kern="0" cap="none" spc="0" normalizeH="0" baseline="0" noProof="0" dirty="0">
                <a:ln>
                  <a:noFill/>
                </a:ln>
                <a:solidFill>
                  <a:srgbClr val="E1471D"/>
                </a:solidFill>
                <a:effectLst/>
                <a:uLnTx/>
                <a:uFillTx/>
                <a:latin typeface="Calibri"/>
                <a:cs typeface="Calibri"/>
              </a:rPr>
              <a:t>len</a:t>
            </a:r>
            <a:r>
              <a:rPr kumimoji="0" sz="2400" b="0" i="0" u="none" strike="noStrike" kern="0" cap="none" spc="-35" normalizeH="0" baseline="0" noProof="0" dirty="0">
                <a:ln>
                  <a:noFill/>
                </a:ln>
                <a:solidFill>
                  <a:srgbClr val="E1471D"/>
                </a:solidFill>
                <a:effectLst/>
                <a:uLnTx/>
                <a:uFillTx/>
                <a:latin typeface="Calibri"/>
                <a:cs typeface="Calibri"/>
              </a:rPr>
              <a:t> </a:t>
            </a:r>
            <a:r>
              <a:rPr kumimoji="0" sz="2400" b="0" i="0" u="none" strike="noStrike" kern="0" cap="none" spc="-20" normalizeH="0" baseline="0" noProof="0" dirty="0">
                <a:ln>
                  <a:noFill/>
                </a:ln>
                <a:solidFill>
                  <a:srgbClr val="E1471D"/>
                </a:solidFill>
                <a:effectLst/>
                <a:uLnTx/>
                <a:uFillTx/>
                <a:latin typeface="Calibri"/>
                <a:cs typeface="Calibri"/>
              </a:rPr>
              <a:t>(CARTITUDE-</a:t>
            </a:r>
            <a:r>
              <a:rPr kumimoji="0" sz="2400" b="0" i="0" u="none" strike="noStrike" kern="0" cap="none" spc="-25" normalizeH="0" baseline="0" noProof="0" dirty="0">
                <a:ln>
                  <a:noFill/>
                </a:ln>
                <a:solidFill>
                  <a:srgbClr val="E1471D"/>
                </a:solidFill>
                <a:effectLst/>
                <a:uLnTx/>
                <a:uFillTx/>
                <a:latin typeface="Calibri"/>
                <a:cs typeface="Calibri"/>
              </a:rPr>
              <a:t>4).</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 name="object 4"/>
          <p:cNvSpPr/>
          <p:nvPr/>
        </p:nvSpPr>
        <p:spPr>
          <a:xfrm>
            <a:off x="325784" y="3505582"/>
            <a:ext cx="11442011" cy="2646827"/>
          </a:xfrm>
          <a:custGeom>
            <a:avLst/>
            <a:gdLst/>
            <a:ahLst/>
            <a:cxnLst/>
            <a:rect l="l" t="t" r="r" b="b"/>
            <a:pathLst>
              <a:path w="11380470" h="4145279">
                <a:moveTo>
                  <a:pt x="0" y="690879"/>
                </a:moveTo>
                <a:lnTo>
                  <a:pt x="1593" y="643578"/>
                </a:lnTo>
                <a:lnTo>
                  <a:pt x="6306" y="597132"/>
                </a:lnTo>
                <a:lnTo>
                  <a:pt x="14035" y="551644"/>
                </a:lnTo>
                <a:lnTo>
                  <a:pt x="24678" y="507218"/>
                </a:lnTo>
                <a:lnTo>
                  <a:pt x="38131" y="463955"/>
                </a:lnTo>
                <a:lnTo>
                  <a:pt x="54291" y="421959"/>
                </a:lnTo>
                <a:lnTo>
                  <a:pt x="73056" y="381334"/>
                </a:lnTo>
                <a:lnTo>
                  <a:pt x="94322" y="342181"/>
                </a:lnTo>
                <a:lnTo>
                  <a:pt x="117988" y="304604"/>
                </a:lnTo>
                <a:lnTo>
                  <a:pt x="143949" y="268705"/>
                </a:lnTo>
                <a:lnTo>
                  <a:pt x="172104" y="234588"/>
                </a:lnTo>
                <a:lnTo>
                  <a:pt x="202349" y="202355"/>
                </a:lnTo>
                <a:lnTo>
                  <a:pt x="234581" y="172109"/>
                </a:lnTo>
                <a:lnTo>
                  <a:pt x="268697" y="143954"/>
                </a:lnTo>
                <a:lnTo>
                  <a:pt x="304595" y="117992"/>
                </a:lnTo>
                <a:lnTo>
                  <a:pt x="342171" y="94326"/>
                </a:lnTo>
                <a:lnTo>
                  <a:pt x="381324" y="73058"/>
                </a:lnTo>
                <a:lnTo>
                  <a:pt x="421949" y="54293"/>
                </a:lnTo>
                <a:lnTo>
                  <a:pt x="463944" y="38132"/>
                </a:lnTo>
                <a:lnTo>
                  <a:pt x="507206" y="24679"/>
                </a:lnTo>
                <a:lnTo>
                  <a:pt x="551632" y="14036"/>
                </a:lnTo>
                <a:lnTo>
                  <a:pt x="597120" y="6306"/>
                </a:lnTo>
                <a:lnTo>
                  <a:pt x="643565" y="1593"/>
                </a:lnTo>
                <a:lnTo>
                  <a:pt x="690867" y="0"/>
                </a:lnTo>
                <a:lnTo>
                  <a:pt x="10689475" y="0"/>
                </a:lnTo>
                <a:lnTo>
                  <a:pt x="10736777" y="1593"/>
                </a:lnTo>
                <a:lnTo>
                  <a:pt x="10783223" y="6306"/>
                </a:lnTo>
                <a:lnTo>
                  <a:pt x="10828711" y="14036"/>
                </a:lnTo>
                <a:lnTo>
                  <a:pt x="10873137" y="24679"/>
                </a:lnTo>
                <a:lnTo>
                  <a:pt x="10916400" y="38132"/>
                </a:lnTo>
                <a:lnTo>
                  <a:pt x="10958395" y="54293"/>
                </a:lnTo>
                <a:lnTo>
                  <a:pt x="10999021" y="73058"/>
                </a:lnTo>
                <a:lnTo>
                  <a:pt x="11038174" y="94326"/>
                </a:lnTo>
                <a:lnTo>
                  <a:pt x="11075751" y="117992"/>
                </a:lnTo>
                <a:lnTo>
                  <a:pt x="11111650" y="143954"/>
                </a:lnTo>
                <a:lnTo>
                  <a:pt x="11145767" y="172109"/>
                </a:lnTo>
                <a:lnTo>
                  <a:pt x="11178000" y="202355"/>
                </a:lnTo>
                <a:lnTo>
                  <a:pt x="11208245" y="234588"/>
                </a:lnTo>
                <a:lnTo>
                  <a:pt x="11236401" y="268705"/>
                </a:lnTo>
                <a:lnTo>
                  <a:pt x="11262363" y="304604"/>
                </a:lnTo>
                <a:lnTo>
                  <a:pt x="11286029" y="342181"/>
                </a:lnTo>
                <a:lnTo>
                  <a:pt x="11307296" y="381334"/>
                </a:lnTo>
                <a:lnTo>
                  <a:pt x="11326062" y="421959"/>
                </a:lnTo>
                <a:lnTo>
                  <a:pt x="11342223" y="463955"/>
                </a:lnTo>
                <a:lnTo>
                  <a:pt x="11355676" y="507218"/>
                </a:lnTo>
                <a:lnTo>
                  <a:pt x="11366319" y="551644"/>
                </a:lnTo>
                <a:lnTo>
                  <a:pt x="11374048" y="597132"/>
                </a:lnTo>
                <a:lnTo>
                  <a:pt x="11378761" y="643578"/>
                </a:lnTo>
                <a:lnTo>
                  <a:pt x="11380355" y="690879"/>
                </a:lnTo>
                <a:lnTo>
                  <a:pt x="11380355" y="3454323"/>
                </a:lnTo>
                <a:lnTo>
                  <a:pt x="11378761" y="3501625"/>
                </a:lnTo>
                <a:lnTo>
                  <a:pt x="11374048" y="3548071"/>
                </a:lnTo>
                <a:lnTo>
                  <a:pt x="11366319" y="3593559"/>
                </a:lnTo>
                <a:lnTo>
                  <a:pt x="11355676" y="3637985"/>
                </a:lnTo>
                <a:lnTo>
                  <a:pt x="11342223" y="3681248"/>
                </a:lnTo>
                <a:lnTo>
                  <a:pt x="11326062" y="3723243"/>
                </a:lnTo>
                <a:lnTo>
                  <a:pt x="11307296" y="3763869"/>
                </a:lnTo>
                <a:lnTo>
                  <a:pt x="11286029" y="3803022"/>
                </a:lnTo>
                <a:lnTo>
                  <a:pt x="11262363" y="3840599"/>
                </a:lnTo>
                <a:lnTo>
                  <a:pt x="11236401" y="3876498"/>
                </a:lnTo>
                <a:lnTo>
                  <a:pt x="11208245" y="3910615"/>
                </a:lnTo>
                <a:lnTo>
                  <a:pt x="11178000" y="3942848"/>
                </a:lnTo>
                <a:lnTo>
                  <a:pt x="11145767" y="3973093"/>
                </a:lnTo>
                <a:lnTo>
                  <a:pt x="11111650" y="4001249"/>
                </a:lnTo>
                <a:lnTo>
                  <a:pt x="11075751" y="4027211"/>
                </a:lnTo>
                <a:lnTo>
                  <a:pt x="11038174" y="4050877"/>
                </a:lnTo>
                <a:lnTo>
                  <a:pt x="10999021" y="4072144"/>
                </a:lnTo>
                <a:lnTo>
                  <a:pt x="10958395" y="4090910"/>
                </a:lnTo>
                <a:lnTo>
                  <a:pt x="10916400" y="4107071"/>
                </a:lnTo>
                <a:lnTo>
                  <a:pt x="10873137" y="4120524"/>
                </a:lnTo>
                <a:lnTo>
                  <a:pt x="10828711" y="4131167"/>
                </a:lnTo>
                <a:lnTo>
                  <a:pt x="10783223" y="4138896"/>
                </a:lnTo>
                <a:lnTo>
                  <a:pt x="10736777" y="4143609"/>
                </a:lnTo>
                <a:lnTo>
                  <a:pt x="10689475" y="4145203"/>
                </a:lnTo>
                <a:lnTo>
                  <a:pt x="690867" y="4145203"/>
                </a:lnTo>
                <a:lnTo>
                  <a:pt x="643565" y="4143609"/>
                </a:lnTo>
                <a:lnTo>
                  <a:pt x="597120" y="4138896"/>
                </a:lnTo>
                <a:lnTo>
                  <a:pt x="551632" y="4131167"/>
                </a:lnTo>
                <a:lnTo>
                  <a:pt x="507206" y="4120524"/>
                </a:lnTo>
                <a:lnTo>
                  <a:pt x="463944" y="4107071"/>
                </a:lnTo>
                <a:lnTo>
                  <a:pt x="421949" y="4090910"/>
                </a:lnTo>
                <a:lnTo>
                  <a:pt x="381324" y="4072144"/>
                </a:lnTo>
                <a:lnTo>
                  <a:pt x="342171" y="4050877"/>
                </a:lnTo>
                <a:lnTo>
                  <a:pt x="304595" y="4027211"/>
                </a:lnTo>
                <a:lnTo>
                  <a:pt x="268697" y="4001249"/>
                </a:lnTo>
                <a:lnTo>
                  <a:pt x="234581" y="3973093"/>
                </a:lnTo>
                <a:lnTo>
                  <a:pt x="202349" y="3942848"/>
                </a:lnTo>
                <a:lnTo>
                  <a:pt x="172104" y="3910615"/>
                </a:lnTo>
                <a:lnTo>
                  <a:pt x="143949" y="3876498"/>
                </a:lnTo>
                <a:lnTo>
                  <a:pt x="117988" y="3840599"/>
                </a:lnTo>
                <a:lnTo>
                  <a:pt x="94322" y="3803022"/>
                </a:lnTo>
                <a:lnTo>
                  <a:pt x="73056" y="3763869"/>
                </a:lnTo>
                <a:lnTo>
                  <a:pt x="54291" y="3723243"/>
                </a:lnTo>
                <a:lnTo>
                  <a:pt x="38131" y="3681248"/>
                </a:lnTo>
                <a:lnTo>
                  <a:pt x="24678" y="3637985"/>
                </a:lnTo>
                <a:lnTo>
                  <a:pt x="14035" y="3593559"/>
                </a:lnTo>
                <a:lnTo>
                  <a:pt x="6306" y="3548071"/>
                </a:lnTo>
                <a:lnTo>
                  <a:pt x="1593" y="3501625"/>
                </a:lnTo>
                <a:lnTo>
                  <a:pt x="0" y="3454323"/>
                </a:lnTo>
                <a:lnTo>
                  <a:pt x="0" y="690879"/>
                </a:lnTo>
                <a:close/>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490548" y="6438752"/>
            <a:ext cx="540258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dirty="0">
                <a:ln>
                  <a:noFill/>
                </a:ln>
                <a:solidFill>
                  <a:srgbClr val="455560"/>
                </a:solidFill>
                <a:effectLst/>
                <a:uLnTx/>
                <a:uFillTx/>
                <a:latin typeface="Calibri"/>
                <a:cs typeface="Calibri"/>
              </a:rPr>
              <a:t>Berdeja.</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Lancet.</a:t>
            </a:r>
            <a:r>
              <a:rPr kumimoji="0" sz="1200" b="0" i="0" u="none" strike="noStrike" kern="0" cap="none" spc="-3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2021;398:314.</a:t>
            </a:r>
            <a:r>
              <a:rPr kumimoji="0" sz="1200" b="0" i="0" u="none" strike="noStrike" kern="0" cap="none" spc="-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Ciltacabtagene</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autoleucel</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PI.</a:t>
            </a:r>
            <a:r>
              <a:rPr kumimoji="0" sz="1200" b="0" i="0" u="none" strike="noStrike" kern="0" cap="none" spc="-1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Idecabtagene</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vicleucel</a:t>
            </a:r>
            <a:r>
              <a:rPr kumimoji="0" sz="1200" b="0" i="0" u="none" strike="noStrike" kern="0" cap="none" spc="-10" normalizeH="0" baseline="0" noProof="0" dirty="0">
                <a:ln>
                  <a:noFill/>
                </a:ln>
                <a:solidFill>
                  <a:srgbClr val="455560"/>
                </a:solidFill>
                <a:effectLst/>
                <a:uLnTx/>
                <a:uFillTx/>
                <a:latin typeface="Calibri"/>
                <a:cs typeface="Calibri"/>
              </a:rPr>
              <a:t> </a:t>
            </a:r>
            <a:r>
              <a:rPr kumimoji="0" sz="1200" b="0" i="0" u="none" strike="noStrike" kern="0" cap="none" spc="-25" normalizeH="0" baseline="0" noProof="0" dirty="0">
                <a:ln>
                  <a:noFill/>
                </a:ln>
                <a:solidFill>
                  <a:srgbClr val="455560"/>
                </a:solidFill>
                <a:effectLst/>
                <a:uLnTx/>
                <a:uFillTx/>
                <a:latin typeface="Calibri"/>
                <a:cs typeface="Calibri"/>
              </a:rPr>
              <a:t>PI.</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pic>
        <p:nvPicPr>
          <p:cNvPr id="1026" name="Picture 2" descr="Fig. 3: Chimeric antigen receptors (CARs) consist of tumor-associated antigen (TAA)-targeted single-chain variable fragments connected to intracellular signaling domains along with costimulatory domains.">
            <a:extLst>
              <a:ext uri="{FF2B5EF4-FFF2-40B4-BE49-F238E27FC236}">
                <a16:creationId xmlns:a16="http://schemas.microsoft.com/office/drawing/2014/main" id="{E42032F7-62BF-2538-9CD0-7E3CC60E1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45757"/>
            <a:ext cx="8153400" cy="2654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9512" y="5907468"/>
            <a:ext cx="10298430" cy="868680"/>
          </a:xfrm>
          <a:prstGeom prst="rect">
            <a:avLst/>
          </a:prstGeom>
        </p:spPr>
        <p:txBody>
          <a:bodyPr vert="horz" wrap="square" lIns="0" tIns="27305" rIns="0" bIns="0" rtlCol="0">
            <a:spAutoFit/>
          </a:bodyPr>
          <a:lstStyle/>
          <a:p>
            <a:pPr marL="303530" marR="54610" lvl="0" indent="-291465" defTabSz="914400" eaLnBrk="1" fontAlgn="auto" latinLnBrk="0" hangingPunct="1">
              <a:lnSpc>
                <a:spcPts val="1520"/>
              </a:lnSpc>
              <a:spcBef>
                <a:spcPts val="215"/>
              </a:spcBef>
              <a:spcAft>
                <a:spcPts val="0"/>
              </a:spcAft>
              <a:buClrTx/>
              <a:buSzTx/>
              <a:buFont typeface="Arial"/>
              <a:buChar char="•"/>
              <a:tabLst>
                <a:tab pos="303530" algn="l"/>
              </a:tabLst>
              <a:defRPr/>
            </a:pPr>
            <a:r>
              <a:rPr kumimoji="0" sz="1300" b="1" i="0" u="none" strike="noStrike" kern="0" cap="none" spc="0" normalizeH="0" baseline="0" noProof="0" dirty="0">
                <a:ln>
                  <a:noFill/>
                </a:ln>
                <a:solidFill>
                  <a:sysClr val="windowText" lastClr="000000"/>
                </a:solidFill>
                <a:effectLst/>
                <a:uLnTx/>
                <a:uFillTx/>
                <a:latin typeface="Calibri"/>
                <a:cs typeface="Calibri"/>
              </a:rPr>
              <a:t>BCMA,</a:t>
            </a:r>
            <a:r>
              <a:rPr kumimoji="0" sz="1300" b="1" i="0" u="none" strike="noStrike" kern="0" cap="none" spc="7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B-cell</a:t>
            </a:r>
            <a:r>
              <a:rPr kumimoji="0" sz="1300" b="1" i="0" u="none" strike="noStrike" kern="0" cap="none" spc="9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maturation</a:t>
            </a:r>
            <a:r>
              <a:rPr kumimoji="0" sz="1300" b="1" i="0" u="none" strike="noStrike" kern="0" cap="none" spc="8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antigen;</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CAR,</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chimeric</a:t>
            </a:r>
            <a:r>
              <a:rPr kumimoji="0" sz="1300" b="1" i="0" u="none" strike="noStrike" kern="0" cap="none" spc="10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antigen</a:t>
            </a:r>
            <a:r>
              <a:rPr kumimoji="0" sz="1300" b="1" i="0" u="none" strike="noStrike" kern="0" cap="none" spc="7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receptor;</a:t>
            </a:r>
            <a:r>
              <a:rPr kumimoji="0" sz="1300" b="1" i="0" u="none" strike="noStrike" kern="0" cap="none" spc="8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CD,</a:t>
            </a:r>
            <a:r>
              <a:rPr kumimoji="0" sz="1300" b="1" i="0" u="none" strike="noStrike" kern="0" cap="none" spc="4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cluster</a:t>
            </a:r>
            <a:r>
              <a:rPr kumimoji="0" sz="1300" b="1" i="0" u="none" strike="noStrike" kern="0" cap="none" spc="10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of</a:t>
            </a:r>
            <a:r>
              <a:rPr kumimoji="0" sz="1300" b="1" i="0" u="none" strike="noStrike" kern="0" cap="none" spc="6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differentiation;</a:t>
            </a:r>
            <a:r>
              <a:rPr kumimoji="0" sz="1300" b="1" i="0" u="none" strike="noStrike" kern="0" cap="none" spc="7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ide-cel,</a:t>
            </a:r>
            <a:r>
              <a:rPr kumimoji="0" sz="1300" b="1" i="0" u="none" strike="noStrike" kern="0" cap="none" spc="7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idecabtagene</a:t>
            </a:r>
            <a:r>
              <a:rPr kumimoji="0" sz="1300" b="1" i="0" u="none" strike="noStrike" kern="0" cap="none" spc="7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vicleucel;</a:t>
            </a:r>
            <a:r>
              <a:rPr kumimoji="0" sz="1300" b="1" i="0" u="none" strike="noStrike" kern="0" cap="none" spc="7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MM,</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10" normalizeH="0" baseline="0" noProof="0" dirty="0">
                <a:ln>
                  <a:noFill/>
                </a:ln>
                <a:solidFill>
                  <a:sysClr val="windowText" lastClr="000000"/>
                </a:solidFill>
                <a:effectLst/>
                <a:uLnTx/>
                <a:uFillTx/>
                <a:latin typeface="Calibri"/>
                <a:cs typeface="Calibri"/>
              </a:rPr>
              <a:t>multiple </a:t>
            </a:r>
            <a:r>
              <a:rPr kumimoji="0" sz="1300" b="1" i="0" u="none" strike="noStrike" kern="0" cap="none" spc="0" normalizeH="0" baseline="0" noProof="0" dirty="0">
                <a:ln>
                  <a:noFill/>
                </a:ln>
                <a:solidFill>
                  <a:sysClr val="windowText" lastClr="000000"/>
                </a:solidFill>
                <a:effectLst/>
                <a:uLnTx/>
                <a:uFillTx/>
                <a:latin typeface="Calibri"/>
                <a:cs typeface="Calibri"/>
              </a:rPr>
              <a:t>myeloma;</a:t>
            </a:r>
            <a:r>
              <a:rPr kumimoji="0" sz="1300" b="1" i="0" u="none" strike="noStrike" kern="0" cap="none" spc="7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MND,</a:t>
            </a:r>
            <a:r>
              <a:rPr kumimoji="0" sz="1300" b="1" i="0" u="none" strike="noStrike" kern="0" cap="none" spc="7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murine</a:t>
            </a:r>
            <a:r>
              <a:rPr kumimoji="0" sz="1300" b="1" i="0" u="none" strike="noStrike" kern="0" cap="none" spc="9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leukemia-derived</a:t>
            </a:r>
            <a:r>
              <a:rPr kumimoji="0" sz="1300" b="1" i="0" u="none" strike="noStrike" kern="0" cap="none" spc="9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promoter;</a:t>
            </a:r>
            <a:r>
              <a:rPr kumimoji="0" sz="1300" b="1" i="0" u="none" strike="noStrike" kern="0" cap="none" spc="9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scFv,</a:t>
            </a:r>
            <a:r>
              <a:rPr kumimoji="0" sz="1300" b="1" i="0" u="none" strike="noStrike" kern="0" cap="none" spc="8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single-chain</a:t>
            </a:r>
            <a:r>
              <a:rPr kumimoji="0" sz="1300" b="1" i="0" u="none" strike="noStrike" kern="0" cap="none" spc="10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variable</a:t>
            </a:r>
            <a:r>
              <a:rPr kumimoji="0" sz="1300" b="1" i="0" u="none" strike="noStrike" kern="0" cap="none" spc="85" normalizeH="0" baseline="0" noProof="0" dirty="0">
                <a:ln>
                  <a:noFill/>
                </a:ln>
                <a:solidFill>
                  <a:sysClr val="windowText" lastClr="000000"/>
                </a:solidFill>
                <a:effectLst/>
                <a:uLnTx/>
                <a:uFillTx/>
                <a:latin typeface="Calibri"/>
                <a:cs typeface="Calibri"/>
              </a:rPr>
              <a:t> </a:t>
            </a:r>
            <a:r>
              <a:rPr kumimoji="0" sz="1300" b="1" i="0" u="none" strike="noStrike" kern="0" cap="none" spc="-10" normalizeH="0" baseline="0" noProof="0" dirty="0">
                <a:ln>
                  <a:noFill/>
                </a:ln>
                <a:solidFill>
                  <a:sysClr val="windowText" lastClr="000000"/>
                </a:solidFill>
                <a:effectLst/>
                <a:uLnTx/>
                <a:uFillTx/>
                <a:latin typeface="Calibri"/>
                <a:cs typeface="Calibri"/>
              </a:rPr>
              <a:t>fragment.</a:t>
            </a:r>
            <a:endParaRPr kumimoji="0" sz="1300" b="0" i="0" u="none" strike="noStrike" kern="0" cap="none" spc="0" normalizeH="0" baseline="0" noProof="0">
              <a:ln>
                <a:noFill/>
              </a:ln>
              <a:solidFill>
                <a:sysClr val="windowText" lastClr="000000"/>
              </a:solidFill>
              <a:effectLst/>
              <a:uLnTx/>
              <a:uFillTx/>
              <a:latin typeface="Calibri"/>
              <a:cs typeface="Calibri"/>
            </a:endParaRPr>
          </a:p>
          <a:p>
            <a:pPr marL="303530" marR="5080" lvl="0" indent="-291465" defTabSz="914400" eaLnBrk="1" fontAlgn="auto" latinLnBrk="0" hangingPunct="1">
              <a:lnSpc>
                <a:spcPts val="1510"/>
              </a:lnSpc>
              <a:spcBef>
                <a:spcPts val="495"/>
              </a:spcBef>
              <a:spcAft>
                <a:spcPts val="0"/>
              </a:spcAft>
              <a:buClrTx/>
              <a:buSzTx/>
              <a:buFont typeface="Arial"/>
              <a:buChar char="•"/>
              <a:tabLst>
                <a:tab pos="303530" algn="l"/>
              </a:tabLst>
              <a:defRPr/>
            </a:pPr>
            <a:r>
              <a:rPr kumimoji="0" sz="1300" b="1" i="0" u="none" strike="noStrike" kern="0" cap="none" spc="0" normalizeH="0" baseline="0" noProof="0" dirty="0">
                <a:ln>
                  <a:noFill/>
                </a:ln>
                <a:solidFill>
                  <a:sysClr val="windowText" lastClr="000000"/>
                </a:solidFill>
                <a:effectLst/>
                <a:uLnTx/>
                <a:uFillTx/>
                <a:latin typeface="Calibri"/>
                <a:cs typeface="Calibri"/>
              </a:rPr>
              <a:t>1.</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Raje</a:t>
            </a:r>
            <a:r>
              <a:rPr kumimoji="0" sz="1300" b="1" i="0" u="none" strike="noStrike" kern="0" cap="none" spc="5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N</a:t>
            </a:r>
            <a:r>
              <a:rPr kumimoji="0" sz="1300" b="1" i="0" u="none" strike="noStrike" kern="0" cap="none" spc="3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et</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al.</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N</a:t>
            </a:r>
            <a:r>
              <a:rPr kumimoji="0" sz="1300" b="1" i="1" u="none" strike="noStrike" kern="0" cap="none" spc="40"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Engl</a:t>
            </a:r>
            <a:r>
              <a:rPr kumimoji="0" sz="1300" b="1" i="1" u="none" strike="noStrike" kern="0" cap="none" spc="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J</a:t>
            </a:r>
            <a:r>
              <a:rPr kumimoji="0" sz="1300" b="1" i="1" u="none" strike="noStrike" kern="0" cap="none" spc="4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Med</a:t>
            </a:r>
            <a:r>
              <a:rPr kumimoji="0" sz="1300" b="1" i="0" u="none" strike="noStrike" kern="0" cap="none" spc="0" normalizeH="0" baseline="0" noProof="0" dirty="0">
                <a:ln>
                  <a:noFill/>
                </a:ln>
                <a:solidFill>
                  <a:sysClr val="windowText" lastClr="000000"/>
                </a:solidFill>
                <a:effectLst/>
                <a:uLnTx/>
                <a:uFillTx/>
                <a:latin typeface="Calibri"/>
                <a:cs typeface="Calibri"/>
              </a:rPr>
              <a:t>.</a:t>
            </a:r>
            <a:r>
              <a:rPr kumimoji="0" sz="1300" b="1" i="0" u="none" strike="noStrike" kern="0" cap="none" spc="1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2019;380(18):1726-1737.</a:t>
            </a:r>
            <a:r>
              <a:rPr kumimoji="0" sz="1300" b="1" i="0" u="none" strike="noStrike" kern="0" cap="none" spc="5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Friedman</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KM</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et</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al.</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Hum</a:t>
            </a:r>
            <a:r>
              <a:rPr kumimoji="0" sz="1300" b="1" i="1" u="none" strike="noStrike" kern="0" cap="none" spc="3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Gene</a:t>
            </a:r>
            <a:r>
              <a:rPr kumimoji="0" sz="1300" b="1" i="1" u="none" strike="noStrike" kern="0" cap="none" spc="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Ther</a:t>
            </a:r>
            <a:r>
              <a:rPr kumimoji="0" sz="1300" b="1" i="0" u="none" strike="noStrike" kern="0" cap="none" spc="0" normalizeH="0" baseline="0" noProof="0" dirty="0">
                <a:ln>
                  <a:noFill/>
                </a:ln>
                <a:solidFill>
                  <a:sysClr val="windowText" lastClr="000000"/>
                </a:solidFill>
                <a:effectLst/>
                <a:uLnTx/>
                <a:uFillTx/>
                <a:latin typeface="Calibri"/>
                <a:cs typeface="Calibri"/>
              </a:rPr>
              <a:t>.</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2018;29(5):585-601.</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3.</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Song</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DG</a:t>
            </a:r>
            <a:r>
              <a:rPr kumimoji="0" sz="1300" b="1" i="0" u="none" strike="noStrike" kern="0" cap="none" spc="4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et</a:t>
            </a:r>
            <a:r>
              <a:rPr kumimoji="0" sz="1300" b="1" i="0" u="none" strike="noStrike" kern="0" cap="none" spc="3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al.</a:t>
            </a:r>
            <a:r>
              <a:rPr kumimoji="0" sz="1300" b="1" i="0" u="none" strike="noStrike" kern="0" cap="none" spc="40"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Cancer </a:t>
            </a:r>
            <a:r>
              <a:rPr kumimoji="0" sz="1300" b="1" i="1" u="none" strike="noStrike" kern="0" cap="none" spc="-20" normalizeH="0" baseline="0" noProof="0" dirty="0">
                <a:ln>
                  <a:noFill/>
                </a:ln>
                <a:solidFill>
                  <a:sysClr val="windowText" lastClr="000000"/>
                </a:solidFill>
                <a:effectLst/>
                <a:uLnTx/>
                <a:uFillTx/>
                <a:latin typeface="Calibri"/>
                <a:cs typeface="Calibri"/>
              </a:rPr>
              <a:t>Res</a:t>
            </a:r>
            <a:r>
              <a:rPr kumimoji="0" sz="1300" b="1" i="0" u="none" strike="noStrike" kern="0" cap="none" spc="-2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2011;71(13):4617-4627.</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4.</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Zhao</a:t>
            </a:r>
            <a:r>
              <a:rPr kumimoji="0" sz="1300" b="1" i="0" u="none" strike="noStrike" kern="0" cap="none" spc="3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WH</a:t>
            </a:r>
            <a:r>
              <a:rPr kumimoji="0" sz="1300" b="1" i="0" u="none" strike="noStrike" kern="0" cap="none" spc="4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et</a:t>
            </a:r>
            <a:r>
              <a:rPr kumimoji="0" sz="1300" b="1" i="0" u="none" strike="noStrike" kern="0" cap="none" spc="5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al.</a:t>
            </a:r>
            <a:r>
              <a:rPr kumimoji="0" sz="1300" b="1" i="0" u="none" strike="noStrike" kern="0" cap="none" spc="3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J</a:t>
            </a:r>
            <a:r>
              <a:rPr kumimoji="0" sz="1300" b="1" i="1" u="none" strike="noStrike" kern="0" cap="none" spc="40"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Hematol</a:t>
            </a:r>
            <a:r>
              <a:rPr kumimoji="0" sz="1300" b="1" i="1" u="none" strike="noStrike" kern="0" cap="none" spc="25" normalizeH="0" baseline="0" noProof="0" dirty="0">
                <a:ln>
                  <a:noFill/>
                </a:ln>
                <a:solidFill>
                  <a:sysClr val="windowText" lastClr="000000"/>
                </a:solidFill>
                <a:effectLst/>
                <a:uLnTx/>
                <a:uFillTx/>
                <a:latin typeface="Calibri"/>
                <a:cs typeface="Calibri"/>
              </a:rPr>
              <a:t> </a:t>
            </a:r>
            <a:r>
              <a:rPr kumimoji="0" sz="1300" b="1" i="1" u="none" strike="noStrike" kern="0" cap="none" spc="0" normalizeH="0" baseline="0" noProof="0" dirty="0">
                <a:ln>
                  <a:noFill/>
                </a:ln>
                <a:solidFill>
                  <a:sysClr val="windowText" lastClr="000000"/>
                </a:solidFill>
                <a:effectLst/>
                <a:uLnTx/>
                <a:uFillTx/>
                <a:latin typeface="Calibri"/>
                <a:cs typeface="Calibri"/>
              </a:rPr>
              <a:t>Oncol</a:t>
            </a:r>
            <a:r>
              <a:rPr kumimoji="0" sz="1300" b="1" i="0" u="none" strike="noStrike" kern="0" cap="none" spc="0" normalizeH="0" baseline="0" noProof="0" dirty="0">
                <a:ln>
                  <a:noFill/>
                </a:ln>
                <a:solidFill>
                  <a:sysClr val="windowText" lastClr="000000"/>
                </a:solidFill>
                <a:effectLst/>
                <a:uLnTx/>
                <a:uFillTx/>
                <a:latin typeface="Calibri"/>
                <a:cs typeface="Calibri"/>
              </a:rPr>
              <a:t>.</a:t>
            </a:r>
            <a:r>
              <a:rPr kumimoji="0" sz="1300" b="1" i="0" u="none" strike="noStrike" kern="0" cap="none" spc="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2018;11(1):141.</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5.</a:t>
            </a:r>
            <a:r>
              <a:rPr kumimoji="0" sz="1300" b="1" i="0" u="none" strike="noStrike" kern="0" cap="none" spc="5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Berdeja</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JG</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et</a:t>
            </a:r>
            <a:r>
              <a:rPr kumimoji="0" sz="1300" b="1" i="0" u="none" strike="noStrike" kern="0" cap="none" spc="5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al.</a:t>
            </a:r>
            <a:r>
              <a:rPr kumimoji="0" sz="1300" b="1" i="0" u="none" strike="noStrike" kern="0" cap="none" spc="30"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ASCO</a:t>
            </a:r>
            <a:r>
              <a:rPr kumimoji="0" sz="1300" b="1" i="0" u="none" strike="noStrike" kern="0" cap="none" spc="5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2020.</a:t>
            </a:r>
            <a:r>
              <a:rPr kumimoji="0" sz="1300" b="1" i="0" u="none" strike="noStrike" kern="0" cap="none" spc="45" normalizeH="0" baseline="0" noProof="0" dirty="0">
                <a:ln>
                  <a:noFill/>
                </a:ln>
                <a:solidFill>
                  <a:sysClr val="windowText" lastClr="000000"/>
                </a:solidFill>
                <a:effectLst/>
                <a:uLnTx/>
                <a:uFillTx/>
                <a:latin typeface="Calibri"/>
                <a:cs typeface="Calibri"/>
              </a:rPr>
              <a:t> </a:t>
            </a:r>
            <a:r>
              <a:rPr kumimoji="0" sz="1300" b="1" i="0" u="none" strike="noStrike" kern="0" cap="none" spc="0" normalizeH="0" baseline="0" noProof="0" dirty="0">
                <a:ln>
                  <a:noFill/>
                </a:ln>
                <a:solidFill>
                  <a:sysClr val="windowText" lastClr="000000"/>
                </a:solidFill>
                <a:effectLst/>
                <a:uLnTx/>
                <a:uFillTx/>
                <a:latin typeface="Calibri"/>
                <a:cs typeface="Calibri"/>
              </a:rPr>
              <a:t>Abstract</a:t>
            </a:r>
            <a:r>
              <a:rPr kumimoji="0" sz="1300" b="1" i="0" u="none" strike="noStrike" kern="0" cap="none" spc="80" normalizeH="0" baseline="0" noProof="0" dirty="0">
                <a:ln>
                  <a:noFill/>
                </a:ln>
                <a:solidFill>
                  <a:sysClr val="windowText" lastClr="000000"/>
                </a:solidFill>
                <a:effectLst/>
                <a:uLnTx/>
                <a:uFillTx/>
                <a:latin typeface="Calibri"/>
                <a:cs typeface="Calibri"/>
              </a:rPr>
              <a:t> </a:t>
            </a:r>
            <a:r>
              <a:rPr kumimoji="0" sz="1300" b="1" i="0" u="none" strike="noStrike" kern="0" cap="none" spc="-10" normalizeH="0" baseline="0" noProof="0" dirty="0">
                <a:ln>
                  <a:noFill/>
                </a:ln>
                <a:solidFill>
                  <a:sysClr val="windowText" lastClr="000000"/>
                </a:solidFill>
                <a:effectLst/>
                <a:uLnTx/>
                <a:uFillTx/>
                <a:latin typeface="Calibri"/>
                <a:cs typeface="Calibri"/>
              </a:rPr>
              <a:t>8505.</a:t>
            </a:r>
            <a:endParaRPr kumimoji="0" sz="13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1503408" y="5444576"/>
            <a:ext cx="2471420" cy="228600"/>
          </a:xfrm>
          <a:prstGeom prst="rect">
            <a:avLst/>
          </a:prstGeom>
        </p:spPr>
        <p:txBody>
          <a:bodyPr vert="horz" wrap="square" lIns="0" tIns="16510" rIns="0" bIns="0" rtlCol="0">
            <a:spAutoFit/>
          </a:bodyPr>
          <a:lstStyle/>
          <a:p>
            <a:pPr marL="3810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0" normalizeH="0" baseline="0" noProof="0" dirty="0">
                <a:ln>
                  <a:noFill/>
                </a:ln>
                <a:solidFill>
                  <a:srgbClr val="097789"/>
                </a:solidFill>
                <a:effectLst/>
                <a:uLnTx/>
                <a:uFillTx/>
                <a:latin typeface="Calibri"/>
                <a:cs typeface="Calibri"/>
              </a:rPr>
              <a:t>Second-generation</a:t>
            </a:r>
            <a:r>
              <a:rPr kumimoji="0" sz="1300" b="1" i="0" u="none" strike="noStrike" kern="0" cap="none" spc="90" normalizeH="0" baseline="0" noProof="0" dirty="0">
                <a:ln>
                  <a:noFill/>
                </a:ln>
                <a:solidFill>
                  <a:srgbClr val="097789"/>
                </a:solidFill>
                <a:effectLst/>
                <a:uLnTx/>
                <a:uFillTx/>
                <a:latin typeface="Calibri"/>
                <a:cs typeface="Calibri"/>
              </a:rPr>
              <a:t> </a:t>
            </a:r>
            <a:r>
              <a:rPr kumimoji="0" sz="1300" b="1" i="0" u="none" strike="noStrike" kern="0" cap="none" spc="0" normalizeH="0" baseline="0" noProof="0" dirty="0">
                <a:ln>
                  <a:noFill/>
                </a:ln>
                <a:solidFill>
                  <a:srgbClr val="097789"/>
                </a:solidFill>
                <a:effectLst/>
                <a:uLnTx/>
                <a:uFillTx/>
                <a:latin typeface="Calibri"/>
                <a:cs typeface="Calibri"/>
              </a:rPr>
              <a:t>CAR</a:t>
            </a:r>
            <a:r>
              <a:rPr kumimoji="0" sz="1300" b="1" i="0" u="none" strike="noStrike" kern="0" cap="none" spc="80" normalizeH="0" baseline="0" noProof="0" dirty="0">
                <a:ln>
                  <a:noFill/>
                </a:ln>
                <a:solidFill>
                  <a:srgbClr val="097789"/>
                </a:solidFill>
                <a:effectLst/>
                <a:uLnTx/>
                <a:uFillTx/>
                <a:latin typeface="Calibri"/>
                <a:cs typeface="Calibri"/>
              </a:rPr>
              <a:t> </a:t>
            </a:r>
            <a:r>
              <a:rPr kumimoji="0" sz="1300" b="1" i="0" u="none" strike="noStrike" kern="0" cap="none" spc="-10" normalizeH="0" baseline="0" noProof="0" dirty="0">
                <a:ln>
                  <a:noFill/>
                </a:ln>
                <a:solidFill>
                  <a:srgbClr val="097789"/>
                </a:solidFill>
                <a:effectLst/>
                <a:uLnTx/>
                <a:uFillTx/>
                <a:latin typeface="Calibri"/>
                <a:cs typeface="Calibri"/>
              </a:rPr>
              <a:t>construct</a:t>
            </a:r>
            <a:r>
              <a:rPr kumimoji="0" sz="1275" b="1" i="0" u="none" strike="noStrike" kern="0" cap="none" spc="-15" normalizeH="0" baseline="26143" noProof="0" dirty="0">
                <a:ln>
                  <a:noFill/>
                </a:ln>
                <a:solidFill>
                  <a:srgbClr val="097789"/>
                </a:solidFill>
                <a:effectLst/>
                <a:uLnTx/>
                <a:uFillTx/>
                <a:latin typeface="Calibri"/>
                <a:cs typeface="Calibri"/>
              </a:rPr>
              <a:t>1</a:t>
            </a:r>
            <a:endParaRPr kumimoji="0" sz="1275" b="0" i="0" u="none" strike="noStrike" kern="0" cap="none" spc="0" normalizeH="0" baseline="26143" noProof="0">
              <a:ln>
                <a:noFill/>
              </a:ln>
              <a:solidFill>
                <a:sysClr val="windowText" lastClr="000000"/>
              </a:solidFill>
              <a:effectLst/>
              <a:uLnTx/>
              <a:uFillTx/>
              <a:latin typeface="Calibri"/>
              <a:cs typeface="Calibri"/>
            </a:endParaRPr>
          </a:p>
        </p:txBody>
      </p:sp>
      <p:grpSp>
        <p:nvGrpSpPr>
          <p:cNvPr id="4" name="object 4"/>
          <p:cNvGrpSpPr/>
          <p:nvPr/>
        </p:nvGrpSpPr>
        <p:grpSpPr>
          <a:xfrm>
            <a:off x="5916612" y="1958494"/>
            <a:ext cx="3466465" cy="3374390"/>
            <a:chOff x="5916612" y="1958494"/>
            <a:chExt cx="3466465" cy="3374390"/>
          </a:xfrm>
        </p:grpSpPr>
        <p:pic>
          <p:nvPicPr>
            <p:cNvPr id="5" name="object 5"/>
            <p:cNvPicPr/>
            <p:nvPr/>
          </p:nvPicPr>
          <p:blipFill>
            <a:blip r:embed="rId2" cstate="print"/>
            <a:stretch>
              <a:fillRect/>
            </a:stretch>
          </p:blipFill>
          <p:spPr>
            <a:xfrm>
              <a:off x="5916612" y="2347800"/>
              <a:ext cx="3033712" cy="2984599"/>
            </a:xfrm>
            <a:prstGeom prst="rect">
              <a:avLst/>
            </a:prstGeom>
          </p:spPr>
        </p:pic>
        <p:sp>
          <p:nvSpPr>
            <p:cNvPr id="6" name="object 6"/>
            <p:cNvSpPr/>
            <p:nvPr/>
          </p:nvSpPr>
          <p:spPr>
            <a:xfrm>
              <a:off x="7558087" y="4738687"/>
              <a:ext cx="760730" cy="395605"/>
            </a:xfrm>
            <a:custGeom>
              <a:avLst/>
              <a:gdLst/>
              <a:ahLst/>
              <a:cxnLst/>
              <a:rect l="l" t="t" r="r" b="b"/>
              <a:pathLst>
                <a:path w="760729" h="395604">
                  <a:moveTo>
                    <a:pt x="760412" y="0"/>
                  </a:moveTo>
                  <a:lnTo>
                    <a:pt x="0" y="0"/>
                  </a:lnTo>
                  <a:lnTo>
                    <a:pt x="0" y="395287"/>
                  </a:lnTo>
                  <a:lnTo>
                    <a:pt x="760412" y="395287"/>
                  </a:lnTo>
                  <a:lnTo>
                    <a:pt x="7604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558087" y="4738687"/>
              <a:ext cx="760730" cy="395605"/>
            </a:xfrm>
            <a:custGeom>
              <a:avLst/>
              <a:gdLst/>
              <a:ahLst/>
              <a:cxnLst/>
              <a:rect l="l" t="t" r="r" b="b"/>
              <a:pathLst>
                <a:path w="760729" h="395604">
                  <a:moveTo>
                    <a:pt x="0" y="395287"/>
                  </a:moveTo>
                  <a:lnTo>
                    <a:pt x="760412" y="395287"/>
                  </a:lnTo>
                  <a:lnTo>
                    <a:pt x="760412" y="0"/>
                  </a:lnTo>
                  <a:lnTo>
                    <a:pt x="0" y="0"/>
                  </a:lnTo>
                  <a:lnTo>
                    <a:pt x="0" y="395287"/>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558087" y="3998912"/>
              <a:ext cx="760730" cy="395605"/>
            </a:xfrm>
            <a:custGeom>
              <a:avLst/>
              <a:gdLst/>
              <a:ahLst/>
              <a:cxnLst/>
              <a:rect l="l" t="t" r="r" b="b"/>
              <a:pathLst>
                <a:path w="760729" h="395604">
                  <a:moveTo>
                    <a:pt x="760412" y="0"/>
                  </a:moveTo>
                  <a:lnTo>
                    <a:pt x="0" y="0"/>
                  </a:lnTo>
                  <a:lnTo>
                    <a:pt x="0" y="395287"/>
                  </a:lnTo>
                  <a:lnTo>
                    <a:pt x="760412" y="395287"/>
                  </a:lnTo>
                  <a:lnTo>
                    <a:pt x="7604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7558087" y="3998912"/>
              <a:ext cx="760730" cy="395605"/>
            </a:xfrm>
            <a:custGeom>
              <a:avLst/>
              <a:gdLst/>
              <a:ahLst/>
              <a:cxnLst/>
              <a:rect l="l" t="t" r="r" b="b"/>
              <a:pathLst>
                <a:path w="760729" h="395604">
                  <a:moveTo>
                    <a:pt x="0" y="395287"/>
                  </a:moveTo>
                  <a:lnTo>
                    <a:pt x="760412" y="395287"/>
                  </a:lnTo>
                  <a:lnTo>
                    <a:pt x="760412" y="0"/>
                  </a:lnTo>
                  <a:lnTo>
                    <a:pt x="0" y="0"/>
                  </a:lnTo>
                  <a:lnTo>
                    <a:pt x="0" y="395287"/>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6700837" y="2290762"/>
              <a:ext cx="249554" cy="170180"/>
            </a:xfrm>
            <a:custGeom>
              <a:avLst/>
              <a:gdLst/>
              <a:ahLst/>
              <a:cxnLst/>
              <a:rect l="l" t="t" r="r" b="b"/>
              <a:pathLst>
                <a:path w="249554" h="170180">
                  <a:moveTo>
                    <a:pt x="249237" y="0"/>
                  </a:moveTo>
                  <a:lnTo>
                    <a:pt x="0" y="0"/>
                  </a:lnTo>
                  <a:lnTo>
                    <a:pt x="0" y="169862"/>
                  </a:lnTo>
                  <a:lnTo>
                    <a:pt x="249237" y="169862"/>
                  </a:lnTo>
                  <a:lnTo>
                    <a:pt x="24923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700837" y="2290762"/>
              <a:ext cx="249554" cy="170180"/>
            </a:xfrm>
            <a:custGeom>
              <a:avLst/>
              <a:gdLst/>
              <a:ahLst/>
              <a:cxnLst/>
              <a:rect l="l" t="t" r="r" b="b"/>
              <a:pathLst>
                <a:path w="249554" h="170180">
                  <a:moveTo>
                    <a:pt x="0" y="169862"/>
                  </a:moveTo>
                  <a:lnTo>
                    <a:pt x="249237" y="169862"/>
                  </a:lnTo>
                  <a:lnTo>
                    <a:pt x="249237" y="0"/>
                  </a:lnTo>
                  <a:lnTo>
                    <a:pt x="0" y="0"/>
                  </a:lnTo>
                  <a:lnTo>
                    <a:pt x="0" y="169862"/>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7775575" y="2330449"/>
              <a:ext cx="249554" cy="170180"/>
            </a:xfrm>
            <a:custGeom>
              <a:avLst/>
              <a:gdLst/>
              <a:ahLst/>
              <a:cxnLst/>
              <a:rect l="l" t="t" r="r" b="b"/>
              <a:pathLst>
                <a:path w="249554" h="170180">
                  <a:moveTo>
                    <a:pt x="249237" y="0"/>
                  </a:moveTo>
                  <a:lnTo>
                    <a:pt x="0" y="0"/>
                  </a:lnTo>
                  <a:lnTo>
                    <a:pt x="0" y="169862"/>
                  </a:lnTo>
                  <a:lnTo>
                    <a:pt x="249237" y="169862"/>
                  </a:lnTo>
                  <a:lnTo>
                    <a:pt x="24923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7775575" y="2330449"/>
              <a:ext cx="249554" cy="170180"/>
            </a:xfrm>
            <a:custGeom>
              <a:avLst/>
              <a:gdLst/>
              <a:ahLst/>
              <a:cxnLst/>
              <a:rect l="l" t="t" r="r" b="b"/>
              <a:pathLst>
                <a:path w="249554" h="170180">
                  <a:moveTo>
                    <a:pt x="0" y="169862"/>
                  </a:moveTo>
                  <a:lnTo>
                    <a:pt x="249237" y="169862"/>
                  </a:lnTo>
                  <a:lnTo>
                    <a:pt x="249237" y="0"/>
                  </a:lnTo>
                  <a:lnTo>
                    <a:pt x="0" y="0"/>
                  </a:lnTo>
                  <a:lnTo>
                    <a:pt x="0" y="169862"/>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6837766" y="1968019"/>
              <a:ext cx="2532380" cy="558800"/>
            </a:xfrm>
            <a:custGeom>
              <a:avLst/>
              <a:gdLst/>
              <a:ahLst/>
              <a:cxnLst/>
              <a:rect l="l" t="t" r="r" b="b"/>
              <a:pathLst>
                <a:path w="2532379" h="558800">
                  <a:moveTo>
                    <a:pt x="2531897" y="284938"/>
                  </a:moveTo>
                  <a:lnTo>
                    <a:pt x="2499449" y="253033"/>
                  </a:lnTo>
                  <a:lnTo>
                    <a:pt x="2464326" y="223211"/>
                  </a:lnTo>
                  <a:lnTo>
                    <a:pt x="2426757" y="195438"/>
                  </a:lnTo>
                  <a:lnTo>
                    <a:pt x="2386972" y="169679"/>
                  </a:lnTo>
                  <a:lnTo>
                    <a:pt x="2345199" y="145897"/>
                  </a:lnTo>
                  <a:lnTo>
                    <a:pt x="2301669" y="124058"/>
                  </a:lnTo>
                  <a:lnTo>
                    <a:pt x="2256612" y="104125"/>
                  </a:lnTo>
                  <a:lnTo>
                    <a:pt x="2210255" y="86065"/>
                  </a:lnTo>
                  <a:lnTo>
                    <a:pt x="2162830" y="69842"/>
                  </a:lnTo>
                  <a:lnTo>
                    <a:pt x="2114565" y="55419"/>
                  </a:lnTo>
                  <a:lnTo>
                    <a:pt x="2065689" y="42763"/>
                  </a:lnTo>
                  <a:lnTo>
                    <a:pt x="2016433" y="31837"/>
                  </a:lnTo>
                  <a:lnTo>
                    <a:pt x="1967026" y="22606"/>
                  </a:lnTo>
                  <a:lnTo>
                    <a:pt x="1917697" y="15036"/>
                  </a:lnTo>
                  <a:lnTo>
                    <a:pt x="1868676" y="9090"/>
                  </a:lnTo>
                  <a:lnTo>
                    <a:pt x="1820192" y="4733"/>
                  </a:lnTo>
                  <a:lnTo>
                    <a:pt x="1772475" y="1931"/>
                  </a:lnTo>
                  <a:lnTo>
                    <a:pt x="1722255" y="364"/>
                  </a:lnTo>
                  <a:lnTo>
                    <a:pt x="1672025" y="0"/>
                  </a:lnTo>
                  <a:lnTo>
                    <a:pt x="1621790" y="842"/>
                  </a:lnTo>
                  <a:lnTo>
                    <a:pt x="1571557" y="2897"/>
                  </a:lnTo>
                  <a:lnTo>
                    <a:pt x="1521330" y="6167"/>
                  </a:lnTo>
                  <a:lnTo>
                    <a:pt x="1471116" y="10658"/>
                  </a:lnTo>
                  <a:lnTo>
                    <a:pt x="1420920" y="16373"/>
                  </a:lnTo>
                  <a:lnTo>
                    <a:pt x="1370747" y="23318"/>
                  </a:lnTo>
                  <a:lnTo>
                    <a:pt x="1320603" y="31496"/>
                  </a:lnTo>
                  <a:lnTo>
                    <a:pt x="1270494" y="40911"/>
                  </a:lnTo>
                  <a:lnTo>
                    <a:pt x="1220425" y="51569"/>
                  </a:lnTo>
                  <a:lnTo>
                    <a:pt x="1170402" y="63474"/>
                  </a:lnTo>
                  <a:lnTo>
                    <a:pt x="1120429" y="76630"/>
                  </a:lnTo>
                  <a:lnTo>
                    <a:pt x="1070514" y="91041"/>
                  </a:lnTo>
                  <a:lnTo>
                    <a:pt x="1020661" y="106712"/>
                  </a:lnTo>
                  <a:lnTo>
                    <a:pt x="970876" y="123648"/>
                  </a:lnTo>
                  <a:lnTo>
                    <a:pt x="928197" y="137510"/>
                  </a:lnTo>
                  <a:lnTo>
                    <a:pt x="882664" y="153501"/>
                  </a:lnTo>
                  <a:lnTo>
                    <a:pt x="834672" y="171393"/>
                  </a:lnTo>
                  <a:lnTo>
                    <a:pt x="784615" y="190957"/>
                  </a:lnTo>
                  <a:lnTo>
                    <a:pt x="732888" y="211966"/>
                  </a:lnTo>
                  <a:lnTo>
                    <a:pt x="679885" y="234192"/>
                  </a:lnTo>
                  <a:lnTo>
                    <a:pt x="626000" y="257405"/>
                  </a:lnTo>
                  <a:lnTo>
                    <a:pt x="571629" y="281379"/>
                  </a:lnTo>
                  <a:lnTo>
                    <a:pt x="517166" y="305885"/>
                  </a:lnTo>
                  <a:lnTo>
                    <a:pt x="463004" y="330694"/>
                  </a:lnTo>
                  <a:lnTo>
                    <a:pt x="409540" y="355580"/>
                  </a:lnTo>
                  <a:lnTo>
                    <a:pt x="357166" y="380312"/>
                  </a:lnTo>
                  <a:lnTo>
                    <a:pt x="306279" y="404665"/>
                  </a:lnTo>
                  <a:lnTo>
                    <a:pt x="257271" y="428408"/>
                  </a:lnTo>
                  <a:lnTo>
                    <a:pt x="210538" y="451315"/>
                  </a:lnTo>
                  <a:lnTo>
                    <a:pt x="166474" y="473157"/>
                  </a:lnTo>
                  <a:lnTo>
                    <a:pt x="125474" y="493705"/>
                  </a:lnTo>
                  <a:lnTo>
                    <a:pt x="87932" y="512733"/>
                  </a:lnTo>
                  <a:lnTo>
                    <a:pt x="24800" y="545312"/>
                  </a:lnTo>
                  <a:lnTo>
                    <a:pt x="0" y="558407"/>
                  </a:lnTo>
                </a:path>
              </a:pathLst>
            </a:custGeom>
            <a:ln w="19049">
              <a:solidFill>
                <a:srgbClr val="5954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9369423" y="3517900"/>
              <a:ext cx="0" cy="551180"/>
            </a:xfrm>
            <a:custGeom>
              <a:avLst/>
              <a:gdLst/>
              <a:ahLst/>
              <a:cxnLst/>
              <a:rect l="l" t="t" r="r" b="b"/>
              <a:pathLst>
                <a:path h="551179">
                  <a:moveTo>
                    <a:pt x="0" y="0"/>
                  </a:moveTo>
                  <a:lnTo>
                    <a:pt x="0" y="550862"/>
                  </a:lnTo>
                </a:path>
              </a:pathLst>
            </a:custGeom>
            <a:ln w="19050">
              <a:solidFill>
                <a:srgbClr val="5954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7513516" y="3649545"/>
              <a:ext cx="1859914" cy="476250"/>
            </a:xfrm>
            <a:custGeom>
              <a:avLst/>
              <a:gdLst/>
              <a:ahLst/>
              <a:cxnLst/>
              <a:rect l="l" t="t" r="r" b="b"/>
              <a:pathLst>
                <a:path w="1859915" h="476250">
                  <a:moveTo>
                    <a:pt x="1859546" y="0"/>
                  </a:moveTo>
                  <a:lnTo>
                    <a:pt x="1827162" y="32702"/>
                  </a:lnTo>
                  <a:lnTo>
                    <a:pt x="1791562" y="64565"/>
                  </a:lnTo>
                  <a:lnTo>
                    <a:pt x="1753121" y="95510"/>
                  </a:lnTo>
                  <a:lnTo>
                    <a:pt x="1712216" y="125453"/>
                  </a:lnTo>
                  <a:lnTo>
                    <a:pt x="1669224" y="154313"/>
                  </a:lnTo>
                  <a:lnTo>
                    <a:pt x="1624520" y="182010"/>
                  </a:lnTo>
                  <a:lnTo>
                    <a:pt x="1578482" y="208462"/>
                  </a:lnTo>
                  <a:lnTo>
                    <a:pt x="1531485" y="233588"/>
                  </a:lnTo>
                  <a:lnTo>
                    <a:pt x="1483906" y="257306"/>
                  </a:lnTo>
                  <a:lnTo>
                    <a:pt x="1436121" y="279534"/>
                  </a:lnTo>
                  <a:lnTo>
                    <a:pt x="1388508" y="300193"/>
                  </a:lnTo>
                  <a:lnTo>
                    <a:pt x="1341441" y="319200"/>
                  </a:lnTo>
                  <a:lnTo>
                    <a:pt x="1295298" y="336473"/>
                  </a:lnTo>
                  <a:lnTo>
                    <a:pt x="1245959" y="353645"/>
                  </a:lnTo>
                  <a:lnTo>
                    <a:pt x="1196647" y="369665"/>
                  </a:lnTo>
                  <a:lnTo>
                    <a:pt x="1147372" y="384523"/>
                  </a:lnTo>
                  <a:lnTo>
                    <a:pt x="1098144" y="398210"/>
                  </a:lnTo>
                  <a:lnTo>
                    <a:pt x="1048972" y="410719"/>
                  </a:lnTo>
                  <a:lnTo>
                    <a:pt x="999867" y="422040"/>
                  </a:lnTo>
                  <a:lnTo>
                    <a:pt x="950839" y="432163"/>
                  </a:lnTo>
                  <a:lnTo>
                    <a:pt x="901898" y="441081"/>
                  </a:lnTo>
                  <a:lnTo>
                    <a:pt x="853053" y="448784"/>
                  </a:lnTo>
                  <a:lnTo>
                    <a:pt x="804315" y="455263"/>
                  </a:lnTo>
                  <a:lnTo>
                    <a:pt x="755694" y="460510"/>
                  </a:lnTo>
                  <a:lnTo>
                    <a:pt x="707199" y="464515"/>
                  </a:lnTo>
                  <a:lnTo>
                    <a:pt x="659636" y="468583"/>
                  </a:lnTo>
                  <a:lnTo>
                    <a:pt x="607752" y="471648"/>
                  </a:lnTo>
                  <a:lnTo>
                    <a:pt x="552513" y="473803"/>
                  </a:lnTo>
                  <a:lnTo>
                    <a:pt x="494887" y="475142"/>
                  </a:lnTo>
                  <a:lnTo>
                    <a:pt x="435841" y="475760"/>
                  </a:lnTo>
                  <a:lnTo>
                    <a:pt x="376340" y="475749"/>
                  </a:lnTo>
                  <a:lnTo>
                    <a:pt x="317352" y="475205"/>
                  </a:lnTo>
                  <a:lnTo>
                    <a:pt x="259843" y="474221"/>
                  </a:lnTo>
                  <a:lnTo>
                    <a:pt x="204781" y="472892"/>
                  </a:lnTo>
                  <a:lnTo>
                    <a:pt x="153132" y="471310"/>
                  </a:lnTo>
                  <a:lnTo>
                    <a:pt x="105862" y="469571"/>
                  </a:lnTo>
                  <a:lnTo>
                    <a:pt x="63939" y="467769"/>
                  </a:lnTo>
                  <a:lnTo>
                    <a:pt x="28329" y="465997"/>
                  </a:lnTo>
                  <a:lnTo>
                    <a:pt x="0" y="464350"/>
                  </a:lnTo>
                </a:path>
              </a:pathLst>
            </a:custGeom>
            <a:ln w="19050">
              <a:solidFill>
                <a:srgbClr val="5954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7515225" y="4606925"/>
              <a:ext cx="1854200" cy="313055"/>
            </a:xfrm>
            <a:custGeom>
              <a:avLst/>
              <a:gdLst/>
              <a:ahLst/>
              <a:cxnLst/>
              <a:rect l="l" t="t" r="r" b="b"/>
              <a:pathLst>
                <a:path w="1854200" h="313054">
                  <a:moveTo>
                    <a:pt x="1854200" y="0"/>
                  </a:moveTo>
                  <a:lnTo>
                    <a:pt x="1802845" y="29949"/>
                  </a:lnTo>
                  <a:lnTo>
                    <a:pt x="1767633" y="48759"/>
                  </a:lnTo>
                  <a:lnTo>
                    <a:pt x="1726905" y="69384"/>
                  </a:lnTo>
                  <a:lnTo>
                    <a:pt x="1681288" y="91268"/>
                  </a:lnTo>
                  <a:lnTo>
                    <a:pt x="1631415" y="113853"/>
                  </a:lnTo>
                  <a:lnTo>
                    <a:pt x="1577912" y="136585"/>
                  </a:lnTo>
                  <a:lnTo>
                    <a:pt x="1521412" y="158906"/>
                  </a:lnTo>
                  <a:lnTo>
                    <a:pt x="1462542" y="180260"/>
                  </a:lnTo>
                  <a:lnTo>
                    <a:pt x="1401932" y="200090"/>
                  </a:lnTo>
                  <a:lnTo>
                    <a:pt x="1340213" y="217841"/>
                  </a:lnTo>
                  <a:lnTo>
                    <a:pt x="1278013" y="232956"/>
                  </a:lnTo>
                  <a:lnTo>
                    <a:pt x="1221475" y="245075"/>
                  </a:lnTo>
                  <a:lnTo>
                    <a:pt x="1166606" y="256288"/>
                  </a:lnTo>
                  <a:lnTo>
                    <a:pt x="1113200" y="266569"/>
                  </a:lnTo>
                  <a:lnTo>
                    <a:pt x="1061052" y="275889"/>
                  </a:lnTo>
                  <a:lnTo>
                    <a:pt x="1009959" y="284224"/>
                  </a:lnTo>
                  <a:lnTo>
                    <a:pt x="959714" y="291546"/>
                  </a:lnTo>
                  <a:lnTo>
                    <a:pt x="910114" y="297829"/>
                  </a:lnTo>
                  <a:lnTo>
                    <a:pt x="860954" y="303047"/>
                  </a:lnTo>
                  <a:lnTo>
                    <a:pt x="812028" y="307173"/>
                  </a:lnTo>
                  <a:lnTo>
                    <a:pt x="763132" y="310180"/>
                  </a:lnTo>
                  <a:lnTo>
                    <a:pt x="714062" y="312043"/>
                  </a:lnTo>
                  <a:lnTo>
                    <a:pt x="664612" y="312735"/>
                  </a:lnTo>
                  <a:lnTo>
                    <a:pt x="614578" y="312229"/>
                  </a:lnTo>
                  <a:lnTo>
                    <a:pt x="566896" y="311349"/>
                  </a:lnTo>
                  <a:lnTo>
                    <a:pt x="512997" y="308888"/>
                  </a:lnTo>
                  <a:lnTo>
                    <a:pt x="454553" y="305111"/>
                  </a:lnTo>
                  <a:lnTo>
                    <a:pt x="393236" y="300279"/>
                  </a:lnTo>
                  <a:lnTo>
                    <a:pt x="330719" y="294654"/>
                  </a:lnTo>
                  <a:lnTo>
                    <a:pt x="268674" y="288499"/>
                  </a:lnTo>
                  <a:lnTo>
                    <a:pt x="208775" y="282076"/>
                  </a:lnTo>
                  <a:lnTo>
                    <a:pt x="152694" y="275648"/>
                  </a:lnTo>
                  <a:lnTo>
                    <a:pt x="102103" y="269477"/>
                  </a:lnTo>
                  <a:lnTo>
                    <a:pt x="58675" y="263826"/>
                  </a:lnTo>
                  <a:lnTo>
                    <a:pt x="24083" y="258956"/>
                  </a:lnTo>
                  <a:lnTo>
                    <a:pt x="0" y="255130"/>
                  </a:lnTo>
                </a:path>
              </a:pathLst>
            </a:custGeom>
            <a:ln w="19049">
              <a:solidFill>
                <a:srgbClr val="5954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9369423" y="2062163"/>
              <a:ext cx="0" cy="755650"/>
            </a:xfrm>
            <a:custGeom>
              <a:avLst/>
              <a:gdLst/>
              <a:ahLst/>
              <a:cxnLst/>
              <a:rect l="l" t="t" r="r" b="b"/>
              <a:pathLst>
                <a:path h="755650">
                  <a:moveTo>
                    <a:pt x="0" y="0"/>
                  </a:moveTo>
                  <a:lnTo>
                    <a:pt x="0" y="755650"/>
                  </a:lnTo>
                </a:path>
              </a:pathLst>
            </a:custGeom>
            <a:ln w="19050">
              <a:solidFill>
                <a:srgbClr val="59545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7083552" y="5418327"/>
            <a:ext cx="2716530" cy="228600"/>
          </a:xfrm>
          <a:prstGeom prst="rect">
            <a:avLst/>
          </a:prstGeom>
        </p:spPr>
        <p:txBody>
          <a:bodyPr vert="horz" wrap="square" lIns="0" tIns="16510" rIns="0" bIns="0" rtlCol="0">
            <a:spAutoFit/>
          </a:bodyPr>
          <a:lstStyle/>
          <a:p>
            <a:pPr marL="3810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0" normalizeH="0" baseline="0" noProof="0" dirty="0">
                <a:ln>
                  <a:noFill/>
                </a:ln>
                <a:solidFill>
                  <a:srgbClr val="097789"/>
                </a:solidFill>
                <a:effectLst/>
                <a:uLnTx/>
                <a:uFillTx/>
                <a:latin typeface="Calibri"/>
                <a:cs typeface="Calibri"/>
              </a:rPr>
              <a:t>Dual</a:t>
            </a:r>
            <a:r>
              <a:rPr kumimoji="0" sz="1300" b="1" i="0" u="none" strike="noStrike" kern="0" cap="none" spc="60" normalizeH="0" baseline="0" noProof="0" dirty="0">
                <a:ln>
                  <a:noFill/>
                </a:ln>
                <a:solidFill>
                  <a:srgbClr val="097789"/>
                </a:solidFill>
                <a:effectLst/>
                <a:uLnTx/>
                <a:uFillTx/>
                <a:latin typeface="Calibri"/>
                <a:cs typeface="Calibri"/>
              </a:rPr>
              <a:t> </a:t>
            </a:r>
            <a:r>
              <a:rPr kumimoji="0" sz="1300" b="1" i="0" u="none" strike="noStrike" kern="0" cap="none" spc="0" normalizeH="0" baseline="0" noProof="0" dirty="0">
                <a:ln>
                  <a:noFill/>
                </a:ln>
                <a:solidFill>
                  <a:srgbClr val="097789"/>
                </a:solidFill>
                <a:effectLst/>
                <a:uLnTx/>
                <a:uFillTx/>
                <a:latin typeface="Calibri"/>
                <a:cs typeface="Calibri"/>
              </a:rPr>
              <a:t>epitope-binding</a:t>
            </a:r>
            <a:r>
              <a:rPr kumimoji="0" sz="1300" b="1" i="0" u="none" strike="noStrike" kern="0" cap="none" spc="60" normalizeH="0" baseline="0" noProof="0" dirty="0">
                <a:ln>
                  <a:noFill/>
                </a:ln>
                <a:solidFill>
                  <a:srgbClr val="097789"/>
                </a:solidFill>
                <a:effectLst/>
                <a:uLnTx/>
                <a:uFillTx/>
                <a:latin typeface="Calibri"/>
                <a:cs typeface="Calibri"/>
              </a:rPr>
              <a:t> </a:t>
            </a:r>
            <a:r>
              <a:rPr kumimoji="0" sz="1300" b="1" i="0" u="none" strike="noStrike" kern="0" cap="none" spc="0" normalizeH="0" baseline="0" noProof="0" dirty="0">
                <a:ln>
                  <a:noFill/>
                </a:ln>
                <a:solidFill>
                  <a:srgbClr val="097789"/>
                </a:solidFill>
                <a:effectLst/>
                <a:uLnTx/>
                <a:uFillTx/>
                <a:latin typeface="Calibri"/>
                <a:cs typeface="Calibri"/>
              </a:rPr>
              <a:t>CAR</a:t>
            </a:r>
            <a:r>
              <a:rPr kumimoji="0" sz="1300" b="1" i="0" u="none" strike="noStrike" kern="0" cap="none" spc="75" normalizeH="0" baseline="0" noProof="0" dirty="0">
                <a:ln>
                  <a:noFill/>
                </a:ln>
                <a:solidFill>
                  <a:srgbClr val="097789"/>
                </a:solidFill>
                <a:effectLst/>
                <a:uLnTx/>
                <a:uFillTx/>
                <a:latin typeface="Calibri"/>
                <a:cs typeface="Calibri"/>
              </a:rPr>
              <a:t> </a:t>
            </a:r>
            <a:r>
              <a:rPr kumimoji="0" sz="1300" b="1" i="0" u="none" strike="noStrike" kern="0" cap="none" spc="-10" normalizeH="0" baseline="0" noProof="0" dirty="0">
                <a:ln>
                  <a:noFill/>
                </a:ln>
                <a:solidFill>
                  <a:srgbClr val="097789"/>
                </a:solidFill>
                <a:effectLst/>
                <a:uLnTx/>
                <a:uFillTx/>
                <a:latin typeface="Calibri"/>
                <a:cs typeface="Calibri"/>
              </a:rPr>
              <a:t>construct</a:t>
            </a:r>
            <a:r>
              <a:rPr kumimoji="0" sz="1275" b="1" i="0" u="none" strike="noStrike" kern="0" cap="none" spc="-15" normalizeH="0" baseline="26143" noProof="0" dirty="0">
                <a:ln>
                  <a:noFill/>
                </a:ln>
                <a:solidFill>
                  <a:srgbClr val="097789"/>
                </a:solidFill>
                <a:effectLst/>
                <a:uLnTx/>
                <a:uFillTx/>
                <a:latin typeface="Calibri"/>
                <a:cs typeface="Calibri"/>
              </a:rPr>
              <a:t>1,2</a:t>
            </a:r>
            <a:endParaRPr kumimoji="0" sz="1275" b="0" i="0" u="none" strike="noStrike" kern="0" cap="none" spc="0" normalizeH="0" baseline="26143" noProof="0">
              <a:ln>
                <a:noFill/>
              </a:ln>
              <a:solidFill>
                <a:sysClr val="windowText" lastClr="000000"/>
              </a:solidFill>
              <a:effectLst/>
              <a:uLnTx/>
              <a:uFillTx/>
              <a:latin typeface="Calibri"/>
              <a:cs typeface="Calibri"/>
            </a:endParaRPr>
          </a:p>
        </p:txBody>
      </p:sp>
      <p:sp>
        <p:nvSpPr>
          <p:cNvPr id="20" name="object 20"/>
          <p:cNvSpPr txBox="1"/>
          <p:nvPr/>
        </p:nvSpPr>
        <p:spPr>
          <a:xfrm>
            <a:off x="9546556" y="3676332"/>
            <a:ext cx="452755" cy="188595"/>
          </a:xfrm>
          <a:prstGeom prst="rect">
            <a:avLst/>
          </a:prstGeom>
        </p:spPr>
        <p:txBody>
          <a:bodyPr vert="horz" wrap="square" lIns="0" tIns="14604" rIns="0" bIns="0" rtlCol="0">
            <a:spAutoFit/>
          </a:bodyPr>
          <a:lstStyle/>
          <a:p>
            <a:pPr marL="38100" marR="0" lvl="0" indent="0" defTabSz="914400" eaLnBrk="1" fontAlgn="auto" latinLnBrk="0" hangingPunct="1">
              <a:lnSpc>
                <a:spcPct val="100000"/>
              </a:lnSpc>
              <a:spcBef>
                <a:spcPts val="114"/>
              </a:spcBef>
              <a:spcAft>
                <a:spcPts val="0"/>
              </a:spcAft>
              <a:buClrTx/>
              <a:buSzTx/>
              <a:buFontTx/>
              <a:buNone/>
              <a:tabLst/>
              <a:defRPr/>
            </a:pPr>
            <a:r>
              <a:rPr kumimoji="0" sz="1050" b="1" i="0" u="none" strike="noStrike" kern="0" cap="none" spc="-10" normalizeH="0" baseline="0" noProof="0" dirty="0">
                <a:ln>
                  <a:noFill/>
                </a:ln>
                <a:solidFill>
                  <a:srgbClr val="595454"/>
                </a:solidFill>
                <a:effectLst/>
                <a:uLnTx/>
                <a:uFillTx/>
                <a:latin typeface="Calibri"/>
                <a:cs typeface="Calibri"/>
              </a:rPr>
              <a:t>4-</a:t>
            </a:r>
            <a:r>
              <a:rPr kumimoji="0" sz="1050" b="1" i="0" u="none" strike="noStrike" kern="0" cap="none" spc="-20" normalizeH="0" baseline="0" noProof="0" dirty="0">
                <a:ln>
                  <a:noFill/>
                </a:ln>
                <a:solidFill>
                  <a:srgbClr val="595454"/>
                </a:solidFill>
                <a:effectLst/>
                <a:uLnTx/>
                <a:uFillTx/>
                <a:latin typeface="Calibri"/>
                <a:cs typeface="Calibri"/>
              </a:rPr>
              <a:t>1BB</a:t>
            </a:r>
            <a:r>
              <a:rPr kumimoji="0" sz="1050" b="1" i="0" u="none" strike="noStrike" kern="0" cap="none" spc="-30" normalizeH="0" baseline="23809" noProof="0" dirty="0">
                <a:ln>
                  <a:noFill/>
                </a:ln>
                <a:solidFill>
                  <a:srgbClr val="595454"/>
                </a:solidFill>
                <a:effectLst/>
                <a:uLnTx/>
                <a:uFillTx/>
                <a:latin typeface="Calibri"/>
                <a:cs typeface="Calibri"/>
              </a:rPr>
              <a:t>4</a:t>
            </a:r>
            <a:endParaRPr kumimoji="0" sz="1050" b="0" i="0" u="none" strike="noStrike" kern="0" cap="none" spc="0" normalizeH="0" baseline="23809" noProof="0">
              <a:ln>
                <a:noFill/>
              </a:ln>
              <a:solidFill>
                <a:sysClr val="windowText" lastClr="000000"/>
              </a:solidFill>
              <a:effectLst/>
              <a:uLnTx/>
              <a:uFillTx/>
              <a:latin typeface="Calibri"/>
              <a:cs typeface="Calibri"/>
            </a:endParaRPr>
          </a:p>
        </p:txBody>
      </p:sp>
      <p:sp>
        <p:nvSpPr>
          <p:cNvPr id="21" name="object 21"/>
          <p:cNvSpPr txBox="1"/>
          <p:nvPr/>
        </p:nvSpPr>
        <p:spPr>
          <a:xfrm>
            <a:off x="9589071" y="4527232"/>
            <a:ext cx="437515" cy="188595"/>
          </a:xfrm>
          <a:prstGeom prst="rect">
            <a:avLst/>
          </a:prstGeom>
        </p:spPr>
        <p:txBody>
          <a:bodyPr vert="horz" wrap="square" lIns="0" tIns="14604" rIns="0" bIns="0" rtlCol="0">
            <a:spAutoFit/>
          </a:bodyPr>
          <a:lstStyle/>
          <a:p>
            <a:pPr marL="38100" marR="0" lvl="0" indent="0" defTabSz="914400" eaLnBrk="1" fontAlgn="auto" latinLnBrk="0" hangingPunct="1">
              <a:lnSpc>
                <a:spcPct val="100000"/>
              </a:lnSpc>
              <a:spcBef>
                <a:spcPts val="114"/>
              </a:spcBef>
              <a:spcAft>
                <a:spcPts val="0"/>
              </a:spcAft>
              <a:buClrTx/>
              <a:buSzTx/>
              <a:buFontTx/>
              <a:buNone/>
              <a:tabLst/>
              <a:defRPr/>
            </a:pPr>
            <a:r>
              <a:rPr kumimoji="0" sz="1050" b="1" i="0" u="none" strike="noStrike" kern="0" cap="none" spc="-10" normalizeH="0" baseline="0" noProof="0" dirty="0">
                <a:ln>
                  <a:noFill/>
                </a:ln>
                <a:solidFill>
                  <a:srgbClr val="595454"/>
                </a:solidFill>
                <a:effectLst/>
                <a:uLnTx/>
                <a:uFillTx/>
                <a:latin typeface="Calibri"/>
                <a:cs typeface="Calibri"/>
              </a:rPr>
              <a:t>CD3-</a:t>
            </a:r>
            <a:r>
              <a:rPr kumimoji="0" sz="1050" b="1" i="0" u="none" strike="noStrike" kern="0" cap="none" spc="-25" normalizeH="0" baseline="0" noProof="0" dirty="0">
                <a:ln>
                  <a:noFill/>
                </a:ln>
                <a:solidFill>
                  <a:srgbClr val="595454"/>
                </a:solidFill>
                <a:effectLst/>
                <a:uLnTx/>
                <a:uFillTx/>
                <a:latin typeface="Calibri"/>
                <a:cs typeface="Calibri"/>
              </a:rPr>
              <a:t>ζ</a:t>
            </a:r>
            <a:r>
              <a:rPr kumimoji="0" sz="1050" b="1" i="0" u="none" strike="noStrike" kern="0" cap="none" spc="-37" normalizeH="0" baseline="23809" noProof="0" dirty="0">
                <a:ln>
                  <a:noFill/>
                </a:ln>
                <a:solidFill>
                  <a:srgbClr val="595454"/>
                </a:solidFill>
                <a:effectLst/>
                <a:uLnTx/>
                <a:uFillTx/>
                <a:latin typeface="Calibri"/>
                <a:cs typeface="Calibri"/>
              </a:rPr>
              <a:t>5</a:t>
            </a:r>
            <a:endParaRPr kumimoji="0" sz="1050" b="0" i="0" u="none" strike="noStrike" kern="0" cap="none" spc="0" normalizeH="0" baseline="23809" noProof="0">
              <a:ln>
                <a:noFill/>
              </a:ln>
              <a:solidFill>
                <a:sysClr val="windowText" lastClr="000000"/>
              </a:solidFill>
              <a:effectLst/>
              <a:uLnTx/>
              <a:uFillTx/>
              <a:latin typeface="Calibri"/>
              <a:cs typeface="Calibri"/>
            </a:endParaRPr>
          </a:p>
        </p:txBody>
      </p:sp>
      <p:sp>
        <p:nvSpPr>
          <p:cNvPr id="22" name="object 22"/>
          <p:cNvSpPr txBox="1"/>
          <p:nvPr/>
        </p:nvSpPr>
        <p:spPr>
          <a:xfrm>
            <a:off x="9444039" y="1969435"/>
            <a:ext cx="2334895" cy="1067435"/>
          </a:xfrm>
          <a:prstGeom prst="rect">
            <a:avLst/>
          </a:prstGeom>
        </p:spPr>
        <p:txBody>
          <a:bodyPr vert="horz" wrap="square" lIns="0" tIns="127635" rIns="0" bIns="0" rtlCol="0">
            <a:spAutoFit/>
          </a:bodyPr>
          <a:lstStyle/>
          <a:p>
            <a:pPr marL="38100" marR="0" lvl="0" indent="0" defTabSz="914400" eaLnBrk="1" fontAlgn="auto" latinLnBrk="0" hangingPunct="1">
              <a:lnSpc>
                <a:spcPct val="100000"/>
              </a:lnSpc>
              <a:spcBef>
                <a:spcPts val="1005"/>
              </a:spcBef>
              <a:spcAft>
                <a:spcPts val="0"/>
              </a:spcAft>
              <a:buClrTx/>
              <a:buSzTx/>
              <a:buFontTx/>
              <a:buNone/>
              <a:tabLst/>
              <a:defRPr/>
            </a:pPr>
            <a:r>
              <a:rPr kumimoji="0" sz="1400" b="1" i="0" u="none" strike="noStrike" kern="0" cap="none" spc="-10" normalizeH="0" baseline="0" noProof="0" dirty="0">
                <a:ln>
                  <a:noFill/>
                </a:ln>
                <a:solidFill>
                  <a:srgbClr val="595454"/>
                </a:solidFill>
                <a:effectLst/>
                <a:uLnTx/>
                <a:uFillTx/>
                <a:latin typeface="Calibri"/>
                <a:cs typeface="Calibri"/>
              </a:rPr>
              <a:t>Two</a:t>
            </a:r>
            <a:r>
              <a:rPr kumimoji="0" sz="1400" b="1" i="0" u="none" strike="noStrike" kern="0" cap="none" spc="-5" normalizeH="0" baseline="0" noProof="0" dirty="0">
                <a:ln>
                  <a:noFill/>
                </a:ln>
                <a:solidFill>
                  <a:srgbClr val="595454"/>
                </a:solidFill>
                <a:effectLst/>
                <a:uLnTx/>
                <a:uFillTx/>
                <a:latin typeface="Calibri"/>
                <a:cs typeface="Calibri"/>
              </a:rPr>
              <a:t> </a:t>
            </a:r>
            <a:r>
              <a:rPr kumimoji="0" sz="1300" b="1" i="0" u="none" strike="noStrike" kern="0" cap="none" spc="0" normalizeH="0" baseline="0" noProof="0" dirty="0">
                <a:ln>
                  <a:noFill/>
                </a:ln>
                <a:solidFill>
                  <a:srgbClr val="595454"/>
                </a:solidFill>
                <a:effectLst/>
                <a:uLnTx/>
                <a:uFillTx/>
                <a:latin typeface="Calibri"/>
                <a:cs typeface="Calibri"/>
              </a:rPr>
              <a:t>BCMA-targeting</a:t>
            </a:r>
            <a:r>
              <a:rPr kumimoji="0" sz="1300" b="1" i="0" u="none" strike="noStrike" kern="0" cap="none" spc="80" normalizeH="0" baseline="0" noProof="0" dirty="0">
                <a:ln>
                  <a:noFill/>
                </a:ln>
                <a:solidFill>
                  <a:srgbClr val="595454"/>
                </a:solidFill>
                <a:effectLst/>
                <a:uLnTx/>
                <a:uFillTx/>
                <a:latin typeface="Calibri"/>
                <a:cs typeface="Calibri"/>
              </a:rPr>
              <a:t> </a:t>
            </a:r>
            <a:r>
              <a:rPr kumimoji="0" sz="1400" b="1" i="0" u="none" strike="noStrike" kern="0" cap="none" spc="-10" normalizeH="0" baseline="0" noProof="0" dirty="0">
                <a:ln>
                  <a:noFill/>
                </a:ln>
                <a:solidFill>
                  <a:srgbClr val="595454"/>
                </a:solidFill>
                <a:effectLst/>
                <a:uLnTx/>
                <a:uFillTx/>
                <a:latin typeface="Calibri"/>
                <a:cs typeface="Calibri"/>
              </a:rPr>
              <a:t>domains</a:t>
            </a:r>
            <a:r>
              <a:rPr kumimoji="0" sz="1350" b="1" i="0" u="none" strike="noStrike" kern="0" cap="none" spc="-15" normalizeH="0" baseline="24691" noProof="0" dirty="0">
                <a:ln>
                  <a:noFill/>
                </a:ln>
                <a:solidFill>
                  <a:srgbClr val="595454"/>
                </a:solidFill>
                <a:effectLst/>
                <a:uLnTx/>
                <a:uFillTx/>
                <a:latin typeface="Calibri"/>
                <a:cs typeface="Calibri"/>
              </a:rPr>
              <a:t>3</a:t>
            </a:r>
            <a:endParaRPr kumimoji="0" sz="1350" b="0" i="0" u="none" strike="noStrike" kern="0" cap="none" spc="0" normalizeH="0" baseline="24691" noProof="0">
              <a:ln>
                <a:noFill/>
              </a:ln>
              <a:solidFill>
                <a:sysClr val="windowText" lastClr="000000"/>
              </a:solidFill>
              <a:effectLst/>
              <a:uLnTx/>
              <a:uFillTx/>
              <a:latin typeface="Calibri"/>
              <a:cs typeface="Calibri"/>
            </a:endParaRPr>
          </a:p>
          <a:p>
            <a:pPr marL="38735" marR="30480" lvl="0" indent="0" defTabSz="914400" eaLnBrk="1" fontAlgn="auto" latinLnBrk="0" hangingPunct="1">
              <a:lnSpc>
                <a:spcPct val="118300"/>
              </a:lnSpc>
              <a:spcBef>
                <a:spcPts val="505"/>
              </a:spcBef>
              <a:spcAft>
                <a:spcPts val="0"/>
              </a:spcAft>
              <a:buClrTx/>
              <a:buSzTx/>
              <a:buFontTx/>
              <a:buNone/>
              <a:tabLst/>
              <a:defRPr/>
            </a:pPr>
            <a:r>
              <a:rPr kumimoji="0" sz="1200" b="0" i="0" u="none" strike="noStrike" kern="0" cap="none" spc="0" normalizeH="0" baseline="0" noProof="0" dirty="0">
                <a:ln>
                  <a:noFill/>
                </a:ln>
                <a:solidFill>
                  <a:srgbClr val="595454"/>
                </a:solidFill>
                <a:effectLst/>
                <a:uLnTx/>
                <a:uFillTx/>
                <a:latin typeface="Calibri"/>
                <a:cs typeface="Calibri"/>
              </a:rPr>
              <a:t>The two </a:t>
            </a:r>
            <a:r>
              <a:rPr kumimoji="0" sz="1200" b="0" i="0" u="none" strike="noStrike" kern="0" cap="none" spc="-10" normalizeH="0" baseline="0" noProof="0" dirty="0">
                <a:ln>
                  <a:noFill/>
                </a:ln>
                <a:solidFill>
                  <a:srgbClr val="595454"/>
                </a:solidFill>
                <a:effectLst/>
                <a:uLnTx/>
                <a:uFillTx/>
                <a:latin typeface="Calibri"/>
                <a:cs typeface="Calibri"/>
              </a:rPr>
              <a:t>BCMA-targeting</a:t>
            </a:r>
            <a:r>
              <a:rPr kumimoji="0" sz="1200" b="0" i="0" u="none" strike="noStrike" kern="0" cap="none" spc="-25" normalizeH="0" baseline="0" noProof="0" dirty="0">
                <a:ln>
                  <a:noFill/>
                </a:ln>
                <a:solidFill>
                  <a:srgbClr val="595454"/>
                </a:solidFill>
                <a:effectLst/>
                <a:uLnTx/>
                <a:uFillTx/>
                <a:latin typeface="Calibri"/>
                <a:cs typeface="Calibri"/>
              </a:rPr>
              <a:t> </a:t>
            </a:r>
            <a:r>
              <a:rPr kumimoji="0" sz="1200" b="0" i="0" u="none" strike="noStrike" kern="0" cap="none" spc="-10" normalizeH="0" baseline="0" noProof="0" dirty="0">
                <a:ln>
                  <a:noFill/>
                </a:ln>
                <a:solidFill>
                  <a:srgbClr val="595454"/>
                </a:solidFill>
                <a:effectLst/>
                <a:uLnTx/>
                <a:uFillTx/>
                <a:latin typeface="Calibri"/>
                <a:cs typeface="Calibri"/>
              </a:rPr>
              <a:t>single-</a:t>
            </a:r>
            <a:r>
              <a:rPr kumimoji="0" sz="1200" b="0" i="0" u="none" strike="noStrike" kern="0" cap="none" spc="0" normalizeH="0" baseline="0" noProof="0" dirty="0">
                <a:ln>
                  <a:noFill/>
                </a:ln>
                <a:solidFill>
                  <a:srgbClr val="595454"/>
                </a:solidFill>
                <a:effectLst/>
                <a:uLnTx/>
                <a:uFillTx/>
                <a:latin typeface="Calibri"/>
                <a:cs typeface="Calibri"/>
              </a:rPr>
              <a:t>domain</a:t>
            </a:r>
            <a:r>
              <a:rPr kumimoji="0" sz="1200" b="0" i="0" u="none" strike="noStrike" kern="0" cap="none" spc="-40" normalizeH="0" baseline="0" noProof="0" dirty="0">
                <a:ln>
                  <a:noFill/>
                </a:ln>
                <a:solidFill>
                  <a:srgbClr val="595454"/>
                </a:solidFill>
                <a:effectLst/>
                <a:uLnTx/>
                <a:uFillTx/>
                <a:latin typeface="Calibri"/>
                <a:cs typeface="Calibri"/>
              </a:rPr>
              <a:t> </a:t>
            </a:r>
            <a:r>
              <a:rPr kumimoji="0" sz="1200" b="0" i="0" u="none" strike="noStrike" kern="0" cap="none" spc="0" normalizeH="0" baseline="0" noProof="0" dirty="0">
                <a:ln>
                  <a:noFill/>
                </a:ln>
                <a:solidFill>
                  <a:srgbClr val="595454"/>
                </a:solidFill>
                <a:effectLst/>
                <a:uLnTx/>
                <a:uFillTx/>
                <a:latin typeface="Calibri"/>
                <a:cs typeface="Calibri"/>
              </a:rPr>
              <a:t>antibodies</a:t>
            </a:r>
            <a:r>
              <a:rPr kumimoji="0" sz="1200" b="0" i="0" u="none" strike="noStrike" kern="0" cap="none" spc="-55" normalizeH="0" baseline="0" noProof="0" dirty="0">
                <a:ln>
                  <a:noFill/>
                </a:ln>
                <a:solidFill>
                  <a:srgbClr val="595454"/>
                </a:solidFill>
                <a:effectLst/>
                <a:uLnTx/>
                <a:uFillTx/>
                <a:latin typeface="Calibri"/>
                <a:cs typeface="Calibri"/>
              </a:rPr>
              <a:t> </a:t>
            </a:r>
            <a:r>
              <a:rPr kumimoji="0" sz="1200" b="0" i="0" u="none" strike="noStrike" kern="0" cap="none" spc="0" normalizeH="0" baseline="0" noProof="0" dirty="0">
                <a:ln>
                  <a:noFill/>
                </a:ln>
                <a:solidFill>
                  <a:srgbClr val="595454"/>
                </a:solidFill>
                <a:effectLst/>
                <a:uLnTx/>
                <a:uFillTx/>
                <a:latin typeface="Calibri"/>
                <a:cs typeface="Calibri"/>
              </a:rPr>
              <a:t>were</a:t>
            </a:r>
            <a:r>
              <a:rPr kumimoji="0" sz="1200" b="0" i="0" u="none" strike="noStrike" kern="0" cap="none" spc="-20" normalizeH="0" baseline="0" noProof="0" dirty="0">
                <a:ln>
                  <a:noFill/>
                </a:ln>
                <a:solidFill>
                  <a:srgbClr val="595454"/>
                </a:solidFill>
                <a:effectLst/>
                <a:uLnTx/>
                <a:uFillTx/>
                <a:latin typeface="Calibri"/>
                <a:cs typeface="Calibri"/>
              </a:rPr>
              <a:t> </a:t>
            </a:r>
            <a:r>
              <a:rPr kumimoji="0" sz="1200" b="0" i="0" u="none" strike="noStrike" kern="0" cap="none" spc="0" normalizeH="0" baseline="0" noProof="0" dirty="0">
                <a:ln>
                  <a:noFill/>
                </a:ln>
                <a:solidFill>
                  <a:srgbClr val="595454"/>
                </a:solidFill>
                <a:effectLst/>
                <a:uLnTx/>
                <a:uFillTx/>
                <a:latin typeface="Calibri"/>
                <a:cs typeface="Calibri"/>
              </a:rPr>
              <a:t>designed</a:t>
            </a:r>
            <a:r>
              <a:rPr kumimoji="0" sz="1200" b="0" i="0" u="none" strike="noStrike" kern="0" cap="none" spc="-35" normalizeH="0" baseline="0" noProof="0" dirty="0">
                <a:ln>
                  <a:noFill/>
                </a:ln>
                <a:solidFill>
                  <a:srgbClr val="595454"/>
                </a:solidFill>
                <a:effectLst/>
                <a:uLnTx/>
                <a:uFillTx/>
                <a:latin typeface="Calibri"/>
                <a:cs typeface="Calibri"/>
              </a:rPr>
              <a:t> </a:t>
            </a:r>
            <a:r>
              <a:rPr kumimoji="0" sz="1200" b="0" i="0" u="none" strike="noStrike" kern="0" cap="none" spc="-25" normalizeH="0" baseline="0" noProof="0" dirty="0">
                <a:ln>
                  <a:noFill/>
                </a:ln>
                <a:solidFill>
                  <a:srgbClr val="595454"/>
                </a:solidFill>
                <a:effectLst/>
                <a:uLnTx/>
                <a:uFillTx/>
                <a:latin typeface="Calibri"/>
                <a:cs typeface="Calibri"/>
              </a:rPr>
              <a:t>to </a:t>
            </a:r>
            <a:r>
              <a:rPr kumimoji="0" sz="1200" b="0" i="0" u="none" strike="noStrike" kern="0" cap="none" spc="-10" normalizeH="0" baseline="0" noProof="0" dirty="0">
                <a:ln>
                  <a:noFill/>
                </a:ln>
                <a:solidFill>
                  <a:srgbClr val="595454"/>
                </a:solidFill>
                <a:effectLst/>
                <a:uLnTx/>
                <a:uFillTx/>
                <a:latin typeface="Calibri"/>
                <a:cs typeface="Calibri"/>
              </a:rPr>
              <a:t>confer</a:t>
            </a:r>
            <a:r>
              <a:rPr kumimoji="0" sz="1200" b="0" i="0" u="none" strike="noStrike" kern="0" cap="none" spc="-30" normalizeH="0" baseline="0" noProof="0" dirty="0">
                <a:ln>
                  <a:noFill/>
                </a:ln>
                <a:solidFill>
                  <a:srgbClr val="595454"/>
                </a:solidFill>
                <a:effectLst/>
                <a:uLnTx/>
                <a:uFillTx/>
                <a:latin typeface="Calibri"/>
                <a:cs typeface="Calibri"/>
              </a:rPr>
              <a:t> </a:t>
            </a:r>
            <a:r>
              <a:rPr kumimoji="0" sz="1200" b="0" i="0" u="none" strike="noStrike" kern="0" cap="none" spc="0" normalizeH="0" baseline="0" noProof="0" dirty="0">
                <a:ln>
                  <a:noFill/>
                </a:ln>
                <a:solidFill>
                  <a:srgbClr val="595454"/>
                </a:solidFill>
                <a:effectLst/>
                <a:uLnTx/>
                <a:uFillTx/>
                <a:latin typeface="Calibri"/>
                <a:cs typeface="Calibri"/>
              </a:rPr>
              <a:t>high</a:t>
            </a:r>
            <a:r>
              <a:rPr kumimoji="0" sz="1200" b="0" i="0" u="none" strike="noStrike" kern="0" cap="none" spc="-20" normalizeH="0" baseline="0" noProof="0" dirty="0">
                <a:ln>
                  <a:noFill/>
                </a:ln>
                <a:solidFill>
                  <a:srgbClr val="595454"/>
                </a:solidFill>
                <a:effectLst/>
                <a:uLnTx/>
                <a:uFillTx/>
                <a:latin typeface="Calibri"/>
                <a:cs typeface="Calibri"/>
              </a:rPr>
              <a:t> </a:t>
            </a:r>
            <a:r>
              <a:rPr kumimoji="0" sz="1200" b="0" i="0" u="none" strike="noStrike" kern="0" cap="none" spc="0" normalizeH="0" baseline="0" noProof="0" dirty="0">
                <a:ln>
                  <a:noFill/>
                </a:ln>
                <a:solidFill>
                  <a:srgbClr val="595454"/>
                </a:solidFill>
                <a:effectLst/>
                <a:uLnTx/>
                <a:uFillTx/>
                <a:latin typeface="Calibri"/>
                <a:cs typeface="Calibri"/>
              </a:rPr>
              <a:t>avidity</a:t>
            </a:r>
            <a:r>
              <a:rPr kumimoji="0" sz="1200" b="0" i="0" u="none" strike="noStrike" kern="0" cap="none" spc="-35" normalizeH="0" baseline="0" noProof="0" dirty="0">
                <a:ln>
                  <a:noFill/>
                </a:ln>
                <a:solidFill>
                  <a:srgbClr val="595454"/>
                </a:solidFill>
                <a:effectLst/>
                <a:uLnTx/>
                <a:uFillTx/>
                <a:latin typeface="Calibri"/>
                <a:cs typeface="Calibri"/>
              </a:rPr>
              <a:t> </a:t>
            </a:r>
            <a:r>
              <a:rPr kumimoji="0" sz="1200" b="0" i="0" u="none" strike="noStrike" kern="0" cap="none" spc="-10" normalizeH="0" baseline="0" noProof="0" dirty="0">
                <a:ln>
                  <a:noFill/>
                </a:ln>
                <a:solidFill>
                  <a:srgbClr val="595454"/>
                </a:solidFill>
                <a:effectLst/>
                <a:uLnTx/>
                <a:uFillTx/>
                <a:latin typeface="Calibri"/>
                <a:cs typeface="Calibri"/>
              </a:rPr>
              <a:t>binding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851852" y="1368869"/>
            <a:ext cx="3773170" cy="311150"/>
          </a:xfrm>
          <a:prstGeom prst="rect">
            <a:avLst/>
          </a:prstGeom>
        </p:spPr>
        <p:txBody>
          <a:bodyPr vert="horz" wrap="square" lIns="0" tIns="15240" rIns="0" bIns="0"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sz="1850" b="1" i="0" u="none" strike="noStrike" kern="0" cap="none" spc="0" normalizeH="0" baseline="0" noProof="0" dirty="0">
                <a:ln>
                  <a:noFill/>
                </a:ln>
                <a:solidFill>
                  <a:srgbClr val="213667"/>
                </a:solidFill>
                <a:effectLst/>
                <a:uLnTx/>
                <a:uFillTx/>
                <a:latin typeface="Calibri"/>
                <a:cs typeface="Calibri"/>
              </a:rPr>
              <a:t>Idecabtagene</a:t>
            </a:r>
            <a:r>
              <a:rPr kumimoji="0" sz="1850" b="1" i="0" u="none" strike="noStrike" kern="0" cap="none" spc="20" normalizeH="0" baseline="0" noProof="0" dirty="0">
                <a:ln>
                  <a:noFill/>
                </a:ln>
                <a:solidFill>
                  <a:srgbClr val="213667"/>
                </a:solidFill>
                <a:effectLst/>
                <a:uLnTx/>
                <a:uFillTx/>
                <a:latin typeface="Calibri"/>
                <a:cs typeface="Calibri"/>
              </a:rPr>
              <a:t> </a:t>
            </a:r>
            <a:r>
              <a:rPr kumimoji="0" sz="1850" b="1" i="0" u="none" strike="noStrike" kern="0" cap="none" spc="0" normalizeH="0" baseline="0" noProof="0" dirty="0">
                <a:ln>
                  <a:noFill/>
                </a:ln>
                <a:solidFill>
                  <a:srgbClr val="213667"/>
                </a:solidFill>
                <a:effectLst/>
                <a:uLnTx/>
                <a:uFillTx/>
                <a:latin typeface="Calibri"/>
                <a:cs typeface="Calibri"/>
              </a:rPr>
              <a:t>Vicleucel</a:t>
            </a:r>
            <a:r>
              <a:rPr kumimoji="0" sz="1850" b="1" i="0" u="none" strike="noStrike" kern="0" cap="none" spc="-10" normalizeH="0" baseline="0" noProof="0" dirty="0">
                <a:ln>
                  <a:noFill/>
                </a:ln>
                <a:solidFill>
                  <a:srgbClr val="213667"/>
                </a:solidFill>
                <a:effectLst/>
                <a:uLnTx/>
                <a:uFillTx/>
                <a:latin typeface="Calibri"/>
                <a:cs typeface="Calibri"/>
              </a:rPr>
              <a:t> </a:t>
            </a:r>
            <a:r>
              <a:rPr kumimoji="0" sz="1850" b="1" i="0" u="none" strike="noStrike" kern="0" cap="none" spc="0" normalizeH="0" baseline="0" noProof="0" dirty="0">
                <a:ln>
                  <a:noFill/>
                </a:ln>
                <a:solidFill>
                  <a:srgbClr val="213667"/>
                </a:solidFill>
                <a:effectLst/>
                <a:uLnTx/>
                <a:uFillTx/>
                <a:latin typeface="Calibri"/>
                <a:cs typeface="Calibri"/>
              </a:rPr>
              <a:t>(ide-cel)</a:t>
            </a:r>
            <a:r>
              <a:rPr kumimoji="0" sz="1850" b="1" i="0" u="none" strike="noStrike" kern="0" cap="none" spc="30" normalizeH="0" baseline="0" noProof="0" dirty="0">
                <a:ln>
                  <a:noFill/>
                </a:ln>
                <a:solidFill>
                  <a:srgbClr val="213667"/>
                </a:solidFill>
                <a:effectLst/>
                <a:uLnTx/>
                <a:uFillTx/>
                <a:latin typeface="Calibri"/>
                <a:cs typeface="Calibri"/>
              </a:rPr>
              <a:t> </a:t>
            </a:r>
            <a:r>
              <a:rPr kumimoji="0" sz="1850" b="1" i="0" u="none" strike="noStrike" kern="0" cap="none" spc="0" normalizeH="0" baseline="0" noProof="0" dirty="0">
                <a:ln>
                  <a:noFill/>
                </a:ln>
                <a:solidFill>
                  <a:srgbClr val="213667"/>
                </a:solidFill>
                <a:effectLst/>
                <a:uLnTx/>
                <a:uFillTx/>
                <a:latin typeface="Calibri"/>
                <a:cs typeface="Calibri"/>
              </a:rPr>
              <a:t>CAR</a:t>
            </a:r>
            <a:r>
              <a:rPr kumimoji="0" sz="1850" b="1" i="0" u="none" strike="noStrike" kern="0" cap="none" spc="15" normalizeH="0" baseline="0" noProof="0" dirty="0">
                <a:ln>
                  <a:noFill/>
                </a:ln>
                <a:solidFill>
                  <a:srgbClr val="213667"/>
                </a:solidFill>
                <a:effectLst/>
                <a:uLnTx/>
                <a:uFillTx/>
                <a:latin typeface="Calibri"/>
                <a:cs typeface="Calibri"/>
              </a:rPr>
              <a:t> </a:t>
            </a:r>
            <a:r>
              <a:rPr kumimoji="0" sz="1850" b="1" i="0" u="none" strike="noStrike" kern="0" cap="none" spc="-50" normalizeH="0" baseline="0" noProof="0" dirty="0">
                <a:ln>
                  <a:noFill/>
                </a:ln>
                <a:solidFill>
                  <a:srgbClr val="213667"/>
                </a:solidFill>
                <a:effectLst/>
                <a:uLnTx/>
                <a:uFillTx/>
                <a:latin typeface="Calibri"/>
                <a:cs typeface="Calibri"/>
              </a:rPr>
              <a:t>T</a:t>
            </a:r>
            <a:endParaRPr kumimoji="0" sz="185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6408880" y="1403105"/>
            <a:ext cx="4195445" cy="311150"/>
          </a:xfrm>
          <a:prstGeom prst="rect">
            <a:avLst/>
          </a:prstGeom>
        </p:spPr>
        <p:txBody>
          <a:bodyPr vert="horz" wrap="square" lIns="0" tIns="15240" rIns="0" bIns="0"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sz="1850" b="1" i="0" u="none" strike="noStrike" kern="0" cap="none" spc="0" normalizeH="0" baseline="0" noProof="0" dirty="0">
                <a:ln>
                  <a:noFill/>
                </a:ln>
                <a:solidFill>
                  <a:srgbClr val="213667"/>
                </a:solidFill>
                <a:effectLst/>
                <a:uLnTx/>
                <a:uFillTx/>
                <a:latin typeface="Calibri"/>
                <a:cs typeface="Calibri"/>
              </a:rPr>
              <a:t>Ciltacabtagene</a:t>
            </a:r>
            <a:r>
              <a:rPr kumimoji="0" sz="1850" b="1" i="0" u="none" strike="noStrike" kern="0" cap="none" spc="20" normalizeH="0" baseline="0" noProof="0" dirty="0">
                <a:ln>
                  <a:noFill/>
                </a:ln>
                <a:solidFill>
                  <a:srgbClr val="213667"/>
                </a:solidFill>
                <a:effectLst/>
                <a:uLnTx/>
                <a:uFillTx/>
                <a:latin typeface="Calibri"/>
                <a:cs typeface="Calibri"/>
              </a:rPr>
              <a:t> </a:t>
            </a:r>
            <a:r>
              <a:rPr kumimoji="0" sz="1850" b="1" i="0" u="none" strike="noStrike" kern="0" cap="none" spc="0" normalizeH="0" baseline="0" noProof="0" dirty="0">
                <a:ln>
                  <a:noFill/>
                </a:ln>
                <a:solidFill>
                  <a:srgbClr val="213667"/>
                </a:solidFill>
                <a:effectLst/>
                <a:uLnTx/>
                <a:uFillTx/>
                <a:latin typeface="Calibri"/>
                <a:cs typeface="Calibri"/>
              </a:rPr>
              <a:t>Autoleucel (cilta-cel)</a:t>
            </a:r>
            <a:r>
              <a:rPr kumimoji="0" sz="1850" b="1" i="0" u="none" strike="noStrike" kern="0" cap="none" spc="65" normalizeH="0" baseline="0" noProof="0" dirty="0">
                <a:ln>
                  <a:noFill/>
                </a:ln>
                <a:solidFill>
                  <a:srgbClr val="213667"/>
                </a:solidFill>
                <a:effectLst/>
                <a:uLnTx/>
                <a:uFillTx/>
                <a:latin typeface="Calibri"/>
                <a:cs typeface="Calibri"/>
              </a:rPr>
              <a:t> </a:t>
            </a:r>
            <a:r>
              <a:rPr kumimoji="0" sz="1850" b="1" i="0" u="none" strike="noStrike" kern="0" cap="none" spc="0" normalizeH="0" baseline="0" noProof="0" dirty="0">
                <a:ln>
                  <a:noFill/>
                </a:ln>
                <a:solidFill>
                  <a:srgbClr val="213667"/>
                </a:solidFill>
                <a:effectLst/>
                <a:uLnTx/>
                <a:uFillTx/>
                <a:latin typeface="Calibri"/>
                <a:cs typeface="Calibri"/>
              </a:rPr>
              <a:t>CAR</a:t>
            </a:r>
            <a:r>
              <a:rPr kumimoji="0" sz="1850" b="1" i="0" u="none" strike="noStrike" kern="0" cap="none" spc="20" normalizeH="0" baseline="0" noProof="0" dirty="0">
                <a:ln>
                  <a:noFill/>
                </a:ln>
                <a:solidFill>
                  <a:srgbClr val="213667"/>
                </a:solidFill>
                <a:effectLst/>
                <a:uLnTx/>
                <a:uFillTx/>
                <a:latin typeface="Calibri"/>
                <a:cs typeface="Calibri"/>
              </a:rPr>
              <a:t> </a:t>
            </a:r>
            <a:r>
              <a:rPr kumimoji="0" sz="1850" b="1" i="0" u="none" strike="noStrike" kern="0" cap="none" spc="-50" normalizeH="0" baseline="0" noProof="0" dirty="0">
                <a:ln>
                  <a:noFill/>
                </a:ln>
                <a:solidFill>
                  <a:srgbClr val="213667"/>
                </a:solidFill>
                <a:effectLst/>
                <a:uLnTx/>
                <a:uFillTx/>
                <a:latin typeface="Calibri"/>
                <a:cs typeface="Calibri"/>
              </a:rPr>
              <a:t>T</a:t>
            </a:r>
            <a:endParaRPr kumimoji="0" sz="1850" b="0" i="0" u="none" strike="noStrike" kern="0" cap="none" spc="0" normalizeH="0" baseline="0" noProof="0">
              <a:ln>
                <a:noFill/>
              </a:ln>
              <a:solidFill>
                <a:sysClr val="windowText" lastClr="000000"/>
              </a:solidFill>
              <a:effectLst/>
              <a:uLnTx/>
              <a:uFillTx/>
              <a:latin typeface="Calibri"/>
              <a:cs typeface="Calibri"/>
            </a:endParaRPr>
          </a:p>
        </p:txBody>
      </p:sp>
      <p:pic>
        <p:nvPicPr>
          <p:cNvPr id="25" name="object 25"/>
          <p:cNvPicPr/>
          <p:nvPr/>
        </p:nvPicPr>
        <p:blipFill>
          <a:blip r:embed="rId3" cstate="print"/>
          <a:stretch>
            <a:fillRect/>
          </a:stretch>
        </p:blipFill>
        <p:spPr>
          <a:xfrm>
            <a:off x="1060450" y="1838325"/>
            <a:ext cx="3174999" cy="3546475"/>
          </a:xfrm>
          <a:prstGeom prst="rect">
            <a:avLst/>
          </a:prstGeom>
        </p:spPr>
      </p:pic>
      <p:sp>
        <p:nvSpPr>
          <p:cNvPr id="26" name="object 26" descr="$PPTXTitle"/>
          <p:cNvSpPr txBox="1">
            <a:spLocks noGrp="1"/>
          </p:cNvSpPr>
          <p:nvPr>
            <p:ph type="title"/>
          </p:nvPr>
        </p:nvSpPr>
        <p:spPr>
          <a:xfrm>
            <a:off x="407214" y="186380"/>
            <a:ext cx="10857230" cy="711436"/>
          </a:xfrm>
          <a:prstGeom prst="rect">
            <a:avLst/>
          </a:prstGeom>
        </p:spPr>
        <p:txBody>
          <a:bodyPr vert="horz" wrap="square" lIns="0" tIns="140676" rIns="0" bIns="0" rtlCol="0">
            <a:spAutoFit/>
          </a:bodyPr>
          <a:lstStyle/>
          <a:p>
            <a:pPr marL="2871470">
              <a:lnSpc>
                <a:spcPct val="100000"/>
              </a:lnSpc>
              <a:spcBef>
                <a:spcPts val="130"/>
              </a:spcBef>
            </a:pPr>
            <a:r>
              <a:rPr sz="3700" spc="-10" dirty="0">
                <a:solidFill>
                  <a:schemeClr val="tx2">
                    <a:lumMod val="75000"/>
                  </a:schemeClr>
                </a:solidFill>
              </a:rPr>
              <a:t>Ide-</a:t>
            </a:r>
            <a:r>
              <a:rPr sz="3700" dirty="0">
                <a:solidFill>
                  <a:schemeClr val="tx2">
                    <a:lumMod val="75000"/>
                  </a:schemeClr>
                </a:solidFill>
              </a:rPr>
              <a:t>cel</a:t>
            </a:r>
            <a:r>
              <a:rPr sz="3700" spc="-10" dirty="0">
                <a:solidFill>
                  <a:schemeClr val="tx2">
                    <a:lumMod val="75000"/>
                  </a:schemeClr>
                </a:solidFill>
              </a:rPr>
              <a:t> </a:t>
            </a:r>
            <a:r>
              <a:rPr sz="3700" dirty="0">
                <a:solidFill>
                  <a:schemeClr val="tx2">
                    <a:lumMod val="75000"/>
                  </a:schemeClr>
                </a:solidFill>
              </a:rPr>
              <a:t>and</a:t>
            </a:r>
            <a:r>
              <a:rPr sz="3700" spc="15" dirty="0">
                <a:solidFill>
                  <a:schemeClr val="tx2">
                    <a:lumMod val="75000"/>
                  </a:schemeClr>
                </a:solidFill>
              </a:rPr>
              <a:t> </a:t>
            </a:r>
            <a:r>
              <a:rPr sz="3700" spc="-10" dirty="0">
                <a:solidFill>
                  <a:schemeClr val="tx2">
                    <a:lumMod val="75000"/>
                  </a:schemeClr>
                </a:solidFill>
              </a:rPr>
              <a:t>Cilta-</a:t>
            </a:r>
            <a:r>
              <a:rPr sz="3700" dirty="0">
                <a:solidFill>
                  <a:schemeClr val="tx2">
                    <a:lumMod val="75000"/>
                  </a:schemeClr>
                </a:solidFill>
              </a:rPr>
              <a:t>cel</a:t>
            </a:r>
            <a:r>
              <a:rPr sz="3700" spc="5" dirty="0">
                <a:solidFill>
                  <a:schemeClr val="tx2">
                    <a:lumMod val="75000"/>
                  </a:schemeClr>
                </a:solidFill>
              </a:rPr>
              <a:t> </a:t>
            </a:r>
            <a:r>
              <a:rPr sz="3700" spc="-10" dirty="0">
                <a:solidFill>
                  <a:schemeClr val="tx2">
                    <a:lumMod val="75000"/>
                  </a:schemeClr>
                </a:solidFill>
              </a:rPr>
              <a:t>Constructs</a:t>
            </a:r>
            <a:endParaRPr sz="3700" dirty="0">
              <a:solidFill>
                <a:schemeClr val="tx2">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35829" y="1376855"/>
            <a:ext cx="6145986" cy="4636990"/>
          </a:xfrm>
          <a:prstGeom prst="rect">
            <a:avLst/>
          </a:prstGeom>
        </p:spPr>
      </p:pic>
      <p:sp>
        <p:nvSpPr>
          <p:cNvPr id="3" name="object 3" descr="$PPTXTitle"/>
          <p:cNvSpPr txBox="1">
            <a:spLocks noGrp="1"/>
          </p:cNvSpPr>
          <p:nvPr>
            <p:ph type="title"/>
          </p:nvPr>
        </p:nvSpPr>
        <p:spPr>
          <a:xfrm>
            <a:off x="-1600200" y="0"/>
            <a:ext cx="10857230" cy="1239209"/>
          </a:xfrm>
          <a:prstGeom prst="rect">
            <a:avLst/>
          </a:prstGeom>
        </p:spPr>
        <p:txBody>
          <a:bodyPr vert="horz" wrap="square" lIns="0" tIns="312824" rIns="0" bIns="0" rtlCol="0">
            <a:spAutoFit/>
          </a:bodyPr>
          <a:lstStyle/>
          <a:p>
            <a:pPr marL="3717925" algn="ctr">
              <a:lnSpc>
                <a:spcPct val="100000"/>
              </a:lnSpc>
              <a:spcBef>
                <a:spcPts val="105"/>
              </a:spcBef>
            </a:pPr>
            <a:r>
              <a:rPr sz="3200" dirty="0">
                <a:solidFill>
                  <a:schemeClr val="tx2">
                    <a:lumMod val="75000"/>
                  </a:schemeClr>
                </a:solidFill>
              </a:rPr>
              <a:t>Phase</a:t>
            </a:r>
            <a:r>
              <a:rPr sz="3200" spc="-30" dirty="0">
                <a:solidFill>
                  <a:schemeClr val="tx2">
                    <a:lumMod val="75000"/>
                  </a:schemeClr>
                </a:solidFill>
              </a:rPr>
              <a:t> </a:t>
            </a:r>
            <a:r>
              <a:rPr sz="3200" dirty="0">
                <a:solidFill>
                  <a:schemeClr val="tx2">
                    <a:lumMod val="75000"/>
                  </a:schemeClr>
                </a:solidFill>
              </a:rPr>
              <a:t>II</a:t>
            </a:r>
            <a:r>
              <a:rPr sz="3200" spc="-20" dirty="0">
                <a:solidFill>
                  <a:schemeClr val="tx2">
                    <a:lumMod val="75000"/>
                  </a:schemeClr>
                </a:solidFill>
              </a:rPr>
              <a:t> </a:t>
            </a:r>
            <a:r>
              <a:rPr sz="3200" dirty="0" err="1">
                <a:solidFill>
                  <a:schemeClr val="tx2">
                    <a:lumMod val="75000"/>
                  </a:schemeClr>
                </a:solidFill>
              </a:rPr>
              <a:t>KarMMa</a:t>
            </a:r>
            <a:r>
              <a:rPr sz="3200" spc="-20" dirty="0">
                <a:solidFill>
                  <a:schemeClr val="tx2">
                    <a:lumMod val="75000"/>
                  </a:schemeClr>
                </a:solidFill>
              </a:rPr>
              <a:t> </a:t>
            </a:r>
            <a:r>
              <a:rPr sz="3200" spc="-10" dirty="0">
                <a:solidFill>
                  <a:schemeClr val="tx2">
                    <a:lumMod val="75000"/>
                  </a:schemeClr>
                </a:solidFill>
              </a:rPr>
              <a:t>Study</a:t>
            </a:r>
            <a:br>
              <a:rPr lang="en-US" sz="3200" spc="-10" dirty="0">
                <a:solidFill>
                  <a:schemeClr val="tx2">
                    <a:lumMod val="75000"/>
                  </a:schemeClr>
                </a:solidFill>
              </a:rPr>
            </a:br>
            <a:r>
              <a:rPr lang="en-US" sz="2800" spc="-10" dirty="0">
                <a:solidFill>
                  <a:schemeClr val="accent1"/>
                </a:solidFill>
              </a:rPr>
              <a:t>Ide-cel in RR Myeloma</a:t>
            </a:r>
            <a:endParaRPr sz="2800" dirty="0">
              <a:solidFill>
                <a:schemeClr val="accent1"/>
              </a:solidFill>
            </a:endParaRPr>
          </a:p>
        </p:txBody>
      </p:sp>
      <p:sp>
        <p:nvSpPr>
          <p:cNvPr id="4" name="object 4"/>
          <p:cNvSpPr txBox="1"/>
          <p:nvPr/>
        </p:nvSpPr>
        <p:spPr>
          <a:xfrm>
            <a:off x="491491" y="6453571"/>
            <a:ext cx="1745614"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455560"/>
                </a:solidFill>
                <a:effectLst/>
                <a:uLnTx/>
                <a:uFillTx/>
                <a:latin typeface="Calibri"/>
                <a:cs typeface="Calibri"/>
              </a:rPr>
              <a:t>Munshi</a:t>
            </a:r>
            <a:r>
              <a:rPr kumimoji="0" sz="1200" b="0" i="0" u="none" strike="noStrike" kern="0" cap="none" spc="-6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NC</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et</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al.</a:t>
            </a:r>
            <a:r>
              <a:rPr kumimoji="0" sz="1200" b="0" i="0" u="none" strike="noStrike" kern="0" cap="none" spc="-4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NEJM</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2021</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3">
            <a:extLst>
              <a:ext uri="{FF2B5EF4-FFF2-40B4-BE49-F238E27FC236}">
                <a16:creationId xmlns:a16="http://schemas.microsoft.com/office/drawing/2014/main" id="{EE31E0A6-2BD0-6A80-3828-931994B436D2}"/>
              </a:ext>
            </a:extLst>
          </p:cNvPr>
          <p:cNvPicPr/>
          <p:nvPr/>
        </p:nvPicPr>
        <p:blipFill>
          <a:blip r:embed="rId3" cstate="print"/>
          <a:stretch>
            <a:fillRect/>
          </a:stretch>
        </p:blipFill>
        <p:spPr>
          <a:xfrm>
            <a:off x="210185" y="1376855"/>
            <a:ext cx="5536818" cy="4636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a:xfrm>
            <a:off x="632715" y="853127"/>
            <a:ext cx="10972800" cy="713539"/>
          </a:xfrm>
        </p:spPr>
        <p:txBody>
          <a:bodyPr vert="horz" wrap="square" lIns="45720" tIns="46039" rIns="45720" bIns="46039" numCol="1" anchor="b" anchorCtr="0" compatLnSpc="1">
            <a:prstTxWarp prst="textNoShape">
              <a:avLst/>
            </a:prstTxWarp>
            <a:noAutofit/>
          </a:bodyPr>
          <a:lstStyle/>
          <a:p>
            <a:r>
              <a:rPr lang="en-US" sz="2800" dirty="0">
                <a:solidFill>
                  <a:schemeClr val="tx2"/>
                </a:solidFill>
                <a:latin typeface="Franklin Gothic Medium" panose="020B0603020102020204" pitchFamily="34" charset="0"/>
              </a:rPr>
              <a:t>CARTITUDE-1 update: 30% of heavily pretreated patients with relapsed myeloma alive and disease 5 years post-</a:t>
            </a:r>
            <a:r>
              <a:rPr lang="en-US" sz="2800" dirty="0" err="1">
                <a:solidFill>
                  <a:schemeClr val="tx2"/>
                </a:solidFill>
                <a:latin typeface="Franklin Gothic Medium" panose="020B0603020102020204" pitchFamily="34" charset="0"/>
              </a:rPr>
              <a:t>cilta</a:t>
            </a:r>
            <a:r>
              <a:rPr lang="en-US" sz="2800" dirty="0">
                <a:solidFill>
                  <a:schemeClr val="tx2"/>
                </a:solidFill>
                <a:latin typeface="Franklin Gothic Medium" panose="020B0603020102020204" pitchFamily="34" charset="0"/>
              </a:rPr>
              <a:t>-cel!!</a:t>
            </a:r>
            <a:br>
              <a:rPr lang="en-US" sz="2800" dirty="0">
                <a:solidFill>
                  <a:schemeClr val="tx2"/>
                </a:solidFill>
                <a:latin typeface="Franklin Gothic Medium" panose="020B0603020102020204" pitchFamily="34" charset="0"/>
              </a:rPr>
            </a:br>
            <a:endParaRPr lang="en-US" sz="2800" dirty="0">
              <a:solidFill>
                <a:schemeClr val="tx2"/>
              </a:solidFill>
              <a:latin typeface="Franklin Gothic Medium" panose="020B0603020102020204" pitchFamily="34" charset="0"/>
            </a:endParaRPr>
          </a:p>
        </p:txBody>
      </p:sp>
      <p:sp>
        <p:nvSpPr>
          <p:cNvPr id="8" name="Rectangle 7">
            <a:extLst>
              <a:ext uri="{FF2B5EF4-FFF2-40B4-BE49-F238E27FC236}">
                <a16:creationId xmlns:a16="http://schemas.microsoft.com/office/drawing/2014/main" id="{B63A7BA9-271D-D96E-FC36-C24CC8A8F6AA}"/>
              </a:ext>
            </a:extLst>
          </p:cNvPr>
          <p:cNvSpPr/>
          <p:nvPr/>
        </p:nvSpPr>
        <p:spPr>
          <a:xfrm>
            <a:off x="9457900" y="3742900"/>
            <a:ext cx="191069" cy="3608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ECBC6D7-1C1A-FB2C-C787-3CEE191C0F42}"/>
              </a:ext>
            </a:extLst>
          </p:cNvPr>
          <p:cNvSpPr/>
          <p:nvPr/>
        </p:nvSpPr>
        <p:spPr>
          <a:xfrm>
            <a:off x="9610300" y="3895300"/>
            <a:ext cx="191069" cy="3608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D2BACB3-9325-0E88-9A9C-7FC4F3BCF3C8}"/>
              </a:ext>
            </a:extLst>
          </p:cNvPr>
          <p:cNvSpPr/>
          <p:nvPr/>
        </p:nvSpPr>
        <p:spPr>
          <a:xfrm>
            <a:off x="9446527" y="4749934"/>
            <a:ext cx="914400" cy="109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Content Placeholder 2">
            <a:extLst>
              <a:ext uri="{FF2B5EF4-FFF2-40B4-BE49-F238E27FC236}">
                <a16:creationId xmlns:a16="http://schemas.microsoft.com/office/drawing/2014/main" id="{697816A3-3305-862C-5B3C-5883D7777F53}"/>
              </a:ext>
            </a:extLst>
          </p:cNvPr>
          <p:cNvSpPr txBox="1">
            <a:spLocks/>
          </p:cNvSpPr>
          <p:nvPr/>
        </p:nvSpPr>
        <p:spPr>
          <a:xfrm>
            <a:off x="7737348" y="5215228"/>
            <a:ext cx="3417197" cy="275283"/>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ts val="1700"/>
              </a:lnSpc>
              <a:spcBef>
                <a:spcPts val="1200"/>
              </a:spcBef>
              <a:spcAft>
                <a:spcPts val="0"/>
              </a:spcAft>
              <a:buClrTx/>
              <a:buSzTx/>
              <a:buFont typeface="Trebuchet MS" panose="020B0603020202020204" pitchFamily="34" charset="0"/>
              <a:buNone/>
              <a:tabLst/>
              <a:defRPr/>
            </a:pPr>
            <a:endParaRPr kumimoji="0" lang="en-US" sz="1800" b="1" i="0" u="none" strike="noStrike" kern="1200" cap="none" spc="0" normalizeH="0" baseline="0" noProof="0" dirty="0">
              <a:ln>
                <a:noFill/>
              </a:ln>
              <a:solidFill>
                <a:srgbClr val="4F81BD"/>
              </a:solidFill>
              <a:effectLst/>
              <a:uLnTx/>
              <a:uFillTx/>
              <a:latin typeface="Franklin Gothic Book" panose="020B0503020102020204" pitchFamily="34" charset="0"/>
              <a:ea typeface="+mn-ea"/>
              <a:cs typeface="+mn-cs"/>
            </a:endParaRPr>
          </a:p>
        </p:txBody>
      </p:sp>
      <p:sp>
        <p:nvSpPr>
          <p:cNvPr id="17" name="Content Placeholder 2">
            <a:extLst>
              <a:ext uri="{FF2B5EF4-FFF2-40B4-BE49-F238E27FC236}">
                <a16:creationId xmlns:a16="http://schemas.microsoft.com/office/drawing/2014/main" id="{7E003571-72FE-6A76-0A29-73F0EFFF40A1}"/>
              </a:ext>
            </a:extLst>
          </p:cNvPr>
          <p:cNvSpPr txBox="1">
            <a:spLocks/>
          </p:cNvSpPr>
          <p:nvPr/>
        </p:nvSpPr>
        <p:spPr>
          <a:xfrm>
            <a:off x="7583509" y="5537271"/>
            <a:ext cx="3724875" cy="275283"/>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ts val="1700"/>
              </a:lnSpc>
              <a:spcBef>
                <a:spcPts val="1200"/>
              </a:spcBef>
              <a:spcAft>
                <a:spcPts val="0"/>
              </a:spcAft>
              <a:buClrTx/>
              <a:buSzTx/>
              <a:buFont typeface="Trebuchet MS" panose="020B0603020202020204" pitchFamily="34" charset="0"/>
              <a:buNone/>
              <a:tabLst/>
              <a:defRPr/>
            </a:pPr>
            <a:endParaRPr kumimoji="0" lang="en-US" sz="1800" b="1" i="0" u="none" strike="noStrike" kern="1200" cap="none" spc="0" normalizeH="0" baseline="30000" noProof="0" dirty="0">
              <a:ln>
                <a:noFill/>
              </a:ln>
              <a:solidFill>
                <a:srgbClr val="FE6699"/>
              </a:solidFill>
              <a:effectLst/>
              <a:uLnTx/>
              <a:uFillTx/>
              <a:latin typeface="Franklin Gothic Book" panose="020B0503020102020204" pitchFamily="34" charset="0"/>
              <a:ea typeface="+mn-ea"/>
              <a:cs typeface="+mn-cs"/>
            </a:endParaRPr>
          </a:p>
        </p:txBody>
      </p:sp>
      <p:sp>
        <p:nvSpPr>
          <p:cNvPr id="18" name="Text Placeholder 19">
            <a:extLst>
              <a:ext uri="{FF2B5EF4-FFF2-40B4-BE49-F238E27FC236}">
                <a16:creationId xmlns:a16="http://schemas.microsoft.com/office/drawing/2014/main" id="{7D3FEA47-179A-4F53-1C52-EDDA3E5AF6E7}"/>
              </a:ext>
            </a:extLst>
          </p:cNvPr>
          <p:cNvSpPr txBox="1">
            <a:spLocks/>
          </p:cNvSpPr>
          <p:nvPr/>
        </p:nvSpPr>
        <p:spPr>
          <a:xfrm>
            <a:off x="507494" y="5884403"/>
            <a:ext cx="11506393" cy="432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base" latinLnBrk="0" hangingPunct="1">
              <a:lnSpc>
                <a:spcPct val="90000"/>
              </a:lnSpc>
              <a:spcBef>
                <a:spcPts val="1333"/>
              </a:spcBef>
              <a:spcAft>
                <a:spcPct val="0"/>
              </a:spcAft>
              <a:buClrTx/>
              <a:buSzTx/>
              <a:buFont typeface="Arial" panose="020B0604020202020204" pitchFamily="34" charset="0"/>
              <a:buNone/>
              <a:tabLst/>
              <a:defRPr/>
            </a:pPr>
            <a:r>
              <a:rPr kumimoji="0" lang="da-DK" sz="1067" b="0" i="0" u="none" strike="noStrike" kern="1200" cap="none" spc="0" normalizeH="0" baseline="0" noProof="0" dirty="0" err="1">
                <a:ln>
                  <a:noFill/>
                </a:ln>
                <a:solidFill>
                  <a:prstClr val="black"/>
                </a:solidFill>
                <a:effectLst/>
                <a:uLnTx/>
                <a:uFillTx/>
                <a:latin typeface="Franklin Gothic Book" panose="020B0503020102020204" pitchFamily="34" charset="0"/>
                <a:ea typeface="Geneva" charset="0"/>
                <a:cs typeface="+mn-cs"/>
              </a:rPr>
              <a:t>Jagannath</a:t>
            </a:r>
            <a:r>
              <a:rPr kumimoji="0" lang="da-DK" sz="1067" b="0" i="0" u="none" strike="noStrike" kern="1200" cap="none" spc="0" normalizeH="0" baseline="0" noProof="0" dirty="0">
                <a:ln>
                  <a:noFill/>
                </a:ln>
                <a:solidFill>
                  <a:prstClr val="black"/>
                </a:solidFill>
                <a:effectLst/>
                <a:uLnTx/>
                <a:uFillTx/>
                <a:latin typeface="Franklin Gothic Book" panose="020B0503020102020204" pitchFamily="34" charset="0"/>
                <a:ea typeface="Geneva" charset="0"/>
                <a:cs typeface="+mn-cs"/>
              </a:rPr>
              <a:t> S, et al. </a:t>
            </a:r>
            <a:r>
              <a:rPr kumimoji="0" lang="da-DK" sz="1067" b="0" i="1" u="none" strike="noStrike" kern="1200" cap="none" spc="0" normalizeH="0" baseline="0" noProof="0" dirty="0">
                <a:ln>
                  <a:noFill/>
                </a:ln>
                <a:solidFill>
                  <a:prstClr val="black"/>
                </a:solidFill>
                <a:effectLst/>
                <a:uLnTx/>
                <a:uFillTx/>
                <a:latin typeface="Franklin Gothic Book" panose="020B0503020102020204" pitchFamily="34" charset="0"/>
                <a:ea typeface="Geneva" charset="0"/>
                <a:cs typeface="+mn-cs"/>
              </a:rPr>
              <a:t>J </a:t>
            </a:r>
            <a:r>
              <a:rPr kumimoji="0" lang="da-DK" sz="1067" b="0" i="1" u="none" strike="noStrike" kern="1200" cap="none" spc="0" normalizeH="0" baseline="0" noProof="0" dirty="0" err="1">
                <a:ln>
                  <a:noFill/>
                </a:ln>
                <a:solidFill>
                  <a:prstClr val="black"/>
                </a:solidFill>
                <a:effectLst/>
                <a:uLnTx/>
                <a:uFillTx/>
                <a:latin typeface="Franklin Gothic Book" panose="020B0503020102020204" pitchFamily="34" charset="0"/>
                <a:ea typeface="Geneva" charset="0"/>
                <a:cs typeface="+mn-cs"/>
              </a:rPr>
              <a:t>Clin</a:t>
            </a:r>
            <a:r>
              <a:rPr kumimoji="0" lang="da-DK" sz="1067" b="0" i="1" u="none" strike="noStrike" kern="1200" cap="none" spc="0" normalizeH="0" baseline="0" noProof="0" dirty="0">
                <a:ln>
                  <a:noFill/>
                </a:ln>
                <a:solidFill>
                  <a:prstClr val="black"/>
                </a:solidFill>
                <a:effectLst/>
                <a:uLnTx/>
                <a:uFillTx/>
                <a:latin typeface="Franklin Gothic Book" panose="020B0503020102020204" pitchFamily="34" charset="0"/>
                <a:ea typeface="Geneva" charset="0"/>
                <a:cs typeface="+mn-cs"/>
              </a:rPr>
              <a:t> </a:t>
            </a:r>
            <a:r>
              <a:rPr kumimoji="0" lang="da-DK" sz="1067" b="0" i="1" u="none" strike="noStrike" kern="1200" cap="none" spc="0" normalizeH="0" baseline="0" noProof="0" dirty="0" err="1">
                <a:ln>
                  <a:noFill/>
                </a:ln>
                <a:solidFill>
                  <a:prstClr val="black"/>
                </a:solidFill>
                <a:effectLst/>
                <a:uLnTx/>
                <a:uFillTx/>
                <a:latin typeface="Franklin Gothic Book" panose="020B0503020102020204" pitchFamily="34" charset="0"/>
                <a:ea typeface="Geneva" charset="0"/>
                <a:cs typeface="+mn-cs"/>
              </a:rPr>
              <a:t>Oncol</a:t>
            </a:r>
            <a:r>
              <a:rPr kumimoji="0" lang="da-DK" sz="1067" b="0" i="0" u="none" strike="noStrike" kern="1200" cap="none" spc="0" normalizeH="0" baseline="0" noProof="0" dirty="0">
                <a:ln>
                  <a:noFill/>
                </a:ln>
                <a:solidFill>
                  <a:prstClr val="black"/>
                </a:solidFill>
                <a:effectLst/>
                <a:uLnTx/>
                <a:uFillTx/>
                <a:latin typeface="Franklin Gothic Book" panose="020B0503020102020204" pitchFamily="34" charset="0"/>
                <a:ea typeface="Geneva" charset="0"/>
                <a:cs typeface="+mn-cs"/>
              </a:rPr>
              <a:t>. 2025; 43(25):2766-2771</a:t>
            </a:r>
            <a:r>
              <a:rPr kumimoji="0" lang="en-GB"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Friedman KM, et al. </a:t>
            </a:r>
            <a:r>
              <a:rPr kumimoji="0" lang="en-GB" sz="1067"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Hum Gene Ther</a:t>
            </a:r>
            <a:r>
              <a:rPr kumimoji="0" lang="en-GB"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2018;29:585−601; Song D-G, et al. </a:t>
            </a:r>
            <a:r>
              <a:rPr kumimoji="0" lang="en-GB" sz="1067"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Cancer Res </a:t>
            </a:r>
            <a:r>
              <a:rPr kumimoji="0" lang="en-GB"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2011;71:4617−4627; Zhao WH, et al. </a:t>
            </a:r>
            <a:r>
              <a:rPr kumimoji="0" lang="en-GB" sz="1067"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J Hematol Oncol</a:t>
            </a:r>
            <a:r>
              <a:rPr kumimoji="0" lang="en-GB"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2018;11:141; </a:t>
            </a:r>
            <a:r>
              <a:rPr kumimoji="0" lang="en-US"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Berdeja JG, et al. </a:t>
            </a:r>
            <a:r>
              <a:rPr kumimoji="0" lang="en-US" sz="1067"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Lancet</a:t>
            </a:r>
            <a:r>
              <a:rPr kumimoji="0" lang="en-US"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2021;398(10297):314-324</a:t>
            </a:r>
            <a:endParaRPr kumimoji="0" lang="en-GB" sz="1067"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41" name="TextBox 140">
            <a:extLst>
              <a:ext uri="{FF2B5EF4-FFF2-40B4-BE49-F238E27FC236}">
                <a16:creationId xmlns:a16="http://schemas.microsoft.com/office/drawing/2014/main" id="{769650AA-F6E3-4710-FA42-E6757509E709}"/>
              </a:ext>
            </a:extLst>
          </p:cNvPr>
          <p:cNvSpPr txBox="1"/>
          <p:nvPr/>
        </p:nvSpPr>
        <p:spPr>
          <a:xfrm>
            <a:off x="-2209800" y="1507636"/>
            <a:ext cx="9027104"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Geneva" charset="0"/>
                <a:cs typeface="+mn-cs"/>
              </a:rPr>
              <a:t>Overall population (N=97)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Geneva" charset="0"/>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Geneva" charset="0"/>
                <a:cs typeface="+mn-cs"/>
              </a:rPr>
              <a:t>Median follow-up: 61.3 months</a:t>
            </a:r>
          </a:p>
        </p:txBody>
      </p:sp>
      <p:grpSp>
        <p:nvGrpSpPr>
          <p:cNvPr id="146" name="Group 145">
            <a:extLst>
              <a:ext uri="{FF2B5EF4-FFF2-40B4-BE49-F238E27FC236}">
                <a16:creationId xmlns:a16="http://schemas.microsoft.com/office/drawing/2014/main" id="{1E06DB2A-091B-3699-77BA-4C8C657B3AD2}"/>
              </a:ext>
            </a:extLst>
          </p:cNvPr>
          <p:cNvGrpSpPr/>
          <p:nvPr/>
        </p:nvGrpSpPr>
        <p:grpSpPr>
          <a:xfrm>
            <a:off x="528193" y="2409142"/>
            <a:ext cx="3724876" cy="2779313"/>
            <a:chOff x="366134" y="1533074"/>
            <a:chExt cx="4275691" cy="2470815"/>
          </a:xfrm>
        </p:grpSpPr>
        <p:pic>
          <p:nvPicPr>
            <p:cNvPr id="6" name="Picture 5">
              <a:extLst>
                <a:ext uri="{FF2B5EF4-FFF2-40B4-BE49-F238E27FC236}">
                  <a16:creationId xmlns:a16="http://schemas.microsoft.com/office/drawing/2014/main" id="{493A7902-AE7C-E628-5DB6-C7C21D59816C}"/>
                </a:ext>
              </a:extLst>
            </p:cNvPr>
            <p:cNvPicPr>
              <a:picLocks noChangeAspect="1"/>
            </p:cNvPicPr>
            <p:nvPr/>
          </p:nvPicPr>
          <p:blipFill>
            <a:blip r:embed="rId4"/>
            <a:srcRect l="-1457" t="-1117" r="43355" b="1117"/>
            <a:stretch>
              <a:fillRect/>
            </a:stretch>
          </p:blipFill>
          <p:spPr>
            <a:xfrm>
              <a:off x="366134" y="1533074"/>
              <a:ext cx="2382314" cy="2470815"/>
            </a:xfrm>
            <a:prstGeom prst="rect">
              <a:avLst/>
            </a:prstGeom>
            <a:ln>
              <a:solidFill>
                <a:srgbClr val="FFFFFF"/>
              </a:solidFill>
            </a:ln>
          </p:spPr>
        </p:pic>
        <p:sp>
          <p:nvSpPr>
            <p:cNvPr id="142" name="TextBox 141">
              <a:extLst>
                <a:ext uri="{FF2B5EF4-FFF2-40B4-BE49-F238E27FC236}">
                  <a16:creationId xmlns:a16="http://schemas.microsoft.com/office/drawing/2014/main" id="{99BC75C7-0CD7-FF40-7A7D-CEFE7FE6FDAB}"/>
                </a:ext>
              </a:extLst>
            </p:cNvPr>
            <p:cNvSpPr txBox="1"/>
            <p:nvPr/>
          </p:nvSpPr>
          <p:spPr>
            <a:xfrm>
              <a:off x="2724061" y="1654635"/>
              <a:ext cx="1917764" cy="592566"/>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charset="0"/>
                  <a:ea typeface="Geneva" charset="0"/>
                </a:rPr>
                <a:t>Two BCMA-targeting domains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charset="0"/>
                  <a:ea typeface="Geneva" charset="0"/>
                </a:rPr>
                <a:t>The 2 BCMA-targeting single-domain antibodies were designed to confer high avidity binding</a:t>
              </a:r>
            </a:p>
          </p:txBody>
        </p:sp>
        <p:sp>
          <p:nvSpPr>
            <p:cNvPr id="143" name="TextBox 142">
              <a:extLst>
                <a:ext uri="{FF2B5EF4-FFF2-40B4-BE49-F238E27FC236}">
                  <a16:creationId xmlns:a16="http://schemas.microsoft.com/office/drawing/2014/main" id="{ADBD75CC-162D-14F7-5151-7E97100495A2}"/>
                </a:ext>
              </a:extLst>
            </p:cNvPr>
            <p:cNvSpPr txBox="1"/>
            <p:nvPr/>
          </p:nvSpPr>
          <p:spPr>
            <a:xfrm>
              <a:off x="2724061" y="2798363"/>
              <a:ext cx="494366" cy="223091"/>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charset="0"/>
                  <a:ea typeface="Geneva" charset="0"/>
                </a:rPr>
                <a:t>4-1BB</a:t>
              </a:r>
            </a:p>
          </p:txBody>
        </p:sp>
        <p:sp>
          <p:nvSpPr>
            <p:cNvPr id="144" name="TextBox 143">
              <a:extLst>
                <a:ext uri="{FF2B5EF4-FFF2-40B4-BE49-F238E27FC236}">
                  <a16:creationId xmlns:a16="http://schemas.microsoft.com/office/drawing/2014/main" id="{36DE4E5D-B91E-03CD-3867-E7D0FDCF039E}"/>
                </a:ext>
              </a:extLst>
            </p:cNvPr>
            <p:cNvSpPr txBox="1"/>
            <p:nvPr/>
          </p:nvSpPr>
          <p:spPr>
            <a:xfrm>
              <a:off x="2722458" y="3421091"/>
              <a:ext cx="494366" cy="223091"/>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charset="0"/>
                  <a:ea typeface="Geneva" charset="0"/>
                </a:rPr>
                <a:t>CD3-</a:t>
              </a:r>
              <a:r>
                <a:rPr kumimoji="0" lang="el-GR" sz="1333" b="0" i="0" u="none" strike="noStrike" kern="1200" cap="none" spc="0" normalizeH="0" baseline="0" noProof="0" dirty="0">
                  <a:ln>
                    <a:noFill/>
                  </a:ln>
                  <a:solidFill>
                    <a:prstClr val="black"/>
                  </a:solidFill>
                  <a:effectLst/>
                  <a:uLnTx/>
                  <a:uFillTx/>
                  <a:latin typeface="Arial" charset="0"/>
                  <a:ea typeface="Geneva" charset="0"/>
                </a:rPr>
                <a:t>ζ</a:t>
              </a:r>
              <a:endParaRPr kumimoji="0" lang="en-US" sz="1333" b="0" i="0" u="none" strike="noStrike" kern="1200" cap="none" spc="0" normalizeH="0" baseline="0" noProof="0" dirty="0">
                <a:ln>
                  <a:noFill/>
                </a:ln>
                <a:solidFill>
                  <a:prstClr val="black"/>
                </a:solidFill>
                <a:effectLst/>
                <a:uLnTx/>
                <a:uFillTx/>
                <a:latin typeface="Arial" charset="0"/>
                <a:ea typeface="Geneva" charset="0"/>
              </a:endParaRPr>
            </a:p>
          </p:txBody>
        </p:sp>
      </p:grpSp>
      <p:sp>
        <p:nvSpPr>
          <p:cNvPr id="3" name="Footer Placeholder 11">
            <a:extLst>
              <a:ext uri="{FF2B5EF4-FFF2-40B4-BE49-F238E27FC236}">
                <a16:creationId xmlns:a16="http://schemas.microsoft.com/office/drawing/2014/main" id="{31C8CDA0-BBE6-7ABA-72B0-A8E1962DDE86}"/>
              </a:ext>
            </a:extLst>
          </p:cNvPr>
          <p:cNvSpPr txBox="1">
            <a:spLocks/>
          </p:cNvSpPr>
          <p:nvPr/>
        </p:nvSpPr>
        <p:spPr>
          <a:xfrm>
            <a:off x="188421" y="6419824"/>
            <a:ext cx="11393979" cy="2974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Hansen et al. ASH 2025 [Abstract #93]</a:t>
            </a:r>
          </a:p>
        </p:txBody>
      </p:sp>
      <p:sp>
        <p:nvSpPr>
          <p:cNvPr id="2" name="Rectangle 1">
            <a:extLst>
              <a:ext uri="{FF2B5EF4-FFF2-40B4-BE49-F238E27FC236}">
                <a16:creationId xmlns:a16="http://schemas.microsoft.com/office/drawing/2014/main" id="{573DDBC6-C250-1C31-FF7F-8EB5722C9346}"/>
              </a:ext>
            </a:extLst>
          </p:cNvPr>
          <p:cNvSpPr/>
          <p:nvPr/>
        </p:nvSpPr>
        <p:spPr>
          <a:xfrm>
            <a:off x="0" y="6253976"/>
            <a:ext cx="12192000" cy="6040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Main graphic">
            <a:extLst>
              <a:ext uri="{FF2B5EF4-FFF2-40B4-BE49-F238E27FC236}">
                <a16:creationId xmlns:a16="http://schemas.microsoft.com/office/drawing/2014/main" id="{0A491DC4-8EA5-0DE3-9122-C1847E531CCD}"/>
              </a:ext>
            </a:extLst>
          </p:cNvPr>
          <p:cNvPicPr/>
          <p:nvPr/>
        </p:nvPicPr>
        <p:blipFill>
          <a:blip r:embed="rId5"/>
          <a:stretch/>
        </p:blipFill>
        <p:spPr>
          <a:xfrm>
            <a:off x="4463961" y="2178775"/>
            <a:ext cx="6844423" cy="3212121"/>
          </a:xfrm>
          <a:prstGeom prst="rect">
            <a:avLst/>
          </a:prstGeom>
          <a:ln>
            <a:noFill/>
          </a:ln>
        </p:spPr>
      </p:pic>
    </p:spTree>
    <p:custDataLst>
      <p:tags r:id="rId1"/>
    </p:custDataLst>
    <p:extLst>
      <p:ext uri="{BB962C8B-B14F-4D97-AF65-F5344CB8AC3E}">
        <p14:creationId xmlns:p14="http://schemas.microsoft.com/office/powerpoint/2010/main" val="515108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4" y="186380"/>
            <a:ext cx="10857230" cy="796620"/>
          </a:xfrm>
          <a:prstGeom prst="rect">
            <a:avLst/>
          </a:prstGeom>
        </p:spPr>
        <p:txBody>
          <a:bodyPr vert="horz" wrap="square" lIns="0" tIns="331716" rIns="0" bIns="0" rtlCol="0">
            <a:spAutoFit/>
          </a:bodyPr>
          <a:lstStyle/>
          <a:p>
            <a:pPr marL="1425575">
              <a:lnSpc>
                <a:spcPct val="100000"/>
              </a:lnSpc>
              <a:spcBef>
                <a:spcPts val="100"/>
              </a:spcBef>
            </a:pPr>
            <a:r>
              <a:rPr spc="-10" dirty="0">
                <a:solidFill>
                  <a:schemeClr val="tx2">
                    <a:lumMod val="75000"/>
                  </a:schemeClr>
                </a:solidFill>
              </a:rPr>
              <a:t>CARTITUDE-</a:t>
            </a:r>
            <a:r>
              <a:rPr dirty="0">
                <a:solidFill>
                  <a:schemeClr val="tx2">
                    <a:lumMod val="75000"/>
                  </a:schemeClr>
                </a:solidFill>
              </a:rPr>
              <a:t>1:</a:t>
            </a:r>
            <a:r>
              <a:rPr spc="-65" dirty="0">
                <a:solidFill>
                  <a:schemeClr val="tx2">
                    <a:lumMod val="75000"/>
                  </a:schemeClr>
                </a:solidFill>
              </a:rPr>
              <a:t> </a:t>
            </a:r>
            <a:r>
              <a:rPr spc="-10" dirty="0">
                <a:solidFill>
                  <a:schemeClr val="tx2">
                    <a:lumMod val="75000"/>
                  </a:schemeClr>
                </a:solidFill>
              </a:rPr>
              <a:t>Long-</a:t>
            </a:r>
            <a:r>
              <a:rPr dirty="0">
                <a:solidFill>
                  <a:schemeClr val="tx2">
                    <a:lumMod val="75000"/>
                  </a:schemeClr>
                </a:solidFill>
              </a:rPr>
              <a:t>term</a:t>
            </a:r>
            <a:r>
              <a:rPr spc="-55" dirty="0">
                <a:solidFill>
                  <a:schemeClr val="tx2">
                    <a:lumMod val="75000"/>
                  </a:schemeClr>
                </a:solidFill>
              </a:rPr>
              <a:t> </a:t>
            </a:r>
            <a:r>
              <a:rPr dirty="0">
                <a:solidFill>
                  <a:schemeClr val="tx2">
                    <a:lumMod val="75000"/>
                  </a:schemeClr>
                </a:solidFill>
              </a:rPr>
              <a:t>Safety</a:t>
            </a:r>
            <a:r>
              <a:rPr spc="-45" dirty="0">
                <a:solidFill>
                  <a:schemeClr val="tx2">
                    <a:lumMod val="75000"/>
                  </a:schemeClr>
                </a:solidFill>
              </a:rPr>
              <a:t> </a:t>
            </a:r>
            <a:r>
              <a:rPr dirty="0">
                <a:solidFill>
                  <a:schemeClr val="tx2">
                    <a:lumMod val="75000"/>
                  </a:schemeClr>
                </a:solidFill>
              </a:rPr>
              <a:t>and</a:t>
            </a:r>
            <a:r>
              <a:rPr spc="-30" dirty="0">
                <a:solidFill>
                  <a:schemeClr val="tx2">
                    <a:lumMod val="75000"/>
                  </a:schemeClr>
                </a:solidFill>
              </a:rPr>
              <a:t> </a:t>
            </a:r>
            <a:r>
              <a:rPr dirty="0">
                <a:solidFill>
                  <a:schemeClr val="tx2">
                    <a:lumMod val="75000"/>
                  </a:schemeClr>
                </a:solidFill>
              </a:rPr>
              <a:t>Future</a:t>
            </a:r>
            <a:r>
              <a:rPr spc="-55" dirty="0">
                <a:solidFill>
                  <a:schemeClr val="tx2">
                    <a:lumMod val="75000"/>
                  </a:schemeClr>
                </a:solidFill>
              </a:rPr>
              <a:t> </a:t>
            </a:r>
            <a:r>
              <a:rPr spc="-10" dirty="0">
                <a:solidFill>
                  <a:schemeClr val="tx2">
                    <a:lumMod val="75000"/>
                  </a:schemeClr>
                </a:solidFill>
              </a:rPr>
              <a:t>Directions</a:t>
            </a:r>
          </a:p>
        </p:txBody>
      </p:sp>
      <p:sp>
        <p:nvSpPr>
          <p:cNvPr id="4" name="object 4"/>
          <p:cNvSpPr txBox="1"/>
          <p:nvPr/>
        </p:nvSpPr>
        <p:spPr>
          <a:xfrm>
            <a:off x="491491" y="6453571"/>
            <a:ext cx="211582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0" normalizeH="0" baseline="0" noProof="0" dirty="0">
                <a:ln>
                  <a:noFill/>
                </a:ln>
                <a:solidFill>
                  <a:srgbClr val="455560"/>
                </a:solidFill>
                <a:effectLst/>
                <a:uLnTx/>
                <a:uFillTx/>
                <a:latin typeface="Calibri"/>
                <a:cs typeface="Calibri"/>
              </a:rPr>
              <a:t>Voorhees.</a:t>
            </a:r>
            <a:r>
              <a:rPr kumimoji="0" sz="1200" b="0" i="0" u="none" strike="noStrike" kern="0" cap="none" spc="-3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ASCO</a:t>
            </a:r>
            <a:r>
              <a:rPr kumimoji="0" sz="1200" b="0" i="0" u="none" strike="noStrike" kern="0" cap="none" spc="-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2025.</a:t>
            </a:r>
            <a:r>
              <a:rPr kumimoji="0" sz="1200" b="0" i="0" u="none" strike="noStrike" kern="0" cap="none" spc="-20" normalizeH="0" baseline="0" noProof="0" dirty="0">
                <a:ln>
                  <a:noFill/>
                </a:ln>
                <a:solidFill>
                  <a:srgbClr val="455560"/>
                </a:solidFill>
                <a:effectLst/>
                <a:uLnTx/>
                <a:uFillTx/>
                <a:latin typeface="Calibri"/>
                <a:cs typeface="Calibri"/>
              </a:rPr>
              <a:t> Abstr</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7507.</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998645" y="1385064"/>
            <a:ext cx="10001250" cy="4157548"/>
          </a:xfrm>
          <a:prstGeom prst="rect">
            <a:avLst/>
          </a:prstGeom>
        </p:spPr>
        <p:txBody>
          <a:bodyPr vert="horz" wrap="square" lIns="0" tIns="10160" rIns="0" bIns="0" rtlCol="0">
            <a:spAutoFit/>
          </a:bodyPr>
          <a:lstStyle/>
          <a:p>
            <a:pPr marL="303530" marR="1503680" lvl="0" indent="-291465" defTabSz="914400" eaLnBrk="1" fontAlgn="auto" latinLnBrk="0" hangingPunct="1">
              <a:lnSpc>
                <a:spcPts val="3279"/>
              </a:lnSpc>
              <a:spcBef>
                <a:spcPts val="80"/>
              </a:spcBef>
              <a:spcAft>
                <a:spcPts val="0"/>
              </a:spcAft>
              <a:buClrTx/>
              <a:buSzTx/>
              <a:buFont typeface="Arial"/>
              <a:buChar char="•"/>
              <a:tabLst>
                <a:tab pos="303530" algn="l"/>
              </a:tabLst>
              <a:defRPr/>
            </a:pPr>
            <a:r>
              <a:rPr kumimoji="0" sz="2600" b="1" i="0" u="none" strike="noStrike" kern="0" cap="none" spc="0" normalizeH="0" baseline="0" noProof="0" dirty="0">
                <a:ln>
                  <a:noFill/>
                </a:ln>
                <a:solidFill>
                  <a:sysClr val="windowText" lastClr="000000"/>
                </a:solidFill>
                <a:effectLst/>
                <a:uLnTx/>
                <a:uFillTx/>
                <a:latin typeface="Calibri"/>
                <a:cs typeface="Calibri"/>
              </a:rPr>
              <a:t>Safety</a:t>
            </a:r>
            <a:r>
              <a:rPr kumimoji="0" sz="2600" b="1" i="0" u="none" strike="noStrike" kern="0" cap="none" spc="-4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profile</a:t>
            </a:r>
            <a:r>
              <a:rPr kumimoji="0" sz="2600" b="1" i="0" u="none" strike="noStrike" kern="0" cap="none" spc="-5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consistent</a:t>
            </a:r>
            <a:r>
              <a:rPr kumimoji="0" sz="2600" b="1" i="0" u="none" strike="noStrike" kern="0" cap="none" spc="-5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for</a:t>
            </a:r>
            <a:r>
              <a:rPr kumimoji="0" sz="2600" b="1" i="0" u="none" strike="noStrike" kern="0" cap="none" spc="-5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patients</a:t>
            </a:r>
            <a:r>
              <a:rPr kumimoji="0" sz="2600" b="1" i="0" u="none" strike="noStrike" kern="0" cap="none" spc="-3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in</a:t>
            </a:r>
            <a:r>
              <a:rPr kumimoji="0" sz="2600" b="1" i="0" u="none" strike="noStrike" kern="0" cap="none" spc="-40" normalizeH="0" baseline="0" noProof="0" dirty="0">
                <a:ln>
                  <a:noFill/>
                </a:ln>
                <a:solidFill>
                  <a:sysClr val="windowText" lastClr="000000"/>
                </a:solidFill>
                <a:effectLst/>
                <a:uLnTx/>
                <a:uFillTx/>
                <a:latin typeface="Calibri"/>
                <a:cs typeface="Calibri"/>
              </a:rPr>
              <a:t> </a:t>
            </a:r>
            <a:r>
              <a:rPr kumimoji="0" sz="2600" b="1" i="0" u="none" strike="noStrike" kern="0" cap="none" spc="-25" normalizeH="0" baseline="0" noProof="0" dirty="0">
                <a:ln>
                  <a:noFill/>
                </a:ln>
                <a:solidFill>
                  <a:sysClr val="windowText" lastClr="000000"/>
                </a:solidFill>
                <a:effectLst/>
                <a:uLnTx/>
                <a:uFillTx/>
                <a:latin typeface="Calibri"/>
                <a:cs typeface="Calibri"/>
              </a:rPr>
              <a:t>long-</a:t>
            </a:r>
            <a:r>
              <a:rPr kumimoji="0" sz="2600" b="1" i="0" u="none" strike="noStrike" kern="0" cap="none" spc="0" normalizeH="0" baseline="0" noProof="0" dirty="0">
                <a:ln>
                  <a:noFill/>
                </a:ln>
                <a:solidFill>
                  <a:sysClr val="windowText" lastClr="000000"/>
                </a:solidFill>
                <a:effectLst/>
                <a:uLnTx/>
                <a:uFillTx/>
                <a:latin typeface="Calibri"/>
                <a:cs typeface="Calibri"/>
              </a:rPr>
              <a:t>term</a:t>
            </a:r>
            <a:r>
              <a:rPr kumimoji="0" sz="2600" b="1" i="0" u="none" strike="noStrike" kern="0" cap="none" spc="-30" normalizeH="0" baseline="0" noProof="0" dirty="0">
                <a:ln>
                  <a:noFill/>
                </a:ln>
                <a:solidFill>
                  <a:sysClr val="windowText" lastClr="000000"/>
                </a:solidFill>
                <a:effectLst/>
                <a:uLnTx/>
                <a:uFillTx/>
                <a:latin typeface="Calibri"/>
                <a:cs typeface="Calibri"/>
              </a:rPr>
              <a:t> </a:t>
            </a:r>
            <a:r>
              <a:rPr kumimoji="0" sz="2600" b="1" i="0" u="none" strike="noStrike" kern="0" cap="none" spc="-10" normalizeH="0" baseline="0" noProof="0" dirty="0">
                <a:ln>
                  <a:noFill/>
                </a:ln>
                <a:solidFill>
                  <a:sysClr val="windowText" lastClr="000000"/>
                </a:solidFill>
                <a:effectLst/>
                <a:uLnTx/>
                <a:uFillTx/>
                <a:latin typeface="Calibri"/>
                <a:cs typeface="Calibri"/>
              </a:rPr>
              <a:t>remission </a:t>
            </a:r>
            <a:r>
              <a:rPr kumimoji="0" sz="2600" b="1" i="0" u="none" strike="noStrike" kern="0" cap="none" spc="0" normalizeH="0" baseline="0" noProof="0" dirty="0">
                <a:ln>
                  <a:noFill/>
                </a:ln>
                <a:solidFill>
                  <a:sysClr val="windowText" lastClr="000000"/>
                </a:solidFill>
                <a:effectLst/>
                <a:uLnTx/>
                <a:uFillTx/>
                <a:latin typeface="Calibri"/>
                <a:cs typeface="Calibri"/>
              </a:rPr>
              <a:t>(no</a:t>
            </a:r>
            <a:r>
              <a:rPr kumimoji="0" sz="2600" b="1" i="0" u="none" strike="noStrike" kern="0" cap="none" spc="-3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progression</a:t>
            </a:r>
            <a:r>
              <a:rPr kumimoji="0" sz="2600" b="1" i="0" u="none" strike="noStrike" kern="0" cap="none" spc="-3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≥5</a:t>
            </a:r>
            <a:r>
              <a:rPr kumimoji="0" sz="2600" b="1" i="0" u="none" strike="noStrike" kern="0" cap="none" spc="-3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yrs</a:t>
            </a:r>
            <a:r>
              <a:rPr kumimoji="0" sz="2600" b="1" i="0" u="none" strike="noStrike" kern="0" cap="none" spc="-2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a:t>
            </a:r>
            <a:r>
              <a:rPr kumimoji="0" sz="2600" b="1" i="0" u="none" strike="noStrike" kern="0" cap="none" spc="-2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~28</a:t>
            </a:r>
            <a:r>
              <a:rPr kumimoji="0" sz="2600" b="1" i="0" u="none" strike="noStrike" kern="0" cap="none" spc="-4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mo</a:t>
            </a:r>
            <a:r>
              <a:rPr kumimoji="0" sz="2600" b="1" i="0" u="none" strike="noStrike" kern="0" cap="none" spc="-45" normalizeH="0" baseline="0" noProof="0" dirty="0">
                <a:ln>
                  <a:noFill/>
                </a:ln>
                <a:solidFill>
                  <a:sysClr val="windowText" lastClr="000000"/>
                </a:solidFill>
                <a:effectLst/>
                <a:uLnTx/>
                <a:uFillTx/>
                <a:latin typeface="Calibri"/>
                <a:cs typeface="Calibri"/>
              </a:rPr>
              <a:t> </a:t>
            </a:r>
            <a:r>
              <a:rPr kumimoji="0" sz="2600" b="1" i="0" u="none" strike="noStrike" kern="0" cap="none" spc="-10" normalizeH="0" baseline="0" noProof="0" dirty="0">
                <a:ln>
                  <a:noFill/>
                </a:ln>
                <a:solidFill>
                  <a:sysClr val="windowText" lastClr="000000"/>
                </a:solidFill>
                <a:effectLst/>
                <a:uLnTx/>
                <a:uFillTx/>
                <a:latin typeface="Calibri"/>
                <a:cs typeface="Calibri"/>
              </a:rPr>
              <a:t>follow-</a:t>
            </a:r>
            <a:r>
              <a:rPr kumimoji="0" sz="2600" b="1" i="0" u="none" strike="noStrike" kern="0" cap="none" spc="-25" normalizeH="0" baseline="0" noProof="0" dirty="0">
                <a:ln>
                  <a:noFill/>
                </a:ln>
                <a:solidFill>
                  <a:sysClr val="windowText" lastClr="000000"/>
                </a:solidFill>
                <a:effectLst/>
                <a:uLnTx/>
                <a:uFillTx/>
                <a:latin typeface="Calibri"/>
                <a:cs typeface="Calibri"/>
              </a:rPr>
              <a:t>up)</a:t>
            </a:r>
            <a:endParaRPr kumimoji="0" sz="2600" b="0" i="0" u="none" strike="noStrike" kern="0" cap="none" spc="0" normalizeH="0" baseline="0" noProof="0" dirty="0">
              <a:ln>
                <a:noFill/>
              </a:ln>
              <a:solidFill>
                <a:sysClr val="windowText" lastClr="000000"/>
              </a:solidFill>
              <a:effectLst/>
              <a:uLnTx/>
              <a:uFillTx/>
              <a:latin typeface="Calibri"/>
              <a:cs typeface="Calibri"/>
            </a:endParaRPr>
          </a:p>
          <a:p>
            <a:pPr marL="695960" marR="0" lvl="1" indent="-259715" defTabSz="914400" eaLnBrk="1" fontAlgn="auto" latinLnBrk="0" hangingPunct="1">
              <a:lnSpc>
                <a:spcPct val="100000"/>
              </a:lnSpc>
              <a:spcBef>
                <a:spcPts val="1380"/>
              </a:spcBef>
              <a:spcAft>
                <a:spcPts val="0"/>
              </a:spcAft>
              <a:buClrTx/>
              <a:buSzPct val="75000"/>
              <a:buFont typeface="Symbol"/>
              <a:buChar char=""/>
              <a:tabLst>
                <a:tab pos="695960"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No</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new</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cases</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of</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CNP</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or</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parkinsonism</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5960" marR="0" lvl="1" indent="-259715" defTabSz="914400" eaLnBrk="1" fontAlgn="auto" latinLnBrk="0" hangingPunct="1">
              <a:lnSpc>
                <a:spcPct val="100000"/>
              </a:lnSpc>
              <a:spcBef>
                <a:spcPts val="575"/>
              </a:spcBef>
              <a:spcAft>
                <a:spcPts val="0"/>
              </a:spcAft>
              <a:buClrTx/>
              <a:buSzPct val="75000"/>
              <a:buFont typeface="Symbol"/>
              <a:buChar char=""/>
              <a:tabLst>
                <a:tab pos="695960"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2</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new</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cases</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of</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secondary</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primary</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malignancies</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solid</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tumors</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5325" marR="5080" lvl="1" indent="-259715" defTabSz="914400" eaLnBrk="1" fontAlgn="auto" latinLnBrk="0" hangingPunct="1">
              <a:lnSpc>
                <a:spcPts val="2590"/>
              </a:lnSpc>
              <a:spcBef>
                <a:spcPts val="905"/>
              </a:spcBef>
              <a:spcAft>
                <a:spcPts val="0"/>
              </a:spcAft>
              <a:buClrTx/>
              <a:buSzPct val="75000"/>
              <a:buFont typeface="Symbol"/>
              <a:buChar char=""/>
              <a:tabLst>
                <a:tab pos="69659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Some</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new</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cases</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of</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neurological</a:t>
            </a:r>
            <a:r>
              <a:rPr kumimoji="0" sz="2400" b="1" i="0" u="none" strike="noStrike" kern="0" cap="none" spc="-6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events</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grade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3</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infections</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not</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related 	</a:t>
            </a:r>
            <a:r>
              <a:rPr kumimoji="0" sz="2400" b="1" i="0" u="none" strike="noStrike" kern="0" cap="none" spc="0" normalizeH="0" baseline="0" noProof="0" dirty="0">
                <a:ln>
                  <a:noFill/>
                </a:ln>
                <a:solidFill>
                  <a:sysClr val="windowText" lastClr="000000"/>
                </a:solidFill>
                <a:effectLst/>
                <a:uLnTx/>
                <a:uFillTx/>
                <a:latin typeface="Calibri"/>
                <a:cs typeface="Calibri"/>
              </a:rPr>
              <a:t>to</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cilta-</a:t>
            </a:r>
            <a:r>
              <a:rPr kumimoji="0" sz="2400" b="1" i="0" u="none" strike="noStrike" kern="0" cap="none" spc="-25" normalizeH="0" baseline="0" noProof="0" dirty="0">
                <a:ln>
                  <a:noFill/>
                </a:ln>
                <a:solidFill>
                  <a:sysClr val="windowText" lastClr="000000"/>
                </a:solidFill>
                <a:effectLst/>
                <a:uLnTx/>
                <a:uFillTx/>
                <a:latin typeface="Calibri"/>
                <a:cs typeface="Calibri"/>
              </a:rPr>
              <a:t>cel</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304165" marR="0" lvl="0" indent="-291465" defTabSz="914400" eaLnBrk="1" fontAlgn="auto" latinLnBrk="0" hangingPunct="1">
              <a:lnSpc>
                <a:spcPct val="100000"/>
              </a:lnSpc>
              <a:spcBef>
                <a:spcPts val="905"/>
              </a:spcBef>
              <a:spcAft>
                <a:spcPts val="0"/>
              </a:spcAft>
              <a:buClrTx/>
              <a:buSzTx/>
              <a:buFont typeface="Arial"/>
              <a:buChar char="•"/>
              <a:tabLst>
                <a:tab pos="304165" algn="l"/>
              </a:tabLst>
              <a:defRPr/>
            </a:pPr>
            <a:r>
              <a:rPr kumimoji="0" sz="2600" b="1" i="0" u="none" strike="noStrike" kern="0" cap="none" spc="0" normalizeH="0" baseline="0" noProof="0" dirty="0">
                <a:ln>
                  <a:noFill/>
                </a:ln>
                <a:solidFill>
                  <a:sysClr val="windowText" lastClr="000000"/>
                </a:solidFill>
                <a:effectLst/>
                <a:uLnTx/>
                <a:uFillTx/>
                <a:latin typeface="Calibri"/>
                <a:cs typeface="Calibri"/>
              </a:rPr>
              <a:t>Phase</a:t>
            </a:r>
            <a:r>
              <a:rPr kumimoji="0" sz="2600" b="1" i="0" u="none" strike="noStrike" kern="0" cap="none" spc="-6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III</a:t>
            </a:r>
            <a:r>
              <a:rPr kumimoji="0" sz="2600" b="1" i="0" u="none" strike="noStrike" kern="0" cap="none" spc="-75"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studies</a:t>
            </a:r>
            <a:r>
              <a:rPr kumimoji="0" sz="2600" b="1" i="0" u="none" strike="noStrike" kern="0" cap="none" spc="-40" normalizeH="0" baseline="0" noProof="0" dirty="0">
                <a:ln>
                  <a:noFill/>
                </a:ln>
                <a:solidFill>
                  <a:sysClr val="windowText" lastClr="000000"/>
                </a:solidFill>
                <a:effectLst/>
                <a:uLnTx/>
                <a:uFillTx/>
                <a:latin typeface="Calibri"/>
                <a:cs typeface="Calibri"/>
              </a:rPr>
              <a:t> </a:t>
            </a:r>
            <a:r>
              <a:rPr kumimoji="0" sz="2600" b="1" i="0" u="none" strike="noStrike" kern="0" cap="none" spc="0" normalizeH="0" baseline="0" noProof="0" dirty="0">
                <a:ln>
                  <a:noFill/>
                </a:ln>
                <a:solidFill>
                  <a:sysClr val="windowText" lastClr="000000"/>
                </a:solidFill>
                <a:effectLst/>
                <a:uLnTx/>
                <a:uFillTx/>
                <a:latin typeface="Calibri"/>
                <a:cs typeface="Calibri"/>
              </a:rPr>
              <a:t>for</a:t>
            </a:r>
            <a:r>
              <a:rPr kumimoji="0" sz="2600" b="1" i="0" u="none" strike="noStrike" kern="0" cap="none" spc="-65" normalizeH="0" baseline="0" noProof="0" dirty="0">
                <a:ln>
                  <a:noFill/>
                </a:ln>
                <a:solidFill>
                  <a:sysClr val="windowText" lastClr="000000"/>
                </a:solidFill>
                <a:effectLst/>
                <a:uLnTx/>
                <a:uFillTx/>
                <a:latin typeface="Calibri"/>
                <a:cs typeface="Calibri"/>
              </a:rPr>
              <a:t> </a:t>
            </a:r>
            <a:r>
              <a:rPr kumimoji="0" sz="2600" b="1"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newly</a:t>
            </a:r>
            <a:r>
              <a:rPr kumimoji="0" sz="2600" b="1" i="0" u="heavy" strike="noStrike" kern="0" cap="none" spc="-45" normalizeH="0" baseline="0" noProof="0" dirty="0">
                <a:ln>
                  <a:noFill/>
                </a:ln>
                <a:solidFill>
                  <a:sysClr val="windowText" lastClr="000000"/>
                </a:solidFill>
                <a:effectLst/>
                <a:uLnTx/>
                <a:uFill>
                  <a:solidFill>
                    <a:srgbClr val="000000"/>
                  </a:solidFill>
                </a:uFill>
                <a:latin typeface="Calibri"/>
                <a:cs typeface="Calibri"/>
              </a:rPr>
              <a:t> </a:t>
            </a:r>
            <a:r>
              <a:rPr kumimoji="0" sz="2600" b="1"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diagnosed</a:t>
            </a:r>
            <a:r>
              <a:rPr kumimoji="0" sz="2600" b="1" i="0" u="heavy" strike="noStrike" kern="0" cap="none" spc="-40" normalizeH="0" baseline="0" noProof="0" dirty="0">
                <a:ln>
                  <a:noFill/>
                </a:ln>
                <a:solidFill>
                  <a:sysClr val="windowText" lastClr="000000"/>
                </a:solidFill>
                <a:effectLst/>
                <a:uLnTx/>
                <a:uFill>
                  <a:solidFill>
                    <a:srgbClr val="000000"/>
                  </a:solidFill>
                </a:uFill>
                <a:latin typeface="Calibri"/>
                <a:cs typeface="Calibri"/>
              </a:rPr>
              <a:t> </a:t>
            </a:r>
            <a:r>
              <a:rPr kumimoji="0" sz="2600" b="1" i="0" u="heavy" strike="noStrike" kern="0" cap="none" spc="-25" normalizeH="0" baseline="0" noProof="0" dirty="0">
                <a:ln>
                  <a:noFill/>
                </a:ln>
                <a:solidFill>
                  <a:sysClr val="windowText" lastClr="000000"/>
                </a:solidFill>
                <a:effectLst/>
                <a:uLnTx/>
                <a:uFill>
                  <a:solidFill>
                    <a:srgbClr val="000000"/>
                  </a:solidFill>
                </a:uFill>
                <a:latin typeface="Calibri"/>
                <a:cs typeface="Calibri"/>
              </a:rPr>
              <a:t>MM</a:t>
            </a:r>
            <a:endParaRPr kumimoji="0" sz="2600" b="0" i="0" u="none" strike="noStrike" kern="0" cap="none" spc="0" normalizeH="0" baseline="0" noProof="0" dirty="0">
              <a:ln>
                <a:noFill/>
              </a:ln>
              <a:solidFill>
                <a:sysClr val="windowText" lastClr="000000"/>
              </a:solidFill>
              <a:effectLst/>
              <a:uLnTx/>
              <a:uFillTx/>
              <a:latin typeface="Calibri"/>
              <a:cs typeface="Calibri"/>
            </a:endParaRPr>
          </a:p>
          <a:p>
            <a:pPr marL="695960" marR="0" lvl="1" indent="-259715" defTabSz="914400" eaLnBrk="1" fontAlgn="auto" latinLnBrk="0" hangingPunct="1">
              <a:lnSpc>
                <a:spcPct val="100000"/>
              </a:lnSpc>
              <a:spcBef>
                <a:spcPts val="1530"/>
              </a:spcBef>
              <a:spcAft>
                <a:spcPts val="0"/>
              </a:spcAft>
              <a:buClrTx/>
              <a:buSzPct val="75000"/>
              <a:buFont typeface="Symbol"/>
              <a:buChar char=""/>
              <a:tabLst>
                <a:tab pos="695960" algn="l"/>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CARTITUDE-</a:t>
            </a:r>
            <a:r>
              <a:rPr kumimoji="0" sz="2400" b="1" i="0" u="none" strike="noStrike" kern="0" cap="none" spc="0" normalizeH="0" baseline="0" noProof="0" dirty="0">
                <a:ln>
                  <a:noFill/>
                </a:ln>
                <a:solidFill>
                  <a:sysClr val="windowText" lastClr="000000"/>
                </a:solidFill>
                <a:effectLst/>
                <a:uLnTx/>
                <a:uFillTx/>
                <a:latin typeface="Calibri"/>
                <a:cs typeface="Calibri"/>
              </a:rPr>
              <a:t>5:</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VRd</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20" normalizeH="0" baseline="0" noProof="0" dirty="0">
                <a:ln>
                  <a:noFill/>
                </a:ln>
                <a:solidFill>
                  <a:sysClr val="windowText" lastClr="000000"/>
                </a:solidFill>
                <a:effectLst/>
                <a:uLnTx/>
                <a:uFillTx/>
                <a:latin typeface="Calibri"/>
                <a:cs typeface="Calibri"/>
              </a:rPr>
              <a:t> Cilta-</a:t>
            </a:r>
            <a:r>
              <a:rPr kumimoji="0" sz="2400" b="1" i="0" u="none" strike="noStrike" kern="0" cap="none" spc="0" normalizeH="0" baseline="0" noProof="0" dirty="0">
                <a:ln>
                  <a:noFill/>
                </a:ln>
                <a:solidFill>
                  <a:sysClr val="windowText" lastClr="000000"/>
                </a:solidFill>
                <a:effectLst/>
                <a:uLnTx/>
                <a:uFillTx/>
                <a:latin typeface="Calibri"/>
                <a:cs typeface="Calibri"/>
              </a:rPr>
              <a:t>cel</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vs</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VRd</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Rd</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maintenance</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(NCT04923893)</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5960" marR="0" lvl="1" indent="-259715" defTabSz="914400" eaLnBrk="1" fontAlgn="auto" latinLnBrk="0" hangingPunct="1">
              <a:lnSpc>
                <a:spcPct val="100000"/>
              </a:lnSpc>
              <a:spcBef>
                <a:spcPts val="575"/>
              </a:spcBef>
              <a:spcAft>
                <a:spcPts val="0"/>
              </a:spcAft>
              <a:buClrTx/>
              <a:buSzPct val="75000"/>
              <a:buFont typeface="Symbol"/>
              <a:buChar char=""/>
              <a:tabLst>
                <a:tab pos="695960" algn="l"/>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CARTITUDE-</a:t>
            </a:r>
            <a:r>
              <a:rPr kumimoji="0" sz="2400" b="1" i="0" u="none" strike="noStrike" kern="0" cap="none" spc="0" normalizeH="0" baseline="0" noProof="0" dirty="0">
                <a:ln>
                  <a:noFill/>
                </a:ln>
                <a:solidFill>
                  <a:sysClr val="windowText" lastClr="000000"/>
                </a:solidFill>
                <a:effectLst/>
                <a:uLnTx/>
                <a:uFillTx/>
                <a:latin typeface="Calibri"/>
                <a:cs typeface="Calibri"/>
              </a:rPr>
              <a:t>6:</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DVrd</a:t>
            </a:r>
            <a:r>
              <a:rPr kumimoji="0" sz="2400" b="1" i="0" u="none" strike="noStrike" kern="0" cap="none" spc="-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Cilta-</a:t>
            </a:r>
            <a:r>
              <a:rPr kumimoji="0" sz="2400" b="1" i="0" u="none" strike="noStrike" kern="0" cap="none" spc="0" normalizeH="0" baseline="0" noProof="0" dirty="0">
                <a:ln>
                  <a:noFill/>
                </a:ln>
                <a:solidFill>
                  <a:sysClr val="windowText" lastClr="000000"/>
                </a:solidFill>
                <a:effectLst/>
                <a:uLnTx/>
                <a:uFillTx/>
                <a:latin typeface="Calibri"/>
                <a:cs typeface="Calibri"/>
              </a:rPr>
              <a:t>cel</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vs</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DVRd</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ASCT</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DVRd</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(NCT05257083)</a:t>
            </a:r>
            <a:endParaRPr kumimoji="0" lang="en-US" sz="2400" b="1" i="0" u="none" strike="noStrike" kern="0" cap="none" spc="-10" normalizeH="0" baseline="0" noProof="0" dirty="0">
              <a:ln>
                <a:noFill/>
              </a:ln>
              <a:solidFill>
                <a:sysClr val="windowText" lastClr="000000"/>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pic>
        <p:nvPicPr>
          <p:cNvPr id="46" name="Picture 45"/>
          <p:cNvPicPr/>
          <p:nvPr/>
        </p:nvPicPr>
        <p:blipFill>
          <a:blip r:embed="rId4"/>
          <a:stretch/>
        </p:blipFill>
        <p:spPr>
          <a:xfrm>
            <a:off x="739787" y="1240436"/>
            <a:ext cx="4910067" cy="2636601"/>
          </a:xfrm>
          <a:prstGeom prst="rect">
            <a:avLst/>
          </a:prstGeom>
          <a:ln>
            <a:noFill/>
          </a:ln>
        </p:spPr>
      </p:pic>
      <p:sp>
        <p:nvSpPr>
          <p:cNvPr id="47" name="CustomShape 2"/>
          <p:cNvSpPr/>
          <p:nvPr/>
        </p:nvSpPr>
        <p:spPr>
          <a:xfrm>
            <a:off x="-228600" y="149554"/>
            <a:ext cx="11769264"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1" normalizeH="0" baseline="0" noProof="0" dirty="0">
                <a:ln>
                  <a:noFill/>
                </a:ln>
                <a:solidFill>
                  <a:srgbClr val="1F497D">
                    <a:lumMod val="75000"/>
                  </a:srgbClr>
                </a:solidFill>
                <a:effectLst/>
                <a:uLnTx/>
                <a:uFillTx/>
                <a:latin typeface="Calibri"/>
                <a:ea typeface="+mn-ea"/>
                <a:cs typeface="+mn-cs"/>
              </a:rPr>
              <a:t>KARMMA-3 and CARTITUDE-4, CAR-T outperforms SOC</a:t>
            </a:r>
          </a:p>
        </p:txBody>
      </p:sp>
      <p:pic>
        <p:nvPicPr>
          <p:cNvPr id="2" name="Picture 1">
            <a:extLst>
              <a:ext uri="{FF2B5EF4-FFF2-40B4-BE49-F238E27FC236}">
                <a16:creationId xmlns:a16="http://schemas.microsoft.com/office/drawing/2014/main" id="{AF3A3BF0-12A2-7C84-DD79-A18BC78AFA81}"/>
              </a:ext>
            </a:extLst>
          </p:cNvPr>
          <p:cNvPicPr/>
          <p:nvPr/>
        </p:nvPicPr>
        <p:blipFill>
          <a:blip r:embed="rId5"/>
          <a:stretch/>
        </p:blipFill>
        <p:spPr>
          <a:xfrm>
            <a:off x="5649853" y="1254293"/>
            <a:ext cx="5167477" cy="2636601"/>
          </a:xfrm>
          <a:prstGeom prst="rect">
            <a:avLst/>
          </a:prstGeom>
          <a:ln>
            <a:noFill/>
          </a:ln>
        </p:spPr>
      </p:pic>
      <p:sp>
        <p:nvSpPr>
          <p:cNvPr id="45" name="TextShape 1"/>
          <p:cNvSpPr txBox="1"/>
          <p:nvPr/>
        </p:nvSpPr>
        <p:spPr>
          <a:xfrm>
            <a:off x="1489384" y="830474"/>
            <a:ext cx="6194118" cy="473294"/>
          </a:xfrm>
          <a:prstGeom prst="rect">
            <a:avLst/>
          </a:prstGeom>
          <a:noFill/>
          <a:ln>
            <a:noFill/>
          </a:ln>
        </p:spPr>
        <p:txBody>
          <a:bodyPr lIns="0" tIns="0" rIns="0" bIns="0" anchor="ctr"/>
          <a:lstStyle/>
          <a:p>
            <a:pPr marL="0" marR="0" lvl="0" indent="0" defTabSz="914400" eaLnBrk="1" fontAlgn="auto" latinLnBrk="0" hangingPunct="1">
              <a:lnSpc>
                <a:spcPct val="97000"/>
              </a:lnSpc>
              <a:spcBef>
                <a:spcPts val="0"/>
              </a:spcBef>
              <a:spcAft>
                <a:spcPts val="0"/>
              </a:spcAft>
              <a:buClrTx/>
              <a:buSzTx/>
              <a:buFontTx/>
              <a:buNone/>
              <a:tabLst/>
              <a:defRPr/>
            </a:pPr>
            <a:r>
              <a:rPr kumimoji="0" lang="en-US" sz="1059" b="1" i="0" u="none" strike="noStrike" kern="0" cap="none" spc="-1" normalizeH="0" baseline="0" noProof="0" dirty="0">
                <a:ln>
                  <a:noFill/>
                </a:ln>
                <a:solidFill>
                  <a:sysClr val="windowText" lastClr="000000"/>
                </a:solidFill>
                <a:effectLst/>
                <a:uLnTx/>
                <a:uFillTx/>
                <a:latin typeface="Arial"/>
                <a:ea typeface="Arial Unicode MS"/>
              </a:rPr>
              <a:t>P Rodriguez-Otero et al. N </a:t>
            </a:r>
            <a:r>
              <a:rPr kumimoji="0" lang="en-US" sz="1059" b="1" i="0" u="none" strike="noStrike" kern="0" cap="none" spc="-1" normalizeH="0" baseline="0" noProof="0" dirty="0" err="1">
                <a:ln>
                  <a:noFill/>
                </a:ln>
                <a:solidFill>
                  <a:sysClr val="windowText" lastClr="000000"/>
                </a:solidFill>
                <a:effectLst/>
                <a:uLnTx/>
                <a:uFillTx/>
                <a:latin typeface="Arial"/>
                <a:ea typeface="Arial Unicode MS"/>
              </a:rPr>
              <a:t>Engl</a:t>
            </a:r>
            <a:r>
              <a:rPr kumimoji="0" lang="en-US" sz="1059" b="1" i="0" u="none" strike="noStrike" kern="0" cap="none" spc="-1" normalizeH="0" baseline="0" noProof="0" dirty="0">
                <a:ln>
                  <a:noFill/>
                </a:ln>
                <a:solidFill>
                  <a:sysClr val="windowText" lastClr="000000"/>
                </a:solidFill>
                <a:effectLst/>
                <a:uLnTx/>
                <a:uFillTx/>
                <a:latin typeface="Arial"/>
                <a:ea typeface="Arial Unicode MS"/>
              </a:rPr>
              <a:t> J Med 2023;388:1002-1014.</a:t>
            </a:r>
            <a:endParaRPr kumimoji="0" lang="en-US" sz="1059" b="0" i="0" u="none" strike="noStrike" kern="0" cap="none" spc="-1" normalizeH="0" baseline="0" noProof="0" dirty="0">
              <a:ln>
                <a:noFill/>
              </a:ln>
              <a:solidFill>
                <a:sysClr val="windowText" lastClr="000000"/>
              </a:solidFill>
              <a:effectLst/>
              <a:uLnTx/>
              <a:uFillTx/>
              <a:latin typeface="Arial"/>
            </a:endParaRPr>
          </a:p>
        </p:txBody>
      </p:sp>
      <p:sp>
        <p:nvSpPr>
          <p:cNvPr id="3" name="TextShape 1">
            <a:extLst>
              <a:ext uri="{FF2B5EF4-FFF2-40B4-BE49-F238E27FC236}">
                <a16:creationId xmlns:a16="http://schemas.microsoft.com/office/drawing/2014/main" id="{BEAA7316-AC3F-EE45-8878-C6B21E929415}"/>
              </a:ext>
            </a:extLst>
          </p:cNvPr>
          <p:cNvSpPr txBox="1"/>
          <p:nvPr/>
        </p:nvSpPr>
        <p:spPr>
          <a:xfrm>
            <a:off x="6542148" y="799774"/>
            <a:ext cx="7020000" cy="536400"/>
          </a:xfrm>
          <a:prstGeom prst="rect">
            <a:avLst/>
          </a:prstGeom>
          <a:noFill/>
          <a:ln>
            <a:noFill/>
          </a:ln>
        </p:spPr>
        <p:txBody>
          <a:bodyPr lIns="0" tIns="0" rIns="0" bIns="0" anchor="ctr"/>
          <a:lstStyle/>
          <a:p>
            <a:pPr marL="0" marR="0" lvl="0" indent="0" defTabSz="914400" eaLnBrk="1" fontAlgn="auto" latinLnBrk="0" hangingPunct="1">
              <a:lnSpc>
                <a:spcPct val="97000"/>
              </a:lnSpc>
              <a:spcBef>
                <a:spcPts val="0"/>
              </a:spcBef>
              <a:spcAft>
                <a:spcPts val="0"/>
              </a:spcAft>
              <a:buClrTx/>
              <a:buSzTx/>
              <a:buFontTx/>
              <a:buNone/>
              <a:tabLst/>
              <a:defRPr/>
            </a:pPr>
            <a:r>
              <a:rPr kumimoji="0" lang="en-US" sz="1200" b="1" i="0" u="none" strike="noStrike" kern="0" cap="none" spc="-1" normalizeH="0" baseline="0" noProof="0" dirty="0">
                <a:ln>
                  <a:noFill/>
                </a:ln>
                <a:solidFill>
                  <a:sysClr val="windowText" lastClr="000000"/>
                </a:solidFill>
                <a:effectLst/>
                <a:uLnTx/>
                <a:uFillTx/>
                <a:latin typeface="Arial"/>
                <a:ea typeface="Arial Unicode MS"/>
              </a:rPr>
              <a:t>J San-Miguel et al. N </a:t>
            </a:r>
            <a:r>
              <a:rPr kumimoji="0" lang="en-US" sz="1200" b="1" i="0" u="none" strike="noStrike" kern="0" cap="none" spc="-1" normalizeH="0" baseline="0" noProof="0" dirty="0" err="1">
                <a:ln>
                  <a:noFill/>
                </a:ln>
                <a:solidFill>
                  <a:sysClr val="windowText" lastClr="000000"/>
                </a:solidFill>
                <a:effectLst/>
                <a:uLnTx/>
                <a:uFillTx/>
                <a:latin typeface="Arial"/>
                <a:ea typeface="Arial Unicode MS"/>
              </a:rPr>
              <a:t>Engl</a:t>
            </a:r>
            <a:r>
              <a:rPr kumimoji="0" lang="en-US" sz="1200" b="1" i="0" u="none" strike="noStrike" kern="0" cap="none" spc="-1" normalizeH="0" baseline="0" noProof="0" dirty="0">
                <a:ln>
                  <a:noFill/>
                </a:ln>
                <a:solidFill>
                  <a:sysClr val="windowText" lastClr="000000"/>
                </a:solidFill>
                <a:effectLst/>
                <a:uLnTx/>
                <a:uFillTx/>
                <a:latin typeface="Arial"/>
                <a:ea typeface="Arial Unicode MS"/>
              </a:rPr>
              <a:t> J Med 2023;389:335-347.</a:t>
            </a:r>
            <a:endParaRPr kumimoji="0" lang="en-US" sz="1200" b="0" i="0" u="none" strike="noStrike" kern="0" cap="none" spc="-1" normalizeH="0" baseline="0" noProof="0" dirty="0">
              <a:ln>
                <a:noFill/>
              </a:ln>
              <a:solidFill>
                <a:sysClr val="windowText" lastClr="000000"/>
              </a:solidFill>
              <a:effectLst/>
              <a:uLnTx/>
              <a:uFillTx/>
              <a:latin typeface="Arial"/>
            </a:endParaRPr>
          </a:p>
        </p:txBody>
      </p:sp>
      <p:graphicFrame>
        <p:nvGraphicFramePr>
          <p:cNvPr id="9" name="Table 8">
            <a:extLst>
              <a:ext uri="{FF2B5EF4-FFF2-40B4-BE49-F238E27FC236}">
                <a16:creationId xmlns:a16="http://schemas.microsoft.com/office/drawing/2014/main" id="{6FAE508E-0176-98FF-D8D8-91D2B59097DD}"/>
              </a:ext>
            </a:extLst>
          </p:cNvPr>
          <p:cNvGraphicFramePr>
            <a:graphicFrameLocks noGrp="1"/>
          </p:cNvGraphicFramePr>
          <p:nvPr/>
        </p:nvGraphicFramePr>
        <p:xfrm>
          <a:off x="304800" y="3883806"/>
          <a:ext cx="11138555" cy="2824640"/>
        </p:xfrm>
        <a:graphic>
          <a:graphicData uri="http://schemas.openxmlformats.org/drawingml/2006/table">
            <a:tbl>
              <a:tblPr firstRow="1" firstCol="1" lastRow="1" lastCol="1" bandRow="1" bandCol="1"/>
              <a:tblGrid>
                <a:gridCol w="2826769">
                  <a:extLst>
                    <a:ext uri="{9D8B030D-6E8A-4147-A177-3AD203B41FA5}">
                      <a16:colId xmlns:a16="http://schemas.microsoft.com/office/drawing/2014/main" val="691941801"/>
                    </a:ext>
                  </a:extLst>
                </a:gridCol>
                <a:gridCol w="1622931">
                  <a:extLst>
                    <a:ext uri="{9D8B030D-6E8A-4147-A177-3AD203B41FA5}">
                      <a16:colId xmlns:a16="http://schemas.microsoft.com/office/drawing/2014/main" val="2051418555"/>
                    </a:ext>
                  </a:extLst>
                </a:gridCol>
                <a:gridCol w="1518978">
                  <a:extLst>
                    <a:ext uri="{9D8B030D-6E8A-4147-A177-3AD203B41FA5}">
                      <a16:colId xmlns:a16="http://schemas.microsoft.com/office/drawing/2014/main" val="2452623900"/>
                    </a:ext>
                  </a:extLst>
                </a:gridCol>
                <a:gridCol w="2420824">
                  <a:extLst>
                    <a:ext uri="{9D8B030D-6E8A-4147-A177-3AD203B41FA5}">
                      <a16:colId xmlns:a16="http://schemas.microsoft.com/office/drawing/2014/main" val="108392202"/>
                    </a:ext>
                  </a:extLst>
                </a:gridCol>
                <a:gridCol w="914258">
                  <a:extLst>
                    <a:ext uri="{9D8B030D-6E8A-4147-A177-3AD203B41FA5}">
                      <a16:colId xmlns:a16="http://schemas.microsoft.com/office/drawing/2014/main" val="3802771126"/>
                    </a:ext>
                  </a:extLst>
                </a:gridCol>
                <a:gridCol w="1834795">
                  <a:extLst>
                    <a:ext uri="{9D8B030D-6E8A-4147-A177-3AD203B41FA5}">
                      <a16:colId xmlns:a16="http://schemas.microsoft.com/office/drawing/2014/main" val="1322119538"/>
                    </a:ext>
                  </a:extLst>
                </a:gridCol>
              </a:tblGrid>
              <a:tr h="218601">
                <a:tc rowSpan="2">
                  <a:txBody>
                    <a:bodyPr/>
                    <a:lstStyle/>
                    <a:p>
                      <a:pPr marL="78740" marR="0">
                        <a:lnSpc>
                          <a:spcPts val="1680"/>
                        </a:lnSpc>
                        <a:spcBef>
                          <a:spcPts val="0"/>
                        </a:spcBef>
                        <a:spcAft>
                          <a:spcPts val="0"/>
                        </a:spcAft>
                      </a:pPr>
                      <a:r>
                        <a:rPr lang="en-US" sz="1100" b="1" spc="-10">
                          <a:effectLst/>
                          <a:latin typeface="Arial" panose="020B0604020202020204" pitchFamily="34" charset="0"/>
                          <a:ea typeface="Century" panose="02040604050505020304" pitchFamily="18" charset="0"/>
                          <a:cs typeface="Century" panose="02040604050505020304" pitchFamily="18" charset="0"/>
                        </a:rPr>
                        <a:t>Parameter</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74295" algn="ctr">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KarMMa-3</a:t>
                      </a:r>
                      <a:r>
                        <a:rPr lang="en-US" sz="1100" b="1" spc="-20">
                          <a:effectLst/>
                          <a:latin typeface="Arial" panose="020B0604020202020204" pitchFamily="34" charset="0"/>
                          <a:ea typeface="Century" panose="02040604050505020304" pitchFamily="18" charset="0"/>
                          <a:cs typeface="Century" panose="02040604050505020304" pitchFamily="18" charset="0"/>
                        </a:rPr>
                        <a:t> </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5715" marR="0" algn="ctr">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CARTITUDE-4</a:t>
                      </a:r>
                      <a:r>
                        <a:rPr lang="en-US" sz="1100" b="1" spc="35">
                          <a:effectLst/>
                          <a:latin typeface="Arial" panose="020B0604020202020204" pitchFamily="34" charset="0"/>
                          <a:ea typeface="Century" panose="02040604050505020304" pitchFamily="18" charset="0"/>
                          <a:cs typeface="Century" panose="02040604050505020304" pitchFamily="18" charset="0"/>
                        </a:rPr>
                        <a:t> </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0185062"/>
                  </a:ext>
                </a:extLst>
              </a:tr>
              <a:tr h="221278">
                <a:tc vMerge="1">
                  <a:txBody>
                    <a:bodyPr/>
                    <a:lstStyle/>
                    <a:p>
                      <a:endParaRPr lang="en-US"/>
                    </a:p>
                  </a:txBody>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Ide-</a:t>
                      </a:r>
                      <a:r>
                        <a:rPr lang="en-US" sz="1100" b="1" spc="-25">
                          <a:effectLst/>
                          <a:latin typeface="Arial" panose="020B0604020202020204" pitchFamily="34" charset="0"/>
                          <a:ea typeface="Century" panose="02040604050505020304" pitchFamily="18" charset="0"/>
                          <a:cs typeface="Century" panose="02040604050505020304" pitchFamily="18" charset="0"/>
                        </a:rPr>
                        <a:t>Cel</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spc="-25" dirty="0">
                          <a:effectLst/>
                          <a:latin typeface="Arial" panose="020B0604020202020204" pitchFamily="34" charset="0"/>
                          <a:ea typeface="Century" panose="02040604050505020304" pitchFamily="18" charset="0"/>
                          <a:cs typeface="Century" panose="02040604050505020304" pitchFamily="18" charset="0"/>
                        </a:rPr>
                        <a:t>SOC</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spc="-20" dirty="0" err="1">
                          <a:effectLst/>
                          <a:latin typeface="Arial" panose="020B0604020202020204" pitchFamily="34" charset="0"/>
                          <a:ea typeface="Century" panose="02040604050505020304" pitchFamily="18" charset="0"/>
                          <a:cs typeface="Century" panose="02040604050505020304" pitchFamily="18" charset="0"/>
                        </a:rPr>
                        <a:t>Cilta-</a:t>
                      </a:r>
                      <a:r>
                        <a:rPr lang="en-US" sz="1100" b="1" spc="-25" dirty="0" err="1">
                          <a:effectLst/>
                          <a:latin typeface="Arial" panose="020B0604020202020204" pitchFamily="34" charset="0"/>
                          <a:ea typeface="Century" panose="02040604050505020304" pitchFamily="18" charset="0"/>
                          <a:cs typeface="Century" panose="02040604050505020304" pitchFamily="18" charset="0"/>
                        </a:rPr>
                        <a:t>Cel</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6835" marR="0">
                        <a:lnSpc>
                          <a:spcPts val="1680"/>
                        </a:lnSpc>
                        <a:spcBef>
                          <a:spcPts val="0"/>
                        </a:spcBef>
                        <a:spcAft>
                          <a:spcPts val="0"/>
                        </a:spcAft>
                      </a:pP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740" marR="0">
                        <a:lnSpc>
                          <a:spcPts val="1680"/>
                        </a:lnSpc>
                        <a:spcBef>
                          <a:spcPts val="0"/>
                        </a:spcBef>
                        <a:spcAft>
                          <a:spcPts val="0"/>
                        </a:spcAft>
                      </a:pPr>
                      <a:r>
                        <a:rPr lang="en-US" sz="1100" b="1" spc="-25">
                          <a:effectLst/>
                          <a:latin typeface="Arial" panose="020B0604020202020204" pitchFamily="34" charset="0"/>
                          <a:ea typeface="Century" panose="02040604050505020304" pitchFamily="18" charset="0"/>
                          <a:cs typeface="Century" panose="02040604050505020304" pitchFamily="18" charset="0"/>
                        </a:rPr>
                        <a:t>SOC</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114337"/>
                  </a:ext>
                </a:extLst>
              </a:tr>
              <a:tr h="218601">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Inclusion</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spc="-10">
                          <a:effectLst/>
                          <a:latin typeface="Arial" panose="020B0604020202020204" pitchFamily="34" charset="0"/>
                          <a:ea typeface="Century" panose="02040604050505020304" pitchFamily="18" charset="0"/>
                          <a:cs typeface="Century" panose="02040604050505020304" pitchFamily="18" charset="0"/>
                        </a:rPr>
                        <a:t>criteria</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474980"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2-4</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prior</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lines</a:t>
                      </a:r>
                      <a:r>
                        <a:rPr lang="en-US" sz="1100" b="1" spc="-2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including</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PI</a:t>
                      </a:r>
                      <a:r>
                        <a:rPr lang="en-US" sz="1100" b="1" spc="-2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IMiD</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a:t>
                      </a:r>
                      <a:r>
                        <a:rPr lang="en-US" sz="1100" b="1" spc="-20">
                          <a:effectLst/>
                          <a:latin typeface="Arial" panose="020B0604020202020204" pitchFamily="34" charset="0"/>
                          <a:ea typeface="Century" panose="02040604050505020304" pitchFamily="18" charset="0"/>
                          <a:cs typeface="Century" panose="02040604050505020304" pitchFamily="18" charset="0"/>
                        </a:rPr>
                        <a:t> Dara</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770890" marR="0">
                        <a:lnSpc>
                          <a:spcPts val="1680"/>
                        </a:lnSpc>
                        <a:spcBef>
                          <a:spcPts val="0"/>
                        </a:spcBef>
                        <a:spcAft>
                          <a:spcPts val="0"/>
                        </a:spcAft>
                      </a:pPr>
                      <a:r>
                        <a:rPr lang="en-US" sz="1100" b="1" dirty="0">
                          <a:effectLst/>
                          <a:latin typeface="Arial" panose="020B0604020202020204" pitchFamily="34" charset="0"/>
                          <a:ea typeface="Century" panose="02040604050505020304" pitchFamily="18" charset="0"/>
                          <a:cs typeface="Century" panose="02040604050505020304" pitchFamily="18" charset="0"/>
                        </a:rPr>
                        <a:t>1-3</a:t>
                      </a:r>
                      <a:r>
                        <a:rPr lang="en-US" sz="1100" b="1" spc="40"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prior</a:t>
                      </a:r>
                      <a:r>
                        <a:rPr lang="en-US" sz="1100" b="1" spc="50"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lines,</a:t>
                      </a:r>
                      <a:r>
                        <a:rPr lang="en-US" sz="1100" b="1" spc="55"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Len-</a:t>
                      </a:r>
                      <a:r>
                        <a:rPr lang="en-US" sz="1100" b="1" spc="-10" dirty="0">
                          <a:effectLst/>
                          <a:latin typeface="Arial" panose="020B0604020202020204" pitchFamily="34" charset="0"/>
                          <a:ea typeface="Century" panose="02040604050505020304" pitchFamily="18" charset="0"/>
                          <a:cs typeface="Century" panose="02040604050505020304" pitchFamily="18" charset="0"/>
                        </a:rPr>
                        <a:t>refractory</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4415963"/>
                  </a:ext>
                </a:extLst>
              </a:tr>
              <a:tr h="221278">
                <a:tc>
                  <a:txBody>
                    <a:bodyPr/>
                    <a:lstStyle/>
                    <a:p>
                      <a:pPr marL="184785" marR="0">
                        <a:lnSpc>
                          <a:spcPts val="1680"/>
                        </a:lnSpc>
                        <a:spcBef>
                          <a:spcPts val="0"/>
                        </a:spcBef>
                        <a:spcAft>
                          <a:spcPts val="0"/>
                        </a:spcAft>
                      </a:pP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Prior</a:t>
                      </a:r>
                      <a:r>
                        <a:rPr lang="en-US" sz="11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lines of</a:t>
                      </a:r>
                      <a:r>
                        <a:rPr lang="en-US" sz="1100" b="1" spc="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therapy,</a:t>
                      </a:r>
                      <a:r>
                        <a:rPr lang="en-US" sz="11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n,</a:t>
                      </a:r>
                      <a:r>
                        <a:rPr lang="en-US" sz="11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median</a:t>
                      </a:r>
                      <a:r>
                        <a:rPr lang="en-US" sz="1100" b="1" spc="1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(range)</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3</a:t>
                      </a:r>
                      <a:r>
                        <a:rPr lang="en-US" sz="11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1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4)</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3</a:t>
                      </a:r>
                      <a:r>
                        <a:rPr lang="en-US" sz="11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1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4)</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1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11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dirty="0">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100" b="1" spc="-45" dirty="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100" b="1" dirty="0">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1100" b="1" spc="-25" dirty="0">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05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050" b="1">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105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277332"/>
                  </a:ext>
                </a:extLst>
              </a:tr>
              <a:tr h="221278">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Refractory</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to</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anti-CD38</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antibodies,</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n</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242</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(95)</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123</a:t>
                      </a:r>
                      <a:r>
                        <a:rPr lang="en-US" sz="1100" b="1" spc="70">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(93)</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50</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(24)</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dirty="0">
                          <a:effectLst/>
                          <a:latin typeface="Arial" panose="020B0604020202020204" pitchFamily="34" charset="0"/>
                          <a:ea typeface="Century" panose="02040604050505020304" pitchFamily="18" charset="0"/>
                          <a:cs typeface="Century" panose="02040604050505020304" pitchFamily="18" charset="0"/>
                        </a:rPr>
                        <a:t>46</a:t>
                      </a:r>
                      <a:r>
                        <a:rPr lang="en-US" sz="1100" b="1" spc="-20" dirty="0">
                          <a:effectLst/>
                          <a:latin typeface="Arial" panose="020B0604020202020204" pitchFamily="34" charset="0"/>
                          <a:ea typeface="Century" panose="02040604050505020304" pitchFamily="18" charset="0"/>
                          <a:cs typeface="Century" panose="02040604050505020304" pitchFamily="18" charset="0"/>
                        </a:rPr>
                        <a:t> (22)</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46</a:t>
                      </a:r>
                      <a:r>
                        <a:rPr lang="en-US" sz="1050" spc="-20">
                          <a:effectLst/>
                          <a:latin typeface="Arial" panose="020B0604020202020204" pitchFamily="34" charset="0"/>
                          <a:ea typeface="Century" panose="02040604050505020304" pitchFamily="18" charset="0"/>
                          <a:cs typeface="Century" panose="02040604050505020304" pitchFamily="18" charset="0"/>
                        </a:rPr>
                        <a:t> (22)</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448"/>
                  </a:ext>
                </a:extLst>
              </a:tr>
              <a:tr h="218601">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Triple-class refractory, n</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164</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(65)</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89</a:t>
                      </a:r>
                      <a:r>
                        <a:rPr lang="en-US" sz="1100" b="1" spc="-20">
                          <a:effectLst/>
                          <a:latin typeface="Arial" panose="020B0604020202020204" pitchFamily="34" charset="0"/>
                          <a:ea typeface="Century" panose="02040604050505020304" pitchFamily="18" charset="0"/>
                          <a:cs typeface="Century" panose="02040604050505020304" pitchFamily="18" charset="0"/>
                        </a:rPr>
                        <a:t> (67)</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30</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(14)</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33</a:t>
                      </a:r>
                      <a:r>
                        <a:rPr lang="en-US" sz="1100" b="1" spc="-20">
                          <a:effectLst/>
                          <a:latin typeface="Arial" panose="020B0604020202020204" pitchFamily="34" charset="0"/>
                          <a:ea typeface="Century" panose="02040604050505020304" pitchFamily="18" charset="0"/>
                          <a:cs typeface="Century" panose="02040604050505020304" pitchFamily="18" charset="0"/>
                        </a:rPr>
                        <a:t> (16)</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33</a:t>
                      </a:r>
                      <a:r>
                        <a:rPr lang="en-US" sz="1050" spc="-20">
                          <a:effectLst/>
                          <a:latin typeface="Arial" panose="020B0604020202020204" pitchFamily="34" charset="0"/>
                          <a:ea typeface="Century" panose="02040604050505020304" pitchFamily="18" charset="0"/>
                          <a:cs typeface="Century" panose="02040604050505020304" pitchFamily="18" charset="0"/>
                        </a:rPr>
                        <a:t> (16)</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912889"/>
                  </a:ext>
                </a:extLst>
              </a:tr>
              <a:tr h="221278">
                <a:tc>
                  <a:txBody>
                    <a:bodyPr/>
                    <a:lstStyle/>
                    <a:p>
                      <a:pPr marL="184785" marR="0">
                        <a:lnSpc>
                          <a:spcPts val="1680"/>
                        </a:lnSpc>
                        <a:spcBef>
                          <a:spcPts val="0"/>
                        </a:spcBef>
                        <a:spcAft>
                          <a:spcPts val="0"/>
                        </a:spcAft>
                      </a:pPr>
                      <a:r>
                        <a:rPr lang="en-US" sz="1100" b="1" spc="-40">
                          <a:effectLst/>
                          <a:latin typeface="Arial" panose="020B0604020202020204" pitchFamily="34" charset="0"/>
                          <a:ea typeface="Century" panose="02040604050505020304" pitchFamily="18" charset="0"/>
                          <a:cs typeface="Century" panose="02040604050505020304" pitchFamily="18" charset="0"/>
                        </a:rPr>
                        <a:t>ORR,</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40">
                          <a:effectLst/>
                          <a:latin typeface="Arial" panose="020B0604020202020204" pitchFamily="34" charset="0"/>
                          <a:ea typeface="Century" panose="02040604050505020304" pitchFamily="18" charset="0"/>
                          <a:cs typeface="Century" panose="02040604050505020304" pitchFamily="18" charset="0"/>
                        </a:rPr>
                        <a:t>n</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spc="-40">
                          <a:effectLst/>
                          <a:latin typeface="Arial" panose="020B0604020202020204" pitchFamily="34" charset="0"/>
                          <a:ea typeface="Century" panose="02040604050505020304" pitchFamily="18" charset="0"/>
                          <a:cs typeface="Century" panose="02040604050505020304" pitchFamily="18" charset="0"/>
                        </a:rPr>
                        <a:t>(%)</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181</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(71)</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55</a:t>
                      </a:r>
                      <a:r>
                        <a:rPr lang="en-US" sz="1100" b="1" spc="-20">
                          <a:effectLst/>
                          <a:latin typeface="Arial" panose="020B0604020202020204" pitchFamily="34" charset="0"/>
                          <a:ea typeface="Century" panose="02040604050505020304" pitchFamily="18" charset="0"/>
                          <a:cs typeface="Century" panose="02040604050505020304" pitchFamily="18" charset="0"/>
                        </a:rPr>
                        <a:t> (42)</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176</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(85)</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142</a:t>
                      </a:r>
                      <a:r>
                        <a:rPr lang="en-US" sz="1100" b="1" spc="70">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(67)</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142</a:t>
                      </a:r>
                      <a:r>
                        <a:rPr lang="en-US" sz="1050" spc="70">
                          <a:effectLst/>
                          <a:latin typeface="Arial" panose="020B0604020202020204" pitchFamily="34" charset="0"/>
                          <a:ea typeface="Century" panose="02040604050505020304" pitchFamily="18" charset="0"/>
                          <a:cs typeface="Century" panose="02040604050505020304" pitchFamily="18" charset="0"/>
                        </a:rPr>
                        <a:t> </a:t>
                      </a:r>
                      <a:r>
                        <a:rPr lang="en-US" sz="1050" spc="-20">
                          <a:effectLst/>
                          <a:latin typeface="Arial" panose="020B0604020202020204" pitchFamily="34" charset="0"/>
                          <a:ea typeface="Century" panose="02040604050505020304" pitchFamily="18" charset="0"/>
                          <a:cs typeface="Century" panose="02040604050505020304" pitchFamily="18" charset="0"/>
                        </a:rPr>
                        <a:t>(67)</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45937"/>
                  </a:ext>
                </a:extLst>
              </a:tr>
              <a:tr h="221278">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a:t>
                      </a:r>
                      <a:r>
                        <a:rPr lang="en-US" sz="1100" b="1" spc="-2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CR,</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n</a:t>
                      </a:r>
                      <a:r>
                        <a:rPr lang="en-US" sz="1100" b="1" spc="-3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98</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(39)</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7</a:t>
                      </a:r>
                      <a:r>
                        <a:rPr lang="en-US" sz="1100" b="1" spc="-6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(5)</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152</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(73)</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46</a:t>
                      </a:r>
                      <a:r>
                        <a:rPr lang="en-US" sz="1100" b="1" spc="-20">
                          <a:effectLst/>
                          <a:latin typeface="Arial" panose="020B0604020202020204" pitchFamily="34" charset="0"/>
                          <a:ea typeface="Century" panose="02040604050505020304" pitchFamily="18" charset="0"/>
                          <a:cs typeface="Century" panose="02040604050505020304" pitchFamily="18" charset="0"/>
                        </a:rPr>
                        <a:t> (22)</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b="1">
                          <a:effectLst/>
                          <a:latin typeface="Arial" panose="020B0604020202020204" pitchFamily="34" charset="0"/>
                          <a:ea typeface="Century" panose="02040604050505020304" pitchFamily="18" charset="0"/>
                          <a:cs typeface="Century" panose="02040604050505020304" pitchFamily="18" charset="0"/>
                        </a:rPr>
                        <a:t>46</a:t>
                      </a:r>
                      <a:r>
                        <a:rPr lang="en-US" sz="1050" b="1" spc="-20">
                          <a:effectLst/>
                          <a:latin typeface="Arial" panose="020B0604020202020204" pitchFamily="34" charset="0"/>
                          <a:ea typeface="Century" panose="02040604050505020304" pitchFamily="18" charset="0"/>
                          <a:cs typeface="Century" panose="02040604050505020304" pitchFamily="18" charset="0"/>
                        </a:rPr>
                        <a:t> (22)</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75144"/>
                  </a:ext>
                </a:extLst>
              </a:tr>
              <a:tr h="218601">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a:t>
                      </a:r>
                      <a:r>
                        <a:rPr lang="en-US" sz="1100" b="1" spc="-4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VGPR,</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n</a:t>
                      </a:r>
                      <a:r>
                        <a:rPr lang="en-US" sz="1100" b="1" spc="-25">
                          <a:effectLst/>
                          <a:latin typeface="Arial" panose="020B0604020202020204" pitchFamily="34" charset="0"/>
                          <a:ea typeface="Century" panose="02040604050505020304" pitchFamily="18" charset="0"/>
                          <a:cs typeface="Century" panose="02040604050505020304" pitchFamily="18" charset="0"/>
                        </a:rPr>
                        <a:t> (%)</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153</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(60)</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20</a:t>
                      </a:r>
                      <a:r>
                        <a:rPr lang="en-US" sz="1100" b="1" spc="-20">
                          <a:effectLst/>
                          <a:latin typeface="Arial" panose="020B0604020202020204" pitchFamily="34" charset="0"/>
                          <a:ea typeface="Century" panose="02040604050505020304" pitchFamily="18" charset="0"/>
                          <a:cs typeface="Century" panose="02040604050505020304" pitchFamily="18" charset="0"/>
                        </a:rPr>
                        <a:t> (16)</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169</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(81)</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96</a:t>
                      </a:r>
                      <a:r>
                        <a:rPr lang="en-US" sz="1100" b="1" spc="-20">
                          <a:effectLst/>
                          <a:latin typeface="Arial" panose="020B0604020202020204" pitchFamily="34" charset="0"/>
                          <a:ea typeface="Century" panose="02040604050505020304" pitchFamily="18" charset="0"/>
                          <a:cs typeface="Century" panose="02040604050505020304" pitchFamily="18" charset="0"/>
                        </a:rPr>
                        <a:t> (46)</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96</a:t>
                      </a:r>
                      <a:r>
                        <a:rPr lang="en-US" sz="1050" spc="-20">
                          <a:effectLst/>
                          <a:latin typeface="Arial" panose="020B0604020202020204" pitchFamily="34" charset="0"/>
                          <a:ea typeface="Century" panose="02040604050505020304" pitchFamily="18" charset="0"/>
                          <a:cs typeface="Century" panose="02040604050505020304" pitchFamily="18" charset="0"/>
                        </a:rPr>
                        <a:t> (46)</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044286"/>
                  </a:ext>
                </a:extLst>
              </a:tr>
              <a:tr h="218601">
                <a:tc>
                  <a:txBody>
                    <a:bodyPr/>
                    <a:lstStyle/>
                    <a:p>
                      <a:pPr marL="18478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MRD-negative</a:t>
                      </a:r>
                      <a:r>
                        <a:rPr lang="en-US" sz="1100" b="1" spc="-3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10</a:t>
                      </a:r>
                      <a:r>
                        <a:rPr lang="en-US" sz="1100" b="1" baseline="30000">
                          <a:effectLst/>
                          <a:latin typeface="Arial" panose="020B0604020202020204" pitchFamily="34" charset="0"/>
                          <a:ea typeface="Century" panose="02040604050505020304" pitchFamily="18" charset="0"/>
                          <a:cs typeface="Century" panose="02040604050505020304" pitchFamily="18" charset="0"/>
                        </a:rPr>
                        <a:t>-5</a:t>
                      </a:r>
                      <a:r>
                        <a:rPr lang="en-US" sz="1100" b="1">
                          <a:effectLst/>
                          <a:latin typeface="Arial" panose="020B0604020202020204" pitchFamily="34" charset="0"/>
                          <a:ea typeface="Century" panose="02040604050505020304" pitchFamily="18" charset="0"/>
                          <a:cs typeface="Century" panose="02040604050505020304" pitchFamily="18" charset="0"/>
                        </a:rPr>
                        <a:t>,</a:t>
                      </a:r>
                      <a:r>
                        <a:rPr lang="en-US" sz="1100" b="1" spc="-3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n</a:t>
                      </a:r>
                      <a:r>
                        <a:rPr lang="en-US" sz="1100" b="1" spc="-30">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51/254</a:t>
                      </a:r>
                      <a:r>
                        <a:rPr lang="en-US" sz="1100" b="1" spc="5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(20)</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a:t>
                      </a:r>
                      <a:r>
                        <a:rPr lang="en-US" sz="1100" b="1" spc="-6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(1)</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126/144</a:t>
                      </a:r>
                      <a:r>
                        <a:rPr lang="en-US" sz="1100" b="1" spc="7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(88)</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33/101</a:t>
                      </a:r>
                      <a:r>
                        <a:rPr lang="en-US" sz="1100" b="1" spc="55">
                          <a:effectLst/>
                          <a:latin typeface="Arial" panose="020B0604020202020204" pitchFamily="34" charset="0"/>
                          <a:ea typeface="Century" panose="02040604050505020304" pitchFamily="18" charset="0"/>
                          <a:cs typeface="Century" panose="02040604050505020304" pitchFamily="18" charset="0"/>
                        </a:rPr>
                        <a:t> </a:t>
                      </a:r>
                      <a:r>
                        <a:rPr lang="en-US" sz="1100" b="1" spc="-20">
                          <a:effectLst/>
                          <a:latin typeface="Arial" panose="020B0604020202020204" pitchFamily="34" charset="0"/>
                          <a:ea typeface="Century" panose="02040604050505020304" pitchFamily="18" charset="0"/>
                          <a:cs typeface="Century" panose="02040604050505020304" pitchFamily="18" charset="0"/>
                        </a:rPr>
                        <a:t>(33)</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33/101</a:t>
                      </a:r>
                      <a:r>
                        <a:rPr lang="en-US" sz="1050" spc="55">
                          <a:effectLst/>
                          <a:latin typeface="Arial" panose="020B0604020202020204" pitchFamily="34" charset="0"/>
                          <a:ea typeface="Century" panose="02040604050505020304" pitchFamily="18" charset="0"/>
                          <a:cs typeface="Century" panose="02040604050505020304" pitchFamily="18" charset="0"/>
                        </a:rPr>
                        <a:t> </a:t>
                      </a:r>
                      <a:r>
                        <a:rPr lang="en-US" sz="1050" spc="-20">
                          <a:effectLst/>
                          <a:latin typeface="Arial" panose="020B0604020202020204" pitchFamily="34" charset="0"/>
                          <a:ea typeface="Century" panose="02040604050505020304" pitchFamily="18" charset="0"/>
                          <a:cs typeface="Century" panose="02040604050505020304" pitchFamily="18" charset="0"/>
                        </a:rPr>
                        <a:t>(33)</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463376"/>
                  </a:ext>
                </a:extLst>
              </a:tr>
              <a:tr h="218601">
                <a:tc>
                  <a:txBody>
                    <a:bodyPr/>
                    <a:lstStyle/>
                    <a:p>
                      <a:pPr marL="184785" marR="0">
                        <a:lnSpc>
                          <a:spcPts val="1680"/>
                        </a:lnSpc>
                        <a:spcBef>
                          <a:spcPts val="0"/>
                        </a:spcBef>
                        <a:spcAft>
                          <a:spcPts val="0"/>
                        </a:spcAft>
                      </a:pPr>
                      <a:r>
                        <a:rPr lang="en-US" sz="1100" b="1" spc="-10" dirty="0">
                          <a:effectLst/>
                          <a:latin typeface="Arial" panose="020B0604020202020204" pitchFamily="34" charset="0"/>
                          <a:ea typeface="Century" panose="02040604050505020304" pitchFamily="18" charset="0"/>
                          <a:cs typeface="Century" panose="02040604050505020304" pitchFamily="18" charset="0"/>
                        </a:rPr>
                        <a:t>DOR,</a:t>
                      </a:r>
                      <a:r>
                        <a:rPr lang="en-US" sz="1100" b="1" spc="-25" dirty="0">
                          <a:effectLst/>
                          <a:latin typeface="Arial" panose="020B0604020202020204" pitchFamily="34" charset="0"/>
                          <a:ea typeface="Century" panose="02040604050505020304" pitchFamily="18" charset="0"/>
                          <a:cs typeface="Century" panose="02040604050505020304" pitchFamily="18" charset="0"/>
                        </a:rPr>
                        <a:t> </a:t>
                      </a:r>
                      <a:r>
                        <a:rPr lang="en-US" sz="1100" b="1" spc="-10" dirty="0" err="1">
                          <a:effectLst/>
                          <a:latin typeface="Arial" panose="020B0604020202020204" pitchFamily="34" charset="0"/>
                          <a:ea typeface="Century" panose="02040604050505020304" pitchFamily="18" charset="0"/>
                          <a:cs typeface="Century" panose="02040604050505020304" pitchFamily="18" charset="0"/>
                        </a:rPr>
                        <a:t>mo</a:t>
                      </a:r>
                      <a:r>
                        <a:rPr lang="en-US" sz="1100" b="1" spc="-10" dirty="0">
                          <a:effectLst/>
                          <a:latin typeface="Arial" panose="020B0604020202020204" pitchFamily="34" charset="0"/>
                          <a:ea typeface="Century" panose="02040604050505020304" pitchFamily="18" charset="0"/>
                          <a:cs typeface="Century" panose="02040604050505020304" pitchFamily="18" charset="0"/>
                        </a:rPr>
                        <a:t>,</a:t>
                      </a:r>
                      <a:r>
                        <a:rPr lang="en-US" sz="1100" b="1" spc="-25" dirty="0">
                          <a:effectLst/>
                          <a:latin typeface="Arial" panose="020B0604020202020204" pitchFamily="34" charset="0"/>
                          <a:ea typeface="Century" panose="02040604050505020304" pitchFamily="18" charset="0"/>
                          <a:cs typeface="Century" panose="02040604050505020304" pitchFamily="18" charset="0"/>
                        </a:rPr>
                        <a:t> </a:t>
                      </a:r>
                      <a:r>
                        <a:rPr lang="en-US" sz="1100" b="1" spc="-10" dirty="0">
                          <a:effectLst/>
                          <a:latin typeface="Arial" panose="020B0604020202020204" pitchFamily="34" charset="0"/>
                          <a:ea typeface="Century" panose="02040604050505020304" pitchFamily="18" charset="0"/>
                          <a:cs typeface="Century" panose="02040604050505020304" pitchFamily="18" charset="0"/>
                        </a:rPr>
                        <a:t>median</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spc="-20">
                          <a:effectLst/>
                          <a:latin typeface="Arial" panose="020B0604020202020204" pitchFamily="34" charset="0"/>
                          <a:ea typeface="Century" panose="02040604050505020304" pitchFamily="18" charset="0"/>
                          <a:cs typeface="Century" panose="02040604050505020304" pitchFamily="18" charset="0"/>
                        </a:rPr>
                        <a:t>14.8</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spc="-25">
                          <a:effectLst/>
                          <a:latin typeface="Arial" panose="020B0604020202020204" pitchFamily="34" charset="0"/>
                          <a:ea typeface="Century" panose="02040604050505020304" pitchFamily="18" charset="0"/>
                          <a:cs typeface="Century" panose="02040604050505020304" pitchFamily="18" charset="0"/>
                        </a:rPr>
                        <a:t>9.7</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Not</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reached;</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85% at</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12</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mo</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Not</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reached;</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63% at</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12</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mo</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Not</a:t>
                      </a:r>
                      <a:r>
                        <a:rPr lang="en-US" sz="1050" spc="5">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reached;</a:t>
                      </a:r>
                      <a:r>
                        <a:rPr lang="en-US" sz="1050" spc="10">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63% at</a:t>
                      </a:r>
                      <a:r>
                        <a:rPr lang="en-US" sz="1050" spc="10">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12</a:t>
                      </a:r>
                      <a:r>
                        <a:rPr lang="en-US" sz="1050" spc="5">
                          <a:effectLst/>
                          <a:latin typeface="Arial" panose="020B0604020202020204" pitchFamily="34" charset="0"/>
                          <a:ea typeface="Century" panose="02040604050505020304" pitchFamily="18" charset="0"/>
                          <a:cs typeface="Century" panose="02040604050505020304" pitchFamily="18" charset="0"/>
                        </a:rPr>
                        <a:t> </a:t>
                      </a:r>
                      <a:r>
                        <a:rPr lang="en-US" sz="1050" spc="-25">
                          <a:effectLst/>
                          <a:latin typeface="Arial" panose="020B0604020202020204" pitchFamily="34" charset="0"/>
                          <a:ea typeface="Century" panose="02040604050505020304" pitchFamily="18" charset="0"/>
                          <a:cs typeface="Century" panose="02040604050505020304" pitchFamily="18" charset="0"/>
                        </a:rPr>
                        <a:t>mo</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412184"/>
                  </a:ext>
                </a:extLst>
              </a:tr>
              <a:tr h="218601">
                <a:tc>
                  <a:txBody>
                    <a:bodyPr/>
                    <a:lstStyle/>
                    <a:p>
                      <a:pPr marL="184785" marR="0">
                        <a:lnSpc>
                          <a:spcPts val="1680"/>
                        </a:lnSpc>
                        <a:spcBef>
                          <a:spcPts val="0"/>
                        </a:spcBef>
                        <a:spcAft>
                          <a:spcPts val="0"/>
                        </a:spcAft>
                      </a:pPr>
                      <a:r>
                        <a:rPr lang="en-US" sz="1100" b="1" spc="-30">
                          <a:effectLst/>
                          <a:latin typeface="Arial" panose="020B0604020202020204" pitchFamily="34" charset="0"/>
                          <a:ea typeface="Century" panose="02040604050505020304" pitchFamily="18" charset="0"/>
                          <a:cs typeface="Century" panose="02040604050505020304" pitchFamily="18" charset="0"/>
                        </a:rPr>
                        <a:t>PFS,</a:t>
                      </a:r>
                      <a:r>
                        <a:rPr lang="en-US" sz="1100" b="1" spc="-20">
                          <a:effectLst/>
                          <a:latin typeface="Arial" panose="020B0604020202020204" pitchFamily="34" charset="0"/>
                          <a:ea typeface="Century" panose="02040604050505020304" pitchFamily="18" charset="0"/>
                          <a:cs typeface="Century" panose="02040604050505020304" pitchFamily="18" charset="0"/>
                        </a:rPr>
                        <a:t> </a:t>
                      </a:r>
                      <a:r>
                        <a:rPr lang="en-US" sz="1100" b="1" spc="-30">
                          <a:effectLst/>
                          <a:latin typeface="Arial" panose="020B0604020202020204" pitchFamily="34" charset="0"/>
                          <a:ea typeface="Century" panose="02040604050505020304" pitchFamily="18" charset="0"/>
                          <a:cs typeface="Century" panose="02040604050505020304" pitchFamily="18" charset="0"/>
                        </a:rPr>
                        <a:t>mo,</a:t>
                      </a:r>
                      <a:r>
                        <a:rPr lang="en-US" sz="1100" b="1" spc="-10">
                          <a:effectLst/>
                          <a:latin typeface="Arial" panose="020B0604020202020204" pitchFamily="34" charset="0"/>
                          <a:ea typeface="Century" panose="02040604050505020304" pitchFamily="18" charset="0"/>
                          <a:cs typeface="Century" panose="02040604050505020304" pitchFamily="18" charset="0"/>
                        </a:rPr>
                        <a:t> </a:t>
                      </a:r>
                      <a:r>
                        <a:rPr lang="en-US" sz="1100" b="1" spc="-30">
                          <a:effectLst/>
                          <a:latin typeface="Arial" panose="020B0604020202020204" pitchFamily="34" charset="0"/>
                          <a:ea typeface="Century" panose="02040604050505020304" pitchFamily="18" charset="0"/>
                          <a:cs typeface="Century" panose="02040604050505020304" pitchFamily="18" charset="0"/>
                        </a:rPr>
                        <a:t>median</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spc="-20">
                          <a:effectLst/>
                          <a:latin typeface="Arial" panose="020B0604020202020204" pitchFamily="34" charset="0"/>
                          <a:ea typeface="Century" panose="02040604050505020304" pitchFamily="18" charset="0"/>
                          <a:cs typeface="Century" panose="02040604050505020304" pitchFamily="18" charset="0"/>
                        </a:rPr>
                        <a:t>13.3</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spc="-25" dirty="0">
                          <a:effectLst/>
                          <a:latin typeface="Arial" panose="020B0604020202020204" pitchFamily="34" charset="0"/>
                          <a:ea typeface="Century" panose="02040604050505020304" pitchFamily="18" charset="0"/>
                          <a:cs typeface="Century" panose="02040604050505020304" pitchFamily="18" charset="0"/>
                        </a:rPr>
                        <a:t>4.4</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1100" b="1">
                          <a:effectLst/>
                          <a:latin typeface="Arial" panose="020B0604020202020204" pitchFamily="34" charset="0"/>
                          <a:ea typeface="Century" panose="02040604050505020304" pitchFamily="18" charset="0"/>
                          <a:cs typeface="Century" panose="02040604050505020304" pitchFamily="18" charset="0"/>
                        </a:rPr>
                        <a:t>Not</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reached;</a:t>
                      </a:r>
                      <a:r>
                        <a:rPr lang="en-US" sz="1100" b="1" spc="1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76% at</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a:effectLst/>
                          <a:latin typeface="Arial" panose="020B0604020202020204" pitchFamily="34" charset="0"/>
                          <a:ea typeface="Century" panose="02040604050505020304" pitchFamily="18" charset="0"/>
                          <a:cs typeface="Century" panose="02040604050505020304" pitchFamily="18" charset="0"/>
                        </a:rPr>
                        <a:t>12</a:t>
                      </a:r>
                      <a:r>
                        <a:rPr lang="en-US" sz="1100" b="1" spc="5">
                          <a:effectLst/>
                          <a:latin typeface="Arial" panose="020B0604020202020204" pitchFamily="34" charset="0"/>
                          <a:ea typeface="Century" panose="02040604050505020304" pitchFamily="18" charset="0"/>
                          <a:cs typeface="Century" panose="02040604050505020304" pitchFamily="18" charset="0"/>
                        </a:rPr>
                        <a:t> </a:t>
                      </a:r>
                      <a:r>
                        <a:rPr lang="en-US" sz="1100" b="1" spc="-25">
                          <a:effectLst/>
                          <a:latin typeface="Arial" panose="020B0604020202020204" pitchFamily="34" charset="0"/>
                          <a:ea typeface="Century" panose="02040604050505020304" pitchFamily="18" charset="0"/>
                          <a:cs typeface="Century" panose="02040604050505020304" pitchFamily="18" charset="0"/>
                        </a:rPr>
                        <a:t>mo</a:t>
                      </a:r>
                      <a:endParaRPr lang="en-US" sz="18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1100" b="1" dirty="0">
                          <a:effectLst/>
                          <a:latin typeface="Arial" panose="020B0604020202020204" pitchFamily="34" charset="0"/>
                          <a:ea typeface="Century" panose="02040604050505020304" pitchFamily="18" charset="0"/>
                          <a:cs typeface="Century" panose="02040604050505020304" pitchFamily="18" charset="0"/>
                        </a:rPr>
                        <a:t>11.8</a:t>
                      </a:r>
                      <a:r>
                        <a:rPr lang="en-US" sz="1100" b="1" spc="-20"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49%</a:t>
                      </a:r>
                      <a:r>
                        <a:rPr lang="en-US" sz="1100" b="1" spc="-25"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at</a:t>
                      </a:r>
                      <a:r>
                        <a:rPr lang="en-US" sz="1100" b="1" spc="-20" dirty="0">
                          <a:effectLst/>
                          <a:latin typeface="Arial" panose="020B0604020202020204" pitchFamily="34" charset="0"/>
                          <a:ea typeface="Century" panose="02040604050505020304" pitchFamily="18" charset="0"/>
                          <a:cs typeface="Century" panose="02040604050505020304" pitchFamily="18" charset="0"/>
                        </a:rPr>
                        <a:t> </a:t>
                      </a:r>
                      <a:r>
                        <a:rPr lang="en-US" sz="1100" b="1" dirty="0">
                          <a:effectLst/>
                          <a:latin typeface="Arial" panose="020B0604020202020204" pitchFamily="34" charset="0"/>
                          <a:ea typeface="Century" panose="02040604050505020304" pitchFamily="18" charset="0"/>
                          <a:cs typeface="Century" panose="02040604050505020304" pitchFamily="18" charset="0"/>
                        </a:rPr>
                        <a:t>12</a:t>
                      </a:r>
                      <a:r>
                        <a:rPr lang="en-US" sz="1100" b="1" spc="-25" dirty="0">
                          <a:effectLst/>
                          <a:latin typeface="Arial" panose="020B0604020202020204" pitchFamily="34" charset="0"/>
                          <a:ea typeface="Century" panose="02040604050505020304" pitchFamily="18" charset="0"/>
                          <a:cs typeface="Century" panose="02040604050505020304" pitchFamily="18" charset="0"/>
                        </a:rPr>
                        <a:t> </a:t>
                      </a:r>
                      <a:r>
                        <a:rPr lang="en-US" sz="1100" b="1" spc="-25" dirty="0" err="1">
                          <a:effectLst/>
                          <a:latin typeface="Arial" panose="020B0604020202020204" pitchFamily="34" charset="0"/>
                          <a:ea typeface="Century" panose="02040604050505020304" pitchFamily="18" charset="0"/>
                          <a:cs typeface="Century" panose="02040604050505020304" pitchFamily="18" charset="0"/>
                        </a:rPr>
                        <a:t>mo</a:t>
                      </a:r>
                      <a:endParaRPr lang="en-US" sz="18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dirty="0">
                          <a:effectLst/>
                          <a:latin typeface="Arial" panose="020B0604020202020204" pitchFamily="34" charset="0"/>
                          <a:ea typeface="Century" panose="02040604050505020304" pitchFamily="18" charset="0"/>
                          <a:cs typeface="Century" panose="02040604050505020304" pitchFamily="18" charset="0"/>
                        </a:rPr>
                        <a:t>11.8</a:t>
                      </a:r>
                      <a:r>
                        <a:rPr lang="en-US" sz="1050" spc="-20"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49%</a:t>
                      </a:r>
                      <a:r>
                        <a:rPr lang="en-US" sz="1050" spc="-25"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at</a:t>
                      </a:r>
                      <a:r>
                        <a:rPr lang="en-US" sz="1050" spc="-20"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12</a:t>
                      </a:r>
                      <a:r>
                        <a:rPr lang="en-US" sz="1050" spc="-25" dirty="0">
                          <a:effectLst/>
                          <a:latin typeface="Arial" panose="020B0604020202020204" pitchFamily="34" charset="0"/>
                          <a:ea typeface="Century" panose="02040604050505020304" pitchFamily="18" charset="0"/>
                          <a:cs typeface="Century" panose="02040604050505020304" pitchFamily="18" charset="0"/>
                        </a:rPr>
                        <a:t> </a:t>
                      </a:r>
                      <a:r>
                        <a:rPr lang="en-US" sz="1050" spc="-25" dirty="0" err="1">
                          <a:effectLst/>
                          <a:latin typeface="Arial" panose="020B0604020202020204" pitchFamily="34" charset="0"/>
                          <a:ea typeface="Century" panose="02040604050505020304" pitchFamily="18" charset="0"/>
                          <a:cs typeface="Century" panose="02040604050505020304" pitchFamily="18" charset="0"/>
                        </a:rPr>
                        <a:t>mo</a:t>
                      </a:r>
                      <a:endParaRPr lang="en-US" sz="1600"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03599"/>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00403" y="1208189"/>
            <a:ext cx="5761205" cy="5052491"/>
          </a:xfrm>
          <a:prstGeom prst="rect">
            <a:avLst/>
          </a:prstGeom>
        </p:spPr>
      </p:pic>
      <p:sp>
        <p:nvSpPr>
          <p:cNvPr id="3" name="object 3" descr="$PPTXTitle"/>
          <p:cNvSpPr txBox="1">
            <a:spLocks noGrp="1"/>
          </p:cNvSpPr>
          <p:nvPr>
            <p:ph type="title"/>
          </p:nvPr>
        </p:nvSpPr>
        <p:spPr>
          <a:xfrm>
            <a:off x="407214" y="186380"/>
            <a:ext cx="10857230" cy="808321"/>
          </a:xfrm>
          <a:prstGeom prst="rect">
            <a:avLst/>
          </a:prstGeom>
        </p:spPr>
        <p:txBody>
          <a:bodyPr vert="horz" wrap="square" lIns="0" tIns="312824" rIns="0" bIns="0" rtlCol="0">
            <a:spAutoFit/>
          </a:bodyPr>
          <a:lstStyle/>
          <a:p>
            <a:pPr marL="3514725">
              <a:lnSpc>
                <a:spcPct val="100000"/>
              </a:lnSpc>
              <a:spcBef>
                <a:spcPts val="105"/>
              </a:spcBef>
            </a:pPr>
            <a:r>
              <a:rPr sz="3200" spc="-10" dirty="0">
                <a:solidFill>
                  <a:schemeClr val="tx2">
                    <a:lumMod val="75000"/>
                  </a:schemeClr>
                </a:solidFill>
              </a:rPr>
              <a:t>CARTITUDE-</a:t>
            </a:r>
            <a:r>
              <a:rPr sz="3200" dirty="0">
                <a:solidFill>
                  <a:schemeClr val="tx2">
                    <a:lumMod val="75000"/>
                  </a:schemeClr>
                </a:solidFill>
              </a:rPr>
              <a:t>4:</a:t>
            </a:r>
            <a:r>
              <a:rPr sz="3200" spc="-10" dirty="0">
                <a:solidFill>
                  <a:schemeClr val="tx2">
                    <a:lumMod val="75000"/>
                  </a:schemeClr>
                </a:solidFill>
              </a:rPr>
              <a:t> </a:t>
            </a:r>
            <a:r>
              <a:rPr sz="3200" dirty="0">
                <a:solidFill>
                  <a:schemeClr val="tx2">
                    <a:lumMod val="75000"/>
                  </a:schemeClr>
                </a:solidFill>
              </a:rPr>
              <a:t>PFS and</a:t>
            </a:r>
            <a:r>
              <a:rPr sz="3200" spc="-20" dirty="0">
                <a:solidFill>
                  <a:schemeClr val="tx2">
                    <a:lumMod val="75000"/>
                  </a:schemeClr>
                </a:solidFill>
              </a:rPr>
              <a:t> </a:t>
            </a:r>
            <a:r>
              <a:rPr sz="3200" spc="-25" dirty="0">
                <a:solidFill>
                  <a:schemeClr val="tx2">
                    <a:lumMod val="75000"/>
                  </a:schemeClr>
                </a:solidFill>
              </a:rPr>
              <a:t>OS</a:t>
            </a:r>
            <a:endParaRPr sz="3200" dirty="0">
              <a:solidFill>
                <a:schemeClr val="tx2">
                  <a:lumMod val="75000"/>
                </a:schemeClr>
              </a:solidFill>
            </a:endParaRPr>
          </a:p>
        </p:txBody>
      </p:sp>
      <p:pic>
        <p:nvPicPr>
          <p:cNvPr id="4" name="object 4"/>
          <p:cNvPicPr/>
          <p:nvPr/>
        </p:nvPicPr>
        <p:blipFill>
          <a:blip r:embed="rId3" cstate="print"/>
          <a:stretch>
            <a:fillRect/>
          </a:stretch>
        </p:blipFill>
        <p:spPr>
          <a:xfrm>
            <a:off x="191350" y="1208189"/>
            <a:ext cx="5700242" cy="5075351"/>
          </a:xfrm>
          <a:prstGeom prst="rect">
            <a:avLst/>
          </a:prstGeom>
        </p:spPr>
      </p:pic>
      <p:sp>
        <p:nvSpPr>
          <p:cNvPr id="5" name="object 5"/>
          <p:cNvSpPr txBox="1"/>
          <p:nvPr/>
        </p:nvSpPr>
        <p:spPr>
          <a:xfrm>
            <a:off x="9415164" y="6614123"/>
            <a:ext cx="1572895"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20" normalizeH="0" baseline="0" noProof="0" dirty="0">
                <a:ln>
                  <a:noFill/>
                </a:ln>
                <a:solidFill>
                  <a:srgbClr val="254061"/>
                </a:solidFill>
                <a:effectLst/>
                <a:uLnTx/>
                <a:uFillTx/>
                <a:latin typeface="Arial"/>
                <a:cs typeface="Arial"/>
              </a:rPr>
              <a:t>Einsele</a:t>
            </a:r>
            <a:r>
              <a:rPr kumimoji="0" sz="800" b="0" i="0" u="none" strike="noStrike" kern="0" cap="none" spc="-35" normalizeH="0" baseline="0" noProof="0" dirty="0">
                <a:ln>
                  <a:noFill/>
                </a:ln>
                <a:solidFill>
                  <a:srgbClr val="254061"/>
                </a:solidFill>
                <a:effectLst/>
                <a:uLnTx/>
                <a:uFillTx/>
                <a:latin typeface="Arial"/>
                <a:cs typeface="Arial"/>
              </a:rPr>
              <a:t> </a:t>
            </a:r>
            <a:r>
              <a:rPr kumimoji="0" sz="800" b="0" i="0" u="none" strike="noStrike" kern="0" cap="none" spc="0" normalizeH="0" baseline="0" noProof="0" dirty="0">
                <a:ln>
                  <a:noFill/>
                </a:ln>
                <a:solidFill>
                  <a:srgbClr val="254061"/>
                </a:solidFill>
                <a:effectLst/>
                <a:uLnTx/>
                <a:uFillTx/>
                <a:latin typeface="Arial"/>
                <a:cs typeface="Arial"/>
              </a:rPr>
              <a:t>H</a:t>
            </a:r>
            <a:r>
              <a:rPr kumimoji="0" sz="800" b="0" i="0" u="none" strike="noStrike" kern="0" cap="none" spc="-35" normalizeH="0" baseline="0" noProof="0" dirty="0">
                <a:ln>
                  <a:noFill/>
                </a:ln>
                <a:solidFill>
                  <a:srgbClr val="254061"/>
                </a:solidFill>
                <a:effectLst/>
                <a:uLnTx/>
                <a:uFillTx/>
                <a:latin typeface="Arial"/>
                <a:cs typeface="Arial"/>
              </a:rPr>
              <a:t> </a:t>
            </a:r>
            <a:r>
              <a:rPr kumimoji="0" sz="800" b="0" i="0" u="none" strike="noStrike" kern="0" cap="none" spc="0" normalizeH="0" baseline="0" noProof="0" dirty="0">
                <a:ln>
                  <a:noFill/>
                </a:ln>
                <a:solidFill>
                  <a:srgbClr val="254061"/>
                </a:solidFill>
                <a:effectLst/>
                <a:uLnTx/>
                <a:uFillTx/>
                <a:latin typeface="Arial"/>
                <a:cs typeface="Arial"/>
              </a:rPr>
              <a:t>et</a:t>
            </a:r>
            <a:r>
              <a:rPr kumimoji="0" sz="800" b="0" i="0" u="none" strike="noStrike" kern="0" cap="none" spc="-10" normalizeH="0" baseline="0" noProof="0" dirty="0">
                <a:ln>
                  <a:noFill/>
                </a:ln>
                <a:solidFill>
                  <a:srgbClr val="254061"/>
                </a:solidFill>
                <a:effectLst/>
                <a:uLnTx/>
                <a:uFillTx/>
                <a:latin typeface="Arial"/>
                <a:cs typeface="Arial"/>
              </a:rPr>
              <a:t> al.</a:t>
            </a:r>
            <a:r>
              <a:rPr kumimoji="0" sz="800" b="0" i="0" u="none" strike="noStrike" kern="0" cap="none" spc="-25" normalizeH="0" baseline="0" noProof="0" dirty="0">
                <a:ln>
                  <a:noFill/>
                </a:ln>
                <a:solidFill>
                  <a:srgbClr val="254061"/>
                </a:solidFill>
                <a:effectLst/>
                <a:uLnTx/>
                <a:uFillTx/>
                <a:latin typeface="Arial"/>
                <a:cs typeface="Arial"/>
              </a:rPr>
              <a:t> </a:t>
            </a:r>
            <a:r>
              <a:rPr kumimoji="0" sz="800" b="0" i="0" u="none" strike="noStrike" kern="0" cap="none" spc="-10" normalizeH="0" baseline="0" noProof="0" dirty="0">
                <a:ln>
                  <a:noFill/>
                </a:ln>
                <a:solidFill>
                  <a:srgbClr val="254061"/>
                </a:solidFill>
                <a:effectLst/>
                <a:uLnTx/>
                <a:uFillTx/>
                <a:latin typeface="Arial"/>
                <a:cs typeface="Arial"/>
              </a:rPr>
              <a:t>Lancet</a:t>
            </a:r>
            <a:r>
              <a:rPr kumimoji="0" sz="800" b="0" i="0" u="none" strike="noStrike" kern="0" cap="none" spc="0" normalizeH="0" baseline="0" noProof="0" dirty="0">
                <a:ln>
                  <a:noFill/>
                </a:ln>
                <a:solidFill>
                  <a:srgbClr val="254061"/>
                </a:solidFill>
                <a:effectLst/>
                <a:uLnTx/>
                <a:uFillTx/>
                <a:latin typeface="Arial"/>
                <a:cs typeface="Arial"/>
              </a:rPr>
              <a:t> </a:t>
            </a:r>
            <a:r>
              <a:rPr kumimoji="0" sz="800" b="0" i="0" u="none" strike="noStrike" kern="0" cap="none" spc="-20" normalizeH="0" baseline="0" noProof="0" dirty="0">
                <a:ln>
                  <a:noFill/>
                </a:ln>
                <a:solidFill>
                  <a:srgbClr val="254061"/>
                </a:solidFill>
                <a:effectLst/>
                <a:uLnTx/>
                <a:uFillTx/>
                <a:latin typeface="Arial"/>
                <a:cs typeface="Arial"/>
              </a:rPr>
              <a:t>Oncol.</a:t>
            </a:r>
            <a:r>
              <a:rPr kumimoji="0" sz="800" b="0" i="0" u="none" strike="noStrike" kern="0" cap="none" spc="-25" normalizeH="0" baseline="0" noProof="0" dirty="0">
                <a:ln>
                  <a:noFill/>
                </a:ln>
                <a:solidFill>
                  <a:srgbClr val="254061"/>
                </a:solidFill>
                <a:effectLst/>
                <a:uLnTx/>
                <a:uFillTx/>
                <a:latin typeface="Arial"/>
                <a:cs typeface="Arial"/>
              </a:rPr>
              <a:t> </a:t>
            </a:r>
            <a:r>
              <a:rPr kumimoji="0" sz="800" b="0" i="0" u="none" strike="noStrike" kern="0" cap="none" spc="-20" normalizeH="0" baseline="0" noProof="0" dirty="0">
                <a:ln>
                  <a:noFill/>
                </a:ln>
                <a:solidFill>
                  <a:srgbClr val="254061"/>
                </a:solidFill>
                <a:effectLst/>
                <a:uLnTx/>
                <a:uFillTx/>
                <a:latin typeface="Arial"/>
                <a:cs typeface="Arial"/>
              </a:rPr>
              <a:t>2025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C660-5B0C-8AFB-59FB-60C7224B85D7}"/>
            </a:ext>
          </a:extLst>
        </p:cNvPr>
        <p:cNvGrpSpPr/>
        <p:nvPr/>
      </p:nvGrpSpPr>
      <p:grpSpPr>
        <a:xfrm>
          <a:off x="0" y="0"/>
          <a:ext cx="0" cy="0"/>
          <a:chOff x="0" y="0"/>
          <a:chExt cx="0" cy="0"/>
        </a:xfrm>
      </p:grpSpPr>
      <p:sp>
        <p:nvSpPr>
          <p:cNvPr id="2" name="object 2" descr="$PPTXTitle">
            <a:extLst>
              <a:ext uri="{FF2B5EF4-FFF2-40B4-BE49-F238E27FC236}">
                <a16:creationId xmlns:a16="http://schemas.microsoft.com/office/drawing/2014/main" id="{E6AD9928-AD90-0DE8-C46C-21A709E888F4}"/>
              </a:ext>
            </a:extLst>
          </p:cNvPr>
          <p:cNvSpPr txBox="1">
            <a:spLocks noGrp="1"/>
          </p:cNvSpPr>
          <p:nvPr>
            <p:ph type="title"/>
          </p:nvPr>
        </p:nvSpPr>
        <p:spPr>
          <a:xfrm>
            <a:off x="-3048000" y="-113666"/>
            <a:ext cx="14706600" cy="1727836"/>
          </a:xfrm>
          <a:prstGeom prst="rect">
            <a:avLst/>
          </a:prstGeom>
        </p:spPr>
        <p:txBody>
          <a:bodyPr vert="horz" wrap="square" lIns="0" tIns="248086" rIns="0" bIns="0" rtlCol="0">
            <a:spAutoFit/>
          </a:bodyPr>
          <a:lstStyle/>
          <a:p>
            <a:pPr marL="3656965" rtl="0">
              <a:spcBef>
                <a:spcPts val="100"/>
              </a:spcBef>
            </a:pPr>
            <a:r>
              <a:rPr lang="en-US" dirty="0">
                <a:solidFill>
                  <a:schemeClr val="tx2">
                    <a:lumMod val="75000"/>
                  </a:schemeClr>
                </a:solidFill>
              </a:rPr>
              <a:t>A Comparison of Standard of Care </a:t>
            </a:r>
            <a:r>
              <a:rPr lang="en-US" dirty="0" err="1">
                <a:solidFill>
                  <a:schemeClr val="tx2">
                    <a:lumMod val="75000"/>
                  </a:schemeClr>
                </a:solidFill>
              </a:rPr>
              <a:t>Idecabtagene</a:t>
            </a:r>
            <a:r>
              <a:rPr lang="en-US" dirty="0">
                <a:solidFill>
                  <a:schemeClr val="tx2">
                    <a:lumMod val="75000"/>
                  </a:schemeClr>
                </a:solidFill>
              </a:rPr>
              <a:t> </a:t>
            </a:r>
            <a:r>
              <a:rPr lang="en-US" dirty="0" err="1">
                <a:solidFill>
                  <a:schemeClr val="tx2">
                    <a:lumMod val="75000"/>
                  </a:schemeClr>
                </a:solidFill>
              </a:rPr>
              <a:t>Vicleucel</a:t>
            </a:r>
            <a:r>
              <a:rPr lang="en-US" dirty="0">
                <a:solidFill>
                  <a:schemeClr val="tx2">
                    <a:lumMod val="75000"/>
                  </a:schemeClr>
                </a:solidFill>
              </a:rPr>
              <a:t> and </a:t>
            </a:r>
            <a:r>
              <a:rPr lang="en-US" dirty="0" err="1">
                <a:solidFill>
                  <a:schemeClr val="tx2">
                    <a:lumMod val="75000"/>
                  </a:schemeClr>
                </a:solidFill>
              </a:rPr>
              <a:t>Ciltacabtagene</a:t>
            </a:r>
            <a:r>
              <a:rPr lang="en-US" dirty="0">
                <a:solidFill>
                  <a:schemeClr val="tx2">
                    <a:lumMod val="75000"/>
                  </a:schemeClr>
                </a:solidFill>
              </a:rPr>
              <a:t> </a:t>
            </a:r>
            <a:r>
              <a:rPr lang="en-US" dirty="0" err="1">
                <a:solidFill>
                  <a:schemeClr val="tx2">
                    <a:lumMod val="75000"/>
                  </a:schemeClr>
                </a:solidFill>
              </a:rPr>
              <a:t>Autoleucel</a:t>
            </a:r>
            <a:r>
              <a:rPr lang="en-US" dirty="0">
                <a:solidFill>
                  <a:schemeClr val="tx2">
                    <a:lumMod val="75000"/>
                  </a:schemeClr>
                </a:solidFill>
              </a:rPr>
              <a:t> in Relapsed/Refractory Multiple Myeloma</a:t>
            </a:r>
            <a:br>
              <a:rPr lang="en-US" dirty="0">
                <a:solidFill>
                  <a:schemeClr val="tx2">
                    <a:lumMod val="75000"/>
                  </a:schemeClr>
                </a:solidFill>
              </a:rPr>
            </a:br>
            <a:endParaRPr sz="3600" dirty="0">
              <a:solidFill>
                <a:schemeClr val="tx2">
                  <a:lumMod val="75000"/>
                </a:schemeClr>
              </a:solidFill>
            </a:endParaRPr>
          </a:p>
        </p:txBody>
      </p:sp>
      <p:pic>
        <p:nvPicPr>
          <p:cNvPr id="2050" name="Picture 2" descr="Figure 2.">
            <a:extLst>
              <a:ext uri="{FF2B5EF4-FFF2-40B4-BE49-F238E27FC236}">
                <a16:creationId xmlns:a16="http://schemas.microsoft.com/office/drawing/2014/main" id="{E52E0771-74F6-5418-7505-F1FCD4331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95400"/>
            <a:ext cx="4971344" cy="4953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AC4F2B-8956-5FDE-4DD0-059C0CE3561E}"/>
              </a:ext>
            </a:extLst>
          </p:cNvPr>
          <p:cNvSpPr txBox="1"/>
          <p:nvPr/>
        </p:nvSpPr>
        <p:spPr>
          <a:xfrm>
            <a:off x="6553200" y="6606524"/>
            <a:ext cx="3403496"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Hansen et al, US Immunotherapy Consortium, JCO 2025</a:t>
            </a:r>
          </a:p>
        </p:txBody>
      </p:sp>
      <p:sp>
        <p:nvSpPr>
          <p:cNvPr id="7" name="TextBox 6">
            <a:extLst>
              <a:ext uri="{FF2B5EF4-FFF2-40B4-BE49-F238E27FC236}">
                <a16:creationId xmlns:a16="http://schemas.microsoft.com/office/drawing/2014/main" id="{4E7068CC-F38F-53DD-D83D-06F0AF6E6163}"/>
              </a:ext>
            </a:extLst>
          </p:cNvPr>
          <p:cNvSpPr txBox="1"/>
          <p:nvPr/>
        </p:nvSpPr>
        <p:spPr>
          <a:xfrm>
            <a:off x="838200" y="2430919"/>
            <a:ext cx="3352200" cy="12003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rPr>
              <a:t>Ide-cel N=350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ysClr val="windowText" lastClr="000000"/>
                </a:solidFill>
                <a:effectLst/>
                <a:uLnTx/>
                <a:uFillTx/>
              </a:rPr>
              <a:t>Cilta</a:t>
            </a:r>
            <a:r>
              <a:rPr kumimoji="0" lang="en-US" sz="3600" b="0" i="0" u="none" strike="noStrike" kern="0" cap="none" spc="0" normalizeH="0" baseline="0" noProof="0" dirty="0">
                <a:ln>
                  <a:noFill/>
                </a:ln>
                <a:solidFill>
                  <a:sysClr val="windowText" lastClr="000000"/>
                </a:solidFill>
                <a:effectLst/>
                <a:uLnTx/>
                <a:uFillTx/>
              </a:rPr>
              <a:t>-cel N=236</a:t>
            </a:r>
          </a:p>
        </p:txBody>
      </p:sp>
    </p:spTree>
    <p:extLst>
      <p:ext uri="{BB962C8B-B14F-4D97-AF65-F5344CB8AC3E}">
        <p14:creationId xmlns:p14="http://schemas.microsoft.com/office/powerpoint/2010/main" val="27064124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EB2E0-5290-1C46-9B2F-EA864CDDC9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8A8721-72C3-9D6A-6B6C-77CB5229DD9C}"/>
              </a:ext>
            </a:extLst>
          </p:cNvPr>
          <p:cNvSpPr>
            <a:spLocks noGrp="1"/>
          </p:cNvSpPr>
          <p:nvPr>
            <p:ph type="title"/>
          </p:nvPr>
        </p:nvSpPr>
        <p:spPr>
          <a:xfrm>
            <a:off x="2057400" y="437704"/>
            <a:ext cx="10857230" cy="461665"/>
          </a:xfrm>
        </p:spPr>
        <p:txBody>
          <a:bodyPr/>
          <a:lstStyle/>
          <a:p>
            <a:r>
              <a:rPr lang="en-US" dirty="0">
                <a:solidFill>
                  <a:schemeClr val="tx2">
                    <a:lumMod val="75000"/>
                  </a:schemeClr>
                </a:solidFill>
              </a:rPr>
              <a:t>Balance between efficacy and toxicity</a:t>
            </a:r>
          </a:p>
        </p:txBody>
      </p:sp>
      <p:pic>
        <p:nvPicPr>
          <p:cNvPr id="1026" name="Picture 2" descr="Fig. 1">
            <a:extLst>
              <a:ext uri="{FF2B5EF4-FFF2-40B4-BE49-F238E27FC236}">
                <a16:creationId xmlns:a16="http://schemas.microsoft.com/office/drawing/2014/main" id="{FB6AB7F9-F68C-C7D4-C535-3FC8B8AF0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9829800" cy="4972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9D686-273A-4D25-9C58-DD585A93B3AF}"/>
              </a:ext>
            </a:extLst>
          </p:cNvPr>
          <p:cNvSpPr txBox="1"/>
          <p:nvPr/>
        </p:nvSpPr>
        <p:spPr>
          <a:xfrm>
            <a:off x="8305800" y="3124200"/>
            <a:ext cx="1749197" cy="12003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504D"/>
                </a:solidFill>
                <a:effectLst/>
                <a:uLnTx/>
                <a:uFillTx/>
              </a:rPr>
              <a:t>Parkinsons-like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504D"/>
                </a:solidFill>
                <a:effectLst/>
                <a:uLnTx/>
                <a:uFillTx/>
              </a:rPr>
              <a:t>CNP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504D"/>
                </a:solidFill>
                <a:effectLst/>
                <a:uLnTx/>
                <a:uFillTx/>
              </a:rPr>
              <a:t>Infections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504D"/>
                </a:solidFill>
                <a:effectLst/>
                <a:uLnTx/>
                <a:uFillTx/>
              </a:rPr>
              <a:t>Cytopenias</a:t>
            </a:r>
          </a:p>
        </p:txBody>
      </p:sp>
    </p:spTree>
    <p:extLst>
      <p:ext uri="{BB962C8B-B14F-4D97-AF65-F5344CB8AC3E}">
        <p14:creationId xmlns:p14="http://schemas.microsoft.com/office/powerpoint/2010/main" val="38608874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5" y="186380"/>
            <a:ext cx="1030859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chemeClr val="tx2">
                    <a:lumMod val="75000"/>
                  </a:schemeClr>
                </a:solidFill>
                <a:latin typeface="Arial"/>
                <a:cs typeface="Arial"/>
              </a:rPr>
              <a:t>Anitocabtagene</a:t>
            </a:r>
            <a:r>
              <a:rPr sz="3200" spc="-80" dirty="0">
                <a:solidFill>
                  <a:schemeClr val="tx2">
                    <a:lumMod val="75000"/>
                  </a:schemeClr>
                </a:solidFill>
                <a:latin typeface="Arial"/>
                <a:cs typeface="Arial"/>
              </a:rPr>
              <a:t> </a:t>
            </a:r>
            <a:r>
              <a:rPr sz="3200" dirty="0">
                <a:solidFill>
                  <a:schemeClr val="tx2">
                    <a:lumMod val="75000"/>
                  </a:schemeClr>
                </a:solidFill>
                <a:latin typeface="Arial"/>
                <a:cs typeface="Arial"/>
              </a:rPr>
              <a:t>autoleucel</a:t>
            </a:r>
            <a:r>
              <a:rPr sz="3200" spc="-65" dirty="0">
                <a:solidFill>
                  <a:schemeClr val="tx2">
                    <a:lumMod val="75000"/>
                  </a:schemeClr>
                </a:solidFill>
                <a:latin typeface="Arial"/>
                <a:cs typeface="Arial"/>
              </a:rPr>
              <a:t> </a:t>
            </a:r>
            <a:r>
              <a:rPr sz="3200" spc="-10" dirty="0">
                <a:solidFill>
                  <a:schemeClr val="tx2">
                    <a:lumMod val="75000"/>
                  </a:schemeClr>
                </a:solidFill>
                <a:latin typeface="Arial"/>
                <a:cs typeface="Arial"/>
              </a:rPr>
              <a:t>(anito-</a:t>
            </a:r>
            <a:r>
              <a:rPr sz="3200" spc="-30" dirty="0">
                <a:solidFill>
                  <a:schemeClr val="tx2">
                    <a:lumMod val="75000"/>
                  </a:schemeClr>
                </a:solidFill>
                <a:latin typeface="Arial"/>
                <a:cs typeface="Arial"/>
              </a:rPr>
              <a:t>cel/CART-</a:t>
            </a:r>
            <a:r>
              <a:rPr sz="3200" spc="-10" dirty="0">
                <a:solidFill>
                  <a:schemeClr val="tx2">
                    <a:lumMod val="75000"/>
                  </a:schemeClr>
                </a:solidFill>
                <a:latin typeface="Arial"/>
                <a:cs typeface="Arial"/>
              </a:rPr>
              <a:t>ddBCMA)</a:t>
            </a:r>
            <a:endParaRPr sz="3200" dirty="0">
              <a:solidFill>
                <a:schemeClr val="tx2">
                  <a:lumMod val="75000"/>
                </a:schemeClr>
              </a:solidFill>
              <a:latin typeface="Arial"/>
              <a:cs typeface="Arial"/>
            </a:endParaRPr>
          </a:p>
        </p:txBody>
      </p:sp>
      <p:pic>
        <p:nvPicPr>
          <p:cNvPr id="3" name="object 3" descr="Diagram  Description automatically generated"/>
          <p:cNvPicPr/>
          <p:nvPr/>
        </p:nvPicPr>
        <p:blipFill>
          <a:blip r:embed="rId2" cstate="print"/>
          <a:stretch>
            <a:fillRect/>
          </a:stretch>
        </p:blipFill>
        <p:spPr>
          <a:xfrm>
            <a:off x="427920" y="1053263"/>
            <a:ext cx="7260964" cy="4145709"/>
          </a:xfrm>
          <a:prstGeom prst="rect">
            <a:avLst/>
          </a:prstGeom>
        </p:spPr>
      </p:pic>
      <p:sp>
        <p:nvSpPr>
          <p:cNvPr id="4" name="object 4"/>
          <p:cNvSpPr txBox="1"/>
          <p:nvPr/>
        </p:nvSpPr>
        <p:spPr>
          <a:xfrm>
            <a:off x="1103579" y="5144985"/>
            <a:ext cx="975360" cy="523240"/>
          </a:xfrm>
          <a:prstGeom prst="rect">
            <a:avLst/>
          </a:prstGeom>
          <a:solidFill>
            <a:srgbClr val="FFFFFF"/>
          </a:solidFill>
        </p:spPr>
        <p:txBody>
          <a:bodyPr vert="horz" wrap="square" lIns="0" tIns="40005" rIns="0" bIns="0" rtlCol="0">
            <a:spAutoFit/>
          </a:bodyPr>
          <a:lstStyle/>
          <a:p>
            <a:pPr marL="95250" marR="86995" lvl="0" indent="203835"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20" normalizeH="0" baseline="0" noProof="0" dirty="0">
                <a:ln>
                  <a:noFill/>
                </a:ln>
                <a:solidFill>
                  <a:sysClr val="windowText" lastClr="000000"/>
                </a:solidFill>
                <a:effectLst/>
                <a:uLnTx/>
                <a:uFillTx/>
                <a:latin typeface="Arial"/>
                <a:cs typeface="Arial"/>
              </a:rPr>
              <a:t>scFv </a:t>
            </a:r>
            <a:r>
              <a:rPr kumimoji="0" sz="1400" b="0" i="0" u="none" strike="noStrike" kern="0" cap="none" spc="0" normalizeH="0" baseline="0" noProof="0" dirty="0">
                <a:ln>
                  <a:noFill/>
                </a:ln>
                <a:solidFill>
                  <a:sysClr val="windowText" lastClr="000000"/>
                </a:solidFill>
                <a:effectLst/>
                <a:uLnTx/>
                <a:uFillTx/>
                <a:latin typeface="Arial"/>
                <a:cs typeface="Arial"/>
              </a:rPr>
              <a:t>(~25</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kDa)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3036544" y="5144985"/>
            <a:ext cx="2178050" cy="523240"/>
          </a:xfrm>
          <a:prstGeom prst="rect">
            <a:avLst/>
          </a:prstGeom>
          <a:solidFill>
            <a:srgbClr val="FFFFFF"/>
          </a:solidFill>
        </p:spPr>
        <p:txBody>
          <a:bodyPr vert="horz" wrap="square" lIns="0" tIns="40005" rIns="0" bIns="0" rtlCol="0">
            <a:spAutoFit/>
          </a:bodyPr>
          <a:lstStyle/>
          <a:p>
            <a:pPr marL="695325" marR="238760" lvl="0" indent="-451484"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Bivalent</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camelid</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25" normalizeH="0" baseline="0" noProof="0" dirty="0">
                <a:ln>
                  <a:noFill/>
                </a:ln>
                <a:solidFill>
                  <a:sysClr val="windowText" lastClr="000000"/>
                </a:solidFill>
                <a:effectLst/>
                <a:uLnTx/>
                <a:uFillTx/>
                <a:latin typeface="Arial"/>
                <a:cs typeface="Arial"/>
              </a:rPr>
              <a:t>VHh </a:t>
            </a:r>
            <a:r>
              <a:rPr kumimoji="0" sz="1400" b="0" i="0" u="none" strike="noStrike" kern="0" cap="none" spc="0" normalizeH="0" baseline="0" noProof="0" dirty="0">
                <a:ln>
                  <a:noFill/>
                </a:ln>
                <a:solidFill>
                  <a:sysClr val="windowText" lastClr="000000"/>
                </a:solidFill>
                <a:effectLst/>
                <a:uLnTx/>
                <a:uFillTx/>
                <a:latin typeface="Arial"/>
                <a:cs typeface="Arial"/>
              </a:rPr>
              <a:t>(~25</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kDa)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6104404" y="5171906"/>
            <a:ext cx="866140" cy="453390"/>
          </a:xfrm>
          <a:prstGeom prst="rect">
            <a:avLst/>
          </a:prstGeom>
        </p:spPr>
        <p:txBody>
          <a:bodyPr vert="horz" wrap="square" lIns="0" tIns="12700" rIns="0" bIns="0" rtlCol="0">
            <a:spAutoFit/>
          </a:bodyPr>
          <a:lstStyle/>
          <a:p>
            <a:pPr marL="85725" marR="5080" lvl="0" indent="-7366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rgbClr val="7030A0"/>
                </a:solidFill>
                <a:effectLst/>
                <a:uLnTx/>
                <a:uFillTx/>
                <a:latin typeface="Arial"/>
                <a:cs typeface="Arial"/>
              </a:rPr>
              <a:t>D-Domain </a:t>
            </a:r>
            <a:r>
              <a:rPr kumimoji="0" sz="1400" b="1" i="0" u="none" strike="noStrike" kern="0" cap="none" spc="0" normalizeH="0" baseline="0" noProof="0" dirty="0">
                <a:ln>
                  <a:noFill/>
                </a:ln>
                <a:solidFill>
                  <a:srgbClr val="7030A0"/>
                </a:solidFill>
                <a:effectLst/>
                <a:uLnTx/>
                <a:uFillTx/>
                <a:latin typeface="Arial"/>
                <a:cs typeface="Arial"/>
              </a:rPr>
              <a:t>(~8</a:t>
            </a:r>
            <a:r>
              <a:rPr kumimoji="0" sz="1400" b="1" i="0" u="none" strike="noStrike" kern="0" cap="none" spc="-25" normalizeH="0" baseline="0" noProof="0" dirty="0">
                <a:ln>
                  <a:noFill/>
                </a:ln>
                <a:solidFill>
                  <a:srgbClr val="7030A0"/>
                </a:solidFill>
                <a:effectLst/>
                <a:uLnTx/>
                <a:uFillTx/>
                <a:latin typeface="Arial"/>
                <a:cs typeface="Arial"/>
              </a:rPr>
              <a:t> </a:t>
            </a:r>
            <a:r>
              <a:rPr kumimoji="0" sz="1400" b="1" i="0" u="none" strike="noStrike" kern="0" cap="none" spc="-20" normalizeH="0" baseline="0" noProof="0" dirty="0">
                <a:ln>
                  <a:noFill/>
                </a:ln>
                <a:solidFill>
                  <a:srgbClr val="7030A0"/>
                </a:solidFill>
                <a:effectLst/>
                <a:uLnTx/>
                <a:uFillTx/>
                <a:latin typeface="Arial"/>
                <a:cs typeface="Arial"/>
              </a:rPr>
              <a:t>kDa)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7" name="object 7"/>
          <p:cNvGrpSpPr/>
          <p:nvPr/>
        </p:nvGrpSpPr>
        <p:grpSpPr>
          <a:xfrm>
            <a:off x="9220200" y="3204972"/>
            <a:ext cx="2694940" cy="1271270"/>
            <a:chOff x="9220200" y="3204972"/>
            <a:chExt cx="2694940" cy="1271270"/>
          </a:xfrm>
        </p:grpSpPr>
        <p:pic>
          <p:nvPicPr>
            <p:cNvPr id="8" name="object 8"/>
            <p:cNvPicPr/>
            <p:nvPr/>
          </p:nvPicPr>
          <p:blipFill>
            <a:blip r:embed="rId3" cstate="print"/>
            <a:stretch>
              <a:fillRect/>
            </a:stretch>
          </p:blipFill>
          <p:spPr>
            <a:xfrm>
              <a:off x="9220200" y="3204972"/>
              <a:ext cx="2654807" cy="1235963"/>
            </a:xfrm>
            <a:prstGeom prst="rect">
              <a:avLst/>
            </a:prstGeom>
          </p:spPr>
        </p:pic>
        <p:pic>
          <p:nvPicPr>
            <p:cNvPr id="9" name="object 9"/>
            <p:cNvPicPr/>
            <p:nvPr/>
          </p:nvPicPr>
          <p:blipFill>
            <a:blip r:embed="rId4" cstate="print"/>
            <a:stretch>
              <a:fillRect/>
            </a:stretch>
          </p:blipFill>
          <p:spPr>
            <a:xfrm>
              <a:off x="9224772" y="3223260"/>
              <a:ext cx="2689860" cy="1252727"/>
            </a:xfrm>
            <a:prstGeom prst="rect">
              <a:avLst/>
            </a:prstGeom>
          </p:spPr>
        </p:pic>
      </p:grpSp>
      <p:sp>
        <p:nvSpPr>
          <p:cNvPr id="10" name="object 10"/>
          <p:cNvSpPr txBox="1"/>
          <p:nvPr/>
        </p:nvSpPr>
        <p:spPr>
          <a:xfrm>
            <a:off x="9262312" y="3225292"/>
            <a:ext cx="2570480" cy="1150620"/>
          </a:xfrm>
          <a:prstGeom prst="rect">
            <a:avLst/>
          </a:prstGeom>
          <a:solidFill>
            <a:srgbClr val="F2F2F2"/>
          </a:solidFill>
        </p:spPr>
        <p:txBody>
          <a:bodyPr vert="horz" wrap="square" lIns="0" tIns="61594" rIns="0" bIns="0" rtlCol="0">
            <a:spAutoFit/>
          </a:bodyPr>
          <a:lstStyle/>
          <a:p>
            <a:pPr marL="106680" marR="99060" lvl="0" indent="0" algn="ctr" defTabSz="914400" eaLnBrk="1" fontAlgn="auto" latinLnBrk="0" hangingPunct="1">
              <a:lnSpc>
                <a:spcPct val="102499"/>
              </a:lnSpc>
              <a:spcBef>
                <a:spcPts val="484"/>
              </a:spcBef>
              <a:spcAft>
                <a:spcPts val="0"/>
              </a:spcAft>
              <a:buClrTx/>
              <a:buSzTx/>
              <a:buFontTx/>
              <a:buNone/>
              <a:tabLst/>
              <a:defRPr/>
            </a:pPr>
            <a:r>
              <a:rPr kumimoji="0" sz="1300" b="1" i="0" u="none" strike="noStrike" kern="0" cap="none" spc="0" normalizeH="0" baseline="0" noProof="0" dirty="0">
                <a:ln>
                  <a:noFill/>
                </a:ln>
                <a:solidFill>
                  <a:sysClr val="windowText" lastClr="000000"/>
                </a:solidFill>
                <a:effectLst/>
                <a:uLnTx/>
                <a:uFillTx/>
                <a:latin typeface="Arial"/>
                <a:cs typeface="Arial"/>
              </a:rPr>
              <a:t>Rapid</a:t>
            </a:r>
            <a:r>
              <a:rPr kumimoji="0" sz="1300" b="1" i="0" u="none" strike="noStrike" kern="0" cap="none" spc="8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D-Domain</a:t>
            </a:r>
            <a:r>
              <a:rPr kumimoji="0" sz="1300" b="1" i="0" u="none" strike="noStrike" kern="0" cap="none" spc="8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folding,</a:t>
            </a:r>
            <a:r>
              <a:rPr kumimoji="0" sz="1300" b="1" i="0" u="none" strike="noStrike" kern="0" cap="none" spc="80" normalizeH="0" baseline="0" noProof="0" dirty="0">
                <a:ln>
                  <a:noFill/>
                </a:ln>
                <a:solidFill>
                  <a:sysClr val="windowText" lastClr="000000"/>
                </a:solidFill>
                <a:effectLst/>
                <a:uLnTx/>
                <a:uFillTx/>
                <a:latin typeface="Arial"/>
                <a:cs typeface="Arial"/>
              </a:rPr>
              <a:t> </a:t>
            </a:r>
            <a:r>
              <a:rPr kumimoji="0" sz="1300" b="1" i="0" u="none" strike="noStrike" kern="0" cap="none" spc="-20" normalizeH="0" baseline="0" noProof="0" dirty="0">
                <a:ln>
                  <a:noFill/>
                </a:ln>
                <a:solidFill>
                  <a:sysClr val="windowText" lastClr="000000"/>
                </a:solidFill>
                <a:effectLst/>
                <a:uLnTx/>
                <a:uFillTx/>
                <a:latin typeface="Arial"/>
                <a:cs typeface="Arial"/>
              </a:rPr>
              <a:t>lack </a:t>
            </a:r>
            <a:r>
              <a:rPr kumimoji="0" sz="1300" b="1" i="0" u="none" strike="noStrike" kern="0" cap="none" spc="0" normalizeH="0" baseline="0" noProof="0" dirty="0">
                <a:ln>
                  <a:noFill/>
                </a:ln>
                <a:solidFill>
                  <a:sysClr val="windowText" lastClr="000000"/>
                </a:solidFill>
                <a:effectLst/>
                <a:uLnTx/>
                <a:uFillTx/>
                <a:latin typeface="Arial"/>
                <a:cs typeface="Arial"/>
              </a:rPr>
              <a:t>of</a:t>
            </a:r>
            <a:r>
              <a:rPr kumimoji="0" sz="1300" b="1" i="0" u="none" strike="noStrike" kern="0" cap="none" spc="4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disulfide</a:t>
            </a:r>
            <a:r>
              <a:rPr kumimoji="0" sz="1300" b="1" i="0" u="none" strike="noStrike" kern="0" cap="none" spc="5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bonds,</a:t>
            </a:r>
            <a:r>
              <a:rPr kumimoji="0" sz="1300" b="1" i="0" u="none" strike="noStrike" kern="0" cap="none" spc="4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and</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50" normalizeH="0" baseline="0" noProof="0" dirty="0">
                <a:ln>
                  <a:noFill/>
                </a:ln>
                <a:solidFill>
                  <a:sysClr val="windowText" lastClr="000000"/>
                </a:solidFill>
                <a:effectLst/>
                <a:uLnTx/>
                <a:uFillTx/>
                <a:latin typeface="Arial"/>
                <a:cs typeface="Arial"/>
              </a:rPr>
              <a:t>a </a:t>
            </a:r>
            <a:r>
              <a:rPr kumimoji="0" sz="1300" b="1" i="0" u="none" strike="noStrike" kern="0" cap="none" spc="0" normalizeH="0" baseline="0" noProof="0" dirty="0">
                <a:ln>
                  <a:noFill/>
                </a:ln>
                <a:solidFill>
                  <a:sysClr val="windowText" lastClr="000000"/>
                </a:solidFill>
                <a:effectLst/>
                <a:uLnTx/>
                <a:uFillTx/>
                <a:latin typeface="Arial"/>
                <a:cs typeface="Arial"/>
              </a:rPr>
              <a:t>hydrophobic</a:t>
            </a:r>
            <a:r>
              <a:rPr kumimoji="0" sz="1300" b="1" i="0" u="none" strike="noStrike" kern="0" cap="none" spc="8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core</a:t>
            </a:r>
            <a:r>
              <a:rPr kumimoji="0" sz="1300" b="1" i="0" u="none" strike="noStrike" kern="0" cap="none" spc="6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enables </a:t>
            </a:r>
            <a:r>
              <a:rPr kumimoji="0" sz="1300" b="1" i="0" u="none" strike="noStrike" kern="0" cap="none" spc="0" normalizeH="0" baseline="0" noProof="0" dirty="0">
                <a:ln>
                  <a:noFill/>
                </a:ln>
                <a:solidFill>
                  <a:sysClr val="windowText" lastClr="000000"/>
                </a:solidFill>
                <a:effectLst/>
                <a:uLnTx/>
                <a:uFillTx/>
                <a:latin typeface="Arial"/>
                <a:cs typeface="Arial"/>
              </a:rPr>
              <a:t>stability</a:t>
            </a:r>
            <a:r>
              <a:rPr kumimoji="0" sz="1300" b="1" i="0" u="none" strike="noStrike" kern="0" cap="none" spc="4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at</a:t>
            </a:r>
            <a:r>
              <a:rPr kumimoji="0" sz="1300" b="1" i="0" u="none" strike="noStrike" kern="0" cap="none" spc="4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and</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beyond </a:t>
            </a:r>
            <a:r>
              <a:rPr kumimoji="0" sz="1300" b="1" i="0" u="none" strike="noStrike" kern="0" cap="none" spc="0" normalizeH="0" baseline="0" noProof="0" dirty="0">
                <a:ln>
                  <a:noFill/>
                </a:ln>
                <a:solidFill>
                  <a:sysClr val="windowText" lastClr="000000"/>
                </a:solidFill>
                <a:effectLst/>
                <a:uLnTx/>
                <a:uFillTx/>
                <a:latin typeface="Arial"/>
                <a:cs typeface="Arial"/>
              </a:rPr>
              <a:t>physiologic</a:t>
            </a:r>
            <a:r>
              <a:rPr kumimoji="0" sz="1300" b="1" i="0" u="none" strike="noStrike" kern="0" cap="none" spc="8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conditions</a:t>
            </a:r>
            <a:r>
              <a:rPr kumimoji="0" sz="1275" b="1" i="0" u="none" strike="noStrike" kern="0" cap="none" spc="-15" normalizeH="0" baseline="26143" noProof="0" dirty="0">
                <a:ln>
                  <a:noFill/>
                </a:ln>
                <a:solidFill>
                  <a:sysClr val="windowText" lastClr="000000"/>
                </a:solidFill>
                <a:effectLst/>
                <a:uLnTx/>
                <a:uFillTx/>
                <a:latin typeface="Arial"/>
                <a:cs typeface="Arial"/>
              </a:rPr>
              <a:t>5,6</a:t>
            </a:r>
            <a:endParaRPr kumimoji="0" sz="1275" b="0" i="0" u="none" strike="noStrike" kern="0" cap="none" spc="0" normalizeH="0" baseline="26143" noProof="0">
              <a:ln>
                <a:noFill/>
              </a:ln>
              <a:solidFill>
                <a:sysClr val="windowText" lastClr="000000"/>
              </a:solidFill>
              <a:effectLst/>
              <a:uLnTx/>
              <a:uFillTx/>
              <a:latin typeface="Arial"/>
              <a:cs typeface="Arial"/>
            </a:endParaRPr>
          </a:p>
        </p:txBody>
      </p:sp>
      <p:grpSp>
        <p:nvGrpSpPr>
          <p:cNvPr id="11" name="object 11"/>
          <p:cNvGrpSpPr/>
          <p:nvPr/>
        </p:nvGrpSpPr>
        <p:grpSpPr>
          <a:xfrm>
            <a:off x="9198864" y="1828800"/>
            <a:ext cx="2741930" cy="1271270"/>
            <a:chOff x="9198864" y="1828800"/>
            <a:chExt cx="2741930" cy="1271270"/>
          </a:xfrm>
        </p:grpSpPr>
        <p:pic>
          <p:nvPicPr>
            <p:cNvPr id="12" name="object 12"/>
            <p:cNvPicPr/>
            <p:nvPr/>
          </p:nvPicPr>
          <p:blipFill>
            <a:blip r:embed="rId3" cstate="print"/>
            <a:stretch>
              <a:fillRect/>
            </a:stretch>
          </p:blipFill>
          <p:spPr>
            <a:xfrm>
              <a:off x="9220200" y="1828800"/>
              <a:ext cx="2654807" cy="1235963"/>
            </a:xfrm>
            <a:prstGeom prst="rect">
              <a:avLst/>
            </a:prstGeom>
          </p:spPr>
        </p:pic>
        <p:pic>
          <p:nvPicPr>
            <p:cNvPr id="13" name="object 13"/>
            <p:cNvPicPr/>
            <p:nvPr/>
          </p:nvPicPr>
          <p:blipFill>
            <a:blip r:embed="rId5" cstate="print"/>
            <a:stretch>
              <a:fillRect/>
            </a:stretch>
          </p:blipFill>
          <p:spPr>
            <a:xfrm>
              <a:off x="9198864" y="1847088"/>
              <a:ext cx="2741676" cy="1252727"/>
            </a:xfrm>
            <a:prstGeom prst="rect">
              <a:avLst/>
            </a:prstGeom>
          </p:spPr>
        </p:pic>
      </p:grpSp>
      <p:sp>
        <p:nvSpPr>
          <p:cNvPr id="14" name="object 14"/>
          <p:cNvSpPr txBox="1"/>
          <p:nvPr/>
        </p:nvSpPr>
        <p:spPr>
          <a:xfrm>
            <a:off x="9262312" y="1849056"/>
            <a:ext cx="2570480" cy="1150620"/>
          </a:xfrm>
          <a:prstGeom prst="rect">
            <a:avLst/>
          </a:prstGeom>
          <a:solidFill>
            <a:srgbClr val="F2F2F2"/>
          </a:solidFill>
        </p:spPr>
        <p:txBody>
          <a:bodyPr vert="horz" wrap="square" lIns="0" tIns="61594" rIns="0" bIns="0" rtlCol="0">
            <a:spAutoFit/>
          </a:bodyPr>
          <a:lstStyle/>
          <a:p>
            <a:pPr marL="80645" marR="74295" lvl="0" indent="-635" algn="ctr" defTabSz="914400" eaLnBrk="1" fontAlgn="auto" latinLnBrk="0" hangingPunct="1">
              <a:lnSpc>
                <a:spcPct val="102499"/>
              </a:lnSpc>
              <a:spcBef>
                <a:spcPts val="484"/>
              </a:spcBef>
              <a:spcAft>
                <a:spcPts val="0"/>
              </a:spcAft>
              <a:buClrTx/>
              <a:buSzTx/>
              <a:buFontTx/>
              <a:buNone/>
              <a:tabLst/>
              <a:defRPr/>
            </a:pPr>
            <a:r>
              <a:rPr kumimoji="0" sz="1300" b="1" i="0" u="none" strike="noStrike" kern="0" cap="none" spc="0" normalizeH="0" baseline="0" noProof="0" dirty="0">
                <a:ln>
                  <a:noFill/>
                </a:ln>
                <a:solidFill>
                  <a:sysClr val="windowText" lastClr="000000"/>
                </a:solidFill>
                <a:effectLst/>
                <a:uLnTx/>
                <a:uFillTx/>
                <a:latin typeface="Arial"/>
                <a:cs typeface="Arial"/>
              </a:rPr>
              <a:t>Small</a:t>
            </a:r>
            <a:r>
              <a:rPr kumimoji="0" sz="1300" b="1" i="0" u="none" strike="noStrike" kern="0" cap="none" spc="9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D-Domain</a:t>
            </a:r>
            <a:r>
              <a:rPr kumimoji="0" sz="1300" b="1" i="0" u="none" strike="noStrike" kern="0" cap="none" spc="9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construct </a:t>
            </a:r>
            <a:r>
              <a:rPr kumimoji="0" sz="1300" b="1" i="0" u="none" strike="noStrike" kern="0" cap="none" spc="0" normalizeH="0" baseline="0" noProof="0" dirty="0">
                <a:ln>
                  <a:noFill/>
                </a:ln>
                <a:solidFill>
                  <a:sysClr val="windowText" lastClr="000000"/>
                </a:solidFill>
                <a:effectLst/>
                <a:uLnTx/>
                <a:uFillTx/>
                <a:latin typeface="Arial"/>
                <a:cs typeface="Arial"/>
              </a:rPr>
              <a:t>facilitates</a:t>
            </a:r>
            <a:r>
              <a:rPr kumimoji="0" sz="1300" b="1" i="0" u="none" strike="noStrike" kern="0" cap="none" spc="6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high</a:t>
            </a:r>
            <a:r>
              <a:rPr kumimoji="0" sz="1300" b="1" i="0" u="none" strike="noStrike" kern="0" cap="none" spc="6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transduction </a:t>
            </a:r>
            <a:r>
              <a:rPr kumimoji="0" sz="1300" b="1" i="0" u="none" strike="noStrike" kern="0" cap="none" spc="0" normalizeH="0" baseline="0" noProof="0" dirty="0">
                <a:ln>
                  <a:noFill/>
                </a:ln>
                <a:solidFill>
                  <a:sysClr val="windowText" lastClr="000000"/>
                </a:solidFill>
                <a:effectLst/>
                <a:uLnTx/>
                <a:uFillTx/>
                <a:latin typeface="Arial"/>
                <a:cs typeface="Arial"/>
              </a:rPr>
              <a:t>efficiency,</a:t>
            </a:r>
            <a:r>
              <a:rPr kumimoji="0" sz="1300" b="1" i="0" u="none" strike="noStrike" kern="0" cap="none" spc="-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CAR</a:t>
            </a:r>
            <a:r>
              <a:rPr kumimoji="0" sz="1300" b="1" i="0" u="none" strike="noStrike" kern="0" cap="none" spc="3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positivity,</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25" normalizeH="0" baseline="0" noProof="0" dirty="0">
                <a:ln>
                  <a:noFill/>
                </a:ln>
                <a:solidFill>
                  <a:sysClr val="windowText" lastClr="000000"/>
                </a:solidFill>
                <a:effectLst/>
                <a:uLnTx/>
                <a:uFillTx/>
                <a:latin typeface="Arial"/>
                <a:cs typeface="Arial"/>
              </a:rPr>
              <a:t>and </a:t>
            </a:r>
            <a:r>
              <a:rPr kumimoji="0" sz="1300" b="1" i="0" u="none" strike="noStrike" kern="0" cap="none" spc="0" normalizeH="0" baseline="0" noProof="0" dirty="0">
                <a:ln>
                  <a:noFill/>
                </a:ln>
                <a:solidFill>
                  <a:sysClr val="windowText" lastClr="000000"/>
                </a:solidFill>
                <a:effectLst/>
                <a:uLnTx/>
                <a:uFillTx/>
                <a:latin typeface="Arial"/>
                <a:cs typeface="Arial"/>
              </a:rPr>
              <a:t>CAR</a:t>
            </a:r>
            <a:r>
              <a:rPr kumimoji="0" sz="1300" b="1" i="0" u="none" strike="noStrike" kern="0" cap="none" spc="9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density</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on</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the</a:t>
            </a:r>
            <a:r>
              <a:rPr kumimoji="0" sz="1300" b="1" i="0" u="none" strike="noStrike" kern="0" cap="none" spc="45" normalizeH="0" baseline="0" noProof="0" dirty="0">
                <a:ln>
                  <a:noFill/>
                </a:ln>
                <a:solidFill>
                  <a:sysClr val="windowText" lastClr="000000"/>
                </a:solidFill>
                <a:effectLst/>
                <a:uLnTx/>
                <a:uFillTx/>
                <a:latin typeface="Arial"/>
                <a:cs typeface="Arial"/>
              </a:rPr>
              <a:t> </a:t>
            </a:r>
            <a:r>
              <a:rPr kumimoji="0" sz="1300" b="1" i="0" u="none" strike="noStrike" kern="0" cap="none" spc="-50" normalizeH="0" baseline="0" noProof="0" dirty="0">
                <a:ln>
                  <a:noFill/>
                </a:ln>
                <a:solidFill>
                  <a:sysClr val="windowText" lastClr="000000"/>
                </a:solidFill>
                <a:effectLst/>
                <a:uLnTx/>
                <a:uFillTx/>
                <a:latin typeface="Arial"/>
                <a:cs typeface="Arial"/>
              </a:rPr>
              <a:t>T-</a:t>
            </a:r>
            <a:r>
              <a:rPr kumimoji="0" sz="1300" b="1" i="0" u="none" strike="noStrike" kern="0" cap="none" spc="-20" normalizeH="0" baseline="0" noProof="0" dirty="0">
                <a:ln>
                  <a:noFill/>
                </a:ln>
                <a:solidFill>
                  <a:sysClr val="windowText" lastClr="000000"/>
                </a:solidFill>
                <a:effectLst/>
                <a:uLnTx/>
                <a:uFillTx/>
                <a:latin typeface="Arial"/>
                <a:cs typeface="Arial"/>
              </a:rPr>
              <a:t>cell </a:t>
            </a:r>
            <a:r>
              <a:rPr kumimoji="0" sz="1300" b="1" i="0" u="none" strike="noStrike" kern="0" cap="none" spc="0" normalizeH="0" baseline="0" noProof="0" dirty="0">
                <a:ln>
                  <a:noFill/>
                </a:ln>
                <a:solidFill>
                  <a:sysClr val="windowText" lastClr="000000"/>
                </a:solidFill>
                <a:effectLst/>
                <a:uLnTx/>
                <a:uFillTx/>
                <a:latin typeface="Arial"/>
                <a:cs typeface="Arial"/>
              </a:rPr>
              <a:t>surface</a:t>
            </a:r>
            <a:r>
              <a:rPr kumimoji="0" sz="1275" b="1" i="0" u="none" strike="noStrike" kern="0" cap="none" spc="0" normalizeH="0" baseline="26143" noProof="0" dirty="0">
                <a:ln>
                  <a:noFill/>
                </a:ln>
                <a:solidFill>
                  <a:sysClr val="windowText" lastClr="000000"/>
                </a:solidFill>
                <a:effectLst/>
                <a:uLnTx/>
                <a:uFillTx/>
                <a:latin typeface="Arial"/>
                <a:cs typeface="Arial"/>
              </a:rPr>
              <a:t>2-</a:t>
            </a:r>
            <a:r>
              <a:rPr kumimoji="0" sz="1275" b="1" i="0" u="none" strike="noStrike" kern="0" cap="none" spc="-75" normalizeH="0" baseline="26143" noProof="0" dirty="0">
                <a:ln>
                  <a:noFill/>
                </a:ln>
                <a:solidFill>
                  <a:sysClr val="windowText" lastClr="000000"/>
                </a:solidFill>
                <a:effectLst/>
                <a:uLnTx/>
                <a:uFillTx/>
                <a:latin typeface="Arial"/>
                <a:cs typeface="Arial"/>
              </a:rPr>
              <a:t>4</a:t>
            </a:r>
            <a:endParaRPr kumimoji="0" sz="1275" b="0" i="0" u="none" strike="noStrike" kern="0" cap="none" spc="0" normalizeH="0" baseline="26143" noProof="0">
              <a:ln>
                <a:noFill/>
              </a:ln>
              <a:solidFill>
                <a:sysClr val="windowText" lastClr="000000"/>
              </a:solidFill>
              <a:effectLst/>
              <a:uLnTx/>
              <a:uFillTx/>
              <a:latin typeface="Arial"/>
              <a:cs typeface="Arial"/>
            </a:endParaRPr>
          </a:p>
        </p:txBody>
      </p:sp>
      <p:grpSp>
        <p:nvGrpSpPr>
          <p:cNvPr id="15" name="object 15"/>
          <p:cNvGrpSpPr/>
          <p:nvPr/>
        </p:nvGrpSpPr>
        <p:grpSpPr>
          <a:xfrm>
            <a:off x="9215628" y="4616196"/>
            <a:ext cx="2710180" cy="1236345"/>
            <a:chOff x="9215628" y="4616196"/>
            <a:chExt cx="2710180" cy="1236345"/>
          </a:xfrm>
        </p:grpSpPr>
        <p:pic>
          <p:nvPicPr>
            <p:cNvPr id="16" name="object 16"/>
            <p:cNvPicPr/>
            <p:nvPr/>
          </p:nvPicPr>
          <p:blipFill>
            <a:blip r:embed="rId6" cstate="print"/>
            <a:stretch>
              <a:fillRect/>
            </a:stretch>
          </p:blipFill>
          <p:spPr>
            <a:xfrm>
              <a:off x="9220200" y="4616196"/>
              <a:ext cx="2654807" cy="1235963"/>
            </a:xfrm>
            <a:prstGeom prst="rect">
              <a:avLst/>
            </a:prstGeom>
          </p:spPr>
        </p:pic>
        <p:pic>
          <p:nvPicPr>
            <p:cNvPr id="17" name="object 17"/>
            <p:cNvPicPr/>
            <p:nvPr/>
          </p:nvPicPr>
          <p:blipFill>
            <a:blip r:embed="rId7" cstate="print"/>
            <a:stretch>
              <a:fillRect/>
            </a:stretch>
          </p:blipFill>
          <p:spPr>
            <a:xfrm>
              <a:off x="9215628" y="4736592"/>
              <a:ext cx="2709672" cy="1050035"/>
            </a:xfrm>
            <a:prstGeom prst="rect">
              <a:avLst/>
            </a:prstGeom>
          </p:spPr>
        </p:pic>
      </p:grpSp>
      <p:sp>
        <p:nvSpPr>
          <p:cNvPr id="18" name="object 18"/>
          <p:cNvSpPr txBox="1"/>
          <p:nvPr/>
        </p:nvSpPr>
        <p:spPr>
          <a:xfrm>
            <a:off x="9262312" y="4636617"/>
            <a:ext cx="2570480" cy="1150620"/>
          </a:xfrm>
          <a:prstGeom prst="rect">
            <a:avLst/>
          </a:prstGeom>
          <a:solidFill>
            <a:srgbClr val="F2F2F2"/>
          </a:solidFill>
        </p:spPr>
        <p:txBody>
          <a:bodyPr vert="horz" wrap="square" lIns="0" tIns="163195" rIns="0" bIns="0" rtlCol="0">
            <a:spAutoFit/>
          </a:bodyPr>
          <a:lstStyle/>
          <a:p>
            <a:pPr marL="97155" marR="89535" lvl="0" indent="-1905" algn="ctr" defTabSz="914400" eaLnBrk="1" fontAlgn="auto" latinLnBrk="0" hangingPunct="1">
              <a:lnSpc>
                <a:spcPct val="102499"/>
              </a:lnSpc>
              <a:spcBef>
                <a:spcPts val="1285"/>
              </a:spcBef>
              <a:spcAft>
                <a:spcPts val="0"/>
              </a:spcAft>
              <a:buClrTx/>
              <a:buSzTx/>
              <a:buFontTx/>
              <a:buNone/>
              <a:tabLst/>
              <a:defRPr/>
            </a:pPr>
            <a:r>
              <a:rPr kumimoji="0" sz="1300" b="1" i="0" u="none" strike="noStrike" kern="0" cap="none" spc="0" normalizeH="0" baseline="0" noProof="0" dirty="0">
                <a:ln>
                  <a:noFill/>
                </a:ln>
                <a:solidFill>
                  <a:sysClr val="windowText" lastClr="000000"/>
                </a:solidFill>
                <a:effectLst/>
                <a:uLnTx/>
                <a:uFillTx/>
                <a:latin typeface="Arial"/>
                <a:cs typeface="Arial"/>
              </a:rPr>
              <a:t>Due</a:t>
            </a:r>
            <a:r>
              <a:rPr kumimoji="0" sz="1300" b="1" i="0" u="none" strike="noStrike" kern="0" cap="none" spc="5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to</a:t>
            </a:r>
            <a:r>
              <a:rPr kumimoji="0" sz="1300" b="1" i="0" u="none" strike="noStrike" kern="0" cap="none" spc="5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small</a:t>
            </a:r>
            <a:r>
              <a:rPr kumimoji="0" sz="1300" b="1" i="0" u="none" strike="noStrike" kern="0" cap="none" spc="5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size</a:t>
            </a:r>
            <a:r>
              <a:rPr kumimoji="0" sz="1300" b="1" i="0" u="none" strike="noStrike" kern="0" cap="none" spc="25" normalizeH="0" baseline="0" noProof="0" dirty="0">
                <a:ln>
                  <a:noFill/>
                </a:ln>
                <a:solidFill>
                  <a:sysClr val="windowText" lastClr="000000"/>
                </a:solidFill>
                <a:effectLst/>
                <a:uLnTx/>
                <a:uFillTx/>
                <a:latin typeface="Arial"/>
                <a:cs typeface="Arial"/>
              </a:rPr>
              <a:t> </a:t>
            </a:r>
            <a:r>
              <a:rPr kumimoji="0" sz="1300" b="1" i="0" u="none" strike="noStrike" kern="0" cap="none" spc="-25" normalizeH="0" baseline="0" noProof="0" dirty="0">
                <a:ln>
                  <a:noFill/>
                </a:ln>
                <a:solidFill>
                  <a:sysClr val="windowText" lastClr="000000"/>
                </a:solidFill>
                <a:effectLst/>
                <a:uLnTx/>
                <a:uFillTx/>
                <a:latin typeface="Arial"/>
                <a:cs typeface="Arial"/>
              </a:rPr>
              <a:t>and </a:t>
            </a:r>
            <a:r>
              <a:rPr kumimoji="0" sz="1300" b="1" i="0" u="none" strike="noStrike" kern="0" cap="none" spc="0" normalizeH="0" baseline="0" noProof="0" dirty="0">
                <a:ln>
                  <a:noFill/>
                </a:ln>
                <a:solidFill>
                  <a:sysClr val="windowText" lastClr="000000"/>
                </a:solidFill>
                <a:effectLst/>
                <a:uLnTx/>
                <a:uFillTx/>
                <a:latin typeface="Arial"/>
                <a:cs typeface="Arial"/>
              </a:rPr>
              <a:t>compact</a:t>
            </a:r>
            <a:r>
              <a:rPr kumimoji="0" sz="1300" b="1" i="0" u="none" strike="noStrike" kern="0" cap="none" spc="7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structure,</a:t>
            </a:r>
            <a:r>
              <a:rPr kumimoji="0" sz="1300" b="1" i="0" u="none" strike="noStrike" kern="0" cap="none" spc="12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D-</a:t>
            </a:r>
            <a:r>
              <a:rPr kumimoji="0" sz="1300" b="1" i="0" u="none" strike="noStrike" kern="0" cap="none" spc="-10" normalizeH="0" baseline="0" noProof="0" dirty="0">
                <a:ln>
                  <a:noFill/>
                </a:ln>
                <a:solidFill>
                  <a:sysClr val="windowText" lastClr="000000"/>
                </a:solidFill>
                <a:effectLst/>
                <a:uLnTx/>
                <a:uFillTx/>
                <a:latin typeface="Arial"/>
                <a:cs typeface="Arial"/>
              </a:rPr>
              <a:t>Domain </a:t>
            </a:r>
            <a:r>
              <a:rPr kumimoji="0" sz="1300" b="1" i="0" u="none" strike="noStrike" kern="0" cap="none" spc="0" normalizeH="0" baseline="0" noProof="0" dirty="0">
                <a:ln>
                  <a:noFill/>
                </a:ln>
                <a:solidFill>
                  <a:sysClr val="windowText" lastClr="000000"/>
                </a:solidFill>
                <a:effectLst/>
                <a:uLnTx/>
                <a:uFillTx/>
                <a:latin typeface="Arial"/>
                <a:cs typeface="Arial"/>
              </a:rPr>
              <a:t>CARs</a:t>
            </a:r>
            <a:r>
              <a:rPr kumimoji="0" sz="1300" b="1" i="0" u="none" strike="noStrike" kern="0" cap="none" spc="7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have</a:t>
            </a:r>
            <a:r>
              <a:rPr kumimoji="0" sz="1300" b="1" i="0" u="none" strike="noStrike" kern="0" cap="none" spc="5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a</a:t>
            </a:r>
            <a:r>
              <a:rPr kumimoji="0" sz="1300" b="1" i="0" u="none" strike="noStrike" kern="0" cap="none" spc="2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low</a:t>
            </a:r>
            <a:r>
              <a:rPr kumimoji="0" sz="1300" b="1" i="0" u="none" strike="noStrike" kern="0" cap="none" spc="4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risk</a:t>
            </a:r>
            <a:r>
              <a:rPr kumimoji="0" sz="1300" b="1" i="0" u="none" strike="noStrike" kern="0" cap="none" spc="35"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of</a:t>
            </a:r>
            <a:r>
              <a:rPr kumimoji="0" sz="1300" b="1" i="0" u="none" strike="noStrike" kern="0" cap="none" spc="45" normalizeH="0" baseline="0" noProof="0" dirty="0">
                <a:ln>
                  <a:noFill/>
                </a:ln>
                <a:solidFill>
                  <a:sysClr val="windowText" lastClr="000000"/>
                </a:solidFill>
                <a:effectLst/>
                <a:uLnTx/>
                <a:uFillTx/>
                <a:latin typeface="Arial"/>
                <a:cs typeface="Arial"/>
              </a:rPr>
              <a:t> </a:t>
            </a:r>
            <a:r>
              <a:rPr kumimoji="0" sz="1300" b="1" i="0" u="none" strike="noStrike" kern="0" cap="none" spc="-20" normalizeH="0" baseline="0" noProof="0" dirty="0">
                <a:ln>
                  <a:noFill/>
                </a:ln>
                <a:solidFill>
                  <a:sysClr val="windowText" lastClr="000000"/>
                </a:solidFill>
                <a:effectLst/>
                <a:uLnTx/>
                <a:uFillTx/>
                <a:latin typeface="Arial"/>
                <a:cs typeface="Arial"/>
              </a:rPr>
              <a:t>tonic </a:t>
            </a:r>
            <a:r>
              <a:rPr kumimoji="0" sz="1300" b="1" i="0" u="none" strike="noStrike" kern="0" cap="none" spc="-10" normalizeH="0" baseline="0" noProof="0" dirty="0">
                <a:ln>
                  <a:noFill/>
                </a:ln>
                <a:solidFill>
                  <a:sysClr val="windowText" lastClr="000000"/>
                </a:solidFill>
                <a:effectLst/>
                <a:uLnTx/>
                <a:uFillTx/>
                <a:latin typeface="Arial"/>
                <a:cs typeface="Arial"/>
              </a:rPr>
              <a:t>signaling</a:t>
            </a:r>
            <a:r>
              <a:rPr kumimoji="0" sz="1275" b="1" i="0" u="none" strike="noStrike" kern="0" cap="none" spc="-15" normalizeH="0" baseline="26143" noProof="0" dirty="0">
                <a:ln>
                  <a:noFill/>
                </a:ln>
                <a:solidFill>
                  <a:sysClr val="windowText" lastClr="000000"/>
                </a:solidFill>
                <a:effectLst/>
                <a:uLnTx/>
                <a:uFillTx/>
                <a:latin typeface="Arial"/>
                <a:cs typeface="Arial"/>
              </a:rPr>
              <a:t>6</a:t>
            </a:r>
            <a:endParaRPr kumimoji="0" sz="1275" b="0" i="0" u="none" strike="noStrike" kern="0" cap="none" spc="0" normalizeH="0" baseline="26143" noProof="0">
              <a:ln>
                <a:noFill/>
              </a:ln>
              <a:solidFill>
                <a:sysClr val="windowText" lastClr="000000"/>
              </a:solidFill>
              <a:effectLst/>
              <a:uLnTx/>
              <a:uFillTx/>
              <a:latin typeface="Arial"/>
              <a:cs typeface="Arial"/>
            </a:endParaRPr>
          </a:p>
        </p:txBody>
      </p:sp>
      <p:sp>
        <p:nvSpPr>
          <p:cNvPr id="19" name="object 19"/>
          <p:cNvSpPr txBox="1"/>
          <p:nvPr/>
        </p:nvSpPr>
        <p:spPr>
          <a:xfrm>
            <a:off x="381815" y="6342956"/>
            <a:ext cx="11192510" cy="309880"/>
          </a:xfrm>
          <a:prstGeom prst="rect">
            <a:avLst/>
          </a:prstGeom>
        </p:spPr>
        <p:txBody>
          <a:bodyPr vert="horz" wrap="square" lIns="0" tIns="12700" rIns="0" bIns="0" rtlCol="0">
            <a:spAutoFit/>
          </a:bodyPr>
          <a:lstStyle/>
          <a:p>
            <a:pPr marL="115570" marR="30480" lvl="0" indent="-78105" defTabSz="914400" eaLnBrk="1" fontAlgn="auto" latinLnBrk="0" hangingPunct="1">
              <a:lnSpc>
                <a:spcPct val="103299"/>
              </a:lnSpc>
              <a:spcBef>
                <a:spcPts val="100"/>
              </a:spcBef>
              <a:spcAft>
                <a:spcPts val="0"/>
              </a:spcAft>
              <a:buClrTx/>
              <a:buSzTx/>
              <a:buFontTx/>
              <a:buNone/>
              <a:tabLst/>
              <a:defRPr/>
            </a:pPr>
            <a:r>
              <a:rPr kumimoji="0" sz="900" b="0" i="0" u="none" strike="noStrike" kern="0" cap="none" spc="0" normalizeH="0" baseline="27777" noProof="0" dirty="0">
                <a:ln>
                  <a:noFill/>
                </a:ln>
                <a:solidFill>
                  <a:sysClr val="windowText" lastClr="000000"/>
                </a:solidFill>
                <a:effectLst/>
                <a:uLnTx/>
                <a:uFillTx/>
                <a:latin typeface="Arial"/>
                <a:cs typeface="Arial"/>
              </a:rPr>
              <a:t>1</a:t>
            </a:r>
            <a:r>
              <a:rPr kumimoji="0" sz="900" b="0" i="0" u="none" strike="noStrike" kern="0" cap="none" spc="0" normalizeH="0" baseline="0" noProof="0" dirty="0">
                <a:ln>
                  <a:noFill/>
                </a:ln>
                <a:solidFill>
                  <a:sysClr val="windowText" lastClr="000000"/>
                </a:solidFill>
                <a:effectLst/>
                <a:uLnTx/>
                <a:uFillTx/>
                <a:latin typeface="Arial"/>
                <a:cs typeface="Arial"/>
              </a:rPr>
              <a:t>Rotte,</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Immuno-Oncology</a:t>
            </a:r>
            <a:r>
              <a:rPr kumimoji="0" sz="900" b="0" i="1" u="none" strike="noStrike" kern="0" cap="none" spc="14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Insights</a:t>
            </a:r>
            <a:r>
              <a:rPr kumimoji="0" sz="900" b="0" i="1"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2022;</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3(1),</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13–24</a:t>
            </a:r>
            <a:r>
              <a:rPr kumimoji="0" sz="900" b="0" i="1" u="none" strike="noStrike" kern="0" cap="none" spc="0" normalizeH="0" baseline="0" noProof="0" dirty="0">
                <a:ln>
                  <a:noFill/>
                </a:ln>
                <a:solidFill>
                  <a:sysClr val="windowText" lastClr="000000"/>
                </a:solidFill>
                <a:effectLst/>
                <a:uLnTx/>
                <a:uFillTx/>
                <a:latin typeface="Arial"/>
                <a:cs typeface="Arial"/>
              </a:rPr>
              <a:t>;</a:t>
            </a:r>
            <a:r>
              <a:rPr kumimoji="0" sz="900" b="0" i="1" u="none" strike="noStrike" kern="0" cap="none" spc="14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27777" noProof="0" dirty="0">
                <a:ln>
                  <a:noFill/>
                </a:ln>
                <a:solidFill>
                  <a:sysClr val="windowText" lastClr="000000"/>
                </a:solidFill>
                <a:effectLst/>
                <a:uLnTx/>
                <a:uFillTx/>
                <a:latin typeface="Arial"/>
                <a:cs typeface="Arial"/>
              </a:rPr>
              <a:t>2</a:t>
            </a:r>
            <a:r>
              <a:rPr kumimoji="0" sz="900" b="0" i="0" u="none" strike="noStrike" kern="0" cap="none" spc="0" normalizeH="0" baseline="0" noProof="0" dirty="0">
                <a:ln>
                  <a:noFill/>
                </a:ln>
                <a:solidFill>
                  <a:sysClr val="windowText" lastClr="000000"/>
                </a:solidFill>
                <a:effectLst/>
                <a:uLnTx/>
                <a:uFillTx/>
                <a:latin typeface="Arial"/>
                <a:cs typeface="Arial"/>
              </a:rPr>
              <a:t>Frigault,</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Blood</a:t>
            </a:r>
            <a:r>
              <a:rPr kumimoji="0" sz="900" b="0" i="1" u="none" strike="noStrike" kern="0" cap="none" spc="114"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Adv.</a:t>
            </a:r>
            <a:r>
              <a:rPr kumimoji="0" sz="900" b="0" i="1" u="none" strike="noStrike" kern="0" cap="none" spc="8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2023;</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7(5):768-777;</a:t>
            </a:r>
            <a:r>
              <a:rPr kumimoji="0" sz="900" b="0" i="0" u="none" strike="noStrike" kern="0" cap="none" spc="14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27777" noProof="0" dirty="0">
                <a:ln>
                  <a:noFill/>
                </a:ln>
                <a:solidFill>
                  <a:sysClr val="windowText" lastClr="000000"/>
                </a:solidFill>
                <a:effectLst/>
                <a:uLnTx/>
                <a:uFillTx/>
                <a:latin typeface="Arial"/>
                <a:cs typeface="Arial"/>
              </a:rPr>
              <a:t>3</a:t>
            </a:r>
            <a:r>
              <a:rPr kumimoji="0" sz="900" b="0" i="0" u="none" strike="noStrike" kern="0" cap="none" spc="0" normalizeH="0" baseline="0" noProof="0" dirty="0">
                <a:ln>
                  <a:noFill/>
                </a:ln>
                <a:solidFill>
                  <a:sysClr val="windowText" lastClr="000000"/>
                </a:solidFill>
                <a:effectLst/>
                <a:uLnTx/>
                <a:uFillTx/>
                <a:latin typeface="Arial"/>
                <a:cs typeface="Arial"/>
              </a:rPr>
              <a:t>Cante-Barrett,</a:t>
            </a:r>
            <a:r>
              <a:rPr kumimoji="0" sz="900" b="0" i="0" u="none" strike="noStrike" kern="0" cap="none" spc="14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BMC</a:t>
            </a:r>
            <a:r>
              <a:rPr kumimoji="0" sz="900" b="0" i="1" u="none" strike="noStrike" kern="0" cap="none" spc="8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Res.</a:t>
            </a:r>
            <a:r>
              <a:rPr kumimoji="0" sz="900" b="0" i="1" u="none" strike="noStrike" kern="0" cap="none" spc="8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Notes</a:t>
            </a:r>
            <a:r>
              <a:rPr kumimoji="0" sz="900" b="0" i="1"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2016;</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9:13;</a:t>
            </a:r>
            <a:r>
              <a:rPr kumimoji="0" sz="900" b="0" i="0" u="none" strike="noStrike" kern="0" cap="none" spc="11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27777" noProof="0" dirty="0">
                <a:ln>
                  <a:noFill/>
                </a:ln>
                <a:solidFill>
                  <a:sysClr val="windowText" lastClr="000000"/>
                </a:solidFill>
                <a:effectLst/>
                <a:uLnTx/>
                <a:uFillTx/>
                <a:latin typeface="Arial"/>
                <a:cs typeface="Arial"/>
              </a:rPr>
              <a:t>4</a:t>
            </a:r>
            <a:r>
              <a:rPr kumimoji="0" sz="900" b="0" i="0" u="none" strike="noStrike" kern="0" cap="none" spc="0" normalizeH="0" baseline="0" noProof="0" dirty="0">
                <a:ln>
                  <a:noFill/>
                </a:ln>
                <a:solidFill>
                  <a:sysClr val="windowText" lastClr="000000"/>
                </a:solidFill>
                <a:effectLst/>
                <a:uLnTx/>
                <a:uFillTx/>
                <a:latin typeface="Arial"/>
                <a:cs typeface="Arial"/>
              </a:rPr>
              <a:t>Buonato,</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Mol.</a:t>
            </a:r>
            <a:r>
              <a:rPr kumimoji="0" sz="900" b="0" i="1" u="none" strike="noStrike" kern="0" cap="none" spc="11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Cancer</a:t>
            </a:r>
            <a:r>
              <a:rPr kumimoji="0" sz="900" b="0" i="1" u="none" strike="noStrike" kern="0" cap="none" spc="10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Ther.</a:t>
            </a:r>
            <a:r>
              <a:rPr kumimoji="0" sz="900" b="0" i="1" u="none" strike="noStrike" kern="0" cap="none" spc="9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2022;</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10" normalizeH="0" baseline="0" noProof="0" dirty="0">
                <a:ln>
                  <a:noFill/>
                </a:ln>
                <a:solidFill>
                  <a:sysClr val="windowText" lastClr="000000"/>
                </a:solidFill>
                <a:effectLst/>
                <a:uLnTx/>
                <a:uFillTx/>
                <a:latin typeface="Arial"/>
                <a:cs typeface="Arial"/>
              </a:rPr>
              <a:t>21(7):1171-</a:t>
            </a:r>
            <a:r>
              <a:rPr kumimoji="0" sz="900" b="0" i="0" u="none" strike="noStrike" kern="0" cap="none" spc="0" normalizeH="0" baseline="0" noProof="0" dirty="0">
                <a:ln>
                  <a:noFill/>
                </a:ln>
                <a:solidFill>
                  <a:sysClr val="windowText" lastClr="000000"/>
                </a:solidFill>
                <a:effectLst/>
                <a:uLnTx/>
                <a:uFillTx/>
                <a:latin typeface="Arial"/>
                <a:cs typeface="Arial"/>
              </a:rPr>
              <a:t>1183;</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27777" noProof="0" dirty="0">
                <a:ln>
                  <a:noFill/>
                </a:ln>
                <a:solidFill>
                  <a:sysClr val="windowText" lastClr="000000"/>
                </a:solidFill>
                <a:effectLst/>
                <a:uLnTx/>
                <a:uFillTx/>
                <a:latin typeface="Arial"/>
                <a:cs typeface="Arial"/>
              </a:rPr>
              <a:t>5</a:t>
            </a:r>
            <a:r>
              <a:rPr kumimoji="0" sz="900" b="0" i="0" u="none" strike="noStrike" kern="0" cap="none" spc="0" normalizeH="0" baseline="0" noProof="0" dirty="0">
                <a:ln>
                  <a:noFill/>
                </a:ln>
                <a:solidFill>
                  <a:sysClr val="windowText" lastClr="000000"/>
                </a:solidFill>
                <a:effectLst/>
                <a:uLnTx/>
                <a:uFillTx/>
                <a:latin typeface="Arial"/>
                <a:cs typeface="Arial"/>
              </a:rPr>
              <a:t>Zhu,</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9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9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Proc.</a:t>
            </a:r>
            <a:r>
              <a:rPr kumimoji="0" sz="900" b="0" i="1" u="none" strike="noStrike" kern="0" cap="none" spc="8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Nat.</a:t>
            </a:r>
            <a:r>
              <a:rPr kumimoji="0" sz="900" b="0" i="1" u="none" strike="noStrike" kern="0" cap="none" spc="9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Acad.</a:t>
            </a:r>
            <a:r>
              <a:rPr kumimoji="0" sz="900" b="0" i="1" u="none" strike="noStrike" kern="0" cap="none" spc="8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Sci.</a:t>
            </a:r>
            <a:r>
              <a:rPr kumimoji="0" sz="900" b="0" i="1" u="none" strike="noStrike" kern="0" cap="none" spc="9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2003;</a:t>
            </a:r>
            <a:r>
              <a:rPr kumimoji="0" sz="900" b="0" i="0" u="none" strike="noStrike" kern="0" cap="none" spc="11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100(26):</a:t>
            </a:r>
            <a:r>
              <a:rPr kumimoji="0" sz="900" b="0" i="0" u="none" strike="noStrike" kern="0" cap="none" spc="14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15486-15491;</a:t>
            </a:r>
            <a:r>
              <a:rPr kumimoji="0" sz="900" b="0" i="0" u="none" strike="noStrike" kern="0" cap="none" spc="15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27777" noProof="0" dirty="0">
                <a:ln>
                  <a:noFill/>
                </a:ln>
                <a:solidFill>
                  <a:sysClr val="windowText" lastClr="000000"/>
                </a:solidFill>
                <a:effectLst/>
                <a:uLnTx/>
                <a:uFillTx/>
                <a:latin typeface="Arial"/>
                <a:cs typeface="Arial"/>
              </a:rPr>
              <a:t>6</a:t>
            </a:r>
            <a:r>
              <a:rPr kumimoji="0" sz="900" b="0" i="0" u="none" strike="noStrike" kern="0" cap="none" spc="0" normalizeH="0" baseline="0" noProof="0" dirty="0">
                <a:ln>
                  <a:noFill/>
                </a:ln>
                <a:solidFill>
                  <a:sysClr val="windowText" lastClr="000000"/>
                </a:solidFill>
                <a:effectLst/>
                <a:uLnTx/>
                <a:uFillTx/>
                <a:latin typeface="Arial"/>
                <a:cs typeface="Arial"/>
              </a:rPr>
              <a:t>Qin,</a:t>
            </a:r>
            <a:r>
              <a:rPr kumimoji="0" sz="900" b="0" i="0" u="none" strike="noStrike" kern="0" cap="none" spc="10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et</a:t>
            </a:r>
            <a:r>
              <a:rPr kumimoji="0" sz="900" b="0" i="0" u="none" strike="noStrike" kern="0" cap="none" spc="7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al.</a:t>
            </a:r>
            <a:r>
              <a:rPr kumimoji="0" sz="900" b="0" i="0" u="none" strike="noStrike" kern="0" cap="none" spc="110"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Mol.</a:t>
            </a:r>
            <a:r>
              <a:rPr kumimoji="0" sz="900" b="0" i="1" u="none" strike="noStrike" kern="0" cap="none" spc="95" normalizeH="0" baseline="0" noProof="0" dirty="0">
                <a:ln>
                  <a:noFill/>
                </a:ln>
                <a:solidFill>
                  <a:sysClr val="windowText" lastClr="000000"/>
                </a:solidFill>
                <a:effectLst/>
                <a:uLnTx/>
                <a:uFillTx/>
                <a:latin typeface="Arial"/>
                <a:cs typeface="Arial"/>
              </a:rPr>
              <a:t> </a:t>
            </a:r>
            <a:r>
              <a:rPr kumimoji="0" sz="900" b="0" i="1" u="none" strike="noStrike" kern="0" cap="none" spc="0" normalizeH="0" baseline="0" noProof="0" dirty="0">
                <a:ln>
                  <a:noFill/>
                </a:ln>
                <a:solidFill>
                  <a:sysClr val="windowText" lastClr="000000"/>
                </a:solidFill>
                <a:effectLst/>
                <a:uLnTx/>
                <a:uFillTx/>
                <a:latin typeface="Arial"/>
                <a:cs typeface="Arial"/>
              </a:rPr>
              <a:t>Ther.</a:t>
            </a:r>
            <a:r>
              <a:rPr kumimoji="0" sz="900" b="0" i="1" u="none" strike="noStrike" kern="0" cap="none" spc="105"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2019;</a:t>
            </a:r>
            <a:r>
              <a:rPr kumimoji="0" sz="900" b="0" i="0" u="none" strike="noStrike" kern="0" cap="none" spc="11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27(7):</a:t>
            </a:r>
            <a:r>
              <a:rPr kumimoji="0" sz="900" b="0" i="0" u="none" strike="noStrike" kern="0" cap="none" spc="1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1262-</a:t>
            </a:r>
            <a:r>
              <a:rPr kumimoji="0" sz="900" b="0" i="0" u="none" strike="noStrike" kern="0" cap="none" spc="-10" normalizeH="0" baseline="0" noProof="0" dirty="0">
                <a:ln>
                  <a:noFill/>
                </a:ln>
                <a:solidFill>
                  <a:sysClr val="windowText" lastClr="000000"/>
                </a:solidFill>
                <a:effectLst/>
                <a:uLnTx/>
                <a:uFillTx/>
                <a:latin typeface="Arial"/>
                <a:cs typeface="Arial"/>
              </a:rPr>
              <a:t>1274.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394515" y="678632"/>
            <a:ext cx="11424920" cy="993775"/>
          </a:xfrm>
          <a:prstGeom prst="rect">
            <a:avLst/>
          </a:prstGeom>
        </p:spPr>
        <p:txBody>
          <a:bodyPr vert="horz" wrap="square" lIns="0" tIns="17145" rIns="0" bIns="0" rtlCol="0">
            <a:spAutoFit/>
          </a:bodyPr>
          <a:lstStyle/>
          <a:p>
            <a:pPr marL="25400" marR="0" lvl="0" indent="0" defTabSz="914400" eaLnBrk="1" fontAlgn="auto" latinLnBrk="0" hangingPunct="1">
              <a:lnSpc>
                <a:spcPct val="100000"/>
              </a:lnSpc>
              <a:spcBef>
                <a:spcPts val="135"/>
              </a:spcBef>
              <a:spcAft>
                <a:spcPts val="0"/>
              </a:spcAft>
              <a:buClrTx/>
              <a:buSzTx/>
              <a:buFontTx/>
              <a:buNone/>
              <a:tabLst/>
              <a:defRPr/>
            </a:pPr>
            <a:r>
              <a:rPr kumimoji="0" sz="2100" b="1" i="0" u="none" strike="noStrike" kern="0" cap="none" spc="0" normalizeH="0" baseline="0" noProof="0" dirty="0">
                <a:ln>
                  <a:noFill/>
                </a:ln>
                <a:solidFill>
                  <a:srgbClr val="1F497D">
                    <a:lumMod val="75000"/>
                  </a:srgbClr>
                </a:solidFill>
                <a:effectLst/>
                <a:uLnTx/>
                <a:uFillTx/>
                <a:latin typeface="Arial"/>
                <a:cs typeface="Arial"/>
              </a:rPr>
              <a:t>Autologous</a:t>
            </a:r>
            <a:r>
              <a:rPr kumimoji="0" sz="2100" b="1" i="0" u="none" strike="noStrike" kern="0" cap="none" spc="35"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BCMA-directed</a:t>
            </a:r>
            <a:r>
              <a:rPr kumimoji="0" sz="2100" b="1" i="0" u="none" strike="noStrike" kern="0" cap="none" spc="45"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CAR</a:t>
            </a:r>
            <a:r>
              <a:rPr kumimoji="0" sz="2100" b="1" i="0" u="none" strike="noStrike" kern="0" cap="none" spc="45" normalizeH="0" baseline="0" noProof="0" dirty="0">
                <a:ln>
                  <a:noFill/>
                </a:ln>
                <a:solidFill>
                  <a:srgbClr val="1F497D">
                    <a:lumMod val="75000"/>
                  </a:srgbClr>
                </a:solidFill>
                <a:effectLst/>
                <a:uLnTx/>
                <a:uFillTx/>
                <a:latin typeface="Arial"/>
                <a:cs typeface="Arial"/>
              </a:rPr>
              <a:t> </a:t>
            </a:r>
            <a:r>
              <a:rPr kumimoji="0" sz="2100" b="1" i="0" u="none" strike="noStrike" kern="0" cap="none" spc="-60" normalizeH="0" baseline="0" noProof="0" dirty="0">
                <a:ln>
                  <a:noFill/>
                </a:ln>
                <a:solidFill>
                  <a:srgbClr val="1F497D">
                    <a:lumMod val="75000"/>
                  </a:srgbClr>
                </a:solidFill>
                <a:effectLst/>
                <a:uLnTx/>
                <a:uFillTx/>
                <a:latin typeface="Arial"/>
                <a:cs typeface="Arial"/>
              </a:rPr>
              <a:t>T-</a:t>
            </a:r>
            <a:r>
              <a:rPr kumimoji="0" sz="2100" b="1" i="0" u="none" strike="noStrike" kern="0" cap="none" spc="0" normalizeH="0" baseline="0" noProof="0" dirty="0">
                <a:ln>
                  <a:noFill/>
                </a:ln>
                <a:solidFill>
                  <a:srgbClr val="1F497D">
                    <a:lumMod val="75000"/>
                  </a:srgbClr>
                </a:solidFill>
                <a:effectLst/>
                <a:uLnTx/>
                <a:uFillTx/>
                <a:latin typeface="Arial"/>
                <a:cs typeface="Arial"/>
              </a:rPr>
              <a:t>cell</a:t>
            </a:r>
            <a:r>
              <a:rPr kumimoji="0" sz="2100" b="1" i="0" u="none" strike="noStrike" kern="0" cap="none" spc="70"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therapy</a:t>
            </a:r>
            <a:r>
              <a:rPr kumimoji="0" sz="2100" b="1" i="0" u="none" strike="noStrike" kern="0" cap="none" spc="55"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using</a:t>
            </a:r>
            <a:r>
              <a:rPr kumimoji="0" sz="2100" b="1" i="0" u="none" strike="noStrike" kern="0" cap="none" spc="55"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a</a:t>
            </a:r>
            <a:r>
              <a:rPr kumimoji="0" sz="2100" b="1" i="0" u="none" strike="noStrike" kern="0" cap="none" spc="80"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novel,</a:t>
            </a:r>
            <a:r>
              <a:rPr kumimoji="0" sz="2100" b="1" i="0" u="none" strike="noStrike" kern="0" cap="none" spc="60" normalizeH="0" baseline="0" noProof="0" dirty="0">
                <a:ln>
                  <a:noFill/>
                </a:ln>
                <a:solidFill>
                  <a:srgbClr val="1F497D">
                    <a:lumMod val="75000"/>
                  </a:srgbClr>
                </a:solidFill>
                <a:effectLst/>
                <a:uLnTx/>
                <a:uFillTx/>
                <a:latin typeface="Arial"/>
                <a:cs typeface="Arial"/>
              </a:rPr>
              <a:t> </a:t>
            </a:r>
            <a:r>
              <a:rPr kumimoji="0" sz="2100" b="1" i="0" u="none" strike="noStrike" kern="0" cap="none" spc="0" normalizeH="0" baseline="0" noProof="0" dirty="0">
                <a:ln>
                  <a:noFill/>
                </a:ln>
                <a:solidFill>
                  <a:srgbClr val="1F497D">
                    <a:lumMod val="75000"/>
                  </a:srgbClr>
                </a:solidFill>
                <a:effectLst/>
                <a:uLnTx/>
                <a:uFillTx/>
                <a:latin typeface="Arial"/>
                <a:cs typeface="Arial"/>
              </a:rPr>
              <a:t>D-Domain</a:t>
            </a:r>
            <a:r>
              <a:rPr kumimoji="0" sz="2100" b="1" i="0" u="none" strike="noStrike" kern="0" cap="none" spc="45" normalizeH="0" baseline="0" noProof="0" dirty="0">
                <a:ln>
                  <a:noFill/>
                </a:ln>
                <a:solidFill>
                  <a:srgbClr val="1F497D">
                    <a:lumMod val="75000"/>
                  </a:srgbClr>
                </a:solidFill>
                <a:effectLst/>
                <a:uLnTx/>
                <a:uFillTx/>
                <a:latin typeface="Arial"/>
                <a:cs typeface="Arial"/>
              </a:rPr>
              <a:t> </a:t>
            </a:r>
            <a:r>
              <a:rPr kumimoji="0" sz="2100" b="1" i="0" u="none" strike="noStrike" kern="0" cap="none" spc="-10" normalizeH="0" baseline="0" noProof="0" dirty="0">
                <a:ln>
                  <a:noFill/>
                </a:ln>
                <a:solidFill>
                  <a:srgbClr val="1F497D">
                    <a:lumMod val="75000"/>
                  </a:srgbClr>
                </a:solidFill>
                <a:effectLst/>
                <a:uLnTx/>
                <a:uFillTx/>
                <a:latin typeface="Arial"/>
                <a:cs typeface="Arial"/>
              </a:rPr>
              <a:t>binder</a:t>
            </a:r>
            <a:r>
              <a:rPr kumimoji="0" sz="2100" b="1" i="0" u="none" strike="noStrike" kern="0" cap="none" spc="-15" normalizeH="0" baseline="25793" noProof="0" dirty="0">
                <a:ln>
                  <a:noFill/>
                </a:ln>
                <a:solidFill>
                  <a:srgbClr val="1F497D">
                    <a:lumMod val="75000"/>
                  </a:srgbClr>
                </a:solidFill>
                <a:effectLst/>
                <a:uLnTx/>
                <a:uFillTx/>
                <a:latin typeface="Arial"/>
                <a:cs typeface="Arial"/>
              </a:rPr>
              <a:t>1</a:t>
            </a:r>
            <a:endParaRPr kumimoji="0" sz="2100" b="0" i="0" u="none" strike="noStrike" kern="0" cap="none" spc="0" normalizeH="0" baseline="25793" noProof="0" dirty="0">
              <a:ln>
                <a:noFill/>
              </a:ln>
              <a:solidFill>
                <a:srgbClr val="1F497D">
                  <a:lumMod val="75000"/>
                </a:srgbClr>
              </a:solidFill>
              <a:effectLst/>
              <a:uLnTx/>
              <a:uFillTx/>
              <a:latin typeface="Arial"/>
              <a:cs typeface="Arial"/>
            </a:endParaRPr>
          </a:p>
          <a:p>
            <a:pPr marL="7827645" marR="0" lvl="0" indent="0" algn="ctr" defTabSz="914400" eaLnBrk="1" fontAlgn="auto" latinLnBrk="0" hangingPunct="1">
              <a:lnSpc>
                <a:spcPts val="1920"/>
              </a:lnSpc>
              <a:spcBef>
                <a:spcPts val="1470"/>
              </a:spcBef>
              <a:spcAft>
                <a:spcPts val="0"/>
              </a:spcAft>
              <a:buClrTx/>
              <a:buSzTx/>
              <a:buFontTx/>
              <a:buNone/>
              <a:tabLst/>
              <a:defRPr/>
            </a:pPr>
            <a:r>
              <a:rPr kumimoji="0" sz="1600" b="1" i="0" u="none" strike="noStrike" kern="0" cap="none" spc="-20" normalizeH="0" baseline="0" noProof="0" dirty="0">
                <a:ln>
                  <a:noFill/>
                </a:ln>
                <a:solidFill>
                  <a:sysClr val="windowText" lastClr="000000"/>
                </a:solidFill>
                <a:effectLst/>
                <a:uLnTx/>
                <a:uFillTx/>
                <a:latin typeface="Arial"/>
                <a:cs typeface="Arial"/>
              </a:rPr>
              <a:t>D-</a:t>
            </a:r>
            <a:r>
              <a:rPr kumimoji="0" sz="1600" b="1" i="0" u="none" strike="noStrike" kern="0" cap="none" spc="0" normalizeH="0" baseline="0" noProof="0" dirty="0">
                <a:ln>
                  <a:noFill/>
                </a:ln>
                <a:solidFill>
                  <a:sysClr val="windowText" lastClr="000000"/>
                </a:solidFill>
                <a:effectLst/>
                <a:uLnTx/>
                <a:uFillTx/>
                <a:latin typeface="Arial"/>
                <a:cs typeface="Arial"/>
              </a:rPr>
              <a:t>Domain</a:t>
            </a:r>
            <a:r>
              <a:rPr kumimoji="0" sz="1600" b="1" i="0" u="none" strike="noStrike" kern="0" cap="none" spc="-65" normalizeH="0" baseline="0" noProof="0" dirty="0">
                <a:ln>
                  <a:noFill/>
                </a:ln>
                <a:solidFill>
                  <a:sysClr val="windowText" lastClr="000000"/>
                </a:solidFill>
                <a:effectLst/>
                <a:uLnTx/>
                <a:uFillTx/>
                <a:latin typeface="Arial"/>
                <a:cs typeface="Arial"/>
              </a:rPr>
              <a:t> </a:t>
            </a:r>
            <a:r>
              <a:rPr kumimoji="0" sz="1600" b="1" i="0" u="none" strike="noStrike" kern="0" cap="none" spc="-10" normalizeH="0" baseline="0" noProof="0" dirty="0">
                <a:ln>
                  <a:noFill/>
                </a:ln>
                <a:solidFill>
                  <a:sysClr val="windowText" lastClr="000000"/>
                </a:solidFill>
                <a:effectLst/>
                <a:uLnTx/>
                <a:uFillTx/>
                <a:latin typeface="Arial"/>
                <a:cs typeface="Arial"/>
              </a:rPr>
              <a:t>Attributes:</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7827645" marR="0" lvl="0" indent="0" algn="ctr" defTabSz="914400" eaLnBrk="1" fontAlgn="auto" latinLnBrk="0" hangingPunct="1">
              <a:lnSpc>
                <a:spcPts val="1680"/>
              </a:lnSpc>
              <a:spcBef>
                <a:spcPts val="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a:cs typeface="Arial"/>
              </a:rPr>
              <a:t>Non-</a:t>
            </a:r>
            <a:r>
              <a:rPr kumimoji="0" sz="1400" b="1" i="0" u="none" strike="noStrike" kern="0" cap="none" spc="0" normalizeH="0" baseline="0" noProof="0" dirty="0">
                <a:ln>
                  <a:noFill/>
                </a:ln>
                <a:solidFill>
                  <a:sysClr val="windowText" lastClr="000000"/>
                </a:solidFill>
                <a:effectLst/>
                <a:uLnTx/>
                <a:uFillTx/>
                <a:latin typeface="Arial"/>
                <a:cs typeface="Arial"/>
              </a:rPr>
              <a:t>Antibody</a:t>
            </a:r>
            <a:r>
              <a:rPr kumimoji="0" sz="1400" b="1" i="0" u="none" strike="noStrike" kern="0" cap="none" spc="-4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Derived</a:t>
            </a:r>
            <a:r>
              <a:rPr kumimoji="0" sz="1400" b="1" i="0" u="none" strike="noStrike" kern="0" cap="none" spc="-6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Synthetic</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Protein</a:t>
            </a:r>
            <a:r>
              <a:rPr kumimoji="0" sz="1350" b="1" i="0" u="none" strike="noStrike" kern="0" cap="none" spc="-15" normalizeH="0" baseline="24691" noProof="0" dirty="0">
                <a:ln>
                  <a:noFill/>
                </a:ln>
                <a:solidFill>
                  <a:sysClr val="windowText" lastClr="000000"/>
                </a:solidFill>
                <a:effectLst/>
                <a:uLnTx/>
                <a:uFillTx/>
                <a:latin typeface="Arial"/>
                <a:cs typeface="Arial"/>
              </a:rPr>
              <a:t>1,2</a:t>
            </a:r>
            <a:endParaRPr kumimoji="0" sz="1350" b="0" i="0" u="none" strike="noStrike" kern="0" cap="none" spc="0" normalizeH="0" baseline="24691" noProof="0" dirty="0">
              <a:ln>
                <a:noFill/>
              </a:ln>
              <a:solidFill>
                <a:sysClr val="windowText" lastClr="000000"/>
              </a:solidFill>
              <a:effectLst/>
              <a:uLnTx/>
              <a:uFillTx/>
              <a:latin typeface="Arial"/>
              <a:cs typeface="Arial"/>
            </a:endParaRPr>
          </a:p>
        </p:txBody>
      </p:sp>
      <p:sp>
        <p:nvSpPr>
          <p:cNvPr id="21" name="object 21"/>
          <p:cNvSpPr/>
          <p:nvPr/>
        </p:nvSpPr>
        <p:spPr>
          <a:xfrm>
            <a:off x="8133595" y="1748763"/>
            <a:ext cx="3775075" cy="0"/>
          </a:xfrm>
          <a:custGeom>
            <a:avLst/>
            <a:gdLst/>
            <a:ahLst/>
            <a:cxnLst/>
            <a:rect l="l" t="t" r="r" b="b"/>
            <a:pathLst>
              <a:path w="3775075">
                <a:moveTo>
                  <a:pt x="0" y="0"/>
                </a:moveTo>
                <a:lnTo>
                  <a:pt x="3774846"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txBox="1"/>
          <p:nvPr/>
        </p:nvSpPr>
        <p:spPr>
          <a:xfrm>
            <a:off x="8117496" y="2298575"/>
            <a:ext cx="38354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0" normalizeH="0" baseline="0" noProof="0" dirty="0">
                <a:ln>
                  <a:noFill/>
                </a:ln>
                <a:solidFill>
                  <a:sysClr val="windowText" lastClr="000000"/>
                </a:solidFill>
                <a:effectLst/>
                <a:uLnTx/>
                <a:uFillTx/>
                <a:latin typeface="Arial"/>
                <a:cs typeface="Arial"/>
              </a:rPr>
              <a:t>Size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8117496" y="3674756"/>
            <a:ext cx="71945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a:cs typeface="Arial"/>
              </a:rPr>
              <a:t>Stability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8117496" y="5086064"/>
            <a:ext cx="81851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a:cs typeface="Arial"/>
              </a:rPr>
              <a:t>Structure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90750" y="482833"/>
            <a:ext cx="11901250" cy="482183"/>
          </a:xfrm>
          <a:prstGeom prst="rect">
            <a:avLst/>
          </a:prstGeom>
        </p:spPr>
        <p:txBody>
          <a:bodyPr vert="horz" wrap="square" lIns="0" tIns="71120" rIns="0" bIns="0" rtlCol="0">
            <a:spAutoFit/>
          </a:bodyPr>
          <a:lstStyle/>
          <a:p>
            <a:pPr marL="4775200" marR="5080" indent="-4762500">
              <a:lnSpc>
                <a:spcPts val="3170"/>
              </a:lnSpc>
              <a:spcBef>
                <a:spcPts val="560"/>
              </a:spcBef>
            </a:pPr>
            <a:r>
              <a:rPr spc="-20" dirty="0">
                <a:solidFill>
                  <a:schemeClr val="tx2">
                    <a:lumMod val="75000"/>
                  </a:schemeClr>
                </a:solidFill>
              </a:rPr>
              <a:t>iMMagine-</a:t>
            </a:r>
            <a:r>
              <a:rPr dirty="0">
                <a:solidFill>
                  <a:schemeClr val="tx2">
                    <a:lumMod val="75000"/>
                  </a:schemeClr>
                </a:solidFill>
              </a:rPr>
              <a:t>1:</a:t>
            </a:r>
            <a:r>
              <a:rPr spc="-55" dirty="0">
                <a:solidFill>
                  <a:schemeClr val="tx2">
                    <a:lumMod val="75000"/>
                  </a:schemeClr>
                </a:solidFill>
              </a:rPr>
              <a:t> </a:t>
            </a:r>
            <a:r>
              <a:rPr lang="en-US" spc="-55" dirty="0">
                <a:solidFill>
                  <a:schemeClr val="tx2">
                    <a:lumMod val="75000"/>
                  </a:schemeClr>
                </a:solidFill>
              </a:rPr>
              <a:t>A </a:t>
            </a:r>
            <a:r>
              <a:rPr dirty="0">
                <a:solidFill>
                  <a:schemeClr val="tx2">
                    <a:lumMod val="75000"/>
                  </a:schemeClr>
                </a:solidFill>
              </a:rPr>
              <a:t>Phase</a:t>
            </a:r>
            <a:r>
              <a:rPr spc="-35" dirty="0">
                <a:solidFill>
                  <a:schemeClr val="tx2">
                    <a:lumMod val="75000"/>
                  </a:schemeClr>
                </a:solidFill>
              </a:rPr>
              <a:t> </a:t>
            </a:r>
            <a:r>
              <a:rPr dirty="0">
                <a:solidFill>
                  <a:schemeClr val="tx2">
                    <a:lumMod val="75000"/>
                  </a:schemeClr>
                </a:solidFill>
              </a:rPr>
              <a:t>II</a:t>
            </a:r>
            <a:r>
              <a:rPr spc="-60" dirty="0">
                <a:solidFill>
                  <a:schemeClr val="tx2">
                    <a:lumMod val="75000"/>
                  </a:schemeClr>
                </a:solidFill>
              </a:rPr>
              <a:t> </a:t>
            </a:r>
            <a:r>
              <a:rPr dirty="0">
                <a:solidFill>
                  <a:schemeClr val="tx2">
                    <a:lumMod val="75000"/>
                  </a:schemeClr>
                </a:solidFill>
              </a:rPr>
              <a:t>Study</a:t>
            </a:r>
            <a:r>
              <a:rPr spc="-40" dirty="0">
                <a:solidFill>
                  <a:schemeClr val="tx2">
                    <a:lumMod val="75000"/>
                  </a:schemeClr>
                </a:solidFill>
              </a:rPr>
              <a:t> </a:t>
            </a:r>
            <a:r>
              <a:rPr dirty="0">
                <a:solidFill>
                  <a:schemeClr val="tx2">
                    <a:lumMod val="75000"/>
                  </a:schemeClr>
                </a:solidFill>
              </a:rPr>
              <a:t>of</a:t>
            </a:r>
            <a:r>
              <a:rPr spc="-45" dirty="0">
                <a:solidFill>
                  <a:schemeClr val="tx2">
                    <a:lumMod val="75000"/>
                  </a:schemeClr>
                </a:solidFill>
              </a:rPr>
              <a:t> </a:t>
            </a:r>
            <a:r>
              <a:rPr dirty="0">
                <a:solidFill>
                  <a:schemeClr val="tx2">
                    <a:lumMod val="75000"/>
                  </a:schemeClr>
                </a:solidFill>
              </a:rPr>
              <a:t>Anitocabtagene</a:t>
            </a:r>
            <a:r>
              <a:rPr spc="-45" dirty="0">
                <a:solidFill>
                  <a:schemeClr val="tx2">
                    <a:lumMod val="75000"/>
                  </a:schemeClr>
                </a:solidFill>
              </a:rPr>
              <a:t> </a:t>
            </a:r>
            <a:r>
              <a:rPr dirty="0" err="1">
                <a:solidFill>
                  <a:schemeClr val="tx2">
                    <a:lumMod val="75000"/>
                  </a:schemeClr>
                </a:solidFill>
              </a:rPr>
              <a:t>Autoleucel</a:t>
            </a:r>
            <a:r>
              <a:rPr spc="-40" dirty="0">
                <a:solidFill>
                  <a:schemeClr val="tx2">
                    <a:lumMod val="75000"/>
                  </a:schemeClr>
                </a:solidFill>
              </a:rPr>
              <a:t> </a:t>
            </a:r>
            <a:r>
              <a:rPr lang="en-US" spc="-40" dirty="0">
                <a:solidFill>
                  <a:schemeClr val="tx2">
                    <a:lumMod val="75000"/>
                  </a:schemeClr>
                </a:solidFill>
              </a:rPr>
              <a:t>for</a:t>
            </a:r>
            <a:r>
              <a:rPr spc="-45" dirty="0">
                <a:solidFill>
                  <a:schemeClr val="tx2">
                    <a:lumMod val="75000"/>
                  </a:schemeClr>
                </a:solidFill>
              </a:rPr>
              <a:t> </a:t>
            </a:r>
            <a:r>
              <a:rPr spc="-25" dirty="0">
                <a:solidFill>
                  <a:schemeClr val="tx2">
                    <a:lumMod val="75000"/>
                  </a:schemeClr>
                </a:solidFill>
              </a:rPr>
              <a:t>R/R MM</a:t>
            </a:r>
          </a:p>
        </p:txBody>
      </p:sp>
      <p:sp>
        <p:nvSpPr>
          <p:cNvPr id="3" name="object 3"/>
          <p:cNvSpPr txBox="1"/>
          <p:nvPr/>
        </p:nvSpPr>
        <p:spPr>
          <a:xfrm>
            <a:off x="691034" y="1483583"/>
            <a:ext cx="5215890" cy="391160"/>
          </a:xfrm>
          <a:prstGeom prst="rect">
            <a:avLst/>
          </a:prstGeom>
        </p:spPr>
        <p:txBody>
          <a:bodyPr vert="horz" wrap="square" lIns="0" tIns="12700" rIns="0" bIns="0" rtlCol="0">
            <a:spAutoFit/>
          </a:bodyPr>
          <a:lstStyle/>
          <a:p>
            <a:pPr marL="302260" marR="0" lvl="0" indent="-289560" defTabSz="914400" eaLnBrk="1" fontAlgn="auto" latinLnBrk="0" hangingPunct="1">
              <a:lnSpc>
                <a:spcPct val="100000"/>
              </a:lnSpc>
              <a:spcBef>
                <a:spcPts val="100"/>
              </a:spcBef>
              <a:spcAft>
                <a:spcPts val="0"/>
              </a:spcAft>
              <a:buClrTx/>
              <a:buSzTx/>
              <a:buFont typeface="Arial"/>
              <a:buChar char="•"/>
              <a:tabLst>
                <a:tab pos="302260"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Multicenter,</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open-</a:t>
            </a:r>
            <a:r>
              <a:rPr kumimoji="0" sz="2400" b="1" i="0" u="none" strike="noStrike" kern="0" cap="none" spc="0" normalizeH="0" baseline="0" noProof="0" dirty="0">
                <a:ln>
                  <a:noFill/>
                </a:ln>
                <a:solidFill>
                  <a:sysClr val="windowText" lastClr="000000"/>
                </a:solidFill>
                <a:effectLst/>
                <a:uLnTx/>
                <a:uFillTx/>
                <a:latin typeface="Calibri"/>
                <a:cs typeface="Calibri"/>
              </a:rPr>
              <a:t>label,</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lang="en-US" sz="2400" b="1" i="0" u="none" strike="noStrike" kern="0" cap="none" spc="-40" normalizeH="0" baseline="0" noProof="0" dirty="0">
                <a:ln>
                  <a:noFill/>
                </a:ln>
                <a:solidFill>
                  <a:sysClr val="windowText" lastClr="000000"/>
                </a:solidFill>
                <a:effectLst/>
                <a:uLnTx/>
                <a:uFillTx/>
                <a:latin typeface="Calibri"/>
                <a:cs typeface="Calibri"/>
              </a:rPr>
              <a:t>P</a:t>
            </a:r>
            <a:r>
              <a:rPr kumimoji="0" sz="2400" b="1" i="0" u="none" strike="noStrike" kern="0" cap="none" spc="0" normalizeH="0" baseline="0" noProof="0" dirty="0">
                <a:ln>
                  <a:noFill/>
                </a:ln>
                <a:solidFill>
                  <a:sysClr val="windowText" lastClr="000000"/>
                </a:solidFill>
                <a:effectLst/>
                <a:uLnTx/>
                <a:uFillTx/>
                <a:latin typeface="Calibri"/>
                <a:cs typeface="Calibri"/>
              </a:rPr>
              <a:t>hase</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II</a:t>
            </a:r>
            <a:r>
              <a:rPr kumimoji="0" sz="2400" b="1" i="0" u="none" strike="noStrike" kern="0" cap="none" spc="-6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study</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 name="object 4"/>
          <p:cNvSpPr txBox="1"/>
          <p:nvPr/>
        </p:nvSpPr>
        <p:spPr>
          <a:xfrm>
            <a:off x="341489" y="2538543"/>
            <a:ext cx="2216150" cy="1976120"/>
          </a:xfrm>
          <a:prstGeom prst="rect">
            <a:avLst/>
          </a:prstGeom>
        </p:spPr>
        <p:txBody>
          <a:bodyPr vert="horz" wrap="square" lIns="0" tIns="12065" rIns="0" bIns="0" rtlCol="0">
            <a:spAutoFit/>
          </a:bodyPr>
          <a:lstStyle/>
          <a:p>
            <a:pPr marL="12065" marR="5080" lvl="0" indent="-1905" algn="ctr"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Adults</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with</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R/R</a:t>
            </a:r>
            <a:r>
              <a:rPr kumimoji="0" sz="1600" b="0" i="0" u="none" strike="noStrike" kern="0" cap="none" spc="-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MM;</a:t>
            </a:r>
            <a:r>
              <a:rPr kumimoji="0" sz="1600" b="0" i="0" u="none" strike="noStrike" kern="0" cap="none" spc="-25" normalizeH="0" baseline="0" noProof="0" dirty="0">
                <a:ln>
                  <a:noFill/>
                </a:ln>
                <a:solidFill>
                  <a:sysClr val="windowText" lastClr="000000"/>
                </a:solidFill>
                <a:effectLst/>
                <a:uLnTx/>
                <a:uFillTx/>
                <a:latin typeface="Calibri"/>
                <a:cs typeface="Calibri"/>
              </a:rPr>
              <a:t> ≥3 </a:t>
            </a:r>
            <a:r>
              <a:rPr kumimoji="0" sz="1600" b="0" i="0" u="none" strike="noStrike" kern="0" cap="none" spc="0" normalizeH="0" baseline="0" noProof="0" dirty="0">
                <a:ln>
                  <a:noFill/>
                </a:ln>
                <a:solidFill>
                  <a:sysClr val="windowText" lastClr="000000"/>
                </a:solidFill>
                <a:effectLst/>
                <a:uLnTx/>
                <a:uFillTx/>
                <a:latin typeface="Calibri"/>
                <a:cs typeface="Calibri"/>
              </a:rPr>
              <a:t>prior</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therapies</a:t>
            </a:r>
            <a:r>
              <a:rPr kumimoji="0" lang="en-US" sz="1600" b="0" i="0" u="none" strike="noStrike" kern="0" cap="none" spc="0" normalizeH="0" baseline="0" noProof="0" dirty="0">
                <a:ln>
                  <a:noFill/>
                </a:ln>
                <a:solidFill>
                  <a:sysClr val="windowText" lastClr="000000"/>
                </a:solidFill>
                <a:effectLst/>
                <a:uLnTx/>
                <a:uFillTx/>
                <a:latin typeface="Calibri"/>
                <a:cs typeface="Calibri"/>
              </a:rPr>
              <a:t>,</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including </a:t>
            </a:r>
            <a:r>
              <a:rPr kumimoji="0" sz="1600" b="0" i="0" u="none" strike="noStrike" kern="0" cap="none" spc="0" normalizeH="0" baseline="0" noProof="0" dirty="0">
                <a:ln>
                  <a:noFill/>
                </a:ln>
                <a:solidFill>
                  <a:sysClr val="windowText" lastClr="000000"/>
                </a:solidFill>
                <a:effectLst/>
                <a:uLnTx/>
                <a:uFillTx/>
                <a:latin typeface="Calibri"/>
                <a:cs typeface="Calibri"/>
              </a:rPr>
              <a:t>IMiD,</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PI,</a:t>
            </a:r>
            <a:r>
              <a:rPr kumimoji="0" sz="1600" b="0" i="0" u="none" strike="noStrike" kern="0" cap="none" spc="-1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and</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anti-</a:t>
            </a:r>
            <a:r>
              <a:rPr kumimoji="0" sz="1600" b="0" i="0" u="none" strike="noStrike" kern="0" cap="none" spc="-20" normalizeH="0" baseline="0" noProof="0" dirty="0">
                <a:ln>
                  <a:noFill/>
                </a:ln>
                <a:solidFill>
                  <a:sysClr val="windowText" lastClr="000000"/>
                </a:solidFill>
                <a:effectLst/>
                <a:uLnTx/>
                <a:uFillTx/>
                <a:latin typeface="Calibri"/>
                <a:cs typeface="Calibri"/>
              </a:rPr>
              <a:t>CD38 </a:t>
            </a:r>
            <a:r>
              <a:rPr kumimoji="0" sz="1600" b="0" i="0" u="none" strike="noStrike" kern="0" cap="none" spc="0" normalizeH="0" baseline="0" noProof="0" dirty="0">
                <a:ln>
                  <a:noFill/>
                </a:ln>
                <a:solidFill>
                  <a:sysClr val="windowText" lastClr="000000"/>
                </a:solidFill>
                <a:effectLst/>
                <a:uLnTx/>
                <a:uFillTx/>
                <a:latin typeface="Calibri"/>
                <a:cs typeface="Calibri"/>
              </a:rPr>
              <a:t>antibody;</a:t>
            </a:r>
            <a:r>
              <a:rPr kumimoji="0" sz="1600" b="0" i="0" u="none" strike="noStrike" kern="0" cap="none" spc="-5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refractory</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to</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the </a:t>
            </a:r>
            <a:r>
              <a:rPr kumimoji="0" sz="1600" b="0" i="0" u="none" strike="noStrike" kern="0" cap="none" spc="0" normalizeH="0" baseline="0" noProof="0" dirty="0">
                <a:ln>
                  <a:noFill/>
                </a:ln>
                <a:solidFill>
                  <a:sysClr val="windowText" lastClr="000000"/>
                </a:solidFill>
                <a:effectLst/>
                <a:uLnTx/>
                <a:uFillTx/>
                <a:latin typeface="Calibri"/>
                <a:cs typeface="Calibri"/>
              </a:rPr>
              <a:t>last</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line</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of </a:t>
            </a:r>
            <a:r>
              <a:rPr kumimoji="0" sz="1600" b="0" i="0" u="none" strike="noStrike" kern="0" cap="none" spc="-10" normalizeH="0" baseline="0" noProof="0" dirty="0">
                <a:ln>
                  <a:noFill/>
                </a:ln>
                <a:solidFill>
                  <a:sysClr val="windowText" lastClr="000000"/>
                </a:solidFill>
                <a:effectLst/>
                <a:uLnTx/>
                <a:uFillTx/>
                <a:latin typeface="Calibri"/>
                <a:cs typeface="Calibri"/>
              </a:rPr>
              <a:t>therapy; </a:t>
            </a:r>
            <a:r>
              <a:rPr kumimoji="0" sz="1600" b="0" i="0" u="none" strike="noStrike" kern="0" cap="none" spc="0" normalizeH="0" baseline="0" noProof="0" dirty="0">
                <a:ln>
                  <a:noFill/>
                </a:ln>
                <a:solidFill>
                  <a:sysClr val="windowText" lastClr="000000"/>
                </a:solidFill>
                <a:effectLst/>
                <a:uLnTx/>
                <a:uFillTx/>
                <a:latin typeface="Calibri"/>
                <a:cs typeface="Calibri"/>
              </a:rPr>
              <a:t>evidence</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of</a:t>
            </a:r>
            <a:r>
              <a:rPr kumimoji="0" sz="1600" b="0" i="0" u="none" strike="noStrike" kern="0" cap="none" spc="-2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measurable </a:t>
            </a:r>
            <a:r>
              <a:rPr kumimoji="0" sz="1600" b="0" i="0" u="none" strike="noStrike" kern="0" cap="none" spc="0" normalizeH="0" baseline="0" noProof="0" dirty="0">
                <a:ln>
                  <a:noFill/>
                </a:ln>
                <a:solidFill>
                  <a:sysClr val="windowText" lastClr="000000"/>
                </a:solidFill>
                <a:effectLst/>
                <a:uLnTx/>
                <a:uFillTx/>
                <a:latin typeface="Calibri"/>
                <a:cs typeface="Calibri"/>
              </a:rPr>
              <a:t>disease;</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ECOG</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PS</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0-</a:t>
            </a:r>
            <a:r>
              <a:rPr kumimoji="0" sz="1600" b="0" i="0" u="none" strike="noStrike" kern="0" cap="none" spc="-50" normalizeH="0" baseline="0" noProof="0" dirty="0">
                <a:ln>
                  <a:noFill/>
                </a:ln>
                <a:solidFill>
                  <a:sysClr val="windowText" lastClr="000000"/>
                </a:solidFill>
                <a:effectLst/>
                <a:uLnTx/>
                <a:uFillTx/>
                <a:latin typeface="Calibri"/>
                <a:cs typeface="Calibri"/>
              </a:rPr>
              <a:t>1</a:t>
            </a:r>
            <a:endParaRPr kumimoji="0" sz="1600" b="0"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(N</a:t>
            </a:r>
            <a:r>
              <a:rPr kumimoji="0" sz="1600" b="0" i="0" u="none" strike="noStrike" kern="0" cap="none" spc="-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a:t>
            </a:r>
            <a:r>
              <a:rPr kumimoji="0" sz="1600" b="0" i="0" u="none" strike="noStrike" kern="0" cap="none" spc="-1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129)</a:t>
            </a:r>
            <a:endParaRPr kumimoji="0" sz="16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5" name="object 5"/>
          <p:cNvGrpSpPr/>
          <p:nvPr/>
        </p:nvGrpSpPr>
        <p:grpSpPr>
          <a:xfrm>
            <a:off x="4479508" y="3612446"/>
            <a:ext cx="274320" cy="85725"/>
            <a:chOff x="4479508" y="3612446"/>
            <a:chExt cx="274320" cy="85725"/>
          </a:xfrm>
        </p:grpSpPr>
        <p:sp>
          <p:nvSpPr>
            <p:cNvPr id="6" name="object 6"/>
            <p:cNvSpPr/>
            <p:nvPr/>
          </p:nvSpPr>
          <p:spPr>
            <a:xfrm>
              <a:off x="4479508" y="3655312"/>
              <a:ext cx="203200" cy="0"/>
            </a:xfrm>
            <a:custGeom>
              <a:avLst/>
              <a:gdLst/>
              <a:ahLst/>
              <a:cxnLst/>
              <a:rect l="l" t="t" r="r" b="b"/>
              <a:pathLst>
                <a:path w="203200">
                  <a:moveTo>
                    <a:pt x="0" y="0"/>
                  </a:moveTo>
                  <a:lnTo>
                    <a:pt x="20288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668104" y="3612446"/>
              <a:ext cx="85725" cy="85725"/>
            </a:xfrm>
            <a:custGeom>
              <a:avLst/>
              <a:gdLst/>
              <a:ahLst/>
              <a:cxnLst/>
              <a:rect l="l" t="t" r="r" b="b"/>
              <a:pathLst>
                <a:path w="85725" h="85725">
                  <a:moveTo>
                    <a:pt x="0" y="0"/>
                  </a:moveTo>
                  <a:lnTo>
                    <a:pt x="0" y="85724"/>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3115894" y="3079242"/>
            <a:ext cx="1336675" cy="1152525"/>
          </a:xfrm>
          <a:prstGeom prst="rect">
            <a:avLst/>
          </a:prstGeom>
          <a:solidFill>
            <a:srgbClr val="015873"/>
          </a:solidFill>
          <a:ln w="9525">
            <a:solidFill>
              <a:srgbClr val="000000"/>
            </a:solidFill>
          </a:ln>
        </p:spPr>
        <p:txBody>
          <a:bodyPr vert="horz" wrap="square" lIns="0" tIns="149225" rIns="0" bIns="0" rtlCol="0">
            <a:spAutoFit/>
          </a:bodyPr>
          <a:lstStyle/>
          <a:p>
            <a:pPr marL="200025" marR="194310" lvl="0" indent="74295" algn="just" defTabSz="914400" eaLnBrk="1" fontAlgn="auto" latinLnBrk="0" hangingPunct="1">
              <a:lnSpc>
                <a:spcPct val="100000"/>
              </a:lnSpc>
              <a:spcBef>
                <a:spcPts val="1175"/>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Calibri"/>
                <a:cs typeface="Calibri"/>
              </a:rPr>
              <a:t>Bridging </a:t>
            </a:r>
            <a:r>
              <a:rPr kumimoji="0" sz="1800" b="1" i="0" u="none" strike="noStrike" kern="0" cap="none" spc="0" normalizeH="0" baseline="0" noProof="0" dirty="0">
                <a:ln>
                  <a:noFill/>
                </a:ln>
                <a:solidFill>
                  <a:srgbClr val="FFFFFF"/>
                </a:solidFill>
                <a:effectLst/>
                <a:uLnTx/>
                <a:uFillTx/>
                <a:latin typeface="Calibri"/>
                <a:cs typeface="Calibri"/>
              </a:rPr>
              <a:t>therapy</a:t>
            </a:r>
            <a:r>
              <a:rPr kumimoji="0" sz="1800" b="1" i="0" u="none" strike="noStrike" kern="0" cap="none" spc="-70" normalizeH="0" baseline="0" noProof="0" dirty="0">
                <a:ln>
                  <a:noFill/>
                </a:ln>
                <a:solidFill>
                  <a:srgbClr val="FFFFFF"/>
                </a:solidFill>
                <a:effectLst/>
                <a:uLnTx/>
                <a:uFillTx/>
                <a:latin typeface="Calibri"/>
                <a:cs typeface="Calibri"/>
              </a:rPr>
              <a:t> </a:t>
            </a:r>
            <a:r>
              <a:rPr kumimoji="0" sz="1800" b="1" i="0" u="none" strike="noStrike" kern="0" cap="none" spc="-25" normalizeH="0" baseline="0" noProof="0" dirty="0">
                <a:ln>
                  <a:noFill/>
                </a:ln>
                <a:solidFill>
                  <a:srgbClr val="FFFFFF"/>
                </a:solidFill>
                <a:effectLst/>
                <a:uLnTx/>
                <a:uFillTx/>
                <a:latin typeface="Calibri"/>
                <a:cs typeface="Calibri"/>
              </a:rPr>
              <a:t>if </a:t>
            </a:r>
            <a:r>
              <a:rPr kumimoji="0" sz="1800" b="1" i="0" u="none" strike="noStrike" kern="0" cap="none" spc="-10" normalizeH="0" baseline="0" noProof="0" dirty="0">
                <a:ln>
                  <a:noFill/>
                </a:ln>
                <a:solidFill>
                  <a:srgbClr val="FFFFFF"/>
                </a:solidFill>
                <a:effectLst/>
                <a:uLnTx/>
                <a:uFillTx/>
                <a:latin typeface="Calibri"/>
                <a:cs typeface="Calibri"/>
              </a:rPr>
              <a:t>necessary</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9" name="object 9"/>
          <p:cNvGrpSpPr/>
          <p:nvPr/>
        </p:nvGrpSpPr>
        <p:grpSpPr>
          <a:xfrm>
            <a:off x="2626739" y="3612446"/>
            <a:ext cx="457200" cy="85725"/>
            <a:chOff x="2626739" y="3612446"/>
            <a:chExt cx="457200" cy="85725"/>
          </a:xfrm>
        </p:grpSpPr>
        <p:sp>
          <p:nvSpPr>
            <p:cNvPr id="10" name="object 10"/>
            <p:cNvSpPr/>
            <p:nvPr/>
          </p:nvSpPr>
          <p:spPr>
            <a:xfrm>
              <a:off x="2626739" y="3655312"/>
              <a:ext cx="386080" cy="0"/>
            </a:xfrm>
            <a:custGeom>
              <a:avLst/>
              <a:gdLst/>
              <a:ahLst/>
              <a:cxnLst/>
              <a:rect l="l" t="t" r="r" b="b"/>
              <a:pathLst>
                <a:path w="386080">
                  <a:moveTo>
                    <a:pt x="0" y="0"/>
                  </a:moveTo>
                  <a:lnTo>
                    <a:pt x="3857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2998217" y="3612446"/>
              <a:ext cx="85725" cy="85725"/>
            </a:xfrm>
            <a:custGeom>
              <a:avLst/>
              <a:gdLst/>
              <a:ahLst/>
              <a:cxnLst/>
              <a:rect l="l" t="t" r="r" b="b"/>
              <a:pathLst>
                <a:path w="85725" h="85725">
                  <a:moveTo>
                    <a:pt x="0" y="0"/>
                  </a:moveTo>
                  <a:lnTo>
                    <a:pt x="0" y="85724"/>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4781041" y="3079953"/>
            <a:ext cx="2867025" cy="1151255"/>
          </a:xfrm>
          <a:prstGeom prst="rect">
            <a:avLst/>
          </a:prstGeom>
          <a:solidFill>
            <a:srgbClr val="BFBFBF"/>
          </a:solidFill>
          <a:ln w="9525">
            <a:solidFill>
              <a:srgbClr val="000000"/>
            </a:solidFill>
          </a:ln>
        </p:spPr>
        <p:txBody>
          <a:bodyPr vert="horz" wrap="square" lIns="0" tIns="57150" rIns="0" bIns="0" rtlCol="0">
            <a:spAutoFit/>
          </a:bodyPr>
          <a:lstStyle/>
          <a:p>
            <a:pPr marL="0" marR="0" lvl="0" indent="0" algn="ctr" defTabSz="914400" eaLnBrk="1" fontAlgn="auto" latinLnBrk="0" hangingPunct="1">
              <a:lnSpc>
                <a:spcPct val="100000"/>
              </a:lnSpc>
              <a:spcBef>
                <a:spcPts val="45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Lymphodepletion: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2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Cyclophosphamide</a:t>
            </a:r>
            <a:r>
              <a:rPr kumimoji="0" sz="1600" b="0" i="0" u="none" strike="noStrike" kern="0" cap="none" spc="0" normalizeH="0" baseline="0" noProof="0" dirty="0">
                <a:ln>
                  <a:noFill/>
                </a:ln>
                <a:solidFill>
                  <a:sysClr val="windowText" lastClr="000000"/>
                </a:solidFill>
                <a:effectLst/>
                <a:uLnTx/>
                <a:uFillTx/>
                <a:latin typeface="Calibri"/>
                <a:cs typeface="Calibri"/>
              </a:rPr>
              <a:t> 300</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mg/m</a:t>
            </a:r>
            <a:r>
              <a:rPr kumimoji="0" sz="1575" b="0" i="0" u="none" strike="noStrike" kern="0" cap="none" spc="-30" normalizeH="0" baseline="26455" noProof="0" dirty="0">
                <a:ln>
                  <a:noFill/>
                </a:ln>
                <a:solidFill>
                  <a:sysClr val="windowText" lastClr="000000"/>
                </a:solidFill>
                <a:effectLst/>
                <a:uLnTx/>
                <a:uFillTx/>
                <a:latin typeface="Calibri"/>
                <a:cs typeface="Calibri"/>
              </a:rPr>
              <a:t>2</a:t>
            </a:r>
            <a:endParaRPr kumimoji="0" sz="1575" b="0" i="0" u="none" strike="noStrike" kern="0" cap="none" spc="0" normalizeH="0" baseline="26455"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Fludarabine</a:t>
            </a:r>
            <a:r>
              <a:rPr kumimoji="0" sz="1600" b="0" i="0" u="none" strike="noStrike" kern="0" cap="none" spc="-6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30</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mg/m</a:t>
            </a:r>
            <a:r>
              <a:rPr kumimoji="0" sz="1575" b="0" i="0" u="none" strike="noStrike" kern="0" cap="none" spc="-30" normalizeH="0" baseline="26455" noProof="0" dirty="0">
                <a:ln>
                  <a:noFill/>
                </a:ln>
                <a:solidFill>
                  <a:sysClr val="windowText" lastClr="000000"/>
                </a:solidFill>
                <a:effectLst/>
                <a:uLnTx/>
                <a:uFillTx/>
                <a:latin typeface="Calibri"/>
                <a:cs typeface="Calibri"/>
              </a:rPr>
              <a:t>2</a:t>
            </a:r>
            <a:endParaRPr kumimoji="0" sz="1575" b="0" i="0" u="none" strike="noStrike" kern="0" cap="none" spc="0" normalizeH="0" baseline="26455"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Day</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-5,</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-4,</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a:t>
            </a:r>
            <a:r>
              <a:rPr kumimoji="0" sz="1600" b="0" i="0" u="none" strike="noStrike" kern="0" cap="none" spc="-50" normalizeH="0" baseline="0" noProof="0" dirty="0">
                <a:ln>
                  <a:noFill/>
                </a:ln>
                <a:solidFill>
                  <a:sysClr val="windowText" lastClr="000000"/>
                </a:solidFill>
                <a:effectLst/>
                <a:uLnTx/>
                <a:uFillTx/>
                <a:latin typeface="Calibri"/>
                <a:cs typeface="Calibri"/>
              </a:rPr>
              <a:t>3</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3" name="object 13"/>
          <p:cNvGrpSpPr/>
          <p:nvPr/>
        </p:nvGrpSpPr>
        <p:grpSpPr>
          <a:xfrm>
            <a:off x="7660851" y="3050387"/>
            <a:ext cx="2826385" cy="1210310"/>
            <a:chOff x="7660851" y="3050387"/>
            <a:chExt cx="2826385" cy="1210310"/>
          </a:xfrm>
        </p:grpSpPr>
        <p:sp>
          <p:nvSpPr>
            <p:cNvPr id="14" name="object 14"/>
            <p:cNvSpPr/>
            <p:nvPr/>
          </p:nvSpPr>
          <p:spPr>
            <a:xfrm>
              <a:off x="7675139" y="3655312"/>
              <a:ext cx="203200" cy="0"/>
            </a:xfrm>
            <a:custGeom>
              <a:avLst/>
              <a:gdLst/>
              <a:ahLst/>
              <a:cxnLst/>
              <a:rect l="l" t="t" r="r" b="b"/>
              <a:pathLst>
                <a:path w="203200">
                  <a:moveTo>
                    <a:pt x="0" y="0"/>
                  </a:moveTo>
                  <a:lnTo>
                    <a:pt x="20288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7863735" y="3612446"/>
              <a:ext cx="85725" cy="85725"/>
            </a:xfrm>
            <a:custGeom>
              <a:avLst/>
              <a:gdLst/>
              <a:ahLst/>
              <a:cxnLst/>
              <a:rect l="l" t="t" r="r" b="b"/>
              <a:pathLst>
                <a:path w="85725" h="85725">
                  <a:moveTo>
                    <a:pt x="0" y="0"/>
                  </a:moveTo>
                  <a:lnTo>
                    <a:pt x="0" y="85724"/>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7976666" y="3055150"/>
              <a:ext cx="2505710" cy="1200785"/>
            </a:xfrm>
            <a:custGeom>
              <a:avLst/>
              <a:gdLst/>
              <a:ahLst/>
              <a:cxnLst/>
              <a:rect l="l" t="t" r="r" b="b"/>
              <a:pathLst>
                <a:path w="2505709" h="1200785">
                  <a:moveTo>
                    <a:pt x="2505646" y="0"/>
                  </a:moveTo>
                  <a:lnTo>
                    <a:pt x="0" y="0"/>
                  </a:lnTo>
                  <a:lnTo>
                    <a:pt x="0" y="1200327"/>
                  </a:lnTo>
                  <a:lnTo>
                    <a:pt x="2505646" y="1200327"/>
                  </a:lnTo>
                  <a:lnTo>
                    <a:pt x="250564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7976666" y="3055150"/>
              <a:ext cx="2505710" cy="1200785"/>
            </a:xfrm>
            <a:custGeom>
              <a:avLst/>
              <a:gdLst/>
              <a:ahLst/>
              <a:cxnLst/>
              <a:rect l="l" t="t" r="r" b="b"/>
              <a:pathLst>
                <a:path w="2505709" h="1200785">
                  <a:moveTo>
                    <a:pt x="0" y="1200327"/>
                  </a:moveTo>
                  <a:lnTo>
                    <a:pt x="2505646" y="1200327"/>
                  </a:lnTo>
                  <a:lnTo>
                    <a:pt x="2505646" y="0"/>
                  </a:lnTo>
                  <a:lnTo>
                    <a:pt x="0" y="0"/>
                  </a:lnTo>
                  <a:lnTo>
                    <a:pt x="0" y="1200327"/>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2801272" y="2517716"/>
            <a:ext cx="85725" cy="944880"/>
            <a:chOff x="2801272" y="2517716"/>
            <a:chExt cx="85725" cy="944880"/>
          </a:xfrm>
        </p:grpSpPr>
        <p:sp>
          <p:nvSpPr>
            <p:cNvPr id="19" name="object 19"/>
            <p:cNvSpPr/>
            <p:nvPr/>
          </p:nvSpPr>
          <p:spPr>
            <a:xfrm>
              <a:off x="2844129" y="2517716"/>
              <a:ext cx="0" cy="873125"/>
            </a:xfrm>
            <a:custGeom>
              <a:avLst/>
              <a:gdLst/>
              <a:ahLst/>
              <a:cxnLst/>
              <a:rect l="l" t="t" r="r" b="b"/>
              <a:pathLst>
                <a:path h="873125">
                  <a:moveTo>
                    <a:pt x="0" y="0"/>
                  </a:moveTo>
                  <a:lnTo>
                    <a:pt x="0" y="872934"/>
                  </a:lnTo>
                </a:path>
              </a:pathLst>
            </a:custGeom>
            <a:ln w="28575">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2801272" y="3376369"/>
              <a:ext cx="85725" cy="85725"/>
            </a:xfrm>
            <a:custGeom>
              <a:avLst/>
              <a:gdLst/>
              <a:ahLst/>
              <a:cxnLst/>
              <a:rect l="l" t="t" r="r" b="b"/>
              <a:pathLst>
                <a:path w="85725" h="85725">
                  <a:moveTo>
                    <a:pt x="85725" y="0"/>
                  </a:moveTo>
                  <a:lnTo>
                    <a:pt x="0" y="0"/>
                  </a:lnTo>
                  <a:lnTo>
                    <a:pt x="42862" y="85725"/>
                  </a:lnTo>
                  <a:lnTo>
                    <a:pt x="8572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p:nvPr/>
        </p:nvSpPr>
        <p:spPr>
          <a:xfrm>
            <a:off x="2247139" y="2175561"/>
            <a:ext cx="117919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10" normalizeH="0" baseline="0" noProof="0" dirty="0">
                <a:ln>
                  <a:noFill/>
                </a:ln>
                <a:solidFill>
                  <a:sysClr val="windowText" lastClr="000000"/>
                </a:solidFill>
                <a:effectLst/>
                <a:uLnTx/>
                <a:uFillTx/>
                <a:latin typeface="Calibri"/>
                <a:cs typeface="Calibri"/>
              </a:rPr>
              <a:t>Leukapheresis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txBox="1"/>
          <p:nvPr/>
        </p:nvSpPr>
        <p:spPr>
          <a:xfrm>
            <a:off x="683414" y="4800993"/>
            <a:ext cx="10185400" cy="1445895"/>
          </a:xfrm>
          <a:prstGeom prst="rect">
            <a:avLst/>
          </a:prstGeom>
        </p:spPr>
        <p:txBody>
          <a:bodyPr vert="horz" wrap="square" lIns="0" tIns="192405" rIns="0" bIns="0" rtlCol="0">
            <a:spAutoFit/>
          </a:bodyPr>
          <a:lstStyle/>
          <a:p>
            <a:pPr marL="354965" marR="0" lvl="0" indent="-342265" defTabSz="914400" eaLnBrk="1" fontAlgn="auto" latinLnBrk="0" hangingPunct="1">
              <a:lnSpc>
                <a:spcPct val="100000"/>
              </a:lnSpc>
              <a:spcBef>
                <a:spcPts val="1515"/>
              </a:spcBef>
              <a:spcAft>
                <a:spcPts val="0"/>
              </a:spcAft>
              <a:buClrTx/>
              <a:buSzTx/>
              <a:buFont typeface="Wingdings"/>
              <a:buChar char=""/>
              <a:tabLst>
                <a:tab pos="35496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Primary</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objectives</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lang="en-US" sz="2400" b="0" i="0" u="none" strike="noStrike" kern="0" cap="none" spc="0" normalizeH="0" baseline="0" noProof="0" dirty="0">
                <a:ln>
                  <a:noFill/>
                </a:ln>
                <a:solidFill>
                  <a:sysClr val="windowText" lastClr="000000"/>
                </a:solidFill>
                <a:effectLst/>
                <a:uLnTx/>
                <a:uFillTx/>
                <a:latin typeface="Calibri"/>
                <a:cs typeface="Calibri"/>
              </a:rPr>
              <a:t>Overall response rate</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2016</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IMWG</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criteria</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355600" marR="5080" lvl="0" indent="-342900" defTabSz="914400" eaLnBrk="1" fontAlgn="auto" latinLnBrk="0" hangingPunct="1">
              <a:lnSpc>
                <a:spcPts val="2590"/>
              </a:lnSpc>
              <a:spcBef>
                <a:spcPts val="1745"/>
              </a:spcBef>
              <a:spcAft>
                <a:spcPts val="0"/>
              </a:spcAft>
              <a:buClrTx/>
              <a:buSzTx/>
              <a:buFont typeface="Wingdings"/>
              <a:buChar char=""/>
              <a:tabLst>
                <a:tab pos="355600"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Secondary</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objectives</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sCR/CR</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rate,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ORR</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lang="en-US" sz="2400" b="0" i="0" u="none" strike="noStrike" kern="0" cap="none" spc="0" normalizeH="0" baseline="0" noProof="0" dirty="0">
                <a:ln>
                  <a:noFill/>
                </a:ln>
                <a:solidFill>
                  <a:sysClr val="windowText" lastClr="000000"/>
                </a:solidFill>
                <a:effectLst/>
                <a:uLnTx/>
                <a:uFillTx/>
                <a:latin typeface="Calibri"/>
                <a:cs typeface="Calibri"/>
              </a:rPr>
              <a:t>for</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pts</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with</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3</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t>
            </a:r>
            <a:r>
              <a:rPr kumimoji="0" lang="en-US" sz="2400" b="0" i="0" u="none" strike="noStrike" kern="0" cap="none" spc="0" normalizeH="0" baseline="0" noProof="0" dirty="0">
                <a:ln>
                  <a:noFill/>
                </a:ln>
                <a:solidFill>
                  <a:sysClr val="windowText" lastClr="000000"/>
                </a:solidFill>
                <a:effectLst/>
                <a:uLnTx/>
                <a:uFillTx/>
                <a:latin typeface="Calibri"/>
                <a:cs typeface="Calibri"/>
              </a:rPr>
              <a:t>rior </a:t>
            </a:r>
            <a:r>
              <a:rPr kumimoji="0" sz="2400" b="0" i="0" u="none" strike="noStrike" kern="0" cap="none" spc="0" normalizeH="0" baseline="0" noProof="0" dirty="0">
                <a:ln>
                  <a:noFill/>
                </a:ln>
                <a:solidFill>
                  <a:sysClr val="windowText" lastClr="000000"/>
                </a:solidFill>
                <a:effectLst/>
                <a:uLnTx/>
                <a:uFillTx/>
                <a:latin typeface="Calibri"/>
                <a:cs typeface="Calibri"/>
              </a:rPr>
              <a:t>LOT,</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PFS,</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OS,</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DoR,</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20" normalizeH="0" baseline="0" noProof="0" dirty="0">
                <a:ln>
                  <a:noFill/>
                </a:ln>
                <a:solidFill>
                  <a:sysClr val="windowText" lastClr="000000"/>
                </a:solidFill>
                <a:effectLst/>
                <a:uLnTx/>
                <a:uFillTx/>
                <a:latin typeface="Calibri"/>
                <a:cs typeface="Calibri"/>
              </a:rPr>
              <a:t>VGPR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rate,</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MRD,</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HRQoL,</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safety</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3" name="object 23"/>
          <p:cNvSpPr txBox="1"/>
          <p:nvPr/>
        </p:nvSpPr>
        <p:spPr>
          <a:xfrm>
            <a:off x="10695628" y="2731431"/>
            <a:ext cx="1056005" cy="1854200"/>
          </a:xfrm>
          <a:prstGeom prst="rect">
            <a:avLst/>
          </a:prstGeom>
        </p:spPr>
        <p:txBody>
          <a:bodyPr vert="horz" wrap="square" lIns="0" tIns="12065" rIns="0" bIns="0" rtlCol="0">
            <a:spAutoFit/>
          </a:bodyPr>
          <a:lstStyle/>
          <a:p>
            <a:pPr marL="12700" marR="5080" lvl="0" indent="121285" algn="just"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Response </a:t>
            </a:r>
            <a:r>
              <a:rPr kumimoji="0" sz="1600" b="0" i="0" u="none" strike="noStrike" kern="0" cap="none" spc="0" normalizeH="0" baseline="0" noProof="0" dirty="0">
                <a:ln>
                  <a:noFill/>
                </a:ln>
                <a:solidFill>
                  <a:sysClr val="windowText" lastClr="000000"/>
                </a:solidFill>
                <a:effectLst/>
                <a:uLnTx/>
                <a:uFillTx/>
                <a:latin typeface="Calibri"/>
                <a:cs typeface="Calibri"/>
              </a:rPr>
              <a:t>and</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safety assessments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89230" marR="0" lvl="0" indent="0" algn="just"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≤24</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mo;</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99060" marR="92075" lvl="0" indent="0" algn="ctr" defTabSz="914400" eaLnBrk="1" fontAlgn="auto" latinLnBrk="0" hangingPunct="1">
              <a:lnSpc>
                <a:spcPct val="100000"/>
              </a:lnSpc>
              <a:spcBef>
                <a:spcPts val="96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Long-</a:t>
            </a:r>
            <a:r>
              <a:rPr kumimoji="0" sz="1600" b="0" i="0" u="none" strike="noStrike" kern="0" cap="none" spc="-20" normalizeH="0" baseline="0" noProof="0" dirty="0">
                <a:ln>
                  <a:noFill/>
                </a:ln>
                <a:solidFill>
                  <a:sysClr val="windowText" lastClr="000000"/>
                </a:solidFill>
                <a:effectLst/>
                <a:uLnTx/>
                <a:uFillTx/>
                <a:latin typeface="Calibri"/>
                <a:cs typeface="Calibri"/>
              </a:rPr>
              <a:t>term </a:t>
            </a:r>
            <a:r>
              <a:rPr kumimoji="0" sz="1600" b="0" i="0" u="none" strike="noStrike" kern="0" cap="none" spc="-10" normalizeH="0" baseline="0" noProof="0" dirty="0">
                <a:ln>
                  <a:noFill/>
                </a:ln>
                <a:solidFill>
                  <a:sysClr val="windowText" lastClr="000000"/>
                </a:solidFill>
                <a:effectLst/>
                <a:uLnTx/>
                <a:uFillTx/>
                <a:latin typeface="Calibri"/>
                <a:cs typeface="Calibri"/>
              </a:rPr>
              <a:t>safety </a:t>
            </a:r>
            <a:r>
              <a:rPr kumimoji="0" sz="1600" b="0" i="0" u="none" strike="noStrike" kern="0" cap="none" spc="-20" normalizeH="0" baseline="0" noProof="0" dirty="0">
                <a:ln>
                  <a:noFill/>
                </a:ln>
                <a:solidFill>
                  <a:sysClr val="windowText" lastClr="000000"/>
                </a:solidFill>
                <a:effectLst/>
                <a:uLnTx/>
                <a:uFillTx/>
                <a:latin typeface="Calibri"/>
                <a:cs typeface="Calibri"/>
              </a:rPr>
              <a:t>follow-</a:t>
            </a:r>
            <a:r>
              <a:rPr kumimoji="0" sz="1600" b="0" i="0" u="none" strike="noStrike" kern="0" cap="none" spc="-25" normalizeH="0" baseline="0" noProof="0" dirty="0">
                <a:ln>
                  <a:noFill/>
                </a:ln>
                <a:solidFill>
                  <a:sysClr val="windowText" lastClr="000000"/>
                </a:solidFill>
                <a:effectLst/>
                <a:uLnTx/>
                <a:uFillTx/>
                <a:latin typeface="Calibri"/>
                <a:cs typeface="Calibri"/>
              </a:rPr>
              <a:t>up</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24" name="object 24"/>
          <p:cNvGrpSpPr/>
          <p:nvPr/>
        </p:nvGrpSpPr>
        <p:grpSpPr>
          <a:xfrm>
            <a:off x="10509522" y="3612446"/>
            <a:ext cx="228600" cy="85725"/>
            <a:chOff x="10509522" y="3612446"/>
            <a:chExt cx="228600" cy="85725"/>
          </a:xfrm>
        </p:grpSpPr>
        <p:sp>
          <p:nvSpPr>
            <p:cNvPr id="25" name="object 25"/>
            <p:cNvSpPr/>
            <p:nvPr/>
          </p:nvSpPr>
          <p:spPr>
            <a:xfrm>
              <a:off x="10509522" y="3655312"/>
              <a:ext cx="157480" cy="0"/>
            </a:xfrm>
            <a:custGeom>
              <a:avLst/>
              <a:gdLst/>
              <a:ahLst/>
              <a:cxnLst/>
              <a:rect l="l" t="t" r="r" b="b"/>
              <a:pathLst>
                <a:path w="157479">
                  <a:moveTo>
                    <a:pt x="0" y="0"/>
                  </a:moveTo>
                  <a:lnTo>
                    <a:pt x="1571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0652398" y="3612446"/>
              <a:ext cx="85725" cy="85725"/>
            </a:xfrm>
            <a:custGeom>
              <a:avLst/>
              <a:gdLst/>
              <a:ahLst/>
              <a:cxnLst/>
              <a:rect l="l" t="t" r="r" b="b"/>
              <a:pathLst>
                <a:path w="85725" h="85725">
                  <a:moveTo>
                    <a:pt x="0" y="0"/>
                  </a:moveTo>
                  <a:lnTo>
                    <a:pt x="0" y="85724"/>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 name="object 27"/>
          <p:cNvGrpSpPr/>
          <p:nvPr/>
        </p:nvGrpSpPr>
        <p:grpSpPr>
          <a:xfrm>
            <a:off x="3741238" y="2643193"/>
            <a:ext cx="85725" cy="365760"/>
            <a:chOff x="3741238" y="2643193"/>
            <a:chExt cx="85725" cy="365760"/>
          </a:xfrm>
        </p:grpSpPr>
        <p:sp>
          <p:nvSpPr>
            <p:cNvPr id="28" name="object 28"/>
            <p:cNvSpPr/>
            <p:nvPr/>
          </p:nvSpPr>
          <p:spPr>
            <a:xfrm>
              <a:off x="3784095" y="2643193"/>
              <a:ext cx="0" cy="294640"/>
            </a:xfrm>
            <a:custGeom>
              <a:avLst/>
              <a:gdLst/>
              <a:ahLst/>
              <a:cxnLst/>
              <a:rect l="l" t="t" r="r" b="b"/>
              <a:pathLst>
                <a:path h="294639">
                  <a:moveTo>
                    <a:pt x="0" y="0"/>
                  </a:moveTo>
                  <a:lnTo>
                    <a:pt x="0" y="294322"/>
                  </a:lnTo>
                </a:path>
              </a:pathLst>
            </a:custGeom>
            <a:ln w="28575">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3741238" y="2923230"/>
              <a:ext cx="85725" cy="85725"/>
            </a:xfrm>
            <a:custGeom>
              <a:avLst/>
              <a:gdLst/>
              <a:ahLst/>
              <a:cxnLst/>
              <a:rect l="l" t="t" r="r" b="b"/>
              <a:pathLst>
                <a:path w="85725" h="85725">
                  <a:moveTo>
                    <a:pt x="85725" y="0"/>
                  </a:moveTo>
                  <a:lnTo>
                    <a:pt x="0" y="0"/>
                  </a:lnTo>
                  <a:lnTo>
                    <a:pt x="42862" y="85725"/>
                  </a:lnTo>
                  <a:lnTo>
                    <a:pt x="8572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3596325" y="2328335"/>
            <a:ext cx="201358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20" normalizeH="0" baseline="0" noProof="0" dirty="0">
                <a:ln>
                  <a:noFill/>
                </a:ln>
                <a:solidFill>
                  <a:sysClr val="windowText" lastClr="000000"/>
                </a:solidFill>
                <a:effectLst/>
                <a:uLnTx/>
                <a:uFillTx/>
                <a:latin typeface="Calibri"/>
                <a:cs typeface="Calibri"/>
              </a:rPr>
              <a:t>Anito-</a:t>
            </a:r>
            <a:r>
              <a:rPr kumimoji="0" sz="1600" b="0" i="1" u="none" strike="noStrike" kern="0" cap="none" spc="0" normalizeH="0" baseline="0" noProof="0" dirty="0">
                <a:ln>
                  <a:noFill/>
                </a:ln>
                <a:solidFill>
                  <a:sysClr val="windowText" lastClr="000000"/>
                </a:solidFill>
                <a:effectLst/>
                <a:uLnTx/>
                <a:uFillTx/>
                <a:latin typeface="Calibri"/>
                <a:cs typeface="Calibri"/>
              </a:rPr>
              <a:t>cel</a:t>
            </a:r>
            <a:r>
              <a:rPr kumimoji="0" sz="1600" b="0" i="1" u="none" strike="noStrike" kern="0" cap="none" spc="35" normalizeH="0" baseline="0" noProof="0" dirty="0">
                <a:ln>
                  <a:noFill/>
                </a:ln>
                <a:solidFill>
                  <a:sysClr val="windowText" lastClr="000000"/>
                </a:solidFill>
                <a:effectLst/>
                <a:uLnTx/>
                <a:uFillTx/>
                <a:latin typeface="Calibri"/>
                <a:cs typeface="Calibri"/>
              </a:rPr>
              <a:t> </a:t>
            </a:r>
            <a:r>
              <a:rPr kumimoji="0" sz="1600" b="0" i="1" u="none" strike="noStrike" kern="0" cap="none" spc="-10" normalizeH="0" baseline="0" noProof="0" dirty="0">
                <a:ln>
                  <a:noFill/>
                </a:ln>
                <a:solidFill>
                  <a:sysClr val="windowText" lastClr="000000"/>
                </a:solidFill>
                <a:effectLst/>
                <a:uLnTx/>
                <a:uFillTx/>
                <a:latin typeface="Calibri"/>
                <a:cs typeface="Calibri"/>
              </a:rPr>
              <a:t>manufacturing</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1" name="object 31"/>
          <p:cNvSpPr txBox="1"/>
          <p:nvPr/>
        </p:nvSpPr>
        <p:spPr>
          <a:xfrm>
            <a:off x="491491" y="6453571"/>
            <a:ext cx="199390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0" normalizeH="0" baseline="0" noProof="0" dirty="0">
                <a:ln>
                  <a:noFill/>
                </a:ln>
                <a:solidFill>
                  <a:srgbClr val="455560"/>
                </a:solidFill>
                <a:effectLst/>
                <a:uLnTx/>
                <a:uFillTx/>
                <a:latin typeface="Calibri"/>
                <a:cs typeface="Calibri"/>
              </a:rPr>
              <a:t>Freeman.</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2024.</a:t>
            </a:r>
            <a:r>
              <a:rPr kumimoji="0" sz="1200" b="0" i="0" u="none" strike="noStrike" kern="0" cap="none" spc="-1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t>
            </a:r>
            <a:r>
              <a:rPr kumimoji="0" sz="1200" b="0" i="0" u="none" strike="noStrike" kern="0" cap="none" spc="-30"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1031.</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2" name="TextBox 31">
            <a:extLst>
              <a:ext uri="{FF2B5EF4-FFF2-40B4-BE49-F238E27FC236}">
                <a16:creationId xmlns:a16="http://schemas.microsoft.com/office/drawing/2014/main" id="{9082EAC7-D8A1-FC1A-7061-8322D4283C20}"/>
              </a:ext>
            </a:extLst>
          </p:cNvPr>
          <p:cNvSpPr txBox="1"/>
          <p:nvPr/>
        </p:nvSpPr>
        <p:spPr>
          <a:xfrm>
            <a:off x="7992690" y="3066871"/>
            <a:ext cx="2563120" cy="1200329"/>
          </a:xfrm>
          <a:prstGeom prst="rect">
            <a:avLst/>
          </a:prstGeom>
          <a:noFill/>
        </p:spPr>
        <p:txBody>
          <a:bodyPr wrap="square">
            <a:spAutoFit/>
          </a:bodyPr>
          <a:lstStyle/>
          <a:p>
            <a:pPr marL="9271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10" normalizeH="0" baseline="0" noProof="0" dirty="0" err="1">
                <a:ln>
                  <a:noFill/>
                </a:ln>
                <a:solidFill>
                  <a:prstClr val="white"/>
                </a:solidFill>
                <a:effectLst/>
                <a:uLnTx/>
                <a:uFillTx/>
                <a:latin typeface="Calibri"/>
                <a:cs typeface="Calibri"/>
              </a:rPr>
              <a:t>Anitocabtagene</a:t>
            </a:r>
            <a:endParaRPr kumimoji="0" lang="en-US" sz="1800" b="1" i="0" u="none" strike="noStrike" kern="0" cap="none" spc="-10" normalizeH="0" baseline="0" noProof="0" dirty="0">
              <a:ln>
                <a:noFill/>
              </a:ln>
              <a:solidFill>
                <a:prstClr val="white"/>
              </a:solidFill>
              <a:effectLst/>
              <a:uLnTx/>
              <a:uFillTx/>
              <a:latin typeface="Calibri"/>
              <a:cs typeface="Calibri"/>
            </a:endParaRPr>
          </a:p>
          <a:p>
            <a:pPr marL="9271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10" normalizeH="0" baseline="0" noProof="0" dirty="0" err="1">
                <a:ln>
                  <a:noFill/>
                </a:ln>
                <a:solidFill>
                  <a:prstClr val="white"/>
                </a:solidFill>
                <a:effectLst/>
                <a:uLnTx/>
                <a:uFillTx/>
                <a:latin typeface="Calibri"/>
                <a:cs typeface="Calibri"/>
              </a:rPr>
              <a:t>autoleucel</a:t>
            </a:r>
            <a:r>
              <a:rPr kumimoji="0" lang="en-US" sz="1800" b="1" i="0" u="none" strike="noStrike" kern="0" cap="none" spc="-10" normalizeH="0" baseline="0" noProof="0" dirty="0">
                <a:ln>
                  <a:noFill/>
                </a:ln>
                <a:solidFill>
                  <a:prstClr val="white"/>
                </a:solidFill>
                <a:effectLst/>
                <a:uLnTx/>
                <a:uFillTx/>
                <a:latin typeface="Calibri"/>
                <a:cs typeface="Calibri"/>
              </a:rPr>
              <a:t> infusion</a:t>
            </a:r>
          </a:p>
          <a:p>
            <a:pPr marL="9271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prstClr val="white"/>
                </a:solidFill>
                <a:effectLst/>
                <a:uLnTx/>
                <a:uFillTx/>
                <a:latin typeface="Calibri"/>
                <a:cs typeface="Calibri"/>
              </a:rPr>
              <a:t>Target dose: 115 x10</a:t>
            </a:r>
            <a:r>
              <a:rPr kumimoji="0" lang="en-US" sz="1800" b="0" i="0" u="none" strike="noStrike" kern="0" cap="none" spc="-10" normalizeH="0" baseline="30000" noProof="0" dirty="0">
                <a:ln>
                  <a:noFill/>
                </a:ln>
                <a:solidFill>
                  <a:prstClr val="white"/>
                </a:solidFill>
                <a:effectLst/>
                <a:uLnTx/>
                <a:uFillTx/>
                <a:latin typeface="Calibri"/>
                <a:cs typeface="Calibri"/>
              </a:rPr>
              <a:t>6 </a:t>
            </a:r>
          </a:p>
          <a:p>
            <a:pPr marL="9271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prstClr val="white"/>
                </a:solidFill>
                <a:effectLst/>
                <a:uLnTx/>
                <a:uFillTx/>
                <a:latin typeface="Calibri"/>
                <a:cs typeface="Calibri"/>
              </a:rPr>
              <a:t>Day 0</a:t>
            </a:r>
            <a:endParaRPr kumimoji="0" lang="en-US" sz="1800" b="0" i="0" u="none" strike="noStrike" kern="0" cap="none" spc="0" normalizeH="0" baseline="0" noProof="0" dirty="0">
              <a:ln>
                <a:noFill/>
              </a:ln>
              <a:solidFill>
                <a:prstClr val="white"/>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0041" y="1052741"/>
            <a:ext cx="10803458" cy="5363169"/>
          </a:xfrm>
          <a:prstGeom prst="rect">
            <a:avLst/>
          </a:prstGeom>
        </p:spPr>
      </p:pic>
      <p:sp>
        <p:nvSpPr>
          <p:cNvPr id="3" name="object 3" descr="$PPTXTitle"/>
          <p:cNvSpPr txBox="1">
            <a:spLocks noGrp="1"/>
          </p:cNvSpPr>
          <p:nvPr>
            <p:ph type="title"/>
          </p:nvPr>
        </p:nvSpPr>
        <p:spPr>
          <a:xfrm>
            <a:off x="407214" y="186380"/>
            <a:ext cx="10857230" cy="796620"/>
          </a:xfrm>
          <a:prstGeom prst="rect">
            <a:avLst/>
          </a:prstGeom>
        </p:spPr>
        <p:txBody>
          <a:bodyPr vert="horz" wrap="square" lIns="0" tIns="331716" rIns="0" bIns="0" rtlCol="0">
            <a:spAutoFit/>
          </a:bodyPr>
          <a:lstStyle/>
          <a:p>
            <a:pPr marL="2404110">
              <a:lnSpc>
                <a:spcPct val="100000"/>
              </a:lnSpc>
              <a:spcBef>
                <a:spcPts val="100"/>
              </a:spcBef>
            </a:pPr>
            <a:r>
              <a:rPr spc="-20" dirty="0">
                <a:solidFill>
                  <a:schemeClr val="tx2">
                    <a:lumMod val="75000"/>
                  </a:schemeClr>
                </a:solidFill>
              </a:rPr>
              <a:t>iMMagine-</a:t>
            </a:r>
            <a:r>
              <a:rPr dirty="0">
                <a:solidFill>
                  <a:schemeClr val="tx2">
                    <a:lumMod val="75000"/>
                  </a:schemeClr>
                </a:solidFill>
              </a:rPr>
              <a:t>1:</a:t>
            </a:r>
            <a:r>
              <a:rPr spc="-25" dirty="0">
                <a:solidFill>
                  <a:schemeClr val="tx2">
                    <a:lumMod val="75000"/>
                  </a:schemeClr>
                </a:solidFill>
              </a:rPr>
              <a:t> </a:t>
            </a:r>
            <a:r>
              <a:rPr dirty="0">
                <a:solidFill>
                  <a:schemeClr val="tx2">
                    <a:lumMod val="75000"/>
                  </a:schemeClr>
                </a:solidFill>
              </a:rPr>
              <a:t>ORR</a:t>
            </a:r>
            <a:r>
              <a:rPr spc="-30" dirty="0">
                <a:solidFill>
                  <a:schemeClr val="tx2">
                    <a:lumMod val="75000"/>
                  </a:schemeClr>
                </a:solidFill>
              </a:rPr>
              <a:t> </a:t>
            </a:r>
            <a:r>
              <a:rPr dirty="0">
                <a:solidFill>
                  <a:schemeClr val="tx2">
                    <a:lumMod val="75000"/>
                  </a:schemeClr>
                </a:solidFill>
              </a:rPr>
              <a:t>and</a:t>
            </a:r>
            <a:r>
              <a:rPr spc="-10" dirty="0">
                <a:solidFill>
                  <a:schemeClr val="tx2">
                    <a:lumMod val="75000"/>
                  </a:schemeClr>
                </a:solidFill>
              </a:rPr>
              <a:t> </a:t>
            </a:r>
            <a:r>
              <a:rPr dirty="0">
                <a:solidFill>
                  <a:schemeClr val="tx2">
                    <a:lumMod val="75000"/>
                  </a:schemeClr>
                </a:solidFill>
              </a:rPr>
              <a:t>Depth</a:t>
            </a:r>
            <a:r>
              <a:rPr spc="-20" dirty="0">
                <a:solidFill>
                  <a:schemeClr val="tx2">
                    <a:lumMod val="75000"/>
                  </a:schemeClr>
                </a:solidFill>
              </a:rPr>
              <a:t> </a:t>
            </a:r>
            <a:r>
              <a:rPr dirty="0">
                <a:solidFill>
                  <a:schemeClr val="tx2">
                    <a:lumMod val="75000"/>
                  </a:schemeClr>
                </a:solidFill>
              </a:rPr>
              <a:t>of</a:t>
            </a:r>
            <a:r>
              <a:rPr spc="-20" dirty="0">
                <a:solidFill>
                  <a:schemeClr val="tx2">
                    <a:lumMod val="75000"/>
                  </a:schemeClr>
                </a:solidFill>
              </a:rPr>
              <a:t> </a:t>
            </a:r>
            <a:r>
              <a:rPr spc="-10" dirty="0">
                <a:solidFill>
                  <a:schemeClr val="tx2">
                    <a:lumMod val="75000"/>
                  </a:schemeClr>
                </a:solidFill>
              </a:rPr>
              <a:t>Response</a:t>
            </a:r>
          </a:p>
        </p:txBody>
      </p:sp>
      <p:sp>
        <p:nvSpPr>
          <p:cNvPr id="4" name="object 4"/>
          <p:cNvSpPr txBox="1"/>
          <p:nvPr/>
        </p:nvSpPr>
        <p:spPr>
          <a:xfrm>
            <a:off x="491491" y="6453571"/>
            <a:ext cx="212534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0" normalizeH="0" baseline="0" noProof="0" dirty="0">
                <a:ln>
                  <a:noFill/>
                </a:ln>
                <a:solidFill>
                  <a:srgbClr val="455560"/>
                </a:solidFill>
                <a:effectLst/>
                <a:uLnTx/>
                <a:uFillTx/>
                <a:latin typeface="Calibri"/>
                <a:cs typeface="Calibri"/>
              </a:rPr>
              <a:t>Patel</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et</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al.</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2025;</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Abstract</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25" normalizeH="0" baseline="0" noProof="0" dirty="0">
                <a:ln>
                  <a:noFill/>
                </a:ln>
                <a:solidFill>
                  <a:srgbClr val="455560"/>
                </a:solidFill>
                <a:effectLst/>
                <a:uLnTx/>
                <a:uFillTx/>
                <a:latin typeface="Calibri"/>
                <a:cs typeface="Calibri"/>
              </a:rPr>
              <a:t>256</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1491" y="6415471"/>
            <a:ext cx="272859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dirty="0">
                <a:ln>
                  <a:noFill/>
                </a:ln>
                <a:solidFill>
                  <a:srgbClr val="455560"/>
                </a:solidFill>
                <a:effectLst/>
                <a:uLnTx/>
                <a:uFillTx/>
                <a:latin typeface="Calibri"/>
                <a:cs typeface="Calibri"/>
              </a:rPr>
              <a:t>Rodriguez-</a:t>
            </a:r>
            <a:r>
              <a:rPr kumimoji="0" sz="1200" b="0" i="0" u="none" strike="noStrike" kern="0" cap="none" spc="-20" normalizeH="0" baseline="0" noProof="0" dirty="0">
                <a:ln>
                  <a:noFill/>
                </a:ln>
                <a:solidFill>
                  <a:srgbClr val="455560"/>
                </a:solidFill>
                <a:effectLst/>
                <a:uLnTx/>
                <a:uFillTx/>
                <a:latin typeface="Calibri"/>
                <a:cs typeface="Calibri"/>
              </a:rPr>
              <a:t>Otero</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P</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et</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al.</a:t>
            </a:r>
            <a:r>
              <a:rPr kumimoji="0" sz="1200" b="0" i="0" u="none" strike="noStrike" kern="0" cap="none" spc="-2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Blood</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Cancer</a:t>
            </a:r>
            <a:r>
              <a:rPr kumimoji="0" sz="1200" b="0" i="0" u="none" strike="noStrike" kern="0" cap="none" spc="-2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J</a:t>
            </a:r>
            <a:r>
              <a:rPr kumimoji="0" sz="1200" b="0" i="0" u="none" strike="noStrike" kern="0" cap="none" spc="-20" normalizeH="0" baseline="0" noProof="0" dirty="0">
                <a:ln>
                  <a:noFill/>
                </a:ln>
                <a:solidFill>
                  <a:srgbClr val="455560"/>
                </a:solidFill>
                <a:effectLst/>
                <a:uLnTx/>
                <a:uFillTx/>
                <a:latin typeface="Calibri"/>
                <a:cs typeface="Calibri"/>
              </a:rPr>
              <a:t> 2024</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4" y="186380"/>
            <a:ext cx="10857230" cy="796620"/>
          </a:xfrm>
          <a:prstGeom prst="rect">
            <a:avLst/>
          </a:prstGeom>
        </p:spPr>
        <p:txBody>
          <a:bodyPr vert="horz" wrap="square" lIns="0" tIns="331716" rIns="0" bIns="0" rtlCol="0">
            <a:spAutoFit/>
          </a:bodyPr>
          <a:lstStyle/>
          <a:p>
            <a:pPr marL="9525" algn="ctr">
              <a:lnSpc>
                <a:spcPct val="100000"/>
              </a:lnSpc>
              <a:spcBef>
                <a:spcPts val="100"/>
              </a:spcBef>
            </a:pPr>
            <a:r>
              <a:rPr dirty="0" err="1">
                <a:solidFill>
                  <a:schemeClr val="tx2">
                    <a:lumMod val="75000"/>
                  </a:schemeClr>
                </a:solidFill>
              </a:rPr>
              <a:t>Arlocabtagene</a:t>
            </a:r>
            <a:r>
              <a:rPr spc="-60" dirty="0">
                <a:solidFill>
                  <a:schemeClr val="tx2">
                    <a:lumMod val="75000"/>
                  </a:schemeClr>
                </a:solidFill>
              </a:rPr>
              <a:t> </a:t>
            </a:r>
            <a:r>
              <a:rPr dirty="0" err="1">
                <a:solidFill>
                  <a:schemeClr val="tx2">
                    <a:lumMod val="75000"/>
                  </a:schemeClr>
                </a:solidFill>
              </a:rPr>
              <a:t>Autoleucel</a:t>
            </a:r>
            <a:r>
              <a:rPr lang="en-US" dirty="0">
                <a:solidFill>
                  <a:schemeClr val="tx2">
                    <a:lumMod val="75000"/>
                  </a:schemeClr>
                </a:solidFill>
              </a:rPr>
              <a:t> </a:t>
            </a:r>
            <a:r>
              <a:rPr dirty="0">
                <a:solidFill>
                  <a:schemeClr val="tx2">
                    <a:lumMod val="75000"/>
                  </a:schemeClr>
                </a:solidFill>
              </a:rPr>
              <a:t>for</a:t>
            </a:r>
            <a:r>
              <a:rPr spc="-65" dirty="0">
                <a:solidFill>
                  <a:schemeClr val="tx2">
                    <a:lumMod val="75000"/>
                  </a:schemeClr>
                </a:solidFill>
              </a:rPr>
              <a:t> </a:t>
            </a:r>
            <a:r>
              <a:rPr dirty="0">
                <a:solidFill>
                  <a:schemeClr val="tx2">
                    <a:lumMod val="75000"/>
                  </a:schemeClr>
                </a:solidFill>
              </a:rPr>
              <a:t>R/R</a:t>
            </a:r>
            <a:r>
              <a:rPr spc="-65" dirty="0">
                <a:solidFill>
                  <a:schemeClr val="tx2">
                    <a:lumMod val="75000"/>
                  </a:schemeClr>
                </a:solidFill>
              </a:rPr>
              <a:t> </a:t>
            </a:r>
            <a:r>
              <a:rPr dirty="0">
                <a:solidFill>
                  <a:schemeClr val="tx2">
                    <a:lumMod val="75000"/>
                  </a:schemeClr>
                </a:solidFill>
              </a:rPr>
              <a:t>MM:</a:t>
            </a:r>
            <a:r>
              <a:rPr spc="-75" dirty="0">
                <a:solidFill>
                  <a:schemeClr val="tx2">
                    <a:lumMod val="75000"/>
                  </a:schemeClr>
                </a:solidFill>
              </a:rPr>
              <a:t> </a:t>
            </a:r>
            <a:r>
              <a:rPr dirty="0">
                <a:solidFill>
                  <a:schemeClr val="tx2">
                    <a:lumMod val="75000"/>
                  </a:schemeClr>
                </a:solidFill>
              </a:rPr>
              <a:t>Study</a:t>
            </a:r>
            <a:r>
              <a:rPr spc="-60" dirty="0">
                <a:solidFill>
                  <a:schemeClr val="tx2">
                    <a:lumMod val="75000"/>
                  </a:schemeClr>
                </a:solidFill>
              </a:rPr>
              <a:t> </a:t>
            </a:r>
            <a:r>
              <a:rPr spc="-10" dirty="0">
                <a:solidFill>
                  <a:schemeClr val="tx2">
                    <a:lumMod val="75000"/>
                  </a:schemeClr>
                </a:solidFill>
              </a:rPr>
              <a:t>Design</a:t>
            </a:r>
          </a:p>
        </p:txBody>
      </p:sp>
      <p:sp>
        <p:nvSpPr>
          <p:cNvPr id="3" name="object 3"/>
          <p:cNvSpPr txBox="1"/>
          <p:nvPr/>
        </p:nvSpPr>
        <p:spPr>
          <a:xfrm>
            <a:off x="691034" y="1483583"/>
            <a:ext cx="8671560" cy="391160"/>
          </a:xfrm>
          <a:prstGeom prst="rect">
            <a:avLst/>
          </a:prstGeom>
        </p:spPr>
        <p:txBody>
          <a:bodyPr vert="horz" wrap="square" lIns="0" tIns="12700" rIns="0" bIns="0" rtlCol="0">
            <a:spAutoFit/>
          </a:bodyPr>
          <a:lstStyle/>
          <a:p>
            <a:pPr marL="302260" marR="0" lvl="0" indent="-289560" defTabSz="914400" eaLnBrk="1" fontAlgn="auto" latinLnBrk="0" hangingPunct="1">
              <a:lnSpc>
                <a:spcPct val="100000"/>
              </a:lnSpc>
              <a:spcBef>
                <a:spcPts val="100"/>
              </a:spcBef>
              <a:spcAft>
                <a:spcPts val="0"/>
              </a:spcAft>
              <a:buClrTx/>
              <a:buSzTx/>
              <a:buFont typeface="Arial"/>
              <a:buChar char="•"/>
              <a:tabLst>
                <a:tab pos="302260"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Multicenter,</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multicohort,</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open-</a:t>
            </a:r>
            <a:r>
              <a:rPr kumimoji="0" sz="2400" b="1" i="0" u="none" strike="noStrike" kern="0" cap="none" spc="0" normalizeH="0" baseline="0" noProof="0" dirty="0">
                <a:ln>
                  <a:noFill/>
                </a:ln>
                <a:solidFill>
                  <a:sysClr val="windowText" lastClr="000000"/>
                </a:solidFill>
                <a:effectLst/>
                <a:uLnTx/>
                <a:uFillTx/>
                <a:latin typeface="Calibri"/>
                <a:cs typeface="Calibri"/>
              </a:rPr>
              <a:t>label,</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first-</a:t>
            </a:r>
            <a:r>
              <a:rPr kumimoji="0" sz="2400" b="1" i="0" u="none" strike="noStrike" kern="0" cap="none" spc="-10" normalizeH="0" baseline="0" noProof="0" dirty="0">
                <a:ln>
                  <a:noFill/>
                </a:ln>
                <a:solidFill>
                  <a:sysClr val="windowText" lastClr="000000"/>
                </a:solidFill>
                <a:effectLst/>
                <a:uLnTx/>
                <a:uFillTx/>
                <a:latin typeface="Calibri"/>
                <a:cs typeface="Calibri"/>
              </a:rPr>
              <a:t>in-</a:t>
            </a:r>
            <a:r>
              <a:rPr kumimoji="0" sz="2400" b="1" i="0" u="none" strike="noStrike" kern="0" cap="none" spc="0" normalizeH="0" baseline="0" noProof="0" dirty="0">
                <a:ln>
                  <a:noFill/>
                </a:ln>
                <a:solidFill>
                  <a:sysClr val="windowText" lastClr="000000"/>
                </a:solidFill>
                <a:effectLst/>
                <a:uLnTx/>
                <a:uFillTx/>
                <a:latin typeface="Calibri"/>
                <a:cs typeface="Calibri"/>
              </a:rPr>
              <a:t>human</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lang="en-US" sz="2400" b="1" i="0" u="none" strike="noStrike" kern="0" cap="none" spc="-15" normalizeH="0" baseline="0" noProof="0" dirty="0">
                <a:ln>
                  <a:noFill/>
                </a:ln>
                <a:solidFill>
                  <a:sysClr val="windowText" lastClr="000000"/>
                </a:solidFill>
                <a:effectLst/>
                <a:uLnTx/>
                <a:uFillTx/>
                <a:latin typeface="Calibri"/>
                <a:cs typeface="Calibri"/>
              </a:rPr>
              <a:t>P</a:t>
            </a:r>
            <a:r>
              <a:rPr kumimoji="0" sz="2400" b="1" i="0" u="none" strike="noStrike" kern="0" cap="none" spc="0" normalizeH="0" baseline="0" noProof="0" dirty="0">
                <a:ln>
                  <a:noFill/>
                </a:ln>
                <a:solidFill>
                  <a:sysClr val="windowText" lastClr="000000"/>
                </a:solidFill>
                <a:effectLst/>
                <a:uLnTx/>
                <a:uFillTx/>
                <a:latin typeface="Calibri"/>
                <a:cs typeface="Calibri"/>
              </a:rPr>
              <a:t>hase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study</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 name="object 4"/>
          <p:cNvSpPr txBox="1"/>
          <p:nvPr/>
        </p:nvSpPr>
        <p:spPr>
          <a:xfrm>
            <a:off x="683414" y="5059677"/>
            <a:ext cx="8877300" cy="1116965"/>
          </a:xfrm>
          <a:prstGeom prst="rect">
            <a:avLst/>
          </a:prstGeom>
        </p:spPr>
        <p:txBody>
          <a:bodyPr vert="horz" wrap="square" lIns="0" tIns="192405" rIns="0" bIns="0" rtlCol="0">
            <a:spAutoFit/>
          </a:bodyPr>
          <a:lstStyle/>
          <a:p>
            <a:pPr marL="354965" marR="0" lvl="0" indent="-342265" defTabSz="914400" eaLnBrk="1" fontAlgn="auto" latinLnBrk="0" hangingPunct="1">
              <a:lnSpc>
                <a:spcPct val="100000"/>
              </a:lnSpc>
              <a:spcBef>
                <a:spcPts val="1515"/>
              </a:spcBef>
              <a:spcAft>
                <a:spcPts val="0"/>
              </a:spcAft>
              <a:buClrTx/>
              <a:buSzTx/>
              <a:buFont typeface="Wingdings"/>
              <a:buChar char=""/>
              <a:tabLst>
                <a:tab pos="35496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Primary</a:t>
            </a:r>
            <a:r>
              <a:rPr kumimoji="0" sz="2400" b="1" i="0" u="none" strike="noStrike" kern="0" cap="none" spc="-6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objectives</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safety</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tolerability</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(MTD/RP2D)</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1415"/>
              </a:spcBef>
              <a:spcAft>
                <a:spcPts val="0"/>
              </a:spcAft>
              <a:buClrTx/>
              <a:buSzTx/>
              <a:buFont typeface="Wingdings"/>
              <a:buChar char=""/>
              <a:tabLst>
                <a:tab pos="35496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Secondary</a:t>
            </a:r>
            <a:r>
              <a:rPr kumimoji="0" sz="2400" b="1"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objectives</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ORR,</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CRR,</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DoR,</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TTR</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by</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IMWG</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criteria,</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PFS,</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OS</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 name="object 5"/>
          <p:cNvSpPr txBox="1"/>
          <p:nvPr/>
        </p:nvSpPr>
        <p:spPr>
          <a:xfrm>
            <a:off x="267137" y="2503978"/>
            <a:ext cx="2354276" cy="2333331"/>
          </a:xfrm>
          <a:prstGeom prst="rect">
            <a:avLst/>
          </a:prstGeom>
        </p:spPr>
        <p:txBody>
          <a:bodyPr vert="horz" wrap="square" lIns="0" tIns="12065" rIns="0" bIns="0" rtlCol="0">
            <a:spAutoFit/>
          </a:bodyPr>
          <a:lstStyle/>
          <a:p>
            <a:pPr marL="12700" marR="5080" lvl="0" indent="1905" algn="ctr" defTabSz="914400" eaLnBrk="1" fontAlgn="auto" latinLnBrk="0" hangingPunct="1">
              <a:lnSpc>
                <a:spcPct val="100000"/>
              </a:lnSpc>
              <a:spcBef>
                <a:spcPts val="95"/>
              </a:spcBef>
              <a:spcAft>
                <a:spcPts val="0"/>
              </a:spcAft>
              <a:buClrTx/>
              <a:buSzTx/>
              <a:buFontTx/>
              <a:buNone/>
              <a:tabLst/>
              <a:defRPr/>
            </a:pPr>
            <a:r>
              <a:rPr kumimoji="0" lang="en-US" sz="1500" b="0" i="0" u="none" strike="noStrike" kern="0" cap="none" spc="-10" normalizeH="0" baseline="0" noProof="0" dirty="0">
                <a:ln>
                  <a:noFill/>
                </a:ln>
                <a:solidFill>
                  <a:sysClr val="windowText" lastClr="000000"/>
                </a:solidFill>
                <a:effectLst/>
                <a:uLnTx/>
                <a:uFillTx/>
                <a:latin typeface="Calibri"/>
                <a:cs typeface="Calibri"/>
              </a:rPr>
              <a:t>Patients aged ≥18 y; R/R MM with disease progression within 1 y of most recent regimen; ≥3 prior therapies, including a PI, </a:t>
            </a:r>
            <a:r>
              <a:rPr kumimoji="0" lang="en-US" sz="1500" b="0" i="0" u="none" strike="noStrike" kern="0" cap="none" spc="-10" normalizeH="0" baseline="0" noProof="0" dirty="0" err="1">
                <a:ln>
                  <a:noFill/>
                </a:ln>
                <a:solidFill>
                  <a:sysClr val="windowText" lastClr="000000"/>
                </a:solidFill>
                <a:effectLst/>
                <a:uLnTx/>
                <a:uFillTx/>
                <a:latin typeface="Calibri"/>
                <a:cs typeface="Calibri"/>
              </a:rPr>
              <a:t>IMiD</a:t>
            </a:r>
            <a:r>
              <a:rPr kumimoji="0" lang="en-US" sz="1500" b="0" i="0" u="none" strike="noStrike" kern="0" cap="none" spc="-10" normalizeH="0" baseline="0" noProof="0" dirty="0">
                <a:ln>
                  <a:noFill/>
                </a:ln>
                <a:solidFill>
                  <a:sysClr val="windowText" lastClr="000000"/>
                </a:solidFill>
                <a:effectLst/>
                <a:uLnTx/>
                <a:uFillTx/>
                <a:latin typeface="Calibri"/>
                <a:cs typeface="Calibri"/>
              </a:rPr>
              <a:t>, anti-CD38 agents and ASCT (if eligible); prior anti-BCMA agents allowed, including CAR T-cell therapies; ECOG PS 0-1 </a:t>
            </a:r>
          </a:p>
          <a:p>
            <a:pPr marL="12700" marR="5080" lvl="0" indent="1905" algn="ctr" defTabSz="914400" eaLnBrk="1" fontAlgn="auto" latinLnBrk="0" hangingPunct="1">
              <a:lnSpc>
                <a:spcPct val="100000"/>
              </a:lnSpc>
              <a:spcBef>
                <a:spcPts val="95"/>
              </a:spcBef>
              <a:spcAft>
                <a:spcPts val="0"/>
              </a:spcAft>
              <a:buClrTx/>
              <a:buSzTx/>
              <a:buFontTx/>
              <a:buNone/>
              <a:tabLst/>
              <a:defRPr/>
            </a:pPr>
            <a:r>
              <a:rPr kumimoji="0" lang="en-US" sz="1500" b="0" i="0" u="none" strike="noStrike" kern="0" cap="none" spc="-10" normalizeH="0" baseline="0" noProof="0" dirty="0">
                <a:ln>
                  <a:noFill/>
                </a:ln>
                <a:solidFill>
                  <a:sysClr val="windowText" lastClr="000000"/>
                </a:solidFill>
                <a:effectLst/>
                <a:uLnTx/>
                <a:uFillTx/>
                <a:latin typeface="Calibri"/>
                <a:cs typeface="Calibri"/>
              </a:rPr>
              <a:t>(N = 86)</a:t>
            </a:r>
            <a:endParaRPr kumimoji="0" sz="15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6" name="object 6"/>
          <p:cNvGrpSpPr/>
          <p:nvPr/>
        </p:nvGrpSpPr>
        <p:grpSpPr>
          <a:xfrm>
            <a:off x="5198615" y="3498229"/>
            <a:ext cx="457200" cy="85725"/>
            <a:chOff x="5198615" y="3498229"/>
            <a:chExt cx="457200" cy="85725"/>
          </a:xfrm>
        </p:grpSpPr>
        <p:sp>
          <p:nvSpPr>
            <p:cNvPr id="7" name="object 7"/>
            <p:cNvSpPr/>
            <p:nvPr/>
          </p:nvSpPr>
          <p:spPr>
            <a:xfrm>
              <a:off x="5198615" y="3541095"/>
              <a:ext cx="386080" cy="0"/>
            </a:xfrm>
            <a:custGeom>
              <a:avLst/>
              <a:gdLst/>
              <a:ahLst/>
              <a:cxnLst/>
              <a:rect l="l" t="t" r="r" b="b"/>
              <a:pathLst>
                <a:path w="386079">
                  <a:moveTo>
                    <a:pt x="0" y="0"/>
                  </a:moveTo>
                  <a:lnTo>
                    <a:pt x="3857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5570091" y="3498229"/>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3177070" y="3083890"/>
            <a:ext cx="1960245" cy="914400"/>
          </a:xfrm>
          <a:prstGeom prst="rect">
            <a:avLst/>
          </a:prstGeom>
          <a:solidFill>
            <a:srgbClr val="015873"/>
          </a:solidFill>
          <a:ln w="9525">
            <a:solidFill>
              <a:srgbClr val="000000"/>
            </a:solidFill>
          </a:ln>
        </p:spPr>
        <p:txBody>
          <a:bodyPr vert="horz" wrap="square" lIns="0" tIns="167640" rIns="0" bIns="0" rtlCol="0">
            <a:spAutoFit/>
          </a:bodyPr>
          <a:lstStyle/>
          <a:p>
            <a:pPr marL="233045" marR="142875" lvl="0" indent="-81280" defTabSz="914400" eaLnBrk="1" fontAlgn="auto" latinLnBrk="0" hangingPunct="1">
              <a:lnSpc>
                <a:spcPct val="100000"/>
              </a:lnSpc>
              <a:spcBef>
                <a:spcPts val="132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Optional</a:t>
            </a:r>
            <a:r>
              <a:rPr kumimoji="0" sz="1800" b="1" i="0" u="none" strike="noStrike" kern="0" cap="none" spc="-55"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bridging chemotherapy</a:t>
            </a:r>
            <a:r>
              <a:rPr kumimoji="0" sz="1800" b="0" i="0" u="none" strike="noStrike" kern="0" cap="none" spc="-10" normalizeH="0" baseline="0" noProof="0" dirty="0">
                <a:ln>
                  <a:noFill/>
                </a:ln>
                <a:solidFill>
                  <a:srgbClr val="FFFFFF"/>
                </a:solidFill>
                <a:effectLst/>
                <a:uLnTx/>
                <a:uFillTx/>
                <a:latin typeface="Calibri"/>
                <a:cs typeface="Calibri"/>
              </a:rPr>
              <a: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 name="object 10"/>
          <p:cNvGrpSpPr/>
          <p:nvPr/>
        </p:nvGrpSpPr>
        <p:grpSpPr>
          <a:xfrm>
            <a:off x="2677665" y="3498229"/>
            <a:ext cx="457200" cy="85725"/>
            <a:chOff x="2677665" y="3498229"/>
            <a:chExt cx="457200" cy="85725"/>
          </a:xfrm>
        </p:grpSpPr>
        <p:sp>
          <p:nvSpPr>
            <p:cNvPr id="11" name="object 11"/>
            <p:cNvSpPr/>
            <p:nvPr/>
          </p:nvSpPr>
          <p:spPr>
            <a:xfrm>
              <a:off x="2677665" y="3541095"/>
              <a:ext cx="386080" cy="0"/>
            </a:xfrm>
            <a:custGeom>
              <a:avLst/>
              <a:gdLst/>
              <a:ahLst/>
              <a:cxnLst/>
              <a:rect l="l" t="t" r="r" b="b"/>
              <a:pathLst>
                <a:path w="386080">
                  <a:moveTo>
                    <a:pt x="0" y="0"/>
                  </a:moveTo>
                  <a:lnTo>
                    <a:pt x="3857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049141" y="3498229"/>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5702287" y="3083890"/>
            <a:ext cx="1960245" cy="909955"/>
          </a:xfrm>
          <a:prstGeom prst="rect">
            <a:avLst/>
          </a:prstGeom>
          <a:solidFill>
            <a:srgbClr val="BFBFBF"/>
          </a:solidFill>
          <a:ln w="9525">
            <a:solidFill>
              <a:srgbClr val="000000"/>
            </a:solidFill>
          </a:ln>
        </p:spPr>
        <p:txBody>
          <a:bodyPr vert="horz" wrap="square" lIns="0" tIns="39370" rIns="0" bIns="0" rtlCol="0">
            <a:spAutoFit/>
          </a:bodyPr>
          <a:lstStyle/>
          <a:p>
            <a:pPr marL="0" marR="0" lvl="0" indent="0" defTabSz="914400" eaLnBrk="1" fontAlgn="auto" latinLnBrk="0" hangingPunct="1">
              <a:lnSpc>
                <a:spcPct val="100000"/>
              </a:lnSpc>
              <a:spcBef>
                <a:spcPts val="31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Times New Roman"/>
              <a:cs typeface="Times New Roman"/>
            </a:endParaRPr>
          </a:p>
          <a:p>
            <a:pPr marL="9271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Lymphodepletion†</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14" name="object 14"/>
          <p:cNvGrpSpPr/>
          <p:nvPr/>
        </p:nvGrpSpPr>
        <p:grpSpPr>
          <a:xfrm>
            <a:off x="2894954" y="2531625"/>
            <a:ext cx="85725" cy="760730"/>
            <a:chOff x="2894954" y="2531625"/>
            <a:chExt cx="85725" cy="760730"/>
          </a:xfrm>
        </p:grpSpPr>
        <p:sp>
          <p:nvSpPr>
            <p:cNvPr id="15" name="object 15"/>
            <p:cNvSpPr/>
            <p:nvPr/>
          </p:nvSpPr>
          <p:spPr>
            <a:xfrm>
              <a:off x="2937813" y="2531625"/>
              <a:ext cx="0" cy="689610"/>
            </a:xfrm>
            <a:custGeom>
              <a:avLst/>
              <a:gdLst/>
              <a:ahLst/>
              <a:cxnLst/>
              <a:rect l="l" t="t" r="r" b="b"/>
              <a:pathLst>
                <a:path h="689610">
                  <a:moveTo>
                    <a:pt x="0" y="0"/>
                  </a:moveTo>
                  <a:lnTo>
                    <a:pt x="0" y="689000"/>
                  </a:lnTo>
                </a:path>
              </a:pathLst>
            </a:custGeom>
            <a:ln w="28575">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2894954" y="3206343"/>
              <a:ext cx="85725" cy="85725"/>
            </a:xfrm>
            <a:custGeom>
              <a:avLst/>
              <a:gdLst/>
              <a:ahLst/>
              <a:cxnLst/>
              <a:rect l="l" t="t" r="r" b="b"/>
              <a:pathLst>
                <a:path w="85725" h="85725">
                  <a:moveTo>
                    <a:pt x="85725" y="0"/>
                  </a:moveTo>
                  <a:lnTo>
                    <a:pt x="0" y="0"/>
                  </a:lnTo>
                  <a:lnTo>
                    <a:pt x="42862" y="85725"/>
                  </a:lnTo>
                  <a:lnTo>
                    <a:pt x="8572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object 17"/>
          <p:cNvGrpSpPr/>
          <p:nvPr/>
        </p:nvGrpSpPr>
        <p:grpSpPr>
          <a:xfrm>
            <a:off x="7665556" y="2509649"/>
            <a:ext cx="3236868" cy="1498255"/>
            <a:chOff x="7665556" y="2509649"/>
            <a:chExt cx="3236868" cy="1498255"/>
          </a:xfrm>
        </p:grpSpPr>
        <p:sp>
          <p:nvSpPr>
            <p:cNvPr id="18" name="object 18"/>
            <p:cNvSpPr/>
            <p:nvPr/>
          </p:nvSpPr>
          <p:spPr>
            <a:xfrm>
              <a:off x="7665556" y="3541095"/>
              <a:ext cx="386080" cy="0"/>
            </a:xfrm>
            <a:custGeom>
              <a:avLst/>
              <a:gdLst/>
              <a:ahLst/>
              <a:cxnLst/>
              <a:rect l="l" t="t" r="r" b="b"/>
              <a:pathLst>
                <a:path w="386079">
                  <a:moveTo>
                    <a:pt x="0" y="0"/>
                  </a:moveTo>
                  <a:lnTo>
                    <a:pt x="3857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8037033" y="3498228"/>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8154962" y="3083979"/>
              <a:ext cx="2505710" cy="923925"/>
            </a:xfrm>
            <a:custGeom>
              <a:avLst/>
              <a:gdLst/>
              <a:ahLst/>
              <a:cxnLst/>
              <a:rect l="l" t="t" r="r" b="b"/>
              <a:pathLst>
                <a:path w="2505709" h="923925">
                  <a:moveTo>
                    <a:pt x="2505646" y="0"/>
                  </a:moveTo>
                  <a:lnTo>
                    <a:pt x="0" y="0"/>
                  </a:lnTo>
                  <a:lnTo>
                    <a:pt x="0" y="923328"/>
                  </a:lnTo>
                  <a:lnTo>
                    <a:pt x="2505646" y="923328"/>
                  </a:lnTo>
                  <a:lnTo>
                    <a:pt x="250564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endParaRPr>
            </a:p>
          </p:txBody>
        </p:sp>
        <p:sp>
          <p:nvSpPr>
            <p:cNvPr id="21" name="object 21"/>
            <p:cNvSpPr/>
            <p:nvPr/>
          </p:nvSpPr>
          <p:spPr>
            <a:xfrm>
              <a:off x="8154962" y="3083979"/>
              <a:ext cx="2505710" cy="923925"/>
            </a:xfrm>
            <a:custGeom>
              <a:avLst/>
              <a:gdLst/>
              <a:ahLst/>
              <a:cxnLst/>
              <a:rect l="l" t="t" r="r" b="b"/>
              <a:pathLst>
                <a:path w="2505709" h="923925">
                  <a:moveTo>
                    <a:pt x="0" y="923328"/>
                  </a:moveTo>
                  <a:lnTo>
                    <a:pt x="2505646" y="923328"/>
                  </a:lnTo>
                  <a:lnTo>
                    <a:pt x="2505646" y="0"/>
                  </a:lnTo>
                  <a:lnTo>
                    <a:pt x="0" y="0"/>
                  </a:lnTo>
                  <a:lnTo>
                    <a:pt x="0" y="923328"/>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7907432" y="2509649"/>
              <a:ext cx="0" cy="689610"/>
            </a:xfrm>
            <a:custGeom>
              <a:avLst/>
              <a:gdLst/>
              <a:ahLst/>
              <a:cxnLst/>
              <a:rect l="l" t="t" r="r" b="b"/>
              <a:pathLst>
                <a:path h="689610">
                  <a:moveTo>
                    <a:pt x="0" y="0"/>
                  </a:moveTo>
                  <a:lnTo>
                    <a:pt x="0" y="689000"/>
                  </a:lnTo>
                </a:path>
              </a:pathLst>
            </a:custGeom>
            <a:ln w="28575">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7864575" y="3184367"/>
              <a:ext cx="85725" cy="85725"/>
            </a:xfrm>
            <a:custGeom>
              <a:avLst/>
              <a:gdLst/>
              <a:ahLst/>
              <a:cxnLst/>
              <a:rect l="l" t="t" r="r" b="b"/>
              <a:pathLst>
                <a:path w="85725" h="85725">
                  <a:moveTo>
                    <a:pt x="85725" y="0"/>
                  </a:moveTo>
                  <a:lnTo>
                    <a:pt x="0" y="0"/>
                  </a:lnTo>
                  <a:lnTo>
                    <a:pt x="42862" y="85725"/>
                  </a:lnTo>
                  <a:lnTo>
                    <a:pt x="8572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10673821" y="3541095"/>
              <a:ext cx="157480" cy="0"/>
            </a:xfrm>
            <a:custGeom>
              <a:avLst/>
              <a:gdLst/>
              <a:ahLst/>
              <a:cxnLst/>
              <a:rect l="l" t="t" r="r" b="b"/>
              <a:pathLst>
                <a:path w="157479">
                  <a:moveTo>
                    <a:pt x="0" y="0"/>
                  </a:moveTo>
                  <a:lnTo>
                    <a:pt x="157162"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10816699" y="3498228"/>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0817367" y="2592368"/>
              <a:ext cx="0" cy="580390"/>
            </a:xfrm>
            <a:custGeom>
              <a:avLst/>
              <a:gdLst/>
              <a:ahLst/>
              <a:cxnLst/>
              <a:rect l="l" t="t" r="r" b="b"/>
              <a:pathLst>
                <a:path h="580389">
                  <a:moveTo>
                    <a:pt x="0" y="0"/>
                  </a:moveTo>
                  <a:lnTo>
                    <a:pt x="0" y="579780"/>
                  </a:lnTo>
                </a:path>
              </a:pathLst>
            </a:custGeom>
            <a:ln w="28575">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10774499" y="3157868"/>
              <a:ext cx="85725" cy="85725"/>
            </a:xfrm>
            <a:custGeom>
              <a:avLst/>
              <a:gdLst/>
              <a:ahLst/>
              <a:cxnLst/>
              <a:rect l="l" t="t" r="r" b="b"/>
              <a:pathLst>
                <a:path w="85725" h="85725">
                  <a:moveTo>
                    <a:pt x="85725" y="0"/>
                  </a:moveTo>
                  <a:lnTo>
                    <a:pt x="0" y="0"/>
                  </a:lnTo>
                  <a:lnTo>
                    <a:pt x="42862" y="85725"/>
                  </a:lnTo>
                  <a:lnTo>
                    <a:pt x="8572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2357509" y="2199386"/>
            <a:ext cx="117919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10" normalizeH="0" baseline="0" noProof="0" dirty="0">
                <a:ln>
                  <a:noFill/>
                </a:ln>
                <a:solidFill>
                  <a:sysClr val="windowText" lastClr="000000"/>
                </a:solidFill>
                <a:effectLst/>
                <a:uLnTx/>
                <a:uFillTx/>
                <a:latin typeface="Calibri"/>
                <a:cs typeface="Calibri"/>
              </a:rPr>
              <a:t>Leukapheresis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3" name="object 33"/>
          <p:cNvSpPr txBox="1"/>
          <p:nvPr/>
        </p:nvSpPr>
        <p:spPr>
          <a:xfrm>
            <a:off x="491491" y="6453571"/>
            <a:ext cx="15652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dirty="0">
                <a:ln>
                  <a:noFill/>
                </a:ln>
                <a:solidFill>
                  <a:srgbClr val="455560"/>
                </a:solidFill>
                <a:effectLst/>
                <a:uLnTx/>
                <a:uFillTx/>
                <a:latin typeface="Calibri"/>
                <a:cs typeface="Calibri"/>
              </a:rPr>
              <a:t>Bal.</a:t>
            </a:r>
            <a:r>
              <a:rPr kumimoji="0" sz="1200" b="0" i="0" u="none" strike="noStrike" kern="0" cap="none" spc="-4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2024.</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922.</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29" name="object 29"/>
          <p:cNvSpPr txBox="1"/>
          <p:nvPr/>
        </p:nvSpPr>
        <p:spPr>
          <a:xfrm>
            <a:off x="3250747" y="4116986"/>
            <a:ext cx="7345045" cy="7569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*If</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needed</a:t>
            </a:r>
            <a:r>
              <a:rPr kumimoji="0" sz="1200" b="0" i="0" u="none" strike="noStrike" kern="0" cap="none" spc="-5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for</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disease</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control;</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limited</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to</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≤28</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days</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and</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stopped</a:t>
            </a:r>
            <a:r>
              <a:rPr kumimoji="0" sz="1200" b="0" i="0" u="none" strike="noStrike" kern="0" cap="none" spc="-4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≥19</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days</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before</a:t>
            </a:r>
            <a:r>
              <a:rPr kumimoji="0" sz="1200" b="0" i="0" u="none" strike="noStrike" kern="0" cap="none" spc="-4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infusion.</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Calibri"/>
                <a:cs typeface="Calibri"/>
              </a:rPr>
              <a:t>†Patients</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in</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2</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cohorts</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who</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had</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received</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≥3</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prior</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therapies</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PI,</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IMiD,</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anti-</a:t>
            </a:r>
            <a:r>
              <a:rPr kumimoji="0" sz="1200" b="0" i="0" u="none" strike="noStrike" kern="0" cap="none" spc="0" normalizeH="0" baseline="0" noProof="0" dirty="0">
                <a:ln>
                  <a:noFill/>
                </a:ln>
                <a:solidFill>
                  <a:sysClr val="windowText" lastClr="000000"/>
                </a:solidFill>
                <a:effectLst/>
                <a:uLnTx/>
                <a:uFillTx/>
                <a:latin typeface="Calibri"/>
                <a:cs typeface="Calibri"/>
              </a:rPr>
              <a:t>CD38</a:t>
            </a:r>
            <a:r>
              <a:rPr kumimoji="0" sz="1200" b="0" i="0" u="none" strike="noStrike" kern="0" cap="none" spc="-4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therapy</a:t>
            </a:r>
            <a:r>
              <a:rPr kumimoji="0" sz="1200" b="0" i="0" u="none" strike="noStrike" kern="0" cap="none" spc="-4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and</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20" normalizeH="0" baseline="0" noProof="0" dirty="0">
                <a:ln>
                  <a:noFill/>
                </a:ln>
                <a:solidFill>
                  <a:sysClr val="windowText" lastClr="000000"/>
                </a:solidFill>
                <a:effectLst/>
                <a:uLnTx/>
                <a:uFillTx/>
                <a:latin typeface="Calibri"/>
                <a:cs typeface="Calibri"/>
              </a:rPr>
              <a:t>ASCT,</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if eligible)</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received </a:t>
            </a:r>
            <a:r>
              <a:rPr kumimoji="0" sz="1200" b="0" i="0" u="none" strike="noStrike" kern="0" cap="none" spc="0" normalizeH="0" baseline="0" noProof="0" dirty="0">
                <a:ln>
                  <a:noFill/>
                </a:ln>
                <a:solidFill>
                  <a:sysClr val="windowText" lastClr="000000"/>
                </a:solidFill>
                <a:effectLst/>
                <a:uLnTx/>
                <a:uFillTx/>
                <a:latin typeface="Calibri"/>
                <a:cs typeface="Calibri"/>
              </a:rPr>
              <a:t>either</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fludarabine</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cyclophosphamide</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or</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bendamustine.</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Patients</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in</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1</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cohort</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who</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had</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received</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1-3</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prior</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therapies</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25" normalizeH="0" baseline="0" noProof="0" dirty="0">
                <a:ln>
                  <a:noFill/>
                </a:ln>
                <a:solidFill>
                  <a:sysClr val="windowText" lastClr="000000"/>
                </a:solidFill>
                <a:effectLst/>
                <a:uLnTx/>
                <a:uFillTx/>
                <a:latin typeface="Calibri"/>
                <a:cs typeface="Calibri"/>
              </a:rPr>
              <a:t>(a </a:t>
            </a:r>
            <a:r>
              <a:rPr kumimoji="0" sz="1200" b="0" i="0" u="none" strike="noStrike" kern="0" cap="none" spc="0" normalizeH="0" baseline="0" noProof="0" dirty="0">
                <a:ln>
                  <a:noFill/>
                </a:ln>
                <a:solidFill>
                  <a:sysClr val="windowText" lastClr="000000"/>
                </a:solidFill>
                <a:effectLst/>
                <a:uLnTx/>
                <a:uFillTx/>
                <a:latin typeface="Calibri"/>
                <a:cs typeface="Calibri"/>
              </a:rPr>
              <a:t>PI,</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IMiD and</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20" normalizeH="0" baseline="0" noProof="0" dirty="0">
                <a:ln>
                  <a:noFill/>
                </a:ln>
                <a:solidFill>
                  <a:sysClr val="windowText" lastClr="000000"/>
                </a:solidFill>
                <a:effectLst/>
                <a:uLnTx/>
                <a:uFillTx/>
                <a:latin typeface="Calibri"/>
                <a:cs typeface="Calibri"/>
              </a:rPr>
              <a:t>ASCT,</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if</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eligible)</a:t>
            </a:r>
            <a:r>
              <a:rPr kumimoji="0" sz="1200" b="0" i="0" u="none" strike="noStrike" kern="0" cap="none" spc="-10" normalizeH="0" baseline="0" noProof="0" dirty="0">
                <a:ln>
                  <a:noFill/>
                </a:ln>
                <a:solidFill>
                  <a:sysClr val="windowText" lastClr="000000"/>
                </a:solidFill>
                <a:effectLst/>
                <a:uLnTx/>
                <a:uFillTx/>
                <a:latin typeface="Calibri"/>
                <a:cs typeface="Calibri"/>
              </a:rPr>
              <a:t> received fludarabine</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cyclophosphamide.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0" name="object 30"/>
          <p:cNvSpPr txBox="1"/>
          <p:nvPr/>
        </p:nvSpPr>
        <p:spPr>
          <a:xfrm>
            <a:off x="7181987" y="2177409"/>
            <a:ext cx="140525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0" normalizeH="0" baseline="0" noProof="0" dirty="0">
                <a:ln>
                  <a:noFill/>
                </a:ln>
                <a:solidFill>
                  <a:sysClr val="windowText" lastClr="000000"/>
                </a:solidFill>
                <a:effectLst/>
                <a:uLnTx/>
                <a:uFillTx/>
                <a:latin typeface="Calibri"/>
                <a:cs typeface="Calibri"/>
              </a:rPr>
              <a:t>Day</a:t>
            </a:r>
            <a:r>
              <a:rPr kumimoji="0" sz="1600" b="0" i="1" u="none" strike="noStrike" kern="0" cap="none" spc="-5" normalizeH="0" baseline="0" noProof="0" dirty="0">
                <a:ln>
                  <a:noFill/>
                </a:ln>
                <a:solidFill>
                  <a:sysClr val="windowText" lastClr="000000"/>
                </a:solidFill>
                <a:effectLst/>
                <a:uLnTx/>
                <a:uFillTx/>
                <a:latin typeface="Calibri"/>
                <a:cs typeface="Calibri"/>
              </a:rPr>
              <a:t> </a:t>
            </a:r>
            <a:r>
              <a:rPr kumimoji="0" sz="1600" b="0" i="1" u="none" strike="noStrike" kern="0" cap="none" spc="0" normalizeH="0" baseline="0" noProof="0" dirty="0">
                <a:ln>
                  <a:noFill/>
                </a:ln>
                <a:solidFill>
                  <a:sysClr val="windowText" lastClr="000000"/>
                </a:solidFill>
                <a:effectLst/>
                <a:uLnTx/>
                <a:uFillTx/>
                <a:latin typeface="Calibri"/>
                <a:cs typeface="Calibri"/>
              </a:rPr>
              <a:t>1</a:t>
            </a:r>
            <a:r>
              <a:rPr kumimoji="0" sz="1600" b="0" i="1" u="none" strike="noStrike" kern="0" cap="none" spc="-15" normalizeH="0" baseline="0" noProof="0" dirty="0">
                <a:ln>
                  <a:noFill/>
                </a:ln>
                <a:solidFill>
                  <a:sysClr val="windowText" lastClr="000000"/>
                </a:solidFill>
                <a:effectLst/>
                <a:uLnTx/>
                <a:uFillTx/>
                <a:latin typeface="Calibri"/>
                <a:cs typeface="Calibri"/>
              </a:rPr>
              <a:t> </a:t>
            </a:r>
            <a:r>
              <a:rPr kumimoji="0" sz="1600" b="0" i="1" u="none" strike="noStrike" kern="0" cap="none" spc="0" normalizeH="0" baseline="0" noProof="0" dirty="0">
                <a:ln>
                  <a:noFill/>
                </a:ln>
                <a:solidFill>
                  <a:sysClr val="windowText" lastClr="000000"/>
                </a:solidFill>
                <a:effectLst/>
                <a:uLnTx/>
                <a:uFillTx/>
                <a:latin typeface="Calibri"/>
                <a:cs typeface="Calibri"/>
              </a:rPr>
              <a:t>of</a:t>
            </a:r>
            <a:r>
              <a:rPr kumimoji="0" sz="1600" b="0" i="1" u="none" strike="noStrike" kern="0" cap="none" spc="-15" normalizeH="0" baseline="0" noProof="0" dirty="0">
                <a:ln>
                  <a:noFill/>
                </a:ln>
                <a:solidFill>
                  <a:sysClr val="windowText" lastClr="000000"/>
                </a:solidFill>
                <a:effectLst/>
                <a:uLnTx/>
                <a:uFillTx/>
                <a:latin typeface="Calibri"/>
                <a:cs typeface="Calibri"/>
              </a:rPr>
              <a:t> </a:t>
            </a:r>
            <a:r>
              <a:rPr kumimoji="0" sz="1600" b="0" i="1" u="none" strike="noStrike" kern="0" cap="none" spc="-10" normalizeH="0" baseline="0" noProof="0" dirty="0">
                <a:ln>
                  <a:noFill/>
                </a:ln>
                <a:solidFill>
                  <a:sysClr val="windowText" lastClr="000000"/>
                </a:solidFill>
                <a:effectLst/>
                <a:uLnTx/>
                <a:uFillTx/>
                <a:latin typeface="Calibri"/>
                <a:cs typeface="Calibri"/>
              </a:rPr>
              <a:t>infusion</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1" name="object 31"/>
          <p:cNvSpPr txBox="1"/>
          <p:nvPr/>
        </p:nvSpPr>
        <p:spPr>
          <a:xfrm>
            <a:off x="10958341" y="3142020"/>
            <a:ext cx="810260" cy="756920"/>
          </a:xfrm>
          <a:prstGeom prst="rect">
            <a:avLst/>
          </a:prstGeom>
        </p:spPr>
        <p:txBody>
          <a:bodyPr vert="horz" wrap="square" lIns="0" tIns="12065" rIns="0" bIns="0" rtlCol="0">
            <a:spAutoFit/>
          </a:bodyPr>
          <a:lstStyle/>
          <a:p>
            <a:pPr marL="12700" marR="5080" lvl="0" indent="124460" algn="just"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24-</a:t>
            </a:r>
            <a:r>
              <a:rPr kumimoji="0" sz="1600" b="0" i="0" u="none" strike="noStrike" kern="0" cap="none" spc="-35" normalizeH="0" baseline="0" noProof="0" dirty="0">
                <a:ln>
                  <a:noFill/>
                </a:ln>
                <a:solidFill>
                  <a:sysClr val="windowText" lastClr="000000"/>
                </a:solidFill>
                <a:effectLst/>
                <a:uLnTx/>
                <a:uFillTx/>
                <a:latin typeface="Calibri"/>
                <a:cs typeface="Calibri"/>
              </a:rPr>
              <a:t>mo </a:t>
            </a:r>
            <a:r>
              <a:rPr kumimoji="0" sz="1600" b="0" i="0" u="none" strike="noStrike" kern="0" cap="none" spc="-10" normalizeH="0" baseline="0" noProof="0" dirty="0">
                <a:ln>
                  <a:noFill/>
                </a:ln>
                <a:solidFill>
                  <a:sysClr val="windowText" lastClr="000000"/>
                </a:solidFill>
                <a:effectLst/>
                <a:uLnTx/>
                <a:uFillTx/>
                <a:latin typeface="Calibri"/>
                <a:cs typeface="Calibri"/>
              </a:rPr>
              <a:t>post-</a:t>
            </a:r>
            <a:r>
              <a:rPr kumimoji="0" sz="1600" b="0" i="0" u="none" strike="noStrike" kern="0" cap="none" spc="-25" normalizeH="0" baseline="0" noProof="0" dirty="0">
                <a:ln>
                  <a:noFill/>
                </a:ln>
                <a:solidFill>
                  <a:sysClr val="windowText" lastClr="000000"/>
                </a:solidFill>
                <a:effectLst/>
                <a:uLnTx/>
                <a:uFillTx/>
                <a:latin typeface="Calibri"/>
                <a:cs typeface="Calibri"/>
              </a:rPr>
              <a:t>tx </a:t>
            </a:r>
            <a:r>
              <a:rPr kumimoji="0" sz="1600" b="0" i="0" u="none" strike="noStrike" kern="0" cap="none" spc="-20" normalizeH="0" baseline="0" noProof="0" dirty="0">
                <a:ln>
                  <a:noFill/>
                </a:ln>
                <a:solidFill>
                  <a:sysClr val="windowText" lastClr="000000"/>
                </a:solidFill>
                <a:effectLst/>
                <a:uLnTx/>
                <a:uFillTx/>
                <a:latin typeface="Calibri"/>
                <a:cs typeface="Calibri"/>
              </a:rPr>
              <a:t>follow-</a:t>
            </a:r>
            <a:r>
              <a:rPr kumimoji="0" sz="1600" b="0" i="0" u="none" strike="noStrike" kern="0" cap="none" spc="-25" normalizeH="0" baseline="0" noProof="0" dirty="0">
                <a:ln>
                  <a:noFill/>
                </a:ln>
                <a:solidFill>
                  <a:sysClr val="windowText" lastClr="000000"/>
                </a:solidFill>
                <a:effectLst/>
                <a:uLnTx/>
                <a:uFillTx/>
                <a:latin typeface="Calibri"/>
                <a:cs typeface="Calibri"/>
              </a:rPr>
              <a:t>up</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2" name="object 32"/>
          <p:cNvSpPr txBox="1"/>
          <p:nvPr/>
        </p:nvSpPr>
        <p:spPr>
          <a:xfrm>
            <a:off x="9996977" y="2028422"/>
            <a:ext cx="1640839" cy="513080"/>
          </a:xfrm>
          <a:prstGeom prst="rect">
            <a:avLst/>
          </a:prstGeom>
        </p:spPr>
        <p:txBody>
          <a:bodyPr vert="horz" wrap="square" lIns="0" tIns="12065" rIns="0" bIns="0" rtlCol="0">
            <a:spAutoFit/>
          </a:bodyPr>
          <a:lstStyle/>
          <a:p>
            <a:pPr marL="346075" marR="5080" lvl="0" indent="-33401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0" normalizeH="0" baseline="0" noProof="0" dirty="0">
                <a:ln>
                  <a:noFill/>
                </a:ln>
                <a:solidFill>
                  <a:sysClr val="windowText" lastClr="000000"/>
                </a:solidFill>
                <a:effectLst/>
                <a:uLnTx/>
                <a:uFillTx/>
                <a:latin typeface="Calibri"/>
                <a:cs typeface="Calibri"/>
              </a:rPr>
              <a:t>Day</a:t>
            </a:r>
            <a:r>
              <a:rPr kumimoji="0" sz="1600" b="0" i="1" u="none" strike="noStrike" kern="0" cap="none" spc="-15" normalizeH="0" baseline="0" noProof="0" dirty="0">
                <a:ln>
                  <a:noFill/>
                </a:ln>
                <a:solidFill>
                  <a:sysClr val="windowText" lastClr="000000"/>
                </a:solidFill>
                <a:effectLst/>
                <a:uLnTx/>
                <a:uFillTx/>
                <a:latin typeface="Calibri"/>
                <a:cs typeface="Calibri"/>
              </a:rPr>
              <a:t> </a:t>
            </a:r>
            <a:r>
              <a:rPr kumimoji="0" sz="1600" b="0" i="1" u="none" strike="noStrike" kern="0" cap="none" spc="0" normalizeH="0" baseline="0" noProof="0" dirty="0">
                <a:ln>
                  <a:noFill/>
                </a:ln>
                <a:solidFill>
                  <a:sysClr val="windowText" lastClr="000000"/>
                </a:solidFill>
                <a:effectLst/>
                <a:uLnTx/>
                <a:uFillTx/>
                <a:latin typeface="Calibri"/>
                <a:cs typeface="Calibri"/>
              </a:rPr>
              <a:t>29:</a:t>
            </a:r>
            <a:r>
              <a:rPr kumimoji="0" sz="1600" b="0" i="1" u="none" strike="noStrike" kern="0" cap="none" spc="-15" normalizeH="0" baseline="0" noProof="0" dirty="0">
                <a:ln>
                  <a:noFill/>
                </a:ln>
                <a:solidFill>
                  <a:sysClr val="windowText" lastClr="000000"/>
                </a:solidFill>
                <a:effectLst/>
                <a:uLnTx/>
                <a:uFillTx/>
                <a:latin typeface="Calibri"/>
                <a:cs typeface="Calibri"/>
              </a:rPr>
              <a:t> </a:t>
            </a:r>
            <a:r>
              <a:rPr kumimoji="0" sz="1600" b="0" i="1" u="none" strike="noStrike" kern="0" cap="none" spc="0" normalizeH="0" baseline="0" noProof="0" dirty="0">
                <a:ln>
                  <a:noFill/>
                </a:ln>
                <a:solidFill>
                  <a:sysClr val="windowText" lastClr="000000"/>
                </a:solidFill>
                <a:effectLst/>
                <a:uLnTx/>
                <a:uFillTx/>
                <a:latin typeface="Calibri"/>
                <a:cs typeface="Calibri"/>
              </a:rPr>
              <a:t>first</a:t>
            </a:r>
            <a:r>
              <a:rPr kumimoji="0" sz="1600" b="0" i="1" u="none" strike="noStrike" kern="0" cap="none" spc="-50" normalizeH="0" baseline="0" noProof="0" dirty="0">
                <a:ln>
                  <a:noFill/>
                </a:ln>
                <a:solidFill>
                  <a:sysClr val="windowText" lastClr="000000"/>
                </a:solidFill>
                <a:effectLst/>
                <a:uLnTx/>
                <a:uFillTx/>
                <a:latin typeface="Calibri"/>
                <a:cs typeface="Calibri"/>
              </a:rPr>
              <a:t> </a:t>
            </a:r>
            <a:r>
              <a:rPr kumimoji="0" sz="1600" b="0" i="1" u="none" strike="noStrike" kern="0" cap="none" spc="-10" normalizeH="0" baseline="0" noProof="0" dirty="0">
                <a:ln>
                  <a:noFill/>
                </a:ln>
                <a:solidFill>
                  <a:sysClr val="windowText" lastClr="000000"/>
                </a:solidFill>
                <a:effectLst/>
                <a:uLnTx/>
                <a:uFillTx/>
                <a:latin typeface="Calibri"/>
                <a:cs typeface="Calibri"/>
              </a:rPr>
              <a:t>post-</a:t>
            </a:r>
            <a:r>
              <a:rPr kumimoji="0" sz="1600" b="0" i="1" u="none" strike="noStrike" kern="0" cap="none" spc="-25" normalizeH="0" baseline="0" noProof="0" dirty="0">
                <a:ln>
                  <a:noFill/>
                </a:ln>
                <a:solidFill>
                  <a:sysClr val="windowText" lastClr="000000"/>
                </a:solidFill>
                <a:effectLst/>
                <a:uLnTx/>
                <a:uFillTx/>
                <a:latin typeface="Calibri"/>
                <a:cs typeface="Calibri"/>
              </a:rPr>
              <a:t>tx </a:t>
            </a:r>
            <a:r>
              <a:rPr kumimoji="0" sz="1600" b="0" i="1" u="none" strike="noStrike" kern="0" cap="none" spc="-10" normalizeH="0" baseline="0" noProof="0" dirty="0">
                <a:ln>
                  <a:noFill/>
                </a:ln>
                <a:solidFill>
                  <a:sysClr val="windowText" lastClr="000000"/>
                </a:solidFill>
                <a:effectLst/>
                <a:uLnTx/>
                <a:uFillTx/>
                <a:latin typeface="Calibri"/>
                <a:cs typeface="Calibri"/>
              </a:rPr>
              <a:t>assessment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7" name="TextBox 36">
            <a:extLst>
              <a:ext uri="{FF2B5EF4-FFF2-40B4-BE49-F238E27FC236}">
                <a16:creationId xmlns:a16="http://schemas.microsoft.com/office/drawing/2014/main" id="{F6E9069F-C0F3-9DC2-6956-54B5EC174B93}"/>
              </a:ext>
            </a:extLst>
          </p:cNvPr>
          <p:cNvSpPr txBox="1"/>
          <p:nvPr/>
        </p:nvSpPr>
        <p:spPr>
          <a:xfrm>
            <a:off x="6361131" y="3077202"/>
            <a:ext cx="6093372" cy="923330"/>
          </a:xfrm>
          <a:prstGeom prst="rect">
            <a:avLst/>
          </a:prstGeom>
          <a:no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Arlo-cel single infusion</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25 - 450 x 10</a:t>
            </a:r>
            <a:r>
              <a:rPr kumimoji="0" lang="fr-FR" sz="1800" b="0" i="0" u="none" strike="noStrike" kern="1200" cap="none" spc="0" normalizeH="0" baseline="30000" noProof="0" dirty="0">
                <a:ln>
                  <a:noFill/>
                </a:ln>
                <a:solidFill>
                  <a:prstClr val="white"/>
                </a:solidFill>
                <a:effectLst/>
                <a:uLnTx/>
                <a:uFillTx/>
                <a:latin typeface="Calibri" panose="020F0502020204030204" pitchFamily="34" charset="0"/>
                <a:ea typeface="+mn-ea"/>
                <a:cs typeface="Arial" charset="0"/>
              </a:rPr>
              <a:t>6</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RP2D: 150 x 10</a:t>
            </a:r>
            <a:r>
              <a:rPr kumimoji="0" 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Arial" charset="0"/>
              </a:rPr>
              <a:t>6</a:t>
            </a:r>
            <a:endParaRPr kumimoji="0" lang="en-US"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4" y="186380"/>
            <a:ext cx="10857230" cy="692495"/>
          </a:xfrm>
          <a:prstGeom prst="rect">
            <a:avLst/>
          </a:prstGeom>
        </p:spPr>
        <p:txBody>
          <a:bodyPr vert="horz" wrap="square" lIns="0" tIns="228598" rIns="0" bIns="0" rtlCol="0">
            <a:spAutoFit/>
          </a:bodyPr>
          <a:lstStyle/>
          <a:p>
            <a:pPr marL="2414905">
              <a:lnSpc>
                <a:spcPct val="100000"/>
              </a:lnSpc>
              <a:spcBef>
                <a:spcPts val="100"/>
              </a:spcBef>
            </a:pPr>
            <a:r>
              <a:rPr spc="-10" dirty="0">
                <a:solidFill>
                  <a:schemeClr val="tx2">
                    <a:lumMod val="75000"/>
                  </a:schemeClr>
                </a:solidFill>
              </a:rPr>
              <a:t>Arlo-</a:t>
            </a:r>
            <a:r>
              <a:rPr dirty="0">
                <a:solidFill>
                  <a:schemeClr val="tx2">
                    <a:lumMod val="75000"/>
                  </a:schemeClr>
                </a:solidFill>
              </a:rPr>
              <a:t>cel</a:t>
            </a:r>
            <a:r>
              <a:rPr spc="-60" dirty="0">
                <a:solidFill>
                  <a:schemeClr val="tx2">
                    <a:lumMod val="75000"/>
                  </a:schemeClr>
                </a:solidFill>
              </a:rPr>
              <a:t> </a:t>
            </a:r>
            <a:r>
              <a:rPr dirty="0">
                <a:solidFill>
                  <a:schemeClr val="tx2">
                    <a:lumMod val="75000"/>
                  </a:schemeClr>
                </a:solidFill>
              </a:rPr>
              <a:t>for</a:t>
            </a:r>
            <a:r>
              <a:rPr spc="-35" dirty="0">
                <a:solidFill>
                  <a:schemeClr val="tx2">
                    <a:lumMod val="75000"/>
                  </a:schemeClr>
                </a:solidFill>
              </a:rPr>
              <a:t> </a:t>
            </a:r>
            <a:r>
              <a:rPr dirty="0">
                <a:solidFill>
                  <a:schemeClr val="tx2">
                    <a:lumMod val="75000"/>
                  </a:schemeClr>
                </a:solidFill>
              </a:rPr>
              <a:t>R/R</a:t>
            </a:r>
            <a:r>
              <a:rPr spc="-40" dirty="0">
                <a:solidFill>
                  <a:schemeClr val="tx2">
                    <a:lumMod val="75000"/>
                  </a:schemeClr>
                </a:solidFill>
              </a:rPr>
              <a:t> </a:t>
            </a:r>
            <a:r>
              <a:rPr dirty="0">
                <a:solidFill>
                  <a:schemeClr val="tx2">
                    <a:lumMod val="75000"/>
                  </a:schemeClr>
                </a:solidFill>
              </a:rPr>
              <a:t>MM:</a:t>
            </a:r>
            <a:r>
              <a:rPr spc="-50" dirty="0">
                <a:solidFill>
                  <a:schemeClr val="tx2">
                    <a:lumMod val="75000"/>
                  </a:schemeClr>
                </a:solidFill>
              </a:rPr>
              <a:t> </a:t>
            </a:r>
            <a:r>
              <a:rPr dirty="0">
                <a:solidFill>
                  <a:schemeClr val="tx2">
                    <a:lumMod val="75000"/>
                  </a:schemeClr>
                </a:solidFill>
              </a:rPr>
              <a:t>Extended</a:t>
            </a:r>
            <a:r>
              <a:rPr spc="-45" dirty="0">
                <a:solidFill>
                  <a:schemeClr val="tx2">
                    <a:lumMod val="75000"/>
                  </a:schemeClr>
                </a:solidFill>
              </a:rPr>
              <a:t> </a:t>
            </a:r>
            <a:r>
              <a:rPr spc="-10" dirty="0">
                <a:solidFill>
                  <a:schemeClr val="tx2">
                    <a:lumMod val="75000"/>
                  </a:schemeClr>
                </a:solidFill>
              </a:rPr>
              <a:t>Follow-</a:t>
            </a:r>
            <a:r>
              <a:rPr spc="-25" dirty="0">
                <a:solidFill>
                  <a:schemeClr val="tx2">
                    <a:lumMod val="75000"/>
                  </a:schemeClr>
                </a:solidFill>
              </a:rPr>
              <a:t>up</a:t>
            </a:r>
          </a:p>
        </p:txBody>
      </p:sp>
      <p:graphicFrame>
        <p:nvGraphicFramePr>
          <p:cNvPr id="3" name="object 3"/>
          <p:cNvGraphicFramePr>
            <a:graphicFrameLocks noGrp="1"/>
          </p:cNvGraphicFramePr>
          <p:nvPr/>
        </p:nvGraphicFramePr>
        <p:xfrm>
          <a:off x="581479" y="4291448"/>
          <a:ext cx="5271770" cy="2011680"/>
        </p:xfrm>
        <a:graphic>
          <a:graphicData uri="http://schemas.openxmlformats.org/drawingml/2006/table">
            <a:tbl>
              <a:tblPr firstRow="1" bandRow="1">
                <a:tableStyleId>{2D5ABB26-0587-4C30-8999-92F81FD0307C}</a:tableStyleId>
              </a:tblPr>
              <a:tblGrid>
                <a:gridCol w="3003550">
                  <a:extLst>
                    <a:ext uri="{9D8B030D-6E8A-4147-A177-3AD203B41FA5}">
                      <a16:colId xmlns:a16="http://schemas.microsoft.com/office/drawing/2014/main" val="20000"/>
                    </a:ext>
                  </a:extLst>
                </a:gridCol>
                <a:gridCol w="2268220">
                  <a:extLst>
                    <a:ext uri="{9D8B030D-6E8A-4147-A177-3AD203B41FA5}">
                      <a16:colId xmlns:a16="http://schemas.microsoft.com/office/drawing/2014/main" val="20001"/>
                    </a:ext>
                  </a:extLst>
                </a:gridCol>
              </a:tblGrid>
              <a:tr h="640080">
                <a:tc>
                  <a:txBody>
                    <a:bodyPr/>
                    <a:lstStyle/>
                    <a:p>
                      <a:pPr marL="121285">
                        <a:lnSpc>
                          <a:spcPct val="100000"/>
                        </a:lnSpc>
                        <a:spcBef>
                          <a:spcPts val="1320"/>
                        </a:spcBef>
                      </a:pPr>
                      <a:r>
                        <a:rPr sz="1800" b="1" spc="-10" dirty="0">
                          <a:latin typeface="Calibri"/>
                          <a:cs typeface="Calibri"/>
                        </a:rPr>
                        <a:t>Response</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801370" marR="262255" indent="-534035">
                        <a:lnSpc>
                          <a:spcPct val="100000"/>
                        </a:lnSpc>
                        <a:spcBef>
                          <a:spcPts val="240"/>
                        </a:spcBef>
                      </a:pPr>
                      <a:r>
                        <a:rPr sz="1800" b="1" spc="-10" dirty="0">
                          <a:latin typeface="Calibri"/>
                          <a:cs typeface="Calibri"/>
                        </a:rPr>
                        <a:t>Evaluable</a:t>
                      </a:r>
                      <a:r>
                        <a:rPr sz="1800" b="1" spc="-25" dirty="0">
                          <a:latin typeface="Calibri"/>
                          <a:cs typeface="Calibri"/>
                        </a:rPr>
                        <a:t> </a:t>
                      </a:r>
                      <a:r>
                        <a:rPr sz="1800" b="1" spc="-10" dirty="0">
                          <a:latin typeface="Calibri"/>
                          <a:cs typeface="Calibri"/>
                        </a:rPr>
                        <a:t>Patients </a:t>
                      </a:r>
                      <a:r>
                        <a:rPr sz="1800" b="1" dirty="0">
                          <a:latin typeface="Calibri"/>
                          <a:cs typeface="Calibri"/>
                        </a:rPr>
                        <a:t>(n</a:t>
                      </a:r>
                      <a:r>
                        <a:rPr sz="1800" b="1" spc="-5" dirty="0">
                          <a:latin typeface="Calibri"/>
                          <a:cs typeface="Calibri"/>
                        </a:rPr>
                        <a:t> </a:t>
                      </a:r>
                      <a:r>
                        <a:rPr sz="1800" b="1" dirty="0">
                          <a:latin typeface="Calibri"/>
                          <a:cs typeface="Calibri"/>
                        </a:rPr>
                        <a:t>= </a:t>
                      </a:r>
                      <a:r>
                        <a:rPr sz="1800" b="1" spc="-25" dirty="0">
                          <a:latin typeface="Calibri"/>
                          <a:cs typeface="Calibri"/>
                        </a:rPr>
                        <a:t>79)</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extLst>
                  <a:ext uri="{0D108BD9-81ED-4DB2-BD59-A6C34878D82A}">
                    <a16:rowId xmlns:a16="http://schemas.microsoft.com/office/drawing/2014/main" val="10000"/>
                  </a:ext>
                </a:extLst>
              </a:tr>
              <a:tr h="365760">
                <a:tc>
                  <a:txBody>
                    <a:bodyPr/>
                    <a:lstStyle/>
                    <a:p>
                      <a:pPr marL="121920">
                        <a:lnSpc>
                          <a:spcPct val="100000"/>
                        </a:lnSpc>
                        <a:spcBef>
                          <a:spcPts val="240"/>
                        </a:spcBef>
                      </a:pPr>
                      <a:r>
                        <a:rPr sz="1800" dirty="0">
                          <a:solidFill>
                            <a:srgbClr val="07090A"/>
                          </a:solidFill>
                          <a:latin typeface="Calibri"/>
                          <a:cs typeface="Calibri"/>
                        </a:rPr>
                        <a:t>Median</a:t>
                      </a:r>
                      <a:r>
                        <a:rPr sz="1800" spc="-35" dirty="0">
                          <a:solidFill>
                            <a:srgbClr val="07090A"/>
                          </a:solidFill>
                          <a:latin typeface="Calibri"/>
                          <a:cs typeface="Calibri"/>
                        </a:rPr>
                        <a:t> </a:t>
                      </a:r>
                      <a:r>
                        <a:rPr sz="1800" dirty="0">
                          <a:solidFill>
                            <a:srgbClr val="07090A"/>
                          </a:solidFill>
                          <a:latin typeface="Calibri"/>
                          <a:cs typeface="Calibri"/>
                        </a:rPr>
                        <a:t>DoR,</a:t>
                      </a:r>
                      <a:r>
                        <a:rPr sz="1800" spc="-25" dirty="0">
                          <a:solidFill>
                            <a:srgbClr val="07090A"/>
                          </a:solidFill>
                          <a:latin typeface="Calibri"/>
                          <a:cs typeface="Calibri"/>
                        </a:rPr>
                        <a:t> </a:t>
                      </a:r>
                      <a:r>
                        <a:rPr sz="1800" dirty="0">
                          <a:solidFill>
                            <a:srgbClr val="07090A"/>
                          </a:solidFill>
                          <a:latin typeface="Calibri"/>
                          <a:cs typeface="Calibri"/>
                        </a:rPr>
                        <a:t>mo</a:t>
                      </a:r>
                      <a:r>
                        <a:rPr sz="1800" spc="-45" dirty="0">
                          <a:solidFill>
                            <a:srgbClr val="07090A"/>
                          </a:solidFill>
                          <a:latin typeface="Calibri"/>
                          <a:cs typeface="Calibri"/>
                        </a:rPr>
                        <a:t> </a:t>
                      </a:r>
                      <a:r>
                        <a:rPr sz="1800" dirty="0">
                          <a:solidFill>
                            <a:srgbClr val="07090A"/>
                          </a:solidFill>
                          <a:latin typeface="Calibri"/>
                          <a:cs typeface="Calibri"/>
                        </a:rPr>
                        <a:t>(95%</a:t>
                      </a:r>
                      <a:r>
                        <a:rPr sz="1800" spc="-25" dirty="0">
                          <a:solidFill>
                            <a:srgbClr val="07090A"/>
                          </a:solidFill>
                          <a:latin typeface="Calibri"/>
                          <a:cs typeface="Calibri"/>
                        </a:rPr>
                        <a:t> CI)</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396875">
                        <a:lnSpc>
                          <a:spcPct val="100000"/>
                        </a:lnSpc>
                        <a:spcBef>
                          <a:spcPts val="240"/>
                        </a:spcBef>
                      </a:pPr>
                      <a:r>
                        <a:rPr sz="1800" dirty="0">
                          <a:solidFill>
                            <a:srgbClr val="0D0D0D"/>
                          </a:solidFill>
                          <a:latin typeface="Calibri"/>
                          <a:cs typeface="Calibri"/>
                        </a:rPr>
                        <a:t>18.0 </a:t>
                      </a:r>
                      <a:r>
                        <a:rPr sz="1800" spc="-10" dirty="0">
                          <a:solidFill>
                            <a:srgbClr val="0D0D0D"/>
                          </a:solidFill>
                          <a:latin typeface="Calibri"/>
                          <a:cs typeface="Calibri"/>
                        </a:rPr>
                        <a:t>(13.3-23.0)</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1"/>
                  </a:ext>
                </a:extLst>
              </a:tr>
              <a:tr h="365760">
                <a:tc>
                  <a:txBody>
                    <a:bodyPr/>
                    <a:lstStyle/>
                    <a:p>
                      <a:pPr marL="121920">
                        <a:lnSpc>
                          <a:spcPct val="100000"/>
                        </a:lnSpc>
                        <a:spcBef>
                          <a:spcPts val="240"/>
                        </a:spcBef>
                      </a:pPr>
                      <a:r>
                        <a:rPr sz="1800" dirty="0">
                          <a:solidFill>
                            <a:srgbClr val="07090A"/>
                          </a:solidFill>
                          <a:latin typeface="Calibri"/>
                          <a:cs typeface="Calibri"/>
                        </a:rPr>
                        <a:t>Median</a:t>
                      </a:r>
                      <a:r>
                        <a:rPr sz="1800" spc="-20" dirty="0">
                          <a:solidFill>
                            <a:srgbClr val="07090A"/>
                          </a:solidFill>
                          <a:latin typeface="Calibri"/>
                          <a:cs typeface="Calibri"/>
                        </a:rPr>
                        <a:t> </a:t>
                      </a:r>
                      <a:r>
                        <a:rPr sz="1800" dirty="0">
                          <a:solidFill>
                            <a:srgbClr val="07090A"/>
                          </a:solidFill>
                          <a:latin typeface="Calibri"/>
                          <a:cs typeface="Calibri"/>
                        </a:rPr>
                        <a:t>TTR,</a:t>
                      </a:r>
                      <a:r>
                        <a:rPr sz="1800" spc="-25" dirty="0">
                          <a:solidFill>
                            <a:srgbClr val="07090A"/>
                          </a:solidFill>
                          <a:latin typeface="Calibri"/>
                          <a:cs typeface="Calibri"/>
                        </a:rPr>
                        <a:t> </a:t>
                      </a:r>
                      <a:r>
                        <a:rPr sz="1800" dirty="0">
                          <a:solidFill>
                            <a:srgbClr val="07090A"/>
                          </a:solidFill>
                          <a:latin typeface="Calibri"/>
                          <a:cs typeface="Calibri"/>
                        </a:rPr>
                        <a:t>mo</a:t>
                      </a:r>
                      <a:r>
                        <a:rPr sz="1800" spc="-30" dirty="0">
                          <a:solidFill>
                            <a:srgbClr val="07090A"/>
                          </a:solidFill>
                          <a:latin typeface="Calibri"/>
                          <a:cs typeface="Calibri"/>
                        </a:rPr>
                        <a:t> </a:t>
                      </a:r>
                      <a:r>
                        <a:rPr sz="1800" spc="-10" dirty="0">
                          <a:solidFill>
                            <a:srgbClr val="07090A"/>
                          </a:solidFill>
                          <a:latin typeface="Calibri"/>
                          <a:cs typeface="Calibri"/>
                        </a:rPr>
                        <a:t>(range)</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240"/>
                        </a:spcBef>
                      </a:pPr>
                      <a:r>
                        <a:rPr sz="1800" dirty="0">
                          <a:solidFill>
                            <a:srgbClr val="0D0D0D"/>
                          </a:solidFill>
                          <a:latin typeface="Calibri"/>
                          <a:cs typeface="Calibri"/>
                        </a:rPr>
                        <a:t>1</a:t>
                      </a:r>
                      <a:r>
                        <a:rPr sz="1800" spc="-5" dirty="0">
                          <a:solidFill>
                            <a:srgbClr val="0D0D0D"/>
                          </a:solidFill>
                          <a:latin typeface="Calibri"/>
                          <a:cs typeface="Calibri"/>
                        </a:rPr>
                        <a:t> </a:t>
                      </a:r>
                      <a:r>
                        <a:rPr sz="1800" dirty="0">
                          <a:solidFill>
                            <a:srgbClr val="0D0D0D"/>
                          </a:solidFill>
                          <a:latin typeface="Calibri"/>
                          <a:cs typeface="Calibri"/>
                        </a:rPr>
                        <a:t>.0 </a:t>
                      </a:r>
                      <a:r>
                        <a:rPr sz="1800" spc="-10" dirty="0">
                          <a:solidFill>
                            <a:srgbClr val="0D0D0D"/>
                          </a:solidFill>
                          <a:latin typeface="Calibri"/>
                          <a:cs typeface="Calibri"/>
                        </a:rPr>
                        <a:t>(0.9-</a:t>
                      </a:r>
                      <a:r>
                        <a:rPr sz="1800" spc="-20" dirty="0">
                          <a:solidFill>
                            <a:srgbClr val="0D0D0D"/>
                          </a:solidFill>
                          <a:latin typeface="Calibri"/>
                          <a:cs typeface="Calibri"/>
                        </a:rPr>
                        <a:t>6.0)</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40080">
                <a:tc>
                  <a:txBody>
                    <a:bodyPr/>
                    <a:lstStyle/>
                    <a:p>
                      <a:pPr marL="121920" marR="809625" indent="-635">
                        <a:lnSpc>
                          <a:spcPct val="100000"/>
                        </a:lnSpc>
                        <a:spcBef>
                          <a:spcPts val="240"/>
                        </a:spcBef>
                      </a:pPr>
                      <a:r>
                        <a:rPr sz="1800" dirty="0">
                          <a:solidFill>
                            <a:srgbClr val="0D0D0D"/>
                          </a:solidFill>
                          <a:latin typeface="Calibri"/>
                          <a:cs typeface="Calibri"/>
                        </a:rPr>
                        <a:t>Median</a:t>
                      </a:r>
                      <a:r>
                        <a:rPr sz="1800" spc="-5" dirty="0">
                          <a:solidFill>
                            <a:srgbClr val="0D0D0D"/>
                          </a:solidFill>
                          <a:latin typeface="Calibri"/>
                          <a:cs typeface="Calibri"/>
                        </a:rPr>
                        <a:t> </a:t>
                      </a:r>
                      <a:r>
                        <a:rPr sz="1800" spc="-25" dirty="0">
                          <a:solidFill>
                            <a:srgbClr val="0D0D0D"/>
                          </a:solidFill>
                          <a:latin typeface="Calibri"/>
                          <a:cs typeface="Calibri"/>
                        </a:rPr>
                        <a:t>follow-</a:t>
                      </a:r>
                      <a:r>
                        <a:rPr sz="1800" dirty="0">
                          <a:solidFill>
                            <a:srgbClr val="0D0D0D"/>
                          </a:solidFill>
                          <a:latin typeface="Calibri"/>
                          <a:cs typeface="Calibri"/>
                        </a:rPr>
                        <a:t>up,</a:t>
                      </a:r>
                      <a:r>
                        <a:rPr sz="1800" spc="15" dirty="0">
                          <a:solidFill>
                            <a:srgbClr val="0D0D0D"/>
                          </a:solidFill>
                          <a:latin typeface="Calibri"/>
                          <a:cs typeface="Calibri"/>
                        </a:rPr>
                        <a:t> </a:t>
                      </a:r>
                      <a:r>
                        <a:rPr sz="1800" spc="-25" dirty="0">
                          <a:solidFill>
                            <a:srgbClr val="0D0D0D"/>
                          </a:solidFill>
                          <a:latin typeface="Calibri"/>
                          <a:cs typeface="Calibri"/>
                        </a:rPr>
                        <a:t>mo </a:t>
                      </a:r>
                      <a:r>
                        <a:rPr sz="1800" spc="-10" dirty="0">
                          <a:solidFill>
                            <a:srgbClr val="0D0D0D"/>
                          </a:solidFill>
                          <a:latin typeface="Calibri"/>
                          <a:cs typeface="Calibri"/>
                        </a:rPr>
                        <a:t>(range)</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454659">
                        <a:lnSpc>
                          <a:spcPct val="100000"/>
                        </a:lnSpc>
                        <a:spcBef>
                          <a:spcPts val="1320"/>
                        </a:spcBef>
                      </a:pPr>
                      <a:r>
                        <a:rPr sz="1800" dirty="0">
                          <a:solidFill>
                            <a:srgbClr val="0D0D0D"/>
                          </a:solidFill>
                          <a:latin typeface="Calibri"/>
                          <a:cs typeface="Calibri"/>
                        </a:rPr>
                        <a:t>16.1</a:t>
                      </a:r>
                      <a:r>
                        <a:rPr sz="1800" spc="-5" dirty="0">
                          <a:solidFill>
                            <a:srgbClr val="0D0D0D"/>
                          </a:solidFill>
                          <a:latin typeface="Calibri"/>
                          <a:cs typeface="Calibri"/>
                        </a:rPr>
                        <a:t> </a:t>
                      </a:r>
                      <a:r>
                        <a:rPr sz="1800" spc="-10" dirty="0">
                          <a:solidFill>
                            <a:srgbClr val="0D0D0D"/>
                          </a:solidFill>
                          <a:latin typeface="Calibri"/>
                          <a:cs typeface="Calibri"/>
                        </a:rPr>
                        <a:t>(2.8-25.2)</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3"/>
                  </a:ext>
                </a:extLst>
              </a:tr>
            </a:tbl>
          </a:graphicData>
        </a:graphic>
      </p:graphicFrame>
      <p:graphicFrame>
        <p:nvGraphicFramePr>
          <p:cNvPr id="4" name="object 4"/>
          <p:cNvGraphicFramePr>
            <a:graphicFrameLocks noGrp="1"/>
          </p:cNvGraphicFramePr>
          <p:nvPr/>
        </p:nvGraphicFramePr>
        <p:xfrm>
          <a:off x="6325919" y="1252184"/>
          <a:ext cx="5302884" cy="2286000"/>
        </p:xfrm>
        <a:graphic>
          <a:graphicData uri="http://schemas.openxmlformats.org/drawingml/2006/table">
            <a:tbl>
              <a:tblPr firstRow="1" bandRow="1">
                <a:tableStyleId>{2D5ABB26-0587-4C30-8999-92F81FD0307C}</a:tableStyleId>
              </a:tblPr>
              <a:tblGrid>
                <a:gridCol w="3120390">
                  <a:extLst>
                    <a:ext uri="{9D8B030D-6E8A-4147-A177-3AD203B41FA5}">
                      <a16:colId xmlns:a16="http://schemas.microsoft.com/office/drawing/2014/main" val="20000"/>
                    </a:ext>
                  </a:extLst>
                </a:gridCol>
                <a:gridCol w="2182494">
                  <a:extLst>
                    <a:ext uri="{9D8B030D-6E8A-4147-A177-3AD203B41FA5}">
                      <a16:colId xmlns:a16="http://schemas.microsoft.com/office/drawing/2014/main" val="20001"/>
                    </a:ext>
                  </a:extLst>
                </a:gridCol>
              </a:tblGrid>
              <a:tr h="640080">
                <a:tc>
                  <a:txBody>
                    <a:bodyPr/>
                    <a:lstStyle/>
                    <a:p>
                      <a:pPr marL="121285">
                        <a:lnSpc>
                          <a:spcPct val="100000"/>
                        </a:lnSpc>
                        <a:spcBef>
                          <a:spcPts val="1320"/>
                        </a:spcBef>
                      </a:pPr>
                      <a:r>
                        <a:rPr sz="1800" b="1" dirty="0">
                          <a:latin typeface="Calibri"/>
                          <a:cs typeface="Calibri"/>
                        </a:rPr>
                        <a:t>Median</a:t>
                      </a:r>
                      <a:r>
                        <a:rPr sz="1800" b="1" spc="-30" dirty="0">
                          <a:latin typeface="Calibri"/>
                          <a:cs typeface="Calibri"/>
                        </a:rPr>
                        <a:t> </a:t>
                      </a:r>
                      <a:r>
                        <a:rPr sz="1800" b="1" spc="-25" dirty="0">
                          <a:latin typeface="Calibri"/>
                          <a:cs typeface="Calibri"/>
                        </a:rPr>
                        <a:t>PFS</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702310" marR="695960" indent="233045">
                        <a:lnSpc>
                          <a:spcPct val="100000"/>
                        </a:lnSpc>
                        <a:spcBef>
                          <a:spcPts val="240"/>
                        </a:spcBef>
                      </a:pPr>
                      <a:r>
                        <a:rPr sz="1800" b="1" spc="-25" dirty="0">
                          <a:latin typeface="Calibri"/>
                          <a:cs typeface="Calibri"/>
                        </a:rPr>
                        <a:t>mo </a:t>
                      </a:r>
                      <a:r>
                        <a:rPr sz="1800" b="1" dirty="0">
                          <a:latin typeface="Calibri"/>
                          <a:cs typeface="Calibri"/>
                        </a:rPr>
                        <a:t>(95%</a:t>
                      </a:r>
                      <a:r>
                        <a:rPr sz="1800" b="1" spc="-35" dirty="0">
                          <a:latin typeface="Calibri"/>
                          <a:cs typeface="Calibri"/>
                        </a:rPr>
                        <a:t> </a:t>
                      </a:r>
                      <a:r>
                        <a:rPr sz="1800" b="1" spc="-25" dirty="0">
                          <a:latin typeface="Calibri"/>
                          <a:cs typeface="Calibri"/>
                        </a:rPr>
                        <a:t>CI)</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extLst>
                  <a:ext uri="{0D108BD9-81ED-4DB2-BD59-A6C34878D82A}">
                    <a16:rowId xmlns:a16="http://schemas.microsoft.com/office/drawing/2014/main" val="10000"/>
                  </a:ext>
                </a:extLst>
              </a:tr>
              <a:tr h="365760">
                <a:tc>
                  <a:txBody>
                    <a:bodyPr/>
                    <a:lstStyle/>
                    <a:p>
                      <a:pPr marL="121285">
                        <a:lnSpc>
                          <a:spcPct val="100000"/>
                        </a:lnSpc>
                        <a:spcBef>
                          <a:spcPts val="240"/>
                        </a:spcBef>
                      </a:pPr>
                      <a:r>
                        <a:rPr sz="1800" dirty="0">
                          <a:solidFill>
                            <a:srgbClr val="0D0D0D"/>
                          </a:solidFill>
                          <a:latin typeface="Calibri"/>
                          <a:cs typeface="Calibri"/>
                        </a:rPr>
                        <a:t>All</a:t>
                      </a:r>
                      <a:r>
                        <a:rPr sz="1800" spc="-40" dirty="0">
                          <a:solidFill>
                            <a:srgbClr val="0D0D0D"/>
                          </a:solidFill>
                          <a:latin typeface="Calibri"/>
                          <a:cs typeface="Calibri"/>
                        </a:rPr>
                        <a:t> </a:t>
                      </a:r>
                      <a:r>
                        <a:rPr sz="1800" dirty="0">
                          <a:solidFill>
                            <a:srgbClr val="0D0D0D"/>
                          </a:solidFill>
                          <a:latin typeface="Calibri"/>
                          <a:cs typeface="Calibri"/>
                        </a:rPr>
                        <a:t>evaluable</a:t>
                      </a:r>
                      <a:r>
                        <a:rPr sz="1800" spc="-25" dirty="0">
                          <a:solidFill>
                            <a:srgbClr val="0D0D0D"/>
                          </a:solidFill>
                          <a:latin typeface="Calibri"/>
                          <a:cs typeface="Calibri"/>
                        </a:rPr>
                        <a:t> </a:t>
                      </a:r>
                      <a:r>
                        <a:rPr sz="1800" dirty="0">
                          <a:solidFill>
                            <a:srgbClr val="0D0D0D"/>
                          </a:solidFill>
                          <a:latin typeface="Calibri"/>
                          <a:cs typeface="Calibri"/>
                        </a:rPr>
                        <a:t>patients</a:t>
                      </a:r>
                      <a:r>
                        <a:rPr sz="1800" spc="-50" dirty="0">
                          <a:solidFill>
                            <a:srgbClr val="0D0D0D"/>
                          </a:solidFill>
                          <a:latin typeface="Calibri"/>
                          <a:cs typeface="Calibri"/>
                        </a:rPr>
                        <a:t> </a:t>
                      </a:r>
                      <a:r>
                        <a:rPr sz="1800" dirty="0">
                          <a:solidFill>
                            <a:srgbClr val="0D0D0D"/>
                          </a:solidFill>
                          <a:latin typeface="Calibri"/>
                          <a:cs typeface="Calibri"/>
                        </a:rPr>
                        <a:t>(n</a:t>
                      </a:r>
                      <a:r>
                        <a:rPr sz="1800" spc="-25" dirty="0">
                          <a:solidFill>
                            <a:srgbClr val="0D0D0D"/>
                          </a:solidFill>
                          <a:latin typeface="Calibri"/>
                          <a:cs typeface="Calibri"/>
                        </a:rPr>
                        <a:t> </a:t>
                      </a:r>
                      <a:r>
                        <a:rPr sz="1800" dirty="0">
                          <a:solidFill>
                            <a:srgbClr val="0D0D0D"/>
                          </a:solidFill>
                          <a:latin typeface="Calibri"/>
                          <a:cs typeface="Calibri"/>
                        </a:rPr>
                        <a:t>=</a:t>
                      </a:r>
                      <a:r>
                        <a:rPr sz="1800" spc="-30" dirty="0">
                          <a:solidFill>
                            <a:srgbClr val="0D0D0D"/>
                          </a:solidFill>
                          <a:latin typeface="Calibri"/>
                          <a:cs typeface="Calibri"/>
                        </a:rPr>
                        <a:t> </a:t>
                      </a:r>
                      <a:r>
                        <a:rPr sz="1800" spc="-25" dirty="0">
                          <a:solidFill>
                            <a:srgbClr val="0D0D0D"/>
                          </a:solidFill>
                          <a:latin typeface="Calibri"/>
                          <a:cs typeface="Calibri"/>
                        </a:rPr>
                        <a:t>79)</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325755">
                        <a:lnSpc>
                          <a:spcPct val="100000"/>
                        </a:lnSpc>
                        <a:spcBef>
                          <a:spcPts val="240"/>
                        </a:spcBef>
                      </a:pPr>
                      <a:r>
                        <a:rPr sz="1800" dirty="0">
                          <a:solidFill>
                            <a:srgbClr val="0D0D0D"/>
                          </a:solidFill>
                          <a:latin typeface="Calibri"/>
                          <a:cs typeface="Calibri"/>
                        </a:rPr>
                        <a:t>18.3</a:t>
                      </a:r>
                      <a:r>
                        <a:rPr sz="1800" spc="-30" dirty="0">
                          <a:solidFill>
                            <a:srgbClr val="0D0D0D"/>
                          </a:solidFill>
                          <a:latin typeface="Calibri"/>
                          <a:cs typeface="Calibri"/>
                        </a:rPr>
                        <a:t> </a:t>
                      </a:r>
                      <a:r>
                        <a:rPr sz="1800" dirty="0">
                          <a:solidFill>
                            <a:srgbClr val="0D0D0D"/>
                          </a:solidFill>
                          <a:latin typeface="Calibri"/>
                          <a:cs typeface="Calibri"/>
                        </a:rPr>
                        <a:t>(11.8</a:t>
                      </a:r>
                      <a:r>
                        <a:rPr sz="1800" spc="-15" dirty="0">
                          <a:solidFill>
                            <a:srgbClr val="0D0D0D"/>
                          </a:solidFill>
                          <a:latin typeface="Calibri"/>
                          <a:cs typeface="Calibri"/>
                        </a:rPr>
                        <a:t> </a:t>
                      </a:r>
                      <a:r>
                        <a:rPr sz="1800" dirty="0">
                          <a:solidFill>
                            <a:srgbClr val="0D0D0D"/>
                          </a:solidFill>
                          <a:latin typeface="Calibri"/>
                          <a:cs typeface="Calibri"/>
                        </a:rPr>
                        <a:t>-</a:t>
                      </a:r>
                      <a:r>
                        <a:rPr sz="1800" spc="-10" dirty="0">
                          <a:solidFill>
                            <a:srgbClr val="0D0D0D"/>
                          </a:solidFill>
                          <a:latin typeface="Calibri"/>
                          <a:cs typeface="Calibri"/>
                        </a:rPr>
                        <a:t>21.9)</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1"/>
                  </a:ext>
                </a:extLst>
              </a:tr>
              <a:tr h="640080">
                <a:tc>
                  <a:txBody>
                    <a:bodyPr/>
                    <a:lstStyle/>
                    <a:p>
                      <a:pPr marL="121920" marR="720090">
                        <a:lnSpc>
                          <a:spcPct val="100000"/>
                        </a:lnSpc>
                        <a:spcBef>
                          <a:spcPts val="240"/>
                        </a:spcBef>
                      </a:pPr>
                      <a:r>
                        <a:rPr sz="1800" dirty="0">
                          <a:solidFill>
                            <a:srgbClr val="0D0D0D"/>
                          </a:solidFill>
                          <a:latin typeface="Calibri"/>
                          <a:cs typeface="Calibri"/>
                        </a:rPr>
                        <a:t>Prior</a:t>
                      </a:r>
                      <a:r>
                        <a:rPr sz="1800" spc="-10" dirty="0">
                          <a:solidFill>
                            <a:srgbClr val="0D0D0D"/>
                          </a:solidFill>
                          <a:latin typeface="Calibri"/>
                          <a:cs typeface="Calibri"/>
                        </a:rPr>
                        <a:t> anti-</a:t>
                      </a:r>
                      <a:r>
                        <a:rPr sz="1800" dirty="0">
                          <a:solidFill>
                            <a:srgbClr val="0D0D0D"/>
                          </a:solidFill>
                          <a:latin typeface="Calibri"/>
                          <a:cs typeface="Calibri"/>
                        </a:rPr>
                        <a:t>BCMA</a:t>
                      </a:r>
                      <a:r>
                        <a:rPr sz="1800" spc="-30" dirty="0">
                          <a:solidFill>
                            <a:srgbClr val="0D0D0D"/>
                          </a:solidFill>
                          <a:latin typeface="Calibri"/>
                          <a:cs typeface="Calibri"/>
                        </a:rPr>
                        <a:t> </a:t>
                      </a:r>
                      <a:r>
                        <a:rPr sz="1800" spc="-10" dirty="0">
                          <a:solidFill>
                            <a:srgbClr val="0D0D0D"/>
                          </a:solidFill>
                          <a:latin typeface="Calibri"/>
                          <a:cs typeface="Calibri"/>
                        </a:rPr>
                        <a:t>therapy </a:t>
                      </a:r>
                      <a:r>
                        <a:rPr sz="1800" dirty="0">
                          <a:solidFill>
                            <a:srgbClr val="0D0D0D"/>
                          </a:solidFill>
                          <a:latin typeface="Calibri"/>
                          <a:cs typeface="Calibri"/>
                        </a:rPr>
                        <a:t>(n</a:t>
                      </a:r>
                      <a:r>
                        <a:rPr sz="1800" spc="-10" dirty="0">
                          <a:solidFill>
                            <a:srgbClr val="0D0D0D"/>
                          </a:solidFill>
                          <a:latin typeface="Calibri"/>
                          <a:cs typeface="Calibri"/>
                        </a:rPr>
                        <a:t> </a:t>
                      </a:r>
                      <a:r>
                        <a:rPr sz="1800" dirty="0">
                          <a:solidFill>
                            <a:srgbClr val="0D0D0D"/>
                          </a:solidFill>
                          <a:latin typeface="Calibri"/>
                          <a:cs typeface="Calibri"/>
                        </a:rPr>
                        <a:t>= </a:t>
                      </a:r>
                      <a:r>
                        <a:rPr sz="1800" spc="-25" dirty="0">
                          <a:solidFill>
                            <a:srgbClr val="0D0D0D"/>
                          </a:solidFill>
                          <a:latin typeface="Calibri"/>
                          <a:cs typeface="Calibri"/>
                        </a:rPr>
                        <a:t>38)</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73709">
                        <a:lnSpc>
                          <a:spcPct val="100000"/>
                        </a:lnSpc>
                        <a:spcBef>
                          <a:spcPts val="1320"/>
                        </a:spcBef>
                      </a:pPr>
                      <a:r>
                        <a:rPr sz="1800" dirty="0">
                          <a:solidFill>
                            <a:srgbClr val="0D0D0D"/>
                          </a:solidFill>
                          <a:latin typeface="Calibri"/>
                          <a:cs typeface="Calibri"/>
                        </a:rPr>
                        <a:t>19.0</a:t>
                      </a:r>
                      <a:r>
                        <a:rPr sz="1800" spc="-5" dirty="0">
                          <a:solidFill>
                            <a:srgbClr val="0D0D0D"/>
                          </a:solidFill>
                          <a:latin typeface="Calibri"/>
                          <a:cs typeface="Calibri"/>
                        </a:rPr>
                        <a:t> </a:t>
                      </a:r>
                      <a:r>
                        <a:rPr sz="1800" spc="-10" dirty="0">
                          <a:solidFill>
                            <a:srgbClr val="0D0D0D"/>
                          </a:solidFill>
                          <a:latin typeface="Calibri"/>
                          <a:cs typeface="Calibri"/>
                        </a:rPr>
                        <a:t>(8.9-</a:t>
                      </a:r>
                      <a:r>
                        <a:rPr sz="1800" spc="-25" dirty="0">
                          <a:solidFill>
                            <a:srgbClr val="0D0D0D"/>
                          </a:solidFill>
                          <a:latin typeface="Calibri"/>
                          <a:cs typeface="Calibri"/>
                        </a:rPr>
                        <a:t>NA)</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40080">
                <a:tc>
                  <a:txBody>
                    <a:bodyPr/>
                    <a:lstStyle/>
                    <a:p>
                      <a:pPr marL="121920" marR="394970">
                        <a:lnSpc>
                          <a:spcPct val="100000"/>
                        </a:lnSpc>
                        <a:spcBef>
                          <a:spcPts val="240"/>
                        </a:spcBef>
                      </a:pPr>
                      <a:r>
                        <a:rPr sz="1800" dirty="0">
                          <a:solidFill>
                            <a:srgbClr val="0D0D0D"/>
                          </a:solidFill>
                          <a:latin typeface="Calibri"/>
                          <a:cs typeface="Calibri"/>
                        </a:rPr>
                        <a:t>No</a:t>
                      </a:r>
                      <a:r>
                        <a:rPr sz="1800" spc="-20" dirty="0">
                          <a:solidFill>
                            <a:srgbClr val="0D0D0D"/>
                          </a:solidFill>
                          <a:latin typeface="Calibri"/>
                          <a:cs typeface="Calibri"/>
                        </a:rPr>
                        <a:t> </a:t>
                      </a:r>
                      <a:r>
                        <a:rPr sz="1800" dirty="0">
                          <a:solidFill>
                            <a:srgbClr val="0D0D0D"/>
                          </a:solidFill>
                          <a:latin typeface="Calibri"/>
                          <a:cs typeface="Calibri"/>
                        </a:rPr>
                        <a:t>prior </a:t>
                      </a:r>
                      <a:r>
                        <a:rPr sz="1800" spc="-10" dirty="0">
                          <a:solidFill>
                            <a:srgbClr val="0D0D0D"/>
                          </a:solidFill>
                          <a:latin typeface="Calibri"/>
                          <a:cs typeface="Calibri"/>
                        </a:rPr>
                        <a:t>anti-</a:t>
                      </a:r>
                      <a:r>
                        <a:rPr sz="1800" dirty="0">
                          <a:solidFill>
                            <a:srgbClr val="0D0D0D"/>
                          </a:solidFill>
                          <a:latin typeface="Calibri"/>
                          <a:cs typeface="Calibri"/>
                        </a:rPr>
                        <a:t>BCMA</a:t>
                      </a:r>
                      <a:r>
                        <a:rPr sz="1800" spc="-25" dirty="0">
                          <a:solidFill>
                            <a:srgbClr val="0D0D0D"/>
                          </a:solidFill>
                          <a:latin typeface="Calibri"/>
                          <a:cs typeface="Calibri"/>
                        </a:rPr>
                        <a:t> </a:t>
                      </a:r>
                      <a:r>
                        <a:rPr sz="1800" spc="-10" dirty="0">
                          <a:solidFill>
                            <a:srgbClr val="0D0D0D"/>
                          </a:solidFill>
                          <a:latin typeface="Calibri"/>
                          <a:cs typeface="Calibri"/>
                        </a:rPr>
                        <a:t>therapy </a:t>
                      </a:r>
                      <a:r>
                        <a:rPr sz="1800" dirty="0">
                          <a:solidFill>
                            <a:srgbClr val="0D0D0D"/>
                          </a:solidFill>
                          <a:latin typeface="Calibri"/>
                          <a:cs typeface="Calibri"/>
                        </a:rPr>
                        <a:t>(n</a:t>
                      </a:r>
                      <a:r>
                        <a:rPr sz="1800" spc="-10" dirty="0">
                          <a:solidFill>
                            <a:srgbClr val="0D0D0D"/>
                          </a:solidFill>
                          <a:latin typeface="Calibri"/>
                          <a:cs typeface="Calibri"/>
                        </a:rPr>
                        <a:t> </a:t>
                      </a:r>
                      <a:r>
                        <a:rPr sz="1800" dirty="0">
                          <a:solidFill>
                            <a:srgbClr val="0D0D0D"/>
                          </a:solidFill>
                          <a:latin typeface="Calibri"/>
                          <a:cs typeface="Calibri"/>
                        </a:rPr>
                        <a:t>= </a:t>
                      </a:r>
                      <a:r>
                        <a:rPr sz="1800" spc="-25" dirty="0">
                          <a:solidFill>
                            <a:srgbClr val="0D0D0D"/>
                          </a:solidFill>
                          <a:latin typeface="Calibri"/>
                          <a:cs typeface="Calibri"/>
                        </a:rPr>
                        <a:t>41)</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353695">
                        <a:lnSpc>
                          <a:spcPct val="100000"/>
                        </a:lnSpc>
                        <a:spcBef>
                          <a:spcPts val="1320"/>
                        </a:spcBef>
                      </a:pPr>
                      <a:r>
                        <a:rPr sz="1800" dirty="0">
                          <a:solidFill>
                            <a:srgbClr val="0D0D0D"/>
                          </a:solidFill>
                          <a:latin typeface="Calibri"/>
                          <a:cs typeface="Calibri"/>
                        </a:rPr>
                        <a:t>18.3 </a:t>
                      </a:r>
                      <a:r>
                        <a:rPr sz="1800" spc="-10" dirty="0">
                          <a:solidFill>
                            <a:srgbClr val="0D0D0D"/>
                          </a:solidFill>
                          <a:latin typeface="Calibri"/>
                          <a:cs typeface="Calibri"/>
                        </a:rPr>
                        <a:t>(11.8-23.9)</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3"/>
                  </a:ext>
                </a:extLst>
              </a:tr>
            </a:tbl>
          </a:graphicData>
        </a:graphic>
      </p:graphicFrame>
      <p:graphicFrame>
        <p:nvGraphicFramePr>
          <p:cNvPr id="5" name="object 5"/>
          <p:cNvGraphicFramePr>
            <a:graphicFrameLocks noGrp="1"/>
          </p:cNvGraphicFramePr>
          <p:nvPr/>
        </p:nvGraphicFramePr>
        <p:xfrm>
          <a:off x="6325920" y="3742635"/>
          <a:ext cx="5302250" cy="2103120"/>
        </p:xfrm>
        <a:graphic>
          <a:graphicData uri="http://schemas.openxmlformats.org/drawingml/2006/table">
            <a:tbl>
              <a:tblPr firstRow="1" bandRow="1">
                <a:tableStyleId>{2D5ABB26-0587-4C30-8999-92F81FD0307C}</a:tableStyleId>
              </a:tblPr>
              <a:tblGrid>
                <a:gridCol w="309245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640080">
                <a:tc>
                  <a:txBody>
                    <a:bodyPr/>
                    <a:lstStyle/>
                    <a:p>
                      <a:pPr marL="121285">
                        <a:lnSpc>
                          <a:spcPct val="100000"/>
                        </a:lnSpc>
                        <a:spcBef>
                          <a:spcPts val="1320"/>
                        </a:spcBef>
                      </a:pPr>
                      <a:r>
                        <a:rPr sz="1800" b="1" spc="-25" dirty="0">
                          <a:latin typeface="Calibri"/>
                          <a:cs typeface="Calibri"/>
                        </a:rPr>
                        <a:t>OS</a:t>
                      </a:r>
                      <a:endParaRPr sz="1800">
                        <a:latin typeface="Calibri"/>
                        <a:cs typeface="Calibri"/>
                      </a:endParaRPr>
                    </a:p>
                  </a:txBody>
                  <a:tcPr marL="0" marR="0" marT="167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746760" marR="560070" indent="-180340">
                        <a:lnSpc>
                          <a:spcPct val="100000"/>
                        </a:lnSpc>
                        <a:spcBef>
                          <a:spcPts val="240"/>
                        </a:spcBef>
                      </a:pPr>
                      <a:r>
                        <a:rPr sz="1800" b="1" dirty="0">
                          <a:latin typeface="Calibri"/>
                          <a:cs typeface="Calibri"/>
                        </a:rPr>
                        <a:t>All</a:t>
                      </a:r>
                      <a:r>
                        <a:rPr sz="1800" b="1" spc="-10" dirty="0">
                          <a:latin typeface="Calibri"/>
                          <a:cs typeface="Calibri"/>
                        </a:rPr>
                        <a:t> Patients </a:t>
                      </a:r>
                      <a:r>
                        <a:rPr sz="1800" b="1" dirty="0">
                          <a:latin typeface="Calibri"/>
                          <a:cs typeface="Calibri"/>
                        </a:rPr>
                        <a:t>(n</a:t>
                      </a:r>
                      <a:r>
                        <a:rPr sz="1800" b="1" spc="-15" dirty="0">
                          <a:latin typeface="Calibri"/>
                          <a:cs typeface="Calibri"/>
                        </a:rPr>
                        <a:t> </a:t>
                      </a:r>
                      <a:r>
                        <a:rPr sz="1800" b="1" dirty="0">
                          <a:latin typeface="Calibri"/>
                          <a:cs typeface="Calibri"/>
                        </a:rPr>
                        <a:t>=</a:t>
                      </a:r>
                      <a:r>
                        <a:rPr sz="1800" b="1" spc="10" dirty="0">
                          <a:latin typeface="Calibri"/>
                          <a:cs typeface="Calibri"/>
                        </a:rPr>
                        <a:t> </a:t>
                      </a:r>
                      <a:r>
                        <a:rPr sz="1800" b="1" spc="-25" dirty="0">
                          <a:latin typeface="Calibri"/>
                          <a:cs typeface="Calibri"/>
                        </a:rPr>
                        <a:t>84)</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extLst>
                  <a:ext uri="{0D108BD9-81ED-4DB2-BD59-A6C34878D82A}">
                    <a16:rowId xmlns:a16="http://schemas.microsoft.com/office/drawing/2014/main" val="10000"/>
                  </a:ext>
                </a:extLst>
              </a:tr>
              <a:tr h="365760">
                <a:tc>
                  <a:txBody>
                    <a:bodyPr/>
                    <a:lstStyle/>
                    <a:p>
                      <a:pPr marL="121920">
                        <a:lnSpc>
                          <a:spcPct val="100000"/>
                        </a:lnSpc>
                        <a:spcBef>
                          <a:spcPts val="240"/>
                        </a:spcBef>
                      </a:pPr>
                      <a:r>
                        <a:rPr sz="1800" dirty="0">
                          <a:solidFill>
                            <a:srgbClr val="0D0D0D"/>
                          </a:solidFill>
                          <a:latin typeface="Calibri"/>
                          <a:cs typeface="Calibri"/>
                        </a:rPr>
                        <a:t>Median</a:t>
                      </a:r>
                      <a:r>
                        <a:rPr sz="1800" spc="-30" dirty="0">
                          <a:solidFill>
                            <a:srgbClr val="0D0D0D"/>
                          </a:solidFill>
                          <a:latin typeface="Calibri"/>
                          <a:cs typeface="Calibri"/>
                        </a:rPr>
                        <a:t> </a:t>
                      </a:r>
                      <a:r>
                        <a:rPr sz="1800" dirty="0">
                          <a:solidFill>
                            <a:srgbClr val="0D0D0D"/>
                          </a:solidFill>
                          <a:latin typeface="Calibri"/>
                          <a:cs typeface="Calibri"/>
                        </a:rPr>
                        <a:t>OS,</a:t>
                      </a:r>
                      <a:r>
                        <a:rPr sz="1800" spc="-35" dirty="0">
                          <a:solidFill>
                            <a:srgbClr val="0D0D0D"/>
                          </a:solidFill>
                          <a:latin typeface="Calibri"/>
                          <a:cs typeface="Calibri"/>
                        </a:rPr>
                        <a:t> </a:t>
                      </a:r>
                      <a:r>
                        <a:rPr sz="1800" spc="-25" dirty="0">
                          <a:solidFill>
                            <a:srgbClr val="0D0D0D"/>
                          </a:solidFill>
                          <a:latin typeface="Calibri"/>
                          <a:cs typeface="Calibri"/>
                        </a:rPr>
                        <a:t>mo</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1905" algn="ctr">
                        <a:lnSpc>
                          <a:spcPct val="100000"/>
                        </a:lnSpc>
                        <a:spcBef>
                          <a:spcPts val="240"/>
                        </a:spcBef>
                      </a:pPr>
                      <a:r>
                        <a:rPr sz="1800" spc="-25" dirty="0">
                          <a:solidFill>
                            <a:srgbClr val="0D0D0D"/>
                          </a:solidFill>
                          <a:latin typeface="Calibri"/>
                          <a:cs typeface="Calibri"/>
                        </a:rPr>
                        <a:t>NR</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1"/>
                  </a:ext>
                </a:extLst>
              </a:tr>
              <a:tr h="365760">
                <a:tc>
                  <a:txBody>
                    <a:bodyPr/>
                    <a:lstStyle/>
                    <a:p>
                      <a:pPr marL="121920">
                        <a:lnSpc>
                          <a:spcPct val="100000"/>
                        </a:lnSpc>
                        <a:spcBef>
                          <a:spcPts val="240"/>
                        </a:spcBef>
                      </a:pPr>
                      <a:r>
                        <a:rPr sz="1800" spc="-10" dirty="0">
                          <a:solidFill>
                            <a:srgbClr val="0D0D0D"/>
                          </a:solidFill>
                          <a:latin typeface="Calibri"/>
                          <a:cs typeface="Calibri"/>
                        </a:rPr>
                        <a:t>12-</a:t>
                      </a:r>
                      <a:r>
                        <a:rPr sz="1800" dirty="0">
                          <a:solidFill>
                            <a:srgbClr val="0D0D0D"/>
                          </a:solidFill>
                          <a:latin typeface="Calibri"/>
                          <a:cs typeface="Calibri"/>
                        </a:rPr>
                        <a:t>mo</a:t>
                      </a:r>
                      <a:r>
                        <a:rPr sz="1800" spc="-35" dirty="0">
                          <a:solidFill>
                            <a:srgbClr val="0D0D0D"/>
                          </a:solidFill>
                          <a:latin typeface="Calibri"/>
                          <a:cs typeface="Calibri"/>
                        </a:rPr>
                        <a:t> </a:t>
                      </a:r>
                      <a:r>
                        <a:rPr sz="1800" dirty="0">
                          <a:solidFill>
                            <a:srgbClr val="0D0D0D"/>
                          </a:solidFill>
                          <a:latin typeface="Calibri"/>
                          <a:cs typeface="Calibri"/>
                        </a:rPr>
                        <a:t>OS</a:t>
                      </a:r>
                      <a:r>
                        <a:rPr sz="1800" spc="-35" dirty="0">
                          <a:solidFill>
                            <a:srgbClr val="0D0D0D"/>
                          </a:solidFill>
                          <a:latin typeface="Calibri"/>
                          <a:cs typeface="Calibri"/>
                        </a:rPr>
                        <a:t> </a:t>
                      </a:r>
                      <a:r>
                        <a:rPr sz="1800" dirty="0">
                          <a:solidFill>
                            <a:srgbClr val="0D0D0D"/>
                          </a:solidFill>
                          <a:latin typeface="Calibri"/>
                          <a:cs typeface="Calibri"/>
                        </a:rPr>
                        <a:t>rate,</a:t>
                      </a:r>
                      <a:r>
                        <a:rPr sz="1800" spc="-30" dirty="0">
                          <a:solidFill>
                            <a:srgbClr val="0D0D0D"/>
                          </a:solidFill>
                          <a:latin typeface="Calibri"/>
                          <a:cs typeface="Calibri"/>
                        </a:rPr>
                        <a:t> </a:t>
                      </a:r>
                      <a:r>
                        <a:rPr sz="1800" dirty="0">
                          <a:solidFill>
                            <a:srgbClr val="0D0D0D"/>
                          </a:solidFill>
                          <a:latin typeface="Calibri"/>
                          <a:cs typeface="Calibri"/>
                        </a:rPr>
                        <a:t>%</a:t>
                      </a:r>
                      <a:r>
                        <a:rPr sz="1800" spc="-35" dirty="0">
                          <a:solidFill>
                            <a:srgbClr val="0D0D0D"/>
                          </a:solidFill>
                          <a:latin typeface="Calibri"/>
                          <a:cs typeface="Calibri"/>
                        </a:rPr>
                        <a:t> </a:t>
                      </a:r>
                      <a:r>
                        <a:rPr sz="1800" dirty="0">
                          <a:solidFill>
                            <a:srgbClr val="0D0D0D"/>
                          </a:solidFill>
                          <a:latin typeface="Calibri"/>
                          <a:cs typeface="Calibri"/>
                        </a:rPr>
                        <a:t>(95%</a:t>
                      </a:r>
                      <a:r>
                        <a:rPr sz="1800" spc="-30" dirty="0">
                          <a:solidFill>
                            <a:srgbClr val="0D0D0D"/>
                          </a:solidFill>
                          <a:latin typeface="Calibri"/>
                          <a:cs typeface="Calibri"/>
                        </a:rPr>
                        <a:t> </a:t>
                      </a:r>
                      <a:r>
                        <a:rPr sz="1800" spc="-25" dirty="0">
                          <a:solidFill>
                            <a:srgbClr val="0D0D0D"/>
                          </a:solidFill>
                          <a:latin typeface="Calibri"/>
                          <a:cs typeface="Calibri"/>
                        </a:rPr>
                        <a:t>CI)</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240"/>
                        </a:spcBef>
                      </a:pPr>
                      <a:r>
                        <a:rPr sz="1800" dirty="0">
                          <a:solidFill>
                            <a:srgbClr val="0D0D0D"/>
                          </a:solidFill>
                          <a:latin typeface="Calibri"/>
                          <a:cs typeface="Calibri"/>
                        </a:rPr>
                        <a:t>90</a:t>
                      </a:r>
                      <a:r>
                        <a:rPr sz="1800" spc="-20" dirty="0">
                          <a:solidFill>
                            <a:srgbClr val="0D0D0D"/>
                          </a:solidFill>
                          <a:latin typeface="Calibri"/>
                          <a:cs typeface="Calibri"/>
                        </a:rPr>
                        <a:t> </a:t>
                      </a:r>
                      <a:r>
                        <a:rPr sz="1800" spc="-10" dirty="0">
                          <a:solidFill>
                            <a:srgbClr val="0D0D0D"/>
                          </a:solidFill>
                          <a:latin typeface="Calibri"/>
                          <a:cs typeface="Calibri"/>
                        </a:rPr>
                        <a:t>(81-</a:t>
                      </a:r>
                      <a:r>
                        <a:rPr sz="1800" spc="-25" dirty="0">
                          <a:solidFill>
                            <a:srgbClr val="0D0D0D"/>
                          </a:solidFill>
                          <a:latin typeface="Calibri"/>
                          <a:cs typeface="Calibri"/>
                        </a:rPr>
                        <a:t>95)</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65760">
                <a:tc>
                  <a:txBody>
                    <a:bodyPr/>
                    <a:lstStyle/>
                    <a:p>
                      <a:pPr marL="121920">
                        <a:lnSpc>
                          <a:spcPct val="100000"/>
                        </a:lnSpc>
                        <a:spcBef>
                          <a:spcPts val="240"/>
                        </a:spcBef>
                      </a:pPr>
                      <a:r>
                        <a:rPr sz="1800" spc="-10" dirty="0">
                          <a:solidFill>
                            <a:srgbClr val="07090A"/>
                          </a:solidFill>
                          <a:latin typeface="Calibri"/>
                          <a:cs typeface="Calibri"/>
                        </a:rPr>
                        <a:t>18-</a:t>
                      </a:r>
                      <a:r>
                        <a:rPr sz="1800" dirty="0">
                          <a:solidFill>
                            <a:srgbClr val="07090A"/>
                          </a:solidFill>
                          <a:latin typeface="Calibri"/>
                          <a:cs typeface="Calibri"/>
                        </a:rPr>
                        <a:t>mo</a:t>
                      </a:r>
                      <a:r>
                        <a:rPr sz="1800" spc="-35" dirty="0">
                          <a:solidFill>
                            <a:srgbClr val="07090A"/>
                          </a:solidFill>
                          <a:latin typeface="Calibri"/>
                          <a:cs typeface="Calibri"/>
                        </a:rPr>
                        <a:t> </a:t>
                      </a:r>
                      <a:r>
                        <a:rPr sz="1800" dirty="0">
                          <a:solidFill>
                            <a:srgbClr val="07090A"/>
                          </a:solidFill>
                          <a:latin typeface="Calibri"/>
                          <a:cs typeface="Calibri"/>
                        </a:rPr>
                        <a:t>OS</a:t>
                      </a:r>
                      <a:r>
                        <a:rPr sz="1800" spc="-35" dirty="0">
                          <a:solidFill>
                            <a:srgbClr val="07090A"/>
                          </a:solidFill>
                          <a:latin typeface="Calibri"/>
                          <a:cs typeface="Calibri"/>
                        </a:rPr>
                        <a:t> </a:t>
                      </a:r>
                      <a:r>
                        <a:rPr sz="1800" dirty="0">
                          <a:solidFill>
                            <a:srgbClr val="07090A"/>
                          </a:solidFill>
                          <a:latin typeface="Calibri"/>
                          <a:cs typeface="Calibri"/>
                        </a:rPr>
                        <a:t>rate,</a:t>
                      </a:r>
                      <a:r>
                        <a:rPr sz="1800" spc="-30" dirty="0">
                          <a:solidFill>
                            <a:srgbClr val="07090A"/>
                          </a:solidFill>
                          <a:latin typeface="Calibri"/>
                          <a:cs typeface="Calibri"/>
                        </a:rPr>
                        <a:t> </a:t>
                      </a:r>
                      <a:r>
                        <a:rPr sz="1800" dirty="0">
                          <a:solidFill>
                            <a:srgbClr val="07090A"/>
                          </a:solidFill>
                          <a:latin typeface="Calibri"/>
                          <a:cs typeface="Calibri"/>
                        </a:rPr>
                        <a:t>%</a:t>
                      </a:r>
                      <a:r>
                        <a:rPr sz="1800" spc="-35" dirty="0">
                          <a:solidFill>
                            <a:srgbClr val="07090A"/>
                          </a:solidFill>
                          <a:latin typeface="Calibri"/>
                          <a:cs typeface="Calibri"/>
                        </a:rPr>
                        <a:t> </a:t>
                      </a:r>
                      <a:r>
                        <a:rPr sz="1800" dirty="0">
                          <a:solidFill>
                            <a:srgbClr val="07090A"/>
                          </a:solidFill>
                          <a:latin typeface="Calibri"/>
                          <a:cs typeface="Calibri"/>
                        </a:rPr>
                        <a:t>(95%</a:t>
                      </a:r>
                      <a:r>
                        <a:rPr sz="1800" spc="-30" dirty="0">
                          <a:solidFill>
                            <a:srgbClr val="07090A"/>
                          </a:solidFill>
                          <a:latin typeface="Calibri"/>
                          <a:cs typeface="Calibri"/>
                        </a:rPr>
                        <a:t> </a:t>
                      </a:r>
                      <a:r>
                        <a:rPr sz="1800" spc="-25" dirty="0">
                          <a:solidFill>
                            <a:srgbClr val="07090A"/>
                          </a:solidFill>
                          <a:latin typeface="Calibri"/>
                          <a:cs typeface="Calibri"/>
                        </a:rPr>
                        <a:t>CI)</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1270" algn="ctr">
                        <a:lnSpc>
                          <a:spcPct val="100000"/>
                        </a:lnSpc>
                        <a:spcBef>
                          <a:spcPts val="240"/>
                        </a:spcBef>
                      </a:pPr>
                      <a:r>
                        <a:rPr sz="1800" dirty="0">
                          <a:solidFill>
                            <a:srgbClr val="0D0D0D"/>
                          </a:solidFill>
                          <a:latin typeface="Calibri"/>
                          <a:cs typeface="Calibri"/>
                        </a:rPr>
                        <a:t>87</a:t>
                      </a:r>
                      <a:r>
                        <a:rPr sz="1800" spc="-20" dirty="0">
                          <a:solidFill>
                            <a:srgbClr val="0D0D0D"/>
                          </a:solidFill>
                          <a:latin typeface="Calibri"/>
                          <a:cs typeface="Calibri"/>
                        </a:rPr>
                        <a:t> </a:t>
                      </a:r>
                      <a:r>
                        <a:rPr sz="1800" spc="-10" dirty="0">
                          <a:solidFill>
                            <a:srgbClr val="0D0D0D"/>
                          </a:solidFill>
                          <a:latin typeface="Calibri"/>
                          <a:cs typeface="Calibri"/>
                        </a:rPr>
                        <a:t>(76-</a:t>
                      </a:r>
                      <a:r>
                        <a:rPr sz="1800" spc="-25" dirty="0">
                          <a:solidFill>
                            <a:srgbClr val="0D0D0D"/>
                          </a:solidFill>
                          <a:latin typeface="Calibri"/>
                          <a:cs typeface="Calibri"/>
                        </a:rPr>
                        <a:t>93)</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3"/>
                  </a:ext>
                </a:extLst>
              </a:tr>
              <a:tr h="365760">
                <a:tc>
                  <a:txBody>
                    <a:bodyPr/>
                    <a:lstStyle/>
                    <a:p>
                      <a:pPr marL="121920">
                        <a:lnSpc>
                          <a:spcPct val="100000"/>
                        </a:lnSpc>
                        <a:spcBef>
                          <a:spcPts val="240"/>
                        </a:spcBef>
                      </a:pPr>
                      <a:r>
                        <a:rPr sz="1800" spc="-10" dirty="0">
                          <a:solidFill>
                            <a:srgbClr val="07090A"/>
                          </a:solidFill>
                          <a:latin typeface="Calibri"/>
                          <a:cs typeface="Calibri"/>
                        </a:rPr>
                        <a:t>21-</a:t>
                      </a:r>
                      <a:r>
                        <a:rPr sz="1800" dirty="0">
                          <a:solidFill>
                            <a:srgbClr val="07090A"/>
                          </a:solidFill>
                          <a:latin typeface="Calibri"/>
                          <a:cs typeface="Calibri"/>
                        </a:rPr>
                        <a:t>mo</a:t>
                      </a:r>
                      <a:r>
                        <a:rPr sz="1800" spc="-35" dirty="0">
                          <a:solidFill>
                            <a:srgbClr val="07090A"/>
                          </a:solidFill>
                          <a:latin typeface="Calibri"/>
                          <a:cs typeface="Calibri"/>
                        </a:rPr>
                        <a:t> </a:t>
                      </a:r>
                      <a:r>
                        <a:rPr sz="1800" dirty="0">
                          <a:solidFill>
                            <a:srgbClr val="07090A"/>
                          </a:solidFill>
                          <a:latin typeface="Calibri"/>
                          <a:cs typeface="Calibri"/>
                        </a:rPr>
                        <a:t>OS</a:t>
                      </a:r>
                      <a:r>
                        <a:rPr sz="1800" spc="-35" dirty="0">
                          <a:solidFill>
                            <a:srgbClr val="07090A"/>
                          </a:solidFill>
                          <a:latin typeface="Calibri"/>
                          <a:cs typeface="Calibri"/>
                        </a:rPr>
                        <a:t> </a:t>
                      </a:r>
                      <a:r>
                        <a:rPr sz="1800" dirty="0">
                          <a:solidFill>
                            <a:srgbClr val="07090A"/>
                          </a:solidFill>
                          <a:latin typeface="Calibri"/>
                          <a:cs typeface="Calibri"/>
                        </a:rPr>
                        <a:t>rate,</a:t>
                      </a:r>
                      <a:r>
                        <a:rPr sz="1800" spc="-30" dirty="0">
                          <a:solidFill>
                            <a:srgbClr val="07090A"/>
                          </a:solidFill>
                          <a:latin typeface="Calibri"/>
                          <a:cs typeface="Calibri"/>
                        </a:rPr>
                        <a:t> </a:t>
                      </a:r>
                      <a:r>
                        <a:rPr sz="1800" dirty="0">
                          <a:solidFill>
                            <a:srgbClr val="07090A"/>
                          </a:solidFill>
                          <a:latin typeface="Calibri"/>
                          <a:cs typeface="Calibri"/>
                        </a:rPr>
                        <a:t>%</a:t>
                      </a:r>
                      <a:r>
                        <a:rPr sz="1800" spc="-35" dirty="0">
                          <a:solidFill>
                            <a:srgbClr val="07090A"/>
                          </a:solidFill>
                          <a:latin typeface="Calibri"/>
                          <a:cs typeface="Calibri"/>
                        </a:rPr>
                        <a:t> </a:t>
                      </a:r>
                      <a:r>
                        <a:rPr sz="1800" dirty="0">
                          <a:solidFill>
                            <a:srgbClr val="07090A"/>
                          </a:solidFill>
                          <a:latin typeface="Calibri"/>
                          <a:cs typeface="Calibri"/>
                        </a:rPr>
                        <a:t>(95%</a:t>
                      </a:r>
                      <a:r>
                        <a:rPr sz="1800" spc="-30" dirty="0">
                          <a:solidFill>
                            <a:srgbClr val="07090A"/>
                          </a:solidFill>
                          <a:latin typeface="Calibri"/>
                          <a:cs typeface="Calibri"/>
                        </a:rPr>
                        <a:t> </a:t>
                      </a:r>
                      <a:r>
                        <a:rPr sz="1800" spc="-25" dirty="0">
                          <a:solidFill>
                            <a:srgbClr val="07090A"/>
                          </a:solidFill>
                          <a:latin typeface="Calibri"/>
                          <a:cs typeface="Calibri"/>
                        </a:rPr>
                        <a:t>CI)</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240"/>
                        </a:spcBef>
                      </a:pPr>
                      <a:r>
                        <a:rPr sz="1800" dirty="0">
                          <a:solidFill>
                            <a:srgbClr val="0D0D0D"/>
                          </a:solidFill>
                          <a:latin typeface="Calibri"/>
                          <a:cs typeface="Calibri"/>
                        </a:rPr>
                        <a:t>84</a:t>
                      </a:r>
                      <a:r>
                        <a:rPr sz="1800" spc="-20" dirty="0">
                          <a:solidFill>
                            <a:srgbClr val="0D0D0D"/>
                          </a:solidFill>
                          <a:latin typeface="Calibri"/>
                          <a:cs typeface="Calibri"/>
                        </a:rPr>
                        <a:t> </a:t>
                      </a:r>
                      <a:r>
                        <a:rPr sz="1800" spc="-10" dirty="0">
                          <a:solidFill>
                            <a:srgbClr val="0D0D0D"/>
                          </a:solidFill>
                          <a:latin typeface="Calibri"/>
                          <a:cs typeface="Calibri"/>
                        </a:rPr>
                        <a:t>(72-</a:t>
                      </a:r>
                      <a:r>
                        <a:rPr sz="1800" spc="-25" dirty="0">
                          <a:solidFill>
                            <a:srgbClr val="0D0D0D"/>
                          </a:solidFill>
                          <a:latin typeface="Calibri"/>
                          <a:cs typeface="Calibri"/>
                        </a:rPr>
                        <a:t>91)</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pSp>
        <p:nvGrpSpPr>
          <p:cNvPr id="6" name="object 6"/>
          <p:cNvGrpSpPr/>
          <p:nvPr/>
        </p:nvGrpSpPr>
        <p:grpSpPr>
          <a:xfrm>
            <a:off x="2217039" y="1390724"/>
            <a:ext cx="2127885" cy="2162175"/>
            <a:chOff x="2217039" y="1390724"/>
            <a:chExt cx="2127885" cy="2162175"/>
          </a:xfrm>
        </p:grpSpPr>
        <p:sp>
          <p:nvSpPr>
            <p:cNvPr id="7" name="object 7"/>
            <p:cNvSpPr/>
            <p:nvPr/>
          </p:nvSpPr>
          <p:spPr>
            <a:xfrm>
              <a:off x="2231326" y="1405012"/>
              <a:ext cx="8890" cy="2133600"/>
            </a:xfrm>
            <a:custGeom>
              <a:avLst/>
              <a:gdLst/>
              <a:ahLst/>
              <a:cxnLst/>
              <a:rect l="l" t="t" r="r" b="b"/>
              <a:pathLst>
                <a:path w="8889" h="2133600">
                  <a:moveTo>
                    <a:pt x="8610" y="2133384"/>
                  </a:moveTo>
                  <a:lnTo>
                    <a:pt x="0"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523274" y="3062376"/>
              <a:ext cx="1821814" cy="467359"/>
            </a:xfrm>
            <a:custGeom>
              <a:avLst/>
              <a:gdLst/>
              <a:ahLst/>
              <a:cxnLst/>
              <a:rect l="l" t="t" r="r" b="b"/>
              <a:pathLst>
                <a:path w="1821814" h="467360">
                  <a:moveTo>
                    <a:pt x="620242" y="209308"/>
                  </a:moveTo>
                  <a:lnTo>
                    <a:pt x="0" y="209308"/>
                  </a:lnTo>
                  <a:lnTo>
                    <a:pt x="0" y="466737"/>
                  </a:lnTo>
                  <a:lnTo>
                    <a:pt x="620242" y="466737"/>
                  </a:lnTo>
                  <a:lnTo>
                    <a:pt x="620242" y="209308"/>
                  </a:lnTo>
                  <a:close/>
                </a:path>
                <a:path w="1821814" h="467360">
                  <a:moveTo>
                    <a:pt x="1821408" y="0"/>
                  </a:moveTo>
                  <a:lnTo>
                    <a:pt x="1201166" y="0"/>
                  </a:lnTo>
                  <a:lnTo>
                    <a:pt x="1201166" y="454837"/>
                  </a:lnTo>
                  <a:lnTo>
                    <a:pt x="1821408" y="454837"/>
                  </a:lnTo>
                  <a:lnTo>
                    <a:pt x="1821408"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848467" y="1281601"/>
            <a:ext cx="295275" cy="2345690"/>
          </a:xfrm>
          <a:prstGeom prst="rect">
            <a:avLst/>
          </a:prstGeom>
        </p:spPr>
        <p:txBody>
          <a:bodyPr vert="horz" wrap="square" lIns="0" tIns="13335" rIns="0" bIns="0" rtlCol="0">
            <a:spAutoFit/>
          </a:bodyPr>
          <a:lstStyle/>
          <a:p>
            <a:pPr marL="0" marR="5080" lvl="0" indent="0" algn="r" defTabSz="914400" eaLnBrk="1" fontAlgn="auto" latinLnBrk="0" hangingPunct="1">
              <a:lnSpc>
                <a:spcPts val="167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100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90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80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70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60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50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40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30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20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715" lvl="0" indent="0" algn="r" defTabSz="914400" eaLnBrk="1" fontAlgn="auto" latinLnBrk="0" hangingPunct="1">
              <a:lnSpc>
                <a:spcPts val="166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10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0" marR="5080" lvl="0" indent="0" algn="r" defTabSz="914400" eaLnBrk="1" fontAlgn="auto" latinLnBrk="0" hangingPunct="1">
              <a:lnSpc>
                <a:spcPts val="1670"/>
              </a:lnSpc>
              <a:spcBef>
                <a:spcPts val="0"/>
              </a:spcBef>
              <a:spcAft>
                <a:spcPts val="0"/>
              </a:spcAft>
              <a:buClrTx/>
              <a:buSzTx/>
              <a:buFontTx/>
              <a:buNone/>
              <a:tabLst/>
              <a:defRPr/>
            </a:pPr>
            <a:r>
              <a:rPr kumimoji="0" sz="1400" b="0" i="0" u="none" strike="noStrike" kern="0" cap="none" spc="-50" normalizeH="0" baseline="0" noProof="0" dirty="0">
                <a:ln>
                  <a:noFill/>
                </a:ln>
                <a:solidFill>
                  <a:sysClr val="windowText" lastClr="000000"/>
                </a:solidFill>
                <a:effectLst/>
                <a:uLnTx/>
                <a:uFillTx/>
                <a:latin typeface="Calibri"/>
                <a:cs typeface="Calibri"/>
              </a:rPr>
              <a:t>0</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2523274" y="1695208"/>
            <a:ext cx="620395" cy="889000"/>
          </a:xfrm>
          <a:prstGeom prst="rect">
            <a:avLst/>
          </a:prstGeom>
          <a:solidFill>
            <a:srgbClr val="015873"/>
          </a:solidFill>
        </p:spPr>
        <p:txBody>
          <a:bodyPr vert="horz" wrap="square" lIns="0" tIns="114935" rIns="0" bIns="0" rtlCol="0">
            <a:spAutoFit/>
          </a:bodyPr>
          <a:lstStyle/>
          <a:p>
            <a:pPr marL="0" marR="0" lvl="0" indent="0" defTabSz="914400" eaLnBrk="1" fontAlgn="auto" latinLnBrk="0" hangingPunct="1">
              <a:lnSpc>
                <a:spcPct val="100000"/>
              </a:lnSpc>
              <a:spcBef>
                <a:spcPts val="905"/>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42</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1" name="object 11"/>
          <p:cNvSpPr txBox="1"/>
          <p:nvPr/>
        </p:nvSpPr>
        <p:spPr>
          <a:xfrm>
            <a:off x="2523274" y="2583872"/>
            <a:ext cx="620395" cy="214629"/>
          </a:xfrm>
          <a:prstGeom prst="rect">
            <a:avLst/>
          </a:prstGeom>
          <a:solidFill>
            <a:srgbClr val="3333CC"/>
          </a:solidFill>
        </p:spPr>
        <p:txBody>
          <a:bodyPr vert="horz" wrap="square" lIns="0" tIns="0" rIns="0" bIns="0" rtlCol="0">
            <a:spAutoFit/>
          </a:bodyPr>
          <a:lstStyle/>
          <a:p>
            <a:pPr marL="0" marR="0" lvl="0" indent="0" algn="ctr" defTabSz="914400" eaLnBrk="1" fontAlgn="auto" latinLnBrk="0" hangingPunct="1">
              <a:lnSpc>
                <a:spcPts val="1495"/>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11</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2523274" y="2798038"/>
            <a:ext cx="620395" cy="473709"/>
          </a:xfrm>
          <a:prstGeom prst="rect">
            <a:avLst/>
          </a:prstGeom>
          <a:solidFill>
            <a:srgbClr val="FFFFFF"/>
          </a:solidFill>
        </p:spPr>
        <p:txBody>
          <a:bodyPr vert="horz" wrap="square" lIns="0" tIns="116839" rIns="0" bIns="0" rtlCol="0">
            <a:spAutoFit/>
          </a:bodyPr>
          <a:lstStyle/>
          <a:p>
            <a:pPr marL="0" marR="0" lvl="0" indent="0" algn="ctr" defTabSz="914400" eaLnBrk="1" fontAlgn="auto" latinLnBrk="0" hangingPunct="1">
              <a:lnSpc>
                <a:spcPct val="100000"/>
              </a:lnSpc>
              <a:spcBef>
                <a:spcPts val="919"/>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23</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3724440" y="1611325"/>
            <a:ext cx="620395" cy="720090"/>
          </a:xfrm>
          <a:prstGeom prst="rect">
            <a:avLst/>
          </a:prstGeom>
          <a:solidFill>
            <a:srgbClr val="015873"/>
          </a:solidFill>
        </p:spPr>
        <p:txBody>
          <a:bodyPr vert="horz" wrap="square" lIns="0" tIns="39370" rIns="0" bIns="0" rtlCol="0">
            <a:spAutoFit/>
          </a:bodyPr>
          <a:lstStyle/>
          <a:p>
            <a:pPr marL="0" marR="0" lvl="0" indent="0" defTabSz="914400" eaLnBrk="1" fontAlgn="auto" latinLnBrk="0" hangingPunct="1">
              <a:lnSpc>
                <a:spcPct val="100000"/>
              </a:lnSpc>
              <a:spcBef>
                <a:spcPts val="31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35</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3724440" y="2331313"/>
            <a:ext cx="620395" cy="252729"/>
          </a:xfrm>
          <a:prstGeom prst="rect">
            <a:avLst/>
          </a:prstGeom>
          <a:solidFill>
            <a:srgbClr val="3333CC"/>
          </a:solidFill>
        </p:spPr>
        <p:txBody>
          <a:bodyPr vert="horz" wrap="square" lIns="0" tIns="20955" rIns="0" bIns="0" rtlCol="0">
            <a:spAutoFit/>
          </a:bodyPr>
          <a:lstStyle/>
          <a:p>
            <a:pPr marL="0" marR="0" lvl="0" indent="0" algn="ctr" defTabSz="914400" eaLnBrk="1" fontAlgn="auto" latinLnBrk="0" hangingPunct="1">
              <a:lnSpc>
                <a:spcPct val="100000"/>
              </a:lnSpc>
              <a:spcBef>
                <a:spcPts val="16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13</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3724440" y="2583872"/>
            <a:ext cx="620395" cy="478790"/>
          </a:xfrm>
          <a:prstGeom prst="rect">
            <a:avLst/>
          </a:prstGeom>
          <a:solidFill>
            <a:srgbClr val="FFFFFF"/>
          </a:solidFill>
        </p:spPr>
        <p:txBody>
          <a:bodyPr vert="horz" wrap="square" lIns="0" tIns="130175" rIns="0" bIns="0" rtlCol="0">
            <a:spAutoFit/>
          </a:bodyPr>
          <a:lstStyle/>
          <a:p>
            <a:pPr marL="0" marR="0" lvl="0" indent="0" algn="ctr" defTabSz="914400" eaLnBrk="1" fontAlgn="auto" latinLnBrk="0" hangingPunct="1">
              <a:lnSpc>
                <a:spcPct val="100000"/>
              </a:lnSpc>
              <a:spcBef>
                <a:spcPts val="102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22</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4521961" y="1873944"/>
            <a:ext cx="374650" cy="488315"/>
          </a:xfrm>
          <a:prstGeom prst="rect">
            <a:avLst/>
          </a:prstGeom>
        </p:spPr>
        <p:txBody>
          <a:bodyPr vert="horz" wrap="square" lIns="0" tIns="39370" rIns="0" bIns="0" rtlCol="0">
            <a:spAutoFit/>
          </a:bodyPr>
          <a:lstStyle/>
          <a:p>
            <a:pPr marL="12700" marR="5080" lvl="0" indent="0" defTabSz="914400" eaLnBrk="1" fontAlgn="auto" latinLnBrk="0" hangingPunct="1">
              <a:lnSpc>
                <a:spcPts val="1730"/>
              </a:lnSpc>
              <a:spcBef>
                <a:spcPts val="310"/>
              </a:spcBef>
              <a:spcAft>
                <a:spcPts val="0"/>
              </a:spcAft>
              <a:buClrTx/>
              <a:buSzTx/>
              <a:buFontTx/>
              <a:buNone/>
              <a:tabLst/>
              <a:defRPr/>
            </a:pPr>
            <a:r>
              <a:rPr kumimoji="0" sz="1600" b="0" i="0" u="none" strike="noStrike" kern="0" cap="none" spc="-25" normalizeH="0" baseline="0" noProof="0" dirty="0">
                <a:ln>
                  <a:noFill/>
                </a:ln>
                <a:solidFill>
                  <a:sysClr val="windowText" lastClr="000000"/>
                </a:solidFill>
                <a:effectLst/>
                <a:uLnTx/>
                <a:uFillTx/>
                <a:latin typeface="Calibri"/>
                <a:cs typeface="Calibri"/>
              </a:rPr>
              <a:t>CRR </a:t>
            </a:r>
            <a:r>
              <a:rPr kumimoji="0" sz="1600" b="0" i="0" u="none" strike="noStrike" kern="0" cap="none" spc="-30" normalizeH="0" baseline="0" noProof="0" dirty="0">
                <a:ln>
                  <a:noFill/>
                </a:ln>
                <a:solidFill>
                  <a:sysClr val="windowText" lastClr="000000"/>
                </a:solidFill>
                <a:effectLst/>
                <a:uLnTx/>
                <a:uFillTx/>
                <a:latin typeface="Calibri"/>
                <a:cs typeface="Calibri"/>
              </a:rPr>
              <a:t>48%</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p:nvPr/>
        </p:nvSpPr>
        <p:spPr>
          <a:xfrm>
            <a:off x="4364522" y="1611327"/>
            <a:ext cx="83820" cy="996315"/>
          </a:xfrm>
          <a:custGeom>
            <a:avLst/>
            <a:gdLst/>
            <a:ahLst/>
            <a:cxnLst/>
            <a:rect l="l" t="t" r="r" b="b"/>
            <a:pathLst>
              <a:path w="83820" h="996314">
                <a:moveTo>
                  <a:pt x="0" y="996213"/>
                </a:moveTo>
                <a:lnTo>
                  <a:pt x="32562" y="989677"/>
                </a:lnTo>
                <a:lnTo>
                  <a:pt x="59153" y="971854"/>
                </a:lnTo>
                <a:lnTo>
                  <a:pt x="77081" y="945421"/>
                </a:lnTo>
                <a:lnTo>
                  <a:pt x="83654" y="913053"/>
                </a:lnTo>
                <a:lnTo>
                  <a:pt x="83654" y="83159"/>
                </a:lnTo>
                <a:lnTo>
                  <a:pt x="77081" y="50792"/>
                </a:lnTo>
                <a:lnTo>
                  <a:pt x="59153" y="24358"/>
                </a:lnTo>
                <a:lnTo>
                  <a:pt x="32562" y="6535"/>
                </a:lnTo>
                <a:lnTo>
                  <a:pt x="0"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3277637" y="1985148"/>
            <a:ext cx="374650" cy="488315"/>
          </a:xfrm>
          <a:prstGeom prst="rect">
            <a:avLst/>
          </a:prstGeom>
        </p:spPr>
        <p:txBody>
          <a:bodyPr vert="horz" wrap="square" lIns="0" tIns="39370" rIns="0" bIns="0" rtlCol="0">
            <a:spAutoFit/>
          </a:bodyPr>
          <a:lstStyle/>
          <a:p>
            <a:pPr marL="12700" marR="5080" lvl="0" indent="0" defTabSz="914400" eaLnBrk="1" fontAlgn="auto" latinLnBrk="0" hangingPunct="1">
              <a:lnSpc>
                <a:spcPts val="1730"/>
              </a:lnSpc>
              <a:spcBef>
                <a:spcPts val="310"/>
              </a:spcBef>
              <a:spcAft>
                <a:spcPts val="0"/>
              </a:spcAft>
              <a:buClrTx/>
              <a:buSzTx/>
              <a:buFontTx/>
              <a:buNone/>
              <a:tabLst/>
              <a:defRPr/>
            </a:pPr>
            <a:r>
              <a:rPr kumimoji="0" sz="1600" b="0" i="0" u="none" strike="noStrike" kern="0" cap="none" spc="-25" normalizeH="0" baseline="0" noProof="0" dirty="0">
                <a:ln>
                  <a:noFill/>
                </a:ln>
                <a:solidFill>
                  <a:sysClr val="windowText" lastClr="000000"/>
                </a:solidFill>
                <a:effectLst/>
                <a:uLnTx/>
                <a:uFillTx/>
                <a:latin typeface="Calibri"/>
                <a:cs typeface="Calibri"/>
              </a:rPr>
              <a:t>CRR </a:t>
            </a:r>
            <a:r>
              <a:rPr kumimoji="0" sz="1600" b="0" i="0" u="none" strike="noStrike" kern="0" cap="none" spc="-30" normalizeH="0" baseline="0" noProof="0" dirty="0">
                <a:ln>
                  <a:noFill/>
                </a:ln>
                <a:solidFill>
                  <a:sysClr val="windowText" lastClr="000000"/>
                </a:solidFill>
                <a:effectLst/>
                <a:uLnTx/>
                <a:uFillTx/>
                <a:latin typeface="Calibri"/>
                <a:cs typeface="Calibri"/>
              </a:rPr>
              <a:t>53%</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p:nvPr/>
        </p:nvSpPr>
        <p:spPr>
          <a:xfrm>
            <a:off x="3157071" y="1695220"/>
            <a:ext cx="83820" cy="1102995"/>
          </a:xfrm>
          <a:custGeom>
            <a:avLst/>
            <a:gdLst/>
            <a:ahLst/>
            <a:cxnLst/>
            <a:rect l="l" t="t" r="r" b="b"/>
            <a:pathLst>
              <a:path w="83819" h="1102995">
                <a:moveTo>
                  <a:pt x="0" y="1102817"/>
                </a:moveTo>
                <a:lnTo>
                  <a:pt x="32562" y="1096281"/>
                </a:lnTo>
                <a:lnTo>
                  <a:pt x="59153" y="1078458"/>
                </a:lnTo>
                <a:lnTo>
                  <a:pt x="77081" y="1052025"/>
                </a:lnTo>
                <a:lnTo>
                  <a:pt x="83654" y="1019657"/>
                </a:lnTo>
                <a:lnTo>
                  <a:pt x="83654" y="83159"/>
                </a:lnTo>
                <a:lnTo>
                  <a:pt x="77081" y="50786"/>
                </a:lnTo>
                <a:lnTo>
                  <a:pt x="59153" y="24353"/>
                </a:lnTo>
                <a:lnTo>
                  <a:pt x="32562" y="6533"/>
                </a:lnTo>
                <a:lnTo>
                  <a:pt x="0"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3823671" y="1053467"/>
            <a:ext cx="424180" cy="546735"/>
          </a:xfrm>
          <a:prstGeom prst="rect">
            <a:avLst/>
          </a:prstGeom>
        </p:spPr>
        <p:txBody>
          <a:bodyPr vert="horz" wrap="square" lIns="0" tIns="43815" rIns="0" bIns="0" rtlCol="0">
            <a:spAutoFit/>
          </a:bodyPr>
          <a:lstStyle/>
          <a:p>
            <a:pPr marL="13970" marR="5080" lvl="0" indent="-1905" defTabSz="914400" eaLnBrk="1" fontAlgn="auto" latinLnBrk="0" hangingPunct="1">
              <a:lnSpc>
                <a:spcPts val="1939"/>
              </a:lnSpc>
              <a:spcBef>
                <a:spcPts val="345"/>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ORR 91%</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2626950" y="1144221"/>
            <a:ext cx="424180" cy="546735"/>
          </a:xfrm>
          <a:prstGeom prst="rect">
            <a:avLst/>
          </a:prstGeom>
        </p:spPr>
        <p:txBody>
          <a:bodyPr vert="horz" wrap="square" lIns="0" tIns="43815" rIns="0" bIns="0" rtlCol="0">
            <a:spAutoFit/>
          </a:bodyPr>
          <a:lstStyle/>
          <a:p>
            <a:pPr marL="13970" marR="5080" lvl="0" indent="-1905" defTabSz="914400" eaLnBrk="1" fontAlgn="auto" latinLnBrk="0" hangingPunct="1">
              <a:lnSpc>
                <a:spcPts val="1939"/>
              </a:lnSpc>
              <a:spcBef>
                <a:spcPts val="345"/>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ORR 87%</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txBox="1"/>
          <p:nvPr/>
        </p:nvSpPr>
        <p:spPr>
          <a:xfrm>
            <a:off x="1671791" y="1971675"/>
            <a:ext cx="228600" cy="1001394"/>
          </a:xfrm>
          <a:prstGeom prst="rect">
            <a:avLst/>
          </a:prstGeom>
        </p:spPr>
        <p:txBody>
          <a:bodyPr vert="vert270" wrap="square" lIns="0" tIns="0" rIns="0" bIns="0" rtlCol="0">
            <a:spAutoFit/>
          </a:bodyPr>
          <a:lstStyle/>
          <a:p>
            <a:pPr marL="12700" marR="0" lvl="0" indent="0" defTabSz="914400" eaLnBrk="1" fontAlgn="auto" latinLnBrk="0" hangingPunct="1">
              <a:lnSpc>
                <a:spcPts val="1614"/>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Patients</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2546271" y="3569069"/>
            <a:ext cx="574675" cy="431800"/>
          </a:xfrm>
          <a:prstGeom prst="rect">
            <a:avLst/>
          </a:prstGeom>
        </p:spPr>
        <p:txBody>
          <a:bodyPr vert="horz" wrap="square" lIns="0" tIns="37465" rIns="0" bIns="0" rtlCol="0">
            <a:spAutoFit/>
          </a:bodyPr>
          <a:lstStyle/>
          <a:p>
            <a:pPr marL="12700" marR="5080" lvl="0" indent="17780" defTabSz="914400" eaLnBrk="1" fontAlgn="auto" latinLnBrk="0" hangingPunct="1">
              <a:lnSpc>
                <a:spcPts val="1510"/>
              </a:lnSpc>
              <a:spcBef>
                <a:spcPts val="295"/>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Overall </a:t>
            </a:r>
            <a:r>
              <a:rPr kumimoji="0" sz="1400" b="0" i="0" u="none" strike="noStrike" kern="0" cap="none" spc="0" normalizeH="0" baseline="0" noProof="0" dirty="0">
                <a:ln>
                  <a:noFill/>
                </a:ln>
                <a:solidFill>
                  <a:sysClr val="windowText" lastClr="000000"/>
                </a:solidFill>
                <a:effectLst/>
                <a:uLnTx/>
                <a:uFillTx/>
                <a:latin typeface="Calibri"/>
                <a:cs typeface="Calibri"/>
              </a:rPr>
              <a:t>(n</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79)</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3601866" y="3569069"/>
            <a:ext cx="868680" cy="623570"/>
          </a:xfrm>
          <a:prstGeom prst="rect">
            <a:avLst/>
          </a:prstGeom>
        </p:spPr>
        <p:txBody>
          <a:bodyPr vert="horz" wrap="square" lIns="0" tIns="13335" rIns="0" bIns="0" rtlCol="0">
            <a:spAutoFit/>
          </a:bodyPr>
          <a:lstStyle/>
          <a:p>
            <a:pPr marL="98425" marR="0" lvl="0" indent="0" defTabSz="914400" eaLnBrk="1" fontAlgn="auto" latinLnBrk="0" hangingPunct="1">
              <a:lnSpc>
                <a:spcPts val="1595"/>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150</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x</a:t>
            </a:r>
            <a:r>
              <a:rPr kumimoji="0" sz="1400" b="0" i="0" u="none" strike="noStrike" kern="0" cap="none" spc="-25" normalizeH="0" baseline="0" noProof="0" dirty="0">
                <a:ln>
                  <a:noFill/>
                </a:ln>
                <a:solidFill>
                  <a:sysClr val="windowText" lastClr="000000"/>
                </a:solidFill>
                <a:effectLst/>
                <a:uLnTx/>
                <a:uFillTx/>
                <a:latin typeface="Calibri"/>
                <a:cs typeface="Calibri"/>
              </a:rPr>
              <a:t> 10</a:t>
            </a:r>
            <a:r>
              <a:rPr kumimoji="0" sz="1350" b="0" i="0" u="none" strike="noStrike" kern="0" cap="none" spc="-37" normalizeH="0" baseline="24691" noProof="0" dirty="0">
                <a:ln>
                  <a:noFill/>
                </a:ln>
                <a:solidFill>
                  <a:sysClr val="windowText" lastClr="000000"/>
                </a:solidFill>
                <a:effectLst/>
                <a:uLnTx/>
                <a:uFillTx/>
                <a:latin typeface="Calibri"/>
                <a:cs typeface="Calibri"/>
              </a:rPr>
              <a:t>6</a:t>
            </a:r>
            <a:endParaRPr kumimoji="0" sz="1350" b="0" i="0" u="none" strike="noStrike" kern="0" cap="none" spc="0" normalizeH="0" baseline="24691" noProof="0">
              <a:ln>
                <a:noFill/>
              </a:ln>
              <a:solidFill>
                <a:sysClr val="windowText" lastClr="000000"/>
              </a:solidFill>
              <a:effectLst/>
              <a:uLnTx/>
              <a:uFillTx/>
              <a:latin typeface="Calibri"/>
              <a:cs typeface="Calibri"/>
            </a:endParaRPr>
          </a:p>
          <a:p>
            <a:pPr marL="160020" marR="30480" lvl="0" indent="-122555" defTabSz="914400" eaLnBrk="1" fontAlgn="auto" latinLnBrk="0" hangingPunct="1">
              <a:lnSpc>
                <a:spcPts val="151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CAR</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T-cells </a:t>
            </a:r>
            <a:r>
              <a:rPr kumimoji="0" sz="1400" b="0" i="0" u="none" strike="noStrike" kern="0" cap="none" spc="0" normalizeH="0" baseline="0" noProof="0" dirty="0">
                <a:ln>
                  <a:noFill/>
                </a:ln>
                <a:solidFill>
                  <a:sysClr val="windowText" lastClr="000000"/>
                </a:solidFill>
                <a:effectLst/>
                <a:uLnTx/>
                <a:uFillTx/>
                <a:latin typeface="Calibri"/>
                <a:cs typeface="Calibri"/>
              </a:rPr>
              <a:t>(n</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23)</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25" name="object 25"/>
          <p:cNvSpPr/>
          <p:nvPr/>
        </p:nvSpPr>
        <p:spPr>
          <a:xfrm>
            <a:off x="2225229" y="3529112"/>
            <a:ext cx="2411095" cy="0"/>
          </a:xfrm>
          <a:custGeom>
            <a:avLst/>
            <a:gdLst/>
            <a:ahLst/>
            <a:cxnLst/>
            <a:rect l="l" t="t" r="r" b="b"/>
            <a:pathLst>
              <a:path w="2411095">
                <a:moveTo>
                  <a:pt x="0" y="0"/>
                </a:moveTo>
                <a:lnTo>
                  <a:pt x="2411069" y="0"/>
                </a:lnTo>
              </a:path>
            </a:pathLst>
          </a:custGeom>
          <a:ln w="2857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938196" y="1759855"/>
            <a:ext cx="2870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sCR</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27" name="object 27"/>
          <p:cNvGrpSpPr/>
          <p:nvPr/>
        </p:nvGrpSpPr>
        <p:grpSpPr>
          <a:xfrm>
            <a:off x="736904" y="1825688"/>
            <a:ext cx="134620" cy="134620"/>
            <a:chOff x="736904" y="1825688"/>
            <a:chExt cx="134620" cy="134620"/>
          </a:xfrm>
        </p:grpSpPr>
        <p:sp>
          <p:nvSpPr>
            <p:cNvPr id="28" name="object 28"/>
            <p:cNvSpPr/>
            <p:nvPr/>
          </p:nvSpPr>
          <p:spPr>
            <a:xfrm>
              <a:off x="736904" y="1825688"/>
              <a:ext cx="134620" cy="134620"/>
            </a:xfrm>
            <a:custGeom>
              <a:avLst/>
              <a:gdLst/>
              <a:ahLst/>
              <a:cxnLst/>
              <a:rect l="l" t="t" r="r" b="b"/>
              <a:pathLst>
                <a:path w="134619" h="134619">
                  <a:moveTo>
                    <a:pt x="134454" y="0"/>
                  </a:moveTo>
                  <a:lnTo>
                    <a:pt x="0" y="0"/>
                  </a:lnTo>
                  <a:lnTo>
                    <a:pt x="0" y="134454"/>
                  </a:lnTo>
                  <a:lnTo>
                    <a:pt x="134454" y="134454"/>
                  </a:lnTo>
                  <a:lnTo>
                    <a:pt x="134454" y="0"/>
                  </a:lnTo>
                  <a:close/>
                </a:path>
              </a:pathLst>
            </a:custGeom>
            <a:solidFill>
              <a:srgbClr val="01587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736904" y="1825688"/>
              <a:ext cx="134620" cy="134620"/>
            </a:xfrm>
            <a:custGeom>
              <a:avLst/>
              <a:gdLst/>
              <a:ahLst/>
              <a:cxnLst/>
              <a:rect l="l" t="t" r="r" b="b"/>
              <a:pathLst>
                <a:path w="134619" h="134619">
                  <a:moveTo>
                    <a:pt x="0" y="134454"/>
                  </a:moveTo>
                  <a:lnTo>
                    <a:pt x="134454" y="134454"/>
                  </a:lnTo>
                  <a:lnTo>
                    <a:pt x="134454" y="0"/>
                  </a:lnTo>
                  <a:lnTo>
                    <a:pt x="0" y="0"/>
                  </a:lnTo>
                  <a:lnTo>
                    <a:pt x="0" y="134454"/>
                  </a:lnTo>
                  <a:close/>
                </a:path>
              </a:pathLst>
            </a:custGeom>
            <a:ln w="31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929858" y="2474305"/>
            <a:ext cx="426084"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0" normalizeH="0" baseline="0" noProof="0" dirty="0">
                <a:ln>
                  <a:noFill/>
                </a:ln>
                <a:solidFill>
                  <a:sysClr val="windowText" lastClr="000000"/>
                </a:solidFill>
                <a:effectLst/>
                <a:uLnTx/>
                <a:uFillTx/>
                <a:latin typeface="Calibri"/>
                <a:cs typeface="Calibri"/>
              </a:rPr>
              <a:t>VGPR</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31" name="object 31"/>
          <p:cNvGrpSpPr/>
          <p:nvPr/>
        </p:nvGrpSpPr>
        <p:grpSpPr>
          <a:xfrm>
            <a:off x="736904" y="2538691"/>
            <a:ext cx="134620" cy="154305"/>
            <a:chOff x="736904" y="2538691"/>
            <a:chExt cx="134620" cy="154305"/>
          </a:xfrm>
        </p:grpSpPr>
        <p:sp>
          <p:nvSpPr>
            <p:cNvPr id="32" name="object 32"/>
            <p:cNvSpPr/>
            <p:nvPr/>
          </p:nvSpPr>
          <p:spPr>
            <a:xfrm>
              <a:off x="736904" y="2538691"/>
              <a:ext cx="134620" cy="154305"/>
            </a:xfrm>
            <a:custGeom>
              <a:avLst/>
              <a:gdLst/>
              <a:ahLst/>
              <a:cxnLst/>
              <a:rect l="l" t="t" r="r" b="b"/>
              <a:pathLst>
                <a:path w="134619" h="154305">
                  <a:moveTo>
                    <a:pt x="134454" y="0"/>
                  </a:moveTo>
                  <a:lnTo>
                    <a:pt x="0" y="0"/>
                  </a:lnTo>
                  <a:lnTo>
                    <a:pt x="0" y="154101"/>
                  </a:lnTo>
                  <a:lnTo>
                    <a:pt x="134454" y="154101"/>
                  </a:lnTo>
                  <a:lnTo>
                    <a:pt x="13445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736904" y="2538691"/>
              <a:ext cx="134620" cy="154305"/>
            </a:xfrm>
            <a:custGeom>
              <a:avLst/>
              <a:gdLst/>
              <a:ahLst/>
              <a:cxnLst/>
              <a:rect l="l" t="t" r="r" b="b"/>
              <a:pathLst>
                <a:path w="134619" h="154305">
                  <a:moveTo>
                    <a:pt x="0" y="154101"/>
                  </a:moveTo>
                  <a:lnTo>
                    <a:pt x="134454" y="154101"/>
                  </a:lnTo>
                  <a:lnTo>
                    <a:pt x="134454" y="0"/>
                  </a:lnTo>
                  <a:lnTo>
                    <a:pt x="0" y="0"/>
                  </a:lnTo>
                  <a:lnTo>
                    <a:pt x="0" y="154101"/>
                  </a:lnTo>
                  <a:close/>
                </a:path>
              </a:pathLst>
            </a:custGeom>
            <a:ln w="31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object 34"/>
          <p:cNvSpPr txBox="1"/>
          <p:nvPr/>
        </p:nvSpPr>
        <p:spPr>
          <a:xfrm>
            <a:off x="938196" y="2855339"/>
            <a:ext cx="21336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PR</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35" name="object 35"/>
          <p:cNvGrpSpPr/>
          <p:nvPr/>
        </p:nvGrpSpPr>
        <p:grpSpPr>
          <a:xfrm>
            <a:off x="736904" y="2933826"/>
            <a:ext cx="134620" cy="154305"/>
            <a:chOff x="736904" y="2933826"/>
            <a:chExt cx="134620" cy="154305"/>
          </a:xfrm>
        </p:grpSpPr>
        <p:sp>
          <p:nvSpPr>
            <p:cNvPr id="36" name="object 36"/>
            <p:cNvSpPr/>
            <p:nvPr/>
          </p:nvSpPr>
          <p:spPr>
            <a:xfrm>
              <a:off x="736904" y="2933826"/>
              <a:ext cx="134620" cy="154305"/>
            </a:xfrm>
            <a:custGeom>
              <a:avLst/>
              <a:gdLst/>
              <a:ahLst/>
              <a:cxnLst/>
              <a:rect l="l" t="t" r="r" b="b"/>
              <a:pathLst>
                <a:path w="134619" h="154305">
                  <a:moveTo>
                    <a:pt x="134454" y="0"/>
                  </a:moveTo>
                  <a:lnTo>
                    <a:pt x="0" y="0"/>
                  </a:lnTo>
                  <a:lnTo>
                    <a:pt x="0" y="154101"/>
                  </a:lnTo>
                  <a:lnTo>
                    <a:pt x="134454" y="154101"/>
                  </a:lnTo>
                  <a:lnTo>
                    <a:pt x="13445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736904" y="2933826"/>
              <a:ext cx="134620" cy="154305"/>
            </a:xfrm>
            <a:custGeom>
              <a:avLst/>
              <a:gdLst/>
              <a:ahLst/>
              <a:cxnLst/>
              <a:rect l="l" t="t" r="r" b="b"/>
              <a:pathLst>
                <a:path w="134619" h="154305">
                  <a:moveTo>
                    <a:pt x="0" y="154101"/>
                  </a:moveTo>
                  <a:lnTo>
                    <a:pt x="134454" y="154101"/>
                  </a:lnTo>
                  <a:lnTo>
                    <a:pt x="134454" y="0"/>
                  </a:lnTo>
                  <a:lnTo>
                    <a:pt x="0" y="0"/>
                  </a:lnTo>
                  <a:lnTo>
                    <a:pt x="0" y="154101"/>
                  </a:lnTo>
                  <a:close/>
                </a:path>
              </a:pathLst>
            </a:custGeom>
            <a:ln w="31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938196" y="2110032"/>
            <a:ext cx="21653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5" normalizeH="0" baseline="0" noProof="0" dirty="0">
                <a:ln>
                  <a:noFill/>
                </a:ln>
                <a:solidFill>
                  <a:sysClr val="windowText" lastClr="000000"/>
                </a:solidFill>
                <a:effectLst/>
                <a:uLnTx/>
                <a:uFillTx/>
                <a:latin typeface="Calibri"/>
                <a:cs typeface="Calibri"/>
              </a:rPr>
              <a:t>CR</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39" name="object 39"/>
          <p:cNvGrpSpPr/>
          <p:nvPr/>
        </p:nvGrpSpPr>
        <p:grpSpPr>
          <a:xfrm>
            <a:off x="736904" y="2175865"/>
            <a:ext cx="134620" cy="134620"/>
            <a:chOff x="736904" y="2175865"/>
            <a:chExt cx="134620" cy="134620"/>
          </a:xfrm>
        </p:grpSpPr>
        <p:sp>
          <p:nvSpPr>
            <p:cNvPr id="40" name="object 40"/>
            <p:cNvSpPr/>
            <p:nvPr/>
          </p:nvSpPr>
          <p:spPr>
            <a:xfrm>
              <a:off x="736904" y="2175865"/>
              <a:ext cx="134620" cy="134620"/>
            </a:xfrm>
            <a:custGeom>
              <a:avLst/>
              <a:gdLst/>
              <a:ahLst/>
              <a:cxnLst/>
              <a:rect l="l" t="t" r="r" b="b"/>
              <a:pathLst>
                <a:path w="134619" h="134619">
                  <a:moveTo>
                    <a:pt x="134454" y="0"/>
                  </a:moveTo>
                  <a:lnTo>
                    <a:pt x="0" y="0"/>
                  </a:lnTo>
                  <a:lnTo>
                    <a:pt x="0" y="134454"/>
                  </a:lnTo>
                  <a:lnTo>
                    <a:pt x="134454" y="134454"/>
                  </a:lnTo>
                  <a:lnTo>
                    <a:pt x="134454" y="0"/>
                  </a:lnTo>
                  <a:close/>
                </a:path>
              </a:pathLst>
            </a:custGeom>
            <a:solidFill>
              <a:srgbClr val="3333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736904" y="2175865"/>
              <a:ext cx="134620" cy="134620"/>
            </a:xfrm>
            <a:custGeom>
              <a:avLst/>
              <a:gdLst/>
              <a:ahLst/>
              <a:cxnLst/>
              <a:rect l="l" t="t" r="r" b="b"/>
              <a:pathLst>
                <a:path w="134619" h="134619">
                  <a:moveTo>
                    <a:pt x="0" y="134454"/>
                  </a:moveTo>
                  <a:lnTo>
                    <a:pt x="134454" y="134454"/>
                  </a:lnTo>
                  <a:lnTo>
                    <a:pt x="134454" y="0"/>
                  </a:lnTo>
                  <a:lnTo>
                    <a:pt x="0" y="0"/>
                  </a:lnTo>
                  <a:lnTo>
                    <a:pt x="0" y="134454"/>
                  </a:lnTo>
                  <a:close/>
                </a:path>
              </a:pathLst>
            </a:custGeom>
            <a:ln w="31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p:nvPr/>
        </p:nvSpPr>
        <p:spPr>
          <a:xfrm>
            <a:off x="186626" y="6672526"/>
            <a:ext cx="15652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dirty="0">
                <a:ln>
                  <a:noFill/>
                </a:ln>
                <a:solidFill>
                  <a:srgbClr val="455560"/>
                </a:solidFill>
                <a:effectLst/>
                <a:uLnTx/>
                <a:uFillTx/>
                <a:latin typeface="Calibri"/>
                <a:cs typeface="Calibri"/>
              </a:rPr>
              <a:t>Bal.</a:t>
            </a:r>
            <a:r>
              <a:rPr kumimoji="0" sz="1200" b="0" i="0" u="none" strike="noStrike" kern="0" cap="none" spc="-4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2024.</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922.</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4" y="186380"/>
            <a:ext cx="10857230" cy="697484"/>
          </a:xfrm>
          <a:prstGeom prst="rect">
            <a:avLst/>
          </a:prstGeom>
        </p:spPr>
        <p:txBody>
          <a:bodyPr vert="horz" wrap="square" lIns="0" tIns="233539" rIns="0" bIns="0" rtlCol="0">
            <a:spAutoFit/>
          </a:bodyPr>
          <a:lstStyle/>
          <a:p>
            <a:pPr marL="1375410">
              <a:lnSpc>
                <a:spcPct val="100000"/>
              </a:lnSpc>
              <a:spcBef>
                <a:spcPts val="100"/>
              </a:spcBef>
            </a:pPr>
            <a:r>
              <a:rPr spc="-10" dirty="0">
                <a:solidFill>
                  <a:schemeClr val="tx2">
                    <a:lumMod val="75000"/>
                  </a:schemeClr>
                </a:solidFill>
              </a:rPr>
              <a:t>Arlo-</a:t>
            </a:r>
            <a:r>
              <a:rPr dirty="0">
                <a:solidFill>
                  <a:schemeClr val="tx2">
                    <a:lumMod val="75000"/>
                  </a:schemeClr>
                </a:solidFill>
              </a:rPr>
              <a:t>cel</a:t>
            </a:r>
            <a:r>
              <a:rPr spc="-65" dirty="0">
                <a:solidFill>
                  <a:schemeClr val="tx2">
                    <a:lumMod val="75000"/>
                  </a:schemeClr>
                </a:solidFill>
              </a:rPr>
              <a:t> </a:t>
            </a:r>
            <a:r>
              <a:rPr dirty="0">
                <a:solidFill>
                  <a:schemeClr val="tx2">
                    <a:lumMod val="75000"/>
                  </a:schemeClr>
                </a:solidFill>
              </a:rPr>
              <a:t>for</a:t>
            </a:r>
            <a:r>
              <a:rPr spc="-35" dirty="0">
                <a:solidFill>
                  <a:schemeClr val="tx2">
                    <a:lumMod val="75000"/>
                  </a:schemeClr>
                </a:solidFill>
              </a:rPr>
              <a:t> </a:t>
            </a:r>
            <a:r>
              <a:rPr dirty="0">
                <a:solidFill>
                  <a:schemeClr val="tx2">
                    <a:lumMod val="75000"/>
                  </a:schemeClr>
                </a:solidFill>
              </a:rPr>
              <a:t>R/R</a:t>
            </a:r>
            <a:r>
              <a:rPr spc="-40" dirty="0">
                <a:solidFill>
                  <a:schemeClr val="tx2">
                    <a:lumMod val="75000"/>
                  </a:schemeClr>
                </a:solidFill>
              </a:rPr>
              <a:t> </a:t>
            </a:r>
            <a:r>
              <a:rPr dirty="0">
                <a:solidFill>
                  <a:schemeClr val="tx2">
                    <a:lumMod val="75000"/>
                  </a:schemeClr>
                </a:solidFill>
              </a:rPr>
              <a:t>MM:</a:t>
            </a:r>
            <a:r>
              <a:rPr spc="-60" dirty="0">
                <a:solidFill>
                  <a:schemeClr val="tx2">
                    <a:lumMod val="75000"/>
                  </a:schemeClr>
                </a:solidFill>
              </a:rPr>
              <a:t> </a:t>
            </a:r>
            <a:r>
              <a:rPr dirty="0">
                <a:solidFill>
                  <a:schemeClr val="tx2">
                    <a:lumMod val="75000"/>
                  </a:schemeClr>
                </a:solidFill>
              </a:rPr>
              <a:t>TEAEs</a:t>
            </a:r>
            <a:r>
              <a:rPr spc="-40" dirty="0">
                <a:solidFill>
                  <a:schemeClr val="tx2">
                    <a:lumMod val="75000"/>
                  </a:schemeClr>
                </a:solidFill>
              </a:rPr>
              <a:t> </a:t>
            </a:r>
            <a:r>
              <a:rPr dirty="0">
                <a:solidFill>
                  <a:schemeClr val="tx2">
                    <a:lumMod val="75000"/>
                  </a:schemeClr>
                </a:solidFill>
              </a:rPr>
              <a:t>(≥30%</a:t>
            </a:r>
            <a:r>
              <a:rPr spc="-40" dirty="0">
                <a:solidFill>
                  <a:schemeClr val="tx2">
                    <a:lumMod val="75000"/>
                  </a:schemeClr>
                </a:solidFill>
              </a:rPr>
              <a:t> </a:t>
            </a:r>
            <a:r>
              <a:rPr dirty="0">
                <a:solidFill>
                  <a:schemeClr val="tx2">
                    <a:lumMod val="75000"/>
                  </a:schemeClr>
                </a:solidFill>
              </a:rPr>
              <a:t>of</a:t>
            </a:r>
            <a:r>
              <a:rPr spc="-40" dirty="0">
                <a:solidFill>
                  <a:schemeClr val="tx2">
                    <a:lumMod val="75000"/>
                  </a:schemeClr>
                </a:solidFill>
              </a:rPr>
              <a:t> </a:t>
            </a:r>
            <a:r>
              <a:rPr dirty="0">
                <a:solidFill>
                  <a:schemeClr val="tx2">
                    <a:lumMod val="75000"/>
                  </a:schemeClr>
                </a:solidFill>
              </a:rPr>
              <a:t>Treated</a:t>
            </a:r>
            <a:r>
              <a:rPr spc="-60" dirty="0">
                <a:solidFill>
                  <a:schemeClr val="tx2">
                    <a:lumMod val="75000"/>
                  </a:schemeClr>
                </a:solidFill>
              </a:rPr>
              <a:t> </a:t>
            </a:r>
            <a:r>
              <a:rPr spc="-10" dirty="0">
                <a:solidFill>
                  <a:schemeClr val="tx2">
                    <a:lumMod val="75000"/>
                  </a:schemeClr>
                </a:solidFill>
              </a:rPr>
              <a:t>Patients)</a:t>
            </a:r>
          </a:p>
        </p:txBody>
      </p:sp>
      <p:sp>
        <p:nvSpPr>
          <p:cNvPr id="5" name="object 5"/>
          <p:cNvSpPr txBox="1"/>
          <p:nvPr/>
        </p:nvSpPr>
        <p:spPr>
          <a:xfrm>
            <a:off x="515139" y="6437803"/>
            <a:ext cx="15652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dirty="0">
                <a:ln>
                  <a:noFill/>
                </a:ln>
                <a:solidFill>
                  <a:srgbClr val="455560"/>
                </a:solidFill>
                <a:effectLst/>
                <a:uLnTx/>
                <a:uFillTx/>
                <a:latin typeface="Calibri"/>
                <a:cs typeface="Calibri"/>
              </a:rPr>
              <a:t>Bal.</a:t>
            </a:r>
            <a:r>
              <a:rPr kumimoji="0" sz="1200" b="0" i="0" u="none" strike="noStrike" kern="0" cap="none" spc="-4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2024.</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922.</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691034" y="5996010"/>
            <a:ext cx="9103995" cy="330835"/>
          </a:xfrm>
          <a:prstGeom prst="rect">
            <a:avLst/>
          </a:prstGeom>
        </p:spPr>
        <p:txBody>
          <a:bodyPr vert="horz" wrap="square" lIns="0" tIns="12700" rIns="0" bIns="0" rtlCol="0">
            <a:spAutoFit/>
          </a:bodyPr>
          <a:lstStyle/>
          <a:p>
            <a:pPr marL="303530" marR="0" lvl="0" indent="-290830" defTabSz="914400" eaLnBrk="1" fontAlgn="auto" latinLnBrk="0" hangingPunct="1">
              <a:lnSpc>
                <a:spcPct val="100000"/>
              </a:lnSpc>
              <a:spcBef>
                <a:spcPts val="100"/>
              </a:spcBef>
              <a:spcAft>
                <a:spcPts val="0"/>
              </a:spcAft>
              <a:buClrTx/>
              <a:buSzTx/>
              <a:buFont typeface="Arial"/>
              <a:buChar char="•"/>
              <a:tabLst>
                <a:tab pos="303530"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Hematologic</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TEAEs</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were</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most</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frequent;</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low</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occurrence</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grade</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3/4</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infections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4" name="object 4"/>
          <p:cNvGraphicFramePr>
            <a:graphicFrameLocks noGrp="1"/>
          </p:cNvGraphicFramePr>
          <p:nvPr/>
        </p:nvGraphicFramePr>
        <p:xfrm>
          <a:off x="717550" y="1356766"/>
          <a:ext cx="10755628" cy="4594850"/>
        </p:xfrm>
        <a:graphic>
          <a:graphicData uri="http://schemas.openxmlformats.org/drawingml/2006/table">
            <a:tbl>
              <a:tblPr firstRow="1" bandRow="1">
                <a:tableStyleId>{2D5ABB26-0587-4C30-8999-92F81FD0307C}</a:tableStyleId>
              </a:tblPr>
              <a:tblGrid>
                <a:gridCol w="4084320">
                  <a:extLst>
                    <a:ext uri="{9D8B030D-6E8A-4147-A177-3AD203B41FA5}">
                      <a16:colId xmlns:a16="http://schemas.microsoft.com/office/drawing/2014/main" val="20000"/>
                    </a:ext>
                  </a:extLst>
                </a:gridCol>
                <a:gridCol w="1756410">
                  <a:extLst>
                    <a:ext uri="{9D8B030D-6E8A-4147-A177-3AD203B41FA5}">
                      <a16:colId xmlns:a16="http://schemas.microsoft.com/office/drawing/2014/main" val="20001"/>
                    </a:ext>
                  </a:extLst>
                </a:gridCol>
                <a:gridCol w="1605914">
                  <a:extLst>
                    <a:ext uri="{9D8B030D-6E8A-4147-A177-3AD203B41FA5}">
                      <a16:colId xmlns:a16="http://schemas.microsoft.com/office/drawing/2014/main" val="20002"/>
                    </a:ext>
                  </a:extLst>
                </a:gridCol>
                <a:gridCol w="1746250">
                  <a:extLst>
                    <a:ext uri="{9D8B030D-6E8A-4147-A177-3AD203B41FA5}">
                      <a16:colId xmlns:a16="http://schemas.microsoft.com/office/drawing/2014/main" val="20003"/>
                    </a:ext>
                  </a:extLst>
                </a:gridCol>
                <a:gridCol w="1562734">
                  <a:extLst>
                    <a:ext uri="{9D8B030D-6E8A-4147-A177-3AD203B41FA5}">
                      <a16:colId xmlns:a16="http://schemas.microsoft.com/office/drawing/2014/main" val="20004"/>
                    </a:ext>
                  </a:extLst>
                </a:gridCol>
              </a:tblGrid>
              <a:tr h="335280">
                <a:tc rowSpan="2">
                  <a:txBody>
                    <a:bodyPr/>
                    <a:lstStyle/>
                    <a:p>
                      <a:pPr>
                        <a:lnSpc>
                          <a:spcPct val="100000"/>
                        </a:lnSpc>
                        <a:spcBef>
                          <a:spcPts val="1060"/>
                        </a:spcBef>
                      </a:pPr>
                      <a:endParaRPr sz="1600">
                        <a:latin typeface="Times New Roman"/>
                        <a:cs typeface="Times New Roman"/>
                      </a:endParaRPr>
                    </a:p>
                    <a:p>
                      <a:pPr marL="121285">
                        <a:lnSpc>
                          <a:spcPct val="100000"/>
                        </a:lnSpc>
                      </a:pPr>
                      <a:r>
                        <a:rPr sz="1600" b="1" dirty="0">
                          <a:solidFill>
                            <a:srgbClr val="FFFFFF"/>
                          </a:solidFill>
                          <a:latin typeface="Calibri"/>
                          <a:cs typeface="Calibri"/>
                        </a:rPr>
                        <a:t>TEAE,</a:t>
                      </a:r>
                      <a:r>
                        <a:rPr sz="1600" b="1" spc="-30" dirty="0">
                          <a:solidFill>
                            <a:srgbClr val="FFFFFF"/>
                          </a:solidFill>
                          <a:latin typeface="Calibri"/>
                          <a:cs typeface="Calibri"/>
                        </a:rPr>
                        <a:t> </a:t>
                      </a:r>
                      <a:r>
                        <a:rPr sz="1600" b="1" dirty="0">
                          <a:solidFill>
                            <a:srgbClr val="FFFFFF"/>
                          </a:solidFill>
                          <a:latin typeface="Calibri"/>
                          <a:cs typeface="Calibri"/>
                        </a:rPr>
                        <a:t>n</a:t>
                      </a:r>
                      <a:r>
                        <a:rPr sz="1600" b="1" spc="-15" dirty="0">
                          <a:solidFill>
                            <a:srgbClr val="FFFFFF"/>
                          </a:solidFill>
                          <a:latin typeface="Calibri"/>
                          <a:cs typeface="Calibri"/>
                        </a:rPr>
                        <a:t> </a:t>
                      </a:r>
                      <a:r>
                        <a:rPr sz="1600" b="1" spc="-25" dirty="0">
                          <a:solidFill>
                            <a:srgbClr val="FFFFFF"/>
                          </a:solidFill>
                          <a:latin typeface="Calibri"/>
                          <a:cs typeface="Calibri"/>
                        </a:rPr>
                        <a:t>(%)</a:t>
                      </a:r>
                      <a:endParaRPr sz="1600">
                        <a:latin typeface="Calibri"/>
                        <a:cs typeface="Calibri"/>
                      </a:endParaRPr>
                    </a:p>
                  </a:txBody>
                  <a:tcPr marL="0" marR="0" marT="134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gridSpan="2">
                  <a:txBody>
                    <a:bodyPr/>
                    <a:lstStyle/>
                    <a:p>
                      <a:pPr marL="865505">
                        <a:lnSpc>
                          <a:spcPct val="100000"/>
                        </a:lnSpc>
                        <a:spcBef>
                          <a:spcPts val="260"/>
                        </a:spcBef>
                      </a:pPr>
                      <a:r>
                        <a:rPr sz="1600" b="1" dirty="0">
                          <a:solidFill>
                            <a:srgbClr val="FFFFFF"/>
                          </a:solidFill>
                          <a:latin typeface="Calibri"/>
                          <a:cs typeface="Calibri"/>
                        </a:rPr>
                        <a:t>All</a:t>
                      </a:r>
                      <a:r>
                        <a:rPr sz="1600" b="1" spc="-25" dirty="0">
                          <a:solidFill>
                            <a:srgbClr val="FFFFFF"/>
                          </a:solidFill>
                          <a:latin typeface="Calibri"/>
                          <a:cs typeface="Calibri"/>
                        </a:rPr>
                        <a:t> </a:t>
                      </a:r>
                      <a:r>
                        <a:rPr sz="1600" b="1" spc="-10" dirty="0">
                          <a:solidFill>
                            <a:srgbClr val="FFFFFF"/>
                          </a:solidFill>
                          <a:latin typeface="Calibri"/>
                          <a:cs typeface="Calibri"/>
                        </a:rPr>
                        <a:t>Patients</a:t>
                      </a:r>
                      <a:r>
                        <a:rPr sz="1600" b="1" spc="-30" dirty="0">
                          <a:solidFill>
                            <a:srgbClr val="FFFFFF"/>
                          </a:solidFill>
                          <a:latin typeface="Calibri"/>
                          <a:cs typeface="Calibri"/>
                        </a:rPr>
                        <a:t> </a:t>
                      </a:r>
                      <a:r>
                        <a:rPr sz="1600" b="1" dirty="0">
                          <a:solidFill>
                            <a:srgbClr val="FFFFFF"/>
                          </a:solidFill>
                          <a:latin typeface="Calibri"/>
                          <a:cs typeface="Calibri"/>
                        </a:rPr>
                        <a:t>(n =</a:t>
                      </a:r>
                      <a:r>
                        <a:rPr sz="1600" b="1" spc="-10" dirty="0">
                          <a:solidFill>
                            <a:srgbClr val="FFFFFF"/>
                          </a:solidFill>
                          <a:latin typeface="Calibri"/>
                          <a:cs typeface="Calibri"/>
                        </a:rPr>
                        <a:t> </a:t>
                      </a:r>
                      <a:r>
                        <a:rPr sz="1600" b="1" spc="-25" dirty="0">
                          <a:solidFill>
                            <a:srgbClr val="FFFFFF"/>
                          </a:solidFill>
                          <a:latin typeface="Calibri"/>
                          <a:cs typeface="Calibri"/>
                        </a:rPr>
                        <a:t>84)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hMerge="1">
                  <a:txBody>
                    <a:bodyPr/>
                    <a:lstStyle/>
                    <a:p>
                      <a:endParaRPr/>
                    </a:p>
                  </a:txBody>
                  <a:tcPr marL="0" marR="0" marT="0" marB="0"/>
                </a:tc>
                <a:tc gridSpan="2">
                  <a:txBody>
                    <a:bodyPr/>
                    <a:lstStyle/>
                    <a:p>
                      <a:pPr marL="637540">
                        <a:lnSpc>
                          <a:spcPct val="100000"/>
                        </a:lnSpc>
                        <a:spcBef>
                          <a:spcPts val="260"/>
                        </a:spcBef>
                      </a:pPr>
                      <a:r>
                        <a:rPr sz="1600" b="1" spc="-20" dirty="0">
                          <a:solidFill>
                            <a:srgbClr val="FFFFFF"/>
                          </a:solidFill>
                          <a:latin typeface="Calibri"/>
                          <a:cs typeface="Calibri"/>
                        </a:rPr>
                        <a:t>Treated</a:t>
                      </a:r>
                      <a:r>
                        <a:rPr sz="1600" b="1" spc="-35" dirty="0">
                          <a:solidFill>
                            <a:srgbClr val="FFFFFF"/>
                          </a:solidFill>
                          <a:latin typeface="Calibri"/>
                          <a:cs typeface="Calibri"/>
                        </a:rPr>
                        <a:t> </a:t>
                      </a:r>
                      <a:r>
                        <a:rPr sz="1600" b="1" dirty="0">
                          <a:solidFill>
                            <a:srgbClr val="FFFFFF"/>
                          </a:solidFill>
                          <a:latin typeface="Calibri"/>
                          <a:cs typeface="Calibri"/>
                        </a:rPr>
                        <a:t>at</a:t>
                      </a:r>
                      <a:r>
                        <a:rPr sz="1600" b="1" spc="-25" dirty="0">
                          <a:solidFill>
                            <a:srgbClr val="FFFFFF"/>
                          </a:solidFill>
                          <a:latin typeface="Calibri"/>
                          <a:cs typeface="Calibri"/>
                        </a:rPr>
                        <a:t> </a:t>
                      </a:r>
                      <a:r>
                        <a:rPr sz="1600" b="1" dirty="0">
                          <a:solidFill>
                            <a:srgbClr val="FFFFFF"/>
                          </a:solidFill>
                          <a:latin typeface="Calibri"/>
                          <a:cs typeface="Calibri"/>
                        </a:rPr>
                        <a:t>RP2D</a:t>
                      </a:r>
                      <a:r>
                        <a:rPr sz="1600" b="1" spc="-10" dirty="0">
                          <a:solidFill>
                            <a:srgbClr val="FFFFFF"/>
                          </a:solidFill>
                          <a:latin typeface="Calibri"/>
                          <a:cs typeface="Calibri"/>
                        </a:rPr>
                        <a:t> </a:t>
                      </a:r>
                      <a:r>
                        <a:rPr sz="1600" b="1" dirty="0">
                          <a:solidFill>
                            <a:srgbClr val="FFFFFF"/>
                          </a:solidFill>
                          <a:latin typeface="Calibri"/>
                          <a:cs typeface="Calibri"/>
                        </a:rPr>
                        <a:t>(n</a:t>
                      </a:r>
                      <a:r>
                        <a:rPr sz="1600" b="1" spc="-10" dirty="0">
                          <a:solidFill>
                            <a:srgbClr val="FFFFFF"/>
                          </a:solidFill>
                          <a:latin typeface="Calibri"/>
                          <a:cs typeface="Calibri"/>
                        </a:rPr>
                        <a:t> </a:t>
                      </a:r>
                      <a:r>
                        <a:rPr sz="1600" b="1" dirty="0">
                          <a:solidFill>
                            <a:srgbClr val="FFFFFF"/>
                          </a:solidFill>
                          <a:latin typeface="Calibri"/>
                          <a:cs typeface="Calibri"/>
                        </a:rPr>
                        <a:t>=</a:t>
                      </a:r>
                      <a:r>
                        <a:rPr sz="1600" b="1" spc="-25" dirty="0">
                          <a:solidFill>
                            <a:srgbClr val="FFFFFF"/>
                          </a:solidFill>
                          <a:latin typeface="Calibri"/>
                          <a:cs typeface="Calibri"/>
                        </a:rPr>
                        <a:t> 26)</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hMerge="1">
                  <a:txBody>
                    <a:bodyPr/>
                    <a:lstStyle/>
                    <a:p>
                      <a:endParaRPr/>
                    </a:p>
                  </a:txBody>
                  <a:tcPr marL="0" marR="0" marT="0" marB="0"/>
                </a:tc>
                <a:extLst>
                  <a:ext uri="{0D108BD9-81ED-4DB2-BD59-A6C34878D82A}">
                    <a16:rowId xmlns:a16="http://schemas.microsoft.com/office/drawing/2014/main" val="10000"/>
                  </a:ext>
                </a:extLst>
              </a:tr>
              <a:tr h="335280">
                <a:tc vMerge="1">
                  <a:txBody>
                    <a:bodyPr/>
                    <a:lstStyle/>
                    <a:p>
                      <a:endParaRPr/>
                    </a:p>
                  </a:txBody>
                  <a:tcPr marL="0" marR="0" marT="134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a:txBody>
                    <a:bodyPr/>
                    <a:lstStyle/>
                    <a:p>
                      <a:pPr algn="ctr">
                        <a:lnSpc>
                          <a:spcPct val="100000"/>
                        </a:lnSpc>
                        <a:spcBef>
                          <a:spcPts val="260"/>
                        </a:spcBef>
                      </a:pPr>
                      <a:r>
                        <a:rPr sz="1600" b="1" dirty="0">
                          <a:solidFill>
                            <a:srgbClr val="FFFFFF"/>
                          </a:solidFill>
                          <a:latin typeface="Calibri"/>
                          <a:cs typeface="Calibri"/>
                        </a:rPr>
                        <a:t>Any</a:t>
                      </a:r>
                      <a:r>
                        <a:rPr sz="1600" b="1" spc="-45" dirty="0">
                          <a:solidFill>
                            <a:srgbClr val="FFFFFF"/>
                          </a:solidFill>
                          <a:latin typeface="Calibri"/>
                          <a:cs typeface="Calibri"/>
                        </a:rPr>
                        <a:t> </a:t>
                      </a:r>
                      <a:r>
                        <a:rPr sz="1600" b="1" spc="-10" dirty="0">
                          <a:solidFill>
                            <a:srgbClr val="FFFFFF"/>
                          </a:solidFill>
                          <a:latin typeface="Calibri"/>
                          <a:cs typeface="Calibri"/>
                        </a:rPr>
                        <a:t>Grade</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a:txBody>
                    <a:bodyPr/>
                    <a:lstStyle/>
                    <a:p>
                      <a:pPr algn="ctr">
                        <a:lnSpc>
                          <a:spcPct val="100000"/>
                        </a:lnSpc>
                        <a:spcBef>
                          <a:spcPts val="260"/>
                        </a:spcBef>
                      </a:pPr>
                      <a:r>
                        <a:rPr sz="1600" b="1" dirty="0">
                          <a:solidFill>
                            <a:srgbClr val="FFFFFF"/>
                          </a:solidFill>
                          <a:latin typeface="Calibri"/>
                          <a:cs typeface="Calibri"/>
                        </a:rPr>
                        <a:t>Grade</a:t>
                      </a:r>
                      <a:r>
                        <a:rPr sz="1600" b="1" spc="-60" dirty="0">
                          <a:solidFill>
                            <a:srgbClr val="FFFFFF"/>
                          </a:solidFill>
                          <a:latin typeface="Calibri"/>
                          <a:cs typeface="Calibri"/>
                        </a:rPr>
                        <a:t> </a:t>
                      </a:r>
                      <a:r>
                        <a:rPr sz="1600" b="1" spc="-25" dirty="0">
                          <a:solidFill>
                            <a:srgbClr val="FFFFFF"/>
                          </a:solidFill>
                          <a:latin typeface="Calibri"/>
                          <a:cs typeface="Calibri"/>
                        </a:rPr>
                        <a:t>3/4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a:txBody>
                    <a:bodyPr/>
                    <a:lstStyle/>
                    <a:p>
                      <a:pPr algn="ctr">
                        <a:lnSpc>
                          <a:spcPct val="100000"/>
                        </a:lnSpc>
                        <a:spcBef>
                          <a:spcPts val="260"/>
                        </a:spcBef>
                      </a:pPr>
                      <a:r>
                        <a:rPr sz="1600" b="1" dirty="0">
                          <a:solidFill>
                            <a:srgbClr val="FFFFFF"/>
                          </a:solidFill>
                          <a:latin typeface="Calibri"/>
                          <a:cs typeface="Calibri"/>
                        </a:rPr>
                        <a:t>Grade</a:t>
                      </a:r>
                      <a:r>
                        <a:rPr sz="1600" b="1" spc="-60" dirty="0">
                          <a:solidFill>
                            <a:srgbClr val="FFFFFF"/>
                          </a:solidFill>
                          <a:latin typeface="Calibri"/>
                          <a:cs typeface="Calibri"/>
                        </a:rPr>
                        <a:t> </a:t>
                      </a:r>
                      <a:r>
                        <a:rPr sz="1600" b="1" spc="-25" dirty="0">
                          <a:solidFill>
                            <a:srgbClr val="FFFFFF"/>
                          </a:solidFill>
                          <a:latin typeface="Calibri"/>
                          <a:cs typeface="Calibri"/>
                        </a:rPr>
                        <a:t>3/4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tc>
                  <a:txBody>
                    <a:bodyPr/>
                    <a:lstStyle/>
                    <a:p>
                      <a:pPr algn="ctr">
                        <a:lnSpc>
                          <a:spcPct val="100000"/>
                        </a:lnSpc>
                        <a:spcBef>
                          <a:spcPts val="260"/>
                        </a:spcBef>
                      </a:pPr>
                      <a:r>
                        <a:rPr sz="1600" b="1" dirty="0">
                          <a:solidFill>
                            <a:srgbClr val="FFFFFF"/>
                          </a:solidFill>
                          <a:latin typeface="Calibri"/>
                          <a:cs typeface="Calibri"/>
                        </a:rPr>
                        <a:t>Grade</a:t>
                      </a:r>
                      <a:r>
                        <a:rPr sz="1600" b="1" spc="-60" dirty="0">
                          <a:solidFill>
                            <a:srgbClr val="FFFFFF"/>
                          </a:solidFill>
                          <a:latin typeface="Calibri"/>
                          <a:cs typeface="Calibri"/>
                        </a:rPr>
                        <a:t> </a:t>
                      </a:r>
                      <a:r>
                        <a:rPr sz="1600" b="1" spc="-25" dirty="0">
                          <a:solidFill>
                            <a:srgbClr val="FFFFFF"/>
                          </a:solidFill>
                          <a:latin typeface="Calibri"/>
                          <a:cs typeface="Calibri"/>
                        </a:rPr>
                        <a:t>3/4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1471D"/>
                    </a:solidFill>
                  </a:tcPr>
                </a:tc>
                <a:extLst>
                  <a:ext uri="{0D108BD9-81ED-4DB2-BD59-A6C34878D82A}">
                    <a16:rowId xmlns:a16="http://schemas.microsoft.com/office/drawing/2014/main" val="10001"/>
                  </a:ext>
                </a:extLst>
              </a:tr>
              <a:tr h="335280">
                <a:tc>
                  <a:txBody>
                    <a:bodyPr/>
                    <a:lstStyle/>
                    <a:p>
                      <a:pPr marL="121285">
                        <a:lnSpc>
                          <a:spcPct val="100000"/>
                        </a:lnSpc>
                        <a:spcBef>
                          <a:spcPts val="259"/>
                        </a:spcBef>
                      </a:pPr>
                      <a:r>
                        <a:rPr sz="1600" spc="-25" dirty="0">
                          <a:solidFill>
                            <a:srgbClr val="0D0D0D"/>
                          </a:solidFill>
                          <a:latin typeface="Calibri"/>
                          <a:cs typeface="Calibri"/>
                        </a:rPr>
                        <a:t>Any</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84</a:t>
                      </a:r>
                      <a:r>
                        <a:rPr sz="1600" spc="-10" dirty="0">
                          <a:solidFill>
                            <a:srgbClr val="0D0D0D"/>
                          </a:solidFill>
                          <a:latin typeface="Calibri"/>
                          <a:cs typeface="Calibri"/>
                        </a:rPr>
                        <a:t> </a:t>
                      </a:r>
                      <a:r>
                        <a:rPr sz="1600" spc="-20" dirty="0">
                          <a:solidFill>
                            <a:srgbClr val="0D0D0D"/>
                          </a:solidFill>
                          <a:latin typeface="Calibri"/>
                          <a:cs typeface="Calibri"/>
                        </a:rPr>
                        <a:t>(100)</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72</a:t>
                      </a:r>
                      <a:r>
                        <a:rPr sz="1600" spc="-10" dirty="0">
                          <a:solidFill>
                            <a:srgbClr val="0D0D0D"/>
                          </a:solidFill>
                          <a:latin typeface="Calibri"/>
                          <a:cs typeface="Calibri"/>
                        </a:rPr>
                        <a:t> </a:t>
                      </a:r>
                      <a:r>
                        <a:rPr sz="1600" spc="-20" dirty="0">
                          <a:solidFill>
                            <a:srgbClr val="0D0D0D"/>
                          </a:solidFill>
                          <a:latin typeface="Calibri"/>
                          <a:cs typeface="Calibri"/>
                        </a:rPr>
                        <a:t>(86)</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26</a:t>
                      </a:r>
                      <a:r>
                        <a:rPr sz="1600" spc="-10" dirty="0">
                          <a:solidFill>
                            <a:srgbClr val="0D0D0D"/>
                          </a:solidFill>
                          <a:latin typeface="Calibri"/>
                          <a:cs typeface="Calibri"/>
                        </a:rPr>
                        <a:t> </a:t>
                      </a:r>
                      <a:r>
                        <a:rPr sz="1600" spc="-20" dirty="0">
                          <a:solidFill>
                            <a:srgbClr val="0D0D0D"/>
                          </a:solidFill>
                          <a:latin typeface="Calibri"/>
                          <a:cs typeface="Calibri"/>
                        </a:rPr>
                        <a:t>(100)</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22</a:t>
                      </a:r>
                      <a:r>
                        <a:rPr sz="1600" spc="-10" dirty="0">
                          <a:solidFill>
                            <a:srgbClr val="0D0D0D"/>
                          </a:solidFill>
                          <a:latin typeface="Calibri"/>
                          <a:cs typeface="Calibri"/>
                        </a:rPr>
                        <a:t> </a:t>
                      </a:r>
                      <a:r>
                        <a:rPr sz="1600" spc="-20" dirty="0">
                          <a:solidFill>
                            <a:srgbClr val="0D0D0D"/>
                          </a:solidFill>
                          <a:latin typeface="Calibri"/>
                          <a:cs typeface="Calibri"/>
                        </a:rPr>
                        <a:t>(85)</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2"/>
                  </a:ext>
                </a:extLst>
              </a:tr>
              <a:tr h="292100">
                <a:tc>
                  <a:txBody>
                    <a:bodyPr/>
                    <a:lstStyle/>
                    <a:p>
                      <a:pPr marL="121285">
                        <a:lnSpc>
                          <a:spcPct val="100000"/>
                        </a:lnSpc>
                        <a:spcBef>
                          <a:spcPts val="259"/>
                        </a:spcBef>
                      </a:pPr>
                      <a:r>
                        <a:rPr sz="1600" dirty="0">
                          <a:solidFill>
                            <a:srgbClr val="0D0D0D"/>
                          </a:solidFill>
                          <a:latin typeface="Calibri"/>
                          <a:cs typeface="Calibri"/>
                        </a:rPr>
                        <a:t>Hematologic</a:t>
                      </a:r>
                      <a:r>
                        <a:rPr sz="1600" spc="-60" dirty="0">
                          <a:solidFill>
                            <a:srgbClr val="0D0D0D"/>
                          </a:solidFill>
                          <a:latin typeface="Calibri"/>
                          <a:cs typeface="Calibri"/>
                        </a:rPr>
                        <a:t> </a:t>
                      </a:r>
                      <a:r>
                        <a:rPr sz="1600" dirty="0">
                          <a:solidFill>
                            <a:srgbClr val="0D0D0D"/>
                          </a:solidFill>
                          <a:latin typeface="Calibri"/>
                          <a:cs typeface="Calibri"/>
                        </a:rPr>
                        <a:t>TEAEs</a:t>
                      </a:r>
                      <a:r>
                        <a:rPr sz="1600" spc="-40" dirty="0">
                          <a:solidFill>
                            <a:srgbClr val="0D0D0D"/>
                          </a:solidFill>
                          <a:latin typeface="Calibri"/>
                          <a:cs typeface="Calibri"/>
                        </a:rPr>
                        <a:t> </a:t>
                      </a:r>
                      <a:r>
                        <a:rPr sz="1600" dirty="0">
                          <a:solidFill>
                            <a:srgbClr val="0D0D0D"/>
                          </a:solidFill>
                          <a:latin typeface="Calibri"/>
                          <a:cs typeface="Calibri"/>
                        </a:rPr>
                        <a:t>(occurring</a:t>
                      </a:r>
                      <a:r>
                        <a:rPr sz="1600" spc="-35" dirty="0">
                          <a:solidFill>
                            <a:srgbClr val="0D0D0D"/>
                          </a:solidFill>
                          <a:latin typeface="Calibri"/>
                          <a:cs typeface="Calibri"/>
                        </a:rPr>
                        <a:t> </a:t>
                      </a:r>
                      <a:r>
                        <a:rPr sz="1600" dirty="0">
                          <a:solidFill>
                            <a:srgbClr val="0D0D0D"/>
                          </a:solidFill>
                          <a:latin typeface="Calibri"/>
                          <a:cs typeface="Calibri"/>
                        </a:rPr>
                        <a:t>in</a:t>
                      </a:r>
                      <a:r>
                        <a:rPr sz="1600" spc="-65" dirty="0">
                          <a:solidFill>
                            <a:srgbClr val="0D0D0D"/>
                          </a:solidFill>
                          <a:latin typeface="Calibri"/>
                          <a:cs typeface="Calibri"/>
                        </a:rPr>
                        <a:t> </a:t>
                      </a:r>
                      <a:r>
                        <a:rPr sz="1600" spc="-20" dirty="0">
                          <a:latin typeface="Calibri"/>
                          <a:cs typeface="Calibri"/>
                        </a:rPr>
                        <a:t>≥30%)</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extLst>
                  <a:ext uri="{0D108BD9-81ED-4DB2-BD59-A6C34878D82A}">
                    <a16:rowId xmlns:a16="http://schemas.microsoft.com/office/drawing/2014/main" val="10003"/>
                  </a:ext>
                </a:extLst>
              </a:tr>
              <a:tr h="243204">
                <a:tc>
                  <a:txBody>
                    <a:bodyPr/>
                    <a:lstStyle/>
                    <a:p>
                      <a:pPr marL="465455" indent="-226695">
                        <a:lnSpc>
                          <a:spcPts val="1800"/>
                        </a:lnSpc>
                        <a:buFont typeface="Wingdings"/>
                        <a:buChar char=""/>
                        <a:tabLst>
                          <a:tab pos="465455" algn="l"/>
                        </a:tabLst>
                      </a:pPr>
                      <a:r>
                        <a:rPr sz="1600" spc="-10" dirty="0">
                          <a:solidFill>
                            <a:srgbClr val="0D0D0D"/>
                          </a:solidFill>
                          <a:latin typeface="Calibri"/>
                          <a:cs typeface="Calibri"/>
                        </a:rPr>
                        <a:t>Neutropenia</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62</a:t>
                      </a:r>
                      <a:r>
                        <a:rPr sz="1600" spc="-10" dirty="0">
                          <a:solidFill>
                            <a:srgbClr val="0D0D0D"/>
                          </a:solidFill>
                          <a:latin typeface="Calibri"/>
                          <a:cs typeface="Calibri"/>
                        </a:rPr>
                        <a:t> </a:t>
                      </a:r>
                      <a:r>
                        <a:rPr sz="1600" spc="-20" dirty="0">
                          <a:solidFill>
                            <a:srgbClr val="0D0D0D"/>
                          </a:solidFill>
                          <a:latin typeface="Calibri"/>
                          <a:cs typeface="Calibri"/>
                        </a:rPr>
                        <a:t>(74)</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59</a:t>
                      </a:r>
                      <a:r>
                        <a:rPr sz="1600" spc="-10" dirty="0">
                          <a:solidFill>
                            <a:srgbClr val="0D0D0D"/>
                          </a:solidFill>
                          <a:latin typeface="Calibri"/>
                          <a:cs typeface="Calibri"/>
                        </a:rPr>
                        <a:t> </a:t>
                      </a:r>
                      <a:r>
                        <a:rPr sz="1600" spc="-20" dirty="0">
                          <a:solidFill>
                            <a:srgbClr val="0D0D0D"/>
                          </a:solidFill>
                          <a:latin typeface="Calibri"/>
                          <a:cs typeface="Calibri"/>
                        </a:rPr>
                        <a:t>(70)</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20</a:t>
                      </a:r>
                      <a:r>
                        <a:rPr sz="1600" spc="-10" dirty="0">
                          <a:solidFill>
                            <a:srgbClr val="0D0D0D"/>
                          </a:solidFill>
                          <a:latin typeface="Calibri"/>
                          <a:cs typeface="Calibri"/>
                        </a:rPr>
                        <a:t> </a:t>
                      </a:r>
                      <a:r>
                        <a:rPr sz="1600" spc="-20" dirty="0">
                          <a:solidFill>
                            <a:srgbClr val="0D0D0D"/>
                          </a:solidFill>
                          <a:latin typeface="Calibri"/>
                          <a:cs typeface="Calibri"/>
                        </a:rPr>
                        <a:t>(77)</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18</a:t>
                      </a:r>
                      <a:r>
                        <a:rPr sz="1600" spc="-10" dirty="0">
                          <a:solidFill>
                            <a:srgbClr val="0D0D0D"/>
                          </a:solidFill>
                          <a:latin typeface="Calibri"/>
                          <a:cs typeface="Calibri"/>
                        </a:rPr>
                        <a:t> </a:t>
                      </a:r>
                      <a:r>
                        <a:rPr sz="1600" spc="-20" dirty="0">
                          <a:solidFill>
                            <a:srgbClr val="0D0D0D"/>
                          </a:solidFill>
                          <a:latin typeface="Calibri"/>
                          <a:cs typeface="Calibri"/>
                        </a:rPr>
                        <a:t>(69)</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extLst>
                  <a:ext uri="{0D108BD9-81ED-4DB2-BD59-A6C34878D82A}">
                    <a16:rowId xmlns:a16="http://schemas.microsoft.com/office/drawing/2014/main" val="10004"/>
                  </a:ext>
                </a:extLst>
              </a:tr>
              <a:tr h="243204">
                <a:tc>
                  <a:txBody>
                    <a:bodyPr/>
                    <a:lstStyle/>
                    <a:p>
                      <a:pPr marL="465455" indent="-226695">
                        <a:lnSpc>
                          <a:spcPts val="1800"/>
                        </a:lnSpc>
                        <a:buFont typeface="Wingdings"/>
                        <a:buChar char=""/>
                        <a:tabLst>
                          <a:tab pos="465455" algn="l"/>
                        </a:tabLst>
                      </a:pPr>
                      <a:r>
                        <a:rPr sz="1600" spc="-10" dirty="0">
                          <a:solidFill>
                            <a:srgbClr val="0D0D0D"/>
                          </a:solidFill>
                          <a:latin typeface="Calibri"/>
                          <a:cs typeface="Calibri"/>
                        </a:rPr>
                        <a:t>Anemia</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42</a:t>
                      </a:r>
                      <a:r>
                        <a:rPr sz="1600" spc="-10" dirty="0">
                          <a:solidFill>
                            <a:srgbClr val="0D0D0D"/>
                          </a:solidFill>
                          <a:latin typeface="Calibri"/>
                          <a:cs typeface="Calibri"/>
                        </a:rPr>
                        <a:t> </a:t>
                      </a:r>
                      <a:r>
                        <a:rPr sz="1600" spc="-20" dirty="0">
                          <a:solidFill>
                            <a:srgbClr val="0D0D0D"/>
                          </a:solidFill>
                          <a:latin typeface="Calibri"/>
                          <a:cs typeface="Calibri"/>
                        </a:rPr>
                        <a:t>(50)</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27</a:t>
                      </a:r>
                      <a:r>
                        <a:rPr sz="1600" spc="-10" dirty="0">
                          <a:solidFill>
                            <a:srgbClr val="0D0D0D"/>
                          </a:solidFill>
                          <a:latin typeface="Calibri"/>
                          <a:cs typeface="Calibri"/>
                        </a:rPr>
                        <a:t> </a:t>
                      </a:r>
                      <a:r>
                        <a:rPr sz="1600" spc="-20" dirty="0">
                          <a:solidFill>
                            <a:srgbClr val="0D0D0D"/>
                          </a:solidFill>
                          <a:latin typeface="Calibri"/>
                          <a:cs typeface="Calibri"/>
                        </a:rPr>
                        <a:t>(32)</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13</a:t>
                      </a:r>
                      <a:r>
                        <a:rPr sz="1600" spc="-10" dirty="0">
                          <a:solidFill>
                            <a:srgbClr val="0D0D0D"/>
                          </a:solidFill>
                          <a:latin typeface="Calibri"/>
                          <a:cs typeface="Calibri"/>
                        </a:rPr>
                        <a:t> </a:t>
                      </a:r>
                      <a:r>
                        <a:rPr sz="1600" spc="-20" dirty="0">
                          <a:solidFill>
                            <a:srgbClr val="0D0D0D"/>
                          </a:solidFill>
                          <a:latin typeface="Calibri"/>
                          <a:cs typeface="Calibri"/>
                        </a:rPr>
                        <a:t>(50)</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a:txBody>
                    <a:bodyPr/>
                    <a:lstStyle/>
                    <a:p>
                      <a:pPr algn="ctr">
                        <a:lnSpc>
                          <a:spcPts val="1800"/>
                        </a:lnSpc>
                      </a:pPr>
                      <a:r>
                        <a:rPr sz="1600" dirty="0">
                          <a:solidFill>
                            <a:srgbClr val="0D0D0D"/>
                          </a:solidFill>
                          <a:latin typeface="Calibri"/>
                          <a:cs typeface="Calibri"/>
                        </a:rPr>
                        <a:t>11</a:t>
                      </a:r>
                      <a:r>
                        <a:rPr sz="1600" spc="-10" dirty="0">
                          <a:solidFill>
                            <a:srgbClr val="0D0D0D"/>
                          </a:solidFill>
                          <a:latin typeface="Calibri"/>
                          <a:cs typeface="Calibri"/>
                        </a:rPr>
                        <a:t> </a:t>
                      </a:r>
                      <a:r>
                        <a:rPr sz="1600" spc="-20" dirty="0">
                          <a:solidFill>
                            <a:srgbClr val="0D0D0D"/>
                          </a:solidFill>
                          <a:latin typeface="Calibri"/>
                          <a:cs typeface="Calibri"/>
                        </a:rPr>
                        <a:t>(42)</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extLst>
                  <a:ext uri="{0D108BD9-81ED-4DB2-BD59-A6C34878D82A}">
                    <a16:rowId xmlns:a16="http://schemas.microsoft.com/office/drawing/2014/main" val="10005"/>
                  </a:ext>
                </a:extLst>
              </a:tr>
              <a:tr h="286385">
                <a:tc>
                  <a:txBody>
                    <a:bodyPr/>
                    <a:lstStyle/>
                    <a:p>
                      <a:pPr marL="465455" indent="-226695">
                        <a:lnSpc>
                          <a:spcPts val="1800"/>
                        </a:lnSpc>
                        <a:buFont typeface="Wingdings"/>
                        <a:buChar char=""/>
                        <a:tabLst>
                          <a:tab pos="465455" algn="l"/>
                        </a:tabLst>
                      </a:pPr>
                      <a:r>
                        <a:rPr sz="1600" spc="-10" dirty="0">
                          <a:solidFill>
                            <a:srgbClr val="0D0D0D"/>
                          </a:solidFill>
                          <a:latin typeface="Calibri"/>
                          <a:cs typeface="Calibri"/>
                        </a:rPr>
                        <a:t>Thrombocytopenia</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ctr">
                        <a:lnSpc>
                          <a:spcPts val="1800"/>
                        </a:lnSpc>
                      </a:pPr>
                      <a:r>
                        <a:rPr sz="1600" dirty="0">
                          <a:solidFill>
                            <a:srgbClr val="0D0D0D"/>
                          </a:solidFill>
                          <a:latin typeface="Calibri"/>
                          <a:cs typeface="Calibri"/>
                        </a:rPr>
                        <a:t>39</a:t>
                      </a:r>
                      <a:r>
                        <a:rPr sz="1600" spc="-10" dirty="0">
                          <a:solidFill>
                            <a:srgbClr val="0D0D0D"/>
                          </a:solidFill>
                          <a:latin typeface="Calibri"/>
                          <a:cs typeface="Calibri"/>
                        </a:rPr>
                        <a:t> </a:t>
                      </a:r>
                      <a:r>
                        <a:rPr sz="1600" spc="-20" dirty="0">
                          <a:solidFill>
                            <a:srgbClr val="0D0D0D"/>
                          </a:solidFill>
                          <a:latin typeface="Calibri"/>
                          <a:cs typeface="Calibri"/>
                        </a:rPr>
                        <a:t>(46)</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ctr">
                        <a:lnSpc>
                          <a:spcPts val="1800"/>
                        </a:lnSpc>
                      </a:pPr>
                      <a:r>
                        <a:rPr sz="1600" dirty="0">
                          <a:solidFill>
                            <a:srgbClr val="0D0D0D"/>
                          </a:solidFill>
                          <a:latin typeface="Calibri"/>
                          <a:cs typeface="Calibri"/>
                        </a:rPr>
                        <a:t>24</a:t>
                      </a:r>
                      <a:r>
                        <a:rPr sz="1600" spc="-10" dirty="0">
                          <a:solidFill>
                            <a:srgbClr val="0D0D0D"/>
                          </a:solidFill>
                          <a:latin typeface="Calibri"/>
                          <a:cs typeface="Calibri"/>
                        </a:rPr>
                        <a:t> </a:t>
                      </a:r>
                      <a:r>
                        <a:rPr sz="1600" spc="-20" dirty="0">
                          <a:solidFill>
                            <a:srgbClr val="0D0D0D"/>
                          </a:solidFill>
                          <a:latin typeface="Calibri"/>
                          <a:cs typeface="Calibri"/>
                        </a:rPr>
                        <a:t>(29)</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ctr">
                        <a:lnSpc>
                          <a:spcPts val="1800"/>
                        </a:lnSpc>
                      </a:pPr>
                      <a:r>
                        <a:rPr sz="1600" dirty="0">
                          <a:solidFill>
                            <a:srgbClr val="0D0D0D"/>
                          </a:solidFill>
                          <a:latin typeface="Calibri"/>
                          <a:cs typeface="Calibri"/>
                        </a:rPr>
                        <a:t>10</a:t>
                      </a:r>
                      <a:r>
                        <a:rPr sz="1600" spc="-10" dirty="0">
                          <a:solidFill>
                            <a:srgbClr val="0D0D0D"/>
                          </a:solidFill>
                          <a:latin typeface="Calibri"/>
                          <a:cs typeface="Calibri"/>
                        </a:rPr>
                        <a:t> </a:t>
                      </a:r>
                      <a:r>
                        <a:rPr sz="1600" spc="-20" dirty="0">
                          <a:solidFill>
                            <a:srgbClr val="0D0D0D"/>
                          </a:solidFill>
                          <a:latin typeface="Calibri"/>
                          <a:cs typeface="Calibri"/>
                        </a:rPr>
                        <a:t>(38)</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ctr">
                        <a:lnSpc>
                          <a:spcPts val="1800"/>
                        </a:lnSpc>
                      </a:pPr>
                      <a:r>
                        <a:rPr sz="1600" dirty="0">
                          <a:solidFill>
                            <a:srgbClr val="0D0D0D"/>
                          </a:solidFill>
                          <a:latin typeface="Calibri"/>
                          <a:cs typeface="Calibri"/>
                        </a:rPr>
                        <a:t>5</a:t>
                      </a:r>
                      <a:r>
                        <a:rPr sz="1600" spc="-5" dirty="0">
                          <a:solidFill>
                            <a:srgbClr val="0D0D0D"/>
                          </a:solidFill>
                          <a:latin typeface="Calibri"/>
                          <a:cs typeface="Calibri"/>
                        </a:rPr>
                        <a:t> </a:t>
                      </a:r>
                      <a:r>
                        <a:rPr sz="1600" spc="-20" dirty="0">
                          <a:solidFill>
                            <a:srgbClr val="0D0D0D"/>
                          </a:solidFill>
                          <a:latin typeface="Calibri"/>
                          <a:cs typeface="Calibri"/>
                        </a:rPr>
                        <a:t>(19)</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6"/>
                  </a:ext>
                </a:extLst>
              </a:tr>
              <a:tr h="292100">
                <a:tc>
                  <a:txBody>
                    <a:bodyPr/>
                    <a:lstStyle/>
                    <a:p>
                      <a:pPr marL="121285">
                        <a:lnSpc>
                          <a:spcPct val="100000"/>
                        </a:lnSpc>
                        <a:spcBef>
                          <a:spcPts val="259"/>
                        </a:spcBef>
                      </a:pPr>
                      <a:r>
                        <a:rPr sz="1600" spc="-10" dirty="0">
                          <a:solidFill>
                            <a:srgbClr val="0D0D0D"/>
                          </a:solidFill>
                          <a:latin typeface="Calibri"/>
                          <a:cs typeface="Calibri"/>
                        </a:rPr>
                        <a:t>Nonhematologic</a:t>
                      </a:r>
                      <a:r>
                        <a:rPr sz="1600" spc="-15" dirty="0">
                          <a:solidFill>
                            <a:srgbClr val="0D0D0D"/>
                          </a:solidFill>
                          <a:latin typeface="Calibri"/>
                          <a:cs typeface="Calibri"/>
                        </a:rPr>
                        <a:t> </a:t>
                      </a:r>
                      <a:r>
                        <a:rPr sz="1600" dirty="0">
                          <a:solidFill>
                            <a:srgbClr val="0D0D0D"/>
                          </a:solidFill>
                          <a:latin typeface="Calibri"/>
                          <a:cs typeface="Calibri"/>
                        </a:rPr>
                        <a:t>TEAEs</a:t>
                      </a:r>
                      <a:r>
                        <a:rPr sz="1600" spc="-25" dirty="0">
                          <a:solidFill>
                            <a:srgbClr val="0D0D0D"/>
                          </a:solidFill>
                          <a:latin typeface="Calibri"/>
                          <a:cs typeface="Calibri"/>
                        </a:rPr>
                        <a:t> </a:t>
                      </a:r>
                      <a:r>
                        <a:rPr sz="1600" dirty="0">
                          <a:solidFill>
                            <a:srgbClr val="0D0D0D"/>
                          </a:solidFill>
                          <a:latin typeface="Calibri"/>
                          <a:cs typeface="Calibri"/>
                        </a:rPr>
                        <a:t>(occurring</a:t>
                      </a:r>
                      <a:r>
                        <a:rPr sz="1600" spc="15" dirty="0">
                          <a:solidFill>
                            <a:srgbClr val="0D0D0D"/>
                          </a:solidFill>
                          <a:latin typeface="Calibri"/>
                          <a:cs typeface="Calibri"/>
                        </a:rPr>
                        <a:t> </a:t>
                      </a:r>
                      <a:r>
                        <a:rPr sz="1600" dirty="0">
                          <a:solidFill>
                            <a:srgbClr val="0D0D0D"/>
                          </a:solidFill>
                          <a:latin typeface="Calibri"/>
                          <a:cs typeface="Calibri"/>
                        </a:rPr>
                        <a:t>in</a:t>
                      </a:r>
                      <a:r>
                        <a:rPr sz="1600" spc="-35" dirty="0">
                          <a:solidFill>
                            <a:srgbClr val="0D0D0D"/>
                          </a:solidFill>
                          <a:latin typeface="Calibri"/>
                          <a:cs typeface="Calibri"/>
                        </a:rPr>
                        <a:t> </a:t>
                      </a:r>
                      <a:r>
                        <a:rPr sz="1600" spc="-10" dirty="0">
                          <a:latin typeface="Calibri"/>
                          <a:cs typeface="Calibri"/>
                        </a:rPr>
                        <a:t>≥30%)</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solidFill>
                      <a:srgbClr val="00CC99"/>
                    </a:solidFill>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00CC99"/>
                    </a:solidFill>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00CC99"/>
                    </a:solidFill>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00CC99"/>
                    </a:solidFill>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00CC99"/>
                    </a:solidFill>
                  </a:tcPr>
                </a:tc>
                <a:extLst>
                  <a:ext uri="{0D108BD9-81ED-4DB2-BD59-A6C34878D82A}">
                    <a16:rowId xmlns:a16="http://schemas.microsoft.com/office/drawing/2014/main" val="10007"/>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Infections</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46</a:t>
                      </a:r>
                      <a:r>
                        <a:rPr sz="1600" spc="-10" dirty="0">
                          <a:solidFill>
                            <a:srgbClr val="0D0D0D"/>
                          </a:solidFill>
                          <a:latin typeface="Calibri"/>
                          <a:cs typeface="Calibri"/>
                        </a:rPr>
                        <a:t> </a:t>
                      </a:r>
                      <a:r>
                        <a:rPr sz="1600" spc="-20" dirty="0">
                          <a:solidFill>
                            <a:srgbClr val="0D0D0D"/>
                          </a:solidFill>
                          <a:latin typeface="Calibri"/>
                          <a:cs typeface="Calibri"/>
                        </a:rPr>
                        <a:t>(55)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16</a:t>
                      </a:r>
                      <a:r>
                        <a:rPr sz="1600" spc="-10" dirty="0">
                          <a:solidFill>
                            <a:srgbClr val="0D0D0D"/>
                          </a:solidFill>
                          <a:latin typeface="Calibri"/>
                          <a:cs typeface="Calibri"/>
                        </a:rPr>
                        <a:t> </a:t>
                      </a:r>
                      <a:r>
                        <a:rPr sz="1600" spc="-20" dirty="0">
                          <a:solidFill>
                            <a:srgbClr val="0D0D0D"/>
                          </a:solidFill>
                          <a:latin typeface="Calibri"/>
                          <a:cs typeface="Calibri"/>
                        </a:rPr>
                        <a:t>(19)</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13</a:t>
                      </a:r>
                      <a:r>
                        <a:rPr sz="1600" spc="-10" dirty="0">
                          <a:solidFill>
                            <a:srgbClr val="0D0D0D"/>
                          </a:solidFill>
                          <a:latin typeface="Calibri"/>
                          <a:cs typeface="Calibri"/>
                        </a:rPr>
                        <a:t> </a:t>
                      </a:r>
                      <a:r>
                        <a:rPr sz="1600" spc="-20" dirty="0">
                          <a:solidFill>
                            <a:srgbClr val="0D0D0D"/>
                          </a:solidFill>
                          <a:latin typeface="Calibri"/>
                          <a:cs typeface="Calibri"/>
                        </a:rPr>
                        <a:t>(50)</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3</a:t>
                      </a:r>
                      <a:r>
                        <a:rPr sz="1600" spc="-5" dirty="0">
                          <a:solidFill>
                            <a:srgbClr val="0D0D0D"/>
                          </a:solidFill>
                          <a:latin typeface="Calibri"/>
                          <a:cs typeface="Calibri"/>
                        </a:rPr>
                        <a:t> </a:t>
                      </a:r>
                      <a:r>
                        <a:rPr sz="1600" spc="-20" dirty="0">
                          <a:solidFill>
                            <a:srgbClr val="0D0D0D"/>
                          </a:solidFill>
                          <a:latin typeface="Calibri"/>
                          <a:cs typeface="Calibri"/>
                        </a:rPr>
                        <a:t>(12)</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08"/>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Hypokalemia</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38</a:t>
                      </a:r>
                      <a:r>
                        <a:rPr sz="1600" spc="-10" dirty="0">
                          <a:solidFill>
                            <a:srgbClr val="0D0D0D"/>
                          </a:solidFill>
                          <a:latin typeface="Calibri"/>
                          <a:cs typeface="Calibri"/>
                        </a:rPr>
                        <a:t> </a:t>
                      </a:r>
                      <a:r>
                        <a:rPr sz="1600" spc="-20" dirty="0">
                          <a:solidFill>
                            <a:srgbClr val="0D0D0D"/>
                          </a:solidFill>
                          <a:latin typeface="Calibri"/>
                          <a:cs typeface="Calibri"/>
                        </a:rPr>
                        <a:t>(45)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4</a:t>
                      </a:r>
                      <a:r>
                        <a:rPr sz="1600" spc="-5" dirty="0">
                          <a:solidFill>
                            <a:srgbClr val="0D0D0D"/>
                          </a:solidFill>
                          <a:latin typeface="Calibri"/>
                          <a:cs typeface="Calibri"/>
                        </a:rPr>
                        <a:t> </a:t>
                      </a:r>
                      <a:r>
                        <a:rPr sz="1600" spc="-25" dirty="0">
                          <a:solidFill>
                            <a:srgbClr val="0D0D0D"/>
                          </a:solidFill>
                          <a:latin typeface="Calibri"/>
                          <a:cs typeface="Calibri"/>
                        </a:rPr>
                        <a:t>(5)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12</a:t>
                      </a:r>
                      <a:r>
                        <a:rPr sz="1600" spc="-10" dirty="0">
                          <a:solidFill>
                            <a:srgbClr val="0D0D0D"/>
                          </a:solidFill>
                          <a:latin typeface="Calibri"/>
                          <a:cs typeface="Calibri"/>
                        </a:rPr>
                        <a:t> </a:t>
                      </a:r>
                      <a:r>
                        <a:rPr sz="1600" spc="-20" dirty="0">
                          <a:solidFill>
                            <a:srgbClr val="0D0D0D"/>
                          </a:solidFill>
                          <a:latin typeface="Calibri"/>
                          <a:cs typeface="Calibri"/>
                        </a:rPr>
                        <a:t>(46)</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a:t>
                      </a:r>
                      <a:r>
                        <a:rPr sz="1600" spc="-5" dirty="0">
                          <a:solidFill>
                            <a:srgbClr val="0D0D0D"/>
                          </a:solidFill>
                          <a:latin typeface="Calibri"/>
                          <a:cs typeface="Calibri"/>
                        </a:rPr>
                        <a:t> </a:t>
                      </a:r>
                      <a:r>
                        <a:rPr sz="1600" spc="-25" dirty="0">
                          <a:solidFill>
                            <a:srgbClr val="0D0D0D"/>
                          </a:solidFill>
                          <a:latin typeface="Calibri"/>
                          <a:cs typeface="Calibri"/>
                        </a:rPr>
                        <a:t>(8)</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09"/>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Hypocalcemia</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29</a:t>
                      </a:r>
                      <a:r>
                        <a:rPr sz="1600" spc="-10" dirty="0">
                          <a:solidFill>
                            <a:srgbClr val="0D0D0D"/>
                          </a:solidFill>
                          <a:latin typeface="Calibri"/>
                          <a:cs typeface="Calibri"/>
                        </a:rPr>
                        <a:t> </a:t>
                      </a:r>
                      <a:r>
                        <a:rPr sz="1600" spc="-20" dirty="0">
                          <a:solidFill>
                            <a:srgbClr val="0D0D0D"/>
                          </a:solidFill>
                          <a:latin typeface="Calibri"/>
                          <a:cs typeface="Calibri"/>
                        </a:rPr>
                        <a:t>(35)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a:t>
                      </a:r>
                      <a:r>
                        <a:rPr sz="1600" spc="-5" dirty="0">
                          <a:solidFill>
                            <a:srgbClr val="0D0D0D"/>
                          </a:solidFill>
                          <a:latin typeface="Calibri"/>
                          <a:cs typeface="Calibri"/>
                        </a:rPr>
                        <a:t> </a:t>
                      </a:r>
                      <a:r>
                        <a:rPr sz="1600" spc="-25" dirty="0">
                          <a:solidFill>
                            <a:srgbClr val="0D0D0D"/>
                          </a:solidFill>
                          <a:latin typeface="Calibri"/>
                          <a:cs typeface="Calibri"/>
                        </a:rPr>
                        <a:t>(2)</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7</a:t>
                      </a:r>
                      <a:r>
                        <a:rPr sz="1600" spc="-5" dirty="0">
                          <a:solidFill>
                            <a:srgbClr val="0D0D0D"/>
                          </a:solidFill>
                          <a:latin typeface="Calibri"/>
                          <a:cs typeface="Calibri"/>
                        </a:rPr>
                        <a:t> </a:t>
                      </a:r>
                      <a:r>
                        <a:rPr sz="1600" spc="-20" dirty="0">
                          <a:solidFill>
                            <a:srgbClr val="0D0D0D"/>
                          </a:solidFill>
                          <a:latin typeface="Calibri"/>
                          <a:cs typeface="Calibri"/>
                        </a:rPr>
                        <a:t>(27)</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spc="-50" dirty="0">
                          <a:solidFill>
                            <a:srgbClr val="0D0D0D"/>
                          </a:solidFill>
                          <a:latin typeface="Calibri"/>
                          <a:cs typeface="Calibri"/>
                        </a:rPr>
                        <a:t>0</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0"/>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Headache</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31</a:t>
                      </a:r>
                      <a:r>
                        <a:rPr sz="1600" spc="-10" dirty="0">
                          <a:solidFill>
                            <a:srgbClr val="0D0D0D"/>
                          </a:solidFill>
                          <a:latin typeface="Calibri"/>
                          <a:cs typeface="Calibri"/>
                        </a:rPr>
                        <a:t> </a:t>
                      </a:r>
                      <a:r>
                        <a:rPr sz="1600" spc="-20" dirty="0">
                          <a:solidFill>
                            <a:srgbClr val="0D0D0D"/>
                          </a:solidFill>
                          <a:latin typeface="Calibri"/>
                          <a:cs typeface="Calibri"/>
                        </a:rPr>
                        <a:t>(37)</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(1)</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9</a:t>
                      </a:r>
                      <a:r>
                        <a:rPr sz="1600" spc="-5" dirty="0">
                          <a:solidFill>
                            <a:srgbClr val="0D0D0D"/>
                          </a:solidFill>
                          <a:latin typeface="Calibri"/>
                          <a:cs typeface="Calibri"/>
                        </a:rPr>
                        <a:t> </a:t>
                      </a:r>
                      <a:r>
                        <a:rPr sz="1600" spc="-20" dirty="0">
                          <a:solidFill>
                            <a:srgbClr val="0D0D0D"/>
                          </a:solidFill>
                          <a:latin typeface="Calibri"/>
                          <a:cs typeface="Calibri"/>
                        </a:rPr>
                        <a:t>(35)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spc="-50" dirty="0">
                          <a:solidFill>
                            <a:srgbClr val="0D0D0D"/>
                          </a:solidFill>
                          <a:latin typeface="Calibri"/>
                          <a:cs typeface="Calibri"/>
                        </a:rPr>
                        <a:t>0</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1"/>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Hypophosphatemia</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28</a:t>
                      </a:r>
                      <a:r>
                        <a:rPr sz="1600" spc="-10" dirty="0">
                          <a:solidFill>
                            <a:srgbClr val="0D0D0D"/>
                          </a:solidFill>
                          <a:latin typeface="Calibri"/>
                          <a:cs typeface="Calibri"/>
                        </a:rPr>
                        <a:t> </a:t>
                      </a:r>
                      <a:r>
                        <a:rPr sz="1600" spc="-20" dirty="0">
                          <a:solidFill>
                            <a:srgbClr val="0D0D0D"/>
                          </a:solidFill>
                          <a:latin typeface="Calibri"/>
                          <a:cs typeface="Calibri"/>
                        </a:rPr>
                        <a:t>(33)</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a:t>
                      </a:r>
                      <a:r>
                        <a:rPr sz="1600" spc="-5" dirty="0">
                          <a:solidFill>
                            <a:srgbClr val="0D0D0D"/>
                          </a:solidFill>
                          <a:latin typeface="Calibri"/>
                          <a:cs typeface="Calibri"/>
                        </a:rPr>
                        <a:t> </a:t>
                      </a:r>
                      <a:r>
                        <a:rPr sz="1600" spc="-25" dirty="0">
                          <a:solidFill>
                            <a:srgbClr val="0D0D0D"/>
                          </a:solidFill>
                          <a:latin typeface="Calibri"/>
                          <a:cs typeface="Calibri"/>
                        </a:rPr>
                        <a:t>(2)</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11</a:t>
                      </a:r>
                      <a:r>
                        <a:rPr sz="1600" spc="-10" dirty="0">
                          <a:solidFill>
                            <a:srgbClr val="0D0D0D"/>
                          </a:solidFill>
                          <a:latin typeface="Calibri"/>
                          <a:cs typeface="Calibri"/>
                        </a:rPr>
                        <a:t> </a:t>
                      </a:r>
                      <a:r>
                        <a:rPr sz="1600" spc="-20" dirty="0">
                          <a:solidFill>
                            <a:srgbClr val="0D0D0D"/>
                          </a:solidFill>
                          <a:latin typeface="Calibri"/>
                          <a:cs typeface="Calibri"/>
                        </a:rPr>
                        <a:t>(42)</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(4)</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2"/>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Nausea</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26</a:t>
                      </a:r>
                      <a:r>
                        <a:rPr sz="1600" spc="-10" dirty="0">
                          <a:solidFill>
                            <a:srgbClr val="0D0D0D"/>
                          </a:solidFill>
                          <a:latin typeface="Calibri"/>
                          <a:cs typeface="Calibri"/>
                        </a:rPr>
                        <a:t> </a:t>
                      </a:r>
                      <a:r>
                        <a:rPr sz="1600" spc="-20" dirty="0">
                          <a:solidFill>
                            <a:srgbClr val="0D0D0D"/>
                          </a:solidFill>
                          <a:latin typeface="Calibri"/>
                          <a:cs typeface="Calibri"/>
                        </a:rPr>
                        <a:t>(31)</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(1)</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8</a:t>
                      </a:r>
                      <a:r>
                        <a:rPr sz="1600" spc="-5" dirty="0">
                          <a:solidFill>
                            <a:srgbClr val="0D0D0D"/>
                          </a:solidFill>
                          <a:latin typeface="Calibri"/>
                          <a:cs typeface="Calibri"/>
                        </a:rPr>
                        <a:t> </a:t>
                      </a:r>
                      <a:r>
                        <a:rPr sz="1600" spc="-20" dirty="0">
                          <a:solidFill>
                            <a:srgbClr val="0D0D0D"/>
                          </a:solidFill>
                          <a:latin typeface="Calibri"/>
                          <a:cs typeface="Calibri"/>
                        </a:rPr>
                        <a:t>(31)</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(4)</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3"/>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Fatigue</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28</a:t>
                      </a:r>
                      <a:r>
                        <a:rPr sz="1600" spc="-10" dirty="0">
                          <a:solidFill>
                            <a:srgbClr val="0D0D0D"/>
                          </a:solidFill>
                          <a:latin typeface="Calibri"/>
                          <a:cs typeface="Calibri"/>
                        </a:rPr>
                        <a:t> </a:t>
                      </a:r>
                      <a:r>
                        <a:rPr sz="1600" spc="-20" dirty="0">
                          <a:solidFill>
                            <a:srgbClr val="0D0D0D"/>
                          </a:solidFill>
                          <a:latin typeface="Calibri"/>
                          <a:cs typeface="Calibri"/>
                        </a:rPr>
                        <a:t>(33)</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a:t>
                      </a:r>
                      <a:r>
                        <a:rPr sz="1600" spc="-5" dirty="0">
                          <a:solidFill>
                            <a:srgbClr val="0D0D0D"/>
                          </a:solidFill>
                          <a:latin typeface="Calibri"/>
                          <a:cs typeface="Calibri"/>
                        </a:rPr>
                        <a:t> </a:t>
                      </a:r>
                      <a:r>
                        <a:rPr sz="1600" spc="-25" dirty="0">
                          <a:solidFill>
                            <a:srgbClr val="0D0D0D"/>
                          </a:solidFill>
                          <a:latin typeface="Calibri"/>
                          <a:cs typeface="Calibri"/>
                        </a:rPr>
                        <a:t>(2)</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12</a:t>
                      </a:r>
                      <a:r>
                        <a:rPr sz="1600" spc="-10" dirty="0">
                          <a:solidFill>
                            <a:srgbClr val="0D0D0D"/>
                          </a:solidFill>
                          <a:latin typeface="Calibri"/>
                          <a:cs typeface="Calibri"/>
                        </a:rPr>
                        <a:t> </a:t>
                      </a:r>
                      <a:r>
                        <a:rPr sz="1600" spc="-20" dirty="0">
                          <a:solidFill>
                            <a:srgbClr val="0D0D0D"/>
                          </a:solidFill>
                          <a:latin typeface="Calibri"/>
                          <a:cs typeface="Calibri"/>
                        </a:rPr>
                        <a:t>(46)</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(4)</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4"/>
                  </a:ext>
                </a:extLst>
              </a:tr>
              <a:tr h="243204">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Dysgeusia</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26</a:t>
                      </a:r>
                      <a:r>
                        <a:rPr sz="1600" spc="-10" dirty="0">
                          <a:solidFill>
                            <a:srgbClr val="0D0D0D"/>
                          </a:solidFill>
                          <a:latin typeface="Calibri"/>
                          <a:cs typeface="Calibri"/>
                        </a:rPr>
                        <a:t> </a:t>
                      </a:r>
                      <a:r>
                        <a:rPr sz="1600" spc="-20" dirty="0">
                          <a:solidFill>
                            <a:srgbClr val="0D0D0D"/>
                          </a:solidFill>
                          <a:latin typeface="Calibri"/>
                          <a:cs typeface="Calibri"/>
                        </a:rPr>
                        <a:t>(31)</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spc="-50" dirty="0">
                          <a:solidFill>
                            <a:srgbClr val="0D0D0D"/>
                          </a:solidFill>
                          <a:latin typeface="Calibri"/>
                          <a:cs typeface="Calibri"/>
                        </a:rPr>
                        <a:t>0</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dirty="0">
                          <a:solidFill>
                            <a:srgbClr val="0D0D0D"/>
                          </a:solidFill>
                          <a:latin typeface="Calibri"/>
                          <a:cs typeface="Calibri"/>
                        </a:rPr>
                        <a:t>9</a:t>
                      </a:r>
                      <a:r>
                        <a:rPr sz="1600" spc="-5" dirty="0">
                          <a:solidFill>
                            <a:srgbClr val="0D0D0D"/>
                          </a:solidFill>
                          <a:latin typeface="Calibri"/>
                          <a:cs typeface="Calibri"/>
                        </a:rPr>
                        <a:t> </a:t>
                      </a:r>
                      <a:r>
                        <a:rPr sz="1600" spc="-20" dirty="0">
                          <a:solidFill>
                            <a:srgbClr val="0D0D0D"/>
                          </a:solidFill>
                          <a:latin typeface="Calibri"/>
                          <a:cs typeface="Calibri"/>
                        </a:rPr>
                        <a:t>(35)</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tc>
                  <a:txBody>
                    <a:bodyPr/>
                    <a:lstStyle/>
                    <a:p>
                      <a:pPr algn="ctr">
                        <a:lnSpc>
                          <a:spcPts val="1800"/>
                        </a:lnSpc>
                      </a:pPr>
                      <a:r>
                        <a:rPr sz="1600" spc="-50" dirty="0">
                          <a:solidFill>
                            <a:srgbClr val="0D0D0D"/>
                          </a:solidFill>
                          <a:latin typeface="Calibri"/>
                          <a:cs typeface="Calibri"/>
                        </a:rPr>
                        <a:t>0</a:t>
                      </a:r>
                      <a:endParaRPr sz="1600">
                        <a:latin typeface="Calibri"/>
                        <a:cs typeface="Calibri"/>
                      </a:endParaRPr>
                    </a:p>
                  </a:txBody>
                  <a:tcPr marL="0" marR="0" marT="0" marB="0">
                    <a:lnL w="12700">
                      <a:solidFill>
                        <a:srgbClr val="000000"/>
                      </a:solidFill>
                      <a:prstDash val="solid"/>
                    </a:lnL>
                    <a:lnR w="12700">
                      <a:solidFill>
                        <a:srgbClr val="000000"/>
                      </a:solidFill>
                      <a:prstDash val="solid"/>
                    </a:lnR>
                    <a:solidFill>
                      <a:srgbClr val="00CC99"/>
                    </a:solidFill>
                  </a:tcPr>
                </a:tc>
                <a:extLst>
                  <a:ext uri="{0D108BD9-81ED-4DB2-BD59-A6C34878D82A}">
                    <a16:rowId xmlns:a16="http://schemas.microsoft.com/office/drawing/2014/main" val="10015"/>
                  </a:ext>
                </a:extLst>
              </a:tr>
              <a:tr h="286385">
                <a:tc>
                  <a:txBody>
                    <a:bodyPr/>
                    <a:lstStyle/>
                    <a:p>
                      <a:pPr marL="465455" indent="-227329">
                        <a:lnSpc>
                          <a:spcPts val="1800"/>
                        </a:lnSpc>
                        <a:buFont typeface="Wingdings"/>
                        <a:buChar char=""/>
                        <a:tabLst>
                          <a:tab pos="465455" algn="l"/>
                        </a:tabLst>
                      </a:pPr>
                      <a:r>
                        <a:rPr sz="1600" spc="-10" dirty="0">
                          <a:solidFill>
                            <a:srgbClr val="0D0D0D"/>
                          </a:solidFill>
                          <a:latin typeface="Calibri"/>
                          <a:cs typeface="Calibri"/>
                        </a:rPr>
                        <a:t>Diarrhea</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solidFill>
                      <a:srgbClr val="00CC99"/>
                    </a:solidFill>
                  </a:tcPr>
                </a:tc>
                <a:tc>
                  <a:txBody>
                    <a:bodyPr/>
                    <a:lstStyle/>
                    <a:p>
                      <a:pPr algn="ctr">
                        <a:lnSpc>
                          <a:spcPts val="1800"/>
                        </a:lnSpc>
                      </a:pPr>
                      <a:r>
                        <a:rPr sz="1600" dirty="0">
                          <a:solidFill>
                            <a:srgbClr val="0D0D0D"/>
                          </a:solidFill>
                          <a:latin typeface="Calibri"/>
                          <a:cs typeface="Calibri"/>
                        </a:rPr>
                        <a:t>25</a:t>
                      </a:r>
                      <a:r>
                        <a:rPr sz="1600" spc="-10" dirty="0">
                          <a:solidFill>
                            <a:srgbClr val="0D0D0D"/>
                          </a:solidFill>
                          <a:latin typeface="Calibri"/>
                          <a:cs typeface="Calibri"/>
                        </a:rPr>
                        <a:t> </a:t>
                      </a:r>
                      <a:r>
                        <a:rPr sz="1600" spc="-20" dirty="0">
                          <a:solidFill>
                            <a:srgbClr val="0D0D0D"/>
                          </a:solidFill>
                          <a:latin typeface="Calibri"/>
                          <a:cs typeface="Calibri"/>
                        </a:rPr>
                        <a:t>(30)</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(1)</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solidFill>
                      <a:srgbClr val="00CC99"/>
                    </a:solidFill>
                  </a:tcPr>
                </a:tc>
                <a:tc>
                  <a:txBody>
                    <a:bodyPr/>
                    <a:lstStyle/>
                    <a:p>
                      <a:pPr algn="ctr">
                        <a:lnSpc>
                          <a:spcPts val="1800"/>
                        </a:lnSpc>
                      </a:pPr>
                      <a:r>
                        <a:rPr sz="1600" dirty="0">
                          <a:solidFill>
                            <a:srgbClr val="0D0D0D"/>
                          </a:solidFill>
                          <a:latin typeface="Calibri"/>
                          <a:cs typeface="Calibri"/>
                        </a:rPr>
                        <a:t>10</a:t>
                      </a:r>
                      <a:r>
                        <a:rPr sz="1600" spc="-10" dirty="0">
                          <a:solidFill>
                            <a:srgbClr val="0D0D0D"/>
                          </a:solidFill>
                          <a:latin typeface="Calibri"/>
                          <a:cs typeface="Calibri"/>
                        </a:rPr>
                        <a:t> </a:t>
                      </a:r>
                      <a:r>
                        <a:rPr sz="1600" spc="-20" dirty="0">
                          <a:solidFill>
                            <a:srgbClr val="0D0D0D"/>
                          </a:solidFill>
                          <a:latin typeface="Calibri"/>
                          <a:cs typeface="Calibri"/>
                        </a:rPr>
                        <a:t>(38)</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solidFill>
                      <a:srgbClr val="00CC99"/>
                    </a:solidFill>
                  </a:tcPr>
                </a:tc>
                <a:tc>
                  <a:txBody>
                    <a:bodyPr/>
                    <a:lstStyle/>
                    <a:p>
                      <a:pPr algn="ctr">
                        <a:lnSpc>
                          <a:spcPts val="1800"/>
                        </a:lnSpc>
                      </a:pPr>
                      <a:r>
                        <a:rPr sz="1600" dirty="0">
                          <a:solidFill>
                            <a:srgbClr val="0D0D0D"/>
                          </a:solidFill>
                          <a:latin typeface="Calibri"/>
                          <a:cs typeface="Calibri"/>
                        </a:rPr>
                        <a:t>1</a:t>
                      </a:r>
                      <a:r>
                        <a:rPr sz="1600" spc="-5" dirty="0">
                          <a:solidFill>
                            <a:srgbClr val="0D0D0D"/>
                          </a:solidFill>
                          <a:latin typeface="Calibri"/>
                          <a:cs typeface="Calibri"/>
                        </a:rPr>
                        <a:t> </a:t>
                      </a:r>
                      <a:r>
                        <a:rPr sz="1600" spc="-25" dirty="0">
                          <a:solidFill>
                            <a:srgbClr val="0D0D0D"/>
                          </a:solidFill>
                          <a:latin typeface="Calibri"/>
                          <a:cs typeface="Calibri"/>
                        </a:rPr>
                        <a:t>(4)</a:t>
                      </a:r>
                      <a:endParaRPr sz="1600">
                        <a:latin typeface="Calibri"/>
                        <a:cs typeface="Calibri"/>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solidFill>
                      <a:srgbClr val="00CC99"/>
                    </a:solidFill>
                  </a:tcPr>
                </a:tc>
                <a:extLst>
                  <a:ext uri="{0D108BD9-81ED-4DB2-BD59-A6C34878D82A}">
                    <a16:rowId xmlns:a16="http://schemas.microsoft.com/office/drawing/2014/main" val="10016"/>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214" y="186380"/>
            <a:ext cx="10857230" cy="796620"/>
          </a:xfrm>
          <a:prstGeom prst="rect">
            <a:avLst/>
          </a:prstGeom>
        </p:spPr>
        <p:txBody>
          <a:bodyPr vert="horz" wrap="square" lIns="0" tIns="331716" rIns="0" bIns="0" rtlCol="0">
            <a:spAutoFit/>
          </a:bodyPr>
          <a:lstStyle/>
          <a:p>
            <a:pPr marL="2986405">
              <a:lnSpc>
                <a:spcPct val="100000"/>
              </a:lnSpc>
              <a:spcBef>
                <a:spcPts val="100"/>
              </a:spcBef>
            </a:pPr>
            <a:r>
              <a:rPr spc="-10" dirty="0">
                <a:solidFill>
                  <a:schemeClr val="tx2">
                    <a:lumMod val="75000"/>
                  </a:schemeClr>
                </a:solidFill>
              </a:rPr>
              <a:t>Arlo-</a:t>
            </a:r>
            <a:r>
              <a:rPr dirty="0">
                <a:solidFill>
                  <a:schemeClr val="tx2">
                    <a:lumMod val="75000"/>
                  </a:schemeClr>
                </a:solidFill>
              </a:rPr>
              <a:t>cel</a:t>
            </a:r>
            <a:r>
              <a:rPr spc="-55" dirty="0">
                <a:solidFill>
                  <a:schemeClr val="tx2">
                    <a:lumMod val="75000"/>
                  </a:schemeClr>
                </a:solidFill>
              </a:rPr>
              <a:t> </a:t>
            </a:r>
            <a:r>
              <a:rPr dirty="0">
                <a:solidFill>
                  <a:schemeClr val="tx2">
                    <a:lumMod val="75000"/>
                  </a:schemeClr>
                </a:solidFill>
              </a:rPr>
              <a:t>for</a:t>
            </a:r>
            <a:r>
              <a:rPr spc="-25" dirty="0">
                <a:solidFill>
                  <a:schemeClr val="tx2">
                    <a:lumMod val="75000"/>
                  </a:schemeClr>
                </a:solidFill>
              </a:rPr>
              <a:t> </a:t>
            </a:r>
            <a:r>
              <a:rPr dirty="0">
                <a:solidFill>
                  <a:schemeClr val="tx2">
                    <a:lumMod val="75000"/>
                  </a:schemeClr>
                </a:solidFill>
              </a:rPr>
              <a:t>R/R</a:t>
            </a:r>
            <a:r>
              <a:rPr spc="-35" dirty="0">
                <a:solidFill>
                  <a:schemeClr val="tx2">
                    <a:lumMod val="75000"/>
                  </a:schemeClr>
                </a:solidFill>
              </a:rPr>
              <a:t> </a:t>
            </a:r>
            <a:r>
              <a:rPr dirty="0">
                <a:solidFill>
                  <a:schemeClr val="tx2">
                    <a:lumMod val="75000"/>
                  </a:schemeClr>
                </a:solidFill>
              </a:rPr>
              <a:t>MM:</a:t>
            </a:r>
            <a:r>
              <a:rPr spc="-45" dirty="0">
                <a:solidFill>
                  <a:schemeClr val="tx2">
                    <a:lumMod val="75000"/>
                  </a:schemeClr>
                </a:solidFill>
              </a:rPr>
              <a:t> </a:t>
            </a:r>
            <a:r>
              <a:rPr dirty="0">
                <a:solidFill>
                  <a:schemeClr val="tx2">
                    <a:lumMod val="75000"/>
                  </a:schemeClr>
                </a:solidFill>
              </a:rPr>
              <a:t>Select</a:t>
            </a:r>
            <a:r>
              <a:rPr spc="-45" dirty="0">
                <a:solidFill>
                  <a:schemeClr val="tx2">
                    <a:lumMod val="75000"/>
                  </a:schemeClr>
                </a:solidFill>
              </a:rPr>
              <a:t> </a:t>
            </a:r>
            <a:r>
              <a:rPr spc="-10" dirty="0">
                <a:solidFill>
                  <a:schemeClr val="tx2">
                    <a:lumMod val="75000"/>
                  </a:schemeClr>
                </a:solidFill>
              </a:rPr>
              <a:t>TRAEs</a:t>
            </a:r>
          </a:p>
        </p:txBody>
      </p:sp>
      <p:sp>
        <p:nvSpPr>
          <p:cNvPr id="7" name="object 7"/>
          <p:cNvSpPr txBox="1"/>
          <p:nvPr/>
        </p:nvSpPr>
        <p:spPr>
          <a:xfrm>
            <a:off x="712147" y="6161481"/>
            <a:ext cx="130175" cy="279400"/>
          </a:xfrm>
          <a:prstGeom prst="rect">
            <a:avLst/>
          </a:prstGeom>
        </p:spPr>
        <p:txBody>
          <a:bodyPr vert="horz" wrap="square" lIns="0" tIns="0" rIns="0" bIns="0" rtlCol="0">
            <a:spAutoFit/>
          </a:bodyPr>
          <a:lstStyle/>
          <a:p>
            <a:pPr marL="12700" marR="0" lvl="0" indent="0" defTabSz="914400" eaLnBrk="1" fontAlgn="auto" latinLnBrk="0" hangingPunct="1">
              <a:lnSpc>
                <a:spcPts val="2080"/>
              </a:lnSpc>
              <a:spcBef>
                <a:spcPts val="0"/>
              </a:spcBef>
              <a:spcAft>
                <a:spcPts val="0"/>
              </a:spcAft>
              <a:buClrTx/>
              <a:buSzTx/>
              <a:buFontTx/>
              <a:buNone/>
              <a:tabLst/>
              <a:defRPr/>
            </a:pPr>
            <a:r>
              <a:rPr kumimoji="0" sz="1800" b="0" i="0" u="none" strike="noStrike" kern="0" cap="none" spc="-50" normalizeH="0" baseline="0" noProof="0" dirty="0">
                <a:ln>
                  <a:noFill/>
                </a:ln>
                <a:solidFill>
                  <a:srgbClr val="C00000"/>
                </a:solidFill>
                <a:effectLst/>
                <a:uLnTx/>
                <a:uFillTx/>
                <a:latin typeface="Wingdings"/>
                <a:cs typeface="Wingdings"/>
              </a:rPr>
              <a:t></a:t>
            </a:r>
            <a:endParaRPr kumimoji="0" sz="1800" b="0" i="0" u="none" strike="noStrike" kern="0" cap="none" spc="0" normalizeH="0" baseline="0" noProof="0" dirty="0">
              <a:ln>
                <a:noFill/>
              </a:ln>
              <a:solidFill>
                <a:sysClr val="windowText" lastClr="000000"/>
              </a:solidFill>
              <a:effectLst/>
              <a:uLnTx/>
              <a:uFillTx/>
              <a:latin typeface="Wingdings"/>
              <a:cs typeface="Wingdings"/>
            </a:endParaRPr>
          </a:p>
        </p:txBody>
      </p:sp>
      <p:sp>
        <p:nvSpPr>
          <p:cNvPr id="8" name="object 8"/>
          <p:cNvSpPr txBox="1"/>
          <p:nvPr/>
        </p:nvSpPr>
        <p:spPr>
          <a:xfrm>
            <a:off x="998659" y="6195526"/>
            <a:ext cx="3752215" cy="234038"/>
          </a:xfrm>
          <a:prstGeom prst="rect">
            <a:avLst/>
          </a:prstGeom>
        </p:spPr>
        <p:txBody>
          <a:bodyPr vert="horz" wrap="square" lIns="0" tIns="0" rIns="0" bIns="0" rtlCol="0">
            <a:spAutoFit/>
          </a:bodyPr>
          <a:lstStyle/>
          <a:p>
            <a:pPr marL="12700" marR="0" lvl="0" indent="0" defTabSz="914400" eaLnBrk="1" fontAlgn="auto" latinLnBrk="0" hangingPunct="1">
              <a:lnSpc>
                <a:spcPts val="1810"/>
              </a:lnSpc>
              <a:spcBef>
                <a:spcPts val="0"/>
              </a:spcBef>
              <a:spcAft>
                <a:spcPts val="0"/>
              </a:spcAft>
              <a:buClrTx/>
              <a:buSzTx/>
              <a:buFontTx/>
              <a:buNone/>
              <a:tabLst/>
              <a:defRPr/>
            </a:pP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No</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reports</a:t>
            </a:r>
            <a:r>
              <a:rPr kumimoji="0" sz="1800" b="0" i="0" u="none" strike="noStrike" kern="0" cap="none" spc="-3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of</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parkinsonism,</a:t>
            </a:r>
            <a:r>
              <a:rPr kumimoji="0" sz="1800" b="0" i="0" u="none" strike="noStrike" kern="0" cap="none" spc="-3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cranial</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nerve</a:t>
            </a:r>
            <a:endParaRPr kumimoji="0" sz="1800" b="0" i="0" u="none" strike="noStrike" kern="0" cap="none" spc="0" normalizeH="0" baseline="0" noProof="0" dirty="0">
              <a:ln>
                <a:noFill/>
              </a:ln>
              <a:solidFill>
                <a:srgbClr val="4F81BD">
                  <a:lumMod val="75000"/>
                </a:srgbClr>
              </a:solidFill>
              <a:effectLst/>
              <a:uLnTx/>
              <a:uFillTx/>
              <a:latin typeface="Calibri Light"/>
              <a:cs typeface="Calibri Light"/>
            </a:endParaRPr>
          </a:p>
        </p:txBody>
      </p:sp>
      <p:sp>
        <p:nvSpPr>
          <p:cNvPr id="9" name="object 9"/>
          <p:cNvSpPr txBox="1"/>
          <p:nvPr/>
        </p:nvSpPr>
        <p:spPr>
          <a:xfrm>
            <a:off x="491491" y="6453571"/>
            <a:ext cx="15652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dirty="0">
                <a:ln>
                  <a:noFill/>
                </a:ln>
                <a:solidFill>
                  <a:srgbClr val="455560"/>
                </a:solidFill>
                <a:effectLst/>
                <a:uLnTx/>
                <a:uFillTx/>
                <a:latin typeface="Calibri"/>
                <a:cs typeface="Calibri"/>
              </a:rPr>
              <a:t>Bal.</a:t>
            </a:r>
            <a:r>
              <a:rPr kumimoji="0" sz="1200" b="0" i="0" u="none" strike="noStrike" kern="0" cap="none" spc="-45" normalizeH="0" baseline="0" noProof="0" dirty="0">
                <a:ln>
                  <a:noFill/>
                </a:ln>
                <a:solidFill>
                  <a:srgbClr val="455560"/>
                </a:solidFill>
                <a:effectLst/>
                <a:uLnTx/>
                <a:uFillTx/>
                <a:latin typeface="Calibri"/>
                <a:cs typeface="Calibri"/>
              </a:rPr>
              <a:t> </a:t>
            </a:r>
            <a:r>
              <a:rPr kumimoji="0" sz="1200" b="0" i="0" u="none" strike="noStrike" kern="0" cap="none" spc="0" normalizeH="0" baseline="0" noProof="0" dirty="0">
                <a:ln>
                  <a:noFill/>
                </a:ln>
                <a:solidFill>
                  <a:srgbClr val="455560"/>
                </a:solidFill>
                <a:effectLst/>
                <a:uLnTx/>
                <a:uFillTx/>
                <a:latin typeface="Calibri"/>
                <a:cs typeface="Calibri"/>
              </a:rPr>
              <a:t>ASH</a:t>
            </a:r>
            <a:r>
              <a:rPr kumimoji="0" sz="1200" b="0" i="0" u="none" strike="noStrike" kern="0" cap="none" spc="-40" normalizeH="0" baseline="0" noProof="0" dirty="0">
                <a:ln>
                  <a:noFill/>
                </a:ln>
                <a:solidFill>
                  <a:srgbClr val="455560"/>
                </a:solidFill>
                <a:effectLst/>
                <a:uLnTx/>
                <a:uFillTx/>
                <a:latin typeface="Calibri"/>
                <a:cs typeface="Calibri"/>
              </a:rPr>
              <a:t> </a:t>
            </a:r>
            <a:r>
              <a:rPr kumimoji="0" sz="1200" b="0" i="0" u="none" strike="noStrike" kern="0" cap="none" spc="-10" normalizeH="0" baseline="0" noProof="0" dirty="0">
                <a:ln>
                  <a:noFill/>
                </a:ln>
                <a:solidFill>
                  <a:srgbClr val="455560"/>
                </a:solidFill>
                <a:effectLst/>
                <a:uLnTx/>
                <a:uFillTx/>
                <a:latin typeface="Calibri"/>
                <a:cs typeface="Calibri"/>
              </a:rPr>
              <a:t>2024.</a:t>
            </a:r>
            <a:r>
              <a:rPr kumimoji="0" sz="1200" b="0" i="0" u="none" strike="noStrike" kern="0" cap="none" spc="-35"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Abstr</a:t>
            </a:r>
            <a:r>
              <a:rPr kumimoji="0" sz="1200" b="0" i="0" u="none" strike="noStrike" kern="0" cap="none" spc="-50" normalizeH="0" baseline="0" noProof="0" dirty="0">
                <a:ln>
                  <a:noFill/>
                </a:ln>
                <a:solidFill>
                  <a:srgbClr val="455560"/>
                </a:solidFill>
                <a:effectLst/>
                <a:uLnTx/>
                <a:uFillTx/>
                <a:latin typeface="Calibri"/>
                <a:cs typeface="Calibri"/>
              </a:rPr>
              <a:t> </a:t>
            </a:r>
            <a:r>
              <a:rPr kumimoji="0" sz="1200" b="0" i="0" u="none" strike="noStrike" kern="0" cap="none" spc="-20" normalizeH="0" baseline="0" noProof="0" dirty="0">
                <a:ln>
                  <a:noFill/>
                </a:ln>
                <a:solidFill>
                  <a:srgbClr val="455560"/>
                </a:solidFill>
                <a:effectLst/>
                <a:uLnTx/>
                <a:uFillTx/>
                <a:latin typeface="Calibri"/>
                <a:cs typeface="Calibri"/>
              </a:rPr>
              <a:t>922.</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3" name="object 3"/>
          <p:cNvGraphicFramePr>
            <a:graphicFrameLocks noGrp="1"/>
          </p:cNvGraphicFramePr>
          <p:nvPr/>
        </p:nvGraphicFramePr>
        <p:xfrm>
          <a:off x="717550" y="1597025"/>
          <a:ext cx="5303520" cy="2011680"/>
        </p:xfrm>
        <a:graphic>
          <a:graphicData uri="http://schemas.openxmlformats.org/drawingml/2006/table">
            <a:tbl>
              <a:tblPr firstRow="1" bandRow="1">
                <a:tableStyleId>{2D5ABB26-0587-4C30-8999-92F81FD0307C}</a:tableStyleId>
              </a:tblPr>
              <a:tblGrid>
                <a:gridCol w="29260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tblGrid>
              <a:tr h="335280">
                <a:tc rowSpan="2">
                  <a:txBody>
                    <a:bodyPr/>
                    <a:lstStyle/>
                    <a:p>
                      <a:pPr>
                        <a:lnSpc>
                          <a:spcPct val="100000"/>
                        </a:lnSpc>
                        <a:spcBef>
                          <a:spcPts val="1060"/>
                        </a:spcBef>
                      </a:pPr>
                      <a:endParaRPr sz="1600">
                        <a:latin typeface="Times New Roman"/>
                        <a:cs typeface="Times New Roman"/>
                      </a:endParaRPr>
                    </a:p>
                    <a:p>
                      <a:pPr marL="121285">
                        <a:lnSpc>
                          <a:spcPct val="100000"/>
                        </a:lnSpc>
                      </a:pPr>
                      <a:r>
                        <a:rPr sz="1600" b="1" dirty="0">
                          <a:latin typeface="Calibri"/>
                          <a:cs typeface="Calibri"/>
                        </a:rPr>
                        <a:t>TRAE,</a:t>
                      </a:r>
                      <a:r>
                        <a:rPr sz="1600" b="1" spc="-20" dirty="0">
                          <a:latin typeface="Calibri"/>
                          <a:cs typeface="Calibri"/>
                        </a:rPr>
                        <a:t> </a:t>
                      </a:r>
                      <a:r>
                        <a:rPr sz="1600" b="1" dirty="0">
                          <a:latin typeface="Calibri"/>
                          <a:cs typeface="Calibri"/>
                        </a:rPr>
                        <a:t>n</a:t>
                      </a:r>
                      <a:r>
                        <a:rPr sz="1600" b="1" spc="-10" dirty="0">
                          <a:latin typeface="Calibri"/>
                          <a:cs typeface="Calibri"/>
                        </a:rPr>
                        <a:t> </a:t>
                      </a:r>
                      <a:r>
                        <a:rPr sz="1600" b="1" spc="-25" dirty="0">
                          <a:latin typeface="Calibri"/>
                          <a:cs typeface="Calibri"/>
                        </a:rPr>
                        <a:t>(%)</a:t>
                      </a:r>
                      <a:endParaRPr sz="1600">
                        <a:latin typeface="Calibri"/>
                        <a:cs typeface="Calibri"/>
                      </a:endParaRPr>
                    </a:p>
                  </a:txBody>
                  <a:tcPr marL="0" marR="0" marT="134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gridSpan="2">
                  <a:txBody>
                    <a:bodyPr/>
                    <a:lstStyle/>
                    <a:p>
                      <a:pPr marL="373380">
                        <a:lnSpc>
                          <a:spcPct val="100000"/>
                        </a:lnSpc>
                        <a:spcBef>
                          <a:spcPts val="260"/>
                        </a:spcBef>
                      </a:pPr>
                      <a:r>
                        <a:rPr sz="1600" b="1" dirty="0">
                          <a:latin typeface="Calibri"/>
                          <a:cs typeface="Calibri"/>
                        </a:rPr>
                        <a:t>All</a:t>
                      </a:r>
                      <a:r>
                        <a:rPr sz="1600" b="1" spc="-25" dirty="0">
                          <a:latin typeface="Calibri"/>
                          <a:cs typeface="Calibri"/>
                        </a:rPr>
                        <a:t> </a:t>
                      </a:r>
                      <a:r>
                        <a:rPr sz="1600" b="1" spc="-10" dirty="0">
                          <a:latin typeface="Calibri"/>
                          <a:cs typeface="Calibri"/>
                        </a:rPr>
                        <a:t>Patients</a:t>
                      </a:r>
                      <a:r>
                        <a:rPr sz="1600" b="1" spc="-30" dirty="0">
                          <a:latin typeface="Calibri"/>
                          <a:cs typeface="Calibri"/>
                        </a:rPr>
                        <a:t> </a:t>
                      </a:r>
                      <a:r>
                        <a:rPr sz="1600" b="1" dirty="0">
                          <a:latin typeface="Calibri"/>
                          <a:cs typeface="Calibri"/>
                        </a:rPr>
                        <a:t>(n =</a:t>
                      </a:r>
                      <a:r>
                        <a:rPr sz="1600" b="1" spc="-10" dirty="0">
                          <a:latin typeface="Calibri"/>
                          <a:cs typeface="Calibri"/>
                        </a:rPr>
                        <a:t> </a:t>
                      </a:r>
                      <a:r>
                        <a:rPr sz="1600" b="1" spc="-25" dirty="0">
                          <a:latin typeface="Calibri"/>
                          <a:cs typeface="Calibri"/>
                        </a:rPr>
                        <a:t>84)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hMerge="1">
                  <a:txBody>
                    <a:bodyPr/>
                    <a:lstStyle/>
                    <a:p>
                      <a:endParaRPr/>
                    </a:p>
                  </a:txBody>
                  <a:tcPr marL="0" marR="0" marT="0" marB="0"/>
                </a:tc>
                <a:extLst>
                  <a:ext uri="{0D108BD9-81ED-4DB2-BD59-A6C34878D82A}">
                    <a16:rowId xmlns:a16="http://schemas.microsoft.com/office/drawing/2014/main" val="10000"/>
                  </a:ext>
                </a:extLst>
              </a:tr>
              <a:tr h="335280">
                <a:tc vMerge="1">
                  <a:txBody>
                    <a:bodyPr/>
                    <a:lstStyle/>
                    <a:p>
                      <a:endParaRPr/>
                    </a:p>
                  </a:txBody>
                  <a:tcPr marL="0" marR="0" marT="134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algn="ctr">
                        <a:lnSpc>
                          <a:spcPct val="100000"/>
                        </a:lnSpc>
                        <a:spcBef>
                          <a:spcPts val="260"/>
                        </a:spcBef>
                      </a:pPr>
                      <a:r>
                        <a:rPr sz="1600" b="1" dirty="0">
                          <a:latin typeface="Calibri"/>
                          <a:cs typeface="Calibri"/>
                        </a:rPr>
                        <a:t>Any</a:t>
                      </a:r>
                      <a:r>
                        <a:rPr sz="1600" b="1" spc="-45" dirty="0">
                          <a:latin typeface="Calibri"/>
                          <a:cs typeface="Calibri"/>
                        </a:rPr>
                        <a:t> </a:t>
                      </a:r>
                      <a:r>
                        <a:rPr sz="1600" b="1" spc="-10" dirty="0">
                          <a:latin typeface="Calibri"/>
                          <a:cs typeface="Calibri"/>
                        </a:rPr>
                        <a:t>Grade</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1270" algn="ctr">
                        <a:lnSpc>
                          <a:spcPct val="100000"/>
                        </a:lnSpc>
                        <a:spcBef>
                          <a:spcPts val="260"/>
                        </a:spcBef>
                      </a:pPr>
                      <a:r>
                        <a:rPr sz="1600" b="1" dirty="0">
                          <a:latin typeface="Calibri"/>
                          <a:cs typeface="Calibri"/>
                        </a:rPr>
                        <a:t>Grade</a:t>
                      </a:r>
                      <a:r>
                        <a:rPr sz="1600" b="1" spc="-60" dirty="0">
                          <a:latin typeface="Calibri"/>
                          <a:cs typeface="Calibri"/>
                        </a:rPr>
                        <a:t> </a:t>
                      </a:r>
                      <a:r>
                        <a:rPr sz="1600" b="1" spc="-25" dirty="0">
                          <a:latin typeface="Calibri"/>
                          <a:cs typeface="Calibri"/>
                        </a:rPr>
                        <a:t>3/4</a:t>
                      </a:r>
                      <a:endParaRPr sz="16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extLst>
                  <a:ext uri="{0D108BD9-81ED-4DB2-BD59-A6C34878D82A}">
                    <a16:rowId xmlns:a16="http://schemas.microsoft.com/office/drawing/2014/main" val="10001"/>
                  </a:ext>
                </a:extLst>
              </a:tr>
              <a:tr h="335280">
                <a:tc>
                  <a:txBody>
                    <a:bodyPr/>
                    <a:lstStyle/>
                    <a:p>
                      <a:pPr marL="121285">
                        <a:lnSpc>
                          <a:spcPct val="100000"/>
                        </a:lnSpc>
                        <a:spcBef>
                          <a:spcPts val="259"/>
                        </a:spcBef>
                      </a:pPr>
                      <a:r>
                        <a:rPr sz="1600" spc="-25" dirty="0">
                          <a:solidFill>
                            <a:srgbClr val="0D0D0D"/>
                          </a:solidFill>
                          <a:latin typeface="Calibri"/>
                          <a:cs typeface="Calibri"/>
                        </a:rPr>
                        <a:t>CRS</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marL="635" algn="ctr">
                        <a:lnSpc>
                          <a:spcPct val="100000"/>
                        </a:lnSpc>
                        <a:spcBef>
                          <a:spcPts val="259"/>
                        </a:spcBef>
                      </a:pPr>
                      <a:r>
                        <a:rPr sz="1600" dirty="0">
                          <a:solidFill>
                            <a:srgbClr val="0D0D0D"/>
                          </a:solidFill>
                          <a:latin typeface="Calibri"/>
                          <a:cs typeface="Calibri"/>
                        </a:rPr>
                        <a:t>69</a:t>
                      </a:r>
                      <a:r>
                        <a:rPr sz="1600" spc="-10" dirty="0">
                          <a:solidFill>
                            <a:srgbClr val="0D0D0D"/>
                          </a:solidFill>
                          <a:latin typeface="Calibri"/>
                          <a:cs typeface="Calibri"/>
                        </a:rPr>
                        <a:t> </a:t>
                      </a:r>
                      <a:r>
                        <a:rPr sz="1600" spc="-20" dirty="0">
                          <a:solidFill>
                            <a:srgbClr val="0D0D0D"/>
                          </a:solidFill>
                          <a:latin typeface="Calibri"/>
                          <a:cs typeface="Calibri"/>
                        </a:rPr>
                        <a:t>(82)</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3</a:t>
                      </a:r>
                      <a:r>
                        <a:rPr sz="1600" spc="-5" dirty="0">
                          <a:solidFill>
                            <a:srgbClr val="0D0D0D"/>
                          </a:solidFill>
                          <a:latin typeface="Calibri"/>
                          <a:cs typeface="Calibri"/>
                        </a:rPr>
                        <a:t> </a:t>
                      </a:r>
                      <a:r>
                        <a:rPr sz="1600" spc="-25" dirty="0">
                          <a:solidFill>
                            <a:srgbClr val="0D0D0D"/>
                          </a:solidFill>
                          <a:latin typeface="Calibri"/>
                          <a:cs typeface="Calibri"/>
                        </a:rPr>
                        <a:t>(4)</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2"/>
                  </a:ext>
                </a:extLst>
              </a:tr>
              <a:tr h="335280">
                <a:tc>
                  <a:txBody>
                    <a:bodyPr/>
                    <a:lstStyle/>
                    <a:p>
                      <a:pPr marL="121285">
                        <a:lnSpc>
                          <a:spcPct val="100000"/>
                        </a:lnSpc>
                        <a:spcBef>
                          <a:spcPts val="259"/>
                        </a:spcBef>
                      </a:pPr>
                      <a:r>
                        <a:rPr sz="1600" spc="-10" dirty="0">
                          <a:solidFill>
                            <a:srgbClr val="0D0D0D"/>
                          </a:solidFill>
                          <a:latin typeface="Calibri"/>
                          <a:cs typeface="Calibri"/>
                        </a:rPr>
                        <a:t>ICANS</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9"/>
                        </a:spcBef>
                      </a:pPr>
                      <a:r>
                        <a:rPr sz="1600" dirty="0">
                          <a:solidFill>
                            <a:srgbClr val="0D0D0D"/>
                          </a:solidFill>
                          <a:latin typeface="Calibri"/>
                          <a:cs typeface="Calibri"/>
                        </a:rPr>
                        <a:t>8</a:t>
                      </a:r>
                      <a:r>
                        <a:rPr sz="1600" spc="-5" dirty="0">
                          <a:solidFill>
                            <a:srgbClr val="0D0D0D"/>
                          </a:solidFill>
                          <a:latin typeface="Calibri"/>
                          <a:cs typeface="Calibri"/>
                        </a:rPr>
                        <a:t> </a:t>
                      </a:r>
                      <a:r>
                        <a:rPr sz="1600" spc="-20" dirty="0">
                          <a:solidFill>
                            <a:srgbClr val="0D0D0D"/>
                          </a:solidFill>
                          <a:latin typeface="Calibri"/>
                          <a:cs typeface="Calibri"/>
                        </a:rPr>
                        <a:t>(10)</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9"/>
                        </a:spcBef>
                      </a:pPr>
                      <a:r>
                        <a:rPr sz="1600" dirty="0">
                          <a:solidFill>
                            <a:srgbClr val="0D0D0D"/>
                          </a:solidFill>
                          <a:latin typeface="Calibri"/>
                          <a:cs typeface="Calibri"/>
                        </a:rPr>
                        <a:t>2</a:t>
                      </a:r>
                      <a:r>
                        <a:rPr sz="1600" spc="-5" dirty="0">
                          <a:solidFill>
                            <a:srgbClr val="0D0D0D"/>
                          </a:solidFill>
                          <a:latin typeface="Calibri"/>
                          <a:cs typeface="Calibri"/>
                        </a:rPr>
                        <a:t> </a:t>
                      </a:r>
                      <a:r>
                        <a:rPr sz="1600" spc="-25" dirty="0">
                          <a:solidFill>
                            <a:srgbClr val="0D0D0D"/>
                          </a:solidFill>
                          <a:latin typeface="Calibri"/>
                          <a:cs typeface="Calibri"/>
                        </a:rPr>
                        <a:t>(2)</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35280">
                <a:tc>
                  <a:txBody>
                    <a:bodyPr/>
                    <a:lstStyle/>
                    <a:p>
                      <a:pPr marL="121285">
                        <a:lnSpc>
                          <a:spcPct val="100000"/>
                        </a:lnSpc>
                        <a:spcBef>
                          <a:spcPts val="259"/>
                        </a:spcBef>
                      </a:pPr>
                      <a:r>
                        <a:rPr sz="1600" dirty="0">
                          <a:solidFill>
                            <a:srgbClr val="0D0D0D"/>
                          </a:solidFill>
                          <a:latin typeface="Calibri"/>
                          <a:cs typeface="Calibri"/>
                        </a:rPr>
                        <a:t>Other</a:t>
                      </a:r>
                      <a:r>
                        <a:rPr sz="1600" spc="-10" dirty="0">
                          <a:solidFill>
                            <a:srgbClr val="0D0D0D"/>
                          </a:solidFill>
                          <a:latin typeface="Calibri"/>
                          <a:cs typeface="Calibri"/>
                        </a:rPr>
                        <a:t> neurotoxicity</a:t>
                      </a:r>
                      <a:r>
                        <a:rPr sz="1600" spc="-15" dirty="0">
                          <a:solidFill>
                            <a:srgbClr val="0D0D0D"/>
                          </a:solidFill>
                          <a:latin typeface="Calibri"/>
                          <a:cs typeface="Calibri"/>
                        </a:rPr>
                        <a:t> </a:t>
                      </a:r>
                      <a:r>
                        <a:rPr sz="1600" spc="-10" dirty="0">
                          <a:solidFill>
                            <a:srgbClr val="0D0D0D"/>
                          </a:solidFill>
                          <a:latin typeface="Calibri"/>
                          <a:cs typeface="Calibri"/>
                        </a:rPr>
                        <a:t>events</a:t>
                      </a:r>
                      <a:endParaRPr sz="1600" dirty="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10</a:t>
                      </a:r>
                      <a:r>
                        <a:rPr sz="1600" spc="-10" dirty="0">
                          <a:solidFill>
                            <a:srgbClr val="0D0D0D"/>
                          </a:solidFill>
                          <a:latin typeface="Calibri"/>
                          <a:cs typeface="Calibri"/>
                        </a:rPr>
                        <a:t> </a:t>
                      </a:r>
                      <a:r>
                        <a:rPr sz="1600" spc="-20" dirty="0">
                          <a:solidFill>
                            <a:srgbClr val="0D0D0D"/>
                          </a:solidFill>
                          <a:latin typeface="Calibri"/>
                          <a:cs typeface="Calibri"/>
                        </a:rPr>
                        <a:t>(12)</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gn="ctr">
                        <a:lnSpc>
                          <a:spcPct val="100000"/>
                        </a:lnSpc>
                        <a:spcBef>
                          <a:spcPts val="259"/>
                        </a:spcBef>
                      </a:pPr>
                      <a:r>
                        <a:rPr sz="1600" dirty="0">
                          <a:solidFill>
                            <a:srgbClr val="0D0D0D"/>
                          </a:solidFill>
                          <a:latin typeface="Calibri"/>
                          <a:cs typeface="Calibri"/>
                        </a:rPr>
                        <a:t>6</a:t>
                      </a:r>
                      <a:r>
                        <a:rPr sz="1600" spc="-5" dirty="0">
                          <a:solidFill>
                            <a:srgbClr val="0D0D0D"/>
                          </a:solidFill>
                          <a:latin typeface="Calibri"/>
                          <a:cs typeface="Calibri"/>
                        </a:rPr>
                        <a:t> </a:t>
                      </a:r>
                      <a:r>
                        <a:rPr sz="1600" spc="-25" dirty="0">
                          <a:solidFill>
                            <a:srgbClr val="0D0D0D"/>
                          </a:solidFill>
                          <a:latin typeface="Calibri"/>
                          <a:cs typeface="Calibri"/>
                        </a:rPr>
                        <a:t>(7)</a:t>
                      </a:r>
                      <a:endParaRPr sz="16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4"/>
                  </a:ext>
                </a:extLst>
              </a:tr>
              <a:tr h="335280">
                <a:tc>
                  <a:txBody>
                    <a:bodyPr/>
                    <a:lstStyle/>
                    <a:p>
                      <a:pPr marL="121285">
                        <a:lnSpc>
                          <a:spcPct val="100000"/>
                        </a:lnSpc>
                        <a:spcBef>
                          <a:spcPts val="254"/>
                        </a:spcBef>
                      </a:pPr>
                      <a:r>
                        <a:rPr sz="1600" spc="-10" dirty="0">
                          <a:solidFill>
                            <a:srgbClr val="0D0D0D"/>
                          </a:solidFill>
                          <a:latin typeface="Calibri"/>
                          <a:cs typeface="Calibri"/>
                        </a:rPr>
                        <a:t>MAS/HLH</a:t>
                      </a:r>
                      <a:endParaRPr sz="16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1600" spc="-50" dirty="0">
                          <a:solidFill>
                            <a:srgbClr val="0D0D0D"/>
                          </a:solidFill>
                          <a:latin typeface="Calibri"/>
                          <a:cs typeface="Calibri"/>
                        </a:rPr>
                        <a:t>0</a:t>
                      </a:r>
                      <a:endParaRPr sz="16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1600" dirty="0">
                          <a:solidFill>
                            <a:srgbClr val="0D0D0D"/>
                          </a:solidFill>
                          <a:latin typeface="Calibri"/>
                          <a:cs typeface="Calibri"/>
                        </a:rPr>
                        <a:t>3</a:t>
                      </a:r>
                      <a:r>
                        <a:rPr sz="1600" spc="-5" dirty="0">
                          <a:solidFill>
                            <a:srgbClr val="0D0D0D"/>
                          </a:solidFill>
                          <a:latin typeface="Calibri"/>
                          <a:cs typeface="Calibri"/>
                        </a:rPr>
                        <a:t> </a:t>
                      </a:r>
                      <a:r>
                        <a:rPr sz="1600" spc="-25" dirty="0">
                          <a:solidFill>
                            <a:srgbClr val="0D0D0D"/>
                          </a:solidFill>
                          <a:latin typeface="Calibri"/>
                          <a:cs typeface="Calibri"/>
                        </a:rPr>
                        <a:t>(4)</a:t>
                      </a:r>
                      <a:endParaRPr sz="1600" dirty="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4" name="object 4"/>
          <p:cNvGraphicFramePr>
            <a:graphicFrameLocks noGrp="1"/>
          </p:cNvGraphicFramePr>
          <p:nvPr/>
        </p:nvGraphicFramePr>
        <p:xfrm>
          <a:off x="6464621" y="1598993"/>
          <a:ext cx="5303518" cy="4206240"/>
        </p:xfrm>
        <a:graphic>
          <a:graphicData uri="http://schemas.openxmlformats.org/drawingml/2006/table">
            <a:tbl>
              <a:tblPr firstRow="1" bandRow="1">
                <a:tableStyleId>{2D5ABB26-0587-4C30-8999-92F81FD0307C}</a:tableStyleId>
              </a:tblPr>
              <a:tblGrid>
                <a:gridCol w="3973829">
                  <a:extLst>
                    <a:ext uri="{9D8B030D-6E8A-4147-A177-3AD203B41FA5}">
                      <a16:colId xmlns:a16="http://schemas.microsoft.com/office/drawing/2014/main" val="20000"/>
                    </a:ext>
                  </a:extLst>
                </a:gridCol>
                <a:gridCol w="1329689">
                  <a:extLst>
                    <a:ext uri="{9D8B030D-6E8A-4147-A177-3AD203B41FA5}">
                      <a16:colId xmlns:a16="http://schemas.microsoft.com/office/drawing/2014/main" val="20001"/>
                    </a:ext>
                  </a:extLst>
                </a:gridCol>
              </a:tblGrid>
              <a:tr h="640080">
                <a:tc>
                  <a:txBody>
                    <a:bodyPr/>
                    <a:lstStyle/>
                    <a:p>
                      <a:pPr>
                        <a:lnSpc>
                          <a:spcPct val="100000"/>
                        </a:lnSpc>
                        <a:spcBef>
                          <a:spcPts val="330"/>
                        </a:spcBef>
                      </a:pPr>
                      <a:endParaRPr sz="1800">
                        <a:latin typeface="Times New Roman"/>
                        <a:cs typeface="Times New Roman"/>
                      </a:endParaRPr>
                    </a:p>
                    <a:p>
                      <a:pPr marL="121285">
                        <a:lnSpc>
                          <a:spcPct val="100000"/>
                        </a:lnSpc>
                      </a:pPr>
                      <a:r>
                        <a:rPr sz="1800" b="1" spc="-10" dirty="0">
                          <a:latin typeface="Calibri"/>
                          <a:cs typeface="Calibri"/>
                        </a:rPr>
                        <a:t>On-</a:t>
                      </a:r>
                      <a:r>
                        <a:rPr sz="1800" b="1" spc="-30" dirty="0">
                          <a:latin typeface="Calibri"/>
                          <a:cs typeface="Calibri"/>
                        </a:rPr>
                        <a:t>Target/Off-</a:t>
                      </a:r>
                      <a:r>
                        <a:rPr sz="1800" b="1" spc="-10" dirty="0">
                          <a:latin typeface="Calibri"/>
                          <a:cs typeface="Calibri"/>
                        </a:rPr>
                        <a:t>Tumor</a:t>
                      </a:r>
                      <a:r>
                        <a:rPr sz="1800" b="1" spc="25" dirty="0">
                          <a:latin typeface="Calibri"/>
                          <a:cs typeface="Calibri"/>
                        </a:rPr>
                        <a:t> </a:t>
                      </a:r>
                      <a:r>
                        <a:rPr sz="1800" b="1" spc="-20" dirty="0">
                          <a:latin typeface="Calibri"/>
                          <a:cs typeface="Calibri"/>
                        </a:rPr>
                        <a:t>Event</a:t>
                      </a:r>
                      <a:endParaRPr sz="1800">
                        <a:latin typeface="Calibri"/>
                        <a:cs typeface="Calibri"/>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344170" marR="119380" indent="-216535">
                        <a:lnSpc>
                          <a:spcPct val="100000"/>
                        </a:lnSpc>
                        <a:spcBef>
                          <a:spcPts val="240"/>
                        </a:spcBef>
                      </a:pPr>
                      <a:r>
                        <a:rPr sz="1800" b="1" dirty="0">
                          <a:latin typeface="Calibri"/>
                          <a:cs typeface="Calibri"/>
                        </a:rPr>
                        <a:t>All</a:t>
                      </a:r>
                      <a:r>
                        <a:rPr sz="1800" b="1" spc="-10" dirty="0">
                          <a:latin typeface="Calibri"/>
                          <a:cs typeface="Calibri"/>
                        </a:rPr>
                        <a:t> Patients (N=84)</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extLst>
                  <a:ext uri="{0D108BD9-81ED-4DB2-BD59-A6C34878D82A}">
                    <a16:rowId xmlns:a16="http://schemas.microsoft.com/office/drawing/2014/main" val="10000"/>
                  </a:ext>
                </a:extLst>
              </a:tr>
              <a:tr h="1188720">
                <a:tc>
                  <a:txBody>
                    <a:bodyPr/>
                    <a:lstStyle/>
                    <a:p>
                      <a:pPr marL="133985">
                        <a:lnSpc>
                          <a:spcPct val="100000"/>
                        </a:lnSpc>
                        <a:spcBef>
                          <a:spcPts val="240"/>
                        </a:spcBef>
                      </a:pPr>
                      <a:r>
                        <a:rPr sz="1800" spc="-10" dirty="0">
                          <a:solidFill>
                            <a:srgbClr val="0D0D0D"/>
                          </a:solidFill>
                          <a:latin typeface="Calibri"/>
                          <a:cs typeface="Calibri"/>
                        </a:rPr>
                        <a:t>Skin</a:t>
                      </a:r>
                      <a:r>
                        <a:rPr sz="1800" spc="-15" baseline="25462" dirty="0">
                          <a:solidFill>
                            <a:srgbClr val="0D0D0D"/>
                          </a:solidFill>
                          <a:latin typeface="Calibri"/>
                          <a:cs typeface="Calibri"/>
                        </a:rPr>
                        <a:t>*</a:t>
                      </a:r>
                      <a:endParaRPr sz="1800" baseline="25462">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40" dirty="0">
                          <a:solidFill>
                            <a:srgbClr val="0D0D0D"/>
                          </a:solidFill>
                          <a:latin typeface="Calibri"/>
                          <a:cs typeface="Calibri"/>
                        </a:rPr>
                        <a:t> </a:t>
                      </a:r>
                      <a:r>
                        <a:rPr sz="1800" dirty="0">
                          <a:solidFill>
                            <a:srgbClr val="0D0D0D"/>
                          </a:solidFill>
                          <a:latin typeface="Calibri"/>
                          <a:cs typeface="Calibri"/>
                        </a:rPr>
                        <a:t>with</a:t>
                      </a:r>
                      <a:r>
                        <a:rPr sz="1800" spc="-20" dirty="0">
                          <a:solidFill>
                            <a:srgbClr val="0D0D0D"/>
                          </a:solidFill>
                          <a:latin typeface="Calibri"/>
                          <a:cs typeface="Calibri"/>
                        </a:rPr>
                        <a:t> </a:t>
                      </a:r>
                      <a:r>
                        <a:rPr sz="1800" dirty="0">
                          <a:solidFill>
                            <a:srgbClr val="0D0D0D"/>
                          </a:solidFill>
                          <a:latin typeface="Calibri"/>
                          <a:cs typeface="Calibri"/>
                        </a:rPr>
                        <a:t>an</a:t>
                      </a:r>
                      <a:r>
                        <a:rPr sz="1800" spc="-15" dirty="0">
                          <a:solidFill>
                            <a:srgbClr val="0D0D0D"/>
                          </a:solidFill>
                          <a:latin typeface="Calibri"/>
                          <a:cs typeface="Calibri"/>
                        </a:rPr>
                        <a:t> </a:t>
                      </a:r>
                      <a:r>
                        <a:rPr sz="1800" dirty="0">
                          <a:solidFill>
                            <a:srgbClr val="0D0D0D"/>
                          </a:solidFill>
                          <a:latin typeface="Calibri"/>
                          <a:cs typeface="Calibri"/>
                        </a:rPr>
                        <a:t>event,</a:t>
                      </a:r>
                      <a:r>
                        <a:rPr sz="1800" spc="-35" dirty="0">
                          <a:solidFill>
                            <a:srgbClr val="0D0D0D"/>
                          </a:solidFill>
                          <a:latin typeface="Calibri"/>
                          <a:cs typeface="Calibri"/>
                        </a:rPr>
                        <a:t> </a:t>
                      </a:r>
                      <a:r>
                        <a:rPr sz="1800" dirty="0">
                          <a:solidFill>
                            <a:srgbClr val="0D0D0D"/>
                          </a:solidFill>
                          <a:latin typeface="Calibri"/>
                          <a:cs typeface="Calibri"/>
                        </a:rPr>
                        <a:t>n</a:t>
                      </a:r>
                      <a:r>
                        <a:rPr sz="1800" spc="-2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60" dirty="0">
                          <a:solidFill>
                            <a:srgbClr val="0D0D0D"/>
                          </a:solidFill>
                          <a:latin typeface="Calibri"/>
                          <a:cs typeface="Calibri"/>
                        </a:rPr>
                        <a:t> </a:t>
                      </a:r>
                      <a:r>
                        <a:rPr sz="1800" dirty="0">
                          <a:solidFill>
                            <a:srgbClr val="0D0D0D"/>
                          </a:solidFill>
                          <a:latin typeface="Calibri"/>
                          <a:cs typeface="Calibri"/>
                        </a:rPr>
                        <a:t>with</a:t>
                      </a:r>
                      <a:r>
                        <a:rPr sz="1800" spc="-45" dirty="0">
                          <a:solidFill>
                            <a:srgbClr val="0D0D0D"/>
                          </a:solidFill>
                          <a:latin typeface="Calibri"/>
                          <a:cs typeface="Calibri"/>
                        </a:rPr>
                        <a:t> </a:t>
                      </a:r>
                      <a:r>
                        <a:rPr sz="1800" dirty="0">
                          <a:solidFill>
                            <a:srgbClr val="0D0D0D"/>
                          </a:solidFill>
                          <a:latin typeface="Calibri"/>
                          <a:cs typeface="Calibri"/>
                        </a:rPr>
                        <a:t>event</a:t>
                      </a:r>
                      <a:r>
                        <a:rPr sz="1800" spc="-55" dirty="0">
                          <a:solidFill>
                            <a:srgbClr val="0D0D0D"/>
                          </a:solidFill>
                          <a:latin typeface="Calibri"/>
                          <a:cs typeface="Calibri"/>
                        </a:rPr>
                        <a:t> </a:t>
                      </a:r>
                      <a:r>
                        <a:rPr sz="1800" dirty="0">
                          <a:solidFill>
                            <a:srgbClr val="0D0D0D"/>
                          </a:solidFill>
                          <a:latin typeface="Calibri"/>
                          <a:cs typeface="Calibri"/>
                        </a:rPr>
                        <a:t>resolution,</a:t>
                      </a:r>
                      <a:r>
                        <a:rPr sz="1800" spc="-30" dirty="0">
                          <a:solidFill>
                            <a:srgbClr val="0D0D0D"/>
                          </a:solidFill>
                          <a:latin typeface="Calibri"/>
                          <a:cs typeface="Calibri"/>
                        </a:rPr>
                        <a:t> </a:t>
                      </a:r>
                      <a:r>
                        <a:rPr sz="1800" dirty="0">
                          <a:solidFill>
                            <a:srgbClr val="0D0D0D"/>
                          </a:solidFill>
                          <a:latin typeface="Calibri"/>
                          <a:cs typeface="Calibri"/>
                        </a:rPr>
                        <a:t>n</a:t>
                      </a:r>
                      <a:r>
                        <a:rPr sz="1800" spc="-5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dirty="0">
                          <a:solidFill>
                            <a:srgbClr val="0D0D0D"/>
                          </a:solidFill>
                          <a:latin typeface="Calibri"/>
                          <a:cs typeface="Calibri"/>
                        </a:rPr>
                        <a:t>Median</a:t>
                      </a:r>
                      <a:r>
                        <a:rPr sz="1800" spc="-25" dirty="0">
                          <a:solidFill>
                            <a:srgbClr val="0D0D0D"/>
                          </a:solidFill>
                          <a:latin typeface="Calibri"/>
                          <a:cs typeface="Calibri"/>
                        </a:rPr>
                        <a:t> </a:t>
                      </a:r>
                      <a:r>
                        <a:rPr sz="1800" dirty="0">
                          <a:solidFill>
                            <a:srgbClr val="0D0D0D"/>
                          </a:solidFill>
                          <a:latin typeface="Calibri"/>
                          <a:cs typeface="Calibri"/>
                        </a:rPr>
                        <a:t>time</a:t>
                      </a:r>
                      <a:r>
                        <a:rPr sz="1800" spc="-15" dirty="0">
                          <a:solidFill>
                            <a:srgbClr val="0D0D0D"/>
                          </a:solidFill>
                          <a:latin typeface="Calibri"/>
                          <a:cs typeface="Calibri"/>
                        </a:rPr>
                        <a:t> </a:t>
                      </a:r>
                      <a:r>
                        <a:rPr sz="1800" dirty="0">
                          <a:solidFill>
                            <a:srgbClr val="0D0D0D"/>
                          </a:solidFill>
                          <a:latin typeface="Calibri"/>
                          <a:cs typeface="Calibri"/>
                        </a:rPr>
                        <a:t>to</a:t>
                      </a:r>
                      <a:r>
                        <a:rPr sz="1800" spc="-40" dirty="0">
                          <a:solidFill>
                            <a:srgbClr val="0D0D0D"/>
                          </a:solidFill>
                          <a:latin typeface="Calibri"/>
                          <a:cs typeface="Calibri"/>
                        </a:rPr>
                        <a:t> </a:t>
                      </a:r>
                      <a:r>
                        <a:rPr sz="1800" spc="-10" dirty="0">
                          <a:solidFill>
                            <a:srgbClr val="0D0D0D"/>
                          </a:solidFill>
                          <a:latin typeface="Calibri"/>
                          <a:cs typeface="Calibri"/>
                        </a:rPr>
                        <a:t>resolution,</a:t>
                      </a:r>
                      <a:r>
                        <a:rPr sz="1800" spc="-25" dirty="0">
                          <a:solidFill>
                            <a:srgbClr val="0D0D0D"/>
                          </a:solidFill>
                          <a:latin typeface="Calibri"/>
                          <a:cs typeface="Calibri"/>
                        </a:rPr>
                        <a:t> </a:t>
                      </a:r>
                      <a:r>
                        <a:rPr sz="1800" spc="-20" dirty="0">
                          <a:solidFill>
                            <a:srgbClr val="0D0D0D"/>
                          </a:solidFill>
                          <a:latin typeface="Calibri"/>
                          <a:cs typeface="Calibri"/>
                        </a:rPr>
                        <a:t>days</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nSpc>
                          <a:spcPct val="100000"/>
                        </a:lnSpc>
                        <a:spcBef>
                          <a:spcPts val="330"/>
                        </a:spcBef>
                      </a:pPr>
                      <a:endParaRPr sz="1800">
                        <a:latin typeface="Times New Roman"/>
                        <a:cs typeface="Times New Roman"/>
                      </a:endParaRPr>
                    </a:p>
                    <a:p>
                      <a:pPr algn="ctr">
                        <a:lnSpc>
                          <a:spcPct val="100000"/>
                        </a:lnSpc>
                      </a:pPr>
                      <a:r>
                        <a:rPr sz="1800" dirty="0">
                          <a:solidFill>
                            <a:srgbClr val="0D0D0D"/>
                          </a:solidFill>
                          <a:latin typeface="Calibri"/>
                          <a:cs typeface="Calibri"/>
                        </a:rPr>
                        <a:t>25</a:t>
                      </a:r>
                      <a:r>
                        <a:rPr sz="1800" spc="-20" dirty="0">
                          <a:solidFill>
                            <a:srgbClr val="0D0D0D"/>
                          </a:solidFill>
                          <a:latin typeface="Calibri"/>
                          <a:cs typeface="Calibri"/>
                        </a:rPr>
                        <a:t> (30)</a:t>
                      </a:r>
                      <a:endParaRPr sz="1800">
                        <a:latin typeface="Calibri"/>
                        <a:cs typeface="Calibri"/>
                      </a:endParaRPr>
                    </a:p>
                    <a:p>
                      <a:pPr algn="ctr">
                        <a:lnSpc>
                          <a:spcPct val="100000"/>
                        </a:lnSpc>
                      </a:pPr>
                      <a:r>
                        <a:rPr sz="1800" dirty="0">
                          <a:solidFill>
                            <a:srgbClr val="0D0D0D"/>
                          </a:solidFill>
                          <a:latin typeface="Calibri"/>
                          <a:cs typeface="Calibri"/>
                        </a:rPr>
                        <a:t>22</a:t>
                      </a:r>
                      <a:r>
                        <a:rPr sz="1800" spc="-20" dirty="0">
                          <a:solidFill>
                            <a:srgbClr val="0D0D0D"/>
                          </a:solidFill>
                          <a:latin typeface="Calibri"/>
                          <a:cs typeface="Calibri"/>
                        </a:rPr>
                        <a:t> (88)</a:t>
                      </a:r>
                      <a:endParaRPr sz="1800">
                        <a:latin typeface="Calibri"/>
                        <a:cs typeface="Calibri"/>
                      </a:endParaRPr>
                    </a:p>
                    <a:p>
                      <a:pPr algn="ctr">
                        <a:lnSpc>
                          <a:spcPct val="100000"/>
                        </a:lnSpc>
                      </a:pPr>
                      <a:r>
                        <a:rPr sz="1800" spc="-25" dirty="0">
                          <a:solidFill>
                            <a:srgbClr val="0D0D0D"/>
                          </a:solidFill>
                          <a:latin typeface="Calibri"/>
                          <a:cs typeface="Calibri"/>
                        </a:rPr>
                        <a:t>26</a:t>
                      </a:r>
                      <a:endParaRPr sz="1800">
                        <a:latin typeface="Calibri"/>
                        <a:cs typeface="Calibri"/>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1"/>
                  </a:ext>
                </a:extLst>
              </a:tr>
              <a:tr h="1188720">
                <a:tc>
                  <a:txBody>
                    <a:bodyPr/>
                    <a:lstStyle/>
                    <a:p>
                      <a:pPr marL="133350">
                        <a:lnSpc>
                          <a:spcPct val="100000"/>
                        </a:lnSpc>
                        <a:spcBef>
                          <a:spcPts val="240"/>
                        </a:spcBef>
                      </a:pPr>
                      <a:r>
                        <a:rPr sz="1800" spc="-10" dirty="0">
                          <a:solidFill>
                            <a:srgbClr val="0D0D0D"/>
                          </a:solidFill>
                          <a:latin typeface="Calibri"/>
                          <a:cs typeface="Calibri"/>
                        </a:rPr>
                        <a:t>Nail</a:t>
                      </a:r>
                      <a:r>
                        <a:rPr sz="1800" spc="-15" baseline="25462" dirty="0">
                          <a:solidFill>
                            <a:srgbClr val="0D0D0D"/>
                          </a:solidFill>
                          <a:latin typeface="Calibri"/>
                          <a:cs typeface="Calibri"/>
                        </a:rPr>
                        <a:t>*</a:t>
                      </a:r>
                      <a:endParaRPr sz="1800" baseline="25462">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40" dirty="0">
                          <a:solidFill>
                            <a:srgbClr val="0D0D0D"/>
                          </a:solidFill>
                          <a:latin typeface="Calibri"/>
                          <a:cs typeface="Calibri"/>
                        </a:rPr>
                        <a:t> </a:t>
                      </a:r>
                      <a:r>
                        <a:rPr sz="1800" dirty="0">
                          <a:solidFill>
                            <a:srgbClr val="0D0D0D"/>
                          </a:solidFill>
                          <a:latin typeface="Calibri"/>
                          <a:cs typeface="Calibri"/>
                        </a:rPr>
                        <a:t>with</a:t>
                      </a:r>
                      <a:r>
                        <a:rPr sz="1800" spc="-20" dirty="0">
                          <a:solidFill>
                            <a:srgbClr val="0D0D0D"/>
                          </a:solidFill>
                          <a:latin typeface="Calibri"/>
                          <a:cs typeface="Calibri"/>
                        </a:rPr>
                        <a:t> </a:t>
                      </a:r>
                      <a:r>
                        <a:rPr sz="1800" dirty="0">
                          <a:solidFill>
                            <a:srgbClr val="0D0D0D"/>
                          </a:solidFill>
                          <a:latin typeface="Calibri"/>
                          <a:cs typeface="Calibri"/>
                        </a:rPr>
                        <a:t>an</a:t>
                      </a:r>
                      <a:r>
                        <a:rPr sz="1800" spc="-15" dirty="0">
                          <a:solidFill>
                            <a:srgbClr val="0D0D0D"/>
                          </a:solidFill>
                          <a:latin typeface="Calibri"/>
                          <a:cs typeface="Calibri"/>
                        </a:rPr>
                        <a:t> </a:t>
                      </a:r>
                      <a:r>
                        <a:rPr sz="1800" dirty="0">
                          <a:solidFill>
                            <a:srgbClr val="0D0D0D"/>
                          </a:solidFill>
                          <a:latin typeface="Calibri"/>
                          <a:cs typeface="Calibri"/>
                        </a:rPr>
                        <a:t>event,</a:t>
                      </a:r>
                      <a:r>
                        <a:rPr sz="1800" spc="-35" dirty="0">
                          <a:solidFill>
                            <a:srgbClr val="0D0D0D"/>
                          </a:solidFill>
                          <a:latin typeface="Calibri"/>
                          <a:cs typeface="Calibri"/>
                        </a:rPr>
                        <a:t> </a:t>
                      </a:r>
                      <a:r>
                        <a:rPr sz="1800" dirty="0">
                          <a:solidFill>
                            <a:srgbClr val="0D0D0D"/>
                          </a:solidFill>
                          <a:latin typeface="Calibri"/>
                          <a:cs typeface="Calibri"/>
                        </a:rPr>
                        <a:t>n</a:t>
                      </a:r>
                      <a:r>
                        <a:rPr sz="1800" spc="-2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60" dirty="0">
                          <a:solidFill>
                            <a:srgbClr val="0D0D0D"/>
                          </a:solidFill>
                          <a:latin typeface="Calibri"/>
                          <a:cs typeface="Calibri"/>
                        </a:rPr>
                        <a:t> </a:t>
                      </a:r>
                      <a:r>
                        <a:rPr sz="1800" dirty="0">
                          <a:solidFill>
                            <a:srgbClr val="0D0D0D"/>
                          </a:solidFill>
                          <a:latin typeface="Calibri"/>
                          <a:cs typeface="Calibri"/>
                        </a:rPr>
                        <a:t>with</a:t>
                      </a:r>
                      <a:r>
                        <a:rPr sz="1800" spc="-45" dirty="0">
                          <a:solidFill>
                            <a:srgbClr val="0D0D0D"/>
                          </a:solidFill>
                          <a:latin typeface="Calibri"/>
                          <a:cs typeface="Calibri"/>
                        </a:rPr>
                        <a:t> </a:t>
                      </a:r>
                      <a:r>
                        <a:rPr sz="1800" dirty="0">
                          <a:solidFill>
                            <a:srgbClr val="0D0D0D"/>
                          </a:solidFill>
                          <a:latin typeface="Calibri"/>
                          <a:cs typeface="Calibri"/>
                        </a:rPr>
                        <a:t>event</a:t>
                      </a:r>
                      <a:r>
                        <a:rPr sz="1800" spc="-55" dirty="0">
                          <a:solidFill>
                            <a:srgbClr val="0D0D0D"/>
                          </a:solidFill>
                          <a:latin typeface="Calibri"/>
                          <a:cs typeface="Calibri"/>
                        </a:rPr>
                        <a:t> </a:t>
                      </a:r>
                      <a:r>
                        <a:rPr sz="1800" dirty="0">
                          <a:solidFill>
                            <a:srgbClr val="0D0D0D"/>
                          </a:solidFill>
                          <a:latin typeface="Calibri"/>
                          <a:cs typeface="Calibri"/>
                        </a:rPr>
                        <a:t>resolution,</a:t>
                      </a:r>
                      <a:r>
                        <a:rPr sz="1800" spc="-30" dirty="0">
                          <a:solidFill>
                            <a:srgbClr val="0D0D0D"/>
                          </a:solidFill>
                          <a:latin typeface="Calibri"/>
                          <a:cs typeface="Calibri"/>
                        </a:rPr>
                        <a:t> </a:t>
                      </a:r>
                      <a:r>
                        <a:rPr sz="1800" dirty="0">
                          <a:solidFill>
                            <a:srgbClr val="0D0D0D"/>
                          </a:solidFill>
                          <a:latin typeface="Calibri"/>
                          <a:cs typeface="Calibri"/>
                        </a:rPr>
                        <a:t>n</a:t>
                      </a:r>
                      <a:r>
                        <a:rPr sz="1800" spc="-5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dirty="0">
                          <a:solidFill>
                            <a:srgbClr val="0D0D0D"/>
                          </a:solidFill>
                          <a:latin typeface="Calibri"/>
                          <a:cs typeface="Calibri"/>
                        </a:rPr>
                        <a:t>Median</a:t>
                      </a:r>
                      <a:r>
                        <a:rPr sz="1800" spc="-25" dirty="0">
                          <a:solidFill>
                            <a:srgbClr val="0D0D0D"/>
                          </a:solidFill>
                          <a:latin typeface="Calibri"/>
                          <a:cs typeface="Calibri"/>
                        </a:rPr>
                        <a:t> </a:t>
                      </a:r>
                      <a:r>
                        <a:rPr sz="1800" dirty="0">
                          <a:solidFill>
                            <a:srgbClr val="0D0D0D"/>
                          </a:solidFill>
                          <a:latin typeface="Calibri"/>
                          <a:cs typeface="Calibri"/>
                        </a:rPr>
                        <a:t>time</a:t>
                      </a:r>
                      <a:r>
                        <a:rPr sz="1800" spc="-15" dirty="0">
                          <a:solidFill>
                            <a:srgbClr val="0D0D0D"/>
                          </a:solidFill>
                          <a:latin typeface="Calibri"/>
                          <a:cs typeface="Calibri"/>
                        </a:rPr>
                        <a:t> </a:t>
                      </a:r>
                      <a:r>
                        <a:rPr sz="1800" dirty="0">
                          <a:solidFill>
                            <a:srgbClr val="0D0D0D"/>
                          </a:solidFill>
                          <a:latin typeface="Calibri"/>
                          <a:cs typeface="Calibri"/>
                        </a:rPr>
                        <a:t>to</a:t>
                      </a:r>
                      <a:r>
                        <a:rPr sz="1800" spc="-40" dirty="0">
                          <a:solidFill>
                            <a:srgbClr val="0D0D0D"/>
                          </a:solidFill>
                          <a:latin typeface="Calibri"/>
                          <a:cs typeface="Calibri"/>
                        </a:rPr>
                        <a:t> </a:t>
                      </a:r>
                      <a:r>
                        <a:rPr sz="1800" spc="-10" dirty="0">
                          <a:solidFill>
                            <a:srgbClr val="0D0D0D"/>
                          </a:solidFill>
                          <a:latin typeface="Calibri"/>
                          <a:cs typeface="Calibri"/>
                        </a:rPr>
                        <a:t>resolution,</a:t>
                      </a:r>
                      <a:r>
                        <a:rPr sz="1800" spc="-25" dirty="0">
                          <a:solidFill>
                            <a:srgbClr val="0D0D0D"/>
                          </a:solidFill>
                          <a:latin typeface="Calibri"/>
                          <a:cs typeface="Calibri"/>
                        </a:rPr>
                        <a:t> </a:t>
                      </a:r>
                      <a:r>
                        <a:rPr sz="1800" spc="-20" dirty="0">
                          <a:solidFill>
                            <a:srgbClr val="0D0D0D"/>
                          </a:solidFill>
                          <a:latin typeface="Calibri"/>
                          <a:cs typeface="Calibri"/>
                        </a:rPr>
                        <a:t>days</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30"/>
                        </a:spcBef>
                      </a:pPr>
                      <a:endParaRPr sz="1800">
                        <a:latin typeface="Times New Roman"/>
                        <a:cs typeface="Times New Roman"/>
                      </a:endParaRPr>
                    </a:p>
                    <a:p>
                      <a:pPr algn="ctr">
                        <a:lnSpc>
                          <a:spcPct val="100000"/>
                        </a:lnSpc>
                      </a:pPr>
                      <a:r>
                        <a:rPr sz="1800" dirty="0">
                          <a:solidFill>
                            <a:srgbClr val="0D0D0D"/>
                          </a:solidFill>
                          <a:latin typeface="Calibri"/>
                          <a:cs typeface="Calibri"/>
                        </a:rPr>
                        <a:t>16</a:t>
                      </a:r>
                      <a:r>
                        <a:rPr sz="1800" spc="-20" dirty="0">
                          <a:solidFill>
                            <a:srgbClr val="0D0D0D"/>
                          </a:solidFill>
                          <a:latin typeface="Calibri"/>
                          <a:cs typeface="Calibri"/>
                        </a:rPr>
                        <a:t> (19)</a:t>
                      </a:r>
                      <a:endParaRPr sz="1800">
                        <a:latin typeface="Calibri"/>
                        <a:cs typeface="Calibri"/>
                      </a:endParaRPr>
                    </a:p>
                    <a:p>
                      <a:pPr algn="ctr">
                        <a:lnSpc>
                          <a:spcPct val="100000"/>
                        </a:lnSpc>
                      </a:pPr>
                      <a:r>
                        <a:rPr sz="1800" dirty="0">
                          <a:solidFill>
                            <a:srgbClr val="0D0D0D"/>
                          </a:solidFill>
                          <a:latin typeface="Calibri"/>
                          <a:cs typeface="Calibri"/>
                        </a:rPr>
                        <a:t>12</a:t>
                      </a:r>
                      <a:r>
                        <a:rPr sz="1800" spc="-20" dirty="0">
                          <a:solidFill>
                            <a:srgbClr val="0D0D0D"/>
                          </a:solidFill>
                          <a:latin typeface="Calibri"/>
                          <a:cs typeface="Calibri"/>
                        </a:rPr>
                        <a:t> (75)</a:t>
                      </a:r>
                      <a:endParaRPr sz="1800">
                        <a:latin typeface="Calibri"/>
                        <a:cs typeface="Calibri"/>
                      </a:endParaRPr>
                    </a:p>
                    <a:p>
                      <a:pPr algn="ctr">
                        <a:lnSpc>
                          <a:spcPct val="100000"/>
                        </a:lnSpc>
                      </a:pPr>
                      <a:r>
                        <a:rPr sz="1800" spc="-25" dirty="0">
                          <a:solidFill>
                            <a:srgbClr val="0D0D0D"/>
                          </a:solidFill>
                          <a:latin typeface="Calibri"/>
                          <a:cs typeface="Calibri"/>
                        </a:rPr>
                        <a:t>98</a:t>
                      </a:r>
                      <a:endParaRPr sz="1800">
                        <a:latin typeface="Calibri"/>
                        <a:cs typeface="Calibri"/>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188720">
                <a:tc>
                  <a:txBody>
                    <a:bodyPr/>
                    <a:lstStyle/>
                    <a:p>
                      <a:pPr marL="133350">
                        <a:lnSpc>
                          <a:spcPct val="100000"/>
                        </a:lnSpc>
                        <a:spcBef>
                          <a:spcPts val="240"/>
                        </a:spcBef>
                      </a:pPr>
                      <a:r>
                        <a:rPr sz="1800" spc="-10" dirty="0">
                          <a:solidFill>
                            <a:srgbClr val="0D0D0D"/>
                          </a:solidFill>
                          <a:latin typeface="Calibri"/>
                          <a:cs typeface="Calibri"/>
                        </a:rPr>
                        <a:t>Oral</a:t>
                      </a:r>
                      <a:r>
                        <a:rPr sz="1800" spc="-15" baseline="25462" dirty="0">
                          <a:solidFill>
                            <a:srgbClr val="0D0D0D"/>
                          </a:solidFill>
                          <a:latin typeface="Calibri"/>
                          <a:cs typeface="Calibri"/>
                        </a:rPr>
                        <a:t>*†</a:t>
                      </a:r>
                      <a:endParaRPr sz="1800" baseline="25462">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40" dirty="0">
                          <a:solidFill>
                            <a:srgbClr val="0D0D0D"/>
                          </a:solidFill>
                          <a:latin typeface="Calibri"/>
                          <a:cs typeface="Calibri"/>
                        </a:rPr>
                        <a:t> </a:t>
                      </a:r>
                      <a:r>
                        <a:rPr sz="1800" dirty="0">
                          <a:solidFill>
                            <a:srgbClr val="0D0D0D"/>
                          </a:solidFill>
                          <a:latin typeface="Calibri"/>
                          <a:cs typeface="Calibri"/>
                        </a:rPr>
                        <a:t>with</a:t>
                      </a:r>
                      <a:r>
                        <a:rPr sz="1800" spc="-20" dirty="0">
                          <a:solidFill>
                            <a:srgbClr val="0D0D0D"/>
                          </a:solidFill>
                          <a:latin typeface="Calibri"/>
                          <a:cs typeface="Calibri"/>
                        </a:rPr>
                        <a:t> </a:t>
                      </a:r>
                      <a:r>
                        <a:rPr sz="1800" dirty="0">
                          <a:solidFill>
                            <a:srgbClr val="0D0D0D"/>
                          </a:solidFill>
                          <a:latin typeface="Calibri"/>
                          <a:cs typeface="Calibri"/>
                        </a:rPr>
                        <a:t>an</a:t>
                      </a:r>
                      <a:r>
                        <a:rPr sz="1800" spc="-15" dirty="0">
                          <a:solidFill>
                            <a:srgbClr val="0D0D0D"/>
                          </a:solidFill>
                          <a:latin typeface="Calibri"/>
                          <a:cs typeface="Calibri"/>
                        </a:rPr>
                        <a:t> </a:t>
                      </a:r>
                      <a:r>
                        <a:rPr sz="1800" dirty="0">
                          <a:solidFill>
                            <a:srgbClr val="0D0D0D"/>
                          </a:solidFill>
                          <a:latin typeface="Calibri"/>
                          <a:cs typeface="Calibri"/>
                        </a:rPr>
                        <a:t>event,</a:t>
                      </a:r>
                      <a:r>
                        <a:rPr sz="1800" spc="-35" dirty="0">
                          <a:solidFill>
                            <a:srgbClr val="0D0D0D"/>
                          </a:solidFill>
                          <a:latin typeface="Calibri"/>
                          <a:cs typeface="Calibri"/>
                        </a:rPr>
                        <a:t> </a:t>
                      </a:r>
                      <a:r>
                        <a:rPr sz="1800" dirty="0">
                          <a:solidFill>
                            <a:srgbClr val="0D0D0D"/>
                          </a:solidFill>
                          <a:latin typeface="Calibri"/>
                          <a:cs typeface="Calibri"/>
                        </a:rPr>
                        <a:t>n</a:t>
                      </a:r>
                      <a:r>
                        <a:rPr sz="1800" spc="-2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spc="-10" dirty="0">
                          <a:solidFill>
                            <a:srgbClr val="0D0D0D"/>
                          </a:solidFill>
                          <a:latin typeface="Calibri"/>
                          <a:cs typeface="Calibri"/>
                        </a:rPr>
                        <a:t>Patients</a:t>
                      </a:r>
                      <a:r>
                        <a:rPr sz="1800" spc="-60" dirty="0">
                          <a:solidFill>
                            <a:srgbClr val="0D0D0D"/>
                          </a:solidFill>
                          <a:latin typeface="Calibri"/>
                          <a:cs typeface="Calibri"/>
                        </a:rPr>
                        <a:t> </a:t>
                      </a:r>
                      <a:r>
                        <a:rPr sz="1800" dirty="0">
                          <a:solidFill>
                            <a:srgbClr val="0D0D0D"/>
                          </a:solidFill>
                          <a:latin typeface="Calibri"/>
                          <a:cs typeface="Calibri"/>
                        </a:rPr>
                        <a:t>with</a:t>
                      </a:r>
                      <a:r>
                        <a:rPr sz="1800" spc="-45" dirty="0">
                          <a:solidFill>
                            <a:srgbClr val="0D0D0D"/>
                          </a:solidFill>
                          <a:latin typeface="Calibri"/>
                          <a:cs typeface="Calibri"/>
                        </a:rPr>
                        <a:t> </a:t>
                      </a:r>
                      <a:r>
                        <a:rPr sz="1800" dirty="0">
                          <a:solidFill>
                            <a:srgbClr val="0D0D0D"/>
                          </a:solidFill>
                          <a:latin typeface="Calibri"/>
                          <a:cs typeface="Calibri"/>
                        </a:rPr>
                        <a:t>event</a:t>
                      </a:r>
                      <a:r>
                        <a:rPr sz="1800" spc="-55" dirty="0">
                          <a:solidFill>
                            <a:srgbClr val="0D0D0D"/>
                          </a:solidFill>
                          <a:latin typeface="Calibri"/>
                          <a:cs typeface="Calibri"/>
                        </a:rPr>
                        <a:t> </a:t>
                      </a:r>
                      <a:r>
                        <a:rPr sz="1800" dirty="0">
                          <a:solidFill>
                            <a:srgbClr val="0D0D0D"/>
                          </a:solidFill>
                          <a:latin typeface="Calibri"/>
                          <a:cs typeface="Calibri"/>
                        </a:rPr>
                        <a:t>resolution,</a:t>
                      </a:r>
                      <a:r>
                        <a:rPr sz="1800" spc="-30" dirty="0">
                          <a:solidFill>
                            <a:srgbClr val="0D0D0D"/>
                          </a:solidFill>
                          <a:latin typeface="Calibri"/>
                          <a:cs typeface="Calibri"/>
                        </a:rPr>
                        <a:t> </a:t>
                      </a:r>
                      <a:r>
                        <a:rPr sz="1800" dirty="0">
                          <a:solidFill>
                            <a:srgbClr val="0D0D0D"/>
                          </a:solidFill>
                          <a:latin typeface="Calibri"/>
                          <a:cs typeface="Calibri"/>
                        </a:rPr>
                        <a:t>n</a:t>
                      </a:r>
                      <a:r>
                        <a:rPr sz="1800" spc="-50" dirty="0">
                          <a:solidFill>
                            <a:srgbClr val="0D0D0D"/>
                          </a:solidFill>
                          <a:latin typeface="Calibri"/>
                          <a:cs typeface="Calibri"/>
                        </a:rPr>
                        <a:t> </a:t>
                      </a:r>
                      <a:r>
                        <a:rPr sz="1800" spc="-25" dirty="0">
                          <a:solidFill>
                            <a:srgbClr val="0D0D0D"/>
                          </a:solidFill>
                          <a:latin typeface="Calibri"/>
                          <a:cs typeface="Calibri"/>
                        </a:rPr>
                        <a:t>(%)</a:t>
                      </a:r>
                      <a:endParaRPr sz="1800">
                        <a:latin typeface="Calibri"/>
                        <a:cs typeface="Calibri"/>
                      </a:endParaRPr>
                    </a:p>
                    <a:p>
                      <a:pPr marL="419100" indent="-180340">
                        <a:lnSpc>
                          <a:spcPct val="100000"/>
                        </a:lnSpc>
                        <a:buClr>
                          <a:srgbClr val="000000"/>
                        </a:buClr>
                        <a:buFont typeface="Wingdings"/>
                        <a:buChar char=""/>
                        <a:tabLst>
                          <a:tab pos="419100" algn="l"/>
                        </a:tabLst>
                      </a:pPr>
                      <a:r>
                        <a:rPr sz="1800" dirty="0">
                          <a:solidFill>
                            <a:srgbClr val="0D0D0D"/>
                          </a:solidFill>
                          <a:latin typeface="Calibri"/>
                          <a:cs typeface="Calibri"/>
                        </a:rPr>
                        <a:t>Median</a:t>
                      </a:r>
                      <a:r>
                        <a:rPr sz="1800" spc="-25" dirty="0">
                          <a:solidFill>
                            <a:srgbClr val="0D0D0D"/>
                          </a:solidFill>
                          <a:latin typeface="Calibri"/>
                          <a:cs typeface="Calibri"/>
                        </a:rPr>
                        <a:t> </a:t>
                      </a:r>
                      <a:r>
                        <a:rPr sz="1800" dirty="0">
                          <a:solidFill>
                            <a:srgbClr val="0D0D0D"/>
                          </a:solidFill>
                          <a:latin typeface="Calibri"/>
                          <a:cs typeface="Calibri"/>
                        </a:rPr>
                        <a:t>time</a:t>
                      </a:r>
                      <a:r>
                        <a:rPr sz="1800" spc="-15" dirty="0">
                          <a:solidFill>
                            <a:srgbClr val="0D0D0D"/>
                          </a:solidFill>
                          <a:latin typeface="Calibri"/>
                          <a:cs typeface="Calibri"/>
                        </a:rPr>
                        <a:t> </a:t>
                      </a:r>
                      <a:r>
                        <a:rPr sz="1800" dirty="0">
                          <a:solidFill>
                            <a:srgbClr val="0D0D0D"/>
                          </a:solidFill>
                          <a:latin typeface="Calibri"/>
                          <a:cs typeface="Calibri"/>
                        </a:rPr>
                        <a:t>to</a:t>
                      </a:r>
                      <a:r>
                        <a:rPr sz="1800" spc="-40" dirty="0">
                          <a:solidFill>
                            <a:srgbClr val="0D0D0D"/>
                          </a:solidFill>
                          <a:latin typeface="Calibri"/>
                          <a:cs typeface="Calibri"/>
                        </a:rPr>
                        <a:t> </a:t>
                      </a:r>
                      <a:r>
                        <a:rPr sz="1800" spc="-10" dirty="0">
                          <a:solidFill>
                            <a:srgbClr val="0D0D0D"/>
                          </a:solidFill>
                          <a:latin typeface="Calibri"/>
                          <a:cs typeface="Calibri"/>
                        </a:rPr>
                        <a:t>resolution,</a:t>
                      </a:r>
                      <a:r>
                        <a:rPr sz="1800" spc="-25" dirty="0">
                          <a:solidFill>
                            <a:srgbClr val="0D0D0D"/>
                          </a:solidFill>
                          <a:latin typeface="Calibri"/>
                          <a:cs typeface="Calibri"/>
                        </a:rPr>
                        <a:t> </a:t>
                      </a:r>
                      <a:r>
                        <a:rPr sz="1800" spc="-20" dirty="0">
                          <a:solidFill>
                            <a:srgbClr val="0D0D0D"/>
                          </a:solidFill>
                          <a:latin typeface="Calibri"/>
                          <a:cs typeface="Calibri"/>
                        </a:rPr>
                        <a:t>days</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tc>
                  <a:txBody>
                    <a:bodyPr/>
                    <a:lstStyle/>
                    <a:p>
                      <a:pPr>
                        <a:lnSpc>
                          <a:spcPct val="100000"/>
                        </a:lnSpc>
                        <a:spcBef>
                          <a:spcPts val="330"/>
                        </a:spcBef>
                      </a:pPr>
                      <a:endParaRPr sz="1800">
                        <a:latin typeface="Times New Roman"/>
                        <a:cs typeface="Times New Roman"/>
                      </a:endParaRPr>
                    </a:p>
                    <a:p>
                      <a:pPr algn="ctr">
                        <a:lnSpc>
                          <a:spcPct val="100000"/>
                        </a:lnSpc>
                      </a:pPr>
                      <a:r>
                        <a:rPr sz="1800" dirty="0">
                          <a:solidFill>
                            <a:srgbClr val="0D0D0D"/>
                          </a:solidFill>
                          <a:latin typeface="Calibri"/>
                          <a:cs typeface="Calibri"/>
                        </a:rPr>
                        <a:t>27</a:t>
                      </a:r>
                      <a:r>
                        <a:rPr sz="1800" spc="-20" dirty="0">
                          <a:solidFill>
                            <a:srgbClr val="0D0D0D"/>
                          </a:solidFill>
                          <a:latin typeface="Calibri"/>
                          <a:cs typeface="Calibri"/>
                        </a:rPr>
                        <a:t> (32)</a:t>
                      </a:r>
                      <a:endParaRPr sz="1800">
                        <a:latin typeface="Calibri"/>
                        <a:cs typeface="Calibri"/>
                      </a:endParaRPr>
                    </a:p>
                    <a:p>
                      <a:pPr algn="ctr">
                        <a:lnSpc>
                          <a:spcPct val="100000"/>
                        </a:lnSpc>
                      </a:pPr>
                      <a:r>
                        <a:rPr sz="1800" dirty="0">
                          <a:solidFill>
                            <a:srgbClr val="0D0D0D"/>
                          </a:solidFill>
                          <a:latin typeface="Calibri"/>
                          <a:cs typeface="Calibri"/>
                        </a:rPr>
                        <a:t>19</a:t>
                      </a:r>
                      <a:r>
                        <a:rPr sz="1800" spc="-20" dirty="0">
                          <a:solidFill>
                            <a:srgbClr val="0D0D0D"/>
                          </a:solidFill>
                          <a:latin typeface="Calibri"/>
                          <a:cs typeface="Calibri"/>
                        </a:rPr>
                        <a:t> (70)</a:t>
                      </a:r>
                      <a:endParaRPr sz="1800">
                        <a:latin typeface="Calibri"/>
                        <a:cs typeface="Calibri"/>
                      </a:endParaRPr>
                    </a:p>
                    <a:p>
                      <a:pPr algn="ctr">
                        <a:lnSpc>
                          <a:spcPct val="100000"/>
                        </a:lnSpc>
                      </a:pPr>
                      <a:r>
                        <a:rPr sz="1800" spc="-25" dirty="0">
                          <a:solidFill>
                            <a:srgbClr val="0D0D0D"/>
                          </a:solidFill>
                          <a:latin typeface="Calibri"/>
                          <a:cs typeface="Calibri"/>
                        </a:rPr>
                        <a:t>66</a:t>
                      </a:r>
                      <a:endParaRPr sz="1800">
                        <a:latin typeface="Calibri"/>
                        <a:cs typeface="Calibri"/>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CC99"/>
                    </a:solidFill>
                  </a:tcPr>
                </a:tc>
                <a:extLst>
                  <a:ext uri="{0D108BD9-81ED-4DB2-BD59-A6C34878D82A}">
                    <a16:rowId xmlns:a16="http://schemas.microsoft.com/office/drawing/2014/main" val="10003"/>
                  </a:ext>
                </a:extLst>
              </a:tr>
            </a:tbl>
          </a:graphicData>
        </a:graphic>
      </p:graphicFrame>
      <p:sp>
        <p:nvSpPr>
          <p:cNvPr id="5" name="object 5"/>
          <p:cNvSpPr txBox="1"/>
          <p:nvPr/>
        </p:nvSpPr>
        <p:spPr>
          <a:xfrm>
            <a:off x="661309" y="3681722"/>
            <a:ext cx="5139690" cy="2727029"/>
          </a:xfrm>
          <a:prstGeom prst="rect">
            <a:avLst/>
          </a:prstGeom>
        </p:spPr>
        <p:txBody>
          <a:bodyPr vert="horz" wrap="square" lIns="0" tIns="43815" rIns="0" bIns="0" rtlCol="0">
            <a:spAutoFit/>
          </a:bodyPr>
          <a:lstStyle/>
          <a:p>
            <a:pPr marL="349885" marR="109220" lvl="0" indent="-287020" defTabSz="914400" eaLnBrk="1" fontAlgn="auto" latinLnBrk="0" hangingPunct="1">
              <a:lnSpc>
                <a:spcPts val="1939"/>
              </a:lnSpc>
              <a:spcBef>
                <a:spcPts val="345"/>
              </a:spcBef>
              <a:spcAft>
                <a:spcPts val="0"/>
              </a:spcAft>
              <a:buClrTx/>
              <a:buSzTx/>
              <a:buFont typeface="Wingdings"/>
              <a:buChar char=""/>
              <a:tabLst>
                <a:tab pos="349885" algn="l"/>
              </a:tabLst>
              <a:defRPr/>
            </a:pP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CRS</a:t>
            </a:r>
            <a:r>
              <a:rPr kumimoji="0" sz="1800" b="0" i="0" u="none" strike="noStrike" kern="0" cap="none" spc="-8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primarily</a:t>
            </a:r>
            <a:r>
              <a:rPr kumimoji="0" sz="1800" b="0" i="0" u="none" strike="noStrike" kern="0" cap="none" spc="-8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grade</a:t>
            </a:r>
            <a:r>
              <a:rPr kumimoji="0" sz="1800" b="0" i="0" u="none" strike="noStrike" kern="0" cap="none" spc="-8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1/2;</a:t>
            </a:r>
            <a:r>
              <a:rPr kumimoji="0" sz="18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grade</a:t>
            </a:r>
            <a:r>
              <a:rPr kumimoji="0" sz="1800" b="0" i="0" u="none" strike="noStrike" kern="0" cap="none" spc="-8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5</a:t>
            </a:r>
            <a:r>
              <a:rPr kumimoji="0" sz="1800" b="0" i="0" u="none" strike="noStrike" kern="0" cap="none" spc="-3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CRS</a:t>
            </a:r>
            <a:r>
              <a:rPr kumimoji="0" sz="18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(n</a:t>
            </a:r>
            <a:r>
              <a:rPr kumimoji="0" sz="18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1,</a:t>
            </a:r>
            <a:r>
              <a:rPr kumimoji="0" sz="1800" b="0" i="0" u="none" strike="noStrike" kern="0" cap="none" spc="-3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at</a:t>
            </a:r>
            <a:r>
              <a:rPr kumimoji="0" sz="1800" b="0" i="0" u="none" strike="noStrike" kern="0" cap="none" spc="-5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450</a:t>
            </a:r>
            <a:r>
              <a:rPr kumimoji="0" sz="18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x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10</a:t>
            </a:r>
            <a:r>
              <a:rPr kumimoji="0" sz="1800" b="0" i="0" u="none" strike="noStrike" kern="0" cap="none" spc="0" normalizeH="0" baseline="25462" noProof="0" dirty="0">
                <a:ln>
                  <a:noFill/>
                </a:ln>
                <a:solidFill>
                  <a:srgbClr val="4F81BD">
                    <a:lumMod val="75000"/>
                  </a:srgbClr>
                </a:solidFill>
                <a:effectLst/>
                <a:uLnTx/>
                <a:uFillTx/>
                <a:latin typeface="Calibri Light"/>
                <a:cs typeface="Calibri Light"/>
              </a:rPr>
              <a:t>6</a:t>
            </a:r>
            <a:r>
              <a:rPr kumimoji="0" sz="1800" b="0" i="0" u="none" strike="noStrike" kern="0" cap="none" spc="89" normalizeH="0" baseline="25462" noProof="0" dirty="0">
                <a:ln>
                  <a:noFill/>
                </a:ln>
                <a:solidFill>
                  <a:srgbClr val="4F81BD">
                    <a:lumMod val="75000"/>
                  </a:srgbClr>
                </a:solidFill>
                <a:effectLst/>
                <a:uLnTx/>
                <a:uFillTx/>
                <a:latin typeface="Calibri Light"/>
                <a:cs typeface="Calibri Light"/>
              </a:rPr>
              <a:t> </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DL)</a:t>
            </a:r>
            <a:endParaRPr kumimoji="0" sz="1800" b="0" i="0" u="none" strike="noStrike" kern="0" cap="none" spc="0" normalizeH="0" baseline="0" noProof="0" dirty="0">
              <a:ln>
                <a:noFill/>
              </a:ln>
              <a:solidFill>
                <a:srgbClr val="4F81BD">
                  <a:lumMod val="75000"/>
                </a:srgbClr>
              </a:solidFill>
              <a:effectLst/>
              <a:uLnTx/>
              <a:uFillTx/>
              <a:latin typeface="Calibri Light"/>
              <a:cs typeface="Calibri Light"/>
            </a:endParaRPr>
          </a:p>
          <a:p>
            <a:pPr marL="349885" marR="93980" lvl="0" indent="-287020" defTabSz="914400" eaLnBrk="1" fontAlgn="auto" latinLnBrk="0" hangingPunct="1">
              <a:lnSpc>
                <a:spcPts val="1939"/>
              </a:lnSpc>
              <a:spcBef>
                <a:spcPts val="1015"/>
              </a:spcBef>
              <a:spcAft>
                <a:spcPts val="0"/>
              </a:spcAft>
              <a:buClrTx/>
              <a:buSzTx/>
              <a:buFont typeface="Wingdings"/>
              <a:buChar char=""/>
              <a:tabLst>
                <a:tab pos="349885" algn="l"/>
              </a:tabLst>
              <a:defRPr/>
            </a:pP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Select</a:t>
            </a:r>
            <a:r>
              <a:rPr kumimoji="0" sz="1800" b="0" i="0" u="none" strike="noStrike" kern="0" cap="none" spc="-4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grade</a:t>
            </a:r>
            <a:r>
              <a:rPr kumimoji="0" sz="1800" b="0" i="0" u="none" strike="noStrike" kern="0" cap="none" spc="-5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≤4</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30" normalizeH="0" baseline="0" noProof="0" dirty="0">
                <a:ln>
                  <a:noFill/>
                </a:ln>
                <a:solidFill>
                  <a:srgbClr val="4F81BD">
                    <a:lumMod val="75000"/>
                  </a:srgbClr>
                </a:solidFill>
                <a:effectLst/>
                <a:uLnTx/>
                <a:uFillTx/>
                <a:latin typeface="Calibri Light"/>
                <a:cs typeface="Calibri Light"/>
              </a:rPr>
              <a:t>neurotoxicity</a:t>
            </a:r>
            <a:r>
              <a:rPr kumimoji="0" sz="1800" b="0" i="0" u="none" strike="noStrike" kern="0" cap="none" spc="-5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events</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occurred</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at</a:t>
            </a:r>
            <a:r>
              <a:rPr kumimoji="0" sz="1800" b="0" i="0" u="none" strike="noStrike" kern="0" cap="none" spc="-4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the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150-</a:t>
            </a: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450</a:t>
            </a:r>
            <a:r>
              <a:rPr kumimoji="0" sz="1800" b="0" i="0" u="none" strike="noStrike" kern="0" cap="none" spc="-6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x</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10</a:t>
            </a:r>
            <a:r>
              <a:rPr kumimoji="0" sz="1800" b="0" i="0" u="none" strike="noStrike" kern="0" cap="none" spc="0" normalizeH="0" baseline="25462" noProof="0" dirty="0">
                <a:ln>
                  <a:noFill/>
                </a:ln>
                <a:solidFill>
                  <a:srgbClr val="4F81BD">
                    <a:lumMod val="75000"/>
                  </a:srgbClr>
                </a:solidFill>
                <a:effectLst/>
                <a:uLnTx/>
                <a:uFillTx/>
                <a:latin typeface="Calibri Light"/>
                <a:cs typeface="Calibri Light"/>
              </a:rPr>
              <a:t>6</a:t>
            </a:r>
            <a:r>
              <a:rPr kumimoji="0" sz="1800" b="0" i="0" u="none" strike="noStrike" kern="0" cap="none" spc="142" normalizeH="0" baseline="25462"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DL:</a:t>
            </a:r>
            <a:r>
              <a:rPr kumimoji="0" sz="1800" b="0" i="0" u="none" strike="noStrike" kern="0" cap="none" spc="-5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dizziness,</a:t>
            </a:r>
            <a:r>
              <a:rPr kumimoji="0" sz="1800" b="0" i="0" u="none" strike="noStrike" kern="0" cap="none" spc="-4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ataxia,</a:t>
            </a:r>
            <a:r>
              <a:rPr kumimoji="0" sz="1800" b="0" i="0" u="none" strike="noStrike" kern="0" cap="none" spc="-4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neurotoxicity,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dysarthria,</a:t>
            </a:r>
            <a:r>
              <a:rPr kumimoji="0" sz="1800" b="0" i="0" u="none" strike="noStrike" kern="0" cap="none" spc="-3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and/or</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nystagmus</a:t>
            </a:r>
            <a:endParaRPr kumimoji="0" sz="1800" b="0" i="0" u="none" strike="noStrike" kern="0" cap="none" spc="0" normalizeH="0" baseline="0" noProof="0" dirty="0">
              <a:ln>
                <a:noFill/>
              </a:ln>
              <a:solidFill>
                <a:srgbClr val="4F81BD">
                  <a:lumMod val="75000"/>
                </a:srgbClr>
              </a:solidFill>
              <a:effectLst/>
              <a:uLnTx/>
              <a:uFillTx/>
              <a:latin typeface="Calibri Light"/>
              <a:cs typeface="Calibri Light"/>
            </a:endParaRPr>
          </a:p>
          <a:p>
            <a:pPr marL="520700" marR="0" lvl="0" indent="0" defTabSz="914400" eaLnBrk="1" fontAlgn="auto" latinLnBrk="0" hangingPunct="1">
              <a:lnSpc>
                <a:spcPct val="100000"/>
              </a:lnSpc>
              <a:spcBef>
                <a:spcPts val="805"/>
              </a:spcBef>
              <a:spcAft>
                <a:spcPts val="0"/>
              </a:spcAft>
              <a:buClrTx/>
              <a:buSzTx/>
              <a:buFontTx/>
              <a:buNone/>
              <a:tabLst>
                <a:tab pos="807085" algn="l"/>
              </a:tabLst>
              <a:defRPr/>
            </a:pPr>
            <a:r>
              <a:rPr kumimoji="0" sz="1600" b="0" i="0" u="none" strike="noStrike" kern="0" cap="none" spc="0" normalizeH="0" baseline="0" noProof="0" dirty="0">
                <a:ln>
                  <a:noFill/>
                </a:ln>
                <a:solidFill>
                  <a:srgbClr val="4F81BD">
                    <a:lumMod val="75000"/>
                  </a:srgbClr>
                </a:solidFill>
                <a:effectLst/>
                <a:uLnTx/>
                <a:uFillTx/>
                <a:latin typeface="Calibri"/>
                <a:cs typeface="Calibri"/>
              </a:rPr>
              <a:t>‒	</a:t>
            </a:r>
            <a:r>
              <a:rPr kumimoji="0" sz="1600" b="0" i="0" u="none" strike="noStrike" kern="0" cap="none" spc="-20" normalizeH="0" baseline="0" noProof="0" dirty="0">
                <a:ln>
                  <a:noFill/>
                </a:ln>
                <a:solidFill>
                  <a:srgbClr val="4F81BD">
                    <a:lumMod val="75000"/>
                  </a:srgbClr>
                </a:solidFill>
                <a:effectLst/>
                <a:uLnTx/>
                <a:uFillTx/>
                <a:latin typeface="Calibri Light"/>
                <a:cs typeface="Calibri Light"/>
              </a:rPr>
              <a:t>Median</a:t>
            </a:r>
            <a:r>
              <a:rPr kumimoji="0" sz="1600" b="0" i="0" u="none" strike="noStrike" kern="0" cap="none" spc="-75" normalizeH="0" baseline="0" noProof="0" dirty="0">
                <a:ln>
                  <a:noFill/>
                </a:ln>
                <a:solidFill>
                  <a:srgbClr val="4F81BD">
                    <a:lumMod val="75000"/>
                  </a:srgbClr>
                </a:solidFill>
                <a:effectLst/>
                <a:uLnTx/>
                <a:uFillTx/>
                <a:latin typeface="Calibri Light"/>
                <a:cs typeface="Calibri Light"/>
              </a:rPr>
              <a:t> </a:t>
            </a:r>
            <a:r>
              <a:rPr kumimoji="0" sz="1600" b="0" i="0" u="none" strike="noStrike" kern="0" cap="none" spc="0" normalizeH="0" baseline="0" noProof="0" dirty="0">
                <a:ln>
                  <a:noFill/>
                </a:ln>
                <a:solidFill>
                  <a:srgbClr val="4F81BD">
                    <a:lumMod val="75000"/>
                  </a:srgbClr>
                </a:solidFill>
                <a:effectLst/>
                <a:uLnTx/>
                <a:uFillTx/>
                <a:latin typeface="Calibri Light"/>
                <a:cs typeface="Calibri Light"/>
              </a:rPr>
              <a:t>time</a:t>
            </a:r>
            <a:r>
              <a:rPr kumimoji="0" sz="1600" b="0" i="0" u="none" strike="noStrike" kern="0" cap="none" spc="-75" normalizeH="0" baseline="0" noProof="0" dirty="0">
                <a:ln>
                  <a:noFill/>
                </a:ln>
                <a:solidFill>
                  <a:srgbClr val="4F81BD">
                    <a:lumMod val="75000"/>
                  </a:srgbClr>
                </a:solidFill>
                <a:effectLst/>
                <a:uLnTx/>
                <a:uFillTx/>
                <a:latin typeface="Calibri Light"/>
                <a:cs typeface="Calibri Light"/>
              </a:rPr>
              <a:t> </a:t>
            </a:r>
            <a:r>
              <a:rPr kumimoji="0" sz="1600" b="0" i="0" u="none" strike="noStrike" kern="0" cap="none" spc="0" normalizeH="0" baseline="0" noProof="0" dirty="0">
                <a:ln>
                  <a:noFill/>
                </a:ln>
                <a:solidFill>
                  <a:srgbClr val="4F81BD">
                    <a:lumMod val="75000"/>
                  </a:srgbClr>
                </a:solidFill>
                <a:effectLst/>
                <a:uLnTx/>
                <a:uFillTx/>
                <a:latin typeface="Calibri Light"/>
                <a:cs typeface="Calibri Light"/>
              </a:rPr>
              <a:t>to</a:t>
            </a:r>
            <a:r>
              <a:rPr kumimoji="0" sz="1600" b="0" i="0" u="none" strike="noStrike" kern="0" cap="none" spc="-60" normalizeH="0" baseline="0" noProof="0" dirty="0">
                <a:ln>
                  <a:noFill/>
                </a:ln>
                <a:solidFill>
                  <a:srgbClr val="4F81BD">
                    <a:lumMod val="75000"/>
                  </a:srgbClr>
                </a:solidFill>
                <a:effectLst/>
                <a:uLnTx/>
                <a:uFillTx/>
                <a:latin typeface="Calibri Light"/>
                <a:cs typeface="Calibri Light"/>
              </a:rPr>
              <a:t> </a:t>
            </a:r>
            <a:r>
              <a:rPr kumimoji="0" sz="1600" b="0" i="0" u="none" strike="noStrike" kern="0" cap="none" spc="-10" normalizeH="0" baseline="0" noProof="0" dirty="0">
                <a:ln>
                  <a:noFill/>
                </a:ln>
                <a:solidFill>
                  <a:srgbClr val="4F81BD">
                    <a:lumMod val="75000"/>
                  </a:srgbClr>
                </a:solidFill>
                <a:effectLst/>
                <a:uLnTx/>
                <a:uFillTx/>
                <a:latin typeface="Calibri Light"/>
                <a:cs typeface="Calibri Light"/>
              </a:rPr>
              <a:t>onset:</a:t>
            </a:r>
            <a:r>
              <a:rPr kumimoji="0" sz="16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600" b="0" i="0" u="none" strike="noStrike" kern="0" cap="none" spc="0" normalizeH="0" baseline="0" noProof="0" dirty="0">
                <a:ln>
                  <a:noFill/>
                </a:ln>
                <a:solidFill>
                  <a:srgbClr val="4F81BD">
                    <a:lumMod val="75000"/>
                  </a:srgbClr>
                </a:solidFill>
                <a:effectLst/>
                <a:uLnTx/>
                <a:uFillTx/>
                <a:latin typeface="Calibri Light"/>
                <a:cs typeface="Calibri Light"/>
              </a:rPr>
              <a:t>30.5</a:t>
            </a:r>
            <a:r>
              <a:rPr kumimoji="0" sz="1600" b="0" i="0" u="none" strike="noStrike" kern="0" cap="none" spc="-60" normalizeH="0" baseline="0" noProof="0" dirty="0">
                <a:ln>
                  <a:noFill/>
                </a:ln>
                <a:solidFill>
                  <a:srgbClr val="4F81BD">
                    <a:lumMod val="75000"/>
                  </a:srgbClr>
                </a:solidFill>
                <a:effectLst/>
                <a:uLnTx/>
                <a:uFillTx/>
                <a:latin typeface="Calibri Light"/>
                <a:cs typeface="Calibri Light"/>
              </a:rPr>
              <a:t> </a:t>
            </a:r>
            <a:r>
              <a:rPr kumimoji="0" sz="1600" b="0" i="0" u="none" strike="noStrike" kern="0" cap="none" spc="-20" normalizeH="0" baseline="0" noProof="0" dirty="0">
                <a:ln>
                  <a:noFill/>
                </a:ln>
                <a:solidFill>
                  <a:srgbClr val="4F81BD">
                    <a:lumMod val="75000"/>
                  </a:srgbClr>
                </a:solidFill>
                <a:effectLst/>
                <a:uLnTx/>
                <a:uFillTx/>
                <a:latin typeface="Calibri Light"/>
                <a:cs typeface="Calibri Light"/>
              </a:rPr>
              <a:t>days</a:t>
            </a:r>
            <a:endParaRPr kumimoji="0" sz="1600" b="0" i="0" u="none" strike="noStrike" kern="0" cap="none" spc="0" normalizeH="0" baseline="0" noProof="0" dirty="0">
              <a:ln>
                <a:noFill/>
              </a:ln>
              <a:solidFill>
                <a:srgbClr val="4F81BD">
                  <a:lumMod val="75000"/>
                </a:srgbClr>
              </a:solidFill>
              <a:effectLst/>
              <a:uLnTx/>
              <a:uFillTx/>
              <a:latin typeface="Calibri Light"/>
              <a:cs typeface="Calibri Light"/>
            </a:endParaRPr>
          </a:p>
          <a:p>
            <a:pPr marL="349885" marR="2332990" lvl="0" indent="-287020" defTabSz="914400" eaLnBrk="1" fontAlgn="auto" latinLnBrk="0" hangingPunct="1">
              <a:lnSpc>
                <a:spcPts val="1939"/>
              </a:lnSpc>
              <a:spcBef>
                <a:spcPts val="1010"/>
              </a:spcBef>
              <a:spcAft>
                <a:spcPts val="0"/>
              </a:spcAft>
              <a:buClrTx/>
              <a:buSzTx/>
              <a:buFont typeface="Wingdings"/>
              <a:buChar char=""/>
              <a:tabLst>
                <a:tab pos="349885" algn="l"/>
              </a:tabLst>
              <a:defRPr/>
            </a:pPr>
            <a:r>
              <a:rPr kumimoji="0" sz="1800" b="0" i="0" u="none" strike="noStrike" kern="0" cap="none" spc="-35" normalizeH="0" baseline="0" noProof="0" dirty="0">
                <a:ln>
                  <a:noFill/>
                </a:ln>
                <a:solidFill>
                  <a:srgbClr val="4F81BD">
                    <a:lumMod val="75000"/>
                  </a:srgbClr>
                </a:solidFill>
                <a:effectLst/>
                <a:uLnTx/>
                <a:uFillTx/>
                <a:latin typeface="Calibri Light"/>
                <a:cs typeface="Calibri Light"/>
              </a:rPr>
              <a:t>Weight</a:t>
            </a:r>
            <a:r>
              <a:rPr kumimoji="0" sz="1800" b="0" i="0" u="none" strike="noStrike" kern="0" cap="none" spc="-6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loss</a:t>
            </a:r>
            <a:r>
              <a:rPr kumimoji="0" sz="1800" b="0" i="0" u="none" strike="noStrike" kern="0" cap="none" spc="-4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(n</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a:t>
            </a:r>
            <a:r>
              <a:rPr kumimoji="0" sz="1800" b="0" i="0" u="none" strike="noStrike" kern="0" cap="none" spc="-3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0" normalizeH="0" baseline="0" noProof="0" dirty="0">
                <a:ln>
                  <a:noFill/>
                </a:ln>
                <a:solidFill>
                  <a:srgbClr val="4F81BD">
                    <a:lumMod val="75000"/>
                  </a:srgbClr>
                </a:solidFill>
                <a:effectLst/>
                <a:uLnTx/>
                <a:uFillTx/>
                <a:latin typeface="Calibri Light"/>
                <a:cs typeface="Calibri Light"/>
              </a:rPr>
              <a:t>5)</a:t>
            </a:r>
            <a:r>
              <a:rPr kumimoji="0" sz="1800" b="0" i="0" u="none" strike="noStrike" kern="0" cap="none" spc="-3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50" normalizeH="0" baseline="0" noProof="0" dirty="0">
                <a:ln>
                  <a:noFill/>
                </a:ln>
                <a:solidFill>
                  <a:srgbClr val="4F81BD">
                    <a:lumMod val="75000"/>
                  </a:srgbClr>
                </a:solidFill>
                <a:effectLst/>
                <a:uLnTx/>
                <a:uFillTx/>
                <a:latin typeface="Calibri Light"/>
                <a:cs typeface="Calibri Light"/>
              </a:rPr>
              <a:t>palsy,</a:t>
            </a:r>
            <a:r>
              <a:rPr kumimoji="0" sz="1800" b="0" i="0" u="none" strike="noStrike" kern="0" cap="none" spc="-60"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or Guillain-</a:t>
            </a:r>
            <a:r>
              <a:rPr kumimoji="0" sz="1800" b="0" i="0" u="none" strike="noStrike" kern="0" cap="none" spc="-20" normalizeH="0" baseline="0" noProof="0" dirty="0">
                <a:ln>
                  <a:noFill/>
                </a:ln>
                <a:solidFill>
                  <a:srgbClr val="4F81BD">
                    <a:lumMod val="75000"/>
                  </a:srgbClr>
                </a:solidFill>
                <a:effectLst/>
                <a:uLnTx/>
                <a:uFillTx/>
                <a:latin typeface="Calibri Light"/>
                <a:cs typeface="Calibri Light"/>
              </a:rPr>
              <a:t>Barré</a:t>
            </a:r>
            <a:r>
              <a:rPr kumimoji="0" sz="1800" b="0" i="0" u="none" strike="noStrike" kern="0" cap="none" spc="25" normalizeH="0" baseline="0" noProof="0" dirty="0">
                <a:ln>
                  <a:noFill/>
                </a:ln>
                <a:solidFill>
                  <a:srgbClr val="4F81BD">
                    <a:lumMod val="75000"/>
                  </a:srgbClr>
                </a:solidFill>
                <a:effectLst/>
                <a:uLnTx/>
                <a:uFillTx/>
                <a:latin typeface="Calibri Light"/>
                <a:cs typeface="Calibri Light"/>
              </a:rPr>
              <a:t> </a:t>
            </a:r>
            <a:r>
              <a:rPr kumimoji="0" sz="1800" b="0" i="0" u="none" strike="noStrike" kern="0" cap="none" spc="-10" normalizeH="0" baseline="0" noProof="0" dirty="0">
                <a:ln>
                  <a:noFill/>
                </a:ln>
                <a:solidFill>
                  <a:srgbClr val="4F81BD">
                    <a:lumMod val="75000"/>
                  </a:srgbClr>
                </a:solidFill>
                <a:effectLst/>
                <a:uLnTx/>
                <a:uFillTx/>
                <a:latin typeface="Calibri Light"/>
                <a:cs typeface="Calibri Light"/>
              </a:rPr>
              <a:t>syndrome</a:t>
            </a:r>
            <a:endParaRPr kumimoji="0" lang="en-US" sz="1800" b="0" i="0" u="none" strike="noStrike" kern="0" cap="none" spc="-10" normalizeH="0" baseline="0" noProof="0" dirty="0">
              <a:ln>
                <a:noFill/>
              </a:ln>
              <a:solidFill>
                <a:srgbClr val="4F81BD">
                  <a:lumMod val="75000"/>
                </a:srgbClr>
              </a:solidFill>
              <a:effectLst/>
              <a:uLnTx/>
              <a:uFillTx/>
              <a:latin typeface="Calibri Light"/>
              <a:cs typeface="Calibri Light"/>
            </a:endParaRPr>
          </a:p>
          <a:p>
            <a:pPr marL="348615" marR="2332990" lvl="0" indent="-285750" defTabSz="914400" eaLnBrk="1" fontAlgn="auto" latinLnBrk="0" hangingPunct="1">
              <a:lnSpc>
                <a:spcPts val="1939"/>
              </a:lnSpc>
              <a:spcBef>
                <a:spcPts val="1010"/>
              </a:spcBef>
              <a:spcAft>
                <a:spcPts val="0"/>
              </a:spcAft>
              <a:buClrTx/>
              <a:buSzTx/>
              <a:buFont typeface="Arial" panose="020B0604020202020204" pitchFamily="34" charset="0"/>
              <a:buChar char="•"/>
              <a:tabLst>
                <a:tab pos="349885" algn="l"/>
              </a:tabLst>
              <a:defRPr/>
            </a:pPr>
            <a:endParaRPr kumimoji="0" sz="1800" b="0" i="0" u="none" strike="noStrike" kern="0" cap="none" spc="0" normalizeH="0" baseline="0" noProof="0" dirty="0">
              <a:ln>
                <a:noFill/>
              </a:ln>
              <a:solidFill>
                <a:srgbClr val="4F81BD">
                  <a:lumMod val="75000"/>
                </a:srgbClr>
              </a:solidFill>
              <a:effectLst/>
              <a:uLnTx/>
              <a:uFillTx/>
              <a:latin typeface="Calibri Light"/>
              <a:cs typeface="Calibri Light"/>
            </a:endParaRPr>
          </a:p>
        </p:txBody>
      </p:sp>
      <p:sp>
        <p:nvSpPr>
          <p:cNvPr id="6" name="object 6"/>
          <p:cNvSpPr txBox="1"/>
          <p:nvPr/>
        </p:nvSpPr>
        <p:spPr>
          <a:xfrm>
            <a:off x="6549707" y="5829480"/>
            <a:ext cx="408559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*No</a:t>
            </a:r>
            <a:r>
              <a:rPr kumimoji="0" sz="1200" b="0" i="0" u="none" strike="noStrike" kern="0" cap="none" spc="-1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grade</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3/4;</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intervention</a:t>
            </a:r>
            <a:r>
              <a:rPr kumimoji="0" sz="1200" b="0" i="0" u="none" strike="noStrike" kern="0" cap="none" spc="-5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was</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not</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required</a:t>
            </a:r>
            <a:r>
              <a:rPr kumimoji="0" sz="1200" b="0" i="0" u="none" strike="noStrike" kern="0" cap="none" spc="-5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for</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79%</a:t>
            </a:r>
            <a:r>
              <a:rPr kumimoji="0" sz="1200" b="0" i="0" u="none" strike="noStrike" kern="0" cap="none" spc="-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of</a:t>
            </a:r>
            <a:r>
              <a:rPr kumimoji="0" sz="1200" b="0" i="0" u="none" strike="noStrike" kern="0" cap="none" spc="-1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patients.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†Including</a:t>
            </a:r>
            <a:r>
              <a:rPr kumimoji="0" sz="1200" b="0" i="0" u="none" strike="noStrike" kern="0" cap="none" spc="-5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dysgeusia</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and</a:t>
            </a:r>
            <a:r>
              <a:rPr kumimoji="0" sz="1200" b="0" i="0" u="none" strike="noStrike" kern="0" cap="none" spc="-35"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dysphagia.</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C916-554F-6AF8-FB63-9E41BD7D04B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98C1539-EE80-1CB0-6C3F-3D969CE0FB7F}"/>
              </a:ext>
            </a:extLst>
          </p:cNvPr>
          <p:cNvGrpSpPr/>
          <p:nvPr/>
        </p:nvGrpSpPr>
        <p:grpSpPr>
          <a:xfrm>
            <a:off x="1738074" y="1619035"/>
            <a:ext cx="1622542" cy="2557202"/>
            <a:chOff x="2002154" y="2029121"/>
            <a:chExt cx="899201" cy="1417182"/>
          </a:xfrm>
        </p:grpSpPr>
        <p:cxnSp>
          <p:nvCxnSpPr>
            <p:cNvPr id="367" name="Straight Connector 366">
              <a:extLst>
                <a:ext uri="{FF2B5EF4-FFF2-40B4-BE49-F238E27FC236}">
                  <a16:creationId xmlns:a16="http://schemas.microsoft.com/office/drawing/2014/main" id="{7F7F2466-1A0C-D5AB-F83D-9068C15ABC26}"/>
                </a:ext>
              </a:extLst>
            </p:cNvPr>
            <p:cNvCxnSpPr>
              <a:cxnSpLocks/>
            </p:cNvCxnSpPr>
            <p:nvPr/>
          </p:nvCxnSpPr>
          <p:spPr>
            <a:xfrm flipV="1">
              <a:off x="2336377" y="3117045"/>
              <a:ext cx="0" cy="26307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5" name="Straight Connector 364">
              <a:extLst>
                <a:ext uri="{FF2B5EF4-FFF2-40B4-BE49-F238E27FC236}">
                  <a16:creationId xmlns:a16="http://schemas.microsoft.com/office/drawing/2014/main" id="{84D72357-EB58-5BEA-5F24-B5BADDA982A1}"/>
                </a:ext>
              </a:extLst>
            </p:cNvPr>
            <p:cNvCxnSpPr>
              <a:cxnSpLocks/>
            </p:cNvCxnSpPr>
            <p:nvPr/>
          </p:nvCxnSpPr>
          <p:spPr>
            <a:xfrm flipV="1">
              <a:off x="2427470" y="2864717"/>
              <a:ext cx="0" cy="44917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63" name="Arc 362">
              <a:extLst>
                <a:ext uri="{FF2B5EF4-FFF2-40B4-BE49-F238E27FC236}">
                  <a16:creationId xmlns:a16="http://schemas.microsoft.com/office/drawing/2014/main" id="{6D118C28-68BD-6CA4-412C-84D92821EB72}"/>
                </a:ext>
              </a:extLst>
            </p:cNvPr>
            <p:cNvSpPr/>
            <p:nvPr/>
          </p:nvSpPr>
          <p:spPr>
            <a:xfrm rot="5400000">
              <a:off x="2333527" y="3350960"/>
              <a:ext cx="95850" cy="94835"/>
            </a:xfrm>
            <a:prstGeom prst="arc">
              <a:avLst>
                <a:gd name="adj1" fmla="val 16200000"/>
                <a:gd name="adj2" fmla="val 4989599"/>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282" name="Group 281">
              <a:extLst>
                <a:ext uri="{FF2B5EF4-FFF2-40B4-BE49-F238E27FC236}">
                  <a16:creationId xmlns:a16="http://schemas.microsoft.com/office/drawing/2014/main" id="{ECB03B58-4989-4C98-97AB-F0DDFB01226C}"/>
                </a:ext>
              </a:extLst>
            </p:cNvPr>
            <p:cNvGrpSpPr/>
            <p:nvPr/>
          </p:nvGrpSpPr>
          <p:grpSpPr>
            <a:xfrm>
              <a:off x="2002154" y="2029121"/>
              <a:ext cx="788969" cy="799174"/>
              <a:chOff x="1981473" y="7967302"/>
              <a:chExt cx="893105" cy="895072"/>
            </a:xfrm>
          </p:grpSpPr>
          <p:sp>
            <p:nvSpPr>
              <p:cNvPr id="72" name="Freeform 71">
                <a:extLst>
                  <a:ext uri="{FF2B5EF4-FFF2-40B4-BE49-F238E27FC236}">
                    <a16:creationId xmlns:a16="http://schemas.microsoft.com/office/drawing/2014/main" id="{1D161761-AB5A-31EE-2620-2FBD7E52B585}"/>
                  </a:ext>
                </a:extLst>
              </p:cNvPr>
              <p:cNvSpPr/>
              <p:nvPr/>
            </p:nvSpPr>
            <p:spPr>
              <a:xfrm>
                <a:off x="1981473" y="7967302"/>
                <a:ext cx="893105" cy="895072"/>
              </a:xfrm>
              <a:custGeom>
                <a:avLst/>
                <a:gdLst>
                  <a:gd name="connsiteX0" fmla="*/ 517087 w 893105"/>
                  <a:gd name="connsiteY0" fmla="*/ 7002 h 895072"/>
                  <a:gd name="connsiteX1" fmla="*/ 262120 w 893105"/>
                  <a:gd name="connsiteY1" fmla="*/ 47191 h 895072"/>
                  <a:gd name="connsiteX2" fmla="*/ 69523 w 893105"/>
                  <a:gd name="connsiteY2" fmla="*/ 189681 h 895072"/>
                  <a:gd name="connsiteX3" fmla="*/ 24744 w 893105"/>
                  <a:gd name="connsiteY3" fmla="*/ 287643 h 895072"/>
                  <a:gd name="connsiteX4" fmla="*/ 8066 w 893105"/>
                  <a:gd name="connsiteY4" fmla="*/ 525811 h 895072"/>
                  <a:gd name="connsiteX5" fmla="*/ 122527 w 893105"/>
                  <a:gd name="connsiteY5" fmla="*/ 734065 h 895072"/>
                  <a:gd name="connsiteX6" fmla="*/ 177816 w 893105"/>
                  <a:gd name="connsiteY6" fmla="*/ 801885 h 895072"/>
                  <a:gd name="connsiteX7" fmla="*/ 359675 w 893105"/>
                  <a:gd name="connsiteY7" fmla="*/ 880209 h 895072"/>
                  <a:gd name="connsiteX8" fmla="*/ 434383 w 893105"/>
                  <a:gd name="connsiteY8" fmla="*/ 894823 h 895072"/>
                  <a:gd name="connsiteX9" fmla="*/ 482132 w 893105"/>
                  <a:gd name="connsiteY9" fmla="*/ 888201 h 895072"/>
                  <a:gd name="connsiteX10" fmla="*/ 569406 w 893105"/>
                  <a:gd name="connsiteY10" fmla="*/ 879524 h 895072"/>
                  <a:gd name="connsiteX11" fmla="*/ 628122 w 893105"/>
                  <a:gd name="connsiteY11" fmla="*/ 851209 h 895072"/>
                  <a:gd name="connsiteX12" fmla="*/ 706942 w 893105"/>
                  <a:gd name="connsiteY12" fmla="*/ 813988 h 895072"/>
                  <a:gd name="connsiteX13" fmla="*/ 765658 w 893105"/>
                  <a:gd name="connsiteY13" fmla="*/ 749365 h 895072"/>
                  <a:gd name="connsiteX14" fmla="*/ 815692 w 893105"/>
                  <a:gd name="connsiteY14" fmla="*/ 703238 h 895072"/>
                  <a:gd name="connsiteX15" fmla="*/ 841280 w 893105"/>
                  <a:gd name="connsiteY15" fmla="*/ 645923 h 895072"/>
                  <a:gd name="connsiteX16" fmla="*/ 845164 w 893105"/>
                  <a:gd name="connsiteY16" fmla="*/ 270973 h 895072"/>
                  <a:gd name="connsiteX17" fmla="*/ 743954 w 893105"/>
                  <a:gd name="connsiteY17" fmla="*/ 131452 h 895072"/>
                  <a:gd name="connsiteX18" fmla="*/ 517087 w 893105"/>
                  <a:gd name="connsiteY18" fmla="*/ 7002 h 895072"/>
                  <a:gd name="connsiteX19" fmla="*/ 517087 w 893105"/>
                  <a:gd name="connsiteY19" fmla="*/ 7002 h 89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3105" h="895072">
                    <a:moveTo>
                      <a:pt x="517087" y="7002"/>
                    </a:moveTo>
                    <a:cubicBezTo>
                      <a:pt x="430271" y="-7613"/>
                      <a:pt x="337057" y="-1675"/>
                      <a:pt x="262120" y="47191"/>
                    </a:cubicBezTo>
                    <a:cubicBezTo>
                      <a:pt x="189925" y="80302"/>
                      <a:pt x="118643" y="126657"/>
                      <a:pt x="69523" y="189681"/>
                    </a:cubicBezTo>
                    <a:cubicBezTo>
                      <a:pt x="47819" y="219138"/>
                      <a:pt x="27486" y="249965"/>
                      <a:pt x="24744" y="287643"/>
                    </a:cubicBezTo>
                    <a:cubicBezTo>
                      <a:pt x="3268" y="364825"/>
                      <a:pt x="-9069" y="446345"/>
                      <a:pt x="8066" y="525811"/>
                    </a:cubicBezTo>
                    <a:cubicBezTo>
                      <a:pt x="25430" y="604363"/>
                      <a:pt x="70894" y="673553"/>
                      <a:pt x="122527" y="734065"/>
                    </a:cubicBezTo>
                    <a:cubicBezTo>
                      <a:pt x="144689" y="753932"/>
                      <a:pt x="156340" y="782019"/>
                      <a:pt x="177816" y="801885"/>
                    </a:cubicBezTo>
                    <a:cubicBezTo>
                      <a:pt x="218711" y="837736"/>
                      <a:pt x="305528" y="879981"/>
                      <a:pt x="359675" y="880209"/>
                    </a:cubicBezTo>
                    <a:cubicBezTo>
                      <a:pt x="384577" y="886146"/>
                      <a:pt x="408566" y="895280"/>
                      <a:pt x="434383" y="894823"/>
                    </a:cubicBezTo>
                    <a:cubicBezTo>
                      <a:pt x="450604" y="896193"/>
                      <a:pt x="466140" y="891626"/>
                      <a:pt x="482132" y="888201"/>
                    </a:cubicBezTo>
                    <a:cubicBezTo>
                      <a:pt x="510690" y="880894"/>
                      <a:pt x="541305" y="887059"/>
                      <a:pt x="569406" y="879524"/>
                    </a:cubicBezTo>
                    <a:cubicBezTo>
                      <a:pt x="590653" y="873815"/>
                      <a:pt x="608017" y="861256"/>
                      <a:pt x="628122" y="851209"/>
                    </a:cubicBezTo>
                    <a:cubicBezTo>
                      <a:pt x="654395" y="838193"/>
                      <a:pt x="683411" y="830885"/>
                      <a:pt x="706942" y="813988"/>
                    </a:cubicBezTo>
                    <a:cubicBezTo>
                      <a:pt x="730017" y="796633"/>
                      <a:pt x="744182" y="768775"/>
                      <a:pt x="765658" y="749365"/>
                    </a:cubicBezTo>
                    <a:cubicBezTo>
                      <a:pt x="782565" y="733609"/>
                      <a:pt x="801984" y="721506"/>
                      <a:pt x="815692" y="703238"/>
                    </a:cubicBezTo>
                    <a:cubicBezTo>
                      <a:pt x="828486" y="686340"/>
                      <a:pt x="829172" y="663506"/>
                      <a:pt x="841280" y="645923"/>
                    </a:cubicBezTo>
                    <a:cubicBezTo>
                      <a:pt x="908906" y="548418"/>
                      <a:pt x="910505" y="370077"/>
                      <a:pt x="845164" y="270973"/>
                    </a:cubicBezTo>
                    <a:cubicBezTo>
                      <a:pt x="820033" y="201555"/>
                      <a:pt x="802898" y="176893"/>
                      <a:pt x="743954" y="131452"/>
                    </a:cubicBezTo>
                    <a:cubicBezTo>
                      <a:pt x="681811" y="60892"/>
                      <a:pt x="609616" y="23215"/>
                      <a:pt x="517087" y="7002"/>
                    </a:cubicBezTo>
                    <a:lnTo>
                      <a:pt x="517087" y="7002"/>
                    </a:lnTo>
                    <a:close/>
                  </a:path>
                </a:pathLst>
              </a:custGeom>
              <a:solidFill>
                <a:schemeClr val="accent4"/>
              </a:solidFill>
              <a:ln w="19050" cap="rnd">
                <a:solidFill>
                  <a:schemeClr val="accent3"/>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2">
                <a:extLst>
                  <a:ext uri="{FF2B5EF4-FFF2-40B4-BE49-F238E27FC236}">
                    <a16:creationId xmlns:a16="http://schemas.microsoft.com/office/drawing/2014/main" id="{594EABA1-156D-5EEC-621D-EA5FD23B024A}"/>
                  </a:ext>
                </a:extLst>
              </p:cNvPr>
              <p:cNvSpPr/>
              <p:nvPr/>
            </p:nvSpPr>
            <p:spPr>
              <a:xfrm>
                <a:off x="2031284" y="7992570"/>
                <a:ext cx="802364" cy="818695"/>
              </a:xfrm>
              <a:custGeom>
                <a:avLst/>
                <a:gdLst>
                  <a:gd name="connsiteX0" fmla="*/ 769309 w 802364"/>
                  <a:gd name="connsiteY0" fmla="*/ 564480 h 818695"/>
                  <a:gd name="connsiteX1" fmla="*/ 776620 w 802364"/>
                  <a:gd name="connsiteY1" fmla="*/ 545299 h 818695"/>
                  <a:gd name="connsiteX2" fmla="*/ 800380 w 802364"/>
                  <a:gd name="connsiteY2" fmla="*/ 458298 h 818695"/>
                  <a:gd name="connsiteX3" fmla="*/ 769537 w 802364"/>
                  <a:gd name="connsiteY3" fmla="*/ 404864 h 818695"/>
                  <a:gd name="connsiteX4" fmla="*/ 762912 w 802364"/>
                  <a:gd name="connsiteY4" fmla="*/ 346635 h 818695"/>
                  <a:gd name="connsiteX5" fmla="*/ 798095 w 802364"/>
                  <a:gd name="connsiteY5" fmla="*/ 307131 h 818695"/>
                  <a:gd name="connsiteX6" fmla="*/ 797182 w 802364"/>
                  <a:gd name="connsiteY6" fmla="*/ 291832 h 818695"/>
                  <a:gd name="connsiteX7" fmla="*/ 687061 w 802364"/>
                  <a:gd name="connsiteY7" fmla="*/ 172405 h 818695"/>
                  <a:gd name="connsiteX8" fmla="*/ 630402 w 802364"/>
                  <a:gd name="connsiteY8" fmla="*/ 158932 h 818695"/>
                  <a:gd name="connsiteX9" fmla="*/ 609154 w 802364"/>
                  <a:gd name="connsiteY9" fmla="*/ 90656 h 818695"/>
                  <a:gd name="connsiteX10" fmla="*/ 575113 w 802364"/>
                  <a:gd name="connsiteY10" fmla="*/ 30829 h 818695"/>
                  <a:gd name="connsiteX11" fmla="*/ 495835 w 802364"/>
                  <a:gd name="connsiteY11" fmla="*/ 43159 h 818695"/>
                  <a:gd name="connsiteX12" fmla="*/ 463393 w 802364"/>
                  <a:gd name="connsiteY12" fmla="*/ 10505 h 818695"/>
                  <a:gd name="connsiteX13" fmla="*/ 369951 w 802364"/>
                  <a:gd name="connsiteY13" fmla="*/ 23750 h 818695"/>
                  <a:gd name="connsiteX14" fmla="*/ 286332 w 802364"/>
                  <a:gd name="connsiteY14" fmla="*/ 31742 h 818695"/>
                  <a:gd name="connsiteX15" fmla="*/ 214823 w 802364"/>
                  <a:gd name="connsiteY15" fmla="*/ 84947 h 818695"/>
                  <a:gd name="connsiteX16" fmla="*/ 193804 w 802364"/>
                  <a:gd name="connsiteY16" fmla="*/ 174232 h 818695"/>
                  <a:gd name="connsiteX17" fmla="*/ 191062 w 802364"/>
                  <a:gd name="connsiteY17" fmla="*/ 192043 h 818695"/>
                  <a:gd name="connsiteX18" fmla="*/ 171871 w 802364"/>
                  <a:gd name="connsiteY18" fmla="*/ 207571 h 818695"/>
                  <a:gd name="connsiteX19" fmla="*/ 103788 w 802364"/>
                  <a:gd name="connsiteY19" fmla="*/ 225154 h 818695"/>
                  <a:gd name="connsiteX20" fmla="*/ 59923 w 802364"/>
                  <a:gd name="connsiteY20" fmla="*/ 258721 h 818695"/>
                  <a:gd name="connsiteX21" fmla="*/ 57638 w 802364"/>
                  <a:gd name="connsiteY21" fmla="*/ 309414 h 818695"/>
                  <a:gd name="connsiteX22" fmla="*/ 30451 w 802364"/>
                  <a:gd name="connsiteY22" fmla="*/ 363990 h 818695"/>
                  <a:gd name="connsiteX23" fmla="*/ 5548 w 802364"/>
                  <a:gd name="connsiteY23" fmla="*/ 389337 h 818695"/>
                  <a:gd name="connsiteX24" fmla="*/ 2807 w 802364"/>
                  <a:gd name="connsiteY24" fmla="*/ 429298 h 818695"/>
                  <a:gd name="connsiteX25" fmla="*/ 23597 w 802364"/>
                  <a:gd name="connsiteY25" fmla="*/ 464920 h 818695"/>
                  <a:gd name="connsiteX26" fmla="*/ 34563 w 802364"/>
                  <a:gd name="connsiteY26" fmla="*/ 489125 h 818695"/>
                  <a:gd name="connsiteX27" fmla="*/ 30908 w 802364"/>
                  <a:gd name="connsiteY27" fmla="*/ 500771 h 818695"/>
                  <a:gd name="connsiteX28" fmla="*/ 54211 w 802364"/>
                  <a:gd name="connsiteY28" fmla="*/ 565851 h 818695"/>
                  <a:gd name="connsiteX29" fmla="*/ 66548 w 802364"/>
                  <a:gd name="connsiteY29" fmla="*/ 580008 h 818695"/>
                  <a:gd name="connsiteX30" fmla="*/ 76144 w 802364"/>
                  <a:gd name="connsiteY30" fmla="*/ 636639 h 818695"/>
                  <a:gd name="connsiteX31" fmla="*/ 159534 w 802364"/>
                  <a:gd name="connsiteY31" fmla="*/ 684135 h 818695"/>
                  <a:gd name="connsiteX32" fmla="*/ 205456 w 802364"/>
                  <a:gd name="connsiteY32" fmla="*/ 669293 h 818695"/>
                  <a:gd name="connsiteX33" fmla="*/ 239725 w 802364"/>
                  <a:gd name="connsiteY33" fmla="*/ 706514 h 818695"/>
                  <a:gd name="connsiteX34" fmla="*/ 249092 w 802364"/>
                  <a:gd name="connsiteY34" fmla="*/ 759491 h 818695"/>
                  <a:gd name="connsiteX35" fmla="*/ 376805 w 802364"/>
                  <a:gd name="connsiteY35" fmla="*/ 805845 h 818695"/>
                  <a:gd name="connsiteX36" fmla="*/ 432322 w 802364"/>
                  <a:gd name="connsiteY36" fmla="*/ 785979 h 818695"/>
                  <a:gd name="connsiteX37" fmla="*/ 489210 w 802364"/>
                  <a:gd name="connsiteY37" fmla="*/ 792144 h 818695"/>
                  <a:gd name="connsiteX38" fmla="*/ 507030 w 802364"/>
                  <a:gd name="connsiteY38" fmla="*/ 768168 h 818695"/>
                  <a:gd name="connsiteX39" fmla="*/ 583109 w 802364"/>
                  <a:gd name="connsiteY39" fmla="*/ 733459 h 818695"/>
                  <a:gd name="connsiteX40" fmla="*/ 670155 w 802364"/>
                  <a:gd name="connsiteY40" fmla="*/ 686647 h 818695"/>
                  <a:gd name="connsiteX41" fmla="*/ 709679 w 802364"/>
                  <a:gd name="connsiteY41" fmla="*/ 672261 h 818695"/>
                  <a:gd name="connsiteX42" fmla="*/ 738694 w 802364"/>
                  <a:gd name="connsiteY42" fmla="*/ 641434 h 818695"/>
                  <a:gd name="connsiteX43" fmla="*/ 768395 w 802364"/>
                  <a:gd name="connsiteY43" fmla="*/ 635040 h 818695"/>
                  <a:gd name="connsiteX44" fmla="*/ 784844 w 802364"/>
                  <a:gd name="connsiteY44" fmla="*/ 613576 h 818695"/>
                  <a:gd name="connsiteX45" fmla="*/ 773193 w 802364"/>
                  <a:gd name="connsiteY45" fmla="*/ 600103 h 818695"/>
                  <a:gd name="connsiteX46" fmla="*/ 768623 w 802364"/>
                  <a:gd name="connsiteY46" fmla="*/ 564480 h 8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02364" h="818695">
                    <a:moveTo>
                      <a:pt x="769309" y="564480"/>
                    </a:moveTo>
                    <a:cubicBezTo>
                      <a:pt x="771136" y="557858"/>
                      <a:pt x="773878" y="551236"/>
                      <a:pt x="776620" y="545299"/>
                    </a:cubicBezTo>
                    <a:cubicBezTo>
                      <a:pt x="789414" y="517212"/>
                      <a:pt x="808605" y="491637"/>
                      <a:pt x="800380" y="458298"/>
                    </a:cubicBezTo>
                    <a:cubicBezTo>
                      <a:pt x="795354" y="438203"/>
                      <a:pt x="780503" y="422219"/>
                      <a:pt x="769537" y="404864"/>
                    </a:cubicBezTo>
                    <a:cubicBezTo>
                      <a:pt x="758571" y="387281"/>
                      <a:pt x="751488" y="363762"/>
                      <a:pt x="762912" y="346635"/>
                    </a:cubicBezTo>
                    <a:cubicBezTo>
                      <a:pt x="772736" y="331793"/>
                      <a:pt x="794668" y="324942"/>
                      <a:pt x="798095" y="307131"/>
                    </a:cubicBezTo>
                    <a:cubicBezTo>
                      <a:pt x="799009" y="302107"/>
                      <a:pt x="798095" y="296855"/>
                      <a:pt x="797182" y="291832"/>
                    </a:cubicBezTo>
                    <a:cubicBezTo>
                      <a:pt x="783931" y="235429"/>
                      <a:pt x="748747" y="181311"/>
                      <a:pt x="687061" y="172405"/>
                    </a:cubicBezTo>
                    <a:cubicBezTo>
                      <a:pt x="667641" y="169665"/>
                      <a:pt x="645937" y="171035"/>
                      <a:pt x="630402" y="158932"/>
                    </a:cubicBezTo>
                    <a:cubicBezTo>
                      <a:pt x="610982" y="143633"/>
                      <a:pt x="610525" y="115318"/>
                      <a:pt x="609154" y="90656"/>
                    </a:cubicBezTo>
                    <a:cubicBezTo>
                      <a:pt x="607783" y="65994"/>
                      <a:pt x="599102" y="36537"/>
                      <a:pt x="575113" y="30829"/>
                    </a:cubicBezTo>
                    <a:cubicBezTo>
                      <a:pt x="548382" y="24663"/>
                      <a:pt x="520967" y="53892"/>
                      <a:pt x="495835" y="43159"/>
                    </a:cubicBezTo>
                    <a:cubicBezTo>
                      <a:pt x="481670" y="36994"/>
                      <a:pt x="475273" y="20553"/>
                      <a:pt x="463393" y="10505"/>
                    </a:cubicBezTo>
                    <a:cubicBezTo>
                      <a:pt x="435292" y="-13700"/>
                      <a:pt x="395310" y="9592"/>
                      <a:pt x="369951" y="23750"/>
                    </a:cubicBezTo>
                    <a:cubicBezTo>
                      <a:pt x="345276" y="37451"/>
                      <a:pt x="314205" y="27632"/>
                      <a:pt x="286332" y="31742"/>
                    </a:cubicBezTo>
                    <a:cubicBezTo>
                      <a:pt x="255718" y="36309"/>
                      <a:pt x="229901" y="58230"/>
                      <a:pt x="214823" y="84947"/>
                    </a:cubicBezTo>
                    <a:cubicBezTo>
                      <a:pt x="199744" y="111892"/>
                      <a:pt x="194489" y="143405"/>
                      <a:pt x="193804" y="174232"/>
                    </a:cubicBezTo>
                    <a:cubicBezTo>
                      <a:pt x="193804" y="180169"/>
                      <a:pt x="193804" y="186563"/>
                      <a:pt x="191062" y="192043"/>
                    </a:cubicBezTo>
                    <a:cubicBezTo>
                      <a:pt x="187407" y="199578"/>
                      <a:pt x="179639" y="204374"/>
                      <a:pt x="171871" y="207571"/>
                    </a:cubicBezTo>
                    <a:cubicBezTo>
                      <a:pt x="150167" y="216476"/>
                      <a:pt x="126178" y="217846"/>
                      <a:pt x="103788" y="225154"/>
                    </a:cubicBezTo>
                    <a:cubicBezTo>
                      <a:pt x="86425" y="230862"/>
                      <a:pt x="68148" y="241595"/>
                      <a:pt x="59923" y="258721"/>
                    </a:cubicBezTo>
                    <a:cubicBezTo>
                      <a:pt x="51927" y="275390"/>
                      <a:pt x="58781" y="291832"/>
                      <a:pt x="57638" y="309414"/>
                    </a:cubicBezTo>
                    <a:cubicBezTo>
                      <a:pt x="56496" y="329509"/>
                      <a:pt x="44387" y="350289"/>
                      <a:pt x="30451" y="363990"/>
                    </a:cubicBezTo>
                    <a:cubicBezTo>
                      <a:pt x="21998" y="372210"/>
                      <a:pt x="11717" y="379061"/>
                      <a:pt x="5548" y="389337"/>
                    </a:cubicBezTo>
                    <a:cubicBezTo>
                      <a:pt x="-1306" y="401211"/>
                      <a:pt x="-1306" y="416282"/>
                      <a:pt x="2807" y="429298"/>
                    </a:cubicBezTo>
                    <a:cubicBezTo>
                      <a:pt x="6919" y="442542"/>
                      <a:pt x="14915" y="453959"/>
                      <a:pt x="23597" y="464920"/>
                    </a:cubicBezTo>
                    <a:cubicBezTo>
                      <a:pt x="29309" y="471999"/>
                      <a:pt x="35477" y="479991"/>
                      <a:pt x="34563" y="489125"/>
                    </a:cubicBezTo>
                    <a:cubicBezTo>
                      <a:pt x="34106" y="493236"/>
                      <a:pt x="32279" y="496889"/>
                      <a:pt x="30908" y="500771"/>
                    </a:cubicBezTo>
                    <a:cubicBezTo>
                      <a:pt x="21541" y="527259"/>
                      <a:pt x="36163" y="548268"/>
                      <a:pt x="54211" y="565851"/>
                    </a:cubicBezTo>
                    <a:cubicBezTo>
                      <a:pt x="58781" y="570189"/>
                      <a:pt x="63350" y="574756"/>
                      <a:pt x="66548" y="580008"/>
                    </a:cubicBezTo>
                    <a:cubicBezTo>
                      <a:pt x="76601" y="596449"/>
                      <a:pt x="72260" y="617686"/>
                      <a:pt x="76144" y="636639"/>
                    </a:cubicBezTo>
                    <a:cubicBezTo>
                      <a:pt x="83455" y="672033"/>
                      <a:pt x="125493" y="695781"/>
                      <a:pt x="159534" y="684135"/>
                    </a:cubicBezTo>
                    <a:cubicBezTo>
                      <a:pt x="174841" y="678883"/>
                      <a:pt x="189234" y="667238"/>
                      <a:pt x="205456" y="669293"/>
                    </a:cubicBezTo>
                    <a:cubicBezTo>
                      <a:pt x="223276" y="671348"/>
                      <a:pt x="235385" y="689159"/>
                      <a:pt x="239725" y="706514"/>
                    </a:cubicBezTo>
                    <a:cubicBezTo>
                      <a:pt x="244295" y="723868"/>
                      <a:pt x="243609" y="742365"/>
                      <a:pt x="249092" y="759491"/>
                    </a:cubicBezTo>
                    <a:cubicBezTo>
                      <a:pt x="266456" y="813838"/>
                      <a:pt x="327913" y="834389"/>
                      <a:pt x="376805" y="805845"/>
                    </a:cubicBezTo>
                    <a:cubicBezTo>
                      <a:pt x="394168" y="795798"/>
                      <a:pt x="412445" y="783924"/>
                      <a:pt x="432322" y="785979"/>
                    </a:cubicBezTo>
                    <a:cubicBezTo>
                      <a:pt x="451970" y="788034"/>
                      <a:pt x="472760" y="802877"/>
                      <a:pt x="489210" y="792144"/>
                    </a:cubicBezTo>
                    <a:cubicBezTo>
                      <a:pt x="497663" y="786664"/>
                      <a:pt x="501090" y="776388"/>
                      <a:pt x="507030" y="768168"/>
                    </a:cubicBezTo>
                    <a:cubicBezTo>
                      <a:pt x="523937" y="745333"/>
                      <a:pt x="556607" y="743735"/>
                      <a:pt x="583109" y="733459"/>
                    </a:cubicBezTo>
                    <a:cubicBezTo>
                      <a:pt x="613952" y="721585"/>
                      <a:pt x="638626" y="696238"/>
                      <a:pt x="670155" y="686647"/>
                    </a:cubicBezTo>
                    <a:cubicBezTo>
                      <a:pt x="683634" y="682537"/>
                      <a:pt x="698713" y="681167"/>
                      <a:pt x="709679" y="672261"/>
                    </a:cubicBezTo>
                    <a:cubicBezTo>
                      <a:pt x="720646" y="663356"/>
                      <a:pt x="725900" y="647828"/>
                      <a:pt x="738694" y="641434"/>
                    </a:cubicBezTo>
                    <a:cubicBezTo>
                      <a:pt x="747604" y="636639"/>
                      <a:pt x="758571" y="637552"/>
                      <a:pt x="768395" y="635040"/>
                    </a:cubicBezTo>
                    <a:cubicBezTo>
                      <a:pt x="778219" y="632529"/>
                      <a:pt x="788271" y="623166"/>
                      <a:pt x="784844" y="613576"/>
                    </a:cubicBezTo>
                    <a:cubicBezTo>
                      <a:pt x="783017" y="607867"/>
                      <a:pt x="777076" y="604442"/>
                      <a:pt x="773193" y="600103"/>
                    </a:cubicBezTo>
                    <a:cubicBezTo>
                      <a:pt x="764739" y="590512"/>
                      <a:pt x="764968" y="577268"/>
                      <a:pt x="768623" y="564480"/>
                    </a:cubicBezTo>
                    <a:close/>
                  </a:path>
                </a:pathLst>
              </a:custGeom>
              <a:solidFill>
                <a:schemeClr val="accent4">
                  <a:lumMod val="60000"/>
                  <a:lumOff val="4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3">
                <a:extLst>
                  <a:ext uri="{FF2B5EF4-FFF2-40B4-BE49-F238E27FC236}">
                    <a16:creationId xmlns:a16="http://schemas.microsoft.com/office/drawing/2014/main" id="{2750A6A2-3406-7E8A-8A94-0744363C0E39}"/>
                  </a:ext>
                </a:extLst>
              </p:cNvPr>
              <p:cNvSpPr/>
              <p:nvPr/>
            </p:nvSpPr>
            <p:spPr>
              <a:xfrm>
                <a:off x="2109592" y="8070404"/>
                <a:ext cx="685669" cy="673800"/>
              </a:xfrm>
              <a:custGeom>
                <a:avLst/>
                <a:gdLst>
                  <a:gd name="connsiteX0" fmla="*/ 365665 w 685669"/>
                  <a:gd name="connsiteY0" fmla="*/ 640326 h 673800"/>
                  <a:gd name="connsiteX1" fmla="*/ 382571 w 685669"/>
                  <a:gd name="connsiteY1" fmla="*/ 638499 h 673800"/>
                  <a:gd name="connsiteX2" fmla="*/ 455909 w 685669"/>
                  <a:gd name="connsiteY2" fmla="*/ 623199 h 673800"/>
                  <a:gd name="connsiteX3" fmla="*/ 483553 w 685669"/>
                  <a:gd name="connsiteY3" fmla="*/ 580270 h 673800"/>
                  <a:gd name="connsiteX4" fmla="*/ 523992 w 685669"/>
                  <a:gd name="connsiteY4" fmla="*/ 553553 h 673800"/>
                  <a:gd name="connsiteX5" fmla="*/ 566715 w 685669"/>
                  <a:gd name="connsiteY5" fmla="*/ 564742 h 673800"/>
                  <a:gd name="connsiteX6" fmla="*/ 577681 w 685669"/>
                  <a:gd name="connsiteY6" fmla="*/ 558348 h 673800"/>
                  <a:gd name="connsiteX7" fmla="*/ 623374 w 685669"/>
                  <a:gd name="connsiteY7" fmla="*/ 431843 h 673800"/>
                  <a:gd name="connsiteX8" fmla="*/ 611494 w 685669"/>
                  <a:gd name="connsiteY8" fmla="*/ 384803 h 673800"/>
                  <a:gd name="connsiteX9" fmla="*/ 653760 w 685669"/>
                  <a:gd name="connsiteY9" fmla="*/ 343243 h 673800"/>
                  <a:gd name="connsiteX10" fmla="*/ 684831 w 685669"/>
                  <a:gd name="connsiteY10" fmla="*/ 295518 h 673800"/>
                  <a:gd name="connsiteX11" fmla="*/ 645078 w 685669"/>
                  <a:gd name="connsiteY11" fmla="*/ 241400 h 673800"/>
                  <a:gd name="connsiteX12" fmla="*/ 656502 w 685669"/>
                  <a:gd name="connsiteY12" fmla="*/ 205092 h 673800"/>
                  <a:gd name="connsiteX13" fmla="*/ 610580 w 685669"/>
                  <a:gd name="connsiteY13" fmla="*/ 140926 h 673800"/>
                  <a:gd name="connsiteX14" fmla="*/ 572426 w 685669"/>
                  <a:gd name="connsiteY14" fmla="*/ 82012 h 673800"/>
                  <a:gd name="connsiteX15" fmla="*/ 505486 w 685669"/>
                  <a:gd name="connsiteY15" fmla="*/ 49130 h 673800"/>
                  <a:gd name="connsiteX16" fmla="*/ 431463 w 685669"/>
                  <a:gd name="connsiteY16" fmla="*/ 67169 h 673800"/>
                  <a:gd name="connsiteX17" fmla="*/ 417298 w 685669"/>
                  <a:gd name="connsiteY17" fmla="*/ 71736 h 673800"/>
                  <a:gd name="connsiteX18" fmla="*/ 398336 w 685669"/>
                  <a:gd name="connsiteY18" fmla="*/ 63287 h 673800"/>
                  <a:gd name="connsiteX19" fmla="*/ 359039 w 685669"/>
                  <a:gd name="connsiteY19" fmla="*/ 19673 h 673800"/>
                  <a:gd name="connsiteX20" fmla="*/ 317230 w 685669"/>
                  <a:gd name="connsiteY20" fmla="*/ 35 h 673800"/>
                  <a:gd name="connsiteX21" fmla="*/ 278848 w 685669"/>
                  <a:gd name="connsiteY21" fmla="*/ 17618 h 673800"/>
                  <a:gd name="connsiteX22" fmla="*/ 228129 w 685669"/>
                  <a:gd name="connsiteY22" fmla="*/ 18074 h 673800"/>
                  <a:gd name="connsiteX23" fmla="*/ 199799 w 685669"/>
                  <a:gd name="connsiteY23" fmla="*/ 9169 h 673800"/>
                  <a:gd name="connsiteX24" fmla="*/ 169185 w 685669"/>
                  <a:gd name="connsiteY24" fmla="*/ 22184 h 673800"/>
                  <a:gd name="connsiteX25" fmla="*/ 150907 w 685669"/>
                  <a:gd name="connsiteY25" fmla="*/ 50956 h 673800"/>
                  <a:gd name="connsiteX26" fmla="*/ 137428 w 685669"/>
                  <a:gd name="connsiteY26" fmla="*/ 68083 h 673800"/>
                  <a:gd name="connsiteX27" fmla="*/ 127375 w 685669"/>
                  <a:gd name="connsiteY27" fmla="*/ 69910 h 673800"/>
                  <a:gd name="connsiteX28" fmla="*/ 88308 w 685669"/>
                  <a:gd name="connsiteY28" fmla="*/ 111697 h 673800"/>
                  <a:gd name="connsiteX29" fmla="*/ 82596 w 685669"/>
                  <a:gd name="connsiteY29" fmla="*/ 126312 h 673800"/>
                  <a:gd name="connsiteX30" fmla="*/ 44442 w 685669"/>
                  <a:gd name="connsiteY30" fmla="*/ 154855 h 673800"/>
                  <a:gd name="connsiteX31" fmla="*/ 41701 w 685669"/>
                  <a:gd name="connsiteY31" fmla="*/ 234321 h 673800"/>
                  <a:gd name="connsiteX32" fmla="*/ 70487 w 685669"/>
                  <a:gd name="connsiteY32" fmla="*/ 262636 h 673800"/>
                  <a:gd name="connsiteX33" fmla="*/ 56094 w 685669"/>
                  <a:gd name="connsiteY33" fmla="*/ 302140 h 673800"/>
                  <a:gd name="connsiteX34" fmla="*/ 20682 w 685669"/>
                  <a:gd name="connsiteY34" fmla="*/ 329086 h 673800"/>
                  <a:gd name="connsiteX35" fmla="*/ 35532 w 685669"/>
                  <a:gd name="connsiteY35" fmla="*/ 440977 h 673800"/>
                  <a:gd name="connsiteX36" fmla="*/ 71630 w 685669"/>
                  <a:gd name="connsiteY36" fmla="*/ 474544 h 673800"/>
                  <a:gd name="connsiteX37" fmla="*/ 88993 w 685669"/>
                  <a:gd name="connsiteY37" fmla="*/ 518844 h 673800"/>
                  <a:gd name="connsiteX38" fmla="*/ 113667 w 685669"/>
                  <a:gd name="connsiteY38" fmla="*/ 522954 h 673800"/>
                  <a:gd name="connsiteX39" fmla="*/ 168728 w 685669"/>
                  <a:gd name="connsiteY39" fmla="*/ 566340 h 673800"/>
                  <a:gd name="connsiteX40" fmla="*/ 236810 w 685669"/>
                  <a:gd name="connsiteY40" fmla="*/ 613152 h 673800"/>
                  <a:gd name="connsiteX41" fmla="*/ 262855 w 685669"/>
                  <a:gd name="connsiteY41" fmla="*/ 637129 h 673800"/>
                  <a:gd name="connsiteX42" fmla="*/ 296897 w 685669"/>
                  <a:gd name="connsiteY42" fmla="*/ 646948 h 673800"/>
                  <a:gd name="connsiteX43" fmla="*/ 313118 w 685669"/>
                  <a:gd name="connsiteY43" fmla="*/ 666586 h 673800"/>
                  <a:gd name="connsiteX44" fmla="*/ 335279 w 685669"/>
                  <a:gd name="connsiteY44" fmla="*/ 670696 h 673800"/>
                  <a:gd name="connsiteX45" fmla="*/ 340762 w 685669"/>
                  <a:gd name="connsiteY45" fmla="*/ 656995 h 673800"/>
                  <a:gd name="connsiteX46" fmla="*/ 365437 w 685669"/>
                  <a:gd name="connsiteY46" fmla="*/ 640097 h 6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5669" h="673800">
                    <a:moveTo>
                      <a:pt x="365665" y="640326"/>
                    </a:moveTo>
                    <a:cubicBezTo>
                      <a:pt x="371377" y="639184"/>
                      <a:pt x="377088" y="638727"/>
                      <a:pt x="382571" y="638499"/>
                    </a:cubicBezTo>
                    <a:cubicBezTo>
                      <a:pt x="408160" y="637585"/>
                      <a:pt x="434433" y="641924"/>
                      <a:pt x="455909" y="623199"/>
                    </a:cubicBezTo>
                    <a:cubicBezTo>
                      <a:pt x="468931" y="612010"/>
                      <a:pt x="474872" y="594884"/>
                      <a:pt x="483553" y="580270"/>
                    </a:cubicBezTo>
                    <a:cubicBezTo>
                      <a:pt x="492235" y="565427"/>
                      <a:pt x="506857" y="551498"/>
                      <a:pt x="523992" y="553553"/>
                    </a:cubicBezTo>
                    <a:cubicBezTo>
                      <a:pt x="538842" y="555151"/>
                      <a:pt x="552321" y="568852"/>
                      <a:pt x="566715" y="564742"/>
                    </a:cubicBezTo>
                    <a:cubicBezTo>
                      <a:pt x="570827" y="563600"/>
                      <a:pt x="574254" y="561088"/>
                      <a:pt x="577681" y="558348"/>
                    </a:cubicBezTo>
                    <a:cubicBezTo>
                      <a:pt x="614236" y="527293"/>
                      <a:pt x="640738" y="480938"/>
                      <a:pt x="623374" y="431843"/>
                    </a:cubicBezTo>
                    <a:cubicBezTo>
                      <a:pt x="617891" y="416315"/>
                      <a:pt x="608524" y="401016"/>
                      <a:pt x="611494" y="384803"/>
                    </a:cubicBezTo>
                    <a:cubicBezTo>
                      <a:pt x="615149" y="364708"/>
                      <a:pt x="636168" y="353519"/>
                      <a:pt x="653760" y="343243"/>
                    </a:cubicBezTo>
                    <a:cubicBezTo>
                      <a:pt x="671352" y="332968"/>
                      <a:pt x="689858" y="315385"/>
                      <a:pt x="684831" y="295518"/>
                    </a:cubicBezTo>
                    <a:cubicBezTo>
                      <a:pt x="679120" y="273369"/>
                      <a:pt x="646906" y="264235"/>
                      <a:pt x="645078" y="241400"/>
                    </a:cubicBezTo>
                    <a:cubicBezTo>
                      <a:pt x="644165" y="228612"/>
                      <a:pt x="653760" y="217651"/>
                      <a:pt x="656502" y="205092"/>
                    </a:cubicBezTo>
                    <a:cubicBezTo>
                      <a:pt x="663356" y="175178"/>
                      <a:pt x="630914" y="154399"/>
                      <a:pt x="610580" y="140926"/>
                    </a:cubicBezTo>
                    <a:cubicBezTo>
                      <a:pt x="590932" y="127910"/>
                      <a:pt x="586363" y="101193"/>
                      <a:pt x="572426" y="82012"/>
                    </a:cubicBezTo>
                    <a:cubicBezTo>
                      <a:pt x="557348" y="61232"/>
                      <a:pt x="531074" y="50043"/>
                      <a:pt x="505486" y="49130"/>
                    </a:cubicBezTo>
                    <a:cubicBezTo>
                      <a:pt x="479898" y="48216"/>
                      <a:pt x="454538" y="56209"/>
                      <a:pt x="431463" y="67169"/>
                    </a:cubicBezTo>
                    <a:cubicBezTo>
                      <a:pt x="426894" y="69224"/>
                      <a:pt x="422324" y="71736"/>
                      <a:pt x="417298" y="71736"/>
                    </a:cubicBezTo>
                    <a:cubicBezTo>
                      <a:pt x="410216" y="71965"/>
                      <a:pt x="403819" y="67854"/>
                      <a:pt x="398336" y="63287"/>
                    </a:cubicBezTo>
                    <a:cubicBezTo>
                      <a:pt x="383257" y="50728"/>
                      <a:pt x="372976" y="33374"/>
                      <a:pt x="359039" y="19673"/>
                    </a:cubicBezTo>
                    <a:cubicBezTo>
                      <a:pt x="348302" y="8940"/>
                      <a:pt x="332994" y="-650"/>
                      <a:pt x="317230" y="35"/>
                    </a:cubicBezTo>
                    <a:cubicBezTo>
                      <a:pt x="301923" y="491"/>
                      <a:pt x="292328" y="11680"/>
                      <a:pt x="278848" y="17618"/>
                    </a:cubicBezTo>
                    <a:cubicBezTo>
                      <a:pt x="263769" y="24468"/>
                      <a:pt x="243436" y="23326"/>
                      <a:pt x="228129" y="18074"/>
                    </a:cubicBezTo>
                    <a:cubicBezTo>
                      <a:pt x="218762" y="14877"/>
                      <a:pt x="209623" y="9854"/>
                      <a:pt x="199799" y="9169"/>
                    </a:cubicBezTo>
                    <a:cubicBezTo>
                      <a:pt x="188376" y="8484"/>
                      <a:pt x="177409" y="14192"/>
                      <a:pt x="169185" y="22184"/>
                    </a:cubicBezTo>
                    <a:cubicBezTo>
                      <a:pt x="161188" y="30177"/>
                      <a:pt x="155705" y="40452"/>
                      <a:pt x="150907" y="50956"/>
                    </a:cubicBezTo>
                    <a:cubicBezTo>
                      <a:pt x="147709" y="57807"/>
                      <a:pt x="144282" y="65343"/>
                      <a:pt x="137428" y="68083"/>
                    </a:cubicBezTo>
                    <a:cubicBezTo>
                      <a:pt x="134229" y="69224"/>
                      <a:pt x="130802" y="69453"/>
                      <a:pt x="127375" y="69910"/>
                    </a:cubicBezTo>
                    <a:cubicBezTo>
                      <a:pt x="104300" y="72878"/>
                      <a:pt x="94476" y="91831"/>
                      <a:pt x="88308" y="111697"/>
                    </a:cubicBezTo>
                    <a:cubicBezTo>
                      <a:pt x="86708" y="116721"/>
                      <a:pt x="85338" y="121745"/>
                      <a:pt x="82596" y="126312"/>
                    </a:cubicBezTo>
                    <a:cubicBezTo>
                      <a:pt x="74371" y="140013"/>
                      <a:pt x="57008" y="144808"/>
                      <a:pt x="44442" y="154855"/>
                    </a:cubicBezTo>
                    <a:cubicBezTo>
                      <a:pt x="21139" y="173580"/>
                      <a:pt x="19768" y="213541"/>
                      <a:pt x="41701" y="234321"/>
                    </a:cubicBezTo>
                    <a:cubicBezTo>
                      <a:pt x="51525" y="243683"/>
                      <a:pt x="65690" y="249849"/>
                      <a:pt x="70487" y="262636"/>
                    </a:cubicBezTo>
                    <a:cubicBezTo>
                      <a:pt x="75742" y="276565"/>
                      <a:pt x="67289" y="292321"/>
                      <a:pt x="56094" y="302140"/>
                    </a:cubicBezTo>
                    <a:cubicBezTo>
                      <a:pt x="44899" y="311960"/>
                      <a:pt x="31191" y="318582"/>
                      <a:pt x="20682" y="329086"/>
                    </a:cubicBezTo>
                    <a:cubicBezTo>
                      <a:pt x="-12674" y="362425"/>
                      <a:pt x="-4221" y="415630"/>
                      <a:pt x="35532" y="440977"/>
                    </a:cubicBezTo>
                    <a:cubicBezTo>
                      <a:pt x="49697" y="449882"/>
                      <a:pt x="65461" y="459016"/>
                      <a:pt x="71630" y="474544"/>
                    </a:cubicBezTo>
                    <a:cubicBezTo>
                      <a:pt x="77798" y="489843"/>
                      <a:pt x="74828" y="510852"/>
                      <a:pt x="88993" y="518844"/>
                    </a:cubicBezTo>
                    <a:cubicBezTo>
                      <a:pt x="96304" y="522954"/>
                      <a:pt x="105214" y="521812"/>
                      <a:pt x="113667" y="522954"/>
                    </a:cubicBezTo>
                    <a:cubicBezTo>
                      <a:pt x="136971" y="526836"/>
                      <a:pt x="150907" y="550584"/>
                      <a:pt x="168728" y="566340"/>
                    </a:cubicBezTo>
                    <a:cubicBezTo>
                      <a:pt x="189289" y="584608"/>
                      <a:pt x="217619" y="593286"/>
                      <a:pt x="236810" y="613152"/>
                    </a:cubicBezTo>
                    <a:cubicBezTo>
                      <a:pt x="245035" y="621601"/>
                      <a:pt x="251889" y="632333"/>
                      <a:pt x="262855" y="637129"/>
                    </a:cubicBezTo>
                    <a:cubicBezTo>
                      <a:pt x="273822" y="641924"/>
                      <a:pt x="287073" y="640097"/>
                      <a:pt x="296897" y="646948"/>
                    </a:cubicBezTo>
                    <a:cubicBezTo>
                      <a:pt x="303751" y="651743"/>
                      <a:pt x="307406" y="660192"/>
                      <a:pt x="313118" y="666586"/>
                    </a:cubicBezTo>
                    <a:cubicBezTo>
                      <a:pt x="318830" y="672980"/>
                      <a:pt x="329567" y="676861"/>
                      <a:pt x="335279" y="670696"/>
                    </a:cubicBezTo>
                    <a:cubicBezTo>
                      <a:pt x="338706" y="667042"/>
                      <a:pt x="338934" y="661562"/>
                      <a:pt x="340762" y="656995"/>
                    </a:cubicBezTo>
                    <a:cubicBezTo>
                      <a:pt x="344646" y="646948"/>
                      <a:pt x="354470" y="642381"/>
                      <a:pt x="365437" y="640097"/>
                    </a:cubicBezTo>
                    <a:close/>
                  </a:path>
                </a:pathLst>
              </a:custGeom>
              <a:solidFill>
                <a:schemeClr val="accent4"/>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
                <a:extLst>
                  <a:ext uri="{FF2B5EF4-FFF2-40B4-BE49-F238E27FC236}">
                    <a16:creationId xmlns:a16="http://schemas.microsoft.com/office/drawing/2014/main" id="{925A6A0F-7CB6-F2C0-F1E2-45B2C13125FC}"/>
                  </a:ext>
                </a:extLst>
              </p:cNvPr>
              <p:cNvSpPr/>
              <p:nvPr/>
            </p:nvSpPr>
            <p:spPr>
              <a:xfrm>
                <a:off x="2268857" y="8246243"/>
                <a:ext cx="578793" cy="598749"/>
              </a:xfrm>
              <a:custGeom>
                <a:avLst/>
                <a:gdLst>
                  <a:gd name="connsiteX0" fmla="*/ 430982 w 578793"/>
                  <a:gd name="connsiteY0" fmla="*/ 236823 h 598749"/>
                  <a:gd name="connsiteX1" fmla="*/ 425727 w 578793"/>
                  <a:gd name="connsiteY1" fmla="*/ 281808 h 598749"/>
                  <a:gd name="connsiteX2" fmla="*/ 402652 w 578793"/>
                  <a:gd name="connsiteY2" fmla="*/ 320855 h 598749"/>
                  <a:gd name="connsiteX3" fmla="*/ 373180 w 578793"/>
                  <a:gd name="connsiteY3" fmla="*/ 360816 h 598749"/>
                  <a:gd name="connsiteX4" fmla="*/ 314007 w 578793"/>
                  <a:gd name="connsiteY4" fmla="*/ 421557 h 598749"/>
                  <a:gd name="connsiteX5" fmla="*/ 229018 w 578793"/>
                  <a:gd name="connsiteY5" fmla="*/ 442109 h 598749"/>
                  <a:gd name="connsiteX6" fmla="*/ 103134 w 578793"/>
                  <a:gd name="connsiteY6" fmla="*/ 444164 h 598749"/>
                  <a:gd name="connsiteX7" fmla="*/ 13575 w 578793"/>
                  <a:gd name="connsiteY7" fmla="*/ 467455 h 598749"/>
                  <a:gd name="connsiteX8" fmla="*/ 552 w 578793"/>
                  <a:gd name="connsiteY8" fmla="*/ 501479 h 598749"/>
                  <a:gd name="connsiteX9" fmla="*/ 15174 w 578793"/>
                  <a:gd name="connsiteY9" fmla="*/ 551716 h 598749"/>
                  <a:gd name="connsiteX10" fmla="*/ 63609 w 578793"/>
                  <a:gd name="connsiteY10" fmla="*/ 567701 h 598749"/>
                  <a:gd name="connsiteX11" fmla="*/ 120954 w 578793"/>
                  <a:gd name="connsiteY11" fmla="*/ 596929 h 598749"/>
                  <a:gd name="connsiteX12" fmla="*/ 233587 w 578793"/>
                  <a:gd name="connsiteY12" fmla="*/ 567701 h 598749"/>
                  <a:gd name="connsiteX13" fmla="*/ 393513 w 578793"/>
                  <a:gd name="connsiteY13" fmla="*/ 517692 h 598749"/>
                  <a:gd name="connsiteX14" fmla="*/ 501121 w 578793"/>
                  <a:gd name="connsiteY14" fmla="*/ 396439 h 598749"/>
                  <a:gd name="connsiteX15" fmla="*/ 555496 w 578793"/>
                  <a:gd name="connsiteY15" fmla="*/ 79262 h 598749"/>
                  <a:gd name="connsiteX16" fmla="*/ 519626 w 578793"/>
                  <a:gd name="connsiteY16" fmla="*/ 19891 h 598749"/>
                  <a:gd name="connsiteX17" fmla="*/ 410877 w 578793"/>
                  <a:gd name="connsiteY17" fmla="*/ 53915 h 598749"/>
                  <a:gd name="connsiteX18" fmla="*/ 424813 w 578793"/>
                  <a:gd name="connsiteY18" fmla="*/ 124018 h 598749"/>
                  <a:gd name="connsiteX19" fmla="*/ 430525 w 578793"/>
                  <a:gd name="connsiteY19" fmla="*/ 236823 h 59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793" h="598749">
                    <a:moveTo>
                      <a:pt x="430982" y="236823"/>
                    </a:moveTo>
                    <a:cubicBezTo>
                      <a:pt x="430982" y="252122"/>
                      <a:pt x="430525" y="267422"/>
                      <a:pt x="425727" y="281808"/>
                    </a:cubicBezTo>
                    <a:cubicBezTo>
                      <a:pt x="420929" y="296194"/>
                      <a:pt x="411791" y="308753"/>
                      <a:pt x="402652" y="320855"/>
                    </a:cubicBezTo>
                    <a:cubicBezTo>
                      <a:pt x="392828" y="334099"/>
                      <a:pt x="383004" y="347344"/>
                      <a:pt x="373180" y="360816"/>
                    </a:cubicBezTo>
                    <a:cubicBezTo>
                      <a:pt x="356273" y="383651"/>
                      <a:pt x="338682" y="407171"/>
                      <a:pt x="314007" y="421557"/>
                    </a:cubicBezTo>
                    <a:cubicBezTo>
                      <a:pt x="288648" y="436400"/>
                      <a:pt x="258490" y="440053"/>
                      <a:pt x="229018" y="442109"/>
                    </a:cubicBezTo>
                    <a:cubicBezTo>
                      <a:pt x="187209" y="445077"/>
                      <a:pt x="145171" y="445762"/>
                      <a:pt x="103134" y="444164"/>
                    </a:cubicBezTo>
                    <a:cubicBezTo>
                      <a:pt x="71148" y="442794"/>
                      <a:pt x="33680" y="442337"/>
                      <a:pt x="13575" y="467455"/>
                    </a:cubicBezTo>
                    <a:cubicBezTo>
                      <a:pt x="5807" y="477046"/>
                      <a:pt x="2152" y="489149"/>
                      <a:pt x="552" y="501479"/>
                    </a:cubicBezTo>
                    <a:cubicBezTo>
                      <a:pt x="-1504" y="519519"/>
                      <a:pt x="1923" y="539385"/>
                      <a:pt x="15174" y="551716"/>
                    </a:cubicBezTo>
                    <a:cubicBezTo>
                      <a:pt x="27740" y="563362"/>
                      <a:pt x="47159" y="566787"/>
                      <a:pt x="63609" y="567701"/>
                    </a:cubicBezTo>
                    <a:cubicBezTo>
                      <a:pt x="80515" y="568614"/>
                      <a:pt x="104276" y="593276"/>
                      <a:pt x="120954" y="596929"/>
                    </a:cubicBezTo>
                    <a:cubicBezTo>
                      <a:pt x="161621" y="605835"/>
                      <a:pt x="194063" y="579803"/>
                      <a:pt x="233587" y="567701"/>
                    </a:cubicBezTo>
                    <a:cubicBezTo>
                      <a:pt x="284307" y="552401"/>
                      <a:pt x="349191" y="546464"/>
                      <a:pt x="393513" y="517692"/>
                    </a:cubicBezTo>
                    <a:cubicBezTo>
                      <a:pt x="438749" y="488463"/>
                      <a:pt x="464566" y="435943"/>
                      <a:pt x="501121" y="396439"/>
                    </a:cubicBezTo>
                    <a:cubicBezTo>
                      <a:pt x="583368" y="308068"/>
                      <a:pt x="598218" y="190696"/>
                      <a:pt x="555496" y="79262"/>
                    </a:cubicBezTo>
                    <a:cubicBezTo>
                      <a:pt x="547042" y="57569"/>
                      <a:pt x="536533" y="35876"/>
                      <a:pt x="519626" y="19891"/>
                    </a:cubicBezTo>
                    <a:cubicBezTo>
                      <a:pt x="483529" y="-14361"/>
                      <a:pt x="408364" y="-5227"/>
                      <a:pt x="410877" y="53915"/>
                    </a:cubicBezTo>
                    <a:cubicBezTo>
                      <a:pt x="411791" y="77435"/>
                      <a:pt x="421158" y="100955"/>
                      <a:pt x="424813" y="124018"/>
                    </a:cubicBezTo>
                    <a:cubicBezTo>
                      <a:pt x="430525" y="161239"/>
                      <a:pt x="430753" y="199145"/>
                      <a:pt x="430525" y="236823"/>
                    </a:cubicBezTo>
                    <a:close/>
                  </a:path>
                </a:pathLst>
              </a:custGeom>
              <a:solidFill>
                <a:schemeClr val="accent4">
                  <a:lumMod val="60000"/>
                  <a:lumOff val="4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6" name="Graphic 34">
                <a:extLst>
                  <a:ext uri="{FF2B5EF4-FFF2-40B4-BE49-F238E27FC236}">
                    <a16:creationId xmlns:a16="http://schemas.microsoft.com/office/drawing/2014/main" id="{E1CBCEB2-263E-30C4-1755-CCB2EB3354F7}"/>
                  </a:ext>
                </a:extLst>
              </p:cNvPr>
              <p:cNvGrpSpPr/>
              <p:nvPr/>
            </p:nvGrpSpPr>
            <p:grpSpPr>
              <a:xfrm>
                <a:off x="2191503" y="8179818"/>
                <a:ext cx="487545" cy="498485"/>
                <a:chOff x="2191503" y="8179818"/>
                <a:chExt cx="487545" cy="498485"/>
              </a:xfrm>
            </p:grpSpPr>
            <p:sp>
              <p:nvSpPr>
                <p:cNvPr id="77" name="Freeform 76">
                  <a:extLst>
                    <a:ext uri="{FF2B5EF4-FFF2-40B4-BE49-F238E27FC236}">
                      <a16:creationId xmlns:a16="http://schemas.microsoft.com/office/drawing/2014/main" id="{9B20CBB1-DE79-9547-EE18-1D6ED6C9AF5A}"/>
                    </a:ext>
                  </a:extLst>
                </p:cNvPr>
                <p:cNvSpPr/>
                <p:nvPr/>
              </p:nvSpPr>
              <p:spPr>
                <a:xfrm>
                  <a:off x="2198357" y="8198314"/>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4"/>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t>
                  </a:r>
                </a:p>
              </p:txBody>
            </p:sp>
            <p:sp>
              <p:nvSpPr>
                <p:cNvPr id="78" name="Freeform 77">
                  <a:extLst>
                    <a:ext uri="{FF2B5EF4-FFF2-40B4-BE49-F238E27FC236}">
                      <a16:creationId xmlns:a16="http://schemas.microsoft.com/office/drawing/2014/main" id="{9ED50AC1-8E0A-ACC5-5E6E-B057F07EFBC3}"/>
                    </a:ext>
                  </a:extLst>
                </p:cNvPr>
                <p:cNvSpPr/>
                <p:nvPr/>
              </p:nvSpPr>
              <p:spPr>
                <a:xfrm>
                  <a:off x="2191503" y="8179818"/>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2"/>
                </a:solidFill>
                <a:ln w="411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8">
                  <a:extLst>
                    <a:ext uri="{FF2B5EF4-FFF2-40B4-BE49-F238E27FC236}">
                      <a16:creationId xmlns:a16="http://schemas.microsoft.com/office/drawing/2014/main" id="{5EF3B427-21BA-BBDF-2C8C-CB82964641CA}"/>
                    </a:ext>
                  </a:extLst>
                </p:cNvPr>
                <p:cNvSpPr/>
                <p:nvPr/>
              </p:nvSpPr>
              <p:spPr>
                <a:xfrm>
                  <a:off x="2301852" y="8301985"/>
                  <a:ext cx="363945" cy="349374"/>
                </a:xfrm>
                <a:custGeom>
                  <a:avLst/>
                  <a:gdLst>
                    <a:gd name="connsiteX0" fmla="*/ 328305 w 363945"/>
                    <a:gd name="connsiteY0" fmla="*/ 0 h 349374"/>
                    <a:gd name="connsiteX1" fmla="*/ 322365 w 363945"/>
                    <a:gd name="connsiteY1" fmla="*/ 15071 h 349374"/>
                    <a:gd name="connsiteX2" fmla="*/ 295178 w 363945"/>
                    <a:gd name="connsiteY2" fmla="*/ 61198 h 349374"/>
                    <a:gd name="connsiteX3" fmla="*/ 252911 w 363945"/>
                    <a:gd name="connsiteY3" fmla="*/ 95907 h 349374"/>
                    <a:gd name="connsiteX4" fmla="*/ 107379 w 363945"/>
                    <a:gd name="connsiteY4" fmla="*/ 121482 h 349374"/>
                    <a:gd name="connsiteX5" fmla="*/ 98240 w 363945"/>
                    <a:gd name="connsiteY5" fmla="*/ 125364 h 349374"/>
                    <a:gd name="connsiteX6" fmla="*/ 92985 w 363945"/>
                    <a:gd name="connsiteY6" fmla="*/ 129702 h 349374"/>
                    <a:gd name="connsiteX7" fmla="*/ 87959 w 363945"/>
                    <a:gd name="connsiteY7" fmla="*/ 137009 h 349374"/>
                    <a:gd name="connsiteX8" fmla="*/ 70139 w 363945"/>
                    <a:gd name="connsiteY8" fmla="*/ 196152 h 349374"/>
                    <a:gd name="connsiteX9" fmla="*/ 37697 w 363945"/>
                    <a:gd name="connsiteY9" fmla="*/ 269224 h 349374"/>
                    <a:gd name="connsiteX10" fmla="*/ 0 w 363945"/>
                    <a:gd name="connsiteY10" fmla="*/ 303704 h 349374"/>
                    <a:gd name="connsiteX11" fmla="*/ 136622 w 363945"/>
                    <a:gd name="connsiteY11" fmla="*/ 349374 h 349374"/>
                    <a:gd name="connsiteX12" fmla="*/ 363946 w 363945"/>
                    <a:gd name="connsiteY12" fmla="*/ 122395 h 349374"/>
                    <a:gd name="connsiteX13" fmla="*/ 328077 w 363945"/>
                    <a:gd name="connsiteY13" fmla="*/ 228 h 34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945" h="349374">
                      <a:moveTo>
                        <a:pt x="328305" y="0"/>
                      </a:moveTo>
                      <a:cubicBezTo>
                        <a:pt x="326477" y="5024"/>
                        <a:pt x="324650" y="10047"/>
                        <a:pt x="322365" y="15071"/>
                      </a:cubicBezTo>
                      <a:cubicBezTo>
                        <a:pt x="315283" y="31284"/>
                        <a:pt x="306601" y="47725"/>
                        <a:pt x="295178" y="61198"/>
                      </a:cubicBezTo>
                      <a:cubicBezTo>
                        <a:pt x="282612" y="76040"/>
                        <a:pt x="269818" y="86544"/>
                        <a:pt x="252911" y="95907"/>
                      </a:cubicBezTo>
                      <a:cubicBezTo>
                        <a:pt x="208361" y="120797"/>
                        <a:pt x="155357" y="109836"/>
                        <a:pt x="107379" y="121482"/>
                      </a:cubicBezTo>
                      <a:cubicBezTo>
                        <a:pt x="104180" y="122624"/>
                        <a:pt x="101210" y="123994"/>
                        <a:pt x="98240" y="125364"/>
                      </a:cubicBezTo>
                      <a:cubicBezTo>
                        <a:pt x="96412" y="126734"/>
                        <a:pt x="94813" y="128104"/>
                        <a:pt x="92985" y="129702"/>
                      </a:cubicBezTo>
                      <a:cubicBezTo>
                        <a:pt x="91158" y="131986"/>
                        <a:pt x="89330" y="134498"/>
                        <a:pt x="87959" y="137009"/>
                      </a:cubicBezTo>
                      <a:cubicBezTo>
                        <a:pt x="79278" y="155734"/>
                        <a:pt x="75165" y="176286"/>
                        <a:pt x="70139" y="196152"/>
                      </a:cubicBezTo>
                      <a:cubicBezTo>
                        <a:pt x="63513" y="221955"/>
                        <a:pt x="53918" y="247759"/>
                        <a:pt x="37697" y="269224"/>
                      </a:cubicBezTo>
                      <a:cubicBezTo>
                        <a:pt x="27187" y="283153"/>
                        <a:pt x="14393" y="294342"/>
                        <a:pt x="0" y="303704"/>
                      </a:cubicBezTo>
                      <a:cubicBezTo>
                        <a:pt x="38154" y="332248"/>
                        <a:pt x="85446" y="349374"/>
                        <a:pt x="136622" y="349374"/>
                      </a:cubicBezTo>
                      <a:cubicBezTo>
                        <a:pt x="262050" y="349374"/>
                        <a:pt x="363946" y="247530"/>
                        <a:pt x="363946" y="122395"/>
                      </a:cubicBezTo>
                      <a:cubicBezTo>
                        <a:pt x="363946" y="-2740"/>
                        <a:pt x="350695" y="35394"/>
                        <a:pt x="328077" y="228"/>
                      </a:cubicBezTo>
                      <a:close/>
                    </a:path>
                  </a:pathLst>
                </a:custGeom>
                <a:solidFill>
                  <a:schemeClr val="accent2">
                    <a:lumMod val="75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9">
                  <a:extLst>
                    <a:ext uri="{FF2B5EF4-FFF2-40B4-BE49-F238E27FC236}">
                      <a16:creationId xmlns:a16="http://schemas.microsoft.com/office/drawing/2014/main" id="{159993B8-0CAC-9315-430C-7F5855B379AA}"/>
                    </a:ext>
                  </a:extLst>
                </p:cNvPr>
                <p:cNvSpPr/>
                <p:nvPr/>
              </p:nvSpPr>
              <p:spPr>
                <a:xfrm>
                  <a:off x="2197900" y="8185983"/>
                  <a:ext cx="340870" cy="267732"/>
                </a:xfrm>
                <a:custGeom>
                  <a:avLst/>
                  <a:gdLst>
                    <a:gd name="connsiteX0" fmla="*/ 165409 w 340870"/>
                    <a:gd name="connsiteY0" fmla="*/ 144773 h 267732"/>
                    <a:gd name="connsiteX1" fmla="*/ 242630 w 340870"/>
                    <a:gd name="connsiteY1" fmla="*/ 132671 h 267732"/>
                    <a:gd name="connsiteX2" fmla="*/ 293578 w 340870"/>
                    <a:gd name="connsiteY2" fmla="*/ 126734 h 267732"/>
                    <a:gd name="connsiteX3" fmla="*/ 305687 w 340870"/>
                    <a:gd name="connsiteY3" fmla="*/ 121482 h 267732"/>
                    <a:gd name="connsiteX4" fmla="*/ 314826 w 340870"/>
                    <a:gd name="connsiteY4" fmla="*/ 113946 h 267732"/>
                    <a:gd name="connsiteX5" fmla="*/ 327163 w 340870"/>
                    <a:gd name="connsiteY5" fmla="*/ 96135 h 267732"/>
                    <a:gd name="connsiteX6" fmla="*/ 338129 w 340870"/>
                    <a:gd name="connsiteY6" fmla="*/ 69190 h 267732"/>
                    <a:gd name="connsiteX7" fmla="*/ 340871 w 340870"/>
                    <a:gd name="connsiteY7" fmla="*/ 43615 h 267732"/>
                    <a:gd name="connsiteX8" fmla="*/ 339500 w 340870"/>
                    <a:gd name="connsiteY8" fmla="*/ 29685 h 267732"/>
                    <a:gd name="connsiteX9" fmla="*/ 227323 w 340870"/>
                    <a:gd name="connsiteY9" fmla="*/ 0 h 267732"/>
                    <a:gd name="connsiteX10" fmla="*/ 0 w 340870"/>
                    <a:gd name="connsiteY10" fmla="*/ 226979 h 267732"/>
                    <a:gd name="connsiteX11" fmla="*/ 165866 w 340870"/>
                    <a:gd name="connsiteY11" fmla="*/ 145002 h 2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870" h="267732">
                      <a:moveTo>
                        <a:pt x="165409" y="144773"/>
                      </a:moveTo>
                      <a:cubicBezTo>
                        <a:pt x="191683" y="143403"/>
                        <a:pt x="216357" y="134269"/>
                        <a:pt x="242630" y="132671"/>
                      </a:cubicBezTo>
                      <a:cubicBezTo>
                        <a:pt x="259537" y="131529"/>
                        <a:pt x="276900" y="130616"/>
                        <a:pt x="293578" y="126734"/>
                      </a:cubicBezTo>
                      <a:cubicBezTo>
                        <a:pt x="297691" y="125135"/>
                        <a:pt x="301803" y="123537"/>
                        <a:pt x="305687" y="121482"/>
                      </a:cubicBezTo>
                      <a:cubicBezTo>
                        <a:pt x="308886" y="119198"/>
                        <a:pt x="311856" y="116686"/>
                        <a:pt x="314826" y="113946"/>
                      </a:cubicBezTo>
                      <a:cubicBezTo>
                        <a:pt x="319395" y="108466"/>
                        <a:pt x="323507" y="102300"/>
                        <a:pt x="327163" y="96135"/>
                      </a:cubicBezTo>
                      <a:cubicBezTo>
                        <a:pt x="331504" y="87458"/>
                        <a:pt x="335388" y="78552"/>
                        <a:pt x="338129" y="69190"/>
                      </a:cubicBezTo>
                      <a:cubicBezTo>
                        <a:pt x="339728" y="60741"/>
                        <a:pt x="340642" y="52064"/>
                        <a:pt x="340871" y="43615"/>
                      </a:cubicBezTo>
                      <a:cubicBezTo>
                        <a:pt x="340642" y="38819"/>
                        <a:pt x="340185" y="34252"/>
                        <a:pt x="339500" y="29685"/>
                      </a:cubicBezTo>
                      <a:cubicBezTo>
                        <a:pt x="306372" y="10961"/>
                        <a:pt x="267990" y="0"/>
                        <a:pt x="227323" y="0"/>
                      </a:cubicBezTo>
                      <a:cubicBezTo>
                        <a:pt x="101896" y="0"/>
                        <a:pt x="0" y="101844"/>
                        <a:pt x="0" y="226979"/>
                      </a:cubicBezTo>
                      <a:cubicBezTo>
                        <a:pt x="0" y="352114"/>
                        <a:pt x="77907" y="149569"/>
                        <a:pt x="165866" y="145002"/>
                      </a:cubicBezTo>
                      <a:close/>
                    </a:path>
                  </a:pathLst>
                </a:custGeom>
                <a:solidFill>
                  <a:schemeClr val="accent2">
                    <a:lumMod val="75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1" name="Graphic 34">
                  <a:extLst>
                    <a:ext uri="{FF2B5EF4-FFF2-40B4-BE49-F238E27FC236}">
                      <a16:creationId xmlns:a16="http://schemas.microsoft.com/office/drawing/2014/main" id="{8144A3D9-E578-CA76-38FC-6E0625D9406B}"/>
                    </a:ext>
                  </a:extLst>
                </p:cNvPr>
                <p:cNvGrpSpPr/>
                <p:nvPr/>
              </p:nvGrpSpPr>
              <p:grpSpPr>
                <a:xfrm>
                  <a:off x="2200413" y="8195103"/>
                  <a:ext cx="234443" cy="224024"/>
                  <a:chOff x="2200413" y="8195103"/>
                  <a:chExt cx="234443" cy="224024"/>
                </a:xfrm>
                <a:solidFill>
                  <a:srgbClr val="FFFFFF"/>
                </a:solidFill>
              </p:grpSpPr>
              <p:sp>
                <p:nvSpPr>
                  <p:cNvPr id="82" name="Freeform 81">
                    <a:extLst>
                      <a:ext uri="{FF2B5EF4-FFF2-40B4-BE49-F238E27FC236}">
                        <a16:creationId xmlns:a16="http://schemas.microsoft.com/office/drawing/2014/main" id="{A6C887E1-9B9F-D0D5-6AD6-63E9E32ADBF4}"/>
                      </a:ext>
                    </a:extLst>
                  </p:cNvPr>
                  <p:cNvSpPr/>
                  <p:nvPr/>
                </p:nvSpPr>
                <p:spPr>
                  <a:xfrm>
                    <a:off x="2200413" y="8205339"/>
                    <a:ext cx="184877" cy="213788"/>
                  </a:xfrm>
                  <a:custGeom>
                    <a:avLst/>
                    <a:gdLst>
                      <a:gd name="connsiteX0" fmla="*/ 171121 w 184877"/>
                      <a:gd name="connsiteY0" fmla="*/ 28597 h 213788"/>
                      <a:gd name="connsiteX1" fmla="*/ 111948 w 184877"/>
                      <a:gd name="connsiteY1" fmla="*/ 54172 h 213788"/>
                      <a:gd name="connsiteX2" fmla="*/ 59630 w 184877"/>
                      <a:gd name="connsiteY2" fmla="*/ 96645 h 213788"/>
                      <a:gd name="connsiteX3" fmla="*/ 20562 w 184877"/>
                      <a:gd name="connsiteY3" fmla="*/ 151678 h 213788"/>
                      <a:gd name="connsiteX4" fmla="*/ 0 w 184877"/>
                      <a:gd name="connsiteY4" fmla="*/ 213789 h 213788"/>
                      <a:gd name="connsiteX5" fmla="*/ 13708 w 184877"/>
                      <a:gd name="connsiteY5" fmla="*/ 150079 h 213788"/>
                      <a:gd name="connsiteX6" fmla="*/ 48663 w 184877"/>
                      <a:gd name="connsiteY6" fmla="*/ 88882 h 213788"/>
                      <a:gd name="connsiteX7" fmla="*/ 101667 w 184877"/>
                      <a:gd name="connsiteY7" fmla="*/ 37046 h 213788"/>
                      <a:gd name="connsiteX8" fmla="*/ 167008 w 184877"/>
                      <a:gd name="connsiteY8" fmla="*/ 1196 h 213788"/>
                      <a:gd name="connsiteX9" fmla="*/ 167008 w 184877"/>
                      <a:gd name="connsiteY9" fmla="*/ 1196 h 213788"/>
                      <a:gd name="connsiteX10" fmla="*/ 184600 w 184877"/>
                      <a:gd name="connsiteY10" fmla="*/ 8959 h 213788"/>
                      <a:gd name="connsiteX11" fmla="*/ 172492 w 184877"/>
                      <a:gd name="connsiteY11" fmla="*/ 28141 h 213788"/>
                      <a:gd name="connsiteX12" fmla="*/ 170664 w 184877"/>
                      <a:gd name="connsiteY12" fmla="*/ 28826 h 2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77" h="213788">
                        <a:moveTo>
                          <a:pt x="171121" y="28597"/>
                        </a:moveTo>
                        <a:cubicBezTo>
                          <a:pt x="151016" y="34078"/>
                          <a:pt x="130911" y="42527"/>
                          <a:pt x="111948" y="54172"/>
                        </a:cubicBezTo>
                        <a:cubicBezTo>
                          <a:pt x="92985" y="65590"/>
                          <a:pt x="75165" y="79976"/>
                          <a:pt x="59630" y="96645"/>
                        </a:cubicBezTo>
                        <a:cubicBezTo>
                          <a:pt x="44094" y="113087"/>
                          <a:pt x="30843" y="131811"/>
                          <a:pt x="20562" y="151678"/>
                        </a:cubicBezTo>
                        <a:cubicBezTo>
                          <a:pt x="10509" y="171544"/>
                          <a:pt x="3427" y="192552"/>
                          <a:pt x="0" y="213789"/>
                        </a:cubicBezTo>
                        <a:cubicBezTo>
                          <a:pt x="914" y="193009"/>
                          <a:pt x="5483" y="171316"/>
                          <a:pt x="13708" y="150079"/>
                        </a:cubicBezTo>
                        <a:cubicBezTo>
                          <a:pt x="21933" y="128843"/>
                          <a:pt x="33813" y="108063"/>
                          <a:pt x="48663" y="88882"/>
                        </a:cubicBezTo>
                        <a:cubicBezTo>
                          <a:pt x="63513" y="69700"/>
                          <a:pt x="81562" y="52117"/>
                          <a:pt x="101667" y="37046"/>
                        </a:cubicBezTo>
                        <a:cubicBezTo>
                          <a:pt x="121772" y="22204"/>
                          <a:pt x="143933" y="9873"/>
                          <a:pt x="167008" y="1196"/>
                        </a:cubicBezTo>
                        <a:lnTo>
                          <a:pt x="167008" y="1196"/>
                        </a:lnTo>
                        <a:cubicBezTo>
                          <a:pt x="175233" y="-2001"/>
                          <a:pt x="183229" y="1424"/>
                          <a:pt x="184600" y="8959"/>
                        </a:cubicBezTo>
                        <a:cubicBezTo>
                          <a:pt x="186199" y="16495"/>
                          <a:pt x="180716" y="24944"/>
                          <a:pt x="172492" y="28141"/>
                        </a:cubicBezTo>
                        <a:cubicBezTo>
                          <a:pt x="171806" y="28141"/>
                          <a:pt x="171349" y="28597"/>
                          <a:pt x="170664" y="28826"/>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82">
                    <a:extLst>
                      <a:ext uri="{FF2B5EF4-FFF2-40B4-BE49-F238E27FC236}">
                        <a16:creationId xmlns:a16="http://schemas.microsoft.com/office/drawing/2014/main" id="{581E8B34-238D-8FBA-C1DD-5D85D1851BC6}"/>
                      </a:ext>
                    </a:extLst>
                  </p:cNvPr>
                  <p:cNvSpPr/>
                  <p:nvPr/>
                </p:nvSpPr>
                <p:spPr>
                  <a:xfrm>
                    <a:off x="2393657" y="8195103"/>
                    <a:ext cx="41199" cy="26744"/>
                  </a:xfrm>
                  <a:custGeom>
                    <a:avLst/>
                    <a:gdLst>
                      <a:gd name="connsiteX0" fmla="*/ 19458 w 41199"/>
                      <a:gd name="connsiteY0" fmla="*/ 26502 h 26744"/>
                      <a:gd name="connsiteX1" fmla="*/ 38 w 41199"/>
                      <a:gd name="connsiteY1" fmla="*/ 15998 h 26744"/>
                      <a:gd name="connsiteX2" fmla="*/ 21742 w 41199"/>
                      <a:gd name="connsiteY2" fmla="*/ 242 h 26744"/>
                      <a:gd name="connsiteX3" fmla="*/ 41162 w 41199"/>
                      <a:gd name="connsiteY3" fmla="*/ 10746 h 26744"/>
                      <a:gd name="connsiteX4" fmla="*/ 19458 w 41199"/>
                      <a:gd name="connsiteY4" fmla="*/ 26502 h 2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9" h="26744">
                        <a:moveTo>
                          <a:pt x="19458" y="26502"/>
                        </a:moveTo>
                        <a:cubicBezTo>
                          <a:pt x="8034" y="27872"/>
                          <a:pt x="-647" y="23305"/>
                          <a:pt x="38" y="15998"/>
                        </a:cubicBezTo>
                        <a:cubicBezTo>
                          <a:pt x="723" y="8691"/>
                          <a:pt x="10547" y="1841"/>
                          <a:pt x="21742" y="242"/>
                        </a:cubicBezTo>
                        <a:cubicBezTo>
                          <a:pt x="33165" y="-1128"/>
                          <a:pt x="41847" y="3439"/>
                          <a:pt x="41162" y="10746"/>
                        </a:cubicBezTo>
                        <a:cubicBezTo>
                          <a:pt x="40476" y="18053"/>
                          <a:pt x="30652" y="24904"/>
                          <a:pt x="19458" y="2650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84" name="Graphic 34">
                <a:extLst>
                  <a:ext uri="{FF2B5EF4-FFF2-40B4-BE49-F238E27FC236}">
                    <a16:creationId xmlns:a16="http://schemas.microsoft.com/office/drawing/2014/main" id="{CACF2BA7-F8DA-703A-FD5F-245261DE3128}"/>
                  </a:ext>
                </a:extLst>
              </p:cNvPr>
              <p:cNvGrpSpPr/>
              <p:nvPr/>
            </p:nvGrpSpPr>
            <p:grpSpPr>
              <a:xfrm>
                <a:off x="2007188" y="8025473"/>
                <a:ext cx="275804" cy="361068"/>
                <a:chOff x="2007188" y="8025473"/>
                <a:chExt cx="275804" cy="361068"/>
              </a:xfrm>
              <a:solidFill>
                <a:srgbClr val="FFFFFF"/>
              </a:solidFill>
            </p:grpSpPr>
            <p:sp>
              <p:nvSpPr>
                <p:cNvPr id="85" name="Freeform 84">
                  <a:extLst>
                    <a:ext uri="{FF2B5EF4-FFF2-40B4-BE49-F238E27FC236}">
                      <a16:creationId xmlns:a16="http://schemas.microsoft.com/office/drawing/2014/main" id="{32424E4D-EEEC-5D42-052C-64D2A63E7D8D}"/>
                    </a:ext>
                  </a:extLst>
                </p:cNvPr>
                <p:cNvSpPr/>
                <p:nvPr/>
              </p:nvSpPr>
              <p:spPr>
                <a:xfrm>
                  <a:off x="2106868" y="8025473"/>
                  <a:ext cx="176124" cy="128649"/>
                </a:xfrm>
                <a:custGeom>
                  <a:avLst/>
                  <a:gdLst>
                    <a:gd name="connsiteX0" fmla="*/ 108395 w 176124"/>
                    <a:gd name="connsiteY0" fmla="*/ 94060 h 128649"/>
                    <a:gd name="connsiteX1" fmla="*/ 2387 w 176124"/>
                    <a:gd name="connsiteY1" fmla="*/ 121462 h 128649"/>
                    <a:gd name="connsiteX2" fmla="*/ 67729 w 176124"/>
                    <a:gd name="connsiteY2" fmla="*/ 34689 h 128649"/>
                    <a:gd name="connsiteX3" fmla="*/ 173737 w 176124"/>
                    <a:gd name="connsiteY3" fmla="*/ 7288 h 128649"/>
                    <a:gd name="connsiteX4" fmla="*/ 108395 w 176124"/>
                    <a:gd name="connsiteY4" fmla="*/ 94060 h 12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4" h="128649">
                      <a:moveTo>
                        <a:pt x="108395" y="94060"/>
                      </a:moveTo>
                      <a:cubicBezTo>
                        <a:pt x="61103" y="125572"/>
                        <a:pt x="13582" y="137675"/>
                        <a:pt x="2387" y="121462"/>
                      </a:cubicBezTo>
                      <a:cubicBezTo>
                        <a:pt x="-8807" y="105021"/>
                        <a:pt x="20436" y="66202"/>
                        <a:pt x="67729" y="34689"/>
                      </a:cubicBezTo>
                      <a:cubicBezTo>
                        <a:pt x="115021" y="3177"/>
                        <a:pt x="162542" y="-9154"/>
                        <a:pt x="173737" y="7288"/>
                      </a:cubicBezTo>
                      <a:cubicBezTo>
                        <a:pt x="184931" y="23729"/>
                        <a:pt x="155688" y="62548"/>
                        <a:pt x="108395" y="94060"/>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85">
                  <a:extLst>
                    <a:ext uri="{FF2B5EF4-FFF2-40B4-BE49-F238E27FC236}">
                      <a16:creationId xmlns:a16="http://schemas.microsoft.com/office/drawing/2014/main" id="{7394363A-213E-2FB5-332A-D4E71E41CC2A}"/>
                    </a:ext>
                  </a:extLst>
                </p:cNvPr>
                <p:cNvSpPr/>
                <p:nvPr/>
              </p:nvSpPr>
              <p:spPr>
                <a:xfrm>
                  <a:off x="2031444" y="8186365"/>
                  <a:ext cx="60352" cy="85324"/>
                </a:xfrm>
                <a:custGeom>
                  <a:avLst/>
                  <a:gdLst>
                    <a:gd name="connsiteX0" fmla="*/ 44912 w 60352"/>
                    <a:gd name="connsiteY0" fmla="*/ 51682 h 85324"/>
                    <a:gd name="connsiteX1" fmla="*/ 3788 w 60352"/>
                    <a:gd name="connsiteY1" fmla="*/ 84336 h 85324"/>
                    <a:gd name="connsiteX2" fmla="*/ 15440 w 60352"/>
                    <a:gd name="connsiteY2" fmla="*/ 33643 h 85324"/>
                    <a:gd name="connsiteX3" fmla="*/ 56564 w 60352"/>
                    <a:gd name="connsiteY3" fmla="*/ 989 h 85324"/>
                    <a:gd name="connsiteX4" fmla="*/ 44912 w 60352"/>
                    <a:gd name="connsiteY4" fmla="*/ 51682 h 8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2" h="85324">
                      <a:moveTo>
                        <a:pt x="44912" y="51682"/>
                      </a:moveTo>
                      <a:cubicBezTo>
                        <a:pt x="30290" y="74745"/>
                        <a:pt x="12013" y="89360"/>
                        <a:pt x="3788" y="84336"/>
                      </a:cubicBezTo>
                      <a:cubicBezTo>
                        <a:pt x="-4208" y="79312"/>
                        <a:pt x="818" y="56706"/>
                        <a:pt x="15440" y="33643"/>
                      </a:cubicBezTo>
                      <a:cubicBezTo>
                        <a:pt x="30062" y="10579"/>
                        <a:pt x="48339" y="-4035"/>
                        <a:pt x="56564" y="989"/>
                      </a:cubicBezTo>
                      <a:cubicBezTo>
                        <a:pt x="64560" y="6012"/>
                        <a:pt x="59534" y="28847"/>
                        <a:pt x="44912" y="5168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86">
                  <a:extLst>
                    <a:ext uri="{FF2B5EF4-FFF2-40B4-BE49-F238E27FC236}">
                      <a16:creationId xmlns:a16="http://schemas.microsoft.com/office/drawing/2014/main" id="{EA0A3E14-E81B-4104-27F7-8E9882121DBF}"/>
                    </a:ext>
                  </a:extLst>
                </p:cNvPr>
                <p:cNvSpPr/>
                <p:nvPr/>
              </p:nvSpPr>
              <p:spPr>
                <a:xfrm>
                  <a:off x="2007188" y="8322240"/>
                  <a:ext cx="25475" cy="64301"/>
                </a:xfrm>
                <a:custGeom>
                  <a:avLst/>
                  <a:gdLst>
                    <a:gd name="connsiteX0" fmla="*/ 23932 w 25475"/>
                    <a:gd name="connsiteY0" fmla="*/ 34092 h 64301"/>
                    <a:gd name="connsiteX1" fmla="*/ 6798 w 25475"/>
                    <a:gd name="connsiteY1" fmla="*/ 64234 h 64301"/>
                    <a:gd name="connsiteX2" fmla="*/ 1543 w 25475"/>
                    <a:gd name="connsiteY2" fmla="*/ 30210 h 64301"/>
                    <a:gd name="connsiteX3" fmla="*/ 18678 w 25475"/>
                    <a:gd name="connsiteY3" fmla="*/ 68 h 64301"/>
                    <a:gd name="connsiteX4" fmla="*/ 23932 w 25475"/>
                    <a:gd name="connsiteY4" fmla="*/ 34092 h 6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5" h="64301">
                      <a:moveTo>
                        <a:pt x="23932" y="34092"/>
                      </a:moveTo>
                      <a:cubicBezTo>
                        <a:pt x="20734" y="51903"/>
                        <a:pt x="12966" y="65375"/>
                        <a:pt x="6798" y="64234"/>
                      </a:cubicBezTo>
                      <a:cubicBezTo>
                        <a:pt x="629" y="63092"/>
                        <a:pt x="-1884" y="48021"/>
                        <a:pt x="1543" y="30210"/>
                      </a:cubicBezTo>
                      <a:cubicBezTo>
                        <a:pt x="4741" y="12398"/>
                        <a:pt x="12509" y="-1074"/>
                        <a:pt x="18678" y="68"/>
                      </a:cubicBezTo>
                      <a:cubicBezTo>
                        <a:pt x="24846" y="1209"/>
                        <a:pt x="27359" y="16280"/>
                        <a:pt x="23932" y="3409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21" name="Graphic 34">
              <a:extLst>
                <a:ext uri="{FF2B5EF4-FFF2-40B4-BE49-F238E27FC236}">
                  <a16:creationId xmlns:a16="http://schemas.microsoft.com/office/drawing/2014/main" id="{AB94CBA6-2550-C7B2-C76A-39CB57446CEF}"/>
                </a:ext>
              </a:extLst>
            </p:cNvPr>
            <p:cNvGrpSpPr/>
            <p:nvPr/>
          </p:nvGrpSpPr>
          <p:grpSpPr>
            <a:xfrm rot="10800000">
              <a:off x="2410659" y="2751014"/>
              <a:ext cx="32718" cy="157807"/>
              <a:chOff x="3590171" y="8677383"/>
              <a:chExt cx="37468" cy="178804"/>
            </a:xfrm>
          </p:grpSpPr>
          <p:sp>
            <p:nvSpPr>
              <p:cNvPr id="222" name="Freeform 221">
                <a:extLst>
                  <a:ext uri="{FF2B5EF4-FFF2-40B4-BE49-F238E27FC236}">
                    <a16:creationId xmlns:a16="http://schemas.microsoft.com/office/drawing/2014/main" id="{FB0DAB9E-8A39-F993-4FEB-22A548A0EA8E}"/>
                  </a:ext>
                </a:extLst>
              </p:cNvPr>
              <p:cNvSpPr/>
              <p:nvPr/>
            </p:nvSpPr>
            <p:spPr>
              <a:xfrm>
                <a:off x="3590171" y="8677383"/>
                <a:ext cx="37468" cy="178804"/>
              </a:xfrm>
              <a:custGeom>
                <a:avLst/>
                <a:gdLst>
                  <a:gd name="connsiteX0" fmla="*/ 13023 w 37468"/>
                  <a:gd name="connsiteY0" fmla="*/ 174466 h 178804"/>
                  <a:gd name="connsiteX1" fmla="*/ 18734 w 37468"/>
                  <a:gd name="connsiteY1" fmla="*/ 178805 h 178804"/>
                  <a:gd name="connsiteX2" fmla="*/ 24446 w 37468"/>
                  <a:gd name="connsiteY2" fmla="*/ 174466 h 178804"/>
                  <a:gd name="connsiteX3" fmla="*/ 37468 w 37468"/>
                  <a:gd name="connsiteY3" fmla="*/ 88150 h 178804"/>
                  <a:gd name="connsiteX4" fmla="*/ 24446 w 37468"/>
                  <a:gd name="connsiteY4" fmla="*/ 1834 h 178804"/>
                  <a:gd name="connsiteX5" fmla="*/ 18734 w 37468"/>
                  <a:gd name="connsiteY5" fmla="*/ 236 h 178804"/>
                  <a:gd name="connsiteX6" fmla="*/ 13023 w 37468"/>
                  <a:gd name="connsiteY6" fmla="*/ 1834 h 178804"/>
                  <a:gd name="connsiteX7" fmla="*/ 0 w 37468"/>
                  <a:gd name="connsiteY7" fmla="*/ 88150 h 178804"/>
                  <a:gd name="connsiteX8" fmla="*/ 13023 w 37468"/>
                  <a:gd name="connsiteY8" fmla="*/ 174466 h 17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8" h="178804">
                    <a:moveTo>
                      <a:pt x="13023" y="174466"/>
                    </a:moveTo>
                    <a:cubicBezTo>
                      <a:pt x="14850" y="177206"/>
                      <a:pt x="16678" y="178805"/>
                      <a:pt x="18734" y="178805"/>
                    </a:cubicBezTo>
                    <a:cubicBezTo>
                      <a:pt x="20790" y="178805"/>
                      <a:pt x="22618" y="177206"/>
                      <a:pt x="24446" y="174466"/>
                    </a:cubicBezTo>
                    <a:cubicBezTo>
                      <a:pt x="31985" y="162821"/>
                      <a:pt x="37468" y="128568"/>
                      <a:pt x="37468" y="88150"/>
                    </a:cubicBezTo>
                    <a:cubicBezTo>
                      <a:pt x="37468" y="47732"/>
                      <a:pt x="31985" y="13480"/>
                      <a:pt x="24446" y="1834"/>
                    </a:cubicBezTo>
                    <a:cubicBezTo>
                      <a:pt x="22618" y="-906"/>
                      <a:pt x="20790" y="236"/>
                      <a:pt x="18734" y="236"/>
                    </a:cubicBezTo>
                    <a:cubicBezTo>
                      <a:pt x="16678" y="236"/>
                      <a:pt x="14850" y="-906"/>
                      <a:pt x="13023" y="1834"/>
                    </a:cubicBezTo>
                    <a:cubicBezTo>
                      <a:pt x="5483" y="13480"/>
                      <a:pt x="0" y="47732"/>
                      <a:pt x="0" y="88150"/>
                    </a:cubicBezTo>
                    <a:cubicBezTo>
                      <a:pt x="0" y="128568"/>
                      <a:pt x="5483" y="162821"/>
                      <a:pt x="13023" y="174466"/>
                    </a:cubicBezTo>
                    <a:close/>
                  </a:path>
                </a:pathLst>
              </a:custGeom>
              <a:solidFill>
                <a:schemeClr val="accent1"/>
              </a:solidFill>
              <a:ln w="2742" cap="rnd">
                <a:solidFill>
                  <a:schemeClr val="accent1">
                    <a:lumMod val="75000"/>
                  </a:schemeClr>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3" name="Freeform 222">
                <a:extLst>
                  <a:ext uri="{FF2B5EF4-FFF2-40B4-BE49-F238E27FC236}">
                    <a16:creationId xmlns:a16="http://schemas.microsoft.com/office/drawing/2014/main" id="{E656168C-4BB7-5FC7-0C43-C6E4D4FE409B}"/>
                  </a:ext>
                </a:extLst>
              </p:cNvPr>
              <p:cNvSpPr/>
              <p:nvPr/>
            </p:nvSpPr>
            <p:spPr>
              <a:xfrm>
                <a:off x="3591769" y="8682744"/>
                <a:ext cx="13936" cy="167963"/>
              </a:xfrm>
              <a:custGeom>
                <a:avLst/>
                <a:gdLst>
                  <a:gd name="connsiteX0" fmla="*/ 9596 w 13936"/>
                  <a:gd name="connsiteY0" fmla="*/ 161113 h 167963"/>
                  <a:gd name="connsiteX1" fmla="*/ 0 w 13936"/>
                  <a:gd name="connsiteY1" fmla="*/ 82789 h 167963"/>
                  <a:gd name="connsiteX2" fmla="*/ 11195 w 13936"/>
                  <a:gd name="connsiteY2" fmla="*/ 1268 h 167963"/>
                  <a:gd name="connsiteX3" fmla="*/ 13936 w 13936"/>
                  <a:gd name="connsiteY3" fmla="*/ 3095 h 167963"/>
                  <a:gd name="connsiteX4" fmla="*/ 6169 w 13936"/>
                  <a:gd name="connsiteY4" fmla="*/ 84388 h 167963"/>
                  <a:gd name="connsiteX5" fmla="*/ 12566 w 13936"/>
                  <a:gd name="connsiteY5" fmla="*/ 167963 h 167963"/>
                  <a:gd name="connsiteX6" fmla="*/ 9596 w 13936"/>
                  <a:gd name="connsiteY6" fmla="*/ 161113 h 1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6" h="167963">
                    <a:moveTo>
                      <a:pt x="9596" y="161113"/>
                    </a:moveTo>
                    <a:cubicBezTo>
                      <a:pt x="4341" y="148554"/>
                      <a:pt x="0" y="120010"/>
                      <a:pt x="0" y="82789"/>
                    </a:cubicBezTo>
                    <a:cubicBezTo>
                      <a:pt x="0" y="45568"/>
                      <a:pt x="5483" y="12001"/>
                      <a:pt x="11195" y="1268"/>
                    </a:cubicBezTo>
                    <a:cubicBezTo>
                      <a:pt x="12109" y="-1015"/>
                      <a:pt x="13936" y="-102"/>
                      <a:pt x="13936" y="3095"/>
                    </a:cubicBezTo>
                    <a:cubicBezTo>
                      <a:pt x="13023" y="17253"/>
                      <a:pt x="6854" y="51049"/>
                      <a:pt x="6169" y="84388"/>
                    </a:cubicBezTo>
                    <a:cubicBezTo>
                      <a:pt x="5255" y="126404"/>
                      <a:pt x="12566" y="167963"/>
                      <a:pt x="12566" y="167963"/>
                    </a:cubicBezTo>
                    <a:cubicBezTo>
                      <a:pt x="12566" y="167963"/>
                      <a:pt x="10281" y="162711"/>
                      <a:pt x="9596" y="161113"/>
                    </a:cubicBezTo>
                    <a:close/>
                  </a:path>
                </a:pathLst>
              </a:custGeom>
              <a:solidFill>
                <a:schemeClr val="accent1">
                  <a:lumMod val="40000"/>
                  <a:lumOff val="6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1" name="Freeform 230">
              <a:extLst>
                <a:ext uri="{FF2B5EF4-FFF2-40B4-BE49-F238E27FC236}">
                  <a16:creationId xmlns:a16="http://schemas.microsoft.com/office/drawing/2014/main" id="{8DB24CEF-34DF-11CA-AA1C-04948269AA28}"/>
                </a:ext>
              </a:extLst>
            </p:cNvPr>
            <p:cNvSpPr/>
            <p:nvPr/>
          </p:nvSpPr>
          <p:spPr>
            <a:xfrm rot="10800000">
              <a:off x="2393902" y="2917279"/>
              <a:ext cx="66632" cy="67715"/>
            </a:xfrm>
            <a:custGeom>
              <a:avLst/>
              <a:gdLst>
                <a:gd name="connsiteX0" fmla="*/ 11195 w 76307"/>
                <a:gd name="connsiteY0" fmla="*/ 65536 h 76725"/>
                <a:gd name="connsiteX1" fmla="*/ 38154 w 76307"/>
                <a:gd name="connsiteY1" fmla="*/ 76725 h 76725"/>
                <a:gd name="connsiteX2" fmla="*/ 65113 w 76307"/>
                <a:gd name="connsiteY2" fmla="*/ 65536 h 76725"/>
                <a:gd name="connsiteX3" fmla="*/ 76308 w 76307"/>
                <a:gd name="connsiteY3" fmla="*/ 38363 h 76725"/>
                <a:gd name="connsiteX4" fmla="*/ 65113 w 76307"/>
                <a:gd name="connsiteY4" fmla="*/ 11189 h 76725"/>
                <a:gd name="connsiteX5" fmla="*/ 38154 w 76307"/>
                <a:gd name="connsiteY5" fmla="*/ 0 h 76725"/>
                <a:gd name="connsiteX6" fmla="*/ 11195 w 76307"/>
                <a:gd name="connsiteY6" fmla="*/ 11189 h 76725"/>
                <a:gd name="connsiteX7" fmla="*/ 0 w 76307"/>
                <a:gd name="connsiteY7" fmla="*/ 38363 h 76725"/>
                <a:gd name="connsiteX8" fmla="*/ 11195 w 76307"/>
                <a:gd name="connsiteY8" fmla="*/ 65536 h 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07" h="76725">
                  <a:moveTo>
                    <a:pt x="11195" y="65536"/>
                  </a:moveTo>
                  <a:cubicBezTo>
                    <a:pt x="18049" y="72387"/>
                    <a:pt x="27644" y="76725"/>
                    <a:pt x="38154" y="76725"/>
                  </a:cubicBezTo>
                  <a:cubicBezTo>
                    <a:pt x="48663" y="76725"/>
                    <a:pt x="58259" y="72387"/>
                    <a:pt x="65113" y="65536"/>
                  </a:cubicBezTo>
                  <a:cubicBezTo>
                    <a:pt x="71967" y="58457"/>
                    <a:pt x="76308" y="48867"/>
                    <a:pt x="76308" y="38363"/>
                  </a:cubicBezTo>
                  <a:cubicBezTo>
                    <a:pt x="76308" y="27859"/>
                    <a:pt x="71967" y="18040"/>
                    <a:pt x="65113" y="11189"/>
                  </a:cubicBezTo>
                  <a:cubicBezTo>
                    <a:pt x="58259" y="4339"/>
                    <a:pt x="48663" y="0"/>
                    <a:pt x="38154" y="0"/>
                  </a:cubicBezTo>
                  <a:cubicBezTo>
                    <a:pt x="27644" y="0"/>
                    <a:pt x="18049" y="4339"/>
                    <a:pt x="11195" y="11189"/>
                  </a:cubicBezTo>
                  <a:cubicBezTo>
                    <a:pt x="4341" y="18268"/>
                    <a:pt x="0" y="27859"/>
                    <a:pt x="0" y="38363"/>
                  </a:cubicBezTo>
                  <a:cubicBezTo>
                    <a:pt x="0" y="48867"/>
                    <a:pt x="4341" y="58686"/>
                    <a:pt x="11195" y="65536"/>
                  </a:cubicBezTo>
                  <a:close/>
                </a:path>
              </a:pathLst>
            </a:custGeom>
            <a:solidFill>
              <a:schemeClr val="accent6">
                <a:lumMod val="75000"/>
                <a:lumOff val="25000"/>
              </a:schemeClr>
            </a:solidFill>
            <a:ln w="2742" cap="rnd">
              <a:solidFill>
                <a:schemeClr val="accent2">
                  <a:lumMod val="75000"/>
                </a:schemeClr>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Freeform 231">
              <a:extLst>
                <a:ext uri="{FF2B5EF4-FFF2-40B4-BE49-F238E27FC236}">
                  <a16:creationId xmlns:a16="http://schemas.microsoft.com/office/drawing/2014/main" id="{58565BCF-9896-FDF8-89E4-0D50B8968CD0}"/>
                </a:ext>
              </a:extLst>
            </p:cNvPr>
            <p:cNvSpPr/>
            <p:nvPr/>
          </p:nvSpPr>
          <p:spPr>
            <a:xfrm rot="10800000">
              <a:off x="2393902" y="2996280"/>
              <a:ext cx="66632" cy="67715"/>
            </a:xfrm>
            <a:custGeom>
              <a:avLst/>
              <a:gdLst>
                <a:gd name="connsiteX0" fmla="*/ 11195 w 76307"/>
                <a:gd name="connsiteY0" fmla="*/ 65536 h 76725"/>
                <a:gd name="connsiteX1" fmla="*/ 38154 w 76307"/>
                <a:gd name="connsiteY1" fmla="*/ 76725 h 76725"/>
                <a:gd name="connsiteX2" fmla="*/ 65113 w 76307"/>
                <a:gd name="connsiteY2" fmla="*/ 65536 h 76725"/>
                <a:gd name="connsiteX3" fmla="*/ 76308 w 76307"/>
                <a:gd name="connsiteY3" fmla="*/ 38363 h 76725"/>
                <a:gd name="connsiteX4" fmla="*/ 65113 w 76307"/>
                <a:gd name="connsiteY4" fmla="*/ 11189 h 76725"/>
                <a:gd name="connsiteX5" fmla="*/ 38154 w 76307"/>
                <a:gd name="connsiteY5" fmla="*/ 0 h 76725"/>
                <a:gd name="connsiteX6" fmla="*/ 11195 w 76307"/>
                <a:gd name="connsiteY6" fmla="*/ 11189 h 76725"/>
                <a:gd name="connsiteX7" fmla="*/ 0 w 76307"/>
                <a:gd name="connsiteY7" fmla="*/ 38363 h 76725"/>
                <a:gd name="connsiteX8" fmla="*/ 11195 w 76307"/>
                <a:gd name="connsiteY8" fmla="*/ 65536 h 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07" h="76725">
                  <a:moveTo>
                    <a:pt x="11195" y="65536"/>
                  </a:moveTo>
                  <a:cubicBezTo>
                    <a:pt x="18049" y="72387"/>
                    <a:pt x="27644" y="76725"/>
                    <a:pt x="38154" y="76725"/>
                  </a:cubicBezTo>
                  <a:cubicBezTo>
                    <a:pt x="48663" y="76725"/>
                    <a:pt x="58259" y="72387"/>
                    <a:pt x="65113" y="65536"/>
                  </a:cubicBezTo>
                  <a:cubicBezTo>
                    <a:pt x="71967" y="58457"/>
                    <a:pt x="76308" y="48867"/>
                    <a:pt x="76308" y="38363"/>
                  </a:cubicBezTo>
                  <a:cubicBezTo>
                    <a:pt x="76308" y="27859"/>
                    <a:pt x="71967" y="18040"/>
                    <a:pt x="65113" y="11189"/>
                  </a:cubicBezTo>
                  <a:cubicBezTo>
                    <a:pt x="58259" y="4339"/>
                    <a:pt x="48663" y="0"/>
                    <a:pt x="38154" y="0"/>
                  </a:cubicBezTo>
                  <a:cubicBezTo>
                    <a:pt x="27644" y="0"/>
                    <a:pt x="18049" y="4339"/>
                    <a:pt x="11195" y="11189"/>
                  </a:cubicBezTo>
                  <a:cubicBezTo>
                    <a:pt x="4341" y="18268"/>
                    <a:pt x="0" y="27859"/>
                    <a:pt x="0" y="38363"/>
                  </a:cubicBezTo>
                  <a:cubicBezTo>
                    <a:pt x="0" y="48867"/>
                    <a:pt x="4341" y="58686"/>
                    <a:pt x="11195" y="65536"/>
                  </a:cubicBezTo>
                  <a:close/>
                </a:path>
              </a:pathLst>
            </a:custGeom>
            <a:solidFill>
              <a:schemeClr val="accent5">
                <a:lumMod val="40000"/>
                <a:lumOff val="60000"/>
              </a:schemeClr>
            </a:solidFill>
            <a:ln w="2742" cap="rnd">
              <a:solidFill>
                <a:schemeClr val="accent5">
                  <a:lumMod val="60000"/>
                  <a:lumOff val="40000"/>
                </a:schemeClr>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Freeform 232">
              <a:extLst>
                <a:ext uri="{FF2B5EF4-FFF2-40B4-BE49-F238E27FC236}">
                  <a16:creationId xmlns:a16="http://schemas.microsoft.com/office/drawing/2014/main" id="{1887CF6B-9468-30E4-D0AF-431CED1EB4B3}"/>
                </a:ext>
              </a:extLst>
            </p:cNvPr>
            <p:cNvSpPr/>
            <p:nvPr/>
          </p:nvSpPr>
          <p:spPr>
            <a:xfrm rot="10800000">
              <a:off x="2397293" y="3086400"/>
              <a:ext cx="60049" cy="14631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2"/>
                </a:gs>
                <a:gs pos="48000">
                  <a:schemeClr val="accent2">
                    <a:lumMod val="75000"/>
                  </a:schemeClr>
                </a:gs>
                <a:gs pos="100000">
                  <a:schemeClr val="accent2"/>
                </a:gs>
              </a:gsLst>
              <a:path path="circle">
                <a:fillToRect l="100000" t="100000"/>
              </a:path>
            </a:gradFill>
            <a:ln w="2742" cap="rnd">
              <a:solidFill>
                <a:schemeClr val="accent2">
                  <a:lumMod val="75000"/>
                </a:schemeClr>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7" name="Freeform 356">
              <a:extLst>
                <a:ext uri="{FF2B5EF4-FFF2-40B4-BE49-F238E27FC236}">
                  <a16:creationId xmlns:a16="http://schemas.microsoft.com/office/drawing/2014/main" id="{2B26513F-235B-DF87-4600-84F83DE4F7DA}"/>
                </a:ext>
              </a:extLst>
            </p:cNvPr>
            <p:cNvSpPr/>
            <p:nvPr/>
          </p:nvSpPr>
          <p:spPr>
            <a:xfrm rot="10800000">
              <a:off x="2397293" y="3256966"/>
              <a:ext cx="60049" cy="14631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3">
                    <a:lumMod val="60000"/>
                    <a:lumOff val="40000"/>
                  </a:schemeClr>
                </a:gs>
                <a:gs pos="48000">
                  <a:schemeClr val="accent3">
                    <a:lumMod val="40000"/>
                    <a:lumOff val="60000"/>
                  </a:schemeClr>
                </a:gs>
                <a:gs pos="100000">
                  <a:schemeClr val="accent3">
                    <a:lumMod val="20000"/>
                    <a:lumOff val="80000"/>
                  </a:schemeClr>
                </a:gs>
              </a:gsLst>
              <a:path path="circle">
                <a:fillToRect l="100000" t="100000"/>
              </a:path>
            </a:gradFill>
            <a:ln w="2742" cap="rnd">
              <a:solidFill>
                <a:schemeClr val="accent4"/>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9" name="Freeform 358">
              <a:extLst>
                <a:ext uri="{FF2B5EF4-FFF2-40B4-BE49-F238E27FC236}">
                  <a16:creationId xmlns:a16="http://schemas.microsoft.com/office/drawing/2014/main" id="{E58E38D0-58F6-DFF7-ECC9-9C0B52EDE2F0}"/>
                </a:ext>
              </a:extLst>
            </p:cNvPr>
            <p:cNvSpPr/>
            <p:nvPr/>
          </p:nvSpPr>
          <p:spPr>
            <a:xfrm rot="10800000">
              <a:off x="2306200" y="3086400"/>
              <a:ext cx="60049" cy="14631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2"/>
                </a:gs>
                <a:gs pos="48000">
                  <a:schemeClr val="accent2">
                    <a:lumMod val="75000"/>
                  </a:schemeClr>
                </a:gs>
                <a:gs pos="100000">
                  <a:schemeClr val="accent2"/>
                </a:gs>
              </a:gsLst>
              <a:path path="circle">
                <a:fillToRect l="100000" t="100000"/>
              </a:path>
            </a:gradFill>
            <a:ln w="2742" cap="rnd">
              <a:solidFill>
                <a:schemeClr val="accent2">
                  <a:lumMod val="75000"/>
                </a:schemeClr>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0" name="Freeform 359">
              <a:extLst>
                <a:ext uri="{FF2B5EF4-FFF2-40B4-BE49-F238E27FC236}">
                  <a16:creationId xmlns:a16="http://schemas.microsoft.com/office/drawing/2014/main" id="{4727082B-08F5-4889-AA70-70BC0DB7169C}"/>
                </a:ext>
              </a:extLst>
            </p:cNvPr>
            <p:cNvSpPr/>
            <p:nvPr/>
          </p:nvSpPr>
          <p:spPr>
            <a:xfrm rot="10800000">
              <a:off x="2306200" y="3256966"/>
              <a:ext cx="60049" cy="14631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3">
                    <a:lumMod val="60000"/>
                    <a:lumOff val="40000"/>
                  </a:schemeClr>
                </a:gs>
                <a:gs pos="48000">
                  <a:schemeClr val="accent3">
                    <a:lumMod val="40000"/>
                    <a:lumOff val="60000"/>
                  </a:schemeClr>
                </a:gs>
                <a:gs pos="100000">
                  <a:schemeClr val="accent3">
                    <a:lumMod val="20000"/>
                    <a:lumOff val="80000"/>
                  </a:schemeClr>
                </a:gs>
              </a:gsLst>
              <a:path path="circle">
                <a:fillToRect l="100000" t="100000"/>
              </a:path>
            </a:gradFill>
            <a:ln w="2742" cap="rnd">
              <a:solidFill>
                <a:schemeClr val="accent4"/>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9" name="TextBox 368">
              <a:extLst>
                <a:ext uri="{FF2B5EF4-FFF2-40B4-BE49-F238E27FC236}">
                  <a16:creationId xmlns:a16="http://schemas.microsoft.com/office/drawing/2014/main" id="{39E47D94-3D3F-7314-952C-37175F29F2AE}"/>
                </a:ext>
              </a:extLst>
            </p:cNvPr>
            <p:cNvSpPr txBox="1"/>
            <p:nvPr/>
          </p:nvSpPr>
          <p:spPr>
            <a:xfrm>
              <a:off x="2462297" y="3097993"/>
              <a:ext cx="418945" cy="1364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Symbol" panose="05050102010706020507" pitchFamily="18" charset="2"/>
                </a:rPr>
                <a:t>a</a:t>
              </a:r>
              <a:r>
                <a:rPr kumimoji="0" lang="en-US" sz="1000" b="0" i="0" u="none" strike="noStrike" kern="0" cap="none" spc="0" normalizeH="0" baseline="0" noProof="0">
                  <a:ln>
                    <a:noFill/>
                  </a:ln>
                  <a:solidFill>
                    <a:sysClr val="windowText" lastClr="000000"/>
                  </a:solidFill>
                  <a:effectLst/>
                  <a:uLnTx/>
                  <a:uFillTx/>
                  <a:latin typeface="Montserrat" pitchFamily="2" charset="77"/>
                </a:rPr>
                <a:t>-CD19 </a:t>
              </a:r>
            </a:p>
          </p:txBody>
        </p:sp>
        <p:sp>
          <p:nvSpPr>
            <p:cNvPr id="370" name="TextBox 369">
              <a:extLst>
                <a:ext uri="{FF2B5EF4-FFF2-40B4-BE49-F238E27FC236}">
                  <a16:creationId xmlns:a16="http://schemas.microsoft.com/office/drawing/2014/main" id="{E12F1B9E-A79E-7605-9845-44FFFCE1BE67}"/>
                </a:ext>
              </a:extLst>
            </p:cNvPr>
            <p:cNvSpPr txBox="1"/>
            <p:nvPr/>
          </p:nvSpPr>
          <p:spPr>
            <a:xfrm>
              <a:off x="2462296" y="3264095"/>
              <a:ext cx="439059" cy="1364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Symbol" panose="05050102010706020507" pitchFamily="18" charset="2"/>
                </a:rPr>
                <a:t>a</a:t>
              </a:r>
              <a:r>
                <a:rPr kumimoji="0" lang="en-US" sz="1000" b="0" i="0" u="none" strike="noStrike" kern="0" cap="none" spc="0" normalizeH="0" baseline="0" noProof="0">
                  <a:ln>
                    <a:noFill/>
                  </a:ln>
                  <a:solidFill>
                    <a:sysClr val="windowText" lastClr="000000"/>
                  </a:solidFill>
                  <a:effectLst/>
                  <a:uLnTx/>
                  <a:uFillTx/>
                  <a:latin typeface="Montserrat" pitchFamily="2" charset="77"/>
                </a:rPr>
                <a:t>-BCMA</a:t>
              </a:r>
            </a:p>
          </p:txBody>
        </p:sp>
      </p:grpSp>
      <p:sp>
        <p:nvSpPr>
          <p:cNvPr id="10" name="Rectangle 9">
            <a:extLst>
              <a:ext uri="{FF2B5EF4-FFF2-40B4-BE49-F238E27FC236}">
                <a16:creationId xmlns:a16="http://schemas.microsoft.com/office/drawing/2014/main" id="{3EB5F2ED-F6F3-D429-6BE6-9EDDF9E514FE}"/>
              </a:ext>
            </a:extLst>
          </p:cNvPr>
          <p:cNvSpPr/>
          <p:nvPr/>
        </p:nvSpPr>
        <p:spPr>
          <a:xfrm>
            <a:off x="1588447" y="1613219"/>
            <a:ext cx="1612233" cy="693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93A1357-D4E9-C67C-6E06-A35D80C6756E}"/>
              </a:ext>
            </a:extLst>
          </p:cNvPr>
          <p:cNvSpPr>
            <a:spLocks noGrp="1"/>
          </p:cNvSpPr>
          <p:nvPr>
            <p:ph type="title"/>
          </p:nvPr>
        </p:nvSpPr>
        <p:spPr>
          <a:xfrm>
            <a:off x="430357" y="108395"/>
            <a:ext cx="11365199" cy="843892"/>
          </a:xfrm>
        </p:spPr>
        <p:txBody>
          <a:bodyPr>
            <a:noAutofit/>
          </a:bodyPr>
          <a:lstStyle/>
          <a:p>
            <a:pPr>
              <a:lnSpc>
                <a:spcPts val="3180"/>
              </a:lnSpc>
            </a:pPr>
            <a:r>
              <a:rPr lang="en-US" sz="2900" dirty="0">
                <a:solidFill>
                  <a:schemeClr val="tx2">
                    <a:lumMod val="75000"/>
                  </a:schemeClr>
                </a:solidFill>
                <a:latin typeface="Montserrat"/>
              </a:rPr>
              <a:t>AZD0120: </a:t>
            </a:r>
            <a:r>
              <a:rPr lang="en-US" sz="2900" dirty="0">
                <a:solidFill>
                  <a:schemeClr val="tx2">
                    <a:lumMod val="75000"/>
                  </a:schemeClr>
                </a:solidFill>
              </a:rPr>
              <a:t>A Novel BCMA/CD19 Dual CAR T With </a:t>
            </a:r>
            <a:br>
              <a:rPr lang="en-US" sz="2900" dirty="0">
                <a:solidFill>
                  <a:schemeClr val="tx2">
                    <a:lumMod val="75000"/>
                  </a:schemeClr>
                </a:solidFill>
              </a:rPr>
            </a:br>
            <a:r>
              <a:rPr lang="en-US" sz="2900" dirty="0">
                <a:solidFill>
                  <a:schemeClr val="tx2">
                    <a:lumMod val="75000"/>
                  </a:schemeClr>
                </a:solidFill>
              </a:rPr>
              <a:t>Next-Generation Manufacturing</a:t>
            </a:r>
          </a:p>
        </p:txBody>
      </p:sp>
      <p:sp>
        <p:nvSpPr>
          <p:cNvPr id="7" name="TextBox 6">
            <a:extLst>
              <a:ext uri="{FF2B5EF4-FFF2-40B4-BE49-F238E27FC236}">
                <a16:creationId xmlns:a16="http://schemas.microsoft.com/office/drawing/2014/main" id="{3A50E426-8792-FFD4-801A-573C7CF3A776}"/>
              </a:ext>
            </a:extLst>
          </p:cNvPr>
          <p:cNvSpPr txBox="1"/>
          <p:nvPr/>
        </p:nvSpPr>
        <p:spPr>
          <a:xfrm>
            <a:off x="513484" y="5973938"/>
            <a:ext cx="11098685" cy="307777"/>
          </a:xfrm>
          <a:prstGeom prst="rect">
            <a:avLst/>
          </a:prstGeom>
          <a:noFill/>
        </p:spPr>
        <p:txBody>
          <a:bodyPr wrap="square" lIns="0" rtlCol="0" anchor="b">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Montserrat" pitchFamily="2" charset="77"/>
              </a:rPr>
              <a:t>AZD0120 was formerly named GC012F, and next-generation manufacturing refers to the </a:t>
            </a:r>
            <a:r>
              <a:rPr kumimoji="0" lang="en-US" sz="700" b="0" i="0" u="none" strike="noStrike" kern="0" cap="none" spc="0" normalizeH="0" baseline="0" noProof="0" dirty="0" err="1">
                <a:ln>
                  <a:noFill/>
                </a:ln>
                <a:solidFill>
                  <a:srgbClr val="000000"/>
                </a:solidFill>
                <a:effectLst/>
                <a:uLnTx/>
                <a:uFillTx/>
                <a:latin typeface="Montserrat" pitchFamily="2" charset="77"/>
              </a:rPr>
              <a:t>FasTCAR</a:t>
            </a:r>
            <a:r>
              <a:rPr kumimoji="0" lang="en-US" sz="700" b="0" i="0" u="none" strike="noStrike" kern="0" cap="none" spc="0" normalizeH="0" baseline="0" noProof="0" dirty="0">
                <a:ln>
                  <a:noFill/>
                </a:ln>
                <a:solidFill>
                  <a:srgbClr val="000000"/>
                </a:solidFill>
                <a:effectLst/>
                <a:uLnTx/>
                <a:uFillTx/>
                <a:latin typeface="Montserrat" pitchFamily="2" charset="77"/>
              </a:rPr>
              <a:t> platform.</a:t>
            </a:r>
          </a:p>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Montserrat" pitchFamily="2" charset="77"/>
              </a:rPr>
              <a:t>BCMA, B-cell maturation antigen; CAR T, chimeric antigen receptor T-cell therapy; MM, multiple myeloma.</a:t>
            </a:r>
          </a:p>
        </p:txBody>
      </p:sp>
      <p:sp>
        <p:nvSpPr>
          <p:cNvPr id="14" name="Rounded Rectangle 13">
            <a:extLst>
              <a:ext uri="{FF2B5EF4-FFF2-40B4-BE49-F238E27FC236}">
                <a16:creationId xmlns:a16="http://schemas.microsoft.com/office/drawing/2014/main" id="{D4D4A7BB-A643-B056-256A-F8812DA5CD71}"/>
              </a:ext>
            </a:extLst>
          </p:cNvPr>
          <p:cNvSpPr/>
          <p:nvPr/>
        </p:nvSpPr>
        <p:spPr>
          <a:xfrm>
            <a:off x="4582082" y="1381990"/>
            <a:ext cx="7192692" cy="4380228"/>
          </a:xfrm>
          <a:prstGeom prst="roundRect">
            <a:avLst>
              <a:gd name="adj" fmla="val 1785"/>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tIns="91440" rIns="274320" bIns="18288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Montserrat" pitchFamily="2" charset="77"/>
              <a:ea typeface="+mn-ea"/>
              <a:cs typeface="+mn-cs"/>
            </a:endParaRPr>
          </a:p>
        </p:txBody>
      </p:sp>
      <p:sp>
        <p:nvSpPr>
          <p:cNvPr id="284" name="TextBox 283">
            <a:extLst>
              <a:ext uri="{FF2B5EF4-FFF2-40B4-BE49-F238E27FC236}">
                <a16:creationId xmlns:a16="http://schemas.microsoft.com/office/drawing/2014/main" id="{6EF91298-9A4B-F222-BEC6-3B431011ACC8}"/>
              </a:ext>
            </a:extLst>
          </p:cNvPr>
          <p:cNvSpPr txBox="1"/>
          <p:nvPr/>
        </p:nvSpPr>
        <p:spPr>
          <a:xfrm>
            <a:off x="682943" y="1964108"/>
            <a:ext cx="3581248"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9BBB59"/>
                </a:solidFill>
                <a:effectLst/>
                <a:uLnTx/>
                <a:uFillTx/>
                <a:latin typeface="Montserrat" pitchFamily="2" charset="77"/>
              </a:rPr>
              <a:t>BCMA/CD19 Dual CAR T</a:t>
            </a:r>
          </a:p>
        </p:txBody>
      </p:sp>
      <p:sp>
        <p:nvSpPr>
          <p:cNvPr id="352" name="TextBox 351">
            <a:extLst>
              <a:ext uri="{FF2B5EF4-FFF2-40B4-BE49-F238E27FC236}">
                <a16:creationId xmlns:a16="http://schemas.microsoft.com/office/drawing/2014/main" id="{A5F0848F-C83D-8448-6047-8047A9DD9B90}"/>
              </a:ext>
            </a:extLst>
          </p:cNvPr>
          <p:cNvSpPr txBox="1"/>
          <p:nvPr/>
        </p:nvSpPr>
        <p:spPr>
          <a:xfrm>
            <a:off x="1427050" y="4102741"/>
            <a:ext cx="977740"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Montserrat" pitchFamily="2" charset="77"/>
              </a:rPr>
              <a:t>CD19 (low expression)</a:t>
            </a:r>
          </a:p>
        </p:txBody>
      </p:sp>
      <p:grpSp>
        <p:nvGrpSpPr>
          <p:cNvPr id="355" name="Group 354">
            <a:extLst>
              <a:ext uri="{FF2B5EF4-FFF2-40B4-BE49-F238E27FC236}">
                <a16:creationId xmlns:a16="http://schemas.microsoft.com/office/drawing/2014/main" id="{3E67210D-87BA-B26D-76C2-F2373AF819C3}"/>
              </a:ext>
            </a:extLst>
          </p:cNvPr>
          <p:cNvGrpSpPr/>
          <p:nvPr/>
        </p:nvGrpSpPr>
        <p:grpSpPr>
          <a:xfrm>
            <a:off x="3258084" y="3850579"/>
            <a:ext cx="969240" cy="1455416"/>
            <a:chOff x="4610201" y="2738900"/>
            <a:chExt cx="1017463" cy="1511641"/>
          </a:xfrm>
        </p:grpSpPr>
        <p:grpSp>
          <p:nvGrpSpPr>
            <p:cNvPr id="340" name="Group 339">
              <a:extLst>
                <a:ext uri="{FF2B5EF4-FFF2-40B4-BE49-F238E27FC236}">
                  <a16:creationId xmlns:a16="http://schemas.microsoft.com/office/drawing/2014/main" id="{08172D6B-0A00-5562-7289-C33CD6FE9DEB}"/>
                </a:ext>
              </a:extLst>
            </p:cNvPr>
            <p:cNvGrpSpPr/>
            <p:nvPr/>
          </p:nvGrpSpPr>
          <p:grpSpPr>
            <a:xfrm>
              <a:off x="4765130" y="2738900"/>
              <a:ext cx="258324" cy="595451"/>
              <a:chOff x="898264" y="2738900"/>
              <a:chExt cx="258324" cy="595451"/>
            </a:xfrm>
          </p:grpSpPr>
          <p:grpSp>
            <p:nvGrpSpPr>
              <p:cNvPr id="341" name="Graphic 34">
                <a:extLst>
                  <a:ext uri="{FF2B5EF4-FFF2-40B4-BE49-F238E27FC236}">
                    <a16:creationId xmlns:a16="http://schemas.microsoft.com/office/drawing/2014/main" id="{63D8B751-0954-ADAD-0C06-71E964F87206}"/>
                  </a:ext>
                </a:extLst>
              </p:cNvPr>
              <p:cNvGrpSpPr/>
              <p:nvPr/>
            </p:nvGrpSpPr>
            <p:grpSpPr>
              <a:xfrm rot="2762230">
                <a:off x="943359" y="3121121"/>
                <a:ext cx="275148" cy="151311"/>
                <a:chOff x="6208312" y="8071349"/>
                <a:chExt cx="258697" cy="142264"/>
              </a:xfrm>
            </p:grpSpPr>
            <p:sp>
              <p:nvSpPr>
                <p:cNvPr id="344" name="Freeform 343">
                  <a:extLst>
                    <a:ext uri="{FF2B5EF4-FFF2-40B4-BE49-F238E27FC236}">
                      <a16:creationId xmlns:a16="http://schemas.microsoft.com/office/drawing/2014/main" id="{266E87F9-D0BE-037F-0431-E1FE4C790B15}"/>
                    </a:ext>
                  </a:extLst>
                </p:cNvPr>
                <p:cNvSpPr/>
                <p:nvPr/>
              </p:nvSpPr>
              <p:spPr>
                <a:xfrm>
                  <a:off x="6208312" y="8071349"/>
                  <a:ext cx="258697" cy="142264"/>
                </a:xfrm>
                <a:custGeom>
                  <a:avLst/>
                  <a:gdLst>
                    <a:gd name="connsiteX0" fmla="*/ 98543 w 258697"/>
                    <a:gd name="connsiteY0" fmla="*/ 48185 h 142264"/>
                    <a:gd name="connsiteX1" fmla="*/ 258697 w 258697"/>
                    <a:gd name="connsiteY1" fmla="*/ 111209 h 142264"/>
                    <a:gd name="connsiteX2" fmla="*/ 246588 w 258697"/>
                    <a:gd name="connsiteY2" fmla="*/ 142264 h 142264"/>
                    <a:gd name="connsiteX3" fmla="*/ 86662 w 258697"/>
                    <a:gd name="connsiteY3" fmla="*/ 79240 h 142264"/>
                    <a:gd name="connsiteX4" fmla="*/ 70213 w 258697"/>
                    <a:gd name="connsiteY4" fmla="*/ 99563 h 142264"/>
                    <a:gd name="connsiteX5" fmla="*/ 66786 w 258697"/>
                    <a:gd name="connsiteY5" fmla="*/ 100020 h 142264"/>
                    <a:gd name="connsiteX6" fmla="*/ 40284 w 258697"/>
                    <a:gd name="connsiteY6" fmla="*/ 95910 h 142264"/>
                    <a:gd name="connsiteX7" fmla="*/ 2359 w 258697"/>
                    <a:gd name="connsiteY7" fmla="*/ 29917 h 142264"/>
                    <a:gd name="connsiteX8" fmla="*/ 2359 w 258697"/>
                    <a:gd name="connsiteY8" fmla="*/ 29917 h 142264"/>
                    <a:gd name="connsiteX9" fmla="*/ 3272 w 258697"/>
                    <a:gd name="connsiteY9" fmla="*/ 27405 h 142264"/>
                    <a:gd name="connsiteX10" fmla="*/ 72041 w 258697"/>
                    <a:gd name="connsiteY10" fmla="*/ 4113 h 142264"/>
                    <a:gd name="connsiteX11" fmla="*/ 96029 w 258697"/>
                    <a:gd name="connsiteY11" fmla="*/ 19641 h 142264"/>
                    <a:gd name="connsiteX12" fmla="*/ 102655 w 258697"/>
                    <a:gd name="connsiteY12" fmla="*/ 28090 h 142264"/>
                    <a:gd name="connsiteX13" fmla="*/ 100827 w 258697"/>
                    <a:gd name="connsiteY13" fmla="*/ 39279 h 142264"/>
                    <a:gd name="connsiteX14" fmla="*/ 98314 w 258697"/>
                    <a:gd name="connsiteY14" fmla="*/ 48185 h 14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697" h="142264">
                      <a:moveTo>
                        <a:pt x="98543" y="48185"/>
                      </a:moveTo>
                      <a:cubicBezTo>
                        <a:pt x="98543" y="48185"/>
                        <a:pt x="258697" y="111209"/>
                        <a:pt x="258697" y="111209"/>
                      </a:cubicBezTo>
                      <a:lnTo>
                        <a:pt x="246588" y="142264"/>
                      </a:lnTo>
                      <a:lnTo>
                        <a:pt x="86662" y="79240"/>
                      </a:lnTo>
                      <a:cubicBezTo>
                        <a:pt x="86662" y="79240"/>
                        <a:pt x="80951" y="99792"/>
                        <a:pt x="70213" y="99563"/>
                      </a:cubicBezTo>
                      <a:cubicBezTo>
                        <a:pt x="69071" y="99792"/>
                        <a:pt x="67928" y="99792"/>
                        <a:pt x="66786" y="100020"/>
                      </a:cubicBezTo>
                      <a:cubicBezTo>
                        <a:pt x="58333" y="100477"/>
                        <a:pt x="49194" y="99335"/>
                        <a:pt x="40284" y="95910"/>
                      </a:cubicBezTo>
                      <a:cubicBezTo>
                        <a:pt x="10583" y="84949"/>
                        <a:pt x="-6552" y="55263"/>
                        <a:pt x="2359" y="29917"/>
                      </a:cubicBezTo>
                      <a:cubicBezTo>
                        <a:pt x="2359" y="29917"/>
                        <a:pt x="2359" y="29917"/>
                        <a:pt x="2359" y="29917"/>
                      </a:cubicBezTo>
                      <a:lnTo>
                        <a:pt x="3272" y="27405"/>
                      </a:lnTo>
                      <a:cubicBezTo>
                        <a:pt x="13325" y="3885"/>
                        <a:pt x="43482" y="-6391"/>
                        <a:pt x="72041" y="4113"/>
                      </a:cubicBezTo>
                      <a:cubicBezTo>
                        <a:pt x="80951" y="7538"/>
                        <a:pt x="89176" y="12790"/>
                        <a:pt x="96029" y="19641"/>
                      </a:cubicBezTo>
                      <a:cubicBezTo>
                        <a:pt x="98543" y="22153"/>
                        <a:pt x="101970" y="24436"/>
                        <a:pt x="102655" y="28090"/>
                      </a:cubicBezTo>
                      <a:cubicBezTo>
                        <a:pt x="103341" y="31972"/>
                        <a:pt x="101741" y="35625"/>
                        <a:pt x="100827" y="39279"/>
                      </a:cubicBezTo>
                      <a:cubicBezTo>
                        <a:pt x="100827" y="39736"/>
                        <a:pt x="98314" y="48185"/>
                        <a:pt x="98314" y="48185"/>
                      </a:cubicBezTo>
                      <a:close/>
                    </a:path>
                  </a:pathLst>
                </a:custGeom>
                <a:solidFill>
                  <a:schemeClr val="accent1">
                    <a:lumMod val="60000"/>
                    <a:lumOff val="40000"/>
                  </a:schemeClr>
                </a:solidFill>
                <a:ln w="2285" cap="flat">
                  <a:solidFill>
                    <a:schemeClr val="accent1">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5" name="Freeform 344">
                  <a:extLst>
                    <a:ext uri="{FF2B5EF4-FFF2-40B4-BE49-F238E27FC236}">
                      <a16:creationId xmlns:a16="http://schemas.microsoft.com/office/drawing/2014/main" id="{54BB204D-48E7-6985-FD33-7ED491312D7C}"/>
                    </a:ext>
                  </a:extLst>
                </p:cNvPr>
                <p:cNvSpPr/>
                <p:nvPr/>
              </p:nvSpPr>
              <p:spPr>
                <a:xfrm>
                  <a:off x="6221801" y="8088598"/>
                  <a:ext cx="215510" cy="110802"/>
                </a:xfrm>
                <a:custGeom>
                  <a:avLst/>
                  <a:gdLst>
                    <a:gd name="connsiteX0" fmla="*/ 59922 w 215510"/>
                    <a:gd name="connsiteY0" fmla="*/ 3991 h 110802"/>
                    <a:gd name="connsiteX1" fmla="*/ 77514 w 215510"/>
                    <a:gd name="connsiteY1" fmla="*/ 15180 h 110802"/>
                    <a:gd name="connsiteX2" fmla="*/ 80712 w 215510"/>
                    <a:gd name="connsiteY2" fmla="*/ 19290 h 110802"/>
                    <a:gd name="connsiteX3" fmla="*/ 78884 w 215510"/>
                    <a:gd name="connsiteY3" fmla="*/ 44865 h 110802"/>
                    <a:gd name="connsiteX4" fmla="*/ 83910 w 215510"/>
                    <a:gd name="connsiteY4" fmla="*/ 46920 h 110802"/>
                    <a:gd name="connsiteX5" fmla="*/ 212765 w 215510"/>
                    <a:gd name="connsiteY5" fmla="*/ 98527 h 110802"/>
                    <a:gd name="connsiteX6" fmla="*/ 215507 w 215510"/>
                    <a:gd name="connsiteY6" fmla="*/ 107205 h 110802"/>
                    <a:gd name="connsiteX7" fmla="*/ 207739 w 215510"/>
                    <a:gd name="connsiteY7" fmla="*/ 110401 h 110802"/>
                    <a:gd name="connsiteX8" fmla="*/ 75686 w 215510"/>
                    <a:gd name="connsiteY8" fmla="*/ 56968 h 110802"/>
                    <a:gd name="connsiteX9" fmla="*/ 67689 w 215510"/>
                    <a:gd name="connsiteY9" fmla="*/ 60621 h 110802"/>
                    <a:gd name="connsiteX10" fmla="*/ 63577 w 215510"/>
                    <a:gd name="connsiteY10" fmla="*/ 72267 h 110802"/>
                    <a:gd name="connsiteX11" fmla="*/ 28393 w 215510"/>
                    <a:gd name="connsiteY11" fmla="*/ 73409 h 110802"/>
                    <a:gd name="connsiteX12" fmla="*/ 64 w 215510"/>
                    <a:gd name="connsiteY12" fmla="*/ 35275 h 110802"/>
                    <a:gd name="connsiteX13" fmla="*/ 30221 w 215510"/>
                    <a:gd name="connsiteY13" fmla="*/ 794 h 110802"/>
                    <a:gd name="connsiteX14" fmla="*/ 60379 w 215510"/>
                    <a:gd name="connsiteY14" fmla="*/ 4448 h 11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510" h="110802">
                      <a:moveTo>
                        <a:pt x="59922" y="3991"/>
                      </a:moveTo>
                      <a:cubicBezTo>
                        <a:pt x="66319" y="6731"/>
                        <a:pt x="72259" y="10613"/>
                        <a:pt x="77514" y="15180"/>
                      </a:cubicBezTo>
                      <a:cubicBezTo>
                        <a:pt x="78884" y="16322"/>
                        <a:pt x="80027" y="17692"/>
                        <a:pt x="80712" y="19290"/>
                      </a:cubicBezTo>
                      <a:cubicBezTo>
                        <a:pt x="83454" y="25912"/>
                        <a:pt x="73173" y="42582"/>
                        <a:pt x="78884" y="44865"/>
                      </a:cubicBezTo>
                      <a:cubicBezTo>
                        <a:pt x="84139" y="47149"/>
                        <a:pt x="83910" y="46920"/>
                        <a:pt x="83910" y="46920"/>
                      </a:cubicBezTo>
                      <a:cubicBezTo>
                        <a:pt x="83910" y="46920"/>
                        <a:pt x="167986" y="80031"/>
                        <a:pt x="212765" y="98527"/>
                      </a:cubicBezTo>
                      <a:cubicBezTo>
                        <a:pt x="215735" y="99669"/>
                        <a:pt x="215507" y="107205"/>
                        <a:pt x="215507" y="107205"/>
                      </a:cubicBezTo>
                      <a:cubicBezTo>
                        <a:pt x="214136" y="110173"/>
                        <a:pt x="210709" y="111543"/>
                        <a:pt x="207739" y="110401"/>
                      </a:cubicBezTo>
                      <a:lnTo>
                        <a:pt x="75686" y="56968"/>
                      </a:lnTo>
                      <a:cubicBezTo>
                        <a:pt x="72487" y="55598"/>
                        <a:pt x="68832" y="57196"/>
                        <a:pt x="67689" y="60621"/>
                      </a:cubicBezTo>
                      <a:cubicBezTo>
                        <a:pt x="66090" y="65417"/>
                        <a:pt x="63806" y="71354"/>
                        <a:pt x="63577" y="72267"/>
                      </a:cubicBezTo>
                      <a:cubicBezTo>
                        <a:pt x="56495" y="85968"/>
                        <a:pt x="39131" y="78661"/>
                        <a:pt x="28393" y="73409"/>
                      </a:cubicBezTo>
                      <a:cubicBezTo>
                        <a:pt x="14000" y="66559"/>
                        <a:pt x="1206" y="51716"/>
                        <a:pt x="64" y="35275"/>
                      </a:cubicBezTo>
                      <a:cubicBezTo>
                        <a:pt x="-1079" y="17235"/>
                        <a:pt x="13315" y="3763"/>
                        <a:pt x="30221" y="794"/>
                      </a:cubicBezTo>
                      <a:cubicBezTo>
                        <a:pt x="40502" y="-1033"/>
                        <a:pt x="50783" y="337"/>
                        <a:pt x="60379" y="4448"/>
                      </a:cubicBezTo>
                      <a:close/>
                    </a:path>
                  </a:pathLst>
                </a:custGeom>
                <a:solidFill>
                  <a:schemeClr val="accent1">
                    <a:lumMod val="40000"/>
                    <a:lumOff val="6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6" name="Freeform 345">
                  <a:extLst>
                    <a:ext uri="{FF2B5EF4-FFF2-40B4-BE49-F238E27FC236}">
                      <a16:creationId xmlns:a16="http://schemas.microsoft.com/office/drawing/2014/main" id="{28B51195-7132-04BD-FEFA-6C7EB40AEBFF}"/>
                    </a:ext>
                  </a:extLst>
                </p:cNvPr>
                <p:cNvSpPr/>
                <p:nvPr/>
              </p:nvSpPr>
              <p:spPr>
                <a:xfrm>
                  <a:off x="6230590" y="8123724"/>
                  <a:ext cx="56175" cy="40233"/>
                </a:xfrm>
                <a:custGeom>
                  <a:avLst/>
                  <a:gdLst>
                    <a:gd name="connsiteX0" fmla="*/ 37197 w 56175"/>
                    <a:gd name="connsiteY0" fmla="*/ 3345 h 40233"/>
                    <a:gd name="connsiteX1" fmla="*/ 43137 w 56175"/>
                    <a:gd name="connsiteY1" fmla="*/ 6770 h 40233"/>
                    <a:gd name="connsiteX2" fmla="*/ 55702 w 56175"/>
                    <a:gd name="connsiteY2" fmla="*/ 26865 h 40233"/>
                    <a:gd name="connsiteX3" fmla="*/ 36512 w 56175"/>
                    <a:gd name="connsiteY3" fmla="*/ 40109 h 40233"/>
                    <a:gd name="connsiteX4" fmla="*/ 642 w 56175"/>
                    <a:gd name="connsiteY4" fmla="*/ 15219 h 40233"/>
                    <a:gd name="connsiteX5" fmla="*/ 414 w 56175"/>
                    <a:gd name="connsiteY5" fmla="*/ 9282 h 40233"/>
                    <a:gd name="connsiteX6" fmla="*/ 4755 w 56175"/>
                    <a:gd name="connsiteY6" fmla="*/ 4030 h 40233"/>
                    <a:gd name="connsiteX7" fmla="*/ 13436 w 56175"/>
                    <a:gd name="connsiteY7" fmla="*/ 605 h 40233"/>
                    <a:gd name="connsiteX8" fmla="*/ 37425 w 56175"/>
                    <a:gd name="connsiteY8" fmla="*/ 3802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75" h="40233">
                      <a:moveTo>
                        <a:pt x="37197" y="3345"/>
                      </a:moveTo>
                      <a:cubicBezTo>
                        <a:pt x="39253" y="4258"/>
                        <a:pt x="41309" y="5400"/>
                        <a:pt x="43137" y="6770"/>
                      </a:cubicBezTo>
                      <a:cubicBezTo>
                        <a:pt x="48620" y="10652"/>
                        <a:pt x="58444" y="18873"/>
                        <a:pt x="55702" y="26865"/>
                      </a:cubicBezTo>
                      <a:cubicBezTo>
                        <a:pt x="52047" y="36912"/>
                        <a:pt x="46335" y="41022"/>
                        <a:pt x="36512" y="40109"/>
                      </a:cubicBezTo>
                      <a:cubicBezTo>
                        <a:pt x="23717" y="38739"/>
                        <a:pt x="4526" y="27550"/>
                        <a:pt x="642" y="15219"/>
                      </a:cubicBezTo>
                      <a:cubicBezTo>
                        <a:pt x="-43" y="13164"/>
                        <a:pt x="-272" y="11109"/>
                        <a:pt x="414" y="9282"/>
                      </a:cubicBezTo>
                      <a:cubicBezTo>
                        <a:pt x="1099" y="6999"/>
                        <a:pt x="2699" y="5172"/>
                        <a:pt x="4755" y="4030"/>
                      </a:cubicBezTo>
                      <a:cubicBezTo>
                        <a:pt x="7268" y="2432"/>
                        <a:pt x="10466" y="1061"/>
                        <a:pt x="13436" y="605"/>
                      </a:cubicBezTo>
                      <a:cubicBezTo>
                        <a:pt x="21433" y="-765"/>
                        <a:pt x="30114" y="148"/>
                        <a:pt x="37425" y="3802"/>
                      </a:cubicBezTo>
                      <a:close/>
                    </a:path>
                  </a:pathLst>
                </a:custGeom>
                <a:solidFill>
                  <a:schemeClr val="accent1">
                    <a:lumMod val="20000"/>
                    <a:lumOff val="8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42" name="Freeform 341">
                <a:extLst>
                  <a:ext uri="{FF2B5EF4-FFF2-40B4-BE49-F238E27FC236}">
                    <a16:creationId xmlns:a16="http://schemas.microsoft.com/office/drawing/2014/main" id="{3C5C562D-8749-6000-4E2B-ED9D9103D58A}"/>
                  </a:ext>
                </a:extLst>
              </p:cNvPr>
              <p:cNvSpPr/>
              <p:nvPr/>
            </p:nvSpPr>
            <p:spPr>
              <a:xfrm rot="9621951">
                <a:off x="974463" y="2938925"/>
                <a:ext cx="75763" cy="18264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4">
                      <a:lumMod val="75000"/>
                    </a:schemeClr>
                  </a:gs>
                  <a:gs pos="48000">
                    <a:schemeClr val="accent4"/>
                  </a:gs>
                  <a:gs pos="100000">
                    <a:schemeClr val="accent4">
                      <a:lumMod val="60000"/>
                      <a:lumOff val="40000"/>
                    </a:schemeClr>
                  </a:gs>
                </a:gsLst>
                <a:path path="circle">
                  <a:fillToRect l="100000" t="100000"/>
                </a:path>
              </a:gradFill>
              <a:ln w="274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3" name="Freeform 342">
                <a:extLst>
                  <a:ext uri="{FF2B5EF4-FFF2-40B4-BE49-F238E27FC236}">
                    <a16:creationId xmlns:a16="http://schemas.microsoft.com/office/drawing/2014/main" id="{AD2B2EA8-2E12-B796-DE17-39C56CCFCCB5}"/>
                  </a:ext>
                </a:extLst>
              </p:cNvPr>
              <p:cNvSpPr/>
              <p:nvPr/>
            </p:nvSpPr>
            <p:spPr>
              <a:xfrm rot="9621951">
                <a:off x="898264" y="2738900"/>
                <a:ext cx="75763" cy="18264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4">
                      <a:lumMod val="75000"/>
                    </a:schemeClr>
                  </a:gs>
                  <a:gs pos="48000">
                    <a:schemeClr val="accent4"/>
                  </a:gs>
                  <a:gs pos="100000">
                    <a:schemeClr val="accent4">
                      <a:lumMod val="60000"/>
                      <a:lumOff val="40000"/>
                    </a:schemeClr>
                  </a:gs>
                </a:gsLst>
                <a:path path="circle">
                  <a:fillToRect l="100000" t="100000"/>
                </a:path>
              </a:gradFill>
              <a:ln w="274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02" name="Group 301">
              <a:extLst>
                <a:ext uri="{FF2B5EF4-FFF2-40B4-BE49-F238E27FC236}">
                  <a16:creationId xmlns:a16="http://schemas.microsoft.com/office/drawing/2014/main" id="{7D9FE989-9626-03EB-1A0D-C060969F3467}"/>
                </a:ext>
              </a:extLst>
            </p:cNvPr>
            <p:cNvGrpSpPr/>
            <p:nvPr/>
          </p:nvGrpSpPr>
          <p:grpSpPr>
            <a:xfrm>
              <a:off x="4610201" y="3230837"/>
              <a:ext cx="1017463" cy="1019704"/>
              <a:chOff x="1981473" y="7967302"/>
              <a:chExt cx="893105" cy="895072"/>
            </a:xfrm>
          </p:grpSpPr>
          <p:sp>
            <p:nvSpPr>
              <p:cNvPr id="303" name="Freeform 302">
                <a:extLst>
                  <a:ext uri="{FF2B5EF4-FFF2-40B4-BE49-F238E27FC236}">
                    <a16:creationId xmlns:a16="http://schemas.microsoft.com/office/drawing/2014/main" id="{06F2FBC2-B1EE-8955-AB93-3C1291978B6A}"/>
                  </a:ext>
                </a:extLst>
              </p:cNvPr>
              <p:cNvSpPr/>
              <p:nvPr/>
            </p:nvSpPr>
            <p:spPr>
              <a:xfrm>
                <a:off x="1981473" y="7967302"/>
                <a:ext cx="893105" cy="895072"/>
              </a:xfrm>
              <a:custGeom>
                <a:avLst/>
                <a:gdLst>
                  <a:gd name="connsiteX0" fmla="*/ 517087 w 893105"/>
                  <a:gd name="connsiteY0" fmla="*/ 7002 h 895072"/>
                  <a:gd name="connsiteX1" fmla="*/ 262120 w 893105"/>
                  <a:gd name="connsiteY1" fmla="*/ 47191 h 895072"/>
                  <a:gd name="connsiteX2" fmla="*/ 69523 w 893105"/>
                  <a:gd name="connsiteY2" fmla="*/ 189681 h 895072"/>
                  <a:gd name="connsiteX3" fmla="*/ 24744 w 893105"/>
                  <a:gd name="connsiteY3" fmla="*/ 287643 h 895072"/>
                  <a:gd name="connsiteX4" fmla="*/ 8066 w 893105"/>
                  <a:gd name="connsiteY4" fmla="*/ 525811 h 895072"/>
                  <a:gd name="connsiteX5" fmla="*/ 122527 w 893105"/>
                  <a:gd name="connsiteY5" fmla="*/ 734065 h 895072"/>
                  <a:gd name="connsiteX6" fmla="*/ 177816 w 893105"/>
                  <a:gd name="connsiteY6" fmla="*/ 801885 h 895072"/>
                  <a:gd name="connsiteX7" fmla="*/ 359675 w 893105"/>
                  <a:gd name="connsiteY7" fmla="*/ 880209 h 895072"/>
                  <a:gd name="connsiteX8" fmla="*/ 434383 w 893105"/>
                  <a:gd name="connsiteY8" fmla="*/ 894823 h 895072"/>
                  <a:gd name="connsiteX9" fmla="*/ 482132 w 893105"/>
                  <a:gd name="connsiteY9" fmla="*/ 888201 h 895072"/>
                  <a:gd name="connsiteX10" fmla="*/ 569406 w 893105"/>
                  <a:gd name="connsiteY10" fmla="*/ 879524 h 895072"/>
                  <a:gd name="connsiteX11" fmla="*/ 628122 w 893105"/>
                  <a:gd name="connsiteY11" fmla="*/ 851209 h 895072"/>
                  <a:gd name="connsiteX12" fmla="*/ 706942 w 893105"/>
                  <a:gd name="connsiteY12" fmla="*/ 813988 h 895072"/>
                  <a:gd name="connsiteX13" fmla="*/ 765658 w 893105"/>
                  <a:gd name="connsiteY13" fmla="*/ 749365 h 895072"/>
                  <a:gd name="connsiteX14" fmla="*/ 815692 w 893105"/>
                  <a:gd name="connsiteY14" fmla="*/ 703238 h 895072"/>
                  <a:gd name="connsiteX15" fmla="*/ 841280 w 893105"/>
                  <a:gd name="connsiteY15" fmla="*/ 645923 h 895072"/>
                  <a:gd name="connsiteX16" fmla="*/ 845164 w 893105"/>
                  <a:gd name="connsiteY16" fmla="*/ 270973 h 895072"/>
                  <a:gd name="connsiteX17" fmla="*/ 743954 w 893105"/>
                  <a:gd name="connsiteY17" fmla="*/ 131452 h 895072"/>
                  <a:gd name="connsiteX18" fmla="*/ 517087 w 893105"/>
                  <a:gd name="connsiteY18" fmla="*/ 7002 h 895072"/>
                  <a:gd name="connsiteX19" fmla="*/ 517087 w 893105"/>
                  <a:gd name="connsiteY19" fmla="*/ 7002 h 89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3105" h="895072">
                    <a:moveTo>
                      <a:pt x="517087" y="7002"/>
                    </a:moveTo>
                    <a:cubicBezTo>
                      <a:pt x="430271" y="-7613"/>
                      <a:pt x="337057" y="-1675"/>
                      <a:pt x="262120" y="47191"/>
                    </a:cubicBezTo>
                    <a:cubicBezTo>
                      <a:pt x="189925" y="80302"/>
                      <a:pt x="118643" y="126657"/>
                      <a:pt x="69523" y="189681"/>
                    </a:cubicBezTo>
                    <a:cubicBezTo>
                      <a:pt x="47819" y="219138"/>
                      <a:pt x="27486" y="249965"/>
                      <a:pt x="24744" y="287643"/>
                    </a:cubicBezTo>
                    <a:cubicBezTo>
                      <a:pt x="3268" y="364825"/>
                      <a:pt x="-9069" y="446345"/>
                      <a:pt x="8066" y="525811"/>
                    </a:cubicBezTo>
                    <a:cubicBezTo>
                      <a:pt x="25430" y="604363"/>
                      <a:pt x="70894" y="673553"/>
                      <a:pt x="122527" y="734065"/>
                    </a:cubicBezTo>
                    <a:cubicBezTo>
                      <a:pt x="144689" y="753932"/>
                      <a:pt x="156340" y="782019"/>
                      <a:pt x="177816" y="801885"/>
                    </a:cubicBezTo>
                    <a:cubicBezTo>
                      <a:pt x="218711" y="837736"/>
                      <a:pt x="305528" y="879981"/>
                      <a:pt x="359675" y="880209"/>
                    </a:cubicBezTo>
                    <a:cubicBezTo>
                      <a:pt x="384577" y="886146"/>
                      <a:pt x="408566" y="895280"/>
                      <a:pt x="434383" y="894823"/>
                    </a:cubicBezTo>
                    <a:cubicBezTo>
                      <a:pt x="450604" y="896193"/>
                      <a:pt x="466140" y="891626"/>
                      <a:pt x="482132" y="888201"/>
                    </a:cubicBezTo>
                    <a:cubicBezTo>
                      <a:pt x="510690" y="880894"/>
                      <a:pt x="541305" y="887059"/>
                      <a:pt x="569406" y="879524"/>
                    </a:cubicBezTo>
                    <a:cubicBezTo>
                      <a:pt x="590653" y="873815"/>
                      <a:pt x="608017" y="861256"/>
                      <a:pt x="628122" y="851209"/>
                    </a:cubicBezTo>
                    <a:cubicBezTo>
                      <a:pt x="654395" y="838193"/>
                      <a:pt x="683411" y="830885"/>
                      <a:pt x="706942" y="813988"/>
                    </a:cubicBezTo>
                    <a:cubicBezTo>
                      <a:pt x="730017" y="796633"/>
                      <a:pt x="744182" y="768775"/>
                      <a:pt x="765658" y="749365"/>
                    </a:cubicBezTo>
                    <a:cubicBezTo>
                      <a:pt x="782565" y="733609"/>
                      <a:pt x="801984" y="721506"/>
                      <a:pt x="815692" y="703238"/>
                    </a:cubicBezTo>
                    <a:cubicBezTo>
                      <a:pt x="828486" y="686340"/>
                      <a:pt x="829172" y="663506"/>
                      <a:pt x="841280" y="645923"/>
                    </a:cubicBezTo>
                    <a:cubicBezTo>
                      <a:pt x="908906" y="548418"/>
                      <a:pt x="910505" y="370077"/>
                      <a:pt x="845164" y="270973"/>
                    </a:cubicBezTo>
                    <a:cubicBezTo>
                      <a:pt x="820033" y="201555"/>
                      <a:pt x="802898" y="176893"/>
                      <a:pt x="743954" y="131452"/>
                    </a:cubicBezTo>
                    <a:cubicBezTo>
                      <a:pt x="681811" y="60892"/>
                      <a:pt x="609616" y="23215"/>
                      <a:pt x="517087" y="7002"/>
                    </a:cubicBezTo>
                    <a:lnTo>
                      <a:pt x="517087" y="7002"/>
                    </a:lnTo>
                    <a:close/>
                  </a:path>
                </a:pathLst>
              </a:custGeom>
              <a:solidFill>
                <a:schemeClr val="accent6">
                  <a:lumMod val="10000"/>
                  <a:lumOff val="90000"/>
                </a:schemeClr>
              </a:solidFill>
              <a:ln w="12700" cap="rnd">
                <a:solidFill>
                  <a:schemeClr val="accent6">
                    <a:lumMod val="25000"/>
                    <a:lumOff val="75000"/>
                  </a:schemeClr>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5" name="Freeform 304">
                <a:extLst>
                  <a:ext uri="{FF2B5EF4-FFF2-40B4-BE49-F238E27FC236}">
                    <a16:creationId xmlns:a16="http://schemas.microsoft.com/office/drawing/2014/main" id="{E239D44F-6A26-E86D-9E5A-A92420D47EB0}"/>
                  </a:ext>
                </a:extLst>
              </p:cNvPr>
              <p:cNvSpPr/>
              <p:nvPr/>
            </p:nvSpPr>
            <p:spPr>
              <a:xfrm>
                <a:off x="2109592" y="8070404"/>
                <a:ext cx="685669" cy="673800"/>
              </a:xfrm>
              <a:custGeom>
                <a:avLst/>
                <a:gdLst>
                  <a:gd name="connsiteX0" fmla="*/ 365665 w 685669"/>
                  <a:gd name="connsiteY0" fmla="*/ 640326 h 673800"/>
                  <a:gd name="connsiteX1" fmla="*/ 382571 w 685669"/>
                  <a:gd name="connsiteY1" fmla="*/ 638499 h 673800"/>
                  <a:gd name="connsiteX2" fmla="*/ 455909 w 685669"/>
                  <a:gd name="connsiteY2" fmla="*/ 623199 h 673800"/>
                  <a:gd name="connsiteX3" fmla="*/ 483553 w 685669"/>
                  <a:gd name="connsiteY3" fmla="*/ 580270 h 673800"/>
                  <a:gd name="connsiteX4" fmla="*/ 523992 w 685669"/>
                  <a:gd name="connsiteY4" fmla="*/ 553553 h 673800"/>
                  <a:gd name="connsiteX5" fmla="*/ 566715 w 685669"/>
                  <a:gd name="connsiteY5" fmla="*/ 564742 h 673800"/>
                  <a:gd name="connsiteX6" fmla="*/ 577681 w 685669"/>
                  <a:gd name="connsiteY6" fmla="*/ 558348 h 673800"/>
                  <a:gd name="connsiteX7" fmla="*/ 623374 w 685669"/>
                  <a:gd name="connsiteY7" fmla="*/ 431843 h 673800"/>
                  <a:gd name="connsiteX8" fmla="*/ 611494 w 685669"/>
                  <a:gd name="connsiteY8" fmla="*/ 384803 h 673800"/>
                  <a:gd name="connsiteX9" fmla="*/ 653760 w 685669"/>
                  <a:gd name="connsiteY9" fmla="*/ 343243 h 673800"/>
                  <a:gd name="connsiteX10" fmla="*/ 684831 w 685669"/>
                  <a:gd name="connsiteY10" fmla="*/ 295518 h 673800"/>
                  <a:gd name="connsiteX11" fmla="*/ 645078 w 685669"/>
                  <a:gd name="connsiteY11" fmla="*/ 241400 h 673800"/>
                  <a:gd name="connsiteX12" fmla="*/ 656502 w 685669"/>
                  <a:gd name="connsiteY12" fmla="*/ 205092 h 673800"/>
                  <a:gd name="connsiteX13" fmla="*/ 610580 w 685669"/>
                  <a:gd name="connsiteY13" fmla="*/ 140926 h 673800"/>
                  <a:gd name="connsiteX14" fmla="*/ 572426 w 685669"/>
                  <a:gd name="connsiteY14" fmla="*/ 82012 h 673800"/>
                  <a:gd name="connsiteX15" fmla="*/ 505486 w 685669"/>
                  <a:gd name="connsiteY15" fmla="*/ 49130 h 673800"/>
                  <a:gd name="connsiteX16" fmla="*/ 431463 w 685669"/>
                  <a:gd name="connsiteY16" fmla="*/ 67169 h 673800"/>
                  <a:gd name="connsiteX17" fmla="*/ 417298 w 685669"/>
                  <a:gd name="connsiteY17" fmla="*/ 71736 h 673800"/>
                  <a:gd name="connsiteX18" fmla="*/ 398336 w 685669"/>
                  <a:gd name="connsiteY18" fmla="*/ 63287 h 673800"/>
                  <a:gd name="connsiteX19" fmla="*/ 359039 w 685669"/>
                  <a:gd name="connsiteY19" fmla="*/ 19673 h 673800"/>
                  <a:gd name="connsiteX20" fmla="*/ 317230 w 685669"/>
                  <a:gd name="connsiteY20" fmla="*/ 35 h 673800"/>
                  <a:gd name="connsiteX21" fmla="*/ 278848 w 685669"/>
                  <a:gd name="connsiteY21" fmla="*/ 17618 h 673800"/>
                  <a:gd name="connsiteX22" fmla="*/ 228129 w 685669"/>
                  <a:gd name="connsiteY22" fmla="*/ 18074 h 673800"/>
                  <a:gd name="connsiteX23" fmla="*/ 199799 w 685669"/>
                  <a:gd name="connsiteY23" fmla="*/ 9169 h 673800"/>
                  <a:gd name="connsiteX24" fmla="*/ 169185 w 685669"/>
                  <a:gd name="connsiteY24" fmla="*/ 22184 h 673800"/>
                  <a:gd name="connsiteX25" fmla="*/ 150907 w 685669"/>
                  <a:gd name="connsiteY25" fmla="*/ 50956 h 673800"/>
                  <a:gd name="connsiteX26" fmla="*/ 137428 w 685669"/>
                  <a:gd name="connsiteY26" fmla="*/ 68083 h 673800"/>
                  <a:gd name="connsiteX27" fmla="*/ 127375 w 685669"/>
                  <a:gd name="connsiteY27" fmla="*/ 69910 h 673800"/>
                  <a:gd name="connsiteX28" fmla="*/ 88308 w 685669"/>
                  <a:gd name="connsiteY28" fmla="*/ 111697 h 673800"/>
                  <a:gd name="connsiteX29" fmla="*/ 82596 w 685669"/>
                  <a:gd name="connsiteY29" fmla="*/ 126312 h 673800"/>
                  <a:gd name="connsiteX30" fmla="*/ 44442 w 685669"/>
                  <a:gd name="connsiteY30" fmla="*/ 154855 h 673800"/>
                  <a:gd name="connsiteX31" fmla="*/ 41701 w 685669"/>
                  <a:gd name="connsiteY31" fmla="*/ 234321 h 673800"/>
                  <a:gd name="connsiteX32" fmla="*/ 70487 w 685669"/>
                  <a:gd name="connsiteY32" fmla="*/ 262636 h 673800"/>
                  <a:gd name="connsiteX33" fmla="*/ 56094 w 685669"/>
                  <a:gd name="connsiteY33" fmla="*/ 302140 h 673800"/>
                  <a:gd name="connsiteX34" fmla="*/ 20682 w 685669"/>
                  <a:gd name="connsiteY34" fmla="*/ 329086 h 673800"/>
                  <a:gd name="connsiteX35" fmla="*/ 35532 w 685669"/>
                  <a:gd name="connsiteY35" fmla="*/ 440977 h 673800"/>
                  <a:gd name="connsiteX36" fmla="*/ 71630 w 685669"/>
                  <a:gd name="connsiteY36" fmla="*/ 474544 h 673800"/>
                  <a:gd name="connsiteX37" fmla="*/ 88993 w 685669"/>
                  <a:gd name="connsiteY37" fmla="*/ 518844 h 673800"/>
                  <a:gd name="connsiteX38" fmla="*/ 113667 w 685669"/>
                  <a:gd name="connsiteY38" fmla="*/ 522954 h 673800"/>
                  <a:gd name="connsiteX39" fmla="*/ 168728 w 685669"/>
                  <a:gd name="connsiteY39" fmla="*/ 566340 h 673800"/>
                  <a:gd name="connsiteX40" fmla="*/ 236810 w 685669"/>
                  <a:gd name="connsiteY40" fmla="*/ 613152 h 673800"/>
                  <a:gd name="connsiteX41" fmla="*/ 262855 w 685669"/>
                  <a:gd name="connsiteY41" fmla="*/ 637129 h 673800"/>
                  <a:gd name="connsiteX42" fmla="*/ 296897 w 685669"/>
                  <a:gd name="connsiteY42" fmla="*/ 646948 h 673800"/>
                  <a:gd name="connsiteX43" fmla="*/ 313118 w 685669"/>
                  <a:gd name="connsiteY43" fmla="*/ 666586 h 673800"/>
                  <a:gd name="connsiteX44" fmla="*/ 335279 w 685669"/>
                  <a:gd name="connsiteY44" fmla="*/ 670696 h 673800"/>
                  <a:gd name="connsiteX45" fmla="*/ 340762 w 685669"/>
                  <a:gd name="connsiteY45" fmla="*/ 656995 h 673800"/>
                  <a:gd name="connsiteX46" fmla="*/ 365437 w 685669"/>
                  <a:gd name="connsiteY46" fmla="*/ 640097 h 6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5669" h="673800">
                    <a:moveTo>
                      <a:pt x="365665" y="640326"/>
                    </a:moveTo>
                    <a:cubicBezTo>
                      <a:pt x="371377" y="639184"/>
                      <a:pt x="377088" y="638727"/>
                      <a:pt x="382571" y="638499"/>
                    </a:cubicBezTo>
                    <a:cubicBezTo>
                      <a:pt x="408160" y="637585"/>
                      <a:pt x="434433" y="641924"/>
                      <a:pt x="455909" y="623199"/>
                    </a:cubicBezTo>
                    <a:cubicBezTo>
                      <a:pt x="468931" y="612010"/>
                      <a:pt x="474872" y="594884"/>
                      <a:pt x="483553" y="580270"/>
                    </a:cubicBezTo>
                    <a:cubicBezTo>
                      <a:pt x="492235" y="565427"/>
                      <a:pt x="506857" y="551498"/>
                      <a:pt x="523992" y="553553"/>
                    </a:cubicBezTo>
                    <a:cubicBezTo>
                      <a:pt x="538842" y="555151"/>
                      <a:pt x="552321" y="568852"/>
                      <a:pt x="566715" y="564742"/>
                    </a:cubicBezTo>
                    <a:cubicBezTo>
                      <a:pt x="570827" y="563600"/>
                      <a:pt x="574254" y="561088"/>
                      <a:pt x="577681" y="558348"/>
                    </a:cubicBezTo>
                    <a:cubicBezTo>
                      <a:pt x="614236" y="527293"/>
                      <a:pt x="640738" y="480938"/>
                      <a:pt x="623374" y="431843"/>
                    </a:cubicBezTo>
                    <a:cubicBezTo>
                      <a:pt x="617891" y="416315"/>
                      <a:pt x="608524" y="401016"/>
                      <a:pt x="611494" y="384803"/>
                    </a:cubicBezTo>
                    <a:cubicBezTo>
                      <a:pt x="615149" y="364708"/>
                      <a:pt x="636168" y="353519"/>
                      <a:pt x="653760" y="343243"/>
                    </a:cubicBezTo>
                    <a:cubicBezTo>
                      <a:pt x="671352" y="332968"/>
                      <a:pt x="689858" y="315385"/>
                      <a:pt x="684831" y="295518"/>
                    </a:cubicBezTo>
                    <a:cubicBezTo>
                      <a:pt x="679120" y="273369"/>
                      <a:pt x="646906" y="264235"/>
                      <a:pt x="645078" y="241400"/>
                    </a:cubicBezTo>
                    <a:cubicBezTo>
                      <a:pt x="644165" y="228612"/>
                      <a:pt x="653760" y="217651"/>
                      <a:pt x="656502" y="205092"/>
                    </a:cubicBezTo>
                    <a:cubicBezTo>
                      <a:pt x="663356" y="175178"/>
                      <a:pt x="630914" y="154399"/>
                      <a:pt x="610580" y="140926"/>
                    </a:cubicBezTo>
                    <a:cubicBezTo>
                      <a:pt x="590932" y="127910"/>
                      <a:pt x="586363" y="101193"/>
                      <a:pt x="572426" y="82012"/>
                    </a:cubicBezTo>
                    <a:cubicBezTo>
                      <a:pt x="557348" y="61232"/>
                      <a:pt x="531074" y="50043"/>
                      <a:pt x="505486" y="49130"/>
                    </a:cubicBezTo>
                    <a:cubicBezTo>
                      <a:pt x="479898" y="48216"/>
                      <a:pt x="454538" y="56209"/>
                      <a:pt x="431463" y="67169"/>
                    </a:cubicBezTo>
                    <a:cubicBezTo>
                      <a:pt x="426894" y="69224"/>
                      <a:pt x="422324" y="71736"/>
                      <a:pt x="417298" y="71736"/>
                    </a:cubicBezTo>
                    <a:cubicBezTo>
                      <a:pt x="410216" y="71965"/>
                      <a:pt x="403819" y="67854"/>
                      <a:pt x="398336" y="63287"/>
                    </a:cubicBezTo>
                    <a:cubicBezTo>
                      <a:pt x="383257" y="50728"/>
                      <a:pt x="372976" y="33374"/>
                      <a:pt x="359039" y="19673"/>
                    </a:cubicBezTo>
                    <a:cubicBezTo>
                      <a:pt x="348302" y="8940"/>
                      <a:pt x="332994" y="-650"/>
                      <a:pt x="317230" y="35"/>
                    </a:cubicBezTo>
                    <a:cubicBezTo>
                      <a:pt x="301923" y="491"/>
                      <a:pt x="292328" y="11680"/>
                      <a:pt x="278848" y="17618"/>
                    </a:cubicBezTo>
                    <a:cubicBezTo>
                      <a:pt x="263769" y="24468"/>
                      <a:pt x="243436" y="23326"/>
                      <a:pt x="228129" y="18074"/>
                    </a:cubicBezTo>
                    <a:cubicBezTo>
                      <a:pt x="218762" y="14877"/>
                      <a:pt x="209623" y="9854"/>
                      <a:pt x="199799" y="9169"/>
                    </a:cubicBezTo>
                    <a:cubicBezTo>
                      <a:pt x="188376" y="8484"/>
                      <a:pt x="177409" y="14192"/>
                      <a:pt x="169185" y="22184"/>
                    </a:cubicBezTo>
                    <a:cubicBezTo>
                      <a:pt x="161188" y="30177"/>
                      <a:pt x="155705" y="40452"/>
                      <a:pt x="150907" y="50956"/>
                    </a:cubicBezTo>
                    <a:cubicBezTo>
                      <a:pt x="147709" y="57807"/>
                      <a:pt x="144282" y="65343"/>
                      <a:pt x="137428" y="68083"/>
                    </a:cubicBezTo>
                    <a:cubicBezTo>
                      <a:pt x="134229" y="69224"/>
                      <a:pt x="130802" y="69453"/>
                      <a:pt x="127375" y="69910"/>
                    </a:cubicBezTo>
                    <a:cubicBezTo>
                      <a:pt x="104300" y="72878"/>
                      <a:pt x="94476" y="91831"/>
                      <a:pt x="88308" y="111697"/>
                    </a:cubicBezTo>
                    <a:cubicBezTo>
                      <a:pt x="86708" y="116721"/>
                      <a:pt x="85338" y="121745"/>
                      <a:pt x="82596" y="126312"/>
                    </a:cubicBezTo>
                    <a:cubicBezTo>
                      <a:pt x="74371" y="140013"/>
                      <a:pt x="57008" y="144808"/>
                      <a:pt x="44442" y="154855"/>
                    </a:cubicBezTo>
                    <a:cubicBezTo>
                      <a:pt x="21139" y="173580"/>
                      <a:pt x="19768" y="213541"/>
                      <a:pt x="41701" y="234321"/>
                    </a:cubicBezTo>
                    <a:cubicBezTo>
                      <a:pt x="51525" y="243683"/>
                      <a:pt x="65690" y="249849"/>
                      <a:pt x="70487" y="262636"/>
                    </a:cubicBezTo>
                    <a:cubicBezTo>
                      <a:pt x="75742" y="276565"/>
                      <a:pt x="67289" y="292321"/>
                      <a:pt x="56094" y="302140"/>
                    </a:cubicBezTo>
                    <a:cubicBezTo>
                      <a:pt x="44899" y="311960"/>
                      <a:pt x="31191" y="318582"/>
                      <a:pt x="20682" y="329086"/>
                    </a:cubicBezTo>
                    <a:cubicBezTo>
                      <a:pt x="-12674" y="362425"/>
                      <a:pt x="-4221" y="415630"/>
                      <a:pt x="35532" y="440977"/>
                    </a:cubicBezTo>
                    <a:cubicBezTo>
                      <a:pt x="49697" y="449882"/>
                      <a:pt x="65461" y="459016"/>
                      <a:pt x="71630" y="474544"/>
                    </a:cubicBezTo>
                    <a:cubicBezTo>
                      <a:pt x="77798" y="489843"/>
                      <a:pt x="74828" y="510852"/>
                      <a:pt x="88993" y="518844"/>
                    </a:cubicBezTo>
                    <a:cubicBezTo>
                      <a:pt x="96304" y="522954"/>
                      <a:pt x="105214" y="521812"/>
                      <a:pt x="113667" y="522954"/>
                    </a:cubicBezTo>
                    <a:cubicBezTo>
                      <a:pt x="136971" y="526836"/>
                      <a:pt x="150907" y="550584"/>
                      <a:pt x="168728" y="566340"/>
                    </a:cubicBezTo>
                    <a:cubicBezTo>
                      <a:pt x="189289" y="584608"/>
                      <a:pt x="217619" y="593286"/>
                      <a:pt x="236810" y="613152"/>
                    </a:cubicBezTo>
                    <a:cubicBezTo>
                      <a:pt x="245035" y="621601"/>
                      <a:pt x="251889" y="632333"/>
                      <a:pt x="262855" y="637129"/>
                    </a:cubicBezTo>
                    <a:cubicBezTo>
                      <a:pt x="273822" y="641924"/>
                      <a:pt x="287073" y="640097"/>
                      <a:pt x="296897" y="646948"/>
                    </a:cubicBezTo>
                    <a:cubicBezTo>
                      <a:pt x="303751" y="651743"/>
                      <a:pt x="307406" y="660192"/>
                      <a:pt x="313118" y="666586"/>
                    </a:cubicBezTo>
                    <a:cubicBezTo>
                      <a:pt x="318830" y="672980"/>
                      <a:pt x="329567" y="676861"/>
                      <a:pt x="335279" y="670696"/>
                    </a:cubicBezTo>
                    <a:cubicBezTo>
                      <a:pt x="338706" y="667042"/>
                      <a:pt x="338934" y="661562"/>
                      <a:pt x="340762" y="656995"/>
                    </a:cubicBezTo>
                    <a:cubicBezTo>
                      <a:pt x="344646" y="646948"/>
                      <a:pt x="354470" y="642381"/>
                      <a:pt x="365437" y="640097"/>
                    </a:cubicBezTo>
                    <a:close/>
                  </a:path>
                </a:pathLst>
              </a:custGeom>
              <a:solidFill>
                <a:schemeClr val="accent6">
                  <a:lumMod val="25000"/>
                  <a:lumOff val="75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07" name="Graphic 34">
                <a:extLst>
                  <a:ext uri="{FF2B5EF4-FFF2-40B4-BE49-F238E27FC236}">
                    <a16:creationId xmlns:a16="http://schemas.microsoft.com/office/drawing/2014/main" id="{A53308DF-272A-C92B-D460-CF7AED9A99A5}"/>
                  </a:ext>
                </a:extLst>
              </p:cNvPr>
              <p:cNvGrpSpPr/>
              <p:nvPr/>
            </p:nvGrpSpPr>
            <p:grpSpPr>
              <a:xfrm>
                <a:off x="2191503" y="8179818"/>
                <a:ext cx="487545" cy="498485"/>
                <a:chOff x="2191503" y="8179818"/>
                <a:chExt cx="487545" cy="498485"/>
              </a:xfrm>
            </p:grpSpPr>
            <p:sp>
              <p:nvSpPr>
                <p:cNvPr id="312" name="Freeform 311">
                  <a:extLst>
                    <a:ext uri="{FF2B5EF4-FFF2-40B4-BE49-F238E27FC236}">
                      <a16:creationId xmlns:a16="http://schemas.microsoft.com/office/drawing/2014/main" id="{8F91CCB6-52FA-EF8C-152B-F16158DAC190}"/>
                    </a:ext>
                  </a:extLst>
                </p:cNvPr>
                <p:cNvSpPr/>
                <p:nvPr/>
              </p:nvSpPr>
              <p:spPr>
                <a:xfrm>
                  <a:off x="2198357" y="8198314"/>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6">
                    <a:lumMod val="50000"/>
                    <a:lumOff val="5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t>
                  </a:r>
                </a:p>
              </p:txBody>
            </p:sp>
            <p:sp>
              <p:nvSpPr>
                <p:cNvPr id="313" name="Freeform 312">
                  <a:extLst>
                    <a:ext uri="{FF2B5EF4-FFF2-40B4-BE49-F238E27FC236}">
                      <a16:creationId xmlns:a16="http://schemas.microsoft.com/office/drawing/2014/main" id="{5D36BFB3-F522-0645-A28A-AEB7BE6FFA14}"/>
                    </a:ext>
                  </a:extLst>
                </p:cNvPr>
                <p:cNvSpPr/>
                <p:nvPr/>
              </p:nvSpPr>
              <p:spPr>
                <a:xfrm>
                  <a:off x="2191503" y="8179818"/>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1">
                    <a:lumMod val="40000"/>
                    <a:lumOff val="60000"/>
                  </a:schemeClr>
                </a:solidFill>
                <a:ln w="4112" cap="rnd">
                  <a:solidFill>
                    <a:schemeClr val="accent1">
                      <a:lumMod val="75000"/>
                    </a:schemeClr>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16" name="Graphic 34">
                  <a:extLst>
                    <a:ext uri="{FF2B5EF4-FFF2-40B4-BE49-F238E27FC236}">
                      <a16:creationId xmlns:a16="http://schemas.microsoft.com/office/drawing/2014/main" id="{434BFE19-B5C9-EC6B-565E-7328026C6A3D}"/>
                    </a:ext>
                  </a:extLst>
                </p:cNvPr>
                <p:cNvGrpSpPr/>
                <p:nvPr/>
              </p:nvGrpSpPr>
              <p:grpSpPr>
                <a:xfrm>
                  <a:off x="2200413" y="8195103"/>
                  <a:ext cx="234443" cy="224024"/>
                  <a:chOff x="2200413" y="8195103"/>
                  <a:chExt cx="234443" cy="224024"/>
                </a:xfrm>
                <a:solidFill>
                  <a:srgbClr val="FFFFFF"/>
                </a:solidFill>
              </p:grpSpPr>
              <p:sp>
                <p:nvSpPr>
                  <p:cNvPr id="317" name="Freeform 316">
                    <a:extLst>
                      <a:ext uri="{FF2B5EF4-FFF2-40B4-BE49-F238E27FC236}">
                        <a16:creationId xmlns:a16="http://schemas.microsoft.com/office/drawing/2014/main" id="{2762AF96-F040-D472-0B37-EEDE858F385C}"/>
                      </a:ext>
                    </a:extLst>
                  </p:cNvPr>
                  <p:cNvSpPr/>
                  <p:nvPr/>
                </p:nvSpPr>
                <p:spPr>
                  <a:xfrm>
                    <a:off x="2200413" y="8205339"/>
                    <a:ext cx="184877" cy="213788"/>
                  </a:xfrm>
                  <a:custGeom>
                    <a:avLst/>
                    <a:gdLst>
                      <a:gd name="connsiteX0" fmla="*/ 171121 w 184877"/>
                      <a:gd name="connsiteY0" fmla="*/ 28597 h 213788"/>
                      <a:gd name="connsiteX1" fmla="*/ 111948 w 184877"/>
                      <a:gd name="connsiteY1" fmla="*/ 54172 h 213788"/>
                      <a:gd name="connsiteX2" fmla="*/ 59630 w 184877"/>
                      <a:gd name="connsiteY2" fmla="*/ 96645 h 213788"/>
                      <a:gd name="connsiteX3" fmla="*/ 20562 w 184877"/>
                      <a:gd name="connsiteY3" fmla="*/ 151678 h 213788"/>
                      <a:gd name="connsiteX4" fmla="*/ 0 w 184877"/>
                      <a:gd name="connsiteY4" fmla="*/ 213789 h 213788"/>
                      <a:gd name="connsiteX5" fmla="*/ 13708 w 184877"/>
                      <a:gd name="connsiteY5" fmla="*/ 150079 h 213788"/>
                      <a:gd name="connsiteX6" fmla="*/ 48663 w 184877"/>
                      <a:gd name="connsiteY6" fmla="*/ 88882 h 213788"/>
                      <a:gd name="connsiteX7" fmla="*/ 101667 w 184877"/>
                      <a:gd name="connsiteY7" fmla="*/ 37046 h 213788"/>
                      <a:gd name="connsiteX8" fmla="*/ 167008 w 184877"/>
                      <a:gd name="connsiteY8" fmla="*/ 1196 h 213788"/>
                      <a:gd name="connsiteX9" fmla="*/ 167008 w 184877"/>
                      <a:gd name="connsiteY9" fmla="*/ 1196 h 213788"/>
                      <a:gd name="connsiteX10" fmla="*/ 184600 w 184877"/>
                      <a:gd name="connsiteY10" fmla="*/ 8959 h 213788"/>
                      <a:gd name="connsiteX11" fmla="*/ 172492 w 184877"/>
                      <a:gd name="connsiteY11" fmla="*/ 28141 h 213788"/>
                      <a:gd name="connsiteX12" fmla="*/ 170664 w 184877"/>
                      <a:gd name="connsiteY12" fmla="*/ 28826 h 2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77" h="213788">
                        <a:moveTo>
                          <a:pt x="171121" y="28597"/>
                        </a:moveTo>
                        <a:cubicBezTo>
                          <a:pt x="151016" y="34078"/>
                          <a:pt x="130911" y="42527"/>
                          <a:pt x="111948" y="54172"/>
                        </a:cubicBezTo>
                        <a:cubicBezTo>
                          <a:pt x="92985" y="65590"/>
                          <a:pt x="75165" y="79976"/>
                          <a:pt x="59630" y="96645"/>
                        </a:cubicBezTo>
                        <a:cubicBezTo>
                          <a:pt x="44094" y="113087"/>
                          <a:pt x="30843" y="131811"/>
                          <a:pt x="20562" y="151678"/>
                        </a:cubicBezTo>
                        <a:cubicBezTo>
                          <a:pt x="10509" y="171544"/>
                          <a:pt x="3427" y="192552"/>
                          <a:pt x="0" y="213789"/>
                        </a:cubicBezTo>
                        <a:cubicBezTo>
                          <a:pt x="914" y="193009"/>
                          <a:pt x="5483" y="171316"/>
                          <a:pt x="13708" y="150079"/>
                        </a:cubicBezTo>
                        <a:cubicBezTo>
                          <a:pt x="21933" y="128843"/>
                          <a:pt x="33813" y="108063"/>
                          <a:pt x="48663" y="88882"/>
                        </a:cubicBezTo>
                        <a:cubicBezTo>
                          <a:pt x="63513" y="69700"/>
                          <a:pt x="81562" y="52117"/>
                          <a:pt x="101667" y="37046"/>
                        </a:cubicBezTo>
                        <a:cubicBezTo>
                          <a:pt x="121772" y="22204"/>
                          <a:pt x="143933" y="9873"/>
                          <a:pt x="167008" y="1196"/>
                        </a:cubicBezTo>
                        <a:lnTo>
                          <a:pt x="167008" y="1196"/>
                        </a:lnTo>
                        <a:cubicBezTo>
                          <a:pt x="175233" y="-2001"/>
                          <a:pt x="183229" y="1424"/>
                          <a:pt x="184600" y="8959"/>
                        </a:cubicBezTo>
                        <a:cubicBezTo>
                          <a:pt x="186199" y="16495"/>
                          <a:pt x="180716" y="24944"/>
                          <a:pt x="172492" y="28141"/>
                        </a:cubicBezTo>
                        <a:cubicBezTo>
                          <a:pt x="171806" y="28141"/>
                          <a:pt x="171349" y="28597"/>
                          <a:pt x="170664" y="28826"/>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8" name="Freeform 317">
                    <a:extLst>
                      <a:ext uri="{FF2B5EF4-FFF2-40B4-BE49-F238E27FC236}">
                        <a16:creationId xmlns:a16="http://schemas.microsoft.com/office/drawing/2014/main" id="{BAF00588-F714-F8DD-C135-2BC29BC71ED3}"/>
                      </a:ext>
                    </a:extLst>
                  </p:cNvPr>
                  <p:cNvSpPr/>
                  <p:nvPr/>
                </p:nvSpPr>
                <p:spPr>
                  <a:xfrm>
                    <a:off x="2393657" y="8195103"/>
                    <a:ext cx="41199" cy="26744"/>
                  </a:xfrm>
                  <a:custGeom>
                    <a:avLst/>
                    <a:gdLst>
                      <a:gd name="connsiteX0" fmla="*/ 19458 w 41199"/>
                      <a:gd name="connsiteY0" fmla="*/ 26502 h 26744"/>
                      <a:gd name="connsiteX1" fmla="*/ 38 w 41199"/>
                      <a:gd name="connsiteY1" fmla="*/ 15998 h 26744"/>
                      <a:gd name="connsiteX2" fmla="*/ 21742 w 41199"/>
                      <a:gd name="connsiteY2" fmla="*/ 242 h 26744"/>
                      <a:gd name="connsiteX3" fmla="*/ 41162 w 41199"/>
                      <a:gd name="connsiteY3" fmla="*/ 10746 h 26744"/>
                      <a:gd name="connsiteX4" fmla="*/ 19458 w 41199"/>
                      <a:gd name="connsiteY4" fmla="*/ 26502 h 2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9" h="26744">
                        <a:moveTo>
                          <a:pt x="19458" y="26502"/>
                        </a:moveTo>
                        <a:cubicBezTo>
                          <a:pt x="8034" y="27872"/>
                          <a:pt x="-647" y="23305"/>
                          <a:pt x="38" y="15998"/>
                        </a:cubicBezTo>
                        <a:cubicBezTo>
                          <a:pt x="723" y="8691"/>
                          <a:pt x="10547" y="1841"/>
                          <a:pt x="21742" y="242"/>
                        </a:cubicBezTo>
                        <a:cubicBezTo>
                          <a:pt x="33165" y="-1128"/>
                          <a:pt x="41847" y="3439"/>
                          <a:pt x="41162" y="10746"/>
                        </a:cubicBezTo>
                        <a:cubicBezTo>
                          <a:pt x="40476" y="18053"/>
                          <a:pt x="30652" y="24904"/>
                          <a:pt x="19458" y="2650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308" name="Graphic 34">
                <a:extLst>
                  <a:ext uri="{FF2B5EF4-FFF2-40B4-BE49-F238E27FC236}">
                    <a16:creationId xmlns:a16="http://schemas.microsoft.com/office/drawing/2014/main" id="{BE5BBCF7-6A1B-B78F-63B2-1BCB330FC3B2}"/>
                  </a:ext>
                </a:extLst>
              </p:cNvPr>
              <p:cNvGrpSpPr/>
              <p:nvPr/>
            </p:nvGrpSpPr>
            <p:grpSpPr>
              <a:xfrm>
                <a:off x="2007188" y="8025473"/>
                <a:ext cx="275804" cy="361068"/>
                <a:chOff x="2007188" y="8025473"/>
                <a:chExt cx="275804" cy="361068"/>
              </a:xfrm>
              <a:solidFill>
                <a:srgbClr val="FFFFFF"/>
              </a:solidFill>
            </p:grpSpPr>
            <p:sp>
              <p:nvSpPr>
                <p:cNvPr id="309" name="Freeform 308">
                  <a:extLst>
                    <a:ext uri="{FF2B5EF4-FFF2-40B4-BE49-F238E27FC236}">
                      <a16:creationId xmlns:a16="http://schemas.microsoft.com/office/drawing/2014/main" id="{B652FA63-D338-D9A1-F51B-B7AF31C5C4B4}"/>
                    </a:ext>
                  </a:extLst>
                </p:cNvPr>
                <p:cNvSpPr/>
                <p:nvPr/>
              </p:nvSpPr>
              <p:spPr>
                <a:xfrm>
                  <a:off x="2106868" y="8025473"/>
                  <a:ext cx="176124" cy="128649"/>
                </a:xfrm>
                <a:custGeom>
                  <a:avLst/>
                  <a:gdLst>
                    <a:gd name="connsiteX0" fmla="*/ 108395 w 176124"/>
                    <a:gd name="connsiteY0" fmla="*/ 94060 h 128649"/>
                    <a:gd name="connsiteX1" fmla="*/ 2387 w 176124"/>
                    <a:gd name="connsiteY1" fmla="*/ 121462 h 128649"/>
                    <a:gd name="connsiteX2" fmla="*/ 67729 w 176124"/>
                    <a:gd name="connsiteY2" fmla="*/ 34689 h 128649"/>
                    <a:gd name="connsiteX3" fmla="*/ 173737 w 176124"/>
                    <a:gd name="connsiteY3" fmla="*/ 7288 h 128649"/>
                    <a:gd name="connsiteX4" fmla="*/ 108395 w 176124"/>
                    <a:gd name="connsiteY4" fmla="*/ 94060 h 12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4" h="128649">
                      <a:moveTo>
                        <a:pt x="108395" y="94060"/>
                      </a:moveTo>
                      <a:cubicBezTo>
                        <a:pt x="61103" y="125572"/>
                        <a:pt x="13582" y="137675"/>
                        <a:pt x="2387" y="121462"/>
                      </a:cubicBezTo>
                      <a:cubicBezTo>
                        <a:pt x="-8807" y="105021"/>
                        <a:pt x="20436" y="66202"/>
                        <a:pt x="67729" y="34689"/>
                      </a:cubicBezTo>
                      <a:cubicBezTo>
                        <a:pt x="115021" y="3177"/>
                        <a:pt x="162542" y="-9154"/>
                        <a:pt x="173737" y="7288"/>
                      </a:cubicBezTo>
                      <a:cubicBezTo>
                        <a:pt x="184931" y="23729"/>
                        <a:pt x="155688" y="62548"/>
                        <a:pt x="108395" y="94060"/>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0" name="Freeform 309">
                  <a:extLst>
                    <a:ext uri="{FF2B5EF4-FFF2-40B4-BE49-F238E27FC236}">
                      <a16:creationId xmlns:a16="http://schemas.microsoft.com/office/drawing/2014/main" id="{9C9A9800-B287-0B0E-4B85-7DD8F67C21AF}"/>
                    </a:ext>
                  </a:extLst>
                </p:cNvPr>
                <p:cNvSpPr/>
                <p:nvPr/>
              </p:nvSpPr>
              <p:spPr>
                <a:xfrm>
                  <a:off x="2031444" y="8186365"/>
                  <a:ext cx="60352" cy="85324"/>
                </a:xfrm>
                <a:custGeom>
                  <a:avLst/>
                  <a:gdLst>
                    <a:gd name="connsiteX0" fmla="*/ 44912 w 60352"/>
                    <a:gd name="connsiteY0" fmla="*/ 51682 h 85324"/>
                    <a:gd name="connsiteX1" fmla="*/ 3788 w 60352"/>
                    <a:gd name="connsiteY1" fmla="*/ 84336 h 85324"/>
                    <a:gd name="connsiteX2" fmla="*/ 15440 w 60352"/>
                    <a:gd name="connsiteY2" fmla="*/ 33643 h 85324"/>
                    <a:gd name="connsiteX3" fmla="*/ 56564 w 60352"/>
                    <a:gd name="connsiteY3" fmla="*/ 989 h 85324"/>
                    <a:gd name="connsiteX4" fmla="*/ 44912 w 60352"/>
                    <a:gd name="connsiteY4" fmla="*/ 51682 h 8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2" h="85324">
                      <a:moveTo>
                        <a:pt x="44912" y="51682"/>
                      </a:moveTo>
                      <a:cubicBezTo>
                        <a:pt x="30290" y="74745"/>
                        <a:pt x="12013" y="89360"/>
                        <a:pt x="3788" y="84336"/>
                      </a:cubicBezTo>
                      <a:cubicBezTo>
                        <a:pt x="-4208" y="79312"/>
                        <a:pt x="818" y="56706"/>
                        <a:pt x="15440" y="33643"/>
                      </a:cubicBezTo>
                      <a:cubicBezTo>
                        <a:pt x="30062" y="10579"/>
                        <a:pt x="48339" y="-4035"/>
                        <a:pt x="56564" y="989"/>
                      </a:cubicBezTo>
                      <a:cubicBezTo>
                        <a:pt x="64560" y="6012"/>
                        <a:pt x="59534" y="28847"/>
                        <a:pt x="44912" y="5168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1" name="Freeform 310">
                  <a:extLst>
                    <a:ext uri="{FF2B5EF4-FFF2-40B4-BE49-F238E27FC236}">
                      <a16:creationId xmlns:a16="http://schemas.microsoft.com/office/drawing/2014/main" id="{0AC1DF1B-D722-2053-78FC-55B6BF2D84F4}"/>
                    </a:ext>
                  </a:extLst>
                </p:cNvPr>
                <p:cNvSpPr/>
                <p:nvPr/>
              </p:nvSpPr>
              <p:spPr>
                <a:xfrm>
                  <a:off x="2007188" y="8322240"/>
                  <a:ext cx="25475" cy="64301"/>
                </a:xfrm>
                <a:custGeom>
                  <a:avLst/>
                  <a:gdLst>
                    <a:gd name="connsiteX0" fmla="*/ 23932 w 25475"/>
                    <a:gd name="connsiteY0" fmla="*/ 34092 h 64301"/>
                    <a:gd name="connsiteX1" fmla="*/ 6798 w 25475"/>
                    <a:gd name="connsiteY1" fmla="*/ 64234 h 64301"/>
                    <a:gd name="connsiteX2" fmla="*/ 1543 w 25475"/>
                    <a:gd name="connsiteY2" fmla="*/ 30210 h 64301"/>
                    <a:gd name="connsiteX3" fmla="*/ 18678 w 25475"/>
                    <a:gd name="connsiteY3" fmla="*/ 68 h 64301"/>
                    <a:gd name="connsiteX4" fmla="*/ 23932 w 25475"/>
                    <a:gd name="connsiteY4" fmla="*/ 34092 h 6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5" h="64301">
                      <a:moveTo>
                        <a:pt x="23932" y="34092"/>
                      </a:moveTo>
                      <a:cubicBezTo>
                        <a:pt x="20734" y="51903"/>
                        <a:pt x="12966" y="65375"/>
                        <a:pt x="6798" y="64234"/>
                      </a:cubicBezTo>
                      <a:cubicBezTo>
                        <a:pt x="629" y="63092"/>
                        <a:pt x="-1884" y="48021"/>
                        <a:pt x="1543" y="30210"/>
                      </a:cubicBezTo>
                      <a:cubicBezTo>
                        <a:pt x="4741" y="12398"/>
                        <a:pt x="12509" y="-1074"/>
                        <a:pt x="18678" y="68"/>
                      </a:cubicBezTo>
                      <a:cubicBezTo>
                        <a:pt x="24846" y="1209"/>
                        <a:pt x="27359" y="16280"/>
                        <a:pt x="23932" y="3409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cxnSp>
        <p:nvCxnSpPr>
          <p:cNvPr id="13" name="Straight Connector 12">
            <a:extLst>
              <a:ext uri="{FF2B5EF4-FFF2-40B4-BE49-F238E27FC236}">
                <a16:creationId xmlns:a16="http://schemas.microsoft.com/office/drawing/2014/main" id="{DB43D002-3C71-04A2-AD2C-90F0845DC6AE}"/>
              </a:ext>
            </a:extLst>
          </p:cNvPr>
          <p:cNvCxnSpPr>
            <a:cxnSpLocks/>
          </p:cNvCxnSpPr>
          <p:nvPr/>
        </p:nvCxnSpPr>
        <p:spPr>
          <a:xfrm>
            <a:off x="682943" y="2306953"/>
            <a:ext cx="3581248"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253DC57-3D5F-159B-5BCD-303E1277EEE2}"/>
              </a:ext>
            </a:extLst>
          </p:cNvPr>
          <p:cNvSpPr txBox="1"/>
          <p:nvPr/>
        </p:nvSpPr>
        <p:spPr>
          <a:xfrm>
            <a:off x="583146" y="5372741"/>
            <a:ext cx="1423637" cy="2769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Montserrat" pitchFamily="2" charset="77"/>
              </a:rPr>
              <a:t>MM cell</a:t>
            </a:r>
          </a:p>
        </p:txBody>
      </p:sp>
      <p:sp>
        <p:nvSpPr>
          <p:cNvPr id="18" name="TextBox 17">
            <a:extLst>
              <a:ext uri="{FF2B5EF4-FFF2-40B4-BE49-F238E27FC236}">
                <a16:creationId xmlns:a16="http://schemas.microsoft.com/office/drawing/2014/main" id="{7E6844FD-ECD5-6C70-2E2D-9EC9DE54C5D5}"/>
              </a:ext>
            </a:extLst>
          </p:cNvPr>
          <p:cNvSpPr txBox="1"/>
          <p:nvPr/>
        </p:nvSpPr>
        <p:spPr>
          <a:xfrm>
            <a:off x="2905743" y="5372741"/>
            <a:ext cx="1423637"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Montserrat" pitchFamily="2" charset="77"/>
              </a:rPr>
              <a:t>MM progenitor</a:t>
            </a:r>
          </a:p>
        </p:txBody>
      </p:sp>
      <p:grpSp>
        <p:nvGrpSpPr>
          <p:cNvPr id="23" name="Group 22">
            <a:extLst>
              <a:ext uri="{FF2B5EF4-FFF2-40B4-BE49-F238E27FC236}">
                <a16:creationId xmlns:a16="http://schemas.microsoft.com/office/drawing/2014/main" id="{09A3C1E3-1F95-94B1-8383-C4EFEFA448F5}"/>
              </a:ext>
            </a:extLst>
          </p:cNvPr>
          <p:cNvGrpSpPr/>
          <p:nvPr/>
        </p:nvGrpSpPr>
        <p:grpSpPr>
          <a:xfrm flipH="1">
            <a:off x="667763" y="3866983"/>
            <a:ext cx="960231" cy="1441886"/>
            <a:chOff x="615808" y="3866983"/>
            <a:chExt cx="960231" cy="1441886"/>
          </a:xfrm>
        </p:grpSpPr>
        <p:grpSp>
          <p:nvGrpSpPr>
            <p:cNvPr id="332" name="Group 331">
              <a:extLst>
                <a:ext uri="{FF2B5EF4-FFF2-40B4-BE49-F238E27FC236}">
                  <a16:creationId xmlns:a16="http://schemas.microsoft.com/office/drawing/2014/main" id="{B4FF661A-A299-ADAB-523A-7D289F99A5A2}"/>
                </a:ext>
              </a:extLst>
            </p:cNvPr>
            <p:cNvGrpSpPr/>
            <p:nvPr/>
          </p:nvGrpSpPr>
          <p:grpSpPr>
            <a:xfrm>
              <a:off x="741364" y="3866983"/>
              <a:ext cx="243793" cy="567974"/>
              <a:chOff x="898264" y="2738900"/>
              <a:chExt cx="258324" cy="595451"/>
            </a:xfrm>
          </p:grpSpPr>
          <p:grpSp>
            <p:nvGrpSpPr>
              <p:cNvPr id="326" name="Graphic 34">
                <a:extLst>
                  <a:ext uri="{FF2B5EF4-FFF2-40B4-BE49-F238E27FC236}">
                    <a16:creationId xmlns:a16="http://schemas.microsoft.com/office/drawing/2014/main" id="{BD58AD9A-0F81-9F84-73E2-7AC54B255128}"/>
                  </a:ext>
                </a:extLst>
              </p:cNvPr>
              <p:cNvGrpSpPr/>
              <p:nvPr/>
            </p:nvGrpSpPr>
            <p:grpSpPr>
              <a:xfrm rot="2762230">
                <a:off x="943359" y="3121121"/>
                <a:ext cx="275148" cy="151311"/>
                <a:chOff x="6208312" y="8071349"/>
                <a:chExt cx="258697" cy="142264"/>
              </a:xfrm>
            </p:grpSpPr>
            <p:sp>
              <p:nvSpPr>
                <p:cNvPr id="327" name="Freeform 326">
                  <a:extLst>
                    <a:ext uri="{FF2B5EF4-FFF2-40B4-BE49-F238E27FC236}">
                      <a16:creationId xmlns:a16="http://schemas.microsoft.com/office/drawing/2014/main" id="{FE80E40F-D257-9AB9-5778-647F129377E7}"/>
                    </a:ext>
                  </a:extLst>
                </p:cNvPr>
                <p:cNvSpPr/>
                <p:nvPr/>
              </p:nvSpPr>
              <p:spPr>
                <a:xfrm>
                  <a:off x="6208312" y="8071349"/>
                  <a:ext cx="258697" cy="142264"/>
                </a:xfrm>
                <a:custGeom>
                  <a:avLst/>
                  <a:gdLst>
                    <a:gd name="connsiteX0" fmla="*/ 98543 w 258697"/>
                    <a:gd name="connsiteY0" fmla="*/ 48185 h 142264"/>
                    <a:gd name="connsiteX1" fmla="*/ 258697 w 258697"/>
                    <a:gd name="connsiteY1" fmla="*/ 111209 h 142264"/>
                    <a:gd name="connsiteX2" fmla="*/ 246588 w 258697"/>
                    <a:gd name="connsiteY2" fmla="*/ 142264 h 142264"/>
                    <a:gd name="connsiteX3" fmla="*/ 86662 w 258697"/>
                    <a:gd name="connsiteY3" fmla="*/ 79240 h 142264"/>
                    <a:gd name="connsiteX4" fmla="*/ 70213 w 258697"/>
                    <a:gd name="connsiteY4" fmla="*/ 99563 h 142264"/>
                    <a:gd name="connsiteX5" fmla="*/ 66786 w 258697"/>
                    <a:gd name="connsiteY5" fmla="*/ 100020 h 142264"/>
                    <a:gd name="connsiteX6" fmla="*/ 40284 w 258697"/>
                    <a:gd name="connsiteY6" fmla="*/ 95910 h 142264"/>
                    <a:gd name="connsiteX7" fmla="*/ 2359 w 258697"/>
                    <a:gd name="connsiteY7" fmla="*/ 29917 h 142264"/>
                    <a:gd name="connsiteX8" fmla="*/ 2359 w 258697"/>
                    <a:gd name="connsiteY8" fmla="*/ 29917 h 142264"/>
                    <a:gd name="connsiteX9" fmla="*/ 3272 w 258697"/>
                    <a:gd name="connsiteY9" fmla="*/ 27405 h 142264"/>
                    <a:gd name="connsiteX10" fmla="*/ 72041 w 258697"/>
                    <a:gd name="connsiteY10" fmla="*/ 4113 h 142264"/>
                    <a:gd name="connsiteX11" fmla="*/ 96029 w 258697"/>
                    <a:gd name="connsiteY11" fmla="*/ 19641 h 142264"/>
                    <a:gd name="connsiteX12" fmla="*/ 102655 w 258697"/>
                    <a:gd name="connsiteY12" fmla="*/ 28090 h 142264"/>
                    <a:gd name="connsiteX13" fmla="*/ 100827 w 258697"/>
                    <a:gd name="connsiteY13" fmla="*/ 39279 h 142264"/>
                    <a:gd name="connsiteX14" fmla="*/ 98314 w 258697"/>
                    <a:gd name="connsiteY14" fmla="*/ 48185 h 14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697" h="142264">
                      <a:moveTo>
                        <a:pt x="98543" y="48185"/>
                      </a:moveTo>
                      <a:cubicBezTo>
                        <a:pt x="98543" y="48185"/>
                        <a:pt x="258697" y="111209"/>
                        <a:pt x="258697" y="111209"/>
                      </a:cubicBezTo>
                      <a:lnTo>
                        <a:pt x="246588" y="142264"/>
                      </a:lnTo>
                      <a:lnTo>
                        <a:pt x="86662" y="79240"/>
                      </a:lnTo>
                      <a:cubicBezTo>
                        <a:pt x="86662" y="79240"/>
                        <a:pt x="80951" y="99792"/>
                        <a:pt x="70213" y="99563"/>
                      </a:cubicBezTo>
                      <a:cubicBezTo>
                        <a:pt x="69071" y="99792"/>
                        <a:pt x="67928" y="99792"/>
                        <a:pt x="66786" y="100020"/>
                      </a:cubicBezTo>
                      <a:cubicBezTo>
                        <a:pt x="58333" y="100477"/>
                        <a:pt x="49194" y="99335"/>
                        <a:pt x="40284" y="95910"/>
                      </a:cubicBezTo>
                      <a:cubicBezTo>
                        <a:pt x="10583" y="84949"/>
                        <a:pt x="-6552" y="55263"/>
                        <a:pt x="2359" y="29917"/>
                      </a:cubicBezTo>
                      <a:cubicBezTo>
                        <a:pt x="2359" y="29917"/>
                        <a:pt x="2359" y="29917"/>
                        <a:pt x="2359" y="29917"/>
                      </a:cubicBezTo>
                      <a:lnTo>
                        <a:pt x="3272" y="27405"/>
                      </a:lnTo>
                      <a:cubicBezTo>
                        <a:pt x="13325" y="3885"/>
                        <a:pt x="43482" y="-6391"/>
                        <a:pt x="72041" y="4113"/>
                      </a:cubicBezTo>
                      <a:cubicBezTo>
                        <a:pt x="80951" y="7538"/>
                        <a:pt x="89176" y="12790"/>
                        <a:pt x="96029" y="19641"/>
                      </a:cubicBezTo>
                      <a:cubicBezTo>
                        <a:pt x="98543" y="22153"/>
                        <a:pt x="101970" y="24436"/>
                        <a:pt x="102655" y="28090"/>
                      </a:cubicBezTo>
                      <a:cubicBezTo>
                        <a:pt x="103341" y="31972"/>
                        <a:pt x="101741" y="35625"/>
                        <a:pt x="100827" y="39279"/>
                      </a:cubicBezTo>
                      <a:cubicBezTo>
                        <a:pt x="100827" y="39736"/>
                        <a:pt x="98314" y="48185"/>
                        <a:pt x="98314" y="48185"/>
                      </a:cubicBezTo>
                      <a:close/>
                    </a:path>
                  </a:pathLst>
                </a:custGeom>
                <a:solidFill>
                  <a:schemeClr val="accent1">
                    <a:lumMod val="60000"/>
                    <a:lumOff val="40000"/>
                  </a:schemeClr>
                </a:solidFill>
                <a:ln w="2285" cap="flat">
                  <a:solidFill>
                    <a:schemeClr val="accent1">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8" name="Freeform 327">
                  <a:extLst>
                    <a:ext uri="{FF2B5EF4-FFF2-40B4-BE49-F238E27FC236}">
                      <a16:creationId xmlns:a16="http://schemas.microsoft.com/office/drawing/2014/main" id="{E397AE23-917A-5D05-3E40-DC7018F11AF7}"/>
                    </a:ext>
                  </a:extLst>
                </p:cNvPr>
                <p:cNvSpPr/>
                <p:nvPr/>
              </p:nvSpPr>
              <p:spPr>
                <a:xfrm>
                  <a:off x="6221801" y="8088598"/>
                  <a:ext cx="215510" cy="110802"/>
                </a:xfrm>
                <a:custGeom>
                  <a:avLst/>
                  <a:gdLst>
                    <a:gd name="connsiteX0" fmla="*/ 59922 w 215510"/>
                    <a:gd name="connsiteY0" fmla="*/ 3991 h 110802"/>
                    <a:gd name="connsiteX1" fmla="*/ 77514 w 215510"/>
                    <a:gd name="connsiteY1" fmla="*/ 15180 h 110802"/>
                    <a:gd name="connsiteX2" fmla="*/ 80712 w 215510"/>
                    <a:gd name="connsiteY2" fmla="*/ 19290 h 110802"/>
                    <a:gd name="connsiteX3" fmla="*/ 78884 w 215510"/>
                    <a:gd name="connsiteY3" fmla="*/ 44865 h 110802"/>
                    <a:gd name="connsiteX4" fmla="*/ 83910 w 215510"/>
                    <a:gd name="connsiteY4" fmla="*/ 46920 h 110802"/>
                    <a:gd name="connsiteX5" fmla="*/ 212765 w 215510"/>
                    <a:gd name="connsiteY5" fmla="*/ 98527 h 110802"/>
                    <a:gd name="connsiteX6" fmla="*/ 215507 w 215510"/>
                    <a:gd name="connsiteY6" fmla="*/ 107205 h 110802"/>
                    <a:gd name="connsiteX7" fmla="*/ 207739 w 215510"/>
                    <a:gd name="connsiteY7" fmla="*/ 110401 h 110802"/>
                    <a:gd name="connsiteX8" fmla="*/ 75686 w 215510"/>
                    <a:gd name="connsiteY8" fmla="*/ 56968 h 110802"/>
                    <a:gd name="connsiteX9" fmla="*/ 67689 w 215510"/>
                    <a:gd name="connsiteY9" fmla="*/ 60621 h 110802"/>
                    <a:gd name="connsiteX10" fmla="*/ 63577 w 215510"/>
                    <a:gd name="connsiteY10" fmla="*/ 72267 h 110802"/>
                    <a:gd name="connsiteX11" fmla="*/ 28393 w 215510"/>
                    <a:gd name="connsiteY11" fmla="*/ 73409 h 110802"/>
                    <a:gd name="connsiteX12" fmla="*/ 64 w 215510"/>
                    <a:gd name="connsiteY12" fmla="*/ 35275 h 110802"/>
                    <a:gd name="connsiteX13" fmla="*/ 30221 w 215510"/>
                    <a:gd name="connsiteY13" fmla="*/ 794 h 110802"/>
                    <a:gd name="connsiteX14" fmla="*/ 60379 w 215510"/>
                    <a:gd name="connsiteY14" fmla="*/ 4448 h 11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510" h="110802">
                      <a:moveTo>
                        <a:pt x="59922" y="3991"/>
                      </a:moveTo>
                      <a:cubicBezTo>
                        <a:pt x="66319" y="6731"/>
                        <a:pt x="72259" y="10613"/>
                        <a:pt x="77514" y="15180"/>
                      </a:cubicBezTo>
                      <a:cubicBezTo>
                        <a:pt x="78884" y="16322"/>
                        <a:pt x="80027" y="17692"/>
                        <a:pt x="80712" y="19290"/>
                      </a:cubicBezTo>
                      <a:cubicBezTo>
                        <a:pt x="83454" y="25912"/>
                        <a:pt x="73173" y="42582"/>
                        <a:pt x="78884" y="44865"/>
                      </a:cubicBezTo>
                      <a:cubicBezTo>
                        <a:pt x="84139" y="47149"/>
                        <a:pt x="83910" y="46920"/>
                        <a:pt x="83910" y="46920"/>
                      </a:cubicBezTo>
                      <a:cubicBezTo>
                        <a:pt x="83910" y="46920"/>
                        <a:pt x="167986" y="80031"/>
                        <a:pt x="212765" y="98527"/>
                      </a:cubicBezTo>
                      <a:cubicBezTo>
                        <a:pt x="215735" y="99669"/>
                        <a:pt x="215507" y="107205"/>
                        <a:pt x="215507" y="107205"/>
                      </a:cubicBezTo>
                      <a:cubicBezTo>
                        <a:pt x="214136" y="110173"/>
                        <a:pt x="210709" y="111543"/>
                        <a:pt x="207739" y="110401"/>
                      </a:cubicBezTo>
                      <a:lnTo>
                        <a:pt x="75686" y="56968"/>
                      </a:lnTo>
                      <a:cubicBezTo>
                        <a:pt x="72487" y="55598"/>
                        <a:pt x="68832" y="57196"/>
                        <a:pt x="67689" y="60621"/>
                      </a:cubicBezTo>
                      <a:cubicBezTo>
                        <a:pt x="66090" y="65417"/>
                        <a:pt x="63806" y="71354"/>
                        <a:pt x="63577" y="72267"/>
                      </a:cubicBezTo>
                      <a:cubicBezTo>
                        <a:pt x="56495" y="85968"/>
                        <a:pt x="39131" y="78661"/>
                        <a:pt x="28393" y="73409"/>
                      </a:cubicBezTo>
                      <a:cubicBezTo>
                        <a:pt x="14000" y="66559"/>
                        <a:pt x="1206" y="51716"/>
                        <a:pt x="64" y="35275"/>
                      </a:cubicBezTo>
                      <a:cubicBezTo>
                        <a:pt x="-1079" y="17235"/>
                        <a:pt x="13315" y="3763"/>
                        <a:pt x="30221" y="794"/>
                      </a:cubicBezTo>
                      <a:cubicBezTo>
                        <a:pt x="40502" y="-1033"/>
                        <a:pt x="50783" y="337"/>
                        <a:pt x="60379" y="4448"/>
                      </a:cubicBezTo>
                      <a:close/>
                    </a:path>
                  </a:pathLst>
                </a:custGeom>
                <a:solidFill>
                  <a:schemeClr val="accent1">
                    <a:lumMod val="40000"/>
                    <a:lumOff val="6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9" name="Freeform 328">
                  <a:extLst>
                    <a:ext uri="{FF2B5EF4-FFF2-40B4-BE49-F238E27FC236}">
                      <a16:creationId xmlns:a16="http://schemas.microsoft.com/office/drawing/2014/main" id="{D2C044D0-9AAC-24C7-4C61-F255D07AAC68}"/>
                    </a:ext>
                  </a:extLst>
                </p:cNvPr>
                <p:cNvSpPr/>
                <p:nvPr/>
              </p:nvSpPr>
              <p:spPr>
                <a:xfrm>
                  <a:off x="6230590" y="8123724"/>
                  <a:ext cx="56175" cy="40233"/>
                </a:xfrm>
                <a:custGeom>
                  <a:avLst/>
                  <a:gdLst>
                    <a:gd name="connsiteX0" fmla="*/ 37197 w 56175"/>
                    <a:gd name="connsiteY0" fmla="*/ 3345 h 40233"/>
                    <a:gd name="connsiteX1" fmla="*/ 43137 w 56175"/>
                    <a:gd name="connsiteY1" fmla="*/ 6770 h 40233"/>
                    <a:gd name="connsiteX2" fmla="*/ 55702 w 56175"/>
                    <a:gd name="connsiteY2" fmla="*/ 26865 h 40233"/>
                    <a:gd name="connsiteX3" fmla="*/ 36512 w 56175"/>
                    <a:gd name="connsiteY3" fmla="*/ 40109 h 40233"/>
                    <a:gd name="connsiteX4" fmla="*/ 642 w 56175"/>
                    <a:gd name="connsiteY4" fmla="*/ 15219 h 40233"/>
                    <a:gd name="connsiteX5" fmla="*/ 414 w 56175"/>
                    <a:gd name="connsiteY5" fmla="*/ 9282 h 40233"/>
                    <a:gd name="connsiteX6" fmla="*/ 4755 w 56175"/>
                    <a:gd name="connsiteY6" fmla="*/ 4030 h 40233"/>
                    <a:gd name="connsiteX7" fmla="*/ 13436 w 56175"/>
                    <a:gd name="connsiteY7" fmla="*/ 605 h 40233"/>
                    <a:gd name="connsiteX8" fmla="*/ 37425 w 56175"/>
                    <a:gd name="connsiteY8" fmla="*/ 3802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75" h="40233">
                      <a:moveTo>
                        <a:pt x="37197" y="3345"/>
                      </a:moveTo>
                      <a:cubicBezTo>
                        <a:pt x="39253" y="4258"/>
                        <a:pt x="41309" y="5400"/>
                        <a:pt x="43137" y="6770"/>
                      </a:cubicBezTo>
                      <a:cubicBezTo>
                        <a:pt x="48620" y="10652"/>
                        <a:pt x="58444" y="18873"/>
                        <a:pt x="55702" y="26865"/>
                      </a:cubicBezTo>
                      <a:cubicBezTo>
                        <a:pt x="52047" y="36912"/>
                        <a:pt x="46335" y="41022"/>
                        <a:pt x="36512" y="40109"/>
                      </a:cubicBezTo>
                      <a:cubicBezTo>
                        <a:pt x="23717" y="38739"/>
                        <a:pt x="4526" y="27550"/>
                        <a:pt x="642" y="15219"/>
                      </a:cubicBezTo>
                      <a:cubicBezTo>
                        <a:pt x="-43" y="13164"/>
                        <a:pt x="-272" y="11109"/>
                        <a:pt x="414" y="9282"/>
                      </a:cubicBezTo>
                      <a:cubicBezTo>
                        <a:pt x="1099" y="6999"/>
                        <a:pt x="2699" y="5172"/>
                        <a:pt x="4755" y="4030"/>
                      </a:cubicBezTo>
                      <a:cubicBezTo>
                        <a:pt x="7268" y="2432"/>
                        <a:pt x="10466" y="1061"/>
                        <a:pt x="13436" y="605"/>
                      </a:cubicBezTo>
                      <a:cubicBezTo>
                        <a:pt x="21433" y="-765"/>
                        <a:pt x="30114" y="148"/>
                        <a:pt x="37425" y="3802"/>
                      </a:cubicBezTo>
                      <a:close/>
                    </a:path>
                  </a:pathLst>
                </a:custGeom>
                <a:solidFill>
                  <a:schemeClr val="accent1">
                    <a:lumMod val="20000"/>
                    <a:lumOff val="8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24" name="Freeform 323">
                <a:extLst>
                  <a:ext uri="{FF2B5EF4-FFF2-40B4-BE49-F238E27FC236}">
                    <a16:creationId xmlns:a16="http://schemas.microsoft.com/office/drawing/2014/main" id="{406EF018-5516-D9DB-66D7-94FF7405A0B8}"/>
                  </a:ext>
                </a:extLst>
              </p:cNvPr>
              <p:cNvSpPr/>
              <p:nvPr/>
            </p:nvSpPr>
            <p:spPr>
              <a:xfrm rot="9621951">
                <a:off x="974463" y="2938925"/>
                <a:ext cx="75763" cy="18264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4">
                      <a:lumMod val="75000"/>
                    </a:schemeClr>
                  </a:gs>
                  <a:gs pos="48000">
                    <a:schemeClr val="accent4"/>
                  </a:gs>
                  <a:gs pos="100000">
                    <a:schemeClr val="accent4">
                      <a:lumMod val="60000"/>
                      <a:lumOff val="40000"/>
                    </a:schemeClr>
                  </a:gs>
                </a:gsLst>
                <a:path path="circle">
                  <a:fillToRect l="100000" t="100000"/>
                </a:path>
              </a:gradFill>
              <a:ln w="274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5" name="Freeform 324">
                <a:extLst>
                  <a:ext uri="{FF2B5EF4-FFF2-40B4-BE49-F238E27FC236}">
                    <a16:creationId xmlns:a16="http://schemas.microsoft.com/office/drawing/2014/main" id="{CBF155AA-9E89-6BBC-7211-334843EE41D0}"/>
                  </a:ext>
                </a:extLst>
              </p:cNvPr>
              <p:cNvSpPr/>
              <p:nvPr/>
            </p:nvSpPr>
            <p:spPr>
              <a:xfrm rot="9621951">
                <a:off x="898264" y="2738900"/>
                <a:ext cx="75763" cy="182643"/>
              </a:xfrm>
              <a:custGeom>
                <a:avLst/>
                <a:gdLst>
                  <a:gd name="connsiteX0" fmla="*/ 34270 w 68768"/>
                  <a:gd name="connsiteY0" fmla="*/ 165781 h 165781"/>
                  <a:gd name="connsiteX1" fmla="*/ 56431 w 68768"/>
                  <a:gd name="connsiteY1" fmla="*/ 160301 h 165781"/>
                  <a:gd name="connsiteX2" fmla="*/ 68768 w 68768"/>
                  <a:gd name="connsiteY2" fmla="*/ 142033 h 165781"/>
                  <a:gd name="connsiteX3" fmla="*/ 68768 w 68768"/>
                  <a:gd name="connsiteY3" fmla="*/ 138380 h 165781"/>
                  <a:gd name="connsiteX4" fmla="*/ 68768 w 68768"/>
                  <a:gd name="connsiteY4" fmla="*/ 96363 h 165781"/>
                  <a:gd name="connsiteX5" fmla="*/ 68768 w 68768"/>
                  <a:gd name="connsiteY5" fmla="*/ 39504 h 165781"/>
                  <a:gd name="connsiteX6" fmla="*/ 68768 w 68768"/>
                  <a:gd name="connsiteY6" fmla="*/ 23748 h 165781"/>
                  <a:gd name="connsiteX7" fmla="*/ 34498 w 68768"/>
                  <a:gd name="connsiteY7" fmla="*/ 0 h 165781"/>
                  <a:gd name="connsiteX8" fmla="*/ 0 w 68768"/>
                  <a:gd name="connsiteY8" fmla="*/ 23748 h 165781"/>
                  <a:gd name="connsiteX9" fmla="*/ 0 w 68768"/>
                  <a:gd name="connsiteY9" fmla="*/ 26032 h 165781"/>
                  <a:gd name="connsiteX10" fmla="*/ 0 w 68768"/>
                  <a:gd name="connsiteY10" fmla="*/ 69418 h 165781"/>
                  <a:gd name="connsiteX11" fmla="*/ 0 w 68768"/>
                  <a:gd name="connsiteY11" fmla="*/ 126277 h 165781"/>
                  <a:gd name="connsiteX12" fmla="*/ 0 w 68768"/>
                  <a:gd name="connsiteY12" fmla="*/ 142033 h 165781"/>
                  <a:gd name="connsiteX13" fmla="*/ 34270 w 68768"/>
                  <a:gd name="connsiteY13" fmla="*/ 165781 h 16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768" h="165781">
                    <a:moveTo>
                      <a:pt x="34270" y="165781"/>
                    </a:moveTo>
                    <a:cubicBezTo>
                      <a:pt x="42723" y="165781"/>
                      <a:pt x="50262" y="163726"/>
                      <a:pt x="56431" y="160301"/>
                    </a:cubicBezTo>
                    <a:cubicBezTo>
                      <a:pt x="63970" y="155962"/>
                      <a:pt x="68768" y="149340"/>
                      <a:pt x="68768" y="142033"/>
                    </a:cubicBezTo>
                    <a:cubicBezTo>
                      <a:pt x="68768" y="140891"/>
                      <a:pt x="68768" y="139521"/>
                      <a:pt x="68768" y="138380"/>
                    </a:cubicBezTo>
                    <a:cubicBezTo>
                      <a:pt x="68768" y="124450"/>
                      <a:pt x="68768" y="110521"/>
                      <a:pt x="68768" y="96363"/>
                    </a:cubicBezTo>
                    <a:cubicBezTo>
                      <a:pt x="68768" y="77410"/>
                      <a:pt x="68768" y="58457"/>
                      <a:pt x="68768" y="39504"/>
                    </a:cubicBezTo>
                    <a:cubicBezTo>
                      <a:pt x="68768" y="34252"/>
                      <a:pt x="68768" y="29000"/>
                      <a:pt x="68768" y="23748"/>
                    </a:cubicBezTo>
                    <a:cubicBezTo>
                      <a:pt x="68768" y="10732"/>
                      <a:pt x="53461" y="0"/>
                      <a:pt x="34498" y="0"/>
                    </a:cubicBezTo>
                    <a:cubicBezTo>
                      <a:pt x="15536" y="0"/>
                      <a:pt x="0" y="10504"/>
                      <a:pt x="0" y="23748"/>
                    </a:cubicBezTo>
                    <a:cubicBezTo>
                      <a:pt x="0" y="24433"/>
                      <a:pt x="0" y="25347"/>
                      <a:pt x="0" y="26032"/>
                    </a:cubicBezTo>
                    <a:cubicBezTo>
                      <a:pt x="0" y="40418"/>
                      <a:pt x="0" y="55032"/>
                      <a:pt x="0" y="69418"/>
                    </a:cubicBezTo>
                    <a:cubicBezTo>
                      <a:pt x="0" y="88371"/>
                      <a:pt x="0" y="107324"/>
                      <a:pt x="0" y="126277"/>
                    </a:cubicBezTo>
                    <a:cubicBezTo>
                      <a:pt x="0" y="131529"/>
                      <a:pt x="0" y="136781"/>
                      <a:pt x="0" y="142033"/>
                    </a:cubicBezTo>
                    <a:cubicBezTo>
                      <a:pt x="0" y="155049"/>
                      <a:pt x="15307" y="165781"/>
                      <a:pt x="34270" y="165781"/>
                    </a:cubicBezTo>
                    <a:close/>
                  </a:path>
                </a:pathLst>
              </a:custGeom>
              <a:gradFill>
                <a:gsLst>
                  <a:gs pos="0">
                    <a:schemeClr val="accent4">
                      <a:lumMod val="75000"/>
                    </a:schemeClr>
                  </a:gs>
                  <a:gs pos="48000">
                    <a:schemeClr val="accent4"/>
                  </a:gs>
                  <a:gs pos="100000">
                    <a:schemeClr val="accent4">
                      <a:lumMod val="60000"/>
                      <a:lumOff val="40000"/>
                    </a:schemeClr>
                  </a:gs>
                </a:gsLst>
                <a:path path="circle">
                  <a:fillToRect l="100000" t="100000"/>
                </a:path>
              </a:gradFill>
              <a:ln w="274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19" name="Graphic 34">
              <a:extLst>
                <a:ext uri="{FF2B5EF4-FFF2-40B4-BE49-F238E27FC236}">
                  <a16:creationId xmlns:a16="http://schemas.microsoft.com/office/drawing/2014/main" id="{A390CD2F-6A7D-BDF1-2DD5-448A3F19DC24}"/>
                </a:ext>
              </a:extLst>
            </p:cNvPr>
            <p:cNvGrpSpPr/>
            <p:nvPr/>
          </p:nvGrpSpPr>
          <p:grpSpPr>
            <a:xfrm rot="4550592">
              <a:off x="1051382" y="4189956"/>
              <a:ext cx="262451" cy="142800"/>
              <a:chOff x="6208312" y="8071349"/>
              <a:chExt cx="258697" cy="142264"/>
            </a:xfrm>
          </p:grpSpPr>
          <p:sp>
            <p:nvSpPr>
              <p:cNvPr id="320" name="Freeform 319">
                <a:extLst>
                  <a:ext uri="{FF2B5EF4-FFF2-40B4-BE49-F238E27FC236}">
                    <a16:creationId xmlns:a16="http://schemas.microsoft.com/office/drawing/2014/main" id="{B1EA1F36-F05A-E041-5A21-317E04A57220}"/>
                  </a:ext>
                </a:extLst>
              </p:cNvPr>
              <p:cNvSpPr/>
              <p:nvPr/>
            </p:nvSpPr>
            <p:spPr>
              <a:xfrm>
                <a:off x="6208312" y="8071349"/>
                <a:ext cx="258697" cy="142264"/>
              </a:xfrm>
              <a:custGeom>
                <a:avLst/>
                <a:gdLst>
                  <a:gd name="connsiteX0" fmla="*/ 98543 w 258697"/>
                  <a:gd name="connsiteY0" fmla="*/ 48185 h 142264"/>
                  <a:gd name="connsiteX1" fmla="*/ 258697 w 258697"/>
                  <a:gd name="connsiteY1" fmla="*/ 111209 h 142264"/>
                  <a:gd name="connsiteX2" fmla="*/ 246588 w 258697"/>
                  <a:gd name="connsiteY2" fmla="*/ 142264 h 142264"/>
                  <a:gd name="connsiteX3" fmla="*/ 86662 w 258697"/>
                  <a:gd name="connsiteY3" fmla="*/ 79240 h 142264"/>
                  <a:gd name="connsiteX4" fmla="*/ 70213 w 258697"/>
                  <a:gd name="connsiteY4" fmla="*/ 99563 h 142264"/>
                  <a:gd name="connsiteX5" fmla="*/ 66786 w 258697"/>
                  <a:gd name="connsiteY5" fmla="*/ 100020 h 142264"/>
                  <a:gd name="connsiteX6" fmla="*/ 40284 w 258697"/>
                  <a:gd name="connsiteY6" fmla="*/ 95910 h 142264"/>
                  <a:gd name="connsiteX7" fmla="*/ 2359 w 258697"/>
                  <a:gd name="connsiteY7" fmla="*/ 29917 h 142264"/>
                  <a:gd name="connsiteX8" fmla="*/ 2359 w 258697"/>
                  <a:gd name="connsiteY8" fmla="*/ 29917 h 142264"/>
                  <a:gd name="connsiteX9" fmla="*/ 3272 w 258697"/>
                  <a:gd name="connsiteY9" fmla="*/ 27405 h 142264"/>
                  <a:gd name="connsiteX10" fmla="*/ 72041 w 258697"/>
                  <a:gd name="connsiteY10" fmla="*/ 4113 h 142264"/>
                  <a:gd name="connsiteX11" fmla="*/ 96029 w 258697"/>
                  <a:gd name="connsiteY11" fmla="*/ 19641 h 142264"/>
                  <a:gd name="connsiteX12" fmla="*/ 102655 w 258697"/>
                  <a:gd name="connsiteY12" fmla="*/ 28090 h 142264"/>
                  <a:gd name="connsiteX13" fmla="*/ 100827 w 258697"/>
                  <a:gd name="connsiteY13" fmla="*/ 39279 h 142264"/>
                  <a:gd name="connsiteX14" fmla="*/ 98314 w 258697"/>
                  <a:gd name="connsiteY14" fmla="*/ 48185 h 14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697" h="142264">
                    <a:moveTo>
                      <a:pt x="98543" y="48185"/>
                    </a:moveTo>
                    <a:cubicBezTo>
                      <a:pt x="98543" y="48185"/>
                      <a:pt x="258697" y="111209"/>
                      <a:pt x="258697" y="111209"/>
                    </a:cubicBezTo>
                    <a:lnTo>
                      <a:pt x="246588" y="142264"/>
                    </a:lnTo>
                    <a:lnTo>
                      <a:pt x="86662" y="79240"/>
                    </a:lnTo>
                    <a:cubicBezTo>
                      <a:pt x="86662" y="79240"/>
                      <a:pt x="80951" y="99792"/>
                      <a:pt x="70213" y="99563"/>
                    </a:cubicBezTo>
                    <a:cubicBezTo>
                      <a:pt x="69071" y="99792"/>
                      <a:pt x="67928" y="99792"/>
                      <a:pt x="66786" y="100020"/>
                    </a:cubicBezTo>
                    <a:cubicBezTo>
                      <a:pt x="58333" y="100477"/>
                      <a:pt x="49194" y="99335"/>
                      <a:pt x="40284" y="95910"/>
                    </a:cubicBezTo>
                    <a:cubicBezTo>
                      <a:pt x="10583" y="84949"/>
                      <a:pt x="-6552" y="55263"/>
                      <a:pt x="2359" y="29917"/>
                    </a:cubicBezTo>
                    <a:cubicBezTo>
                      <a:pt x="2359" y="29917"/>
                      <a:pt x="2359" y="29917"/>
                      <a:pt x="2359" y="29917"/>
                    </a:cubicBezTo>
                    <a:lnTo>
                      <a:pt x="3272" y="27405"/>
                    </a:lnTo>
                    <a:cubicBezTo>
                      <a:pt x="13325" y="3885"/>
                      <a:pt x="43482" y="-6391"/>
                      <a:pt x="72041" y="4113"/>
                    </a:cubicBezTo>
                    <a:cubicBezTo>
                      <a:pt x="80951" y="7538"/>
                      <a:pt x="89176" y="12790"/>
                      <a:pt x="96029" y="19641"/>
                    </a:cubicBezTo>
                    <a:cubicBezTo>
                      <a:pt x="98543" y="22153"/>
                      <a:pt x="101970" y="24436"/>
                      <a:pt x="102655" y="28090"/>
                    </a:cubicBezTo>
                    <a:cubicBezTo>
                      <a:pt x="103341" y="31972"/>
                      <a:pt x="101741" y="35625"/>
                      <a:pt x="100827" y="39279"/>
                    </a:cubicBezTo>
                    <a:cubicBezTo>
                      <a:pt x="100827" y="39736"/>
                      <a:pt x="98314" y="48185"/>
                      <a:pt x="98314" y="48185"/>
                    </a:cubicBezTo>
                    <a:close/>
                  </a:path>
                </a:pathLst>
              </a:custGeom>
              <a:solidFill>
                <a:schemeClr val="accent1">
                  <a:lumMod val="60000"/>
                  <a:lumOff val="40000"/>
                </a:schemeClr>
              </a:solidFill>
              <a:ln w="2285" cap="flat">
                <a:solidFill>
                  <a:schemeClr val="accent1">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1" name="Freeform 320">
                <a:extLst>
                  <a:ext uri="{FF2B5EF4-FFF2-40B4-BE49-F238E27FC236}">
                    <a16:creationId xmlns:a16="http://schemas.microsoft.com/office/drawing/2014/main" id="{1F707298-3383-BBE6-C37F-D32A1E7FADEE}"/>
                  </a:ext>
                </a:extLst>
              </p:cNvPr>
              <p:cNvSpPr/>
              <p:nvPr/>
            </p:nvSpPr>
            <p:spPr>
              <a:xfrm>
                <a:off x="6221801" y="8088598"/>
                <a:ext cx="215510" cy="110802"/>
              </a:xfrm>
              <a:custGeom>
                <a:avLst/>
                <a:gdLst>
                  <a:gd name="connsiteX0" fmla="*/ 59922 w 215510"/>
                  <a:gd name="connsiteY0" fmla="*/ 3991 h 110802"/>
                  <a:gd name="connsiteX1" fmla="*/ 77514 w 215510"/>
                  <a:gd name="connsiteY1" fmla="*/ 15180 h 110802"/>
                  <a:gd name="connsiteX2" fmla="*/ 80712 w 215510"/>
                  <a:gd name="connsiteY2" fmla="*/ 19290 h 110802"/>
                  <a:gd name="connsiteX3" fmla="*/ 78884 w 215510"/>
                  <a:gd name="connsiteY3" fmla="*/ 44865 h 110802"/>
                  <a:gd name="connsiteX4" fmla="*/ 83910 w 215510"/>
                  <a:gd name="connsiteY4" fmla="*/ 46920 h 110802"/>
                  <a:gd name="connsiteX5" fmla="*/ 212765 w 215510"/>
                  <a:gd name="connsiteY5" fmla="*/ 98527 h 110802"/>
                  <a:gd name="connsiteX6" fmla="*/ 215507 w 215510"/>
                  <a:gd name="connsiteY6" fmla="*/ 107205 h 110802"/>
                  <a:gd name="connsiteX7" fmla="*/ 207739 w 215510"/>
                  <a:gd name="connsiteY7" fmla="*/ 110401 h 110802"/>
                  <a:gd name="connsiteX8" fmla="*/ 75686 w 215510"/>
                  <a:gd name="connsiteY8" fmla="*/ 56968 h 110802"/>
                  <a:gd name="connsiteX9" fmla="*/ 67689 w 215510"/>
                  <a:gd name="connsiteY9" fmla="*/ 60621 h 110802"/>
                  <a:gd name="connsiteX10" fmla="*/ 63577 w 215510"/>
                  <a:gd name="connsiteY10" fmla="*/ 72267 h 110802"/>
                  <a:gd name="connsiteX11" fmla="*/ 28393 w 215510"/>
                  <a:gd name="connsiteY11" fmla="*/ 73409 h 110802"/>
                  <a:gd name="connsiteX12" fmla="*/ 64 w 215510"/>
                  <a:gd name="connsiteY12" fmla="*/ 35275 h 110802"/>
                  <a:gd name="connsiteX13" fmla="*/ 30221 w 215510"/>
                  <a:gd name="connsiteY13" fmla="*/ 794 h 110802"/>
                  <a:gd name="connsiteX14" fmla="*/ 60379 w 215510"/>
                  <a:gd name="connsiteY14" fmla="*/ 4448 h 11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510" h="110802">
                    <a:moveTo>
                      <a:pt x="59922" y="3991"/>
                    </a:moveTo>
                    <a:cubicBezTo>
                      <a:pt x="66319" y="6731"/>
                      <a:pt x="72259" y="10613"/>
                      <a:pt x="77514" y="15180"/>
                    </a:cubicBezTo>
                    <a:cubicBezTo>
                      <a:pt x="78884" y="16322"/>
                      <a:pt x="80027" y="17692"/>
                      <a:pt x="80712" y="19290"/>
                    </a:cubicBezTo>
                    <a:cubicBezTo>
                      <a:pt x="83454" y="25912"/>
                      <a:pt x="73173" y="42582"/>
                      <a:pt x="78884" y="44865"/>
                    </a:cubicBezTo>
                    <a:cubicBezTo>
                      <a:pt x="84139" y="47149"/>
                      <a:pt x="83910" y="46920"/>
                      <a:pt x="83910" y="46920"/>
                    </a:cubicBezTo>
                    <a:cubicBezTo>
                      <a:pt x="83910" y="46920"/>
                      <a:pt x="167986" y="80031"/>
                      <a:pt x="212765" y="98527"/>
                    </a:cubicBezTo>
                    <a:cubicBezTo>
                      <a:pt x="215735" y="99669"/>
                      <a:pt x="215507" y="107205"/>
                      <a:pt x="215507" y="107205"/>
                    </a:cubicBezTo>
                    <a:cubicBezTo>
                      <a:pt x="214136" y="110173"/>
                      <a:pt x="210709" y="111543"/>
                      <a:pt x="207739" y="110401"/>
                    </a:cubicBezTo>
                    <a:lnTo>
                      <a:pt x="75686" y="56968"/>
                    </a:lnTo>
                    <a:cubicBezTo>
                      <a:pt x="72487" y="55598"/>
                      <a:pt x="68832" y="57196"/>
                      <a:pt x="67689" y="60621"/>
                    </a:cubicBezTo>
                    <a:cubicBezTo>
                      <a:pt x="66090" y="65417"/>
                      <a:pt x="63806" y="71354"/>
                      <a:pt x="63577" y="72267"/>
                    </a:cubicBezTo>
                    <a:cubicBezTo>
                      <a:pt x="56495" y="85968"/>
                      <a:pt x="39131" y="78661"/>
                      <a:pt x="28393" y="73409"/>
                    </a:cubicBezTo>
                    <a:cubicBezTo>
                      <a:pt x="14000" y="66559"/>
                      <a:pt x="1206" y="51716"/>
                      <a:pt x="64" y="35275"/>
                    </a:cubicBezTo>
                    <a:cubicBezTo>
                      <a:pt x="-1079" y="17235"/>
                      <a:pt x="13315" y="3763"/>
                      <a:pt x="30221" y="794"/>
                    </a:cubicBezTo>
                    <a:cubicBezTo>
                      <a:pt x="40502" y="-1033"/>
                      <a:pt x="50783" y="337"/>
                      <a:pt x="60379" y="4448"/>
                    </a:cubicBezTo>
                    <a:close/>
                  </a:path>
                </a:pathLst>
              </a:custGeom>
              <a:solidFill>
                <a:schemeClr val="accent1">
                  <a:lumMod val="40000"/>
                  <a:lumOff val="6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2" name="Freeform 321">
                <a:extLst>
                  <a:ext uri="{FF2B5EF4-FFF2-40B4-BE49-F238E27FC236}">
                    <a16:creationId xmlns:a16="http://schemas.microsoft.com/office/drawing/2014/main" id="{87DA6D39-B8E0-33B2-9BFD-0454A021F0C9}"/>
                  </a:ext>
                </a:extLst>
              </p:cNvPr>
              <p:cNvSpPr/>
              <p:nvPr/>
            </p:nvSpPr>
            <p:spPr>
              <a:xfrm>
                <a:off x="6230590" y="8123724"/>
                <a:ext cx="56175" cy="40233"/>
              </a:xfrm>
              <a:custGeom>
                <a:avLst/>
                <a:gdLst>
                  <a:gd name="connsiteX0" fmla="*/ 37197 w 56175"/>
                  <a:gd name="connsiteY0" fmla="*/ 3345 h 40233"/>
                  <a:gd name="connsiteX1" fmla="*/ 43137 w 56175"/>
                  <a:gd name="connsiteY1" fmla="*/ 6770 h 40233"/>
                  <a:gd name="connsiteX2" fmla="*/ 55702 w 56175"/>
                  <a:gd name="connsiteY2" fmla="*/ 26865 h 40233"/>
                  <a:gd name="connsiteX3" fmla="*/ 36512 w 56175"/>
                  <a:gd name="connsiteY3" fmla="*/ 40109 h 40233"/>
                  <a:gd name="connsiteX4" fmla="*/ 642 w 56175"/>
                  <a:gd name="connsiteY4" fmla="*/ 15219 h 40233"/>
                  <a:gd name="connsiteX5" fmla="*/ 414 w 56175"/>
                  <a:gd name="connsiteY5" fmla="*/ 9282 h 40233"/>
                  <a:gd name="connsiteX6" fmla="*/ 4755 w 56175"/>
                  <a:gd name="connsiteY6" fmla="*/ 4030 h 40233"/>
                  <a:gd name="connsiteX7" fmla="*/ 13436 w 56175"/>
                  <a:gd name="connsiteY7" fmla="*/ 605 h 40233"/>
                  <a:gd name="connsiteX8" fmla="*/ 37425 w 56175"/>
                  <a:gd name="connsiteY8" fmla="*/ 3802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75" h="40233">
                    <a:moveTo>
                      <a:pt x="37197" y="3345"/>
                    </a:moveTo>
                    <a:cubicBezTo>
                      <a:pt x="39253" y="4258"/>
                      <a:pt x="41309" y="5400"/>
                      <a:pt x="43137" y="6770"/>
                    </a:cubicBezTo>
                    <a:cubicBezTo>
                      <a:pt x="48620" y="10652"/>
                      <a:pt x="58444" y="18873"/>
                      <a:pt x="55702" y="26865"/>
                    </a:cubicBezTo>
                    <a:cubicBezTo>
                      <a:pt x="52047" y="36912"/>
                      <a:pt x="46335" y="41022"/>
                      <a:pt x="36512" y="40109"/>
                    </a:cubicBezTo>
                    <a:cubicBezTo>
                      <a:pt x="23717" y="38739"/>
                      <a:pt x="4526" y="27550"/>
                      <a:pt x="642" y="15219"/>
                    </a:cubicBezTo>
                    <a:cubicBezTo>
                      <a:pt x="-43" y="13164"/>
                      <a:pt x="-272" y="11109"/>
                      <a:pt x="414" y="9282"/>
                    </a:cubicBezTo>
                    <a:cubicBezTo>
                      <a:pt x="1099" y="6999"/>
                      <a:pt x="2699" y="5172"/>
                      <a:pt x="4755" y="4030"/>
                    </a:cubicBezTo>
                    <a:cubicBezTo>
                      <a:pt x="7268" y="2432"/>
                      <a:pt x="10466" y="1061"/>
                      <a:pt x="13436" y="605"/>
                    </a:cubicBezTo>
                    <a:cubicBezTo>
                      <a:pt x="21433" y="-765"/>
                      <a:pt x="30114" y="148"/>
                      <a:pt x="37425" y="3802"/>
                    </a:cubicBezTo>
                    <a:close/>
                  </a:path>
                </a:pathLst>
              </a:custGeom>
              <a:solidFill>
                <a:schemeClr val="accent1">
                  <a:lumMod val="20000"/>
                  <a:lumOff val="8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85" name="Group 284">
              <a:extLst>
                <a:ext uri="{FF2B5EF4-FFF2-40B4-BE49-F238E27FC236}">
                  <a16:creationId xmlns:a16="http://schemas.microsoft.com/office/drawing/2014/main" id="{5F5B6759-71D9-C5B4-77C8-74C36D5093F4}"/>
                </a:ext>
              </a:extLst>
            </p:cNvPr>
            <p:cNvGrpSpPr/>
            <p:nvPr/>
          </p:nvGrpSpPr>
          <p:grpSpPr>
            <a:xfrm>
              <a:off x="615808" y="4336219"/>
              <a:ext cx="960231" cy="972650"/>
              <a:chOff x="1981473" y="7967302"/>
              <a:chExt cx="893105" cy="895072"/>
            </a:xfrm>
          </p:grpSpPr>
          <p:sp>
            <p:nvSpPr>
              <p:cNvPr id="286" name="Freeform 285">
                <a:extLst>
                  <a:ext uri="{FF2B5EF4-FFF2-40B4-BE49-F238E27FC236}">
                    <a16:creationId xmlns:a16="http://schemas.microsoft.com/office/drawing/2014/main" id="{AB97F0A6-663F-9634-81AA-37839C151F82}"/>
                  </a:ext>
                </a:extLst>
              </p:cNvPr>
              <p:cNvSpPr/>
              <p:nvPr/>
            </p:nvSpPr>
            <p:spPr>
              <a:xfrm>
                <a:off x="1981473" y="7967302"/>
                <a:ext cx="893105" cy="895072"/>
              </a:xfrm>
              <a:custGeom>
                <a:avLst/>
                <a:gdLst>
                  <a:gd name="connsiteX0" fmla="*/ 517087 w 893105"/>
                  <a:gd name="connsiteY0" fmla="*/ 7002 h 895072"/>
                  <a:gd name="connsiteX1" fmla="*/ 262120 w 893105"/>
                  <a:gd name="connsiteY1" fmla="*/ 47191 h 895072"/>
                  <a:gd name="connsiteX2" fmla="*/ 69523 w 893105"/>
                  <a:gd name="connsiteY2" fmla="*/ 189681 h 895072"/>
                  <a:gd name="connsiteX3" fmla="*/ 24744 w 893105"/>
                  <a:gd name="connsiteY3" fmla="*/ 287643 h 895072"/>
                  <a:gd name="connsiteX4" fmla="*/ 8066 w 893105"/>
                  <a:gd name="connsiteY4" fmla="*/ 525811 h 895072"/>
                  <a:gd name="connsiteX5" fmla="*/ 122527 w 893105"/>
                  <a:gd name="connsiteY5" fmla="*/ 734065 h 895072"/>
                  <a:gd name="connsiteX6" fmla="*/ 177816 w 893105"/>
                  <a:gd name="connsiteY6" fmla="*/ 801885 h 895072"/>
                  <a:gd name="connsiteX7" fmla="*/ 359675 w 893105"/>
                  <a:gd name="connsiteY7" fmla="*/ 880209 h 895072"/>
                  <a:gd name="connsiteX8" fmla="*/ 434383 w 893105"/>
                  <a:gd name="connsiteY8" fmla="*/ 894823 h 895072"/>
                  <a:gd name="connsiteX9" fmla="*/ 482132 w 893105"/>
                  <a:gd name="connsiteY9" fmla="*/ 888201 h 895072"/>
                  <a:gd name="connsiteX10" fmla="*/ 569406 w 893105"/>
                  <a:gd name="connsiteY10" fmla="*/ 879524 h 895072"/>
                  <a:gd name="connsiteX11" fmla="*/ 628122 w 893105"/>
                  <a:gd name="connsiteY11" fmla="*/ 851209 h 895072"/>
                  <a:gd name="connsiteX12" fmla="*/ 706942 w 893105"/>
                  <a:gd name="connsiteY12" fmla="*/ 813988 h 895072"/>
                  <a:gd name="connsiteX13" fmla="*/ 765658 w 893105"/>
                  <a:gd name="connsiteY13" fmla="*/ 749365 h 895072"/>
                  <a:gd name="connsiteX14" fmla="*/ 815692 w 893105"/>
                  <a:gd name="connsiteY14" fmla="*/ 703238 h 895072"/>
                  <a:gd name="connsiteX15" fmla="*/ 841280 w 893105"/>
                  <a:gd name="connsiteY15" fmla="*/ 645923 h 895072"/>
                  <a:gd name="connsiteX16" fmla="*/ 845164 w 893105"/>
                  <a:gd name="connsiteY16" fmla="*/ 270973 h 895072"/>
                  <a:gd name="connsiteX17" fmla="*/ 743954 w 893105"/>
                  <a:gd name="connsiteY17" fmla="*/ 131452 h 895072"/>
                  <a:gd name="connsiteX18" fmla="*/ 517087 w 893105"/>
                  <a:gd name="connsiteY18" fmla="*/ 7002 h 895072"/>
                  <a:gd name="connsiteX19" fmla="*/ 517087 w 893105"/>
                  <a:gd name="connsiteY19" fmla="*/ 7002 h 89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3105" h="895072">
                    <a:moveTo>
                      <a:pt x="517087" y="7002"/>
                    </a:moveTo>
                    <a:cubicBezTo>
                      <a:pt x="430271" y="-7613"/>
                      <a:pt x="337057" y="-1675"/>
                      <a:pt x="262120" y="47191"/>
                    </a:cubicBezTo>
                    <a:cubicBezTo>
                      <a:pt x="189925" y="80302"/>
                      <a:pt x="118643" y="126657"/>
                      <a:pt x="69523" y="189681"/>
                    </a:cubicBezTo>
                    <a:cubicBezTo>
                      <a:pt x="47819" y="219138"/>
                      <a:pt x="27486" y="249965"/>
                      <a:pt x="24744" y="287643"/>
                    </a:cubicBezTo>
                    <a:cubicBezTo>
                      <a:pt x="3268" y="364825"/>
                      <a:pt x="-9069" y="446345"/>
                      <a:pt x="8066" y="525811"/>
                    </a:cubicBezTo>
                    <a:cubicBezTo>
                      <a:pt x="25430" y="604363"/>
                      <a:pt x="70894" y="673553"/>
                      <a:pt x="122527" y="734065"/>
                    </a:cubicBezTo>
                    <a:cubicBezTo>
                      <a:pt x="144689" y="753932"/>
                      <a:pt x="156340" y="782019"/>
                      <a:pt x="177816" y="801885"/>
                    </a:cubicBezTo>
                    <a:cubicBezTo>
                      <a:pt x="218711" y="837736"/>
                      <a:pt x="305528" y="879981"/>
                      <a:pt x="359675" y="880209"/>
                    </a:cubicBezTo>
                    <a:cubicBezTo>
                      <a:pt x="384577" y="886146"/>
                      <a:pt x="408566" y="895280"/>
                      <a:pt x="434383" y="894823"/>
                    </a:cubicBezTo>
                    <a:cubicBezTo>
                      <a:pt x="450604" y="896193"/>
                      <a:pt x="466140" y="891626"/>
                      <a:pt x="482132" y="888201"/>
                    </a:cubicBezTo>
                    <a:cubicBezTo>
                      <a:pt x="510690" y="880894"/>
                      <a:pt x="541305" y="887059"/>
                      <a:pt x="569406" y="879524"/>
                    </a:cubicBezTo>
                    <a:cubicBezTo>
                      <a:pt x="590653" y="873815"/>
                      <a:pt x="608017" y="861256"/>
                      <a:pt x="628122" y="851209"/>
                    </a:cubicBezTo>
                    <a:cubicBezTo>
                      <a:pt x="654395" y="838193"/>
                      <a:pt x="683411" y="830885"/>
                      <a:pt x="706942" y="813988"/>
                    </a:cubicBezTo>
                    <a:cubicBezTo>
                      <a:pt x="730017" y="796633"/>
                      <a:pt x="744182" y="768775"/>
                      <a:pt x="765658" y="749365"/>
                    </a:cubicBezTo>
                    <a:cubicBezTo>
                      <a:pt x="782565" y="733609"/>
                      <a:pt x="801984" y="721506"/>
                      <a:pt x="815692" y="703238"/>
                    </a:cubicBezTo>
                    <a:cubicBezTo>
                      <a:pt x="828486" y="686340"/>
                      <a:pt x="829172" y="663506"/>
                      <a:pt x="841280" y="645923"/>
                    </a:cubicBezTo>
                    <a:cubicBezTo>
                      <a:pt x="908906" y="548418"/>
                      <a:pt x="910505" y="370077"/>
                      <a:pt x="845164" y="270973"/>
                    </a:cubicBezTo>
                    <a:cubicBezTo>
                      <a:pt x="820033" y="201555"/>
                      <a:pt x="802898" y="176893"/>
                      <a:pt x="743954" y="131452"/>
                    </a:cubicBezTo>
                    <a:cubicBezTo>
                      <a:pt x="681811" y="60892"/>
                      <a:pt x="609616" y="23215"/>
                      <a:pt x="517087" y="7002"/>
                    </a:cubicBezTo>
                    <a:lnTo>
                      <a:pt x="517087" y="7002"/>
                    </a:lnTo>
                    <a:close/>
                  </a:path>
                </a:pathLst>
              </a:custGeom>
              <a:solidFill>
                <a:schemeClr val="accent1">
                  <a:lumMod val="20000"/>
                  <a:lumOff val="80000"/>
                </a:schemeClr>
              </a:solidFill>
              <a:ln w="6854" cap="rnd">
                <a:solidFill>
                  <a:schemeClr val="accent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Freeform 287">
                <a:extLst>
                  <a:ext uri="{FF2B5EF4-FFF2-40B4-BE49-F238E27FC236}">
                    <a16:creationId xmlns:a16="http://schemas.microsoft.com/office/drawing/2014/main" id="{8C4B6032-4A31-19F0-E8BF-BF5AF9F9E38B}"/>
                  </a:ext>
                </a:extLst>
              </p:cNvPr>
              <p:cNvSpPr/>
              <p:nvPr/>
            </p:nvSpPr>
            <p:spPr>
              <a:xfrm>
                <a:off x="2109592" y="8070404"/>
                <a:ext cx="685669" cy="673800"/>
              </a:xfrm>
              <a:custGeom>
                <a:avLst/>
                <a:gdLst>
                  <a:gd name="connsiteX0" fmla="*/ 365665 w 685669"/>
                  <a:gd name="connsiteY0" fmla="*/ 640326 h 673800"/>
                  <a:gd name="connsiteX1" fmla="*/ 382571 w 685669"/>
                  <a:gd name="connsiteY1" fmla="*/ 638499 h 673800"/>
                  <a:gd name="connsiteX2" fmla="*/ 455909 w 685669"/>
                  <a:gd name="connsiteY2" fmla="*/ 623199 h 673800"/>
                  <a:gd name="connsiteX3" fmla="*/ 483553 w 685669"/>
                  <a:gd name="connsiteY3" fmla="*/ 580270 h 673800"/>
                  <a:gd name="connsiteX4" fmla="*/ 523992 w 685669"/>
                  <a:gd name="connsiteY4" fmla="*/ 553553 h 673800"/>
                  <a:gd name="connsiteX5" fmla="*/ 566715 w 685669"/>
                  <a:gd name="connsiteY5" fmla="*/ 564742 h 673800"/>
                  <a:gd name="connsiteX6" fmla="*/ 577681 w 685669"/>
                  <a:gd name="connsiteY6" fmla="*/ 558348 h 673800"/>
                  <a:gd name="connsiteX7" fmla="*/ 623374 w 685669"/>
                  <a:gd name="connsiteY7" fmla="*/ 431843 h 673800"/>
                  <a:gd name="connsiteX8" fmla="*/ 611494 w 685669"/>
                  <a:gd name="connsiteY8" fmla="*/ 384803 h 673800"/>
                  <a:gd name="connsiteX9" fmla="*/ 653760 w 685669"/>
                  <a:gd name="connsiteY9" fmla="*/ 343243 h 673800"/>
                  <a:gd name="connsiteX10" fmla="*/ 684831 w 685669"/>
                  <a:gd name="connsiteY10" fmla="*/ 295518 h 673800"/>
                  <a:gd name="connsiteX11" fmla="*/ 645078 w 685669"/>
                  <a:gd name="connsiteY11" fmla="*/ 241400 h 673800"/>
                  <a:gd name="connsiteX12" fmla="*/ 656502 w 685669"/>
                  <a:gd name="connsiteY12" fmla="*/ 205092 h 673800"/>
                  <a:gd name="connsiteX13" fmla="*/ 610580 w 685669"/>
                  <a:gd name="connsiteY13" fmla="*/ 140926 h 673800"/>
                  <a:gd name="connsiteX14" fmla="*/ 572426 w 685669"/>
                  <a:gd name="connsiteY14" fmla="*/ 82012 h 673800"/>
                  <a:gd name="connsiteX15" fmla="*/ 505486 w 685669"/>
                  <a:gd name="connsiteY15" fmla="*/ 49130 h 673800"/>
                  <a:gd name="connsiteX16" fmla="*/ 431463 w 685669"/>
                  <a:gd name="connsiteY16" fmla="*/ 67169 h 673800"/>
                  <a:gd name="connsiteX17" fmla="*/ 417298 w 685669"/>
                  <a:gd name="connsiteY17" fmla="*/ 71736 h 673800"/>
                  <a:gd name="connsiteX18" fmla="*/ 398336 w 685669"/>
                  <a:gd name="connsiteY18" fmla="*/ 63287 h 673800"/>
                  <a:gd name="connsiteX19" fmla="*/ 359039 w 685669"/>
                  <a:gd name="connsiteY19" fmla="*/ 19673 h 673800"/>
                  <a:gd name="connsiteX20" fmla="*/ 317230 w 685669"/>
                  <a:gd name="connsiteY20" fmla="*/ 35 h 673800"/>
                  <a:gd name="connsiteX21" fmla="*/ 278848 w 685669"/>
                  <a:gd name="connsiteY21" fmla="*/ 17618 h 673800"/>
                  <a:gd name="connsiteX22" fmla="*/ 228129 w 685669"/>
                  <a:gd name="connsiteY22" fmla="*/ 18074 h 673800"/>
                  <a:gd name="connsiteX23" fmla="*/ 199799 w 685669"/>
                  <a:gd name="connsiteY23" fmla="*/ 9169 h 673800"/>
                  <a:gd name="connsiteX24" fmla="*/ 169185 w 685669"/>
                  <a:gd name="connsiteY24" fmla="*/ 22184 h 673800"/>
                  <a:gd name="connsiteX25" fmla="*/ 150907 w 685669"/>
                  <a:gd name="connsiteY25" fmla="*/ 50956 h 673800"/>
                  <a:gd name="connsiteX26" fmla="*/ 137428 w 685669"/>
                  <a:gd name="connsiteY26" fmla="*/ 68083 h 673800"/>
                  <a:gd name="connsiteX27" fmla="*/ 127375 w 685669"/>
                  <a:gd name="connsiteY27" fmla="*/ 69910 h 673800"/>
                  <a:gd name="connsiteX28" fmla="*/ 88308 w 685669"/>
                  <a:gd name="connsiteY28" fmla="*/ 111697 h 673800"/>
                  <a:gd name="connsiteX29" fmla="*/ 82596 w 685669"/>
                  <a:gd name="connsiteY29" fmla="*/ 126312 h 673800"/>
                  <a:gd name="connsiteX30" fmla="*/ 44442 w 685669"/>
                  <a:gd name="connsiteY30" fmla="*/ 154855 h 673800"/>
                  <a:gd name="connsiteX31" fmla="*/ 41701 w 685669"/>
                  <a:gd name="connsiteY31" fmla="*/ 234321 h 673800"/>
                  <a:gd name="connsiteX32" fmla="*/ 70487 w 685669"/>
                  <a:gd name="connsiteY32" fmla="*/ 262636 h 673800"/>
                  <a:gd name="connsiteX33" fmla="*/ 56094 w 685669"/>
                  <a:gd name="connsiteY33" fmla="*/ 302140 h 673800"/>
                  <a:gd name="connsiteX34" fmla="*/ 20682 w 685669"/>
                  <a:gd name="connsiteY34" fmla="*/ 329086 h 673800"/>
                  <a:gd name="connsiteX35" fmla="*/ 35532 w 685669"/>
                  <a:gd name="connsiteY35" fmla="*/ 440977 h 673800"/>
                  <a:gd name="connsiteX36" fmla="*/ 71630 w 685669"/>
                  <a:gd name="connsiteY36" fmla="*/ 474544 h 673800"/>
                  <a:gd name="connsiteX37" fmla="*/ 88993 w 685669"/>
                  <a:gd name="connsiteY37" fmla="*/ 518844 h 673800"/>
                  <a:gd name="connsiteX38" fmla="*/ 113667 w 685669"/>
                  <a:gd name="connsiteY38" fmla="*/ 522954 h 673800"/>
                  <a:gd name="connsiteX39" fmla="*/ 168728 w 685669"/>
                  <a:gd name="connsiteY39" fmla="*/ 566340 h 673800"/>
                  <a:gd name="connsiteX40" fmla="*/ 236810 w 685669"/>
                  <a:gd name="connsiteY40" fmla="*/ 613152 h 673800"/>
                  <a:gd name="connsiteX41" fmla="*/ 262855 w 685669"/>
                  <a:gd name="connsiteY41" fmla="*/ 637129 h 673800"/>
                  <a:gd name="connsiteX42" fmla="*/ 296897 w 685669"/>
                  <a:gd name="connsiteY42" fmla="*/ 646948 h 673800"/>
                  <a:gd name="connsiteX43" fmla="*/ 313118 w 685669"/>
                  <a:gd name="connsiteY43" fmla="*/ 666586 h 673800"/>
                  <a:gd name="connsiteX44" fmla="*/ 335279 w 685669"/>
                  <a:gd name="connsiteY44" fmla="*/ 670696 h 673800"/>
                  <a:gd name="connsiteX45" fmla="*/ 340762 w 685669"/>
                  <a:gd name="connsiteY45" fmla="*/ 656995 h 673800"/>
                  <a:gd name="connsiteX46" fmla="*/ 365437 w 685669"/>
                  <a:gd name="connsiteY46" fmla="*/ 640097 h 6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5669" h="673800">
                    <a:moveTo>
                      <a:pt x="365665" y="640326"/>
                    </a:moveTo>
                    <a:cubicBezTo>
                      <a:pt x="371377" y="639184"/>
                      <a:pt x="377088" y="638727"/>
                      <a:pt x="382571" y="638499"/>
                    </a:cubicBezTo>
                    <a:cubicBezTo>
                      <a:pt x="408160" y="637585"/>
                      <a:pt x="434433" y="641924"/>
                      <a:pt x="455909" y="623199"/>
                    </a:cubicBezTo>
                    <a:cubicBezTo>
                      <a:pt x="468931" y="612010"/>
                      <a:pt x="474872" y="594884"/>
                      <a:pt x="483553" y="580270"/>
                    </a:cubicBezTo>
                    <a:cubicBezTo>
                      <a:pt x="492235" y="565427"/>
                      <a:pt x="506857" y="551498"/>
                      <a:pt x="523992" y="553553"/>
                    </a:cubicBezTo>
                    <a:cubicBezTo>
                      <a:pt x="538842" y="555151"/>
                      <a:pt x="552321" y="568852"/>
                      <a:pt x="566715" y="564742"/>
                    </a:cubicBezTo>
                    <a:cubicBezTo>
                      <a:pt x="570827" y="563600"/>
                      <a:pt x="574254" y="561088"/>
                      <a:pt x="577681" y="558348"/>
                    </a:cubicBezTo>
                    <a:cubicBezTo>
                      <a:pt x="614236" y="527293"/>
                      <a:pt x="640738" y="480938"/>
                      <a:pt x="623374" y="431843"/>
                    </a:cubicBezTo>
                    <a:cubicBezTo>
                      <a:pt x="617891" y="416315"/>
                      <a:pt x="608524" y="401016"/>
                      <a:pt x="611494" y="384803"/>
                    </a:cubicBezTo>
                    <a:cubicBezTo>
                      <a:pt x="615149" y="364708"/>
                      <a:pt x="636168" y="353519"/>
                      <a:pt x="653760" y="343243"/>
                    </a:cubicBezTo>
                    <a:cubicBezTo>
                      <a:pt x="671352" y="332968"/>
                      <a:pt x="689858" y="315385"/>
                      <a:pt x="684831" y="295518"/>
                    </a:cubicBezTo>
                    <a:cubicBezTo>
                      <a:pt x="679120" y="273369"/>
                      <a:pt x="646906" y="264235"/>
                      <a:pt x="645078" y="241400"/>
                    </a:cubicBezTo>
                    <a:cubicBezTo>
                      <a:pt x="644165" y="228612"/>
                      <a:pt x="653760" y="217651"/>
                      <a:pt x="656502" y="205092"/>
                    </a:cubicBezTo>
                    <a:cubicBezTo>
                      <a:pt x="663356" y="175178"/>
                      <a:pt x="630914" y="154399"/>
                      <a:pt x="610580" y="140926"/>
                    </a:cubicBezTo>
                    <a:cubicBezTo>
                      <a:pt x="590932" y="127910"/>
                      <a:pt x="586363" y="101193"/>
                      <a:pt x="572426" y="82012"/>
                    </a:cubicBezTo>
                    <a:cubicBezTo>
                      <a:pt x="557348" y="61232"/>
                      <a:pt x="531074" y="50043"/>
                      <a:pt x="505486" y="49130"/>
                    </a:cubicBezTo>
                    <a:cubicBezTo>
                      <a:pt x="479898" y="48216"/>
                      <a:pt x="454538" y="56209"/>
                      <a:pt x="431463" y="67169"/>
                    </a:cubicBezTo>
                    <a:cubicBezTo>
                      <a:pt x="426894" y="69224"/>
                      <a:pt x="422324" y="71736"/>
                      <a:pt x="417298" y="71736"/>
                    </a:cubicBezTo>
                    <a:cubicBezTo>
                      <a:pt x="410216" y="71965"/>
                      <a:pt x="403819" y="67854"/>
                      <a:pt x="398336" y="63287"/>
                    </a:cubicBezTo>
                    <a:cubicBezTo>
                      <a:pt x="383257" y="50728"/>
                      <a:pt x="372976" y="33374"/>
                      <a:pt x="359039" y="19673"/>
                    </a:cubicBezTo>
                    <a:cubicBezTo>
                      <a:pt x="348302" y="8940"/>
                      <a:pt x="332994" y="-650"/>
                      <a:pt x="317230" y="35"/>
                    </a:cubicBezTo>
                    <a:cubicBezTo>
                      <a:pt x="301923" y="491"/>
                      <a:pt x="292328" y="11680"/>
                      <a:pt x="278848" y="17618"/>
                    </a:cubicBezTo>
                    <a:cubicBezTo>
                      <a:pt x="263769" y="24468"/>
                      <a:pt x="243436" y="23326"/>
                      <a:pt x="228129" y="18074"/>
                    </a:cubicBezTo>
                    <a:cubicBezTo>
                      <a:pt x="218762" y="14877"/>
                      <a:pt x="209623" y="9854"/>
                      <a:pt x="199799" y="9169"/>
                    </a:cubicBezTo>
                    <a:cubicBezTo>
                      <a:pt x="188376" y="8484"/>
                      <a:pt x="177409" y="14192"/>
                      <a:pt x="169185" y="22184"/>
                    </a:cubicBezTo>
                    <a:cubicBezTo>
                      <a:pt x="161188" y="30177"/>
                      <a:pt x="155705" y="40452"/>
                      <a:pt x="150907" y="50956"/>
                    </a:cubicBezTo>
                    <a:cubicBezTo>
                      <a:pt x="147709" y="57807"/>
                      <a:pt x="144282" y="65343"/>
                      <a:pt x="137428" y="68083"/>
                    </a:cubicBezTo>
                    <a:cubicBezTo>
                      <a:pt x="134229" y="69224"/>
                      <a:pt x="130802" y="69453"/>
                      <a:pt x="127375" y="69910"/>
                    </a:cubicBezTo>
                    <a:cubicBezTo>
                      <a:pt x="104300" y="72878"/>
                      <a:pt x="94476" y="91831"/>
                      <a:pt x="88308" y="111697"/>
                    </a:cubicBezTo>
                    <a:cubicBezTo>
                      <a:pt x="86708" y="116721"/>
                      <a:pt x="85338" y="121745"/>
                      <a:pt x="82596" y="126312"/>
                    </a:cubicBezTo>
                    <a:cubicBezTo>
                      <a:pt x="74371" y="140013"/>
                      <a:pt x="57008" y="144808"/>
                      <a:pt x="44442" y="154855"/>
                    </a:cubicBezTo>
                    <a:cubicBezTo>
                      <a:pt x="21139" y="173580"/>
                      <a:pt x="19768" y="213541"/>
                      <a:pt x="41701" y="234321"/>
                    </a:cubicBezTo>
                    <a:cubicBezTo>
                      <a:pt x="51525" y="243683"/>
                      <a:pt x="65690" y="249849"/>
                      <a:pt x="70487" y="262636"/>
                    </a:cubicBezTo>
                    <a:cubicBezTo>
                      <a:pt x="75742" y="276565"/>
                      <a:pt x="67289" y="292321"/>
                      <a:pt x="56094" y="302140"/>
                    </a:cubicBezTo>
                    <a:cubicBezTo>
                      <a:pt x="44899" y="311960"/>
                      <a:pt x="31191" y="318582"/>
                      <a:pt x="20682" y="329086"/>
                    </a:cubicBezTo>
                    <a:cubicBezTo>
                      <a:pt x="-12674" y="362425"/>
                      <a:pt x="-4221" y="415630"/>
                      <a:pt x="35532" y="440977"/>
                    </a:cubicBezTo>
                    <a:cubicBezTo>
                      <a:pt x="49697" y="449882"/>
                      <a:pt x="65461" y="459016"/>
                      <a:pt x="71630" y="474544"/>
                    </a:cubicBezTo>
                    <a:cubicBezTo>
                      <a:pt x="77798" y="489843"/>
                      <a:pt x="74828" y="510852"/>
                      <a:pt x="88993" y="518844"/>
                    </a:cubicBezTo>
                    <a:cubicBezTo>
                      <a:pt x="96304" y="522954"/>
                      <a:pt x="105214" y="521812"/>
                      <a:pt x="113667" y="522954"/>
                    </a:cubicBezTo>
                    <a:cubicBezTo>
                      <a:pt x="136971" y="526836"/>
                      <a:pt x="150907" y="550584"/>
                      <a:pt x="168728" y="566340"/>
                    </a:cubicBezTo>
                    <a:cubicBezTo>
                      <a:pt x="189289" y="584608"/>
                      <a:pt x="217619" y="593286"/>
                      <a:pt x="236810" y="613152"/>
                    </a:cubicBezTo>
                    <a:cubicBezTo>
                      <a:pt x="245035" y="621601"/>
                      <a:pt x="251889" y="632333"/>
                      <a:pt x="262855" y="637129"/>
                    </a:cubicBezTo>
                    <a:cubicBezTo>
                      <a:pt x="273822" y="641924"/>
                      <a:pt x="287073" y="640097"/>
                      <a:pt x="296897" y="646948"/>
                    </a:cubicBezTo>
                    <a:cubicBezTo>
                      <a:pt x="303751" y="651743"/>
                      <a:pt x="307406" y="660192"/>
                      <a:pt x="313118" y="666586"/>
                    </a:cubicBezTo>
                    <a:cubicBezTo>
                      <a:pt x="318830" y="672980"/>
                      <a:pt x="329567" y="676861"/>
                      <a:pt x="335279" y="670696"/>
                    </a:cubicBezTo>
                    <a:cubicBezTo>
                      <a:pt x="338706" y="667042"/>
                      <a:pt x="338934" y="661562"/>
                      <a:pt x="340762" y="656995"/>
                    </a:cubicBezTo>
                    <a:cubicBezTo>
                      <a:pt x="344646" y="646948"/>
                      <a:pt x="354470" y="642381"/>
                      <a:pt x="365437" y="640097"/>
                    </a:cubicBezTo>
                    <a:close/>
                  </a:path>
                </a:pathLst>
              </a:custGeom>
              <a:solidFill>
                <a:schemeClr val="accent1">
                  <a:lumMod val="20000"/>
                  <a:lumOff val="8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90" name="Graphic 34">
                <a:extLst>
                  <a:ext uri="{FF2B5EF4-FFF2-40B4-BE49-F238E27FC236}">
                    <a16:creationId xmlns:a16="http://schemas.microsoft.com/office/drawing/2014/main" id="{9742D12B-68E9-4A0F-471E-B0FE7ADD3AED}"/>
                  </a:ext>
                </a:extLst>
              </p:cNvPr>
              <p:cNvGrpSpPr/>
              <p:nvPr/>
            </p:nvGrpSpPr>
            <p:grpSpPr>
              <a:xfrm>
                <a:off x="2191503" y="8179818"/>
                <a:ext cx="487545" cy="498485"/>
                <a:chOff x="2191503" y="8179818"/>
                <a:chExt cx="487545" cy="498485"/>
              </a:xfrm>
            </p:grpSpPr>
            <p:sp>
              <p:nvSpPr>
                <p:cNvPr id="295" name="Freeform 294">
                  <a:extLst>
                    <a:ext uri="{FF2B5EF4-FFF2-40B4-BE49-F238E27FC236}">
                      <a16:creationId xmlns:a16="http://schemas.microsoft.com/office/drawing/2014/main" id="{468C17C4-85C4-3501-620D-1F707F3EAE3A}"/>
                    </a:ext>
                  </a:extLst>
                </p:cNvPr>
                <p:cNvSpPr/>
                <p:nvPr/>
              </p:nvSpPr>
              <p:spPr>
                <a:xfrm>
                  <a:off x="2198357" y="8198314"/>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1">
                    <a:lumMod val="60000"/>
                    <a:lumOff val="40000"/>
                  </a:schemeClr>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t>
                  </a:r>
                </a:p>
              </p:txBody>
            </p:sp>
            <p:sp>
              <p:nvSpPr>
                <p:cNvPr id="296" name="Freeform 295">
                  <a:extLst>
                    <a:ext uri="{FF2B5EF4-FFF2-40B4-BE49-F238E27FC236}">
                      <a16:creationId xmlns:a16="http://schemas.microsoft.com/office/drawing/2014/main" id="{EE829609-C293-D2B9-C894-41B541A4EC0F}"/>
                    </a:ext>
                  </a:extLst>
                </p:cNvPr>
                <p:cNvSpPr/>
                <p:nvPr/>
              </p:nvSpPr>
              <p:spPr>
                <a:xfrm>
                  <a:off x="2191503" y="8179818"/>
                  <a:ext cx="480691" cy="479989"/>
                </a:xfrm>
                <a:custGeom>
                  <a:avLst/>
                  <a:gdLst>
                    <a:gd name="connsiteX0" fmla="*/ 480692 w 480691"/>
                    <a:gd name="connsiteY0" fmla="*/ 239995 h 479989"/>
                    <a:gd name="connsiteX1" fmla="*/ 240346 w 480691"/>
                    <a:gd name="connsiteY1" fmla="*/ 479990 h 479989"/>
                    <a:gd name="connsiteX2" fmla="*/ 0 w 480691"/>
                    <a:gd name="connsiteY2" fmla="*/ 239995 h 479989"/>
                    <a:gd name="connsiteX3" fmla="*/ 240346 w 480691"/>
                    <a:gd name="connsiteY3" fmla="*/ 0 h 479989"/>
                    <a:gd name="connsiteX4" fmla="*/ 480692 w 480691"/>
                    <a:gd name="connsiteY4" fmla="*/ 239995 h 47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1" h="479989">
                      <a:moveTo>
                        <a:pt x="480692" y="239995"/>
                      </a:moveTo>
                      <a:cubicBezTo>
                        <a:pt x="480692" y="372540"/>
                        <a:pt x="373085" y="479990"/>
                        <a:pt x="240346" y="479990"/>
                      </a:cubicBezTo>
                      <a:cubicBezTo>
                        <a:pt x="107606" y="479990"/>
                        <a:pt x="0" y="372540"/>
                        <a:pt x="0" y="239995"/>
                      </a:cubicBezTo>
                      <a:cubicBezTo>
                        <a:pt x="0" y="107449"/>
                        <a:pt x="107606" y="0"/>
                        <a:pt x="240346" y="0"/>
                      </a:cubicBezTo>
                      <a:cubicBezTo>
                        <a:pt x="373085" y="0"/>
                        <a:pt x="480692" y="107449"/>
                        <a:pt x="480692" y="239995"/>
                      </a:cubicBezTo>
                      <a:close/>
                    </a:path>
                  </a:pathLst>
                </a:custGeom>
                <a:solidFill>
                  <a:schemeClr val="accent3">
                    <a:lumMod val="40000"/>
                    <a:lumOff val="60000"/>
                  </a:schemeClr>
                </a:solidFill>
                <a:ln w="411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99" name="Graphic 34">
                  <a:extLst>
                    <a:ext uri="{FF2B5EF4-FFF2-40B4-BE49-F238E27FC236}">
                      <a16:creationId xmlns:a16="http://schemas.microsoft.com/office/drawing/2014/main" id="{30F85B86-93DC-AAAC-7940-5856BFE1EDCA}"/>
                    </a:ext>
                  </a:extLst>
                </p:cNvPr>
                <p:cNvGrpSpPr/>
                <p:nvPr/>
              </p:nvGrpSpPr>
              <p:grpSpPr>
                <a:xfrm>
                  <a:off x="2200413" y="8195103"/>
                  <a:ext cx="234443" cy="224024"/>
                  <a:chOff x="2200413" y="8195103"/>
                  <a:chExt cx="234443" cy="224024"/>
                </a:xfrm>
                <a:solidFill>
                  <a:srgbClr val="FFFFFF"/>
                </a:solidFill>
              </p:grpSpPr>
              <p:sp>
                <p:nvSpPr>
                  <p:cNvPr id="300" name="Freeform 299">
                    <a:extLst>
                      <a:ext uri="{FF2B5EF4-FFF2-40B4-BE49-F238E27FC236}">
                        <a16:creationId xmlns:a16="http://schemas.microsoft.com/office/drawing/2014/main" id="{8FA20AF4-360A-1DAC-E583-EA1CA18C0741}"/>
                      </a:ext>
                    </a:extLst>
                  </p:cNvPr>
                  <p:cNvSpPr/>
                  <p:nvPr/>
                </p:nvSpPr>
                <p:spPr>
                  <a:xfrm>
                    <a:off x="2200413" y="8205339"/>
                    <a:ext cx="184877" cy="213788"/>
                  </a:xfrm>
                  <a:custGeom>
                    <a:avLst/>
                    <a:gdLst>
                      <a:gd name="connsiteX0" fmla="*/ 171121 w 184877"/>
                      <a:gd name="connsiteY0" fmla="*/ 28597 h 213788"/>
                      <a:gd name="connsiteX1" fmla="*/ 111948 w 184877"/>
                      <a:gd name="connsiteY1" fmla="*/ 54172 h 213788"/>
                      <a:gd name="connsiteX2" fmla="*/ 59630 w 184877"/>
                      <a:gd name="connsiteY2" fmla="*/ 96645 h 213788"/>
                      <a:gd name="connsiteX3" fmla="*/ 20562 w 184877"/>
                      <a:gd name="connsiteY3" fmla="*/ 151678 h 213788"/>
                      <a:gd name="connsiteX4" fmla="*/ 0 w 184877"/>
                      <a:gd name="connsiteY4" fmla="*/ 213789 h 213788"/>
                      <a:gd name="connsiteX5" fmla="*/ 13708 w 184877"/>
                      <a:gd name="connsiteY5" fmla="*/ 150079 h 213788"/>
                      <a:gd name="connsiteX6" fmla="*/ 48663 w 184877"/>
                      <a:gd name="connsiteY6" fmla="*/ 88882 h 213788"/>
                      <a:gd name="connsiteX7" fmla="*/ 101667 w 184877"/>
                      <a:gd name="connsiteY7" fmla="*/ 37046 h 213788"/>
                      <a:gd name="connsiteX8" fmla="*/ 167008 w 184877"/>
                      <a:gd name="connsiteY8" fmla="*/ 1196 h 213788"/>
                      <a:gd name="connsiteX9" fmla="*/ 167008 w 184877"/>
                      <a:gd name="connsiteY9" fmla="*/ 1196 h 213788"/>
                      <a:gd name="connsiteX10" fmla="*/ 184600 w 184877"/>
                      <a:gd name="connsiteY10" fmla="*/ 8959 h 213788"/>
                      <a:gd name="connsiteX11" fmla="*/ 172492 w 184877"/>
                      <a:gd name="connsiteY11" fmla="*/ 28141 h 213788"/>
                      <a:gd name="connsiteX12" fmla="*/ 170664 w 184877"/>
                      <a:gd name="connsiteY12" fmla="*/ 28826 h 2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77" h="213788">
                        <a:moveTo>
                          <a:pt x="171121" y="28597"/>
                        </a:moveTo>
                        <a:cubicBezTo>
                          <a:pt x="151016" y="34078"/>
                          <a:pt x="130911" y="42527"/>
                          <a:pt x="111948" y="54172"/>
                        </a:cubicBezTo>
                        <a:cubicBezTo>
                          <a:pt x="92985" y="65590"/>
                          <a:pt x="75165" y="79976"/>
                          <a:pt x="59630" y="96645"/>
                        </a:cubicBezTo>
                        <a:cubicBezTo>
                          <a:pt x="44094" y="113087"/>
                          <a:pt x="30843" y="131811"/>
                          <a:pt x="20562" y="151678"/>
                        </a:cubicBezTo>
                        <a:cubicBezTo>
                          <a:pt x="10509" y="171544"/>
                          <a:pt x="3427" y="192552"/>
                          <a:pt x="0" y="213789"/>
                        </a:cubicBezTo>
                        <a:cubicBezTo>
                          <a:pt x="914" y="193009"/>
                          <a:pt x="5483" y="171316"/>
                          <a:pt x="13708" y="150079"/>
                        </a:cubicBezTo>
                        <a:cubicBezTo>
                          <a:pt x="21933" y="128843"/>
                          <a:pt x="33813" y="108063"/>
                          <a:pt x="48663" y="88882"/>
                        </a:cubicBezTo>
                        <a:cubicBezTo>
                          <a:pt x="63513" y="69700"/>
                          <a:pt x="81562" y="52117"/>
                          <a:pt x="101667" y="37046"/>
                        </a:cubicBezTo>
                        <a:cubicBezTo>
                          <a:pt x="121772" y="22204"/>
                          <a:pt x="143933" y="9873"/>
                          <a:pt x="167008" y="1196"/>
                        </a:cubicBezTo>
                        <a:lnTo>
                          <a:pt x="167008" y="1196"/>
                        </a:lnTo>
                        <a:cubicBezTo>
                          <a:pt x="175233" y="-2001"/>
                          <a:pt x="183229" y="1424"/>
                          <a:pt x="184600" y="8959"/>
                        </a:cubicBezTo>
                        <a:cubicBezTo>
                          <a:pt x="186199" y="16495"/>
                          <a:pt x="180716" y="24944"/>
                          <a:pt x="172492" y="28141"/>
                        </a:cubicBezTo>
                        <a:cubicBezTo>
                          <a:pt x="171806" y="28141"/>
                          <a:pt x="171349" y="28597"/>
                          <a:pt x="170664" y="28826"/>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1" name="Freeform 300">
                    <a:extLst>
                      <a:ext uri="{FF2B5EF4-FFF2-40B4-BE49-F238E27FC236}">
                        <a16:creationId xmlns:a16="http://schemas.microsoft.com/office/drawing/2014/main" id="{BD3DBBD6-DD96-2C4C-8DF4-97C1A138E773}"/>
                      </a:ext>
                    </a:extLst>
                  </p:cNvPr>
                  <p:cNvSpPr/>
                  <p:nvPr/>
                </p:nvSpPr>
                <p:spPr>
                  <a:xfrm>
                    <a:off x="2393657" y="8195103"/>
                    <a:ext cx="41199" cy="26744"/>
                  </a:xfrm>
                  <a:custGeom>
                    <a:avLst/>
                    <a:gdLst>
                      <a:gd name="connsiteX0" fmla="*/ 19458 w 41199"/>
                      <a:gd name="connsiteY0" fmla="*/ 26502 h 26744"/>
                      <a:gd name="connsiteX1" fmla="*/ 38 w 41199"/>
                      <a:gd name="connsiteY1" fmla="*/ 15998 h 26744"/>
                      <a:gd name="connsiteX2" fmla="*/ 21742 w 41199"/>
                      <a:gd name="connsiteY2" fmla="*/ 242 h 26744"/>
                      <a:gd name="connsiteX3" fmla="*/ 41162 w 41199"/>
                      <a:gd name="connsiteY3" fmla="*/ 10746 h 26744"/>
                      <a:gd name="connsiteX4" fmla="*/ 19458 w 41199"/>
                      <a:gd name="connsiteY4" fmla="*/ 26502 h 2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9" h="26744">
                        <a:moveTo>
                          <a:pt x="19458" y="26502"/>
                        </a:moveTo>
                        <a:cubicBezTo>
                          <a:pt x="8034" y="27872"/>
                          <a:pt x="-647" y="23305"/>
                          <a:pt x="38" y="15998"/>
                        </a:cubicBezTo>
                        <a:cubicBezTo>
                          <a:pt x="723" y="8691"/>
                          <a:pt x="10547" y="1841"/>
                          <a:pt x="21742" y="242"/>
                        </a:cubicBezTo>
                        <a:cubicBezTo>
                          <a:pt x="33165" y="-1128"/>
                          <a:pt x="41847" y="3439"/>
                          <a:pt x="41162" y="10746"/>
                        </a:cubicBezTo>
                        <a:cubicBezTo>
                          <a:pt x="40476" y="18053"/>
                          <a:pt x="30652" y="24904"/>
                          <a:pt x="19458" y="2650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91" name="Graphic 34">
                <a:extLst>
                  <a:ext uri="{FF2B5EF4-FFF2-40B4-BE49-F238E27FC236}">
                    <a16:creationId xmlns:a16="http://schemas.microsoft.com/office/drawing/2014/main" id="{0F98D6C6-5690-7D63-7745-38F8A1B69866}"/>
                  </a:ext>
                </a:extLst>
              </p:cNvPr>
              <p:cNvGrpSpPr/>
              <p:nvPr/>
            </p:nvGrpSpPr>
            <p:grpSpPr>
              <a:xfrm>
                <a:off x="2007188" y="8025473"/>
                <a:ext cx="275804" cy="361068"/>
                <a:chOff x="2007188" y="8025473"/>
                <a:chExt cx="275804" cy="361068"/>
              </a:xfrm>
              <a:solidFill>
                <a:srgbClr val="FFFFFF"/>
              </a:solidFill>
            </p:grpSpPr>
            <p:sp>
              <p:nvSpPr>
                <p:cNvPr id="292" name="Freeform 291">
                  <a:extLst>
                    <a:ext uri="{FF2B5EF4-FFF2-40B4-BE49-F238E27FC236}">
                      <a16:creationId xmlns:a16="http://schemas.microsoft.com/office/drawing/2014/main" id="{E3469B05-3C17-AE6C-9CCB-ACD45D82B963}"/>
                    </a:ext>
                  </a:extLst>
                </p:cNvPr>
                <p:cNvSpPr/>
                <p:nvPr/>
              </p:nvSpPr>
              <p:spPr>
                <a:xfrm>
                  <a:off x="2106868" y="8025473"/>
                  <a:ext cx="176124" cy="128649"/>
                </a:xfrm>
                <a:custGeom>
                  <a:avLst/>
                  <a:gdLst>
                    <a:gd name="connsiteX0" fmla="*/ 108395 w 176124"/>
                    <a:gd name="connsiteY0" fmla="*/ 94060 h 128649"/>
                    <a:gd name="connsiteX1" fmla="*/ 2387 w 176124"/>
                    <a:gd name="connsiteY1" fmla="*/ 121462 h 128649"/>
                    <a:gd name="connsiteX2" fmla="*/ 67729 w 176124"/>
                    <a:gd name="connsiteY2" fmla="*/ 34689 h 128649"/>
                    <a:gd name="connsiteX3" fmla="*/ 173737 w 176124"/>
                    <a:gd name="connsiteY3" fmla="*/ 7288 h 128649"/>
                    <a:gd name="connsiteX4" fmla="*/ 108395 w 176124"/>
                    <a:gd name="connsiteY4" fmla="*/ 94060 h 12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4" h="128649">
                      <a:moveTo>
                        <a:pt x="108395" y="94060"/>
                      </a:moveTo>
                      <a:cubicBezTo>
                        <a:pt x="61103" y="125572"/>
                        <a:pt x="13582" y="137675"/>
                        <a:pt x="2387" y="121462"/>
                      </a:cubicBezTo>
                      <a:cubicBezTo>
                        <a:pt x="-8807" y="105021"/>
                        <a:pt x="20436" y="66202"/>
                        <a:pt x="67729" y="34689"/>
                      </a:cubicBezTo>
                      <a:cubicBezTo>
                        <a:pt x="115021" y="3177"/>
                        <a:pt x="162542" y="-9154"/>
                        <a:pt x="173737" y="7288"/>
                      </a:cubicBezTo>
                      <a:cubicBezTo>
                        <a:pt x="184931" y="23729"/>
                        <a:pt x="155688" y="62548"/>
                        <a:pt x="108395" y="94060"/>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3" name="Freeform 292">
                  <a:extLst>
                    <a:ext uri="{FF2B5EF4-FFF2-40B4-BE49-F238E27FC236}">
                      <a16:creationId xmlns:a16="http://schemas.microsoft.com/office/drawing/2014/main" id="{756DBAE8-E90F-7B87-7C71-7C3ABB32C250}"/>
                    </a:ext>
                  </a:extLst>
                </p:cNvPr>
                <p:cNvSpPr/>
                <p:nvPr/>
              </p:nvSpPr>
              <p:spPr>
                <a:xfrm>
                  <a:off x="2031444" y="8186365"/>
                  <a:ext cx="60352" cy="85324"/>
                </a:xfrm>
                <a:custGeom>
                  <a:avLst/>
                  <a:gdLst>
                    <a:gd name="connsiteX0" fmla="*/ 44912 w 60352"/>
                    <a:gd name="connsiteY0" fmla="*/ 51682 h 85324"/>
                    <a:gd name="connsiteX1" fmla="*/ 3788 w 60352"/>
                    <a:gd name="connsiteY1" fmla="*/ 84336 h 85324"/>
                    <a:gd name="connsiteX2" fmla="*/ 15440 w 60352"/>
                    <a:gd name="connsiteY2" fmla="*/ 33643 h 85324"/>
                    <a:gd name="connsiteX3" fmla="*/ 56564 w 60352"/>
                    <a:gd name="connsiteY3" fmla="*/ 989 h 85324"/>
                    <a:gd name="connsiteX4" fmla="*/ 44912 w 60352"/>
                    <a:gd name="connsiteY4" fmla="*/ 51682 h 8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2" h="85324">
                      <a:moveTo>
                        <a:pt x="44912" y="51682"/>
                      </a:moveTo>
                      <a:cubicBezTo>
                        <a:pt x="30290" y="74745"/>
                        <a:pt x="12013" y="89360"/>
                        <a:pt x="3788" y="84336"/>
                      </a:cubicBezTo>
                      <a:cubicBezTo>
                        <a:pt x="-4208" y="79312"/>
                        <a:pt x="818" y="56706"/>
                        <a:pt x="15440" y="33643"/>
                      </a:cubicBezTo>
                      <a:cubicBezTo>
                        <a:pt x="30062" y="10579"/>
                        <a:pt x="48339" y="-4035"/>
                        <a:pt x="56564" y="989"/>
                      </a:cubicBezTo>
                      <a:cubicBezTo>
                        <a:pt x="64560" y="6012"/>
                        <a:pt x="59534" y="28847"/>
                        <a:pt x="44912" y="5168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4" name="Freeform 293">
                  <a:extLst>
                    <a:ext uri="{FF2B5EF4-FFF2-40B4-BE49-F238E27FC236}">
                      <a16:creationId xmlns:a16="http://schemas.microsoft.com/office/drawing/2014/main" id="{7652CC5B-405B-D0D7-FA32-59C2B3460601}"/>
                    </a:ext>
                  </a:extLst>
                </p:cNvPr>
                <p:cNvSpPr/>
                <p:nvPr/>
              </p:nvSpPr>
              <p:spPr>
                <a:xfrm>
                  <a:off x="2007188" y="8322240"/>
                  <a:ext cx="25475" cy="64301"/>
                </a:xfrm>
                <a:custGeom>
                  <a:avLst/>
                  <a:gdLst>
                    <a:gd name="connsiteX0" fmla="*/ 23932 w 25475"/>
                    <a:gd name="connsiteY0" fmla="*/ 34092 h 64301"/>
                    <a:gd name="connsiteX1" fmla="*/ 6798 w 25475"/>
                    <a:gd name="connsiteY1" fmla="*/ 64234 h 64301"/>
                    <a:gd name="connsiteX2" fmla="*/ 1543 w 25475"/>
                    <a:gd name="connsiteY2" fmla="*/ 30210 h 64301"/>
                    <a:gd name="connsiteX3" fmla="*/ 18678 w 25475"/>
                    <a:gd name="connsiteY3" fmla="*/ 68 h 64301"/>
                    <a:gd name="connsiteX4" fmla="*/ 23932 w 25475"/>
                    <a:gd name="connsiteY4" fmla="*/ 34092 h 6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5" h="64301">
                      <a:moveTo>
                        <a:pt x="23932" y="34092"/>
                      </a:moveTo>
                      <a:cubicBezTo>
                        <a:pt x="20734" y="51903"/>
                        <a:pt x="12966" y="65375"/>
                        <a:pt x="6798" y="64234"/>
                      </a:cubicBezTo>
                      <a:cubicBezTo>
                        <a:pt x="629" y="63092"/>
                        <a:pt x="-1884" y="48021"/>
                        <a:pt x="1543" y="30210"/>
                      </a:cubicBezTo>
                      <a:cubicBezTo>
                        <a:pt x="4741" y="12398"/>
                        <a:pt x="12509" y="-1074"/>
                        <a:pt x="18678" y="68"/>
                      </a:cubicBezTo>
                      <a:cubicBezTo>
                        <a:pt x="24846" y="1209"/>
                        <a:pt x="27359" y="16280"/>
                        <a:pt x="23932" y="34092"/>
                      </a:cubicBezTo>
                      <a:close/>
                    </a:path>
                  </a:pathLst>
                </a:custGeom>
                <a:solidFill>
                  <a:srgbClr val="FFFFFF"/>
                </a:solidFill>
                <a:ln w="228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323" name="Freeform 322">
              <a:extLst>
                <a:ext uri="{FF2B5EF4-FFF2-40B4-BE49-F238E27FC236}">
                  <a16:creationId xmlns:a16="http://schemas.microsoft.com/office/drawing/2014/main" id="{0A77F4D2-B5C0-8D5D-8369-FDE89A30F266}"/>
                </a:ext>
              </a:extLst>
            </p:cNvPr>
            <p:cNvSpPr/>
            <p:nvPr/>
          </p:nvSpPr>
          <p:spPr>
            <a:xfrm rot="10800000">
              <a:off x="1152201" y="4077574"/>
              <a:ext cx="90809" cy="92284"/>
            </a:xfrm>
            <a:custGeom>
              <a:avLst/>
              <a:gdLst>
                <a:gd name="connsiteX0" fmla="*/ 11195 w 76307"/>
                <a:gd name="connsiteY0" fmla="*/ 65536 h 76725"/>
                <a:gd name="connsiteX1" fmla="*/ 38154 w 76307"/>
                <a:gd name="connsiteY1" fmla="*/ 76725 h 76725"/>
                <a:gd name="connsiteX2" fmla="*/ 65113 w 76307"/>
                <a:gd name="connsiteY2" fmla="*/ 65536 h 76725"/>
                <a:gd name="connsiteX3" fmla="*/ 76308 w 76307"/>
                <a:gd name="connsiteY3" fmla="*/ 38363 h 76725"/>
                <a:gd name="connsiteX4" fmla="*/ 65113 w 76307"/>
                <a:gd name="connsiteY4" fmla="*/ 11189 h 76725"/>
                <a:gd name="connsiteX5" fmla="*/ 38154 w 76307"/>
                <a:gd name="connsiteY5" fmla="*/ 0 h 76725"/>
                <a:gd name="connsiteX6" fmla="*/ 11195 w 76307"/>
                <a:gd name="connsiteY6" fmla="*/ 11189 h 76725"/>
                <a:gd name="connsiteX7" fmla="*/ 0 w 76307"/>
                <a:gd name="connsiteY7" fmla="*/ 38363 h 76725"/>
                <a:gd name="connsiteX8" fmla="*/ 11195 w 76307"/>
                <a:gd name="connsiteY8" fmla="*/ 65536 h 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07" h="76725">
                  <a:moveTo>
                    <a:pt x="11195" y="65536"/>
                  </a:moveTo>
                  <a:cubicBezTo>
                    <a:pt x="18049" y="72387"/>
                    <a:pt x="27644" y="76725"/>
                    <a:pt x="38154" y="76725"/>
                  </a:cubicBezTo>
                  <a:cubicBezTo>
                    <a:pt x="48663" y="76725"/>
                    <a:pt x="58259" y="72387"/>
                    <a:pt x="65113" y="65536"/>
                  </a:cubicBezTo>
                  <a:cubicBezTo>
                    <a:pt x="71967" y="58457"/>
                    <a:pt x="76308" y="48867"/>
                    <a:pt x="76308" y="38363"/>
                  </a:cubicBezTo>
                  <a:cubicBezTo>
                    <a:pt x="76308" y="27859"/>
                    <a:pt x="71967" y="18040"/>
                    <a:pt x="65113" y="11189"/>
                  </a:cubicBezTo>
                  <a:cubicBezTo>
                    <a:pt x="58259" y="4339"/>
                    <a:pt x="48663" y="0"/>
                    <a:pt x="38154" y="0"/>
                  </a:cubicBezTo>
                  <a:cubicBezTo>
                    <a:pt x="27644" y="0"/>
                    <a:pt x="18049" y="4339"/>
                    <a:pt x="11195" y="11189"/>
                  </a:cubicBezTo>
                  <a:cubicBezTo>
                    <a:pt x="4341" y="18268"/>
                    <a:pt x="0" y="27859"/>
                    <a:pt x="0" y="38363"/>
                  </a:cubicBezTo>
                  <a:cubicBezTo>
                    <a:pt x="0" y="48867"/>
                    <a:pt x="4341" y="58686"/>
                    <a:pt x="11195" y="65536"/>
                  </a:cubicBezTo>
                  <a:close/>
                </a:path>
              </a:pathLst>
            </a:custGeom>
            <a:gradFill>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gradFill>
            <a:ln w="2742" cap="rnd">
              <a:solidFill>
                <a:schemeClr val="accent4"/>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3" name="TextBox 352">
            <a:extLst>
              <a:ext uri="{FF2B5EF4-FFF2-40B4-BE49-F238E27FC236}">
                <a16:creationId xmlns:a16="http://schemas.microsoft.com/office/drawing/2014/main" id="{FE3DB77F-00E0-2C2C-934B-EABEA951D75F}"/>
              </a:ext>
            </a:extLst>
          </p:cNvPr>
          <p:cNvSpPr txBox="1"/>
          <p:nvPr/>
        </p:nvSpPr>
        <p:spPr>
          <a:xfrm>
            <a:off x="584983" y="3826689"/>
            <a:ext cx="1043339"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Montserrat" pitchFamily="2" charset="77"/>
              </a:rPr>
              <a:t>BCMA</a:t>
            </a:r>
          </a:p>
        </p:txBody>
      </p:sp>
      <p:grpSp>
        <p:nvGrpSpPr>
          <p:cNvPr id="24" name="Group 23">
            <a:extLst>
              <a:ext uri="{FF2B5EF4-FFF2-40B4-BE49-F238E27FC236}">
                <a16:creationId xmlns:a16="http://schemas.microsoft.com/office/drawing/2014/main" id="{0873749E-D91E-43CF-580A-25C6270B23EB}"/>
              </a:ext>
            </a:extLst>
          </p:cNvPr>
          <p:cNvGrpSpPr/>
          <p:nvPr/>
        </p:nvGrpSpPr>
        <p:grpSpPr>
          <a:xfrm>
            <a:off x="1186177" y="2870704"/>
            <a:ext cx="2563941" cy="985954"/>
            <a:chOff x="1134222" y="2960413"/>
            <a:chExt cx="2563941" cy="1305535"/>
          </a:xfrm>
        </p:grpSpPr>
        <p:cxnSp>
          <p:nvCxnSpPr>
            <p:cNvPr id="20" name="Elbow Connector 19">
              <a:extLst>
                <a:ext uri="{FF2B5EF4-FFF2-40B4-BE49-F238E27FC236}">
                  <a16:creationId xmlns:a16="http://schemas.microsoft.com/office/drawing/2014/main" id="{A47B8258-A56B-2559-3308-35C720E2ADCD}"/>
                </a:ext>
              </a:extLst>
            </p:cNvPr>
            <p:cNvCxnSpPr/>
            <p:nvPr/>
          </p:nvCxnSpPr>
          <p:spPr>
            <a:xfrm rot="16200000" flipH="1">
              <a:off x="2718571" y="3286354"/>
              <a:ext cx="1305534" cy="653651"/>
            </a:xfrm>
            <a:prstGeom prst="bentConnector3">
              <a:avLst>
                <a:gd name="adj1" fmla="val 627"/>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a:extLst>
                <a:ext uri="{FF2B5EF4-FFF2-40B4-BE49-F238E27FC236}">
                  <a16:creationId xmlns:a16="http://schemas.microsoft.com/office/drawing/2014/main" id="{53F32D5E-E599-2517-FBEC-1C5411281CAD}"/>
                </a:ext>
              </a:extLst>
            </p:cNvPr>
            <p:cNvCxnSpPr>
              <a:cxnSpLocks/>
            </p:cNvCxnSpPr>
            <p:nvPr/>
          </p:nvCxnSpPr>
          <p:spPr>
            <a:xfrm rot="5400000">
              <a:off x="808281" y="3286355"/>
              <a:ext cx="1305534" cy="653651"/>
            </a:xfrm>
            <a:prstGeom prst="bentConnector3">
              <a:avLst>
                <a:gd name="adj1" fmla="val 627"/>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grpSp>
      <p:sp>
        <p:nvSpPr>
          <p:cNvPr id="11" name="Rounded Rectangle 10">
            <a:extLst>
              <a:ext uri="{FF2B5EF4-FFF2-40B4-BE49-F238E27FC236}">
                <a16:creationId xmlns:a16="http://schemas.microsoft.com/office/drawing/2014/main" id="{1B93913A-C942-E325-C43C-91B18EFA24BA}"/>
              </a:ext>
            </a:extLst>
          </p:cNvPr>
          <p:cNvSpPr/>
          <p:nvPr/>
        </p:nvSpPr>
        <p:spPr>
          <a:xfrm>
            <a:off x="509588" y="1381990"/>
            <a:ext cx="3906622" cy="4380229"/>
          </a:xfrm>
          <a:prstGeom prst="roundRect">
            <a:avLst>
              <a:gd name="adj" fmla="val 2267"/>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bIns="18288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ontserrat" pitchFamily="2" charset="77"/>
                <a:ea typeface="+mn-ea"/>
                <a:cs typeface="+mn-cs"/>
              </a:rPr>
              <a:t>Dual Target</a:t>
            </a:r>
          </a:p>
        </p:txBody>
      </p:sp>
      <p:sp>
        <p:nvSpPr>
          <p:cNvPr id="25" name="TextBox 24">
            <a:extLst>
              <a:ext uri="{FF2B5EF4-FFF2-40B4-BE49-F238E27FC236}">
                <a16:creationId xmlns:a16="http://schemas.microsoft.com/office/drawing/2014/main" id="{581CE755-D8D8-F8F7-4D6F-999C6BE27AB8}"/>
              </a:ext>
            </a:extLst>
          </p:cNvPr>
          <p:cNvSpPr txBox="1"/>
          <p:nvPr/>
        </p:nvSpPr>
        <p:spPr>
          <a:xfrm>
            <a:off x="3570611" y="4050377"/>
            <a:ext cx="977740"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Montserrat" pitchFamily="2" charset="77"/>
              </a:rPr>
              <a:t>CD19</a:t>
            </a:r>
          </a:p>
        </p:txBody>
      </p:sp>
      <p:sp>
        <p:nvSpPr>
          <p:cNvPr id="4" name="TextBox 3">
            <a:extLst>
              <a:ext uri="{FF2B5EF4-FFF2-40B4-BE49-F238E27FC236}">
                <a16:creationId xmlns:a16="http://schemas.microsoft.com/office/drawing/2014/main" id="{74315A26-C4E6-5781-C1F2-59C29B768D46}"/>
              </a:ext>
            </a:extLst>
          </p:cNvPr>
          <p:cNvSpPr txBox="1"/>
          <p:nvPr/>
        </p:nvSpPr>
        <p:spPr>
          <a:xfrm>
            <a:off x="4326837" y="1464541"/>
            <a:ext cx="786516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Montserrat" pitchFamily="2" charset="77"/>
              </a:rPr>
              <a:t>Next-Generation Manufacturing</a:t>
            </a:r>
          </a:p>
        </p:txBody>
      </p:sp>
      <p:grpSp>
        <p:nvGrpSpPr>
          <p:cNvPr id="5" name="Group 4">
            <a:extLst>
              <a:ext uri="{FF2B5EF4-FFF2-40B4-BE49-F238E27FC236}">
                <a16:creationId xmlns:a16="http://schemas.microsoft.com/office/drawing/2014/main" id="{E7A08D7B-B80C-1813-BD8D-8C83E19C8247}"/>
              </a:ext>
            </a:extLst>
          </p:cNvPr>
          <p:cNvGrpSpPr/>
          <p:nvPr/>
        </p:nvGrpSpPr>
        <p:grpSpPr>
          <a:xfrm>
            <a:off x="4585315" y="2865047"/>
            <a:ext cx="4012864" cy="1414576"/>
            <a:chOff x="4589548" y="2843013"/>
            <a:chExt cx="4012864" cy="1414576"/>
          </a:xfrm>
        </p:grpSpPr>
        <p:sp>
          <p:nvSpPr>
            <p:cNvPr id="3" name="Pentagon 21">
              <a:extLst>
                <a:ext uri="{FF2B5EF4-FFF2-40B4-BE49-F238E27FC236}">
                  <a16:creationId xmlns:a16="http://schemas.microsoft.com/office/drawing/2014/main" id="{1EB50658-159E-1FE2-F149-26AE296B366F}"/>
                </a:ext>
              </a:extLst>
            </p:cNvPr>
            <p:cNvSpPr/>
            <p:nvPr/>
          </p:nvSpPr>
          <p:spPr>
            <a:xfrm>
              <a:off x="4617982" y="2846538"/>
              <a:ext cx="3984430" cy="1408651"/>
            </a:xfrm>
            <a:prstGeom prst="homePlate">
              <a:avLst>
                <a:gd name="adj" fmla="val 29014"/>
              </a:avLst>
            </a:prstGeom>
            <a:gradFill>
              <a:gsLst>
                <a:gs pos="0">
                  <a:schemeClr val="accent3">
                    <a:lumMod val="96755"/>
                    <a:lumOff val="3245"/>
                  </a:schemeClr>
                </a:gs>
                <a:gs pos="56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3FB0189-3F83-C56D-C21D-C6F786A4FA6A}"/>
                </a:ext>
              </a:extLst>
            </p:cNvPr>
            <p:cNvSpPr/>
            <p:nvPr/>
          </p:nvSpPr>
          <p:spPr>
            <a:xfrm>
              <a:off x="4589548" y="2843013"/>
              <a:ext cx="1915189" cy="1414576"/>
            </a:xfrm>
            <a:prstGeom prst="rect">
              <a:avLst/>
            </a:prstGeom>
            <a:gradFill>
              <a:gsLst>
                <a:gs pos="0">
                  <a:schemeClr val="accent3">
                    <a:lumMod val="53000"/>
                  </a:schemeClr>
                </a:gs>
                <a:gs pos="70000">
                  <a:schemeClr val="accent4">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56C5411-DD9E-1ACA-6ABF-01C79B2D0180}"/>
                </a:ext>
              </a:extLst>
            </p:cNvPr>
            <p:cNvSpPr txBox="1"/>
            <p:nvPr/>
          </p:nvSpPr>
          <p:spPr>
            <a:xfrm>
              <a:off x="5506789" y="3430064"/>
              <a:ext cx="199125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Montserrat" pitchFamily="2" charset="77"/>
                </a:rPr>
                <a:t>&lt;3 days</a:t>
              </a:r>
            </a:p>
          </p:txBody>
        </p:sp>
        <p:sp>
          <p:nvSpPr>
            <p:cNvPr id="16" name="TextBox 15">
              <a:extLst>
                <a:ext uri="{FF2B5EF4-FFF2-40B4-BE49-F238E27FC236}">
                  <a16:creationId xmlns:a16="http://schemas.microsoft.com/office/drawing/2014/main" id="{66E9760F-F9BD-A148-476A-5A26DD3A4FBE}"/>
                </a:ext>
              </a:extLst>
            </p:cNvPr>
            <p:cNvSpPr txBox="1"/>
            <p:nvPr/>
          </p:nvSpPr>
          <p:spPr>
            <a:xfrm>
              <a:off x="5253916" y="3075066"/>
              <a:ext cx="306830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Montserrat" pitchFamily="2" charset="77"/>
                </a:rPr>
                <a:t>Manufactured in</a:t>
              </a:r>
              <a:endParaRPr kumimoji="0" lang="en-US" sz="2000" b="1" i="0" u="none" strike="sngStrike" kern="0" cap="none" spc="0" normalizeH="0" baseline="0" noProof="0">
                <a:ln>
                  <a:noFill/>
                </a:ln>
                <a:solidFill>
                  <a:prstClr val="white"/>
                </a:solidFill>
                <a:effectLst/>
                <a:highlight>
                  <a:srgbClr val="FF00FF"/>
                </a:highlight>
                <a:uLnTx/>
                <a:uFillTx/>
                <a:latin typeface="Montserrat" pitchFamily="2" charset="77"/>
              </a:endParaRPr>
            </a:p>
          </p:txBody>
        </p:sp>
      </p:grpSp>
      <p:sp>
        <p:nvSpPr>
          <p:cNvPr id="19" name="TextBox 18">
            <a:extLst>
              <a:ext uri="{FF2B5EF4-FFF2-40B4-BE49-F238E27FC236}">
                <a16:creationId xmlns:a16="http://schemas.microsoft.com/office/drawing/2014/main" id="{3BFA361D-6E5B-EFEA-D7A9-AC0BC2309CA7}"/>
              </a:ext>
            </a:extLst>
          </p:cNvPr>
          <p:cNvSpPr txBox="1"/>
          <p:nvPr/>
        </p:nvSpPr>
        <p:spPr>
          <a:xfrm>
            <a:off x="5173720" y="2187570"/>
            <a:ext cx="2565126"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9BBB59"/>
                </a:solidFill>
                <a:effectLst/>
                <a:uLnTx/>
                <a:uFillTx/>
                <a:latin typeface="Montserrat" pitchFamily="2" charset="77"/>
              </a:rPr>
              <a:t>Faster to Patients</a:t>
            </a:r>
          </a:p>
        </p:txBody>
      </p:sp>
      <p:sp>
        <p:nvSpPr>
          <p:cNvPr id="21" name="TextBox 20">
            <a:extLst>
              <a:ext uri="{FF2B5EF4-FFF2-40B4-BE49-F238E27FC236}">
                <a16:creationId xmlns:a16="http://schemas.microsoft.com/office/drawing/2014/main" id="{C1323155-BE34-5439-5882-C89D826E3037}"/>
              </a:ext>
            </a:extLst>
          </p:cNvPr>
          <p:cNvSpPr txBox="1"/>
          <p:nvPr/>
        </p:nvSpPr>
        <p:spPr>
          <a:xfrm>
            <a:off x="8819859" y="2958057"/>
            <a:ext cx="286280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44A"/>
                </a:solidFill>
                <a:effectLst/>
                <a:uLnTx/>
                <a:uFillTx/>
                <a:latin typeface="Montserrat" pitchFamily="2" charset="77"/>
                <a:ea typeface="+mn-ea"/>
                <a:cs typeface="+mn-cs"/>
              </a:rPr>
              <a:t>Younger, fitter naive T cells</a:t>
            </a:r>
          </a:p>
        </p:txBody>
      </p:sp>
      <p:sp>
        <p:nvSpPr>
          <p:cNvPr id="26" name="TextBox 25">
            <a:extLst>
              <a:ext uri="{FF2B5EF4-FFF2-40B4-BE49-F238E27FC236}">
                <a16:creationId xmlns:a16="http://schemas.microsoft.com/office/drawing/2014/main" id="{D81D7D7E-B94A-1CD2-47E4-C75533DDC8B7}"/>
              </a:ext>
            </a:extLst>
          </p:cNvPr>
          <p:cNvSpPr txBox="1"/>
          <p:nvPr/>
        </p:nvSpPr>
        <p:spPr>
          <a:xfrm>
            <a:off x="8520918" y="3470718"/>
            <a:ext cx="346068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44A"/>
                </a:solidFill>
                <a:effectLst/>
                <a:uLnTx/>
                <a:uFillTx/>
                <a:latin typeface="Montserrat" pitchFamily="2" charset="77"/>
                <a:ea typeface="+mn-ea"/>
                <a:cs typeface="+mn-cs"/>
              </a:rPr>
              <a:t>Safety profile enabling </a:t>
            </a:r>
            <a:br>
              <a:rPr kumimoji="0" lang="en-US" sz="1400" b="0" i="0" u="none" strike="noStrike" kern="1200" cap="none" spc="0" normalizeH="0" baseline="0" noProof="0">
                <a:ln>
                  <a:noFill/>
                </a:ln>
                <a:solidFill>
                  <a:srgbClr val="00044A"/>
                </a:solidFill>
                <a:effectLst/>
                <a:uLnTx/>
                <a:uFillTx/>
                <a:latin typeface="Montserrat" pitchFamily="2" charset="77"/>
                <a:ea typeface="+mn-ea"/>
                <a:cs typeface="+mn-cs"/>
              </a:rPr>
            </a:br>
            <a:r>
              <a:rPr kumimoji="0" lang="en-US" sz="1400" b="0" i="0" u="none" strike="noStrike" kern="1200" cap="none" spc="0" normalizeH="0" baseline="0" noProof="0">
                <a:ln>
                  <a:noFill/>
                </a:ln>
                <a:solidFill>
                  <a:srgbClr val="00044A"/>
                </a:solidFill>
                <a:effectLst/>
                <a:uLnTx/>
                <a:uFillTx/>
                <a:latin typeface="Montserrat" pitchFamily="2" charset="77"/>
                <a:ea typeface="+mn-ea"/>
                <a:cs typeface="+mn-cs"/>
              </a:rPr>
              <a:t>outpatient administration </a:t>
            </a:r>
            <a:br>
              <a:rPr kumimoji="0" lang="en-US" sz="1400" b="0" i="0" u="none" strike="noStrike" kern="1200" cap="none" spc="0" normalizeH="0" baseline="0" noProof="0">
                <a:ln>
                  <a:noFill/>
                </a:ln>
                <a:solidFill>
                  <a:srgbClr val="00044A"/>
                </a:solidFill>
                <a:effectLst/>
                <a:uLnTx/>
                <a:uFillTx/>
                <a:latin typeface="Montserrat" pitchFamily="2" charset="77"/>
                <a:ea typeface="+mn-ea"/>
                <a:cs typeface="+mn-cs"/>
              </a:rPr>
            </a:br>
            <a:r>
              <a:rPr kumimoji="0" lang="en-US" sz="1400" b="0" i="0" u="none" strike="noStrike" kern="1200" cap="none" spc="0" normalizeH="0" baseline="0" noProof="0">
                <a:ln>
                  <a:noFill/>
                </a:ln>
                <a:solidFill>
                  <a:srgbClr val="00044A"/>
                </a:solidFill>
                <a:effectLst/>
                <a:uLnTx/>
                <a:uFillTx/>
                <a:latin typeface="Montserrat" pitchFamily="2" charset="77"/>
                <a:ea typeface="+mn-ea"/>
                <a:cs typeface="+mn-cs"/>
              </a:rPr>
              <a:t>and monitoring</a:t>
            </a:r>
          </a:p>
        </p:txBody>
      </p:sp>
      <p:sp>
        <p:nvSpPr>
          <p:cNvPr id="27" name="TextBox 26">
            <a:extLst>
              <a:ext uri="{FF2B5EF4-FFF2-40B4-BE49-F238E27FC236}">
                <a16:creationId xmlns:a16="http://schemas.microsoft.com/office/drawing/2014/main" id="{FAD4EBBF-B999-5288-4F12-5B45F4899071}"/>
              </a:ext>
            </a:extLst>
          </p:cNvPr>
          <p:cNvSpPr txBox="1"/>
          <p:nvPr/>
        </p:nvSpPr>
        <p:spPr>
          <a:xfrm>
            <a:off x="9298014" y="2187570"/>
            <a:ext cx="2007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9BBB59"/>
                </a:solidFill>
                <a:effectLst/>
                <a:uLnTx/>
                <a:uFillTx/>
                <a:latin typeface="Montserrat" pitchFamily="2" charset="77"/>
              </a:rPr>
              <a:t>Better T Cells</a:t>
            </a:r>
          </a:p>
        </p:txBody>
      </p:sp>
      <p:sp>
        <p:nvSpPr>
          <p:cNvPr id="28" name="TextBox 27">
            <a:extLst>
              <a:ext uri="{FF2B5EF4-FFF2-40B4-BE49-F238E27FC236}">
                <a16:creationId xmlns:a16="http://schemas.microsoft.com/office/drawing/2014/main" id="{2052987E-EF78-00CE-C84D-D610177E2177}"/>
              </a:ext>
            </a:extLst>
          </p:cNvPr>
          <p:cNvSpPr txBox="1"/>
          <p:nvPr/>
        </p:nvSpPr>
        <p:spPr>
          <a:xfrm>
            <a:off x="4589549" y="4715844"/>
            <a:ext cx="71852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00044A"/>
                </a:solidFill>
                <a:effectLst/>
                <a:uLnTx/>
                <a:uFillTx/>
                <a:latin typeface="Montserrat" pitchFamily="2" charset="77"/>
              </a:rPr>
              <a:t>Making cell therapy available to </a:t>
            </a:r>
            <a:br>
              <a:rPr kumimoji="0" lang="en-US" sz="1600" b="1" i="0" u="none" strike="noStrike" kern="0" cap="none" spc="0" normalizeH="0" baseline="0" noProof="0" dirty="0">
                <a:ln>
                  <a:noFill/>
                </a:ln>
                <a:solidFill>
                  <a:srgbClr val="00044A"/>
                </a:solidFill>
                <a:effectLst/>
                <a:uLnTx/>
                <a:uFillTx/>
                <a:latin typeface="Montserrat" pitchFamily="2" charset="77"/>
              </a:rPr>
            </a:br>
            <a:r>
              <a:rPr kumimoji="0" lang="en-US" sz="1600" b="1" i="0" u="none" strike="noStrike" kern="0" cap="none" spc="0" normalizeH="0" baseline="0" noProof="0" dirty="0">
                <a:ln>
                  <a:noFill/>
                </a:ln>
                <a:solidFill>
                  <a:srgbClr val="00044A"/>
                </a:solidFill>
                <a:effectLst/>
                <a:uLnTx/>
                <a:uFillTx/>
                <a:latin typeface="Montserrat" pitchFamily="2" charset="77"/>
              </a:rPr>
              <a:t>more patients</a:t>
            </a:r>
            <a:endParaRPr kumimoji="0" lang="en-US" sz="1600" b="1" i="0" u="none" strike="noStrike" kern="1200" cap="none" spc="0" normalizeH="0" baseline="0" noProof="0" dirty="0">
              <a:ln>
                <a:noFill/>
              </a:ln>
              <a:solidFill>
                <a:srgbClr val="00044A"/>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6565571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ED6F0-4AE7-15A8-D7A2-2687E85831B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3EA6DBE-82FB-019C-F47C-38EF1BCED8E6}"/>
              </a:ext>
            </a:extLst>
          </p:cNvPr>
          <p:cNvSpPr/>
          <p:nvPr/>
        </p:nvSpPr>
        <p:spPr>
          <a:xfrm>
            <a:off x="506814" y="1380392"/>
            <a:ext cx="4628338" cy="4233948"/>
          </a:xfrm>
          <a:prstGeom prst="roundRect">
            <a:avLst>
              <a:gd name="adj" fmla="val 1709"/>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Ins="274320" bIns="18288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44A"/>
              </a:solidFill>
              <a:effectLst/>
              <a:uLnTx/>
              <a:uFillTx/>
              <a:latin typeface="Montserrat" pitchFamily="2" charset="77"/>
              <a:ea typeface="+mn-ea"/>
              <a:cs typeface="+mn-cs"/>
            </a:endParaRPr>
          </a:p>
        </p:txBody>
      </p:sp>
      <p:graphicFrame>
        <p:nvGraphicFramePr>
          <p:cNvPr id="7" name="Chart 6">
            <a:extLst>
              <a:ext uri="{FF2B5EF4-FFF2-40B4-BE49-F238E27FC236}">
                <a16:creationId xmlns:a16="http://schemas.microsoft.com/office/drawing/2014/main" id="{4CA3675F-96D1-8680-5082-983623EA8DF3}"/>
              </a:ext>
            </a:extLst>
          </p:cNvPr>
          <p:cNvGraphicFramePr/>
          <p:nvPr/>
        </p:nvGraphicFramePr>
        <p:xfrm>
          <a:off x="564930" y="1425170"/>
          <a:ext cx="4628338" cy="42339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7193F36-F16C-6EED-730B-67137732AD98}"/>
              </a:ext>
            </a:extLst>
          </p:cNvPr>
          <p:cNvSpPr>
            <a:spLocks noGrp="1"/>
          </p:cNvSpPr>
          <p:nvPr>
            <p:ph type="title"/>
          </p:nvPr>
        </p:nvSpPr>
        <p:spPr>
          <a:xfrm>
            <a:off x="409575" y="18257"/>
            <a:ext cx="10990445" cy="843892"/>
          </a:xfrm>
        </p:spPr>
        <p:txBody>
          <a:bodyPr>
            <a:noAutofit/>
          </a:bodyPr>
          <a:lstStyle/>
          <a:p>
            <a:r>
              <a:rPr lang="en-US" sz="3000" dirty="0">
                <a:solidFill>
                  <a:schemeClr val="tx2">
                    <a:lumMod val="75000"/>
                  </a:schemeClr>
                </a:solidFill>
              </a:rPr>
              <a:t>Efficacy: 96% ORR, 78% CR</a:t>
            </a:r>
          </a:p>
        </p:txBody>
      </p:sp>
      <p:graphicFrame>
        <p:nvGraphicFramePr>
          <p:cNvPr id="12" name="Table 11">
            <a:extLst>
              <a:ext uri="{FF2B5EF4-FFF2-40B4-BE49-F238E27FC236}">
                <a16:creationId xmlns:a16="http://schemas.microsoft.com/office/drawing/2014/main" id="{6B619B0D-532E-F7BC-AAC3-5CEC7519D493}"/>
              </a:ext>
            </a:extLst>
          </p:cNvPr>
          <p:cNvGraphicFramePr>
            <a:graphicFrameLocks noGrp="1"/>
          </p:cNvGraphicFramePr>
          <p:nvPr/>
        </p:nvGraphicFramePr>
        <p:xfrm>
          <a:off x="5379767" y="2894902"/>
          <a:ext cx="6400800" cy="2057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112572866"/>
                    </a:ext>
                  </a:extLst>
                </a:gridCol>
                <a:gridCol w="1828800">
                  <a:extLst>
                    <a:ext uri="{9D8B030D-6E8A-4147-A177-3AD203B41FA5}">
                      <a16:colId xmlns:a16="http://schemas.microsoft.com/office/drawing/2014/main" val="142333548"/>
                    </a:ext>
                  </a:extLst>
                </a:gridCol>
                <a:gridCol w="1828800">
                  <a:extLst>
                    <a:ext uri="{9D8B030D-6E8A-4147-A177-3AD203B41FA5}">
                      <a16:colId xmlns:a16="http://schemas.microsoft.com/office/drawing/2014/main" val="1004565465"/>
                    </a:ext>
                  </a:extLst>
                </a:gridCol>
              </a:tblGrid>
              <a:tr h="234132">
                <a:tc>
                  <a:txBody>
                    <a:bodyPr/>
                    <a:lstStyle/>
                    <a:p>
                      <a:endParaRPr lang="en-US" sz="1400" spc="0" baseline="0" dirty="0">
                        <a:solidFill>
                          <a:schemeClr val="bg1"/>
                        </a:solidFill>
                        <a:latin typeface="Montserrat" pitchFamily="2" charset="77"/>
                      </a:endParaRPr>
                    </a:p>
                  </a:txBody>
                  <a:tcPr marT="91440" marB="91440" anchor="ctr">
                    <a:solidFill>
                      <a:schemeClr val="accent1">
                        <a:lumMod val="75000"/>
                      </a:schemeClr>
                    </a:solidFill>
                  </a:tcPr>
                </a:tc>
                <a:tc>
                  <a:txBody>
                    <a:bodyPr/>
                    <a:lstStyle/>
                    <a:p>
                      <a:pPr algn="ctr"/>
                      <a:r>
                        <a:rPr lang="en-US" sz="1400" spc="0" baseline="0" dirty="0">
                          <a:solidFill>
                            <a:schemeClr val="bg1"/>
                          </a:solidFill>
                          <a:latin typeface="Montserrat" pitchFamily="2" charset="77"/>
                        </a:rPr>
                        <a:t>Total </a:t>
                      </a:r>
                      <a:br>
                        <a:rPr lang="en-US" sz="1400" spc="0" baseline="0" dirty="0">
                          <a:solidFill>
                            <a:schemeClr val="bg1"/>
                          </a:solidFill>
                          <a:latin typeface="Montserrat" pitchFamily="2" charset="77"/>
                        </a:rPr>
                      </a:br>
                      <a:r>
                        <a:rPr lang="en-US" sz="1400" spc="0" baseline="0" dirty="0">
                          <a:solidFill>
                            <a:schemeClr val="bg1"/>
                          </a:solidFill>
                          <a:latin typeface="Montserrat" pitchFamily="2" charset="77"/>
                        </a:rPr>
                        <a:t>(n=23)</a:t>
                      </a:r>
                    </a:p>
                  </a:txBody>
                  <a:tcPr marT="91440" marB="91440" anchor="ctr">
                    <a:lnR w="12700" cap="flat" cmpd="sng" algn="ctr">
                      <a:solidFill>
                        <a:schemeClr val="bg1"/>
                      </a:solidFill>
                      <a:prstDash val="solid"/>
                      <a:round/>
                      <a:headEnd type="none" w="med" len="med"/>
                      <a:tailEnd type="none" w="med" len="med"/>
                    </a:lnR>
                    <a:solidFill>
                      <a:schemeClr val="accent1">
                        <a:lumMod val="75000"/>
                      </a:schemeClr>
                    </a:solidFill>
                  </a:tcPr>
                </a:tc>
                <a:tc>
                  <a:txBody>
                    <a:bodyPr/>
                    <a:lstStyle/>
                    <a:p>
                      <a:pPr algn="ctr"/>
                      <a:r>
                        <a:rPr lang="en-US" sz="1400" spc="0" baseline="0" dirty="0">
                          <a:solidFill>
                            <a:schemeClr val="bg1"/>
                          </a:solidFill>
                          <a:latin typeface="Montserrat" pitchFamily="2" charset="77"/>
                        </a:rPr>
                        <a:t>BCMA CAR T</a:t>
                      </a:r>
                      <a:br>
                        <a:rPr lang="en-US" sz="1400" spc="0" baseline="0" dirty="0">
                          <a:solidFill>
                            <a:schemeClr val="bg1"/>
                          </a:solidFill>
                          <a:latin typeface="Montserrat" pitchFamily="2" charset="77"/>
                        </a:rPr>
                      </a:br>
                      <a:r>
                        <a:rPr lang="en-US" sz="1400" spc="0" baseline="0" dirty="0">
                          <a:solidFill>
                            <a:schemeClr val="bg1"/>
                          </a:solidFill>
                          <a:latin typeface="Montserrat" pitchFamily="2" charset="77"/>
                        </a:rPr>
                        <a:t>Exposed </a:t>
                      </a:r>
                      <a:br>
                        <a:rPr lang="en-US" sz="1400" spc="0" baseline="0" dirty="0">
                          <a:solidFill>
                            <a:schemeClr val="bg1"/>
                          </a:solidFill>
                          <a:latin typeface="Montserrat" pitchFamily="2" charset="77"/>
                        </a:rPr>
                      </a:br>
                      <a:r>
                        <a:rPr lang="en-US" sz="1400" spc="0" baseline="0" dirty="0">
                          <a:solidFill>
                            <a:schemeClr val="bg1"/>
                          </a:solidFill>
                          <a:latin typeface="Montserrat" pitchFamily="2" charset="77"/>
                        </a:rPr>
                        <a:t>(n=5)</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3087950211"/>
                  </a:ext>
                </a:extLst>
              </a:tr>
              <a:tr h="356616">
                <a:tc>
                  <a:txBody>
                    <a:bodyPr/>
                    <a:lstStyle/>
                    <a:p>
                      <a:r>
                        <a:rPr lang="en-US" sz="1400" b="1" dirty="0">
                          <a:latin typeface="Montserrat" pitchFamily="2" charset="77"/>
                        </a:rPr>
                        <a:t>ORR</a:t>
                      </a:r>
                    </a:p>
                  </a:txBody>
                  <a:tcPr marT="0" marB="0" anchor="ctr">
                    <a:solidFill>
                      <a:schemeClr val="accent1">
                        <a:lumMod val="75000"/>
                        <a:alpha val="10000"/>
                      </a:schemeClr>
                    </a:solidFill>
                  </a:tcPr>
                </a:tc>
                <a:tc>
                  <a:txBody>
                    <a:bodyPr/>
                    <a:lstStyle/>
                    <a:p>
                      <a:pPr algn="ctr"/>
                      <a:r>
                        <a:rPr lang="en-US" sz="1400" dirty="0">
                          <a:latin typeface="Montserrat" pitchFamily="2" charset="77"/>
                        </a:rPr>
                        <a:t>96%</a:t>
                      </a:r>
                    </a:p>
                  </a:txBody>
                  <a:tcPr marT="0" marB="0" anchor="ctr">
                    <a:lnR w="12700" cap="flat" cmpd="sng" algn="ctr">
                      <a:solidFill>
                        <a:schemeClr val="bg1"/>
                      </a:solidFill>
                      <a:prstDash val="solid"/>
                      <a:round/>
                      <a:headEnd type="none" w="med" len="med"/>
                      <a:tailEnd type="none" w="med" len="med"/>
                    </a:lnR>
                    <a:solidFill>
                      <a:schemeClr val="accent1">
                        <a:lumMod val="75000"/>
                        <a:alpha val="10000"/>
                      </a:schemeClr>
                    </a:solidFill>
                  </a:tcPr>
                </a:tc>
                <a:tc>
                  <a:txBody>
                    <a:bodyPr/>
                    <a:lstStyle/>
                    <a:p>
                      <a:pPr algn="ctr"/>
                      <a:r>
                        <a:rPr lang="en-US" sz="1400" dirty="0">
                          <a:latin typeface="Montserrat" pitchFamily="2" charset="77"/>
                        </a:rPr>
                        <a:t>100%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75000"/>
                        <a:alpha val="10000"/>
                      </a:schemeClr>
                    </a:solidFill>
                  </a:tcPr>
                </a:tc>
                <a:extLst>
                  <a:ext uri="{0D108BD9-81ED-4DB2-BD59-A6C34878D82A}">
                    <a16:rowId xmlns:a16="http://schemas.microsoft.com/office/drawing/2014/main" val="2659612827"/>
                  </a:ext>
                </a:extLst>
              </a:tr>
              <a:tr h="356616">
                <a:tc>
                  <a:txBody>
                    <a:bodyPr/>
                    <a:lstStyle/>
                    <a:p>
                      <a:r>
                        <a:rPr lang="en-US" sz="1400" b="1" dirty="0" err="1">
                          <a:latin typeface="Montserrat" pitchFamily="2" charset="77"/>
                        </a:rPr>
                        <a:t>sCR</a:t>
                      </a:r>
                      <a:r>
                        <a:rPr lang="en-US" sz="1400" b="1" dirty="0">
                          <a:latin typeface="Montserrat" pitchFamily="2" charset="77"/>
                        </a:rPr>
                        <a:t>/CR</a:t>
                      </a:r>
                    </a:p>
                  </a:txBody>
                  <a:tcPr marT="0" marB="0" anchor="ctr">
                    <a:solidFill>
                      <a:schemeClr val="accent1">
                        <a:lumMod val="75000"/>
                        <a:alpha val="10000"/>
                      </a:schemeClr>
                    </a:solidFill>
                  </a:tcPr>
                </a:tc>
                <a:tc>
                  <a:txBody>
                    <a:bodyPr/>
                    <a:lstStyle/>
                    <a:p>
                      <a:pPr algn="ctr"/>
                      <a:r>
                        <a:rPr lang="en-US" sz="1400" kern="1200" dirty="0">
                          <a:solidFill>
                            <a:schemeClr val="dk1"/>
                          </a:solidFill>
                          <a:latin typeface="Montserrat" pitchFamily="2" charset="77"/>
                          <a:ea typeface="+mn-ea"/>
                          <a:cs typeface="+mn-cs"/>
                        </a:rPr>
                        <a:t>78</a:t>
                      </a:r>
                      <a:r>
                        <a:rPr lang="en-US" sz="1400" dirty="0">
                          <a:latin typeface="Montserrat" pitchFamily="2" charset="77"/>
                        </a:rPr>
                        <a:t>%</a:t>
                      </a:r>
                    </a:p>
                  </a:txBody>
                  <a:tcPr marT="0" marB="0" anchor="ctr">
                    <a:lnR w="12700" cap="flat" cmpd="sng" algn="ctr">
                      <a:solidFill>
                        <a:schemeClr val="bg1"/>
                      </a:solidFill>
                      <a:prstDash val="solid"/>
                      <a:round/>
                      <a:headEnd type="none" w="med" len="med"/>
                      <a:tailEnd type="none" w="med" len="med"/>
                    </a:lnR>
                    <a:solidFill>
                      <a:schemeClr val="accent1">
                        <a:lumMod val="75000"/>
                        <a:alpha val="10000"/>
                      </a:schemeClr>
                    </a:solidFill>
                  </a:tcPr>
                </a:tc>
                <a:tc>
                  <a:txBody>
                    <a:bodyPr/>
                    <a:lstStyle/>
                    <a:p>
                      <a:pPr algn="ctr"/>
                      <a:r>
                        <a:rPr lang="en-US" sz="1400" dirty="0">
                          <a:latin typeface="Montserrat" pitchFamily="2" charset="77"/>
                        </a:rPr>
                        <a:t>80%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75000"/>
                        <a:alpha val="10000"/>
                      </a:schemeClr>
                    </a:solidFill>
                  </a:tcPr>
                </a:tc>
                <a:extLst>
                  <a:ext uri="{0D108BD9-81ED-4DB2-BD59-A6C34878D82A}">
                    <a16:rowId xmlns:a16="http://schemas.microsoft.com/office/drawing/2014/main" val="2668290581"/>
                  </a:ext>
                </a:extLst>
              </a:tr>
              <a:tr h="521208">
                <a:tc>
                  <a:txBody>
                    <a:bodyPr/>
                    <a:lstStyle/>
                    <a:p>
                      <a:r>
                        <a:rPr lang="en-US" sz="1400" b="0" dirty="0">
                          <a:latin typeface="Montserrat" pitchFamily="2" charset="77"/>
                        </a:rPr>
                        <a:t>Follow-up, </a:t>
                      </a:r>
                    </a:p>
                    <a:p>
                      <a:r>
                        <a:rPr lang="en-US" sz="1400" b="0" dirty="0">
                          <a:latin typeface="Montserrat" pitchFamily="2" charset="77"/>
                        </a:rPr>
                        <a:t>median (range), </a:t>
                      </a:r>
                      <a:r>
                        <a:rPr lang="en-US" sz="1400" b="0" dirty="0" err="1">
                          <a:latin typeface="Montserrat" pitchFamily="2" charset="77"/>
                        </a:rPr>
                        <a:t>mo</a:t>
                      </a:r>
                      <a:endParaRPr lang="en-US" sz="1400" b="0" dirty="0">
                        <a:latin typeface="Montserrat" pitchFamily="2" charset="77"/>
                      </a:endParaRPr>
                    </a:p>
                  </a:txBody>
                  <a:tcPr marT="0" marB="0" anchor="ctr">
                    <a:solidFill>
                      <a:schemeClr val="accent1">
                        <a:lumMod val="75000"/>
                        <a:alpha val="10000"/>
                      </a:schemeClr>
                    </a:solidFill>
                  </a:tcPr>
                </a:tc>
                <a:tc>
                  <a:txBody>
                    <a:bodyPr/>
                    <a:lstStyle/>
                    <a:p>
                      <a:pPr algn="ctr"/>
                      <a:r>
                        <a:rPr lang="en-US" sz="1400" dirty="0">
                          <a:latin typeface="Montserrat" pitchFamily="2" charset="77"/>
                        </a:rPr>
                        <a:t>3.9 </a:t>
                      </a:r>
                      <a:br>
                        <a:rPr lang="en-US" sz="1400" dirty="0">
                          <a:latin typeface="Montserrat" pitchFamily="2" charset="77"/>
                        </a:rPr>
                      </a:br>
                      <a:r>
                        <a:rPr lang="en-US" sz="1400" dirty="0">
                          <a:latin typeface="Montserrat" pitchFamily="2" charset="77"/>
                        </a:rPr>
                        <a:t>(0.9–19.7)</a:t>
                      </a:r>
                    </a:p>
                  </a:txBody>
                  <a:tcPr marT="0" marB="0" anchor="ctr">
                    <a:lnR w="12700" cap="flat" cmpd="sng" algn="ctr">
                      <a:solidFill>
                        <a:schemeClr val="bg1"/>
                      </a:solidFill>
                      <a:prstDash val="solid"/>
                      <a:round/>
                      <a:headEnd type="none" w="med" len="med"/>
                      <a:tailEnd type="none" w="med" len="med"/>
                    </a:lnR>
                    <a:solidFill>
                      <a:schemeClr val="accent1">
                        <a:lumMod val="75000"/>
                        <a:alpha val="10000"/>
                      </a:schemeClr>
                    </a:solidFill>
                  </a:tcPr>
                </a:tc>
                <a:tc>
                  <a:txBody>
                    <a:bodyPr/>
                    <a:lstStyle/>
                    <a:p>
                      <a:pPr algn="ctr"/>
                      <a:r>
                        <a:rPr lang="en-US" sz="1400" dirty="0">
                          <a:latin typeface="Montserrat" pitchFamily="2" charset="77"/>
                        </a:rPr>
                        <a:t>3.9 </a:t>
                      </a:r>
                    </a:p>
                    <a:p>
                      <a:pPr algn="ctr"/>
                      <a:r>
                        <a:rPr lang="en-US" sz="1400" dirty="0">
                          <a:latin typeface="Montserrat" pitchFamily="2" charset="77"/>
                        </a:rPr>
                        <a:t>(3.0–4.0)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75000"/>
                        <a:alpha val="10000"/>
                      </a:schemeClr>
                    </a:solidFill>
                  </a:tcPr>
                </a:tc>
                <a:extLst>
                  <a:ext uri="{0D108BD9-81ED-4DB2-BD59-A6C34878D82A}">
                    <a16:rowId xmlns:a16="http://schemas.microsoft.com/office/drawing/2014/main" val="1415910739"/>
                  </a:ext>
                </a:extLst>
              </a:tr>
            </a:tbl>
          </a:graphicData>
        </a:graphic>
      </p:graphicFrame>
      <p:sp>
        <p:nvSpPr>
          <p:cNvPr id="11" name="TextBox 10">
            <a:extLst>
              <a:ext uri="{FF2B5EF4-FFF2-40B4-BE49-F238E27FC236}">
                <a16:creationId xmlns:a16="http://schemas.microsoft.com/office/drawing/2014/main" id="{6E63A616-3311-D9C2-3274-0B8E3197ACD1}"/>
              </a:ext>
            </a:extLst>
          </p:cNvPr>
          <p:cNvSpPr txBox="1"/>
          <p:nvPr/>
        </p:nvSpPr>
        <p:spPr>
          <a:xfrm>
            <a:off x="513485" y="5865859"/>
            <a:ext cx="11370992" cy="415498"/>
          </a:xfrm>
          <a:prstGeom prst="rect">
            <a:avLst/>
          </a:prstGeom>
          <a:noFill/>
        </p:spPr>
        <p:txBody>
          <a:bodyPr wrap="square" lIns="0" rtlCol="0" anchor="b">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Efficacy-evaluable population defined as all patients who received conformed AZD0120 infusion at the targeted DL with measurable disease at baseline and at least </a:t>
            </a:r>
            <a:r>
              <a:rPr kumimoji="0" lang="en-US" sz="700" b="0" i="0" u="none" strike="noStrike" kern="0" cap="none" spc="0" normalizeH="0" baseline="0" noProof="0" dirty="0">
                <a:ln>
                  <a:noFill/>
                </a:ln>
                <a:solidFill>
                  <a:srgbClr val="000000"/>
                </a:solidFill>
                <a:effectLst/>
                <a:uLnTx/>
                <a:uFillTx/>
                <a:latin typeface="Montserrat" pitchFamily="2" charset="77"/>
              </a:rPr>
              <a:t>one</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post-baseline efficacy assessment.</a:t>
            </a:r>
          </a:p>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30000" noProof="0" dirty="0" err="1">
                <a:ln>
                  <a:noFill/>
                </a:ln>
                <a:solidFill>
                  <a:srgbClr val="000000"/>
                </a:solidFill>
                <a:effectLst/>
                <a:uLnTx/>
                <a:uFillTx/>
                <a:latin typeface="Montserrat" pitchFamily="2" charset="77"/>
                <a:ea typeface="Times New Roman" panose="02020603050405020304" pitchFamily="18" charset="0"/>
              </a:rPr>
              <a:t>a</a:t>
            </a:r>
            <a:r>
              <a:rPr kumimoji="0" lang="en-US" sz="700" b="0" i="0" u="none" strike="noStrike" kern="0" cap="none" spc="0" normalizeH="0" baseline="0" noProof="0" dirty="0" err="1">
                <a:ln>
                  <a:noFill/>
                </a:ln>
                <a:solidFill>
                  <a:srgbClr val="000000"/>
                </a:solidFill>
                <a:effectLst/>
                <a:uLnTx/>
                <a:uFillTx/>
                <a:latin typeface="Montserrat" pitchFamily="2" charset="77"/>
                <a:ea typeface="Times New Roman" panose="02020603050405020304" pitchFamily="18" charset="0"/>
              </a:rPr>
              <a:t>Response</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as assessed by study investigator using IMWG criteria.</a:t>
            </a:r>
          </a:p>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BCMA, B-cell maturation antigen; CAR T, chimeric antigen receptor T-cell therapy; CR, complete response; DL, dose level; IMWG, International Myeloma Working Group; ORR, overall response rate; PR, partial response; </a:t>
            </a:r>
            <a:r>
              <a:rPr kumimoji="0" lang="en-US" sz="700" b="0" i="0" u="none" strike="noStrike" kern="0" cap="none" spc="0" normalizeH="0" baseline="0" noProof="0" dirty="0" err="1">
                <a:ln>
                  <a:noFill/>
                </a:ln>
                <a:solidFill>
                  <a:srgbClr val="000000"/>
                </a:solidFill>
                <a:effectLst/>
                <a:uLnTx/>
                <a:uFillTx/>
                <a:latin typeface="Montserrat" pitchFamily="2" charset="77"/>
                <a:ea typeface="Times New Roman" panose="02020603050405020304" pitchFamily="18" charset="0"/>
              </a:rPr>
              <a:t>sCR</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stringent complete response. </a:t>
            </a:r>
          </a:p>
        </p:txBody>
      </p:sp>
      <p:sp>
        <p:nvSpPr>
          <p:cNvPr id="13" name="Rounded Rectangle 12">
            <a:extLst>
              <a:ext uri="{FF2B5EF4-FFF2-40B4-BE49-F238E27FC236}">
                <a16:creationId xmlns:a16="http://schemas.microsoft.com/office/drawing/2014/main" id="{75978037-E8BF-955E-EAE7-E4CCCB067AB1}"/>
              </a:ext>
            </a:extLst>
          </p:cNvPr>
          <p:cNvSpPr/>
          <p:nvPr/>
        </p:nvSpPr>
        <p:spPr>
          <a:xfrm>
            <a:off x="5379766" y="2032469"/>
            <a:ext cx="6393133" cy="682884"/>
          </a:xfrm>
          <a:prstGeom prst="roundRect">
            <a:avLst>
              <a:gd name="adj" fmla="val 1295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274320" bIns="91440" rtlCol="0" anchor="ctr">
            <a:no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Montserrat" pitchFamily="2" charset="77"/>
                <a:ea typeface="+mn-ea"/>
                <a:cs typeface="+mn-cs"/>
              </a:rPr>
              <a:t>Median time to first response = 28 days</a:t>
            </a:r>
          </a:p>
        </p:txBody>
      </p:sp>
      <p:sp>
        <p:nvSpPr>
          <p:cNvPr id="5" name="TextBox 4">
            <a:extLst>
              <a:ext uri="{FF2B5EF4-FFF2-40B4-BE49-F238E27FC236}">
                <a16:creationId xmlns:a16="http://schemas.microsoft.com/office/drawing/2014/main" id="{5C147E6D-E541-2B2C-03BB-5E8E1FF7BEF0}"/>
              </a:ext>
            </a:extLst>
          </p:cNvPr>
          <p:cNvSpPr txBox="1"/>
          <p:nvPr/>
        </p:nvSpPr>
        <p:spPr>
          <a:xfrm rot="16200000">
            <a:off x="-720061" y="3110028"/>
            <a:ext cx="297153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044A">
                    <a:lumMod val="65000"/>
                    <a:lumOff val="35000"/>
                  </a:srgbClr>
                </a:solidFill>
                <a:latin typeface="Montserrat" pitchFamily="2" charset="77"/>
                <a:ea typeface="+mn-ea"/>
                <a:cs typeface="+mn-cs"/>
              </a:defRPr>
            </a:pPr>
            <a:r>
              <a:rPr kumimoji="0" lang="en-US" sz="1200" b="1" i="0" u="none" strike="noStrike" kern="1200" cap="none" spc="0" normalizeH="0" baseline="0" noProof="0" dirty="0">
                <a:ln>
                  <a:noFill/>
                </a:ln>
                <a:solidFill>
                  <a:srgbClr val="1F497D"/>
                </a:solidFill>
                <a:effectLst/>
                <a:uLnTx/>
                <a:uFillTx/>
                <a:latin typeface="Montserrat" pitchFamily="2" charset="77"/>
              </a:rPr>
              <a:t>% of Patients</a:t>
            </a:r>
          </a:p>
        </p:txBody>
      </p:sp>
      <p:sp>
        <p:nvSpPr>
          <p:cNvPr id="8" name="TextBox 7">
            <a:extLst>
              <a:ext uri="{FF2B5EF4-FFF2-40B4-BE49-F238E27FC236}">
                <a16:creationId xmlns:a16="http://schemas.microsoft.com/office/drawing/2014/main" id="{11957764-6EFD-5507-A9F2-4AE2DE45CD3B}"/>
              </a:ext>
            </a:extLst>
          </p:cNvPr>
          <p:cNvSpPr txBox="1"/>
          <p:nvPr/>
        </p:nvSpPr>
        <p:spPr>
          <a:xfrm>
            <a:off x="2231302" y="1591977"/>
            <a:ext cx="1753849" cy="338554"/>
          </a:xfrm>
          <a:prstGeom prst="rect">
            <a:avLst/>
          </a:prstGeom>
          <a:noFill/>
        </p:spPr>
        <p:txBody>
          <a:bodyPr wrap="square" lIns="121920" tIns="60960" rIns="121920" bIns="6096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ysClr val="windowText" lastClr="000000"/>
                </a:solidFill>
                <a:effectLst/>
                <a:uLnTx/>
                <a:uFillTx/>
                <a:latin typeface="Montserrat" pitchFamily="2" charset="77"/>
              </a:rPr>
              <a:t>ORR:</a:t>
            </a:r>
            <a:r>
              <a:rPr kumimoji="0" lang="en-US" sz="1400" b="1" i="0" u="none" strike="noStrike" kern="0" cap="none" spc="0" normalizeH="0" baseline="30000" noProof="0" dirty="0" err="1">
                <a:ln>
                  <a:noFill/>
                </a:ln>
                <a:solidFill>
                  <a:sysClr val="windowText" lastClr="000000"/>
                </a:solidFill>
                <a:effectLst/>
                <a:uLnTx/>
                <a:uFillTx/>
                <a:latin typeface="Montserrat" pitchFamily="2" charset="77"/>
              </a:rPr>
              <a:t>a</a:t>
            </a:r>
            <a:r>
              <a:rPr kumimoji="0" lang="en-US" sz="1400" b="1" i="0" u="none" strike="noStrike" kern="0" cap="none" spc="0" normalizeH="0" baseline="0" noProof="0" dirty="0">
                <a:ln>
                  <a:noFill/>
                </a:ln>
                <a:solidFill>
                  <a:sysClr val="windowText" lastClr="000000"/>
                </a:solidFill>
                <a:effectLst/>
                <a:uLnTx/>
                <a:uFillTx/>
                <a:latin typeface="Montserrat" pitchFamily="2" charset="77"/>
              </a:rPr>
              <a:t> 96%</a:t>
            </a:r>
          </a:p>
        </p:txBody>
      </p:sp>
      <p:sp>
        <p:nvSpPr>
          <p:cNvPr id="4" name="Rectangle 3">
            <a:extLst>
              <a:ext uri="{FF2B5EF4-FFF2-40B4-BE49-F238E27FC236}">
                <a16:creationId xmlns:a16="http://schemas.microsoft.com/office/drawing/2014/main" id="{C09AB74E-57CD-C29E-CBA9-779B2FB15716}"/>
              </a:ext>
            </a:extLst>
          </p:cNvPr>
          <p:cNvSpPr/>
          <p:nvPr/>
        </p:nvSpPr>
        <p:spPr>
          <a:xfrm>
            <a:off x="9957816" y="2894902"/>
            <a:ext cx="1796796" cy="2057399"/>
          </a:xfrm>
          <a:prstGeom prst="rect">
            <a:avLst/>
          </a:prstGeom>
          <a:no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89399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950A-2C8B-C207-B175-77A6F2733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8E3A6-519D-D7AA-8B01-4944C0A5FC79}"/>
              </a:ext>
            </a:extLst>
          </p:cNvPr>
          <p:cNvSpPr>
            <a:spLocks noGrp="1"/>
          </p:cNvSpPr>
          <p:nvPr>
            <p:ph type="title"/>
          </p:nvPr>
        </p:nvSpPr>
        <p:spPr>
          <a:xfrm>
            <a:off x="546201" y="344809"/>
            <a:ext cx="10713537" cy="843892"/>
          </a:xfrm>
        </p:spPr>
        <p:txBody>
          <a:bodyPr>
            <a:normAutofit/>
          </a:bodyPr>
          <a:lstStyle/>
          <a:p>
            <a:r>
              <a:rPr lang="en-US" sz="3000" dirty="0">
                <a:solidFill>
                  <a:schemeClr val="tx2">
                    <a:lumMod val="75000"/>
                  </a:schemeClr>
                </a:solidFill>
              </a:rPr>
              <a:t>MRD Status in Evaluable Patients</a:t>
            </a:r>
          </a:p>
        </p:txBody>
      </p:sp>
      <p:sp>
        <p:nvSpPr>
          <p:cNvPr id="11" name="TextBox 10">
            <a:extLst>
              <a:ext uri="{FF2B5EF4-FFF2-40B4-BE49-F238E27FC236}">
                <a16:creationId xmlns:a16="http://schemas.microsoft.com/office/drawing/2014/main" id="{FA2CC8B8-7053-E3B4-A1B3-17BDA101EE5E}"/>
              </a:ext>
            </a:extLst>
          </p:cNvPr>
          <p:cNvSpPr txBox="1"/>
          <p:nvPr/>
        </p:nvSpPr>
        <p:spPr>
          <a:xfrm>
            <a:off x="513484" y="5973504"/>
            <a:ext cx="11098685" cy="307777"/>
          </a:xfrm>
          <a:prstGeom prst="rect">
            <a:avLst/>
          </a:prstGeom>
          <a:noFill/>
        </p:spPr>
        <p:txBody>
          <a:bodyPr wrap="square" lIns="0" rtlCol="0" anchor="b">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30000" noProof="0" dirty="0" err="1">
                <a:ln>
                  <a:noFill/>
                </a:ln>
                <a:solidFill>
                  <a:srgbClr val="000000"/>
                </a:solidFill>
                <a:effectLst/>
                <a:uLnTx/>
                <a:uFillTx/>
                <a:latin typeface="Montserrat" pitchFamily="2" charset="77"/>
                <a:ea typeface="Times New Roman" panose="02020603050405020304" pitchFamily="18" charset="0"/>
              </a:rPr>
              <a:t>a</a:t>
            </a:r>
            <a:r>
              <a:rPr kumimoji="0" lang="en-US" sz="700" b="0" i="0" u="none" strike="noStrike" kern="0" cap="none" spc="0" normalizeH="0" baseline="0" noProof="0" dirty="0" err="1">
                <a:ln>
                  <a:noFill/>
                </a:ln>
                <a:solidFill>
                  <a:srgbClr val="000000"/>
                </a:solidFill>
                <a:effectLst/>
                <a:uLnTx/>
                <a:uFillTx/>
                <a:latin typeface="Montserrat" pitchFamily="2" charset="77"/>
                <a:ea typeface="Times New Roman" panose="02020603050405020304" pitchFamily="18" charset="0"/>
              </a:rPr>
              <a:t>MRD</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negativity was defined based on IMWG criteria as the absence of clonal plasma cells in bone marrow aspirate with a minimum test sensitivity to detect 1 in 10</a:t>
            </a:r>
            <a:r>
              <a:rPr kumimoji="0" lang="en-US" sz="700" b="0" i="0" u="none" strike="noStrike" kern="0" cap="none" spc="0" normalizeH="0" baseline="30000" noProof="0" dirty="0">
                <a:ln>
                  <a:noFill/>
                </a:ln>
                <a:solidFill>
                  <a:srgbClr val="000000"/>
                </a:solidFill>
                <a:effectLst/>
                <a:uLnTx/>
                <a:uFillTx/>
                <a:latin typeface="Montserrat" pitchFamily="2" charset="77"/>
                <a:ea typeface="Times New Roman" panose="02020603050405020304" pitchFamily="18" charset="0"/>
              </a:rPr>
              <a:t>5</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nucleated cells (10</a:t>
            </a:r>
            <a:r>
              <a:rPr kumimoji="0" lang="en-US" sz="700" b="0" i="0" u="none" strike="noStrike" kern="0" cap="none" spc="0" normalizeH="0" baseline="30000" noProof="0" dirty="0">
                <a:ln>
                  <a:noFill/>
                </a:ln>
                <a:solidFill>
                  <a:srgbClr val="000000"/>
                </a:solidFill>
                <a:effectLst/>
                <a:uLnTx/>
                <a:uFillTx/>
                <a:latin typeface="Montserrat" pitchFamily="2" charset="77"/>
                <a:ea typeface="Times New Roman" panose="02020603050405020304" pitchFamily="18" charset="0"/>
              </a:rPr>
              <a:t>−5</a:t>
            </a: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 threshold) by NGS.</a:t>
            </a:r>
          </a:p>
          <a:p>
            <a:pPr marL="0" marR="0" lvl="0" indent="0" defTabSz="45718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Montserrat" pitchFamily="2" charset="77"/>
                <a:ea typeface="Times New Roman" panose="02020603050405020304" pitchFamily="18" charset="0"/>
              </a:rPr>
              <a:t>IMWG, International Myeloma Working Group; MRD, minimal residual disease; NGS, next-generation sequencing. </a:t>
            </a:r>
          </a:p>
        </p:txBody>
      </p:sp>
      <p:sp>
        <p:nvSpPr>
          <p:cNvPr id="13" name="Rounded Rectangle 12">
            <a:extLst>
              <a:ext uri="{FF2B5EF4-FFF2-40B4-BE49-F238E27FC236}">
                <a16:creationId xmlns:a16="http://schemas.microsoft.com/office/drawing/2014/main" id="{9517D53D-B3D8-2C28-CE76-026986DBAE35}"/>
              </a:ext>
            </a:extLst>
          </p:cNvPr>
          <p:cNvSpPr/>
          <p:nvPr/>
        </p:nvSpPr>
        <p:spPr>
          <a:xfrm>
            <a:off x="5372100" y="2724858"/>
            <a:ext cx="6401162" cy="1649135"/>
          </a:xfrm>
          <a:prstGeom prst="roundRect">
            <a:avLst>
              <a:gd name="adj" fmla="val 697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274320" bIns="91440" rtlCol="0" anchor="ctr">
            <a:noAutofit/>
          </a:bodyPr>
          <a:lstStyle/>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Montserrat" pitchFamily="2" charset="77"/>
                <a:ea typeface="+mn-ea"/>
                <a:cs typeface="+mn-cs"/>
              </a:rPr>
              <a:t>17 patients evaluable for MRD by NGS (&lt;10</a:t>
            </a:r>
            <a:r>
              <a:rPr kumimoji="0" lang="en-US" sz="1800" b="0" i="0" u="none" strike="noStrike" kern="0" cap="none" spc="0" normalizeH="0" baseline="30000" noProof="0" dirty="0">
                <a:ln>
                  <a:noFill/>
                </a:ln>
                <a:solidFill>
                  <a:prstClr val="black"/>
                </a:solidFill>
                <a:effectLst/>
                <a:uLnTx/>
                <a:uFillTx/>
                <a:latin typeface="Montserrat" pitchFamily="2" charset="77"/>
                <a:ea typeface="+mn-ea"/>
                <a:cs typeface="+mn-cs"/>
              </a:rPr>
              <a:t>−5</a:t>
            </a:r>
            <a:r>
              <a:rPr kumimoji="0" lang="en-US" sz="1800" b="0" i="0" u="none" strike="noStrike" kern="0" cap="none" spc="0" normalizeH="0" baseline="0" noProof="0" dirty="0">
                <a:ln>
                  <a:noFill/>
                </a:ln>
                <a:solidFill>
                  <a:prstClr val="black"/>
                </a:solidFill>
                <a:effectLst/>
                <a:uLnTx/>
                <a:uFillTx/>
                <a:latin typeface="Montserrat" pitchFamily="2" charset="77"/>
                <a:ea typeface="+mn-ea"/>
                <a:cs typeface="+mn-cs"/>
              </a:rPr>
              <a:t>) </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Montserrat" pitchFamily="2" charset="77"/>
                <a:ea typeface="+mn-ea"/>
                <a:cs typeface="+mn-cs"/>
              </a:rPr>
              <a:t>94% achieved MRD</a:t>
            </a:r>
            <a:r>
              <a:rPr kumimoji="0" lang="en-US" sz="1800" b="0" i="0" u="none" strike="noStrike" kern="0" cap="none" spc="0" normalizeH="0" baseline="30000" noProof="0" dirty="0">
                <a:ln>
                  <a:noFill/>
                </a:ln>
                <a:solidFill>
                  <a:prstClr val="black"/>
                </a:solidFill>
                <a:effectLst/>
                <a:uLnTx/>
                <a:uFillTx/>
                <a:latin typeface="Montserrat" pitchFamily="2" charset="77"/>
                <a:ea typeface="+mn-ea"/>
                <a:cs typeface="+mn-cs"/>
              </a:rPr>
              <a:t> </a:t>
            </a:r>
            <a:r>
              <a:rPr kumimoji="0" lang="en-US" sz="1800" b="0" i="0" u="none" strike="noStrike" kern="0" cap="none" spc="0" normalizeH="0" baseline="0" noProof="0" dirty="0">
                <a:ln>
                  <a:noFill/>
                </a:ln>
                <a:solidFill>
                  <a:prstClr val="black"/>
                </a:solidFill>
                <a:effectLst/>
                <a:uLnTx/>
                <a:uFillTx/>
                <a:latin typeface="Montserrat" pitchFamily="2" charset="77"/>
                <a:ea typeface="+mn-ea"/>
                <a:cs typeface="+mn-cs"/>
              </a:rPr>
              <a:t>negativity</a:t>
            </a:r>
            <a:endParaRPr kumimoji="0" lang="en-US" sz="1800" b="0" i="0" u="none" strike="noStrike" kern="0" cap="none" spc="0" normalizeH="0" baseline="30000" noProof="0" dirty="0">
              <a:ln>
                <a:noFill/>
              </a:ln>
              <a:solidFill>
                <a:prstClr val="black"/>
              </a:solidFill>
              <a:effectLst/>
              <a:uLnTx/>
              <a:uFillTx/>
              <a:latin typeface="Montserrat" pitchFamily="2" charset="77"/>
              <a:ea typeface="+mn-ea"/>
              <a:cs typeface="+mn-cs"/>
            </a:endParaRP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Montserrat" pitchFamily="2" charset="77"/>
                <a:ea typeface="+mn-ea"/>
                <a:cs typeface="+mn-cs"/>
              </a:rPr>
              <a:t>All MRD-negative patients achieved MRD negativity by month 1</a:t>
            </a:r>
          </a:p>
        </p:txBody>
      </p:sp>
      <p:sp>
        <p:nvSpPr>
          <p:cNvPr id="14" name="Rounded Rectangle 13">
            <a:extLst>
              <a:ext uri="{FF2B5EF4-FFF2-40B4-BE49-F238E27FC236}">
                <a16:creationId xmlns:a16="http://schemas.microsoft.com/office/drawing/2014/main" id="{BA167F05-7EDF-8A70-0794-DCB36624D332}"/>
              </a:ext>
            </a:extLst>
          </p:cNvPr>
          <p:cNvSpPr/>
          <p:nvPr/>
        </p:nvSpPr>
        <p:spPr>
          <a:xfrm>
            <a:off x="506814" y="1380392"/>
            <a:ext cx="4628338" cy="4233948"/>
          </a:xfrm>
          <a:prstGeom prst="roundRect">
            <a:avLst>
              <a:gd name="adj" fmla="val 1709"/>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rIns="274320" bIns="18288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44A"/>
              </a:solidFill>
              <a:effectLst/>
              <a:uLnTx/>
              <a:uFillTx/>
              <a:latin typeface="Montserrat" pitchFamily="2" charset="77"/>
              <a:ea typeface="+mn-ea"/>
              <a:cs typeface="+mn-cs"/>
            </a:endParaRPr>
          </a:p>
        </p:txBody>
      </p:sp>
      <p:graphicFrame>
        <p:nvGraphicFramePr>
          <p:cNvPr id="7" name="Chart 6">
            <a:extLst>
              <a:ext uri="{FF2B5EF4-FFF2-40B4-BE49-F238E27FC236}">
                <a16:creationId xmlns:a16="http://schemas.microsoft.com/office/drawing/2014/main" id="{2C378B74-B752-781B-D98D-B98C894BC513}"/>
              </a:ext>
            </a:extLst>
          </p:cNvPr>
          <p:cNvGraphicFramePr/>
          <p:nvPr/>
        </p:nvGraphicFramePr>
        <p:xfrm>
          <a:off x="733070" y="1425170"/>
          <a:ext cx="4402081" cy="423394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837A2E18-0B52-186C-8618-1F970D1DBF64}"/>
              </a:ext>
            </a:extLst>
          </p:cNvPr>
          <p:cNvSpPr txBox="1"/>
          <p:nvPr/>
        </p:nvSpPr>
        <p:spPr>
          <a:xfrm rot="16200000">
            <a:off x="-846235" y="3229741"/>
            <a:ext cx="3223884" cy="3000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044A">
                    <a:lumMod val="65000"/>
                    <a:lumOff val="35000"/>
                  </a:srgbClr>
                </a:solidFill>
                <a:latin typeface="Montserrat" pitchFamily="2" charset="77"/>
                <a:ea typeface="+mn-ea"/>
                <a:cs typeface="+mn-cs"/>
              </a:defRPr>
            </a:pPr>
            <a:r>
              <a:rPr kumimoji="0" lang="en-US" sz="1350" b="1" i="0" u="none" strike="noStrike" kern="1200" cap="none" spc="0" normalizeH="0" baseline="0" noProof="0" dirty="0">
                <a:ln>
                  <a:noFill/>
                </a:ln>
                <a:solidFill>
                  <a:srgbClr val="1F497D"/>
                </a:solidFill>
                <a:effectLst/>
                <a:uLnTx/>
                <a:uFillTx/>
                <a:latin typeface="Montserrat" pitchFamily="2" charset="77"/>
              </a:rPr>
              <a:t>% of Patients</a:t>
            </a:r>
          </a:p>
        </p:txBody>
      </p:sp>
      <p:sp>
        <p:nvSpPr>
          <p:cNvPr id="10" name="TextBox 9">
            <a:extLst>
              <a:ext uri="{FF2B5EF4-FFF2-40B4-BE49-F238E27FC236}">
                <a16:creationId xmlns:a16="http://schemas.microsoft.com/office/drawing/2014/main" id="{B10F053C-729F-29B7-4643-96697617E178}"/>
              </a:ext>
            </a:extLst>
          </p:cNvPr>
          <p:cNvSpPr txBox="1"/>
          <p:nvPr/>
        </p:nvSpPr>
        <p:spPr>
          <a:xfrm>
            <a:off x="2134660" y="1456910"/>
            <a:ext cx="1929234" cy="769441"/>
          </a:xfrm>
          <a:prstGeom prst="rect">
            <a:avLst/>
          </a:prstGeom>
          <a:noFill/>
        </p:spPr>
        <p:txBody>
          <a:bodyPr wrap="square" lIns="121920" tIns="60960" rIns="121920" bIns="6096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Montserrat" pitchFamily="2" charset="77"/>
              </a:rPr>
              <a:t>MRD negativity</a:t>
            </a:r>
            <a:r>
              <a:rPr kumimoji="0" lang="en-US" sz="1400" b="1" i="0" u="none" strike="noStrike" kern="0" cap="none" spc="0" normalizeH="0" baseline="30000" noProof="0" dirty="0">
                <a:ln>
                  <a:noFill/>
                </a:ln>
                <a:solidFill>
                  <a:sysClr val="windowText" lastClr="000000"/>
                </a:solidFill>
                <a:effectLst/>
                <a:uLnTx/>
                <a:uFillTx/>
                <a:latin typeface="Montserrat" pitchFamily="2" charset="77"/>
              </a:rPr>
              <a:t>a</a:t>
            </a:r>
            <a:r>
              <a:rPr kumimoji="0" lang="en-US" sz="1400" b="1" i="0" u="none" strike="noStrike" kern="0" cap="none" spc="0" normalizeH="0" baseline="0" noProof="0" dirty="0">
                <a:ln>
                  <a:noFill/>
                </a:ln>
                <a:solidFill>
                  <a:sysClr val="windowText" lastClr="000000"/>
                </a:solidFill>
                <a:effectLst/>
                <a:uLnTx/>
                <a:uFillTx/>
                <a:latin typeface="Montserrat" pitchFamily="2" charset="77"/>
              </a:rPr>
              <a:t>: </a:t>
            </a:r>
            <a:br>
              <a:rPr kumimoji="0" lang="en-US" sz="1400" b="1" i="0" u="none" strike="noStrike" kern="0" cap="none" spc="0" normalizeH="0" baseline="0" noProof="0" dirty="0">
                <a:ln>
                  <a:noFill/>
                </a:ln>
                <a:solidFill>
                  <a:sysClr val="windowText" lastClr="000000"/>
                </a:solidFill>
                <a:effectLst/>
                <a:uLnTx/>
                <a:uFillTx/>
                <a:latin typeface="Montserrat" pitchFamily="2" charset="77"/>
              </a:rPr>
            </a:br>
            <a:r>
              <a:rPr kumimoji="0" lang="en-US" sz="1400" b="1" i="0" u="none" strike="noStrike" kern="0" cap="none" spc="0" normalizeH="0" baseline="0" noProof="0" dirty="0">
                <a:ln>
                  <a:noFill/>
                </a:ln>
                <a:solidFill>
                  <a:sysClr val="windowText" lastClr="000000"/>
                </a:solidFill>
                <a:effectLst/>
                <a:uLnTx/>
                <a:uFillTx/>
                <a:latin typeface="Montserrat" pitchFamily="2" charset="77"/>
              </a:rPr>
              <a:t>94%</a:t>
            </a:r>
          </a:p>
        </p:txBody>
      </p:sp>
    </p:spTree>
    <p:extLst>
      <p:ext uri="{BB962C8B-B14F-4D97-AF65-F5344CB8AC3E}">
        <p14:creationId xmlns:p14="http://schemas.microsoft.com/office/powerpoint/2010/main" val="439880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51CF-D7DF-81B3-BE76-B3B21AAE9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4E30A-2D79-870C-9063-5BBF471D6774}"/>
              </a:ext>
            </a:extLst>
          </p:cNvPr>
          <p:cNvSpPr>
            <a:spLocks noGrp="1"/>
          </p:cNvSpPr>
          <p:nvPr>
            <p:ph type="title"/>
          </p:nvPr>
        </p:nvSpPr>
        <p:spPr>
          <a:xfrm>
            <a:off x="409842" y="-17612"/>
            <a:ext cx="10678360" cy="1477328"/>
          </a:xfrm>
        </p:spPr>
        <p:txBody>
          <a:bodyPr/>
          <a:lstStyle/>
          <a:p>
            <a:r>
              <a:rPr lang="en-US" dirty="0"/>
              <a:t> </a:t>
            </a:r>
            <a:r>
              <a:rPr lang="en-US" sz="3600" dirty="0">
                <a:solidFill>
                  <a:schemeClr val="accent1">
                    <a:lumMod val="75000"/>
                  </a:schemeClr>
                </a:solidFill>
              </a:rPr>
              <a:t>... a look at the future</a:t>
            </a:r>
            <a:br>
              <a:rPr lang="en-US" sz="4000" dirty="0">
                <a:solidFill>
                  <a:schemeClr val="accent1">
                    <a:lumMod val="75000"/>
                  </a:schemeClr>
                </a:solidFill>
              </a:rPr>
            </a:br>
            <a:br>
              <a:rPr lang="en-US" dirty="0"/>
            </a:br>
            <a:r>
              <a:rPr lang="en-US" dirty="0">
                <a:solidFill>
                  <a:schemeClr val="accent6">
                    <a:lumMod val="75000"/>
                  </a:schemeClr>
                </a:solidFill>
              </a:rPr>
              <a:t>Challenges </a:t>
            </a:r>
            <a:r>
              <a:rPr lang="en-US" dirty="0">
                <a:solidFill>
                  <a:schemeClr val="accent1">
                    <a:lumMod val="75000"/>
                  </a:schemeClr>
                </a:solidFill>
              </a:rPr>
              <a:t> </a:t>
            </a:r>
            <a:r>
              <a:rPr lang="en-US" dirty="0"/>
              <a:t>                                                                          </a:t>
            </a:r>
            <a:r>
              <a:rPr lang="en-US" dirty="0">
                <a:solidFill>
                  <a:schemeClr val="accent3">
                    <a:lumMod val="75000"/>
                  </a:schemeClr>
                </a:solidFill>
              </a:rPr>
              <a:t>Opportunities</a:t>
            </a:r>
          </a:p>
        </p:txBody>
      </p:sp>
      <p:sp>
        <p:nvSpPr>
          <p:cNvPr id="4" name="Triangle 3">
            <a:extLst>
              <a:ext uri="{FF2B5EF4-FFF2-40B4-BE49-F238E27FC236}">
                <a16:creationId xmlns:a16="http://schemas.microsoft.com/office/drawing/2014/main" id="{DD689717-DE1D-BA08-F792-080AB8ECE464}"/>
              </a:ext>
            </a:extLst>
          </p:cNvPr>
          <p:cNvSpPr/>
          <p:nvPr/>
        </p:nvSpPr>
        <p:spPr>
          <a:xfrm>
            <a:off x="5257800" y="5105400"/>
            <a:ext cx="1060704" cy="914400"/>
          </a:xfrm>
          <a:prstGeom prst="triangle">
            <a:avLst/>
          </a:prstGeom>
          <a:solidFill>
            <a:srgbClr val="C37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274113F-455D-2041-DDEC-B269FD01068F}"/>
              </a:ext>
            </a:extLst>
          </p:cNvPr>
          <p:cNvSpPr/>
          <p:nvPr/>
        </p:nvSpPr>
        <p:spPr>
          <a:xfrm rot="804984">
            <a:off x="607582" y="4852346"/>
            <a:ext cx="10282881" cy="233495"/>
          </a:xfrm>
          <a:prstGeom prst="rect">
            <a:avLst/>
          </a:prstGeom>
          <a:solidFill>
            <a:srgbClr val="C37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C8CAF07-7097-D7D5-B6FE-CCFF01F88796}"/>
              </a:ext>
            </a:extLst>
          </p:cNvPr>
          <p:cNvSpPr/>
          <p:nvPr/>
        </p:nvSpPr>
        <p:spPr>
          <a:xfrm>
            <a:off x="533442" y="1992448"/>
            <a:ext cx="1981200" cy="402622"/>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High risk Disease</a:t>
            </a:r>
          </a:p>
        </p:txBody>
      </p:sp>
      <p:sp>
        <p:nvSpPr>
          <p:cNvPr id="7" name="Rounded Rectangle 6">
            <a:extLst>
              <a:ext uri="{FF2B5EF4-FFF2-40B4-BE49-F238E27FC236}">
                <a16:creationId xmlns:a16="http://schemas.microsoft.com/office/drawing/2014/main" id="{11F75160-BBFB-8519-41B2-B1B2A31ACB62}"/>
              </a:ext>
            </a:extLst>
          </p:cNvPr>
          <p:cNvSpPr/>
          <p:nvPr/>
        </p:nvSpPr>
        <p:spPr>
          <a:xfrm>
            <a:off x="8764004" y="1665614"/>
            <a:ext cx="1981200" cy="78362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Quadruplet therapy</a:t>
            </a:r>
          </a:p>
        </p:txBody>
      </p:sp>
      <p:sp>
        <p:nvSpPr>
          <p:cNvPr id="10" name="Rounded Rectangle 9">
            <a:extLst>
              <a:ext uri="{FF2B5EF4-FFF2-40B4-BE49-F238E27FC236}">
                <a16:creationId xmlns:a16="http://schemas.microsoft.com/office/drawing/2014/main" id="{12F8828F-20C0-92A7-D33B-E52CC8B1EBDD}"/>
              </a:ext>
            </a:extLst>
          </p:cNvPr>
          <p:cNvSpPr/>
          <p:nvPr/>
        </p:nvSpPr>
        <p:spPr>
          <a:xfrm>
            <a:off x="533442" y="2724582"/>
            <a:ext cx="1981200" cy="40010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BMT?</a:t>
            </a:r>
          </a:p>
        </p:txBody>
      </p:sp>
      <p:sp>
        <p:nvSpPr>
          <p:cNvPr id="11" name="Rounded Rectangle 10">
            <a:extLst>
              <a:ext uri="{FF2B5EF4-FFF2-40B4-BE49-F238E27FC236}">
                <a16:creationId xmlns:a16="http://schemas.microsoft.com/office/drawing/2014/main" id="{2162599B-87D3-5135-321F-45D05B70F2D7}"/>
              </a:ext>
            </a:extLst>
          </p:cNvPr>
          <p:cNvSpPr/>
          <p:nvPr/>
        </p:nvSpPr>
        <p:spPr>
          <a:xfrm>
            <a:off x="533442" y="2428801"/>
            <a:ext cx="1981200" cy="2917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Toxicity/Frailty</a:t>
            </a:r>
          </a:p>
        </p:txBody>
      </p:sp>
      <p:sp>
        <p:nvSpPr>
          <p:cNvPr id="12" name="Rounded Rectangle 11">
            <a:extLst>
              <a:ext uri="{FF2B5EF4-FFF2-40B4-BE49-F238E27FC236}">
                <a16:creationId xmlns:a16="http://schemas.microsoft.com/office/drawing/2014/main" id="{190D7A93-6F08-9435-84CD-F7DC5AB59C98}"/>
              </a:ext>
            </a:extLst>
          </p:cNvPr>
          <p:cNvSpPr/>
          <p:nvPr/>
        </p:nvSpPr>
        <p:spPr>
          <a:xfrm>
            <a:off x="533442" y="3152001"/>
            <a:ext cx="1981200" cy="55399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Access</a:t>
            </a:r>
          </a:p>
        </p:txBody>
      </p:sp>
      <p:sp>
        <p:nvSpPr>
          <p:cNvPr id="13" name="Rounded Rectangle 12">
            <a:extLst>
              <a:ext uri="{FF2B5EF4-FFF2-40B4-BE49-F238E27FC236}">
                <a16:creationId xmlns:a16="http://schemas.microsoft.com/office/drawing/2014/main" id="{30141BE7-A579-8F94-42FF-F9E9AF5E41F7}"/>
              </a:ext>
            </a:extLst>
          </p:cNvPr>
          <p:cNvSpPr/>
          <p:nvPr/>
        </p:nvSpPr>
        <p:spPr>
          <a:xfrm>
            <a:off x="8764004" y="2430853"/>
            <a:ext cx="1981200" cy="55399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MRD negativity</a:t>
            </a:r>
          </a:p>
        </p:txBody>
      </p:sp>
      <p:sp>
        <p:nvSpPr>
          <p:cNvPr id="14" name="Rounded Rectangle 13">
            <a:extLst>
              <a:ext uri="{FF2B5EF4-FFF2-40B4-BE49-F238E27FC236}">
                <a16:creationId xmlns:a16="http://schemas.microsoft.com/office/drawing/2014/main" id="{048EB0E2-5490-365D-D1FC-EA43BB0B7BFD}"/>
              </a:ext>
            </a:extLst>
          </p:cNvPr>
          <p:cNvSpPr/>
          <p:nvPr/>
        </p:nvSpPr>
        <p:spPr>
          <a:xfrm>
            <a:off x="8795737" y="3670820"/>
            <a:ext cx="1981200" cy="192411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Novel </a:t>
            </a:r>
            <a:r>
              <a:rPr kumimoji="0" lang="en-US" sz="1800" b="0" i="0" u="none" strike="noStrike" kern="0" cap="none" spc="0" normalizeH="0" baseline="0" noProof="0" dirty="0" err="1">
                <a:ln>
                  <a:noFill/>
                </a:ln>
                <a:solidFill>
                  <a:prstClr val="white"/>
                </a:solidFill>
                <a:effectLst/>
                <a:uLnTx/>
                <a:uFillTx/>
                <a:latin typeface="Calibri"/>
                <a:ea typeface="+mn-ea"/>
                <a:cs typeface="+mn-cs"/>
              </a:rPr>
              <a:t>Immunotx</a:t>
            </a:r>
            <a:r>
              <a:rPr kumimoji="0" lang="en-US" sz="1800" b="0" i="0" u="none" strike="noStrike" kern="0" cap="none" spc="0" normalizeH="0" baseline="0" noProof="0" dirty="0">
                <a:ln>
                  <a:noFill/>
                </a:ln>
                <a:solidFill>
                  <a:prstClr val="white"/>
                </a:solidFill>
                <a:effectLst/>
                <a:uLnTx/>
                <a:uFillTx/>
                <a:latin typeface="Calibri"/>
                <a:ea typeface="+mn-ea"/>
                <a:cs typeface="+mn-cs"/>
              </a:rPr>
              <a:t> in RRMM 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upfront</a:t>
            </a:r>
          </a:p>
        </p:txBody>
      </p:sp>
      <p:grpSp>
        <p:nvGrpSpPr>
          <p:cNvPr id="32" name="Group 31">
            <a:extLst>
              <a:ext uri="{FF2B5EF4-FFF2-40B4-BE49-F238E27FC236}">
                <a16:creationId xmlns:a16="http://schemas.microsoft.com/office/drawing/2014/main" id="{11D4EE2A-D456-96CB-41D7-17815E5DDADE}"/>
              </a:ext>
            </a:extLst>
          </p:cNvPr>
          <p:cNvGrpSpPr/>
          <p:nvPr/>
        </p:nvGrpSpPr>
        <p:grpSpPr>
          <a:xfrm>
            <a:off x="8977241" y="6275605"/>
            <a:ext cx="1618193" cy="141094"/>
            <a:chOff x="8977241" y="6141723"/>
            <a:chExt cx="1618193" cy="246532"/>
          </a:xfrm>
        </p:grpSpPr>
        <p:grpSp>
          <p:nvGrpSpPr>
            <p:cNvPr id="8" name="Group 7">
              <a:extLst>
                <a:ext uri="{FF2B5EF4-FFF2-40B4-BE49-F238E27FC236}">
                  <a16:creationId xmlns:a16="http://schemas.microsoft.com/office/drawing/2014/main" id="{65169248-9DF2-3974-AB36-44E48DDE984C}"/>
                </a:ext>
              </a:extLst>
            </p:cNvPr>
            <p:cNvGrpSpPr/>
            <p:nvPr/>
          </p:nvGrpSpPr>
          <p:grpSpPr>
            <a:xfrm>
              <a:off x="8977241" y="6161029"/>
              <a:ext cx="409162" cy="139408"/>
              <a:chOff x="9372600" y="5105400"/>
              <a:chExt cx="457200" cy="691857"/>
            </a:xfrm>
          </p:grpSpPr>
          <p:sp>
            <p:nvSpPr>
              <p:cNvPr id="30" name="Oval 29">
                <a:extLst>
                  <a:ext uri="{FF2B5EF4-FFF2-40B4-BE49-F238E27FC236}">
                    <a16:creationId xmlns:a16="http://schemas.microsoft.com/office/drawing/2014/main" id="{92E0B142-BB5E-078C-B18C-11C519C0DBA3}"/>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8C285142-6F0F-4CE3-FA67-DC6B271EAACF}"/>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6226C784-F843-9FFF-9DBF-B6C9B140DDE8}"/>
                </a:ext>
              </a:extLst>
            </p:cNvPr>
            <p:cNvGrpSpPr/>
            <p:nvPr/>
          </p:nvGrpSpPr>
          <p:grpSpPr>
            <a:xfrm rot="1135461">
              <a:off x="9329107" y="6197438"/>
              <a:ext cx="409162" cy="139136"/>
              <a:chOff x="9372600" y="5105400"/>
              <a:chExt cx="457200" cy="691857"/>
            </a:xfrm>
          </p:grpSpPr>
          <p:sp>
            <p:nvSpPr>
              <p:cNvPr id="28" name="Oval 27">
                <a:extLst>
                  <a:ext uri="{FF2B5EF4-FFF2-40B4-BE49-F238E27FC236}">
                    <a16:creationId xmlns:a16="http://schemas.microsoft.com/office/drawing/2014/main" id="{6EEABF09-9C8C-B7C5-01EB-01E873BE5D2A}"/>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38672EC6-8440-A6E6-BA3D-18189B480F6C}"/>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A211E67D-ED39-4D2F-A45F-795B1393868A}"/>
                </a:ext>
              </a:extLst>
            </p:cNvPr>
            <p:cNvGrpSpPr/>
            <p:nvPr/>
          </p:nvGrpSpPr>
          <p:grpSpPr>
            <a:xfrm rot="2566776">
              <a:off x="10088105" y="6248847"/>
              <a:ext cx="409162" cy="139408"/>
              <a:chOff x="9372600" y="5105400"/>
              <a:chExt cx="457200" cy="691857"/>
            </a:xfrm>
          </p:grpSpPr>
          <p:sp>
            <p:nvSpPr>
              <p:cNvPr id="26" name="Oval 25">
                <a:extLst>
                  <a:ext uri="{FF2B5EF4-FFF2-40B4-BE49-F238E27FC236}">
                    <a16:creationId xmlns:a16="http://schemas.microsoft.com/office/drawing/2014/main" id="{47A93FCF-A46E-2ABD-68E1-AFB42CC9AEA7}"/>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54F2B3B1-7C62-2FA0-625A-1432F255FC77}"/>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A90F24AB-C14A-C72E-AC6D-A268E3F1F212}"/>
                </a:ext>
              </a:extLst>
            </p:cNvPr>
            <p:cNvGrpSpPr/>
            <p:nvPr/>
          </p:nvGrpSpPr>
          <p:grpSpPr>
            <a:xfrm rot="6284178">
              <a:off x="10239789" y="5912281"/>
              <a:ext cx="92125" cy="619164"/>
              <a:chOff x="9372600" y="5105400"/>
              <a:chExt cx="457200" cy="691857"/>
            </a:xfrm>
          </p:grpSpPr>
          <p:sp>
            <p:nvSpPr>
              <p:cNvPr id="24" name="Oval 23">
                <a:extLst>
                  <a:ext uri="{FF2B5EF4-FFF2-40B4-BE49-F238E27FC236}">
                    <a16:creationId xmlns:a16="http://schemas.microsoft.com/office/drawing/2014/main" id="{1CD45DAF-5038-32F2-56C0-2A833BA30194}"/>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A671B9FA-CC47-7444-9FB9-54C0DA3D8D96}"/>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FFB7A579-12F0-5E55-82EA-CC575B9D98C1}"/>
                </a:ext>
              </a:extLst>
            </p:cNvPr>
            <p:cNvGrpSpPr/>
            <p:nvPr/>
          </p:nvGrpSpPr>
          <p:grpSpPr>
            <a:xfrm rot="1755961">
              <a:off x="9740002" y="6193943"/>
              <a:ext cx="409162" cy="139408"/>
              <a:chOff x="9372600" y="5105400"/>
              <a:chExt cx="457200" cy="691857"/>
            </a:xfrm>
          </p:grpSpPr>
          <p:sp>
            <p:nvSpPr>
              <p:cNvPr id="22" name="Oval 21">
                <a:extLst>
                  <a:ext uri="{FF2B5EF4-FFF2-40B4-BE49-F238E27FC236}">
                    <a16:creationId xmlns:a16="http://schemas.microsoft.com/office/drawing/2014/main" id="{C9B33D61-DEEB-A083-F604-E11214472E51}"/>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181DE00A-BC36-E2D3-B1D8-0E9D4E9D5415}"/>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AA3CCC6D-BE1C-6173-C4F0-16CB7A045BA2}"/>
                </a:ext>
              </a:extLst>
            </p:cNvPr>
            <p:cNvGrpSpPr/>
            <p:nvPr/>
          </p:nvGrpSpPr>
          <p:grpSpPr>
            <a:xfrm rot="1913196">
              <a:off x="9320303" y="6141723"/>
              <a:ext cx="409162" cy="139408"/>
              <a:chOff x="9372600" y="5105400"/>
              <a:chExt cx="457200" cy="691857"/>
            </a:xfrm>
          </p:grpSpPr>
          <p:sp>
            <p:nvSpPr>
              <p:cNvPr id="20" name="Oval 19">
                <a:extLst>
                  <a:ext uri="{FF2B5EF4-FFF2-40B4-BE49-F238E27FC236}">
                    <a16:creationId xmlns:a16="http://schemas.microsoft.com/office/drawing/2014/main" id="{CF3DBDE7-5AC5-6DEE-E9F5-48C88314A7B8}"/>
                  </a:ext>
                </a:extLst>
              </p:cNvPr>
              <p:cNvSpPr/>
              <p:nvPr/>
            </p:nvSpPr>
            <p:spPr>
              <a:xfrm rot="1269785">
                <a:off x="9372600" y="5105400"/>
                <a:ext cx="457200" cy="691857"/>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1E264BC1-228E-3752-8B43-C8D594480E5F}"/>
                  </a:ext>
                </a:extLst>
              </p:cNvPr>
              <p:cNvSpPr/>
              <p:nvPr/>
            </p:nvSpPr>
            <p:spPr>
              <a:xfrm rot="1824527">
                <a:off x="9448800" y="5337029"/>
                <a:ext cx="3048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33" name="Rounded Rectangle 32">
            <a:extLst>
              <a:ext uri="{FF2B5EF4-FFF2-40B4-BE49-F238E27FC236}">
                <a16:creationId xmlns:a16="http://schemas.microsoft.com/office/drawing/2014/main" id="{5A1CD3EE-05C7-5E2F-1029-8D2AC45D66F8}"/>
              </a:ext>
            </a:extLst>
          </p:cNvPr>
          <p:cNvSpPr/>
          <p:nvPr/>
        </p:nvSpPr>
        <p:spPr>
          <a:xfrm>
            <a:off x="8764004" y="3006693"/>
            <a:ext cx="1981200" cy="65410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Novel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Maintenance</a:t>
            </a:r>
          </a:p>
        </p:txBody>
      </p:sp>
      <p:sp>
        <p:nvSpPr>
          <p:cNvPr id="3" name="Down Arrow 2">
            <a:extLst>
              <a:ext uri="{FF2B5EF4-FFF2-40B4-BE49-F238E27FC236}">
                <a16:creationId xmlns:a16="http://schemas.microsoft.com/office/drawing/2014/main" id="{3D32A4DF-D800-9DBC-0FAC-EA44FBB67CDE}"/>
              </a:ext>
            </a:extLst>
          </p:cNvPr>
          <p:cNvSpPr/>
          <p:nvPr/>
        </p:nvSpPr>
        <p:spPr>
          <a:xfrm>
            <a:off x="11159317" y="3314755"/>
            <a:ext cx="762000" cy="29608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18">
            <a:extLst>
              <a:ext uri="{FF2B5EF4-FFF2-40B4-BE49-F238E27FC236}">
                <a16:creationId xmlns:a16="http://schemas.microsoft.com/office/drawing/2014/main" id="{2ADAE938-D93A-DD88-BF1C-EBEACA3EBD06}"/>
              </a:ext>
            </a:extLst>
          </p:cNvPr>
          <p:cNvSpPr/>
          <p:nvPr/>
        </p:nvSpPr>
        <p:spPr>
          <a:xfrm>
            <a:off x="533442" y="1577816"/>
            <a:ext cx="1981200" cy="40262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Sequencing</a:t>
            </a:r>
          </a:p>
        </p:txBody>
      </p:sp>
    </p:spTree>
    <p:extLst>
      <p:ext uri="{BB962C8B-B14F-4D97-AF65-F5344CB8AC3E}">
        <p14:creationId xmlns:p14="http://schemas.microsoft.com/office/powerpoint/2010/main" val="6560392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grpId="0" nodeType="clickEffect">
                                  <p:stCondLst>
                                    <p:cond delay="0"/>
                                  </p:stCondLst>
                                  <p:childTnLst>
                                    <p:animScale>
                                      <p:cBhvr>
                                        <p:cTn id="6"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10"/>
                                        </p:tgtEl>
                                        <p:attrNameLst>
                                          <p:attrName>ppt_x</p:attrName>
                                          <p:attrName>ppt_y</p:attrName>
                                        </p:attrNameLst>
                                      </p:cBhvr>
                                    </p:animMotion>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3749DC-2E8D-75D7-ABAA-558A09E0C7CB}"/>
              </a:ext>
            </a:extLst>
          </p:cNvPr>
          <p:cNvSpPr>
            <a:spLocks noGrp="1"/>
          </p:cNvSpPr>
          <p:nvPr>
            <p:ph idx="47"/>
          </p:nvPr>
        </p:nvSpPr>
        <p:spPr>
          <a:xfrm>
            <a:off x="2971800" y="1202029"/>
            <a:ext cx="8540496" cy="667512"/>
          </a:xfrm>
        </p:spPr>
        <p:txBody>
          <a:bodyPr/>
          <a:lstStyle/>
          <a:p>
            <a:r>
              <a:rPr lang="en-US" dirty="0"/>
              <a:t>Ciltacabtagene autoleucel </a:t>
            </a:r>
          </a:p>
        </p:txBody>
      </p:sp>
      <p:sp>
        <p:nvSpPr>
          <p:cNvPr id="3" name="Content Placeholder 2">
            <a:extLst>
              <a:ext uri="{FF2B5EF4-FFF2-40B4-BE49-F238E27FC236}">
                <a16:creationId xmlns:a16="http://schemas.microsoft.com/office/drawing/2014/main" id="{59966AE6-B864-B368-BDAC-0C5BA46141FB}"/>
              </a:ext>
            </a:extLst>
          </p:cNvPr>
          <p:cNvSpPr>
            <a:spLocks noGrp="1"/>
          </p:cNvSpPr>
          <p:nvPr>
            <p:ph idx="48"/>
          </p:nvPr>
        </p:nvSpPr>
        <p:spPr>
          <a:xfrm>
            <a:off x="2971800" y="2008736"/>
            <a:ext cx="8540496" cy="667512"/>
          </a:xfrm>
        </p:spPr>
        <p:txBody>
          <a:bodyPr/>
          <a:lstStyle/>
          <a:p>
            <a:r>
              <a:rPr lang="en-US" dirty="0"/>
              <a:t>Teclistamab/daratumumab</a:t>
            </a:r>
          </a:p>
        </p:txBody>
      </p:sp>
      <p:sp>
        <p:nvSpPr>
          <p:cNvPr id="4" name="Content Placeholder 3">
            <a:extLst>
              <a:ext uri="{FF2B5EF4-FFF2-40B4-BE49-F238E27FC236}">
                <a16:creationId xmlns:a16="http://schemas.microsoft.com/office/drawing/2014/main" id="{6CC7CF87-2836-A6CA-9705-18D044D48FE2}"/>
              </a:ext>
            </a:extLst>
          </p:cNvPr>
          <p:cNvSpPr>
            <a:spLocks noGrp="1"/>
          </p:cNvSpPr>
          <p:nvPr>
            <p:ph idx="49"/>
          </p:nvPr>
        </p:nvSpPr>
        <p:spPr>
          <a:xfrm>
            <a:off x="2971800" y="2828555"/>
            <a:ext cx="8540496" cy="667512"/>
          </a:xfrm>
        </p:spPr>
        <p:txBody>
          <a:bodyPr/>
          <a:lstStyle/>
          <a:p>
            <a:r>
              <a:rPr lang="en-US" dirty="0"/>
              <a:t>Ciltacabtagene autoleucel </a:t>
            </a:r>
          </a:p>
        </p:txBody>
      </p:sp>
      <p:sp>
        <p:nvSpPr>
          <p:cNvPr id="5" name="Content Placeholder 4">
            <a:extLst>
              <a:ext uri="{FF2B5EF4-FFF2-40B4-BE49-F238E27FC236}">
                <a16:creationId xmlns:a16="http://schemas.microsoft.com/office/drawing/2014/main" id="{6980C6ED-134C-A808-9E89-2EA8A476D5B4}"/>
              </a:ext>
            </a:extLst>
          </p:cNvPr>
          <p:cNvSpPr>
            <a:spLocks noGrp="1"/>
          </p:cNvSpPr>
          <p:nvPr>
            <p:ph idx="50"/>
          </p:nvPr>
        </p:nvSpPr>
        <p:spPr>
          <a:xfrm>
            <a:off x="2971800" y="3628873"/>
            <a:ext cx="8540496" cy="667512"/>
          </a:xfrm>
        </p:spPr>
        <p:txBody>
          <a:bodyPr/>
          <a:lstStyle/>
          <a:p>
            <a:r>
              <a:rPr lang="en-US" dirty="0"/>
              <a:t>Belantamab </a:t>
            </a:r>
            <a:r>
              <a:rPr lang="en-US" dirty="0" err="1"/>
              <a:t>mafotodin</a:t>
            </a:r>
            <a:r>
              <a:rPr lang="en-US" dirty="0"/>
              <a:t>/bortezomib/dexamethasone</a:t>
            </a:r>
          </a:p>
        </p:txBody>
      </p:sp>
      <p:sp>
        <p:nvSpPr>
          <p:cNvPr id="6" name="Content Placeholder 5">
            <a:extLst>
              <a:ext uri="{FF2B5EF4-FFF2-40B4-BE49-F238E27FC236}">
                <a16:creationId xmlns:a16="http://schemas.microsoft.com/office/drawing/2014/main" id="{155C9573-D4CB-5A36-A1AC-8BB942A10F1C}"/>
              </a:ext>
            </a:extLst>
          </p:cNvPr>
          <p:cNvSpPr>
            <a:spLocks noGrp="1"/>
          </p:cNvSpPr>
          <p:nvPr>
            <p:ph idx="51"/>
          </p:nvPr>
        </p:nvSpPr>
        <p:spPr>
          <a:xfrm>
            <a:off x="2971800" y="5301207"/>
            <a:ext cx="8540496" cy="667512"/>
          </a:xfrm>
        </p:spPr>
        <p:txBody>
          <a:bodyPr/>
          <a:lstStyle/>
          <a:p>
            <a:r>
              <a:rPr lang="en-US" dirty="0"/>
              <a:t>Ciltacabtagene autoleucel </a:t>
            </a:r>
          </a:p>
        </p:txBody>
      </p:sp>
      <p:sp>
        <p:nvSpPr>
          <p:cNvPr id="7" name="Title 6">
            <a:extLst>
              <a:ext uri="{FF2B5EF4-FFF2-40B4-BE49-F238E27FC236}">
                <a16:creationId xmlns:a16="http://schemas.microsoft.com/office/drawing/2014/main" id="{8ABD3162-E7B1-8913-35ED-91BC4F809F09}"/>
              </a:ext>
            </a:extLst>
          </p:cNvPr>
          <p:cNvSpPr>
            <a:spLocks noGrp="1"/>
          </p:cNvSpPr>
          <p:nvPr>
            <p:ph type="title"/>
          </p:nvPr>
        </p:nvSpPr>
        <p:spPr>
          <a:xfrm>
            <a:off x="551384" y="0"/>
            <a:ext cx="11155680" cy="1023414"/>
          </a:xfrm>
        </p:spPr>
        <p:txBody>
          <a:bodyPr/>
          <a:lstStyle/>
          <a:p>
            <a:r>
              <a:rPr lang="en-US" sz="1900" dirty="0"/>
              <a:t>Regulatory and reimbursement issues aside, which next line of therapy would you most likely recommend for a 65-year-old patient with standard-risk MM who receives initial treatment with RVd/daratumumab followed by autologous stem cell transplant (ASCT) and experiences disease progression after 8 years of maintenance*?</a:t>
            </a:r>
          </a:p>
        </p:txBody>
      </p:sp>
      <p:sp>
        <p:nvSpPr>
          <p:cNvPr id="8" name="Content Placeholder 7">
            <a:extLst>
              <a:ext uri="{FF2B5EF4-FFF2-40B4-BE49-F238E27FC236}">
                <a16:creationId xmlns:a16="http://schemas.microsoft.com/office/drawing/2014/main" id="{DA78CC48-5FE1-48AE-CB58-2AFFDA795746}"/>
              </a:ext>
            </a:extLst>
          </p:cNvPr>
          <p:cNvSpPr>
            <a:spLocks noGrp="1"/>
          </p:cNvSpPr>
          <p:nvPr>
            <p:ph idx="52"/>
          </p:nvPr>
        </p:nvSpPr>
        <p:spPr>
          <a:xfrm>
            <a:off x="2971800" y="4465040"/>
            <a:ext cx="8540496" cy="667512"/>
          </a:xfrm>
        </p:spPr>
        <p:txBody>
          <a:bodyPr/>
          <a:lstStyle/>
          <a:p>
            <a:r>
              <a:rPr lang="en-US" dirty="0"/>
              <a:t>Ciltacabtagene autoleucel </a:t>
            </a:r>
          </a:p>
        </p:txBody>
      </p:sp>
      <p:sp>
        <p:nvSpPr>
          <p:cNvPr id="19" name="TextBox 18">
            <a:extLst>
              <a:ext uri="{FF2B5EF4-FFF2-40B4-BE49-F238E27FC236}">
                <a16:creationId xmlns:a16="http://schemas.microsoft.com/office/drawing/2014/main" id="{20BC2A65-D88A-8E82-061A-FF06DD4B4ADE}"/>
              </a:ext>
            </a:extLst>
          </p:cNvPr>
          <p:cNvSpPr txBox="1"/>
          <p:nvPr/>
        </p:nvSpPr>
        <p:spPr>
          <a:xfrm>
            <a:off x="479376" y="6165304"/>
            <a:ext cx="76734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 years of daratumumab/lenalidomide followed by an additional 5 years of lenalidomide alone</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17838326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4B5C-05B2-20A3-3221-E9DC8233E3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D28DA9-E823-D5F8-F683-6934586BC7E8}"/>
              </a:ext>
            </a:extLst>
          </p:cNvPr>
          <p:cNvSpPr>
            <a:spLocks noGrp="1"/>
          </p:cNvSpPr>
          <p:nvPr>
            <p:ph idx="47"/>
          </p:nvPr>
        </p:nvSpPr>
        <p:spPr/>
        <p:txBody>
          <a:bodyPr/>
          <a:lstStyle/>
          <a:p>
            <a:r>
              <a:rPr lang="en-US" dirty="0"/>
              <a:t>Ciltacabtagene autoleucel </a:t>
            </a:r>
          </a:p>
        </p:txBody>
      </p:sp>
      <p:sp>
        <p:nvSpPr>
          <p:cNvPr id="3" name="Content Placeholder 2">
            <a:extLst>
              <a:ext uri="{FF2B5EF4-FFF2-40B4-BE49-F238E27FC236}">
                <a16:creationId xmlns:a16="http://schemas.microsoft.com/office/drawing/2014/main" id="{CA8D7703-B2B8-6EDD-2F1A-B7986C1E0313}"/>
              </a:ext>
            </a:extLst>
          </p:cNvPr>
          <p:cNvSpPr>
            <a:spLocks noGrp="1"/>
          </p:cNvSpPr>
          <p:nvPr>
            <p:ph idx="48"/>
          </p:nvPr>
        </p:nvSpPr>
        <p:spPr/>
        <p:txBody>
          <a:bodyPr/>
          <a:lstStyle/>
          <a:p>
            <a:r>
              <a:rPr lang="en-US" dirty="0"/>
              <a:t>Ciltacabtagene autoleucel</a:t>
            </a:r>
          </a:p>
        </p:txBody>
      </p:sp>
      <p:sp>
        <p:nvSpPr>
          <p:cNvPr id="4" name="Content Placeholder 3">
            <a:extLst>
              <a:ext uri="{FF2B5EF4-FFF2-40B4-BE49-F238E27FC236}">
                <a16:creationId xmlns:a16="http://schemas.microsoft.com/office/drawing/2014/main" id="{FD944E08-A0E8-14B2-B3E8-7EBB232B2961}"/>
              </a:ext>
            </a:extLst>
          </p:cNvPr>
          <p:cNvSpPr>
            <a:spLocks noGrp="1"/>
          </p:cNvSpPr>
          <p:nvPr>
            <p:ph idx="49"/>
          </p:nvPr>
        </p:nvSpPr>
        <p:spPr/>
        <p:txBody>
          <a:bodyPr/>
          <a:lstStyle/>
          <a:p>
            <a:r>
              <a:rPr lang="en-US" dirty="0"/>
              <a:t>Ciltacabtagene autoleucel</a:t>
            </a:r>
          </a:p>
        </p:txBody>
      </p:sp>
      <p:sp>
        <p:nvSpPr>
          <p:cNvPr id="5" name="Content Placeholder 4">
            <a:extLst>
              <a:ext uri="{FF2B5EF4-FFF2-40B4-BE49-F238E27FC236}">
                <a16:creationId xmlns:a16="http://schemas.microsoft.com/office/drawing/2014/main" id="{61A34309-26DD-23D4-4593-D2EC30E3657C}"/>
              </a:ext>
            </a:extLst>
          </p:cNvPr>
          <p:cNvSpPr>
            <a:spLocks noGrp="1"/>
          </p:cNvSpPr>
          <p:nvPr>
            <p:ph idx="50"/>
          </p:nvPr>
        </p:nvSpPr>
        <p:spPr/>
        <p:txBody>
          <a:bodyPr/>
          <a:lstStyle/>
          <a:p>
            <a:r>
              <a:rPr lang="en-US" dirty="0"/>
              <a:t>Ciltacabtagene autoleucel</a:t>
            </a:r>
          </a:p>
        </p:txBody>
      </p:sp>
      <p:sp>
        <p:nvSpPr>
          <p:cNvPr id="6" name="Content Placeholder 5">
            <a:extLst>
              <a:ext uri="{FF2B5EF4-FFF2-40B4-BE49-F238E27FC236}">
                <a16:creationId xmlns:a16="http://schemas.microsoft.com/office/drawing/2014/main" id="{D812658E-8D0B-532C-EC42-490FD8E81DA1}"/>
              </a:ext>
            </a:extLst>
          </p:cNvPr>
          <p:cNvSpPr>
            <a:spLocks noGrp="1"/>
          </p:cNvSpPr>
          <p:nvPr>
            <p:ph idx="51"/>
          </p:nvPr>
        </p:nvSpPr>
        <p:spPr/>
        <p:txBody>
          <a:bodyPr/>
          <a:lstStyle/>
          <a:p>
            <a:r>
              <a:rPr lang="en-US" dirty="0"/>
              <a:t>Ciltacabtagene autoleucel </a:t>
            </a:r>
          </a:p>
        </p:txBody>
      </p:sp>
      <p:sp>
        <p:nvSpPr>
          <p:cNvPr id="7" name="Title 6">
            <a:extLst>
              <a:ext uri="{FF2B5EF4-FFF2-40B4-BE49-F238E27FC236}">
                <a16:creationId xmlns:a16="http://schemas.microsoft.com/office/drawing/2014/main" id="{CFFF343B-CFF1-6311-B890-AD6E0C8561AA}"/>
              </a:ext>
            </a:extLst>
          </p:cNvPr>
          <p:cNvSpPr>
            <a:spLocks noGrp="1"/>
          </p:cNvSpPr>
          <p:nvPr>
            <p:ph type="title"/>
          </p:nvPr>
        </p:nvSpPr>
        <p:spPr>
          <a:xfrm>
            <a:off x="479376" y="-27384"/>
            <a:ext cx="11449272" cy="1023414"/>
          </a:xfrm>
        </p:spPr>
        <p:txBody>
          <a:bodyPr/>
          <a:lstStyle/>
          <a:p>
            <a:r>
              <a:rPr lang="en-US" sz="1900" b="1" dirty="0">
                <a:effectLst/>
                <a:latin typeface="Calibri" panose="020F0502020204030204" pitchFamily="34" charset="0"/>
                <a:ea typeface="Aptos" panose="020B0004020202020204" pitchFamily="34" charset="0"/>
                <a:cs typeface="Calibri" panose="020F0502020204030204" pitchFamily="34" charset="0"/>
              </a:rPr>
              <a:t>Regulatory and reimbursement issues aside, which next line of therapy would you most likely recommend for a 65-year-old patient with </a:t>
            </a:r>
            <a:r>
              <a:rPr lang="en-US" sz="1900" b="1" u="sng" dirty="0">
                <a:effectLst/>
                <a:latin typeface="Calibri" panose="020F0502020204030204" pitchFamily="34" charset="0"/>
                <a:ea typeface="Aptos" panose="020B0004020202020204" pitchFamily="34" charset="0"/>
                <a:cs typeface="Calibri" panose="020F0502020204030204" pitchFamily="34" charset="0"/>
              </a:rPr>
              <a:t>high-risk (del[17p])</a:t>
            </a:r>
            <a:r>
              <a:rPr lang="en-US" sz="1900" b="1" dirty="0">
                <a:effectLst/>
                <a:latin typeface="Calibri" panose="020F0502020204030204" pitchFamily="34" charset="0"/>
                <a:ea typeface="Aptos" panose="020B0004020202020204" pitchFamily="34" charset="0"/>
                <a:cs typeface="Calibri" panose="020F0502020204030204" pitchFamily="34" charset="0"/>
              </a:rPr>
              <a:t> MM who receives initial treatment with RVd/daratumumab followed by ASCT and experiences disease progression after </a:t>
            </a:r>
            <a:r>
              <a:rPr lang="en-US" sz="1900" b="1" u="sng" dirty="0">
                <a:effectLst/>
                <a:latin typeface="Calibri" panose="020F0502020204030204" pitchFamily="34" charset="0"/>
                <a:ea typeface="Aptos" panose="020B0004020202020204" pitchFamily="34" charset="0"/>
                <a:cs typeface="Calibri" panose="020F0502020204030204" pitchFamily="34" charset="0"/>
              </a:rPr>
              <a:t>4 years</a:t>
            </a:r>
            <a:r>
              <a:rPr lang="en-US" sz="1900" b="1" dirty="0">
                <a:effectLst/>
                <a:latin typeface="Calibri" panose="020F0502020204030204" pitchFamily="34" charset="0"/>
                <a:ea typeface="Aptos" panose="020B0004020202020204" pitchFamily="34" charset="0"/>
                <a:cs typeface="Calibri" panose="020F0502020204030204" pitchFamily="34" charset="0"/>
              </a:rPr>
              <a:t> of maintenance daratumumab/lenalidomide?</a:t>
            </a:r>
            <a:r>
              <a:rPr lang="en-US" sz="1900" dirty="0">
                <a:effectLst/>
                <a:latin typeface="Calibri" panose="020F0502020204030204" pitchFamily="34" charset="0"/>
                <a:cs typeface="Calibri" panose="020F0502020204030204" pitchFamily="34" charset="0"/>
              </a:rPr>
              <a:t> </a:t>
            </a:r>
            <a:endParaRPr lang="en-US" sz="19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4FCB0576-77B2-9201-3147-E068AB938FB4}"/>
              </a:ext>
            </a:extLst>
          </p:cNvPr>
          <p:cNvSpPr>
            <a:spLocks noGrp="1"/>
          </p:cNvSpPr>
          <p:nvPr>
            <p:ph idx="52"/>
          </p:nvPr>
        </p:nvSpPr>
        <p:spPr/>
        <p:txBody>
          <a:bodyPr/>
          <a:lstStyle/>
          <a:p>
            <a:r>
              <a:rPr lang="en-US" dirty="0"/>
              <a:t>Ciltacabtagene autoleucel </a:t>
            </a:r>
          </a:p>
        </p:txBody>
      </p:sp>
    </p:spTree>
    <p:extLst>
      <p:ext uri="{BB962C8B-B14F-4D97-AF65-F5344CB8AC3E}">
        <p14:creationId xmlns:p14="http://schemas.microsoft.com/office/powerpoint/2010/main" val="11786059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466B-8C0C-3B0D-B904-784627BE194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97ADF-02CB-8987-FA57-0F15A4192C62}"/>
              </a:ext>
            </a:extLst>
          </p:cNvPr>
          <p:cNvSpPr>
            <a:spLocks noGrp="1"/>
          </p:cNvSpPr>
          <p:nvPr>
            <p:ph idx="47"/>
          </p:nvPr>
        </p:nvSpPr>
        <p:spPr/>
        <p:txBody>
          <a:bodyPr/>
          <a:lstStyle/>
          <a:p>
            <a:r>
              <a:rPr lang="en-US" dirty="0"/>
              <a:t>Elderly patients (</a:t>
            </a:r>
            <a:r>
              <a:rPr lang="en-US" sz="2400" dirty="0"/>
              <a:t>&gt;</a:t>
            </a:r>
            <a:r>
              <a:rPr lang="en-US" dirty="0"/>
              <a:t>75 years of age) with a high frailty score</a:t>
            </a:r>
          </a:p>
        </p:txBody>
      </p:sp>
      <p:sp>
        <p:nvSpPr>
          <p:cNvPr id="3" name="Content Placeholder 2">
            <a:extLst>
              <a:ext uri="{FF2B5EF4-FFF2-40B4-BE49-F238E27FC236}">
                <a16:creationId xmlns:a16="http://schemas.microsoft.com/office/drawing/2014/main" id="{FB76E048-3358-95B5-668F-B8E45D0B3C94}"/>
              </a:ext>
            </a:extLst>
          </p:cNvPr>
          <p:cNvSpPr>
            <a:spLocks noGrp="1"/>
          </p:cNvSpPr>
          <p:nvPr>
            <p:ph idx="48"/>
          </p:nvPr>
        </p:nvSpPr>
        <p:spPr/>
        <p:txBody>
          <a:bodyPr/>
          <a:lstStyle/>
          <a:p>
            <a:r>
              <a:rPr lang="en-US" sz="2200" dirty="0"/>
              <a:t>Elderly (&gt;80 years of age), frail patient who wanted single-infusion, </a:t>
            </a:r>
            <a:br>
              <a:rPr lang="en-US" sz="2200" dirty="0"/>
            </a:br>
            <a:r>
              <a:rPr lang="en-US" sz="2200" dirty="0"/>
              <a:t>time off therapy approach</a:t>
            </a:r>
          </a:p>
        </p:txBody>
      </p:sp>
      <p:sp>
        <p:nvSpPr>
          <p:cNvPr id="4" name="Content Placeholder 3">
            <a:extLst>
              <a:ext uri="{FF2B5EF4-FFF2-40B4-BE49-F238E27FC236}">
                <a16:creationId xmlns:a16="http://schemas.microsoft.com/office/drawing/2014/main" id="{B4D00816-C739-0B0C-C442-6B186CF80B32}"/>
              </a:ext>
            </a:extLst>
          </p:cNvPr>
          <p:cNvSpPr>
            <a:spLocks noGrp="1"/>
          </p:cNvSpPr>
          <p:nvPr>
            <p:ph idx="49"/>
          </p:nvPr>
        </p:nvSpPr>
        <p:spPr/>
        <p:txBody>
          <a:bodyPr/>
          <a:lstStyle/>
          <a:p>
            <a:r>
              <a:rPr lang="en-US" sz="2200" kern="100" dirty="0">
                <a:effectLst/>
                <a:latin typeface="Calibri" panose="020F0502020204030204" pitchFamily="34" charset="0"/>
                <a:ea typeface="Aptos" panose="020B0004020202020204" pitchFamily="34" charset="0"/>
                <a:cs typeface="Calibri" panose="020F0502020204030204" pitchFamily="34" charset="0"/>
              </a:rPr>
              <a:t>CAR T-cell therapy candidate who is worried about neurologic toxicity</a:t>
            </a:r>
          </a:p>
        </p:txBody>
      </p:sp>
      <p:sp>
        <p:nvSpPr>
          <p:cNvPr id="5" name="Content Placeholder 4">
            <a:extLst>
              <a:ext uri="{FF2B5EF4-FFF2-40B4-BE49-F238E27FC236}">
                <a16:creationId xmlns:a16="http://schemas.microsoft.com/office/drawing/2014/main" id="{11384457-20B6-24FF-CEB1-57BFCCD3AD2E}"/>
              </a:ext>
            </a:extLst>
          </p:cNvPr>
          <p:cNvSpPr>
            <a:spLocks noGrp="1"/>
          </p:cNvSpPr>
          <p:nvPr>
            <p:ph idx="50"/>
          </p:nvPr>
        </p:nvSpPr>
        <p:spPr/>
        <p:txBody>
          <a:bodyPr/>
          <a:lstStyle/>
          <a:p>
            <a:r>
              <a:rPr lang="en-US" dirty="0"/>
              <a:t>Frailty</a:t>
            </a:r>
          </a:p>
        </p:txBody>
      </p:sp>
      <p:sp>
        <p:nvSpPr>
          <p:cNvPr id="6" name="Content Placeholder 5">
            <a:extLst>
              <a:ext uri="{FF2B5EF4-FFF2-40B4-BE49-F238E27FC236}">
                <a16:creationId xmlns:a16="http://schemas.microsoft.com/office/drawing/2014/main" id="{97BEA3C1-8364-A8E5-F1A3-7E69ABE5F359}"/>
              </a:ext>
            </a:extLst>
          </p:cNvPr>
          <p:cNvSpPr>
            <a:spLocks noGrp="1"/>
          </p:cNvSpPr>
          <p:nvPr>
            <p:ph idx="51"/>
          </p:nvPr>
        </p:nvSpPr>
        <p:spPr/>
        <p:txBody>
          <a:bodyPr/>
          <a:lstStyle/>
          <a:p>
            <a:r>
              <a:rPr lang="en-US" dirty="0"/>
              <a:t>Rarely, perhaps if a patient with a history of neurologic disease</a:t>
            </a:r>
          </a:p>
        </p:txBody>
      </p:sp>
      <p:sp>
        <p:nvSpPr>
          <p:cNvPr id="7" name="Title 6">
            <a:extLst>
              <a:ext uri="{FF2B5EF4-FFF2-40B4-BE49-F238E27FC236}">
                <a16:creationId xmlns:a16="http://schemas.microsoft.com/office/drawing/2014/main" id="{FA77137C-BE7C-A5E5-9983-0AF4121273CC}"/>
              </a:ext>
            </a:extLst>
          </p:cNvPr>
          <p:cNvSpPr>
            <a:spLocks noGrp="1"/>
          </p:cNvSpPr>
          <p:nvPr>
            <p:ph type="title"/>
          </p:nvPr>
        </p:nvSpPr>
        <p:spPr>
          <a:xfrm>
            <a:off x="479376" y="-27384"/>
            <a:ext cx="11712624"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In which circumstances, if any, would you favor </a:t>
            </a:r>
            <a:r>
              <a:rPr lang="en-US" sz="2600" b="1" u="sng" dirty="0" err="1">
                <a:effectLst/>
                <a:latin typeface="Calibri" panose="020F0502020204030204" pitchFamily="34" charset="0"/>
                <a:ea typeface="Aptos" panose="020B0004020202020204" pitchFamily="34" charset="0"/>
                <a:cs typeface="Calibri" panose="020F0502020204030204" pitchFamily="34" charset="0"/>
              </a:rPr>
              <a:t>idecabtagene</a:t>
            </a:r>
            <a:r>
              <a:rPr lang="en-US" sz="2600" b="1" u="sng" dirty="0">
                <a:effectLst/>
                <a:latin typeface="Calibri" panose="020F0502020204030204" pitchFamily="34" charset="0"/>
                <a:ea typeface="Aptos" panose="020B0004020202020204" pitchFamily="34" charset="0"/>
                <a:cs typeface="Calibri" panose="020F0502020204030204" pitchFamily="34" charset="0"/>
              </a:rPr>
              <a:t> </a:t>
            </a:r>
            <a:r>
              <a:rPr lang="en-US" sz="2600" b="1" u="sng" dirty="0" err="1">
                <a:effectLst/>
                <a:latin typeface="Calibri" panose="020F0502020204030204" pitchFamily="34" charset="0"/>
                <a:ea typeface="Aptos" panose="020B0004020202020204" pitchFamily="34" charset="0"/>
                <a:cs typeface="Calibri" panose="020F0502020204030204" pitchFamily="34" charset="0"/>
              </a:rPr>
              <a:t>vicleucel</a:t>
            </a:r>
            <a:r>
              <a:rPr lang="en-US" sz="2600" b="1" u="sng" dirty="0">
                <a:effectLst/>
                <a:latin typeface="Calibri" panose="020F0502020204030204" pitchFamily="34" charset="0"/>
                <a:ea typeface="Aptos" panose="020B0004020202020204" pitchFamily="34" charset="0"/>
                <a:cs typeface="Calibri" panose="020F0502020204030204" pitchFamily="34" charset="0"/>
              </a:rPr>
              <a:t> over </a:t>
            </a:r>
            <a:r>
              <a:rPr lang="en-US" sz="2600" b="1" u="sng" dirty="0" err="1">
                <a:effectLst/>
                <a:latin typeface="Calibri" panose="020F0502020204030204" pitchFamily="34" charset="0"/>
                <a:ea typeface="Aptos" panose="020B0004020202020204" pitchFamily="34" charset="0"/>
                <a:cs typeface="Calibri" panose="020F0502020204030204" pitchFamily="34" charset="0"/>
              </a:rPr>
              <a:t>ciltacabtagene</a:t>
            </a:r>
            <a:r>
              <a:rPr lang="en-US" sz="2600" b="1" u="sng" dirty="0">
                <a:effectLst/>
                <a:latin typeface="Calibri" panose="020F0502020204030204" pitchFamily="34" charset="0"/>
                <a:ea typeface="Aptos" panose="020B0004020202020204" pitchFamily="34" charset="0"/>
                <a:cs typeface="Calibri" panose="020F0502020204030204" pitchFamily="34" charset="0"/>
              </a:rPr>
              <a:t> autoleucel</a:t>
            </a:r>
            <a:r>
              <a:rPr lang="en-US" sz="2600" b="1" dirty="0">
                <a:effectLst/>
                <a:latin typeface="Calibri" panose="020F0502020204030204" pitchFamily="34" charset="0"/>
                <a:ea typeface="Aptos" panose="020B000402020202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C78410FD-193A-FD4C-CCCF-CD07168F8EC2}"/>
              </a:ext>
            </a:extLst>
          </p:cNvPr>
          <p:cNvSpPr>
            <a:spLocks noGrp="1"/>
          </p:cNvSpPr>
          <p:nvPr>
            <p:ph idx="52"/>
          </p:nvPr>
        </p:nvSpPr>
        <p:spPr/>
        <p:txBody>
          <a:bodyPr/>
          <a:lstStyle/>
          <a:p>
            <a:r>
              <a:rPr lang="en-US" dirty="0"/>
              <a:t>None</a:t>
            </a:r>
          </a:p>
        </p:txBody>
      </p:sp>
    </p:spTree>
    <p:extLst>
      <p:ext uri="{BB962C8B-B14F-4D97-AF65-F5344CB8AC3E}">
        <p14:creationId xmlns:p14="http://schemas.microsoft.com/office/powerpoint/2010/main" val="42435987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CE37B-AFD0-9994-BB3A-D9BAEA7CAC8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8BEB6E-140A-77DA-0560-2C031DFC2FB1}"/>
              </a:ext>
            </a:extLst>
          </p:cNvPr>
          <p:cNvSpPr>
            <a:spLocks noGrp="1"/>
          </p:cNvSpPr>
          <p:nvPr>
            <p:ph idx="47"/>
          </p:nvPr>
        </p:nvSpPr>
        <p:spPr/>
        <p:txBody>
          <a:bodyPr/>
          <a:lstStyle/>
          <a:p>
            <a:r>
              <a:rPr lang="en-US" dirty="0"/>
              <a:t>25%</a:t>
            </a:r>
          </a:p>
        </p:txBody>
      </p:sp>
      <p:sp>
        <p:nvSpPr>
          <p:cNvPr id="3" name="Content Placeholder 2">
            <a:extLst>
              <a:ext uri="{FF2B5EF4-FFF2-40B4-BE49-F238E27FC236}">
                <a16:creationId xmlns:a16="http://schemas.microsoft.com/office/drawing/2014/main" id="{E66BC186-4852-4D40-6266-EC84B9AA4F34}"/>
              </a:ext>
            </a:extLst>
          </p:cNvPr>
          <p:cNvSpPr>
            <a:spLocks noGrp="1"/>
          </p:cNvSpPr>
          <p:nvPr>
            <p:ph idx="48"/>
          </p:nvPr>
        </p:nvSpPr>
        <p:spPr/>
        <p:txBody>
          <a:bodyPr/>
          <a:lstStyle/>
          <a:p>
            <a:r>
              <a:rPr lang="en-US" dirty="0"/>
              <a:t>20%-25%</a:t>
            </a:r>
          </a:p>
        </p:txBody>
      </p:sp>
      <p:sp>
        <p:nvSpPr>
          <p:cNvPr id="4" name="Content Placeholder 3">
            <a:extLst>
              <a:ext uri="{FF2B5EF4-FFF2-40B4-BE49-F238E27FC236}">
                <a16:creationId xmlns:a16="http://schemas.microsoft.com/office/drawing/2014/main" id="{705A6160-A1EA-7249-5FB3-2797FBE6DC52}"/>
              </a:ext>
            </a:extLst>
          </p:cNvPr>
          <p:cNvSpPr>
            <a:spLocks noGrp="1"/>
          </p:cNvSpPr>
          <p:nvPr>
            <p:ph idx="49"/>
          </p:nvPr>
        </p:nvSpPr>
        <p:spPr/>
        <p:txBody>
          <a:bodyPr/>
          <a:lstStyle/>
          <a:p>
            <a:r>
              <a:rPr lang="en-US" dirty="0"/>
              <a:t>20%</a:t>
            </a:r>
          </a:p>
        </p:txBody>
      </p:sp>
      <p:sp>
        <p:nvSpPr>
          <p:cNvPr id="5" name="Content Placeholder 4">
            <a:extLst>
              <a:ext uri="{FF2B5EF4-FFF2-40B4-BE49-F238E27FC236}">
                <a16:creationId xmlns:a16="http://schemas.microsoft.com/office/drawing/2014/main" id="{4DD31A5A-B608-1F31-8447-7ED5CE3BBE80}"/>
              </a:ext>
            </a:extLst>
          </p:cNvPr>
          <p:cNvSpPr>
            <a:spLocks noGrp="1"/>
          </p:cNvSpPr>
          <p:nvPr>
            <p:ph idx="50"/>
          </p:nvPr>
        </p:nvSpPr>
        <p:spPr/>
        <p:txBody>
          <a:bodyPr/>
          <a:lstStyle/>
          <a:p>
            <a:r>
              <a:rPr lang="en-US" dirty="0"/>
              <a:t>20%</a:t>
            </a:r>
          </a:p>
        </p:txBody>
      </p:sp>
      <p:sp>
        <p:nvSpPr>
          <p:cNvPr id="6" name="Content Placeholder 5">
            <a:extLst>
              <a:ext uri="{FF2B5EF4-FFF2-40B4-BE49-F238E27FC236}">
                <a16:creationId xmlns:a16="http://schemas.microsoft.com/office/drawing/2014/main" id="{4DF0AA12-9583-C718-7F1E-8567CD474970}"/>
              </a:ext>
            </a:extLst>
          </p:cNvPr>
          <p:cNvSpPr>
            <a:spLocks noGrp="1"/>
          </p:cNvSpPr>
          <p:nvPr>
            <p:ph idx="51"/>
          </p:nvPr>
        </p:nvSpPr>
        <p:spPr/>
        <p:txBody>
          <a:bodyPr/>
          <a:lstStyle/>
          <a:p>
            <a:r>
              <a:rPr lang="en-US" dirty="0"/>
              <a:t>10%</a:t>
            </a:r>
          </a:p>
        </p:txBody>
      </p:sp>
      <p:sp>
        <p:nvSpPr>
          <p:cNvPr id="7" name="Title 6">
            <a:extLst>
              <a:ext uri="{FF2B5EF4-FFF2-40B4-BE49-F238E27FC236}">
                <a16:creationId xmlns:a16="http://schemas.microsoft.com/office/drawing/2014/main" id="{C768B198-899C-F698-2630-57F8D8FEA830}"/>
              </a:ext>
            </a:extLst>
          </p:cNvPr>
          <p:cNvSpPr>
            <a:spLocks noGrp="1"/>
          </p:cNvSpPr>
          <p:nvPr>
            <p:ph type="title"/>
          </p:nvPr>
        </p:nvSpPr>
        <p:spPr>
          <a:xfrm>
            <a:off x="551384" y="53132"/>
            <a:ext cx="10801200" cy="1023414"/>
          </a:xfrm>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Approximately what proportion of patients with R/R MM who are being cared for in community-based clinics and are good candidates for CAR T-cell therapy would you estimate are being referred for this form of treatment? </a:t>
            </a: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304BAC6-1909-F3ED-61CE-58E1832A328C}"/>
              </a:ext>
            </a:extLst>
          </p:cNvPr>
          <p:cNvSpPr>
            <a:spLocks noGrp="1"/>
          </p:cNvSpPr>
          <p:nvPr>
            <p:ph idx="52"/>
          </p:nvPr>
        </p:nvSpPr>
        <p:spPr/>
        <p:txBody>
          <a:bodyPr/>
          <a:lstStyle/>
          <a:p>
            <a:r>
              <a:rPr lang="en-US" dirty="0"/>
              <a:t>75%</a:t>
            </a:r>
          </a:p>
        </p:txBody>
      </p:sp>
    </p:spTree>
    <p:extLst>
      <p:ext uri="{BB962C8B-B14F-4D97-AF65-F5344CB8AC3E}">
        <p14:creationId xmlns:p14="http://schemas.microsoft.com/office/powerpoint/2010/main" val="23187415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C3E9-45F8-1B4C-6884-ED4E880B619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217DE63-E49A-572D-3FF8-37C1592C1E0F}"/>
              </a:ext>
            </a:extLst>
          </p:cNvPr>
          <p:cNvSpPr>
            <a:spLocks noGrp="1"/>
          </p:cNvSpPr>
          <p:nvPr>
            <p:ph idx="47"/>
          </p:nvPr>
        </p:nvSpPr>
        <p:spPr/>
        <p:txBody>
          <a:bodyPr/>
          <a:lstStyle/>
          <a:p>
            <a:r>
              <a:rPr lang="en-US" dirty="0"/>
              <a:t>Not enough data are available to tell</a:t>
            </a:r>
          </a:p>
        </p:txBody>
      </p:sp>
      <p:sp>
        <p:nvSpPr>
          <p:cNvPr id="11" name="Content Placeholder 10">
            <a:extLst>
              <a:ext uri="{FF2B5EF4-FFF2-40B4-BE49-F238E27FC236}">
                <a16:creationId xmlns:a16="http://schemas.microsoft.com/office/drawing/2014/main" id="{E6660C13-3B27-53A3-FE66-37A812281638}"/>
              </a:ext>
            </a:extLst>
          </p:cNvPr>
          <p:cNvSpPr>
            <a:spLocks noGrp="1"/>
          </p:cNvSpPr>
          <p:nvPr>
            <p:ph idx="48"/>
          </p:nvPr>
        </p:nvSpPr>
        <p:spPr/>
        <p:txBody>
          <a:bodyPr/>
          <a:lstStyle/>
          <a:p>
            <a:r>
              <a:rPr lang="en-US" dirty="0"/>
              <a:t>BCMA-targeted CAR T-cell therapy</a:t>
            </a:r>
            <a:br>
              <a:rPr lang="en-US" dirty="0"/>
            </a:br>
            <a:r>
              <a:rPr lang="en-US" dirty="0"/>
              <a:t> is more efficacious</a:t>
            </a:r>
          </a:p>
        </p:txBody>
      </p:sp>
      <p:sp>
        <p:nvSpPr>
          <p:cNvPr id="12" name="Content Placeholder 11">
            <a:extLst>
              <a:ext uri="{FF2B5EF4-FFF2-40B4-BE49-F238E27FC236}">
                <a16:creationId xmlns:a16="http://schemas.microsoft.com/office/drawing/2014/main" id="{3E155759-C7A8-DDBD-78E4-E20EE9FB8031}"/>
              </a:ext>
            </a:extLst>
          </p:cNvPr>
          <p:cNvSpPr>
            <a:spLocks noGrp="1"/>
          </p:cNvSpPr>
          <p:nvPr>
            <p:ph idx="49"/>
          </p:nvPr>
        </p:nvSpPr>
        <p:spPr/>
        <p:txBody>
          <a:bodyPr/>
          <a:lstStyle/>
          <a:p>
            <a:r>
              <a:rPr lang="en-US" dirty="0"/>
              <a:t>Not enough data are available to tell</a:t>
            </a:r>
          </a:p>
        </p:txBody>
      </p:sp>
      <p:sp>
        <p:nvSpPr>
          <p:cNvPr id="13" name="Content Placeholder 12">
            <a:extLst>
              <a:ext uri="{FF2B5EF4-FFF2-40B4-BE49-F238E27FC236}">
                <a16:creationId xmlns:a16="http://schemas.microsoft.com/office/drawing/2014/main" id="{C5D7D715-8623-4245-93CC-17AE15087023}"/>
              </a:ext>
            </a:extLst>
          </p:cNvPr>
          <p:cNvSpPr>
            <a:spLocks noGrp="1"/>
          </p:cNvSpPr>
          <p:nvPr>
            <p:ph idx="50"/>
          </p:nvPr>
        </p:nvSpPr>
        <p:spPr/>
        <p:txBody>
          <a:bodyPr/>
          <a:lstStyle/>
          <a:p>
            <a:r>
              <a:rPr lang="en-US" dirty="0"/>
              <a:t>Efficacy is about the same</a:t>
            </a:r>
          </a:p>
        </p:txBody>
      </p:sp>
      <p:sp>
        <p:nvSpPr>
          <p:cNvPr id="14" name="Content Placeholder 13">
            <a:extLst>
              <a:ext uri="{FF2B5EF4-FFF2-40B4-BE49-F238E27FC236}">
                <a16:creationId xmlns:a16="http://schemas.microsoft.com/office/drawing/2014/main" id="{EDDAFEDF-5A99-932D-193E-4AF4A188C858}"/>
              </a:ext>
            </a:extLst>
          </p:cNvPr>
          <p:cNvSpPr>
            <a:spLocks noGrp="1"/>
          </p:cNvSpPr>
          <p:nvPr>
            <p:ph idx="58"/>
          </p:nvPr>
        </p:nvSpPr>
        <p:spPr/>
        <p:txBody>
          <a:bodyPr/>
          <a:lstStyle/>
          <a:p>
            <a:r>
              <a:rPr lang="en-US" dirty="0"/>
              <a:t>Efficacy</a:t>
            </a:r>
          </a:p>
        </p:txBody>
      </p:sp>
      <p:sp>
        <p:nvSpPr>
          <p:cNvPr id="15" name="Content Placeholder 14">
            <a:extLst>
              <a:ext uri="{FF2B5EF4-FFF2-40B4-BE49-F238E27FC236}">
                <a16:creationId xmlns:a16="http://schemas.microsoft.com/office/drawing/2014/main" id="{4E572F98-4A9D-6CC2-2835-264B4E741113}"/>
              </a:ext>
            </a:extLst>
          </p:cNvPr>
          <p:cNvSpPr>
            <a:spLocks noGrp="1"/>
          </p:cNvSpPr>
          <p:nvPr>
            <p:ph idx="71"/>
          </p:nvPr>
        </p:nvSpPr>
        <p:spPr/>
        <p:txBody>
          <a:bodyPr/>
          <a:lstStyle/>
          <a:p>
            <a:r>
              <a:rPr lang="en-US" dirty="0"/>
              <a:t>BCMA-targeted CAR T-cell therapy </a:t>
            </a:r>
            <a:br>
              <a:rPr lang="en-US" dirty="0"/>
            </a:br>
            <a:r>
              <a:rPr lang="en-US" dirty="0"/>
              <a:t>is more efficacious</a:t>
            </a:r>
          </a:p>
        </p:txBody>
      </p:sp>
      <p:sp>
        <p:nvSpPr>
          <p:cNvPr id="9" name="Title 8">
            <a:extLst>
              <a:ext uri="{FF2B5EF4-FFF2-40B4-BE49-F238E27FC236}">
                <a16:creationId xmlns:a16="http://schemas.microsoft.com/office/drawing/2014/main" id="{4045B0EA-BE67-CAB3-D0F0-08B115F60359}"/>
              </a:ext>
            </a:extLst>
          </p:cNvPr>
          <p:cNvSpPr>
            <a:spLocks noGrp="1"/>
          </p:cNvSpPr>
          <p:nvPr>
            <p:ph type="title"/>
          </p:nvPr>
        </p:nvSpPr>
        <p:spPr>
          <a:xfrm>
            <a:off x="484936" y="144016"/>
            <a:ext cx="11371704" cy="1196752"/>
          </a:xfrm>
        </p:spPr>
        <p:txBody>
          <a:bodyPr/>
          <a:lstStyle/>
          <a:p>
            <a:r>
              <a:rPr lang="en-US" dirty="0"/>
              <a:t>How would you indirectly compare the global efficacy and tolerability of GPRC5D-targeted CAR T-cell therapy, such as </a:t>
            </a:r>
            <a:r>
              <a:rPr lang="en-US" dirty="0" err="1"/>
              <a:t>arlocabtagene</a:t>
            </a:r>
            <a:r>
              <a:rPr lang="en-US" dirty="0"/>
              <a:t> autoleucel, to that of BCMA-targeted CAR T-cell therapy for R/R MM?</a:t>
            </a:r>
            <a:br>
              <a:rPr lang="en-US" dirty="0"/>
            </a:br>
            <a:endParaRPr lang="en-US" dirty="0"/>
          </a:p>
        </p:txBody>
      </p:sp>
      <p:sp>
        <p:nvSpPr>
          <p:cNvPr id="16" name="Content Placeholder 15">
            <a:extLst>
              <a:ext uri="{FF2B5EF4-FFF2-40B4-BE49-F238E27FC236}">
                <a16:creationId xmlns:a16="http://schemas.microsoft.com/office/drawing/2014/main" id="{2054D878-41D5-AEFE-D933-949B5BC3D39E}"/>
              </a:ext>
            </a:extLst>
          </p:cNvPr>
          <p:cNvSpPr>
            <a:spLocks noGrp="1"/>
          </p:cNvSpPr>
          <p:nvPr>
            <p:ph idx="74"/>
          </p:nvPr>
        </p:nvSpPr>
        <p:spPr/>
        <p:txBody>
          <a:bodyPr/>
          <a:lstStyle/>
          <a:p>
            <a:r>
              <a:rPr lang="en-US" dirty="0"/>
              <a:t>Tolerability is about the same </a:t>
            </a:r>
          </a:p>
        </p:txBody>
      </p:sp>
      <p:sp>
        <p:nvSpPr>
          <p:cNvPr id="17" name="Content Placeholder 16">
            <a:extLst>
              <a:ext uri="{FF2B5EF4-FFF2-40B4-BE49-F238E27FC236}">
                <a16:creationId xmlns:a16="http://schemas.microsoft.com/office/drawing/2014/main" id="{8487B763-36D2-A1BE-3BC6-F869B310AAB9}"/>
              </a:ext>
            </a:extLst>
          </p:cNvPr>
          <p:cNvSpPr>
            <a:spLocks noGrp="1"/>
          </p:cNvSpPr>
          <p:nvPr>
            <p:ph idx="75"/>
          </p:nvPr>
        </p:nvSpPr>
        <p:spPr/>
        <p:txBody>
          <a:bodyPr/>
          <a:lstStyle/>
          <a:p>
            <a:r>
              <a:rPr lang="en-US" dirty="0"/>
              <a:t>Tolerability is about the same </a:t>
            </a:r>
          </a:p>
        </p:txBody>
      </p:sp>
      <p:sp>
        <p:nvSpPr>
          <p:cNvPr id="18" name="Content Placeholder 17">
            <a:extLst>
              <a:ext uri="{FF2B5EF4-FFF2-40B4-BE49-F238E27FC236}">
                <a16:creationId xmlns:a16="http://schemas.microsoft.com/office/drawing/2014/main" id="{1CE4B004-E86A-B7BB-0FAC-33FF755A7C51}"/>
              </a:ext>
            </a:extLst>
          </p:cNvPr>
          <p:cNvSpPr>
            <a:spLocks noGrp="1"/>
          </p:cNvSpPr>
          <p:nvPr>
            <p:ph idx="76"/>
          </p:nvPr>
        </p:nvSpPr>
        <p:spPr/>
        <p:txBody>
          <a:bodyPr/>
          <a:lstStyle/>
          <a:p>
            <a:r>
              <a:rPr lang="en-US" dirty="0"/>
              <a:t>GPRC5D-targeted CAR T-cell therapy </a:t>
            </a:r>
            <a:br>
              <a:rPr lang="en-US" dirty="0"/>
            </a:br>
            <a:r>
              <a:rPr lang="en-US" dirty="0"/>
              <a:t>is more tolerable </a:t>
            </a:r>
          </a:p>
        </p:txBody>
      </p:sp>
      <p:sp>
        <p:nvSpPr>
          <p:cNvPr id="19" name="Content Placeholder 18">
            <a:extLst>
              <a:ext uri="{FF2B5EF4-FFF2-40B4-BE49-F238E27FC236}">
                <a16:creationId xmlns:a16="http://schemas.microsoft.com/office/drawing/2014/main" id="{F3E6E54A-E05E-FC30-9C3A-C276CAA990F2}"/>
              </a:ext>
            </a:extLst>
          </p:cNvPr>
          <p:cNvSpPr>
            <a:spLocks noGrp="1"/>
          </p:cNvSpPr>
          <p:nvPr>
            <p:ph idx="77"/>
          </p:nvPr>
        </p:nvSpPr>
        <p:spPr/>
        <p:txBody>
          <a:bodyPr/>
          <a:lstStyle/>
          <a:p>
            <a:r>
              <a:rPr lang="en-US" dirty="0"/>
              <a:t>Tolerability is about the same </a:t>
            </a:r>
          </a:p>
        </p:txBody>
      </p:sp>
      <p:sp>
        <p:nvSpPr>
          <p:cNvPr id="20" name="Content Placeholder 19">
            <a:extLst>
              <a:ext uri="{FF2B5EF4-FFF2-40B4-BE49-F238E27FC236}">
                <a16:creationId xmlns:a16="http://schemas.microsoft.com/office/drawing/2014/main" id="{C730B778-03C4-7114-552A-A29CDD4754EA}"/>
              </a:ext>
            </a:extLst>
          </p:cNvPr>
          <p:cNvSpPr>
            <a:spLocks noGrp="1"/>
          </p:cNvSpPr>
          <p:nvPr>
            <p:ph idx="78"/>
          </p:nvPr>
        </p:nvSpPr>
        <p:spPr/>
        <p:txBody>
          <a:bodyPr/>
          <a:lstStyle/>
          <a:p>
            <a:r>
              <a:rPr lang="en-US" dirty="0"/>
              <a:t>Tolerability</a:t>
            </a:r>
          </a:p>
        </p:txBody>
      </p:sp>
      <p:sp>
        <p:nvSpPr>
          <p:cNvPr id="21" name="Content Placeholder 20">
            <a:extLst>
              <a:ext uri="{FF2B5EF4-FFF2-40B4-BE49-F238E27FC236}">
                <a16:creationId xmlns:a16="http://schemas.microsoft.com/office/drawing/2014/main" id="{665605DD-FF06-FF70-0D6A-34A0EAE80D56}"/>
              </a:ext>
            </a:extLst>
          </p:cNvPr>
          <p:cNvSpPr>
            <a:spLocks noGrp="1"/>
          </p:cNvSpPr>
          <p:nvPr>
            <p:ph idx="79"/>
          </p:nvPr>
        </p:nvSpPr>
        <p:spPr/>
        <p:txBody>
          <a:bodyPr/>
          <a:lstStyle/>
          <a:p>
            <a:r>
              <a:rPr lang="en-US" dirty="0"/>
              <a:t>Not enough data are available to tell</a:t>
            </a:r>
          </a:p>
        </p:txBody>
      </p:sp>
      <p:sp>
        <p:nvSpPr>
          <p:cNvPr id="22" name="Content Placeholder 21">
            <a:extLst>
              <a:ext uri="{FF2B5EF4-FFF2-40B4-BE49-F238E27FC236}">
                <a16:creationId xmlns:a16="http://schemas.microsoft.com/office/drawing/2014/main" id="{0BD68E97-55CD-370A-8769-65923E17C8E7}"/>
              </a:ext>
            </a:extLst>
          </p:cNvPr>
          <p:cNvSpPr>
            <a:spLocks noGrp="1"/>
          </p:cNvSpPr>
          <p:nvPr>
            <p:ph idx="80"/>
          </p:nvPr>
        </p:nvSpPr>
        <p:spPr/>
        <p:txBody>
          <a:bodyPr/>
          <a:lstStyle/>
          <a:p>
            <a:r>
              <a:rPr lang="en-US" dirty="0"/>
              <a:t>Not enough data are available to tell</a:t>
            </a:r>
          </a:p>
        </p:txBody>
      </p:sp>
      <p:sp>
        <p:nvSpPr>
          <p:cNvPr id="23" name="Content Placeholder 22">
            <a:extLst>
              <a:ext uri="{FF2B5EF4-FFF2-40B4-BE49-F238E27FC236}">
                <a16:creationId xmlns:a16="http://schemas.microsoft.com/office/drawing/2014/main" id="{EB89692C-B31A-9AE0-8A75-9EE63F732BB7}"/>
              </a:ext>
            </a:extLst>
          </p:cNvPr>
          <p:cNvSpPr>
            <a:spLocks noGrp="1"/>
          </p:cNvSpPr>
          <p:nvPr>
            <p:ph idx="81"/>
          </p:nvPr>
        </p:nvSpPr>
        <p:spPr/>
        <p:txBody>
          <a:bodyPr/>
          <a:lstStyle/>
          <a:p>
            <a:r>
              <a:rPr lang="en-US" dirty="0"/>
              <a:t>Not enough data are available to tell</a:t>
            </a:r>
          </a:p>
        </p:txBody>
      </p:sp>
    </p:spTree>
    <p:extLst>
      <p:ext uri="{BB962C8B-B14F-4D97-AF65-F5344CB8AC3E}">
        <p14:creationId xmlns:p14="http://schemas.microsoft.com/office/powerpoint/2010/main" val="37701952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9169-EE0C-D445-4A4A-9DBCB90192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7E798-A1F0-35C9-37FD-230B56BFF3AA}"/>
              </a:ext>
            </a:extLst>
          </p:cNvPr>
          <p:cNvSpPr>
            <a:spLocks noGrp="1"/>
          </p:cNvSpPr>
          <p:nvPr>
            <p:ph idx="47"/>
          </p:nvPr>
        </p:nvSpPr>
        <p:spPr/>
        <p:txBody>
          <a:bodyPr/>
          <a:lstStyle/>
          <a:p>
            <a:r>
              <a:rPr lang="en-US" dirty="0"/>
              <a:t>After BCMA-targeted therapy failure</a:t>
            </a:r>
          </a:p>
        </p:txBody>
      </p:sp>
      <p:sp>
        <p:nvSpPr>
          <p:cNvPr id="3" name="Content Placeholder 2">
            <a:extLst>
              <a:ext uri="{FF2B5EF4-FFF2-40B4-BE49-F238E27FC236}">
                <a16:creationId xmlns:a16="http://schemas.microsoft.com/office/drawing/2014/main" id="{D4D918EF-C5E9-96E1-7DBF-1B35412A405C}"/>
              </a:ext>
            </a:extLst>
          </p:cNvPr>
          <p:cNvSpPr>
            <a:spLocks noGrp="1"/>
          </p:cNvSpPr>
          <p:nvPr>
            <p:ph idx="48"/>
          </p:nvPr>
        </p:nvSpPr>
        <p:spPr/>
        <p:txBody>
          <a:bodyPr/>
          <a:lstStyle/>
          <a:p>
            <a:r>
              <a:rPr lang="en-US" dirty="0"/>
              <a:t>After BCMA-targeted therapy failure</a:t>
            </a:r>
          </a:p>
        </p:txBody>
      </p:sp>
      <p:sp>
        <p:nvSpPr>
          <p:cNvPr id="4" name="Content Placeholder 3">
            <a:extLst>
              <a:ext uri="{FF2B5EF4-FFF2-40B4-BE49-F238E27FC236}">
                <a16:creationId xmlns:a16="http://schemas.microsoft.com/office/drawing/2014/main" id="{3A48201E-B240-F0A0-DAD8-3B67C746814E}"/>
              </a:ext>
            </a:extLst>
          </p:cNvPr>
          <p:cNvSpPr>
            <a:spLocks noGrp="1"/>
          </p:cNvSpPr>
          <p:nvPr>
            <p:ph idx="49"/>
          </p:nvPr>
        </p:nvSpPr>
        <p:spPr/>
        <p:txBody>
          <a:bodyPr/>
          <a:lstStyle/>
          <a:p>
            <a:r>
              <a:rPr lang="en-US" sz="2200" dirty="0"/>
              <a:t>Would prefer GRPC5D-targeted therapy over </a:t>
            </a:r>
            <a:r>
              <a:rPr lang="en-US" sz="2200" dirty="0" err="1"/>
              <a:t>talquetemab</a:t>
            </a:r>
            <a:r>
              <a:rPr lang="en-US" sz="2200" dirty="0"/>
              <a:t> </a:t>
            </a:r>
            <a:br>
              <a:rPr lang="en-US" sz="2200" dirty="0"/>
            </a:br>
            <a:r>
              <a:rPr lang="en-US" sz="2200" dirty="0"/>
              <a:t>due to better tolerability</a:t>
            </a:r>
          </a:p>
        </p:txBody>
      </p:sp>
      <p:sp>
        <p:nvSpPr>
          <p:cNvPr id="5" name="Content Placeholder 4">
            <a:extLst>
              <a:ext uri="{FF2B5EF4-FFF2-40B4-BE49-F238E27FC236}">
                <a16:creationId xmlns:a16="http://schemas.microsoft.com/office/drawing/2014/main" id="{65C11970-8A86-251C-80D4-1C3049151184}"/>
              </a:ext>
            </a:extLst>
          </p:cNvPr>
          <p:cNvSpPr>
            <a:spLocks noGrp="1"/>
          </p:cNvSpPr>
          <p:nvPr>
            <p:ph idx="50"/>
          </p:nvPr>
        </p:nvSpPr>
        <p:spPr/>
        <p:txBody>
          <a:bodyPr/>
          <a:lstStyle/>
          <a:p>
            <a:r>
              <a:rPr lang="en-US" dirty="0"/>
              <a:t>After BCMA-targeted therapy failure</a:t>
            </a:r>
          </a:p>
        </p:txBody>
      </p:sp>
      <p:sp>
        <p:nvSpPr>
          <p:cNvPr id="6" name="Content Placeholder 5">
            <a:extLst>
              <a:ext uri="{FF2B5EF4-FFF2-40B4-BE49-F238E27FC236}">
                <a16:creationId xmlns:a16="http://schemas.microsoft.com/office/drawing/2014/main" id="{BAD670F8-8F45-0704-DB61-AD6C5305508D}"/>
              </a:ext>
            </a:extLst>
          </p:cNvPr>
          <p:cNvSpPr>
            <a:spLocks noGrp="1"/>
          </p:cNvSpPr>
          <p:nvPr>
            <p:ph idx="51"/>
          </p:nvPr>
        </p:nvSpPr>
        <p:spPr/>
        <p:txBody>
          <a:bodyPr/>
          <a:lstStyle/>
          <a:p>
            <a:r>
              <a:rPr lang="en-US" dirty="0"/>
              <a:t>After prior BCMA-targeted therapy</a:t>
            </a:r>
          </a:p>
        </p:txBody>
      </p:sp>
      <p:sp>
        <p:nvSpPr>
          <p:cNvPr id="7" name="Title 6">
            <a:extLst>
              <a:ext uri="{FF2B5EF4-FFF2-40B4-BE49-F238E27FC236}">
                <a16:creationId xmlns:a16="http://schemas.microsoft.com/office/drawing/2014/main" id="{95557547-85CD-48F5-28BB-E7039E4638BE}"/>
              </a:ext>
            </a:extLst>
          </p:cNvPr>
          <p:cNvSpPr>
            <a:spLocks noGrp="1"/>
          </p:cNvSpPr>
          <p:nvPr>
            <p:ph type="title"/>
          </p:nvPr>
        </p:nvSpPr>
        <p:spPr>
          <a:xfrm>
            <a:off x="479376" y="29322"/>
            <a:ext cx="11305256"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If </a:t>
            </a:r>
            <a:r>
              <a:rPr lang="en-US" sz="2600" b="1" dirty="0" err="1">
                <a:effectLst/>
                <a:latin typeface="Calibri" panose="020F0502020204030204" pitchFamily="34" charset="0"/>
                <a:ea typeface="Aptos" panose="020B0004020202020204" pitchFamily="34" charset="0"/>
                <a:cs typeface="Calibri" panose="020F0502020204030204" pitchFamily="34" charset="0"/>
              </a:rPr>
              <a:t>arlocabtagene</a:t>
            </a:r>
            <a:r>
              <a:rPr lang="en-US" sz="2600" b="1" dirty="0">
                <a:effectLst/>
                <a:latin typeface="Calibri" panose="020F0502020204030204" pitchFamily="34" charset="0"/>
                <a:ea typeface="Aptos" panose="020B0004020202020204" pitchFamily="34" charset="0"/>
                <a:cs typeface="Calibri" panose="020F0502020204030204" pitchFamily="34" charset="0"/>
              </a:rPr>
              <a:t> autoleucel were to become available for patients with R/R MM, in which clinical situations would you prioritize its use?</a:t>
            </a:r>
            <a:r>
              <a:rPr lang="en-US" sz="2600" dirty="0">
                <a:effectLst/>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0FA22C0-8C56-C8C2-989D-88E6C5FCF00B}"/>
              </a:ext>
            </a:extLst>
          </p:cNvPr>
          <p:cNvSpPr>
            <a:spLocks noGrp="1"/>
          </p:cNvSpPr>
          <p:nvPr>
            <p:ph idx="52"/>
          </p:nvPr>
        </p:nvSpPr>
        <p:spPr/>
        <p:txBody>
          <a:bodyPr/>
          <a:lstStyle/>
          <a:p>
            <a:r>
              <a:rPr lang="en-US" dirty="0"/>
              <a:t>Later-line relapse</a:t>
            </a:r>
          </a:p>
        </p:txBody>
      </p:sp>
    </p:spTree>
    <p:extLst>
      <p:ext uri="{BB962C8B-B14F-4D97-AF65-F5344CB8AC3E}">
        <p14:creationId xmlns:p14="http://schemas.microsoft.com/office/powerpoint/2010/main" val="3724115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3281" b="14615"/>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9452-9F88-684A-E939-347A2AB127F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6610D-DB52-D5B4-DEC3-96E5760E57C6}"/>
              </a:ext>
            </a:extLst>
          </p:cNvPr>
          <p:cNvSpPr>
            <a:spLocks noGrp="1"/>
          </p:cNvSpPr>
          <p:nvPr>
            <p:ph idx="47"/>
          </p:nvPr>
        </p:nvSpPr>
        <p:spPr/>
        <p:txBody>
          <a:bodyPr/>
          <a:lstStyle/>
          <a:p>
            <a:r>
              <a:rPr lang="en-US" dirty="0"/>
              <a:t>Yes</a:t>
            </a:r>
          </a:p>
        </p:txBody>
      </p:sp>
      <p:sp>
        <p:nvSpPr>
          <p:cNvPr id="3" name="Content Placeholder 2">
            <a:extLst>
              <a:ext uri="{FF2B5EF4-FFF2-40B4-BE49-F238E27FC236}">
                <a16:creationId xmlns:a16="http://schemas.microsoft.com/office/drawing/2014/main" id="{9DD7699A-044C-EC0E-0099-A62AD1AB1092}"/>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2ECD2ECD-0057-9CEB-92C5-19C7F771B30B}"/>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AE8D7D2D-F99B-22B7-C93C-4AF8DB317804}"/>
              </a:ext>
            </a:extLst>
          </p:cNvPr>
          <p:cNvSpPr>
            <a:spLocks noGrp="1"/>
          </p:cNvSpPr>
          <p:nvPr>
            <p:ph idx="50"/>
          </p:nvPr>
        </p:nvSpPr>
        <p:spPr/>
        <p:txBody>
          <a:bodyPr/>
          <a:lstStyle/>
          <a:p>
            <a:r>
              <a:rPr lang="en-US" dirty="0"/>
              <a:t>Yes</a:t>
            </a:r>
          </a:p>
        </p:txBody>
      </p:sp>
      <p:sp>
        <p:nvSpPr>
          <p:cNvPr id="6" name="Content Placeholder 5">
            <a:extLst>
              <a:ext uri="{FF2B5EF4-FFF2-40B4-BE49-F238E27FC236}">
                <a16:creationId xmlns:a16="http://schemas.microsoft.com/office/drawing/2014/main" id="{C3B99993-BE00-CD61-8DD2-C4AF0B5A69D9}"/>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1931569A-A98A-DE7E-F2FF-DEDA198D6EFA}"/>
              </a:ext>
            </a:extLst>
          </p:cNvPr>
          <p:cNvSpPr>
            <a:spLocks noGrp="1"/>
          </p:cNvSpPr>
          <p:nvPr>
            <p:ph type="title"/>
          </p:nvPr>
        </p:nvSpPr>
        <p:spPr>
          <a:xfrm>
            <a:off x="623392" y="13676"/>
            <a:ext cx="10297144" cy="1023414"/>
          </a:xfrm>
        </p:spPr>
        <p:txBody>
          <a:bodyPr/>
          <a:lstStyle/>
          <a:p>
            <a:r>
              <a:rPr lang="en-US" b="1" dirty="0">
                <a:effectLst/>
                <a:latin typeface="Calibri" panose="020F0502020204030204" pitchFamily="34" charset="0"/>
                <a:ea typeface="Aptos" panose="020B0004020202020204" pitchFamily="34" charset="0"/>
                <a:cs typeface="Calibri" panose="020F0502020204030204" pitchFamily="34" charset="0"/>
              </a:rPr>
              <a:t>If GPRC5D-targeted CAR T-cell therapy were to become available for patients with R/R MM, would you be comfortable administering BCMA- and GPRC5D-targeted CAR T-cell therapy in sequence?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44FD905E-44FF-5C02-C6E0-BC13BDD152BB}"/>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4377528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601F-CB1E-73B8-FD61-28956657A97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E460D3E-C199-FCCE-E65A-16B262F35528}"/>
              </a:ext>
            </a:extLst>
          </p:cNvPr>
          <p:cNvSpPr>
            <a:spLocks noGrp="1" noChangeArrowheads="1"/>
          </p:cNvSpPr>
          <p:nvPr>
            <p:ph type="title"/>
          </p:nvPr>
        </p:nvSpPr>
        <p:spPr>
          <a:xfrm>
            <a:off x="-26623" y="252335"/>
            <a:ext cx="12192000" cy="1143000"/>
          </a:xfrm>
        </p:spPr>
        <p:txBody>
          <a:bodyPr wrap="square" anchor="ctr">
            <a:noAutofit/>
          </a:bodyPr>
          <a:lstStyle/>
          <a:p>
            <a:r>
              <a:rPr lang="en-US" dirty="0"/>
              <a:t>Consensus or Controversy? Documenting and Discussing </a:t>
            </a:r>
            <a:br>
              <a:rPr lang="en-US" dirty="0"/>
            </a:br>
            <a:r>
              <a:rPr lang="en-US" dirty="0"/>
              <a:t>Investigators’ Approaches to the Management of Myelofibrosis</a:t>
            </a:r>
          </a:p>
        </p:txBody>
      </p:sp>
      <p:sp>
        <p:nvSpPr>
          <p:cNvPr id="6" name="Text Box 6">
            <a:extLst>
              <a:ext uri="{FF2B5EF4-FFF2-40B4-BE49-F238E27FC236}">
                <a16:creationId xmlns:a16="http://schemas.microsoft.com/office/drawing/2014/main" id="{7C5D87BB-488A-8CA9-A73E-EAD8C68E0D18}"/>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Tuesday, June 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4:00 PM – 5:00 PM CT (5:00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DD9334E-5A1F-BD83-023F-0BE34D71B673}"/>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Virtual Event Held </a:t>
            </a:r>
            <a:br>
              <a:rPr lang="en-US" sz="2800" b="0" i="1" dirty="0">
                <a:solidFill>
                  <a:srgbClr val="015593"/>
                </a:solidFill>
              </a:rPr>
            </a:br>
            <a:r>
              <a:rPr lang="en-US" sz="2800" b="0" i="1" dirty="0">
                <a:solidFill>
                  <a:srgbClr val="015593"/>
                </a:solidFill>
              </a:rPr>
              <a:t>Adjunct with the 2026 ASCO® Annual Meeting</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2" name="Text Box 3">
            <a:extLst>
              <a:ext uri="{FF2B5EF4-FFF2-40B4-BE49-F238E27FC236}">
                <a16:creationId xmlns:a16="http://schemas.microsoft.com/office/drawing/2014/main" id="{1812AB0E-1193-E18A-8BBA-5276D4F0FC66}"/>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Neil Love, MD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C34030A1-A9B6-5860-CD94-17D64D00158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4C1D890-A4D1-4DEB-B5D3-029E19EDDDA8}"/>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Professor Claire Harrison </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Raajit</a:t>
            </a:r>
            <a:r>
              <a:rPr lang="en-US" altLang="x-none" sz="3200" dirty="0">
                <a:solidFill>
                  <a:srgbClr val="002060"/>
                </a:solidFill>
                <a:latin typeface="Calibri" panose="020F0502020204030204" pitchFamily="34" charset="0"/>
                <a:cs typeface="Calibri" panose="020F0502020204030204" pitchFamily="34" charset="0"/>
              </a:rPr>
              <a:t> K Rampal, MD, PhD</a:t>
            </a:r>
            <a:endParaRPr lang="en-US" altLang="x-none" sz="3200" i="1" dirty="0">
              <a:solidFill>
                <a:srgbClr val="FF40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602686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1071562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6F4B2-C2F1-F573-135C-501F5A866C7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38F186A-83C6-A8E8-968F-3A707D53771D}"/>
              </a:ext>
            </a:extLst>
          </p:cNvPr>
          <p:cNvSpPr>
            <a:spLocks noGrp="1" noChangeArrowheads="1"/>
          </p:cNvSpPr>
          <p:nvPr>
            <p:ph type="title"/>
          </p:nvPr>
        </p:nvSpPr>
        <p:spPr>
          <a:xfrm>
            <a:off x="-26623" y="543297"/>
            <a:ext cx="12192000" cy="1143000"/>
          </a:xfrm>
        </p:spPr>
        <p:txBody>
          <a:bodyPr wrap="square" anchor="ctr">
            <a:noAutofit/>
          </a:bodyPr>
          <a:lstStyle/>
          <a:p>
            <a:r>
              <a:rPr lang="en-US" dirty="0"/>
              <a:t>Consensus or Controversy? Documenting </a:t>
            </a:r>
            <a:br>
              <a:rPr lang="en-US" dirty="0"/>
            </a:br>
            <a:r>
              <a:rPr lang="en-US" dirty="0"/>
              <a:t>and Discussing Investigators’ Approaches to the</a:t>
            </a:r>
            <a:br>
              <a:rPr lang="en-US" dirty="0"/>
            </a:br>
            <a:r>
              <a:rPr lang="en-US" dirty="0"/>
              <a:t> Management of Relapsed/Refractory Multiple Myeloma</a:t>
            </a:r>
          </a:p>
        </p:txBody>
      </p:sp>
      <p:sp>
        <p:nvSpPr>
          <p:cNvPr id="6" name="Text Box 6">
            <a:extLst>
              <a:ext uri="{FF2B5EF4-FFF2-40B4-BE49-F238E27FC236}">
                <a16:creationId xmlns:a16="http://schemas.microsoft.com/office/drawing/2014/main" id="{9C1892C2-F7ED-421B-3BA7-8D4885AA003B}"/>
              </a:ext>
            </a:extLst>
          </p:cNvPr>
          <p:cNvSpPr txBox="1">
            <a:spLocks noChangeArrowheads="1"/>
          </p:cNvSpPr>
          <p:nvPr/>
        </p:nvSpPr>
        <p:spPr bwMode="auto">
          <a:xfrm>
            <a:off x="0" y="194104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2544B8BD-8C22-945F-4FCE-285D9BC950C2}"/>
              </a:ext>
            </a:extLst>
          </p:cNvPr>
          <p:cNvSpPr txBox="1">
            <a:spLocks noChangeArrowheads="1"/>
          </p:cNvSpPr>
          <p:nvPr/>
        </p:nvSpPr>
        <p:spPr bwMode="auto">
          <a:xfrm>
            <a:off x="0" y="551723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p:txBody>
      </p:sp>
      <p:sp>
        <p:nvSpPr>
          <p:cNvPr id="3" name="Text Box 7">
            <a:extLst>
              <a:ext uri="{FF2B5EF4-FFF2-40B4-BE49-F238E27FC236}">
                <a16:creationId xmlns:a16="http://schemas.microsoft.com/office/drawing/2014/main" id="{73CC1535-9280-82F3-9D0C-31A8F47E0478}"/>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204661F1-B355-EADA-A784-735AB8D371EE}"/>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Melissa Alsina,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742903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7" y="1416053"/>
            <a:ext cx="10585177"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Integrating Bispecific Antibodies into the Management of Relapsed/Refractory (R/R) Multiple Myeloma (MM) — Dr Lee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Utility of Antibody-Drug Conjugates for MM — Dr </a:t>
            </a:r>
            <a:r>
              <a:rPr lang="en-US" sz="2500" dirty="0" err="1">
                <a:solidFill>
                  <a:schemeClr val="tx1"/>
                </a:solidFill>
              </a:rPr>
              <a:t>Lonial</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Potential Role of </a:t>
            </a:r>
            <a:r>
              <a:rPr lang="en-US" sz="2500" dirty="0" err="1">
                <a:solidFill>
                  <a:schemeClr val="tx1"/>
                </a:solidFill>
              </a:rPr>
              <a:t>Cereblon</a:t>
            </a:r>
            <a:r>
              <a:rPr lang="en-US" sz="2500" dirty="0">
                <a:solidFill>
                  <a:schemeClr val="tx1"/>
                </a:solidFill>
              </a:rPr>
              <a:t> E3 Ligase Modulators in Therapy for MM — Dr Richardson</a:t>
            </a:r>
          </a:p>
          <a:p>
            <a:pPr marL="98425" indent="0">
              <a:lnSpc>
                <a:spcPct val="100000"/>
              </a:lnSpc>
              <a:spcBef>
                <a:spcPts val="1600"/>
              </a:spcBef>
              <a:spcAft>
                <a:spcPts val="0"/>
              </a:spcAft>
              <a:buNone/>
            </a:pPr>
            <a:r>
              <a:rPr lang="en-US" sz="2500" dirty="0">
                <a:solidFill>
                  <a:srgbClr val="0432FF"/>
                </a:solidFill>
              </a:rPr>
              <a:t>Module 4:</a:t>
            </a:r>
            <a:r>
              <a:rPr lang="en-US" sz="2500" dirty="0">
                <a:solidFill>
                  <a:schemeClr val="tx1"/>
                </a:solidFill>
              </a:rPr>
              <a:t> Chimeric Antigen Receptor T-Cell Therapy for R/R MM — Dr Alsina</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CA407-2DE5-22D7-ADFD-9776C8A6BF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DF14A2-F165-3983-8121-6F99B76FBB62}"/>
              </a:ext>
            </a:extLst>
          </p:cNvPr>
          <p:cNvSpPr/>
          <p:nvPr/>
        </p:nvSpPr>
        <p:spPr bwMode="auto">
          <a:xfrm>
            <a:off x="740128" y="1370013"/>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B9FFEC3-0F81-115D-4752-1F4C7FF38AB9}"/>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7F14244-D20E-F7D1-4112-6DD5AD87CB31}"/>
              </a:ext>
            </a:extLst>
          </p:cNvPr>
          <p:cNvSpPr>
            <a:spLocks noGrp="1"/>
          </p:cNvSpPr>
          <p:nvPr>
            <p:ph idx="1"/>
          </p:nvPr>
        </p:nvSpPr>
        <p:spPr>
          <a:xfrm>
            <a:off x="767407" y="1416053"/>
            <a:ext cx="10503845" cy="4799013"/>
          </a:xfrm>
        </p:spPr>
        <p:txBody>
          <a:bodyPr/>
          <a:lstStyle/>
          <a:p>
            <a:pPr marL="98425" indent="0">
              <a:lnSpc>
                <a:spcPct val="100000"/>
              </a:lnSpc>
              <a:spcBef>
                <a:spcPts val="1600"/>
              </a:spcBef>
              <a:spcAft>
                <a:spcPts val="0"/>
              </a:spcAft>
              <a:buNone/>
            </a:pPr>
            <a:r>
              <a:rPr lang="en-US" sz="2500" dirty="0">
                <a:solidFill>
                  <a:schemeClr val="bg1"/>
                </a:solidFill>
              </a:rPr>
              <a:t>Module 1: Integrating Bispecific Antibodies into the Management of Relapsed/Refractory (R/R) Multiple Myeloma (MM) — Dr Lee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Utility of Antibody-Drug Conjugates for MM — Dr </a:t>
            </a:r>
            <a:r>
              <a:rPr lang="en-US" sz="2500" dirty="0" err="1">
                <a:solidFill>
                  <a:schemeClr val="tx1"/>
                </a:solidFill>
              </a:rPr>
              <a:t>Lonial</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Potential Role of </a:t>
            </a:r>
            <a:r>
              <a:rPr lang="en-US" sz="2500" dirty="0" err="1">
                <a:solidFill>
                  <a:schemeClr val="tx1"/>
                </a:solidFill>
              </a:rPr>
              <a:t>Cereblon</a:t>
            </a:r>
            <a:r>
              <a:rPr lang="en-US" sz="2500" dirty="0">
                <a:solidFill>
                  <a:schemeClr val="tx1"/>
                </a:solidFill>
              </a:rPr>
              <a:t> E3 Ligase Modulators in Therapy for MM — Dr Richardson</a:t>
            </a:r>
          </a:p>
          <a:p>
            <a:pPr marL="98425" indent="0">
              <a:lnSpc>
                <a:spcPct val="100000"/>
              </a:lnSpc>
              <a:spcBef>
                <a:spcPts val="1600"/>
              </a:spcBef>
              <a:spcAft>
                <a:spcPts val="0"/>
              </a:spcAft>
              <a:buNone/>
            </a:pPr>
            <a:r>
              <a:rPr lang="en-US" sz="2500" dirty="0">
                <a:solidFill>
                  <a:srgbClr val="0432FF"/>
                </a:solidFill>
              </a:rPr>
              <a:t>Module 4:</a:t>
            </a:r>
            <a:r>
              <a:rPr lang="en-US" sz="2500" dirty="0">
                <a:solidFill>
                  <a:schemeClr val="tx1"/>
                </a:solidFill>
              </a:rPr>
              <a:t> Chimeric Antigen Receptor T-Cell Therapy for R/R MM — Dr Alsina</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4557417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FF15D8E-119A-AD41-4132-388EB5448482}"/>
              </a:ext>
            </a:extLst>
          </p:cNvPr>
          <p:cNvSpPr txBox="1">
            <a:spLocks/>
          </p:cNvSpPr>
          <p:nvPr/>
        </p:nvSpPr>
        <p:spPr bwMode="auto">
          <a:xfrm>
            <a:off x="1299792" y="1130505"/>
            <a:ext cx="9254960" cy="31931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295698"/>
                </a:solidFill>
                <a:effectLst/>
                <a:uLnTx/>
                <a:uFillTx/>
                <a:latin typeface="Arial" panose="020B0604020202020204"/>
                <a:ea typeface="+mn-ea"/>
                <a:cs typeface="+mn-cs"/>
              </a:rPr>
              <a:t>Integrating Bispecific Antibodies into the Management of Relapsed/Refractory Multiple Myeloma</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2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kern="1200" cap="none" spc="0" normalizeH="0" baseline="0" noProof="0" dirty="0">
                <a:ln>
                  <a:noFill/>
                </a:ln>
                <a:solidFill>
                  <a:srgbClr val="295698"/>
                </a:solidFill>
                <a:effectLst/>
                <a:uLnTx/>
                <a:uFillTx/>
                <a:latin typeface="Arial" panose="020B0604020202020204"/>
                <a:ea typeface="+mn-ea"/>
                <a:cs typeface="+mn-cs"/>
              </a:rPr>
              <a:t>June 1, 2026</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2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kern="0" cap="none" spc="0" normalizeH="0" baseline="0" noProof="0" dirty="0">
                <a:ln>
                  <a:noFill/>
                </a:ln>
                <a:solidFill>
                  <a:srgbClr val="295698"/>
                </a:solidFill>
                <a:effectLst/>
                <a:uLnTx/>
                <a:uFillTx/>
                <a:latin typeface="Arial" panose="020B0604020202020204"/>
                <a:ea typeface="+mn-ea"/>
                <a:cs typeface="+mn-cs"/>
              </a:rPr>
              <a:t>Hans Lee, MD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kern="0" cap="none" spc="0" normalizeH="0" baseline="0" noProof="0" dirty="0">
                <a:ln>
                  <a:noFill/>
                </a:ln>
                <a:solidFill>
                  <a:srgbClr val="295698"/>
                </a:solidFill>
                <a:effectLst/>
                <a:uLnTx/>
                <a:uFillTx/>
                <a:latin typeface="Arial" panose="020B0604020202020204"/>
                <a:ea typeface="+mn-ea"/>
                <a:cs typeface="+mn-cs"/>
              </a:rPr>
              <a:t>Director, Multiple Myeloma Research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kern="0" cap="none" spc="0" normalizeH="0" baseline="0" noProof="0" dirty="0">
                <a:ln>
                  <a:noFill/>
                </a:ln>
                <a:solidFill>
                  <a:srgbClr val="295698"/>
                </a:solidFill>
                <a:effectLst/>
                <a:uLnTx/>
                <a:uFillTx/>
                <a:latin typeface="Arial" panose="020B0604020202020204"/>
                <a:ea typeface="+mn-ea"/>
                <a:cs typeface="+mn-cs"/>
              </a:rPr>
              <a:t>Sarah Cannon Research Institute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0" cap="none" spc="0" normalizeH="0" baseline="0" noProof="0" dirty="0">
              <a:ln>
                <a:noFill/>
              </a:ln>
              <a:solidFill>
                <a:srgbClr val="2956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64727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489646" y="3789040"/>
            <a:ext cx="4307227"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Sagar </a:t>
            </a:r>
            <a:r>
              <a:rPr lang="en-US" sz="1600" dirty="0" err="1">
                <a:solidFill>
                  <a:srgbClr val="000000"/>
                </a:solidFill>
                <a:latin typeface="Calibri" panose="020F0502020204030204" pitchFamily="34" charset="0"/>
                <a:ea typeface="ＭＳ Ｐゴシック" charset="0"/>
                <a:cs typeface="Calibri" panose="020F0502020204030204" pitchFamily="34" charset="0"/>
              </a:rPr>
              <a:t>Lonial</a:t>
            </a:r>
            <a:r>
              <a:rPr lang="en-US" sz="1600" dirty="0">
                <a:solidFill>
                  <a:srgbClr val="000000"/>
                </a:solidFill>
                <a:latin typeface="Calibri" panose="020F0502020204030204" pitchFamily="34" charset="0"/>
                <a:ea typeface="ＭＳ Ｐゴシック" charset="0"/>
                <a:cs typeface="Calibri" panose="020F0502020204030204" pitchFamily="34" charset="0"/>
              </a:rPr>
              <a:t>, MD, FACP, FASCO</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Chair and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Hematology and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Anne and Bernard Gray Family Chair in Cancer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Medical Officer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Winship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Emory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Atlanta, Georgia</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008" y="3789040"/>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637422" y="1268760"/>
            <a:ext cx="3666490"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Melissa Alsina,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Head, Myeloma Section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Bone Marrow Transplant and Cellular Immunotherapy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Moffitt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Tampa, Florida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783" y="1268760"/>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602989" y="3789040"/>
            <a:ext cx="4420181"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Hans Lee,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Multiple Myeloma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Sarah Cannon 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Nashville, Tennessee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350" y="3789040"/>
            <a:ext cx="1261872" cy="1261872"/>
          </a:xfrm>
          <a:prstGeom prst="rect">
            <a:avLst/>
          </a:prstGeom>
        </p:spPr>
      </p:pic>
      <p:sp>
        <p:nvSpPr>
          <p:cNvPr id="3" name="Text Box 7">
            <a:extLst>
              <a:ext uri="{FF2B5EF4-FFF2-40B4-BE49-F238E27FC236}">
                <a16:creationId xmlns:a16="http://schemas.microsoft.com/office/drawing/2014/main" id="{D1ACAD64-CCB4-6F4D-4C8B-D9E18DCFF9B9}"/>
              </a:ext>
            </a:extLst>
          </p:cNvPr>
          <p:cNvSpPr txBox="1">
            <a:spLocks noChangeArrowheads="1"/>
          </p:cNvSpPr>
          <p:nvPr/>
        </p:nvSpPr>
        <p:spPr bwMode="auto">
          <a:xfrm>
            <a:off x="7489647" y="1268760"/>
            <a:ext cx="3666490"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Paul G Richardson,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Clinical Program Leader and Director of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Jerome Lipper Multiple Myeloma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RJ Corman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BD94F163-E234-E341-E7BF-3829BF8FF3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68008" y="1268760"/>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E2D12829-1E4A-BAE5-0653-2B8333855BF0}"/>
              </a:ext>
            </a:extLst>
          </p:cNvPr>
          <p:cNvSpPr>
            <a:spLocks noGrp="1" noChangeArrowheads="1"/>
          </p:cNvSpPr>
          <p:nvPr>
            <p:ph type="title"/>
          </p:nvPr>
        </p:nvSpPr>
        <p:spPr>
          <a:xfrm>
            <a:off x="457200" y="304800"/>
            <a:ext cx="11255375" cy="1160463"/>
          </a:xfrm>
        </p:spPr>
        <p:txBody>
          <a:bodyPr lIns="0" tIns="0" rIns="0" bIns="0" anchor="t">
            <a:normAutofit fontScale="90000"/>
          </a:bodyPr>
          <a:lstStyle/>
          <a:p>
            <a:r>
              <a:rPr lang="en-US" altLang="en-US" sz="3600" b="1" dirty="0"/>
              <a:t>BCMA-directed </a:t>
            </a:r>
            <a:r>
              <a:rPr lang="en-US" altLang="en-US" sz="3600" b="1" dirty="0" err="1"/>
              <a:t>BsAbs</a:t>
            </a:r>
            <a:r>
              <a:rPr lang="en-US" altLang="en-US" sz="3600" b="1" dirty="0"/>
              <a:t> </a:t>
            </a:r>
            <a:r>
              <a:rPr lang="en-GB" altLang="en-US" sz="3600" b="1" dirty="0"/>
              <a:t>for RRMM: Registrational trials</a:t>
            </a:r>
            <a:br>
              <a:rPr lang="en-US" altLang="en-US" sz="3600" b="1" dirty="0">
                <a:solidFill>
                  <a:schemeClr val="accent2"/>
                </a:solidFill>
              </a:rPr>
            </a:br>
            <a:endParaRPr lang="en-US" altLang="en-US" sz="3600" b="1" dirty="0">
              <a:solidFill>
                <a:schemeClr val="accent2"/>
              </a:solidFill>
            </a:endParaRPr>
          </a:p>
        </p:txBody>
      </p:sp>
      <p:sp>
        <p:nvSpPr>
          <p:cNvPr id="63490" name="TextBox 13">
            <a:extLst>
              <a:ext uri="{FF2B5EF4-FFF2-40B4-BE49-F238E27FC236}">
                <a16:creationId xmlns:a16="http://schemas.microsoft.com/office/drawing/2014/main" id="{139F537D-30D6-A84D-95B5-283D92498867}"/>
              </a:ext>
            </a:extLst>
          </p:cNvPr>
          <p:cNvSpPr txBox="1">
            <a:spLocks noChangeArrowheads="1"/>
          </p:cNvSpPr>
          <p:nvPr/>
        </p:nvSpPr>
        <p:spPr bwMode="auto">
          <a:xfrm>
            <a:off x="458788" y="5109311"/>
            <a:ext cx="1127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Linvoseltamab is not approved by the EMA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3491" name="Group 11">
            <a:extLst>
              <a:ext uri="{FF2B5EF4-FFF2-40B4-BE49-F238E27FC236}">
                <a16:creationId xmlns:a16="http://schemas.microsoft.com/office/drawing/2014/main" id="{A81D3809-5FBF-7880-CBE6-B60C5F1C6CD0}"/>
              </a:ext>
            </a:extLst>
          </p:cNvPr>
          <p:cNvGrpSpPr>
            <a:grpSpLocks/>
          </p:cNvGrpSpPr>
          <p:nvPr/>
        </p:nvGrpSpPr>
        <p:grpSpPr bwMode="auto">
          <a:xfrm>
            <a:off x="258763" y="1329473"/>
            <a:ext cx="11607800" cy="3627438"/>
            <a:chOff x="256681" y="1575466"/>
            <a:chExt cx="11608933" cy="3626369"/>
          </a:xfrm>
        </p:grpSpPr>
        <p:sp>
          <p:nvSpPr>
            <p:cNvPr id="24" name="Arrow: Right 33">
              <a:extLst>
                <a:ext uri="{FF2B5EF4-FFF2-40B4-BE49-F238E27FC236}">
                  <a16:creationId xmlns:a16="http://schemas.microsoft.com/office/drawing/2014/main" id="{0D2BFB96-B4FF-2B4E-A3DB-37E0F0240BC1}"/>
                </a:ext>
              </a:extLst>
            </p:cNvPr>
            <p:cNvSpPr/>
            <p:nvPr/>
          </p:nvSpPr>
          <p:spPr>
            <a:xfrm>
              <a:off x="9798487" y="3492601"/>
              <a:ext cx="239735" cy="322168"/>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Arrow: Right 24">
              <a:extLst>
                <a:ext uri="{FF2B5EF4-FFF2-40B4-BE49-F238E27FC236}">
                  <a16:creationId xmlns:a16="http://schemas.microsoft.com/office/drawing/2014/main" id="{1C58B1D1-C92B-A81C-7689-802BC7E26A0A}"/>
                </a:ext>
              </a:extLst>
            </p:cNvPr>
            <p:cNvSpPr/>
            <p:nvPr/>
          </p:nvSpPr>
          <p:spPr>
            <a:xfrm>
              <a:off x="9798487" y="2332481"/>
              <a:ext cx="239735" cy="322167"/>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Arrow: Right 33">
              <a:extLst>
                <a:ext uri="{FF2B5EF4-FFF2-40B4-BE49-F238E27FC236}">
                  <a16:creationId xmlns:a16="http://schemas.microsoft.com/office/drawing/2014/main" id="{9C899242-CB52-317B-7332-4134E746E1E0}"/>
                </a:ext>
              </a:extLst>
            </p:cNvPr>
            <p:cNvSpPr/>
            <p:nvPr/>
          </p:nvSpPr>
          <p:spPr>
            <a:xfrm>
              <a:off x="9798487" y="4620981"/>
              <a:ext cx="239735" cy="323755"/>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Round Same-side Corner of Rectangle 49">
              <a:extLst>
                <a:ext uri="{FF2B5EF4-FFF2-40B4-BE49-F238E27FC236}">
                  <a16:creationId xmlns:a16="http://schemas.microsoft.com/office/drawing/2014/main" id="{B79D734C-9675-3086-01F0-91B3ED964E53}"/>
                </a:ext>
              </a:extLst>
            </p:cNvPr>
            <p:cNvSpPr/>
            <p:nvPr/>
          </p:nvSpPr>
          <p:spPr>
            <a:xfrm>
              <a:off x="1950708" y="1584988"/>
              <a:ext cx="2703777" cy="323755"/>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KEY ELIGIBILITY</a:t>
              </a:r>
              <a:endParaRPr kumimoji="0" lang="en-US"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2" name="Round Same-side Corner of Rectangle 55">
              <a:extLst>
                <a:ext uri="{FF2B5EF4-FFF2-40B4-BE49-F238E27FC236}">
                  <a16:creationId xmlns:a16="http://schemas.microsoft.com/office/drawing/2014/main" id="{F65695BC-35F0-FC9C-0276-786012A8FC4E}"/>
                </a:ext>
              </a:extLst>
            </p:cNvPr>
            <p:cNvSpPr/>
            <p:nvPr/>
          </p:nvSpPr>
          <p:spPr>
            <a:xfrm>
              <a:off x="9982655" y="1580228"/>
              <a:ext cx="1882959" cy="322167"/>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TimesNewRoman"/>
                  <a:cs typeface="Arial" panose="020B0604020202020204" pitchFamily="34" charset="0"/>
                </a:rPr>
                <a:t>PRIMARY ENDPOINT</a:t>
              </a:r>
            </a:p>
          </p:txBody>
        </p:sp>
        <p:sp>
          <p:nvSpPr>
            <p:cNvPr id="43" name="Round Same-side Corner of Rectangle 64">
              <a:extLst>
                <a:ext uri="{FF2B5EF4-FFF2-40B4-BE49-F238E27FC236}">
                  <a16:creationId xmlns:a16="http://schemas.microsoft.com/office/drawing/2014/main" id="{DD7782A4-2258-818E-CB55-BDB3DBC5AB7C}"/>
                </a:ext>
              </a:extLst>
            </p:cNvPr>
            <p:cNvSpPr/>
            <p:nvPr/>
          </p:nvSpPr>
          <p:spPr>
            <a:xfrm>
              <a:off x="4921211" y="1581814"/>
              <a:ext cx="2818087" cy="325342"/>
            </a:xfrm>
            <a:prstGeom prst="round2SameRect">
              <a:avLst>
                <a:gd name="adj1" fmla="val 0"/>
                <a:gd name="adj2" fmla="val 0"/>
              </a:avLst>
            </a:prstGeom>
            <a:noFill/>
            <a:ln w="22225" cap="flat" cmpd="sng" algn="ctr">
              <a:noFill/>
              <a:prstDash val="solid"/>
              <a:miter lim="8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COHORTS</a:t>
              </a:r>
              <a:endParaRPr kumimoji="0" lang="en-US"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44" name="Rectangle 43">
              <a:extLst>
                <a:ext uri="{FF2B5EF4-FFF2-40B4-BE49-F238E27FC236}">
                  <a16:creationId xmlns:a16="http://schemas.microsoft.com/office/drawing/2014/main" id="{67CFCD2D-C509-A46E-909B-655D7F3B5BA4}"/>
                </a:ext>
              </a:extLst>
            </p:cNvPr>
            <p:cNvSpPr/>
            <p:nvPr/>
          </p:nvSpPr>
          <p:spPr>
            <a:xfrm>
              <a:off x="1950708" y="2142037"/>
              <a:ext cx="2702189" cy="703055"/>
            </a:xfrm>
            <a:prstGeom prst="rect">
              <a:avLst/>
            </a:prstGeom>
            <a:solidFill>
              <a:schemeClr val="accent1">
                <a:lumMod val="75000"/>
                <a:lumOff val="25000"/>
                <a:alpha val="9778"/>
              </a:schemeClr>
            </a:solidFill>
            <a:ln w="12700" cap="flat" cmpd="sng" algn="ctr">
              <a:noFill/>
              <a:prstDash val="solid"/>
              <a:miter lim="800000"/>
            </a:ln>
            <a:effectLst/>
          </p:spPr>
          <p:txBody>
            <a:bodyPr lIns="72000" rIns="72000" anchor="ctr"/>
            <a:lstStyle/>
            <a:p>
              <a:pPr marL="0" marR="0" lvl="0" indent="0" algn="ctr" defTabSz="457200" rtl="0" eaLnBrk="1" fontAlgn="auto" latinLnBrk="0" hangingPunct="1">
                <a:lnSpc>
                  <a:spcPct val="100000"/>
                </a:lnSpc>
                <a:spcBef>
                  <a:spcPts val="50"/>
                </a:spcBef>
                <a:spcAft>
                  <a:spcPts val="100"/>
                </a:spcAft>
                <a:buClrTx/>
                <a:buSzTx/>
                <a:buFontTx/>
                <a:buNone/>
                <a:tabLst>
                  <a:tab pos="93663" algn="l"/>
                </a:tabLst>
                <a:defRPr/>
              </a:pPr>
              <a:r>
                <a:rPr kumimoji="0" lang="en-GB"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MM </a:t>
              </a:r>
              <a:r>
                <a:rPr kumimoji="0" lang="en-GB" sz="1150" b="1" i="0" u="none" strike="noStrike" kern="0" cap="none" spc="0" normalizeH="0" baseline="0" noProof="0">
                  <a:ln>
                    <a:noFill/>
                  </a:ln>
                  <a:solidFill>
                    <a:srgbClr val="091730">
                      <a:lumMod val="75000"/>
                      <a:lumOff val="25000"/>
                    </a:srgbClr>
                  </a:solidFill>
                  <a:effectLst/>
                  <a:uLnTx/>
                  <a:uFillTx/>
                  <a:latin typeface="Arial" panose="020B0604020202020204"/>
                  <a:ea typeface="+mn-ea"/>
                  <a:cs typeface="Arial" panose="020B0604020202020204" pitchFamily="34" charset="0"/>
                </a:rPr>
                <a:t>refractory to </a:t>
              </a:r>
              <a:r>
                <a:rPr kumimoji="0" lang="en-GB"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≥1 of each of the following: PI, IMiD, anti-CD38 </a:t>
              </a:r>
              <a:r>
                <a:rPr kumimoji="0" lang="en-GB" sz="1150"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mAb</a:t>
              </a:r>
              <a:r>
                <a:rPr kumimoji="0" lang="en-GB"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 </a:t>
              </a:r>
            </a:p>
          </p:txBody>
        </p:sp>
        <p:sp>
          <p:nvSpPr>
            <p:cNvPr id="45" name="Arrow: Right 44">
              <a:extLst>
                <a:ext uri="{FF2B5EF4-FFF2-40B4-BE49-F238E27FC236}">
                  <a16:creationId xmlns:a16="http://schemas.microsoft.com/office/drawing/2014/main" id="{20AE7B0A-5E22-EC3B-7085-BDBC1ADC9F36}"/>
                </a:ext>
              </a:extLst>
            </p:cNvPr>
            <p:cNvSpPr/>
            <p:nvPr/>
          </p:nvSpPr>
          <p:spPr>
            <a:xfrm>
              <a:off x="4643371" y="2332481"/>
              <a:ext cx="241324" cy="322167"/>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6" name="Arrow: Right 45">
              <a:extLst>
                <a:ext uri="{FF2B5EF4-FFF2-40B4-BE49-F238E27FC236}">
                  <a16:creationId xmlns:a16="http://schemas.microsoft.com/office/drawing/2014/main" id="{FEE5A176-E63E-B4E7-B558-E3E66B93829C}"/>
                </a:ext>
              </a:extLst>
            </p:cNvPr>
            <p:cNvSpPr/>
            <p:nvPr/>
          </p:nvSpPr>
          <p:spPr>
            <a:xfrm>
              <a:off x="7677380" y="2332481"/>
              <a:ext cx="241324" cy="322167"/>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8447E737-B38E-1C69-12A8-821956CBAC2B}"/>
                </a:ext>
              </a:extLst>
            </p:cNvPr>
            <p:cNvSpPr/>
            <p:nvPr/>
          </p:nvSpPr>
          <p:spPr>
            <a:xfrm>
              <a:off x="10009645" y="2208692"/>
              <a:ext cx="1725781" cy="568158"/>
            </a:xfrm>
            <a:prstGeom prst="rect">
              <a:avLst/>
            </a:prstGeom>
            <a:solidFill>
              <a:schemeClr val="accent1">
                <a:lumMod val="75000"/>
                <a:lumOff val="25000"/>
                <a:alpha val="10340"/>
              </a:scheme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IMWG ORR </a:t>
              </a:r>
              <a:b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by BICR</a:t>
              </a:r>
            </a:p>
          </p:txBody>
        </p:sp>
        <p:sp>
          <p:nvSpPr>
            <p:cNvPr id="48" name="TextBox 47">
              <a:extLst>
                <a:ext uri="{FF2B5EF4-FFF2-40B4-BE49-F238E27FC236}">
                  <a16:creationId xmlns:a16="http://schemas.microsoft.com/office/drawing/2014/main" id="{4E41BD01-6FDA-B186-08D0-FB458D0A05F0}"/>
                </a:ext>
              </a:extLst>
            </p:cNvPr>
            <p:cNvSpPr txBox="1"/>
            <p:nvPr/>
          </p:nvSpPr>
          <p:spPr>
            <a:xfrm>
              <a:off x="8026664" y="2037293"/>
              <a:ext cx="1789287" cy="912543"/>
            </a:xfrm>
            <a:prstGeom prst="rect">
              <a:avLst/>
            </a:prstGeom>
            <a:solidFill>
              <a:schemeClr val="accent1">
                <a:lumMod val="90000"/>
                <a:lumOff val="10000"/>
              </a:schemeClr>
            </a:solidFill>
            <a:ln>
              <a:solidFill>
                <a:schemeClr val="accent1"/>
              </a:solid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Elranatamab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monotherapy</a:t>
              </a:r>
              <a:endParaRPr kumimoji="0" lang="en-US" sz="1200" b="1" i="0" u="none" strike="noStrike" kern="0" cap="none" spc="-30" normalizeH="0" baseline="30000" noProof="0">
                <a:ln>
                  <a:noFill/>
                </a:ln>
                <a:solidFill>
                  <a:srgbClr val="FFFFFF"/>
                </a:solidFill>
                <a:effectLst/>
                <a:uLnTx/>
                <a:uFillTx/>
                <a:latin typeface="Arial" panose="020B0604020202020204"/>
                <a:ea typeface="TimesNewRoman"/>
                <a:cs typeface="Arial" panose="020B0604020202020204" pitchFamily="34" charset="0"/>
              </a:endParaRPr>
            </a:p>
          </p:txBody>
        </p:sp>
        <p:grpSp>
          <p:nvGrpSpPr>
            <p:cNvPr id="63507" name="Group 48">
              <a:extLst>
                <a:ext uri="{FF2B5EF4-FFF2-40B4-BE49-F238E27FC236}">
                  <a16:creationId xmlns:a16="http://schemas.microsoft.com/office/drawing/2014/main" id="{49CF34D0-8AB5-18C0-4918-6541FB2245B2}"/>
                </a:ext>
              </a:extLst>
            </p:cNvPr>
            <p:cNvGrpSpPr>
              <a:grpSpLocks/>
            </p:cNvGrpSpPr>
            <p:nvPr/>
          </p:nvGrpSpPr>
          <p:grpSpPr bwMode="auto">
            <a:xfrm>
              <a:off x="4978588" y="2037027"/>
              <a:ext cx="2703374" cy="899114"/>
              <a:chOff x="4799436" y="2444928"/>
              <a:chExt cx="2703374" cy="899114"/>
            </a:xfrm>
          </p:grpSpPr>
          <p:sp>
            <p:nvSpPr>
              <p:cNvPr id="76" name="TextBox 75">
                <a:extLst>
                  <a:ext uri="{FF2B5EF4-FFF2-40B4-BE49-F238E27FC236}">
                    <a16:creationId xmlns:a16="http://schemas.microsoft.com/office/drawing/2014/main" id="{B77BBF6F-AA19-F606-F233-9E00FB2972BB}"/>
                  </a:ext>
                </a:extLst>
              </p:cNvPr>
              <p:cNvSpPr txBox="1"/>
              <p:nvPr/>
            </p:nvSpPr>
            <p:spPr>
              <a:xfrm>
                <a:off x="4799215" y="2886389"/>
                <a:ext cx="2699014" cy="457065"/>
              </a:xfrm>
              <a:prstGeom prst="rect">
                <a:avLst/>
              </a:prstGeom>
              <a:solidFill>
                <a:schemeClr val="bg2">
                  <a:lumMod val="75000"/>
                </a:schemeClr>
              </a:solidFill>
              <a:ln w="9525">
                <a:noFill/>
              </a:ln>
            </p:spPr>
            <p:txBody>
              <a:bodyPr anchor="ctr"/>
              <a:lstStyle>
                <a:defPPr>
                  <a:defRPr lang="en-US"/>
                </a:defPPr>
                <a:lvl1pPr algn="ctr">
                  <a:defRPr sz="1200" b="1" kern="0" spc="-30">
                    <a:solidFill>
                      <a:srgbClr val="091730">
                        <a:lumMod val="50000"/>
                        <a:lumOff val="50000"/>
                      </a:srgbClr>
                    </a:solidFill>
                    <a:latin typeface="Arial" panose="020B0604020202020204"/>
                    <a:ea typeface="TimesNewRoman"/>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t>BCMA-Exposed </a:t>
                </a:r>
                <a:br>
                  <a:rPr kumimoji="0" lang="en-US" sz="1200" b="1"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br>
                <a:r>
                  <a:rPr kumimoji="0" lang="en-US" sz="1200" b="0"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t>(ADC and/or CAR T)</a:t>
                </a:r>
              </a:p>
            </p:txBody>
          </p:sp>
          <p:sp>
            <p:nvSpPr>
              <p:cNvPr id="77" name="TextBox 76">
                <a:extLst>
                  <a:ext uri="{FF2B5EF4-FFF2-40B4-BE49-F238E27FC236}">
                    <a16:creationId xmlns:a16="http://schemas.microsoft.com/office/drawing/2014/main" id="{7DA15D78-901D-270E-DB3F-3ACDE81AD56D}"/>
                  </a:ext>
                </a:extLst>
              </p:cNvPr>
              <p:cNvSpPr txBox="1"/>
              <p:nvPr/>
            </p:nvSpPr>
            <p:spPr>
              <a:xfrm>
                <a:off x="4799215" y="2445194"/>
                <a:ext cx="2703776" cy="415802"/>
              </a:xfrm>
              <a:prstGeom prst="rect">
                <a:avLst/>
              </a:prstGeom>
              <a:solidFill>
                <a:schemeClr val="accent1">
                  <a:lumMod val="75000"/>
                  <a:lumOff val="25000"/>
                </a:schemeClr>
              </a:solidFill>
              <a:ln w="9525">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BCMA-Naïve</a:t>
                </a:r>
                <a:endParaRPr kumimoji="0" lang="en-US" sz="1200" b="1" i="0" u="none" strike="noStrike" kern="0" cap="none" spc="-30" normalizeH="0" baseline="30000" noProof="0">
                  <a:ln>
                    <a:noFill/>
                  </a:ln>
                  <a:solidFill>
                    <a:srgbClr val="FFFFFF"/>
                  </a:solidFill>
                  <a:effectLst/>
                  <a:uLnTx/>
                  <a:uFillTx/>
                  <a:latin typeface="Arial" panose="020B0604020202020204"/>
                  <a:ea typeface="TimesNewRoman"/>
                  <a:cs typeface="Arial" panose="020B0604020202020204" pitchFamily="34" charset="0"/>
                </a:endParaRPr>
              </a:p>
            </p:txBody>
          </p:sp>
        </p:grpSp>
        <p:sp>
          <p:nvSpPr>
            <p:cNvPr id="51" name="Round Same-side Corner of Rectangle 64">
              <a:extLst>
                <a:ext uri="{FF2B5EF4-FFF2-40B4-BE49-F238E27FC236}">
                  <a16:creationId xmlns:a16="http://schemas.microsoft.com/office/drawing/2014/main" id="{F4A47CC0-8907-B4FA-8157-88040B7A6923}"/>
                </a:ext>
              </a:extLst>
            </p:cNvPr>
            <p:cNvSpPr/>
            <p:nvPr/>
          </p:nvSpPr>
          <p:spPr>
            <a:xfrm>
              <a:off x="8006024" y="1578640"/>
              <a:ext cx="1809927" cy="323755"/>
            </a:xfrm>
            <a:prstGeom prst="round2SameRect">
              <a:avLst>
                <a:gd name="adj1" fmla="val 0"/>
                <a:gd name="adj2" fmla="val 0"/>
              </a:avLst>
            </a:prstGeom>
            <a:noFill/>
            <a:ln w="22225" cap="flat" cmpd="sng" algn="ctr">
              <a:noFill/>
              <a:prstDash val="solid"/>
              <a:miter lim="8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THERAPY</a:t>
              </a:r>
              <a:endParaRPr kumimoji="0" lang="en-US"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52" name="Round Same-side Corner of Rectangle 49">
              <a:extLst>
                <a:ext uri="{FF2B5EF4-FFF2-40B4-BE49-F238E27FC236}">
                  <a16:creationId xmlns:a16="http://schemas.microsoft.com/office/drawing/2014/main" id="{120FEFE1-D363-862F-97FA-5DBF97C4241D}"/>
                </a:ext>
              </a:extLst>
            </p:cNvPr>
            <p:cNvSpPr/>
            <p:nvPr/>
          </p:nvSpPr>
          <p:spPr>
            <a:xfrm>
              <a:off x="256681" y="1575466"/>
              <a:ext cx="1605119" cy="322168"/>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TRIAL</a:t>
              </a:r>
              <a:endParaRPr kumimoji="0" lang="en-US" sz="12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60" name="Rectangle 59">
              <a:extLst>
                <a:ext uri="{FF2B5EF4-FFF2-40B4-BE49-F238E27FC236}">
                  <a16:creationId xmlns:a16="http://schemas.microsoft.com/office/drawing/2014/main" id="{54CF8E51-569D-84CB-A195-7B52454C1A4B}"/>
                </a:ext>
              </a:extLst>
            </p:cNvPr>
            <p:cNvSpPr/>
            <p:nvPr/>
          </p:nvSpPr>
          <p:spPr>
            <a:xfrm>
              <a:off x="1950708" y="3300570"/>
              <a:ext cx="2702189" cy="704642"/>
            </a:xfrm>
            <a:prstGeom prst="rect">
              <a:avLst/>
            </a:prstGeom>
            <a:solidFill>
              <a:schemeClr val="accent2">
                <a:alpha val="10000"/>
              </a:scheme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50"/>
                </a:spcBef>
                <a:spcAft>
                  <a:spcPts val="100"/>
                </a:spcAft>
                <a:buClrTx/>
                <a:buSzTx/>
                <a:buFontTx/>
                <a:buNone/>
                <a:tabLst>
                  <a:tab pos="93663" algn="l"/>
                </a:tabLst>
                <a:defRPr/>
              </a:pPr>
              <a:r>
                <a:rPr kumimoji="0" lang="en-US"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MM </a:t>
              </a:r>
              <a:r>
                <a:rPr kumimoji="0" lang="en-US" sz="115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with ≥3 prior </a:t>
              </a:r>
              <a:r>
                <a:rPr kumimoji="0" lang="en-US" sz="1150" b="1" i="0" u="none" strike="noStrike" kern="0" cap="none" spc="0" normalizeH="0" baseline="0" noProof="0" err="1">
                  <a:ln>
                    <a:noFill/>
                  </a:ln>
                  <a:solidFill>
                    <a:srgbClr val="3E255B"/>
                  </a:solidFill>
                  <a:effectLst/>
                  <a:uLnTx/>
                  <a:uFillTx/>
                  <a:latin typeface="Arial" panose="020B0604020202020204"/>
                  <a:ea typeface="+mn-ea"/>
                  <a:cs typeface="Arial" panose="020B0604020202020204" pitchFamily="34" charset="0"/>
                </a:rPr>
                <a:t>LoT</a:t>
              </a:r>
              <a:r>
                <a:rPr kumimoji="0" lang="en-US" sz="115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 </a:t>
              </a:r>
              <a:br>
                <a:rPr kumimoji="0" lang="en-US" sz="1150" b="0"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br>
              <a:r>
                <a:rPr kumimoji="0" lang="en-US" sz="115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including</a:t>
              </a:r>
              <a:r>
                <a:rPr kumimoji="0" lang="en-US" sz="1150" b="0"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 </a:t>
              </a:r>
              <a:r>
                <a:rPr kumimoji="0" lang="en-US"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PI, </a:t>
              </a:r>
              <a:r>
                <a:rPr kumimoji="0" lang="en-US" sz="1150" b="0" i="0" u="none" strike="noStrike" kern="0" cap="none" spc="0" normalizeH="0" baseline="0" noProof="0" err="1">
                  <a:ln>
                    <a:noFill/>
                  </a:ln>
                  <a:solidFill>
                    <a:srgbClr val="000000"/>
                  </a:solidFill>
                  <a:effectLst/>
                  <a:uLnTx/>
                  <a:uFillTx/>
                  <a:latin typeface="Arial" panose="020B0604020202020204"/>
                  <a:ea typeface="+mn-ea"/>
                  <a:cs typeface="Arial" panose="020B0604020202020204" pitchFamily="34" charset="0"/>
                </a:rPr>
                <a:t>IMiD</a:t>
              </a:r>
              <a:r>
                <a:rPr kumimoji="0" lang="en-US" sz="115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 anti-CD38 mAb </a:t>
              </a:r>
            </a:p>
          </p:txBody>
        </p:sp>
        <p:sp>
          <p:nvSpPr>
            <p:cNvPr id="61" name="Arrow: Right 60">
              <a:extLst>
                <a:ext uri="{FF2B5EF4-FFF2-40B4-BE49-F238E27FC236}">
                  <a16:creationId xmlns:a16="http://schemas.microsoft.com/office/drawing/2014/main" id="{AB2A427E-09EB-23E5-5AF9-8D6A7EA19466}"/>
                </a:ext>
              </a:extLst>
            </p:cNvPr>
            <p:cNvSpPr/>
            <p:nvPr/>
          </p:nvSpPr>
          <p:spPr>
            <a:xfrm>
              <a:off x="4643371" y="3492601"/>
              <a:ext cx="241324" cy="322168"/>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2" name="Arrow: Right 61">
              <a:extLst>
                <a:ext uri="{FF2B5EF4-FFF2-40B4-BE49-F238E27FC236}">
                  <a16:creationId xmlns:a16="http://schemas.microsoft.com/office/drawing/2014/main" id="{5FE0064E-D732-3354-ACE9-9ECA3C45E372}"/>
                </a:ext>
              </a:extLst>
            </p:cNvPr>
            <p:cNvSpPr/>
            <p:nvPr/>
          </p:nvSpPr>
          <p:spPr>
            <a:xfrm>
              <a:off x="7677380" y="3492601"/>
              <a:ext cx="241324" cy="322168"/>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8BBE863C-3F5B-CF8A-D566-9101E988D8C4}"/>
                </a:ext>
              </a:extLst>
            </p:cNvPr>
            <p:cNvSpPr txBox="1"/>
            <p:nvPr/>
          </p:nvSpPr>
          <p:spPr>
            <a:xfrm>
              <a:off x="8026664" y="3202174"/>
              <a:ext cx="1789287" cy="901434"/>
            </a:xfrm>
            <a:prstGeom prst="rect">
              <a:avLst/>
            </a:prstGeom>
            <a:solidFill>
              <a:schemeClr val="accent2">
                <a:lumMod val="75000"/>
              </a:schemeClr>
            </a:solidFill>
            <a:ln>
              <a:solidFill>
                <a:schemeClr val="accent2">
                  <a:lumMod val="50000"/>
                </a:schemeClr>
              </a:solid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Teclistamab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monotherapy</a:t>
              </a:r>
              <a:endParaRPr kumimoji="0" lang="en-US" sz="1200" b="1" i="0" u="none" strike="noStrike" kern="0" cap="none" spc="-30" normalizeH="0" baseline="30000" noProof="0">
                <a:ln>
                  <a:noFill/>
                </a:ln>
                <a:solidFill>
                  <a:srgbClr val="FFFFFF"/>
                </a:solidFill>
                <a:effectLst/>
                <a:uLnTx/>
                <a:uFillTx/>
                <a:latin typeface="Arial" panose="020B0604020202020204"/>
                <a:ea typeface="TimesNewRoman"/>
                <a:cs typeface="Arial" panose="020B0604020202020204" pitchFamily="34" charset="0"/>
              </a:endParaRPr>
            </a:p>
          </p:txBody>
        </p:sp>
        <p:grpSp>
          <p:nvGrpSpPr>
            <p:cNvPr id="63514" name="Group 63">
              <a:extLst>
                <a:ext uri="{FF2B5EF4-FFF2-40B4-BE49-F238E27FC236}">
                  <a16:creationId xmlns:a16="http://schemas.microsoft.com/office/drawing/2014/main" id="{CF3550D4-CB6B-CC85-E354-233AF16817A6}"/>
                </a:ext>
              </a:extLst>
            </p:cNvPr>
            <p:cNvGrpSpPr>
              <a:grpSpLocks/>
            </p:cNvGrpSpPr>
            <p:nvPr/>
          </p:nvGrpSpPr>
          <p:grpSpPr bwMode="auto">
            <a:xfrm>
              <a:off x="4978588" y="3204436"/>
              <a:ext cx="2703374" cy="899114"/>
              <a:chOff x="4799436" y="3977643"/>
              <a:chExt cx="2703374" cy="899114"/>
            </a:xfrm>
          </p:grpSpPr>
          <p:sp>
            <p:nvSpPr>
              <p:cNvPr id="74" name="TextBox 73">
                <a:extLst>
                  <a:ext uri="{FF2B5EF4-FFF2-40B4-BE49-F238E27FC236}">
                    <a16:creationId xmlns:a16="http://schemas.microsoft.com/office/drawing/2014/main" id="{BD06840F-C64A-A191-DB56-F500D70FA452}"/>
                  </a:ext>
                </a:extLst>
              </p:cNvPr>
              <p:cNvSpPr txBox="1"/>
              <p:nvPr/>
            </p:nvSpPr>
            <p:spPr>
              <a:xfrm>
                <a:off x="4799215" y="4419751"/>
                <a:ext cx="2703776" cy="457065"/>
              </a:xfrm>
              <a:prstGeom prst="rect">
                <a:avLst/>
              </a:prstGeom>
              <a:solidFill>
                <a:schemeClr val="bg2">
                  <a:lumMod val="75000"/>
                </a:schemeClr>
              </a:solidFill>
              <a:ln w="9525">
                <a:noFill/>
              </a:ln>
            </p:spPr>
            <p:txBody>
              <a:bodyPr anchor="ctr"/>
              <a:lstStyle>
                <a:defPPr>
                  <a:defRPr lang="en-US"/>
                </a:defPPr>
                <a:lvl1pPr algn="ctr">
                  <a:defRPr sz="1200" b="1" kern="0" spc="-30">
                    <a:solidFill>
                      <a:srgbClr val="3E255B">
                        <a:lumMod val="60000"/>
                        <a:lumOff val="40000"/>
                      </a:srgbClr>
                    </a:solidFill>
                    <a:latin typeface="Arial" panose="020B0604020202020204"/>
                    <a:ea typeface="TimesNewRoman"/>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t>BCMA-Exposed </a:t>
                </a:r>
                <a:br>
                  <a:rPr kumimoji="0" lang="en-US" sz="1200" b="1"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br>
                <a:r>
                  <a:rPr kumimoji="0" lang="en-US" sz="1200" b="0" i="0" u="none" strike="noStrike" kern="0" cap="none" spc="-30" normalizeH="0" baseline="0" noProof="0">
                    <a:ln>
                      <a:noFill/>
                    </a:ln>
                    <a:solidFill>
                      <a:srgbClr val="FFFFFF"/>
                    </a:solidFill>
                    <a:effectLst/>
                    <a:uLnTx/>
                    <a:uFillTx/>
                    <a:latin typeface="Arial" panose="020B0604020202020204"/>
                    <a:cs typeface="Arial" panose="020B0604020202020204" pitchFamily="34" charset="0"/>
                  </a:rPr>
                  <a:t>(ADC and/or CAR T)</a:t>
                </a:r>
              </a:p>
            </p:txBody>
          </p:sp>
          <p:sp>
            <p:nvSpPr>
              <p:cNvPr id="75" name="TextBox 74">
                <a:extLst>
                  <a:ext uri="{FF2B5EF4-FFF2-40B4-BE49-F238E27FC236}">
                    <a16:creationId xmlns:a16="http://schemas.microsoft.com/office/drawing/2014/main" id="{F546A356-1D40-7376-0609-F8D92D8B2241}"/>
                  </a:ext>
                </a:extLst>
              </p:cNvPr>
              <p:cNvSpPr txBox="1"/>
              <p:nvPr/>
            </p:nvSpPr>
            <p:spPr>
              <a:xfrm>
                <a:off x="4799215" y="3976968"/>
                <a:ext cx="2703776" cy="415802"/>
              </a:xfrm>
              <a:prstGeom prst="rect">
                <a:avLst/>
              </a:prstGeom>
              <a:solidFill>
                <a:schemeClr val="accent2"/>
              </a:solidFill>
              <a:ln w="9525">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a:ln>
                      <a:noFill/>
                    </a:ln>
                    <a:solidFill>
                      <a:srgbClr val="FFFFFF"/>
                    </a:solidFill>
                    <a:effectLst/>
                    <a:uLnTx/>
                    <a:uFillTx/>
                    <a:latin typeface="Arial" panose="020B0604020202020204"/>
                    <a:ea typeface="TimesNewRoman"/>
                    <a:cs typeface="Arial" panose="020B0604020202020204" pitchFamily="34" charset="0"/>
                  </a:rPr>
                  <a:t>BCMA-Naïve</a:t>
                </a:r>
                <a:endParaRPr kumimoji="0" lang="en-US" sz="1200" b="1" i="0" u="none" strike="noStrike" kern="0" cap="none" spc="-30" normalizeH="0" baseline="30000" noProof="0">
                  <a:ln>
                    <a:noFill/>
                  </a:ln>
                  <a:solidFill>
                    <a:srgbClr val="FFFFFF"/>
                  </a:solidFill>
                  <a:effectLst/>
                  <a:uLnTx/>
                  <a:uFillTx/>
                  <a:latin typeface="Arial" panose="020B0604020202020204"/>
                  <a:ea typeface="TimesNewRoman"/>
                  <a:cs typeface="Arial" panose="020B0604020202020204" pitchFamily="34" charset="0"/>
                </a:endParaRPr>
              </a:p>
            </p:txBody>
          </p:sp>
        </p:grpSp>
        <p:sp>
          <p:nvSpPr>
            <p:cNvPr id="65" name="Rectangle 64">
              <a:extLst>
                <a:ext uri="{FF2B5EF4-FFF2-40B4-BE49-F238E27FC236}">
                  <a16:creationId xmlns:a16="http://schemas.microsoft.com/office/drawing/2014/main" id="{93511D09-F34D-C457-B044-043BD0748FA3}"/>
                </a:ext>
              </a:extLst>
            </p:cNvPr>
            <p:cNvSpPr/>
            <p:nvPr/>
          </p:nvSpPr>
          <p:spPr>
            <a:xfrm>
              <a:off x="10027110" y="3368812"/>
              <a:ext cx="1725780" cy="568158"/>
            </a:xfrm>
            <a:prstGeom prst="rect">
              <a:avLst/>
            </a:prstGeom>
            <a:solidFill>
              <a:schemeClr val="accent2">
                <a:alpha val="10340"/>
              </a:scheme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IMWG ORR </a:t>
              </a:r>
              <a:b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by IRC</a:t>
              </a:r>
            </a:p>
          </p:txBody>
        </p:sp>
        <p:sp>
          <p:nvSpPr>
            <p:cNvPr id="67" name="Arrow: Right 66">
              <a:extLst>
                <a:ext uri="{FF2B5EF4-FFF2-40B4-BE49-F238E27FC236}">
                  <a16:creationId xmlns:a16="http://schemas.microsoft.com/office/drawing/2014/main" id="{D365EF95-E5F4-2255-0755-0F30A6A3DB0B}"/>
                </a:ext>
              </a:extLst>
            </p:cNvPr>
            <p:cNvSpPr/>
            <p:nvPr/>
          </p:nvSpPr>
          <p:spPr>
            <a:xfrm>
              <a:off x="7707545" y="4620981"/>
              <a:ext cx="241324" cy="323755"/>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8" name="Rectangle 67">
              <a:extLst>
                <a:ext uri="{FF2B5EF4-FFF2-40B4-BE49-F238E27FC236}">
                  <a16:creationId xmlns:a16="http://schemas.microsoft.com/office/drawing/2014/main" id="{A0D3B721-8B57-9105-5CAA-AE2E05E847B4}"/>
                </a:ext>
              </a:extLst>
            </p:cNvPr>
            <p:cNvSpPr/>
            <p:nvPr/>
          </p:nvSpPr>
          <p:spPr>
            <a:xfrm>
              <a:off x="1979286" y="4430537"/>
              <a:ext cx="2703777" cy="704642"/>
            </a:xfrm>
            <a:prstGeom prst="rect">
              <a:avLst/>
            </a:prstGeom>
            <a:solidFill>
              <a:schemeClr val="accent3">
                <a:lumMod val="25000"/>
                <a:lumOff val="75000"/>
              </a:scheme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50"/>
                </a:spcBef>
                <a:spcAft>
                  <a:spcPts val="100"/>
                </a:spcAft>
                <a:buClrTx/>
                <a:buSzTx/>
                <a:buFontTx/>
                <a:buNone/>
                <a:tabLst>
                  <a:tab pos="93663" algn="l"/>
                </a:tabLst>
                <a:defRPr/>
              </a:pPr>
              <a:r>
                <a:rPr kumimoji="0" lang="en-US" sz="115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MM </a:t>
              </a:r>
              <a:r>
                <a:rPr kumimoji="0" lang="en-US" sz="115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with ≥3 prior </a:t>
              </a:r>
              <a:r>
                <a:rPr kumimoji="0" lang="en-US" sz="115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LoT</a:t>
              </a:r>
              <a:endParaRPr kumimoji="0" lang="en-US" sz="115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50"/>
                </a:spcBef>
                <a:spcAft>
                  <a:spcPts val="100"/>
                </a:spcAft>
                <a:buClrTx/>
                <a:buSzTx/>
                <a:buFontTx/>
                <a:buNone/>
                <a:tabLst>
                  <a:tab pos="93663" algn="l"/>
                </a:tabLst>
                <a:defRPr/>
              </a:pPr>
              <a:r>
                <a:rPr kumimoji="0" lang="en-US" sz="115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including</a:t>
              </a:r>
              <a:r>
                <a:rPr kumimoji="0" lang="en-US" sz="115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PI, </a:t>
              </a:r>
              <a:r>
                <a:rPr kumimoji="0" lang="en-US" sz="1150" b="0"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IMiD</a:t>
              </a:r>
              <a:r>
                <a:rPr kumimoji="0" lang="en-US" sz="115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anti-CD38 </a:t>
              </a:r>
              <a:r>
                <a:rPr kumimoji="0" lang="en-US" sz="1150" b="0"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mAb</a:t>
              </a:r>
              <a:endParaRPr kumimoji="0" lang="en-US" sz="115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69" name="Arrow: Right 68">
              <a:extLst>
                <a:ext uri="{FF2B5EF4-FFF2-40B4-BE49-F238E27FC236}">
                  <a16:creationId xmlns:a16="http://schemas.microsoft.com/office/drawing/2014/main" id="{984AF29D-66AF-F9D8-E9CF-E4E683199FF6}"/>
                </a:ext>
              </a:extLst>
            </p:cNvPr>
            <p:cNvSpPr/>
            <p:nvPr/>
          </p:nvSpPr>
          <p:spPr>
            <a:xfrm>
              <a:off x="4673537" y="4620981"/>
              <a:ext cx="241324" cy="323755"/>
            </a:xfrm>
            <a:prstGeom prst="rightArrow">
              <a:avLst/>
            </a:prstGeom>
            <a:solidFill>
              <a:schemeClr val="tx2"/>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2BB04CF0-6655-E5F2-A23B-3BE88F5C0E64}"/>
                </a:ext>
              </a:extLst>
            </p:cNvPr>
            <p:cNvSpPr txBox="1"/>
            <p:nvPr/>
          </p:nvSpPr>
          <p:spPr>
            <a:xfrm>
              <a:off x="8056829" y="4363882"/>
              <a:ext cx="1789288" cy="837953"/>
            </a:xfrm>
            <a:prstGeom prst="rect">
              <a:avLst/>
            </a:prstGeom>
            <a:solidFill>
              <a:srgbClr val="7030A0"/>
            </a:solidFill>
            <a:ln>
              <a:solidFill>
                <a:schemeClr val="bg1">
                  <a:lumMod val="75000"/>
                </a:schemeClr>
              </a:solid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Linvoseltamab</a:t>
              </a:r>
              <a:endParaRPr kumimoji="0" lang="en-GB" sz="12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rPr>
                <a:t>monotherapy</a:t>
              </a:r>
              <a:endParaRPr kumimoji="0" lang="en-US" sz="1200" b="1" i="0" u="none" strike="noStrike" kern="0" cap="none" spc="-30" normalizeH="0" baseline="30000" noProof="0" dirty="0">
                <a:ln>
                  <a:noFill/>
                </a:ln>
                <a:solidFill>
                  <a:srgbClr val="FFFFFF"/>
                </a:solidFill>
                <a:effectLst/>
                <a:uLnTx/>
                <a:uFillTx/>
                <a:latin typeface="Arial" panose="020B0604020202020204"/>
                <a:ea typeface="TimesNewRoman"/>
                <a:cs typeface="Arial" panose="020B0604020202020204" pitchFamily="34" charset="0"/>
              </a:endParaRPr>
            </a:p>
          </p:txBody>
        </p:sp>
        <p:sp>
          <p:nvSpPr>
            <p:cNvPr id="71" name="TextBox 70">
              <a:extLst>
                <a:ext uri="{FF2B5EF4-FFF2-40B4-BE49-F238E27FC236}">
                  <a16:creationId xmlns:a16="http://schemas.microsoft.com/office/drawing/2014/main" id="{3CB8B939-2A87-8A6B-D2DA-9698A3CF74BF}"/>
                </a:ext>
              </a:extLst>
            </p:cNvPr>
            <p:cNvSpPr txBox="1"/>
            <p:nvPr/>
          </p:nvSpPr>
          <p:spPr>
            <a:xfrm>
              <a:off x="5008532" y="4401971"/>
              <a:ext cx="2703777" cy="761775"/>
            </a:xfrm>
            <a:prstGeom prst="rect">
              <a:avLst/>
            </a:prstGeom>
            <a:solidFill>
              <a:srgbClr val="92D050"/>
            </a:solidFill>
            <a:ln w="9525">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rPr>
                <a:t>BCMA-Naïve or BCMA-Exposed </a:t>
              </a:r>
              <a:br>
                <a:rPr kumimoji="0" lang="en-US" sz="1200" b="0"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rPr>
              </a:br>
              <a:r>
                <a:rPr kumimoji="0" lang="en-US" sz="1200" b="0"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rPr>
                <a:t>(ADC only)</a:t>
              </a:r>
              <a:r>
                <a:rPr kumimoji="0" lang="en-US" sz="1200" b="1" i="0" u="none" strike="noStrike" kern="0" cap="none" spc="-30" normalizeH="0" baseline="0" noProof="0" dirty="0">
                  <a:ln>
                    <a:noFill/>
                  </a:ln>
                  <a:solidFill>
                    <a:srgbClr val="FFFFFF"/>
                  </a:solidFill>
                  <a:effectLst/>
                  <a:uLnTx/>
                  <a:uFillTx/>
                  <a:latin typeface="Arial" panose="020B0604020202020204"/>
                  <a:ea typeface="TimesNewRoman"/>
                  <a:cs typeface="Arial" panose="020B0604020202020204" pitchFamily="34" charset="0"/>
                </a:rPr>
                <a:t> </a:t>
              </a:r>
            </a:p>
          </p:txBody>
        </p:sp>
        <p:sp>
          <p:nvSpPr>
            <p:cNvPr id="72" name="Rectangle 71">
              <a:extLst>
                <a:ext uri="{FF2B5EF4-FFF2-40B4-BE49-F238E27FC236}">
                  <a16:creationId xmlns:a16="http://schemas.microsoft.com/office/drawing/2014/main" id="{9B6E6CE6-CE21-9500-BF35-6BFD6B069828}"/>
                </a:ext>
              </a:extLst>
            </p:cNvPr>
            <p:cNvSpPr/>
            <p:nvPr/>
          </p:nvSpPr>
          <p:spPr>
            <a:xfrm>
              <a:off x="10057275" y="4498779"/>
              <a:ext cx="1678152" cy="568158"/>
            </a:xfrm>
            <a:prstGeom prst="rect">
              <a:avLst/>
            </a:prstGeom>
            <a:solidFill>
              <a:schemeClr val="accent3">
                <a:lumMod val="25000"/>
                <a:lumOff val="75000"/>
              </a:scheme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IMWG ORR </a:t>
              </a:r>
              <a:br>
                <a:rPr kumimoji="0" lang="en-US" sz="12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12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by IRC*</a:t>
              </a:r>
            </a:p>
          </p:txBody>
        </p:sp>
        <p:sp>
          <p:nvSpPr>
            <p:cNvPr id="73" name="Round Same-side Corner of Rectangle 49">
              <a:extLst>
                <a:ext uri="{FF2B5EF4-FFF2-40B4-BE49-F238E27FC236}">
                  <a16:creationId xmlns:a16="http://schemas.microsoft.com/office/drawing/2014/main" id="{1FA79416-C5D7-87B1-FBE9-E13AB736ED70}"/>
                </a:ext>
              </a:extLst>
            </p:cNvPr>
            <p:cNvSpPr/>
            <p:nvPr/>
          </p:nvSpPr>
          <p:spPr>
            <a:xfrm>
              <a:off x="431323" y="4430537"/>
              <a:ext cx="1649573" cy="704642"/>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rPr>
                <a:t>LINVOSELTAMAB</a:t>
              </a:r>
              <a:r>
                <a:rPr kumimoji="0" lang="en-GB" sz="1200" b="1" i="0" u="none" strike="noStrike" kern="0" cap="none" spc="0" normalizeH="0" baseline="30000" noProof="0" dirty="0">
                  <a:ln>
                    <a:noFill/>
                  </a:ln>
                  <a:solidFill>
                    <a:srgbClr val="002060"/>
                  </a:solidFill>
                  <a:effectLst/>
                  <a:uLnTx/>
                  <a:uFillTx/>
                  <a:latin typeface="Arial" panose="020B0604020202020204"/>
                  <a:ea typeface="+mn-ea"/>
                  <a:cs typeface="Arial" panose="020B0604020202020204" pitchFamily="34" charset="0"/>
                </a:rPr>
                <a:t>11</a:t>
              </a:r>
              <a:br>
                <a:rPr kumimoji="0" lang="en-GB" sz="12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rPr>
              </a:br>
              <a:r>
                <a:rPr kumimoji="0" lang="en-GB" sz="12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rPr>
                <a:t>LINKER-MM1</a:t>
              </a:r>
              <a:br>
                <a:rPr kumimoji="0" lang="en-GB" sz="1200" b="1" i="0"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rPr>
              </a:br>
              <a:r>
                <a:rPr kumimoji="0" lang="en-GB" sz="1200" b="0" i="1"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rPr>
                <a:t>Phase 1/2</a:t>
              </a:r>
              <a:endParaRPr kumimoji="0" lang="en-US" sz="1200" b="0" i="1" u="none" strike="noStrike" kern="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grpSp>
      <p:sp>
        <p:nvSpPr>
          <p:cNvPr id="63492" name="Text Placeholder 981">
            <a:extLst>
              <a:ext uri="{FF2B5EF4-FFF2-40B4-BE49-F238E27FC236}">
                <a16:creationId xmlns:a16="http://schemas.microsoft.com/office/drawing/2014/main" id="{4F5CD70D-09D1-AD2C-9AA9-F30AEC261AF0}"/>
              </a:ext>
            </a:extLst>
          </p:cNvPr>
          <p:cNvSpPr txBox="1">
            <a:spLocks noChangeArrowheads="1"/>
          </p:cNvSpPr>
          <p:nvPr/>
        </p:nvSpPr>
        <p:spPr bwMode="auto">
          <a:xfrm>
            <a:off x="464951" y="5848234"/>
            <a:ext cx="110601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684213" indent="-227013"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1413" indent="-227013"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8613" indent="-227013"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5813" indent="-227013"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3013" indent="-227013"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0213" indent="-227013"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7413" indent="-227013"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4613" indent="-227013"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2813" rtl="0" eaLnBrk="1" fontAlgn="base" latinLnBrk="0" hangingPunct="1">
              <a:lnSpc>
                <a:spcPct val="100000"/>
              </a:lnSpc>
              <a:spcBef>
                <a:spcPct val="0"/>
              </a:spcBef>
              <a:spcAft>
                <a:spcPct val="0"/>
              </a:spcAft>
              <a:buClr>
                <a:srgbClr val="3E255B"/>
              </a:buClr>
              <a:buSzTx/>
              <a:buFont typeface="Arial" panose="020B0604020202020204" pitchFamily="34" charset="0"/>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for Phase 2 of trial. </a:t>
            </a:r>
          </a:p>
          <a:p>
            <a:pPr marL="0" marR="0" lvl="0" indent="0" algn="l" defTabSz="912813" rtl="0" eaLnBrk="1" fontAlgn="base" latinLnBrk="0" hangingPunct="1">
              <a:lnSpc>
                <a:spcPct val="100000"/>
              </a:lnSpc>
              <a:spcBef>
                <a:spcPct val="0"/>
              </a:spcBef>
              <a:spcAft>
                <a:spcPct val="0"/>
              </a:spcAft>
              <a:buClr>
                <a:srgbClr val="3E255B"/>
              </a:buClr>
              <a:buSzTx/>
              <a:buFont typeface="Arial" panose="020B0604020202020204" pitchFamily="34" charset="0"/>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ADC, antibody-drug conjugate; BCMA, B-cell maturation antigen; BICR, blinded independent committee review;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BsAb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bispecific antibody; CAR T, chimeric antigen receptor T-cell; CD, cluster of differentiation; EMA, European Medicines Agency;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IMiD</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immunomodulatory drug; IMWG, International Myeloma Working Group; IRC, independent review committee;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LoT</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lines of therapy;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monoclonal antibody; MM, multiple myeloma; ORR, overall response rate; PI, proteasome inhibitor.</a:t>
            </a:r>
          </a:p>
          <a:p>
            <a:pPr marL="0" marR="0" lvl="0" indent="0" algn="l" defTabSz="912813" rtl="0" eaLnBrk="1" fontAlgn="base" latinLnBrk="0" hangingPunct="1">
              <a:lnSpc>
                <a:spcPct val="100000"/>
              </a:lnSpc>
              <a:spcBef>
                <a:spcPct val="0"/>
              </a:spcBef>
              <a:spcAft>
                <a:spcPct val="0"/>
              </a:spcAft>
              <a:buClr>
                <a:srgbClr val="3E255B"/>
              </a:buClr>
              <a:buSzTx/>
              <a:buFont typeface="Arial" panose="020B0604020202020204" pitchFamily="34" charset="0"/>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da-DK"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Clinicaltrials.gov. https://clinicaltrials.gov/study/NCT04649359. Accessed 21 August 2024. 2. ELREXFIO™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elranatamab-bcmm</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[prescribing information]. New York, NY. Pfizer Inc; August 2023. 3. ELREXFIO</a:t>
            </a:r>
            <a:r>
              <a:rPr kumimoji="0" lang="en-US" alt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elranatamab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Summary of Product Characteristics. Bruxelles Belgium: Pfizer Europe; 2024. 4. ELREXFIO</a:t>
            </a:r>
            <a:r>
              <a:rPr kumimoji="0" lang="en-US" alt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elranatamab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Sao Paulo, Brazil: Pfizer Brazil; 2024. 5. Clinicaltrials.gov. https://clinicaltrials.gov/study/NCT04557098. Accessed 21 August 2024. 6. </a:t>
            </a:r>
            <a:r>
              <a:rPr kumimoji="0" lang="en-GB"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Moreau P et al. </a:t>
            </a:r>
            <a:r>
              <a:rPr kumimoji="0" lang="en-GB" alt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a:t>
            </a:r>
            <a:r>
              <a:rPr kumimoji="0" lang="en-GB"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2022;387:495–505. 7</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TECVAYLI</a:t>
            </a:r>
            <a:r>
              <a:rPr kumimoji="0" lang="en-US" alt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teclistamab-cqyv</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[prescribing information]. Horsham, PA. Janssen Biotech, Inc; February 2024.</a:t>
            </a:r>
            <a:r>
              <a:rPr kumimoji="0" lang="en-GB"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 </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TECVAYLI®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teclistamab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Summary of Product Characteristics. Beerse Belgium: Janssen-Cilag International; 2024. 9. TECVAYLI™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teclistamab</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Sao Paulo, Brazil: Janssen-Cilag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Farmacêutica</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Ltda</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2024. 10. </a:t>
            </a:r>
            <a:r>
              <a:rPr kumimoji="0" lang="en-US" alt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Touzeau</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a:t>
            </a:r>
            <a:r>
              <a:rPr kumimoji="0" lang="en-GB"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al. ASCO 2022. Abstract 8013 (poster presentation). 11. </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Bumma N et al. </a:t>
            </a:r>
            <a:r>
              <a:rPr kumimoji="0" lang="en-US" alt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Clin Oncol. </a:t>
            </a: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2024;42:2702–2712.</a:t>
            </a:r>
          </a:p>
        </p:txBody>
      </p:sp>
      <p:sp>
        <p:nvSpPr>
          <p:cNvPr id="2" name="Round Same-side Corner of Rectangle 49">
            <a:extLst>
              <a:ext uri="{FF2B5EF4-FFF2-40B4-BE49-F238E27FC236}">
                <a16:creationId xmlns:a16="http://schemas.microsoft.com/office/drawing/2014/main" id="{ADECB1C2-5100-CB52-9388-BE116B8C4629}"/>
              </a:ext>
            </a:extLst>
          </p:cNvPr>
          <p:cNvSpPr/>
          <p:nvPr/>
        </p:nvSpPr>
        <p:spPr>
          <a:xfrm>
            <a:off x="455613" y="1897798"/>
            <a:ext cx="1604962" cy="700088"/>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91730">
                    <a:lumMod val="75000"/>
                    <a:lumOff val="25000"/>
                  </a:srgbClr>
                </a:solidFill>
                <a:effectLst/>
                <a:uLnTx/>
                <a:uFillTx/>
                <a:latin typeface="Arial" panose="020B0604020202020204"/>
                <a:ea typeface="+mn-ea"/>
                <a:cs typeface="Arial" panose="020B0604020202020204" pitchFamily="34" charset="0"/>
              </a:rPr>
              <a:t>ELRANATAMAB</a:t>
            </a:r>
            <a:r>
              <a:rPr kumimoji="0" lang="en-GB" sz="1200" b="1" i="0" u="none" strike="noStrike" kern="0" cap="none" spc="0" normalizeH="0" baseline="30000" noProof="0">
                <a:ln>
                  <a:noFill/>
                </a:ln>
                <a:solidFill>
                  <a:srgbClr val="091730">
                    <a:lumMod val="75000"/>
                    <a:lumOff val="25000"/>
                  </a:srgbClr>
                </a:solidFill>
                <a:effectLst/>
                <a:uLnTx/>
                <a:uFillTx/>
                <a:latin typeface="Arial" panose="020B0604020202020204"/>
                <a:ea typeface="+mn-ea"/>
                <a:cs typeface="Arial" panose="020B0604020202020204" pitchFamily="34" charset="0"/>
              </a:rPr>
              <a:t>1–4</a:t>
            </a:r>
            <a:br>
              <a:rPr kumimoji="0" lang="en-GB" sz="1200" b="1" i="0" u="none" strike="noStrike" kern="0" cap="none" spc="0" normalizeH="0" baseline="0" noProof="0">
                <a:ln>
                  <a:noFill/>
                </a:ln>
                <a:solidFill>
                  <a:srgbClr val="091730">
                    <a:lumMod val="75000"/>
                    <a:lumOff val="25000"/>
                  </a:srgbClr>
                </a:solidFill>
                <a:effectLst/>
                <a:uLnTx/>
                <a:uFillTx/>
                <a:latin typeface="Arial" panose="020B0604020202020204"/>
                <a:ea typeface="+mn-ea"/>
                <a:cs typeface="Arial" panose="020B0604020202020204" pitchFamily="34" charset="0"/>
              </a:rPr>
            </a:br>
            <a:r>
              <a:rPr kumimoji="0" lang="en-GB" sz="1200" b="1" i="0" u="none" strike="noStrike" kern="0" cap="none" spc="0" normalizeH="0" baseline="0" noProof="0">
                <a:ln>
                  <a:noFill/>
                </a:ln>
                <a:solidFill>
                  <a:srgbClr val="091730">
                    <a:lumMod val="75000"/>
                    <a:lumOff val="25000"/>
                  </a:srgbClr>
                </a:solidFill>
                <a:effectLst/>
                <a:uLnTx/>
                <a:uFillTx/>
                <a:latin typeface="Arial" panose="020B0604020202020204"/>
                <a:ea typeface="+mn-ea"/>
                <a:cs typeface="Arial" panose="020B0604020202020204" pitchFamily="34" charset="0"/>
              </a:rPr>
              <a:t>MagnetisMM-3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a:ln>
                  <a:noFill/>
                </a:ln>
                <a:solidFill>
                  <a:srgbClr val="091730">
                    <a:lumMod val="90000"/>
                    <a:lumOff val="10000"/>
                  </a:srgbClr>
                </a:solidFill>
                <a:effectLst/>
                <a:uLnTx/>
                <a:uFillTx/>
                <a:latin typeface="Arial" panose="020B0604020202020204"/>
                <a:ea typeface="+mn-ea"/>
                <a:cs typeface="Arial" panose="020B0604020202020204" pitchFamily="34" charset="0"/>
              </a:rPr>
              <a:t>Phase 2</a:t>
            </a:r>
            <a:endParaRPr kumimoji="0" lang="en-US" sz="1200" b="0" i="1" u="none" strike="noStrike" kern="0" cap="none" spc="0" normalizeH="0" baseline="0" noProof="0">
              <a:ln>
                <a:noFill/>
              </a:ln>
              <a:solidFill>
                <a:srgbClr val="091730">
                  <a:lumMod val="90000"/>
                  <a:lumOff val="10000"/>
                </a:srgbClr>
              </a:solidFill>
              <a:effectLst/>
              <a:uLnTx/>
              <a:uFillTx/>
              <a:latin typeface="Arial" panose="020B0604020202020204"/>
              <a:ea typeface="+mn-ea"/>
              <a:cs typeface="Arial" panose="020B0604020202020204" pitchFamily="34" charset="0"/>
            </a:endParaRPr>
          </a:p>
        </p:txBody>
      </p:sp>
      <p:sp>
        <p:nvSpPr>
          <p:cNvPr id="4" name="Round Same-side Corner of Rectangle 49">
            <a:extLst>
              <a:ext uri="{FF2B5EF4-FFF2-40B4-BE49-F238E27FC236}">
                <a16:creationId xmlns:a16="http://schemas.microsoft.com/office/drawing/2014/main" id="{01684E24-819B-874A-35D4-7316252CC5C1}"/>
              </a:ext>
            </a:extLst>
          </p:cNvPr>
          <p:cNvSpPr/>
          <p:nvPr/>
        </p:nvSpPr>
        <p:spPr>
          <a:xfrm>
            <a:off x="461963" y="3056673"/>
            <a:ext cx="1604962" cy="703263"/>
          </a:xfrm>
          <a:prstGeom prst="round2SameRect">
            <a:avLst>
              <a:gd name="adj1" fmla="val 0"/>
              <a:gd name="adj2" fmla="val 0"/>
            </a:avLst>
          </a:prstGeom>
          <a:noFill/>
          <a:ln w="12700" cap="flat" cmpd="sng" algn="ctr">
            <a:noFill/>
            <a:prstDash val="solid"/>
            <a:miter lim="800000"/>
          </a:ln>
          <a:effec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TECLISTAMAB</a:t>
            </a:r>
            <a:r>
              <a:rPr kumimoji="0" lang="en-GB" sz="1200" b="1" i="0" u="none" strike="noStrike" kern="0" cap="none" spc="0" normalizeH="0" baseline="30000" noProof="0">
                <a:ln>
                  <a:noFill/>
                </a:ln>
                <a:solidFill>
                  <a:srgbClr val="3E255B"/>
                </a:solidFill>
                <a:effectLst/>
                <a:uLnTx/>
                <a:uFillTx/>
                <a:latin typeface="Arial" panose="020B0604020202020204"/>
                <a:ea typeface="+mn-ea"/>
                <a:cs typeface="Arial" panose="020B0604020202020204" pitchFamily="34" charset="0"/>
              </a:rPr>
              <a:t>5–10</a:t>
            </a:r>
            <a:br>
              <a:rPr kumimoji="0" lang="en-GB" sz="120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br>
            <a:r>
              <a:rPr kumimoji="0" lang="en-GB" sz="120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MajesTEC-1</a:t>
            </a:r>
            <a:br>
              <a:rPr kumimoji="0" lang="en-GB" sz="1200" b="1" i="0"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br>
            <a:r>
              <a:rPr kumimoji="0" lang="en-GB" sz="1200" b="0" i="1"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rPr>
              <a:t>Phase 2</a:t>
            </a:r>
            <a:endParaRPr kumimoji="0" lang="en-US" sz="1200" b="0" i="1" u="none" strike="noStrike" kern="0" cap="none" spc="0" normalizeH="0" baseline="0" noProof="0">
              <a:ln>
                <a:noFill/>
              </a:ln>
              <a:solidFill>
                <a:srgbClr val="3E255B"/>
              </a:solidFill>
              <a:effectLst/>
              <a:uLnTx/>
              <a:uFillTx/>
              <a:latin typeface="Arial" panose="020B0604020202020204"/>
              <a:ea typeface="+mn-ea"/>
              <a:cs typeface="Arial" panose="020B0604020202020204" pitchFamily="34" charset="0"/>
            </a:endParaRPr>
          </a:p>
        </p:txBody>
      </p:sp>
      <p:sp>
        <p:nvSpPr>
          <p:cNvPr id="8" name="Rectangle 7">
            <a:extLst>
              <a:ext uri="{FF2B5EF4-FFF2-40B4-BE49-F238E27FC236}">
                <a16:creationId xmlns:a16="http://schemas.microsoft.com/office/drawing/2014/main" id="{CAA9770B-FC85-EA92-139A-B5571E47704B}"/>
              </a:ext>
            </a:extLst>
          </p:cNvPr>
          <p:cNvSpPr/>
          <p:nvPr/>
        </p:nvSpPr>
        <p:spPr>
          <a:xfrm>
            <a:off x="4848225" y="1732698"/>
            <a:ext cx="2967038" cy="531813"/>
          </a:xfrm>
          <a:prstGeom prst="rect">
            <a:avLst/>
          </a:pr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BB8D2ECE-2B79-9C4E-C5A4-FCA833AC8A45}"/>
              </a:ext>
            </a:extLst>
          </p:cNvPr>
          <p:cNvSpPr txBox="1"/>
          <p:nvPr/>
        </p:nvSpPr>
        <p:spPr>
          <a:xfrm>
            <a:off x="3852675" y="6441779"/>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89F49-B4C5-B344-DD72-C96F73F710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931395-5D0A-E9D6-1A1B-8EE622F62CB5}"/>
              </a:ext>
            </a:extLst>
          </p:cNvPr>
          <p:cNvSpPr>
            <a:spLocks noGrp="1"/>
          </p:cNvSpPr>
          <p:nvPr>
            <p:ph type="title"/>
          </p:nvPr>
        </p:nvSpPr>
        <p:spPr>
          <a:xfrm>
            <a:off x="0" y="426226"/>
            <a:ext cx="12191999" cy="766709"/>
          </a:xfrm>
        </p:spPr>
        <p:txBody>
          <a:bodyPr>
            <a:normAutofit/>
          </a:bodyPr>
          <a:lstStyle/>
          <a:p>
            <a:pPr algn="ctr"/>
            <a:r>
              <a:rPr lang="en-US" sz="3200" b="1" noProof="0" dirty="0"/>
              <a:t>Bispecific Antibody Targets and Mechanism of Action</a:t>
            </a:r>
          </a:p>
        </p:txBody>
      </p:sp>
      <p:pic>
        <p:nvPicPr>
          <p:cNvPr id="8" name="Picture 7">
            <a:extLst>
              <a:ext uri="{FF2B5EF4-FFF2-40B4-BE49-F238E27FC236}">
                <a16:creationId xmlns:a16="http://schemas.microsoft.com/office/drawing/2014/main" id="{934CFF8D-EF88-0483-B53E-18888B98AF4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4947"/>
          <a:stretch/>
        </p:blipFill>
        <p:spPr>
          <a:xfrm>
            <a:off x="38015" y="2396991"/>
            <a:ext cx="5788628" cy="2622872"/>
          </a:xfrm>
          <a:prstGeom prst="rect">
            <a:avLst/>
          </a:prstGeom>
        </p:spPr>
      </p:pic>
      <p:graphicFrame>
        <p:nvGraphicFramePr>
          <p:cNvPr id="9" name="Table 8">
            <a:extLst>
              <a:ext uri="{FF2B5EF4-FFF2-40B4-BE49-F238E27FC236}">
                <a16:creationId xmlns:a16="http://schemas.microsoft.com/office/drawing/2014/main" id="{771CC946-D5F2-4596-FF96-1108796F9DCA}"/>
              </a:ext>
            </a:extLst>
          </p:cNvPr>
          <p:cNvGraphicFramePr>
            <a:graphicFrameLocks noGrp="1"/>
          </p:cNvGraphicFramePr>
          <p:nvPr/>
        </p:nvGraphicFramePr>
        <p:xfrm>
          <a:off x="6001946" y="2281545"/>
          <a:ext cx="5968778" cy="2590800"/>
        </p:xfrm>
        <a:graphic>
          <a:graphicData uri="http://schemas.openxmlformats.org/drawingml/2006/table">
            <a:tbl>
              <a:tblPr firstRow="1">
                <a:tableStyleId>{72833802-FEF1-4C79-8D5D-14CF1EAF98D9}</a:tableStyleId>
              </a:tblPr>
              <a:tblGrid>
                <a:gridCol w="1377049">
                  <a:extLst>
                    <a:ext uri="{9D8B030D-6E8A-4147-A177-3AD203B41FA5}">
                      <a16:colId xmlns:a16="http://schemas.microsoft.com/office/drawing/2014/main" val="2967124894"/>
                    </a:ext>
                  </a:extLst>
                </a:gridCol>
                <a:gridCol w="1456661">
                  <a:extLst>
                    <a:ext uri="{9D8B030D-6E8A-4147-A177-3AD203B41FA5}">
                      <a16:colId xmlns:a16="http://schemas.microsoft.com/office/drawing/2014/main" val="1702347790"/>
                    </a:ext>
                  </a:extLst>
                </a:gridCol>
                <a:gridCol w="1626781">
                  <a:extLst>
                    <a:ext uri="{9D8B030D-6E8A-4147-A177-3AD203B41FA5}">
                      <a16:colId xmlns:a16="http://schemas.microsoft.com/office/drawing/2014/main" val="2680257608"/>
                    </a:ext>
                  </a:extLst>
                </a:gridCol>
                <a:gridCol w="1508287">
                  <a:extLst>
                    <a:ext uri="{9D8B030D-6E8A-4147-A177-3AD203B41FA5}">
                      <a16:colId xmlns:a16="http://schemas.microsoft.com/office/drawing/2014/main" val="3877444473"/>
                    </a:ext>
                  </a:extLst>
                </a:gridCol>
              </a:tblGrid>
              <a:tr h="0">
                <a:tc>
                  <a:txBody>
                    <a:bodyPr/>
                    <a:lstStyle/>
                    <a:p>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solidFill>
                            <a:schemeClr val="tx2"/>
                          </a:solidFill>
                        </a:rPr>
                        <a:t>BCMA</a:t>
                      </a:r>
                      <a:endParaRPr lang="en-US" sz="1400"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solidFill>
                            <a:schemeClr val="tx2"/>
                          </a:solidFill>
                        </a:rPr>
                        <a:t>GPRC5D</a:t>
                      </a:r>
                      <a:endParaRPr lang="en-US" sz="1400"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solidFill>
                            <a:schemeClr val="tx2"/>
                          </a:solidFill>
                        </a:rPr>
                        <a:t>FcRH5</a:t>
                      </a:r>
                      <a:endParaRPr lang="en-US" sz="1400"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419887"/>
                  </a:ext>
                </a:extLst>
              </a:tr>
              <a:tr h="0">
                <a:tc>
                  <a:txBody>
                    <a:bodyPr/>
                    <a:lstStyle/>
                    <a:p>
                      <a:r>
                        <a:rPr lang="en-US" sz="1400" b="1" noProof="0" dirty="0"/>
                        <a:t>Expression</a:t>
                      </a:r>
                      <a:endParaRPr lang="en-US" sz="1400" b="1"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Plasma cells, </a:t>
                      </a:r>
                    </a:p>
                    <a:p>
                      <a:pPr algn="ctr"/>
                      <a:r>
                        <a:rPr lang="en-US" sz="1400" noProof="0" dirty="0"/>
                        <a:t>plasmablasts</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Plasma cells, hair follicles, eccrine glands, filiform papillae of tongue </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B-cell lineage cells, including plasma cells</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3375794"/>
                  </a:ext>
                </a:extLst>
              </a:tr>
              <a:tr h="370840">
                <a:tc>
                  <a:txBody>
                    <a:bodyPr/>
                    <a:lstStyle/>
                    <a:p>
                      <a:r>
                        <a:rPr lang="en-US" sz="1400" b="1" noProof="0" dirty="0"/>
                        <a:t>Biological significance</a:t>
                      </a:r>
                      <a:endParaRPr lang="en-US" sz="1400" b="1"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Survival/growth of plasma cells</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Unclear</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Unclear</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3890948"/>
                  </a:ext>
                </a:extLst>
              </a:tr>
              <a:tr h="117160">
                <a:tc>
                  <a:txBody>
                    <a:bodyPr/>
                    <a:lstStyle/>
                    <a:p>
                      <a:r>
                        <a:rPr lang="en-US" sz="1400" b="1" noProof="0" dirty="0"/>
                        <a:t>Location</a:t>
                      </a:r>
                      <a:endParaRPr lang="en-US" sz="1400" b="1"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kern="1200" noProof="0" dirty="0">
                          <a:solidFill>
                            <a:schemeClr val="dk1"/>
                          </a:solidFill>
                          <a:effectLst/>
                        </a:rPr>
                        <a:t>16p13</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12p13</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1q21</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825176"/>
                  </a:ext>
                </a:extLst>
              </a:tr>
              <a:tr h="312215">
                <a:tc>
                  <a:txBody>
                    <a:bodyPr/>
                    <a:lstStyle/>
                    <a:p>
                      <a:r>
                        <a:rPr lang="en-US" sz="1400" b="1" noProof="0" dirty="0"/>
                        <a:t>Extracellular shedding?</a:t>
                      </a:r>
                      <a:endParaRPr lang="en-US" sz="1400" b="1"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Yes</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No</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Yes</a:t>
                      </a:r>
                      <a:endParaRPr lang="en-US" sz="140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048217"/>
                  </a:ext>
                </a:extLst>
              </a:tr>
            </a:tbl>
          </a:graphicData>
        </a:graphic>
      </p:graphicFrame>
      <p:sp>
        <p:nvSpPr>
          <p:cNvPr id="10" name="TextBox 9">
            <a:extLst>
              <a:ext uri="{FF2B5EF4-FFF2-40B4-BE49-F238E27FC236}">
                <a16:creationId xmlns:a16="http://schemas.microsoft.com/office/drawing/2014/main" id="{19EFA6C6-C4B3-329A-127E-7FDA5848B663}"/>
              </a:ext>
            </a:extLst>
          </p:cNvPr>
          <p:cNvSpPr txBox="1"/>
          <p:nvPr/>
        </p:nvSpPr>
        <p:spPr>
          <a:xfrm>
            <a:off x="3646967" y="6162321"/>
            <a:ext cx="8545033" cy="692497"/>
          </a:xfrm>
          <a:prstGeom prst="rect">
            <a:avLst/>
          </a:prstGeom>
          <a:noFill/>
        </p:spPr>
        <p:txBody>
          <a:bodyPr wrap="square" bIns="9144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Rees M,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Front Immunol</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2024;15:1424925; Yu B,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J Hematol Oncol. </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2020;13:125; Rodrigueze-Otero P,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Blood Cancer J.</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2024;14:24; Li J,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Cancer Cell.</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2017;31:383-395; Ise T,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Leukemia.</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2007;21:169-174.</a:t>
            </a:r>
          </a:p>
        </p:txBody>
      </p:sp>
    </p:spTree>
    <p:extLst>
      <p:ext uri="{BB962C8B-B14F-4D97-AF65-F5344CB8AC3E}">
        <p14:creationId xmlns:p14="http://schemas.microsoft.com/office/powerpoint/2010/main" val="39949177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9163-3363-30E4-0F0A-2925015A5E1E}"/>
              </a:ext>
            </a:extLst>
          </p:cNvPr>
          <p:cNvSpPr>
            <a:spLocks noGrp="1"/>
          </p:cNvSpPr>
          <p:nvPr>
            <p:ph type="title"/>
          </p:nvPr>
        </p:nvSpPr>
        <p:spPr/>
        <p:txBody>
          <a:bodyPr/>
          <a:lstStyle/>
          <a:p>
            <a:r>
              <a:rPr lang="en-US" dirty="0"/>
              <a:t>BCMA Bispecific T-Cell Antibodies</a:t>
            </a:r>
          </a:p>
        </p:txBody>
      </p:sp>
      <p:pic>
        <p:nvPicPr>
          <p:cNvPr id="4" name="Picture 3">
            <a:extLst>
              <a:ext uri="{FF2B5EF4-FFF2-40B4-BE49-F238E27FC236}">
                <a16:creationId xmlns:a16="http://schemas.microsoft.com/office/drawing/2014/main" id="{8EFD2E5D-8E4C-89A1-A116-05F21C317BE3}"/>
              </a:ext>
            </a:extLst>
          </p:cNvPr>
          <p:cNvPicPr>
            <a:picLocks noChangeAspect="1"/>
          </p:cNvPicPr>
          <p:nvPr/>
        </p:nvPicPr>
        <p:blipFill>
          <a:blip r:embed="rId2"/>
          <a:stretch>
            <a:fillRect/>
          </a:stretch>
        </p:blipFill>
        <p:spPr>
          <a:xfrm>
            <a:off x="1437570" y="1417638"/>
            <a:ext cx="9316859" cy="4645874"/>
          </a:xfrm>
          <a:prstGeom prst="rect">
            <a:avLst/>
          </a:prstGeom>
        </p:spPr>
      </p:pic>
      <p:sp>
        <p:nvSpPr>
          <p:cNvPr id="5" name="TextBox 4">
            <a:extLst>
              <a:ext uri="{FF2B5EF4-FFF2-40B4-BE49-F238E27FC236}">
                <a16:creationId xmlns:a16="http://schemas.microsoft.com/office/drawing/2014/main" id="{6894781F-E426-9891-3596-4275BA6BF831}"/>
              </a:ext>
            </a:extLst>
          </p:cNvPr>
          <p:cNvSpPr txBox="1"/>
          <p:nvPr/>
        </p:nvSpPr>
        <p:spPr>
          <a:xfrm>
            <a:off x="7703767" y="6534835"/>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Waldschmidt et al. Clin Lymphoma Myeloma Leuk 2025</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3C31B53A-25A7-1C6F-4BCB-D9D0CA5B5D89}"/>
              </a:ext>
            </a:extLst>
          </p:cNvPr>
          <p:cNvSpPr txBox="1"/>
          <p:nvPr/>
        </p:nvSpPr>
        <p:spPr>
          <a:xfrm>
            <a:off x="2692502" y="6463366"/>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extLst>
      <p:ext uri="{BB962C8B-B14F-4D97-AF65-F5344CB8AC3E}">
        <p14:creationId xmlns:p14="http://schemas.microsoft.com/office/powerpoint/2010/main" val="2870641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B1262-5B5E-4936-9BF5-5AE6E77FF04A}"/>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1371801-38B8-483A-D463-9A2BF36F22F0}"/>
              </a:ext>
            </a:extLst>
          </p:cNvPr>
          <p:cNvSpPr txBox="1">
            <a:spLocks/>
          </p:cNvSpPr>
          <p:nvPr/>
        </p:nvSpPr>
        <p:spPr>
          <a:xfrm>
            <a:off x="0" y="116963"/>
            <a:ext cx="12192000" cy="79497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95698"/>
                </a:solidFill>
                <a:effectLst/>
                <a:uLnTx/>
                <a:uFillTx/>
                <a:latin typeface="Arial" panose="020B0604020202020204" pitchFamily="34" charset="0"/>
                <a:ea typeface="+mj-ea"/>
                <a:cs typeface="Arial" panose="020B0604020202020204" pitchFamily="34" charset="0"/>
              </a:rPr>
              <a:t>Overall Response Rate (ORR) and Progression Free Survival (PFS) of Recently Approved Drugs in Relapsed/Refractory Myeloma  </a:t>
            </a:r>
          </a:p>
        </p:txBody>
      </p:sp>
      <p:sp>
        <p:nvSpPr>
          <p:cNvPr id="11" name="TextBox 10">
            <a:extLst>
              <a:ext uri="{FF2B5EF4-FFF2-40B4-BE49-F238E27FC236}">
                <a16:creationId xmlns:a16="http://schemas.microsoft.com/office/drawing/2014/main" id="{6D30FCAF-0C16-C377-357A-8C15E41D1919}"/>
              </a:ext>
            </a:extLst>
          </p:cNvPr>
          <p:cNvSpPr txBox="1"/>
          <p:nvPr/>
        </p:nvSpPr>
        <p:spPr>
          <a:xfrm>
            <a:off x="2640032" y="6344904"/>
            <a:ext cx="9551968" cy="507831"/>
          </a:xfrm>
          <a:prstGeom prst="rect">
            <a:avLst/>
          </a:prstGeom>
          <a:noFill/>
        </p:spPr>
        <p:txBody>
          <a:bodyPr wrap="square" bIns="9144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Moreau P,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N Engl J Med.</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2022;387:495-505; Lesokhin AM,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Nat Med.</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2023;29:2259-2267; Bumma N,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J Clin Oncol. </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2024;42:2702-2712; Chari A,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N Engl J Med.</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2022;12:e269-e281.</a:t>
            </a:r>
          </a:p>
        </p:txBody>
      </p:sp>
      <p:pic>
        <p:nvPicPr>
          <p:cNvPr id="13" name="Picture 12">
            <a:extLst>
              <a:ext uri="{FF2B5EF4-FFF2-40B4-BE49-F238E27FC236}">
                <a16:creationId xmlns:a16="http://schemas.microsoft.com/office/drawing/2014/main" id="{714F956F-C830-2DA8-B77D-8CE76C7EFD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17807" y="1088300"/>
            <a:ext cx="7521461" cy="5080246"/>
          </a:xfrm>
          <a:prstGeom prst="rect">
            <a:avLst/>
          </a:prstGeom>
        </p:spPr>
      </p:pic>
      <p:sp>
        <p:nvSpPr>
          <p:cNvPr id="15" name="Rectangle 14">
            <a:extLst>
              <a:ext uri="{FF2B5EF4-FFF2-40B4-BE49-F238E27FC236}">
                <a16:creationId xmlns:a16="http://schemas.microsoft.com/office/drawing/2014/main" id="{2DF61C0F-1F6F-8EED-B8AE-DB2FC57FEAD7}"/>
              </a:ext>
            </a:extLst>
          </p:cNvPr>
          <p:cNvSpPr/>
          <p:nvPr/>
        </p:nvSpPr>
        <p:spPr>
          <a:xfrm>
            <a:off x="5145742" y="1088300"/>
            <a:ext cx="2702859" cy="452309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6904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427521"/>
            <a:ext cx="12192000" cy="720795"/>
          </a:xfrm>
        </p:spPr>
        <p:txBody>
          <a:bodyPr>
            <a:normAutofit/>
          </a:bodyPr>
          <a:lstStyle/>
          <a:p>
            <a:pPr algn="ctr"/>
            <a:r>
              <a:rPr lang="en-US" sz="3200" b="1" noProof="0" dirty="0">
                <a:solidFill>
                  <a:schemeClr val="tx1"/>
                </a:solidFill>
                <a:latin typeface="Arial"/>
                <a:cs typeface="Arial"/>
              </a:rPr>
              <a:t>BCMA Bispecific T-Cell Antibodies Clinical Data</a:t>
            </a:r>
          </a:p>
        </p:txBody>
      </p:sp>
      <p:graphicFrame>
        <p:nvGraphicFramePr>
          <p:cNvPr id="3" name="Table 4">
            <a:extLst>
              <a:ext uri="{FF2B5EF4-FFF2-40B4-BE49-F238E27FC236}">
                <a16:creationId xmlns:a16="http://schemas.microsoft.com/office/drawing/2014/main" id="{ABB6C550-08E0-5144-B85A-EEB591B6DF67}"/>
              </a:ext>
            </a:extLst>
          </p:cNvPr>
          <p:cNvGraphicFramePr>
            <a:graphicFrameLocks noGrp="1"/>
          </p:cNvGraphicFramePr>
          <p:nvPr/>
        </p:nvGraphicFramePr>
        <p:xfrm>
          <a:off x="309216" y="1429973"/>
          <a:ext cx="11573568" cy="3870960"/>
        </p:xfrm>
        <a:graphic>
          <a:graphicData uri="http://schemas.openxmlformats.org/drawingml/2006/table">
            <a:tbl>
              <a:tblPr firstRow="1">
                <a:tableStyleId>{72833802-FEF1-4C79-8D5D-14CF1EAF98D9}</a:tableStyleId>
              </a:tblPr>
              <a:tblGrid>
                <a:gridCol w="1502869">
                  <a:extLst>
                    <a:ext uri="{9D8B030D-6E8A-4147-A177-3AD203B41FA5}">
                      <a16:colId xmlns:a16="http://schemas.microsoft.com/office/drawing/2014/main" val="636570725"/>
                    </a:ext>
                  </a:extLst>
                </a:gridCol>
                <a:gridCol w="492745">
                  <a:extLst>
                    <a:ext uri="{9D8B030D-6E8A-4147-A177-3AD203B41FA5}">
                      <a16:colId xmlns:a16="http://schemas.microsoft.com/office/drawing/2014/main" val="1789868635"/>
                    </a:ext>
                  </a:extLst>
                </a:gridCol>
                <a:gridCol w="2803883">
                  <a:extLst>
                    <a:ext uri="{9D8B030D-6E8A-4147-A177-3AD203B41FA5}">
                      <a16:colId xmlns:a16="http://schemas.microsoft.com/office/drawing/2014/main" val="3805785110"/>
                    </a:ext>
                  </a:extLst>
                </a:gridCol>
                <a:gridCol w="1828800">
                  <a:extLst>
                    <a:ext uri="{9D8B030D-6E8A-4147-A177-3AD203B41FA5}">
                      <a16:colId xmlns:a16="http://schemas.microsoft.com/office/drawing/2014/main" val="631395555"/>
                    </a:ext>
                  </a:extLst>
                </a:gridCol>
                <a:gridCol w="2238385">
                  <a:extLst>
                    <a:ext uri="{9D8B030D-6E8A-4147-A177-3AD203B41FA5}">
                      <a16:colId xmlns:a16="http://schemas.microsoft.com/office/drawing/2014/main" val="2488935339"/>
                    </a:ext>
                  </a:extLst>
                </a:gridCol>
                <a:gridCol w="2706886">
                  <a:extLst>
                    <a:ext uri="{9D8B030D-6E8A-4147-A177-3AD203B41FA5}">
                      <a16:colId xmlns:a16="http://schemas.microsoft.com/office/drawing/2014/main" val="3714129756"/>
                    </a:ext>
                  </a:extLst>
                </a:gridCol>
              </a:tblGrid>
              <a:tr h="0">
                <a:tc>
                  <a:txBody>
                    <a:bodyPr/>
                    <a:lstStyle/>
                    <a:p>
                      <a:pPr>
                        <a:lnSpc>
                          <a:spcPct val="100000"/>
                        </a:lnSpc>
                        <a:spcBef>
                          <a:spcPts val="0"/>
                        </a:spcBef>
                        <a:spcAft>
                          <a:spcPts val="0"/>
                        </a:spcAft>
                      </a:pPr>
                      <a:r>
                        <a:rPr lang="en-US" sz="1400" b="1" noProof="0" dirty="0">
                          <a:solidFill>
                            <a:schemeClr val="tx2"/>
                          </a:solidFill>
                        </a:rPr>
                        <a:t>Drug</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US" sz="1400" b="1" noProof="0" dirty="0">
                          <a:solidFill>
                            <a:schemeClr val="tx2"/>
                          </a:solidFill>
                        </a:rPr>
                        <a:t>N</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1" noProof="0" dirty="0">
                          <a:solidFill>
                            <a:schemeClr val="tx2"/>
                          </a:solidFill>
                        </a:rPr>
                        <a:t>Route/Schedule</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1" noProof="0" dirty="0">
                          <a:solidFill>
                            <a:schemeClr val="tx2"/>
                          </a:solidFill>
                        </a:rPr>
                        <a:t>ORR at RP2D or Higher Doses Tested to Date</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1" noProof="0" dirty="0">
                          <a:solidFill>
                            <a:schemeClr val="tx2"/>
                          </a:solidFill>
                        </a:rPr>
                        <a:t>CRS </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1" noProof="0" dirty="0">
                          <a:solidFill>
                            <a:schemeClr val="tx2"/>
                          </a:solidFill>
                        </a:rPr>
                        <a:t>Comments</a:t>
                      </a:r>
                      <a:endParaRPr lang="en-US" sz="1400" b="1" noProof="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8647357"/>
                  </a:ext>
                </a:extLst>
              </a:tr>
              <a:tr h="0">
                <a:tc>
                  <a:txBody>
                    <a:bodyPr/>
                    <a:lstStyle/>
                    <a:p>
                      <a:pPr>
                        <a:lnSpc>
                          <a:spcPct val="100000"/>
                        </a:lnSpc>
                        <a:spcBef>
                          <a:spcPts val="0"/>
                        </a:spcBef>
                        <a:spcAft>
                          <a:spcPts val="0"/>
                        </a:spcAft>
                      </a:pPr>
                      <a:r>
                        <a:rPr lang="en-US" sz="1400" b="1" noProof="0" dirty="0">
                          <a:solidFill>
                            <a:schemeClr val="tx1"/>
                          </a:solidFill>
                        </a:rPr>
                        <a:t>Teclistamab</a:t>
                      </a:r>
                    </a:p>
                    <a:p>
                      <a:pPr>
                        <a:lnSpc>
                          <a:spcPct val="100000"/>
                        </a:lnSpc>
                        <a:spcBef>
                          <a:spcPts val="0"/>
                        </a:spcBef>
                        <a:spcAft>
                          <a:spcPts val="0"/>
                        </a:spcAft>
                      </a:pPr>
                      <a:r>
                        <a:rPr lang="en-US" sz="1400" b="1" noProof="0" dirty="0">
                          <a:solidFill>
                            <a:srgbClr val="FF0000"/>
                          </a:solidFill>
                        </a:rPr>
                        <a:t>FDA/EC approved, 2022</a:t>
                      </a:r>
                      <a:endParaRPr lang="en-US" sz="1400" b="1" noProof="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US" sz="1400" b="0" noProof="0" dirty="0">
                          <a:solidFill>
                            <a:schemeClr val="tx1"/>
                          </a:solidFill>
                        </a:rPr>
                        <a:t>165</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SC q week, then q2 weeks if </a:t>
                      </a:r>
                      <a:r>
                        <a:rPr lang="en-US" sz="1400" b="0" kern="1200" noProof="0" dirty="0">
                          <a:solidFill>
                            <a:schemeClr val="tx1"/>
                          </a:solidFill>
                        </a:rPr>
                        <a:t>≥CR for 6 months</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kern="1200" noProof="0" dirty="0">
                          <a:solidFill>
                            <a:schemeClr val="tx1"/>
                          </a:solidFill>
                        </a:rPr>
                        <a:t>63%, 59% ≥VGPR, N = 165</a:t>
                      </a:r>
                      <a:endParaRPr lang="en-US" sz="1400" b="0" kern="1200" noProof="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kern="1200" noProof="0" dirty="0">
                          <a:solidFill>
                            <a:schemeClr val="tx1"/>
                          </a:solidFill>
                        </a:rPr>
                        <a:t>All grade (72%), grade 2 (21%), grade 3</a:t>
                      </a:r>
                      <a:r>
                        <a:rPr lang="en-US" sz="1400" b="0" kern="1200" noProof="0" dirty="0">
                          <a:solidFill>
                            <a:schemeClr val="tx1"/>
                          </a:solidFill>
                          <a:latin typeface="Courier New" panose="02070309020205020404" pitchFamily="49" charset="0"/>
                          <a:cs typeface="Courier New" panose="02070309020205020404" pitchFamily="49" charset="0"/>
                        </a:rPr>
                        <a:t>–</a:t>
                      </a:r>
                      <a:r>
                        <a:rPr lang="en-US" sz="1400" b="0" kern="1200" noProof="0" dirty="0">
                          <a:solidFill>
                            <a:schemeClr val="tx1"/>
                          </a:solidFill>
                        </a:rPr>
                        <a:t>4 (1%)</a:t>
                      </a:r>
                      <a:endParaRPr lang="en-US" sz="1400" b="0" kern="1200" noProof="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Median PFS 11.4 months</a:t>
                      </a:r>
                    </a:p>
                    <a:p>
                      <a:pPr>
                        <a:lnSpc>
                          <a:spcPct val="100000"/>
                        </a:lnSpc>
                        <a:spcBef>
                          <a:spcPts val="0"/>
                        </a:spcBef>
                        <a:spcAft>
                          <a:spcPts val="0"/>
                        </a:spcAft>
                      </a:pPr>
                      <a:r>
                        <a:rPr lang="en-US" sz="1400" b="0" noProof="0" dirty="0">
                          <a:solidFill>
                            <a:schemeClr val="tx1"/>
                          </a:solidFill>
                        </a:rPr>
                        <a:t>Median DOR 24 months</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410993"/>
                  </a:ext>
                </a:extLst>
              </a:tr>
              <a:tr h="370840">
                <a:tc>
                  <a:txBody>
                    <a:bodyPr/>
                    <a:lstStyle/>
                    <a:p>
                      <a:pPr>
                        <a:lnSpc>
                          <a:spcPct val="100000"/>
                        </a:lnSpc>
                        <a:spcBef>
                          <a:spcPts val="0"/>
                        </a:spcBef>
                        <a:spcAft>
                          <a:spcPts val="0"/>
                        </a:spcAft>
                      </a:pPr>
                      <a:r>
                        <a:rPr lang="en-US" sz="1400" b="1" kern="1200" noProof="0" dirty="0">
                          <a:solidFill>
                            <a:schemeClr val="tx1"/>
                          </a:solidFill>
                          <a:effectLst/>
                        </a:rPr>
                        <a:t>Elranatamab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0" dirty="0">
                          <a:solidFill>
                            <a:srgbClr val="FF0000"/>
                          </a:solidFill>
                        </a:rPr>
                        <a:t>FDA/EC approved,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US" sz="1400" b="0" noProof="0" dirty="0">
                          <a:solidFill>
                            <a:schemeClr val="tx1"/>
                          </a:solidFill>
                        </a:rPr>
                        <a:t>123</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SC q week, then q2 weeks after 6 cycles with </a:t>
                      </a:r>
                      <a:r>
                        <a:rPr lang="en-US" sz="1400" b="0" kern="1200" noProof="0" dirty="0">
                          <a:solidFill>
                            <a:schemeClr val="tx1"/>
                          </a:solidFill>
                        </a:rPr>
                        <a:t>≥PR for ≥2 months, then q4 weeks starting week 49</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rPr>
                        <a:t>61%, 56% ≥VGPR (76 mg SC, N = 123) </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rPr>
                        <a:t>All grade (56%)</a:t>
                      </a:r>
                      <a:r>
                        <a:rPr lang="en-US" sz="1400" b="0" baseline="0" noProof="0" dirty="0">
                          <a:solidFill>
                            <a:schemeClr val="tx1"/>
                          </a:solidFill>
                        </a:rPr>
                        <a:t>, grade 2 (14%); grade 3–4 (0%)</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Median PFS: 17.2 months</a:t>
                      </a:r>
                    </a:p>
                    <a:p>
                      <a:pPr>
                        <a:lnSpc>
                          <a:spcPct val="100000"/>
                        </a:lnSpc>
                        <a:spcBef>
                          <a:spcPts val="0"/>
                        </a:spcBef>
                        <a:spcAft>
                          <a:spcPts val="0"/>
                        </a:spcAft>
                      </a:pPr>
                      <a:r>
                        <a:rPr lang="en-US" sz="1400" b="0" noProof="0" dirty="0">
                          <a:solidFill>
                            <a:schemeClr val="tx1"/>
                          </a:solidFill>
                        </a:rPr>
                        <a:t>18-month DOR: 68.8%</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683204"/>
                  </a:ext>
                </a:extLst>
              </a:tr>
              <a:tr h="370840">
                <a:tc>
                  <a:txBody>
                    <a:bodyPr/>
                    <a:lstStyle/>
                    <a:p>
                      <a:pPr>
                        <a:lnSpc>
                          <a:spcPct val="100000"/>
                        </a:lnSpc>
                        <a:spcBef>
                          <a:spcPts val="0"/>
                        </a:spcBef>
                        <a:spcAft>
                          <a:spcPts val="0"/>
                        </a:spcAft>
                      </a:pPr>
                      <a:r>
                        <a:rPr lang="en-US" sz="1400" b="1" kern="1200" noProof="0" dirty="0">
                          <a:solidFill>
                            <a:schemeClr val="dk1"/>
                          </a:solidFill>
                          <a:effectLst/>
                        </a:rPr>
                        <a:t>Linvoseltamab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0" dirty="0">
                          <a:solidFill>
                            <a:srgbClr val="FF0000"/>
                          </a:solidFill>
                        </a:rPr>
                        <a:t>FDA/EC approved, 2025</a:t>
                      </a:r>
                      <a:endParaRPr lang="en-US" sz="1400" b="1" noProof="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US" sz="1400" b="0" noProof="0" dirty="0">
                          <a:solidFill>
                            <a:schemeClr val="tx1"/>
                          </a:solidFill>
                        </a:rPr>
                        <a:t>117</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IV q week, then q2 weeks starting week 16, then q4 weeks starting week 24 if </a:t>
                      </a:r>
                      <a:r>
                        <a:rPr lang="en-US" sz="1400" b="0" kern="1200" noProof="0" dirty="0">
                          <a:solidFill>
                            <a:schemeClr val="tx1"/>
                          </a:solidFill>
                        </a:rPr>
                        <a:t>≥VGPR </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71%, 63</a:t>
                      </a:r>
                      <a:r>
                        <a:rPr lang="en-US" sz="1400" b="0" kern="1200" noProof="0" dirty="0">
                          <a:solidFill>
                            <a:schemeClr val="tx1"/>
                          </a:solidFill>
                        </a:rPr>
                        <a:t>% ≥VGPR </a:t>
                      </a:r>
                      <a:r>
                        <a:rPr lang="en-US" sz="1400" b="0" noProof="0" dirty="0">
                          <a:solidFill>
                            <a:schemeClr val="tx1"/>
                          </a:solidFill>
                        </a:rPr>
                        <a:t>(200-mg cohort, </a:t>
                      </a:r>
                    </a:p>
                    <a:p>
                      <a:pPr>
                        <a:lnSpc>
                          <a:spcPct val="100000"/>
                        </a:lnSpc>
                        <a:spcBef>
                          <a:spcPts val="0"/>
                        </a:spcBef>
                        <a:spcAft>
                          <a:spcPts val="0"/>
                        </a:spcAft>
                      </a:pPr>
                      <a:r>
                        <a:rPr lang="en-US" sz="1400" b="0" noProof="0" dirty="0">
                          <a:solidFill>
                            <a:schemeClr val="tx1"/>
                          </a:solidFill>
                        </a:rPr>
                        <a:t>N = 117)</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rPr>
                        <a:t>All grade (46%)</a:t>
                      </a:r>
                      <a:r>
                        <a:rPr lang="en-US" sz="1400" b="0" baseline="0" noProof="0" dirty="0">
                          <a:solidFill>
                            <a:schemeClr val="tx1"/>
                          </a:solidFill>
                        </a:rPr>
                        <a:t>, grade 2 (10%), grade 3 (1%), (200-mg cohort)</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Median DOR: 29.4 months</a:t>
                      </a:r>
                    </a:p>
                    <a:p>
                      <a:pPr>
                        <a:lnSpc>
                          <a:spcPct val="100000"/>
                        </a:lnSpc>
                        <a:spcBef>
                          <a:spcPts val="0"/>
                        </a:spcBef>
                        <a:spcAft>
                          <a:spcPts val="0"/>
                        </a:spcAft>
                      </a:pPr>
                      <a:r>
                        <a:rPr lang="en-US" sz="1400" b="0" noProof="0" dirty="0">
                          <a:solidFill>
                            <a:schemeClr val="tx1"/>
                          </a:solidFill>
                        </a:rPr>
                        <a:t>12-month median PFS: 70%</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746188"/>
                  </a:ext>
                </a:extLst>
              </a:tr>
              <a:tr h="0">
                <a:tc>
                  <a:txBody>
                    <a:bodyPr/>
                    <a:lstStyle/>
                    <a:p>
                      <a:pPr>
                        <a:lnSpc>
                          <a:spcPct val="100000"/>
                        </a:lnSpc>
                        <a:spcBef>
                          <a:spcPts val="0"/>
                        </a:spcBef>
                        <a:spcAft>
                          <a:spcPts val="0"/>
                        </a:spcAft>
                      </a:pPr>
                      <a:r>
                        <a:rPr lang="en-US" sz="1400" b="1" noProof="0" dirty="0">
                          <a:solidFill>
                            <a:schemeClr val="tx1"/>
                          </a:solidFill>
                        </a:rPr>
                        <a:t>Ententamig (ABBV-383)</a:t>
                      </a:r>
                    </a:p>
                    <a:p>
                      <a:pPr>
                        <a:lnSpc>
                          <a:spcPct val="100000"/>
                        </a:lnSpc>
                        <a:spcBef>
                          <a:spcPts val="0"/>
                        </a:spcBef>
                        <a:spcAft>
                          <a:spcPts val="0"/>
                        </a:spcAft>
                      </a:pPr>
                      <a:r>
                        <a:rPr lang="en-US" sz="1400" b="1" noProof="0" dirty="0">
                          <a:solidFill>
                            <a:schemeClr val="tx1"/>
                          </a:solidFill>
                        </a:rPr>
                        <a:t>(in clinical development) </a:t>
                      </a:r>
                      <a:endParaRPr lang="en-US" sz="1400" b="1"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n-US" sz="1400" b="0" noProof="0" dirty="0">
                          <a:solidFill>
                            <a:schemeClr val="tx1"/>
                          </a:solidFill>
                        </a:rPr>
                        <a:t>75</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IV q3 (40 mg) or q4 (60 mg) weeks</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66%, </a:t>
                      </a:r>
                      <a:r>
                        <a:rPr lang="en-US" sz="1400" b="0" kern="1200" noProof="0" dirty="0">
                          <a:solidFill>
                            <a:schemeClr val="tx1"/>
                          </a:solidFill>
                        </a:rPr>
                        <a:t>54% ≥VGPR </a:t>
                      </a:r>
                      <a:r>
                        <a:rPr lang="en-US" sz="1400" b="0" noProof="0" dirty="0">
                          <a:solidFill>
                            <a:schemeClr val="tx1"/>
                          </a:solidFill>
                        </a:rPr>
                        <a:t>(N = 146)</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rPr>
                        <a:t>All grade (30%)</a:t>
                      </a:r>
                      <a:r>
                        <a:rPr lang="en-US" sz="1400" b="0" baseline="0" noProof="0" dirty="0">
                          <a:solidFill>
                            <a:schemeClr val="tx1"/>
                          </a:solidFill>
                        </a:rPr>
                        <a:t>, grade 3–4 (0%)</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US" sz="1400" b="0" noProof="0" dirty="0">
                          <a:solidFill>
                            <a:schemeClr val="tx1"/>
                          </a:solidFill>
                        </a:rPr>
                        <a:t>12-month PFS 55%; 2 BCMA binding domains with attenuated CD3 binding domain</a:t>
                      </a:r>
                      <a:endParaRPr lang="en-US" sz="1400" b="0" noProof="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73351"/>
                  </a:ext>
                </a:extLst>
              </a:tr>
            </a:tbl>
          </a:graphicData>
        </a:graphic>
      </p:graphicFrame>
      <p:sp>
        <p:nvSpPr>
          <p:cNvPr id="7" name="TextBox 6">
            <a:extLst>
              <a:ext uri="{FF2B5EF4-FFF2-40B4-BE49-F238E27FC236}">
                <a16:creationId xmlns:a16="http://schemas.microsoft.com/office/drawing/2014/main" id="{DE0AB9FE-4234-1440-843C-4261A3191CA0}"/>
              </a:ext>
            </a:extLst>
          </p:cNvPr>
          <p:cNvSpPr txBox="1"/>
          <p:nvPr/>
        </p:nvSpPr>
        <p:spPr>
          <a:xfrm>
            <a:off x="4040155" y="6353622"/>
            <a:ext cx="8151846" cy="507831"/>
          </a:xfrm>
          <a:prstGeom prst="rect">
            <a:avLst/>
          </a:prstGeom>
          <a:noFill/>
        </p:spPr>
        <p:txBody>
          <a:bodyPr wrap="square" bIns="9144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Garfall A, et al. ASCO 2024. Abstract 7540;</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Bumma N,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J Clin Oncol. </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2024;42:2702-2712</a:t>
            </a:r>
            <a:r>
              <a:rPr kumimoji="0" lang="en-US" sz="1200" b="0" i="0" u="none" strike="noStrike" kern="1200" cap="none" spc="0" normalizeH="0" baseline="0" noProof="0" dirty="0">
                <a:ln>
                  <a:noFill/>
                </a:ln>
                <a:solidFill>
                  <a:srgbClr val="295698"/>
                </a:solidFill>
                <a:effectLst/>
                <a:uLnTx/>
                <a:uFillTx/>
                <a:latin typeface="Arial"/>
                <a:ea typeface="+mn-ea"/>
                <a:cs typeface="Arial"/>
              </a:rPr>
              <a:t>; Lesokhin A,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Nat Med. </a:t>
            </a:r>
            <a:r>
              <a:rPr kumimoji="0" lang="en-US" sz="1200" b="0" i="0" u="none" strike="noStrike" kern="1200" cap="none" spc="0" normalizeH="0" baseline="0" noProof="0" dirty="0">
                <a:ln>
                  <a:noFill/>
                </a:ln>
                <a:solidFill>
                  <a:srgbClr val="295698"/>
                </a:solidFill>
                <a:effectLst/>
                <a:uLnTx/>
                <a:uFillTx/>
                <a:latin typeface="Arial"/>
                <a:ea typeface="+mn-ea"/>
                <a:cs typeface="Arial"/>
              </a:rPr>
              <a:t>2023;29:2259-2267; Tomasson M, et al. ASH 2023. Abstract 3385; Baljevic M, et al. ASCO 2025. Abstract 7527.</a:t>
            </a:r>
          </a:p>
        </p:txBody>
      </p:sp>
    </p:spTree>
    <p:extLst>
      <p:ext uri="{BB962C8B-B14F-4D97-AF65-F5344CB8AC3E}">
        <p14:creationId xmlns:p14="http://schemas.microsoft.com/office/powerpoint/2010/main" val="10749532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6A72-6800-5504-54FA-BFD04F088CAC}"/>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E925B2B6-39C4-7DF9-7384-982B82564E97}"/>
              </a:ext>
            </a:extLst>
          </p:cNvPr>
          <p:cNvSpPr txBox="1">
            <a:spLocks/>
          </p:cNvSpPr>
          <p:nvPr/>
        </p:nvSpPr>
        <p:spPr>
          <a:xfrm>
            <a:off x="-143435" y="307952"/>
            <a:ext cx="12180722" cy="1048277"/>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95698"/>
                </a:solidFill>
                <a:effectLst/>
                <a:uLnTx/>
                <a:uFillTx/>
                <a:latin typeface="Arial" panose="020B0604020202020204" pitchFamily="34" charset="0"/>
                <a:ea typeface="+mj-ea"/>
                <a:cs typeface="Arial" panose="020B0604020202020204" pitchFamily="34" charset="0"/>
              </a:rPr>
              <a:t>MajesTEC-3: </a:t>
            </a:r>
            <a:r>
              <a:rPr kumimoji="0" lang="en-US" sz="3600" b="1" i="0" u="none" strike="noStrike" kern="0" cap="none" spc="0" normalizeH="0" baseline="0" noProof="0" dirty="0" err="1">
                <a:ln>
                  <a:noFill/>
                </a:ln>
                <a:solidFill>
                  <a:srgbClr val="295698"/>
                </a:solidFill>
                <a:effectLst/>
                <a:uLnTx/>
                <a:uFillTx/>
                <a:latin typeface="Arial" panose="020B0604020202020204" pitchFamily="34" charset="0"/>
                <a:ea typeface="+mj-ea"/>
                <a:cs typeface="Arial" panose="020B0604020202020204" pitchFamily="34" charset="0"/>
              </a:rPr>
              <a:t>Teclistamab</a:t>
            </a:r>
            <a:r>
              <a:rPr kumimoji="0" lang="en-US" sz="3600" b="1" i="0" u="none" strike="noStrike" kern="0" cap="none" spc="0" normalizeH="0" baseline="0" noProof="0" dirty="0">
                <a:ln>
                  <a:noFill/>
                </a:ln>
                <a:solidFill>
                  <a:srgbClr val="295698"/>
                </a:solidFill>
                <a:effectLst/>
                <a:uLnTx/>
                <a:uFillTx/>
                <a:latin typeface="Arial" panose="020B0604020202020204" pitchFamily="34" charset="0"/>
                <a:ea typeface="+mj-ea"/>
                <a:cs typeface="Arial" panose="020B0604020202020204" pitchFamily="34" charset="0"/>
              </a:rPr>
              <a:t> + Dara vs. SOC in RRMM</a:t>
            </a:r>
          </a:p>
        </p:txBody>
      </p:sp>
      <p:sp>
        <p:nvSpPr>
          <p:cNvPr id="8" name="TextBox 7">
            <a:extLst>
              <a:ext uri="{FF2B5EF4-FFF2-40B4-BE49-F238E27FC236}">
                <a16:creationId xmlns:a16="http://schemas.microsoft.com/office/drawing/2014/main" id="{06B559E8-A552-BC09-AD1E-BC18DF497A33}"/>
              </a:ext>
            </a:extLst>
          </p:cNvPr>
          <p:cNvSpPr txBox="1"/>
          <p:nvPr/>
        </p:nvSpPr>
        <p:spPr>
          <a:xfrm>
            <a:off x="7741657" y="6419243"/>
            <a:ext cx="348951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A1A1A"/>
                </a:solidFill>
                <a:effectLst/>
                <a:uLnTx/>
                <a:uFillTx/>
                <a:latin typeface="Arial" panose="020B0604020202020204"/>
                <a:ea typeface="+mn-ea"/>
                <a:cs typeface="+mn-cs"/>
              </a:rPr>
              <a:t>Mateos et al, </a:t>
            </a:r>
            <a:r>
              <a:rPr kumimoji="0" lang="en-US" sz="1100" b="0" i="1" u="none" strike="noStrike" kern="1200" cap="none" spc="0" normalizeH="0" baseline="0" noProof="0" dirty="0">
                <a:ln>
                  <a:noFill/>
                </a:ln>
                <a:solidFill>
                  <a:srgbClr val="1A1A1A"/>
                </a:solidFill>
                <a:effectLst/>
                <a:uLnTx/>
                <a:uFillTx/>
                <a:latin typeface="Arial" panose="020B0604020202020204"/>
                <a:ea typeface="+mn-ea"/>
                <a:cs typeface="+mn-cs"/>
              </a:rPr>
              <a:t>Blood</a:t>
            </a:r>
            <a:r>
              <a:rPr kumimoji="0" lang="en-US" sz="1100" b="0" i="0" u="none" strike="noStrike" kern="1200" cap="none" spc="0" normalizeH="0" baseline="0" noProof="0" dirty="0">
                <a:ln>
                  <a:noFill/>
                </a:ln>
                <a:solidFill>
                  <a:srgbClr val="1A1A1A"/>
                </a:solidFill>
                <a:effectLst/>
                <a:uLnTx/>
                <a:uFillTx/>
                <a:latin typeface="Arial" panose="020B0604020202020204"/>
                <a:ea typeface="+mn-ea"/>
                <a:cs typeface="+mn-cs"/>
              </a:rPr>
              <a:t> 2025; 146 (Supplement 2): 94.</a:t>
            </a:r>
            <a:endParaRPr kumimoji="0" lang="en-US" sz="11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E435B7DA-F7DF-FC8B-12FC-ED1C902109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086"/>
          <a:stretch>
            <a:fillRect/>
          </a:stretch>
        </p:blipFill>
        <p:spPr>
          <a:xfrm>
            <a:off x="165452" y="1356229"/>
            <a:ext cx="11871835" cy="4546600"/>
          </a:xfrm>
          <a:prstGeom prst="rect">
            <a:avLst/>
          </a:prstGeom>
        </p:spPr>
      </p:pic>
      <p:sp>
        <p:nvSpPr>
          <p:cNvPr id="2" name="TextBox 1">
            <a:extLst>
              <a:ext uri="{FF2B5EF4-FFF2-40B4-BE49-F238E27FC236}">
                <a16:creationId xmlns:a16="http://schemas.microsoft.com/office/drawing/2014/main" id="{7374EFB5-6996-A98C-F335-14722D365E42}"/>
              </a:ext>
            </a:extLst>
          </p:cNvPr>
          <p:cNvSpPr txBox="1"/>
          <p:nvPr/>
        </p:nvSpPr>
        <p:spPr>
          <a:xfrm>
            <a:off x="4078014" y="2133601"/>
            <a:ext cx="1366345" cy="651641"/>
          </a:xfrm>
          <a:prstGeom prst="rect">
            <a:avLst/>
          </a:prstGeom>
          <a:solidFill>
            <a:srgbClr val="FAD4CB"/>
          </a:solid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1:1</a:t>
            </a:r>
            <a:b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randomization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N=587</a:t>
            </a:r>
          </a:p>
        </p:txBody>
      </p:sp>
    </p:spTree>
    <p:extLst>
      <p:ext uri="{BB962C8B-B14F-4D97-AF65-F5344CB8AC3E}">
        <p14:creationId xmlns:p14="http://schemas.microsoft.com/office/powerpoint/2010/main" val="32998411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3360-5CEB-712F-596C-92F2E271111C}"/>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A0A5F901-3354-2EC5-D955-8F3F44D79E3B}"/>
              </a:ext>
            </a:extLst>
          </p:cNvPr>
          <p:cNvSpPr txBox="1">
            <a:spLocks/>
          </p:cNvSpPr>
          <p:nvPr/>
        </p:nvSpPr>
        <p:spPr>
          <a:xfrm>
            <a:off x="0" y="256282"/>
            <a:ext cx="12180722" cy="1048277"/>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295698"/>
                </a:solidFill>
                <a:effectLst/>
                <a:uLnTx/>
                <a:uFillTx/>
                <a:latin typeface="Arial" panose="020B0604020202020204" pitchFamily="34" charset="0"/>
                <a:ea typeface="+mj-ea"/>
                <a:cs typeface="Arial" panose="020B0604020202020204" pitchFamily="34" charset="0"/>
              </a:rPr>
              <a:t>MajesTEC-3: Teclistamab + Daratumumab vs. Standard  Therapies (1-3 prior lines of therapy)</a:t>
            </a:r>
          </a:p>
        </p:txBody>
      </p:sp>
      <p:pic>
        <p:nvPicPr>
          <p:cNvPr id="16" name="Picture 15">
            <a:extLst>
              <a:ext uri="{FF2B5EF4-FFF2-40B4-BE49-F238E27FC236}">
                <a16:creationId xmlns:a16="http://schemas.microsoft.com/office/drawing/2014/main" id="{0BE22738-13C2-4783-7949-AA997BC385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t="4339" b="12230"/>
          <a:stretch>
            <a:fillRect/>
          </a:stretch>
        </p:blipFill>
        <p:spPr>
          <a:xfrm>
            <a:off x="131762" y="1387079"/>
            <a:ext cx="5778500" cy="3275651"/>
          </a:xfrm>
          <a:prstGeom prst="rect">
            <a:avLst/>
          </a:prstGeom>
        </p:spPr>
      </p:pic>
      <p:pic>
        <p:nvPicPr>
          <p:cNvPr id="17" name="Picture 16">
            <a:extLst>
              <a:ext uri="{FF2B5EF4-FFF2-40B4-BE49-F238E27FC236}">
                <a16:creationId xmlns:a16="http://schemas.microsoft.com/office/drawing/2014/main" id="{DFB8DF1B-965B-D2D8-A542-4A22A5ECF79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208412" y="1304559"/>
            <a:ext cx="5585182" cy="3321870"/>
          </a:xfrm>
          <a:prstGeom prst="rect">
            <a:avLst/>
          </a:prstGeom>
        </p:spPr>
      </p:pic>
      <p:sp>
        <p:nvSpPr>
          <p:cNvPr id="18" name="TextBox 17">
            <a:extLst>
              <a:ext uri="{FF2B5EF4-FFF2-40B4-BE49-F238E27FC236}">
                <a16:creationId xmlns:a16="http://schemas.microsoft.com/office/drawing/2014/main" id="{0FD07E42-0946-C1F8-9269-3A2A23D3BC0A}"/>
              </a:ext>
            </a:extLst>
          </p:cNvPr>
          <p:cNvSpPr txBox="1"/>
          <p:nvPr/>
        </p:nvSpPr>
        <p:spPr>
          <a:xfrm>
            <a:off x="2321399" y="4931715"/>
            <a:ext cx="7774025" cy="1200329"/>
          </a:xfrm>
          <a:prstGeom prst="rect">
            <a:avLst/>
          </a:prstGeom>
          <a:solidFill>
            <a:schemeClr val="bg2">
              <a:lumMod val="10000"/>
              <a:lumOff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Teclistamab + Daratumumab combination significant longer survival compared to conventional therapies!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FDA Approved on March 5, 2026</a:t>
            </a:r>
          </a:p>
        </p:txBody>
      </p:sp>
      <p:sp>
        <p:nvSpPr>
          <p:cNvPr id="19" name="TextBox 18">
            <a:extLst>
              <a:ext uri="{FF2B5EF4-FFF2-40B4-BE49-F238E27FC236}">
                <a16:creationId xmlns:a16="http://schemas.microsoft.com/office/drawing/2014/main" id="{7F1E9630-D36F-9D56-EDF7-68B75E82530D}"/>
              </a:ext>
            </a:extLst>
          </p:cNvPr>
          <p:cNvSpPr txBox="1"/>
          <p:nvPr/>
        </p:nvSpPr>
        <p:spPr>
          <a:xfrm>
            <a:off x="5977447" y="6581001"/>
            <a:ext cx="6047111" cy="276999"/>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Ho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ASH</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 2025</a:t>
            </a:r>
            <a:endParaRPr kumimoji="0" lang="fr-FR"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7623348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20F2-3FC9-61E7-9BD6-C0270FE899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AC337A-F667-E08A-F7D1-450A88FF943D}"/>
              </a:ext>
            </a:extLst>
          </p:cNvPr>
          <p:cNvSpPr txBox="1"/>
          <p:nvPr/>
        </p:nvSpPr>
        <p:spPr>
          <a:xfrm>
            <a:off x="981781" y="145113"/>
            <a:ext cx="102284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MajesTEC-9:  </a:t>
            </a:r>
            <a:r>
              <a:rPr kumimoji="0" sz="3200" b="1" i="0" u="none" strike="noStrike" kern="1200" cap="none" spc="0" normalizeH="0" baseline="0" noProof="0" dirty="0">
                <a:ln>
                  <a:noFill/>
                </a:ln>
                <a:solidFill>
                  <a:srgbClr val="295698"/>
                </a:solidFill>
                <a:effectLst/>
                <a:uLnTx/>
                <a:uFillTx/>
                <a:latin typeface="Arial" panose="020B0604020202020204"/>
                <a:ea typeface="+mn-ea"/>
                <a:cs typeface="+mn-cs"/>
              </a:rPr>
              <a:t>Teclistamab vs S</a:t>
            </a: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tandard Therapies</a:t>
            </a:r>
            <a:r>
              <a:rPr kumimoji="0" sz="3200" b="1" i="0" u="none" strike="noStrike" kern="1200" cap="none" spc="0" normalizeH="0" baseline="0" noProof="0" dirty="0">
                <a:ln>
                  <a:noFill/>
                </a:ln>
                <a:solidFill>
                  <a:srgbClr val="295698"/>
                </a:solidFill>
                <a:effectLst/>
                <a:uLnTx/>
                <a:uFillTx/>
                <a:latin typeface="Arial" panose="020B0604020202020204"/>
                <a:ea typeface="+mn-ea"/>
                <a:cs typeface="+mn-cs"/>
              </a:rPr>
              <a:t> </a:t>
            </a:r>
            <a:endPar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n-US" sz="3200" b="1" i="0" u="none" strike="noStrike" kern="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(1-3 prior lines of therapy)</a:t>
            </a:r>
            <a:endParaRPr kumimoji="0" sz="3200" b="1"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9CCB5AA-503B-A0F4-660C-CFEB12ACD9A8}"/>
              </a:ext>
            </a:extLst>
          </p:cNvPr>
          <p:cNvSpPr/>
          <p:nvPr/>
        </p:nvSpPr>
        <p:spPr>
          <a:xfrm>
            <a:off x="7730362" y="3910802"/>
            <a:ext cx="4205824" cy="2228608"/>
          </a:xfrm>
          <a:prstGeom prst="rect">
            <a:avLst/>
          </a:prstGeom>
          <a:solidFill>
            <a:schemeClr val="bg1"/>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295698"/>
                </a:solidFill>
                <a:effectLst/>
                <a:uLnTx/>
                <a:uFillTx/>
                <a:latin typeface="Arial" panose="020B0604020202020204"/>
                <a:ea typeface="+mn-ea"/>
                <a:cs typeface="+mn-cs"/>
              </a:rPr>
              <a:t>Safety</a:t>
            </a: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 (Tec vs. SOC)</a:t>
            </a:r>
            <a:endParaRPr kumimoji="0" sz="18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Gr≥3 TEAEs: 85% vs 76%</a:t>
            </a: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Gr≥3 </a:t>
            </a: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Infections: 42% vs 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Tec arm: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CRS: 66% (G1/2</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 48.8% and 16.5%</a:t>
            </a: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ICANS: 4%</a:t>
            </a:r>
          </a:p>
        </p:txBody>
      </p:sp>
      <p:sp>
        <p:nvSpPr>
          <p:cNvPr id="4" name="Text Box 45">
            <a:extLst>
              <a:ext uri="{FF2B5EF4-FFF2-40B4-BE49-F238E27FC236}">
                <a16:creationId xmlns:a16="http://schemas.microsoft.com/office/drawing/2014/main" id="{126ED9F9-8F8B-7322-54A2-A022AE3ABB43}"/>
              </a:ext>
            </a:extLst>
          </p:cNvPr>
          <p:cNvSpPr txBox="1">
            <a:spLocks noChangeArrowheads="1"/>
          </p:cNvSpPr>
          <p:nvPr/>
        </p:nvSpPr>
        <p:spPr bwMode="auto">
          <a:xfrm>
            <a:off x="1587872" y="1765545"/>
            <a:ext cx="3517591" cy="1200329"/>
          </a:xfrm>
          <a:prstGeom prst="rect">
            <a:avLst/>
          </a:prstGeom>
          <a:noFill/>
          <a:ln w="317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295698"/>
                </a:solidFill>
                <a:effectLst/>
                <a:uLnTx/>
                <a:uFillTx/>
                <a:latin typeface="Arial"/>
                <a:ea typeface="+mn-ea"/>
                <a:cs typeface="Arial"/>
              </a:rPr>
              <a:t>Relapsed/Refractory Myeloma</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sz="1800" b="0" i="0" u="none" strike="noStrike" kern="1200" cap="none" spc="0" normalizeH="0" baseline="0" noProof="0" dirty="0">
                <a:ln>
                  <a:noFill/>
                </a:ln>
                <a:solidFill>
                  <a:srgbClr val="295698"/>
                </a:solidFill>
                <a:effectLst/>
                <a:uLnTx/>
                <a:uFillTx/>
                <a:latin typeface="Arial"/>
                <a:ea typeface="ＭＳ ゴシック"/>
                <a:cs typeface="Arial"/>
              </a:rPr>
              <a:t>1-3 lines of therapy</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altLang="en-US" sz="1800" b="0" i="0" u="none" strike="noStrike" kern="1200" cap="none" spc="0" normalizeH="0" baseline="0" noProof="0" dirty="0">
                <a:ln>
                  <a:noFill/>
                </a:ln>
                <a:solidFill>
                  <a:srgbClr val="295698"/>
                </a:solidFill>
                <a:effectLst/>
                <a:uLnTx/>
                <a:uFillTx/>
                <a:latin typeface="Arial"/>
                <a:ea typeface="ＭＳ ゴシック"/>
                <a:cs typeface="Arial"/>
              </a:rPr>
              <a:t>Anti-CD38 &amp; lenalidomide exposed</a:t>
            </a:r>
            <a:endParaRPr kumimoji="0" lang="en-GB" altLang="en-US" sz="1800" b="0" i="0" u="none" strike="noStrike" kern="1200" cap="none" spc="0" normalizeH="0" baseline="0" noProof="0" dirty="0">
              <a:ln>
                <a:noFill/>
              </a:ln>
              <a:solidFill>
                <a:srgbClr val="295698"/>
              </a:solidFill>
              <a:effectLst/>
              <a:uLnTx/>
              <a:uFillTx/>
              <a:latin typeface="Arial"/>
              <a:ea typeface="+mn-ea"/>
              <a:cs typeface="Arial"/>
            </a:endParaRPr>
          </a:p>
        </p:txBody>
      </p:sp>
      <p:sp>
        <p:nvSpPr>
          <p:cNvPr id="6" name="Rectangle 49">
            <a:extLst>
              <a:ext uri="{FF2B5EF4-FFF2-40B4-BE49-F238E27FC236}">
                <a16:creationId xmlns:a16="http://schemas.microsoft.com/office/drawing/2014/main" id="{F5C9CC5F-A7D4-110F-2B32-0C391208EABD}"/>
              </a:ext>
            </a:extLst>
          </p:cNvPr>
          <p:cNvSpPr>
            <a:spLocks noChangeArrowheads="1"/>
          </p:cNvSpPr>
          <p:nvPr/>
        </p:nvSpPr>
        <p:spPr bwMode="auto">
          <a:xfrm>
            <a:off x="6111766" y="1461246"/>
            <a:ext cx="4965228" cy="608597"/>
          </a:xfrm>
          <a:prstGeom prst="rect">
            <a:avLst/>
          </a:prstGeom>
          <a:solidFill>
            <a:schemeClr val="accent1"/>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Teclistamab (n=296)</a:t>
            </a:r>
          </a:p>
        </p:txBody>
      </p:sp>
      <p:sp>
        <p:nvSpPr>
          <p:cNvPr id="7" name="Rectangle 50">
            <a:extLst>
              <a:ext uri="{FF2B5EF4-FFF2-40B4-BE49-F238E27FC236}">
                <a16:creationId xmlns:a16="http://schemas.microsoft.com/office/drawing/2014/main" id="{FADC0EDF-6B75-A8F0-DF05-9EC2331DA89E}"/>
              </a:ext>
            </a:extLst>
          </p:cNvPr>
          <p:cNvSpPr>
            <a:spLocks noChangeArrowheads="1"/>
          </p:cNvSpPr>
          <p:nvPr/>
        </p:nvSpPr>
        <p:spPr bwMode="auto">
          <a:xfrm>
            <a:off x="6111766" y="2279322"/>
            <a:ext cx="4965233" cy="833324"/>
          </a:xfrm>
          <a:prstGeom prst="rect">
            <a:avLst/>
          </a:prstGeom>
          <a:solidFill>
            <a:schemeClr val="accent4">
              <a:lumMod val="75000"/>
            </a:schemeClr>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Pomalidomide/Bortezomib/Dex OR </a:t>
            </a:r>
          </a:p>
          <a:p>
            <a:pPr marL="0" marR="0" lvl="0" indent="0" algn="ctr" defTabSz="914400" rtl="0" eaLnBrk="1" fontAlgn="auto"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Carfilzomib/Dex (n=297)</a:t>
            </a:r>
          </a:p>
        </p:txBody>
      </p:sp>
      <p:cxnSp>
        <p:nvCxnSpPr>
          <p:cNvPr id="8" name="Straight Connector 7">
            <a:extLst>
              <a:ext uri="{FF2B5EF4-FFF2-40B4-BE49-F238E27FC236}">
                <a16:creationId xmlns:a16="http://schemas.microsoft.com/office/drawing/2014/main" id="{3777B8D2-E653-8DC4-0131-9F084B2F84A0}"/>
              </a:ext>
            </a:extLst>
          </p:cNvPr>
          <p:cNvCxnSpPr/>
          <p:nvPr/>
        </p:nvCxnSpPr>
        <p:spPr>
          <a:xfrm>
            <a:off x="5569905" y="1765545"/>
            <a:ext cx="0" cy="100811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A982BC-5C6B-E77F-8430-5632951627A1}"/>
              </a:ext>
            </a:extLst>
          </p:cNvPr>
          <p:cNvCxnSpPr/>
          <p:nvPr/>
        </p:nvCxnSpPr>
        <p:spPr>
          <a:xfrm>
            <a:off x="5565808" y="1765545"/>
            <a:ext cx="545958"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384082-08C2-69BB-237C-E22C3AB01D2E}"/>
              </a:ext>
            </a:extLst>
          </p:cNvPr>
          <p:cNvCxnSpPr/>
          <p:nvPr/>
        </p:nvCxnSpPr>
        <p:spPr>
          <a:xfrm>
            <a:off x="5569905" y="2773657"/>
            <a:ext cx="545958"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566F0E-40E3-BBCD-993A-26D06F21A4B5}"/>
              </a:ext>
            </a:extLst>
          </p:cNvPr>
          <p:cNvCxnSpPr/>
          <p:nvPr/>
        </p:nvCxnSpPr>
        <p:spPr>
          <a:xfrm flipH="1">
            <a:off x="5105454" y="2279321"/>
            <a:ext cx="419295"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60B83481-7B2F-ACB4-C79B-B7C01136E8DA}"/>
              </a:ext>
            </a:extLst>
          </p:cNvPr>
          <p:cNvSpPr/>
          <p:nvPr/>
        </p:nvSpPr>
        <p:spPr>
          <a:xfrm>
            <a:off x="5283440" y="2031671"/>
            <a:ext cx="655149"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a:t>
            </a:r>
          </a:p>
        </p:txBody>
      </p:sp>
      <p:sp>
        <p:nvSpPr>
          <p:cNvPr id="13" name="Rectangle 12">
            <a:extLst>
              <a:ext uri="{FF2B5EF4-FFF2-40B4-BE49-F238E27FC236}">
                <a16:creationId xmlns:a16="http://schemas.microsoft.com/office/drawing/2014/main" id="{E32325DA-A237-1366-FB40-AC905D124333}"/>
              </a:ext>
            </a:extLst>
          </p:cNvPr>
          <p:cNvSpPr/>
          <p:nvPr/>
        </p:nvSpPr>
        <p:spPr>
          <a:xfrm>
            <a:off x="1855885" y="4209399"/>
            <a:ext cx="4965233" cy="1775818"/>
          </a:xfrm>
          <a:prstGeom prst="rect">
            <a:avLst/>
          </a:prstGeom>
          <a:solidFill>
            <a:schemeClr val="bg1"/>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Efficacy Tec vs. SOC</a:t>
            </a:r>
            <a:endParaRPr kumimoji="0" sz="18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sz="1800" b="1" i="0" u="none" strike="noStrike" kern="1200" cap="none" spc="0" normalizeH="0" baseline="0" noProof="0" dirty="0">
                <a:ln>
                  <a:noFill/>
                </a:ln>
                <a:solidFill>
                  <a:srgbClr val="295698"/>
                </a:solidFill>
                <a:effectLst/>
                <a:uLnTx/>
                <a:uFillTx/>
                <a:latin typeface="Arial" panose="020B0604020202020204"/>
                <a:ea typeface="+mn-ea"/>
                <a:cs typeface="+mn-cs"/>
              </a:rPr>
              <a:t>≥</a:t>
            </a: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 CR rate: </a:t>
            </a:r>
            <a:r>
              <a:rPr kumimoji="0" sz="1800" b="1" i="0" u="none" strike="noStrike" kern="1200" cap="none" spc="0" normalizeH="0" baseline="0" noProof="0" dirty="0">
                <a:ln>
                  <a:noFill/>
                </a:ln>
                <a:solidFill>
                  <a:srgbClr val="295698"/>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65.9% vs 16.8%; </a:t>
            </a:r>
            <a:r>
              <a:rPr kumimoji="0" lang="en-US" sz="1800" b="0" i="1" u="none" strike="noStrike" kern="1200" cap="none" spc="0" normalizeH="0" baseline="0" noProof="0" dirty="0">
                <a:ln>
                  <a:noFill/>
                </a:ln>
                <a:solidFill>
                  <a:srgbClr val="295698"/>
                </a:solidFill>
                <a:effectLst/>
                <a:uLnTx/>
                <a:uFillTx/>
                <a:latin typeface="Arial" panose="020B0604020202020204"/>
                <a:ea typeface="+mn-ea"/>
                <a:cs typeface="+mn-cs"/>
              </a:rPr>
              <a:t>P</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&lt;0.0001</a:t>
            </a:r>
            <a:r>
              <a:rPr kumimoji="0" sz="1800" b="0" i="0" u="none" strike="noStrike" kern="1200" cap="none" spc="0" normalizeH="0" baseline="0" noProof="0" dirty="0">
                <a:ln>
                  <a:noFill/>
                </a:ln>
                <a:solidFill>
                  <a:srgbClr val="295698"/>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Median PFS: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NR vs 8.2 months; HR 0.29</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18-month PFS</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 69.8% vs 26.9%</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Significant OS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benefit of Tec vs SOC; HR 0.60</a:t>
            </a:r>
            <a:endParaRPr kumimoji="0" sz="18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B84B61C-5E31-D034-F347-ECE54F0E0164}"/>
              </a:ext>
            </a:extLst>
          </p:cNvPr>
          <p:cNvSpPr txBox="1"/>
          <p:nvPr/>
        </p:nvSpPr>
        <p:spPr>
          <a:xfrm>
            <a:off x="1138341" y="3264471"/>
            <a:ext cx="3354831" cy="646331"/>
          </a:xfrm>
          <a:prstGeom prst="rect">
            <a:avLst/>
          </a:prstGeom>
          <a:noFill/>
          <a:ln w="254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Len refractory: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anti-CD38 refractory: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85%</a:t>
            </a:r>
          </a:p>
        </p:txBody>
      </p:sp>
      <p:sp>
        <p:nvSpPr>
          <p:cNvPr id="15" name="Curved Right Arrow 14">
            <a:extLst>
              <a:ext uri="{FF2B5EF4-FFF2-40B4-BE49-F238E27FC236}">
                <a16:creationId xmlns:a16="http://schemas.microsoft.com/office/drawing/2014/main" id="{FFB1E2A9-CA42-A99B-C834-A4AC52909E75}"/>
              </a:ext>
            </a:extLst>
          </p:cNvPr>
          <p:cNvSpPr/>
          <p:nvPr/>
        </p:nvSpPr>
        <p:spPr>
          <a:xfrm rot="881411">
            <a:off x="360967" y="2111101"/>
            <a:ext cx="817383" cy="1481356"/>
          </a:xfrm>
          <a:prstGeom prst="curved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143317C-F156-1BD2-6980-E84C4F8D8D59}"/>
              </a:ext>
            </a:extLst>
          </p:cNvPr>
          <p:cNvSpPr txBox="1"/>
          <p:nvPr/>
        </p:nvSpPr>
        <p:spPr>
          <a:xfrm>
            <a:off x="6096000" y="6545618"/>
            <a:ext cx="6047111" cy="276999"/>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Mina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ASCO Annual Meeting.</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 2026.</a:t>
            </a:r>
            <a:endParaRPr kumimoji="0" lang="fr-FR"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7332761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36EA4-294F-C23F-2C0D-88E17530D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1645E0-0FBF-0252-0234-444486FB258A}"/>
              </a:ext>
            </a:extLst>
          </p:cNvPr>
          <p:cNvSpPr txBox="1"/>
          <p:nvPr/>
        </p:nvSpPr>
        <p:spPr>
          <a:xfrm>
            <a:off x="728687" y="457082"/>
            <a:ext cx="11019719" cy="107721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MagnetisMM-5: </a:t>
            </a:r>
            <a:r>
              <a:rPr kumimoji="0" lang="en-US" sz="3200" b="1" i="0" u="none" strike="noStrike" kern="1200" cap="none" spc="0" normalizeH="0" baseline="0" noProof="0" dirty="0" err="1">
                <a:ln>
                  <a:noFill/>
                </a:ln>
                <a:solidFill>
                  <a:srgbClr val="295698"/>
                </a:solidFill>
                <a:effectLst/>
                <a:uLnTx/>
                <a:uFillTx/>
                <a:latin typeface="Arial" panose="020B0604020202020204"/>
                <a:ea typeface="+mn-ea"/>
                <a:cs typeface="+mn-cs"/>
              </a:rPr>
              <a:t>Elranatamab</a:t>
            </a: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 vs. Dara/Pom/Dex</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 1 line of prior therapy)</a:t>
            </a:r>
          </a:p>
        </p:txBody>
      </p:sp>
      <p:sp>
        <p:nvSpPr>
          <p:cNvPr id="20" name="TextBox 19">
            <a:extLst>
              <a:ext uri="{FF2B5EF4-FFF2-40B4-BE49-F238E27FC236}">
                <a16:creationId xmlns:a16="http://schemas.microsoft.com/office/drawing/2014/main" id="{C5D137B2-624E-A363-5A13-BA49E9D36673}"/>
              </a:ext>
            </a:extLst>
          </p:cNvPr>
          <p:cNvSpPr txBox="1"/>
          <p:nvPr/>
        </p:nvSpPr>
        <p:spPr>
          <a:xfrm>
            <a:off x="3739244" y="6545618"/>
            <a:ext cx="8403868" cy="276999"/>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https://</a:t>
            </a:r>
            <a:r>
              <a:rPr kumimoji="0" lang="en-US" sz="1200" b="0" i="0" u="none" strike="noStrike" kern="1200" cap="none" spc="0" normalizeH="0" baseline="0" noProof="0" dirty="0" err="1">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www.pfizer.com</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/news/press-release/press-release-detail/</a:t>
            </a:r>
            <a:r>
              <a:rPr kumimoji="0" lang="en-US" sz="1200" b="0" i="0" u="none" strike="noStrike" kern="1200" cap="none" spc="0" normalizeH="0" baseline="0" noProof="0" dirty="0" err="1">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pfizers</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a:t>
            </a:r>
            <a:r>
              <a:rPr kumimoji="0" lang="en-US" sz="1200" b="0" i="0" u="none" strike="noStrike" kern="1200" cap="none" spc="0" normalizeH="0" baseline="0" noProof="0" dirty="0" err="1">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elrexfio</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-significantly-improves-progression-free</a:t>
            </a:r>
            <a:endParaRPr kumimoji="0" lang="fr-FR"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EBC646B-4455-0847-2319-7C142D40BA81}"/>
              </a:ext>
            </a:extLst>
          </p:cNvPr>
          <p:cNvSpPr/>
          <p:nvPr/>
        </p:nvSpPr>
        <p:spPr>
          <a:xfrm>
            <a:off x="981781" y="2029645"/>
            <a:ext cx="10513533" cy="3294055"/>
          </a:xfrm>
          <a:prstGeom prst="rect">
            <a:avLst/>
          </a:prstGeom>
          <a:solidFill>
            <a:schemeClr val="bg1"/>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PRESS RELEASE on April 29, 2026</a:t>
            </a:r>
            <a:endParaRPr kumimoji="0" sz="2800" b="1"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Primary endpoint met at the interim analysis in MagnetisMM-5 trial with s</a:t>
            </a:r>
            <a:r>
              <a:rPr kumimoji="0" lang="en-US" sz="2800" b="0" i="0" u="none" strike="noStrike" kern="1200" cap="none" spc="0" normalizeH="0" baseline="0" noProof="0" dirty="0">
                <a:ln>
                  <a:noFill/>
                </a:ln>
                <a:solidFill>
                  <a:srgbClr val="295698"/>
                </a:solidFill>
                <a:effectLst/>
                <a:uLnTx/>
                <a:uFillTx/>
                <a:latin typeface="Arial" panose="020B0604020202020204"/>
                <a:ea typeface="+mn-ea"/>
                <a:cs typeface="+mn-cs"/>
              </a:rPr>
              <a:t>ignificant improvement in progression-free survival </a:t>
            </a:r>
            <a:r>
              <a:rPr kumimoji="0" lang="en-US" sz="28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with </a:t>
            </a:r>
            <a:r>
              <a:rPr kumimoji="0" lang="en-US" sz="2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Arial" panose="020B0604020202020204" pitchFamily="34" charset="0"/>
              </a:rPr>
              <a:t>elranatamab</a:t>
            </a:r>
            <a:r>
              <a:rPr kumimoji="0" lang="en-US" sz="28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monotherapy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Trial remains ongoing to assess overall survival (key secondary endpoint), which was not yet mature at the time of interim analysis</a:t>
            </a:r>
          </a:p>
        </p:txBody>
      </p:sp>
    </p:spTree>
    <p:extLst>
      <p:ext uri="{BB962C8B-B14F-4D97-AF65-F5344CB8AC3E}">
        <p14:creationId xmlns:p14="http://schemas.microsoft.com/office/powerpoint/2010/main" val="35518453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2881-77F3-C547-2090-31EB1C71A6D7}"/>
            </a:ext>
          </a:extLst>
        </p:cNvPr>
        <p:cNvGrpSpPr/>
        <p:nvPr/>
      </p:nvGrpSpPr>
      <p:grpSpPr>
        <a:xfrm>
          <a:off x="0" y="0"/>
          <a:ext cx="0" cy="0"/>
          <a:chOff x="0" y="0"/>
          <a:chExt cx="0" cy="0"/>
        </a:xfrm>
      </p:grpSpPr>
      <p:sp>
        <p:nvSpPr>
          <p:cNvPr id="10" name="Title 4">
            <a:extLst>
              <a:ext uri="{FF2B5EF4-FFF2-40B4-BE49-F238E27FC236}">
                <a16:creationId xmlns:a16="http://schemas.microsoft.com/office/drawing/2014/main" id="{D6FBD11A-31A6-EDE2-C3A0-BFB006368DC9}"/>
              </a:ext>
            </a:extLst>
          </p:cNvPr>
          <p:cNvSpPr>
            <a:spLocks noGrp="1"/>
          </p:cNvSpPr>
          <p:nvPr>
            <p:ph type="title"/>
          </p:nvPr>
        </p:nvSpPr>
        <p:spPr>
          <a:xfrm>
            <a:off x="1081283" y="134470"/>
            <a:ext cx="11110717" cy="1325563"/>
          </a:xfrm>
        </p:spPr>
        <p:txBody>
          <a:bodyPr>
            <a:normAutofit/>
          </a:bodyPr>
          <a:lstStyle/>
          <a:p>
            <a:r>
              <a:rPr lang="en-US" sz="3600" b="1" dirty="0">
                <a:latin typeface="Arial" panose="020B0604020202020204" pitchFamily="34" charset="0"/>
                <a:cs typeface="Arial" panose="020B0604020202020204" pitchFamily="34" charset="0"/>
              </a:rPr>
              <a:t>BCMA Bispecific Step-up Dosing Comparison</a:t>
            </a:r>
          </a:p>
        </p:txBody>
      </p:sp>
      <p:graphicFrame>
        <p:nvGraphicFramePr>
          <p:cNvPr id="3" name="Table 2">
            <a:extLst>
              <a:ext uri="{FF2B5EF4-FFF2-40B4-BE49-F238E27FC236}">
                <a16:creationId xmlns:a16="http://schemas.microsoft.com/office/drawing/2014/main" id="{38469CF2-3807-746E-4FB4-76ECD1216C86}"/>
              </a:ext>
            </a:extLst>
          </p:cNvPr>
          <p:cNvGraphicFramePr>
            <a:graphicFrameLocks noGrp="1"/>
          </p:cNvGraphicFramePr>
          <p:nvPr/>
        </p:nvGraphicFramePr>
        <p:xfrm>
          <a:off x="806824" y="1264153"/>
          <a:ext cx="10206319" cy="3662680"/>
        </p:xfrm>
        <a:graphic>
          <a:graphicData uri="http://schemas.openxmlformats.org/drawingml/2006/table">
            <a:tbl>
              <a:tblPr firstRow="1" bandRow="1">
                <a:tableStyleId>{21E4AEA4-8DFA-4A89-87EB-49C32662AFE0}</a:tableStyleId>
              </a:tblPr>
              <a:tblGrid>
                <a:gridCol w="2551580">
                  <a:extLst>
                    <a:ext uri="{9D8B030D-6E8A-4147-A177-3AD203B41FA5}">
                      <a16:colId xmlns:a16="http://schemas.microsoft.com/office/drawing/2014/main" val="2550996533"/>
                    </a:ext>
                  </a:extLst>
                </a:gridCol>
                <a:gridCol w="2551580">
                  <a:extLst>
                    <a:ext uri="{9D8B030D-6E8A-4147-A177-3AD203B41FA5}">
                      <a16:colId xmlns:a16="http://schemas.microsoft.com/office/drawing/2014/main" val="3465495645"/>
                    </a:ext>
                  </a:extLst>
                </a:gridCol>
                <a:gridCol w="3091573">
                  <a:extLst>
                    <a:ext uri="{9D8B030D-6E8A-4147-A177-3AD203B41FA5}">
                      <a16:colId xmlns:a16="http://schemas.microsoft.com/office/drawing/2014/main" val="2905617471"/>
                    </a:ext>
                  </a:extLst>
                </a:gridCol>
                <a:gridCol w="2011586">
                  <a:extLst>
                    <a:ext uri="{9D8B030D-6E8A-4147-A177-3AD203B41FA5}">
                      <a16:colId xmlns:a16="http://schemas.microsoft.com/office/drawing/2014/main" val="1049554372"/>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Teclistamab</a:t>
                      </a:r>
                    </a:p>
                  </a:txBody>
                  <a:tcPr/>
                </a:tc>
                <a:tc>
                  <a:txBody>
                    <a:bodyPr/>
                    <a:lstStyle/>
                    <a:p>
                      <a:r>
                        <a:rPr lang="en-US" dirty="0">
                          <a:latin typeface="Arial" panose="020B0604020202020204" pitchFamily="34" charset="0"/>
                          <a:cs typeface="Arial" panose="020B0604020202020204" pitchFamily="34" charset="0"/>
                        </a:rPr>
                        <a:t>Elranatamab</a:t>
                      </a:r>
                    </a:p>
                  </a:txBody>
                  <a:tcPr/>
                </a:tc>
                <a:tc>
                  <a:txBody>
                    <a:bodyPr/>
                    <a:lstStyle/>
                    <a:p>
                      <a:r>
                        <a:rPr lang="en-US" dirty="0">
                          <a:latin typeface="Arial" panose="020B0604020202020204" pitchFamily="34" charset="0"/>
                          <a:cs typeface="Arial" panose="020B0604020202020204" pitchFamily="34" charset="0"/>
                        </a:rPr>
                        <a:t>Linvoseltamab</a:t>
                      </a:r>
                    </a:p>
                  </a:txBody>
                  <a:tcPr/>
                </a:tc>
                <a:extLst>
                  <a:ext uri="{0D108BD9-81ED-4DB2-BD59-A6C34878D82A}">
                    <a16:rowId xmlns:a16="http://schemas.microsoft.com/office/drawing/2014/main" val="1540620377"/>
                  </a:ext>
                </a:extLst>
              </a:tr>
              <a:tr h="370840">
                <a:tc>
                  <a:txBody>
                    <a:bodyPr/>
                    <a:lstStyle/>
                    <a:p>
                      <a:r>
                        <a:rPr lang="en-US" b="1" dirty="0">
                          <a:latin typeface="Arial" panose="020B0604020202020204" pitchFamily="34" charset="0"/>
                          <a:cs typeface="Arial" panose="020B0604020202020204" pitchFamily="34" charset="0"/>
                        </a:rPr>
                        <a:t>Step-up dosing (SUD) schedule</a:t>
                      </a:r>
                    </a:p>
                  </a:txBody>
                  <a:tcPr/>
                </a:tc>
                <a:tc>
                  <a:txBody>
                    <a:bodyPr/>
                    <a:lstStyle/>
                    <a:p>
                      <a:r>
                        <a:rPr lang="en-US" dirty="0">
                          <a:latin typeface="Arial" panose="020B0604020202020204" pitchFamily="34" charset="0"/>
                          <a:cs typeface="Arial" panose="020B0604020202020204" pitchFamily="34" charset="0"/>
                        </a:rPr>
                        <a:t>Day 1: 0.06 mg/kg</a:t>
                      </a:r>
                    </a:p>
                    <a:p>
                      <a:r>
                        <a:rPr lang="en-US" dirty="0">
                          <a:latin typeface="Arial" panose="020B0604020202020204" pitchFamily="34" charset="0"/>
                          <a:cs typeface="Arial" panose="020B0604020202020204" pitchFamily="34" charset="0"/>
                        </a:rPr>
                        <a:t>Day 4: 0.3 mg/kg</a:t>
                      </a:r>
                    </a:p>
                    <a:p>
                      <a:r>
                        <a:rPr lang="en-US" dirty="0">
                          <a:latin typeface="Arial" panose="020B0604020202020204" pitchFamily="34" charset="0"/>
                          <a:cs typeface="Arial" panose="020B0604020202020204" pitchFamily="34" charset="0"/>
                        </a:rPr>
                        <a:t>Day 7: 1.5 mg/kg</a:t>
                      </a:r>
                    </a:p>
                  </a:txBody>
                  <a:tcPr/>
                </a:tc>
                <a:tc>
                  <a:txBody>
                    <a:bodyPr/>
                    <a:lstStyle/>
                    <a:p>
                      <a:r>
                        <a:rPr lang="en-US" dirty="0">
                          <a:latin typeface="Arial" panose="020B0604020202020204" pitchFamily="34" charset="0"/>
                          <a:cs typeface="Arial" panose="020B0604020202020204" pitchFamily="34" charset="0"/>
                        </a:rPr>
                        <a:t>Day 1: 12 mg</a:t>
                      </a:r>
                    </a:p>
                    <a:p>
                      <a:r>
                        <a:rPr lang="en-US" dirty="0">
                          <a:latin typeface="Arial" panose="020B0604020202020204" pitchFamily="34" charset="0"/>
                          <a:cs typeface="Arial" panose="020B0604020202020204" pitchFamily="34" charset="0"/>
                        </a:rPr>
                        <a:t>Day 4: 32 mg</a:t>
                      </a:r>
                    </a:p>
                    <a:p>
                      <a:r>
                        <a:rPr lang="en-US" dirty="0">
                          <a:latin typeface="Arial" panose="020B0604020202020204" pitchFamily="34" charset="0"/>
                          <a:cs typeface="Arial" panose="020B0604020202020204" pitchFamily="34" charset="0"/>
                        </a:rPr>
                        <a:t>Day 8: 76 mg</a:t>
                      </a:r>
                    </a:p>
                  </a:txBody>
                  <a:tcPr/>
                </a:tc>
                <a:tc>
                  <a:txBody>
                    <a:bodyPr/>
                    <a:lstStyle/>
                    <a:p>
                      <a:r>
                        <a:rPr lang="en-US" dirty="0">
                          <a:latin typeface="Arial" panose="020B0604020202020204" pitchFamily="34" charset="0"/>
                          <a:cs typeface="Arial" panose="020B0604020202020204" pitchFamily="34" charset="0"/>
                        </a:rPr>
                        <a:t>Day 1: 5 mg</a:t>
                      </a:r>
                    </a:p>
                    <a:p>
                      <a:r>
                        <a:rPr lang="en-US" dirty="0">
                          <a:latin typeface="Arial" panose="020B0604020202020204" pitchFamily="34" charset="0"/>
                          <a:cs typeface="Arial" panose="020B0604020202020204" pitchFamily="34" charset="0"/>
                        </a:rPr>
                        <a:t>Day 8: 25 mg</a:t>
                      </a:r>
                    </a:p>
                    <a:p>
                      <a:r>
                        <a:rPr lang="en-US" dirty="0">
                          <a:latin typeface="Arial" panose="020B0604020202020204" pitchFamily="34" charset="0"/>
                          <a:cs typeface="Arial" panose="020B0604020202020204" pitchFamily="34" charset="0"/>
                        </a:rPr>
                        <a:t>Day 15: 200 mg</a:t>
                      </a:r>
                    </a:p>
                  </a:txBody>
                  <a:tcPr/>
                </a:tc>
                <a:extLst>
                  <a:ext uri="{0D108BD9-81ED-4DB2-BD59-A6C34878D82A}">
                    <a16:rowId xmlns:a16="http://schemas.microsoft.com/office/drawing/2014/main" val="1345941067"/>
                  </a:ext>
                </a:extLst>
              </a:tr>
              <a:tr h="370840">
                <a:tc>
                  <a:txBody>
                    <a:bodyPr/>
                    <a:lstStyle/>
                    <a:p>
                      <a:r>
                        <a:rPr lang="en-US" b="1" dirty="0">
                          <a:latin typeface="Arial" panose="020B0604020202020204" pitchFamily="34" charset="0"/>
                          <a:cs typeface="Arial" panose="020B0604020202020204" pitchFamily="34" charset="0"/>
                        </a:rPr>
                        <a:t>Recommended Hospitalization </a:t>
                      </a:r>
                    </a:p>
                  </a:txBody>
                  <a:tcPr/>
                </a:tc>
                <a:tc>
                  <a:txBody>
                    <a:bodyPr/>
                    <a:lstStyle/>
                    <a:p>
                      <a:r>
                        <a:rPr lang="en-US" dirty="0">
                          <a:latin typeface="Arial" panose="020B0604020202020204" pitchFamily="34" charset="0"/>
                          <a:cs typeface="Arial" panose="020B0604020202020204" pitchFamily="34" charset="0"/>
                        </a:rPr>
                        <a:t>48-hours after each SUD1, SUD2, SUD3</a:t>
                      </a:r>
                    </a:p>
                  </a:txBody>
                  <a:tcPr/>
                </a:tc>
                <a:tc>
                  <a:txBody>
                    <a:bodyPr/>
                    <a:lstStyle/>
                    <a:p>
                      <a:r>
                        <a:rPr lang="en-US" dirty="0">
                          <a:latin typeface="Arial" panose="020B0604020202020204" pitchFamily="34" charset="0"/>
                          <a:cs typeface="Arial" panose="020B0604020202020204" pitchFamily="34" charset="0"/>
                        </a:rPr>
                        <a:t>48 hours after SUD1</a:t>
                      </a:r>
                    </a:p>
                    <a:p>
                      <a:r>
                        <a:rPr lang="en-US" dirty="0">
                          <a:latin typeface="Arial" panose="020B0604020202020204" pitchFamily="34" charset="0"/>
                          <a:cs typeface="Arial" panose="020B0604020202020204" pitchFamily="34" charset="0"/>
                        </a:rPr>
                        <a:t>24 hours after SUD2 </a:t>
                      </a:r>
                    </a:p>
                  </a:txBody>
                  <a:tcPr/>
                </a:tc>
                <a:tc>
                  <a:txBody>
                    <a:bodyPr/>
                    <a:lstStyle/>
                    <a:p>
                      <a:r>
                        <a:rPr lang="en-US" dirty="0">
                          <a:latin typeface="Arial" panose="020B0604020202020204" pitchFamily="34" charset="0"/>
                          <a:cs typeface="Arial" panose="020B0604020202020204" pitchFamily="34" charset="0"/>
                        </a:rPr>
                        <a:t>24 hours after SUD1 and SUD2</a:t>
                      </a:r>
                    </a:p>
                  </a:txBody>
                  <a:tcPr/>
                </a:tc>
                <a:extLst>
                  <a:ext uri="{0D108BD9-81ED-4DB2-BD59-A6C34878D82A}">
                    <a16:rowId xmlns:a16="http://schemas.microsoft.com/office/drawing/2014/main" val="1614313765"/>
                  </a:ext>
                </a:extLst>
              </a:tr>
              <a:tr h="370840">
                <a:tc>
                  <a:txBody>
                    <a:bodyPr/>
                    <a:lstStyle/>
                    <a:p>
                      <a:r>
                        <a:rPr lang="en-US" b="1" dirty="0">
                          <a:latin typeface="Arial" panose="020B0604020202020204" pitchFamily="34" charset="0"/>
                          <a:cs typeface="Arial" panose="020B0604020202020204" pitchFamily="34" charset="0"/>
                        </a:rPr>
                        <a:t>Subsequent dosing</a:t>
                      </a:r>
                    </a:p>
                  </a:txBody>
                  <a:tcPr/>
                </a:tc>
                <a:tc>
                  <a:txBody>
                    <a:bodyPr/>
                    <a:lstStyle/>
                    <a:p>
                      <a:r>
                        <a:rPr lang="en-US" dirty="0">
                          <a:latin typeface="Arial" panose="020B0604020202020204" pitchFamily="34" charset="0"/>
                          <a:cs typeface="Arial" panose="020B0604020202020204" pitchFamily="34" charset="0"/>
                        </a:rPr>
                        <a:t>1.5 mg/kg one week after first treatment dose and weekly thereafter</a:t>
                      </a:r>
                    </a:p>
                  </a:txBody>
                  <a:tcPr/>
                </a:tc>
                <a:tc>
                  <a:txBody>
                    <a:bodyPr/>
                    <a:lstStyle/>
                    <a:p>
                      <a:r>
                        <a:rPr lang="en-US" dirty="0">
                          <a:latin typeface="Arial" panose="020B0604020202020204" pitchFamily="34" charset="0"/>
                          <a:cs typeface="Arial" panose="020B0604020202020204" pitchFamily="34" charset="0"/>
                        </a:rPr>
                        <a:t>76 mg one week after first treatment dose and weekly through week 24; week 25 and every 2 weeks through week 48, week 49 and every 4 weeks thereafter</a:t>
                      </a:r>
                    </a:p>
                  </a:txBody>
                  <a:tcPr/>
                </a:tc>
                <a:tc>
                  <a:txBody>
                    <a:bodyPr/>
                    <a:lstStyle/>
                    <a:p>
                      <a:r>
                        <a:rPr lang="en-US" dirty="0">
                          <a:latin typeface="Arial" panose="020B0604020202020204" pitchFamily="34" charset="0"/>
                          <a:cs typeface="Arial" panose="020B0604020202020204" pitchFamily="34" charset="0"/>
                        </a:rPr>
                        <a:t>200 mg one week after day 15 and once weekly from week 4 to 13 for 10 doses</a:t>
                      </a:r>
                    </a:p>
                  </a:txBody>
                  <a:tcPr/>
                </a:tc>
                <a:extLst>
                  <a:ext uri="{0D108BD9-81ED-4DB2-BD59-A6C34878D82A}">
                    <a16:rowId xmlns:a16="http://schemas.microsoft.com/office/drawing/2014/main" val="696116791"/>
                  </a:ext>
                </a:extLst>
              </a:tr>
            </a:tbl>
          </a:graphicData>
        </a:graphic>
      </p:graphicFrame>
      <p:sp>
        <p:nvSpPr>
          <p:cNvPr id="4" name="TextBox 3">
            <a:extLst>
              <a:ext uri="{FF2B5EF4-FFF2-40B4-BE49-F238E27FC236}">
                <a16:creationId xmlns:a16="http://schemas.microsoft.com/office/drawing/2014/main" id="{247F2047-A089-DB46-4EA0-7842FFBB8B80}"/>
              </a:ext>
            </a:extLst>
          </p:cNvPr>
          <p:cNvSpPr txBox="1"/>
          <p:nvPr/>
        </p:nvSpPr>
        <p:spPr>
          <a:xfrm>
            <a:off x="2263588" y="5096738"/>
            <a:ext cx="7664823" cy="107721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Hospitalization requirements can limit access to bispecifics!</a:t>
            </a:r>
          </a:p>
        </p:txBody>
      </p:sp>
      <p:sp>
        <p:nvSpPr>
          <p:cNvPr id="5" name="TextBox 4">
            <a:extLst>
              <a:ext uri="{FF2B5EF4-FFF2-40B4-BE49-F238E27FC236}">
                <a16:creationId xmlns:a16="http://schemas.microsoft.com/office/drawing/2014/main" id="{23973D9C-86DB-4AA7-4E1E-E16AEDD3C5B5}"/>
              </a:ext>
            </a:extLst>
          </p:cNvPr>
          <p:cNvSpPr txBox="1"/>
          <p:nvPr/>
        </p:nvSpPr>
        <p:spPr>
          <a:xfrm>
            <a:off x="0" y="6513766"/>
            <a:ext cx="42921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teclistamab US PI; elranatamab US PI; linvoseltamab US PI</a:t>
            </a:r>
          </a:p>
        </p:txBody>
      </p:sp>
    </p:spTree>
    <p:extLst>
      <p:ext uri="{BB962C8B-B14F-4D97-AF65-F5344CB8AC3E}">
        <p14:creationId xmlns:p14="http://schemas.microsoft.com/office/powerpoint/2010/main" val="35277177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5"/>
            <a:ext cx="10358967" cy="1323025"/>
          </a:xfrm>
        </p:spPr>
        <p:txBody>
          <a:bodyPr/>
          <a:lstStyle/>
          <a:p>
            <a:r>
              <a:rPr lang="en-US" dirty="0"/>
              <a:t>Contributing Clinical Investigators</a:t>
            </a:r>
          </a:p>
        </p:txBody>
      </p:sp>
      <p:sp>
        <p:nvSpPr>
          <p:cNvPr id="4" name="Text Box 7">
            <a:extLst>
              <a:ext uri="{FF2B5EF4-FFF2-40B4-BE49-F238E27FC236}">
                <a16:creationId xmlns:a16="http://schemas.microsoft.com/office/drawing/2014/main" id="{AB3727FD-F233-5F0E-C085-06F51C72E6FB}"/>
              </a:ext>
            </a:extLst>
          </p:cNvPr>
          <p:cNvSpPr txBox="1">
            <a:spLocks noChangeArrowheads="1"/>
          </p:cNvSpPr>
          <p:nvPr/>
        </p:nvSpPr>
        <p:spPr bwMode="auto">
          <a:xfrm>
            <a:off x="2143675" y="1460733"/>
            <a:ext cx="3077019" cy="1531803"/>
          </a:xfrm>
          <a:prstGeom prst="rect">
            <a:avLst/>
          </a:prstGeom>
          <a:noFill/>
          <a:ln w="9525">
            <a:noFill/>
            <a:miter lim="800000"/>
            <a:headEnd/>
            <a:tailEnd/>
          </a:ln>
        </p:spPr>
        <p:txBody>
          <a:bodyPr lIns="91440" tIns="0" rIns="0" bIns="0">
            <a:prstTxWarp prst="textNoShape">
              <a:avLst/>
            </a:prstTxWarp>
          </a:bodyPr>
          <a:lstStyle/>
          <a:p>
            <a:pPr lvl="0" defTabSz="914400" fontAlgn="auto">
              <a:spcBef>
                <a:spcPts val="0"/>
              </a:spcBef>
              <a:spcAft>
                <a:spcPts val="0"/>
              </a:spcAft>
              <a:defRPr/>
            </a:pPr>
            <a:r>
              <a:rPr lang="en-US" sz="1600" dirty="0">
                <a:solidFill>
                  <a:srgbClr val="000000"/>
                </a:solidFill>
                <a:latin typeface="Calibri"/>
                <a:cs typeface="+mn-cs"/>
              </a:rPr>
              <a:t>Rafael Fonseca, MD</a:t>
            </a:r>
          </a:p>
          <a:p>
            <a:pPr lvl="0" defTabSz="914400" fontAlgn="auto">
              <a:spcBef>
                <a:spcPts val="0"/>
              </a:spcBef>
              <a:spcAft>
                <a:spcPts val="0"/>
              </a:spcAft>
              <a:defRPr/>
            </a:pPr>
            <a:r>
              <a:rPr lang="en-US" sz="1600" b="0" dirty="0">
                <a:solidFill>
                  <a:srgbClr val="000000"/>
                </a:solidFill>
                <a:latin typeface="Calibri"/>
                <a:cs typeface="+mn-cs"/>
              </a:rPr>
              <a:t>Chief Innovation Officer</a:t>
            </a:r>
          </a:p>
          <a:p>
            <a:pPr lvl="0" defTabSz="914400" fontAlgn="auto">
              <a:spcBef>
                <a:spcPts val="0"/>
              </a:spcBef>
              <a:spcAft>
                <a:spcPts val="0"/>
              </a:spcAft>
              <a:defRPr/>
            </a:pPr>
            <a:r>
              <a:rPr lang="en-US" sz="1600" b="0" dirty="0">
                <a:solidFill>
                  <a:srgbClr val="000000"/>
                </a:solidFill>
                <a:latin typeface="Calibri"/>
                <a:cs typeface="+mn-cs"/>
              </a:rPr>
              <a:t>Getz Family Professor of Cancer</a:t>
            </a:r>
          </a:p>
          <a:p>
            <a:pPr lvl="0" defTabSz="914400" fontAlgn="auto">
              <a:spcBef>
                <a:spcPts val="0"/>
              </a:spcBef>
              <a:spcAft>
                <a:spcPts val="0"/>
              </a:spcAft>
              <a:defRPr/>
            </a:pPr>
            <a:r>
              <a:rPr lang="en-US" sz="1600" b="0" dirty="0">
                <a:solidFill>
                  <a:srgbClr val="000000"/>
                </a:solidFill>
                <a:latin typeface="Calibri"/>
                <a:cs typeface="+mn-cs"/>
              </a:rPr>
              <a:t>Distinguished Mayo Investigator</a:t>
            </a:r>
          </a:p>
          <a:p>
            <a:pPr lvl="0" defTabSz="914400" fontAlgn="auto">
              <a:spcBef>
                <a:spcPts val="0"/>
              </a:spcBef>
              <a:spcAft>
                <a:spcPts val="0"/>
              </a:spcAft>
              <a:defRPr/>
            </a:pPr>
            <a:r>
              <a:rPr lang="en-US" sz="1600" b="0" dirty="0">
                <a:solidFill>
                  <a:srgbClr val="000000"/>
                </a:solidFill>
                <a:latin typeface="Calibri"/>
                <a:cs typeface="+mn-cs"/>
              </a:rPr>
              <a:t>Mayo Clinic in Arizona</a:t>
            </a:r>
          </a:p>
          <a:p>
            <a:pPr lvl="0" defTabSz="914400" fontAlgn="auto">
              <a:spcBef>
                <a:spcPts val="0"/>
              </a:spcBef>
              <a:spcAft>
                <a:spcPts val="0"/>
              </a:spcAft>
              <a:defRPr/>
            </a:pPr>
            <a:r>
              <a:rPr lang="en-US" sz="1600" b="0" dirty="0">
                <a:solidFill>
                  <a:srgbClr val="000000"/>
                </a:solidFill>
                <a:latin typeface="Calibri"/>
                <a:cs typeface="+mn-cs"/>
              </a:rPr>
              <a:t>Phoenix, Arizona</a:t>
            </a: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18" name="Text Box 9">
            <a:extLst>
              <a:ext uri="{FF2B5EF4-FFF2-40B4-BE49-F238E27FC236}">
                <a16:creationId xmlns:a16="http://schemas.microsoft.com/office/drawing/2014/main" id="{6CC7824C-7F5A-DDD6-06E8-05BE400C9191}"/>
              </a:ext>
            </a:extLst>
          </p:cNvPr>
          <p:cNvSpPr txBox="1">
            <a:spLocks noChangeArrowheads="1"/>
          </p:cNvSpPr>
          <p:nvPr/>
        </p:nvSpPr>
        <p:spPr bwMode="auto">
          <a:xfrm>
            <a:off x="7273622" y="1460733"/>
            <a:ext cx="4516958" cy="1296144"/>
          </a:xfrm>
          <a:prstGeom prst="rect">
            <a:avLst/>
          </a:prstGeom>
          <a:noFill/>
          <a:ln w="9525">
            <a:noFill/>
            <a:miter lim="800000"/>
            <a:headEnd/>
            <a:tailEnd/>
          </a:ln>
        </p:spPr>
        <p:txBody>
          <a:bodyPr lIns="91440" tIns="0" rIns="0" bIns="0">
            <a:prstTxWarp prst="textNoShape">
              <a:avLst/>
            </a:prstTxWarp>
          </a:bodyPr>
          <a:lstStyle/>
          <a:p>
            <a:pPr lvl="0" defTabSz="914400" fontAlgn="auto">
              <a:spcBef>
                <a:spcPts val="0"/>
              </a:spcBef>
              <a:spcAft>
                <a:spcPts val="0"/>
              </a:spcAft>
              <a:defRPr/>
            </a:pPr>
            <a:r>
              <a:rPr lang="en-US" sz="1600" dirty="0">
                <a:solidFill>
                  <a:srgbClr val="000000"/>
                </a:solidFill>
                <a:latin typeface="Calibri"/>
                <a:cs typeface="+mn-cs"/>
              </a:rPr>
              <a:t>Joseph Mikhael, MD, MEd</a:t>
            </a:r>
          </a:p>
          <a:p>
            <a:pPr lvl="0" defTabSz="914400" fontAlgn="auto">
              <a:spcBef>
                <a:spcPts val="0"/>
              </a:spcBef>
              <a:spcAft>
                <a:spcPts val="0"/>
              </a:spcAft>
              <a:defRPr/>
            </a:pPr>
            <a:r>
              <a:rPr lang="en-US" sz="1600" b="0" dirty="0">
                <a:solidFill>
                  <a:srgbClr val="000000"/>
                </a:solidFill>
                <a:latin typeface="Calibri"/>
                <a:cs typeface="+mn-cs"/>
              </a:rPr>
              <a:t>Professor, Clinical Genomics and Therapeutics</a:t>
            </a:r>
          </a:p>
          <a:p>
            <a:pPr lvl="0" defTabSz="914400" fontAlgn="auto">
              <a:spcBef>
                <a:spcPts val="0"/>
              </a:spcBef>
              <a:spcAft>
                <a:spcPts val="0"/>
              </a:spcAft>
              <a:defRPr/>
            </a:pPr>
            <a:r>
              <a:rPr lang="en-US" sz="1600" b="0" dirty="0">
                <a:solidFill>
                  <a:srgbClr val="000000"/>
                </a:solidFill>
                <a:latin typeface="Calibri"/>
                <a:cs typeface="+mn-cs"/>
              </a:rPr>
              <a:t>Translational Genomics Research Institute (TGen)</a:t>
            </a:r>
          </a:p>
          <a:p>
            <a:pPr lvl="0" defTabSz="914400" fontAlgn="auto">
              <a:spcBef>
                <a:spcPts val="0"/>
              </a:spcBef>
              <a:spcAft>
                <a:spcPts val="0"/>
              </a:spcAft>
              <a:defRPr/>
            </a:pPr>
            <a:r>
              <a:rPr lang="en-US" sz="1600" b="0" dirty="0">
                <a:solidFill>
                  <a:srgbClr val="000000"/>
                </a:solidFill>
                <a:latin typeface="Calibri"/>
                <a:cs typeface="+mn-cs"/>
              </a:rPr>
              <a:t>City of Hope Cancer Center</a:t>
            </a:r>
          </a:p>
          <a:p>
            <a:pPr lvl="0" defTabSz="914400" fontAlgn="auto">
              <a:spcBef>
                <a:spcPts val="0"/>
              </a:spcBef>
              <a:spcAft>
                <a:spcPts val="0"/>
              </a:spcAft>
              <a:defRPr/>
            </a:pPr>
            <a:r>
              <a:rPr lang="en-US" sz="1600" b="0" dirty="0">
                <a:solidFill>
                  <a:srgbClr val="000000"/>
                </a:solidFill>
                <a:latin typeface="Calibri"/>
                <a:cs typeface="+mn-cs"/>
              </a:rPr>
              <a:t>Phoenix, Arizona</a:t>
            </a: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3" name="Picture 2">
            <a:extLst>
              <a:ext uri="{FF2B5EF4-FFF2-40B4-BE49-F238E27FC236}">
                <a16:creationId xmlns:a16="http://schemas.microsoft.com/office/drawing/2014/main" id="{610C6F8F-A54D-8436-AA7C-5A300776F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468" y="1460733"/>
            <a:ext cx="1261872" cy="1261872"/>
          </a:xfrm>
          <a:prstGeom prst="rect">
            <a:avLst/>
          </a:prstGeom>
        </p:spPr>
      </p:pic>
      <p:pic>
        <p:nvPicPr>
          <p:cNvPr id="6" name="Picture 5">
            <a:extLst>
              <a:ext uri="{FF2B5EF4-FFF2-40B4-BE49-F238E27FC236}">
                <a16:creationId xmlns:a16="http://schemas.microsoft.com/office/drawing/2014/main" id="{DDDAFC63-6AE7-3C70-5F0B-4BEA3A19C0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1984" y="1460733"/>
            <a:ext cx="1261872" cy="1261872"/>
          </a:xfrm>
          <a:prstGeom prst="rect">
            <a:avLst/>
          </a:prstGeom>
        </p:spPr>
      </p:pic>
    </p:spTree>
    <p:custDataLst>
      <p:tags r:id="rId1"/>
    </p:custDataLst>
    <p:extLst>
      <p:ext uri="{BB962C8B-B14F-4D97-AF65-F5344CB8AC3E}">
        <p14:creationId xmlns:p14="http://schemas.microsoft.com/office/powerpoint/2010/main" val="8521467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4">
            <a:extLst>
              <a:ext uri="{FF2B5EF4-FFF2-40B4-BE49-F238E27FC236}">
                <a16:creationId xmlns:a16="http://schemas.microsoft.com/office/drawing/2014/main" id="{94567485-BDF5-E4FD-E57F-314954EC9730}"/>
              </a:ext>
            </a:extLst>
          </p:cNvPr>
          <p:cNvSpPr>
            <a:spLocks noGrp="1" noChangeArrowheads="1"/>
          </p:cNvSpPr>
          <p:nvPr>
            <p:ph type="title"/>
          </p:nvPr>
        </p:nvSpPr>
        <p:spPr>
          <a:xfrm>
            <a:off x="114300" y="112713"/>
            <a:ext cx="11963400" cy="1325562"/>
          </a:xfrm>
        </p:spPr>
        <p:txBody>
          <a:bodyPr/>
          <a:lstStyle/>
          <a:p>
            <a:r>
              <a:rPr lang="en-US" altLang="en-US" sz="3600" b="1">
                <a:solidFill>
                  <a:srgbClr val="C00000"/>
                </a:solidFill>
                <a:latin typeface="Arial" panose="020B0604020202020204" pitchFamily="34" charset="0"/>
                <a:cs typeface="Arial" panose="020B0604020202020204" pitchFamily="34" charset="0"/>
              </a:rPr>
              <a:t>Tocilizumab Prophylaxis with </a:t>
            </a:r>
            <a:br>
              <a:rPr lang="en-US" altLang="en-US" sz="3600" b="1">
                <a:solidFill>
                  <a:srgbClr val="C00000"/>
                </a:solidFill>
                <a:latin typeface="Arial" panose="020B0604020202020204" pitchFamily="34" charset="0"/>
                <a:cs typeface="Arial" panose="020B0604020202020204" pitchFamily="34" charset="0"/>
              </a:rPr>
            </a:br>
            <a:r>
              <a:rPr lang="en-US" altLang="en-US" sz="3600" b="1">
                <a:solidFill>
                  <a:srgbClr val="C00000"/>
                </a:solidFill>
                <a:latin typeface="Arial" panose="020B0604020202020204" pitchFamily="34" charset="0"/>
                <a:cs typeface="Arial" panose="020B0604020202020204" pitchFamily="34" charset="0"/>
              </a:rPr>
              <a:t>Bispecific Step-up Dosing</a:t>
            </a:r>
          </a:p>
        </p:txBody>
      </p:sp>
      <p:pic>
        <p:nvPicPr>
          <p:cNvPr id="75778" name="Picture 1">
            <a:extLst>
              <a:ext uri="{FF2B5EF4-FFF2-40B4-BE49-F238E27FC236}">
                <a16:creationId xmlns:a16="http://schemas.microsoft.com/office/drawing/2014/main" id="{09BFD34B-7E24-9BE2-5443-DA5D8A185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1309688"/>
            <a:ext cx="82772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4484476-3980-7051-9467-0189B587FF45}"/>
              </a:ext>
            </a:extLst>
          </p:cNvPr>
          <p:cNvSpPr txBox="1"/>
          <p:nvPr/>
        </p:nvSpPr>
        <p:spPr>
          <a:xfrm>
            <a:off x="2854325" y="5722938"/>
            <a:ext cx="7380288" cy="431800"/>
          </a:xfrm>
          <a:prstGeom prst="rect">
            <a:avLst/>
          </a:prstGeom>
          <a:solidFill>
            <a:schemeClr val="accent2">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ptos Display" panose="02110004020202020204"/>
                <a:ea typeface="+mn-ea"/>
                <a:cs typeface="+mn-cs"/>
              </a:rPr>
              <a:t>Prophylactic tocilizumab significantly reduces rates of CRS</a:t>
            </a:r>
          </a:p>
        </p:txBody>
      </p:sp>
      <p:sp>
        <p:nvSpPr>
          <p:cNvPr id="75780" name="TextBox 4">
            <a:extLst>
              <a:ext uri="{FF2B5EF4-FFF2-40B4-BE49-F238E27FC236}">
                <a16:creationId xmlns:a16="http://schemas.microsoft.com/office/drawing/2014/main" id="{B21D6EC4-67F8-D526-A564-607BB0C9FF3F}"/>
              </a:ext>
            </a:extLst>
          </p:cNvPr>
          <p:cNvSpPr txBox="1">
            <a:spLocks noChangeArrowheads="1"/>
          </p:cNvSpPr>
          <p:nvPr/>
        </p:nvSpPr>
        <p:spPr bwMode="auto">
          <a:xfrm>
            <a:off x="60325" y="6572250"/>
            <a:ext cx="6035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Kowalski A</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et al., </a:t>
            </a: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ASH 2024</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Abstract 932;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Kowalski A et al, </a:t>
            </a: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Blood Advances</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2025</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Open Sans" panose="020B0606030504020204" pitchFamily="34" charset="0"/>
            </a:endParaRPr>
          </a:p>
        </p:txBody>
      </p:sp>
      <p:sp>
        <p:nvSpPr>
          <p:cNvPr id="8" name="TextBox 7">
            <a:extLst>
              <a:ext uri="{FF2B5EF4-FFF2-40B4-BE49-F238E27FC236}">
                <a16:creationId xmlns:a16="http://schemas.microsoft.com/office/drawing/2014/main" id="{413B8B91-A691-9440-47A3-A949C8108C14}"/>
              </a:ext>
            </a:extLst>
          </p:cNvPr>
          <p:cNvSpPr txBox="1">
            <a:spLocks noChangeArrowheads="1"/>
          </p:cNvSpPr>
          <p:nvPr/>
        </p:nvSpPr>
        <p:spPr bwMode="auto">
          <a:xfrm>
            <a:off x="1957388" y="2789238"/>
            <a:ext cx="8029575"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2025: Prophylactic tocilizumab now listed on NCCN guidelines as consideration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prior to first dose of bispecific antibody</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a:extLst>
              <a:ext uri="{FF2B5EF4-FFF2-40B4-BE49-F238E27FC236}">
                <a16:creationId xmlns:a16="http://schemas.microsoft.com/office/drawing/2014/main" id="{4316F66E-EBB1-7287-80E7-F5865F966A86}"/>
              </a:ext>
            </a:extLst>
          </p:cNvPr>
          <p:cNvSpPr>
            <a:spLocks noGrp="1" noChangeArrowheads="1"/>
          </p:cNvSpPr>
          <p:nvPr>
            <p:ph type="title"/>
          </p:nvPr>
        </p:nvSpPr>
        <p:spPr>
          <a:xfrm>
            <a:off x="209550" y="125412"/>
            <a:ext cx="11982450" cy="1106488"/>
          </a:xfrm>
        </p:spPr>
        <p:txBody>
          <a:bodyPr/>
          <a:lstStyle/>
          <a:p>
            <a:r>
              <a:rPr lang="en-US" altLang="en-US" sz="3200" b="1" dirty="0">
                <a:solidFill>
                  <a:srgbClr val="C00000"/>
                </a:solidFill>
              </a:rPr>
              <a:t>BISPECIFIC OUTPATIENT STEP-UP DOSING WITH PROPHYLACTIC DEXAMETHASONE: </a:t>
            </a:r>
            <a:br>
              <a:rPr lang="en-US" altLang="en-US" sz="3200" b="1" dirty="0">
                <a:solidFill>
                  <a:srgbClr val="C00000"/>
                </a:solidFill>
              </a:rPr>
            </a:br>
            <a:r>
              <a:rPr lang="en-US" altLang="en-US" sz="3200" b="1" dirty="0">
                <a:solidFill>
                  <a:srgbClr val="C00000"/>
                </a:solidFill>
              </a:rPr>
              <a:t>THE BOSS PROGRAM EXPERIENCE at MGH</a:t>
            </a:r>
          </a:p>
        </p:txBody>
      </p:sp>
      <p:pic>
        <p:nvPicPr>
          <p:cNvPr id="76802" name="Picture 5" descr="A flowchart of a patient&#10;&#10;AI-generated content may be incorrect.">
            <a:extLst>
              <a:ext uri="{FF2B5EF4-FFF2-40B4-BE49-F238E27FC236}">
                <a16:creationId xmlns:a16="http://schemas.microsoft.com/office/drawing/2014/main" id="{3B8B6F45-0042-AA62-BFCB-F19914536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44638"/>
            <a:ext cx="10512425"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1">
            <a:extLst>
              <a:ext uri="{FF2B5EF4-FFF2-40B4-BE49-F238E27FC236}">
                <a16:creationId xmlns:a16="http://schemas.microsoft.com/office/drawing/2014/main" id="{0F09E71C-D810-31F6-F1C6-D46922B1F4FC}"/>
              </a:ext>
            </a:extLst>
          </p:cNvPr>
          <p:cNvSpPr txBox="1">
            <a:spLocks noChangeArrowheads="1"/>
          </p:cNvSpPr>
          <p:nvPr/>
        </p:nvSpPr>
        <p:spPr bwMode="auto">
          <a:xfrm>
            <a:off x="8672513" y="6488113"/>
            <a:ext cx="306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Cirstea et al IMS 2025</a:t>
            </a:r>
          </a:p>
        </p:txBody>
      </p:sp>
      <p:sp>
        <p:nvSpPr>
          <p:cNvPr id="2" name="TextBox 1">
            <a:extLst>
              <a:ext uri="{FF2B5EF4-FFF2-40B4-BE49-F238E27FC236}">
                <a16:creationId xmlns:a16="http://schemas.microsoft.com/office/drawing/2014/main" id="{17FE6763-F258-D24D-4D9D-255BEEF98D8D}"/>
              </a:ext>
            </a:extLst>
          </p:cNvPr>
          <p:cNvSpPr txBox="1"/>
          <p:nvPr/>
        </p:nvSpPr>
        <p:spPr>
          <a:xfrm>
            <a:off x="3550025" y="6488113"/>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D08F6542-72A0-F993-0564-AA98FF246C29}"/>
              </a:ext>
            </a:extLst>
          </p:cNvPr>
          <p:cNvSpPr>
            <a:spLocks noGrp="1" noChangeArrowheads="1"/>
          </p:cNvSpPr>
          <p:nvPr>
            <p:ph type="title"/>
          </p:nvPr>
        </p:nvSpPr>
        <p:spPr>
          <a:xfrm>
            <a:off x="0" y="0"/>
            <a:ext cx="12192000" cy="1143000"/>
          </a:xfrm>
        </p:spPr>
        <p:txBody>
          <a:bodyPr/>
          <a:lstStyle/>
          <a:p>
            <a:r>
              <a:rPr lang="en-US" altLang="en-US" sz="3600" b="1">
                <a:solidFill>
                  <a:srgbClr val="C00000"/>
                </a:solidFill>
              </a:rPr>
              <a:t>Toxicities and Management Among BOSS and iSUD Cohorts  </a:t>
            </a:r>
          </a:p>
        </p:txBody>
      </p:sp>
      <p:pic>
        <p:nvPicPr>
          <p:cNvPr id="77826" name="Picture 2">
            <a:extLst>
              <a:ext uri="{FF2B5EF4-FFF2-40B4-BE49-F238E27FC236}">
                <a16:creationId xmlns:a16="http://schemas.microsoft.com/office/drawing/2014/main" id="{6195F6AC-131F-E6CF-B7C6-CF1A2A0BF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255"/>
          <a:stretch>
            <a:fillRect/>
          </a:stretch>
        </p:blipFill>
        <p:spPr bwMode="auto">
          <a:xfrm>
            <a:off x="1906588" y="977900"/>
            <a:ext cx="82042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a:extLst>
              <a:ext uri="{FF2B5EF4-FFF2-40B4-BE49-F238E27FC236}">
                <a16:creationId xmlns:a16="http://schemas.microsoft.com/office/drawing/2014/main" id="{59A20C7E-CB5F-47FA-1E7A-A695D494AD96}"/>
              </a:ext>
            </a:extLst>
          </p:cNvPr>
          <p:cNvSpPr txBox="1">
            <a:spLocks noChangeArrowheads="1"/>
          </p:cNvSpPr>
          <p:nvPr/>
        </p:nvSpPr>
        <p:spPr bwMode="auto">
          <a:xfrm>
            <a:off x="1906588" y="5880100"/>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Figure 1: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Grouped column chart illustrating percentage of patients experiencing CRS, ICANS, recurrent events, requiring admission or treatment with tocilizumab or dexamethasone across BOSS (n=15) and </a:t>
            </a: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iSUD</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(n=97) cohorts</a:t>
            </a:r>
          </a:p>
        </p:txBody>
      </p:sp>
      <p:sp>
        <p:nvSpPr>
          <p:cNvPr id="2" name="TextBox 1">
            <a:extLst>
              <a:ext uri="{FF2B5EF4-FFF2-40B4-BE49-F238E27FC236}">
                <a16:creationId xmlns:a16="http://schemas.microsoft.com/office/drawing/2014/main" id="{F2705048-006B-6826-FCF5-E96261D4DA28}"/>
              </a:ext>
            </a:extLst>
          </p:cNvPr>
          <p:cNvSpPr txBox="1"/>
          <p:nvPr/>
        </p:nvSpPr>
        <p:spPr>
          <a:xfrm>
            <a:off x="7817223" y="6476128"/>
            <a:ext cx="4206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a:extLst>
              <a:ext uri="{FF2B5EF4-FFF2-40B4-BE49-F238E27FC236}">
                <a16:creationId xmlns:a16="http://schemas.microsoft.com/office/drawing/2014/main" id="{E116A36B-8DFC-BED2-282D-1A6461CAE65B}"/>
              </a:ext>
            </a:extLst>
          </p:cNvPr>
          <p:cNvGraphicFramePr>
            <a:graphicFrameLocks/>
          </p:cNvGraphicFramePr>
          <p:nvPr/>
        </p:nvGraphicFramePr>
        <p:xfrm>
          <a:off x="6175375" y="1752600"/>
          <a:ext cx="5765800" cy="4391025"/>
        </p:xfrm>
        <a:graphic>
          <a:graphicData uri="http://schemas.openxmlformats.org/presentationml/2006/ole">
            <mc:AlternateContent xmlns:mc="http://schemas.openxmlformats.org/markup-compatibility/2006">
              <mc:Choice xmlns:v="urn:schemas-microsoft-com:vml" Requires="v">
                <p:oleObj name="Chart" r:id="rId3" imgW="19202400" imgH="11010900" progId="Excel.Chart.8">
                  <p:embed followColorScheme="full"/>
                </p:oleObj>
              </mc:Choice>
              <mc:Fallback>
                <p:oleObj name="Chart" r:id="rId3" imgW="19202400" imgH="11010900" progId="Excel.Chart.8">
                  <p:embed followColorScheme="full"/>
                  <p:pic>
                    <p:nvPicPr>
                      <p:cNvPr id="6" name="Content Placeholder 7">
                        <a:extLst>
                          <a:ext uri="{FF2B5EF4-FFF2-40B4-BE49-F238E27FC236}">
                            <a16:creationId xmlns:a16="http://schemas.microsoft.com/office/drawing/2014/main" id="{E116A36B-8DFC-BED2-282D-1A6461CAE65B}"/>
                          </a:ext>
                        </a:extLst>
                      </p:cNvPr>
                      <p:cNvPicPr>
                        <a:picLocks noChangeArrowheads="1"/>
                      </p:cNvPicPr>
                      <p:nvPr/>
                    </p:nvPicPr>
                    <p:blipFill>
                      <a:blip r:embed="rId4"/>
                      <a:srcRect/>
                      <a:stretch>
                        <a:fillRect/>
                      </a:stretch>
                    </p:blipFill>
                    <p:spPr bwMode="auto">
                      <a:xfrm>
                        <a:off x="6175375" y="1752600"/>
                        <a:ext cx="5765800" cy="4391025"/>
                      </a:xfrm>
                      <a:prstGeom prst="rect">
                        <a:avLst/>
                      </a:prstGeom>
                      <a:noFill/>
                    </p:spPr>
                  </p:pic>
                </p:oleObj>
              </mc:Fallback>
            </mc:AlternateContent>
          </a:graphicData>
        </a:graphic>
      </p:graphicFrame>
      <p:graphicFrame>
        <p:nvGraphicFramePr>
          <p:cNvPr id="5" name="Content Placeholder 7">
            <a:extLst>
              <a:ext uri="{FF2B5EF4-FFF2-40B4-BE49-F238E27FC236}">
                <a16:creationId xmlns:a16="http://schemas.microsoft.com/office/drawing/2014/main" id="{D890F553-8C23-C670-52D5-DBCDE29BC4CE}"/>
              </a:ext>
            </a:extLst>
          </p:cNvPr>
          <p:cNvGraphicFramePr>
            <a:graphicFrameLocks/>
          </p:cNvGraphicFramePr>
          <p:nvPr/>
        </p:nvGraphicFramePr>
        <p:xfrm>
          <a:off x="250825" y="1768475"/>
          <a:ext cx="5932488" cy="4375150"/>
        </p:xfrm>
        <a:graphic>
          <a:graphicData uri="http://schemas.openxmlformats.org/presentationml/2006/ole">
            <mc:AlternateContent xmlns:mc="http://schemas.openxmlformats.org/markup-compatibility/2006">
              <mc:Choice xmlns:v="urn:schemas-microsoft-com:vml" Requires="v">
                <p:oleObj name="Chart" r:id="rId5" imgW="19202400" imgH="11010900" progId="Excel.Chart.8">
                  <p:embed followColorScheme="full"/>
                </p:oleObj>
              </mc:Choice>
              <mc:Fallback>
                <p:oleObj name="Chart" r:id="rId5" imgW="19202400" imgH="11010900" progId="Excel.Chart.8">
                  <p:embed followColorScheme="full"/>
                  <p:pic>
                    <p:nvPicPr>
                      <p:cNvPr id="5" name="Content Placeholder 7">
                        <a:extLst>
                          <a:ext uri="{FF2B5EF4-FFF2-40B4-BE49-F238E27FC236}">
                            <a16:creationId xmlns:a16="http://schemas.microsoft.com/office/drawing/2014/main" id="{D890F553-8C23-C670-52D5-DBCDE29BC4CE}"/>
                          </a:ext>
                        </a:extLst>
                      </p:cNvPr>
                      <p:cNvPicPr>
                        <a:picLocks noChangeArrowheads="1"/>
                      </p:cNvPicPr>
                      <p:nvPr/>
                    </p:nvPicPr>
                    <p:blipFill>
                      <a:blip r:embed="rId6"/>
                      <a:srcRect/>
                      <a:stretch>
                        <a:fillRect/>
                      </a:stretch>
                    </p:blipFill>
                    <p:spPr bwMode="auto">
                      <a:xfrm>
                        <a:off x="250825" y="1768475"/>
                        <a:ext cx="5932488" cy="437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itle 8">
            <a:extLst>
              <a:ext uri="{FF2B5EF4-FFF2-40B4-BE49-F238E27FC236}">
                <a16:creationId xmlns:a16="http://schemas.microsoft.com/office/drawing/2014/main" id="{9D53CDF8-93B4-089C-217E-0746936E4940}"/>
              </a:ext>
            </a:extLst>
          </p:cNvPr>
          <p:cNvSpPr>
            <a:spLocks noGrp="1"/>
          </p:cNvSpPr>
          <p:nvPr>
            <p:ph type="title"/>
          </p:nvPr>
        </p:nvSpPr>
        <p:spPr>
          <a:xfrm>
            <a:off x="838200" y="87313"/>
            <a:ext cx="10515600" cy="1325562"/>
          </a:xfrm>
        </p:spPr>
        <p:txBody>
          <a:bodyPr rtlCol="0">
            <a:normAutofit/>
          </a:bodyPr>
          <a:lstStyle/>
          <a:p>
            <a:pPr fontAlgn="auto">
              <a:spcAft>
                <a:spcPts val="0"/>
              </a:spcAft>
              <a:defRPr/>
            </a:pPr>
            <a:r>
              <a:rPr lang="en-US" b="1" dirty="0">
                <a:solidFill>
                  <a:srgbClr val="C00000"/>
                </a:solidFill>
              </a:rPr>
              <a:t>Outcomes With Bispecific Antibodies </a:t>
            </a:r>
            <a:br>
              <a:rPr lang="en-US" b="1" dirty="0">
                <a:solidFill>
                  <a:srgbClr val="C00000"/>
                </a:solidFill>
              </a:rPr>
            </a:br>
            <a:r>
              <a:rPr lang="en-US" b="1" dirty="0">
                <a:solidFill>
                  <a:srgbClr val="C00000"/>
                </a:solidFill>
              </a:rPr>
              <a:t>After Prior BCMA-Directed Therapy</a:t>
            </a:r>
          </a:p>
        </p:txBody>
      </p:sp>
      <p:sp>
        <p:nvSpPr>
          <p:cNvPr id="81922" name="Text Placeholder 5">
            <a:extLst>
              <a:ext uri="{FF2B5EF4-FFF2-40B4-BE49-F238E27FC236}">
                <a16:creationId xmlns:a16="http://schemas.microsoft.com/office/drawing/2014/main" id="{9BE932A2-7C9A-B758-8733-66F23CCE85DF}"/>
              </a:ext>
            </a:extLst>
          </p:cNvPr>
          <p:cNvSpPr>
            <a:spLocks noGrp="1" noChangeArrowheads="1"/>
          </p:cNvSpPr>
          <p:nvPr>
            <p:ph type="body" sz="quarter" idx="4294967295"/>
          </p:nvPr>
        </p:nvSpPr>
        <p:spPr>
          <a:xfrm>
            <a:off x="2474259" y="6249987"/>
            <a:ext cx="5602288" cy="520700"/>
          </a:xfrm>
        </p:spPr>
        <p:txBody>
          <a:bodyPr/>
          <a:lstStyle/>
          <a:p>
            <a:pPr marL="0" indent="0">
              <a:buFont typeface="Arial" panose="020B0604020202020204" pitchFamily="34" charset="0"/>
              <a:buNone/>
            </a:pPr>
            <a:r>
              <a:rPr lang="en-US" altLang="en-US" sz="1200" dirty="0">
                <a:cs typeface="Calibri" panose="020F0502020204030204" pitchFamily="34" charset="0"/>
              </a:rPr>
              <a:t>Moreau. NEJM</a:t>
            </a:r>
            <a:r>
              <a:rPr lang="en-US" altLang="en-US" sz="1200" i="1" dirty="0">
                <a:cs typeface="Calibri" panose="020F0502020204030204" pitchFamily="34" charset="0"/>
              </a:rPr>
              <a:t>. </a:t>
            </a:r>
            <a:r>
              <a:rPr lang="en-US" altLang="en-US" sz="1200" dirty="0">
                <a:cs typeface="Calibri" panose="020F0502020204030204" pitchFamily="34" charset="0"/>
              </a:rPr>
              <a:t>2022;387:495. Dima. ASH 2023. </a:t>
            </a:r>
            <a:r>
              <a:rPr lang="en-US" altLang="en-US" sz="1200" dirty="0" err="1">
                <a:cs typeface="Calibri" panose="020F0502020204030204" pitchFamily="34" charset="0"/>
              </a:rPr>
              <a:t>Abstr</a:t>
            </a:r>
            <a:r>
              <a:rPr lang="en-US" altLang="en-US" sz="1200" dirty="0">
                <a:cs typeface="Calibri" panose="020F0502020204030204" pitchFamily="34" charset="0"/>
              </a:rPr>
              <a:t> 91. </a:t>
            </a:r>
            <a:br>
              <a:rPr lang="en-US" altLang="en-US" sz="1200" dirty="0">
                <a:cs typeface="Calibri" panose="020F0502020204030204" pitchFamily="34" charset="0"/>
              </a:rPr>
            </a:br>
            <a:r>
              <a:rPr lang="da-DK" altLang="en-US" sz="1200" dirty="0">
                <a:cs typeface="Calibri" panose="020F0502020204030204" pitchFamily="34" charset="0"/>
              </a:rPr>
              <a:t>Lesokhin. Nat Med. 2023;29;2259-2267</a:t>
            </a:r>
            <a:r>
              <a:rPr lang="en-US" altLang="en-US" sz="1200" dirty="0">
                <a:cs typeface="Calibri" panose="020F0502020204030204" pitchFamily="34" charset="0"/>
              </a:rPr>
              <a:t>. </a:t>
            </a:r>
            <a:r>
              <a:rPr lang="en-US" altLang="en-US" sz="1200" dirty="0" err="1">
                <a:cs typeface="Calibri" panose="020F0502020204030204" pitchFamily="34" charset="0"/>
              </a:rPr>
              <a:t>Nooka</a:t>
            </a:r>
            <a:r>
              <a:rPr lang="en-US" altLang="en-US" sz="1200" dirty="0">
                <a:cs typeface="Calibri" panose="020F0502020204030204" pitchFamily="34" charset="0"/>
              </a:rPr>
              <a:t>. ASCO 2023. </a:t>
            </a:r>
            <a:r>
              <a:rPr lang="en-US" altLang="en-US" sz="1200" dirty="0" err="1">
                <a:cs typeface="Calibri" panose="020F0502020204030204" pitchFamily="34" charset="0"/>
              </a:rPr>
              <a:t>Abstr</a:t>
            </a:r>
            <a:r>
              <a:rPr lang="en-US" altLang="en-US" sz="1200" dirty="0">
                <a:cs typeface="Calibri" panose="020F0502020204030204" pitchFamily="34" charset="0"/>
              </a:rPr>
              <a:t> 8008</a:t>
            </a:r>
            <a:r>
              <a:rPr lang="en-US" altLang="en-US" sz="1200" dirty="0">
                <a:solidFill>
                  <a:schemeClr val="bg2"/>
                </a:solidFill>
                <a:cs typeface="Calibri" panose="020F0502020204030204" pitchFamily="34" charset="0"/>
              </a:rPr>
              <a:t>.</a:t>
            </a:r>
          </a:p>
        </p:txBody>
      </p:sp>
      <p:sp>
        <p:nvSpPr>
          <p:cNvPr id="81923" name="Title 3">
            <a:extLst>
              <a:ext uri="{FF2B5EF4-FFF2-40B4-BE49-F238E27FC236}">
                <a16:creationId xmlns:a16="http://schemas.microsoft.com/office/drawing/2014/main" id="{7475F93D-F052-69D3-0A0B-B4355C4CED0C}"/>
              </a:ext>
            </a:extLst>
          </p:cNvPr>
          <p:cNvSpPr txBox="1">
            <a:spLocks noChangeArrowheads="1"/>
          </p:cNvSpPr>
          <p:nvPr/>
        </p:nvSpPr>
        <p:spPr bwMode="auto">
          <a:xfrm>
            <a:off x="0" y="14288"/>
            <a:ext cx="121920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altLang="en-US" sz="2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1925" name="TextBox 5">
            <a:extLst>
              <a:ext uri="{FF2B5EF4-FFF2-40B4-BE49-F238E27FC236}">
                <a16:creationId xmlns:a16="http://schemas.microsoft.com/office/drawing/2014/main" id="{8D90F6F0-BEBD-C6DD-5010-E81A59B8C81C}"/>
              </a:ext>
            </a:extLst>
          </p:cNvPr>
          <p:cNvSpPr txBox="1">
            <a:spLocks noChangeArrowheads="1"/>
          </p:cNvSpPr>
          <p:nvPr/>
        </p:nvSpPr>
        <p:spPr bwMode="auto">
          <a:xfrm>
            <a:off x="6105525" y="5821363"/>
            <a:ext cx="1139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mDoR</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mo</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81927" name="TextBox 17">
            <a:extLst>
              <a:ext uri="{FF2B5EF4-FFF2-40B4-BE49-F238E27FC236}">
                <a16:creationId xmlns:a16="http://schemas.microsoft.com/office/drawing/2014/main" id="{98116D81-D818-8A0C-C93F-91B1F86F77F7}"/>
              </a:ext>
            </a:extLst>
          </p:cNvPr>
          <p:cNvSpPr txBox="1">
            <a:spLocks noChangeArrowheads="1"/>
          </p:cNvSpPr>
          <p:nvPr/>
        </p:nvSpPr>
        <p:spPr bwMode="auto">
          <a:xfrm>
            <a:off x="7245350" y="5816600"/>
            <a:ext cx="549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NR</a:t>
            </a:r>
          </a:p>
        </p:txBody>
      </p:sp>
      <p:sp>
        <p:nvSpPr>
          <p:cNvPr id="81928" name="TextBox 18">
            <a:extLst>
              <a:ext uri="{FF2B5EF4-FFF2-40B4-BE49-F238E27FC236}">
                <a16:creationId xmlns:a16="http://schemas.microsoft.com/office/drawing/2014/main" id="{8C8D5A13-A25D-06D2-08FB-2677AB554892}"/>
              </a:ext>
            </a:extLst>
          </p:cNvPr>
          <p:cNvSpPr txBox="1">
            <a:spLocks noChangeArrowheads="1"/>
          </p:cNvSpPr>
          <p:nvPr/>
        </p:nvSpPr>
        <p:spPr bwMode="auto">
          <a:xfrm>
            <a:off x="9450388" y="5821363"/>
            <a:ext cx="549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13.6</a:t>
            </a:r>
          </a:p>
        </p:txBody>
      </p:sp>
      <p:sp>
        <p:nvSpPr>
          <p:cNvPr id="81929" name="TextBox 19">
            <a:extLst>
              <a:ext uri="{FF2B5EF4-FFF2-40B4-BE49-F238E27FC236}">
                <a16:creationId xmlns:a16="http://schemas.microsoft.com/office/drawing/2014/main" id="{8BCB21CA-037D-55B5-E187-5231ECFFB01C}"/>
              </a:ext>
            </a:extLst>
          </p:cNvPr>
          <p:cNvSpPr txBox="1">
            <a:spLocks noChangeArrowheads="1"/>
          </p:cNvSpPr>
          <p:nvPr/>
        </p:nvSpPr>
        <p:spPr bwMode="auto">
          <a:xfrm>
            <a:off x="8405813" y="5816600"/>
            <a:ext cx="549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17.1</a:t>
            </a:r>
          </a:p>
        </p:txBody>
      </p:sp>
      <p:sp>
        <p:nvSpPr>
          <p:cNvPr id="81930" name="TextBox 20">
            <a:extLst>
              <a:ext uri="{FF2B5EF4-FFF2-40B4-BE49-F238E27FC236}">
                <a16:creationId xmlns:a16="http://schemas.microsoft.com/office/drawing/2014/main" id="{E2834FBF-4696-4FB2-0C8C-B9E23056093B}"/>
              </a:ext>
            </a:extLst>
          </p:cNvPr>
          <p:cNvSpPr txBox="1">
            <a:spLocks noChangeArrowheads="1"/>
          </p:cNvSpPr>
          <p:nvPr/>
        </p:nvSpPr>
        <p:spPr bwMode="auto">
          <a:xfrm>
            <a:off x="10737850" y="5821363"/>
            <a:ext cx="549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NE</a:t>
            </a:r>
          </a:p>
        </p:txBody>
      </p:sp>
      <p:grpSp>
        <p:nvGrpSpPr>
          <p:cNvPr id="17" name="Group 16">
            <a:extLst>
              <a:ext uri="{FF2B5EF4-FFF2-40B4-BE49-F238E27FC236}">
                <a16:creationId xmlns:a16="http://schemas.microsoft.com/office/drawing/2014/main" id="{0185FD6B-A91C-191E-1725-F3D377A77AE4}"/>
              </a:ext>
            </a:extLst>
          </p:cNvPr>
          <p:cNvGrpSpPr/>
          <p:nvPr/>
        </p:nvGrpSpPr>
        <p:grpSpPr>
          <a:xfrm>
            <a:off x="380369" y="1803260"/>
            <a:ext cx="458779" cy="3548636"/>
            <a:chOff x="380369" y="1803260"/>
            <a:chExt cx="458779" cy="3548636"/>
          </a:xfrm>
          <a:noFill/>
        </p:grpSpPr>
        <p:sp>
          <p:nvSpPr>
            <p:cNvPr id="3" name="TextBox 2">
              <a:extLst>
                <a:ext uri="{FF2B5EF4-FFF2-40B4-BE49-F238E27FC236}">
                  <a16:creationId xmlns:a16="http://schemas.microsoft.com/office/drawing/2014/main" id="{04C6652F-98F7-DD5B-A37F-16945A0B56C9}"/>
                </a:ext>
              </a:extLst>
            </p:cNvPr>
            <p:cNvSpPr txBox="1"/>
            <p:nvPr/>
          </p:nvSpPr>
          <p:spPr bwMode="auto">
            <a:xfrm>
              <a:off x="380369" y="1803260"/>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4" name="TextBox 3">
              <a:extLst>
                <a:ext uri="{FF2B5EF4-FFF2-40B4-BE49-F238E27FC236}">
                  <a16:creationId xmlns:a16="http://schemas.microsoft.com/office/drawing/2014/main" id="{11F97324-D6DF-6C50-19A7-7B6817EFB4E6}"/>
                </a:ext>
              </a:extLst>
            </p:cNvPr>
            <p:cNvSpPr txBox="1"/>
            <p:nvPr/>
          </p:nvSpPr>
          <p:spPr bwMode="auto">
            <a:xfrm>
              <a:off x="380369" y="2456216"/>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8" name="TextBox 7">
              <a:extLst>
                <a:ext uri="{FF2B5EF4-FFF2-40B4-BE49-F238E27FC236}">
                  <a16:creationId xmlns:a16="http://schemas.microsoft.com/office/drawing/2014/main" id="{702F54F8-FD6B-557A-91AF-5A4B7A49F6E2}"/>
                </a:ext>
              </a:extLst>
            </p:cNvPr>
            <p:cNvSpPr txBox="1"/>
            <p:nvPr/>
          </p:nvSpPr>
          <p:spPr bwMode="auto">
            <a:xfrm>
              <a:off x="380369" y="3106731"/>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12" name="TextBox 11">
              <a:extLst>
                <a:ext uri="{FF2B5EF4-FFF2-40B4-BE49-F238E27FC236}">
                  <a16:creationId xmlns:a16="http://schemas.microsoft.com/office/drawing/2014/main" id="{DF00CFA7-00B6-5086-090B-EF96F121E772}"/>
                </a:ext>
              </a:extLst>
            </p:cNvPr>
            <p:cNvSpPr txBox="1"/>
            <p:nvPr/>
          </p:nvSpPr>
          <p:spPr bwMode="auto">
            <a:xfrm>
              <a:off x="380369" y="3759687"/>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15" name="TextBox 14">
              <a:extLst>
                <a:ext uri="{FF2B5EF4-FFF2-40B4-BE49-F238E27FC236}">
                  <a16:creationId xmlns:a16="http://schemas.microsoft.com/office/drawing/2014/main" id="{40277D81-1AD8-E644-DBAA-C111EF5DDA19}"/>
                </a:ext>
              </a:extLst>
            </p:cNvPr>
            <p:cNvSpPr txBox="1"/>
            <p:nvPr/>
          </p:nvSpPr>
          <p:spPr bwMode="auto">
            <a:xfrm>
              <a:off x="380369" y="4391163"/>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16" name="TextBox 15">
              <a:extLst>
                <a:ext uri="{FF2B5EF4-FFF2-40B4-BE49-F238E27FC236}">
                  <a16:creationId xmlns:a16="http://schemas.microsoft.com/office/drawing/2014/main" id="{8A93DF07-2524-A4F9-597D-45772FC72BAD}"/>
                </a:ext>
              </a:extLst>
            </p:cNvPr>
            <p:cNvSpPr txBox="1"/>
            <p:nvPr/>
          </p:nvSpPr>
          <p:spPr bwMode="auto">
            <a:xfrm>
              <a:off x="380369" y="5044119"/>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grpSp>
        <p:nvGrpSpPr>
          <p:cNvPr id="22" name="Group 21">
            <a:extLst>
              <a:ext uri="{FF2B5EF4-FFF2-40B4-BE49-F238E27FC236}">
                <a16:creationId xmlns:a16="http://schemas.microsoft.com/office/drawing/2014/main" id="{E4FB55A9-6DBC-7C40-FDCA-5938553EBDCB}"/>
              </a:ext>
            </a:extLst>
          </p:cNvPr>
          <p:cNvGrpSpPr/>
          <p:nvPr/>
        </p:nvGrpSpPr>
        <p:grpSpPr>
          <a:xfrm>
            <a:off x="6207617" y="1803260"/>
            <a:ext cx="458779" cy="3548636"/>
            <a:chOff x="380369" y="1803260"/>
            <a:chExt cx="458779" cy="3548636"/>
          </a:xfrm>
          <a:noFill/>
        </p:grpSpPr>
        <p:sp>
          <p:nvSpPr>
            <p:cNvPr id="23" name="TextBox 22">
              <a:extLst>
                <a:ext uri="{FF2B5EF4-FFF2-40B4-BE49-F238E27FC236}">
                  <a16:creationId xmlns:a16="http://schemas.microsoft.com/office/drawing/2014/main" id="{C12CC126-018E-163A-D8C3-5803A29BAAEC}"/>
                </a:ext>
              </a:extLst>
            </p:cNvPr>
            <p:cNvSpPr txBox="1"/>
            <p:nvPr/>
          </p:nvSpPr>
          <p:spPr bwMode="auto">
            <a:xfrm>
              <a:off x="380369" y="1803260"/>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24" name="TextBox 23">
              <a:extLst>
                <a:ext uri="{FF2B5EF4-FFF2-40B4-BE49-F238E27FC236}">
                  <a16:creationId xmlns:a16="http://schemas.microsoft.com/office/drawing/2014/main" id="{E3F689C4-F332-6D43-DB00-BB1DE304F123}"/>
                </a:ext>
              </a:extLst>
            </p:cNvPr>
            <p:cNvSpPr txBox="1"/>
            <p:nvPr/>
          </p:nvSpPr>
          <p:spPr bwMode="auto">
            <a:xfrm>
              <a:off x="380369" y="2456216"/>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25" name="TextBox 24">
              <a:extLst>
                <a:ext uri="{FF2B5EF4-FFF2-40B4-BE49-F238E27FC236}">
                  <a16:creationId xmlns:a16="http://schemas.microsoft.com/office/drawing/2014/main" id="{8BE0E718-9629-4E52-98E4-D40C2B039185}"/>
                </a:ext>
              </a:extLst>
            </p:cNvPr>
            <p:cNvSpPr txBox="1"/>
            <p:nvPr/>
          </p:nvSpPr>
          <p:spPr bwMode="auto">
            <a:xfrm>
              <a:off x="380369" y="3106731"/>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26" name="TextBox 25">
              <a:extLst>
                <a:ext uri="{FF2B5EF4-FFF2-40B4-BE49-F238E27FC236}">
                  <a16:creationId xmlns:a16="http://schemas.microsoft.com/office/drawing/2014/main" id="{5FCBC6F2-5EF6-B72E-FDC1-F11037C397A1}"/>
                </a:ext>
              </a:extLst>
            </p:cNvPr>
            <p:cNvSpPr txBox="1"/>
            <p:nvPr/>
          </p:nvSpPr>
          <p:spPr bwMode="auto">
            <a:xfrm>
              <a:off x="380369" y="3759687"/>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27" name="TextBox 26">
              <a:extLst>
                <a:ext uri="{FF2B5EF4-FFF2-40B4-BE49-F238E27FC236}">
                  <a16:creationId xmlns:a16="http://schemas.microsoft.com/office/drawing/2014/main" id="{072A50DA-2A75-5061-9307-3C822D541CD3}"/>
                </a:ext>
              </a:extLst>
            </p:cNvPr>
            <p:cNvSpPr txBox="1"/>
            <p:nvPr/>
          </p:nvSpPr>
          <p:spPr bwMode="auto">
            <a:xfrm>
              <a:off x="380369" y="4391163"/>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28" name="TextBox 27">
              <a:extLst>
                <a:ext uri="{FF2B5EF4-FFF2-40B4-BE49-F238E27FC236}">
                  <a16:creationId xmlns:a16="http://schemas.microsoft.com/office/drawing/2014/main" id="{910D698B-7676-7474-B8CE-2599DE5D4FF2}"/>
                </a:ext>
              </a:extLst>
            </p:cNvPr>
            <p:cNvSpPr txBox="1"/>
            <p:nvPr/>
          </p:nvSpPr>
          <p:spPr bwMode="auto">
            <a:xfrm>
              <a:off x="380369" y="5044119"/>
              <a:ext cx="458779" cy="307777"/>
            </a:xfrm>
            <a:prstGeom prst="rect">
              <a:avLst/>
            </a:prstGeom>
            <a:grpFill/>
            <a:ln>
              <a:noFill/>
            </a:ln>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10" name="Content Placeholder 2">
            <a:extLst>
              <a:ext uri="{FF2B5EF4-FFF2-40B4-BE49-F238E27FC236}">
                <a16:creationId xmlns:a16="http://schemas.microsoft.com/office/drawing/2014/main" id="{AEC9D24E-C62E-87B8-0EF1-C6E807C40217}"/>
              </a:ext>
            </a:extLst>
          </p:cNvPr>
          <p:cNvSpPr txBox="1">
            <a:spLocks/>
          </p:cNvSpPr>
          <p:nvPr/>
        </p:nvSpPr>
        <p:spPr bwMode="auto">
          <a:xfrm>
            <a:off x="765175" y="1464504"/>
            <a:ext cx="5291138" cy="1168400"/>
          </a:xfrm>
          <a:prstGeom prst="rect">
            <a:avLst/>
          </a:prstGeom>
          <a:noFill/>
          <a:ln>
            <a:noFill/>
          </a:ln>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Teclistamab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Best ORR With and Without Exposure to ≥1 Lines of BCMA Treatment  </a:t>
            </a:r>
            <a:endParaRPr kumimoji="0" lang="en-US" sz="1800" b="1"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p:txBody>
      </p:sp>
      <p:sp>
        <p:nvSpPr>
          <p:cNvPr id="81934" name="TextBox 28">
            <a:extLst>
              <a:ext uri="{FF2B5EF4-FFF2-40B4-BE49-F238E27FC236}">
                <a16:creationId xmlns:a16="http://schemas.microsoft.com/office/drawing/2014/main" id="{74E2C9BA-33BA-5D0F-D47A-A3CA9B6215D0}"/>
              </a:ext>
            </a:extLst>
          </p:cNvPr>
          <p:cNvSpPr txBox="1">
            <a:spLocks noChangeArrowheads="1"/>
          </p:cNvSpPr>
          <p:nvPr/>
        </p:nvSpPr>
        <p:spPr bwMode="auto">
          <a:xfrm>
            <a:off x="6413500" y="1412116"/>
            <a:ext cx="501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Pooled Analysis of </a:t>
            </a:r>
            <a:r>
              <a:rPr kumimoji="0" lang="en-US" altLang="en-US" sz="1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Elranatamab</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Efficacy After Prior BCMA Therapy</a:t>
            </a:r>
            <a:endParaRPr kumimoji="0" lang="en-US" alt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FE590E4-C651-4184-6D55-7A7F459AA313}"/>
              </a:ext>
            </a:extLst>
          </p:cNvPr>
          <p:cNvSpPr txBox="1"/>
          <p:nvPr/>
        </p:nvSpPr>
        <p:spPr>
          <a:xfrm>
            <a:off x="7817223" y="6458199"/>
            <a:ext cx="4206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36747"/>
            <a:ext cx="12192000" cy="723039"/>
          </a:xfrm>
        </p:spPr>
        <p:txBody>
          <a:bodyPr>
            <a:normAutofit/>
          </a:bodyPr>
          <a:lstStyle/>
          <a:p>
            <a:pPr algn="ctr"/>
            <a:r>
              <a:rPr lang="en-US" sz="3100" b="1" noProof="0" dirty="0">
                <a:solidFill>
                  <a:schemeClr val="tx1"/>
                </a:solidFill>
                <a:latin typeface="Arial"/>
                <a:cs typeface="Arial"/>
              </a:rPr>
              <a:t>Non-BCMA Bispecific T-Cell Antibodies in Clinical Development</a:t>
            </a:r>
          </a:p>
        </p:txBody>
      </p:sp>
      <p:graphicFrame>
        <p:nvGraphicFramePr>
          <p:cNvPr id="3" name="Table 4">
            <a:extLst>
              <a:ext uri="{FF2B5EF4-FFF2-40B4-BE49-F238E27FC236}">
                <a16:creationId xmlns:a16="http://schemas.microsoft.com/office/drawing/2014/main" id="{ABB6C550-08E0-5144-B85A-EEB591B6DF67}"/>
              </a:ext>
            </a:extLst>
          </p:cNvPr>
          <p:cNvGraphicFramePr>
            <a:graphicFrameLocks noGrp="1"/>
          </p:cNvGraphicFramePr>
          <p:nvPr/>
        </p:nvGraphicFramePr>
        <p:xfrm>
          <a:off x="325190" y="1525834"/>
          <a:ext cx="11541620" cy="2682240"/>
        </p:xfrm>
        <a:graphic>
          <a:graphicData uri="http://schemas.openxmlformats.org/drawingml/2006/table">
            <a:tbl>
              <a:tblPr firstRow="1" bandRow="1">
                <a:tableStyleId>{5940675A-B579-460E-94D1-54222C63F5DA}</a:tableStyleId>
              </a:tblPr>
              <a:tblGrid>
                <a:gridCol w="1705629">
                  <a:extLst>
                    <a:ext uri="{9D8B030D-6E8A-4147-A177-3AD203B41FA5}">
                      <a16:colId xmlns:a16="http://schemas.microsoft.com/office/drawing/2014/main" val="636570725"/>
                    </a:ext>
                  </a:extLst>
                </a:gridCol>
                <a:gridCol w="460816">
                  <a:extLst>
                    <a:ext uri="{9D8B030D-6E8A-4147-A177-3AD203B41FA5}">
                      <a16:colId xmlns:a16="http://schemas.microsoft.com/office/drawing/2014/main" val="1789868635"/>
                    </a:ext>
                  </a:extLst>
                </a:gridCol>
                <a:gridCol w="2027202">
                  <a:extLst>
                    <a:ext uri="{9D8B030D-6E8A-4147-A177-3AD203B41FA5}">
                      <a16:colId xmlns:a16="http://schemas.microsoft.com/office/drawing/2014/main" val="3805785110"/>
                    </a:ext>
                  </a:extLst>
                </a:gridCol>
                <a:gridCol w="2551814">
                  <a:extLst>
                    <a:ext uri="{9D8B030D-6E8A-4147-A177-3AD203B41FA5}">
                      <a16:colId xmlns:a16="http://schemas.microsoft.com/office/drawing/2014/main" val="631395555"/>
                    </a:ext>
                  </a:extLst>
                </a:gridCol>
                <a:gridCol w="2700670">
                  <a:extLst>
                    <a:ext uri="{9D8B030D-6E8A-4147-A177-3AD203B41FA5}">
                      <a16:colId xmlns:a16="http://schemas.microsoft.com/office/drawing/2014/main" val="2488935339"/>
                    </a:ext>
                  </a:extLst>
                </a:gridCol>
                <a:gridCol w="2095489">
                  <a:extLst>
                    <a:ext uri="{9D8B030D-6E8A-4147-A177-3AD203B41FA5}">
                      <a16:colId xmlns:a16="http://schemas.microsoft.com/office/drawing/2014/main" val="3714129756"/>
                    </a:ext>
                  </a:extLst>
                </a:gridCol>
              </a:tblGrid>
              <a:tr h="370840">
                <a:tc>
                  <a:txBody>
                    <a:bodyPr/>
                    <a:lstStyle/>
                    <a:p>
                      <a:r>
                        <a:rPr lang="en-US" sz="1400" b="1" noProof="0" dirty="0"/>
                        <a:t>Drug</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tc>
                  <a:txBody>
                    <a:bodyPr/>
                    <a:lstStyle/>
                    <a:p>
                      <a:pPr algn="ctr"/>
                      <a:r>
                        <a:rPr lang="en-US" sz="1400" b="1" noProof="0" dirty="0"/>
                        <a:t>N</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tc>
                  <a:txBody>
                    <a:bodyPr/>
                    <a:lstStyle/>
                    <a:p>
                      <a:r>
                        <a:rPr lang="en-US" sz="1400" b="1" noProof="0" dirty="0"/>
                        <a:t>Route/Schedule</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tc>
                  <a:txBody>
                    <a:bodyPr/>
                    <a:lstStyle/>
                    <a:p>
                      <a:r>
                        <a:rPr lang="en-US" sz="1400" b="1" noProof="0" dirty="0"/>
                        <a:t>ORR at RP2D or Higher Doses Tested to Date</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tc>
                  <a:txBody>
                    <a:bodyPr/>
                    <a:lstStyle/>
                    <a:p>
                      <a:r>
                        <a:rPr lang="en-US" sz="1400" b="1" noProof="0" dirty="0"/>
                        <a:t>CRS </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tc>
                  <a:txBody>
                    <a:bodyPr/>
                    <a:lstStyle/>
                    <a:p>
                      <a:r>
                        <a:rPr lang="en-US" sz="1400" b="1" noProof="0" dirty="0"/>
                        <a:t>Comments</a:t>
                      </a:r>
                      <a:endParaRPr lang="en-US" sz="1400" b="1" noProof="0" dirty="0">
                        <a:latin typeface="Arial" panose="020B0604020202020204" pitchFamily="34" charset="0"/>
                        <a:cs typeface="Arial" panose="020B0604020202020204" pitchFamily="34" charset="0"/>
                      </a:endParaRPr>
                    </a:p>
                  </a:txBody>
                  <a:tcPr marT="91440" marB="91440" anchor="ctr">
                    <a:solidFill>
                      <a:schemeClr val="accent2"/>
                    </a:solidFill>
                  </a:tcPr>
                </a:tc>
                <a:extLst>
                  <a:ext uri="{0D108BD9-81ED-4DB2-BD59-A6C34878D82A}">
                    <a16:rowId xmlns:a16="http://schemas.microsoft.com/office/drawing/2014/main" val="678647357"/>
                  </a:ext>
                </a:extLst>
              </a:tr>
              <a:tr h="0">
                <a:tc>
                  <a:txBody>
                    <a:bodyPr/>
                    <a:lstStyle/>
                    <a:p>
                      <a:r>
                        <a:rPr lang="en-US" sz="1400" b="1" noProof="0" dirty="0">
                          <a:solidFill>
                            <a:schemeClr val="tx1"/>
                          </a:solidFill>
                        </a:rPr>
                        <a:t>Talquetamab</a:t>
                      </a:r>
                    </a:p>
                    <a:p>
                      <a:r>
                        <a:rPr lang="en-US" sz="1400" b="1" noProof="0" dirty="0">
                          <a:solidFill>
                            <a:schemeClr val="tx1"/>
                          </a:solidFill>
                        </a:rPr>
                        <a:t>(GPRC5D × CD3)</a:t>
                      </a:r>
                    </a:p>
                    <a:p>
                      <a:endParaRPr lang="en-US" sz="1400" b="1" noProof="0" dirty="0">
                        <a:solidFill>
                          <a:schemeClr val="tx1"/>
                        </a:solidFill>
                      </a:endParaRPr>
                    </a:p>
                    <a:p>
                      <a:r>
                        <a:rPr lang="en-US" sz="1400" b="1" noProof="0" dirty="0">
                          <a:solidFill>
                            <a:srgbClr val="FF0000"/>
                          </a:solidFill>
                        </a:rPr>
                        <a:t>FDA approved August 2023</a:t>
                      </a:r>
                      <a:endParaRPr lang="en-US" sz="1400" b="1" noProof="0" dirty="0">
                        <a:solidFill>
                          <a:srgbClr val="FF0000"/>
                        </a:solidFill>
                        <a:latin typeface="Arial" panose="020B0604020202020204" pitchFamily="34" charset="0"/>
                        <a:cs typeface="Arial" panose="020B0604020202020204" pitchFamily="34" charset="0"/>
                      </a:endParaRPr>
                    </a:p>
                  </a:txBody>
                  <a:tcPr marT="91440" marB="91440" anchor="ctr"/>
                </a:tc>
                <a:tc>
                  <a:txBody>
                    <a:bodyPr/>
                    <a:lstStyle/>
                    <a:p>
                      <a:pPr algn="ctr"/>
                      <a:r>
                        <a:rPr lang="en-US" sz="1400" b="0" noProof="0" dirty="0">
                          <a:solidFill>
                            <a:schemeClr val="tx1"/>
                          </a:solidFill>
                        </a:rPr>
                        <a:t>74</a:t>
                      </a:r>
                      <a:endParaRPr lang="en-US" sz="1400" b="0"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r>
                        <a:rPr lang="en-US" sz="1400" b="0" noProof="0" dirty="0">
                          <a:solidFill>
                            <a:schemeClr val="tx1"/>
                          </a:solidFill>
                        </a:rPr>
                        <a:t>SC q week</a:t>
                      </a:r>
                    </a:p>
                    <a:p>
                      <a:endParaRPr lang="en-US" sz="1400" b="0" noProof="0" dirty="0">
                        <a:solidFill>
                          <a:schemeClr val="tx1"/>
                        </a:solidFill>
                      </a:endParaRPr>
                    </a:p>
                    <a:p>
                      <a:r>
                        <a:rPr lang="en-US" sz="1400" b="0" noProof="0" dirty="0">
                          <a:solidFill>
                            <a:schemeClr val="tx1"/>
                          </a:solidFill>
                        </a:rPr>
                        <a:t>SC q2 weeks</a:t>
                      </a:r>
                      <a:endParaRPr lang="en-US" sz="1400" b="0"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rPr>
                        <a:t>74%, 59% ≥VGPR (0.4 mg/kg q week, N = 143)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rPr>
                        <a:t>73%, 57% ≥VGPR (0.8 mg/kg q2 weeks, N = 145)</a:t>
                      </a:r>
                      <a:endParaRPr lang="en-US" sz="1400" b="0" noProof="0" dirty="0">
                        <a:solidFill>
                          <a:schemeClr val="tx1"/>
                        </a:solidFill>
                      </a:endParaRP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rPr>
                        <a:t>79% all grade, 2% grade 3–4 (0.4 mg/kg q week, N = 143)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rPr>
                        <a:t>72% all grade, 1% grade 3–4 (0.8 mg//kg q2 weeks, N = 145)</a:t>
                      </a:r>
                      <a:endParaRPr lang="en-US" sz="1400" b="0"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r>
                        <a:rPr lang="en-US" sz="1400" b="0" noProof="0" dirty="0">
                          <a:solidFill>
                            <a:schemeClr val="tx1"/>
                          </a:solidFill>
                        </a:rPr>
                        <a:t>Other unique AEs: dysgeusia, skin exfoliation, nail disorders</a:t>
                      </a:r>
                    </a:p>
                  </a:txBody>
                  <a:tcPr marT="91440" marB="91440" anchor="ctr"/>
                </a:tc>
                <a:extLst>
                  <a:ext uri="{0D108BD9-81ED-4DB2-BD59-A6C34878D82A}">
                    <a16:rowId xmlns:a16="http://schemas.microsoft.com/office/drawing/2014/main" val="3739157959"/>
                  </a:ext>
                </a:extLst>
              </a:tr>
              <a:tr h="480646">
                <a:tc>
                  <a:txBody>
                    <a:bodyPr/>
                    <a:lstStyle/>
                    <a:p>
                      <a:r>
                        <a:rPr lang="en-US" sz="1400" b="1" noProof="0" dirty="0">
                          <a:solidFill>
                            <a:schemeClr val="tx1"/>
                          </a:solidFill>
                        </a:rPr>
                        <a:t>Cevostamab</a:t>
                      </a:r>
                    </a:p>
                    <a:p>
                      <a:r>
                        <a:rPr lang="en-US" sz="1400" b="1" noProof="0" dirty="0">
                          <a:solidFill>
                            <a:schemeClr val="tx1"/>
                          </a:solidFill>
                        </a:rPr>
                        <a:t>(FcRH5 × CD3)</a:t>
                      </a:r>
                      <a:endParaRPr lang="en-US" sz="1400" b="1"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pPr algn="ctr"/>
                      <a:r>
                        <a:rPr lang="en-US" sz="1400" b="0" noProof="0" dirty="0">
                          <a:solidFill>
                            <a:schemeClr val="tx1"/>
                          </a:solidFill>
                        </a:rPr>
                        <a:t>167</a:t>
                      </a:r>
                      <a:endParaRPr lang="en-US" sz="1400" b="0"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r>
                        <a:rPr lang="en-US" sz="1400" b="0" noProof="0" dirty="0">
                          <a:solidFill>
                            <a:schemeClr val="tx1"/>
                          </a:solidFill>
                        </a:rPr>
                        <a:t>IV q3 weeks </a:t>
                      </a:r>
                      <a:r>
                        <a:rPr lang="en-US" sz="1400" b="1" noProof="0" dirty="0">
                          <a:solidFill>
                            <a:schemeClr val="tx1"/>
                          </a:solidFill>
                        </a:rPr>
                        <a:t>×</a:t>
                      </a:r>
                      <a:r>
                        <a:rPr lang="en-US" sz="1400" b="0" noProof="0" dirty="0">
                          <a:solidFill>
                            <a:schemeClr val="tx1"/>
                          </a:solidFill>
                        </a:rPr>
                        <a:t> 17 cycles </a:t>
                      </a:r>
                      <a:r>
                        <a:rPr lang="en-US" sz="1400" b="1" noProof="0" dirty="0">
                          <a:solidFill>
                            <a:schemeClr val="tx1"/>
                          </a:solidFill>
                        </a:rPr>
                        <a:t>(fixed duration)</a:t>
                      </a:r>
                      <a:endParaRPr lang="en-US" sz="1400" b="1"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r>
                        <a:rPr lang="en-US" sz="1400" b="0" noProof="0" dirty="0">
                          <a:solidFill>
                            <a:schemeClr val="tx1"/>
                          </a:solidFill>
                        </a:rPr>
                        <a:t>43% (160-mg target dose)</a:t>
                      </a:r>
                    </a:p>
                    <a:p>
                      <a:r>
                        <a:rPr lang="en-US" sz="1400" b="0" noProof="0" dirty="0">
                          <a:solidFill>
                            <a:schemeClr val="tx1"/>
                          </a:solidFill>
                        </a:rPr>
                        <a:t>No prior BCMA: 61%</a:t>
                      </a:r>
                    </a:p>
                    <a:p>
                      <a:r>
                        <a:rPr lang="en-US" sz="1400" b="0" noProof="0" dirty="0">
                          <a:solidFill>
                            <a:schemeClr val="tx1"/>
                          </a:solidFill>
                        </a:rPr>
                        <a:t>Prior BCMA: 30%</a:t>
                      </a: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rPr>
                        <a:t>All grade (74%)</a:t>
                      </a:r>
                      <a:endParaRPr lang="en-US" sz="1400" b="0" baseline="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noProof="0" dirty="0">
                          <a:solidFill>
                            <a:schemeClr val="tx1"/>
                          </a:solidFill>
                        </a:rPr>
                        <a:t>grade 3–4 (2%)</a:t>
                      </a:r>
                      <a:endParaRPr lang="en-US" sz="1400" b="0" baseline="0" noProof="0" dirty="0">
                        <a:solidFill>
                          <a:schemeClr val="tx1"/>
                        </a:solidFill>
                        <a:latin typeface="Arial" panose="020B0604020202020204" pitchFamily="34" charset="0"/>
                        <a:cs typeface="Arial" panose="020B0604020202020204" pitchFamily="34" charset="0"/>
                      </a:endParaRPr>
                    </a:p>
                  </a:txBody>
                  <a:tcPr marT="91440" marB="91440" anchor="ctr"/>
                </a:tc>
                <a:tc>
                  <a:txBody>
                    <a:bodyPr/>
                    <a:lstStyle/>
                    <a:p>
                      <a:r>
                        <a:rPr lang="en-US" sz="1400" b="0" noProof="0" dirty="0">
                          <a:solidFill>
                            <a:schemeClr val="tx1"/>
                          </a:solidFill>
                        </a:rPr>
                        <a:t>57% prior BCMA</a:t>
                      </a:r>
                    </a:p>
                    <a:p>
                      <a:r>
                        <a:rPr lang="en-US" sz="1400" b="0" noProof="0" dirty="0">
                          <a:solidFill>
                            <a:schemeClr val="tx1"/>
                          </a:solidFill>
                        </a:rPr>
                        <a:t>24% prior bispecific </a:t>
                      </a:r>
                      <a:endParaRPr lang="en-US" sz="1400" b="0" noProof="0" dirty="0">
                        <a:solidFill>
                          <a:schemeClr val="tx1"/>
                        </a:solidFill>
                        <a:latin typeface="Arial" panose="020B0604020202020204" pitchFamily="34" charset="0"/>
                        <a:cs typeface="Arial" panose="020B0604020202020204" pitchFamily="34" charset="0"/>
                      </a:endParaRPr>
                    </a:p>
                  </a:txBody>
                  <a:tcPr marT="91440" marB="91440" anchor="ctr"/>
                </a:tc>
                <a:extLst>
                  <a:ext uri="{0D108BD9-81ED-4DB2-BD59-A6C34878D82A}">
                    <a16:rowId xmlns:a16="http://schemas.microsoft.com/office/drawing/2014/main" val="974974571"/>
                  </a:ext>
                </a:extLst>
              </a:tr>
            </a:tbl>
          </a:graphicData>
        </a:graphic>
      </p:graphicFrame>
      <p:sp>
        <p:nvSpPr>
          <p:cNvPr id="7" name="TextBox 6">
            <a:extLst>
              <a:ext uri="{FF2B5EF4-FFF2-40B4-BE49-F238E27FC236}">
                <a16:creationId xmlns:a16="http://schemas.microsoft.com/office/drawing/2014/main" id="{DE0AB9FE-4234-1440-843C-4261A3191CA0}"/>
              </a:ext>
            </a:extLst>
          </p:cNvPr>
          <p:cNvSpPr txBox="1"/>
          <p:nvPr/>
        </p:nvSpPr>
        <p:spPr>
          <a:xfrm>
            <a:off x="2700528" y="6537943"/>
            <a:ext cx="949147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Chari A,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N Engl J Med.</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2019;381:727-738</a:t>
            </a:r>
            <a:r>
              <a:rPr kumimoji="0" lang="en-US" sz="1200" b="0" i="0" u="none" strike="noStrike" kern="1200" cap="none" spc="0" normalizeH="0" baseline="0" noProof="0" dirty="0">
                <a:ln>
                  <a:noFill/>
                </a:ln>
                <a:solidFill>
                  <a:srgbClr val="295698"/>
                </a:solidFill>
                <a:effectLst/>
                <a:uLnTx/>
                <a:uFillTx/>
                <a:latin typeface="Arial"/>
                <a:ea typeface="+mn-ea"/>
                <a:cs typeface="Arial"/>
              </a:rPr>
              <a:t>; Chari A, et al.</a:t>
            </a:r>
            <a:r>
              <a:rPr kumimoji="0" lang="en-US" sz="1200" b="0" i="1" u="none" strike="noStrike" kern="1200" cap="none" spc="0" normalizeH="0" baseline="0" noProof="0" dirty="0">
                <a:ln>
                  <a:noFill/>
                </a:ln>
                <a:solidFill>
                  <a:srgbClr val="295698"/>
                </a:solidFill>
                <a:effectLst/>
                <a:uLnTx/>
                <a:uFillTx/>
                <a:latin typeface="Arial"/>
                <a:ea typeface="+mn-ea"/>
                <a:cs typeface="Arial"/>
              </a:rPr>
              <a:t> </a:t>
            </a:r>
            <a:r>
              <a:rPr kumimoji="0" lang="en-US" sz="1200" b="0" i="0" u="none" strike="noStrike" kern="1200" cap="none" spc="0" normalizeH="0" baseline="0" noProof="0" dirty="0">
                <a:ln>
                  <a:noFill/>
                </a:ln>
                <a:solidFill>
                  <a:srgbClr val="295698"/>
                </a:solidFill>
                <a:effectLst/>
                <a:uLnTx/>
                <a:uFillTx/>
                <a:latin typeface="Arial"/>
                <a:ea typeface="+mn-ea"/>
                <a:cs typeface="Arial"/>
              </a:rPr>
              <a:t>ASH</a:t>
            </a:r>
            <a:r>
              <a:rPr kumimoji="0" lang="en-US" sz="1200" b="0" i="1" u="none" strike="noStrike" kern="1200" cap="none" spc="0" normalizeH="0" baseline="0" noProof="0" dirty="0">
                <a:ln>
                  <a:noFill/>
                </a:ln>
                <a:solidFill>
                  <a:srgbClr val="295698"/>
                </a:solidFill>
                <a:effectLst/>
                <a:uLnTx/>
                <a:uFillTx/>
                <a:latin typeface="Arial"/>
                <a:ea typeface="+mn-ea"/>
                <a:cs typeface="Arial"/>
              </a:rPr>
              <a:t> </a:t>
            </a:r>
            <a:r>
              <a:rPr kumimoji="0" lang="en-US" sz="1200" b="0" i="0" u="none" strike="noStrike" kern="1200" cap="none" spc="0" normalizeH="0" baseline="0" noProof="0" dirty="0">
                <a:ln>
                  <a:noFill/>
                </a:ln>
                <a:solidFill>
                  <a:srgbClr val="295698"/>
                </a:solidFill>
                <a:effectLst/>
                <a:uLnTx/>
                <a:uFillTx/>
                <a:latin typeface="Arial"/>
                <a:ea typeface="+mn-ea"/>
                <a:cs typeface="Arial"/>
              </a:rPr>
              <a:t>2022; Richter et al. ASH 2024.</a:t>
            </a:r>
          </a:p>
        </p:txBody>
      </p:sp>
    </p:spTree>
    <p:extLst>
      <p:ext uri="{BB962C8B-B14F-4D97-AF65-F5344CB8AC3E}">
        <p14:creationId xmlns:p14="http://schemas.microsoft.com/office/powerpoint/2010/main" val="19507654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03F-A9F0-3E0F-0447-0E626DC52ED8}"/>
              </a:ext>
            </a:extLst>
          </p:cNvPr>
          <p:cNvSpPr>
            <a:spLocks noGrp="1"/>
          </p:cNvSpPr>
          <p:nvPr>
            <p:ph type="title"/>
          </p:nvPr>
        </p:nvSpPr>
        <p:spPr/>
        <p:txBody>
          <a:bodyPr/>
          <a:lstStyle/>
          <a:p>
            <a:r>
              <a:rPr lang="en-US" dirty="0"/>
              <a:t>Phase I/II MonumenTAL-1 Study: Design </a:t>
            </a:r>
          </a:p>
        </p:txBody>
      </p:sp>
      <p:pic>
        <p:nvPicPr>
          <p:cNvPr id="4" name="Picture 3">
            <a:extLst>
              <a:ext uri="{FF2B5EF4-FFF2-40B4-BE49-F238E27FC236}">
                <a16:creationId xmlns:a16="http://schemas.microsoft.com/office/drawing/2014/main" id="{C5F2E8E8-FAF8-489E-2CC5-CB53A2388C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0218" y="1642467"/>
            <a:ext cx="11471564" cy="3573066"/>
          </a:xfrm>
          <a:prstGeom prst="rect">
            <a:avLst/>
          </a:prstGeom>
        </p:spPr>
      </p:pic>
      <p:sp>
        <p:nvSpPr>
          <p:cNvPr id="5" name="TextBox 4">
            <a:extLst>
              <a:ext uri="{FF2B5EF4-FFF2-40B4-BE49-F238E27FC236}">
                <a16:creationId xmlns:a16="http://schemas.microsoft.com/office/drawing/2014/main" id="{A20FCE19-CEB6-E394-2B33-A34DA92A7325}"/>
              </a:ext>
            </a:extLst>
          </p:cNvPr>
          <p:cNvSpPr txBox="1"/>
          <p:nvPr/>
        </p:nvSpPr>
        <p:spPr>
          <a:xfrm>
            <a:off x="9819438" y="6463366"/>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Rasche L et al. ASCO 2025</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FC2CE483-C7B0-1DD0-639A-0A1C4836DB70}"/>
              </a:ext>
            </a:extLst>
          </p:cNvPr>
          <p:cNvSpPr txBox="1"/>
          <p:nvPr/>
        </p:nvSpPr>
        <p:spPr>
          <a:xfrm>
            <a:off x="3550025" y="6488113"/>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extLst>
      <p:ext uri="{BB962C8B-B14F-4D97-AF65-F5344CB8AC3E}">
        <p14:creationId xmlns:p14="http://schemas.microsoft.com/office/powerpoint/2010/main" val="40619925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26DBD-025D-CB17-BAA2-6311DE3A684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518849C-5EBF-177D-85C5-C12552D6543E}"/>
              </a:ext>
            </a:extLst>
          </p:cNvPr>
          <p:cNvSpPr>
            <a:spLocks noGrp="1"/>
          </p:cNvSpPr>
          <p:nvPr>
            <p:ph type="title"/>
          </p:nvPr>
        </p:nvSpPr>
        <p:spPr>
          <a:xfrm>
            <a:off x="657235" y="429064"/>
            <a:ext cx="10877529" cy="723039"/>
          </a:xfrm>
        </p:spPr>
        <p:txBody>
          <a:bodyPr>
            <a:normAutofit/>
          </a:bodyPr>
          <a:lstStyle/>
          <a:p>
            <a:pPr algn="ctr"/>
            <a:r>
              <a:rPr lang="en-US" sz="3200" b="1" noProof="0" dirty="0">
                <a:solidFill>
                  <a:srgbClr val="295698"/>
                </a:solidFill>
                <a:latin typeface="Arial"/>
                <a:cs typeface="Arial"/>
              </a:rPr>
              <a:t>Talquetamab</a:t>
            </a:r>
            <a:r>
              <a:rPr lang="en-US" sz="3200" b="1" noProof="0" dirty="0">
                <a:solidFill>
                  <a:schemeClr val="tx1"/>
                </a:solidFill>
                <a:latin typeface="Arial"/>
                <a:cs typeface="Arial"/>
              </a:rPr>
              <a:t> (MonumenTAL-1) – Efficacy</a:t>
            </a:r>
          </a:p>
        </p:txBody>
      </p:sp>
      <p:sp>
        <p:nvSpPr>
          <p:cNvPr id="7" name="TextBox 6">
            <a:extLst>
              <a:ext uri="{FF2B5EF4-FFF2-40B4-BE49-F238E27FC236}">
                <a16:creationId xmlns:a16="http://schemas.microsoft.com/office/drawing/2014/main" id="{E0ABE87F-324E-9B02-F4A5-B33F9E7084A0}"/>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Chari A, et al. ASH 2022; </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Chari A,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N Engl J Med.</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mn-ea"/>
                <a:cs typeface="Arial" panose="020B0604020202020204" pitchFamily="34" charset="0"/>
              </a:rPr>
              <a:t> 2019;381:727-738.</a:t>
            </a:r>
            <a:endParaRPr kumimoji="0" lang="en-US" sz="1200" b="0" i="0" u="none" strike="noStrike" kern="1200" cap="none" spc="0" normalizeH="0" baseline="0" noProof="0" dirty="0">
              <a:ln>
                <a:noFill/>
              </a:ln>
              <a:solidFill>
                <a:srgbClr val="295698"/>
              </a:solidFill>
              <a:effectLst/>
              <a:uLnTx/>
              <a:uFillTx/>
              <a:latin typeface="Arial"/>
              <a:ea typeface="+mn-ea"/>
              <a:cs typeface="Arial"/>
            </a:endParaRPr>
          </a:p>
        </p:txBody>
      </p:sp>
      <p:pic>
        <p:nvPicPr>
          <p:cNvPr id="8" name="Picture 7">
            <a:extLst>
              <a:ext uri="{FF2B5EF4-FFF2-40B4-BE49-F238E27FC236}">
                <a16:creationId xmlns:a16="http://schemas.microsoft.com/office/drawing/2014/main" id="{FC15772D-CCEB-6CD6-13C3-937D6753B98F}"/>
              </a:ext>
            </a:extLst>
          </p:cNvPr>
          <p:cNvPicPr>
            <a:picLocks noChangeAspect="1"/>
          </p:cNvPicPr>
          <p:nvPr/>
        </p:nvPicPr>
        <p:blipFill>
          <a:blip r:embed="rId4"/>
          <a:stretch>
            <a:fillRect/>
          </a:stretch>
        </p:blipFill>
        <p:spPr>
          <a:xfrm>
            <a:off x="657235" y="1152568"/>
            <a:ext cx="5638800" cy="4686300"/>
          </a:xfrm>
          <a:prstGeom prst="rect">
            <a:avLst/>
          </a:prstGeom>
        </p:spPr>
      </p:pic>
      <p:pic>
        <p:nvPicPr>
          <p:cNvPr id="9" name="Picture 8">
            <a:extLst>
              <a:ext uri="{FF2B5EF4-FFF2-40B4-BE49-F238E27FC236}">
                <a16:creationId xmlns:a16="http://schemas.microsoft.com/office/drawing/2014/main" id="{41D5EDE9-6F2D-C2C3-42E3-71A1969528D2}"/>
              </a:ext>
            </a:extLst>
          </p:cNvPr>
          <p:cNvPicPr>
            <a:picLocks noChangeAspect="1"/>
          </p:cNvPicPr>
          <p:nvPr/>
        </p:nvPicPr>
        <p:blipFill>
          <a:blip r:embed="rId5"/>
          <a:stretch>
            <a:fillRect/>
          </a:stretch>
        </p:blipFill>
        <p:spPr>
          <a:xfrm>
            <a:off x="6650362" y="1224322"/>
            <a:ext cx="4566349" cy="4269975"/>
          </a:xfrm>
          <a:prstGeom prst="rect">
            <a:avLst/>
          </a:prstGeom>
        </p:spPr>
      </p:pic>
      <p:sp>
        <p:nvSpPr>
          <p:cNvPr id="11" name="TextBox 10">
            <a:extLst>
              <a:ext uri="{FF2B5EF4-FFF2-40B4-BE49-F238E27FC236}">
                <a16:creationId xmlns:a16="http://schemas.microsoft.com/office/drawing/2014/main" id="{E0E2098C-6FF4-FE21-CD5D-A944323427B9}"/>
              </a:ext>
            </a:extLst>
          </p:cNvPr>
          <p:cNvSpPr txBox="1"/>
          <p:nvPr/>
        </p:nvSpPr>
        <p:spPr>
          <a:xfrm>
            <a:off x="7004690" y="5494297"/>
            <a:ext cx="4566348" cy="646331"/>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92D"/>
                </a:solidFill>
                <a:effectLst/>
                <a:uLnTx/>
                <a:uFillTx/>
                <a:latin typeface="Helvetica" pitchFamily="2" charset="0"/>
                <a:ea typeface="+mn-ea"/>
                <a:cs typeface="+mn-cs"/>
              </a:rPr>
              <a:t>71% received CAR T therapy, 35% received a BsAb, and 6% received both </a:t>
            </a:r>
          </a:p>
        </p:txBody>
      </p:sp>
      <p:sp>
        <p:nvSpPr>
          <p:cNvPr id="3" name="TextBox 2">
            <a:extLst>
              <a:ext uri="{FF2B5EF4-FFF2-40B4-BE49-F238E27FC236}">
                <a16:creationId xmlns:a16="http://schemas.microsoft.com/office/drawing/2014/main" id="{AF18D17A-7556-612B-4198-E6BB9B6F5F31}"/>
              </a:ext>
            </a:extLst>
          </p:cNvPr>
          <p:cNvSpPr txBox="1"/>
          <p:nvPr/>
        </p:nvSpPr>
        <p:spPr>
          <a:xfrm>
            <a:off x="1959838" y="5072798"/>
            <a:ext cx="1189749"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0.4 mg/kg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SC QW</a:t>
            </a:r>
          </a:p>
        </p:txBody>
      </p:sp>
      <p:sp>
        <p:nvSpPr>
          <p:cNvPr id="4" name="TextBox 3">
            <a:extLst>
              <a:ext uri="{FF2B5EF4-FFF2-40B4-BE49-F238E27FC236}">
                <a16:creationId xmlns:a16="http://schemas.microsoft.com/office/drawing/2014/main" id="{DA01DDDA-2872-DCCA-3D0B-F4A876C66311}"/>
              </a:ext>
            </a:extLst>
          </p:cNvPr>
          <p:cNvSpPr txBox="1"/>
          <p:nvPr/>
        </p:nvSpPr>
        <p:spPr>
          <a:xfrm>
            <a:off x="3972569" y="5043596"/>
            <a:ext cx="1189749"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0.8 mg/kg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SC QOW</a:t>
            </a:r>
          </a:p>
        </p:txBody>
      </p:sp>
    </p:spTree>
    <p:custDataLst>
      <p:tags r:id="rId1"/>
    </p:custDataLst>
    <p:extLst>
      <p:ext uri="{BB962C8B-B14F-4D97-AF65-F5344CB8AC3E}">
        <p14:creationId xmlns:p14="http://schemas.microsoft.com/office/powerpoint/2010/main" val="10994638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6C59-3790-6E75-B77C-8882DD8C16D3}"/>
              </a:ext>
            </a:extLst>
          </p:cNvPr>
          <p:cNvSpPr>
            <a:spLocks noGrp="1"/>
          </p:cNvSpPr>
          <p:nvPr>
            <p:ph type="title"/>
          </p:nvPr>
        </p:nvSpPr>
        <p:spPr/>
        <p:txBody>
          <a:bodyPr/>
          <a:lstStyle/>
          <a:p>
            <a:r>
              <a:rPr lang="en-US" dirty="0"/>
              <a:t>Phase I/II MonumenTAL-1 Study: Additional </a:t>
            </a:r>
            <a:r>
              <a:rPr lang="en-US"/>
              <a:t>Efficacy Outcomes*</a:t>
            </a:r>
            <a:endParaRPr lang="en-US" dirty="0"/>
          </a:p>
        </p:txBody>
      </p:sp>
      <p:pic>
        <p:nvPicPr>
          <p:cNvPr id="3" name="Picture 2">
            <a:extLst>
              <a:ext uri="{FF2B5EF4-FFF2-40B4-BE49-F238E27FC236}">
                <a16:creationId xmlns:a16="http://schemas.microsoft.com/office/drawing/2014/main" id="{B73D561B-C452-5D6B-13AB-79CC988280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599" y="1602541"/>
            <a:ext cx="10972801" cy="4609171"/>
          </a:xfrm>
          <a:prstGeom prst="rect">
            <a:avLst/>
          </a:prstGeom>
        </p:spPr>
      </p:pic>
      <p:sp>
        <p:nvSpPr>
          <p:cNvPr id="4" name="TextBox 3">
            <a:extLst>
              <a:ext uri="{FF2B5EF4-FFF2-40B4-BE49-F238E27FC236}">
                <a16:creationId xmlns:a16="http://schemas.microsoft.com/office/drawing/2014/main" id="{C769A783-5FD4-4CCC-ED86-E5D2B89C5199}"/>
              </a:ext>
            </a:extLst>
          </p:cNvPr>
          <p:cNvSpPr txBox="1"/>
          <p:nvPr/>
        </p:nvSpPr>
        <p:spPr>
          <a:xfrm>
            <a:off x="9335344" y="6211712"/>
            <a:ext cx="9459032" cy="553998"/>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Data reported from phase 2 only*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Rasche L et al. ASCO 2025</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5" name="TextBox 4">
            <a:extLst>
              <a:ext uri="{FF2B5EF4-FFF2-40B4-BE49-F238E27FC236}">
                <a16:creationId xmlns:a16="http://schemas.microsoft.com/office/drawing/2014/main" id="{8B8B6418-D5EC-8FAB-4894-329C38059873}"/>
              </a:ext>
            </a:extLst>
          </p:cNvPr>
          <p:cNvSpPr txBox="1"/>
          <p:nvPr/>
        </p:nvSpPr>
        <p:spPr>
          <a:xfrm>
            <a:off x="3550025" y="6488113"/>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extLst>
      <p:ext uri="{BB962C8B-B14F-4D97-AF65-F5344CB8AC3E}">
        <p14:creationId xmlns:p14="http://schemas.microsoft.com/office/powerpoint/2010/main" val="41373311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34A2-23A4-7B99-914C-D44E6735385B}"/>
              </a:ext>
            </a:extLst>
          </p:cNvPr>
          <p:cNvSpPr>
            <a:spLocks noGrp="1"/>
          </p:cNvSpPr>
          <p:nvPr>
            <p:ph type="title"/>
          </p:nvPr>
        </p:nvSpPr>
        <p:spPr/>
        <p:txBody>
          <a:bodyPr/>
          <a:lstStyle/>
          <a:p>
            <a:r>
              <a:rPr lang="en-US" dirty="0"/>
              <a:t>Phase I/II MonumenTAL-1 Study: AEs</a:t>
            </a:r>
          </a:p>
        </p:txBody>
      </p:sp>
      <p:pic>
        <p:nvPicPr>
          <p:cNvPr id="4" name="Picture 3">
            <a:extLst>
              <a:ext uri="{FF2B5EF4-FFF2-40B4-BE49-F238E27FC236}">
                <a16:creationId xmlns:a16="http://schemas.microsoft.com/office/drawing/2014/main" id="{00DF6A8A-14E4-ABFC-F11E-3F8FD5E63C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600" y="1491559"/>
            <a:ext cx="10691751" cy="4877065"/>
          </a:xfrm>
          <a:prstGeom prst="rect">
            <a:avLst/>
          </a:prstGeom>
        </p:spPr>
      </p:pic>
      <p:sp>
        <p:nvSpPr>
          <p:cNvPr id="5" name="TextBox 4">
            <a:extLst>
              <a:ext uri="{FF2B5EF4-FFF2-40B4-BE49-F238E27FC236}">
                <a16:creationId xmlns:a16="http://schemas.microsoft.com/office/drawing/2014/main" id="{5A526034-F52D-A2BE-5E1B-FFB4DD571F47}"/>
              </a:ext>
            </a:extLst>
          </p:cNvPr>
          <p:cNvSpPr txBox="1"/>
          <p:nvPr/>
        </p:nvSpPr>
        <p:spPr>
          <a:xfrm>
            <a:off x="0" y="6599709"/>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Rasche L et al. ASCO 2025</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9C02156A-055F-48E6-DCD1-4B5A7745C14F}"/>
              </a:ext>
            </a:extLst>
          </p:cNvPr>
          <p:cNvSpPr txBox="1"/>
          <p:nvPr/>
        </p:nvSpPr>
        <p:spPr>
          <a:xfrm>
            <a:off x="3550025" y="6488113"/>
            <a:ext cx="4464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Content Courtesy of Noopur Raje, MD</a:t>
            </a:r>
          </a:p>
        </p:txBody>
      </p:sp>
    </p:spTree>
    <p:extLst>
      <p:ext uri="{BB962C8B-B14F-4D97-AF65-F5344CB8AC3E}">
        <p14:creationId xmlns:p14="http://schemas.microsoft.com/office/powerpoint/2010/main" val="21507018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31E5-8D9F-0FA8-BD99-DA2DC0FE2C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BC38A6-616A-F4CE-D61D-8BE897AC3483}"/>
              </a:ext>
            </a:extLst>
          </p:cNvPr>
          <p:cNvSpPr txBox="1"/>
          <p:nvPr/>
        </p:nvSpPr>
        <p:spPr>
          <a:xfrm>
            <a:off x="981781" y="145113"/>
            <a:ext cx="102284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MONUMENTAL-3:  Tal + Dara + Pom vs. Tal + Dara vs. Dara + Pom + Dex</a:t>
            </a:r>
            <a:endParaRPr kumimoji="0" sz="3200" b="1"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4" name="Text Box 45">
            <a:extLst>
              <a:ext uri="{FF2B5EF4-FFF2-40B4-BE49-F238E27FC236}">
                <a16:creationId xmlns:a16="http://schemas.microsoft.com/office/drawing/2014/main" id="{31ED8957-3A7B-E280-159E-D8515B8BB4B6}"/>
              </a:ext>
            </a:extLst>
          </p:cNvPr>
          <p:cNvSpPr txBox="1">
            <a:spLocks noChangeArrowheads="1"/>
          </p:cNvSpPr>
          <p:nvPr/>
        </p:nvSpPr>
        <p:spPr bwMode="auto">
          <a:xfrm>
            <a:off x="1431312" y="1908128"/>
            <a:ext cx="3517591" cy="1200329"/>
          </a:xfrm>
          <a:prstGeom prst="rect">
            <a:avLst/>
          </a:prstGeom>
          <a:noFill/>
          <a:ln w="317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295698"/>
                </a:solidFill>
                <a:effectLst/>
                <a:uLnTx/>
                <a:uFillTx/>
                <a:latin typeface="Arial"/>
                <a:ea typeface="+mn-ea"/>
                <a:cs typeface="Arial"/>
              </a:rPr>
              <a:t>Relapsed/Refractory Myeloma</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 1</a:t>
            </a:r>
            <a:r>
              <a:rPr kumimoji="0" lang="en-US" sz="1800" b="0" i="0" u="none" strike="noStrike" kern="1200" cap="none" spc="0" normalizeH="0" baseline="0" noProof="0" dirty="0">
                <a:ln>
                  <a:noFill/>
                </a:ln>
                <a:solidFill>
                  <a:srgbClr val="295698"/>
                </a:solidFill>
                <a:effectLst/>
                <a:uLnTx/>
                <a:uFillTx/>
                <a:latin typeface="Arial"/>
                <a:ea typeface="ＭＳ ゴシック"/>
                <a:cs typeface="Arial"/>
              </a:rPr>
              <a:t> line of prior therapy</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altLang="en-US" sz="1800" b="0" i="0" u="none" strike="noStrike" kern="1200" cap="none" spc="0" normalizeH="0" baseline="0" noProof="0" dirty="0">
                <a:ln>
                  <a:noFill/>
                </a:ln>
                <a:solidFill>
                  <a:srgbClr val="295698"/>
                </a:solidFill>
                <a:effectLst/>
                <a:uLnTx/>
                <a:uFillTx/>
                <a:latin typeface="Arial"/>
                <a:ea typeface="ＭＳ ゴシック"/>
                <a:cs typeface="Arial"/>
              </a:rPr>
              <a:t>lenalidomide and proteasome inhibitor exposed</a:t>
            </a:r>
            <a:endParaRPr kumimoji="0" lang="en-GB" altLang="en-US" sz="1800" b="0" i="0" u="none" strike="noStrike" kern="1200" cap="none" spc="0" normalizeH="0" baseline="0" noProof="0" dirty="0">
              <a:ln>
                <a:noFill/>
              </a:ln>
              <a:solidFill>
                <a:srgbClr val="295698"/>
              </a:solidFill>
              <a:effectLst/>
              <a:uLnTx/>
              <a:uFillTx/>
              <a:latin typeface="Arial"/>
              <a:ea typeface="+mn-ea"/>
              <a:cs typeface="Arial"/>
            </a:endParaRPr>
          </a:p>
        </p:txBody>
      </p:sp>
      <p:sp>
        <p:nvSpPr>
          <p:cNvPr id="6" name="Rectangle 49">
            <a:extLst>
              <a:ext uri="{FF2B5EF4-FFF2-40B4-BE49-F238E27FC236}">
                <a16:creationId xmlns:a16="http://schemas.microsoft.com/office/drawing/2014/main" id="{A5A73C1B-F6D0-366F-FF6C-BF32E2A8A013}"/>
              </a:ext>
            </a:extLst>
          </p:cNvPr>
          <p:cNvSpPr>
            <a:spLocks noChangeArrowheads="1"/>
          </p:cNvSpPr>
          <p:nvPr/>
        </p:nvSpPr>
        <p:spPr bwMode="auto">
          <a:xfrm>
            <a:off x="6304647" y="1383147"/>
            <a:ext cx="5498852" cy="639236"/>
          </a:xfrm>
          <a:prstGeom prst="rect">
            <a:avLst/>
          </a:prstGeom>
          <a:solidFill>
            <a:schemeClr val="accent1"/>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Talquetamab</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Daratumumab + Pomalidomide</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(N=287)</a:t>
            </a:r>
          </a:p>
        </p:txBody>
      </p:sp>
      <p:sp>
        <p:nvSpPr>
          <p:cNvPr id="7" name="Rectangle 50">
            <a:extLst>
              <a:ext uri="{FF2B5EF4-FFF2-40B4-BE49-F238E27FC236}">
                <a16:creationId xmlns:a16="http://schemas.microsoft.com/office/drawing/2014/main" id="{F473DCD5-2551-FE26-B54D-1DC93CD74B90}"/>
              </a:ext>
            </a:extLst>
          </p:cNvPr>
          <p:cNvSpPr>
            <a:spLocks noChangeArrowheads="1"/>
          </p:cNvSpPr>
          <p:nvPr/>
        </p:nvSpPr>
        <p:spPr bwMode="auto">
          <a:xfrm>
            <a:off x="6274351" y="3424561"/>
            <a:ext cx="5529148" cy="646330"/>
          </a:xfrm>
          <a:prstGeom prst="rect">
            <a:avLst/>
          </a:prstGeom>
          <a:solidFill>
            <a:schemeClr val="accent4">
              <a:lumMod val="75000"/>
            </a:schemeClr>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Daratumumab + Pomalidomide + Dexamethasone </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(N=290)</a:t>
            </a:r>
          </a:p>
        </p:txBody>
      </p:sp>
      <p:cxnSp>
        <p:nvCxnSpPr>
          <p:cNvPr id="8" name="Straight Connector 7">
            <a:extLst>
              <a:ext uri="{FF2B5EF4-FFF2-40B4-BE49-F238E27FC236}">
                <a16:creationId xmlns:a16="http://schemas.microsoft.com/office/drawing/2014/main" id="{703F5A77-2730-26CB-DCA0-F045D17256B1}"/>
              </a:ext>
            </a:extLst>
          </p:cNvPr>
          <p:cNvCxnSpPr>
            <a:cxnSpLocks/>
          </p:cNvCxnSpPr>
          <p:nvPr/>
        </p:nvCxnSpPr>
        <p:spPr>
          <a:xfrm>
            <a:off x="5385908" y="1659174"/>
            <a:ext cx="7574" cy="215529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470F51-E235-4341-FE5F-86F459A5DA06}"/>
              </a:ext>
            </a:extLst>
          </p:cNvPr>
          <p:cNvCxnSpPr>
            <a:cxnSpLocks/>
          </p:cNvCxnSpPr>
          <p:nvPr/>
        </p:nvCxnSpPr>
        <p:spPr>
          <a:xfrm>
            <a:off x="5385903" y="1659174"/>
            <a:ext cx="918744"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762E37-11E5-955F-B3BA-A85ACA813E3F}"/>
              </a:ext>
            </a:extLst>
          </p:cNvPr>
          <p:cNvCxnSpPr/>
          <p:nvPr/>
        </p:nvCxnSpPr>
        <p:spPr>
          <a:xfrm>
            <a:off x="5758689" y="2683552"/>
            <a:ext cx="545958"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822954-1BA2-3226-C7C0-A15A7289BACA}"/>
              </a:ext>
            </a:extLst>
          </p:cNvPr>
          <p:cNvCxnSpPr/>
          <p:nvPr/>
        </p:nvCxnSpPr>
        <p:spPr>
          <a:xfrm flipH="1">
            <a:off x="4925554" y="2665992"/>
            <a:ext cx="419295"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766B7CD-5A70-11ED-592B-96CAA4504929}"/>
              </a:ext>
            </a:extLst>
          </p:cNvPr>
          <p:cNvSpPr/>
          <p:nvPr/>
        </p:nvSpPr>
        <p:spPr>
          <a:xfrm>
            <a:off x="5103540" y="2418342"/>
            <a:ext cx="655149"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a:t>
            </a:r>
          </a:p>
        </p:txBody>
      </p:sp>
      <p:sp>
        <p:nvSpPr>
          <p:cNvPr id="13" name="Rectangle 12">
            <a:extLst>
              <a:ext uri="{FF2B5EF4-FFF2-40B4-BE49-F238E27FC236}">
                <a16:creationId xmlns:a16="http://schemas.microsoft.com/office/drawing/2014/main" id="{2C0E5838-CE70-C285-F967-24DCBC418061}"/>
              </a:ext>
            </a:extLst>
          </p:cNvPr>
          <p:cNvSpPr/>
          <p:nvPr/>
        </p:nvSpPr>
        <p:spPr>
          <a:xfrm>
            <a:off x="2862268" y="4437240"/>
            <a:ext cx="7695925" cy="1696183"/>
          </a:xfrm>
          <a:prstGeom prst="rect">
            <a:avLst/>
          </a:prstGeom>
          <a:solidFill>
            <a:schemeClr val="bg1"/>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Efficacy: Tal/Dara/Pom vs. Tal/Dara vs. Dara/Pom/Dex</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MRD neg </a:t>
            </a:r>
            <a:r>
              <a:rPr kumimoji="0" sz="1800" b="1" i="0" u="none" strike="noStrike" kern="1200" cap="none" spc="0" normalizeH="0" baseline="0" noProof="0" dirty="0">
                <a:ln>
                  <a:noFill/>
                </a:ln>
                <a:solidFill>
                  <a:srgbClr val="295698"/>
                </a:solidFill>
                <a:effectLst/>
                <a:uLnTx/>
                <a:uFillTx/>
                <a:latin typeface="Arial" panose="020B0604020202020204"/>
                <a:ea typeface="+mn-ea"/>
                <a:cs typeface="+mn-cs"/>
              </a:rPr>
              <a:t>≥</a:t>
            </a: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 CR rate: </a:t>
            </a:r>
            <a:r>
              <a:rPr kumimoji="0" sz="1800" b="1" i="0" u="none" strike="noStrike" kern="1200" cap="none" spc="0" normalizeH="0" baseline="0" noProof="0" dirty="0">
                <a:ln>
                  <a:noFill/>
                </a:ln>
                <a:solidFill>
                  <a:srgbClr val="295698"/>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52.3% vs. 46.3% vs. 15.9%</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Significant PFS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benefit of Tal/Dara/Pom and Tal/Dara vs Dara/Pom/Dex; HRs 0.28 and 0.33, respectively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24-month PFS</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 81.3% vs 77.6% vs. 51.2%. </a:t>
            </a:r>
          </a:p>
        </p:txBody>
      </p:sp>
      <p:sp>
        <p:nvSpPr>
          <p:cNvPr id="14" name="TextBox 13">
            <a:extLst>
              <a:ext uri="{FF2B5EF4-FFF2-40B4-BE49-F238E27FC236}">
                <a16:creationId xmlns:a16="http://schemas.microsoft.com/office/drawing/2014/main" id="{7FCC406B-0A6A-FF78-B9AF-0D7BF1867CCD}"/>
              </a:ext>
            </a:extLst>
          </p:cNvPr>
          <p:cNvSpPr txBox="1"/>
          <p:nvPr/>
        </p:nvSpPr>
        <p:spPr>
          <a:xfrm>
            <a:off x="981781" y="3407054"/>
            <a:ext cx="3354831" cy="646331"/>
          </a:xfrm>
          <a:prstGeom prst="rect">
            <a:avLst/>
          </a:prstGeom>
          <a:noFill/>
          <a:ln w="254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Len refractory: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anti-CD38 exposed: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12%</a:t>
            </a:r>
          </a:p>
        </p:txBody>
      </p:sp>
      <p:sp>
        <p:nvSpPr>
          <p:cNvPr id="15" name="Curved Right Arrow 14">
            <a:extLst>
              <a:ext uri="{FF2B5EF4-FFF2-40B4-BE49-F238E27FC236}">
                <a16:creationId xmlns:a16="http://schemas.microsoft.com/office/drawing/2014/main" id="{2D4B797A-DC05-DBC7-3BC4-53E5BD5A8AFA}"/>
              </a:ext>
            </a:extLst>
          </p:cNvPr>
          <p:cNvSpPr/>
          <p:nvPr/>
        </p:nvSpPr>
        <p:spPr>
          <a:xfrm rot="881411">
            <a:off x="204407" y="2253684"/>
            <a:ext cx="817383" cy="1481356"/>
          </a:xfrm>
          <a:prstGeom prst="curved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F4B952A-92CD-8082-347B-955E93BC3BE6}"/>
              </a:ext>
            </a:extLst>
          </p:cNvPr>
          <p:cNvSpPr txBox="1"/>
          <p:nvPr/>
        </p:nvSpPr>
        <p:spPr>
          <a:xfrm>
            <a:off x="6096000" y="6545618"/>
            <a:ext cx="6047111" cy="276999"/>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Voorhees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EHA.</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 2026.</a:t>
            </a:r>
            <a:endParaRPr kumimoji="0" lang="fr-FR"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7536EE2E-8266-B6FA-BFDA-565B88159CC5}"/>
              </a:ext>
            </a:extLst>
          </p:cNvPr>
          <p:cNvCxnSpPr>
            <a:cxnSpLocks/>
          </p:cNvCxnSpPr>
          <p:nvPr/>
        </p:nvCxnSpPr>
        <p:spPr>
          <a:xfrm>
            <a:off x="5393482" y="3798141"/>
            <a:ext cx="911165" cy="1632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2" name="Rectangle 50">
            <a:extLst>
              <a:ext uri="{FF2B5EF4-FFF2-40B4-BE49-F238E27FC236}">
                <a16:creationId xmlns:a16="http://schemas.microsoft.com/office/drawing/2014/main" id="{80AC3678-4565-4BEA-4D4A-F0FF7A9E86C8}"/>
              </a:ext>
            </a:extLst>
          </p:cNvPr>
          <p:cNvSpPr>
            <a:spLocks noChangeArrowheads="1"/>
          </p:cNvSpPr>
          <p:nvPr/>
        </p:nvSpPr>
        <p:spPr bwMode="auto">
          <a:xfrm>
            <a:off x="6304647" y="2368551"/>
            <a:ext cx="5498852" cy="630002"/>
          </a:xfrm>
          <a:prstGeom prst="rect">
            <a:avLst/>
          </a:prstGeom>
          <a:solidFill>
            <a:srgbClr val="00B050"/>
          </a:solidFill>
          <a:ln w="12700">
            <a:solidFill>
              <a:srgbClr val="00B050"/>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Talquetamab</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Daratumumab</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(N=287)</a:t>
            </a:r>
          </a:p>
        </p:txBody>
      </p:sp>
    </p:spTree>
    <p:extLst>
      <p:ext uri="{BB962C8B-B14F-4D97-AF65-F5344CB8AC3E}">
        <p14:creationId xmlns:p14="http://schemas.microsoft.com/office/powerpoint/2010/main" val="6578847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15C9-FFB7-64A3-E320-79CEF536B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D0C7B-0DA8-ABC7-2BF1-02D28206206D}"/>
              </a:ext>
            </a:extLst>
          </p:cNvPr>
          <p:cNvSpPr>
            <a:spLocks noGrp="1"/>
          </p:cNvSpPr>
          <p:nvPr>
            <p:ph type="title"/>
          </p:nvPr>
        </p:nvSpPr>
        <p:spPr>
          <a:xfrm>
            <a:off x="916516" y="29760"/>
            <a:ext cx="10358967" cy="1383015"/>
          </a:xfrm>
        </p:spPr>
        <p:txBody>
          <a:bodyPr/>
          <a:lstStyle/>
          <a:p>
            <a:r>
              <a:rPr lang="en-US" sz="3200" dirty="0">
                <a:solidFill>
                  <a:srgbClr val="0432FF"/>
                </a:solidFill>
              </a:rPr>
              <a:t>Dr Alsina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B2B27B46-6DCA-44DA-F8CE-956E225CB805}"/>
              </a:ext>
            </a:extLst>
          </p:cNvPr>
          <p:cNvGraphicFramePr>
            <a:graphicFrameLocks/>
          </p:cNvGraphicFramePr>
          <p:nvPr>
            <p:extLst>
              <p:ext uri="{D42A27DB-BD31-4B8C-83A1-F6EECF244321}">
                <p14:modId xmlns:p14="http://schemas.microsoft.com/office/powerpoint/2010/main" val="2236608729"/>
              </p:ext>
            </p:extLst>
          </p:nvPr>
        </p:nvGraphicFramePr>
        <p:xfrm>
          <a:off x="1173807" y="1556792"/>
          <a:ext cx="10093540" cy="3195557"/>
        </p:xfrm>
        <a:graphic>
          <a:graphicData uri="http://schemas.openxmlformats.org/drawingml/2006/table">
            <a:tbl>
              <a:tblPr firstRow="1" bandRow="1">
                <a:tableStyleId>{F2DE63D5-997A-4646-A377-4702673A728D}</a:tableStyleId>
              </a:tblPr>
              <a:tblGrid>
                <a:gridCol w="2761953">
                  <a:extLst>
                    <a:ext uri="{9D8B030D-6E8A-4147-A177-3AD203B41FA5}">
                      <a16:colId xmlns:a16="http://schemas.microsoft.com/office/drawing/2014/main" val="20000"/>
                    </a:ext>
                  </a:extLst>
                </a:gridCol>
                <a:gridCol w="7331587">
                  <a:extLst>
                    <a:ext uri="{9D8B030D-6E8A-4147-A177-3AD203B41FA5}">
                      <a16:colId xmlns:a16="http://schemas.microsoft.com/office/drawing/2014/main" val="20001"/>
                    </a:ext>
                  </a:extLst>
                </a:gridCol>
              </a:tblGrid>
              <a:tr h="108972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 Bristol Myers Squibb, Janssen Biotech Inc, Kite, A Gilead Company,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291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Bristol Myers Squibb, Janssen Biotech Inc,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105291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787914"/>
                  </a:ext>
                </a:extLst>
              </a:tr>
            </a:tbl>
          </a:graphicData>
        </a:graphic>
      </p:graphicFrame>
    </p:spTree>
    <p:custDataLst>
      <p:tags r:id="rId1"/>
    </p:custDataLst>
    <p:extLst>
      <p:ext uri="{BB962C8B-B14F-4D97-AF65-F5344CB8AC3E}">
        <p14:creationId xmlns:p14="http://schemas.microsoft.com/office/powerpoint/2010/main" val="35866681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DC9F-8D4F-E90E-EEE4-37F1602FD2F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4DA1A8F-529C-5EC7-031A-60556E6662C4}"/>
              </a:ext>
            </a:extLst>
          </p:cNvPr>
          <p:cNvSpPr>
            <a:spLocks noGrp="1"/>
          </p:cNvSpPr>
          <p:nvPr>
            <p:ph type="title"/>
          </p:nvPr>
        </p:nvSpPr>
        <p:spPr>
          <a:xfrm>
            <a:off x="806114" y="438760"/>
            <a:ext cx="10877529" cy="723039"/>
          </a:xfrm>
        </p:spPr>
        <p:txBody>
          <a:bodyPr>
            <a:normAutofit/>
          </a:bodyPr>
          <a:lstStyle/>
          <a:p>
            <a:pPr algn="ctr"/>
            <a:r>
              <a:rPr lang="en-US" sz="3200" b="1" noProof="0" dirty="0">
                <a:solidFill>
                  <a:srgbClr val="295698"/>
                </a:solidFill>
                <a:latin typeface="Arial"/>
                <a:cs typeface="Arial"/>
              </a:rPr>
              <a:t>FcRH5 as a Target in Multiple Myeloma</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98066CFA-7D55-3BDD-B09F-2DA6BEB457AA}"/>
              </a:ext>
            </a:extLst>
          </p:cNvPr>
          <p:cNvSpPr txBox="1"/>
          <p:nvPr/>
        </p:nvSpPr>
        <p:spPr>
          <a:xfrm>
            <a:off x="5179301" y="6445265"/>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a:ea typeface="+mn-ea"/>
                <a:cs typeface="Arial"/>
              </a:rPr>
              <a:t>Li et al, Cancer Cell, 2017</a:t>
            </a:r>
          </a:p>
        </p:txBody>
      </p:sp>
      <p:pic>
        <p:nvPicPr>
          <p:cNvPr id="5" name="Picture 4">
            <a:extLst>
              <a:ext uri="{FF2B5EF4-FFF2-40B4-BE49-F238E27FC236}">
                <a16:creationId xmlns:a16="http://schemas.microsoft.com/office/drawing/2014/main" id="{F6ACD516-D306-0E76-9AE7-C8E60B62BD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8213"/>
          <a:stretch>
            <a:fillRect/>
          </a:stretch>
        </p:blipFill>
        <p:spPr>
          <a:xfrm>
            <a:off x="728144" y="1068899"/>
            <a:ext cx="10657742" cy="3666387"/>
          </a:xfrm>
          <a:prstGeom prst="rect">
            <a:avLst/>
          </a:prstGeom>
        </p:spPr>
      </p:pic>
      <p:sp>
        <p:nvSpPr>
          <p:cNvPr id="10" name="TextBox 9">
            <a:extLst>
              <a:ext uri="{FF2B5EF4-FFF2-40B4-BE49-F238E27FC236}">
                <a16:creationId xmlns:a16="http://schemas.microsoft.com/office/drawing/2014/main" id="{E8F44860-943C-8BEA-27B0-53D08140F762}"/>
              </a:ext>
            </a:extLst>
          </p:cNvPr>
          <p:cNvSpPr txBox="1"/>
          <p:nvPr/>
        </p:nvSpPr>
        <p:spPr>
          <a:xfrm>
            <a:off x="1212315" y="4914953"/>
            <a:ext cx="9610051" cy="1015663"/>
          </a:xfrm>
          <a:prstGeom prst="rect">
            <a:avLst/>
          </a:prstGeom>
          <a:noFill/>
          <a:ln w="19050">
            <a:solidFill>
              <a:schemeClr val="tx2"/>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295698"/>
                </a:solidFill>
                <a:effectLst/>
                <a:uLnTx/>
                <a:uFillTx/>
                <a:latin typeface="Arial" panose="020B0604020202020204"/>
                <a:ea typeface="+mn-ea"/>
                <a:cs typeface="+mn-cs"/>
              </a:rPr>
              <a:t>Fc receptor-homolog 5 (FcRH5) located in the chromosomal breakpoint in 1q21</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295698"/>
                </a:solidFill>
                <a:effectLst/>
                <a:uLnTx/>
                <a:uFillTx/>
                <a:latin typeface="Arial" panose="020B0604020202020204"/>
                <a:ea typeface="+mn-ea"/>
                <a:cs typeface="+mn-cs"/>
              </a:rPr>
              <a:t>Increased and near exclusive expression on B cells and plasma cells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295698"/>
                </a:solidFill>
                <a:effectLst/>
                <a:uLnTx/>
                <a:uFillTx/>
                <a:latin typeface="Arial" panose="020B0604020202020204"/>
                <a:ea typeface="+mn-ea"/>
                <a:cs typeface="+mn-cs"/>
              </a:rPr>
              <a:t>Increased expression in +1q21 multiple myeloma</a:t>
            </a:r>
          </a:p>
        </p:txBody>
      </p:sp>
    </p:spTree>
    <p:custDataLst>
      <p:tags r:id="rId1"/>
    </p:custDataLst>
    <p:extLst>
      <p:ext uri="{BB962C8B-B14F-4D97-AF65-F5344CB8AC3E}">
        <p14:creationId xmlns:p14="http://schemas.microsoft.com/office/powerpoint/2010/main" val="3857373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21B6-769C-934D-BD1A-CE36DC3D0DD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CFE9297-D639-1665-425E-1727CF081B6A}"/>
              </a:ext>
            </a:extLst>
          </p:cNvPr>
          <p:cNvSpPr>
            <a:spLocks noGrp="1"/>
          </p:cNvSpPr>
          <p:nvPr>
            <p:ph type="title"/>
          </p:nvPr>
        </p:nvSpPr>
        <p:spPr>
          <a:xfrm>
            <a:off x="657235" y="354649"/>
            <a:ext cx="10877529" cy="723039"/>
          </a:xfrm>
        </p:spPr>
        <p:txBody>
          <a:bodyPr>
            <a:normAutofit fontScale="90000"/>
          </a:bodyPr>
          <a:lstStyle/>
          <a:p>
            <a:pPr algn="ctr"/>
            <a:r>
              <a:rPr lang="en-US" sz="3200" dirty="0"/>
              <a:t>CAMMA 1: Randomized dose-expansion of </a:t>
            </a:r>
            <a:r>
              <a:rPr lang="en-US" sz="3200" dirty="0" err="1"/>
              <a:t>cevostamab</a:t>
            </a:r>
            <a:r>
              <a:rPr lang="en-US" sz="3200" dirty="0"/>
              <a:t>, pomalidomide, and dexamethasone </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E2E661C8-52F3-E90E-31D7-46B2C6518A83}"/>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pic>
        <p:nvPicPr>
          <p:cNvPr id="15" name="Picture 14">
            <a:extLst>
              <a:ext uri="{FF2B5EF4-FFF2-40B4-BE49-F238E27FC236}">
                <a16:creationId xmlns:a16="http://schemas.microsoft.com/office/drawing/2014/main" id="{4F526E4D-A234-1F29-7DD6-D344E4C424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53853" y="1361068"/>
            <a:ext cx="10484293" cy="4524922"/>
          </a:xfrm>
          <a:prstGeom prst="rect">
            <a:avLst/>
          </a:prstGeom>
        </p:spPr>
      </p:pic>
    </p:spTree>
    <p:custDataLst>
      <p:tags r:id="rId1"/>
    </p:custDataLst>
    <p:extLst>
      <p:ext uri="{BB962C8B-B14F-4D97-AF65-F5344CB8AC3E}">
        <p14:creationId xmlns:p14="http://schemas.microsoft.com/office/powerpoint/2010/main" val="8423472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A64A-2A8B-5F9F-126F-CB6956156AD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C24EBD-8797-4315-F4F7-F75D08CCF49B}"/>
              </a:ext>
            </a:extLst>
          </p:cNvPr>
          <p:cNvSpPr>
            <a:spLocks noGrp="1"/>
          </p:cNvSpPr>
          <p:nvPr>
            <p:ph type="title"/>
          </p:nvPr>
        </p:nvSpPr>
        <p:spPr>
          <a:xfrm>
            <a:off x="657235" y="354649"/>
            <a:ext cx="10877529" cy="723039"/>
          </a:xfrm>
        </p:spPr>
        <p:txBody>
          <a:bodyPr>
            <a:normAutofit fontScale="90000"/>
          </a:bodyPr>
          <a:lstStyle/>
          <a:p>
            <a:pPr algn="ctr"/>
            <a:r>
              <a:rPr lang="en-US" sz="3200" dirty="0"/>
              <a:t>CAMMA 1: Randomized dose-expansion of </a:t>
            </a:r>
            <a:r>
              <a:rPr lang="en-US" sz="3200" dirty="0" err="1"/>
              <a:t>cevostamab</a:t>
            </a:r>
            <a:r>
              <a:rPr lang="en-US" sz="3200" dirty="0"/>
              <a:t>, pomalidomide, and dexamethasone </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1D54D7DC-9DA3-7E29-3E11-FCA59A1C9F98}"/>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pic>
        <p:nvPicPr>
          <p:cNvPr id="17" name="Picture 16">
            <a:extLst>
              <a:ext uri="{FF2B5EF4-FFF2-40B4-BE49-F238E27FC236}">
                <a16:creationId xmlns:a16="http://schemas.microsoft.com/office/drawing/2014/main" id="{306B2520-B865-EF77-AAEF-189B038B29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663130" y="1357096"/>
            <a:ext cx="6865740" cy="4488245"/>
          </a:xfrm>
          <a:prstGeom prst="rect">
            <a:avLst/>
          </a:prstGeom>
        </p:spPr>
      </p:pic>
    </p:spTree>
    <p:custDataLst>
      <p:tags r:id="rId1"/>
    </p:custDataLst>
    <p:extLst>
      <p:ext uri="{BB962C8B-B14F-4D97-AF65-F5344CB8AC3E}">
        <p14:creationId xmlns:p14="http://schemas.microsoft.com/office/powerpoint/2010/main" val="9800933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41A4-361D-20EC-E083-536F9F4D67C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BCE989-9CA3-022B-131F-8E3A4F82B96A}"/>
              </a:ext>
            </a:extLst>
          </p:cNvPr>
          <p:cNvSpPr>
            <a:spLocks noGrp="1"/>
          </p:cNvSpPr>
          <p:nvPr>
            <p:ph type="title"/>
          </p:nvPr>
        </p:nvSpPr>
        <p:spPr>
          <a:xfrm>
            <a:off x="657235" y="354649"/>
            <a:ext cx="10877529" cy="723039"/>
          </a:xfrm>
        </p:spPr>
        <p:txBody>
          <a:bodyPr>
            <a:normAutofit/>
          </a:bodyPr>
          <a:lstStyle/>
          <a:p>
            <a:pPr algn="ctr"/>
            <a:r>
              <a:rPr lang="en-US" sz="3200" dirty="0"/>
              <a:t>CAMMA 1: Safety summary by target dose level</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4ED01F28-C7E6-045D-B25D-7F9E23894F36}"/>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pic>
        <p:nvPicPr>
          <p:cNvPr id="4" name="Picture 3">
            <a:extLst>
              <a:ext uri="{FF2B5EF4-FFF2-40B4-BE49-F238E27FC236}">
                <a16:creationId xmlns:a16="http://schemas.microsoft.com/office/drawing/2014/main" id="{53557213-9E38-F470-2C8B-695B789EC93A}"/>
              </a:ext>
            </a:extLst>
          </p:cNvPr>
          <p:cNvPicPr>
            <a:picLocks noChangeAspect="1"/>
          </p:cNvPicPr>
          <p:nvPr/>
        </p:nvPicPr>
        <p:blipFill>
          <a:blip r:embed="rId4"/>
          <a:stretch>
            <a:fillRect/>
          </a:stretch>
        </p:blipFill>
        <p:spPr>
          <a:xfrm>
            <a:off x="403365" y="1077688"/>
            <a:ext cx="11385267" cy="5128704"/>
          </a:xfrm>
          <a:prstGeom prst="rect">
            <a:avLst/>
          </a:prstGeom>
        </p:spPr>
      </p:pic>
    </p:spTree>
    <p:custDataLst>
      <p:tags r:id="rId1"/>
    </p:custDataLst>
    <p:extLst>
      <p:ext uri="{BB962C8B-B14F-4D97-AF65-F5344CB8AC3E}">
        <p14:creationId xmlns:p14="http://schemas.microsoft.com/office/powerpoint/2010/main" val="36283322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FAAE-CE46-F2C4-658F-0A933862BAF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BCBAEA2-9C0D-536E-43D3-483EF1597856}"/>
              </a:ext>
            </a:extLst>
          </p:cNvPr>
          <p:cNvSpPr>
            <a:spLocks noGrp="1"/>
          </p:cNvSpPr>
          <p:nvPr>
            <p:ph type="title"/>
          </p:nvPr>
        </p:nvSpPr>
        <p:spPr>
          <a:xfrm>
            <a:off x="657235" y="354649"/>
            <a:ext cx="10877529" cy="723039"/>
          </a:xfrm>
        </p:spPr>
        <p:txBody>
          <a:bodyPr>
            <a:normAutofit/>
          </a:bodyPr>
          <a:lstStyle/>
          <a:p>
            <a:pPr algn="ctr"/>
            <a:r>
              <a:rPr lang="en-US" sz="3200" dirty="0"/>
              <a:t>CAMMA 1: Infection summary by target dose level</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601616A5-D740-79FE-21F0-E883DA1945C3}"/>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pic>
        <p:nvPicPr>
          <p:cNvPr id="5" name="Picture 4">
            <a:extLst>
              <a:ext uri="{FF2B5EF4-FFF2-40B4-BE49-F238E27FC236}">
                <a16:creationId xmlns:a16="http://schemas.microsoft.com/office/drawing/2014/main" id="{EE6620F9-5D4C-8914-9B33-A6645B79DB1B}"/>
              </a:ext>
            </a:extLst>
          </p:cNvPr>
          <p:cNvPicPr>
            <a:picLocks noChangeAspect="1"/>
          </p:cNvPicPr>
          <p:nvPr/>
        </p:nvPicPr>
        <p:blipFill>
          <a:blip r:embed="rId4"/>
          <a:stretch>
            <a:fillRect/>
          </a:stretch>
        </p:blipFill>
        <p:spPr>
          <a:xfrm>
            <a:off x="830123" y="948475"/>
            <a:ext cx="10531753" cy="4961050"/>
          </a:xfrm>
          <a:prstGeom prst="rect">
            <a:avLst/>
          </a:prstGeom>
        </p:spPr>
      </p:pic>
    </p:spTree>
    <p:custDataLst>
      <p:tags r:id="rId1"/>
    </p:custDataLst>
    <p:extLst>
      <p:ext uri="{BB962C8B-B14F-4D97-AF65-F5344CB8AC3E}">
        <p14:creationId xmlns:p14="http://schemas.microsoft.com/office/powerpoint/2010/main" val="9197585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B65B-C891-C4EA-6FFE-570828FE9E6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EA688CC-0A3F-571D-CB28-638812747551}"/>
              </a:ext>
            </a:extLst>
          </p:cNvPr>
          <p:cNvSpPr>
            <a:spLocks noGrp="1"/>
          </p:cNvSpPr>
          <p:nvPr>
            <p:ph type="title"/>
          </p:nvPr>
        </p:nvSpPr>
        <p:spPr>
          <a:xfrm>
            <a:off x="657235" y="354649"/>
            <a:ext cx="10877529" cy="723039"/>
          </a:xfrm>
        </p:spPr>
        <p:txBody>
          <a:bodyPr>
            <a:normAutofit/>
          </a:bodyPr>
          <a:lstStyle/>
          <a:p>
            <a:pPr algn="ctr"/>
            <a:r>
              <a:rPr lang="en-US" sz="3200" dirty="0"/>
              <a:t>CAMMA 1: CRS by step-up </a:t>
            </a:r>
            <a:r>
              <a:rPr lang="en-US" sz="3200"/>
              <a:t>dosing regimen</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E3E5183C-1E54-D5B3-162C-5F992E4798B0}"/>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pic>
        <p:nvPicPr>
          <p:cNvPr id="4" name="Picture 3">
            <a:extLst>
              <a:ext uri="{FF2B5EF4-FFF2-40B4-BE49-F238E27FC236}">
                <a16:creationId xmlns:a16="http://schemas.microsoft.com/office/drawing/2014/main" id="{3464BF27-26CC-40D9-4116-FCA161E79B1D}"/>
              </a:ext>
            </a:extLst>
          </p:cNvPr>
          <p:cNvPicPr>
            <a:picLocks noChangeAspect="1"/>
          </p:cNvPicPr>
          <p:nvPr/>
        </p:nvPicPr>
        <p:blipFill>
          <a:blip r:embed="rId4"/>
          <a:stretch>
            <a:fillRect/>
          </a:stretch>
        </p:blipFill>
        <p:spPr>
          <a:xfrm>
            <a:off x="792020" y="914182"/>
            <a:ext cx="10607959" cy="5029636"/>
          </a:xfrm>
          <a:prstGeom prst="rect">
            <a:avLst/>
          </a:prstGeom>
        </p:spPr>
      </p:pic>
    </p:spTree>
    <p:custDataLst>
      <p:tags r:id="rId1"/>
    </p:custDataLst>
    <p:extLst>
      <p:ext uri="{BB962C8B-B14F-4D97-AF65-F5344CB8AC3E}">
        <p14:creationId xmlns:p14="http://schemas.microsoft.com/office/powerpoint/2010/main" val="4690492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F69E0-5226-024D-2681-14599D6A227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DBB251-FB09-6FFE-14EF-7151C8AE1DF5}"/>
              </a:ext>
            </a:extLst>
          </p:cNvPr>
          <p:cNvSpPr>
            <a:spLocks noGrp="1"/>
          </p:cNvSpPr>
          <p:nvPr>
            <p:ph type="title"/>
          </p:nvPr>
        </p:nvSpPr>
        <p:spPr>
          <a:xfrm>
            <a:off x="657235" y="354649"/>
            <a:ext cx="10877529" cy="723039"/>
          </a:xfrm>
        </p:spPr>
        <p:txBody>
          <a:bodyPr>
            <a:normAutofit fontScale="90000"/>
          </a:bodyPr>
          <a:lstStyle/>
          <a:p>
            <a:pPr algn="ctr"/>
            <a:r>
              <a:rPr lang="en-US" sz="3200" dirty="0"/>
              <a:t>CAMMA 1: Randomized dose-expansion of </a:t>
            </a:r>
            <a:r>
              <a:rPr lang="en-US" sz="3200" dirty="0" err="1"/>
              <a:t>cevostamab</a:t>
            </a:r>
            <a:r>
              <a:rPr lang="en-US" sz="3200" dirty="0"/>
              <a:t>, pomalidomide, and dexamethasone </a:t>
            </a:r>
            <a:endParaRPr lang="en-US" sz="3200" b="1" noProof="0" dirty="0">
              <a:solidFill>
                <a:schemeClr val="tx1"/>
              </a:solidFill>
              <a:latin typeface="Arial"/>
              <a:cs typeface="Arial"/>
            </a:endParaRPr>
          </a:p>
        </p:txBody>
      </p:sp>
      <p:sp>
        <p:nvSpPr>
          <p:cNvPr id="7" name="TextBox 6">
            <a:extLst>
              <a:ext uri="{FF2B5EF4-FFF2-40B4-BE49-F238E27FC236}">
                <a16:creationId xmlns:a16="http://schemas.microsoft.com/office/drawing/2014/main" id="{FC68CFC1-A76E-46F2-1C3D-18B719A5343B}"/>
              </a:ext>
            </a:extLst>
          </p:cNvPr>
          <p:cNvSpPr txBox="1"/>
          <p:nvPr/>
        </p:nvSpPr>
        <p:spPr>
          <a:xfrm>
            <a:off x="5326259" y="6538469"/>
            <a:ext cx="686574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a:ea typeface="+mn-ea"/>
                <a:cs typeface="Arial"/>
              </a:rPr>
              <a:t>Mian et al, </a:t>
            </a:r>
            <a:r>
              <a:rPr kumimoji="0" lang="en-US" sz="1200" b="0" i="1" u="none" strike="noStrike" kern="1200" cap="none" spc="0" normalizeH="0" baseline="0" noProof="0" dirty="0">
                <a:ln>
                  <a:noFill/>
                </a:ln>
                <a:solidFill>
                  <a:srgbClr val="295698"/>
                </a:solidFill>
                <a:effectLst/>
                <a:uLnTx/>
                <a:uFillTx/>
                <a:latin typeface="Arial"/>
                <a:ea typeface="+mn-ea"/>
                <a:cs typeface="Arial"/>
              </a:rPr>
              <a:t>IMS</a:t>
            </a:r>
            <a:r>
              <a:rPr kumimoji="0" lang="en-US" sz="1200" b="0" i="0" u="none" strike="noStrike" kern="1200" cap="none" spc="0" normalizeH="0" baseline="0" noProof="0" dirty="0">
                <a:ln>
                  <a:noFill/>
                </a:ln>
                <a:solidFill>
                  <a:srgbClr val="295698"/>
                </a:solidFill>
                <a:effectLst/>
                <a:uLnTx/>
                <a:uFillTx/>
                <a:latin typeface="Arial"/>
                <a:ea typeface="+mn-ea"/>
                <a:cs typeface="Arial"/>
              </a:rPr>
              <a:t> 2025</a:t>
            </a:r>
          </a:p>
        </p:txBody>
      </p:sp>
      <p:sp>
        <p:nvSpPr>
          <p:cNvPr id="4" name="Text Box 45">
            <a:extLst>
              <a:ext uri="{FF2B5EF4-FFF2-40B4-BE49-F238E27FC236}">
                <a16:creationId xmlns:a16="http://schemas.microsoft.com/office/drawing/2014/main" id="{1BF31591-C586-2087-D254-A1DBF5A30DBB}"/>
              </a:ext>
            </a:extLst>
          </p:cNvPr>
          <p:cNvSpPr txBox="1">
            <a:spLocks noChangeArrowheads="1"/>
          </p:cNvSpPr>
          <p:nvPr/>
        </p:nvSpPr>
        <p:spPr bwMode="auto">
          <a:xfrm>
            <a:off x="522042" y="1951672"/>
            <a:ext cx="11147914" cy="1477328"/>
          </a:xfrm>
          <a:prstGeom prst="rect">
            <a:avLst/>
          </a:prstGeom>
          <a:noFill/>
          <a:ln w="3175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295698"/>
                </a:solidFill>
                <a:effectLst/>
                <a:uLnTx/>
                <a:uFillTx/>
                <a:latin typeface="Arial"/>
                <a:ea typeface="+mn-ea"/>
                <a:cs typeface="Arial"/>
              </a:rPr>
              <a:t>Randomized Phase 3 ”CEVOLUTION” study to start in 2026 </a:t>
            </a:r>
            <a:r>
              <a:rPr kumimoji="0" lang="en-US" altLang="en-US" sz="1800" b="1" i="0" u="none" strike="noStrike" kern="1200" cap="none" spc="0" normalizeH="0" baseline="0" noProof="0" dirty="0">
                <a:ln>
                  <a:noFill/>
                </a:ln>
                <a:solidFill>
                  <a:srgbClr val="295698"/>
                </a:solidFill>
                <a:effectLst/>
                <a:uLnTx/>
                <a:uFillTx/>
                <a:latin typeface="Arial"/>
                <a:ea typeface="+mn-ea"/>
                <a:cs typeface="Arial"/>
              </a:rPr>
              <a:t>(N</a:t>
            </a:r>
            <a:r>
              <a:rPr kumimoji="0" lang="en-US" sz="1800" b="1"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CT07555938)</a:t>
            </a:r>
            <a:endParaRPr kumimoji="0" lang="en-GB" altLang="en-US" sz="1800" b="1" i="0" u="none" strike="noStrike" kern="1200" cap="none" spc="0" normalizeH="0" baseline="0" noProof="0" dirty="0">
              <a:ln>
                <a:noFill/>
              </a:ln>
              <a:solidFill>
                <a:srgbClr val="295698"/>
              </a:solidFill>
              <a:effectLst/>
              <a:uLnTx/>
              <a:uFillTx/>
              <a:latin typeface="Arial"/>
              <a:ea typeface="+mn-ea"/>
              <a:cs typeface="Arial"/>
            </a:endParaRP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800" b="0" i="0" u="none" strike="noStrike" kern="1200" cap="none" spc="0" normalizeH="0" baseline="0" noProof="0" dirty="0">
                <a:ln>
                  <a:noFill/>
                </a:ln>
                <a:solidFill>
                  <a:srgbClr val="295698"/>
                </a:solidFill>
                <a:effectLst/>
                <a:uLnTx/>
                <a:uFillTx/>
                <a:latin typeface="Arial"/>
                <a:ea typeface="+mn-ea"/>
                <a:cs typeface="Arial"/>
              </a:rPr>
              <a:t>RRMM with 1-3 prior lines of therapy and prior </a:t>
            </a:r>
            <a:r>
              <a:rPr kumimoji="0" lang="en-US" altLang="en-US" sz="1800" b="0" i="0" u="none" strike="noStrike" kern="1200" cap="none" spc="0" normalizeH="0" baseline="0" noProof="0" dirty="0">
                <a:ln>
                  <a:noFill/>
                </a:ln>
                <a:solidFill>
                  <a:srgbClr val="295698"/>
                </a:solidFill>
                <a:effectLst/>
                <a:uLnTx/>
                <a:uFillTx/>
                <a:latin typeface="Arial"/>
                <a:ea typeface="ＭＳ ゴシック"/>
                <a:cs typeface="Arial"/>
              </a:rPr>
              <a:t>anti-CD38 &amp; lenalidomide exposure</a:t>
            </a: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err="1">
                <a:ln>
                  <a:noFill/>
                </a:ln>
                <a:solidFill>
                  <a:srgbClr val="295698"/>
                </a:solidFill>
                <a:effectLst/>
                <a:uLnTx/>
                <a:uFillTx/>
                <a:latin typeface="Arial"/>
                <a:ea typeface="ＭＳ ゴシック"/>
                <a:cs typeface="Arial"/>
              </a:rPr>
              <a:t>Cevostamab</a:t>
            </a:r>
            <a:r>
              <a:rPr kumimoji="0" lang="en-US" altLang="en-US" sz="1800" b="0" i="0" u="none" strike="noStrike" kern="1200" cap="none" spc="0" normalizeH="0" baseline="0" noProof="0" dirty="0">
                <a:ln>
                  <a:noFill/>
                </a:ln>
                <a:solidFill>
                  <a:srgbClr val="295698"/>
                </a:solidFill>
                <a:effectLst/>
                <a:uLnTx/>
                <a:uFillTx/>
                <a:latin typeface="Arial"/>
                <a:ea typeface="ＭＳ ゴシック"/>
                <a:cs typeface="Arial"/>
              </a:rPr>
              <a:t>, pomalidomide, dexamethasone vs. SOC investigator’s choice (</a:t>
            </a:r>
            <a:r>
              <a:rPr kumimoji="0" lang="en-US" sz="1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mn-cs"/>
              </a:rPr>
              <a:t>dara</a:t>
            </a: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/pom/</a:t>
            </a:r>
            <a:r>
              <a:rPr kumimoji="0" lang="en-US" sz="1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mn-cs"/>
              </a:rPr>
              <a:t>dex</a:t>
            </a: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mn-cs"/>
              </a:rPr>
              <a:t>elo</a:t>
            </a: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/pom/</a:t>
            </a:r>
            <a:r>
              <a:rPr kumimoji="0" lang="en-US" sz="1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mn-cs"/>
              </a:rPr>
              <a:t>dex</a:t>
            </a: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 or carfilzomib/</a:t>
            </a:r>
            <a:r>
              <a:rPr kumimoji="0" lang="en-US" sz="1800" b="0" i="0" u="none" strike="noStrike" kern="1200" cap="none" spc="0" normalizeH="0" baseline="0" noProof="0" dirty="0" err="1">
                <a:ln>
                  <a:noFill/>
                </a:ln>
                <a:solidFill>
                  <a:srgbClr val="295698"/>
                </a:solidFill>
                <a:effectLst/>
                <a:uLnTx/>
                <a:uFillTx/>
                <a:latin typeface="Arial" panose="020B0604020202020204" pitchFamily="34" charset="0"/>
                <a:ea typeface="+mn-ea"/>
                <a:cs typeface="+mn-cs"/>
              </a:rPr>
              <a:t>dex</a:t>
            </a: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a:t>
            </a: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srgbClr val="295698"/>
                </a:solidFill>
                <a:effectLst/>
                <a:uLnTx/>
                <a:uFillTx/>
                <a:latin typeface="Arial"/>
                <a:ea typeface="+mn-ea"/>
                <a:cs typeface="Arial"/>
              </a:rPr>
              <a:t>Primary end points: </a:t>
            </a:r>
            <a:r>
              <a:rPr kumimoji="0" lang="en-US" altLang="en-US" sz="1800" b="0" i="0" u="none" strike="noStrike" kern="1200" cap="none" spc="0" normalizeH="0" baseline="0" noProof="0" dirty="0">
                <a:ln>
                  <a:noFill/>
                </a:ln>
                <a:solidFill>
                  <a:srgbClr val="295698"/>
                </a:solidFill>
                <a:effectLst/>
                <a:uLnTx/>
                <a:uFillTx/>
                <a:latin typeface="Arial"/>
                <a:ea typeface="+mn-ea"/>
                <a:cs typeface="Arial"/>
              </a:rPr>
              <a:t>MRD neg CR at 9 months and PFS</a:t>
            </a:r>
            <a:endParaRPr kumimoji="0" lang="en-GB" altLang="en-US" sz="1800" b="0" i="0" u="none" strike="noStrike" kern="1200" cap="none" spc="0" normalizeH="0" baseline="0" noProof="0" dirty="0">
              <a:ln>
                <a:noFill/>
              </a:ln>
              <a:solidFill>
                <a:srgbClr val="295698"/>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24958274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B7AC-93F0-28D5-C5F0-41A0A711FB4A}"/>
            </a:ext>
          </a:extLst>
        </p:cNvPr>
        <p:cNvGrpSpPr/>
        <p:nvPr/>
      </p:nvGrpSpPr>
      <p:grpSpPr>
        <a:xfrm>
          <a:off x="0" y="0"/>
          <a:ext cx="0" cy="0"/>
          <a:chOff x="0" y="0"/>
          <a:chExt cx="0" cy="0"/>
        </a:xfrm>
      </p:grpSpPr>
      <p:sp>
        <p:nvSpPr>
          <p:cNvPr id="10" name="Title 4">
            <a:extLst>
              <a:ext uri="{FF2B5EF4-FFF2-40B4-BE49-F238E27FC236}">
                <a16:creationId xmlns:a16="http://schemas.microsoft.com/office/drawing/2014/main" id="{41619E79-122C-5672-A853-237106F1102B}"/>
              </a:ext>
            </a:extLst>
          </p:cNvPr>
          <p:cNvSpPr>
            <a:spLocks noGrp="1"/>
          </p:cNvSpPr>
          <p:nvPr>
            <p:ph type="title"/>
          </p:nvPr>
        </p:nvSpPr>
        <p:spPr>
          <a:xfrm>
            <a:off x="-130629" y="345073"/>
            <a:ext cx="12192000" cy="1325563"/>
          </a:xfrm>
        </p:spPr>
        <p:txBody>
          <a:bodyPr>
            <a:normAutofit/>
          </a:bodyPr>
          <a:lstStyle/>
          <a:p>
            <a:pPr algn="ctr"/>
            <a:r>
              <a:rPr lang="en-US" sz="3200" b="1" noProof="0" dirty="0">
                <a:latin typeface="Arial" panose="020B0604020202020204" pitchFamily="34" charset="0"/>
                <a:cs typeface="Arial" panose="020B0604020202020204" pitchFamily="34" charset="0"/>
              </a:rPr>
              <a:t>Myeloma Bispecific Antibody Summary</a:t>
            </a:r>
          </a:p>
        </p:txBody>
      </p:sp>
      <p:sp>
        <p:nvSpPr>
          <p:cNvPr id="2" name="TextBox 1">
            <a:extLst>
              <a:ext uri="{FF2B5EF4-FFF2-40B4-BE49-F238E27FC236}">
                <a16:creationId xmlns:a16="http://schemas.microsoft.com/office/drawing/2014/main" id="{0C73FCBA-3F6C-2FBC-8417-1A3299A9886D}"/>
              </a:ext>
            </a:extLst>
          </p:cNvPr>
          <p:cNvSpPr txBox="1"/>
          <p:nvPr/>
        </p:nvSpPr>
        <p:spPr>
          <a:xfrm>
            <a:off x="281497" y="1007854"/>
            <a:ext cx="10930789" cy="5262979"/>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rPr>
              <a:t>Bispecific antibodies represent a highly effective accessible “off-the-shelf” approach for the treatment of relapsed/refractory myeloma</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rPr>
              <a:t>Multiple clinically validated targets (BCMA, GPRC5D, FCRH5)</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rPr>
              <a:t>Randomized phase 3 studies reported to-date with BCMA and GPRC5D bispecific antibodies showing unprecedented results in early relapsed/refractory myeloma (≥ 1 line of prior therapy).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rPr>
              <a:t>Side effect profile manageable so that most patients can receive them</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95698"/>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rPr>
              <a:t>Will form backbone of treatments across the myeloma disease spectrum for the foreseeable future </a:t>
            </a:r>
          </a:p>
          <a:p>
            <a:pPr marL="1200150" marR="0" lvl="2"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2415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53951-A258-840C-C6C6-8339F6D8EF8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8CE91A-4B8E-752E-BDA4-E0FD8A0FD8BB}"/>
              </a:ext>
            </a:extLst>
          </p:cNvPr>
          <p:cNvSpPr>
            <a:spLocks noGrp="1"/>
          </p:cNvSpPr>
          <p:nvPr>
            <p:ph idx="47"/>
          </p:nvPr>
        </p:nvSpPr>
        <p:spPr/>
        <p:txBody>
          <a:bodyPr/>
          <a:lstStyle/>
          <a:p>
            <a:r>
              <a:rPr lang="en-US" dirty="0"/>
              <a:t>Teclistamab/daratumumab </a:t>
            </a:r>
          </a:p>
        </p:txBody>
      </p:sp>
      <p:sp>
        <p:nvSpPr>
          <p:cNvPr id="3" name="Content Placeholder 2">
            <a:extLst>
              <a:ext uri="{FF2B5EF4-FFF2-40B4-BE49-F238E27FC236}">
                <a16:creationId xmlns:a16="http://schemas.microsoft.com/office/drawing/2014/main" id="{5DC902A5-6F41-8264-A91C-A10AB4530E61}"/>
              </a:ext>
            </a:extLst>
          </p:cNvPr>
          <p:cNvSpPr>
            <a:spLocks noGrp="1"/>
          </p:cNvSpPr>
          <p:nvPr>
            <p:ph idx="48"/>
          </p:nvPr>
        </p:nvSpPr>
        <p:spPr/>
        <p:txBody>
          <a:bodyPr/>
          <a:lstStyle/>
          <a:p>
            <a:r>
              <a:rPr lang="en-US" dirty="0"/>
              <a:t>Teclistamab </a:t>
            </a:r>
          </a:p>
        </p:txBody>
      </p:sp>
      <p:sp>
        <p:nvSpPr>
          <p:cNvPr id="4" name="Content Placeholder 3">
            <a:extLst>
              <a:ext uri="{FF2B5EF4-FFF2-40B4-BE49-F238E27FC236}">
                <a16:creationId xmlns:a16="http://schemas.microsoft.com/office/drawing/2014/main" id="{D76DA22D-C188-2199-52D0-24DC932A9EF2}"/>
              </a:ext>
            </a:extLst>
          </p:cNvPr>
          <p:cNvSpPr>
            <a:spLocks noGrp="1"/>
          </p:cNvSpPr>
          <p:nvPr>
            <p:ph idx="49"/>
          </p:nvPr>
        </p:nvSpPr>
        <p:spPr/>
        <p:txBody>
          <a:bodyPr/>
          <a:lstStyle/>
          <a:p>
            <a:r>
              <a:rPr lang="en-US" dirty="0"/>
              <a:t>Teclistamab</a:t>
            </a:r>
          </a:p>
        </p:txBody>
      </p:sp>
      <p:sp>
        <p:nvSpPr>
          <p:cNvPr id="5" name="Content Placeholder 4">
            <a:extLst>
              <a:ext uri="{FF2B5EF4-FFF2-40B4-BE49-F238E27FC236}">
                <a16:creationId xmlns:a16="http://schemas.microsoft.com/office/drawing/2014/main" id="{C189379F-8AC1-A1A0-042F-FE9325379849}"/>
              </a:ext>
            </a:extLst>
          </p:cNvPr>
          <p:cNvSpPr>
            <a:spLocks noGrp="1"/>
          </p:cNvSpPr>
          <p:nvPr>
            <p:ph idx="50"/>
          </p:nvPr>
        </p:nvSpPr>
        <p:spPr/>
        <p:txBody>
          <a:bodyPr/>
          <a:lstStyle/>
          <a:p>
            <a:r>
              <a:rPr lang="en-US" dirty="0"/>
              <a:t>Belantamab </a:t>
            </a:r>
            <a:r>
              <a:rPr lang="en-US" dirty="0" err="1"/>
              <a:t>mafotodin</a:t>
            </a:r>
            <a:r>
              <a:rPr lang="en-US" dirty="0"/>
              <a:t>/bortezomib/dexamethasone</a:t>
            </a:r>
          </a:p>
        </p:txBody>
      </p:sp>
      <p:sp>
        <p:nvSpPr>
          <p:cNvPr id="6" name="Content Placeholder 5">
            <a:extLst>
              <a:ext uri="{FF2B5EF4-FFF2-40B4-BE49-F238E27FC236}">
                <a16:creationId xmlns:a16="http://schemas.microsoft.com/office/drawing/2014/main" id="{34D1F34A-4080-E06A-BC43-84E144573A2E}"/>
              </a:ext>
            </a:extLst>
          </p:cNvPr>
          <p:cNvSpPr>
            <a:spLocks noGrp="1"/>
          </p:cNvSpPr>
          <p:nvPr>
            <p:ph idx="51"/>
          </p:nvPr>
        </p:nvSpPr>
        <p:spPr/>
        <p:txBody>
          <a:bodyPr/>
          <a:lstStyle/>
          <a:p>
            <a:r>
              <a:rPr lang="en-US" dirty="0"/>
              <a:t>Teclistamab</a:t>
            </a:r>
          </a:p>
        </p:txBody>
      </p:sp>
      <p:sp>
        <p:nvSpPr>
          <p:cNvPr id="7" name="Title 6">
            <a:extLst>
              <a:ext uri="{FF2B5EF4-FFF2-40B4-BE49-F238E27FC236}">
                <a16:creationId xmlns:a16="http://schemas.microsoft.com/office/drawing/2014/main" id="{A1B0422F-F7D6-98F4-988E-897AA58FCE2C}"/>
              </a:ext>
            </a:extLst>
          </p:cNvPr>
          <p:cNvSpPr>
            <a:spLocks noGrp="1"/>
          </p:cNvSpPr>
          <p:nvPr>
            <p:ph type="title"/>
          </p:nvPr>
        </p:nvSpPr>
        <p:spPr>
          <a:xfrm>
            <a:off x="479376" y="44624"/>
            <a:ext cx="11521280" cy="1023414"/>
          </a:xfrm>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Regulatory and reimbursement issues aside, which next line of therapy would you most likely recommend for an </a:t>
            </a:r>
            <a:r>
              <a:rPr lang="en-US" sz="2200" b="1" u="sng" dirty="0">
                <a:effectLst/>
                <a:latin typeface="Calibri" panose="020F0502020204030204" pitchFamily="34" charset="0"/>
                <a:ea typeface="Aptos" panose="020B0004020202020204" pitchFamily="34" charset="0"/>
                <a:cs typeface="Calibri" panose="020F0502020204030204" pitchFamily="34" charset="0"/>
              </a:rPr>
              <a:t>80-year-old patient</a:t>
            </a:r>
            <a:r>
              <a:rPr lang="en-US" sz="2200" b="1" dirty="0">
                <a:effectLst/>
                <a:latin typeface="Calibri" panose="020F0502020204030204" pitchFamily="34" charset="0"/>
                <a:ea typeface="Aptos" panose="020B0004020202020204" pitchFamily="34" charset="0"/>
                <a:cs typeface="Calibri" panose="020F0502020204030204" pitchFamily="34" charset="0"/>
              </a:rPr>
              <a:t> with </a:t>
            </a:r>
            <a:r>
              <a:rPr lang="en-US" sz="2200" b="1" u="sng" dirty="0">
                <a:effectLst/>
                <a:latin typeface="Calibri" panose="020F0502020204030204" pitchFamily="34" charset="0"/>
                <a:ea typeface="Aptos" panose="020B0004020202020204" pitchFamily="34" charset="0"/>
                <a:cs typeface="Calibri" panose="020F0502020204030204" pitchFamily="34" charset="0"/>
              </a:rPr>
              <a:t>standard-risk</a:t>
            </a:r>
            <a:r>
              <a:rPr lang="en-US" sz="2200" b="1" dirty="0">
                <a:effectLst/>
                <a:latin typeface="Calibri" panose="020F0502020204030204" pitchFamily="34" charset="0"/>
                <a:ea typeface="Aptos" panose="020B0004020202020204" pitchFamily="34" charset="0"/>
                <a:cs typeface="Calibri" panose="020F0502020204030204" pitchFamily="34" charset="0"/>
              </a:rPr>
              <a:t> MM who received initial treatment with Rd/daratumumab and experienced disease progression after </a:t>
            </a:r>
            <a:r>
              <a:rPr lang="en-US" sz="2200" b="1" u="sng" dirty="0">
                <a:effectLst/>
                <a:latin typeface="Calibri" panose="020F0502020204030204" pitchFamily="34" charset="0"/>
                <a:ea typeface="Aptos" panose="020B0004020202020204" pitchFamily="34" charset="0"/>
                <a:cs typeface="Calibri" panose="020F0502020204030204" pitchFamily="34" charset="0"/>
              </a:rPr>
              <a:t>5 years</a:t>
            </a:r>
            <a:r>
              <a:rPr lang="en-US" sz="2200" b="1" dirty="0">
                <a:effectLst/>
                <a:latin typeface="Calibri" panose="020F0502020204030204" pitchFamily="34" charset="0"/>
                <a:ea typeface="Aptos" panose="020B0004020202020204" pitchFamily="34" charset="0"/>
                <a:cs typeface="Calibri" panose="020F0502020204030204" pitchFamily="34" charset="0"/>
              </a:rPr>
              <a:t> of maintenance therapy?</a:t>
            </a: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3A30B23E-E91A-B7A1-7AD8-88F4A31D477E}"/>
              </a:ext>
            </a:extLst>
          </p:cNvPr>
          <p:cNvSpPr>
            <a:spLocks noGrp="1"/>
          </p:cNvSpPr>
          <p:nvPr>
            <p:ph idx="52"/>
          </p:nvPr>
        </p:nvSpPr>
        <p:spPr/>
        <p:txBody>
          <a:bodyPr/>
          <a:lstStyle/>
          <a:p>
            <a:r>
              <a:rPr lang="en-US" dirty="0" err="1"/>
              <a:t>Elranatamab</a:t>
            </a:r>
            <a:r>
              <a:rPr lang="en-US" dirty="0"/>
              <a:t> </a:t>
            </a:r>
          </a:p>
        </p:txBody>
      </p:sp>
    </p:spTree>
    <p:extLst>
      <p:ext uri="{BB962C8B-B14F-4D97-AF65-F5344CB8AC3E}">
        <p14:creationId xmlns:p14="http://schemas.microsoft.com/office/powerpoint/2010/main" val="13476660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1CBAF-CE41-12A6-6D46-6681F8081F9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6858F0-62DB-C0A6-949A-BAAC24451799}"/>
              </a:ext>
            </a:extLst>
          </p:cNvPr>
          <p:cNvSpPr>
            <a:spLocks noGrp="1"/>
          </p:cNvSpPr>
          <p:nvPr>
            <p:ph idx="47"/>
          </p:nvPr>
        </p:nvSpPr>
        <p:spPr/>
        <p:txBody>
          <a:bodyPr/>
          <a:lstStyle/>
          <a:p>
            <a:r>
              <a:rPr lang="en-US" dirty="0"/>
              <a:t>Ciltacabtagene autoleucel </a:t>
            </a:r>
          </a:p>
        </p:txBody>
      </p:sp>
      <p:sp>
        <p:nvSpPr>
          <p:cNvPr id="3" name="Content Placeholder 2">
            <a:extLst>
              <a:ext uri="{FF2B5EF4-FFF2-40B4-BE49-F238E27FC236}">
                <a16:creationId xmlns:a16="http://schemas.microsoft.com/office/drawing/2014/main" id="{82041720-4F51-A43F-B472-EF1087D08D53}"/>
              </a:ext>
            </a:extLst>
          </p:cNvPr>
          <p:cNvSpPr>
            <a:spLocks noGrp="1"/>
          </p:cNvSpPr>
          <p:nvPr>
            <p:ph idx="48"/>
          </p:nvPr>
        </p:nvSpPr>
        <p:spPr/>
        <p:txBody>
          <a:bodyPr/>
          <a:lstStyle/>
          <a:p>
            <a:r>
              <a:rPr lang="en-US" dirty="0"/>
              <a:t>Ciltacabtagene autoleucel </a:t>
            </a:r>
          </a:p>
        </p:txBody>
      </p:sp>
      <p:sp>
        <p:nvSpPr>
          <p:cNvPr id="4" name="Content Placeholder 3">
            <a:extLst>
              <a:ext uri="{FF2B5EF4-FFF2-40B4-BE49-F238E27FC236}">
                <a16:creationId xmlns:a16="http://schemas.microsoft.com/office/drawing/2014/main" id="{9A9F288B-5748-F481-DE63-8117BA0F53A2}"/>
              </a:ext>
            </a:extLst>
          </p:cNvPr>
          <p:cNvSpPr>
            <a:spLocks noGrp="1"/>
          </p:cNvSpPr>
          <p:nvPr>
            <p:ph idx="49"/>
          </p:nvPr>
        </p:nvSpPr>
        <p:spPr/>
        <p:txBody>
          <a:bodyPr/>
          <a:lstStyle/>
          <a:p>
            <a:r>
              <a:rPr lang="en-US" dirty="0"/>
              <a:t>Teclistamab/daratumumab</a:t>
            </a:r>
          </a:p>
        </p:txBody>
      </p:sp>
      <p:sp>
        <p:nvSpPr>
          <p:cNvPr id="5" name="Content Placeholder 4">
            <a:extLst>
              <a:ext uri="{FF2B5EF4-FFF2-40B4-BE49-F238E27FC236}">
                <a16:creationId xmlns:a16="http://schemas.microsoft.com/office/drawing/2014/main" id="{D9C7015F-37C1-D0BE-CFF1-8D2703B47AE9}"/>
              </a:ext>
            </a:extLst>
          </p:cNvPr>
          <p:cNvSpPr>
            <a:spLocks noGrp="1"/>
          </p:cNvSpPr>
          <p:nvPr>
            <p:ph idx="50"/>
          </p:nvPr>
        </p:nvSpPr>
        <p:spPr/>
        <p:txBody>
          <a:bodyPr/>
          <a:lstStyle/>
          <a:p>
            <a:r>
              <a:rPr lang="en-US" dirty="0"/>
              <a:t>Belantamab </a:t>
            </a:r>
            <a:r>
              <a:rPr lang="en-US" dirty="0" err="1"/>
              <a:t>mafotodin</a:t>
            </a:r>
            <a:r>
              <a:rPr lang="en-US" dirty="0"/>
              <a:t>/bortezomib/dexamethasone</a:t>
            </a:r>
          </a:p>
        </p:txBody>
      </p:sp>
      <p:sp>
        <p:nvSpPr>
          <p:cNvPr id="6" name="Content Placeholder 5">
            <a:extLst>
              <a:ext uri="{FF2B5EF4-FFF2-40B4-BE49-F238E27FC236}">
                <a16:creationId xmlns:a16="http://schemas.microsoft.com/office/drawing/2014/main" id="{AB1FCC68-7354-5B9F-82BA-DE17ED0B280B}"/>
              </a:ext>
            </a:extLst>
          </p:cNvPr>
          <p:cNvSpPr>
            <a:spLocks noGrp="1"/>
          </p:cNvSpPr>
          <p:nvPr>
            <p:ph idx="51"/>
          </p:nvPr>
        </p:nvSpPr>
        <p:spPr/>
        <p:txBody>
          <a:bodyPr/>
          <a:lstStyle/>
          <a:p>
            <a:r>
              <a:rPr lang="en-US" dirty="0"/>
              <a:t>Ciltacabtagene autoleucel </a:t>
            </a:r>
          </a:p>
        </p:txBody>
      </p:sp>
      <p:sp>
        <p:nvSpPr>
          <p:cNvPr id="7" name="Title 6">
            <a:extLst>
              <a:ext uri="{FF2B5EF4-FFF2-40B4-BE49-F238E27FC236}">
                <a16:creationId xmlns:a16="http://schemas.microsoft.com/office/drawing/2014/main" id="{F41E6E4F-83A6-1E62-A13F-4AF6E611F7D6}"/>
              </a:ext>
            </a:extLst>
          </p:cNvPr>
          <p:cNvSpPr>
            <a:spLocks noGrp="1"/>
          </p:cNvSpPr>
          <p:nvPr>
            <p:ph type="title"/>
          </p:nvPr>
        </p:nvSpPr>
        <p:spPr>
          <a:xfrm>
            <a:off x="407368" y="173338"/>
            <a:ext cx="11784632" cy="1023414"/>
          </a:xfrm>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Regulatory and reimbursement issues aside, which next line of therapy would you most likely recommend for an </a:t>
            </a:r>
            <a:r>
              <a:rPr lang="en-US" sz="2200" b="1" u="sng" dirty="0">
                <a:effectLst/>
                <a:latin typeface="Calibri" panose="020F0502020204030204" pitchFamily="34" charset="0"/>
                <a:ea typeface="Aptos" panose="020B0004020202020204" pitchFamily="34" charset="0"/>
                <a:cs typeface="Calibri" panose="020F0502020204030204" pitchFamily="34" charset="0"/>
              </a:rPr>
              <a:t>80-year-old patient</a:t>
            </a:r>
            <a:r>
              <a:rPr lang="en-US" sz="2200" b="1" dirty="0">
                <a:effectLst/>
                <a:latin typeface="Calibri" panose="020F0502020204030204" pitchFamily="34" charset="0"/>
                <a:ea typeface="Aptos" panose="020B0004020202020204" pitchFamily="34" charset="0"/>
                <a:cs typeface="Calibri" panose="020F0502020204030204" pitchFamily="34" charset="0"/>
              </a:rPr>
              <a:t> with </a:t>
            </a:r>
            <a:r>
              <a:rPr lang="en-US" sz="2200" b="1" u="sng" dirty="0">
                <a:effectLst/>
                <a:latin typeface="Calibri" panose="020F0502020204030204" pitchFamily="34" charset="0"/>
                <a:ea typeface="Aptos" panose="020B0004020202020204" pitchFamily="34" charset="0"/>
                <a:cs typeface="Calibri" panose="020F0502020204030204" pitchFamily="34" charset="0"/>
              </a:rPr>
              <a:t>high-risk (del[17p])</a:t>
            </a:r>
            <a:r>
              <a:rPr lang="en-US" sz="2200" b="1" dirty="0">
                <a:effectLst/>
                <a:latin typeface="Calibri" panose="020F0502020204030204" pitchFamily="34" charset="0"/>
                <a:ea typeface="Aptos" panose="020B0004020202020204" pitchFamily="34" charset="0"/>
                <a:cs typeface="Calibri" panose="020F0502020204030204" pitchFamily="34" charset="0"/>
              </a:rPr>
              <a:t> MM who received initial treatment with Rd/daratumumab and experienced disease progression after </a:t>
            </a:r>
            <a:r>
              <a:rPr lang="en-US" sz="2200" b="1" u="sng" dirty="0">
                <a:effectLst/>
                <a:latin typeface="Calibri" panose="020F0502020204030204" pitchFamily="34" charset="0"/>
                <a:ea typeface="Aptos" panose="020B0004020202020204" pitchFamily="34" charset="0"/>
                <a:cs typeface="Calibri" panose="020F0502020204030204" pitchFamily="34" charset="0"/>
              </a:rPr>
              <a:t>3 years</a:t>
            </a:r>
            <a:r>
              <a:rPr lang="en-US" sz="2200" b="1" dirty="0">
                <a:effectLst/>
                <a:latin typeface="Calibri" panose="020F0502020204030204" pitchFamily="34" charset="0"/>
                <a:ea typeface="Aptos" panose="020B0004020202020204" pitchFamily="34" charset="0"/>
                <a:cs typeface="Calibri" panose="020F0502020204030204" pitchFamily="34" charset="0"/>
              </a:rPr>
              <a:t> of maintenance therapy? </a:t>
            </a:r>
            <a:br>
              <a:rPr lang="en-US" sz="2200" b="1" dirty="0">
                <a:effectLst/>
                <a:latin typeface="Calibri" panose="020F0502020204030204" pitchFamily="34" charset="0"/>
                <a:ea typeface="Aptos" panose="020B000402020202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29BE8956-D75E-477F-7AD2-AC9AEF79374A}"/>
              </a:ext>
            </a:extLst>
          </p:cNvPr>
          <p:cNvSpPr>
            <a:spLocks noGrp="1"/>
          </p:cNvSpPr>
          <p:nvPr>
            <p:ph idx="52"/>
          </p:nvPr>
        </p:nvSpPr>
        <p:spPr/>
        <p:txBody>
          <a:bodyPr/>
          <a:lstStyle/>
          <a:p>
            <a:r>
              <a:rPr lang="en-US" dirty="0" err="1"/>
              <a:t>Elranatamab</a:t>
            </a:r>
            <a:endParaRPr lang="en-US" dirty="0"/>
          </a:p>
        </p:txBody>
      </p:sp>
    </p:spTree>
    <p:extLst>
      <p:ext uri="{BB962C8B-B14F-4D97-AF65-F5344CB8AC3E}">
        <p14:creationId xmlns:p14="http://schemas.microsoft.com/office/powerpoint/2010/main" val="13062785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15C9-FFB7-64A3-E320-79CEF536B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D0C7B-0DA8-ABC7-2BF1-02D28206206D}"/>
              </a:ext>
            </a:extLst>
          </p:cNvPr>
          <p:cNvSpPr>
            <a:spLocks noGrp="1"/>
          </p:cNvSpPr>
          <p:nvPr>
            <p:ph type="title"/>
          </p:nvPr>
        </p:nvSpPr>
        <p:spPr>
          <a:xfrm>
            <a:off x="916516" y="29760"/>
            <a:ext cx="10358967" cy="1383015"/>
          </a:xfrm>
        </p:spPr>
        <p:txBody>
          <a:bodyPr/>
          <a:lstStyle/>
          <a:p>
            <a:r>
              <a:rPr lang="en-US" sz="3200" dirty="0">
                <a:solidFill>
                  <a:srgbClr val="0432FF"/>
                </a:solidFill>
              </a:rPr>
              <a:t>Dr Lee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B2B27B46-6DCA-44DA-F8CE-956E225CB805}"/>
              </a:ext>
            </a:extLst>
          </p:cNvPr>
          <p:cNvGraphicFramePr>
            <a:graphicFrameLocks/>
          </p:cNvGraphicFramePr>
          <p:nvPr>
            <p:extLst>
              <p:ext uri="{D42A27DB-BD31-4B8C-83A1-F6EECF244321}">
                <p14:modId xmlns:p14="http://schemas.microsoft.com/office/powerpoint/2010/main" val="2510974853"/>
              </p:ext>
            </p:extLst>
          </p:nvPr>
        </p:nvGraphicFramePr>
        <p:xfrm>
          <a:off x="1173807" y="1556792"/>
          <a:ext cx="10093540" cy="4437550"/>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560583">
                  <a:extLst>
                    <a:ext uri="{9D8B030D-6E8A-4147-A177-3AD203B41FA5}">
                      <a16:colId xmlns:a16="http://schemas.microsoft.com/office/drawing/2014/main" val="20001"/>
                    </a:ext>
                  </a:extLst>
                </a:gridCol>
              </a:tblGrid>
              <a:tr h="1089727">
                <a:tc>
                  <a:txBody>
                    <a:bodyPr/>
                    <a:lstStyle/>
                    <a:p>
                      <a:r>
                        <a:rPr lang="en-US" sz="1800" b="1" kern="1200" dirty="0">
                          <a:solidFill>
                            <a:schemeClr val="tx1"/>
                          </a:solidFill>
                          <a:effectLst/>
                          <a:latin typeface="+mn-lt"/>
                          <a:ea typeface="+mn-ea"/>
                          <a:cs typeface="+mn-cs"/>
                        </a:rPr>
                        <a:t>Consulting Agreements (Paid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Alexion Pharmaceuticals,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AstraZeneca Pharmaceuticals LP, Bristol Myers Squibb, GSK, Janssen Biotech Inc, Legend Biotech, Medline, Pfizer Inc, </a:t>
                      </a:r>
                      <a:r>
                        <a:rPr lang="en-US" sz="1800" b="0" kern="1200" dirty="0" err="1">
                          <a:solidFill>
                            <a:schemeClr val="tx1"/>
                          </a:solidFill>
                          <a:effectLst/>
                          <a:latin typeface="+mn-lt"/>
                          <a:ea typeface="+mn-ea"/>
                          <a:cs typeface="+mn-cs"/>
                        </a:rPr>
                        <a:t>Predicta</a:t>
                      </a:r>
                      <a:r>
                        <a:rPr lang="en-US" sz="1800" b="0" kern="1200" dirty="0">
                          <a:solidFill>
                            <a:schemeClr val="tx1"/>
                          </a:solidFill>
                          <a:effectLst/>
                          <a:latin typeface="+mn-lt"/>
                          <a:ea typeface="+mn-ea"/>
                          <a:cs typeface="+mn-cs"/>
                        </a:rPr>
                        <a:t> Biosciences,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2915">
                <a:tc>
                  <a:txBody>
                    <a:bodyPr/>
                    <a:lstStyle/>
                    <a:p>
                      <a:r>
                        <a:rPr lang="en-US" sz="1800" b="1" kern="1200" dirty="0">
                          <a:solidFill>
                            <a:schemeClr val="tx1"/>
                          </a:solidFill>
                          <a:effectLst/>
                          <a:latin typeface="+mn-lt"/>
                          <a:ea typeface="+mn-ea"/>
                          <a:cs typeface="+mn-cs"/>
                        </a:rPr>
                        <a:t>Consulting Agreements (Paid to Self)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Alexion Pharmaceuticals,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Bristol Myers Squibb, GSK, Janssen Biotech Inc, Menarini Group,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105291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Alexion Pharmaceuticals, Amgen Inc, AstraZeneca Pharmaceuticals LP, Bristol Myers Squibb, GSK, Janssen Biotech Inc, Menarini Group, Moderna,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787914"/>
                  </a:ext>
                </a:extLst>
              </a:tr>
              <a:tr h="105291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978947"/>
                  </a:ext>
                </a:extLst>
              </a:tr>
            </a:tbl>
          </a:graphicData>
        </a:graphic>
      </p:graphicFrame>
    </p:spTree>
    <p:custDataLst>
      <p:tags r:id="rId1"/>
    </p:custDataLst>
    <p:extLst>
      <p:ext uri="{BB962C8B-B14F-4D97-AF65-F5344CB8AC3E}">
        <p14:creationId xmlns:p14="http://schemas.microsoft.com/office/powerpoint/2010/main" val="31561544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1D597-2315-04CC-D398-B72FD9C027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A9D4C4-7957-639E-FFEE-9422C2BBA1C1}"/>
              </a:ext>
            </a:extLst>
          </p:cNvPr>
          <p:cNvSpPr>
            <a:spLocks noGrp="1"/>
          </p:cNvSpPr>
          <p:nvPr>
            <p:ph idx="47"/>
          </p:nvPr>
        </p:nvSpPr>
        <p:spPr/>
        <p:txBody>
          <a:bodyPr/>
          <a:lstStyle/>
          <a:p>
            <a:r>
              <a:rPr lang="en-US" sz="2200" dirty="0"/>
              <a:t>BCMA-targeted bispecific antibody </a:t>
            </a:r>
            <a:r>
              <a:rPr lang="en-US" sz="2200" dirty="0">
                <a:sym typeface="Wingdings" pitchFamily="2" charset="2"/>
              </a:rPr>
              <a:t> </a:t>
            </a:r>
            <a:r>
              <a:rPr lang="en-US" sz="2200" dirty="0"/>
              <a:t>talquetamab (depending on DOR)</a:t>
            </a:r>
          </a:p>
        </p:txBody>
      </p:sp>
      <p:sp>
        <p:nvSpPr>
          <p:cNvPr id="3" name="Content Placeholder 2">
            <a:extLst>
              <a:ext uri="{FF2B5EF4-FFF2-40B4-BE49-F238E27FC236}">
                <a16:creationId xmlns:a16="http://schemas.microsoft.com/office/drawing/2014/main" id="{227158D3-CDBD-4FA4-0598-7E3B6FDE4E25}"/>
              </a:ext>
            </a:extLst>
          </p:cNvPr>
          <p:cNvSpPr>
            <a:spLocks noGrp="1"/>
          </p:cNvSpPr>
          <p:nvPr>
            <p:ph idx="48"/>
          </p:nvPr>
        </p:nvSpPr>
        <p:spPr/>
        <p:txBody>
          <a:bodyPr/>
          <a:lstStyle/>
          <a:p>
            <a:r>
              <a:rPr lang="en-US" sz="2000" dirty="0"/>
              <a:t>DOR &gt;12 months: BCMA-targeted bispecific antibody </a:t>
            </a:r>
            <a:r>
              <a:rPr lang="en-US" sz="2000" dirty="0">
                <a:sym typeface="Wingdings" pitchFamily="2" charset="2"/>
              </a:rPr>
              <a:t></a:t>
            </a:r>
            <a:r>
              <a:rPr lang="en-US" sz="2000" dirty="0"/>
              <a:t> </a:t>
            </a:r>
            <a:r>
              <a:rPr lang="en-US" sz="2000" dirty="0" err="1"/>
              <a:t>talquetamab</a:t>
            </a:r>
            <a:r>
              <a:rPr lang="en-US" sz="2000" dirty="0"/>
              <a:t>; </a:t>
            </a:r>
            <a:br>
              <a:rPr lang="en-US" sz="2000" dirty="0"/>
            </a:br>
            <a:r>
              <a:rPr lang="en-US" sz="2000" dirty="0"/>
              <a:t>DOR &lt;12 months </a:t>
            </a:r>
            <a:r>
              <a:rPr lang="en-US" sz="2000" dirty="0" err="1"/>
              <a:t>talquetamab</a:t>
            </a:r>
            <a:r>
              <a:rPr lang="en-US" sz="2000" dirty="0"/>
              <a:t> </a:t>
            </a:r>
            <a:r>
              <a:rPr lang="en-US" sz="2000" dirty="0">
                <a:sym typeface="Wingdings" pitchFamily="2" charset="2"/>
              </a:rPr>
              <a:t> </a:t>
            </a:r>
            <a:r>
              <a:rPr lang="en-US" sz="2000" dirty="0"/>
              <a:t>BCMA-targeted bispecific antibody</a:t>
            </a:r>
          </a:p>
        </p:txBody>
      </p:sp>
      <p:sp>
        <p:nvSpPr>
          <p:cNvPr id="4" name="Content Placeholder 3">
            <a:extLst>
              <a:ext uri="{FF2B5EF4-FFF2-40B4-BE49-F238E27FC236}">
                <a16:creationId xmlns:a16="http://schemas.microsoft.com/office/drawing/2014/main" id="{E8B282CD-AD63-B01C-87F8-5DA4D29E7463}"/>
              </a:ext>
            </a:extLst>
          </p:cNvPr>
          <p:cNvSpPr>
            <a:spLocks noGrp="1"/>
          </p:cNvSpPr>
          <p:nvPr>
            <p:ph idx="49"/>
          </p:nvPr>
        </p:nvSpPr>
        <p:spPr/>
        <p:txBody>
          <a:bodyPr/>
          <a:lstStyle/>
          <a:p>
            <a:r>
              <a:rPr lang="en-US" dirty="0"/>
              <a:t>Talquetamab </a:t>
            </a:r>
            <a:r>
              <a:rPr lang="en-US" dirty="0">
                <a:sym typeface="Wingdings" pitchFamily="2" charset="2"/>
              </a:rPr>
              <a:t> </a:t>
            </a:r>
            <a:r>
              <a:rPr lang="en-US" dirty="0"/>
              <a:t>BCMA-targeted bispecific antibody</a:t>
            </a:r>
          </a:p>
        </p:txBody>
      </p:sp>
      <p:sp>
        <p:nvSpPr>
          <p:cNvPr id="5" name="Content Placeholder 4">
            <a:extLst>
              <a:ext uri="{FF2B5EF4-FFF2-40B4-BE49-F238E27FC236}">
                <a16:creationId xmlns:a16="http://schemas.microsoft.com/office/drawing/2014/main" id="{D5D435A8-349F-E9C1-FA41-23CF9A9C37CF}"/>
              </a:ext>
            </a:extLst>
          </p:cNvPr>
          <p:cNvSpPr>
            <a:spLocks noGrp="1"/>
          </p:cNvSpPr>
          <p:nvPr>
            <p:ph idx="50"/>
          </p:nvPr>
        </p:nvSpPr>
        <p:spPr/>
        <p:txBody>
          <a:bodyPr/>
          <a:lstStyle/>
          <a:p>
            <a:r>
              <a:rPr lang="en-US" dirty="0"/>
              <a:t>Talquetamab </a:t>
            </a:r>
            <a:r>
              <a:rPr lang="en-US" dirty="0">
                <a:sym typeface="Wingdings" pitchFamily="2" charset="2"/>
              </a:rPr>
              <a:t> </a:t>
            </a:r>
            <a:r>
              <a:rPr lang="en-US" dirty="0"/>
              <a:t>BCMA-targeted bispecific antibody</a:t>
            </a:r>
          </a:p>
        </p:txBody>
      </p:sp>
      <p:sp>
        <p:nvSpPr>
          <p:cNvPr id="6" name="Content Placeholder 5">
            <a:extLst>
              <a:ext uri="{FF2B5EF4-FFF2-40B4-BE49-F238E27FC236}">
                <a16:creationId xmlns:a16="http://schemas.microsoft.com/office/drawing/2014/main" id="{14FDC1E0-17C0-3506-7A4D-70DF73D98CDE}"/>
              </a:ext>
            </a:extLst>
          </p:cNvPr>
          <p:cNvSpPr>
            <a:spLocks noGrp="1"/>
          </p:cNvSpPr>
          <p:nvPr>
            <p:ph idx="51"/>
          </p:nvPr>
        </p:nvSpPr>
        <p:spPr/>
        <p:txBody>
          <a:bodyPr/>
          <a:lstStyle/>
          <a:p>
            <a:r>
              <a:rPr lang="en-US" sz="2400" dirty="0"/>
              <a:t>Talquetamab </a:t>
            </a:r>
            <a:r>
              <a:rPr lang="en-US" sz="2400" dirty="0">
                <a:sym typeface="Wingdings" pitchFamily="2" charset="2"/>
              </a:rPr>
              <a:t> </a:t>
            </a:r>
            <a:r>
              <a:rPr lang="en-US" sz="2400" dirty="0"/>
              <a:t>BCMA-targeted bispecific antibody</a:t>
            </a:r>
          </a:p>
        </p:txBody>
      </p:sp>
      <p:sp>
        <p:nvSpPr>
          <p:cNvPr id="7" name="Title 6">
            <a:extLst>
              <a:ext uri="{FF2B5EF4-FFF2-40B4-BE49-F238E27FC236}">
                <a16:creationId xmlns:a16="http://schemas.microsoft.com/office/drawing/2014/main" id="{BFEB6962-4AEA-6E61-1DDE-89C316B99596}"/>
              </a:ext>
            </a:extLst>
          </p:cNvPr>
          <p:cNvSpPr>
            <a:spLocks noGrp="1"/>
          </p:cNvSpPr>
          <p:nvPr>
            <p:ph type="title"/>
          </p:nvPr>
        </p:nvSpPr>
        <p:spPr>
          <a:xfrm>
            <a:off x="479376" y="101330"/>
            <a:ext cx="10873208" cy="1023414"/>
          </a:xfrm>
        </p:spPr>
        <p:txBody>
          <a:bodyPr/>
          <a:lstStyle/>
          <a:p>
            <a:r>
              <a:rPr lang="en-US" sz="2200" b="1" kern="100" dirty="0">
                <a:effectLst/>
                <a:latin typeface="Calibri" panose="020F0502020204030204" pitchFamily="34" charset="0"/>
                <a:ea typeface="Aptos" panose="020B0004020202020204" pitchFamily="34" charset="0"/>
                <a:cs typeface="Calibri" panose="020F0502020204030204" pitchFamily="34" charset="0"/>
              </a:rPr>
              <a:t>In general, how would you sequence a BCMA-targeted bispecific antibody and talquetamab for a patient with R/R MM </a:t>
            </a:r>
            <a:r>
              <a:rPr lang="en-US" sz="2200" b="1" u="sng" kern="100" dirty="0">
                <a:effectLst/>
                <a:latin typeface="Calibri" panose="020F0502020204030204" pitchFamily="34" charset="0"/>
                <a:ea typeface="Aptos" panose="020B0004020202020204" pitchFamily="34" charset="0"/>
                <a:cs typeface="Calibri" panose="020F0502020204030204" pitchFamily="34" charset="0"/>
              </a:rPr>
              <a:t>who had experienced disease progression</a:t>
            </a:r>
            <a:r>
              <a:rPr lang="en-US" sz="2200" b="1" kern="100" dirty="0">
                <a:effectLst/>
                <a:latin typeface="Calibri" panose="020F0502020204030204" pitchFamily="34" charset="0"/>
                <a:ea typeface="Aptos" panose="020B0004020202020204" pitchFamily="34" charset="0"/>
                <a:cs typeface="Calibri" panose="020F0502020204030204" pitchFamily="34" charset="0"/>
              </a:rPr>
              <a:t> after BCMA-targeted CAR T-cell therapy? </a:t>
            </a: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D20AEBE-1D30-AC65-CBAE-2EFAD434D592}"/>
              </a:ext>
            </a:extLst>
          </p:cNvPr>
          <p:cNvSpPr>
            <a:spLocks noGrp="1"/>
          </p:cNvSpPr>
          <p:nvPr>
            <p:ph idx="52"/>
          </p:nvPr>
        </p:nvSpPr>
        <p:spPr/>
        <p:txBody>
          <a:bodyPr/>
          <a:lstStyle/>
          <a:p>
            <a:r>
              <a:rPr lang="en-US" sz="2400" dirty="0"/>
              <a:t>Talquetamab </a:t>
            </a:r>
            <a:r>
              <a:rPr lang="en-US" sz="2400" dirty="0">
                <a:sym typeface="Wingdings" pitchFamily="2" charset="2"/>
              </a:rPr>
              <a:t> </a:t>
            </a:r>
            <a:r>
              <a:rPr lang="en-US" sz="2400" dirty="0"/>
              <a:t>BCMA-targeted bispecific antibody</a:t>
            </a:r>
          </a:p>
        </p:txBody>
      </p:sp>
      <p:sp>
        <p:nvSpPr>
          <p:cNvPr id="10" name="TextBox 9">
            <a:extLst>
              <a:ext uri="{FF2B5EF4-FFF2-40B4-BE49-F238E27FC236}">
                <a16:creationId xmlns:a16="http://schemas.microsoft.com/office/drawing/2014/main" id="{5883A323-0B1E-B971-6504-C511688E4629}"/>
              </a:ext>
            </a:extLst>
          </p:cNvPr>
          <p:cNvSpPr txBox="1"/>
          <p:nvPr/>
        </p:nvSpPr>
        <p:spPr>
          <a:xfrm>
            <a:off x="407368" y="6093296"/>
            <a:ext cx="524579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DOR = duration of response to BCMA-targeted CAR T-cell therapy</a:t>
            </a:r>
          </a:p>
        </p:txBody>
      </p:sp>
    </p:spTree>
    <p:extLst>
      <p:ext uri="{BB962C8B-B14F-4D97-AF65-F5344CB8AC3E}">
        <p14:creationId xmlns:p14="http://schemas.microsoft.com/office/powerpoint/2010/main" val="9553217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FFF0-2D39-9BC5-A6EF-A9E5F2A7D45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DDB8C-48A8-55D0-A495-52C8D094283A}"/>
              </a:ext>
            </a:extLst>
          </p:cNvPr>
          <p:cNvSpPr>
            <a:spLocks noGrp="1"/>
          </p:cNvSpPr>
          <p:nvPr>
            <p:ph idx="47"/>
          </p:nvPr>
        </p:nvSpPr>
        <p:spPr/>
        <p:txBody>
          <a:bodyPr/>
          <a:lstStyle/>
          <a:p>
            <a:r>
              <a:rPr lang="en-US" dirty="0"/>
              <a:t>BCMA-targeted bispecific antibody </a:t>
            </a:r>
            <a:r>
              <a:rPr lang="en-US" dirty="0">
                <a:sym typeface="Wingdings" pitchFamily="2" charset="2"/>
              </a:rPr>
              <a:t></a:t>
            </a:r>
            <a:r>
              <a:rPr lang="en-US" dirty="0"/>
              <a:t> talquetamab </a:t>
            </a:r>
          </a:p>
        </p:txBody>
      </p:sp>
      <p:sp>
        <p:nvSpPr>
          <p:cNvPr id="3" name="Content Placeholder 2">
            <a:extLst>
              <a:ext uri="{FF2B5EF4-FFF2-40B4-BE49-F238E27FC236}">
                <a16:creationId xmlns:a16="http://schemas.microsoft.com/office/drawing/2014/main" id="{948BEF84-5B7A-AEA9-4543-2E4E23156E53}"/>
              </a:ext>
            </a:extLst>
          </p:cNvPr>
          <p:cNvSpPr>
            <a:spLocks noGrp="1"/>
          </p:cNvSpPr>
          <p:nvPr>
            <p:ph idx="48"/>
          </p:nvPr>
        </p:nvSpPr>
        <p:spPr/>
        <p:txBody>
          <a:bodyPr/>
          <a:lstStyle/>
          <a:p>
            <a:r>
              <a:rPr lang="en-US" dirty="0"/>
              <a:t>BCMA-targeted bispecific antibody </a:t>
            </a:r>
            <a:r>
              <a:rPr lang="en-US" dirty="0">
                <a:sym typeface="Wingdings" pitchFamily="2" charset="2"/>
              </a:rPr>
              <a:t></a:t>
            </a:r>
            <a:r>
              <a:rPr lang="en-US" dirty="0"/>
              <a:t> talquetamab </a:t>
            </a:r>
          </a:p>
        </p:txBody>
      </p:sp>
      <p:sp>
        <p:nvSpPr>
          <p:cNvPr id="4" name="Content Placeholder 3">
            <a:extLst>
              <a:ext uri="{FF2B5EF4-FFF2-40B4-BE49-F238E27FC236}">
                <a16:creationId xmlns:a16="http://schemas.microsoft.com/office/drawing/2014/main" id="{5293475C-8F2D-2373-1B22-E102F6C9F12D}"/>
              </a:ext>
            </a:extLst>
          </p:cNvPr>
          <p:cNvSpPr>
            <a:spLocks noGrp="1"/>
          </p:cNvSpPr>
          <p:nvPr>
            <p:ph idx="49"/>
          </p:nvPr>
        </p:nvSpPr>
        <p:spPr/>
        <p:txBody>
          <a:bodyPr/>
          <a:lstStyle/>
          <a:p>
            <a:pPr>
              <a:lnSpc>
                <a:spcPct val="115000"/>
              </a:lnSpc>
            </a:pPr>
            <a:r>
              <a:rPr lang="en-US" dirty="0"/>
              <a:t>BCMA-targeted bispecific antibody </a:t>
            </a:r>
            <a:r>
              <a:rPr lang="en-US" dirty="0">
                <a:sym typeface="Wingdings" pitchFamily="2" charset="2"/>
              </a:rPr>
              <a:t></a:t>
            </a:r>
            <a:r>
              <a:rPr lang="en-US" dirty="0"/>
              <a:t> talquetamab </a:t>
            </a:r>
          </a:p>
        </p:txBody>
      </p:sp>
      <p:sp>
        <p:nvSpPr>
          <p:cNvPr id="5" name="Content Placeholder 4">
            <a:extLst>
              <a:ext uri="{FF2B5EF4-FFF2-40B4-BE49-F238E27FC236}">
                <a16:creationId xmlns:a16="http://schemas.microsoft.com/office/drawing/2014/main" id="{58CBB608-7389-DC99-E387-B51921D7833E}"/>
              </a:ext>
            </a:extLst>
          </p:cNvPr>
          <p:cNvSpPr>
            <a:spLocks noGrp="1"/>
          </p:cNvSpPr>
          <p:nvPr>
            <p:ph idx="50"/>
          </p:nvPr>
        </p:nvSpPr>
        <p:spPr/>
        <p:txBody>
          <a:bodyPr/>
          <a:lstStyle/>
          <a:p>
            <a:r>
              <a:rPr lang="en-US" dirty="0"/>
              <a:t>BCMA-targeted bispecific antibody </a:t>
            </a:r>
            <a:r>
              <a:rPr lang="en-US" dirty="0">
                <a:sym typeface="Wingdings" pitchFamily="2" charset="2"/>
              </a:rPr>
              <a:t></a:t>
            </a:r>
            <a:r>
              <a:rPr lang="en-US" dirty="0"/>
              <a:t> talquetamab </a:t>
            </a:r>
          </a:p>
        </p:txBody>
      </p:sp>
      <p:sp>
        <p:nvSpPr>
          <p:cNvPr id="6" name="Content Placeholder 5">
            <a:extLst>
              <a:ext uri="{FF2B5EF4-FFF2-40B4-BE49-F238E27FC236}">
                <a16:creationId xmlns:a16="http://schemas.microsoft.com/office/drawing/2014/main" id="{3B6CFF82-BC0D-C24B-051A-F2FB44E7FD75}"/>
              </a:ext>
            </a:extLst>
          </p:cNvPr>
          <p:cNvSpPr>
            <a:spLocks noGrp="1"/>
          </p:cNvSpPr>
          <p:nvPr>
            <p:ph idx="51"/>
          </p:nvPr>
        </p:nvSpPr>
        <p:spPr/>
        <p:txBody>
          <a:bodyPr/>
          <a:lstStyle/>
          <a:p>
            <a:r>
              <a:rPr lang="en-US" dirty="0"/>
              <a:t>BCMA-targeted bispecific antibody </a:t>
            </a:r>
            <a:r>
              <a:rPr lang="en-US" dirty="0">
                <a:sym typeface="Wingdings" pitchFamily="2" charset="2"/>
              </a:rPr>
              <a:t></a:t>
            </a:r>
            <a:r>
              <a:rPr lang="en-US" dirty="0"/>
              <a:t> talquetamab </a:t>
            </a:r>
          </a:p>
        </p:txBody>
      </p:sp>
      <p:sp>
        <p:nvSpPr>
          <p:cNvPr id="7" name="Title 6">
            <a:extLst>
              <a:ext uri="{FF2B5EF4-FFF2-40B4-BE49-F238E27FC236}">
                <a16:creationId xmlns:a16="http://schemas.microsoft.com/office/drawing/2014/main" id="{8DB98610-0E92-692F-AEDC-03EB6C53554B}"/>
              </a:ext>
            </a:extLst>
          </p:cNvPr>
          <p:cNvSpPr>
            <a:spLocks noGrp="1"/>
          </p:cNvSpPr>
          <p:nvPr>
            <p:ph type="title"/>
          </p:nvPr>
        </p:nvSpPr>
        <p:spPr>
          <a:xfrm>
            <a:off x="479376" y="44624"/>
            <a:ext cx="11233248" cy="1023414"/>
          </a:xfrm>
        </p:spPr>
        <p:txBody>
          <a:bodyPr/>
          <a:lstStyle/>
          <a:p>
            <a:r>
              <a:rPr lang="en-US" sz="2200" b="1" kern="100" dirty="0">
                <a:effectLst/>
                <a:latin typeface="Calibri" panose="020F0502020204030204" pitchFamily="34" charset="0"/>
                <a:ea typeface="Aptos" panose="020B0004020202020204" pitchFamily="34" charset="0"/>
                <a:cs typeface="Calibri" panose="020F0502020204030204" pitchFamily="34" charset="0"/>
              </a:rPr>
              <a:t>In general, how would you sequence a BCMA-targeted bispecific antibody and talquetamab for a patient with R/R MM </a:t>
            </a:r>
            <a:r>
              <a:rPr lang="en-US" sz="2200" b="1" u="sng" kern="100" dirty="0">
                <a:effectLst/>
                <a:latin typeface="Calibri" panose="020F0502020204030204" pitchFamily="34" charset="0"/>
                <a:ea typeface="Aptos" panose="020B0004020202020204" pitchFamily="34" charset="0"/>
                <a:cs typeface="Calibri" panose="020F0502020204030204" pitchFamily="34" charset="0"/>
              </a:rPr>
              <a:t>who had not previously received</a:t>
            </a:r>
            <a:r>
              <a:rPr lang="en-US" sz="2200" b="1" kern="100" dirty="0">
                <a:effectLst/>
                <a:latin typeface="Calibri" panose="020F0502020204030204" pitchFamily="34" charset="0"/>
                <a:ea typeface="Aptos" panose="020B0004020202020204" pitchFamily="34" charset="0"/>
                <a:cs typeface="Calibri" panose="020F0502020204030204" pitchFamily="34" charset="0"/>
              </a:rPr>
              <a:t> BCMA-targeted CAR T-cell therapy? </a:t>
            </a: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0F67E2F1-06D8-D942-7AC0-938A0A9A2F6B}"/>
              </a:ext>
            </a:extLst>
          </p:cNvPr>
          <p:cNvSpPr>
            <a:spLocks noGrp="1"/>
          </p:cNvSpPr>
          <p:nvPr>
            <p:ph idx="52"/>
          </p:nvPr>
        </p:nvSpPr>
        <p:spPr/>
        <p:txBody>
          <a:bodyPr/>
          <a:lstStyle/>
          <a:p>
            <a:r>
              <a:rPr lang="en-US" dirty="0"/>
              <a:t>BCMA-targeted bispecific antibody </a:t>
            </a:r>
            <a:r>
              <a:rPr lang="en-US" dirty="0">
                <a:sym typeface="Wingdings" pitchFamily="2" charset="2"/>
              </a:rPr>
              <a:t></a:t>
            </a:r>
            <a:r>
              <a:rPr lang="en-US" dirty="0"/>
              <a:t> talquetamab </a:t>
            </a:r>
          </a:p>
        </p:txBody>
      </p:sp>
    </p:spTree>
    <p:extLst>
      <p:ext uri="{BB962C8B-B14F-4D97-AF65-F5344CB8AC3E}">
        <p14:creationId xmlns:p14="http://schemas.microsoft.com/office/powerpoint/2010/main" val="849784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639F-B0E6-3A3E-8D3E-CAE716FCE6D6}"/>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B54A90-3A63-2BB2-F3F9-9E3D2E1B0F24}"/>
              </a:ext>
            </a:extLst>
          </p:cNvPr>
          <p:cNvSpPr>
            <a:spLocks noGrp="1"/>
          </p:cNvSpPr>
          <p:nvPr>
            <p:ph idx="47"/>
          </p:nvPr>
        </p:nvSpPr>
        <p:spPr/>
        <p:txBody>
          <a:bodyPr/>
          <a:lstStyle/>
          <a:p>
            <a:r>
              <a:rPr lang="en-US" dirty="0"/>
              <a:t>Not enough data are available to tell </a:t>
            </a:r>
          </a:p>
        </p:txBody>
      </p:sp>
      <p:sp>
        <p:nvSpPr>
          <p:cNvPr id="11" name="Content Placeholder 10">
            <a:extLst>
              <a:ext uri="{FF2B5EF4-FFF2-40B4-BE49-F238E27FC236}">
                <a16:creationId xmlns:a16="http://schemas.microsoft.com/office/drawing/2014/main" id="{5BFA2430-EDFB-3A4E-90BD-BA7764B405E6}"/>
              </a:ext>
            </a:extLst>
          </p:cNvPr>
          <p:cNvSpPr>
            <a:spLocks noGrp="1"/>
          </p:cNvSpPr>
          <p:nvPr>
            <p:ph idx="48"/>
          </p:nvPr>
        </p:nvSpPr>
        <p:spPr/>
        <p:txBody>
          <a:bodyPr/>
          <a:lstStyle/>
          <a:p>
            <a:r>
              <a:rPr lang="en-US" dirty="0"/>
              <a:t>Efficacy is about the same </a:t>
            </a:r>
          </a:p>
        </p:txBody>
      </p:sp>
      <p:sp>
        <p:nvSpPr>
          <p:cNvPr id="12" name="Content Placeholder 11">
            <a:extLst>
              <a:ext uri="{FF2B5EF4-FFF2-40B4-BE49-F238E27FC236}">
                <a16:creationId xmlns:a16="http://schemas.microsoft.com/office/drawing/2014/main" id="{DF635244-922B-301B-05FB-E6BA1F12F641}"/>
              </a:ext>
            </a:extLst>
          </p:cNvPr>
          <p:cNvSpPr>
            <a:spLocks noGrp="1"/>
          </p:cNvSpPr>
          <p:nvPr>
            <p:ph idx="49"/>
          </p:nvPr>
        </p:nvSpPr>
        <p:spPr/>
        <p:txBody>
          <a:bodyPr/>
          <a:lstStyle/>
          <a:p>
            <a:r>
              <a:rPr lang="en-US" dirty="0"/>
              <a:t>Not enough data are available to tell </a:t>
            </a:r>
          </a:p>
        </p:txBody>
      </p:sp>
      <p:sp>
        <p:nvSpPr>
          <p:cNvPr id="13" name="Content Placeholder 12">
            <a:extLst>
              <a:ext uri="{FF2B5EF4-FFF2-40B4-BE49-F238E27FC236}">
                <a16:creationId xmlns:a16="http://schemas.microsoft.com/office/drawing/2014/main" id="{4717C14D-62FF-16E6-57CB-8489FA96342F}"/>
              </a:ext>
            </a:extLst>
          </p:cNvPr>
          <p:cNvSpPr>
            <a:spLocks noGrp="1"/>
          </p:cNvSpPr>
          <p:nvPr>
            <p:ph idx="50"/>
          </p:nvPr>
        </p:nvSpPr>
        <p:spPr/>
        <p:txBody>
          <a:bodyPr/>
          <a:lstStyle/>
          <a:p>
            <a:r>
              <a:rPr lang="en-US" dirty="0"/>
              <a:t>Not enough data are available to tell </a:t>
            </a:r>
          </a:p>
        </p:txBody>
      </p:sp>
      <p:sp>
        <p:nvSpPr>
          <p:cNvPr id="14" name="Content Placeholder 13">
            <a:extLst>
              <a:ext uri="{FF2B5EF4-FFF2-40B4-BE49-F238E27FC236}">
                <a16:creationId xmlns:a16="http://schemas.microsoft.com/office/drawing/2014/main" id="{046DB222-B5A5-C2D2-B55A-483FD24C42F5}"/>
              </a:ext>
            </a:extLst>
          </p:cNvPr>
          <p:cNvSpPr>
            <a:spLocks noGrp="1"/>
          </p:cNvSpPr>
          <p:nvPr>
            <p:ph idx="58"/>
          </p:nvPr>
        </p:nvSpPr>
        <p:spPr/>
        <p:txBody>
          <a:bodyPr/>
          <a:lstStyle/>
          <a:p>
            <a:r>
              <a:rPr lang="en-US" dirty="0"/>
              <a:t>BCMA-targeted </a:t>
            </a:r>
            <a:br>
              <a:rPr lang="en-US" dirty="0"/>
            </a:br>
            <a:r>
              <a:rPr lang="en-US" dirty="0"/>
              <a:t>bispecific antibodies</a:t>
            </a:r>
          </a:p>
        </p:txBody>
      </p:sp>
      <p:sp>
        <p:nvSpPr>
          <p:cNvPr id="15" name="Content Placeholder 14">
            <a:extLst>
              <a:ext uri="{FF2B5EF4-FFF2-40B4-BE49-F238E27FC236}">
                <a16:creationId xmlns:a16="http://schemas.microsoft.com/office/drawing/2014/main" id="{EBE1BD99-5992-03D3-0591-A835214AD469}"/>
              </a:ext>
            </a:extLst>
          </p:cNvPr>
          <p:cNvSpPr>
            <a:spLocks noGrp="1"/>
          </p:cNvSpPr>
          <p:nvPr>
            <p:ph idx="71"/>
          </p:nvPr>
        </p:nvSpPr>
        <p:spPr/>
        <p:txBody>
          <a:bodyPr/>
          <a:lstStyle/>
          <a:p>
            <a:r>
              <a:rPr lang="en-US" dirty="0"/>
              <a:t>BCMA-targeted bispecific antibodies are more efficacious </a:t>
            </a:r>
          </a:p>
        </p:txBody>
      </p:sp>
      <p:sp>
        <p:nvSpPr>
          <p:cNvPr id="9" name="Title 8">
            <a:extLst>
              <a:ext uri="{FF2B5EF4-FFF2-40B4-BE49-F238E27FC236}">
                <a16:creationId xmlns:a16="http://schemas.microsoft.com/office/drawing/2014/main" id="{E2DF7ADF-C457-8232-44CB-91890CBDF62C}"/>
              </a:ext>
            </a:extLst>
          </p:cNvPr>
          <p:cNvSpPr>
            <a:spLocks noGrp="1"/>
          </p:cNvSpPr>
          <p:nvPr>
            <p:ph type="title"/>
          </p:nvPr>
        </p:nvSpPr>
        <p:spPr>
          <a:xfrm>
            <a:off x="484936" y="216024"/>
            <a:ext cx="11371704" cy="1196752"/>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Based on early evidence, how would you indirectly compare the global efficacy of the FcRH5-directed bispecific antibody cevostamab to that of BCMA-targeted bispecific antibodies </a:t>
            </a:r>
            <a:r>
              <a:rPr lang="en-US" sz="2600" kern="100" dirty="0">
                <a:latin typeface="Calibri" panose="020F0502020204030204" pitchFamily="34" charset="0"/>
                <a:ea typeface="Aptos" panose="020B0004020202020204" pitchFamily="34" charset="0"/>
                <a:cs typeface="Calibri" panose="020F0502020204030204" pitchFamily="34" charset="0"/>
              </a:rPr>
              <a:t>and </a:t>
            </a:r>
            <a:r>
              <a:rPr lang="en-US" sz="2600" kern="100" dirty="0" err="1">
                <a:latin typeface="Calibri" panose="020F0502020204030204" pitchFamily="34" charset="0"/>
                <a:ea typeface="Aptos" panose="020B0004020202020204" pitchFamily="34" charset="0"/>
                <a:cs typeface="Calibri" panose="020F0502020204030204" pitchFamily="34" charset="0"/>
              </a:rPr>
              <a:t>talquetamab</a:t>
            </a:r>
            <a:r>
              <a:rPr lang="en-US" sz="2600" kern="100" dirty="0">
                <a:latin typeface="Calibri" panose="020F0502020204030204" pitchFamily="34" charset="0"/>
                <a:ea typeface="Aptos" panose="020B0004020202020204" pitchFamily="34" charset="0"/>
                <a:cs typeface="Calibri" panose="020F0502020204030204" pitchFamily="34" charset="0"/>
              </a:rPr>
              <a:t> for </a:t>
            </a:r>
            <a:r>
              <a:rPr lang="en-US" sz="2600" b="1" kern="100" dirty="0">
                <a:effectLst/>
                <a:latin typeface="Calibri" panose="020F0502020204030204" pitchFamily="34" charset="0"/>
                <a:ea typeface="Aptos" panose="020B0004020202020204" pitchFamily="34" charset="0"/>
                <a:cs typeface="Calibri" panose="020F0502020204030204" pitchFamily="34" charset="0"/>
              </a:rPr>
              <a:t>R/R MM? </a:t>
            </a:r>
            <a:br>
              <a:rPr lang="en-US" sz="2600" dirty="0"/>
            </a:br>
            <a:endParaRPr lang="en-US" sz="2600" dirty="0"/>
          </a:p>
        </p:txBody>
      </p:sp>
      <p:sp>
        <p:nvSpPr>
          <p:cNvPr id="16" name="Content Placeholder 15">
            <a:extLst>
              <a:ext uri="{FF2B5EF4-FFF2-40B4-BE49-F238E27FC236}">
                <a16:creationId xmlns:a16="http://schemas.microsoft.com/office/drawing/2014/main" id="{1E72FDD6-64BA-6DF4-1049-08B65AA90541}"/>
              </a:ext>
            </a:extLst>
          </p:cNvPr>
          <p:cNvSpPr>
            <a:spLocks noGrp="1"/>
          </p:cNvSpPr>
          <p:nvPr>
            <p:ph idx="74"/>
          </p:nvPr>
        </p:nvSpPr>
        <p:spPr/>
        <p:txBody>
          <a:bodyPr/>
          <a:lstStyle/>
          <a:p>
            <a:r>
              <a:rPr lang="en-US" dirty="0"/>
              <a:t>Not enough data are available to tell </a:t>
            </a:r>
          </a:p>
        </p:txBody>
      </p:sp>
      <p:sp>
        <p:nvSpPr>
          <p:cNvPr id="17" name="Content Placeholder 16">
            <a:extLst>
              <a:ext uri="{FF2B5EF4-FFF2-40B4-BE49-F238E27FC236}">
                <a16:creationId xmlns:a16="http://schemas.microsoft.com/office/drawing/2014/main" id="{F1DD9950-109F-4230-AFB0-134F82B71B20}"/>
              </a:ext>
            </a:extLst>
          </p:cNvPr>
          <p:cNvSpPr>
            <a:spLocks noGrp="1"/>
          </p:cNvSpPr>
          <p:nvPr>
            <p:ph idx="75"/>
          </p:nvPr>
        </p:nvSpPr>
        <p:spPr/>
        <p:txBody>
          <a:bodyPr/>
          <a:lstStyle/>
          <a:p>
            <a:r>
              <a:rPr lang="en-US" dirty="0"/>
              <a:t>Efficacy is about the same</a:t>
            </a:r>
          </a:p>
        </p:txBody>
      </p:sp>
      <p:sp>
        <p:nvSpPr>
          <p:cNvPr id="18" name="Content Placeholder 17">
            <a:extLst>
              <a:ext uri="{FF2B5EF4-FFF2-40B4-BE49-F238E27FC236}">
                <a16:creationId xmlns:a16="http://schemas.microsoft.com/office/drawing/2014/main" id="{0C66EFED-17F0-D44F-1732-436FD015EA20}"/>
              </a:ext>
            </a:extLst>
          </p:cNvPr>
          <p:cNvSpPr>
            <a:spLocks noGrp="1"/>
          </p:cNvSpPr>
          <p:nvPr>
            <p:ph idx="76"/>
          </p:nvPr>
        </p:nvSpPr>
        <p:spPr/>
        <p:txBody>
          <a:bodyPr/>
          <a:lstStyle/>
          <a:p>
            <a:r>
              <a:rPr lang="en-US" dirty="0"/>
              <a:t>Not enough data are available to tell</a:t>
            </a:r>
          </a:p>
        </p:txBody>
      </p:sp>
      <p:sp>
        <p:nvSpPr>
          <p:cNvPr id="19" name="Content Placeholder 18">
            <a:extLst>
              <a:ext uri="{FF2B5EF4-FFF2-40B4-BE49-F238E27FC236}">
                <a16:creationId xmlns:a16="http://schemas.microsoft.com/office/drawing/2014/main" id="{2507C7A1-DBF7-6ED0-643E-1816C7436DD5}"/>
              </a:ext>
            </a:extLst>
          </p:cNvPr>
          <p:cNvSpPr>
            <a:spLocks noGrp="1"/>
          </p:cNvSpPr>
          <p:nvPr>
            <p:ph idx="77"/>
          </p:nvPr>
        </p:nvSpPr>
        <p:spPr/>
        <p:txBody>
          <a:bodyPr/>
          <a:lstStyle/>
          <a:p>
            <a:r>
              <a:rPr lang="en-US" dirty="0"/>
              <a:t>Not enough data are available to tell</a:t>
            </a:r>
          </a:p>
        </p:txBody>
      </p:sp>
      <p:sp>
        <p:nvSpPr>
          <p:cNvPr id="20" name="Content Placeholder 19">
            <a:extLst>
              <a:ext uri="{FF2B5EF4-FFF2-40B4-BE49-F238E27FC236}">
                <a16:creationId xmlns:a16="http://schemas.microsoft.com/office/drawing/2014/main" id="{52AA96CA-39C4-7FE0-1AC8-465B4459BBF5}"/>
              </a:ext>
            </a:extLst>
          </p:cNvPr>
          <p:cNvSpPr>
            <a:spLocks noGrp="1"/>
          </p:cNvSpPr>
          <p:nvPr>
            <p:ph idx="78"/>
          </p:nvPr>
        </p:nvSpPr>
        <p:spPr/>
        <p:txBody>
          <a:bodyPr/>
          <a:lstStyle/>
          <a:p>
            <a:r>
              <a:rPr lang="en-US" dirty="0" err="1"/>
              <a:t>Talquetamab</a:t>
            </a:r>
            <a:endParaRPr lang="en-US" dirty="0"/>
          </a:p>
        </p:txBody>
      </p:sp>
      <p:sp>
        <p:nvSpPr>
          <p:cNvPr id="21" name="Content Placeholder 20">
            <a:extLst>
              <a:ext uri="{FF2B5EF4-FFF2-40B4-BE49-F238E27FC236}">
                <a16:creationId xmlns:a16="http://schemas.microsoft.com/office/drawing/2014/main" id="{21A0726D-92F1-C15D-E73F-8CD6FD7C3692}"/>
              </a:ext>
            </a:extLst>
          </p:cNvPr>
          <p:cNvSpPr>
            <a:spLocks noGrp="1"/>
          </p:cNvSpPr>
          <p:nvPr>
            <p:ph idx="79"/>
          </p:nvPr>
        </p:nvSpPr>
        <p:spPr/>
        <p:txBody>
          <a:bodyPr/>
          <a:lstStyle/>
          <a:p>
            <a:r>
              <a:rPr lang="en-US" dirty="0" err="1"/>
              <a:t>Talquetamab</a:t>
            </a:r>
            <a:r>
              <a:rPr lang="en-US" dirty="0"/>
              <a:t> is more efficacious </a:t>
            </a:r>
          </a:p>
        </p:txBody>
      </p:sp>
      <p:sp>
        <p:nvSpPr>
          <p:cNvPr id="22" name="Content Placeholder 21">
            <a:extLst>
              <a:ext uri="{FF2B5EF4-FFF2-40B4-BE49-F238E27FC236}">
                <a16:creationId xmlns:a16="http://schemas.microsoft.com/office/drawing/2014/main" id="{F143A145-A7E0-B611-BAD1-C5C922FC235C}"/>
              </a:ext>
            </a:extLst>
          </p:cNvPr>
          <p:cNvSpPr>
            <a:spLocks noGrp="1"/>
          </p:cNvSpPr>
          <p:nvPr>
            <p:ph idx="80"/>
          </p:nvPr>
        </p:nvSpPr>
        <p:spPr/>
        <p:txBody>
          <a:bodyPr/>
          <a:lstStyle/>
          <a:p>
            <a:r>
              <a:rPr lang="en-US" dirty="0"/>
              <a:t>BCMA-targeted bispecific antibodies are more efficacious </a:t>
            </a:r>
          </a:p>
        </p:txBody>
      </p:sp>
      <p:sp>
        <p:nvSpPr>
          <p:cNvPr id="23" name="Content Placeholder 22">
            <a:extLst>
              <a:ext uri="{FF2B5EF4-FFF2-40B4-BE49-F238E27FC236}">
                <a16:creationId xmlns:a16="http://schemas.microsoft.com/office/drawing/2014/main" id="{DC069B29-F0B3-C501-4C59-CA0E9857BCF2}"/>
              </a:ext>
            </a:extLst>
          </p:cNvPr>
          <p:cNvSpPr>
            <a:spLocks noGrp="1"/>
          </p:cNvSpPr>
          <p:nvPr>
            <p:ph idx="81"/>
          </p:nvPr>
        </p:nvSpPr>
        <p:spPr/>
        <p:txBody>
          <a:bodyPr/>
          <a:lstStyle/>
          <a:p>
            <a:r>
              <a:rPr lang="en-US" dirty="0" err="1"/>
              <a:t>Talquetamab</a:t>
            </a:r>
            <a:r>
              <a:rPr lang="en-US" dirty="0"/>
              <a:t> is more efficacious </a:t>
            </a:r>
          </a:p>
        </p:txBody>
      </p:sp>
    </p:spTree>
    <p:extLst>
      <p:ext uri="{BB962C8B-B14F-4D97-AF65-F5344CB8AC3E}">
        <p14:creationId xmlns:p14="http://schemas.microsoft.com/office/powerpoint/2010/main" val="18191254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FD9B-4D65-AEEC-98B7-BC05E062AB9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77DE5C0-12EC-0B0B-171A-CA8263544AB5}"/>
              </a:ext>
            </a:extLst>
          </p:cNvPr>
          <p:cNvSpPr>
            <a:spLocks noGrp="1"/>
          </p:cNvSpPr>
          <p:nvPr>
            <p:ph idx="47"/>
          </p:nvPr>
        </p:nvSpPr>
        <p:spPr/>
        <p:txBody>
          <a:bodyPr/>
          <a:lstStyle/>
          <a:p>
            <a:r>
              <a:rPr lang="en-US" dirty="0"/>
              <a:t>Not enough data are available to tell </a:t>
            </a:r>
          </a:p>
        </p:txBody>
      </p:sp>
      <p:sp>
        <p:nvSpPr>
          <p:cNvPr id="11" name="Content Placeholder 10">
            <a:extLst>
              <a:ext uri="{FF2B5EF4-FFF2-40B4-BE49-F238E27FC236}">
                <a16:creationId xmlns:a16="http://schemas.microsoft.com/office/drawing/2014/main" id="{18975498-B76E-3729-B850-92453D9CDED6}"/>
              </a:ext>
            </a:extLst>
          </p:cNvPr>
          <p:cNvSpPr>
            <a:spLocks noGrp="1"/>
          </p:cNvSpPr>
          <p:nvPr>
            <p:ph idx="48"/>
          </p:nvPr>
        </p:nvSpPr>
        <p:spPr/>
        <p:txBody>
          <a:bodyPr/>
          <a:lstStyle/>
          <a:p>
            <a:r>
              <a:rPr lang="en-US" dirty="0"/>
              <a:t>Cevostamab is more tolerable</a:t>
            </a:r>
          </a:p>
        </p:txBody>
      </p:sp>
      <p:sp>
        <p:nvSpPr>
          <p:cNvPr id="12" name="Content Placeholder 11">
            <a:extLst>
              <a:ext uri="{FF2B5EF4-FFF2-40B4-BE49-F238E27FC236}">
                <a16:creationId xmlns:a16="http://schemas.microsoft.com/office/drawing/2014/main" id="{4823F037-6EB7-CCB0-93E8-80508B0B0F5E}"/>
              </a:ext>
            </a:extLst>
          </p:cNvPr>
          <p:cNvSpPr>
            <a:spLocks noGrp="1"/>
          </p:cNvSpPr>
          <p:nvPr>
            <p:ph idx="49"/>
          </p:nvPr>
        </p:nvSpPr>
        <p:spPr/>
        <p:txBody>
          <a:bodyPr/>
          <a:lstStyle/>
          <a:p>
            <a:r>
              <a:rPr lang="en-US" dirty="0"/>
              <a:t>Tolerability is about the same</a:t>
            </a:r>
          </a:p>
        </p:txBody>
      </p:sp>
      <p:sp>
        <p:nvSpPr>
          <p:cNvPr id="13" name="Content Placeholder 12">
            <a:extLst>
              <a:ext uri="{FF2B5EF4-FFF2-40B4-BE49-F238E27FC236}">
                <a16:creationId xmlns:a16="http://schemas.microsoft.com/office/drawing/2014/main" id="{FA69B9C9-E755-2292-D370-ECF9C75ED7F8}"/>
              </a:ext>
            </a:extLst>
          </p:cNvPr>
          <p:cNvSpPr>
            <a:spLocks noGrp="1"/>
          </p:cNvSpPr>
          <p:nvPr>
            <p:ph idx="50"/>
          </p:nvPr>
        </p:nvSpPr>
        <p:spPr/>
        <p:txBody>
          <a:bodyPr/>
          <a:lstStyle/>
          <a:p>
            <a:r>
              <a:rPr lang="en-US" dirty="0"/>
              <a:t>Cevostamab is more tolerable</a:t>
            </a:r>
          </a:p>
        </p:txBody>
      </p:sp>
      <p:sp>
        <p:nvSpPr>
          <p:cNvPr id="14" name="Content Placeholder 13">
            <a:extLst>
              <a:ext uri="{FF2B5EF4-FFF2-40B4-BE49-F238E27FC236}">
                <a16:creationId xmlns:a16="http://schemas.microsoft.com/office/drawing/2014/main" id="{C6606F70-94B7-C987-834C-E055E42FC2BC}"/>
              </a:ext>
            </a:extLst>
          </p:cNvPr>
          <p:cNvSpPr>
            <a:spLocks noGrp="1"/>
          </p:cNvSpPr>
          <p:nvPr>
            <p:ph idx="58"/>
          </p:nvPr>
        </p:nvSpPr>
        <p:spPr/>
        <p:txBody>
          <a:bodyPr/>
          <a:lstStyle/>
          <a:p>
            <a:r>
              <a:rPr lang="en-US" dirty="0"/>
              <a:t>BCMA-targeted </a:t>
            </a:r>
            <a:br>
              <a:rPr lang="en-US" dirty="0"/>
            </a:br>
            <a:r>
              <a:rPr lang="en-US" dirty="0"/>
              <a:t>bispecific antibodies</a:t>
            </a:r>
          </a:p>
        </p:txBody>
      </p:sp>
      <p:sp>
        <p:nvSpPr>
          <p:cNvPr id="15" name="Content Placeholder 14">
            <a:extLst>
              <a:ext uri="{FF2B5EF4-FFF2-40B4-BE49-F238E27FC236}">
                <a16:creationId xmlns:a16="http://schemas.microsoft.com/office/drawing/2014/main" id="{9CD70BEC-136B-3DE7-D7F6-C5697A53DE7F}"/>
              </a:ext>
            </a:extLst>
          </p:cNvPr>
          <p:cNvSpPr>
            <a:spLocks noGrp="1"/>
          </p:cNvSpPr>
          <p:nvPr>
            <p:ph idx="71"/>
          </p:nvPr>
        </p:nvSpPr>
        <p:spPr/>
        <p:txBody>
          <a:bodyPr/>
          <a:lstStyle/>
          <a:p>
            <a:r>
              <a:rPr lang="en-US" dirty="0"/>
              <a:t>Tolerability is about the same</a:t>
            </a:r>
          </a:p>
        </p:txBody>
      </p:sp>
      <p:sp>
        <p:nvSpPr>
          <p:cNvPr id="9" name="Title 8">
            <a:extLst>
              <a:ext uri="{FF2B5EF4-FFF2-40B4-BE49-F238E27FC236}">
                <a16:creationId xmlns:a16="http://schemas.microsoft.com/office/drawing/2014/main" id="{7639B8DE-B2EC-7383-DBB3-631C46119035}"/>
              </a:ext>
            </a:extLst>
          </p:cNvPr>
          <p:cNvSpPr>
            <a:spLocks noGrp="1"/>
          </p:cNvSpPr>
          <p:nvPr>
            <p:ph type="title"/>
          </p:nvPr>
        </p:nvSpPr>
        <p:spPr>
          <a:xfrm>
            <a:off x="484936" y="216024"/>
            <a:ext cx="11371704" cy="1196752"/>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Based on early evidence, how would you indirectly compare the global and tolerability of cevostamab to that of </a:t>
            </a:r>
            <a:r>
              <a:rPr lang="en-US" sz="2600" dirty="0">
                <a:latin typeface="Calibri" panose="020F0502020204030204" pitchFamily="34" charset="0"/>
                <a:ea typeface="Aptos" panose="020B0004020202020204" pitchFamily="34" charset="0"/>
                <a:cs typeface="Calibri" panose="020F0502020204030204" pitchFamily="34" charset="0"/>
              </a:rPr>
              <a:t>BCMA-targeted bispecific antibodies and </a:t>
            </a:r>
            <a:r>
              <a:rPr lang="en-US" sz="2600" dirty="0" err="1">
                <a:latin typeface="Calibri" panose="020F0502020204030204" pitchFamily="34" charset="0"/>
                <a:ea typeface="Aptos" panose="020B0004020202020204" pitchFamily="34" charset="0"/>
                <a:cs typeface="Calibri" panose="020F0502020204030204" pitchFamily="34" charset="0"/>
              </a:rPr>
              <a:t>talquetamab</a:t>
            </a:r>
            <a:r>
              <a:rPr lang="en-US" sz="2600" dirty="0">
                <a:latin typeface="Calibri" panose="020F0502020204030204" pitchFamily="34" charset="0"/>
                <a:ea typeface="Aptos" panose="020B0004020202020204" pitchFamily="34" charset="0"/>
                <a:cs typeface="Calibri" panose="020F0502020204030204" pitchFamily="34" charset="0"/>
              </a:rPr>
              <a:t> </a:t>
            </a:r>
            <a:r>
              <a:rPr lang="en-US" sz="2600" b="1" dirty="0">
                <a:effectLst/>
                <a:latin typeface="Calibri" panose="020F0502020204030204" pitchFamily="34" charset="0"/>
                <a:ea typeface="Aptos" panose="020B0004020202020204" pitchFamily="34" charset="0"/>
                <a:cs typeface="Calibri" panose="020F0502020204030204" pitchFamily="34" charset="0"/>
              </a:rPr>
              <a:t>for R/R MM?</a:t>
            </a:r>
            <a:r>
              <a:rPr lang="en-US" sz="2600" dirty="0">
                <a:effectLst/>
                <a:latin typeface="Calibri" panose="020F0502020204030204" pitchFamily="34" charset="0"/>
                <a:cs typeface="Calibri" panose="020F0502020204030204" pitchFamily="34" charset="0"/>
              </a:rPr>
              <a:t> </a:t>
            </a:r>
            <a:br>
              <a:rPr lang="en-US" sz="2600" dirty="0"/>
            </a:br>
            <a:endParaRPr lang="en-US" sz="2600" dirty="0"/>
          </a:p>
        </p:txBody>
      </p:sp>
      <p:sp>
        <p:nvSpPr>
          <p:cNvPr id="16" name="Content Placeholder 15">
            <a:extLst>
              <a:ext uri="{FF2B5EF4-FFF2-40B4-BE49-F238E27FC236}">
                <a16:creationId xmlns:a16="http://schemas.microsoft.com/office/drawing/2014/main" id="{1CB74696-1323-BAD3-F5C9-1AFBAF4B14BA}"/>
              </a:ext>
            </a:extLst>
          </p:cNvPr>
          <p:cNvSpPr>
            <a:spLocks noGrp="1"/>
          </p:cNvSpPr>
          <p:nvPr>
            <p:ph idx="74"/>
          </p:nvPr>
        </p:nvSpPr>
        <p:spPr/>
        <p:txBody>
          <a:bodyPr/>
          <a:lstStyle/>
          <a:p>
            <a:r>
              <a:rPr lang="en-US" dirty="0"/>
              <a:t>Not enough data are available to tell </a:t>
            </a:r>
          </a:p>
        </p:txBody>
      </p:sp>
      <p:sp>
        <p:nvSpPr>
          <p:cNvPr id="17" name="Content Placeholder 16">
            <a:extLst>
              <a:ext uri="{FF2B5EF4-FFF2-40B4-BE49-F238E27FC236}">
                <a16:creationId xmlns:a16="http://schemas.microsoft.com/office/drawing/2014/main" id="{3A2E3D76-2441-563D-6264-16A791FF95EB}"/>
              </a:ext>
            </a:extLst>
          </p:cNvPr>
          <p:cNvSpPr>
            <a:spLocks noGrp="1"/>
          </p:cNvSpPr>
          <p:nvPr>
            <p:ph idx="75"/>
          </p:nvPr>
        </p:nvSpPr>
        <p:spPr/>
        <p:txBody>
          <a:bodyPr/>
          <a:lstStyle/>
          <a:p>
            <a:r>
              <a:rPr lang="en-US" dirty="0" err="1"/>
              <a:t>Cevostamab</a:t>
            </a:r>
            <a:r>
              <a:rPr lang="en-US" dirty="0"/>
              <a:t> is more tolerable </a:t>
            </a:r>
          </a:p>
        </p:txBody>
      </p:sp>
      <p:sp>
        <p:nvSpPr>
          <p:cNvPr id="18" name="Content Placeholder 17">
            <a:extLst>
              <a:ext uri="{FF2B5EF4-FFF2-40B4-BE49-F238E27FC236}">
                <a16:creationId xmlns:a16="http://schemas.microsoft.com/office/drawing/2014/main" id="{B66D1BFD-101A-8D1F-FF87-0E0D0508E2A5}"/>
              </a:ext>
            </a:extLst>
          </p:cNvPr>
          <p:cNvSpPr>
            <a:spLocks noGrp="1"/>
          </p:cNvSpPr>
          <p:nvPr>
            <p:ph idx="76"/>
          </p:nvPr>
        </p:nvSpPr>
        <p:spPr/>
        <p:txBody>
          <a:bodyPr/>
          <a:lstStyle/>
          <a:p>
            <a:r>
              <a:rPr lang="en-US" dirty="0" err="1"/>
              <a:t>Cevostamab</a:t>
            </a:r>
            <a:r>
              <a:rPr lang="en-US" dirty="0"/>
              <a:t> is more tolerable </a:t>
            </a:r>
          </a:p>
        </p:txBody>
      </p:sp>
      <p:sp>
        <p:nvSpPr>
          <p:cNvPr id="19" name="Content Placeholder 18">
            <a:extLst>
              <a:ext uri="{FF2B5EF4-FFF2-40B4-BE49-F238E27FC236}">
                <a16:creationId xmlns:a16="http://schemas.microsoft.com/office/drawing/2014/main" id="{188AD811-215C-0978-C799-A535C964F428}"/>
              </a:ext>
            </a:extLst>
          </p:cNvPr>
          <p:cNvSpPr>
            <a:spLocks noGrp="1"/>
          </p:cNvSpPr>
          <p:nvPr>
            <p:ph idx="77"/>
          </p:nvPr>
        </p:nvSpPr>
        <p:spPr/>
        <p:txBody>
          <a:bodyPr/>
          <a:lstStyle/>
          <a:p>
            <a:r>
              <a:rPr lang="en-US" dirty="0" err="1"/>
              <a:t>Cevostamab</a:t>
            </a:r>
            <a:r>
              <a:rPr lang="en-US" dirty="0"/>
              <a:t> is more tolerable </a:t>
            </a:r>
          </a:p>
        </p:txBody>
      </p:sp>
      <p:sp>
        <p:nvSpPr>
          <p:cNvPr id="20" name="Content Placeholder 19">
            <a:extLst>
              <a:ext uri="{FF2B5EF4-FFF2-40B4-BE49-F238E27FC236}">
                <a16:creationId xmlns:a16="http://schemas.microsoft.com/office/drawing/2014/main" id="{4BD126B8-E57F-390B-0747-148CCA4972A2}"/>
              </a:ext>
            </a:extLst>
          </p:cNvPr>
          <p:cNvSpPr>
            <a:spLocks noGrp="1"/>
          </p:cNvSpPr>
          <p:nvPr>
            <p:ph idx="78"/>
          </p:nvPr>
        </p:nvSpPr>
        <p:spPr/>
        <p:txBody>
          <a:bodyPr/>
          <a:lstStyle/>
          <a:p>
            <a:r>
              <a:rPr lang="en-US" dirty="0" err="1"/>
              <a:t>Talquetamab</a:t>
            </a:r>
            <a:endParaRPr lang="en-US" dirty="0"/>
          </a:p>
        </p:txBody>
      </p:sp>
      <p:sp>
        <p:nvSpPr>
          <p:cNvPr id="21" name="Content Placeholder 20">
            <a:extLst>
              <a:ext uri="{FF2B5EF4-FFF2-40B4-BE49-F238E27FC236}">
                <a16:creationId xmlns:a16="http://schemas.microsoft.com/office/drawing/2014/main" id="{4362FE03-6DF8-70CC-180E-6BE9C5FB23BC}"/>
              </a:ext>
            </a:extLst>
          </p:cNvPr>
          <p:cNvSpPr>
            <a:spLocks noGrp="1"/>
          </p:cNvSpPr>
          <p:nvPr>
            <p:ph idx="79"/>
          </p:nvPr>
        </p:nvSpPr>
        <p:spPr/>
        <p:txBody>
          <a:bodyPr/>
          <a:lstStyle/>
          <a:p>
            <a:r>
              <a:rPr lang="en-US" dirty="0" err="1"/>
              <a:t>Cevostamab</a:t>
            </a:r>
            <a:r>
              <a:rPr lang="en-US" dirty="0"/>
              <a:t> is more tolerable </a:t>
            </a:r>
          </a:p>
        </p:txBody>
      </p:sp>
      <p:sp>
        <p:nvSpPr>
          <p:cNvPr id="22" name="Content Placeholder 21">
            <a:extLst>
              <a:ext uri="{FF2B5EF4-FFF2-40B4-BE49-F238E27FC236}">
                <a16:creationId xmlns:a16="http://schemas.microsoft.com/office/drawing/2014/main" id="{7A29A113-77B5-3FFC-381F-5076A3E36D49}"/>
              </a:ext>
            </a:extLst>
          </p:cNvPr>
          <p:cNvSpPr>
            <a:spLocks noGrp="1"/>
          </p:cNvSpPr>
          <p:nvPr>
            <p:ph idx="80"/>
          </p:nvPr>
        </p:nvSpPr>
        <p:spPr/>
        <p:txBody>
          <a:bodyPr/>
          <a:lstStyle/>
          <a:p>
            <a:r>
              <a:rPr lang="en-US" dirty="0"/>
              <a:t>Tolerability is about the same</a:t>
            </a:r>
          </a:p>
        </p:txBody>
      </p:sp>
      <p:sp>
        <p:nvSpPr>
          <p:cNvPr id="23" name="Content Placeholder 22">
            <a:extLst>
              <a:ext uri="{FF2B5EF4-FFF2-40B4-BE49-F238E27FC236}">
                <a16:creationId xmlns:a16="http://schemas.microsoft.com/office/drawing/2014/main" id="{A4027CA8-8B59-A6FF-B724-DAA9A33A3D1B}"/>
              </a:ext>
            </a:extLst>
          </p:cNvPr>
          <p:cNvSpPr>
            <a:spLocks noGrp="1"/>
          </p:cNvSpPr>
          <p:nvPr>
            <p:ph idx="81"/>
          </p:nvPr>
        </p:nvSpPr>
        <p:spPr/>
        <p:txBody>
          <a:bodyPr/>
          <a:lstStyle/>
          <a:p>
            <a:r>
              <a:rPr lang="en-US" dirty="0"/>
              <a:t>Tolerability is about the same </a:t>
            </a:r>
          </a:p>
        </p:txBody>
      </p:sp>
    </p:spTree>
    <p:extLst>
      <p:ext uri="{BB962C8B-B14F-4D97-AF65-F5344CB8AC3E}">
        <p14:creationId xmlns:p14="http://schemas.microsoft.com/office/powerpoint/2010/main" val="14484656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EDC4-8E52-F16D-047E-50940E6752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F347B8-D4C0-BA8D-18CB-603D466F7AB8}"/>
              </a:ext>
            </a:extLst>
          </p:cNvPr>
          <p:cNvSpPr>
            <a:spLocks noGrp="1"/>
          </p:cNvSpPr>
          <p:nvPr>
            <p:ph idx="47"/>
          </p:nvPr>
        </p:nvSpPr>
        <p:spPr/>
        <p:txBody>
          <a:bodyPr/>
          <a:lstStyle/>
          <a:p>
            <a:r>
              <a:rPr lang="en-US" dirty="0"/>
              <a:t>BCMA bispecific </a:t>
            </a:r>
            <a:r>
              <a:rPr lang="en-US" dirty="0">
                <a:sym typeface="Wingdings" pitchFamily="2" charset="2"/>
              </a:rPr>
              <a:t> </a:t>
            </a:r>
            <a:r>
              <a:rPr lang="en-US" dirty="0"/>
              <a:t>GPRC5D bispecific </a:t>
            </a:r>
            <a:r>
              <a:rPr lang="en-US" dirty="0">
                <a:sym typeface="Wingdings" pitchFamily="2" charset="2"/>
              </a:rPr>
              <a:t> </a:t>
            </a:r>
            <a:r>
              <a:rPr lang="en-US" dirty="0" err="1"/>
              <a:t>cevostomab</a:t>
            </a:r>
            <a:r>
              <a:rPr lang="en-US" dirty="0"/>
              <a:t> </a:t>
            </a:r>
          </a:p>
        </p:txBody>
      </p:sp>
      <p:sp>
        <p:nvSpPr>
          <p:cNvPr id="3" name="Content Placeholder 2">
            <a:extLst>
              <a:ext uri="{FF2B5EF4-FFF2-40B4-BE49-F238E27FC236}">
                <a16:creationId xmlns:a16="http://schemas.microsoft.com/office/drawing/2014/main" id="{2F3CE22F-CAA3-F672-7682-3929B96148B4}"/>
              </a:ext>
            </a:extLst>
          </p:cNvPr>
          <p:cNvSpPr>
            <a:spLocks noGrp="1"/>
          </p:cNvSpPr>
          <p:nvPr>
            <p:ph idx="48"/>
          </p:nvPr>
        </p:nvSpPr>
        <p:spPr/>
        <p:txBody>
          <a:bodyPr/>
          <a:lstStyle/>
          <a:p>
            <a:r>
              <a:rPr lang="en-US" dirty="0"/>
              <a:t>BCMA bispecific </a:t>
            </a:r>
            <a:r>
              <a:rPr lang="en-US" dirty="0">
                <a:sym typeface="Wingdings" pitchFamily="2" charset="2"/>
              </a:rPr>
              <a:t> </a:t>
            </a:r>
            <a:r>
              <a:rPr lang="en-US" dirty="0" err="1"/>
              <a:t>cevostomab</a:t>
            </a:r>
            <a:r>
              <a:rPr lang="en-US" dirty="0"/>
              <a:t> </a:t>
            </a:r>
            <a:r>
              <a:rPr lang="en-US" dirty="0">
                <a:sym typeface="Wingdings" pitchFamily="2" charset="2"/>
              </a:rPr>
              <a:t> </a:t>
            </a:r>
            <a:r>
              <a:rPr lang="en-US" dirty="0"/>
              <a:t>GPRC5D bispecific </a:t>
            </a:r>
          </a:p>
        </p:txBody>
      </p:sp>
      <p:sp>
        <p:nvSpPr>
          <p:cNvPr id="4" name="Content Placeholder 3">
            <a:extLst>
              <a:ext uri="{FF2B5EF4-FFF2-40B4-BE49-F238E27FC236}">
                <a16:creationId xmlns:a16="http://schemas.microsoft.com/office/drawing/2014/main" id="{2DC46422-5684-F505-72D1-638CB0DDFA02}"/>
              </a:ext>
            </a:extLst>
          </p:cNvPr>
          <p:cNvSpPr>
            <a:spLocks noGrp="1"/>
          </p:cNvSpPr>
          <p:nvPr>
            <p:ph idx="49"/>
          </p:nvPr>
        </p:nvSpPr>
        <p:spPr/>
        <p:txBody>
          <a:bodyPr/>
          <a:lstStyle/>
          <a:p>
            <a:r>
              <a:rPr lang="en-US" dirty="0"/>
              <a:t>BCMA bispecific </a:t>
            </a:r>
            <a:r>
              <a:rPr lang="en-US" dirty="0">
                <a:sym typeface="Wingdings" pitchFamily="2" charset="2"/>
              </a:rPr>
              <a:t> </a:t>
            </a:r>
            <a:r>
              <a:rPr lang="en-US" dirty="0" err="1"/>
              <a:t>cevostomab</a:t>
            </a:r>
            <a:r>
              <a:rPr lang="en-US" dirty="0"/>
              <a:t> </a:t>
            </a:r>
            <a:r>
              <a:rPr lang="en-US" dirty="0">
                <a:sym typeface="Wingdings" pitchFamily="2" charset="2"/>
              </a:rPr>
              <a:t> </a:t>
            </a:r>
            <a:r>
              <a:rPr lang="en-US" dirty="0"/>
              <a:t>GPRC5D bispecific </a:t>
            </a:r>
          </a:p>
        </p:txBody>
      </p:sp>
      <p:sp>
        <p:nvSpPr>
          <p:cNvPr id="5" name="Content Placeholder 4">
            <a:extLst>
              <a:ext uri="{FF2B5EF4-FFF2-40B4-BE49-F238E27FC236}">
                <a16:creationId xmlns:a16="http://schemas.microsoft.com/office/drawing/2014/main" id="{5C25A78A-F1BE-1272-68F3-9D1B02FEFB48}"/>
              </a:ext>
            </a:extLst>
          </p:cNvPr>
          <p:cNvSpPr>
            <a:spLocks noGrp="1"/>
          </p:cNvSpPr>
          <p:nvPr>
            <p:ph idx="50"/>
          </p:nvPr>
        </p:nvSpPr>
        <p:spPr/>
        <p:txBody>
          <a:bodyPr/>
          <a:lstStyle/>
          <a:p>
            <a:r>
              <a:rPr lang="en-US" dirty="0"/>
              <a:t>BCMA bispecific </a:t>
            </a:r>
            <a:r>
              <a:rPr lang="en-US" dirty="0">
                <a:sym typeface="Wingdings" pitchFamily="2" charset="2"/>
              </a:rPr>
              <a:t> </a:t>
            </a:r>
            <a:r>
              <a:rPr lang="en-US" dirty="0"/>
              <a:t>GPRC5D bispecific </a:t>
            </a:r>
            <a:r>
              <a:rPr lang="en-US" dirty="0">
                <a:sym typeface="Wingdings" pitchFamily="2" charset="2"/>
              </a:rPr>
              <a:t> </a:t>
            </a:r>
            <a:r>
              <a:rPr lang="en-US" dirty="0" err="1"/>
              <a:t>cevostomab</a:t>
            </a:r>
            <a:r>
              <a:rPr lang="en-US" dirty="0"/>
              <a:t> </a:t>
            </a:r>
          </a:p>
        </p:txBody>
      </p:sp>
      <p:sp>
        <p:nvSpPr>
          <p:cNvPr id="6" name="Content Placeholder 5">
            <a:extLst>
              <a:ext uri="{FF2B5EF4-FFF2-40B4-BE49-F238E27FC236}">
                <a16:creationId xmlns:a16="http://schemas.microsoft.com/office/drawing/2014/main" id="{C906B646-4EFC-4BCC-63C2-1C205B42D80C}"/>
              </a:ext>
            </a:extLst>
          </p:cNvPr>
          <p:cNvSpPr>
            <a:spLocks noGrp="1"/>
          </p:cNvSpPr>
          <p:nvPr>
            <p:ph idx="51"/>
          </p:nvPr>
        </p:nvSpPr>
        <p:spPr/>
        <p:txBody>
          <a:bodyPr/>
          <a:lstStyle/>
          <a:p>
            <a:r>
              <a:rPr lang="en-US" dirty="0"/>
              <a:t>BCMA bispecific </a:t>
            </a:r>
            <a:r>
              <a:rPr lang="en-US" dirty="0">
                <a:sym typeface="Wingdings" pitchFamily="2" charset="2"/>
              </a:rPr>
              <a:t> </a:t>
            </a:r>
            <a:r>
              <a:rPr lang="en-US" dirty="0" err="1"/>
              <a:t>cevostomab</a:t>
            </a:r>
            <a:r>
              <a:rPr lang="en-US" dirty="0"/>
              <a:t> </a:t>
            </a:r>
            <a:r>
              <a:rPr lang="en-US" dirty="0">
                <a:sym typeface="Wingdings" pitchFamily="2" charset="2"/>
              </a:rPr>
              <a:t> </a:t>
            </a:r>
            <a:r>
              <a:rPr lang="en-US" dirty="0"/>
              <a:t>GPRC5D bispecific </a:t>
            </a:r>
          </a:p>
        </p:txBody>
      </p:sp>
      <p:sp>
        <p:nvSpPr>
          <p:cNvPr id="7" name="Title 6">
            <a:extLst>
              <a:ext uri="{FF2B5EF4-FFF2-40B4-BE49-F238E27FC236}">
                <a16:creationId xmlns:a16="http://schemas.microsoft.com/office/drawing/2014/main" id="{187B49CB-C4E1-43E5-2A51-2F19F8181082}"/>
              </a:ext>
            </a:extLst>
          </p:cNvPr>
          <p:cNvSpPr>
            <a:spLocks noGrp="1"/>
          </p:cNvSpPr>
          <p:nvPr>
            <p:ph type="title"/>
          </p:nvPr>
        </p:nvSpPr>
        <p:spPr>
          <a:xfrm>
            <a:off x="479376" y="317354"/>
            <a:ext cx="11161240" cy="447350"/>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If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cevostamab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were to become available, how would you most likely sequence it relative to BCMA- and GPRC5D-targeted bispecific antibodies?</a:t>
            </a:r>
            <a:endParaRPr lang="en-US" sz="26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FC6C298-0B85-6C1A-8611-705BB54EC687}"/>
              </a:ext>
            </a:extLst>
          </p:cNvPr>
          <p:cNvSpPr>
            <a:spLocks noGrp="1"/>
          </p:cNvSpPr>
          <p:nvPr>
            <p:ph idx="52"/>
          </p:nvPr>
        </p:nvSpPr>
        <p:spPr/>
        <p:txBody>
          <a:bodyPr/>
          <a:lstStyle/>
          <a:p>
            <a:r>
              <a:rPr lang="en-US" dirty="0"/>
              <a:t>BCMA bispecific </a:t>
            </a:r>
            <a:r>
              <a:rPr lang="en-US" dirty="0">
                <a:sym typeface="Wingdings" pitchFamily="2" charset="2"/>
              </a:rPr>
              <a:t> </a:t>
            </a:r>
            <a:r>
              <a:rPr lang="en-US" dirty="0"/>
              <a:t>GPRC5D bispecific </a:t>
            </a:r>
            <a:r>
              <a:rPr lang="en-US" dirty="0">
                <a:sym typeface="Wingdings" pitchFamily="2" charset="2"/>
              </a:rPr>
              <a:t> </a:t>
            </a:r>
            <a:r>
              <a:rPr lang="en-US" dirty="0" err="1"/>
              <a:t>cevostomab</a:t>
            </a:r>
            <a:r>
              <a:rPr lang="en-US" dirty="0"/>
              <a:t> </a:t>
            </a:r>
          </a:p>
        </p:txBody>
      </p:sp>
    </p:spTree>
    <p:extLst>
      <p:ext uri="{BB962C8B-B14F-4D97-AF65-F5344CB8AC3E}">
        <p14:creationId xmlns:p14="http://schemas.microsoft.com/office/powerpoint/2010/main" val="1658506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EA9DE-296A-C2EA-F72F-DC79F957F3B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E4D9B2A-29A2-5DE5-877D-07C4578A120E}"/>
              </a:ext>
            </a:extLst>
          </p:cNvPr>
          <p:cNvSpPr>
            <a:spLocks noGrp="1"/>
          </p:cNvSpPr>
          <p:nvPr>
            <p:ph idx="47"/>
          </p:nvPr>
        </p:nvSpPr>
        <p:spPr/>
        <p:txBody>
          <a:bodyPr/>
          <a:lstStyle/>
          <a:p>
            <a:r>
              <a:rPr lang="en-US" dirty="0"/>
              <a:t>Yes</a:t>
            </a:r>
          </a:p>
        </p:txBody>
      </p:sp>
      <p:sp>
        <p:nvSpPr>
          <p:cNvPr id="11" name="Content Placeholder 10">
            <a:extLst>
              <a:ext uri="{FF2B5EF4-FFF2-40B4-BE49-F238E27FC236}">
                <a16:creationId xmlns:a16="http://schemas.microsoft.com/office/drawing/2014/main" id="{91799C34-2250-331C-7C4D-3EBB586F3F05}"/>
              </a:ext>
            </a:extLst>
          </p:cNvPr>
          <p:cNvSpPr>
            <a:spLocks noGrp="1"/>
          </p:cNvSpPr>
          <p:nvPr>
            <p:ph idx="48"/>
          </p:nvPr>
        </p:nvSpPr>
        <p:spPr/>
        <p:txBody>
          <a:bodyPr/>
          <a:lstStyle/>
          <a:p>
            <a:r>
              <a:rPr lang="en-US" dirty="0"/>
              <a:t>Yes</a:t>
            </a:r>
          </a:p>
        </p:txBody>
      </p:sp>
      <p:sp>
        <p:nvSpPr>
          <p:cNvPr id="12" name="Content Placeholder 11">
            <a:extLst>
              <a:ext uri="{FF2B5EF4-FFF2-40B4-BE49-F238E27FC236}">
                <a16:creationId xmlns:a16="http://schemas.microsoft.com/office/drawing/2014/main" id="{8341FE4D-3F33-5F08-F344-E49B46B65C4A}"/>
              </a:ext>
            </a:extLst>
          </p:cNvPr>
          <p:cNvSpPr>
            <a:spLocks noGrp="1"/>
          </p:cNvSpPr>
          <p:nvPr>
            <p:ph idx="49"/>
          </p:nvPr>
        </p:nvSpPr>
        <p:spPr/>
        <p:txBody>
          <a:bodyPr/>
          <a:lstStyle/>
          <a:p>
            <a:r>
              <a:rPr lang="en-US" dirty="0"/>
              <a:t>Yes</a:t>
            </a:r>
          </a:p>
        </p:txBody>
      </p:sp>
      <p:sp>
        <p:nvSpPr>
          <p:cNvPr id="13" name="Content Placeholder 12">
            <a:extLst>
              <a:ext uri="{FF2B5EF4-FFF2-40B4-BE49-F238E27FC236}">
                <a16:creationId xmlns:a16="http://schemas.microsoft.com/office/drawing/2014/main" id="{58B726BE-C4E9-1631-2466-19EBACFA8EBE}"/>
              </a:ext>
            </a:extLst>
          </p:cNvPr>
          <p:cNvSpPr>
            <a:spLocks noGrp="1"/>
          </p:cNvSpPr>
          <p:nvPr>
            <p:ph idx="50"/>
          </p:nvPr>
        </p:nvSpPr>
        <p:spPr/>
        <p:txBody>
          <a:bodyPr/>
          <a:lstStyle/>
          <a:p>
            <a:r>
              <a:rPr lang="en-US" dirty="0"/>
              <a:t>No</a:t>
            </a:r>
          </a:p>
        </p:txBody>
      </p:sp>
      <p:sp>
        <p:nvSpPr>
          <p:cNvPr id="14" name="Content Placeholder 13">
            <a:extLst>
              <a:ext uri="{FF2B5EF4-FFF2-40B4-BE49-F238E27FC236}">
                <a16:creationId xmlns:a16="http://schemas.microsoft.com/office/drawing/2014/main" id="{9D6DB9F1-A8F6-9D80-06D6-B07D2F888F53}"/>
              </a:ext>
            </a:extLst>
          </p:cNvPr>
          <p:cNvSpPr>
            <a:spLocks noGrp="1"/>
          </p:cNvSpPr>
          <p:nvPr>
            <p:ph idx="58"/>
          </p:nvPr>
        </p:nvSpPr>
        <p:spPr/>
        <p:txBody>
          <a:bodyPr/>
          <a:lstStyle/>
          <a:p>
            <a:r>
              <a:rPr lang="en-US" sz="2000" dirty="0"/>
              <a:t>Administered in community setting?</a:t>
            </a:r>
          </a:p>
        </p:txBody>
      </p:sp>
      <p:sp>
        <p:nvSpPr>
          <p:cNvPr id="15" name="Content Placeholder 14">
            <a:extLst>
              <a:ext uri="{FF2B5EF4-FFF2-40B4-BE49-F238E27FC236}">
                <a16:creationId xmlns:a16="http://schemas.microsoft.com/office/drawing/2014/main" id="{8B3382C1-91B2-987C-E79B-7B02E3E98D2F}"/>
              </a:ext>
            </a:extLst>
          </p:cNvPr>
          <p:cNvSpPr>
            <a:spLocks noGrp="1"/>
          </p:cNvSpPr>
          <p:nvPr>
            <p:ph idx="71"/>
          </p:nvPr>
        </p:nvSpPr>
        <p:spPr/>
        <p:txBody>
          <a:bodyPr/>
          <a:lstStyle/>
          <a:p>
            <a:r>
              <a:rPr lang="en-US" dirty="0"/>
              <a:t>Yes</a:t>
            </a:r>
          </a:p>
        </p:txBody>
      </p:sp>
      <p:sp>
        <p:nvSpPr>
          <p:cNvPr id="9" name="Title 8">
            <a:extLst>
              <a:ext uri="{FF2B5EF4-FFF2-40B4-BE49-F238E27FC236}">
                <a16:creationId xmlns:a16="http://schemas.microsoft.com/office/drawing/2014/main" id="{EFD4DD81-FCB1-11B0-609F-593916C35BD9}"/>
              </a:ext>
            </a:extLst>
          </p:cNvPr>
          <p:cNvSpPr>
            <a:spLocks noGrp="1"/>
          </p:cNvSpPr>
          <p:nvPr>
            <p:ph type="title"/>
          </p:nvPr>
        </p:nvSpPr>
        <p:spPr>
          <a:xfrm>
            <a:off x="587388" y="86870"/>
            <a:ext cx="11017224" cy="1132950"/>
          </a:xfrm>
        </p:spPr>
        <p:txBody>
          <a:bodyPr/>
          <a:lstStyle/>
          <a:p>
            <a:r>
              <a:rPr lang="en-US" sz="2100" b="1" dirty="0">
                <a:effectLst/>
                <a:latin typeface="Calibri" panose="020F0502020204030204" pitchFamily="34" charset="0"/>
                <a:ea typeface="Aptos" panose="020B0004020202020204" pitchFamily="34" charset="0"/>
                <a:cs typeface="Calibri" panose="020F0502020204030204" pitchFamily="34" charset="0"/>
              </a:rPr>
              <a:t>Do you believe that bispecific antibodies can be safely and effectively administered in community cancer centers?</a:t>
            </a:r>
            <a:br>
              <a:rPr lang="en-US" sz="2100" b="1" dirty="0">
                <a:effectLst/>
                <a:latin typeface="Calibri" panose="020F0502020204030204" pitchFamily="34" charset="0"/>
                <a:ea typeface="Aptos" panose="020B0004020202020204" pitchFamily="34" charset="0"/>
                <a:cs typeface="Calibri" panose="020F0502020204030204" pitchFamily="34" charset="0"/>
              </a:rPr>
            </a:br>
            <a:r>
              <a:rPr lang="en-US" sz="2100" b="1" dirty="0">
                <a:effectLst/>
                <a:latin typeface="Calibri" panose="020F0502020204030204" pitchFamily="34" charset="0"/>
                <a:ea typeface="Aptos" panose="020B0004020202020204" pitchFamily="34" charset="0"/>
                <a:cs typeface="Calibri" panose="020F0502020204030204" pitchFamily="34" charset="0"/>
              </a:rPr>
              <a:t>Would you recommend preemptive tocilizumab before administering a bispecific antibody to a patient with R/R MM?</a:t>
            </a:r>
            <a:endParaRPr lang="en-US" sz="2100" dirty="0"/>
          </a:p>
        </p:txBody>
      </p:sp>
      <p:sp>
        <p:nvSpPr>
          <p:cNvPr id="16" name="Content Placeholder 15">
            <a:extLst>
              <a:ext uri="{FF2B5EF4-FFF2-40B4-BE49-F238E27FC236}">
                <a16:creationId xmlns:a16="http://schemas.microsoft.com/office/drawing/2014/main" id="{3AB28F1E-3C1D-AEE2-7E08-D72B06E9C196}"/>
              </a:ext>
            </a:extLst>
          </p:cNvPr>
          <p:cNvSpPr>
            <a:spLocks noGrp="1"/>
          </p:cNvSpPr>
          <p:nvPr>
            <p:ph idx="74"/>
          </p:nvPr>
        </p:nvSpPr>
        <p:spPr/>
        <p:txBody>
          <a:bodyPr/>
          <a:lstStyle/>
          <a:p>
            <a:r>
              <a:rPr lang="en-US" dirty="0"/>
              <a:t>Yes, for all patients</a:t>
            </a:r>
          </a:p>
        </p:txBody>
      </p:sp>
      <p:sp>
        <p:nvSpPr>
          <p:cNvPr id="17" name="Content Placeholder 16">
            <a:extLst>
              <a:ext uri="{FF2B5EF4-FFF2-40B4-BE49-F238E27FC236}">
                <a16:creationId xmlns:a16="http://schemas.microsoft.com/office/drawing/2014/main" id="{60A69936-D8B3-3F7B-4E6A-1D0986308D49}"/>
              </a:ext>
            </a:extLst>
          </p:cNvPr>
          <p:cNvSpPr>
            <a:spLocks noGrp="1"/>
          </p:cNvSpPr>
          <p:nvPr>
            <p:ph idx="75"/>
          </p:nvPr>
        </p:nvSpPr>
        <p:spPr/>
        <p:txBody>
          <a:bodyPr/>
          <a:lstStyle/>
          <a:p>
            <a:r>
              <a:rPr lang="en-US" dirty="0"/>
              <a:t>Yes, for all patients</a:t>
            </a:r>
          </a:p>
        </p:txBody>
      </p:sp>
      <p:sp>
        <p:nvSpPr>
          <p:cNvPr id="18" name="Content Placeholder 17">
            <a:extLst>
              <a:ext uri="{FF2B5EF4-FFF2-40B4-BE49-F238E27FC236}">
                <a16:creationId xmlns:a16="http://schemas.microsoft.com/office/drawing/2014/main" id="{1A52ADF3-1223-AB3C-59EC-D535807CE276}"/>
              </a:ext>
            </a:extLst>
          </p:cNvPr>
          <p:cNvSpPr>
            <a:spLocks noGrp="1"/>
          </p:cNvSpPr>
          <p:nvPr>
            <p:ph idx="76"/>
          </p:nvPr>
        </p:nvSpPr>
        <p:spPr/>
        <p:txBody>
          <a:bodyPr/>
          <a:lstStyle/>
          <a:p>
            <a:r>
              <a:rPr lang="en-US" dirty="0"/>
              <a:t>Yes, for all patients</a:t>
            </a:r>
          </a:p>
        </p:txBody>
      </p:sp>
      <p:sp>
        <p:nvSpPr>
          <p:cNvPr id="19" name="Content Placeholder 18">
            <a:extLst>
              <a:ext uri="{FF2B5EF4-FFF2-40B4-BE49-F238E27FC236}">
                <a16:creationId xmlns:a16="http://schemas.microsoft.com/office/drawing/2014/main" id="{9DECF98E-ACA1-E9A7-A0F1-AEA4EC22B50D}"/>
              </a:ext>
            </a:extLst>
          </p:cNvPr>
          <p:cNvSpPr>
            <a:spLocks noGrp="1"/>
          </p:cNvSpPr>
          <p:nvPr>
            <p:ph idx="77"/>
          </p:nvPr>
        </p:nvSpPr>
        <p:spPr/>
        <p:txBody>
          <a:bodyPr/>
          <a:lstStyle/>
          <a:p>
            <a:r>
              <a:rPr lang="en-US" dirty="0"/>
              <a:t>Yes, for all patients</a:t>
            </a:r>
          </a:p>
        </p:txBody>
      </p:sp>
      <p:sp>
        <p:nvSpPr>
          <p:cNvPr id="20" name="Content Placeholder 19">
            <a:extLst>
              <a:ext uri="{FF2B5EF4-FFF2-40B4-BE49-F238E27FC236}">
                <a16:creationId xmlns:a16="http://schemas.microsoft.com/office/drawing/2014/main" id="{C5036722-4E6B-792D-FEBF-557506B5C1DE}"/>
              </a:ext>
            </a:extLst>
          </p:cNvPr>
          <p:cNvSpPr>
            <a:spLocks noGrp="1"/>
          </p:cNvSpPr>
          <p:nvPr>
            <p:ph idx="78"/>
          </p:nvPr>
        </p:nvSpPr>
        <p:spPr/>
        <p:txBody>
          <a:bodyPr/>
          <a:lstStyle/>
          <a:p>
            <a:r>
              <a:rPr lang="en-US" dirty="0"/>
              <a:t>Preemptive tocilizumab?</a:t>
            </a:r>
          </a:p>
        </p:txBody>
      </p:sp>
      <p:sp>
        <p:nvSpPr>
          <p:cNvPr id="21" name="Content Placeholder 20">
            <a:extLst>
              <a:ext uri="{FF2B5EF4-FFF2-40B4-BE49-F238E27FC236}">
                <a16:creationId xmlns:a16="http://schemas.microsoft.com/office/drawing/2014/main" id="{A8121C24-69C7-D97E-C1BB-4BF7C15CD859}"/>
              </a:ext>
            </a:extLst>
          </p:cNvPr>
          <p:cNvSpPr>
            <a:spLocks noGrp="1"/>
          </p:cNvSpPr>
          <p:nvPr>
            <p:ph idx="79"/>
          </p:nvPr>
        </p:nvSpPr>
        <p:spPr/>
        <p:txBody>
          <a:bodyPr/>
          <a:lstStyle/>
          <a:p>
            <a:r>
              <a:rPr lang="en-US" dirty="0"/>
              <a:t>Yes, for all patients</a:t>
            </a:r>
          </a:p>
        </p:txBody>
      </p:sp>
      <p:sp>
        <p:nvSpPr>
          <p:cNvPr id="22" name="Content Placeholder 21">
            <a:extLst>
              <a:ext uri="{FF2B5EF4-FFF2-40B4-BE49-F238E27FC236}">
                <a16:creationId xmlns:a16="http://schemas.microsoft.com/office/drawing/2014/main" id="{CEB23508-34E2-8F0D-17BA-A10E56FCB27A}"/>
              </a:ext>
            </a:extLst>
          </p:cNvPr>
          <p:cNvSpPr>
            <a:spLocks noGrp="1"/>
          </p:cNvSpPr>
          <p:nvPr>
            <p:ph idx="80"/>
          </p:nvPr>
        </p:nvSpPr>
        <p:spPr/>
        <p:txBody>
          <a:bodyPr/>
          <a:lstStyle/>
          <a:p>
            <a:r>
              <a:rPr lang="en-US" dirty="0"/>
              <a:t>Yes</a:t>
            </a:r>
          </a:p>
        </p:txBody>
      </p:sp>
      <p:sp>
        <p:nvSpPr>
          <p:cNvPr id="23" name="Content Placeholder 22">
            <a:extLst>
              <a:ext uri="{FF2B5EF4-FFF2-40B4-BE49-F238E27FC236}">
                <a16:creationId xmlns:a16="http://schemas.microsoft.com/office/drawing/2014/main" id="{64D5148E-76F8-13F2-5D0D-71404DEB205D}"/>
              </a:ext>
            </a:extLst>
          </p:cNvPr>
          <p:cNvSpPr>
            <a:spLocks noGrp="1"/>
          </p:cNvSpPr>
          <p:nvPr>
            <p:ph idx="81"/>
          </p:nvPr>
        </p:nvSpPr>
        <p:spPr/>
        <p:txBody>
          <a:bodyPr/>
          <a:lstStyle/>
          <a:p>
            <a:r>
              <a:rPr lang="en-US" dirty="0"/>
              <a:t>Yes, for select patients</a:t>
            </a:r>
          </a:p>
        </p:txBody>
      </p:sp>
    </p:spTree>
    <p:extLst>
      <p:ext uri="{BB962C8B-B14F-4D97-AF65-F5344CB8AC3E}">
        <p14:creationId xmlns:p14="http://schemas.microsoft.com/office/powerpoint/2010/main" val="34118857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CC76F-D00D-EBC4-E2CC-BCB06F8523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C65D0C-3B2E-770E-45E4-AD661976AC49}"/>
              </a:ext>
            </a:extLst>
          </p:cNvPr>
          <p:cNvSpPr/>
          <p:nvPr/>
        </p:nvSpPr>
        <p:spPr bwMode="auto">
          <a:xfrm>
            <a:off x="740128" y="2276872"/>
            <a:ext cx="108284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C7658BA-9345-BD3A-B78A-D9E652984914}"/>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9186D41-E55A-7C6D-F5A6-28F07450CEC0}"/>
              </a:ext>
            </a:extLst>
          </p:cNvPr>
          <p:cNvSpPr>
            <a:spLocks noGrp="1"/>
          </p:cNvSpPr>
          <p:nvPr>
            <p:ph idx="1"/>
          </p:nvPr>
        </p:nvSpPr>
        <p:spPr>
          <a:xfrm>
            <a:off x="767407" y="1416053"/>
            <a:ext cx="10503845"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Integrating Bispecific Antibodies into the Management of Relapsed/Refractory (R/R) Multiple Myeloma (MM) — Dr Lee</a:t>
            </a:r>
          </a:p>
          <a:p>
            <a:pPr marL="98425" indent="0">
              <a:lnSpc>
                <a:spcPct val="100000"/>
              </a:lnSpc>
              <a:spcBef>
                <a:spcPts val="1600"/>
              </a:spcBef>
              <a:spcAft>
                <a:spcPts val="0"/>
              </a:spcAft>
              <a:buNone/>
            </a:pPr>
            <a:r>
              <a:rPr lang="en-US" sz="2500" dirty="0">
                <a:solidFill>
                  <a:schemeClr val="bg1"/>
                </a:solidFill>
              </a:rPr>
              <a:t>Module 2: Current Utility of Antibody-Drug Conjugates for MM — Dr </a:t>
            </a:r>
            <a:r>
              <a:rPr lang="en-US" sz="2500" dirty="0" err="1">
                <a:solidFill>
                  <a:schemeClr val="bg1"/>
                </a:solidFill>
              </a:rPr>
              <a:t>Lonial</a:t>
            </a:r>
            <a:endParaRPr lang="en-US" sz="2500" dirty="0">
              <a:solidFill>
                <a:schemeClr val="bg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Potential Role of </a:t>
            </a:r>
            <a:r>
              <a:rPr lang="en-US" sz="2500" dirty="0" err="1">
                <a:solidFill>
                  <a:schemeClr val="tx1"/>
                </a:solidFill>
              </a:rPr>
              <a:t>Cereblon</a:t>
            </a:r>
            <a:r>
              <a:rPr lang="en-US" sz="2500" dirty="0">
                <a:solidFill>
                  <a:schemeClr val="tx1"/>
                </a:solidFill>
              </a:rPr>
              <a:t> E3 Ligase Modulators in Therapy for MM — Dr Richardson</a:t>
            </a:r>
          </a:p>
          <a:p>
            <a:pPr marL="98425" indent="0">
              <a:lnSpc>
                <a:spcPct val="100000"/>
              </a:lnSpc>
              <a:spcBef>
                <a:spcPts val="1600"/>
              </a:spcBef>
              <a:spcAft>
                <a:spcPts val="0"/>
              </a:spcAft>
              <a:buNone/>
            </a:pPr>
            <a:r>
              <a:rPr lang="en-US" sz="2500" dirty="0">
                <a:solidFill>
                  <a:srgbClr val="0432FF"/>
                </a:solidFill>
              </a:rPr>
              <a:t>Module 4:</a:t>
            </a:r>
            <a:r>
              <a:rPr lang="en-US" sz="2500" dirty="0">
                <a:solidFill>
                  <a:schemeClr val="tx1"/>
                </a:solidFill>
              </a:rPr>
              <a:t> Chimeric Antigen Receptor T-Cell Therapy for R/R MM — Dr Alsina</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552217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934453" y="2489200"/>
            <a:ext cx="9496926" cy="2362200"/>
          </a:xfrm>
        </p:spPr>
        <p:txBody>
          <a:bodyPr rtlCol="0">
            <a:normAutofit/>
          </a:bodyPr>
          <a:lstStyle/>
          <a:p>
            <a:pPr algn="ctr"/>
            <a:r>
              <a:rPr lang="en-US" dirty="0"/>
              <a:t> BCMA ADC in MM</a:t>
            </a:r>
          </a:p>
        </p:txBody>
      </p:sp>
      <p:sp>
        <p:nvSpPr>
          <p:cNvPr id="11" name="Subtitle 2"/>
          <p:cNvSpPr>
            <a:spLocks noGrp="1"/>
          </p:cNvSpPr>
          <p:nvPr>
            <p:ph type="subTitle" idx="1"/>
          </p:nvPr>
        </p:nvSpPr>
        <p:spPr>
          <a:xfrm>
            <a:off x="934453" y="4752474"/>
            <a:ext cx="10972800" cy="2105526"/>
          </a:xfrm>
        </p:spPr>
        <p:txBody>
          <a:bodyPr rtlCol="0">
            <a:normAutofit fontScale="55000" lnSpcReduction="20000"/>
          </a:bodyPr>
          <a:lstStyle/>
          <a:p>
            <a:pPr eaLnBrk="1" fontAlgn="auto" hangingPunct="1">
              <a:lnSpc>
                <a:spcPct val="120000"/>
              </a:lnSpc>
              <a:spcBef>
                <a:spcPct val="0"/>
              </a:spcBef>
              <a:spcAft>
                <a:spcPts val="0"/>
              </a:spcAft>
              <a:defRPr/>
            </a:pPr>
            <a:r>
              <a:rPr lang="en-US" altLang="ja-JP" sz="3800" b="1" dirty="0">
                <a:solidFill>
                  <a:schemeClr val="tx1"/>
                </a:solidFill>
                <a:ea typeface="+mn-ea"/>
                <a:cs typeface="+mn-cs"/>
              </a:rPr>
              <a:t>Sagar Lonial, MD</a:t>
            </a:r>
            <a:br>
              <a:rPr lang="en-US" altLang="ja-JP" sz="3800" dirty="0">
                <a:solidFill>
                  <a:schemeClr val="tx1"/>
                </a:solidFill>
                <a:ea typeface="+mn-ea"/>
                <a:cs typeface="+mn-cs"/>
              </a:rPr>
            </a:br>
            <a:r>
              <a:rPr lang="en-US" altLang="ja-JP" sz="3800" dirty="0">
                <a:solidFill>
                  <a:schemeClr val="tx1"/>
                </a:solidFill>
                <a:ea typeface="+mn-ea"/>
                <a:cs typeface="+mn-cs"/>
              </a:rPr>
              <a:t>Professor and Chair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Department of Hematology and Medical Oncology</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Anne and Bernard Gray Professor in Cancer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Chief Medical Officer, </a:t>
            </a:r>
            <a:r>
              <a:rPr lang="en-US" altLang="en-US" sz="3800" dirty="0" err="1">
                <a:solidFill>
                  <a:schemeClr val="tx1"/>
                </a:solidFill>
                <a:ea typeface="+mn-ea"/>
                <a:cs typeface="+mn-cs"/>
              </a:rPr>
              <a:t>Winship</a:t>
            </a:r>
            <a:r>
              <a:rPr lang="en-US" altLang="en-US" sz="3800" dirty="0">
                <a:solidFill>
                  <a:schemeClr val="tx1"/>
                </a:solidFill>
                <a:ea typeface="+mn-ea"/>
                <a:cs typeface="+mn-cs"/>
              </a:rPr>
              <a:t> Cancer Institute</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Emory University School of Medicine</a:t>
            </a:r>
          </a:p>
          <a:p>
            <a:pPr eaLnBrk="1" fontAlgn="auto" hangingPunct="1">
              <a:lnSpc>
                <a:spcPct val="120000"/>
              </a:lnSpc>
              <a:spcAft>
                <a:spcPts val="0"/>
              </a:spcAft>
              <a:defRPr/>
            </a:pPr>
            <a:endParaRPr lang="en-US" dirty="0">
              <a:ea typeface="+mn-ea"/>
              <a:cs typeface="+mn-cs"/>
            </a:endParaRPr>
          </a:p>
        </p:txBody>
      </p:sp>
      <p:pic>
        <p:nvPicPr>
          <p:cNvPr id="171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0"/>
            <a:ext cx="15240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0285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Belamaf Is an Immunoconjugate Targeting </a:t>
            </a:r>
            <a:br>
              <a:rPr lang="en-US" dirty="0"/>
            </a:br>
            <a:r>
              <a:rPr lang="en-US" dirty="0"/>
              <a:t>BCMA With a Multimodal MOA</a:t>
            </a:r>
            <a:r>
              <a:rPr lang="en-US" baseline="30000" dirty="0"/>
              <a:t>1</a:t>
            </a:r>
          </a:p>
        </p:txBody>
      </p:sp>
      <p:sp>
        <p:nvSpPr>
          <p:cNvPr id="5" name="Footer Placeholder 4"/>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Lonial S et al. </a:t>
            </a:r>
            <a:r>
              <a:rPr kumimoji="0" lang="fr-FR"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Oncol</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2020;21:207-221.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https://www.fda.gov/drugs/resources-information-approved-drugs/fda-approves-belantamab-mafodotin-blmf-relapsed-or-refractory-multiple-myeloma.</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174595" y="1043392"/>
            <a:ext cx="6566373" cy="5232614"/>
            <a:chOff x="489192" y="1036838"/>
            <a:chExt cx="4171489" cy="3603398"/>
          </a:xfrm>
        </p:grpSpPr>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89192" y="1036838"/>
              <a:ext cx="4122566" cy="360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72608" y="1261914"/>
              <a:ext cx="189186" cy="19786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sp>
          <p:nvSpPr>
            <p:cNvPr id="10" name="TextBox 9"/>
            <p:cNvSpPr txBox="1"/>
            <p:nvPr/>
          </p:nvSpPr>
          <p:spPr>
            <a:xfrm>
              <a:off x="3373433" y="1268661"/>
              <a:ext cx="189186" cy="19786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sp>
          <p:nvSpPr>
            <p:cNvPr id="11" name="TextBox 10"/>
            <p:cNvSpPr txBox="1"/>
            <p:nvPr/>
          </p:nvSpPr>
          <p:spPr>
            <a:xfrm>
              <a:off x="3802659" y="2284005"/>
              <a:ext cx="605660" cy="31094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rial" panose="020B0604020202020204"/>
                  <a:ea typeface="+mn-ea"/>
                  <a:cs typeface="+mn-cs"/>
                </a:rPr>
                <a:t>Effector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rial" panose="020B0604020202020204"/>
                  <a:ea typeface="+mn-ea"/>
                  <a:cs typeface="+mn-cs"/>
                </a:rPr>
                <a:t>cell</a:t>
              </a:r>
            </a:p>
          </p:txBody>
        </p:sp>
        <p:sp>
          <p:nvSpPr>
            <p:cNvPr id="12" name="TextBox 11"/>
            <p:cNvSpPr txBox="1"/>
            <p:nvPr/>
          </p:nvSpPr>
          <p:spPr>
            <a:xfrm>
              <a:off x="1745374" y="3304792"/>
              <a:ext cx="605660" cy="381506"/>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Malignant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plasma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cell</a:t>
              </a:r>
            </a:p>
          </p:txBody>
        </p:sp>
        <p:sp>
          <p:nvSpPr>
            <p:cNvPr id="13" name="TextBox 12"/>
            <p:cNvSpPr txBox="1"/>
            <p:nvPr/>
          </p:nvSpPr>
          <p:spPr>
            <a:xfrm>
              <a:off x="938237" y="4237830"/>
              <a:ext cx="189186" cy="19786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mn-cs"/>
                </a:rPr>
                <a:t>3</a:t>
              </a:r>
            </a:p>
          </p:txBody>
        </p:sp>
        <p:sp>
          <p:nvSpPr>
            <p:cNvPr id="14" name="TextBox 13"/>
            <p:cNvSpPr txBox="1"/>
            <p:nvPr/>
          </p:nvSpPr>
          <p:spPr>
            <a:xfrm>
              <a:off x="1504947" y="4361389"/>
              <a:ext cx="1056950" cy="15547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rial" panose="020B0604020202020204"/>
                  <a:ea typeface="+mn-ea"/>
                  <a:cs typeface="+mn-cs"/>
                </a:rPr>
                <a:t>Markers of ICD</a:t>
              </a:r>
            </a:p>
          </p:txBody>
        </p:sp>
        <p:sp>
          <p:nvSpPr>
            <p:cNvPr id="15" name="TextBox 14"/>
            <p:cNvSpPr txBox="1"/>
            <p:nvPr/>
          </p:nvSpPr>
          <p:spPr>
            <a:xfrm>
              <a:off x="2140824" y="1214460"/>
              <a:ext cx="482161" cy="19786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ADC</a:t>
              </a:r>
            </a:p>
          </p:txBody>
        </p:sp>
        <p:sp>
          <p:nvSpPr>
            <p:cNvPr id="16" name="TextBox 15"/>
            <p:cNvSpPr txBox="1"/>
            <p:nvPr/>
          </p:nvSpPr>
          <p:spPr>
            <a:xfrm>
              <a:off x="1493126" y="2034923"/>
              <a:ext cx="482161" cy="11308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BCMA</a:t>
              </a:r>
            </a:p>
          </p:txBody>
        </p:sp>
        <p:sp>
          <p:nvSpPr>
            <p:cNvPr id="17" name="TextBox 16"/>
            <p:cNvSpPr txBox="1"/>
            <p:nvPr/>
          </p:nvSpPr>
          <p:spPr>
            <a:xfrm>
              <a:off x="1137410" y="2275332"/>
              <a:ext cx="482161" cy="11308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BCMA</a:t>
              </a:r>
            </a:p>
          </p:txBody>
        </p:sp>
        <p:sp>
          <p:nvSpPr>
            <p:cNvPr id="18" name="TextBox 17"/>
            <p:cNvSpPr txBox="1"/>
            <p:nvPr/>
          </p:nvSpPr>
          <p:spPr>
            <a:xfrm>
              <a:off x="973511" y="2819898"/>
              <a:ext cx="482161" cy="11308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BCMA</a:t>
              </a:r>
            </a:p>
          </p:txBody>
        </p:sp>
        <p:sp>
          <p:nvSpPr>
            <p:cNvPr id="19" name="TextBox 18"/>
            <p:cNvSpPr txBox="1"/>
            <p:nvPr/>
          </p:nvSpPr>
          <p:spPr>
            <a:xfrm>
              <a:off x="2534303" y="2593926"/>
              <a:ext cx="482161" cy="11308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BCMA</a:t>
              </a:r>
            </a:p>
          </p:txBody>
        </p:sp>
        <p:sp>
          <p:nvSpPr>
            <p:cNvPr id="20" name="TextBox 19"/>
            <p:cNvSpPr txBox="1"/>
            <p:nvPr/>
          </p:nvSpPr>
          <p:spPr>
            <a:xfrm>
              <a:off x="2129304" y="2140459"/>
              <a:ext cx="482161" cy="11308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Lysosome</a:t>
              </a:r>
            </a:p>
          </p:txBody>
        </p:sp>
        <p:sp>
          <p:nvSpPr>
            <p:cNvPr id="21" name="TextBox 20"/>
            <p:cNvSpPr txBox="1"/>
            <p:nvPr/>
          </p:nvSpPr>
          <p:spPr>
            <a:xfrm>
              <a:off x="3180688" y="1873332"/>
              <a:ext cx="482161" cy="254338"/>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Fc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receptor</a:t>
              </a:r>
            </a:p>
          </p:txBody>
        </p:sp>
        <p:sp>
          <p:nvSpPr>
            <p:cNvPr id="22" name="TextBox 21"/>
            <p:cNvSpPr txBox="1"/>
            <p:nvPr/>
          </p:nvSpPr>
          <p:spPr>
            <a:xfrm>
              <a:off x="3739711" y="1711619"/>
              <a:ext cx="920970" cy="197863"/>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ADCC/ADCP</a:t>
              </a:r>
            </a:p>
          </p:txBody>
        </p:sp>
      </p:grpSp>
      <p:sp>
        <p:nvSpPr>
          <p:cNvPr id="3" name="Rectangle 2">
            <a:extLst>
              <a:ext uri="{FF2B5EF4-FFF2-40B4-BE49-F238E27FC236}">
                <a16:creationId xmlns:a16="http://schemas.microsoft.com/office/drawing/2014/main" id="{FC8DD93B-A095-0D0E-5DA7-8D78DCC46A5E}"/>
              </a:ext>
            </a:extLst>
          </p:cNvPr>
          <p:cNvSpPr/>
          <p:nvPr/>
        </p:nvSpPr>
        <p:spPr>
          <a:xfrm>
            <a:off x="6933256" y="1173826"/>
            <a:ext cx="5258744" cy="3318567"/>
          </a:xfrm>
          <a:prstGeom prst="rect">
            <a:avLst/>
          </a:prstGeom>
          <a:ln/>
        </p:spPr>
        <p:style>
          <a:lnRef idx="1">
            <a:schemeClr val="accent2"/>
          </a:lnRef>
          <a:fillRef idx="2">
            <a:schemeClr val="accent2"/>
          </a:fillRef>
          <a:effectRef idx="1">
            <a:schemeClr val="accent2"/>
          </a:effectRef>
          <a:fontRef idx="minor">
            <a:schemeClr val="dk1"/>
          </a:fontRef>
        </p:style>
        <p:txBody>
          <a:bodyPr lIns="243840" rIns="365760" rtlCol="0" anchor="ctr"/>
          <a:lstStyle/>
          <a:p>
            <a:pPr marL="0" marR="0" lvl="0" indent="0" algn="l" defTabSz="914377" rtl="0" eaLnBrk="1" fontAlgn="auto" latinLnBrk="0" hangingPunct="1">
              <a:lnSpc>
                <a:spcPct val="100000"/>
              </a:lnSpc>
              <a:spcBef>
                <a:spcPts val="0"/>
              </a:spcBef>
              <a:spcAft>
                <a:spcPts val="533"/>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BCMA-targeting antibody conjugated with a cytotoxic payload (MMAF)</a:t>
            </a:r>
          </a:p>
          <a:p>
            <a:pPr marL="380990" marR="0" lvl="0" indent="-380990" algn="l" defTabSz="914377" rtl="0" eaLnBrk="1" fontAlgn="auto" latinLnBrk="0" hangingPunct="1">
              <a:lnSpc>
                <a:spcPct val="100000"/>
              </a:lnSpc>
              <a:spcBef>
                <a:spcPts val="0"/>
              </a:spcBef>
              <a:spcAft>
                <a:spcPts val="533"/>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Payload induced direct cell death</a:t>
            </a:r>
          </a:p>
          <a:p>
            <a:pPr marL="380990" marR="0" lvl="0" indent="-380990" algn="l" defTabSz="914377"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Antibody engineered to have ADCC, while MMAF induces immunogenic cell death, eliciting an immune response </a:t>
            </a:r>
          </a:p>
          <a:p>
            <a:pPr marL="0" marR="0" lvl="0" indent="0" algn="l" defTabSz="914377" rtl="0" eaLnBrk="1" fontAlgn="auto" latinLnBrk="0" hangingPunct="1">
              <a:lnSpc>
                <a:spcPct val="100000"/>
              </a:lnSpc>
              <a:spcBef>
                <a:spcPts val="0"/>
              </a:spcBef>
              <a:spcAft>
                <a:spcPts val="1067"/>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An “off-the-shelf” BCMA option useful for patients unable to receive CAR-T </a:t>
            </a:r>
            <a:b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(eg, due to frailty or mobility issues)</a:t>
            </a:r>
          </a:p>
        </p:txBody>
      </p:sp>
      <p:sp>
        <p:nvSpPr>
          <p:cNvPr id="6" name="TextBox 5">
            <a:extLst>
              <a:ext uri="{FF2B5EF4-FFF2-40B4-BE49-F238E27FC236}">
                <a16:creationId xmlns:a16="http://schemas.microsoft.com/office/drawing/2014/main" id="{BCFC8766-BEDD-1019-E2E1-CE8A9B8726ED}"/>
              </a:ext>
            </a:extLst>
          </p:cNvPr>
          <p:cNvSpPr txBox="1"/>
          <p:nvPr/>
        </p:nvSpPr>
        <p:spPr>
          <a:xfrm>
            <a:off x="5378045" y="4666717"/>
            <a:ext cx="7143139" cy="1498283"/>
          </a:xfrm>
          <a:prstGeom prst="roundRect">
            <a:avLst/>
          </a:prstGeom>
        </p:spPr>
        <p:style>
          <a:lnRef idx="0">
            <a:schemeClr val="accent2"/>
          </a:lnRef>
          <a:fillRef idx="3">
            <a:schemeClr val="accent2"/>
          </a:fillRef>
          <a:effectRef idx="3">
            <a:schemeClr val="accent2"/>
          </a:effectRef>
          <a:fontRef idx="minor">
            <a:schemeClr val="lt1"/>
          </a:fontRef>
        </p:style>
        <p:txBody>
          <a:bodyPr wrap="square" tIns="121920" bIns="121920" rtlCol="0" anchor="ctr">
            <a:spAutoFit/>
          </a:bodyPr>
          <a:lstStyle/>
          <a:p>
            <a:pPr marL="156629" marR="0" lvl="0" indent="0" algn="l" defTabSz="914377" rtl="0" eaLnBrk="1" fontAlgn="auto" latinLnBrk="0" hangingPunct="1">
              <a:lnSpc>
                <a:spcPct val="100000"/>
              </a:lnSpc>
              <a:spcBef>
                <a:spcPts val="0"/>
              </a:spcBef>
              <a:spcAft>
                <a:spcPts val="1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October 2025: FDA-approved in </a:t>
            </a:r>
            <a:b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combination with Vd for patients </a:t>
            </a:r>
            <a:b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who have received ≥2 prior LOT</a:t>
            </a:r>
            <a:r>
              <a:rPr kumimoji="0" lang="en-US" sz="2400" b="1" i="0" u="none" strike="noStrike" kern="1200" cap="none" spc="0" normalizeH="0" baseline="30000" noProof="0" dirty="0">
                <a:ln>
                  <a:noFill/>
                </a:ln>
                <a:solidFill>
                  <a:srgbClr val="FFFFFF"/>
                </a:solidFill>
                <a:effectLst/>
                <a:uLnTx/>
                <a:uFillTx/>
                <a:latin typeface="Arial" panose="020B0604020202020204"/>
                <a:ea typeface="+mn-ea"/>
                <a:cs typeface="+mn-cs"/>
              </a:rPr>
              <a:t>2</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A12EDFC-76E0-117A-28ED-64A0D8164D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819576" y="4913499"/>
            <a:ext cx="981968" cy="981968"/>
          </a:xfrm>
          <a:prstGeom prst="rect">
            <a:avLst/>
          </a:prstGeom>
        </p:spPr>
      </p:pic>
    </p:spTree>
    <p:custDataLst>
      <p:tags r:id="rId1"/>
    </p:custDataLst>
    <p:extLst>
      <p:ext uri="{BB962C8B-B14F-4D97-AF65-F5344CB8AC3E}">
        <p14:creationId xmlns:p14="http://schemas.microsoft.com/office/powerpoint/2010/main" val="28334116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FF8B-0954-C9EA-A9DE-9DFC74C1C0A1}"/>
              </a:ext>
            </a:extLst>
          </p:cNvPr>
          <p:cNvSpPr>
            <a:spLocks noGrp="1"/>
          </p:cNvSpPr>
          <p:nvPr>
            <p:ph type="title"/>
          </p:nvPr>
        </p:nvSpPr>
        <p:spPr>
          <a:xfrm>
            <a:off x="838199" y="365125"/>
            <a:ext cx="10787743" cy="1325563"/>
          </a:xfrm>
        </p:spPr>
        <p:txBody>
          <a:bodyPr/>
          <a:lstStyle/>
          <a:p>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j-ea"/>
                <a:cs typeface="+mj-cs"/>
              </a:rPr>
              <a:t>Phase II DREAMM-2: Response and </a:t>
            </a:r>
            <a:r>
              <a:rPr kumimoji="0" lang="en-US" sz="3600" b="1" i="0" u="none" strike="noStrike" kern="0" cap="none" spc="0" normalizeH="0" baseline="0" noProof="0" dirty="0" err="1">
                <a:ln>
                  <a:noFill/>
                </a:ln>
                <a:solidFill>
                  <a:schemeClr val="tx1"/>
                </a:solidFill>
                <a:effectLst/>
                <a:uLnTx/>
                <a:uFillTx/>
                <a:latin typeface="Calibri" panose="020F0502020204030204" pitchFamily="34" charset="0"/>
                <a:ea typeface="+mj-ea"/>
                <a:cs typeface="+mj-cs"/>
              </a:rPr>
              <a:t>DoR</a:t>
            </a:r>
            <a:br>
              <a:rPr lang="en-US" sz="3600" kern="0" dirty="0">
                <a:solidFill>
                  <a:schemeClr val="tx1"/>
                </a:solidFill>
                <a:latin typeface="Calibri" panose="020F0502020204030204" pitchFamily="34" charset="0"/>
                <a:ea typeface="+mj-ea"/>
                <a:cs typeface="+mj-cs"/>
              </a:rPr>
            </a:br>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j-ea"/>
                <a:cs typeface="+mj-cs"/>
              </a:rPr>
              <a:t>13 </a:t>
            </a:r>
            <a:r>
              <a:rPr kumimoji="0" lang="en-US" sz="3600" b="1" i="0" u="none" strike="noStrike" kern="0" cap="none" spc="0" normalizeH="0" baseline="0" noProof="0" dirty="0" err="1">
                <a:ln>
                  <a:noFill/>
                </a:ln>
                <a:effectLst/>
                <a:uLnTx/>
                <a:uFillTx/>
                <a:latin typeface="Calibri" panose="020F0502020204030204" pitchFamily="34" charset="0"/>
              </a:rPr>
              <a:t>m</a:t>
            </a:r>
            <a:r>
              <a:rPr kumimoji="0" lang="en-US" sz="3600" b="1" i="0" u="none" strike="noStrike" kern="0" cap="none" spc="0" normalizeH="0" baseline="0" noProof="0" dirty="0" err="1">
                <a:ln>
                  <a:noFill/>
                </a:ln>
                <a:solidFill>
                  <a:schemeClr val="tx1"/>
                </a:solidFill>
                <a:effectLst/>
                <a:uLnTx/>
                <a:uFillTx/>
                <a:latin typeface="Calibri" panose="020F0502020204030204" pitchFamily="34" charset="0"/>
                <a:ea typeface="+mj-ea"/>
                <a:cs typeface="+mj-cs"/>
              </a:rPr>
              <a:t>o</a:t>
            </a:r>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j-ea"/>
                <a:cs typeface="+mj-cs"/>
              </a:rPr>
              <a:t> Follow-up</a:t>
            </a:r>
            <a:endParaRPr lang="en-US" dirty="0">
              <a:solidFill>
                <a:schemeClr val="tx1"/>
              </a:solidFill>
            </a:endParaRPr>
          </a:p>
        </p:txBody>
      </p:sp>
      <p:sp>
        <p:nvSpPr>
          <p:cNvPr id="4" name="Text Box 15">
            <a:extLst>
              <a:ext uri="{FF2B5EF4-FFF2-40B4-BE49-F238E27FC236}">
                <a16:creationId xmlns:a16="http://schemas.microsoft.com/office/drawing/2014/main" id="{805DD676-0BBF-DBBC-7203-8B1E0031CD76}"/>
              </a:ext>
            </a:extLst>
          </p:cNvPr>
          <p:cNvSpPr txBox="1">
            <a:spLocks noChangeArrowheads="1"/>
          </p:cNvSpPr>
          <p:nvPr/>
        </p:nvSpPr>
        <p:spPr bwMode="auto">
          <a:xfrm>
            <a:off x="47110" y="6561089"/>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Lonial</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S et al. Cancer. 2021 Nov 15;127(22):4198-4212.</a:t>
            </a:r>
          </a:p>
        </p:txBody>
      </p:sp>
      <p:grpSp>
        <p:nvGrpSpPr>
          <p:cNvPr id="6" name="Group 5">
            <a:extLst>
              <a:ext uri="{FF2B5EF4-FFF2-40B4-BE49-F238E27FC236}">
                <a16:creationId xmlns:a16="http://schemas.microsoft.com/office/drawing/2014/main" id="{5F008E2A-520B-509B-E178-02E51D8F8647}"/>
              </a:ext>
            </a:extLst>
          </p:cNvPr>
          <p:cNvGrpSpPr/>
          <p:nvPr/>
        </p:nvGrpSpPr>
        <p:grpSpPr>
          <a:xfrm>
            <a:off x="4727026" y="2016994"/>
            <a:ext cx="7078174" cy="4062549"/>
            <a:chOff x="4727026" y="2016994"/>
            <a:chExt cx="7078174" cy="4062549"/>
          </a:xfrm>
        </p:grpSpPr>
        <p:pic>
          <p:nvPicPr>
            <p:cNvPr id="3074" name="Picture 2" descr="Details are in the caption following the image">
              <a:extLst>
                <a:ext uri="{FF2B5EF4-FFF2-40B4-BE49-F238E27FC236}">
                  <a16:creationId xmlns:a16="http://schemas.microsoft.com/office/drawing/2014/main" id="{84BBD5A8-25A9-C763-B28B-D95CD198A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9" r="50818" b="77257"/>
            <a:stretch>
              <a:fillRect/>
            </a:stretch>
          </p:blipFill>
          <p:spPr bwMode="auto">
            <a:xfrm>
              <a:off x="4727026" y="2016994"/>
              <a:ext cx="7078174" cy="40625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D0C321B-0DFC-B92D-0459-C236CACAEC41}"/>
                </a:ext>
              </a:extLst>
            </p:cNvPr>
            <p:cNvSpPr/>
            <p:nvPr/>
          </p:nvSpPr>
          <p:spPr>
            <a:xfrm>
              <a:off x="9679577" y="4859383"/>
              <a:ext cx="1946366" cy="5225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0" name="Group 9">
            <a:extLst>
              <a:ext uri="{FF2B5EF4-FFF2-40B4-BE49-F238E27FC236}">
                <a16:creationId xmlns:a16="http://schemas.microsoft.com/office/drawing/2014/main" id="{88814498-CE4B-C3B8-A4A9-70C0D9729CFF}"/>
              </a:ext>
            </a:extLst>
          </p:cNvPr>
          <p:cNvGrpSpPr/>
          <p:nvPr/>
        </p:nvGrpSpPr>
        <p:grpSpPr>
          <a:xfrm>
            <a:off x="770703" y="1816902"/>
            <a:ext cx="3203088" cy="4590112"/>
            <a:chOff x="770703" y="1816902"/>
            <a:chExt cx="3203088" cy="4590112"/>
          </a:xfrm>
        </p:grpSpPr>
        <p:graphicFrame>
          <p:nvGraphicFramePr>
            <p:cNvPr id="7" name="Chart 6">
              <a:extLst>
                <a:ext uri="{FF2B5EF4-FFF2-40B4-BE49-F238E27FC236}">
                  <a16:creationId xmlns:a16="http://schemas.microsoft.com/office/drawing/2014/main" id="{4FEFA9A8-D83A-CA8F-1CD1-6BA427BB3C26}"/>
                </a:ext>
              </a:extLst>
            </p:cNvPr>
            <p:cNvGraphicFramePr/>
            <p:nvPr/>
          </p:nvGraphicFramePr>
          <p:xfrm>
            <a:off x="1140035" y="1816902"/>
            <a:ext cx="2833756" cy="459011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632BD25-5AF3-71AB-DA36-F9D9BA076D7F}"/>
                </a:ext>
              </a:extLst>
            </p:cNvPr>
            <p:cNvSpPr txBox="1"/>
            <p:nvPr/>
          </p:nvSpPr>
          <p:spPr>
            <a:xfrm rot="16200000">
              <a:off x="243988" y="3478177"/>
              <a:ext cx="1422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Patients (%)</a:t>
              </a:r>
            </a:p>
          </p:txBody>
        </p:sp>
      </p:grpSp>
      <p:sp>
        <p:nvSpPr>
          <p:cNvPr id="8" name="TextBox 7">
            <a:extLst>
              <a:ext uri="{FF2B5EF4-FFF2-40B4-BE49-F238E27FC236}">
                <a16:creationId xmlns:a16="http://schemas.microsoft.com/office/drawing/2014/main" id="{2DFFAAE6-B86C-9CA8-A336-70921B627557}"/>
              </a:ext>
            </a:extLst>
          </p:cNvPr>
          <p:cNvSpPr txBox="1"/>
          <p:nvPr/>
        </p:nvSpPr>
        <p:spPr>
          <a:xfrm>
            <a:off x="2125443" y="1767077"/>
            <a:ext cx="1202572" cy="3693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ORR: 32%</a:t>
            </a:r>
          </a:p>
        </p:txBody>
      </p:sp>
      <p:sp>
        <p:nvSpPr>
          <p:cNvPr id="12" name="TextBox 11">
            <a:extLst>
              <a:ext uri="{FF2B5EF4-FFF2-40B4-BE49-F238E27FC236}">
                <a16:creationId xmlns:a16="http://schemas.microsoft.com/office/drawing/2014/main" id="{3872B5BD-A72E-939F-5445-532CD20CE866}"/>
              </a:ext>
            </a:extLst>
          </p:cNvPr>
          <p:cNvSpPr txBox="1"/>
          <p:nvPr/>
        </p:nvSpPr>
        <p:spPr>
          <a:xfrm>
            <a:off x="2475127" y="2436455"/>
            <a:ext cx="554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n = 2</a:t>
            </a:r>
          </a:p>
        </p:txBody>
      </p:sp>
      <p:sp>
        <p:nvSpPr>
          <p:cNvPr id="13" name="TextBox 12">
            <a:extLst>
              <a:ext uri="{FF2B5EF4-FFF2-40B4-BE49-F238E27FC236}">
                <a16:creationId xmlns:a16="http://schemas.microsoft.com/office/drawing/2014/main" id="{18DF3288-586E-367C-17C0-F8F0E823ABA2}"/>
              </a:ext>
            </a:extLst>
          </p:cNvPr>
          <p:cNvSpPr txBox="1"/>
          <p:nvPr/>
        </p:nvSpPr>
        <p:spPr>
          <a:xfrm>
            <a:off x="2478103" y="2769578"/>
            <a:ext cx="554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n = 5</a:t>
            </a:r>
          </a:p>
        </p:txBody>
      </p:sp>
      <p:sp>
        <p:nvSpPr>
          <p:cNvPr id="14" name="TextBox 13">
            <a:extLst>
              <a:ext uri="{FF2B5EF4-FFF2-40B4-BE49-F238E27FC236}">
                <a16:creationId xmlns:a16="http://schemas.microsoft.com/office/drawing/2014/main" id="{40E54D64-2461-8546-4F65-BB2FAEF39BDD}"/>
              </a:ext>
            </a:extLst>
          </p:cNvPr>
          <p:cNvSpPr txBox="1"/>
          <p:nvPr/>
        </p:nvSpPr>
        <p:spPr>
          <a:xfrm>
            <a:off x="2401159" y="3320124"/>
            <a:ext cx="651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 = 11</a:t>
            </a:r>
          </a:p>
        </p:txBody>
      </p:sp>
      <p:sp>
        <p:nvSpPr>
          <p:cNvPr id="15" name="TextBox 14">
            <a:extLst>
              <a:ext uri="{FF2B5EF4-FFF2-40B4-BE49-F238E27FC236}">
                <a16:creationId xmlns:a16="http://schemas.microsoft.com/office/drawing/2014/main" id="{7EBE5262-2A62-4378-1CB6-098452970F46}"/>
              </a:ext>
            </a:extLst>
          </p:cNvPr>
          <p:cNvSpPr txBox="1"/>
          <p:nvPr/>
        </p:nvSpPr>
        <p:spPr>
          <a:xfrm>
            <a:off x="2401159" y="4261070"/>
            <a:ext cx="651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 = 13</a:t>
            </a:r>
          </a:p>
        </p:txBody>
      </p:sp>
    </p:spTree>
    <p:extLst>
      <p:ext uri="{BB962C8B-B14F-4D97-AF65-F5344CB8AC3E}">
        <p14:creationId xmlns:p14="http://schemas.microsoft.com/office/powerpoint/2010/main" val="36982591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Richardson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812365056"/>
              </p:ext>
            </p:extLst>
          </p:nvPr>
        </p:nvGraphicFramePr>
        <p:xfrm>
          <a:off x="916516" y="1988840"/>
          <a:ext cx="10369152" cy="2232248"/>
        </p:xfrm>
        <a:graphic>
          <a:graphicData uri="http://schemas.openxmlformats.org/drawingml/2006/table">
            <a:tbl>
              <a:tblPr firstRow="1" bandRow="1">
                <a:tableStyleId>{F2DE63D5-997A-4646-A377-4702673A728D}</a:tableStyleId>
              </a:tblPr>
              <a:tblGrid>
                <a:gridCol w="3163260">
                  <a:extLst>
                    <a:ext uri="{9D8B030D-6E8A-4147-A177-3AD203B41FA5}">
                      <a16:colId xmlns:a16="http://schemas.microsoft.com/office/drawing/2014/main" val="20000"/>
                    </a:ext>
                  </a:extLst>
                </a:gridCol>
                <a:gridCol w="7205892">
                  <a:extLst>
                    <a:ext uri="{9D8B030D-6E8A-4147-A177-3AD203B41FA5}">
                      <a16:colId xmlns:a16="http://schemas.microsoft.com/office/drawing/2014/main" val="20001"/>
                    </a:ext>
                  </a:extLst>
                </a:gridCol>
              </a:tblGrid>
              <a:tr h="111612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Celgene Corporation, GSK,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Oncopeptides</a:t>
                      </a:r>
                      <a:r>
                        <a:rPr lang="en-US" sz="1800" b="0" kern="1200" dirty="0">
                          <a:solidFill>
                            <a:schemeClr val="tx1"/>
                          </a:solidFill>
                          <a:effectLst/>
                          <a:latin typeface="+mn-lt"/>
                          <a:ea typeface="+mn-ea"/>
                          <a:cs typeface="+mn-cs"/>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612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Oncopeptides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1805275"/>
                  </a:ext>
                </a:extLst>
              </a:tr>
            </a:tbl>
          </a:graphicData>
        </a:graphic>
      </p:graphicFrame>
    </p:spTree>
    <p:custDataLst>
      <p:tags r:id="rId1"/>
    </p:custDataLst>
    <p:extLst>
      <p:ext uri="{BB962C8B-B14F-4D97-AF65-F5344CB8AC3E}">
        <p14:creationId xmlns:p14="http://schemas.microsoft.com/office/powerpoint/2010/main" val="12834494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6BE02C5A-D019-8997-FDBC-88D73EA89E4B}"/>
            </a:ext>
          </a:extLst>
        </p:cNvPr>
        <p:cNvGrpSpPr/>
        <p:nvPr/>
      </p:nvGrpSpPr>
      <p:grpSpPr>
        <a:xfrm>
          <a:off x="0" y="0"/>
          <a:ext cx="0" cy="0"/>
          <a:chOff x="0" y="0"/>
          <a:chExt cx="0" cy="0"/>
        </a:xfrm>
      </p:grpSpPr>
      <p:sp>
        <p:nvSpPr>
          <p:cNvPr id="577" name="Google Shape;577;p49">
            <a:extLst>
              <a:ext uri="{FF2B5EF4-FFF2-40B4-BE49-F238E27FC236}">
                <a16:creationId xmlns:a16="http://schemas.microsoft.com/office/drawing/2014/main" id="{35AED58D-421D-A46A-BF76-3E245D9632B4}"/>
              </a:ext>
            </a:extLst>
          </p:cNvPr>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1"/>
              </a:buClr>
              <a:buSzPts val="2400"/>
            </a:pPr>
            <a:r>
              <a:rPr lang="en-US" dirty="0"/>
              <a:t>In Current Guidelines, BCMA ADC Therapy Is Recommended </a:t>
            </a:r>
            <a:br>
              <a:rPr lang="en-US" dirty="0"/>
            </a:br>
            <a:r>
              <a:rPr lang="en-US" dirty="0"/>
              <a:t>for Early-Relapse MM</a:t>
            </a:r>
            <a:r>
              <a:rPr lang="en-US" baseline="30000" dirty="0"/>
              <a:t>1,a</a:t>
            </a:r>
            <a:endParaRPr dirty="0"/>
          </a:p>
        </p:txBody>
      </p:sp>
      <p:sp>
        <p:nvSpPr>
          <p:cNvPr id="576" name="Google Shape;576;p49">
            <a:extLst>
              <a:ext uri="{FF2B5EF4-FFF2-40B4-BE49-F238E27FC236}">
                <a16:creationId xmlns:a16="http://schemas.microsoft.com/office/drawing/2014/main" id="{A46E4F2C-6C6A-83AE-F140-44DC5B83D0F6}"/>
              </a:ext>
            </a:extLst>
          </p:cNvPr>
          <p:cNvSpPr txBox="1">
            <a:spLocks noGrp="1"/>
          </p:cNvSpPr>
          <p:nvPr>
            <p:ph type="ftr" sz="quarter" idx="3"/>
          </p:nvPr>
        </p:nvSpPr>
        <p:spPr>
          <a:prstGeom prst="rect">
            <a:avLst/>
          </a:prstGeom>
          <a:noFill/>
          <a:ln>
            <a:noFill/>
          </a:ln>
        </p:spPr>
        <p:txBody>
          <a:bodyPr spcFirstLastPara="1" vert="horz" wrap="square" lIns="60933" tIns="60933" rIns="121900" bIns="60933"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Please consult guidelines for complete list; this table lists BCMA-targeting cellular and antibody options.</a:t>
            </a:r>
            <a:b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NCCN Clinical Practice Guidelines in Oncology. Multiple Myeloma. Version 4.2026. https://www.nccn.org/professionals/physician_gls/pdf/myeloma.pdf. </a:t>
            </a:r>
            <a:endPar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5" name="Google Shape;580;p49">
            <a:extLst>
              <a:ext uri="{FF2B5EF4-FFF2-40B4-BE49-F238E27FC236}">
                <a16:creationId xmlns:a16="http://schemas.microsoft.com/office/drawing/2014/main" id="{84DB1E97-6E5A-5E21-6223-1F93FE29F4F8}"/>
              </a:ext>
            </a:extLst>
          </p:cNvPr>
          <p:cNvGraphicFramePr/>
          <p:nvPr/>
        </p:nvGraphicFramePr>
        <p:xfrm>
          <a:off x="304800" y="1198518"/>
          <a:ext cx="11582400" cy="4746653"/>
        </p:xfrm>
        <a:graphic>
          <a:graphicData uri="http://schemas.openxmlformats.org/drawingml/2006/table">
            <a:tbl>
              <a:tblPr firstRow="1" bandRow="1">
                <a:tableStyleId>{6E25E649-3F16-4E02-A733-19D2CDBF48F0}</a:tableStyleId>
              </a:tblPr>
              <a:tblGrid>
                <a:gridCol w="11582400">
                  <a:extLst>
                    <a:ext uri="{9D8B030D-6E8A-4147-A177-3AD203B41FA5}">
                      <a16:colId xmlns:a16="http://schemas.microsoft.com/office/drawing/2014/main" val="20000"/>
                    </a:ext>
                  </a:extLst>
                </a:gridCol>
              </a:tblGrid>
              <a:tr h="506651">
                <a:tc>
                  <a:txBody>
                    <a:bodyPr/>
                    <a:lstStyle/>
                    <a:p>
                      <a:pPr algn="ctr"/>
                      <a:r>
                        <a:rPr lang="en-US" sz="2400" dirty="0"/>
                        <a:t>Therapy for Previously Treated RRMM After One to Three Prior Therapies</a:t>
                      </a:r>
                    </a:p>
                  </a:txBody>
                  <a:tcPr marL="121933" marR="121933" marT="60967" marB="60967" anchor="ctr"/>
                </a:tc>
                <a:extLst>
                  <a:ext uri="{0D108BD9-81ED-4DB2-BD59-A6C34878D82A}">
                    <a16:rowId xmlns:a16="http://schemas.microsoft.com/office/drawing/2014/main" val="10000"/>
                  </a:ext>
                </a:extLst>
              </a:tr>
              <a:tr h="464431">
                <a:tc>
                  <a:txBody>
                    <a:bodyPr/>
                    <a:lstStyle/>
                    <a:p>
                      <a:pPr marL="91440" marR="0" lvl="0" indent="0" algn="ctr" rtl="0">
                        <a:spcBef>
                          <a:spcPts val="0"/>
                        </a:spcBef>
                        <a:spcAft>
                          <a:spcPts val="0"/>
                        </a:spcAft>
                        <a:buClr>
                          <a:schemeClr val="dk1"/>
                        </a:buClr>
                        <a:buSzPts val="1000"/>
                        <a:buFont typeface="Arial"/>
                        <a:buNone/>
                      </a:pPr>
                      <a:r>
                        <a:rPr lang="en-US" sz="2100" b="1" i="1" dirty="0"/>
                        <a:t>Preferred</a:t>
                      </a:r>
                      <a:endParaRPr lang="en-US" sz="2100" i="1" dirty="0"/>
                    </a:p>
                  </a:txBody>
                  <a:tcPr marL="121933" marR="121933" marT="60967" marB="60967" anchor="ctr">
                    <a:solidFill>
                      <a:schemeClr val="accent1">
                        <a:lumMod val="10000"/>
                        <a:lumOff val="90000"/>
                      </a:schemeClr>
                    </a:solidFill>
                  </a:tcPr>
                </a:tc>
                <a:extLst>
                  <a:ext uri="{0D108BD9-81ED-4DB2-BD59-A6C34878D82A}">
                    <a16:rowId xmlns:a16="http://schemas.microsoft.com/office/drawing/2014/main" val="2186891578"/>
                  </a:ext>
                </a:extLst>
              </a:tr>
              <a:tr h="2406536">
                <a:tc>
                  <a:txBody>
                    <a:bodyPr/>
                    <a:lstStyle/>
                    <a:p>
                      <a:r>
                        <a:rPr lang="en-US" sz="2400" b="1" dirty="0"/>
                        <a:t>CAR-T cell therapy </a:t>
                      </a:r>
                    </a:p>
                    <a:p>
                      <a:r>
                        <a:rPr lang="en-US" sz="2400" dirty="0"/>
                        <a:t>After one prior LOT, including an IMiD and a PI, and refractory to lenalidomide</a:t>
                      </a:r>
                    </a:p>
                    <a:p>
                      <a:pPr marL="285750" indent="-285750">
                        <a:buFont typeface="Arial" panose="020B0604020202020204" pitchFamily="34" charset="0"/>
                        <a:buChar char="•"/>
                      </a:pPr>
                      <a:r>
                        <a:rPr lang="en-US" sz="2400" b="1" dirty="0"/>
                        <a:t>Ciltacabtagene autoleucel (category 1)</a:t>
                      </a:r>
                    </a:p>
                    <a:p>
                      <a:endParaRPr lang="en-US" sz="2400" dirty="0"/>
                    </a:p>
                    <a:p>
                      <a:r>
                        <a:rPr lang="en-US" sz="2400" dirty="0"/>
                        <a:t>After two prior LOT, including an IMiD, a PI, and an anti-CD38 mAb</a:t>
                      </a:r>
                    </a:p>
                    <a:p>
                      <a:pPr marL="285750" indent="-285750">
                        <a:buFont typeface="Arial" panose="020B0604020202020204" pitchFamily="34" charset="0"/>
                        <a:buChar char="•"/>
                      </a:pPr>
                      <a:r>
                        <a:rPr lang="en-US" sz="2400" b="1" dirty="0"/>
                        <a:t>Idecabtagene vicleucel (category 1)</a:t>
                      </a:r>
                    </a:p>
                  </a:txBody>
                  <a:tcPr marL="121933" marR="121933" marT="60967" marB="60967" anchor="ctr">
                    <a:solidFill>
                      <a:schemeClr val="bg1"/>
                    </a:solidFill>
                  </a:tcPr>
                </a:tc>
                <a:extLst>
                  <a:ext uri="{0D108BD9-81ED-4DB2-BD59-A6C34878D82A}">
                    <a16:rowId xmlns:a16="http://schemas.microsoft.com/office/drawing/2014/main" val="10002"/>
                  </a:ext>
                </a:extLst>
              </a:tr>
              <a:tr h="464431">
                <a:tc>
                  <a:txBody>
                    <a:bodyPr/>
                    <a:lstStyle/>
                    <a:p>
                      <a:pPr marL="91440" marR="0" lvl="0" indent="0" algn="ctr" defTabSz="685800" rtl="0" eaLnBrk="1" fontAlgn="auto" latinLnBrk="0" hangingPunct="1">
                        <a:lnSpc>
                          <a:spcPct val="100000"/>
                        </a:lnSpc>
                        <a:spcBef>
                          <a:spcPts val="0"/>
                        </a:spcBef>
                        <a:spcAft>
                          <a:spcPts val="0"/>
                        </a:spcAft>
                        <a:buClr>
                          <a:schemeClr val="dk1"/>
                        </a:buClr>
                        <a:buSzPts val="1000"/>
                        <a:buFont typeface="Arial"/>
                        <a:buNone/>
                        <a:tabLst/>
                        <a:defRPr/>
                      </a:pPr>
                      <a:r>
                        <a:rPr lang="en-US" sz="2100" b="1" i="1" dirty="0"/>
                        <a:t>Other Recommended</a:t>
                      </a:r>
                    </a:p>
                  </a:txBody>
                  <a:tcPr marL="121933" marR="121933" marT="60967" marB="60967" anchor="ctr">
                    <a:lnB w="28575" cap="flat" cmpd="sng" algn="ctr">
                      <a:solidFill>
                        <a:schemeClr val="accent4"/>
                      </a:solidFill>
                      <a:prstDash val="solid"/>
                      <a:round/>
                      <a:headEnd type="none" w="med" len="med"/>
                      <a:tailEnd type="none" w="med" len="med"/>
                    </a:lnB>
                    <a:solidFill>
                      <a:schemeClr val="bg2">
                        <a:lumMod val="10000"/>
                        <a:lumOff val="90000"/>
                      </a:schemeClr>
                    </a:solidFill>
                  </a:tcPr>
                </a:tc>
                <a:extLst>
                  <a:ext uri="{0D108BD9-81ED-4DB2-BD59-A6C34878D82A}">
                    <a16:rowId xmlns:a16="http://schemas.microsoft.com/office/drawing/2014/main" val="810793082"/>
                  </a:ext>
                </a:extLst>
              </a:tr>
              <a:tr h="904604">
                <a:tc>
                  <a:txBody>
                    <a:bodyPr/>
                    <a:lstStyle/>
                    <a:p>
                      <a:pPr marL="7938" marR="0" lvl="0" indent="0" algn="l" defTabSz="685800" rtl="0" eaLnBrk="1" fontAlgn="auto" latinLnBrk="0" hangingPunct="1">
                        <a:lnSpc>
                          <a:spcPct val="100000"/>
                        </a:lnSpc>
                        <a:spcBef>
                          <a:spcPts val="0"/>
                        </a:spcBef>
                        <a:spcAft>
                          <a:spcPts val="0"/>
                        </a:spcAft>
                        <a:buClr>
                          <a:schemeClr val="dk1"/>
                        </a:buClr>
                        <a:buSzPts val="1000"/>
                        <a:buFont typeface="Arial"/>
                        <a:buNone/>
                        <a:tabLst/>
                        <a:defRPr/>
                      </a:pPr>
                      <a:r>
                        <a:rPr lang="en-US" sz="2400" dirty="0"/>
                        <a:t>After </a:t>
                      </a:r>
                      <a:r>
                        <a:rPr lang="en-US" sz="2400" b="0" dirty="0"/>
                        <a:t>two prior LOT, including an IMiD and a PI</a:t>
                      </a:r>
                      <a:endParaRPr lang="en-US" sz="2400" dirty="0"/>
                    </a:p>
                    <a:p>
                      <a:pPr marL="285750" indent="-285750">
                        <a:buFont typeface="Arial" panose="020B0604020202020204" pitchFamily="34" charset="0"/>
                        <a:buChar char="•"/>
                      </a:pPr>
                      <a:r>
                        <a:rPr lang="en-US" sz="2400" b="1" dirty="0"/>
                        <a:t>Belantamab mafodotin-blmf/Bortezomib/Dexamethasone (category 1)</a:t>
                      </a:r>
                    </a:p>
                  </a:txBody>
                  <a:tcPr marL="121933" marR="121933" marT="60967" marB="60967" anchor="ct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alpha val="12000"/>
                      </a:schemeClr>
                    </a:solidFill>
                  </a:tcPr>
                </a:tc>
                <a:extLst>
                  <a:ext uri="{0D108BD9-81ED-4DB2-BD59-A6C34878D82A}">
                    <a16:rowId xmlns:a16="http://schemas.microsoft.com/office/drawing/2014/main" val="1479163852"/>
                  </a:ext>
                </a:extLst>
              </a:tr>
            </a:tbl>
          </a:graphicData>
        </a:graphic>
      </p:graphicFrame>
      <p:sp>
        <p:nvSpPr>
          <p:cNvPr id="7" name="TextBox 6">
            <a:extLst>
              <a:ext uri="{FF2B5EF4-FFF2-40B4-BE49-F238E27FC236}">
                <a16:creationId xmlns:a16="http://schemas.microsoft.com/office/drawing/2014/main" id="{D850D2D8-518B-077C-C054-199DC02B990D}"/>
              </a:ext>
            </a:extLst>
          </p:cNvPr>
          <p:cNvSpPr txBox="1"/>
          <p:nvPr/>
        </p:nvSpPr>
        <p:spPr>
          <a:xfrm>
            <a:off x="9639782" y="4489381"/>
            <a:ext cx="2155901" cy="820866"/>
          </a:xfrm>
          <a:prstGeom prst="rect">
            <a:avLst/>
          </a:prstGeom>
          <a:ln w="28575"/>
        </p:spPr>
        <p:style>
          <a:lnRef idx="1">
            <a:schemeClr val="accent4"/>
          </a:lnRef>
          <a:fillRef idx="2">
            <a:schemeClr val="accent4"/>
          </a:fillRef>
          <a:effectRef idx="1">
            <a:schemeClr val="accent4"/>
          </a:effectRef>
          <a:fontRef idx="minor">
            <a:schemeClr val="dk1"/>
          </a:fontRef>
        </p:style>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867" b="1" i="1" u="none" strike="noStrike" kern="1200" cap="none" spc="0" normalizeH="0" baseline="0" noProof="0" dirty="0">
                <a:ln>
                  <a:noFill/>
                </a:ln>
                <a:solidFill>
                  <a:srgbClr val="000000"/>
                </a:solidFill>
                <a:effectLst/>
                <a:uLnTx/>
                <a:uFillTx/>
                <a:latin typeface="Arial" panose="020B0604020202020204"/>
                <a:ea typeface="+mn-ea"/>
                <a:cs typeface="+mn-cs"/>
              </a:rPr>
              <a:t>Supported by DREAMM-7</a:t>
            </a:r>
          </a:p>
        </p:txBody>
      </p:sp>
    </p:spTree>
    <p:custDataLst>
      <p:tags r:id="rId1"/>
    </p:custDataLst>
    <p:extLst>
      <p:ext uri="{BB962C8B-B14F-4D97-AF65-F5344CB8AC3E}">
        <p14:creationId xmlns:p14="http://schemas.microsoft.com/office/powerpoint/2010/main" val="36038100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BCCB2-1FB0-8F66-9F71-ABAFA7E49C3E}"/>
              </a:ext>
            </a:extLst>
          </p:cNvPr>
          <p:cNvSpPr>
            <a:spLocks noGrp="1"/>
          </p:cNvSpPr>
          <p:nvPr>
            <p:ph type="title"/>
          </p:nvPr>
        </p:nvSpPr>
        <p:spPr/>
        <p:txBody>
          <a:bodyPr/>
          <a:lstStyle/>
          <a:p>
            <a:r>
              <a:rPr lang="en-US" dirty="0"/>
              <a:t>DREAMM-7 Showed Greater and Sustained PFS and OS Benefit </a:t>
            </a:r>
            <a:br>
              <a:rPr lang="en-US" dirty="0"/>
            </a:br>
            <a:r>
              <a:rPr lang="en-US" dirty="0"/>
              <a:t>With Belamaf Plus Vd Compared With DVd</a:t>
            </a:r>
            <a:r>
              <a:rPr lang="en-US" baseline="30000" dirty="0"/>
              <a:t>1</a:t>
            </a:r>
          </a:p>
        </p:txBody>
      </p:sp>
      <p:sp>
        <p:nvSpPr>
          <p:cNvPr id="6" name="Footer Placeholder 6">
            <a:extLst>
              <a:ext uri="{FF2B5EF4-FFF2-40B4-BE49-F238E27FC236}">
                <a16:creationId xmlns:a16="http://schemas.microsoft.com/office/drawing/2014/main" id="{694F3F1C-0F53-1CF5-5341-3780779845C6}"/>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Hungria V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Oncol</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2025;26:1067-1080</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aphicFrame>
        <p:nvGraphicFramePr>
          <p:cNvPr id="7" name="Table 8">
            <a:extLst>
              <a:ext uri="{FF2B5EF4-FFF2-40B4-BE49-F238E27FC236}">
                <a16:creationId xmlns:a16="http://schemas.microsoft.com/office/drawing/2014/main" id="{47B9BF4D-94AB-4019-6E15-CFF466B72071}"/>
              </a:ext>
            </a:extLst>
          </p:cNvPr>
          <p:cNvGraphicFramePr>
            <a:graphicFrameLocks noGrp="1"/>
          </p:cNvGraphicFramePr>
          <p:nvPr/>
        </p:nvGraphicFramePr>
        <p:xfrm>
          <a:off x="396593" y="4080091"/>
          <a:ext cx="11490607" cy="2274475"/>
        </p:xfrm>
        <a:graphic>
          <a:graphicData uri="http://schemas.openxmlformats.org/drawingml/2006/table">
            <a:tbl>
              <a:tblPr firstRow="1" bandRow="1">
                <a:tableStyleId>{6E25E649-3F16-4E02-A733-19D2CDBF48F0}</a:tableStyleId>
              </a:tblPr>
              <a:tblGrid>
                <a:gridCol w="4657344">
                  <a:extLst>
                    <a:ext uri="{9D8B030D-6E8A-4147-A177-3AD203B41FA5}">
                      <a16:colId xmlns:a16="http://schemas.microsoft.com/office/drawing/2014/main" val="4047702149"/>
                    </a:ext>
                  </a:extLst>
                </a:gridCol>
                <a:gridCol w="3232312">
                  <a:extLst>
                    <a:ext uri="{9D8B030D-6E8A-4147-A177-3AD203B41FA5}">
                      <a16:colId xmlns:a16="http://schemas.microsoft.com/office/drawing/2014/main" val="1311125605"/>
                    </a:ext>
                  </a:extLst>
                </a:gridCol>
                <a:gridCol w="3600951">
                  <a:extLst>
                    <a:ext uri="{9D8B030D-6E8A-4147-A177-3AD203B41FA5}">
                      <a16:colId xmlns:a16="http://schemas.microsoft.com/office/drawing/2014/main" val="3999653488"/>
                    </a:ext>
                  </a:extLst>
                </a:gridCol>
              </a:tblGrid>
              <a:tr h="324925">
                <a:tc>
                  <a:txBody>
                    <a:bodyPr/>
                    <a:lstStyle/>
                    <a:p>
                      <a:r>
                        <a:rPr lang="en-US" sz="1600" dirty="0"/>
                        <a:t>Median Follow-Up: 39.4 mo</a:t>
                      </a:r>
                    </a:p>
                  </a:txBody>
                  <a:tcPr marL="121920" marR="0" marT="0" marB="0" anchor="ctr"/>
                </a:tc>
                <a:tc>
                  <a:txBody>
                    <a:bodyPr/>
                    <a:lstStyle/>
                    <a:p>
                      <a:pPr algn="ctr"/>
                      <a:r>
                        <a:rPr lang="en-US" sz="1600" dirty="0"/>
                        <a:t>BVd (N = 243)</a:t>
                      </a:r>
                    </a:p>
                  </a:txBody>
                  <a:tcPr marL="0" marR="0" marT="0" marB="0" anchor="ctr"/>
                </a:tc>
                <a:tc>
                  <a:txBody>
                    <a:bodyPr/>
                    <a:lstStyle/>
                    <a:p>
                      <a:pPr algn="ctr"/>
                      <a:r>
                        <a:rPr lang="en-US" sz="1600" dirty="0"/>
                        <a:t>DVd (N = 251)</a:t>
                      </a:r>
                    </a:p>
                  </a:txBody>
                  <a:tcPr marL="0" marR="0" marT="0" marB="0" anchor="ctr"/>
                </a:tc>
                <a:extLst>
                  <a:ext uri="{0D108BD9-81ED-4DB2-BD59-A6C34878D82A}">
                    <a16:rowId xmlns:a16="http://schemas.microsoft.com/office/drawing/2014/main" val="2287947773"/>
                  </a:ext>
                </a:extLst>
              </a:tr>
              <a:tr h="324925">
                <a:tc>
                  <a:txBody>
                    <a:bodyPr/>
                    <a:lstStyle/>
                    <a:p>
                      <a:r>
                        <a:rPr lang="en-US" sz="1600" dirty="0"/>
                        <a:t>Median PFS, mo</a:t>
                      </a:r>
                    </a:p>
                  </a:txBody>
                  <a:tcPr marL="12192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effectLst/>
                          <a:latin typeface="+mn-lt"/>
                          <a:ea typeface="+mn-ea"/>
                          <a:cs typeface="+mn-cs"/>
                        </a:rPr>
                        <a:t>36.6</a:t>
                      </a:r>
                    </a:p>
                  </a:txBody>
                  <a:tcPr marL="0" marR="0" marT="0" marB="0" anchor="ctr"/>
                </a:tc>
                <a:tc>
                  <a:txBody>
                    <a:bodyPr/>
                    <a:lstStyle/>
                    <a:p>
                      <a:pPr algn="ctr"/>
                      <a:r>
                        <a:rPr lang="en-US" sz="1600" b="0" dirty="0"/>
                        <a:t>13.4</a:t>
                      </a:r>
                    </a:p>
                  </a:txBody>
                  <a:tcPr marL="0" marR="0" marT="0" marB="0" anchor="ctr"/>
                </a:tc>
                <a:extLst>
                  <a:ext uri="{0D108BD9-81ED-4DB2-BD59-A6C34878D82A}">
                    <a16:rowId xmlns:a16="http://schemas.microsoft.com/office/drawing/2014/main" val="752380971"/>
                  </a:ext>
                </a:extLst>
              </a:tr>
              <a:tr h="324925">
                <a:tc>
                  <a:txBody>
                    <a:bodyPr/>
                    <a:lstStyle/>
                    <a:p>
                      <a:r>
                        <a:rPr lang="en-US" sz="1600" dirty="0"/>
                        <a:t>OS at 24 mo, %</a:t>
                      </a:r>
                    </a:p>
                  </a:txBody>
                  <a:tcPr marL="121920" marR="0" marT="0" marB="0" anchor="ctr"/>
                </a:tc>
                <a:tc>
                  <a:txBody>
                    <a:bodyPr/>
                    <a:lstStyle/>
                    <a:p>
                      <a:pPr algn="ctr"/>
                      <a:r>
                        <a:rPr lang="en-US" sz="1600" b="0" dirty="0"/>
                        <a:t>79</a:t>
                      </a:r>
                    </a:p>
                  </a:txBody>
                  <a:tcPr marL="0" marR="0" marT="0" marB="0" anchor="ctr"/>
                </a:tc>
                <a:tc>
                  <a:txBody>
                    <a:bodyPr/>
                    <a:lstStyle/>
                    <a:p>
                      <a:pPr algn="ctr"/>
                      <a:r>
                        <a:rPr lang="en-US" sz="1600" b="0" dirty="0"/>
                        <a:t>67</a:t>
                      </a:r>
                    </a:p>
                  </a:txBody>
                  <a:tcPr marL="0" marR="0" marT="0" marB="0" anchor="ctr"/>
                </a:tc>
                <a:extLst>
                  <a:ext uri="{0D108BD9-81ED-4DB2-BD59-A6C34878D82A}">
                    <a16:rowId xmlns:a16="http://schemas.microsoft.com/office/drawing/2014/main" val="671794852"/>
                  </a:ext>
                </a:extLst>
              </a:tr>
              <a:tr h="3249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OS at 36 mo, %</a:t>
                      </a:r>
                    </a:p>
                  </a:txBody>
                  <a:tcPr marL="121920" marR="0" marT="0" marB="0" anchor="ctr"/>
                </a:tc>
                <a:tc>
                  <a:txBody>
                    <a:bodyPr/>
                    <a:lstStyle/>
                    <a:p>
                      <a:pPr algn="ctr"/>
                      <a:r>
                        <a:rPr lang="en-US" sz="1600" b="0" dirty="0"/>
                        <a:t>74</a:t>
                      </a:r>
                    </a:p>
                  </a:txBody>
                  <a:tcPr marL="0" marR="0" marT="0" marB="0" anchor="ctr"/>
                </a:tc>
                <a:tc>
                  <a:txBody>
                    <a:bodyPr/>
                    <a:lstStyle/>
                    <a:p>
                      <a:pPr algn="ctr"/>
                      <a:r>
                        <a:rPr lang="en-US" sz="1600" b="0" dirty="0"/>
                        <a:t>60</a:t>
                      </a:r>
                    </a:p>
                  </a:txBody>
                  <a:tcPr marL="0" marR="0" marT="0" marB="0" anchor="ctr"/>
                </a:tc>
                <a:extLst>
                  <a:ext uri="{0D108BD9-81ED-4DB2-BD59-A6C34878D82A}">
                    <a16:rowId xmlns:a16="http://schemas.microsoft.com/office/drawing/2014/main" val="500801874"/>
                  </a:ext>
                </a:extLst>
              </a:tr>
              <a:tr h="324925">
                <a:tc>
                  <a:txBody>
                    <a:bodyPr/>
                    <a:lstStyle/>
                    <a:p>
                      <a:r>
                        <a:rPr lang="en-US" sz="1600" dirty="0"/>
                        <a:t>Median OS, mo</a:t>
                      </a:r>
                    </a:p>
                  </a:txBody>
                  <a:tcPr marL="121920" marR="0" marT="0" marB="0"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dirty="0"/>
                        <a:t>NR, </a:t>
                      </a:r>
                      <a:r>
                        <a:rPr kumimoji="0" lang="en-US" sz="1600" b="0" i="0" u="none" strike="noStrike" kern="1200" cap="none" spc="0" normalizeH="0" baseline="0" noProof="0" dirty="0">
                          <a:ln>
                            <a:noFill/>
                          </a:ln>
                          <a:solidFill>
                            <a:srgbClr val="000000"/>
                          </a:solidFill>
                          <a:effectLst/>
                          <a:uLnTx/>
                          <a:uFillTx/>
                          <a:latin typeface="+mn-lt"/>
                          <a:ea typeface="+mn-ea"/>
                          <a:cs typeface="+mn-cs"/>
                        </a:rPr>
                        <a:t>HR = 0.58; </a:t>
                      </a:r>
                      <a:r>
                        <a:rPr kumimoji="0" lang="en-US" sz="1600" b="0" i="1" u="none" strike="noStrike" kern="1200" cap="none" spc="0" normalizeH="0" baseline="0" noProof="0" dirty="0">
                          <a:ln>
                            <a:noFill/>
                          </a:ln>
                          <a:solidFill>
                            <a:srgbClr val="000000"/>
                          </a:solidFill>
                          <a:effectLst/>
                          <a:uLnTx/>
                          <a:uFillTx/>
                          <a:latin typeface="+mn-lt"/>
                          <a:ea typeface="+mn-ea"/>
                          <a:cs typeface="+mn-cs"/>
                        </a:rPr>
                        <a:t>P</a:t>
                      </a:r>
                      <a:r>
                        <a:rPr kumimoji="0" lang="en-US" sz="1600" b="0" i="0" u="none" strike="noStrike" kern="1200" cap="none" spc="0" normalizeH="0" baseline="0" noProof="0" dirty="0">
                          <a:ln>
                            <a:noFill/>
                          </a:ln>
                          <a:solidFill>
                            <a:srgbClr val="000000"/>
                          </a:solidFill>
                          <a:effectLst/>
                          <a:uLnTx/>
                          <a:uFillTx/>
                          <a:latin typeface="+mn-lt"/>
                          <a:ea typeface="+mn-ea"/>
                          <a:cs typeface="+mn-cs"/>
                        </a:rPr>
                        <a:t> = .0002</a:t>
                      </a:r>
                    </a:p>
                  </a:txBody>
                  <a:tcPr marL="0" marR="0" marT="0" marB="0" anchor="ctr"/>
                </a:tc>
                <a:tc hMerge="1">
                  <a:txBody>
                    <a:bodyPr/>
                    <a:lstStyle/>
                    <a:p>
                      <a:endParaRPr dirty="0"/>
                    </a:p>
                  </a:txBody>
                  <a:tcPr/>
                </a:tc>
                <a:extLst>
                  <a:ext uri="{0D108BD9-81ED-4DB2-BD59-A6C34878D82A}">
                    <a16:rowId xmlns:a16="http://schemas.microsoft.com/office/drawing/2014/main" val="1998071239"/>
                  </a:ext>
                </a:extLst>
              </a:tr>
              <a:tr h="324925">
                <a:tc>
                  <a:txBody>
                    <a:bodyPr/>
                    <a:lstStyle/>
                    <a:p>
                      <a:r>
                        <a:rPr lang="en-US" sz="1600" dirty="0"/>
                        <a:t>ORR, %</a:t>
                      </a:r>
                    </a:p>
                  </a:txBody>
                  <a:tcPr marL="12192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83</a:t>
                      </a:r>
                    </a:p>
                  </a:txBody>
                  <a:tcPr marL="0" marR="0" marT="0" marB="0" anchor="ctr"/>
                </a:tc>
                <a:tc>
                  <a:txBody>
                    <a:bodyPr/>
                    <a:lstStyle/>
                    <a:p>
                      <a:pPr algn="ctr"/>
                      <a:r>
                        <a:rPr lang="en-US" sz="1600" dirty="0"/>
                        <a:t>71</a:t>
                      </a:r>
                    </a:p>
                  </a:txBody>
                  <a:tcPr marL="0" marR="0" marT="0" marB="0" anchor="ctr"/>
                </a:tc>
                <a:extLst>
                  <a:ext uri="{0D108BD9-81ED-4DB2-BD59-A6C34878D82A}">
                    <a16:rowId xmlns:a16="http://schemas.microsoft.com/office/drawing/2014/main" val="377398156"/>
                  </a:ext>
                </a:extLst>
              </a:tr>
              <a:tr h="324925">
                <a:tc>
                  <a:txBody>
                    <a:bodyPr/>
                    <a:lstStyle/>
                    <a:p>
                      <a:r>
                        <a:rPr lang="en-US" sz="1600" dirty="0"/>
                        <a:t>≥CR, %</a:t>
                      </a:r>
                    </a:p>
                  </a:txBody>
                  <a:tcPr marL="12192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36</a:t>
                      </a:r>
                    </a:p>
                  </a:txBody>
                  <a:tcPr marL="0" marR="0" marT="0" marB="0" anchor="ctr"/>
                </a:tc>
                <a:tc>
                  <a:txBody>
                    <a:bodyPr/>
                    <a:lstStyle/>
                    <a:p>
                      <a:pPr algn="ctr"/>
                      <a:r>
                        <a:rPr lang="en-US" sz="1600" dirty="0"/>
                        <a:t>18</a:t>
                      </a:r>
                    </a:p>
                  </a:txBody>
                  <a:tcPr marL="0" marR="0" marT="0" marB="0" anchor="ctr"/>
                </a:tc>
                <a:extLst>
                  <a:ext uri="{0D108BD9-81ED-4DB2-BD59-A6C34878D82A}">
                    <a16:rowId xmlns:a16="http://schemas.microsoft.com/office/drawing/2014/main" val="2906156915"/>
                  </a:ext>
                </a:extLst>
              </a:tr>
            </a:tbl>
          </a:graphicData>
        </a:graphic>
      </p:graphicFrame>
      <p:grpSp>
        <p:nvGrpSpPr>
          <p:cNvPr id="9" name="Group 8">
            <a:extLst>
              <a:ext uri="{FF2B5EF4-FFF2-40B4-BE49-F238E27FC236}">
                <a16:creationId xmlns:a16="http://schemas.microsoft.com/office/drawing/2014/main" id="{86CBCDAB-1E64-8662-C025-701F9F63FB4A}"/>
              </a:ext>
            </a:extLst>
          </p:cNvPr>
          <p:cNvGrpSpPr/>
          <p:nvPr/>
        </p:nvGrpSpPr>
        <p:grpSpPr>
          <a:xfrm>
            <a:off x="1966675" y="965088"/>
            <a:ext cx="8258651" cy="3025587"/>
            <a:chOff x="3916477" y="725365"/>
            <a:chExt cx="4791657" cy="1685716"/>
          </a:xfrm>
        </p:grpSpPr>
        <p:pic>
          <p:nvPicPr>
            <p:cNvPr id="220" name="Picture 219">
              <a:extLst>
                <a:ext uri="{FF2B5EF4-FFF2-40B4-BE49-F238E27FC236}">
                  <a16:creationId xmlns:a16="http://schemas.microsoft.com/office/drawing/2014/main" id="{3FDAF42C-3AD8-B4C8-8F8D-7590CFA536D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2329" t="4319" r="5936" b="1656"/>
            <a:stretch/>
          </p:blipFill>
          <p:spPr>
            <a:xfrm>
              <a:off x="3916477" y="725365"/>
              <a:ext cx="4791657" cy="1685716"/>
            </a:xfrm>
            <a:prstGeom prst="rect">
              <a:avLst/>
            </a:prstGeom>
          </p:spPr>
        </p:pic>
        <p:sp>
          <p:nvSpPr>
            <p:cNvPr id="2" name="Rectangle 1">
              <a:extLst>
                <a:ext uri="{FF2B5EF4-FFF2-40B4-BE49-F238E27FC236}">
                  <a16:creationId xmlns:a16="http://schemas.microsoft.com/office/drawing/2014/main" id="{6C36AE56-DA40-FBCC-D789-EE16B9A0A95F}"/>
                </a:ext>
              </a:extLst>
            </p:cNvPr>
            <p:cNvSpPr/>
            <p:nvPr/>
          </p:nvSpPr>
          <p:spPr>
            <a:xfrm>
              <a:off x="3918114" y="741219"/>
              <a:ext cx="207264" cy="1492695"/>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OS Probability</a:t>
              </a:r>
            </a:p>
          </p:txBody>
        </p:sp>
      </p:grpSp>
    </p:spTree>
    <p:custDataLst>
      <p:tags r:id="rId1"/>
    </p:custDataLst>
    <p:extLst>
      <p:ext uri="{BB962C8B-B14F-4D97-AF65-F5344CB8AC3E}">
        <p14:creationId xmlns:p14="http://schemas.microsoft.com/office/powerpoint/2010/main" val="36007141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9A0D-7ED9-58E1-08BE-7162EC2298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5C4CF2-2672-B9F1-A8BB-B867D73F2466}"/>
              </a:ext>
            </a:extLst>
          </p:cNvPr>
          <p:cNvSpPr>
            <a:spLocks noGrp="1"/>
          </p:cNvSpPr>
          <p:nvPr>
            <p:ph type="title"/>
          </p:nvPr>
        </p:nvSpPr>
        <p:spPr/>
        <p:txBody>
          <a:bodyPr/>
          <a:lstStyle/>
          <a:p>
            <a:r>
              <a:rPr lang="en-US" dirty="0"/>
              <a:t>Additional Outcomes Show Maintained Treatment Benefit </a:t>
            </a:r>
            <a:br>
              <a:rPr lang="en-US" dirty="0"/>
            </a:br>
            <a:r>
              <a:rPr lang="en-US" dirty="0"/>
              <a:t>After BVd And Encouraging MRD-Negativity Rates</a:t>
            </a:r>
          </a:p>
        </p:txBody>
      </p:sp>
      <p:sp>
        <p:nvSpPr>
          <p:cNvPr id="2" name="Footer Placeholder 5">
            <a:extLst>
              <a:ext uri="{FF2B5EF4-FFF2-40B4-BE49-F238E27FC236}">
                <a16:creationId xmlns:a16="http://schemas.microsoft.com/office/drawing/2014/main" id="{8C3DBA8A-EBA9-458E-B2C9-912BAB68A628}"/>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Hungria V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Oncol</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2025;26:1067-1080.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Mateos MV et al. ASH 2025. Poster Abstract 2265.</a:t>
            </a:r>
            <a:endPar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43BFB670-95E0-079B-214E-DC70E4D14E50}"/>
              </a:ext>
            </a:extLst>
          </p:cNvPr>
          <p:cNvSpPr txBox="1">
            <a:spLocks/>
          </p:cNvSpPr>
          <p:nvPr/>
        </p:nvSpPr>
        <p:spPr>
          <a:xfrm>
            <a:off x="238543" y="1053931"/>
            <a:ext cx="6360488" cy="647763"/>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marR="0" lvl="0" indent="0" algn="ctr" defTabSz="914377" rtl="0" eaLnBrk="1" fontAlgn="auto" latinLnBrk="0" hangingPunct="1">
              <a:lnSpc>
                <a:spcPct val="100000"/>
              </a:lnSpc>
              <a:spcBef>
                <a:spcPts val="0"/>
              </a:spcBef>
              <a:spcAft>
                <a:spcPts val="16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PFS2 showed maintained treatment benefit with BVd vs DVd following subsequent antimyeloma therapy</a:t>
            </a:r>
            <a:r>
              <a:rPr kumimoji="0" lang="en-US" sz="1867" b="1"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1</a:t>
            </a: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endPar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Table 8">
            <a:extLst>
              <a:ext uri="{FF2B5EF4-FFF2-40B4-BE49-F238E27FC236}">
                <a16:creationId xmlns:a16="http://schemas.microsoft.com/office/drawing/2014/main" id="{CFCC553B-EEB7-1D1D-BB50-C49EFF0731E0}"/>
              </a:ext>
            </a:extLst>
          </p:cNvPr>
          <p:cNvGraphicFramePr>
            <a:graphicFrameLocks noGrp="1"/>
          </p:cNvGraphicFramePr>
          <p:nvPr/>
        </p:nvGraphicFramePr>
        <p:xfrm>
          <a:off x="418271" y="1993344"/>
          <a:ext cx="6208750" cy="1237536"/>
        </p:xfrm>
        <a:graphic>
          <a:graphicData uri="http://schemas.openxmlformats.org/drawingml/2006/table">
            <a:tbl>
              <a:tblPr firstRow="1" bandRow="1">
                <a:tableStyleId>{2D5ABB26-0587-4C30-8999-92F81FD0307C}</a:tableStyleId>
              </a:tblPr>
              <a:tblGrid>
                <a:gridCol w="868761">
                  <a:extLst>
                    <a:ext uri="{9D8B030D-6E8A-4147-A177-3AD203B41FA5}">
                      <a16:colId xmlns:a16="http://schemas.microsoft.com/office/drawing/2014/main" val="4047702149"/>
                    </a:ext>
                  </a:extLst>
                </a:gridCol>
                <a:gridCol w="2674057">
                  <a:extLst>
                    <a:ext uri="{9D8B030D-6E8A-4147-A177-3AD203B41FA5}">
                      <a16:colId xmlns:a16="http://schemas.microsoft.com/office/drawing/2014/main" val="2614377009"/>
                    </a:ext>
                  </a:extLst>
                </a:gridCol>
                <a:gridCol w="2665932">
                  <a:extLst>
                    <a:ext uri="{9D8B030D-6E8A-4147-A177-3AD203B41FA5}">
                      <a16:colId xmlns:a16="http://schemas.microsoft.com/office/drawing/2014/main" val="1311125605"/>
                    </a:ext>
                  </a:extLst>
                </a:gridCol>
              </a:tblGrid>
              <a:tr h="389171">
                <a:tc>
                  <a:txBody>
                    <a:bodyPr/>
                    <a:lstStyle/>
                    <a:p>
                      <a:endParaRPr lang="en-US" sz="1600" b="1" dirty="0"/>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a:r>
                        <a:rPr lang="en-US" sz="1600" b="1" dirty="0"/>
                        <a:t>Median PFS2, mo</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a:r>
                        <a:rPr lang="en-US" sz="1600" b="1" dirty="0"/>
                        <a:t>Events, n (%)</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7947773"/>
                  </a:ext>
                </a:extLst>
              </a:tr>
              <a:tr h="276324">
                <a:tc>
                  <a:txBody>
                    <a:bodyPr/>
                    <a:lstStyle/>
                    <a:p>
                      <a:r>
                        <a:rPr lang="en-US" sz="1600" dirty="0">
                          <a:solidFill>
                            <a:schemeClr val="bg2"/>
                          </a:solidFill>
                        </a:rPr>
                        <a:t>BVd</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600" b="0" dirty="0">
                          <a:solidFill>
                            <a:schemeClr val="bg2"/>
                          </a:solidFill>
                        </a:rPr>
                        <a:t>NR (45.6-NR)</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600" b="0" dirty="0">
                          <a:solidFill>
                            <a:schemeClr val="bg2"/>
                          </a:solidFill>
                        </a:rPr>
                        <a:t>93 (38)</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71794852"/>
                  </a:ext>
                </a:extLst>
              </a:tr>
              <a:tr h="2941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accent3"/>
                          </a:solidFill>
                        </a:rPr>
                        <a:t>DVd</a:t>
                      </a:r>
                    </a:p>
                  </a:txBody>
                  <a:tcPr marL="0" marR="0" marT="0" marB="0" anchor="ctr">
                    <a:noFill/>
                  </a:tcPr>
                </a:tc>
                <a:tc>
                  <a:txBody>
                    <a:bodyPr/>
                    <a:lstStyle/>
                    <a:p>
                      <a:pPr algn="ctr"/>
                      <a:r>
                        <a:rPr lang="en-US" sz="1600" b="0" dirty="0">
                          <a:solidFill>
                            <a:schemeClr val="accent3"/>
                          </a:solidFill>
                        </a:rPr>
                        <a:t>33.4 (26.7-44.9) </a:t>
                      </a:r>
                    </a:p>
                  </a:txBody>
                  <a:tcPr marL="0" marR="0" marT="0" marB="0" anchor="ctr">
                    <a:noFill/>
                  </a:tcPr>
                </a:tc>
                <a:tc>
                  <a:txBody>
                    <a:bodyPr/>
                    <a:lstStyle/>
                    <a:p>
                      <a:pPr algn="ctr"/>
                      <a:r>
                        <a:rPr lang="en-US" sz="1600" b="0" dirty="0">
                          <a:solidFill>
                            <a:schemeClr val="accent3"/>
                          </a:solidFill>
                        </a:rPr>
                        <a:t>126 (50)</a:t>
                      </a:r>
                    </a:p>
                  </a:txBody>
                  <a:tcPr marL="0" marR="0" marT="0" marB="0" anchor="ctr">
                    <a:noFill/>
                  </a:tcPr>
                </a:tc>
                <a:extLst>
                  <a:ext uri="{0D108BD9-81ED-4DB2-BD59-A6C34878D82A}">
                    <a16:rowId xmlns:a16="http://schemas.microsoft.com/office/drawing/2014/main" val="500801874"/>
                  </a:ext>
                </a:extLst>
              </a:tr>
              <a:tr h="277881">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dirty="0"/>
                        <a:t>HR for disease progression or death = 0.59 (95% CI, 0.45-0.77)</a:t>
                      </a:r>
                    </a:p>
                  </a:txBody>
                  <a:tcPr marL="0" marR="0" marT="0" marB="0" anchor="ctr">
                    <a:noFill/>
                  </a:tcPr>
                </a:tc>
                <a:tc hMerge="1">
                  <a:txBody>
                    <a:bodyPr/>
                    <a:lstStyle/>
                    <a:p>
                      <a:endParaRPr dirty="0"/>
                    </a:p>
                  </a:txBody>
                  <a:tcPr marL="0" marR="0" marT="0" marB="0" anchor="ctr">
                    <a:noFill/>
                  </a:tcPr>
                </a:tc>
                <a:tc hMerge="1">
                  <a:txBody>
                    <a:bodyPr/>
                    <a:lstStyle/>
                    <a:p>
                      <a:pPr algn="ctr"/>
                      <a:endParaRPr lang="en-US" sz="1000" b="0" dirty="0"/>
                    </a:p>
                  </a:txBody>
                  <a:tcPr marL="0" marR="0" marT="0" marB="0" anchor="ctr">
                    <a:noFill/>
                  </a:tcPr>
                </a:tc>
                <a:extLst>
                  <a:ext uri="{0D108BD9-81ED-4DB2-BD59-A6C34878D82A}">
                    <a16:rowId xmlns:a16="http://schemas.microsoft.com/office/drawing/2014/main" val="1998071239"/>
                  </a:ext>
                </a:extLst>
              </a:tr>
            </a:tbl>
          </a:graphicData>
        </a:graphic>
      </p:graphicFrame>
      <p:grpSp>
        <p:nvGrpSpPr>
          <p:cNvPr id="6" name="Group 5">
            <a:extLst>
              <a:ext uri="{FF2B5EF4-FFF2-40B4-BE49-F238E27FC236}">
                <a16:creationId xmlns:a16="http://schemas.microsoft.com/office/drawing/2014/main" id="{24F09AF6-103C-0E00-55B9-28C763465F2C}"/>
              </a:ext>
            </a:extLst>
          </p:cNvPr>
          <p:cNvGrpSpPr/>
          <p:nvPr/>
        </p:nvGrpSpPr>
        <p:grpSpPr>
          <a:xfrm>
            <a:off x="149245" y="3209909"/>
            <a:ext cx="6635228" cy="2961536"/>
            <a:chOff x="36422" y="2031686"/>
            <a:chExt cx="5547605" cy="2781120"/>
          </a:xfrm>
        </p:grpSpPr>
        <p:grpSp>
          <p:nvGrpSpPr>
            <p:cNvPr id="10" name="Group 9">
              <a:extLst>
                <a:ext uri="{FF2B5EF4-FFF2-40B4-BE49-F238E27FC236}">
                  <a16:creationId xmlns:a16="http://schemas.microsoft.com/office/drawing/2014/main" id="{E3E79049-AAD0-F979-AF95-A471FEB85D2B}"/>
                </a:ext>
              </a:extLst>
            </p:cNvPr>
            <p:cNvGrpSpPr/>
            <p:nvPr/>
          </p:nvGrpSpPr>
          <p:grpSpPr>
            <a:xfrm>
              <a:off x="36422" y="2031686"/>
              <a:ext cx="5547605" cy="2781120"/>
              <a:chOff x="3624280" y="2056213"/>
              <a:chExt cx="5547605" cy="2781120"/>
            </a:xfrm>
          </p:grpSpPr>
          <p:graphicFrame>
            <p:nvGraphicFramePr>
              <p:cNvPr id="11" name="Chart 10">
                <a:extLst>
                  <a:ext uri="{FF2B5EF4-FFF2-40B4-BE49-F238E27FC236}">
                    <a16:creationId xmlns:a16="http://schemas.microsoft.com/office/drawing/2014/main" id="{9332E0A3-23D4-5A5D-42CC-FB8DBFF53987}"/>
                  </a:ext>
                </a:extLst>
              </p:cNvPr>
              <p:cNvGraphicFramePr/>
              <p:nvPr/>
            </p:nvGraphicFramePr>
            <p:xfrm>
              <a:off x="3900622" y="2056213"/>
              <a:ext cx="5271263" cy="278112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3E929450-4383-108D-1C64-EAC0FB29B37C}"/>
                  </a:ext>
                </a:extLst>
              </p:cNvPr>
              <p:cNvSpPr txBox="1"/>
              <p:nvPr/>
            </p:nvSpPr>
            <p:spPr>
              <a:xfrm>
                <a:off x="4337288" y="4325185"/>
                <a:ext cx="4515557" cy="462444"/>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Time Since Randomization, mo</a:t>
                </a:r>
              </a:p>
            </p:txBody>
          </p:sp>
          <p:sp>
            <p:nvSpPr>
              <p:cNvPr id="15" name="TextBox 14">
                <a:extLst>
                  <a:ext uri="{FF2B5EF4-FFF2-40B4-BE49-F238E27FC236}">
                    <a16:creationId xmlns:a16="http://schemas.microsoft.com/office/drawing/2014/main" id="{C85F0B44-B989-AB94-A6B2-D99844B1E812}"/>
                  </a:ext>
                </a:extLst>
              </p:cNvPr>
              <p:cNvSpPr txBox="1"/>
              <p:nvPr/>
            </p:nvSpPr>
            <p:spPr>
              <a:xfrm rot="16200000">
                <a:off x="2977964" y="3100202"/>
                <a:ext cx="1704356" cy="411723"/>
              </a:xfrm>
              <a:prstGeom prst="rect">
                <a:avLst/>
              </a:prstGeom>
              <a:noFill/>
            </p:spPr>
            <p:txBody>
              <a:bodyPr wrap="non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PFS2 Probability</a:t>
                </a:r>
              </a:p>
            </p:txBody>
          </p:sp>
          <p:sp>
            <p:nvSpPr>
              <p:cNvPr id="16" name="TextBox 15">
                <a:extLst>
                  <a:ext uri="{FF2B5EF4-FFF2-40B4-BE49-F238E27FC236}">
                    <a16:creationId xmlns:a16="http://schemas.microsoft.com/office/drawing/2014/main" id="{51390708-A2AC-4D37-BBD4-486621610F2F}"/>
                  </a:ext>
                </a:extLst>
              </p:cNvPr>
              <p:cNvSpPr txBox="1"/>
              <p:nvPr/>
            </p:nvSpPr>
            <p:spPr>
              <a:xfrm>
                <a:off x="8554688" y="2832873"/>
                <a:ext cx="477395" cy="462444"/>
              </a:xfrm>
              <a:prstGeom prst="rect">
                <a:avLst/>
              </a:prstGeom>
              <a:noFill/>
            </p:spPr>
            <p:txBody>
              <a:bodyPr wrap="non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600" b="0" i="0" u="none" strike="noStrike" kern="1200" cap="none" spc="0" normalizeH="0" baseline="0" noProof="0" dirty="0">
                    <a:ln>
                      <a:noFill/>
                    </a:ln>
                    <a:solidFill>
                      <a:srgbClr val="093359"/>
                    </a:solidFill>
                    <a:effectLst/>
                    <a:uLnTx/>
                    <a:uFillTx/>
                    <a:latin typeface="Arial" panose="020B0604020202020204"/>
                    <a:ea typeface="+mn-ea"/>
                    <a:cs typeface="+mn-cs"/>
                  </a:rPr>
                  <a:t>BVd</a:t>
                </a:r>
              </a:p>
            </p:txBody>
          </p:sp>
          <p:sp>
            <p:nvSpPr>
              <p:cNvPr id="17" name="TextBox 16">
                <a:extLst>
                  <a:ext uri="{FF2B5EF4-FFF2-40B4-BE49-F238E27FC236}">
                    <a16:creationId xmlns:a16="http://schemas.microsoft.com/office/drawing/2014/main" id="{3A19C026-CB75-BF78-F4D7-563697D2B97F}"/>
                  </a:ext>
                </a:extLst>
              </p:cNvPr>
              <p:cNvSpPr txBox="1"/>
              <p:nvPr/>
            </p:nvSpPr>
            <p:spPr>
              <a:xfrm>
                <a:off x="8530709" y="3376670"/>
                <a:ext cx="486777" cy="462444"/>
              </a:xfrm>
              <a:prstGeom prst="rect">
                <a:avLst/>
              </a:prstGeom>
              <a:noFill/>
            </p:spPr>
            <p:txBody>
              <a:bodyPr wrap="non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600" b="0" i="0" u="none" strike="noStrike" kern="1200" cap="none" spc="0" normalizeH="0" baseline="0" noProof="0" dirty="0">
                    <a:ln>
                      <a:noFill/>
                    </a:ln>
                    <a:solidFill>
                      <a:srgbClr val="D87523"/>
                    </a:solidFill>
                    <a:effectLst/>
                    <a:uLnTx/>
                    <a:uFillTx/>
                    <a:latin typeface="Arial" panose="020B0604020202020204"/>
                    <a:ea typeface="+mn-ea"/>
                    <a:cs typeface="+mn-cs"/>
                  </a:rPr>
                  <a:t>DVd</a:t>
                </a:r>
              </a:p>
            </p:txBody>
          </p:sp>
          <p:grpSp>
            <p:nvGrpSpPr>
              <p:cNvPr id="18" name="Group 17">
                <a:extLst>
                  <a:ext uri="{FF2B5EF4-FFF2-40B4-BE49-F238E27FC236}">
                    <a16:creationId xmlns:a16="http://schemas.microsoft.com/office/drawing/2014/main" id="{DEB7D58D-046E-84EF-B245-222176400795}"/>
                  </a:ext>
                </a:extLst>
              </p:cNvPr>
              <p:cNvGrpSpPr/>
              <p:nvPr/>
            </p:nvGrpSpPr>
            <p:grpSpPr>
              <a:xfrm>
                <a:off x="4206957" y="2124054"/>
                <a:ext cx="4742041" cy="1387745"/>
                <a:chOff x="4206957" y="2124054"/>
                <a:chExt cx="4742041" cy="1387745"/>
              </a:xfrm>
            </p:grpSpPr>
            <p:sp>
              <p:nvSpPr>
                <p:cNvPr id="93" name="TextBox 92">
                  <a:extLst>
                    <a:ext uri="{FF2B5EF4-FFF2-40B4-BE49-F238E27FC236}">
                      <a16:creationId xmlns:a16="http://schemas.microsoft.com/office/drawing/2014/main" id="{F24CDFE7-9B67-413E-4D5E-6E7D2C10F7A1}"/>
                    </a:ext>
                  </a:extLst>
                </p:cNvPr>
                <p:cNvSpPr txBox="1"/>
                <p:nvPr/>
              </p:nvSpPr>
              <p:spPr>
                <a:xfrm>
                  <a:off x="8735114" y="297234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94" name="Freeform 93">
                  <a:extLst>
                    <a:ext uri="{FF2B5EF4-FFF2-40B4-BE49-F238E27FC236}">
                      <a16:creationId xmlns:a16="http://schemas.microsoft.com/office/drawing/2014/main" id="{9073A865-FA80-A7C2-4BFB-9882198AA53A}"/>
                    </a:ext>
                  </a:extLst>
                </p:cNvPr>
                <p:cNvSpPr/>
                <p:nvPr/>
              </p:nvSpPr>
              <p:spPr>
                <a:xfrm>
                  <a:off x="4289612" y="2398059"/>
                  <a:ext cx="4657164" cy="847165"/>
                </a:xfrm>
                <a:custGeom>
                  <a:avLst/>
                  <a:gdLst>
                    <a:gd name="connsiteX0" fmla="*/ 0 w 4657164"/>
                    <a:gd name="connsiteY0" fmla="*/ 0 h 847165"/>
                    <a:gd name="connsiteX1" fmla="*/ 121023 w 4657164"/>
                    <a:gd name="connsiteY1" fmla="*/ 0 h 847165"/>
                    <a:gd name="connsiteX2" fmla="*/ 165847 w 4657164"/>
                    <a:gd name="connsiteY2" fmla="*/ 49306 h 847165"/>
                    <a:gd name="connsiteX3" fmla="*/ 183776 w 4657164"/>
                    <a:gd name="connsiteY3" fmla="*/ 49306 h 847165"/>
                    <a:gd name="connsiteX4" fmla="*/ 215153 w 4657164"/>
                    <a:gd name="connsiteY4" fmla="*/ 80682 h 847165"/>
                    <a:gd name="connsiteX5" fmla="*/ 358588 w 4657164"/>
                    <a:gd name="connsiteY5" fmla="*/ 80682 h 847165"/>
                    <a:gd name="connsiteX6" fmla="*/ 358588 w 4657164"/>
                    <a:gd name="connsiteY6" fmla="*/ 121023 h 847165"/>
                    <a:gd name="connsiteX7" fmla="*/ 421341 w 4657164"/>
                    <a:gd name="connsiteY7" fmla="*/ 121023 h 847165"/>
                    <a:gd name="connsiteX8" fmla="*/ 452717 w 4657164"/>
                    <a:gd name="connsiteY8" fmla="*/ 134470 h 847165"/>
                    <a:gd name="connsiteX9" fmla="*/ 493059 w 4657164"/>
                    <a:gd name="connsiteY9" fmla="*/ 143435 h 847165"/>
                    <a:gd name="connsiteX10" fmla="*/ 519953 w 4657164"/>
                    <a:gd name="connsiteY10" fmla="*/ 161365 h 847165"/>
                    <a:gd name="connsiteX11" fmla="*/ 533400 w 4657164"/>
                    <a:gd name="connsiteY11" fmla="*/ 165847 h 847165"/>
                    <a:gd name="connsiteX12" fmla="*/ 542364 w 4657164"/>
                    <a:gd name="connsiteY12" fmla="*/ 174812 h 847165"/>
                    <a:gd name="connsiteX13" fmla="*/ 600635 w 4657164"/>
                    <a:gd name="connsiteY13" fmla="*/ 174812 h 847165"/>
                    <a:gd name="connsiteX14" fmla="*/ 600635 w 4657164"/>
                    <a:gd name="connsiteY14" fmla="*/ 188259 h 847165"/>
                    <a:gd name="connsiteX15" fmla="*/ 726141 w 4657164"/>
                    <a:gd name="connsiteY15" fmla="*/ 188259 h 847165"/>
                    <a:gd name="connsiteX16" fmla="*/ 726141 w 4657164"/>
                    <a:gd name="connsiteY16" fmla="*/ 197223 h 847165"/>
                    <a:gd name="connsiteX17" fmla="*/ 726141 w 4657164"/>
                    <a:gd name="connsiteY17" fmla="*/ 197223 h 847165"/>
                    <a:gd name="connsiteX18" fmla="*/ 766482 w 4657164"/>
                    <a:gd name="connsiteY18" fmla="*/ 197223 h 847165"/>
                    <a:gd name="connsiteX19" fmla="*/ 766482 w 4657164"/>
                    <a:gd name="connsiteY19" fmla="*/ 215153 h 847165"/>
                    <a:gd name="connsiteX20" fmla="*/ 820270 w 4657164"/>
                    <a:gd name="connsiteY20" fmla="*/ 215153 h 847165"/>
                    <a:gd name="connsiteX21" fmla="*/ 820270 w 4657164"/>
                    <a:gd name="connsiteY21" fmla="*/ 228600 h 847165"/>
                    <a:gd name="connsiteX22" fmla="*/ 847164 w 4657164"/>
                    <a:gd name="connsiteY22" fmla="*/ 228600 h 847165"/>
                    <a:gd name="connsiteX23" fmla="*/ 847164 w 4657164"/>
                    <a:gd name="connsiteY23" fmla="*/ 246529 h 847165"/>
                    <a:gd name="connsiteX24" fmla="*/ 874059 w 4657164"/>
                    <a:gd name="connsiteY24" fmla="*/ 246529 h 847165"/>
                    <a:gd name="connsiteX25" fmla="*/ 874059 w 4657164"/>
                    <a:gd name="connsiteY25" fmla="*/ 255494 h 847165"/>
                    <a:gd name="connsiteX26" fmla="*/ 923364 w 4657164"/>
                    <a:gd name="connsiteY26" fmla="*/ 255494 h 847165"/>
                    <a:gd name="connsiteX27" fmla="*/ 923364 w 4657164"/>
                    <a:gd name="connsiteY27" fmla="*/ 273423 h 847165"/>
                    <a:gd name="connsiteX28" fmla="*/ 968188 w 4657164"/>
                    <a:gd name="connsiteY28" fmla="*/ 273423 h 847165"/>
                    <a:gd name="connsiteX29" fmla="*/ 968188 w 4657164"/>
                    <a:gd name="connsiteY29" fmla="*/ 286870 h 847165"/>
                    <a:gd name="connsiteX30" fmla="*/ 1053353 w 4657164"/>
                    <a:gd name="connsiteY30" fmla="*/ 286870 h 847165"/>
                    <a:gd name="connsiteX31" fmla="*/ 1053353 w 4657164"/>
                    <a:gd name="connsiteY31" fmla="*/ 295835 h 847165"/>
                    <a:gd name="connsiteX32" fmla="*/ 1120588 w 4657164"/>
                    <a:gd name="connsiteY32" fmla="*/ 295835 h 847165"/>
                    <a:gd name="connsiteX33" fmla="*/ 1120588 w 4657164"/>
                    <a:gd name="connsiteY33" fmla="*/ 309282 h 847165"/>
                    <a:gd name="connsiteX34" fmla="*/ 1210235 w 4657164"/>
                    <a:gd name="connsiteY34" fmla="*/ 309282 h 847165"/>
                    <a:gd name="connsiteX35" fmla="*/ 1210235 w 4657164"/>
                    <a:gd name="connsiteY35" fmla="*/ 318247 h 847165"/>
                    <a:gd name="connsiteX36" fmla="*/ 1264023 w 4657164"/>
                    <a:gd name="connsiteY36" fmla="*/ 318247 h 847165"/>
                    <a:gd name="connsiteX37" fmla="*/ 1264023 w 4657164"/>
                    <a:gd name="connsiteY37" fmla="*/ 318247 h 847165"/>
                    <a:gd name="connsiteX38" fmla="*/ 1264023 w 4657164"/>
                    <a:gd name="connsiteY38" fmla="*/ 336176 h 847165"/>
                    <a:gd name="connsiteX39" fmla="*/ 1394012 w 4657164"/>
                    <a:gd name="connsiteY39" fmla="*/ 336176 h 847165"/>
                    <a:gd name="connsiteX40" fmla="*/ 1394012 w 4657164"/>
                    <a:gd name="connsiteY40" fmla="*/ 336176 h 847165"/>
                    <a:gd name="connsiteX41" fmla="*/ 1394012 w 4657164"/>
                    <a:gd name="connsiteY41" fmla="*/ 349623 h 847165"/>
                    <a:gd name="connsiteX42" fmla="*/ 1501588 w 4657164"/>
                    <a:gd name="connsiteY42" fmla="*/ 349623 h 847165"/>
                    <a:gd name="connsiteX43" fmla="*/ 1510553 w 4657164"/>
                    <a:gd name="connsiteY43" fmla="*/ 349623 h 847165"/>
                    <a:gd name="connsiteX44" fmla="*/ 1541929 w 4657164"/>
                    <a:gd name="connsiteY44" fmla="*/ 372035 h 847165"/>
                    <a:gd name="connsiteX45" fmla="*/ 1586753 w 4657164"/>
                    <a:gd name="connsiteY45" fmla="*/ 385482 h 847165"/>
                    <a:gd name="connsiteX46" fmla="*/ 1600200 w 4657164"/>
                    <a:gd name="connsiteY46" fmla="*/ 389965 h 847165"/>
                    <a:gd name="connsiteX47" fmla="*/ 1636059 w 4657164"/>
                    <a:gd name="connsiteY47" fmla="*/ 394447 h 847165"/>
                    <a:gd name="connsiteX48" fmla="*/ 1640541 w 4657164"/>
                    <a:gd name="connsiteY48" fmla="*/ 403412 h 847165"/>
                    <a:gd name="connsiteX49" fmla="*/ 1703294 w 4657164"/>
                    <a:gd name="connsiteY49" fmla="*/ 403412 h 847165"/>
                    <a:gd name="connsiteX50" fmla="*/ 1703294 w 4657164"/>
                    <a:gd name="connsiteY50" fmla="*/ 416859 h 847165"/>
                    <a:gd name="connsiteX51" fmla="*/ 1766047 w 4657164"/>
                    <a:gd name="connsiteY51" fmla="*/ 416859 h 847165"/>
                    <a:gd name="connsiteX52" fmla="*/ 1815353 w 4657164"/>
                    <a:gd name="connsiteY52" fmla="*/ 416859 h 847165"/>
                    <a:gd name="connsiteX53" fmla="*/ 1815353 w 4657164"/>
                    <a:gd name="connsiteY53" fmla="*/ 430306 h 847165"/>
                    <a:gd name="connsiteX54" fmla="*/ 1842247 w 4657164"/>
                    <a:gd name="connsiteY54" fmla="*/ 430306 h 847165"/>
                    <a:gd name="connsiteX55" fmla="*/ 1842247 w 4657164"/>
                    <a:gd name="connsiteY55" fmla="*/ 439270 h 847165"/>
                    <a:gd name="connsiteX56" fmla="*/ 1842247 w 4657164"/>
                    <a:gd name="connsiteY56" fmla="*/ 439270 h 847165"/>
                    <a:gd name="connsiteX57" fmla="*/ 1869141 w 4657164"/>
                    <a:gd name="connsiteY57" fmla="*/ 439270 h 847165"/>
                    <a:gd name="connsiteX58" fmla="*/ 1869141 w 4657164"/>
                    <a:gd name="connsiteY58" fmla="*/ 452717 h 847165"/>
                    <a:gd name="connsiteX59" fmla="*/ 1972235 w 4657164"/>
                    <a:gd name="connsiteY59" fmla="*/ 452717 h 847165"/>
                    <a:gd name="connsiteX60" fmla="*/ 1972235 w 4657164"/>
                    <a:gd name="connsiteY60" fmla="*/ 466165 h 847165"/>
                    <a:gd name="connsiteX61" fmla="*/ 2039470 w 4657164"/>
                    <a:gd name="connsiteY61" fmla="*/ 466165 h 847165"/>
                    <a:gd name="connsiteX62" fmla="*/ 2057400 w 4657164"/>
                    <a:gd name="connsiteY62" fmla="*/ 466165 h 847165"/>
                    <a:gd name="connsiteX63" fmla="*/ 2061882 w 4657164"/>
                    <a:gd name="connsiteY63" fmla="*/ 475129 h 847165"/>
                    <a:gd name="connsiteX64" fmla="*/ 2075329 w 4657164"/>
                    <a:gd name="connsiteY64" fmla="*/ 475129 h 847165"/>
                    <a:gd name="connsiteX65" fmla="*/ 2196353 w 4657164"/>
                    <a:gd name="connsiteY65" fmla="*/ 475129 h 847165"/>
                    <a:gd name="connsiteX66" fmla="*/ 2196353 w 4657164"/>
                    <a:gd name="connsiteY66" fmla="*/ 493059 h 847165"/>
                    <a:gd name="connsiteX67" fmla="*/ 2268070 w 4657164"/>
                    <a:gd name="connsiteY67" fmla="*/ 493059 h 847165"/>
                    <a:gd name="connsiteX68" fmla="*/ 2268070 w 4657164"/>
                    <a:gd name="connsiteY68" fmla="*/ 506506 h 847165"/>
                    <a:gd name="connsiteX69" fmla="*/ 2415988 w 4657164"/>
                    <a:gd name="connsiteY69" fmla="*/ 506506 h 847165"/>
                    <a:gd name="connsiteX70" fmla="*/ 2415988 w 4657164"/>
                    <a:gd name="connsiteY70" fmla="*/ 515470 h 847165"/>
                    <a:gd name="connsiteX71" fmla="*/ 2483223 w 4657164"/>
                    <a:gd name="connsiteY71" fmla="*/ 515470 h 847165"/>
                    <a:gd name="connsiteX72" fmla="*/ 2483223 w 4657164"/>
                    <a:gd name="connsiteY72" fmla="*/ 515470 h 847165"/>
                    <a:gd name="connsiteX73" fmla="*/ 2483223 w 4657164"/>
                    <a:gd name="connsiteY73" fmla="*/ 528917 h 847165"/>
                    <a:gd name="connsiteX74" fmla="*/ 2523564 w 4657164"/>
                    <a:gd name="connsiteY74" fmla="*/ 528917 h 847165"/>
                    <a:gd name="connsiteX75" fmla="*/ 2523564 w 4657164"/>
                    <a:gd name="connsiteY75" fmla="*/ 528917 h 847165"/>
                    <a:gd name="connsiteX76" fmla="*/ 2532529 w 4657164"/>
                    <a:gd name="connsiteY76" fmla="*/ 542365 h 847165"/>
                    <a:gd name="connsiteX77" fmla="*/ 2581835 w 4657164"/>
                    <a:gd name="connsiteY77" fmla="*/ 542365 h 847165"/>
                    <a:gd name="connsiteX78" fmla="*/ 2581835 w 4657164"/>
                    <a:gd name="connsiteY78" fmla="*/ 551329 h 847165"/>
                    <a:gd name="connsiteX79" fmla="*/ 2635623 w 4657164"/>
                    <a:gd name="connsiteY79" fmla="*/ 551329 h 847165"/>
                    <a:gd name="connsiteX80" fmla="*/ 2635623 w 4657164"/>
                    <a:gd name="connsiteY80" fmla="*/ 564776 h 847165"/>
                    <a:gd name="connsiteX81" fmla="*/ 2743200 w 4657164"/>
                    <a:gd name="connsiteY81" fmla="*/ 564776 h 847165"/>
                    <a:gd name="connsiteX82" fmla="*/ 2743200 w 4657164"/>
                    <a:gd name="connsiteY82" fmla="*/ 564776 h 847165"/>
                    <a:gd name="connsiteX83" fmla="*/ 2765612 w 4657164"/>
                    <a:gd name="connsiteY83" fmla="*/ 573741 h 847165"/>
                    <a:gd name="connsiteX84" fmla="*/ 2886635 w 4657164"/>
                    <a:gd name="connsiteY84" fmla="*/ 573741 h 847165"/>
                    <a:gd name="connsiteX85" fmla="*/ 2886635 w 4657164"/>
                    <a:gd name="connsiteY85" fmla="*/ 573741 h 847165"/>
                    <a:gd name="connsiteX86" fmla="*/ 2886635 w 4657164"/>
                    <a:gd name="connsiteY86" fmla="*/ 587188 h 847165"/>
                    <a:gd name="connsiteX87" fmla="*/ 2886635 w 4657164"/>
                    <a:gd name="connsiteY87" fmla="*/ 587188 h 847165"/>
                    <a:gd name="connsiteX88" fmla="*/ 2909047 w 4657164"/>
                    <a:gd name="connsiteY88" fmla="*/ 587188 h 847165"/>
                    <a:gd name="connsiteX89" fmla="*/ 2909047 w 4657164"/>
                    <a:gd name="connsiteY89" fmla="*/ 600635 h 847165"/>
                    <a:gd name="connsiteX90" fmla="*/ 2989729 w 4657164"/>
                    <a:gd name="connsiteY90" fmla="*/ 600635 h 847165"/>
                    <a:gd name="connsiteX91" fmla="*/ 2989729 w 4657164"/>
                    <a:gd name="connsiteY91" fmla="*/ 609600 h 847165"/>
                    <a:gd name="connsiteX92" fmla="*/ 3056964 w 4657164"/>
                    <a:gd name="connsiteY92" fmla="*/ 609600 h 847165"/>
                    <a:gd name="connsiteX93" fmla="*/ 3061447 w 4657164"/>
                    <a:gd name="connsiteY93" fmla="*/ 614083 h 847165"/>
                    <a:gd name="connsiteX94" fmla="*/ 3106270 w 4657164"/>
                    <a:gd name="connsiteY94" fmla="*/ 614083 h 847165"/>
                    <a:gd name="connsiteX95" fmla="*/ 3155576 w 4657164"/>
                    <a:gd name="connsiteY95" fmla="*/ 614083 h 847165"/>
                    <a:gd name="connsiteX96" fmla="*/ 3155576 w 4657164"/>
                    <a:gd name="connsiteY96" fmla="*/ 632012 h 847165"/>
                    <a:gd name="connsiteX97" fmla="*/ 3191435 w 4657164"/>
                    <a:gd name="connsiteY97" fmla="*/ 632012 h 847165"/>
                    <a:gd name="connsiteX98" fmla="*/ 3191435 w 4657164"/>
                    <a:gd name="connsiteY98" fmla="*/ 632012 h 847165"/>
                    <a:gd name="connsiteX99" fmla="*/ 3191435 w 4657164"/>
                    <a:gd name="connsiteY99" fmla="*/ 649941 h 847165"/>
                    <a:gd name="connsiteX100" fmla="*/ 3209364 w 4657164"/>
                    <a:gd name="connsiteY100" fmla="*/ 649941 h 847165"/>
                    <a:gd name="connsiteX101" fmla="*/ 3209364 w 4657164"/>
                    <a:gd name="connsiteY101" fmla="*/ 649941 h 847165"/>
                    <a:gd name="connsiteX102" fmla="*/ 3218329 w 4657164"/>
                    <a:gd name="connsiteY102" fmla="*/ 658906 h 847165"/>
                    <a:gd name="connsiteX103" fmla="*/ 3218329 w 4657164"/>
                    <a:gd name="connsiteY103" fmla="*/ 658906 h 847165"/>
                    <a:gd name="connsiteX104" fmla="*/ 3236259 w 4657164"/>
                    <a:gd name="connsiteY104" fmla="*/ 658906 h 847165"/>
                    <a:gd name="connsiteX105" fmla="*/ 3236259 w 4657164"/>
                    <a:gd name="connsiteY105" fmla="*/ 658906 h 847165"/>
                    <a:gd name="connsiteX106" fmla="*/ 3254188 w 4657164"/>
                    <a:gd name="connsiteY106" fmla="*/ 676835 h 847165"/>
                    <a:gd name="connsiteX107" fmla="*/ 3303494 w 4657164"/>
                    <a:gd name="connsiteY107" fmla="*/ 676835 h 847165"/>
                    <a:gd name="connsiteX108" fmla="*/ 3303494 w 4657164"/>
                    <a:gd name="connsiteY108" fmla="*/ 676835 h 847165"/>
                    <a:gd name="connsiteX109" fmla="*/ 3303494 w 4657164"/>
                    <a:gd name="connsiteY109" fmla="*/ 703729 h 847165"/>
                    <a:gd name="connsiteX110" fmla="*/ 3500717 w 4657164"/>
                    <a:gd name="connsiteY110" fmla="*/ 703729 h 847165"/>
                    <a:gd name="connsiteX111" fmla="*/ 3500717 w 4657164"/>
                    <a:gd name="connsiteY111" fmla="*/ 726141 h 847165"/>
                    <a:gd name="connsiteX112" fmla="*/ 3899647 w 4657164"/>
                    <a:gd name="connsiteY112" fmla="*/ 726141 h 847165"/>
                    <a:gd name="connsiteX113" fmla="*/ 3899647 w 4657164"/>
                    <a:gd name="connsiteY113" fmla="*/ 762000 h 847165"/>
                    <a:gd name="connsiteX114" fmla="*/ 4025153 w 4657164"/>
                    <a:gd name="connsiteY114" fmla="*/ 762000 h 847165"/>
                    <a:gd name="connsiteX115" fmla="*/ 4025153 w 4657164"/>
                    <a:gd name="connsiteY115" fmla="*/ 762000 h 847165"/>
                    <a:gd name="connsiteX116" fmla="*/ 4025153 w 4657164"/>
                    <a:gd name="connsiteY116" fmla="*/ 793376 h 847165"/>
                    <a:gd name="connsiteX117" fmla="*/ 4128247 w 4657164"/>
                    <a:gd name="connsiteY117" fmla="*/ 793376 h 847165"/>
                    <a:gd name="connsiteX118" fmla="*/ 4128247 w 4657164"/>
                    <a:gd name="connsiteY118" fmla="*/ 847165 h 847165"/>
                    <a:gd name="connsiteX119" fmla="*/ 4657164 w 4657164"/>
                    <a:gd name="connsiteY119" fmla="*/ 847165 h 8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657164" h="847165">
                      <a:moveTo>
                        <a:pt x="0" y="0"/>
                      </a:moveTo>
                      <a:lnTo>
                        <a:pt x="121023" y="0"/>
                      </a:lnTo>
                      <a:lnTo>
                        <a:pt x="165847" y="49306"/>
                      </a:lnTo>
                      <a:lnTo>
                        <a:pt x="183776" y="49306"/>
                      </a:lnTo>
                      <a:lnTo>
                        <a:pt x="215153" y="80682"/>
                      </a:lnTo>
                      <a:lnTo>
                        <a:pt x="358588" y="80682"/>
                      </a:lnTo>
                      <a:lnTo>
                        <a:pt x="358588" y="121023"/>
                      </a:lnTo>
                      <a:lnTo>
                        <a:pt x="421341" y="121023"/>
                      </a:lnTo>
                      <a:lnTo>
                        <a:pt x="452717" y="134470"/>
                      </a:lnTo>
                      <a:cubicBezTo>
                        <a:pt x="466164" y="137458"/>
                        <a:pt x="480269" y="138319"/>
                        <a:pt x="493059" y="143435"/>
                      </a:cubicBezTo>
                      <a:cubicBezTo>
                        <a:pt x="503063" y="147437"/>
                        <a:pt x="509732" y="157958"/>
                        <a:pt x="519953" y="161365"/>
                      </a:cubicBezTo>
                      <a:lnTo>
                        <a:pt x="533400" y="165847"/>
                      </a:lnTo>
                      <a:lnTo>
                        <a:pt x="542364" y="174812"/>
                      </a:lnTo>
                      <a:lnTo>
                        <a:pt x="600635" y="174812"/>
                      </a:lnTo>
                      <a:lnTo>
                        <a:pt x="600635" y="188259"/>
                      </a:lnTo>
                      <a:lnTo>
                        <a:pt x="726141" y="188259"/>
                      </a:lnTo>
                      <a:lnTo>
                        <a:pt x="726141" y="197223"/>
                      </a:lnTo>
                      <a:lnTo>
                        <a:pt x="726141" y="197223"/>
                      </a:lnTo>
                      <a:lnTo>
                        <a:pt x="766482" y="197223"/>
                      </a:lnTo>
                      <a:lnTo>
                        <a:pt x="766482" y="215153"/>
                      </a:lnTo>
                      <a:lnTo>
                        <a:pt x="820270" y="215153"/>
                      </a:lnTo>
                      <a:lnTo>
                        <a:pt x="820270" y="228600"/>
                      </a:lnTo>
                      <a:lnTo>
                        <a:pt x="847164" y="228600"/>
                      </a:lnTo>
                      <a:lnTo>
                        <a:pt x="847164" y="246529"/>
                      </a:lnTo>
                      <a:lnTo>
                        <a:pt x="874059" y="246529"/>
                      </a:lnTo>
                      <a:lnTo>
                        <a:pt x="874059" y="255494"/>
                      </a:lnTo>
                      <a:lnTo>
                        <a:pt x="923364" y="255494"/>
                      </a:lnTo>
                      <a:lnTo>
                        <a:pt x="923364" y="273423"/>
                      </a:lnTo>
                      <a:lnTo>
                        <a:pt x="968188" y="273423"/>
                      </a:lnTo>
                      <a:lnTo>
                        <a:pt x="968188" y="286870"/>
                      </a:lnTo>
                      <a:lnTo>
                        <a:pt x="1053353" y="286870"/>
                      </a:lnTo>
                      <a:lnTo>
                        <a:pt x="1053353" y="295835"/>
                      </a:lnTo>
                      <a:lnTo>
                        <a:pt x="1120588" y="295835"/>
                      </a:lnTo>
                      <a:lnTo>
                        <a:pt x="1120588" y="309282"/>
                      </a:lnTo>
                      <a:lnTo>
                        <a:pt x="1210235" y="309282"/>
                      </a:lnTo>
                      <a:lnTo>
                        <a:pt x="1210235" y="318247"/>
                      </a:lnTo>
                      <a:lnTo>
                        <a:pt x="1264023" y="318247"/>
                      </a:lnTo>
                      <a:lnTo>
                        <a:pt x="1264023" y="318247"/>
                      </a:lnTo>
                      <a:lnTo>
                        <a:pt x="1264023" y="336176"/>
                      </a:lnTo>
                      <a:lnTo>
                        <a:pt x="1394012" y="336176"/>
                      </a:lnTo>
                      <a:lnTo>
                        <a:pt x="1394012" y="336176"/>
                      </a:lnTo>
                      <a:lnTo>
                        <a:pt x="1394012" y="349623"/>
                      </a:lnTo>
                      <a:lnTo>
                        <a:pt x="1501588" y="349623"/>
                      </a:lnTo>
                      <a:lnTo>
                        <a:pt x="1510553" y="349623"/>
                      </a:lnTo>
                      <a:cubicBezTo>
                        <a:pt x="1521012" y="357094"/>
                        <a:pt x="1530613" y="365941"/>
                        <a:pt x="1541929" y="372035"/>
                      </a:cubicBezTo>
                      <a:cubicBezTo>
                        <a:pt x="1553976" y="378522"/>
                        <a:pt x="1573145" y="381594"/>
                        <a:pt x="1586753" y="385482"/>
                      </a:cubicBezTo>
                      <a:cubicBezTo>
                        <a:pt x="1591296" y="386780"/>
                        <a:pt x="1595551" y="389120"/>
                        <a:pt x="1600200" y="389965"/>
                      </a:cubicBezTo>
                      <a:cubicBezTo>
                        <a:pt x="1612052" y="392120"/>
                        <a:pt x="1636059" y="394447"/>
                        <a:pt x="1636059" y="394447"/>
                      </a:cubicBezTo>
                      <a:lnTo>
                        <a:pt x="1640541" y="403412"/>
                      </a:lnTo>
                      <a:lnTo>
                        <a:pt x="1703294" y="403412"/>
                      </a:lnTo>
                      <a:lnTo>
                        <a:pt x="1703294" y="416859"/>
                      </a:lnTo>
                      <a:lnTo>
                        <a:pt x="1766047" y="416859"/>
                      </a:lnTo>
                      <a:lnTo>
                        <a:pt x="1815353" y="416859"/>
                      </a:lnTo>
                      <a:lnTo>
                        <a:pt x="1815353" y="430306"/>
                      </a:lnTo>
                      <a:lnTo>
                        <a:pt x="1842247" y="430306"/>
                      </a:lnTo>
                      <a:lnTo>
                        <a:pt x="1842247" y="439270"/>
                      </a:lnTo>
                      <a:lnTo>
                        <a:pt x="1842247" y="439270"/>
                      </a:lnTo>
                      <a:lnTo>
                        <a:pt x="1869141" y="439270"/>
                      </a:lnTo>
                      <a:lnTo>
                        <a:pt x="1869141" y="452717"/>
                      </a:lnTo>
                      <a:lnTo>
                        <a:pt x="1972235" y="452717"/>
                      </a:lnTo>
                      <a:lnTo>
                        <a:pt x="1972235" y="466165"/>
                      </a:lnTo>
                      <a:lnTo>
                        <a:pt x="2039470" y="466165"/>
                      </a:lnTo>
                      <a:lnTo>
                        <a:pt x="2057400" y="466165"/>
                      </a:lnTo>
                      <a:lnTo>
                        <a:pt x="2061882" y="475129"/>
                      </a:lnTo>
                      <a:lnTo>
                        <a:pt x="2075329" y="475129"/>
                      </a:lnTo>
                      <a:lnTo>
                        <a:pt x="2196353" y="475129"/>
                      </a:lnTo>
                      <a:lnTo>
                        <a:pt x="2196353" y="493059"/>
                      </a:lnTo>
                      <a:lnTo>
                        <a:pt x="2268070" y="493059"/>
                      </a:lnTo>
                      <a:lnTo>
                        <a:pt x="2268070" y="506506"/>
                      </a:lnTo>
                      <a:lnTo>
                        <a:pt x="2415988" y="506506"/>
                      </a:lnTo>
                      <a:lnTo>
                        <a:pt x="2415988" y="515470"/>
                      </a:lnTo>
                      <a:lnTo>
                        <a:pt x="2483223" y="515470"/>
                      </a:lnTo>
                      <a:lnTo>
                        <a:pt x="2483223" y="515470"/>
                      </a:lnTo>
                      <a:lnTo>
                        <a:pt x="2483223" y="528917"/>
                      </a:lnTo>
                      <a:lnTo>
                        <a:pt x="2523564" y="528917"/>
                      </a:lnTo>
                      <a:lnTo>
                        <a:pt x="2523564" y="528917"/>
                      </a:lnTo>
                      <a:lnTo>
                        <a:pt x="2532529" y="542365"/>
                      </a:lnTo>
                      <a:lnTo>
                        <a:pt x="2581835" y="542365"/>
                      </a:lnTo>
                      <a:lnTo>
                        <a:pt x="2581835" y="551329"/>
                      </a:lnTo>
                      <a:lnTo>
                        <a:pt x="2635623" y="551329"/>
                      </a:lnTo>
                      <a:lnTo>
                        <a:pt x="2635623" y="564776"/>
                      </a:lnTo>
                      <a:lnTo>
                        <a:pt x="2743200" y="564776"/>
                      </a:lnTo>
                      <a:lnTo>
                        <a:pt x="2743200" y="564776"/>
                      </a:lnTo>
                      <a:lnTo>
                        <a:pt x="2765612" y="573741"/>
                      </a:lnTo>
                      <a:lnTo>
                        <a:pt x="2886635" y="573741"/>
                      </a:lnTo>
                      <a:lnTo>
                        <a:pt x="2886635" y="573741"/>
                      </a:lnTo>
                      <a:lnTo>
                        <a:pt x="2886635" y="587188"/>
                      </a:lnTo>
                      <a:lnTo>
                        <a:pt x="2886635" y="587188"/>
                      </a:lnTo>
                      <a:lnTo>
                        <a:pt x="2909047" y="587188"/>
                      </a:lnTo>
                      <a:lnTo>
                        <a:pt x="2909047" y="600635"/>
                      </a:lnTo>
                      <a:lnTo>
                        <a:pt x="2989729" y="600635"/>
                      </a:lnTo>
                      <a:lnTo>
                        <a:pt x="2989729" y="609600"/>
                      </a:lnTo>
                      <a:lnTo>
                        <a:pt x="3056964" y="609600"/>
                      </a:lnTo>
                      <a:lnTo>
                        <a:pt x="3061447" y="614083"/>
                      </a:lnTo>
                      <a:lnTo>
                        <a:pt x="3106270" y="614083"/>
                      </a:lnTo>
                      <a:lnTo>
                        <a:pt x="3155576" y="614083"/>
                      </a:lnTo>
                      <a:lnTo>
                        <a:pt x="3155576" y="632012"/>
                      </a:lnTo>
                      <a:lnTo>
                        <a:pt x="3191435" y="632012"/>
                      </a:lnTo>
                      <a:lnTo>
                        <a:pt x="3191435" y="632012"/>
                      </a:lnTo>
                      <a:lnTo>
                        <a:pt x="3191435" y="649941"/>
                      </a:lnTo>
                      <a:lnTo>
                        <a:pt x="3209364" y="649941"/>
                      </a:lnTo>
                      <a:lnTo>
                        <a:pt x="3209364" y="649941"/>
                      </a:lnTo>
                      <a:lnTo>
                        <a:pt x="3218329" y="658906"/>
                      </a:lnTo>
                      <a:lnTo>
                        <a:pt x="3218329" y="658906"/>
                      </a:lnTo>
                      <a:lnTo>
                        <a:pt x="3236259" y="658906"/>
                      </a:lnTo>
                      <a:lnTo>
                        <a:pt x="3236259" y="658906"/>
                      </a:lnTo>
                      <a:lnTo>
                        <a:pt x="3254188" y="676835"/>
                      </a:lnTo>
                      <a:lnTo>
                        <a:pt x="3303494" y="676835"/>
                      </a:lnTo>
                      <a:lnTo>
                        <a:pt x="3303494" y="676835"/>
                      </a:lnTo>
                      <a:lnTo>
                        <a:pt x="3303494" y="703729"/>
                      </a:lnTo>
                      <a:lnTo>
                        <a:pt x="3500717" y="703729"/>
                      </a:lnTo>
                      <a:lnTo>
                        <a:pt x="3500717" y="726141"/>
                      </a:lnTo>
                      <a:lnTo>
                        <a:pt x="3899647" y="726141"/>
                      </a:lnTo>
                      <a:lnTo>
                        <a:pt x="3899647" y="762000"/>
                      </a:lnTo>
                      <a:lnTo>
                        <a:pt x="4025153" y="762000"/>
                      </a:lnTo>
                      <a:lnTo>
                        <a:pt x="4025153" y="762000"/>
                      </a:lnTo>
                      <a:lnTo>
                        <a:pt x="4025153" y="793376"/>
                      </a:lnTo>
                      <a:lnTo>
                        <a:pt x="4128247" y="793376"/>
                      </a:lnTo>
                      <a:lnTo>
                        <a:pt x="4128247" y="847165"/>
                      </a:lnTo>
                      <a:lnTo>
                        <a:pt x="4657164" y="847165"/>
                      </a:lnTo>
                    </a:path>
                  </a:pathLst>
                </a:custGeom>
                <a:noFill/>
                <a:ln w="1905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E53D46AC-BC98-CEA1-9A83-9D31B13529C7}"/>
                    </a:ext>
                  </a:extLst>
                </p:cNvPr>
                <p:cNvSpPr txBox="1"/>
                <p:nvPr/>
              </p:nvSpPr>
              <p:spPr>
                <a:xfrm>
                  <a:off x="8679544" y="297234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96" name="TextBox 95">
                  <a:extLst>
                    <a:ext uri="{FF2B5EF4-FFF2-40B4-BE49-F238E27FC236}">
                      <a16:creationId xmlns:a16="http://schemas.microsoft.com/office/drawing/2014/main" id="{64FDFC56-BAA2-0D81-3F3A-605BA40A4098}"/>
                    </a:ext>
                  </a:extLst>
                </p:cNvPr>
                <p:cNvSpPr txBox="1"/>
                <p:nvPr/>
              </p:nvSpPr>
              <p:spPr>
                <a:xfrm>
                  <a:off x="8582544" y="297234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97" name="TextBox 96">
                  <a:extLst>
                    <a:ext uri="{FF2B5EF4-FFF2-40B4-BE49-F238E27FC236}">
                      <a16:creationId xmlns:a16="http://schemas.microsoft.com/office/drawing/2014/main" id="{AB804D71-26DD-2505-6667-D7E65006E1AF}"/>
                    </a:ext>
                  </a:extLst>
                </p:cNvPr>
                <p:cNvSpPr txBox="1"/>
                <p:nvPr/>
              </p:nvSpPr>
              <p:spPr>
                <a:xfrm>
                  <a:off x="4206957" y="2124054"/>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98" name="TextBox 97">
                  <a:extLst>
                    <a:ext uri="{FF2B5EF4-FFF2-40B4-BE49-F238E27FC236}">
                      <a16:creationId xmlns:a16="http://schemas.microsoft.com/office/drawing/2014/main" id="{11C7AE91-B50B-4E05-7E01-BBE8A7CB5AE5}"/>
                    </a:ext>
                  </a:extLst>
                </p:cNvPr>
                <p:cNvSpPr txBox="1"/>
                <p:nvPr/>
              </p:nvSpPr>
              <p:spPr>
                <a:xfrm>
                  <a:off x="4250024" y="2124054"/>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99" name="TextBox 98">
                  <a:extLst>
                    <a:ext uri="{FF2B5EF4-FFF2-40B4-BE49-F238E27FC236}">
                      <a16:creationId xmlns:a16="http://schemas.microsoft.com/office/drawing/2014/main" id="{BE5580F0-1927-9AFA-1FDF-1F39381E3D4A}"/>
                    </a:ext>
                  </a:extLst>
                </p:cNvPr>
                <p:cNvSpPr txBox="1"/>
                <p:nvPr/>
              </p:nvSpPr>
              <p:spPr>
                <a:xfrm>
                  <a:off x="4268923" y="2124054"/>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0" name="TextBox 99">
                  <a:extLst>
                    <a:ext uri="{FF2B5EF4-FFF2-40B4-BE49-F238E27FC236}">
                      <a16:creationId xmlns:a16="http://schemas.microsoft.com/office/drawing/2014/main" id="{9023567D-6D3E-6507-5DFE-ABE2F9075F56}"/>
                    </a:ext>
                  </a:extLst>
                </p:cNvPr>
                <p:cNvSpPr txBox="1"/>
                <p:nvPr/>
              </p:nvSpPr>
              <p:spPr>
                <a:xfrm>
                  <a:off x="4362599" y="219090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1" name="TextBox 100">
                  <a:extLst>
                    <a:ext uri="{FF2B5EF4-FFF2-40B4-BE49-F238E27FC236}">
                      <a16:creationId xmlns:a16="http://schemas.microsoft.com/office/drawing/2014/main" id="{9C67E788-D890-110C-46C3-6F883684B0B0}"/>
                    </a:ext>
                  </a:extLst>
                </p:cNvPr>
                <p:cNvSpPr txBox="1"/>
                <p:nvPr/>
              </p:nvSpPr>
              <p:spPr>
                <a:xfrm>
                  <a:off x="4496995" y="224138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2" name="TextBox 101">
                  <a:extLst>
                    <a:ext uri="{FF2B5EF4-FFF2-40B4-BE49-F238E27FC236}">
                      <a16:creationId xmlns:a16="http://schemas.microsoft.com/office/drawing/2014/main" id="{2A01BCEE-A01F-A422-D440-254B2E59C2E6}"/>
                    </a:ext>
                  </a:extLst>
                </p:cNvPr>
                <p:cNvSpPr txBox="1"/>
                <p:nvPr/>
              </p:nvSpPr>
              <p:spPr>
                <a:xfrm>
                  <a:off x="4569983" y="225070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3" name="TextBox 102">
                  <a:extLst>
                    <a:ext uri="{FF2B5EF4-FFF2-40B4-BE49-F238E27FC236}">
                      <a16:creationId xmlns:a16="http://schemas.microsoft.com/office/drawing/2014/main" id="{E385D2AF-BA7E-BFBC-921E-008F1F7F00D9}"/>
                    </a:ext>
                  </a:extLst>
                </p:cNvPr>
                <p:cNvSpPr txBox="1"/>
                <p:nvPr/>
              </p:nvSpPr>
              <p:spPr>
                <a:xfrm>
                  <a:off x="4738334" y="230310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4" name="TextBox 103">
                  <a:extLst>
                    <a:ext uri="{FF2B5EF4-FFF2-40B4-BE49-F238E27FC236}">
                      <a16:creationId xmlns:a16="http://schemas.microsoft.com/office/drawing/2014/main" id="{42ABF800-C1D5-BAB9-69D6-8C34D3736C13}"/>
                    </a:ext>
                  </a:extLst>
                </p:cNvPr>
                <p:cNvSpPr txBox="1"/>
                <p:nvPr/>
              </p:nvSpPr>
              <p:spPr>
                <a:xfrm>
                  <a:off x="4809037" y="230310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5" name="TextBox 104">
                  <a:extLst>
                    <a:ext uri="{FF2B5EF4-FFF2-40B4-BE49-F238E27FC236}">
                      <a16:creationId xmlns:a16="http://schemas.microsoft.com/office/drawing/2014/main" id="{CB134C1F-C521-BAA8-C742-7385E502AD7F}"/>
                    </a:ext>
                  </a:extLst>
                </p:cNvPr>
                <p:cNvSpPr txBox="1"/>
                <p:nvPr/>
              </p:nvSpPr>
              <p:spPr>
                <a:xfrm>
                  <a:off x="4863547" y="230472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6" name="TextBox 105">
                  <a:extLst>
                    <a:ext uri="{FF2B5EF4-FFF2-40B4-BE49-F238E27FC236}">
                      <a16:creationId xmlns:a16="http://schemas.microsoft.com/office/drawing/2014/main" id="{AE6FADDB-BECB-4631-1FDE-BE3F198CD30F}"/>
                    </a:ext>
                  </a:extLst>
                </p:cNvPr>
                <p:cNvSpPr txBox="1"/>
                <p:nvPr/>
              </p:nvSpPr>
              <p:spPr>
                <a:xfrm>
                  <a:off x="5064237" y="240220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7" name="TextBox 106">
                  <a:extLst>
                    <a:ext uri="{FF2B5EF4-FFF2-40B4-BE49-F238E27FC236}">
                      <a16:creationId xmlns:a16="http://schemas.microsoft.com/office/drawing/2014/main" id="{D7ED9ECB-27CE-93FA-5AF2-B3EDF71C16B4}"/>
                    </a:ext>
                  </a:extLst>
                </p:cNvPr>
                <p:cNvSpPr txBox="1"/>
                <p:nvPr/>
              </p:nvSpPr>
              <p:spPr>
                <a:xfrm>
                  <a:off x="5102601" y="240220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8" name="TextBox 107">
                  <a:extLst>
                    <a:ext uri="{FF2B5EF4-FFF2-40B4-BE49-F238E27FC236}">
                      <a16:creationId xmlns:a16="http://schemas.microsoft.com/office/drawing/2014/main" id="{37B5EDA2-BCA2-BE2A-EF98-507D821F5370}"/>
                    </a:ext>
                  </a:extLst>
                </p:cNvPr>
                <p:cNvSpPr txBox="1"/>
                <p:nvPr/>
              </p:nvSpPr>
              <p:spPr>
                <a:xfrm>
                  <a:off x="5114918" y="240220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09" name="TextBox 108">
                  <a:extLst>
                    <a:ext uri="{FF2B5EF4-FFF2-40B4-BE49-F238E27FC236}">
                      <a16:creationId xmlns:a16="http://schemas.microsoft.com/office/drawing/2014/main" id="{0444BC95-26F0-49A8-2AC4-7C7C02D01280}"/>
                    </a:ext>
                  </a:extLst>
                </p:cNvPr>
                <p:cNvSpPr txBox="1"/>
                <p:nvPr/>
              </p:nvSpPr>
              <p:spPr>
                <a:xfrm>
                  <a:off x="5314286" y="243356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0" name="TextBox 109">
                  <a:extLst>
                    <a:ext uri="{FF2B5EF4-FFF2-40B4-BE49-F238E27FC236}">
                      <a16:creationId xmlns:a16="http://schemas.microsoft.com/office/drawing/2014/main" id="{E1E455FE-E125-0A96-68E5-9A2CBA281E5A}"/>
                    </a:ext>
                  </a:extLst>
                </p:cNvPr>
                <p:cNvSpPr txBox="1"/>
                <p:nvPr/>
              </p:nvSpPr>
              <p:spPr>
                <a:xfrm>
                  <a:off x="5407956" y="2452785"/>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1" name="TextBox 110">
                  <a:extLst>
                    <a:ext uri="{FF2B5EF4-FFF2-40B4-BE49-F238E27FC236}">
                      <a16:creationId xmlns:a16="http://schemas.microsoft.com/office/drawing/2014/main" id="{452350D2-4475-EDDF-738F-2491A3DA47DB}"/>
                    </a:ext>
                  </a:extLst>
                </p:cNvPr>
                <p:cNvSpPr txBox="1"/>
                <p:nvPr/>
              </p:nvSpPr>
              <p:spPr>
                <a:xfrm>
                  <a:off x="5592373" y="247113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2" name="TextBox 111">
                  <a:extLst>
                    <a:ext uri="{FF2B5EF4-FFF2-40B4-BE49-F238E27FC236}">
                      <a16:creationId xmlns:a16="http://schemas.microsoft.com/office/drawing/2014/main" id="{FDA93B9E-FFDC-B8A6-35F4-04D6B115362A}"/>
                    </a:ext>
                  </a:extLst>
                </p:cNvPr>
                <p:cNvSpPr txBox="1"/>
                <p:nvPr/>
              </p:nvSpPr>
              <p:spPr>
                <a:xfrm>
                  <a:off x="5635129" y="247113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3" name="TextBox 112">
                  <a:extLst>
                    <a:ext uri="{FF2B5EF4-FFF2-40B4-BE49-F238E27FC236}">
                      <a16:creationId xmlns:a16="http://schemas.microsoft.com/office/drawing/2014/main" id="{7905EC96-0372-2EA3-2F22-3C0A24CA5C9B}"/>
                    </a:ext>
                  </a:extLst>
                </p:cNvPr>
                <p:cNvSpPr txBox="1"/>
                <p:nvPr/>
              </p:nvSpPr>
              <p:spPr>
                <a:xfrm>
                  <a:off x="5774008" y="252617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4" name="TextBox 113">
                  <a:extLst>
                    <a:ext uri="{FF2B5EF4-FFF2-40B4-BE49-F238E27FC236}">
                      <a16:creationId xmlns:a16="http://schemas.microsoft.com/office/drawing/2014/main" id="{8F61F25C-B768-B3A6-E4B4-57853D2DD6D4}"/>
                    </a:ext>
                  </a:extLst>
                </p:cNvPr>
                <p:cNvSpPr txBox="1"/>
                <p:nvPr/>
              </p:nvSpPr>
              <p:spPr>
                <a:xfrm>
                  <a:off x="6060878" y="2572268"/>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5" name="TextBox 114">
                  <a:extLst>
                    <a:ext uri="{FF2B5EF4-FFF2-40B4-BE49-F238E27FC236}">
                      <a16:creationId xmlns:a16="http://schemas.microsoft.com/office/drawing/2014/main" id="{11FA3A0D-030E-051C-2E4D-D203A9B48F9D}"/>
                    </a:ext>
                  </a:extLst>
                </p:cNvPr>
                <p:cNvSpPr txBox="1"/>
                <p:nvPr/>
              </p:nvSpPr>
              <p:spPr>
                <a:xfrm>
                  <a:off x="6077109" y="257300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6" name="TextBox 115">
                  <a:extLst>
                    <a:ext uri="{FF2B5EF4-FFF2-40B4-BE49-F238E27FC236}">
                      <a16:creationId xmlns:a16="http://schemas.microsoft.com/office/drawing/2014/main" id="{60A5526C-CD07-3103-7234-589C70D00FC4}"/>
                    </a:ext>
                  </a:extLst>
                </p:cNvPr>
                <p:cNvSpPr txBox="1"/>
                <p:nvPr/>
              </p:nvSpPr>
              <p:spPr>
                <a:xfrm>
                  <a:off x="6798682" y="269055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7" name="TextBox 116">
                  <a:extLst>
                    <a:ext uri="{FF2B5EF4-FFF2-40B4-BE49-F238E27FC236}">
                      <a16:creationId xmlns:a16="http://schemas.microsoft.com/office/drawing/2014/main" id="{245F9523-40AA-28D5-9AA9-BD1201048F96}"/>
                    </a:ext>
                  </a:extLst>
                </p:cNvPr>
                <p:cNvSpPr txBox="1"/>
                <p:nvPr/>
              </p:nvSpPr>
              <p:spPr>
                <a:xfrm>
                  <a:off x="6886184" y="269055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8" name="TextBox 117">
                  <a:extLst>
                    <a:ext uri="{FF2B5EF4-FFF2-40B4-BE49-F238E27FC236}">
                      <a16:creationId xmlns:a16="http://schemas.microsoft.com/office/drawing/2014/main" id="{A958A6A3-E83D-56FA-6A0F-70A944B3F7EA}"/>
                    </a:ext>
                  </a:extLst>
                </p:cNvPr>
                <p:cNvSpPr txBox="1"/>
                <p:nvPr/>
              </p:nvSpPr>
              <p:spPr>
                <a:xfrm>
                  <a:off x="6901141" y="270053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19" name="TextBox 118">
                  <a:extLst>
                    <a:ext uri="{FF2B5EF4-FFF2-40B4-BE49-F238E27FC236}">
                      <a16:creationId xmlns:a16="http://schemas.microsoft.com/office/drawing/2014/main" id="{CD0B0B22-5635-94E6-720F-1674C0C6F19A}"/>
                    </a:ext>
                  </a:extLst>
                </p:cNvPr>
                <p:cNvSpPr txBox="1"/>
                <p:nvPr/>
              </p:nvSpPr>
              <p:spPr>
                <a:xfrm>
                  <a:off x="7278529" y="274081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0" name="TextBox 119">
                  <a:extLst>
                    <a:ext uri="{FF2B5EF4-FFF2-40B4-BE49-F238E27FC236}">
                      <a16:creationId xmlns:a16="http://schemas.microsoft.com/office/drawing/2014/main" id="{81C6BA04-91B6-2529-D9A2-83A123E78EBB}"/>
                    </a:ext>
                  </a:extLst>
                </p:cNvPr>
                <p:cNvSpPr txBox="1"/>
                <p:nvPr/>
              </p:nvSpPr>
              <p:spPr>
                <a:xfrm>
                  <a:off x="7442033" y="2806148"/>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1" name="TextBox 120">
                  <a:extLst>
                    <a:ext uri="{FF2B5EF4-FFF2-40B4-BE49-F238E27FC236}">
                      <a16:creationId xmlns:a16="http://schemas.microsoft.com/office/drawing/2014/main" id="{BA01E875-1FA4-6ADA-A611-CC0E6D4B6B76}"/>
                    </a:ext>
                  </a:extLst>
                </p:cNvPr>
                <p:cNvSpPr txBox="1"/>
                <p:nvPr/>
              </p:nvSpPr>
              <p:spPr>
                <a:xfrm>
                  <a:off x="7501205" y="28206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2" name="TextBox 121">
                  <a:extLst>
                    <a:ext uri="{FF2B5EF4-FFF2-40B4-BE49-F238E27FC236}">
                      <a16:creationId xmlns:a16="http://schemas.microsoft.com/office/drawing/2014/main" id="{A76D0E55-22FB-8D90-3A9F-1F46577D1C22}"/>
                    </a:ext>
                  </a:extLst>
                </p:cNvPr>
                <p:cNvSpPr txBox="1"/>
                <p:nvPr/>
              </p:nvSpPr>
              <p:spPr>
                <a:xfrm>
                  <a:off x="7527997" y="282129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3" name="TextBox 122">
                  <a:extLst>
                    <a:ext uri="{FF2B5EF4-FFF2-40B4-BE49-F238E27FC236}">
                      <a16:creationId xmlns:a16="http://schemas.microsoft.com/office/drawing/2014/main" id="{48D34594-5A47-AC6D-BE89-930148723A05}"/>
                    </a:ext>
                  </a:extLst>
                </p:cNvPr>
                <p:cNvSpPr txBox="1"/>
                <p:nvPr/>
              </p:nvSpPr>
              <p:spPr>
                <a:xfrm>
                  <a:off x="7539765" y="282129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4" name="TextBox 123">
                  <a:extLst>
                    <a:ext uri="{FF2B5EF4-FFF2-40B4-BE49-F238E27FC236}">
                      <a16:creationId xmlns:a16="http://schemas.microsoft.com/office/drawing/2014/main" id="{2E7A1F1D-21AD-453A-144A-40AE51DB6BF0}"/>
                    </a:ext>
                  </a:extLst>
                </p:cNvPr>
                <p:cNvSpPr txBox="1"/>
                <p:nvPr/>
              </p:nvSpPr>
              <p:spPr>
                <a:xfrm>
                  <a:off x="7554001" y="28206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5" name="TextBox 124">
                  <a:extLst>
                    <a:ext uri="{FF2B5EF4-FFF2-40B4-BE49-F238E27FC236}">
                      <a16:creationId xmlns:a16="http://schemas.microsoft.com/office/drawing/2014/main" id="{2A1CF33F-2C35-867B-AFDC-7E5131367D22}"/>
                    </a:ext>
                  </a:extLst>
                </p:cNvPr>
                <p:cNvSpPr txBox="1"/>
                <p:nvPr/>
              </p:nvSpPr>
              <p:spPr>
                <a:xfrm>
                  <a:off x="7570497" y="28206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6" name="TextBox 125">
                  <a:extLst>
                    <a:ext uri="{FF2B5EF4-FFF2-40B4-BE49-F238E27FC236}">
                      <a16:creationId xmlns:a16="http://schemas.microsoft.com/office/drawing/2014/main" id="{EAAAE69C-A193-E044-CE08-8D060E84B0C1}"/>
                    </a:ext>
                  </a:extLst>
                </p:cNvPr>
                <p:cNvSpPr txBox="1"/>
                <p:nvPr/>
              </p:nvSpPr>
              <p:spPr>
                <a:xfrm>
                  <a:off x="7586268" y="28206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7" name="TextBox 126">
                  <a:extLst>
                    <a:ext uri="{FF2B5EF4-FFF2-40B4-BE49-F238E27FC236}">
                      <a16:creationId xmlns:a16="http://schemas.microsoft.com/office/drawing/2014/main" id="{B724D944-A3CD-B2A9-7C78-3245E7A2DD26}"/>
                    </a:ext>
                  </a:extLst>
                </p:cNvPr>
                <p:cNvSpPr txBox="1"/>
                <p:nvPr/>
              </p:nvSpPr>
              <p:spPr>
                <a:xfrm>
                  <a:off x="7602315" y="282129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8" name="TextBox 127">
                  <a:extLst>
                    <a:ext uri="{FF2B5EF4-FFF2-40B4-BE49-F238E27FC236}">
                      <a16:creationId xmlns:a16="http://schemas.microsoft.com/office/drawing/2014/main" id="{5C914F5D-C036-58EF-1896-78B7BCA32607}"/>
                    </a:ext>
                  </a:extLst>
                </p:cNvPr>
                <p:cNvSpPr txBox="1"/>
                <p:nvPr/>
              </p:nvSpPr>
              <p:spPr>
                <a:xfrm>
                  <a:off x="7614953" y="28206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29" name="TextBox 128">
                  <a:extLst>
                    <a:ext uri="{FF2B5EF4-FFF2-40B4-BE49-F238E27FC236}">
                      <a16:creationId xmlns:a16="http://schemas.microsoft.com/office/drawing/2014/main" id="{C9D07845-76F1-E614-0664-E705F65BB1AA}"/>
                    </a:ext>
                  </a:extLst>
                </p:cNvPr>
                <p:cNvSpPr txBox="1"/>
                <p:nvPr/>
              </p:nvSpPr>
              <p:spPr>
                <a:xfrm>
                  <a:off x="7633047"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0" name="TextBox 129">
                  <a:extLst>
                    <a:ext uri="{FF2B5EF4-FFF2-40B4-BE49-F238E27FC236}">
                      <a16:creationId xmlns:a16="http://schemas.microsoft.com/office/drawing/2014/main" id="{794A3E15-08AE-D070-F036-D013A3A8795F}"/>
                    </a:ext>
                  </a:extLst>
                </p:cNvPr>
                <p:cNvSpPr txBox="1"/>
                <p:nvPr/>
              </p:nvSpPr>
              <p:spPr>
                <a:xfrm>
                  <a:off x="7649281"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1" name="TextBox 130">
                  <a:extLst>
                    <a:ext uri="{FF2B5EF4-FFF2-40B4-BE49-F238E27FC236}">
                      <a16:creationId xmlns:a16="http://schemas.microsoft.com/office/drawing/2014/main" id="{B86F571D-A462-3B66-84BD-B2E61E0875AB}"/>
                    </a:ext>
                  </a:extLst>
                </p:cNvPr>
                <p:cNvSpPr txBox="1"/>
                <p:nvPr/>
              </p:nvSpPr>
              <p:spPr>
                <a:xfrm>
                  <a:off x="7657886"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2" name="TextBox 131">
                  <a:extLst>
                    <a:ext uri="{FF2B5EF4-FFF2-40B4-BE49-F238E27FC236}">
                      <a16:creationId xmlns:a16="http://schemas.microsoft.com/office/drawing/2014/main" id="{8D46E207-D53B-C47E-EF49-722B50FFB857}"/>
                    </a:ext>
                  </a:extLst>
                </p:cNvPr>
                <p:cNvSpPr txBox="1"/>
                <p:nvPr/>
              </p:nvSpPr>
              <p:spPr>
                <a:xfrm>
                  <a:off x="7681218"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3" name="TextBox 132">
                  <a:extLst>
                    <a:ext uri="{FF2B5EF4-FFF2-40B4-BE49-F238E27FC236}">
                      <a16:creationId xmlns:a16="http://schemas.microsoft.com/office/drawing/2014/main" id="{2EE0487E-6957-B712-00E1-211BEB4E37F1}"/>
                    </a:ext>
                  </a:extLst>
                </p:cNvPr>
                <p:cNvSpPr txBox="1"/>
                <p:nvPr/>
              </p:nvSpPr>
              <p:spPr>
                <a:xfrm>
                  <a:off x="7704550"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4" name="TextBox 133">
                  <a:extLst>
                    <a:ext uri="{FF2B5EF4-FFF2-40B4-BE49-F238E27FC236}">
                      <a16:creationId xmlns:a16="http://schemas.microsoft.com/office/drawing/2014/main" id="{BDF0FE4C-6FD4-6CE8-E1E5-FF4025AD0741}"/>
                    </a:ext>
                  </a:extLst>
                </p:cNvPr>
                <p:cNvSpPr txBox="1"/>
                <p:nvPr/>
              </p:nvSpPr>
              <p:spPr>
                <a:xfrm>
                  <a:off x="7732406"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5" name="TextBox 134">
                  <a:extLst>
                    <a:ext uri="{FF2B5EF4-FFF2-40B4-BE49-F238E27FC236}">
                      <a16:creationId xmlns:a16="http://schemas.microsoft.com/office/drawing/2014/main" id="{20FA2A6E-4F75-2350-FF7B-366B94C53CAE}"/>
                    </a:ext>
                  </a:extLst>
                </p:cNvPr>
                <p:cNvSpPr txBox="1"/>
                <p:nvPr/>
              </p:nvSpPr>
              <p:spPr>
                <a:xfrm>
                  <a:off x="7758834"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6" name="TextBox 135">
                  <a:extLst>
                    <a:ext uri="{FF2B5EF4-FFF2-40B4-BE49-F238E27FC236}">
                      <a16:creationId xmlns:a16="http://schemas.microsoft.com/office/drawing/2014/main" id="{2DAC726B-A49E-172B-D063-E93B8B68EC56}"/>
                    </a:ext>
                  </a:extLst>
                </p:cNvPr>
                <p:cNvSpPr txBox="1"/>
                <p:nvPr/>
              </p:nvSpPr>
              <p:spPr>
                <a:xfrm>
                  <a:off x="7790771"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7" name="TextBox 136">
                  <a:extLst>
                    <a:ext uri="{FF2B5EF4-FFF2-40B4-BE49-F238E27FC236}">
                      <a16:creationId xmlns:a16="http://schemas.microsoft.com/office/drawing/2014/main" id="{9776B6A9-F6A2-B1D6-AB29-1ED354BBCDA6}"/>
                    </a:ext>
                  </a:extLst>
                </p:cNvPr>
                <p:cNvSpPr txBox="1"/>
                <p:nvPr/>
              </p:nvSpPr>
              <p:spPr>
                <a:xfrm>
                  <a:off x="7806444"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8" name="TextBox 137">
                  <a:extLst>
                    <a:ext uri="{FF2B5EF4-FFF2-40B4-BE49-F238E27FC236}">
                      <a16:creationId xmlns:a16="http://schemas.microsoft.com/office/drawing/2014/main" id="{97188ED4-8C70-FC46-D710-AD939A623A7F}"/>
                    </a:ext>
                  </a:extLst>
                </p:cNvPr>
                <p:cNvSpPr txBox="1"/>
                <p:nvPr/>
              </p:nvSpPr>
              <p:spPr>
                <a:xfrm>
                  <a:off x="7820569" y="284206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39" name="TextBox 138">
                  <a:extLst>
                    <a:ext uri="{FF2B5EF4-FFF2-40B4-BE49-F238E27FC236}">
                      <a16:creationId xmlns:a16="http://schemas.microsoft.com/office/drawing/2014/main" id="{0A40A87D-DD9B-A443-FF55-3A2B94B12182}"/>
                    </a:ext>
                  </a:extLst>
                </p:cNvPr>
                <p:cNvSpPr txBox="1"/>
                <p:nvPr/>
              </p:nvSpPr>
              <p:spPr>
                <a:xfrm>
                  <a:off x="7852168"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0" name="TextBox 139">
                  <a:extLst>
                    <a:ext uri="{FF2B5EF4-FFF2-40B4-BE49-F238E27FC236}">
                      <a16:creationId xmlns:a16="http://schemas.microsoft.com/office/drawing/2014/main" id="{A6E449CE-F6FC-D755-11D3-0BF6DEAF24BC}"/>
                    </a:ext>
                  </a:extLst>
                </p:cNvPr>
                <p:cNvSpPr txBox="1"/>
                <p:nvPr/>
              </p:nvSpPr>
              <p:spPr>
                <a:xfrm>
                  <a:off x="7867133"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1" name="TextBox 140">
                  <a:extLst>
                    <a:ext uri="{FF2B5EF4-FFF2-40B4-BE49-F238E27FC236}">
                      <a16:creationId xmlns:a16="http://schemas.microsoft.com/office/drawing/2014/main" id="{D88394CB-11B0-DC2C-F55F-1E1C73B98C0E}"/>
                    </a:ext>
                  </a:extLst>
                </p:cNvPr>
                <p:cNvSpPr txBox="1"/>
                <p:nvPr/>
              </p:nvSpPr>
              <p:spPr>
                <a:xfrm>
                  <a:off x="7912320"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2" name="TextBox 141">
                  <a:extLst>
                    <a:ext uri="{FF2B5EF4-FFF2-40B4-BE49-F238E27FC236}">
                      <a16:creationId xmlns:a16="http://schemas.microsoft.com/office/drawing/2014/main" id="{37654DAD-F460-C46C-644A-A1FE4376E889}"/>
                    </a:ext>
                  </a:extLst>
                </p:cNvPr>
                <p:cNvSpPr txBox="1"/>
                <p:nvPr/>
              </p:nvSpPr>
              <p:spPr>
                <a:xfrm>
                  <a:off x="7926700"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3" name="TextBox 142">
                  <a:extLst>
                    <a:ext uri="{FF2B5EF4-FFF2-40B4-BE49-F238E27FC236}">
                      <a16:creationId xmlns:a16="http://schemas.microsoft.com/office/drawing/2014/main" id="{3511CC4A-88DA-375B-14C7-EDDFDA87CF38}"/>
                    </a:ext>
                  </a:extLst>
                </p:cNvPr>
                <p:cNvSpPr txBox="1"/>
                <p:nvPr/>
              </p:nvSpPr>
              <p:spPr>
                <a:xfrm>
                  <a:off x="7962503"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4" name="TextBox 143">
                  <a:extLst>
                    <a:ext uri="{FF2B5EF4-FFF2-40B4-BE49-F238E27FC236}">
                      <a16:creationId xmlns:a16="http://schemas.microsoft.com/office/drawing/2014/main" id="{E4E39BF1-4C79-90D6-1CCD-1BEDDF3E89DD}"/>
                    </a:ext>
                  </a:extLst>
                </p:cNvPr>
                <p:cNvSpPr txBox="1"/>
                <p:nvPr/>
              </p:nvSpPr>
              <p:spPr>
                <a:xfrm>
                  <a:off x="7976396" y="285752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5" name="TextBox 144">
                  <a:extLst>
                    <a:ext uri="{FF2B5EF4-FFF2-40B4-BE49-F238E27FC236}">
                      <a16:creationId xmlns:a16="http://schemas.microsoft.com/office/drawing/2014/main" id="{A8A006B0-F911-D538-4F14-EDC83321DD41}"/>
                    </a:ext>
                  </a:extLst>
                </p:cNvPr>
                <p:cNvSpPr txBox="1"/>
                <p:nvPr/>
              </p:nvSpPr>
              <p:spPr>
                <a:xfrm>
                  <a:off x="8019235" y="286061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6" name="TextBox 145">
                  <a:extLst>
                    <a:ext uri="{FF2B5EF4-FFF2-40B4-BE49-F238E27FC236}">
                      <a16:creationId xmlns:a16="http://schemas.microsoft.com/office/drawing/2014/main" id="{521C3572-EEF4-137C-7342-40A516FF724D}"/>
                    </a:ext>
                  </a:extLst>
                </p:cNvPr>
                <p:cNvSpPr txBox="1"/>
                <p:nvPr/>
              </p:nvSpPr>
              <p:spPr>
                <a:xfrm>
                  <a:off x="8031723" y="286061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7" name="TextBox 146">
                  <a:extLst>
                    <a:ext uri="{FF2B5EF4-FFF2-40B4-BE49-F238E27FC236}">
                      <a16:creationId xmlns:a16="http://schemas.microsoft.com/office/drawing/2014/main" id="{183D040A-A731-A59B-1B61-FC5FA5CCC88A}"/>
                    </a:ext>
                  </a:extLst>
                </p:cNvPr>
                <p:cNvSpPr txBox="1"/>
                <p:nvPr/>
              </p:nvSpPr>
              <p:spPr>
                <a:xfrm>
                  <a:off x="8058798" y="288367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8" name="TextBox 147">
                  <a:extLst>
                    <a:ext uri="{FF2B5EF4-FFF2-40B4-BE49-F238E27FC236}">
                      <a16:creationId xmlns:a16="http://schemas.microsoft.com/office/drawing/2014/main" id="{F2EAB5F4-259A-4D76-0CA6-99C0FF9F840C}"/>
                    </a:ext>
                  </a:extLst>
                </p:cNvPr>
                <p:cNvSpPr txBox="1"/>
                <p:nvPr/>
              </p:nvSpPr>
              <p:spPr>
                <a:xfrm>
                  <a:off x="8092004" y="2884543"/>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49" name="TextBox 148">
                  <a:extLst>
                    <a:ext uri="{FF2B5EF4-FFF2-40B4-BE49-F238E27FC236}">
                      <a16:creationId xmlns:a16="http://schemas.microsoft.com/office/drawing/2014/main" id="{95AFE2E5-AD13-BCED-3B27-80A7ABE53D65}"/>
                    </a:ext>
                  </a:extLst>
                </p:cNvPr>
                <p:cNvSpPr txBox="1"/>
                <p:nvPr/>
              </p:nvSpPr>
              <p:spPr>
                <a:xfrm>
                  <a:off x="8105486" y="2884266"/>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0" name="TextBox 149">
                  <a:extLst>
                    <a:ext uri="{FF2B5EF4-FFF2-40B4-BE49-F238E27FC236}">
                      <a16:creationId xmlns:a16="http://schemas.microsoft.com/office/drawing/2014/main" id="{179DF822-795B-417F-97DA-69F810652941}"/>
                    </a:ext>
                  </a:extLst>
                </p:cNvPr>
                <p:cNvSpPr txBox="1"/>
                <p:nvPr/>
              </p:nvSpPr>
              <p:spPr>
                <a:xfrm>
                  <a:off x="8125211" y="2884543"/>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1" name="TextBox 150">
                  <a:extLst>
                    <a:ext uri="{FF2B5EF4-FFF2-40B4-BE49-F238E27FC236}">
                      <a16:creationId xmlns:a16="http://schemas.microsoft.com/office/drawing/2014/main" id="{4BA190A6-2E44-D28F-E7C3-E4910C1CA3D2}"/>
                    </a:ext>
                  </a:extLst>
                </p:cNvPr>
                <p:cNvSpPr txBox="1"/>
                <p:nvPr/>
              </p:nvSpPr>
              <p:spPr>
                <a:xfrm>
                  <a:off x="8142417" y="2883670"/>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2" name="TextBox 151">
                  <a:extLst>
                    <a:ext uri="{FF2B5EF4-FFF2-40B4-BE49-F238E27FC236}">
                      <a16:creationId xmlns:a16="http://schemas.microsoft.com/office/drawing/2014/main" id="{DD7CC664-971B-C148-62F0-8116E0A8BCFF}"/>
                    </a:ext>
                  </a:extLst>
                </p:cNvPr>
                <p:cNvSpPr txBox="1"/>
                <p:nvPr/>
              </p:nvSpPr>
              <p:spPr>
                <a:xfrm>
                  <a:off x="8169073" y="291141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3" name="TextBox 152">
                  <a:extLst>
                    <a:ext uri="{FF2B5EF4-FFF2-40B4-BE49-F238E27FC236}">
                      <a16:creationId xmlns:a16="http://schemas.microsoft.com/office/drawing/2014/main" id="{FE5A0D9B-5F4C-B3B4-64A5-CCC5951B8921}"/>
                    </a:ext>
                  </a:extLst>
                </p:cNvPr>
                <p:cNvSpPr txBox="1"/>
                <p:nvPr/>
              </p:nvSpPr>
              <p:spPr>
                <a:xfrm>
                  <a:off x="8209180" y="291141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4" name="TextBox 153">
                  <a:extLst>
                    <a:ext uri="{FF2B5EF4-FFF2-40B4-BE49-F238E27FC236}">
                      <a16:creationId xmlns:a16="http://schemas.microsoft.com/office/drawing/2014/main" id="{896DF238-2FA7-4A92-6559-BD30E5EEE540}"/>
                    </a:ext>
                  </a:extLst>
                </p:cNvPr>
                <p:cNvSpPr txBox="1"/>
                <p:nvPr/>
              </p:nvSpPr>
              <p:spPr>
                <a:xfrm>
                  <a:off x="8222783" y="291141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5" name="TextBox 154">
                  <a:extLst>
                    <a:ext uri="{FF2B5EF4-FFF2-40B4-BE49-F238E27FC236}">
                      <a16:creationId xmlns:a16="http://schemas.microsoft.com/office/drawing/2014/main" id="{28D14389-44D2-333C-D5C1-5697EC4F6E83}"/>
                    </a:ext>
                  </a:extLst>
                </p:cNvPr>
                <p:cNvSpPr txBox="1"/>
                <p:nvPr/>
              </p:nvSpPr>
              <p:spPr>
                <a:xfrm>
                  <a:off x="8231739" y="291141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6" name="TextBox 155">
                  <a:extLst>
                    <a:ext uri="{FF2B5EF4-FFF2-40B4-BE49-F238E27FC236}">
                      <a16:creationId xmlns:a16="http://schemas.microsoft.com/office/drawing/2014/main" id="{00FD3672-C625-367A-E436-98E3AE81F694}"/>
                    </a:ext>
                  </a:extLst>
                </p:cNvPr>
                <p:cNvSpPr txBox="1"/>
                <p:nvPr/>
              </p:nvSpPr>
              <p:spPr>
                <a:xfrm>
                  <a:off x="8258596" y="2911417"/>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7" name="TextBox 156">
                  <a:extLst>
                    <a:ext uri="{FF2B5EF4-FFF2-40B4-BE49-F238E27FC236}">
                      <a16:creationId xmlns:a16="http://schemas.microsoft.com/office/drawing/2014/main" id="{0D85A4BD-F988-42EB-51C3-90D476DCAADF}"/>
                    </a:ext>
                  </a:extLst>
                </p:cNvPr>
                <p:cNvSpPr txBox="1"/>
                <p:nvPr/>
              </p:nvSpPr>
              <p:spPr>
                <a:xfrm>
                  <a:off x="8296888" y="2972341"/>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8" name="TextBox 157">
                  <a:extLst>
                    <a:ext uri="{FF2B5EF4-FFF2-40B4-BE49-F238E27FC236}">
                      <a16:creationId xmlns:a16="http://schemas.microsoft.com/office/drawing/2014/main" id="{D11DFF20-A25D-222D-A4EA-22C96529D889}"/>
                    </a:ext>
                  </a:extLst>
                </p:cNvPr>
                <p:cNvSpPr txBox="1"/>
                <p:nvPr/>
              </p:nvSpPr>
              <p:spPr>
                <a:xfrm>
                  <a:off x="8330611"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59" name="TextBox 158">
                  <a:extLst>
                    <a:ext uri="{FF2B5EF4-FFF2-40B4-BE49-F238E27FC236}">
                      <a16:creationId xmlns:a16="http://schemas.microsoft.com/office/drawing/2014/main" id="{057B4923-80A3-A160-49B3-8843BEB9A554}"/>
                    </a:ext>
                  </a:extLst>
                </p:cNvPr>
                <p:cNvSpPr txBox="1"/>
                <p:nvPr/>
              </p:nvSpPr>
              <p:spPr>
                <a:xfrm>
                  <a:off x="8343154"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0" name="TextBox 159">
                  <a:extLst>
                    <a:ext uri="{FF2B5EF4-FFF2-40B4-BE49-F238E27FC236}">
                      <a16:creationId xmlns:a16="http://schemas.microsoft.com/office/drawing/2014/main" id="{998569B1-CBD2-C1EC-97AE-99C8B85C7573}"/>
                    </a:ext>
                  </a:extLst>
                </p:cNvPr>
                <p:cNvSpPr txBox="1"/>
                <p:nvPr/>
              </p:nvSpPr>
              <p:spPr>
                <a:xfrm>
                  <a:off x="8356976"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1" name="TextBox 160">
                  <a:extLst>
                    <a:ext uri="{FF2B5EF4-FFF2-40B4-BE49-F238E27FC236}">
                      <a16:creationId xmlns:a16="http://schemas.microsoft.com/office/drawing/2014/main" id="{5B69B98A-1E6E-4CBE-1889-B0DBDE282448}"/>
                    </a:ext>
                  </a:extLst>
                </p:cNvPr>
                <p:cNvSpPr txBox="1"/>
                <p:nvPr/>
              </p:nvSpPr>
              <p:spPr>
                <a:xfrm>
                  <a:off x="8370921" y="2970912"/>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2" name="TextBox 161">
                  <a:extLst>
                    <a:ext uri="{FF2B5EF4-FFF2-40B4-BE49-F238E27FC236}">
                      <a16:creationId xmlns:a16="http://schemas.microsoft.com/office/drawing/2014/main" id="{2184D5C1-24A9-A360-ACB9-75FC2251E8C0}"/>
                    </a:ext>
                  </a:extLst>
                </p:cNvPr>
                <p:cNvSpPr txBox="1"/>
                <p:nvPr/>
              </p:nvSpPr>
              <p:spPr>
                <a:xfrm>
                  <a:off x="8388849" y="2972338"/>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3" name="TextBox 162">
                  <a:extLst>
                    <a:ext uri="{FF2B5EF4-FFF2-40B4-BE49-F238E27FC236}">
                      <a16:creationId xmlns:a16="http://schemas.microsoft.com/office/drawing/2014/main" id="{83AED81E-8F84-6EDD-60C5-DBB1F84DFB63}"/>
                    </a:ext>
                  </a:extLst>
                </p:cNvPr>
                <p:cNvSpPr txBox="1"/>
                <p:nvPr/>
              </p:nvSpPr>
              <p:spPr>
                <a:xfrm>
                  <a:off x="8396867" y="2972338"/>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4" name="TextBox 163">
                  <a:extLst>
                    <a:ext uri="{FF2B5EF4-FFF2-40B4-BE49-F238E27FC236}">
                      <a16:creationId xmlns:a16="http://schemas.microsoft.com/office/drawing/2014/main" id="{32C4C23D-1CD4-1A8E-8FD9-2477C045F2E8}"/>
                    </a:ext>
                  </a:extLst>
                </p:cNvPr>
                <p:cNvSpPr txBox="1"/>
                <p:nvPr/>
              </p:nvSpPr>
              <p:spPr>
                <a:xfrm>
                  <a:off x="8476715" y="2972338"/>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5" name="TextBox 164">
                  <a:extLst>
                    <a:ext uri="{FF2B5EF4-FFF2-40B4-BE49-F238E27FC236}">
                      <a16:creationId xmlns:a16="http://schemas.microsoft.com/office/drawing/2014/main" id="{B91709A0-557E-4A18-7A2E-BB84D693F517}"/>
                    </a:ext>
                  </a:extLst>
                </p:cNvPr>
                <p:cNvSpPr txBox="1"/>
                <p:nvPr/>
              </p:nvSpPr>
              <p:spPr>
                <a:xfrm>
                  <a:off x="8492413"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6" name="TextBox 165">
                  <a:extLst>
                    <a:ext uri="{FF2B5EF4-FFF2-40B4-BE49-F238E27FC236}">
                      <a16:creationId xmlns:a16="http://schemas.microsoft.com/office/drawing/2014/main" id="{CA83E59A-5AC6-E5F0-213C-78FBC9F7DBCB}"/>
                    </a:ext>
                  </a:extLst>
                </p:cNvPr>
                <p:cNvSpPr txBox="1"/>
                <p:nvPr/>
              </p:nvSpPr>
              <p:spPr>
                <a:xfrm>
                  <a:off x="8509472"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sp>
              <p:nvSpPr>
                <p:cNvPr id="167" name="TextBox 166">
                  <a:extLst>
                    <a:ext uri="{FF2B5EF4-FFF2-40B4-BE49-F238E27FC236}">
                      <a16:creationId xmlns:a16="http://schemas.microsoft.com/office/drawing/2014/main" id="{C0CDEDCA-2F45-52A1-8FE1-65D54B11790A}"/>
                    </a:ext>
                  </a:extLst>
                </p:cNvPr>
                <p:cNvSpPr txBox="1"/>
                <p:nvPr/>
              </p:nvSpPr>
              <p:spPr>
                <a:xfrm>
                  <a:off x="8534551" y="2972339"/>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093359"/>
                      </a:solidFill>
                      <a:effectLst/>
                      <a:uLnTx/>
                      <a:uFillTx/>
                      <a:latin typeface="Arial" panose="020B0604020202020204"/>
                      <a:ea typeface="+mn-ea"/>
                      <a:cs typeface="+mn-cs"/>
                    </a:rPr>
                    <a:t>+</a:t>
                  </a:r>
                </a:p>
              </p:txBody>
            </p:sp>
          </p:grpSp>
          <p:sp>
            <p:nvSpPr>
              <p:cNvPr id="19" name="TextBox 18">
                <a:extLst>
                  <a:ext uri="{FF2B5EF4-FFF2-40B4-BE49-F238E27FC236}">
                    <a16:creationId xmlns:a16="http://schemas.microsoft.com/office/drawing/2014/main" id="{A4C3E5B6-3975-EA0E-3939-5955B02AA493}"/>
                  </a:ext>
                </a:extLst>
              </p:cNvPr>
              <p:cNvSpPr txBox="1"/>
              <p:nvPr/>
            </p:nvSpPr>
            <p:spPr>
              <a:xfrm>
                <a:off x="4192113" y="2124833"/>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0" name="Freeform 19">
                <a:extLst>
                  <a:ext uri="{FF2B5EF4-FFF2-40B4-BE49-F238E27FC236}">
                    <a16:creationId xmlns:a16="http://schemas.microsoft.com/office/drawing/2014/main" id="{290B76E7-D2F1-565A-3FA9-2F979F793A7B}"/>
                  </a:ext>
                </a:extLst>
              </p:cNvPr>
              <p:cNvSpPr/>
              <p:nvPr/>
            </p:nvSpPr>
            <p:spPr>
              <a:xfrm>
                <a:off x="4337288" y="2400911"/>
                <a:ext cx="4523101" cy="1046426"/>
              </a:xfrm>
              <a:custGeom>
                <a:avLst/>
                <a:gdLst>
                  <a:gd name="connsiteX0" fmla="*/ 4523101 w 4523101"/>
                  <a:gd name="connsiteY0" fmla="*/ 1046426 h 1046426"/>
                  <a:gd name="connsiteX1" fmla="*/ 3906982 w 4523101"/>
                  <a:gd name="connsiteY1" fmla="*/ 1046426 h 1046426"/>
                  <a:gd name="connsiteX2" fmla="*/ 3906982 w 4523101"/>
                  <a:gd name="connsiteY2" fmla="*/ 1046426 h 1046426"/>
                  <a:gd name="connsiteX3" fmla="*/ 3906982 w 4523101"/>
                  <a:gd name="connsiteY3" fmla="*/ 1007307 h 1046426"/>
                  <a:gd name="connsiteX4" fmla="*/ 3403328 w 4523101"/>
                  <a:gd name="connsiteY4" fmla="*/ 1007307 h 1046426"/>
                  <a:gd name="connsiteX5" fmla="*/ 3403328 w 4523101"/>
                  <a:gd name="connsiteY5" fmla="*/ 977968 h 1046426"/>
                  <a:gd name="connsiteX6" fmla="*/ 3197955 w 4523101"/>
                  <a:gd name="connsiteY6" fmla="*/ 977968 h 1046426"/>
                  <a:gd name="connsiteX7" fmla="*/ 3197955 w 4523101"/>
                  <a:gd name="connsiteY7" fmla="*/ 977968 h 1046426"/>
                  <a:gd name="connsiteX8" fmla="*/ 3197955 w 4523101"/>
                  <a:gd name="connsiteY8" fmla="*/ 958409 h 1046426"/>
                  <a:gd name="connsiteX9" fmla="*/ 3197955 w 4523101"/>
                  <a:gd name="connsiteY9" fmla="*/ 958409 h 1046426"/>
                  <a:gd name="connsiteX10" fmla="*/ 3158836 w 4523101"/>
                  <a:gd name="connsiteY10" fmla="*/ 958409 h 1046426"/>
                  <a:gd name="connsiteX11" fmla="*/ 3153946 w 4523101"/>
                  <a:gd name="connsiteY11" fmla="*/ 958409 h 1046426"/>
                  <a:gd name="connsiteX12" fmla="*/ 3114828 w 4523101"/>
                  <a:gd name="connsiteY12" fmla="*/ 943739 h 1046426"/>
                  <a:gd name="connsiteX13" fmla="*/ 3100158 w 4523101"/>
                  <a:gd name="connsiteY13" fmla="*/ 933960 h 1046426"/>
                  <a:gd name="connsiteX14" fmla="*/ 3085488 w 4523101"/>
                  <a:gd name="connsiteY14" fmla="*/ 938849 h 1046426"/>
                  <a:gd name="connsiteX15" fmla="*/ 3080599 w 4523101"/>
                  <a:gd name="connsiteY15" fmla="*/ 924180 h 1046426"/>
                  <a:gd name="connsiteX16" fmla="*/ 2982802 w 4523101"/>
                  <a:gd name="connsiteY16" fmla="*/ 924180 h 1046426"/>
                  <a:gd name="connsiteX17" fmla="*/ 2982802 w 4523101"/>
                  <a:gd name="connsiteY17" fmla="*/ 924180 h 1046426"/>
                  <a:gd name="connsiteX18" fmla="*/ 2982802 w 4523101"/>
                  <a:gd name="connsiteY18" fmla="*/ 914400 h 1046426"/>
                  <a:gd name="connsiteX19" fmla="*/ 2919234 w 4523101"/>
                  <a:gd name="connsiteY19" fmla="*/ 914400 h 1046426"/>
                  <a:gd name="connsiteX20" fmla="*/ 2909454 w 4523101"/>
                  <a:gd name="connsiteY20" fmla="*/ 899731 h 1046426"/>
                  <a:gd name="connsiteX21" fmla="*/ 2880115 w 4523101"/>
                  <a:gd name="connsiteY21" fmla="*/ 870392 h 1046426"/>
                  <a:gd name="connsiteX22" fmla="*/ 2806768 w 4523101"/>
                  <a:gd name="connsiteY22" fmla="*/ 870392 h 1046426"/>
                  <a:gd name="connsiteX23" fmla="*/ 2806768 w 4523101"/>
                  <a:gd name="connsiteY23" fmla="*/ 860612 h 1046426"/>
                  <a:gd name="connsiteX24" fmla="*/ 2733420 w 4523101"/>
                  <a:gd name="connsiteY24" fmla="*/ 860612 h 1046426"/>
                  <a:gd name="connsiteX25" fmla="*/ 2733420 w 4523101"/>
                  <a:gd name="connsiteY25" fmla="*/ 855722 h 1046426"/>
                  <a:gd name="connsiteX26" fmla="*/ 2694301 w 4523101"/>
                  <a:gd name="connsiteY26" fmla="*/ 855722 h 1046426"/>
                  <a:gd name="connsiteX27" fmla="*/ 2694301 w 4523101"/>
                  <a:gd name="connsiteY27" fmla="*/ 845942 h 1046426"/>
                  <a:gd name="connsiteX28" fmla="*/ 2655183 w 4523101"/>
                  <a:gd name="connsiteY28" fmla="*/ 845942 h 1046426"/>
                  <a:gd name="connsiteX29" fmla="*/ 2655183 w 4523101"/>
                  <a:gd name="connsiteY29" fmla="*/ 845942 h 1046426"/>
                  <a:gd name="connsiteX30" fmla="*/ 2640514 w 4523101"/>
                  <a:gd name="connsiteY30" fmla="*/ 831273 h 1046426"/>
                  <a:gd name="connsiteX31" fmla="*/ 2557386 w 4523101"/>
                  <a:gd name="connsiteY31" fmla="*/ 831273 h 1046426"/>
                  <a:gd name="connsiteX32" fmla="*/ 2537826 w 4523101"/>
                  <a:gd name="connsiteY32" fmla="*/ 816603 h 1046426"/>
                  <a:gd name="connsiteX33" fmla="*/ 2430250 w 4523101"/>
                  <a:gd name="connsiteY33" fmla="*/ 816603 h 1046426"/>
                  <a:gd name="connsiteX34" fmla="*/ 2430250 w 4523101"/>
                  <a:gd name="connsiteY34" fmla="*/ 806824 h 1046426"/>
                  <a:gd name="connsiteX35" fmla="*/ 2405801 w 4523101"/>
                  <a:gd name="connsiteY35" fmla="*/ 806824 h 1046426"/>
                  <a:gd name="connsiteX36" fmla="*/ 2405801 w 4523101"/>
                  <a:gd name="connsiteY36" fmla="*/ 787264 h 1046426"/>
                  <a:gd name="connsiteX37" fmla="*/ 2405801 w 4523101"/>
                  <a:gd name="connsiteY37" fmla="*/ 787264 h 1046426"/>
                  <a:gd name="connsiteX38" fmla="*/ 2371572 w 4523101"/>
                  <a:gd name="connsiteY38" fmla="*/ 787264 h 1046426"/>
                  <a:gd name="connsiteX39" fmla="*/ 2347123 w 4523101"/>
                  <a:gd name="connsiteY39" fmla="*/ 787264 h 1046426"/>
                  <a:gd name="connsiteX40" fmla="*/ 2352013 w 4523101"/>
                  <a:gd name="connsiteY40" fmla="*/ 782374 h 1046426"/>
                  <a:gd name="connsiteX41" fmla="*/ 2352013 w 4523101"/>
                  <a:gd name="connsiteY41" fmla="*/ 782374 h 1046426"/>
                  <a:gd name="connsiteX42" fmla="*/ 2317784 w 4523101"/>
                  <a:gd name="connsiteY42" fmla="*/ 782374 h 1046426"/>
                  <a:gd name="connsiteX43" fmla="*/ 2312894 w 4523101"/>
                  <a:gd name="connsiteY43" fmla="*/ 762815 h 1046426"/>
                  <a:gd name="connsiteX44" fmla="*/ 2317784 w 4523101"/>
                  <a:gd name="connsiteY44" fmla="*/ 748146 h 1046426"/>
                  <a:gd name="connsiteX45" fmla="*/ 2249326 w 4523101"/>
                  <a:gd name="connsiteY45" fmla="*/ 748146 h 1046426"/>
                  <a:gd name="connsiteX46" fmla="*/ 2239546 w 4523101"/>
                  <a:gd name="connsiteY46" fmla="*/ 738366 h 1046426"/>
                  <a:gd name="connsiteX47" fmla="*/ 2166199 w 4523101"/>
                  <a:gd name="connsiteY47" fmla="*/ 738366 h 1046426"/>
                  <a:gd name="connsiteX48" fmla="*/ 2141749 w 4523101"/>
                  <a:gd name="connsiteY48" fmla="*/ 718807 h 1046426"/>
                  <a:gd name="connsiteX49" fmla="*/ 2029283 w 4523101"/>
                  <a:gd name="connsiteY49" fmla="*/ 718807 h 1046426"/>
                  <a:gd name="connsiteX50" fmla="*/ 2029283 w 4523101"/>
                  <a:gd name="connsiteY50" fmla="*/ 709027 h 1046426"/>
                  <a:gd name="connsiteX51" fmla="*/ 2014614 w 4523101"/>
                  <a:gd name="connsiteY51" fmla="*/ 709027 h 1046426"/>
                  <a:gd name="connsiteX52" fmla="*/ 2014614 w 4523101"/>
                  <a:gd name="connsiteY52" fmla="*/ 694357 h 1046426"/>
                  <a:gd name="connsiteX53" fmla="*/ 1951046 w 4523101"/>
                  <a:gd name="connsiteY53" fmla="*/ 694357 h 1046426"/>
                  <a:gd name="connsiteX54" fmla="*/ 1926596 w 4523101"/>
                  <a:gd name="connsiteY54" fmla="*/ 694357 h 1046426"/>
                  <a:gd name="connsiteX55" fmla="*/ 1926596 w 4523101"/>
                  <a:gd name="connsiteY55" fmla="*/ 679688 h 1046426"/>
                  <a:gd name="connsiteX56" fmla="*/ 1809240 w 4523101"/>
                  <a:gd name="connsiteY56" fmla="*/ 679688 h 1046426"/>
                  <a:gd name="connsiteX57" fmla="*/ 1809240 w 4523101"/>
                  <a:gd name="connsiteY57" fmla="*/ 679688 h 1046426"/>
                  <a:gd name="connsiteX58" fmla="*/ 1784791 w 4523101"/>
                  <a:gd name="connsiteY58" fmla="*/ 679688 h 1046426"/>
                  <a:gd name="connsiteX59" fmla="*/ 1750562 w 4523101"/>
                  <a:gd name="connsiteY59" fmla="*/ 650349 h 1046426"/>
                  <a:gd name="connsiteX60" fmla="*/ 1735893 w 4523101"/>
                  <a:gd name="connsiteY60" fmla="*/ 655239 h 1046426"/>
                  <a:gd name="connsiteX61" fmla="*/ 1721223 w 4523101"/>
                  <a:gd name="connsiteY61" fmla="*/ 645459 h 1046426"/>
                  <a:gd name="connsiteX62" fmla="*/ 1716333 w 4523101"/>
                  <a:gd name="connsiteY62" fmla="*/ 630790 h 1046426"/>
                  <a:gd name="connsiteX63" fmla="*/ 1701664 w 4523101"/>
                  <a:gd name="connsiteY63" fmla="*/ 625900 h 1046426"/>
                  <a:gd name="connsiteX64" fmla="*/ 1686994 w 4523101"/>
                  <a:gd name="connsiteY64" fmla="*/ 616120 h 1046426"/>
                  <a:gd name="connsiteX65" fmla="*/ 1657655 w 4523101"/>
                  <a:gd name="connsiteY65" fmla="*/ 606340 h 1046426"/>
                  <a:gd name="connsiteX66" fmla="*/ 1642986 w 4523101"/>
                  <a:gd name="connsiteY66" fmla="*/ 611230 h 1046426"/>
                  <a:gd name="connsiteX67" fmla="*/ 1613647 w 4523101"/>
                  <a:gd name="connsiteY67" fmla="*/ 601450 h 1046426"/>
                  <a:gd name="connsiteX68" fmla="*/ 1608757 w 4523101"/>
                  <a:gd name="connsiteY68" fmla="*/ 586781 h 1046426"/>
                  <a:gd name="connsiteX69" fmla="*/ 1545189 w 4523101"/>
                  <a:gd name="connsiteY69" fmla="*/ 586781 h 1046426"/>
                  <a:gd name="connsiteX70" fmla="*/ 1545189 w 4523101"/>
                  <a:gd name="connsiteY70" fmla="*/ 572111 h 1046426"/>
                  <a:gd name="connsiteX71" fmla="*/ 1525630 w 4523101"/>
                  <a:gd name="connsiteY71" fmla="*/ 572111 h 1046426"/>
                  <a:gd name="connsiteX72" fmla="*/ 1525630 w 4523101"/>
                  <a:gd name="connsiteY72" fmla="*/ 567222 h 1046426"/>
                  <a:gd name="connsiteX73" fmla="*/ 1471841 w 4523101"/>
                  <a:gd name="connsiteY73" fmla="*/ 567222 h 1046426"/>
                  <a:gd name="connsiteX74" fmla="*/ 1457172 w 4523101"/>
                  <a:gd name="connsiteY74" fmla="*/ 567222 h 1046426"/>
                  <a:gd name="connsiteX75" fmla="*/ 1418053 w 4523101"/>
                  <a:gd name="connsiteY75" fmla="*/ 532993 h 1046426"/>
                  <a:gd name="connsiteX76" fmla="*/ 1364265 w 4523101"/>
                  <a:gd name="connsiteY76" fmla="*/ 532993 h 1046426"/>
                  <a:gd name="connsiteX77" fmla="*/ 1364265 w 4523101"/>
                  <a:gd name="connsiteY77" fmla="*/ 528103 h 1046426"/>
                  <a:gd name="connsiteX78" fmla="*/ 1310477 w 4523101"/>
                  <a:gd name="connsiteY78" fmla="*/ 508544 h 1046426"/>
                  <a:gd name="connsiteX79" fmla="*/ 1290917 w 4523101"/>
                  <a:gd name="connsiteY79" fmla="*/ 503654 h 1046426"/>
                  <a:gd name="connsiteX80" fmla="*/ 1242019 w 4523101"/>
                  <a:gd name="connsiteY80" fmla="*/ 498764 h 1046426"/>
                  <a:gd name="connsiteX81" fmla="*/ 1227349 w 4523101"/>
                  <a:gd name="connsiteY81" fmla="*/ 488984 h 1046426"/>
                  <a:gd name="connsiteX82" fmla="*/ 1202900 w 4523101"/>
                  <a:gd name="connsiteY82" fmla="*/ 484094 h 1046426"/>
                  <a:gd name="connsiteX83" fmla="*/ 1173561 w 4523101"/>
                  <a:gd name="connsiteY83" fmla="*/ 474315 h 1046426"/>
                  <a:gd name="connsiteX84" fmla="*/ 1158892 w 4523101"/>
                  <a:gd name="connsiteY84" fmla="*/ 469425 h 1046426"/>
                  <a:gd name="connsiteX85" fmla="*/ 1144222 w 4523101"/>
                  <a:gd name="connsiteY85" fmla="*/ 459645 h 1046426"/>
                  <a:gd name="connsiteX86" fmla="*/ 1114883 w 4523101"/>
                  <a:gd name="connsiteY86" fmla="*/ 449865 h 1046426"/>
                  <a:gd name="connsiteX87" fmla="*/ 1100214 w 4523101"/>
                  <a:gd name="connsiteY87" fmla="*/ 430306 h 1046426"/>
                  <a:gd name="connsiteX88" fmla="*/ 1026866 w 4523101"/>
                  <a:gd name="connsiteY88" fmla="*/ 430306 h 1046426"/>
                  <a:gd name="connsiteX89" fmla="*/ 992637 w 4523101"/>
                  <a:gd name="connsiteY89" fmla="*/ 405857 h 1046426"/>
                  <a:gd name="connsiteX90" fmla="*/ 963298 w 4523101"/>
                  <a:gd name="connsiteY90" fmla="*/ 396077 h 1046426"/>
                  <a:gd name="connsiteX91" fmla="*/ 938849 w 4523101"/>
                  <a:gd name="connsiteY91" fmla="*/ 376518 h 1046426"/>
                  <a:gd name="connsiteX92" fmla="*/ 924179 w 4523101"/>
                  <a:gd name="connsiteY92" fmla="*/ 381408 h 1046426"/>
                  <a:gd name="connsiteX93" fmla="*/ 909510 w 4523101"/>
                  <a:gd name="connsiteY93" fmla="*/ 371628 h 1046426"/>
                  <a:gd name="connsiteX94" fmla="*/ 870391 w 4523101"/>
                  <a:gd name="connsiteY94" fmla="*/ 366738 h 1046426"/>
                  <a:gd name="connsiteX95" fmla="*/ 855722 w 4523101"/>
                  <a:gd name="connsiteY95" fmla="*/ 361848 h 1046426"/>
                  <a:gd name="connsiteX96" fmla="*/ 841052 w 4523101"/>
                  <a:gd name="connsiteY96" fmla="*/ 342289 h 1046426"/>
                  <a:gd name="connsiteX97" fmla="*/ 782374 w 4523101"/>
                  <a:gd name="connsiteY97" fmla="*/ 342289 h 1046426"/>
                  <a:gd name="connsiteX98" fmla="*/ 748145 w 4523101"/>
                  <a:gd name="connsiteY98" fmla="*/ 317840 h 1046426"/>
                  <a:gd name="connsiteX99" fmla="*/ 723696 w 4523101"/>
                  <a:gd name="connsiteY99" fmla="*/ 293391 h 1046426"/>
                  <a:gd name="connsiteX100" fmla="*/ 713916 w 4523101"/>
                  <a:gd name="connsiteY100" fmla="*/ 278721 h 1046426"/>
                  <a:gd name="connsiteX101" fmla="*/ 699247 w 4523101"/>
                  <a:gd name="connsiteY101" fmla="*/ 264052 h 1046426"/>
                  <a:gd name="connsiteX102" fmla="*/ 616119 w 4523101"/>
                  <a:gd name="connsiteY102" fmla="*/ 264052 h 1046426"/>
                  <a:gd name="connsiteX103" fmla="*/ 577001 w 4523101"/>
                  <a:gd name="connsiteY103" fmla="*/ 244492 h 1046426"/>
                  <a:gd name="connsiteX104" fmla="*/ 552552 w 4523101"/>
                  <a:gd name="connsiteY104" fmla="*/ 234713 h 1046426"/>
                  <a:gd name="connsiteX105" fmla="*/ 518323 w 4523101"/>
                  <a:gd name="connsiteY105" fmla="*/ 210263 h 1046426"/>
                  <a:gd name="connsiteX106" fmla="*/ 498763 w 4523101"/>
                  <a:gd name="connsiteY106" fmla="*/ 215153 h 1046426"/>
                  <a:gd name="connsiteX107" fmla="*/ 488984 w 4523101"/>
                  <a:gd name="connsiteY107" fmla="*/ 210263 h 1046426"/>
                  <a:gd name="connsiteX108" fmla="*/ 488984 w 4523101"/>
                  <a:gd name="connsiteY108" fmla="*/ 210263 h 1046426"/>
                  <a:gd name="connsiteX109" fmla="*/ 469424 w 4523101"/>
                  <a:gd name="connsiteY109" fmla="*/ 210263 h 1046426"/>
                  <a:gd name="connsiteX110" fmla="*/ 420526 w 4523101"/>
                  <a:gd name="connsiteY110" fmla="*/ 146695 h 1046426"/>
                  <a:gd name="connsiteX111" fmla="*/ 386297 w 4523101"/>
                  <a:gd name="connsiteY111" fmla="*/ 122246 h 1046426"/>
                  <a:gd name="connsiteX112" fmla="*/ 356958 w 4523101"/>
                  <a:gd name="connsiteY112" fmla="*/ 107577 h 1046426"/>
                  <a:gd name="connsiteX113" fmla="*/ 278721 w 4523101"/>
                  <a:gd name="connsiteY113" fmla="*/ 107577 h 1046426"/>
                  <a:gd name="connsiteX114" fmla="*/ 278721 w 4523101"/>
                  <a:gd name="connsiteY114" fmla="*/ 83128 h 1046426"/>
                  <a:gd name="connsiteX115" fmla="*/ 180924 w 4523101"/>
                  <a:gd name="connsiteY115" fmla="*/ 83128 h 1046426"/>
                  <a:gd name="connsiteX116" fmla="*/ 180924 w 4523101"/>
                  <a:gd name="connsiteY116" fmla="*/ 83128 h 1046426"/>
                  <a:gd name="connsiteX117" fmla="*/ 146695 w 4523101"/>
                  <a:gd name="connsiteY117" fmla="*/ 83128 h 1046426"/>
                  <a:gd name="connsiteX118" fmla="*/ 146695 w 4523101"/>
                  <a:gd name="connsiteY118" fmla="*/ 63568 h 1046426"/>
                  <a:gd name="connsiteX119" fmla="*/ 112466 w 4523101"/>
                  <a:gd name="connsiteY119" fmla="*/ 14670 h 1046426"/>
                  <a:gd name="connsiteX120" fmla="*/ 102686 w 4523101"/>
                  <a:gd name="connsiteY120" fmla="*/ 0 h 1046426"/>
                  <a:gd name="connsiteX121" fmla="*/ 0 w 4523101"/>
                  <a:gd name="connsiteY121" fmla="*/ 0 h 10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523101" h="1046426">
                    <a:moveTo>
                      <a:pt x="4523101" y="1046426"/>
                    </a:moveTo>
                    <a:lnTo>
                      <a:pt x="3906982" y="1046426"/>
                    </a:lnTo>
                    <a:lnTo>
                      <a:pt x="3906982" y="1046426"/>
                    </a:lnTo>
                    <a:lnTo>
                      <a:pt x="3906982" y="1007307"/>
                    </a:lnTo>
                    <a:lnTo>
                      <a:pt x="3403328" y="1007307"/>
                    </a:lnTo>
                    <a:lnTo>
                      <a:pt x="3403328" y="977968"/>
                    </a:lnTo>
                    <a:lnTo>
                      <a:pt x="3197955" y="977968"/>
                    </a:lnTo>
                    <a:lnTo>
                      <a:pt x="3197955" y="977968"/>
                    </a:lnTo>
                    <a:lnTo>
                      <a:pt x="3197955" y="958409"/>
                    </a:lnTo>
                    <a:lnTo>
                      <a:pt x="3197955" y="958409"/>
                    </a:lnTo>
                    <a:lnTo>
                      <a:pt x="3158836" y="958409"/>
                    </a:lnTo>
                    <a:lnTo>
                      <a:pt x="3153946" y="958409"/>
                    </a:lnTo>
                    <a:cubicBezTo>
                      <a:pt x="3140907" y="953519"/>
                      <a:pt x="3127506" y="949502"/>
                      <a:pt x="3114828" y="943739"/>
                    </a:cubicBezTo>
                    <a:cubicBezTo>
                      <a:pt x="3109478" y="941307"/>
                      <a:pt x="3105955" y="934926"/>
                      <a:pt x="3100158" y="933960"/>
                    </a:cubicBezTo>
                    <a:cubicBezTo>
                      <a:pt x="3095074" y="933113"/>
                      <a:pt x="3090378" y="937219"/>
                      <a:pt x="3085488" y="938849"/>
                    </a:cubicBezTo>
                    <a:lnTo>
                      <a:pt x="3080599" y="924180"/>
                    </a:lnTo>
                    <a:lnTo>
                      <a:pt x="2982802" y="924180"/>
                    </a:lnTo>
                    <a:lnTo>
                      <a:pt x="2982802" y="924180"/>
                    </a:lnTo>
                    <a:lnTo>
                      <a:pt x="2982802" y="914400"/>
                    </a:lnTo>
                    <a:lnTo>
                      <a:pt x="2919234" y="914400"/>
                    </a:lnTo>
                    <a:lnTo>
                      <a:pt x="2909454" y="899731"/>
                    </a:lnTo>
                    <a:lnTo>
                      <a:pt x="2880115" y="870392"/>
                    </a:lnTo>
                    <a:lnTo>
                      <a:pt x="2806768" y="870392"/>
                    </a:lnTo>
                    <a:lnTo>
                      <a:pt x="2806768" y="860612"/>
                    </a:lnTo>
                    <a:lnTo>
                      <a:pt x="2733420" y="860612"/>
                    </a:lnTo>
                    <a:lnTo>
                      <a:pt x="2733420" y="855722"/>
                    </a:lnTo>
                    <a:lnTo>
                      <a:pt x="2694301" y="855722"/>
                    </a:lnTo>
                    <a:lnTo>
                      <a:pt x="2694301" y="845942"/>
                    </a:lnTo>
                    <a:lnTo>
                      <a:pt x="2655183" y="845942"/>
                    </a:lnTo>
                    <a:lnTo>
                      <a:pt x="2655183" y="845942"/>
                    </a:lnTo>
                    <a:lnTo>
                      <a:pt x="2640514" y="831273"/>
                    </a:lnTo>
                    <a:lnTo>
                      <a:pt x="2557386" y="831273"/>
                    </a:lnTo>
                    <a:lnTo>
                      <a:pt x="2537826" y="816603"/>
                    </a:lnTo>
                    <a:lnTo>
                      <a:pt x="2430250" y="816603"/>
                    </a:lnTo>
                    <a:lnTo>
                      <a:pt x="2430250" y="806824"/>
                    </a:lnTo>
                    <a:lnTo>
                      <a:pt x="2405801" y="806824"/>
                    </a:lnTo>
                    <a:lnTo>
                      <a:pt x="2405801" y="787264"/>
                    </a:lnTo>
                    <a:lnTo>
                      <a:pt x="2405801" y="787264"/>
                    </a:lnTo>
                    <a:lnTo>
                      <a:pt x="2371572" y="787264"/>
                    </a:lnTo>
                    <a:lnTo>
                      <a:pt x="2347123" y="787264"/>
                    </a:lnTo>
                    <a:lnTo>
                      <a:pt x="2352013" y="782374"/>
                    </a:lnTo>
                    <a:lnTo>
                      <a:pt x="2352013" y="782374"/>
                    </a:lnTo>
                    <a:lnTo>
                      <a:pt x="2317784" y="782374"/>
                    </a:lnTo>
                    <a:lnTo>
                      <a:pt x="2312894" y="762815"/>
                    </a:lnTo>
                    <a:lnTo>
                      <a:pt x="2317784" y="748146"/>
                    </a:lnTo>
                    <a:lnTo>
                      <a:pt x="2249326" y="748146"/>
                    </a:lnTo>
                    <a:lnTo>
                      <a:pt x="2239546" y="738366"/>
                    </a:lnTo>
                    <a:lnTo>
                      <a:pt x="2166199" y="738366"/>
                    </a:lnTo>
                    <a:lnTo>
                      <a:pt x="2141749" y="718807"/>
                    </a:lnTo>
                    <a:lnTo>
                      <a:pt x="2029283" y="718807"/>
                    </a:lnTo>
                    <a:lnTo>
                      <a:pt x="2029283" y="709027"/>
                    </a:lnTo>
                    <a:lnTo>
                      <a:pt x="2014614" y="709027"/>
                    </a:lnTo>
                    <a:lnTo>
                      <a:pt x="2014614" y="694357"/>
                    </a:lnTo>
                    <a:lnTo>
                      <a:pt x="1951046" y="694357"/>
                    </a:lnTo>
                    <a:lnTo>
                      <a:pt x="1926596" y="694357"/>
                    </a:lnTo>
                    <a:lnTo>
                      <a:pt x="1926596" y="679688"/>
                    </a:lnTo>
                    <a:lnTo>
                      <a:pt x="1809240" y="679688"/>
                    </a:lnTo>
                    <a:lnTo>
                      <a:pt x="1809240" y="679688"/>
                    </a:lnTo>
                    <a:lnTo>
                      <a:pt x="1784791" y="679688"/>
                    </a:lnTo>
                    <a:cubicBezTo>
                      <a:pt x="1773381" y="669908"/>
                      <a:pt x="1764003" y="657069"/>
                      <a:pt x="1750562" y="650349"/>
                    </a:cubicBezTo>
                    <a:cubicBezTo>
                      <a:pt x="1745952" y="648044"/>
                      <a:pt x="1740977" y="656086"/>
                      <a:pt x="1735893" y="655239"/>
                    </a:cubicBezTo>
                    <a:cubicBezTo>
                      <a:pt x="1730096" y="654273"/>
                      <a:pt x="1726113" y="648719"/>
                      <a:pt x="1721223" y="645459"/>
                    </a:cubicBezTo>
                    <a:cubicBezTo>
                      <a:pt x="1719593" y="640569"/>
                      <a:pt x="1719978" y="634435"/>
                      <a:pt x="1716333" y="630790"/>
                    </a:cubicBezTo>
                    <a:cubicBezTo>
                      <a:pt x="1712688" y="627145"/>
                      <a:pt x="1706274" y="628205"/>
                      <a:pt x="1701664" y="625900"/>
                    </a:cubicBezTo>
                    <a:cubicBezTo>
                      <a:pt x="1696407" y="623272"/>
                      <a:pt x="1692364" y="618507"/>
                      <a:pt x="1686994" y="616120"/>
                    </a:cubicBezTo>
                    <a:cubicBezTo>
                      <a:pt x="1677574" y="611933"/>
                      <a:pt x="1657655" y="606340"/>
                      <a:pt x="1657655" y="606340"/>
                    </a:cubicBezTo>
                    <a:cubicBezTo>
                      <a:pt x="1652765" y="607970"/>
                      <a:pt x="1648109" y="611799"/>
                      <a:pt x="1642986" y="611230"/>
                    </a:cubicBezTo>
                    <a:cubicBezTo>
                      <a:pt x="1632740" y="610092"/>
                      <a:pt x="1613647" y="601450"/>
                      <a:pt x="1613647" y="601450"/>
                    </a:cubicBezTo>
                    <a:cubicBezTo>
                      <a:pt x="1612017" y="596560"/>
                      <a:pt x="1629131" y="600635"/>
                      <a:pt x="1608757" y="586781"/>
                    </a:cubicBezTo>
                    <a:lnTo>
                      <a:pt x="1545189" y="586781"/>
                    </a:lnTo>
                    <a:lnTo>
                      <a:pt x="1545189" y="572111"/>
                    </a:lnTo>
                    <a:lnTo>
                      <a:pt x="1525630" y="572111"/>
                    </a:lnTo>
                    <a:lnTo>
                      <a:pt x="1525630" y="567222"/>
                    </a:lnTo>
                    <a:lnTo>
                      <a:pt x="1471841" y="567222"/>
                    </a:lnTo>
                    <a:lnTo>
                      <a:pt x="1457172" y="567222"/>
                    </a:lnTo>
                    <a:cubicBezTo>
                      <a:pt x="1419977" y="540654"/>
                      <a:pt x="1429214" y="555313"/>
                      <a:pt x="1418053" y="532993"/>
                    </a:cubicBezTo>
                    <a:lnTo>
                      <a:pt x="1364265" y="532993"/>
                    </a:lnTo>
                    <a:lnTo>
                      <a:pt x="1364265" y="528103"/>
                    </a:lnTo>
                    <a:cubicBezTo>
                      <a:pt x="1360464" y="526678"/>
                      <a:pt x="1323501" y="512265"/>
                      <a:pt x="1310477" y="508544"/>
                    </a:cubicBezTo>
                    <a:cubicBezTo>
                      <a:pt x="1304015" y="506698"/>
                      <a:pt x="1297570" y="504604"/>
                      <a:pt x="1290917" y="503654"/>
                    </a:cubicBezTo>
                    <a:cubicBezTo>
                      <a:pt x="1274701" y="501337"/>
                      <a:pt x="1258318" y="500394"/>
                      <a:pt x="1242019" y="498764"/>
                    </a:cubicBezTo>
                    <a:cubicBezTo>
                      <a:pt x="1237129" y="495504"/>
                      <a:pt x="1232852" y="491048"/>
                      <a:pt x="1227349" y="488984"/>
                    </a:cubicBezTo>
                    <a:cubicBezTo>
                      <a:pt x="1219567" y="486066"/>
                      <a:pt x="1210918" y="486281"/>
                      <a:pt x="1202900" y="484094"/>
                    </a:cubicBezTo>
                    <a:cubicBezTo>
                      <a:pt x="1192955" y="481382"/>
                      <a:pt x="1183341" y="477575"/>
                      <a:pt x="1173561" y="474315"/>
                    </a:cubicBezTo>
                    <a:cubicBezTo>
                      <a:pt x="1168671" y="472685"/>
                      <a:pt x="1163181" y="472284"/>
                      <a:pt x="1158892" y="469425"/>
                    </a:cubicBezTo>
                    <a:cubicBezTo>
                      <a:pt x="1154002" y="466165"/>
                      <a:pt x="1149592" y="462032"/>
                      <a:pt x="1144222" y="459645"/>
                    </a:cubicBezTo>
                    <a:cubicBezTo>
                      <a:pt x="1134802" y="455458"/>
                      <a:pt x="1114883" y="449865"/>
                      <a:pt x="1114883" y="449865"/>
                    </a:cubicBezTo>
                    <a:cubicBezTo>
                      <a:pt x="1103824" y="433278"/>
                      <a:pt x="1109258" y="439352"/>
                      <a:pt x="1100214" y="430306"/>
                    </a:cubicBezTo>
                    <a:lnTo>
                      <a:pt x="1026866" y="430306"/>
                    </a:lnTo>
                    <a:cubicBezTo>
                      <a:pt x="1015456" y="422156"/>
                      <a:pt x="1004982" y="412505"/>
                      <a:pt x="992637" y="405857"/>
                    </a:cubicBezTo>
                    <a:cubicBezTo>
                      <a:pt x="983560" y="400970"/>
                      <a:pt x="963298" y="396077"/>
                      <a:pt x="963298" y="396077"/>
                    </a:cubicBezTo>
                    <a:cubicBezTo>
                      <a:pt x="955789" y="384814"/>
                      <a:pt x="954594" y="376518"/>
                      <a:pt x="938849" y="376518"/>
                    </a:cubicBezTo>
                    <a:cubicBezTo>
                      <a:pt x="933694" y="376518"/>
                      <a:pt x="929069" y="379778"/>
                      <a:pt x="924179" y="381408"/>
                    </a:cubicBezTo>
                    <a:cubicBezTo>
                      <a:pt x="919289" y="378148"/>
                      <a:pt x="915180" y="373174"/>
                      <a:pt x="909510" y="371628"/>
                    </a:cubicBezTo>
                    <a:cubicBezTo>
                      <a:pt x="896832" y="368170"/>
                      <a:pt x="883320" y="369089"/>
                      <a:pt x="870391" y="366738"/>
                    </a:cubicBezTo>
                    <a:cubicBezTo>
                      <a:pt x="865320" y="365816"/>
                      <a:pt x="860612" y="363478"/>
                      <a:pt x="855722" y="361848"/>
                    </a:cubicBezTo>
                    <a:cubicBezTo>
                      <a:pt x="849679" y="343721"/>
                      <a:pt x="855442" y="349484"/>
                      <a:pt x="841052" y="342289"/>
                    </a:cubicBezTo>
                    <a:lnTo>
                      <a:pt x="782374" y="342289"/>
                    </a:lnTo>
                    <a:cubicBezTo>
                      <a:pt x="770964" y="334139"/>
                      <a:pt x="758625" y="327155"/>
                      <a:pt x="748145" y="317840"/>
                    </a:cubicBezTo>
                    <a:cubicBezTo>
                      <a:pt x="699249" y="274377"/>
                      <a:pt x="779108" y="330331"/>
                      <a:pt x="723696" y="293391"/>
                    </a:cubicBezTo>
                    <a:cubicBezTo>
                      <a:pt x="720436" y="288501"/>
                      <a:pt x="718072" y="282877"/>
                      <a:pt x="713916" y="278721"/>
                    </a:cubicBezTo>
                    <a:cubicBezTo>
                      <a:pt x="697891" y="262695"/>
                      <a:pt x="699247" y="276299"/>
                      <a:pt x="699247" y="264052"/>
                    </a:cubicBezTo>
                    <a:lnTo>
                      <a:pt x="616119" y="264052"/>
                    </a:lnTo>
                    <a:lnTo>
                      <a:pt x="577001" y="244492"/>
                    </a:lnTo>
                    <a:lnTo>
                      <a:pt x="552552" y="234713"/>
                    </a:lnTo>
                    <a:cubicBezTo>
                      <a:pt x="541142" y="226563"/>
                      <a:pt x="531500" y="215055"/>
                      <a:pt x="518323" y="210263"/>
                    </a:cubicBezTo>
                    <a:cubicBezTo>
                      <a:pt x="512007" y="207966"/>
                      <a:pt x="505484" y="215153"/>
                      <a:pt x="498763" y="215153"/>
                    </a:cubicBezTo>
                    <a:cubicBezTo>
                      <a:pt x="495119" y="215153"/>
                      <a:pt x="492244" y="211893"/>
                      <a:pt x="488984" y="210263"/>
                    </a:cubicBezTo>
                    <a:lnTo>
                      <a:pt x="488984" y="210263"/>
                    </a:lnTo>
                    <a:lnTo>
                      <a:pt x="469424" y="210263"/>
                    </a:lnTo>
                    <a:lnTo>
                      <a:pt x="420526" y="146695"/>
                    </a:lnTo>
                    <a:cubicBezTo>
                      <a:pt x="409116" y="138545"/>
                      <a:pt x="398606" y="128960"/>
                      <a:pt x="386297" y="122246"/>
                    </a:cubicBezTo>
                    <a:cubicBezTo>
                      <a:pt x="346642" y="100616"/>
                      <a:pt x="382208" y="132824"/>
                      <a:pt x="356958" y="107577"/>
                    </a:cubicBezTo>
                    <a:lnTo>
                      <a:pt x="278721" y="107577"/>
                    </a:lnTo>
                    <a:lnTo>
                      <a:pt x="278721" y="83128"/>
                    </a:lnTo>
                    <a:lnTo>
                      <a:pt x="180924" y="83128"/>
                    </a:lnTo>
                    <a:lnTo>
                      <a:pt x="180924" y="83128"/>
                    </a:lnTo>
                    <a:lnTo>
                      <a:pt x="146695" y="83128"/>
                    </a:lnTo>
                    <a:lnTo>
                      <a:pt x="146695" y="63568"/>
                    </a:lnTo>
                    <a:lnTo>
                      <a:pt x="112466" y="14670"/>
                    </a:lnTo>
                    <a:cubicBezTo>
                      <a:pt x="109121" y="9838"/>
                      <a:pt x="102686" y="0"/>
                      <a:pt x="102686" y="0"/>
                    </a:cubicBezTo>
                    <a:lnTo>
                      <a:pt x="0" y="0"/>
                    </a:lnTo>
                  </a:path>
                </a:pathLst>
              </a:custGeom>
              <a:noFill/>
              <a:ln w="19050">
                <a:solidFill>
                  <a:schemeClr val="accent3"/>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6462CC1-B657-BFFD-A4C3-9D4E86229B94}"/>
                  </a:ext>
                </a:extLst>
              </p:cNvPr>
              <p:cNvSpPr txBox="1"/>
              <p:nvPr/>
            </p:nvSpPr>
            <p:spPr>
              <a:xfrm>
                <a:off x="4255931" y="2124833"/>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2" name="TextBox 21">
                <a:extLst>
                  <a:ext uri="{FF2B5EF4-FFF2-40B4-BE49-F238E27FC236}">
                    <a16:creationId xmlns:a16="http://schemas.microsoft.com/office/drawing/2014/main" id="{F2C41168-EFBA-B811-E203-E52B2FE7E6F1}"/>
                  </a:ext>
                </a:extLst>
              </p:cNvPr>
              <p:cNvSpPr txBox="1"/>
              <p:nvPr/>
            </p:nvSpPr>
            <p:spPr>
              <a:xfrm>
                <a:off x="4358117" y="2214495"/>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3" name="TextBox 22">
                <a:extLst>
                  <a:ext uri="{FF2B5EF4-FFF2-40B4-BE49-F238E27FC236}">
                    <a16:creationId xmlns:a16="http://schemas.microsoft.com/office/drawing/2014/main" id="{03CF0AAC-2F93-4B20-D04A-5DC174CACA5B}"/>
                  </a:ext>
                </a:extLst>
              </p:cNvPr>
              <p:cNvSpPr txBox="1"/>
              <p:nvPr/>
            </p:nvSpPr>
            <p:spPr>
              <a:xfrm>
                <a:off x="4380411" y="2214495"/>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4" name="TextBox 23">
                <a:extLst>
                  <a:ext uri="{FF2B5EF4-FFF2-40B4-BE49-F238E27FC236}">
                    <a16:creationId xmlns:a16="http://schemas.microsoft.com/office/drawing/2014/main" id="{4F8B66CD-888B-2C19-B2A7-9D6687432318}"/>
                  </a:ext>
                </a:extLst>
              </p:cNvPr>
              <p:cNvSpPr txBox="1"/>
              <p:nvPr/>
            </p:nvSpPr>
            <p:spPr>
              <a:xfrm>
                <a:off x="4433175" y="2226193"/>
                <a:ext cx="213884" cy="539457"/>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5" name="TextBox 24">
                <a:extLst>
                  <a:ext uri="{FF2B5EF4-FFF2-40B4-BE49-F238E27FC236}">
                    <a16:creationId xmlns:a16="http://schemas.microsoft.com/office/drawing/2014/main" id="{656B3A40-F0F0-73ED-4F61-A08DCB336D16}"/>
                  </a:ext>
                </a:extLst>
              </p:cNvPr>
              <p:cNvSpPr txBox="1"/>
              <p:nvPr/>
            </p:nvSpPr>
            <p:spPr>
              <a:xfrm>
                <a:off x="4555965" y="2226193"/>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6" name="TextBox 25">
                <a:extLst>
                  <a:ext uri="{FF2B5EF4-FFF2-40B4-BE49-F238E27FC236}">
                    <a16:creationId xmlns:a16="http://schemas.microsoft.com/office/drawing/2014/main" id="{DAE583DD-ED1F-F0F8-474F-AD7260BD7964}"/>
                  </a:ext>
                </a:extLst>
              </p:cNvPr>
              <p:cNvSpPr txBox="1"/>
              <p:nvPr/>
            </p:nvSpPr>
            <p:spPr>
              <a:xfrm>
                <a:off x="4572687" y="2226193"/>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7" name="TextBox 26">
                <a:extLst>
                  <a:ext uri="{FF2B5EF4-FFF2-40B4-BE49-F238E27FC236}">
                    <a16:creationId xmlns:a16="http://schemas.microsoft.com/office/drawing/2014/main" id="{F90D83E3-7EF0-DEED-358D-A0CFC43FED54}"/>
                  </a:ext>
                </a:extLst>
              </p:cNvPr>
              <p:cNvSpPr txBox="1"/>
              <p:nvPr/>
            </p:nvSpPr>
            <p:spPr>
              <a:xfrm>
                <a:off x="4642115" y="223789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8" name="TextBox 27">
                <a:extLst>
                  <a:ext uri="{FF2B5EF4-FFF2-40B4-BE49-F238E27FC236}">
                    <a16:creationId xmlns:a16="http://schemas.microsoft.com/office/drawing/2014/main" id="{153AEECE-1A83-365B-83C4-74620EDC8BFD}"/>
                  </a:ext>
                </a:extLst>
              </p:cNvPr>
              <p:cNvSpPr txBox="1"/>
              <p:nvPr/>
            </p:nvSpPr>
            <p:spPr>
              <a:xfrm>
                <a:off x="4650880" y="223789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29" name="TextBox 28">
                <a:extLst>
                  <a:ext uri="{FF2B5EF4-FFF2-40B4-BE49-F238E27FC236}">
                    <a16:creationId xmlns:a16="http://schemas.microsoft.com/office/drawing/2014/main" id="{3D914458-539F-3E3F-26C5-324A2EF42E0A}"/>
                  </a:ext>
                </a:extLst>
              </p:cNvPr>
              <p:cNvSpPr txBox="1"/>
              <p:nvPr/>
            </p:nvSpPr>
            <p:spPr>
              <a:xfrm>
                <a:off x="4699822" y="2270226"/>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0" name="TextBox 29">
                <a:extLst>
                  <a:ext uri="{FF2B5EF4-FFF2-40B4-BE49-F238E27FC236}">
                    <a16:creationId xmlns:a16="http://schemas.microsoft.com/office/drawing/2014/main" id="{1FE4966B-3C17-BF6E-68B5-82A082861755}"/>
                  </a:ext>
                </a:extLst>
              </p:cNvPr>
              <p:cNvSpPr txBox="1"/>
              <p:nvPr/>
            </p:nvSpPr>
            <p:spPr>
              <a:xfrm>
                <a:off x="4964507" y="239516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1" name="TextBox 30">
                <a:extLst>
                  <a:ext uri="{FF2B5EF4-FFF2-40B4-BE49-F238E27FC236}">
                    <a16:creationId xmlns:a16="http://schemas.microsoft.com/office/drawing/2014/main" id="{9CDB18AF-1DD6-69E4-F3A1-461B6BA43FB0}"/>
                  </a:ext>
                </a:extLst>
              </p:cNvPr>
              <p:cNvSpPr txBox="1"/>
              <p:nvPr/>
            </p:nvSpPr>
            <p:spPr>
              <a:xfrm>
                <a:off x="4970865" y="239516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88E47CF9-3E09-9E85-1253-58A2CAECECBF}"/>
                  </a:ext>
                </a:extLst>
              </p:cNvPr>
              <p:cNvSpPr txBox="1"/>
              <p:nvPr/>
            </p:nvSpPr>
            <p:spPr>
              <a:xfrm>
                <a:off x="4901310" y="239516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3" name="TextBox 32">
                <a:extLst>
                  <a:ext uri="{FF2B5EF4-FFF2-40B4-BE49-F238E27FC236}">
                    <a16:creationId xmlns:a16="http://schemas.microsoft.com/office/drawing/2014/main" id="{10F1B00E-4A07-0015-B10D-D94AEF150264}"/>
                  </a:ext>
                </a:extLst>
              </p:cNvPr>
              <p:cNvSpPr txBox="1"/>
              <p:nvPr/>
            </p:nvSpPr>
            <p:spPr>
              <a:xfrm>
                <a:off x="5041077" y="244530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4" name="TextBox 33">
                <a:extLst>
                  <a:ext uri="{FF2B5EF4-FFF2-40B4-BE49-F238E27FC236}">
                    <a16:creationId xmlns:a16="http://schemas.microsoft.com/office/drawing/2014/main" id="{992F0D8C-1D5E-4893-7FA3-4AD8A990994D}"/>
                  </a:ext>
                </a:extLst>
              </p:cNvPr>
              <p:cNvSpPr txBox="1"/>
              <p:nvPr/>
            </p:nvSpPr>
            <p:spPr>
              <a:xfrm>
                <a:off x="5074581" y="246931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5" name="TextBox 34">
                <a:extLst>
                  <a:ext uri="{FF2B5EF4-FFF2-40B4-BE49-F238E27FC236}">
                    <a16:creationId xmlns:a16="http://schemas.microsoft.com/office/drawing/2014/main" id="{EB04F1E6-3259-08AC-AFAD-BA2CA86803DF}"/>
                  </a:ext>
                </a:extLst>
              </p:cNvPr>
              <p:cNvSpPr txBox="1"/>
              <p:nvPr/>
            </p:nvSpPr>
            <p:spPr>
              <a:xfrm>
                <a:off x="5134595" y="248468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6" name="TextBox 35">
                <a:extLst>
                  <a:ext uri="{FF2B5EF4-FFF2-40B4-BE49-F238E27FC236}">
                    <a16:creationId xmlns:a16="http://schemas.microsoft.com/office/drawing/2014/main" id="{1BCECFE3-0B78-3E02-6A33-D99895858F58}"/>
                  </a:ext>
                </a:extLst>
              </p:cNvPr>
              <p:cNvSpPr txBox="1"/>
              <p:nvPr/>
            </p:nvSpPr>
            <p:spPr>
              <a:xfrm>
                <a:off x="5149588" y="248468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7" name="TextBox 36">
                <a:extLst>
                  <a:ext uri="{FF2B5EF4-FFF2-40B4-BE49-F238E27FC236}">
                    <a16:creationId xmlns:a16="http://schemas.microsoft.com/office/drawing/2014/main" id="{60A437DA-B245-B80B-31CD-5CE62DBF0328}"/>
                  </a:ext>
                </a:extLst>
              </p:cNvPr>
              <p:cNvSpPr txBox="1"/>
              <p:nvPr/>
            </p:nvSpPr>
            <p:spPr>
              <a:xfrm>
                <a:off x="5222984" y="251047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8" name="TextBox 37">
                <a:extLst>
                  <a:ext uri="{FF2B5EF4-FFF2-40B4-BE49-F238E27FC236}">
                    <a16:creationId xmlns:a16="http://schemas.microsoft.com/office/drawing/2014/main" id="{E9168A45-A43A-89A4-B2F7-C93AF41F071C}"/>
                  </a:ext>
                </a:extLst>
              </p:cNvPr>
              <p:cNvSpPr txBox="1"/>
              <p:nvPr/>
            </p:nvSpPr>
            <p:spPr>
              <a:xfrm>
                <a:off x="5331124" y="2549580"/>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39" name="TextBox 38">
                <a:extLst>
                  <a:ext uri="{FF2B5EF4-FFF2-40B4-BE49-F238E27FC236}">
                    <a16:creationId xmlns:a16="http://schemas.microsoft.com/office/drawing/2014/main" id="{E6BB0D32-679F-7FA5-1034-15ECB9F91936}"/>
                  </a:ext>
                </a:extLst>
              </p:cNvPr>
              <p:cNvSpPr txBox="1"/>
              <p:nvPr/>
            </p:nvSpPr>
            <p:spPr>
              <a:xfrm>
                <a:off x="5356446" y="2549580"/>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0" name="TextBox 39">
                <a:extLst>
                  <a:ext uri="{FF2B5EF4-FFF2-40B4-BE49-F238E27FC236}">
                    <a16:creationId xmlns:a16="http://schemas.microsoft.com/office/drawing/2014/main" id="{D112831F-1C4A-570F-BF52-EEDB8F740238}"/>
                  </a:ext>
                </a:extLst>
              </p:cNvPr>
              <p:cNvSpPr txBox="1"/>
              <p:nvPr/>
            </p:nvSpPr>
            <p:spPr>
              <a:xfrm>
                <a:off x="5772021" y="269568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1" name="TextBox 40">
                <a:extLst>
                  <a:ext uri="{FF2B5EF4-FFF2-40B4-BE49-F238E27FC236}">
                    <a16:creationId xmlns:a16="http://schemas.microsoft.com/office/drawing/2014/main" id="{AE57EB2E-AABE-56B1-4F50-DB9DB25ED0A6}"/>
                  </a:ext>
                </a:extLst>
              </p:cNvPr>
              <p:cNvSpPr txBox="1"/>
              <p:nvPr/>
            </p:nvSpPr>
            <p:spPr>
              <a:xfrm>
                <a:off x="5975604" y="275114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2" name="TextBox 41">
                <a:extLst>
                  <a:ext uri="{FF2B5EF4-FFF2-40B4-BE49-F238E27FC236}">
                    <a16:creationId xmlns:a16="http://schemas.microsoft.com/office/drawing/2014/main" id="{B29A0F03-2A17-D126-9577-3E7D2B9A0781}"/>
                  </a:ext>
                </a:extLst>
              </p:cNvPr>
              <p:cNvSpPr txBox="1"/>
              <p:nvPr/>
            </p:nvSpPr>
            <p:spPr>
              <a:xfrm>
                <a:off x="6045453" y="278450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3" name="TextBox 42">
                <a:extLst>
                  <a:ext uri="{FF2B5EF4-FFF2-40B4-BE49-F238E27FC236}">
                    <a16:creationId xmlns:a16="http://schemas.microsoft.com/office/drawing/2014/main" id="{2A49A5D8-7C32-9058-8A18-6AE8AC4628E6}"/>
                  </a:ext>
                </a:extLst>
              </p:cNvPr>
              <p:cNvSpPr txBox="1"/>
              <p:nvPr/>
            </p:nvSpPr>
            <p:spPr>
              <a:xfrm>
                <a:off x="6050611" y="278450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4" name="TextBox 43">
                <a:extLst>
                  <a:ext uri="{FF2B5EF4-FFF2-40B4-BE49-F238E27FC236}">
                    <a16:creationId xmlns:a16="http://schemas.microsoft.com/office/drawing/2014/main" id="{EDB79E12-B9A4-6708-4ED7-EE9F179062CC}"/>
                  </a:ext>
                </a:extLst>
              </p:cNvPr>
              <p:cNvSpPr txBox="1"/>
              <p:nvPr/>
            </p:nvSpPr>
            <p:spPr>
              <a:xfrm>
                <a:off x="6302677" y="2834553"/>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5" name="TextBox 44">
                <a:extLst>
                  <a:ext uri="{FF2B5EF4-FFF2-40B4-BE49-F238E27FC236}">
                    <a16:creationId xmlns:a16="http://schemas.microsoft.com/office/drawing/2014/main" id="{D95D7EE4-B3D0-2BFF-EC8B-95309B1379D9}"/>
                  </a:ext>
                </a:extLst>
              </p:cNvPr>
              <p:cNvSpPr txBox="1"/>
              <p:nvPr/>
            </p:nvSpPr>
            <p:spPr>
              <a:xfrm>
                <a:off x="6385424" y="284090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6" name="TextBox 45">
                <a:extLst>
                  <a:ext uri="{FF2B5EF4-FFF2-40B4-BE49-F238E27FC236}">
                    <a16:creationId xmlns:a16="http://schemas.microsoft.com/office/drawing/2014/main" id="{F3F9B6CB-B9A0-621A-0529-A6FDBD119C6A}"/>
                  </a:ext>
                </a:extLst>
              </p:cNvPr>
              <p:cNvSpPr txBox="1"/>
              <p:nvPr/>
            </p:nvSpPr>
            <p:spPr>
              <a:xfrm>
                <a:off x="6444411" y="285590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7" name="TextBox 46">
                <a:extLst>
                  <a:ext uri="{FF2B5EF4-FFF2-40B4-BE49-F238E27FC236}">
                    <a16:creationId xmlns:a16="http://schemas.microsoft.com/office/drawing/2014/main" id="{288B8BE7-0C01-7C36-65AA-FE800821AEA0}"/>
                  </a:ext>
                </a:extLst>
              </p:cNvPr>
              <p:cNvSpPr txBox="1"/>
              <p:nvPr/>
            </p:nvSpPr>
            <p:spPr>
              <a:xfrm>
                <a:off x="6542217" y="2873015"/>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8" name="TextBox 47">
                <a:extLst>
                  <a:ext uri="{FF2B5EF4-FFF2-40B4-BE49-F238E27FC236}">
                    <a16:creationId xmlns:a16="http://schemas.microsoft.com/office/drawing/2014/main" id="{A4E43342-9C84-EDAB-E7A9-C13D43EFEFD4}"/>
                  </a:ext>
                </a:extLst>
              </p:cNvPr>
              <p:cNvSpPr txBox="1"/>
              <p:nvPr/>
            </p:nvSpPr>
            <p:spPr>
              <a:xfrm>
                <a:off x="6797458" y="294966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49" name="TextBox 48">
                <a:extLst>
                  <a:ext uri="{FF2B5EF4-FFF2-40B4-BE49-F238E27FC236}">
                    <a16:creationId xmlns:a16="http://schemas.microsoft.com/office/drawing/2014/main" id="{43533425-597B-A0E2-F46B-6DA473EC2713}"/>
                  </a:ext>
                </a:extLst>
              </p:cNvPr>
              <p:cNvSpPr txBox="1"/>
              <p:nvPr/>
            </p:nvSpPr>
            <p:spPr>
              <a:xfrm>
                <a:off x="7120751" y="2999898"/>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0" name="TextBox 49">
                <a:extLst>
                  <a:ext uri="{FF2B5EF4-FFF2-40B4-BE49-F238E27FC236}">
                    <a16:creationId xmlns:a16="http://schemas.microsoft.com/office/drawing/2014/main" id="{95AC87A1-8EE8-2906-F12C-610FCA59EDB0}"/>
                  </a:ext>
                </a:extLst>
              </p:cNvPr>
              <p:cNvSpPr txBox="1"/>
              <p:nvPr/>
            </p:nvSpPr>
            <p:spPr>
              <a:xfrm>
                <a:off x="7269580" y="304463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1" name="TextBox 50">
                <a:extLst>
                  <a:ext uri="{FF2B5EF4-FFF2-40B4-BE49-F238E27FC236}">
                    <a16:creationId xmlns:a16="http://schemas.microsoft.com/office/drawing/2014/main" id="{6C4C49F9-8ED0-036E-D4E8-E4DB38FA5444}"/>
                  </a:ext>
                </a:extLst>
              </p:cNvPr>
              <p:cNvSpPr txBox="1"/>
              <p:nvPr/>
            </p:nvSpPr>
            <p:spPr>
              <a:xfrm>
                <a:off x="7417583" y="3079091"/>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2" name="TextBox 51">
                <a:extLst>
                  <a:ext uri="{FF2B5EF4-FFF2-40B4-BE49-F238E27FC236}">
                    <a16:creationId xmlns:a16="http://schemas.microsoft.com/office/drawing/2014/main" id="{B8CBA1C7-B8BE-9AE4-9DF4-8A8D7437B44E}"/>
                  </a:ext>
                </a:extLst>
              </p:cNvPr>
              <p:cNvSpPr txBox="1"/>
              <p:nvPr/>
            </p:nvSpPr>
            <p:spPr>
              <a:xfrm>
                <a:off x="7579237" y="3104801"/>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3" name="TextBox 52">
                <a:extLst>
                  <a:ext uri="{FF2B5EF4-FFF2-40B4-BE49-F238E27FC236}">
                    <a16:creationId xmlns:a16="http://schemas.microsoft.com/office/drawing/2014/main" id="{37F3A13B-0149-E980-9C7D-6B71E865577C}"/>
                  </a:ext>
                </a:extLst>
              </p:cNvPr>
              <p:cNvSpPr txBox="1"/>
              <p:nvPr/>
            </p:nvSpPr>
            <p:spPr>
              <a:xfrm>
                <a:off x="7609006" y="3104801"/>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4" name="TextBox 53">
                <a:extLst>
                  <a:ext uri="{FF2B5EF4-FFF2-40B4-BE49-F238E27FC236}">
                    <a16:creationId xmlns:a16="http://schemas.microsoft.com/office/drawing/2014/main" id="{14C11A27-B211-A634-CD21-94084ABABB31}"/>
                  </a:ext>
                </a:extLst>
              </p:cNvPr>
              <p:cNvSpPr txBox="1"/>
              <p:nvPr/>
            </p:nvSpPr>
            <p:spPr>
              <a:xfrm>
                <a:off x="7627650" y="3104801"/>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5" name="TextBox 54">
                <a:extLst>
                  <a:ext uri="{FF2B5EF4-FFF2-40B4-BE49-F238E27FC236}">
                    <a16:creationId xmlns:a16="http://schemas.microsoft.com/office/drawing/2014/main" id="{EA6A7380-7B7E-38F1-D9CC-C636D533CD8A}"/>
                  </a:ext>
                </a:extLst>
              </p:cNvPr>
              <p:cNvSpPr txBox="1"/>
              <p:nvPr/>
            </p:nvSpPr>
            <p:spPr>
              <a:xfrm>
                <a:off x="7666018" y="311074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6" name="TextBox 55">
                <a:extLst>
                  <a:ext uri="{FF2B5EF4-FFF2-40B4-BE49-F238E27FC236}">
                    <a16:creationId xmlns:a16="http://schemas.microsoft.com/office/drawing/2014/main" id="{EEB40E5A-B7FF-CDF4-CFEA-C8478F83EBDD}"/>
                  </a:ext>
                </a:extLst>
              </p:cNvPr>
              <p:cNvSpPr txBox="1"/>
              <p:nvPr/>
            </p:nvSpPr>
            <p:spPr>
              <a:xfrm>
                <a:off x="7690620" y="3117670"/>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7" name="TextBox 56">
                <a:extLst>
                  <a:ext uri="{FF2B5EF4-FFF2-40B4-BE49-F238E27FC236}">
                    <a16:creationId xmlns:a16="http://schemas.microsoft.com/office/drawing/2014/main" id="{0B3FE557-C8FB-6909-7CF3-2602FCA3FAFA}"/>
                  </a:ext>
                </a:extLst>
              </p:cNvPr>
              <p:cNvSpPr txBox="1"/>
              <p:nvPr/>
            </p:nvSpPr>
            <p:spPr>
              <a:xfrm>
                <a:off x="7719463" y="31205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8" name="TextBox 57">
                <a:extLst>
                  <a:ext uri="{FF2B5EF4-FFF2-40B4-BE49-F238E27FC236}">
                    <a16:creationId xmlns:a16="http://schemas.microsoft.com/office/drawing/2014/main" id="{12E5D687-2948-1318-8EA0-4ABD96F3CE4E}"/>
                  </a:ext>
                </a:extLst>
              </p:cNvPr>
              <p:cNvSpPr txBox="1"/>
              <p:nvPr/>
            </p:nvSpPr>
            <p:spPr>
              <a:xfrm>
                <a:off x="7744456" y="31205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59" name="TextBox 58">
                <a:extLst>
                  <a:ext uri="{FF2B5EF4-FFF2-40B4-BE49-F238E27FC236}">
                    <a16:creationId xmlns:a16="http://schemas.microsoft.com/office/drawing/2014/main" id="{F2EEFE4B-BA04-9653-E28F-D6BD8B66B0A8}"/>
                  </a:ext>
                </a:extLst>
              </p:cNvPr>
              <p:cNvSpPr txBox="1"/>
              <p:nvPr/>
            </p:nvSpPr>
            <p:spPr>
              <a:xfrm>
                <a:off x="7751220" y="3120335"/>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0" name="TextBox 59">
                <a:extLst>
                  <a:ext uri="{FF2B5EF4-FFF2-40B4-BE49-F238E27FC236}">
                    <a16:creationId xmlns:a16="http://schemas.microsoft.com/office/drawing/2014/main" id="{829AA264-7C69-6720-9AB5-BD18F390DAB8}"/>
                  </a:ext>
                </a:extLst>
              </p:cNvPr>
              <p:cNvSpPr txBox="1"/>
              <p:nvPr/>
            </p:nvSpPr>
            <p:spPr>
              <a:xfrm>
                <a:off x="7774914" y="3121250"/>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1" name="TextBox 60">
                <a:extLst>
                  <a:ext uri="{FF2B5EF4-FFF2-40B4-BE49-F238E27FC236}">
                    <a16:creationId xmlns:a16="http://schemas.microsoft.com/office/drawing/2014/main" id="{5D19DD54-47C4-A125-232F-0FA1256DFED4}"/>
                  </a:ext>
                </a:extLst>
              </p:cNvPr>
              <p:cNvSpPr txBox="1"/>
              <p:nvPr/>
            </p:nvSpPr>
            <p:spPr>
              <a:xfrm>
                <a:off x="7784794" y="312141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2" name="TextBox 61">
                <a:extLst>
                  <a:ext uri="{FF2B5EF4-FFF2-40B4-BE49-F238E27FC236}">
                    <a16:creationId xmlns:a16="http://schemas.microsoft.com/office/drawing/2014/main" id="{A87C1A8F-0BE7-0A7A-4CA2-6BA8DFC39BB2}"/>
                  </a:ext>
                </a:extLst>
              </p:cNvPr>
              <p:cNvSpPr txBox="1"/>
              <p:nvPr/>
            </p:nvSpPr>
            <p:spPr>
              <a:xfrm>
                <a:off x="7808102" y="3121250"/>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3" name="TextBox 62">
                <a:extLst>
                  <a:ext uri="{FF2B5EF4-FFF2-40B4-BE49-F238E27FC236}">
                    <a16:creationId xmlns:a16="http://schemas.microsoft.com/office/drawing/2014/main" id="{35975361-64EC-644B-705E-184470851482}"/>
                  </a:ext>
                </a:extLst>
              </p:cNvPr>
              <p:cNvSpPr txBox="1"/>
              <p:nvPr/>
            </p:nvSpPr>
            <p:spPr>
              <a:xfrm>
                <a:off x="7821027" y="3120845"/>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4" name="TextBox 63">
                <a:extLst>
                  <a:ext uri="{FF2B5EF4-FFF2-40B4-BE49-F238E27FC236}">
                    <a16:creationId xmlns:a16="http://schemas.microsoft.com/office/drawing/2014/main" id="{BCEA2407-10F7-9AFE-FA41-A9ED41D1284E}"/>
                  </a:ext>
                </a:extLst>
              </p:cNvPr>
              <p:cNvSpPr txBox="1"/>
              <p:nvPr/>
            </p:nvSpPr>
            <p:spPr>
              <a:xfrm>
                <a:off x="7831476" y="3134776"/>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5" name="TextBox 64">
                <a:extLst>
                  <a:ext uri="{FF2B5EF4-FFF2-40B4-BE49-F238E27FC236}">
                    <a16:creationId xmlns:a16="http://schemas.microsoft.com/office/drawing/2014/main" id="{CD8BE21F-7272-E99A-C149-FEDF55BCC728}"/>
                  </a:ext>
                </a:extLst>
              </p:cNvPr>
              <p:cNvSpPr txBox="1"/>
              <p:nvPr/>
            </p:nvSpPr>
            <p:spPr>
              <a:xfrm>
                <a:off x="7848121" y="3134776"/>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6" name="TextBox 65">
                <a:extLst>
                  <a:ext uri="{FF2B5EF4-FFF2-40B4-BE49-F238E27FC236}">
                    <a16:creationId xmlns:a16="http://schemas.microsoft.com/office/drawing/2014/main" id="{B10B5337-A84A-0CF2-1CC5-3219BD507B55}"/>
                  </a:ext>
                </a:extLst>
              </p:cNvPr>
              <p:cNvSpPr txBox="1"/>
              <p:nvPr/>
            </p:nvSpPr>
            <p:spPr>
              <a:xfrm>
                <a:off x="7877942" y="313885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7" name="TextBox 66">
                <a:extLst>
                  <a:ext uri="{FF2B5EF4-FFF2-40B4-BE49-F238E27FC236}">
                    <a16:creationId xmlns:a16="http://schemas.microsoft.com/office/drawing/2014/main" id="{46055937-AF82-3FCF-25CC-9659188168A3}"/>
                  </a:ext>
                </a:extLst>
              </p:cNvPr>
              <p:cNvSpPr txBox="1"/>
              <p:nvPr/>
            </p:nvSpPr>
            <p:spPr>
              <a:xfrm>
                <a:off x="7888237"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8" name="TextBox 67">
                <a:extLst>
                  <a:ext uri="{FF2B5EF4-FFF2-40B4-BE49-F238E27FC236}">
                    <a16:creationId xmlns:a16="http://schemas.microsoft.com/office/drawing/2014/main" id="{4BEFA622-77C9-750E-1CC1-743FE565B89D}"/>
                  </a:ext>
                </a:extLst>
              </p:cNvPr>
              <p:cNvSpPr txBox="1"/>
              <p:nvPr/>
            </p:nvSpPr>
            <p:spPr>
              <a:xfrm>
                <a:off x="7914397"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69" name="TextBox 68">
                <a:extLst>
                  <a:ext uri="{FF2B5EF4-FFF2-40B4-BE49-F238E27FC236}">
                    <a16:creationId xmlns:a16="http://schemas.microsoft.com/office/drawing/2014/main" id="{7652ED4B-CC30-A735-3877-F35A9F2CDCCD}"/>
                  </a:ext>
                </a:extLst>
              </p:cNvPr>
              <p:cNvSpPr txBox="1"/>
              <p:nvPr/>
            </p:nvSpPr>
            <p:spPr>
              <a:xfrm>
                <a:off x="7927487" y="313797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0" name="TextBox 69">
                <a:extLst>
                  <a:ext uri="{FF2B5EF4-FFF2-40B4-BE49-F238E27FC236}">
                    <a16:creationId xmlns:a16="http://schemas.microsoft.com/office/drawing/2014/main" id="{520D165A-E21D-5A22-C29C-240943424054}"/>
                  </a:ext>
                </a:extLst>
              </p:cNvPr>
              <p:cNvSpPr txBox="1"/>
              <p:nvPr/>
            </p:nvSpPr>
            <p:spPr>
              <a:xfrm>
                <a:off x="7950559" y="313882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1" name="TextBox 70">
                <a:extLst>
                  <a:ext uri="{FF2B5EF4-FFF2-40B4-BE49-F238E27FC236}">
                    <a16:creationId xmlns:a16="http://schemas.microsoft.com/office/drawing/2014/main" id="{8F883B49-C74B-BCD8-8D4C-294EBA52BAFE}"/>
                  </a:ext>
                </a:extLst>
              </p:cNvPr>
              <p:cNvSpPr txBox="1"/>
              <p:nvPr/>
            </p:nvSpPr>
            <p:spPr>
              <a:xfrm>
                <a:off x="7972763"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2" name="TextBox 71">
                <a:extLst>
                  <a:ext uri="{FF2B5EF4-FFF2-40B4-BE49-F238E27FC236}">
                    <a16:creationId xmlns:a16="http://schemas.microsoft.com/office/drawing/2014/main" id="{6829544C-2A71-C18A-51A8-BA12F114E20A}"/>
                  </a:ext>
                </a:extLst>
              </p:cNvPr>
              <p:cNvSpPr txBox="1"/>
              <p:nvPr/>
            </p:nvSpPr>
            <p:spPr>
              <a:xfrm>
                <a:off x="7989225"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3" name="TextBox 72">
                <a:extLst>
                  <a:ext uri="{FF2B5EF4-FFF2-40B4-BE49-F238E27FC236}">
                    <a16:creationId xmlns:a16="http://schemas.microsoft.com/office/drawing/2014/main" id="{9F1A45C3-9D70-A385-E088-733E3FE4C342}"/>
                  </a:ext>
                </a:extLst>
              </p:cNvPr>
              <p:cNvSpPr txBox="1"/>
              <p:nvPr/>
            </p:nvSpPr>
            <p:spPr>
              <a:xfrm>
                <a:off x="8011543"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4" name="TextBox 73">
                <a:extLst>
                  <a:ext uri="{FF2B5EF4-FFF2-40B4-BE49-F238E27FC236}">
                    <a16:creationId xmlns:a16="http://schemas.microsoft.com/office/drawing/2014/main" id="{A41B50EA-D385-1102-345B-2983FCE2B0DA}"/>
                  </a:ext>
                </a:extLst>
              </p:cNvPr>
              <p:cNvSpPr txBox="1"/>
              <p:nvPr/>
            </p:nvSpPr>
            <p:spPr>
              <a:xfrm>
                <a:off x="8034669"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5" name="TextBox 74">
                <a:extLst>
                  <a:ext uri="{FF2B5EF4-FFF2-40B4-BE49-F238E27FC236}">
                    <a16:creationId xmlns:a16="http://schemas.microsoft.com/office/drawing/2014/main" id="{7A783BE5-2CAA-AADB-974E-CDC76F776B54}"/>
                  </a:ext>
                </a:extLst>
              </p:cNvPr>
              <p:cNvSpPr txBox="1"/>
              <p:nvPr/>
            </p:nvSpPr>
            <p:spPr>
              <a:xfrm>
                <a:off x="8045810"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6" name="TextBox 75">
                <a:extLst>
                  <a:ext uri="{FF2B5EF4-FFF2-40B4-BE49-F238E27FC236}">
                    <a16:creationId xmlns:a16="http://schemas.microsoft.com/office/drawing/2014/main" id="{66F3CC71-BF95-75A6-875E-37C6EF14B3C7}"/>
                  </a:ext>
                </a:extLst>
              </p:cNvPr>
              <p:cNvSpPr txBox="1"/>
              <p:nvPr/>
            </p:nvSpPr>
            <p:spPr>
              <a:xfrm>
                <a:off x="8070704"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7" name="TextBox 76">
                <a:extLst>
                  <a:ext uri="{FF2B5EF4-FFF2-40B4-BE49-F238E27FC236}">
                    <a16:creationId xmlns:a16="http://schemas.microsoft.com/office/drawing/2014/main" id="{C0AC9D3C-F4C7-2D6D-6675-59DA07B83D43}"/>
                  </a:ext>
                </a:extLst>
              </p:cNvPr>
              <p:cNvSpPr txBox="1"/>
              <p:nvPr/>
            </p:nvSpPr>
            <p:spPr>
              <a:xfrm>
                <a:off x="8083542"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8" name="TextBox 77">
                <a:extLst>
                  <a:ext uri="{FF2B5EF4-FFF2-40B4-BE49-F238E27FC236}">
                    <a16:creationId xmlns:a16="http://schemas.microsoft.com/office/drawing/2014/main" id="{FE3060C4-91F6-9475-99A9-452AC910C763}"/>
                  </a:ext>
                </a:extLst>
              </p:cNvPr>
              <p:cNvSpPr txBox="1"/>
              <p:nvPr/>
            </p:nvSpPr>
            <p:spPr>
              <a:xfrm>
                <a:off x="8114558"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79" name="TextBox 78">
                <a:extLst>
                  <a:ext uri="{FF2B5EF4-FFF2-40B4-BE49-F238E27FC236}">
                    <a16:creationId xmlns:a16="http://schemas.microsoft.com/office/drawing/2014/main" id="{C711A58F-9589-B38A-D50A-C4535A80BD06}"/>
                  </a:ext>
                </a:extLst>
              </p:cNvPr>
              <p:cNvSpPr txBox="1"/>
              <p:nvPr/>
            </p:nvSpPr>
            <p:spPr>
              <a:xfrm>
                <a:off x="8127965"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0" name="TextBox 79">
                <a:extLst>
                  <a:ext uri="{FF2B5EF4-FFF2-40B4-BE49-F238E27FC236}">
                    <a16:creationId xmlns:a16="http://schemas.microsoft.com/office/drawing/2014/main" id="{18B9BC1D-1A6F-0B02-39B5-383E2B5F6DD3}"/>
                  </a:ext>
                </a:extLst>
              </p:cNvPr>
              <p:cNvSpPr txBox="1"/>
              <p:nvPr/>
            </p:nvSpPr>
            <p:spPr>
              <a:xfrm>
                <a:off x="8154206" y="3138852"/>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1" name="TextBox 80">
                <a:extLst>
                  <a:ext uri="{FF2B5EF4-FFF2-40B4-BE49-F238E27FC236}">
                    <a16:creationId xmlns:a16="http://schemas.microsoft.com/office/drawing/2014/main" id="{2A8E773F-2CE1-3CB2-C419-AF1358959008}"/>
                  </a:ext>
                </a:extLst>
              </p:cNvPr>
              <p:cNvSpPr txBox="1"/>
              <p:nvPr/>
            </p:nvSpPr>
            <p:spPr>
              <a:xfrm>
                <a:off x="8185634" y="313794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2" name="TextBox 81">
                <a:extLst>
                  <a:ext uri="{FF2B5EF4-FFF2-40B4-BE49-F238E27FC236}">
                    <a16:creationId xmlns:a16="http://schemas.microsoft.com/office/drawing/2014/main" id="{D3E479CC-4BB0-4275-BBC5-233CB698DEF9}"/>
                  </a:ext>
                </a:extLst>
              </p:cNvPr>
              <p:cNvSpPr txBox="1"/>
              <p:nvPr/>
            </p:nvSpPr>
            <p:spPr>
              <a:xfrm>
                <a:off x="8262278" y="3178061"/>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3" name="TextBox 82">
                <a:extLst>
                  <a:ext uri="{FF2B5EF4-FFF2-40B4-BE49-F238E27FC236}">
                    <a16:creationId xmlns:a16="http://schemas.microsoft.com/office/drawing/2014/main" id="{7705091F-D336-AFB1-9BE9-2E4FA1E9D20D}"/>
                  </a:ext>
                </a:extLst>
              </p:cNvPr>
              <p:cNvSpPr txBox="1"/>
              <p:nvPr/>
            </p:nvSpPr>
            <p:spPr>
              <a:xfrm>
                <a:off x="8290585" y="3177159"/>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4" name="TextBox 83">
                <a:extLst>
                  <a:ext uri="{FF2B5EF4-FFF2-40B4-BE49-F238E27FC236}">
                    <a16:creationId xmlns:a16="http://schemas.microsoft.com/office/drawing/2014/main" id="{BC52E1D6-3335-F0AA-612D-5207234BA9C2}"/>
                  </a:ext>
                </a:extLst>
              </p:cNvPr>
              <p:cNvSpPr txBox="1"/>
              <p:nvPr/>
            </p:nvSpPr>
            <p:spPr>
              <a:xfrm>
                <a:off x="8358136" y="31762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5" name="TextBox 84">
                <a:extLst>
                  <a:ext uri="{FF2B5EF4-FFF2-40B4-BE49-F238E27FC236}">
                    <a16:creationId xmlns:a16="http://schemas.microsoft.com/office/drawing/2014/main" id="{302D3B0A-61FE-E86C-67B0-83EB30B133AE}"/>
                  </a:ext>
                </a:extLst>
              </p:cNvPr>
              <p:cNvSpPr txBox="1"/>
              <p:nvPr/>
            </p:nvSpPr>
            <p:spPr>
              <a:xfrm>
                <a:off x="8378859" y="31762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6" name="TextBox 85">
                <a:extLst>
                  <a:ext uri="{FF2B5EF4-FFF2-40B4-BE49-F238E27FC236}">
                    <a16:creationId xmlns:a16="http://schemas.microsoft.com/office/drawing/2014/main" id="{9BBF9281-D181-C929-AD29-7A4D3A51EA61}"/>
                  </a:ext>
                </a:extLst>
              </p:cNvPr>
              <p:cNvSpPr txBox="1"/>
              <p:nvPr/>
            </p:nvSpPr>
            <p:spPr>
              <a:xfrm>
                <a:off x="8426235" y="317535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7" name="TextBox 86">
                <a:extLst>
                  <a:ext uri="{FF2B5EF4-FFF2-40B4-BE49-F238E27FC236}">
                    <a16:creationId xmlns:a16="http://schemas.microsoft.com/office/drawing/2014/main" id="{347BD4FF-20D3-7DC2-97A0-7DF553FD8048}"/>
                  </a:ext>
                </a:extLst>
              </p:cNvPr>
              <p:cNvSpPr txBox="1"/>
              <p:nvPr/>
            </p:nvSpPr>
            <p:spPr>
              <a:xfrm>
                <a:off x="8444231" y="317530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8" name="TextBox 87">
                <a:extLst>
                  <a:ext uri="{FF2B5EF4-FFF2-40B4-BE49-F238E27FC236}">
                    <a16:creationId xmlns:a16="http://schemas.microsoft.com/office/drawing/2014/main" id="{11812128-9933-17EA-3064-FD819CC865B2}"/>
                  </a:ext>
                </a:extLst>
              </p:cNvPr>
              <p:cNvSpPr txBox="1"/>
              <p:nvPr/>
            </p:nvSpPr>
            <p:spPr>
              <a:xfrm>
                <a:off x="8494502" y="317530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89" name="TextBox 88">
                <a:extLst>
                  <a:ext uri="{FF2B5EF4-FFF2-40B4-BE49-F238E27FC236}">
                    <a16:creationId xmlns:a16="http://schemas.microsoft.com/office/drawing/2014/main" id="{5853F16B-CE2B-06F8-EAC5-E2DC7E3F9334}"/>
                  </a:ext>
                </a:extLst>
              </p:cNvPr>
              <p:cNvSpPr txBox="1"/>
              <p:nvPr/>
            </p:nvSpPr>
            <p:spPr>
              <a:xfrm>
                <a:off x="8397124" y="317530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90" name="TextBox 89">
                <a:extLst>
                  <a:ext uri="{FF2B5EF4-FFF2-40B4-BE49-F238E27FC236}">
                    <a16:creationId xmlns:a16="http://schemas.microsoft.com/office/drawing/2014/main" id="{EB247F62-72C3-9B48-46D0-8020EE65874C}"/>
                  </a:ext>
                </a:extLst>
              </p:cNvPr>
              <p:cNvSpPr txBox="1"/>
              <p:nvPr/>
            </p:nvSpPr>
            <p:spPr>
              <a:xfrm>
                <a:off x="8548785" y="31762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91" name="TextBox 90">
                <a:extLst>
                  <a:ext uri="{FF2B5EF4-FFF2-40B4-BE49-F238E27FC236}">
                    <a16:creationId xmlns:a16="http://schemas.microsoft.com/office/drawing/2014/main" id="{20B8AABF-D1EC-391F-53AF-22EDE83976F0}"/>
                  </a:ext>
                </a:extLst>
              </p:cNvPr>
              <p:cNvSpPr txBox="1"/>
              <p:nvPr/>
            </p:nvSpPr>
            <p:spPr>
              <a:xfrm>
                <a:off x="8666252" y="3175304"/>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sp>
            <p:nvSpPr>
              <p:cNvPr id="92" name="TextBox 91">
                <a:extLst>
                  <a:ext uri="{FF2B5EF4-FFF2-40B4-BE49-F238E27FC236}">
                    <a16:creationId xmlns:a16="http://schemas.microsoft.com/office/drawing/2014/main" id="{75BE837E-5597-ED54-544D-48B22B3948D9}"/>
                  </a:ext>
                </a:extLst>
              </p:cNvPr>
              <p:cNvSpPr txBox="1"/>
              <p:nvPr/>
            </p:nvSpPr>
            <p:spPr>
              <a:xfrm>
                <a:off x="8745954" y="3176257"/>
                <a:ext cx="106890" cy="539457"/>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MX" sz="2133" b="0" i="0" u="none" strike="noStrike" kern="1200" cap="none" spc="0" normalizeH="0" baseline="0" noProof="0">
                    <a:ln>
                      <a:noFill/>
                    </a:ln>
                    <a:solidFill>
                      <a:srgbClr val="D87523"/>
                    </a:solidFill>
                    <a:effectLst/>
                    <a:uLnTx/>
                    <a:uFillTx/>
                    <a:latin typeface="Arial" panose="020B0604020202020204"/>
                    <a:ea typeface="+mn-ea"/>
                    <a:cs typeface="+mn-cs"/>
                  </a:rPr>
                  <a:t>+</a:t>
                </a:r>
              </a:p>
            </p:txBody>
          </p:sp>
        </p:grpSp>
        <p:sp>
          <p:nvSpPr>
            <p:cNvPr id="4" name="TextBox 3">
              <a:extLst>
                <a:ext uri="{FF2B5EF4-FFF2-40B4-BE49-F238E27FC236}">
                  <a16:creationId xmlns:a16="http://schemas.microsoft.com/office/drawing/2014/main" id="{AD1CCC15-9479-BB4D-7AA7-BFFF1345D2E4}"/>
                </a:ext>
              </a:extLst>
            </p:cNvPr>
            <p:cNvSpPr txBox="1"/>
            <p:nvPr/>
          </p:nvSpPr>
          <p:spPr>
            <a:xfrm>
              <a:off x="465819" y="2238995"/>
              <a:ext cx="178812" cy="192966"/>
            </a:xfrm>
            <a:prstGeom prst="rect">
              <a:avLst/>
            </a:prstGeom>
            <a:solidFill>
              <a:schemeClr val="bg1"/>
            </a:solid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1.0</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cxnSp>
        <p:nvCxnSpPr>
          <p:cNvPr id="177" name="Straight Connector 176">
            <a:extLst>
              <a:ext uri="{FF2B5EF4-FFF2-40B4-BE49-F238E27FC236}">
                <a16:creationId xmlns:a16="http://schemas.microsoft.com/office/drawing/2014/main" id="{9CB64256-1A3B-404E-C034-398412101B80}"/>
              </a:ext>
            </a:extLst>
          </p:cNvPr>
          <p:cNvCxnSpPr/>
          <p:nvPr/>
        </p:nvCxnSpPr>
        <p:spPr>
          <a:xfrm>
            <a:off x="6833295" y="1069676"/>
            <a:ext cx="0" cy="528489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60F89B18-072A-8EC7-ACAE-3EEAE0C60FC3}"/>
              </a:ext>
            </a:extLst>
          </p:cNvPr>
          <p:cNvSpPr txBox="1">
            <a:spLocks/>
          </p:cNvSpPr>
          <p:nvPr/>
        </p:nvSpPr>
        <p:spPr>
          <a:xfrm>
            <a:off x="7067562" y="1045292"/>
            <a:ext cx="4844021" cy="646176"/>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marR="0" lvl="0" indent="0" algn="ct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BVd showed greater overall MRD negativity rates compared with DVd</a:t>
            </a:r>
            <a:r>
              <a:rPr kumimoji="0" lang="en-US" sz="1867"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graphicFrame>
        <p:nvGraphicFramePr>
          <p:cNvPr id="168" name="Table 167">
            <a:extLst>
              <a:ext uri="{FF2B5EF4-FFF2-40B4-BE49-F238E27FC236}">
                <a16:creationId xmlns:a16="http://schemas.microsoft.com/office/drawing/2014/main" id="{99A75D09-125B-3C04-292F-9CBA0D7C3D1B}"/>
              </a:ext>
            </a:extLst>
          </p:cNvPr>
          <p:cNvGraphicFramePr>
            <a:graphicFrameLocks noGrp="1"/>
          </p:cNvGraphicFramePr>
          <p:nvPr/>
        </p:nvGraphicFramePr>
        <p:xfrm>
          <a:off x="7067562" y="1893965"/>
          <a:ext cx="4844022" cy="3123184"/>
        </p:xfrm>
        <a:graphic>
          <a:graphicData uri="http://schemas.openxmlformats.org/drawingml/2006/table">
            <a:tbl>
              <a:tblPr firstRow="1" bandRow="1">
                <a:tableStyleId>{6E25E649-3F16-4E02-A733-19D2CDBF48F0}</a:tableStyleId>
              </a:tblPr>
              <a:tblGrid>
                <a:gridCol w="1783428">
                  <a:extLst>
                    <a:ext uri="{9D8B030D-6E8A-4147-A177-3AD203B41FA5}">
                      <a16:colId xmlns:a16="http://schemas.microsoft.com/office/drawing/2014/main" val="2895182192"/>
                    </a:ext>
                  </a:extLst>
                </a:gridCol>
                <a:gridCol w="1566731">
                  <a:extLst>
                    <a:ext uri="{9D8B030D-6E8A-4147-A177-3AD203B41FA5}">
                      <a16:colId xmlns:a16="http://schemas.microsoft.com/office/drawing/2014/main" val="3938285943"/>
                    </a:ext>
                  </a:extLst>
                </a:gridCol>
                <a:gridCol w="1493863">
                  <a:extLst>
                    <a:ext uri="{9D8B030D-6E8A-4147-A177-3AD203B41FA5}">
                      <a16:colId xmlns:a16="http://schemas.microsoft.com/office/drawing/2014/main" val="125335573"/>
                    </a:ext>
                  </a:extLst>
                </a:gridCol>
              </a:tblGrid>
              <a:tr h="609600">
                <a:tc>
                  <a:txBody>
                    <a:bodyPr/>
                    <a:lstStyle/>
                    <a:p>
                      <a:r>
                        <a:rPr lang="en-US" sz="1600" dirty="0"/>
                        <a:t>Responses, % (n/N)</a:t>
                      </a:r>
                    </a:p>
                  </a:txBody>
                  <a:tcPr marL="121920" marR="121920" marT="60960" marB="60960" anchor="ctr"/>
                </a:tc>
                <a:tc>
                  <a:txBody>
                    <a:bodyPr/>
                    <a:lstStyle/>
                    <a:p>
                      <a:pPr algn="ctr"/>
                      <a:r>
                        <a:rPr lang="en-US" sz="1600" dirty="0"/>
                        <a:t>BVd </a:t>
                      </a:r>
                    </a:p>
                    <a:p>
                      <a:pPr algn="ctr"/>
                      <a:r>
                        <a:rPr lang="en-US" sz="1600" dirty="0"/>
                        <a:t>(N = 243)</a:t>
                      </a:r>
                    </a:p>
                  </a:txBody>
                  <a:tcPr marL="121920" marR="121920" marT="60960" marB="60960" anchor="ctr"/>
                </a:tc>
                <a:tc>
                  <a:txBody>
                    <a:bodyPr/>
                    <a:lstStyle/>
                    <a:p>
                      <a:pPr algn="ctr"/>
                      <a:r>
                        <a:rPr lang="en-US" sz="1600" dirty="0"/>
                        <a:t>DVd </a:t>
                      </a:r>
                    </a:p>
                    <a:p>
                      <a:pPr algn="ctr"/>
                      <a:r>
                        <a:rPr lang="en-US" sz="1600" dirty="0"/>
                        <a:t>(N = 251)</a:t>
                      </a:r>
                    </a:p>
                  </a:txBody>
                  <a:tcPr marL="121920" marR="121920" marT="60960" marB="60960" anchor="ctr"/>
                </a:tc>
                <a:extLst>
                  <a:ext uri="{0D108BD9-81ED-4DB2-BD59-A6C34878D82A}">
                    <a16:rowId xmlns:a16="http://schemas.microsoft.com/office/drawing/2014/main" val="2647830571"/>
                  </a:ext>
                </a:extLst>
              </a:tr>
              <a:tr h="440944">
                <a:tc>
                  <a:txBody>
                    <a:bodyPr/>
                    <a:lstStyle/>
                    <a:p>
                      <a:r>
                        <a:rPr lang="en-US" sz="1600" dirty="0"/>
                        <a:t>≥CR</a:t>
                      </a:r>
                    </a:p>
                  </a:txBody>
                  <a:tcPr marL="121920" marR="121920" marT="60960" marB="60960" anchor="ctr"/>
                </a:tc>
                <a:tc>
                  <a:txBody>
                    <a:bodyPr/>
                    <a:lstStyle/>
                    <a:p>
                      <a:pPr algn="ctr"/>
                      <a:r>
                        <a:rPr lang="en-US" sz="1600" dirty="0"/>
                        <a:t>36 (87/243)</a:t>
                      </a:r>
                    </a:p>
                  </a:txBody>
                  <a:tcPr marL="121920" marR="121920" marT="60960" marB="60960" anchor="ctr"/>
                </a:tc>
                <a:tc>
                  <a:txBody>
                    <a:bodyPr/>
                    <a:lstStyle/>
                    <a:p>
                      <a:pPr algn="ctr"/>
                      <a:r>
                        <a:rPr lang="en-US" sz="1600" dirty="0"/>
                        <a:t>18 (44/251)</a:t>
                      </a:r>
                    </a:p>
                  </a:txBody>
                  <a:tcPr marL="121920" marR="121920" marT="60960" marB="60960" anchor="ctr"/>
                </a:tc>
                <a:extLst>
                  <a:ext uri="{0D108BD9-81ED-4DB2-BD59-A6C34878D82A}">
                    <a16:rowId xmlns:a16="http://schemas.microsoft.com/office/drawing/2014/main" val="4017884110"/>
                  </a:ext>
                </a:extLst>
              </a:tr>
              <a:tr h="609600">
                <a:tc>
                  <a:txBody>
                    <a:bodyPr/>
                    <a:lstStyle/>
                    <a:p>
                      <a:r>
                        <a:rPr lang="en-US" sz="1600" dirty="0"/>
                        <a:t>≥CR and MRD negativity (10</a:t>
                      </a:r>
                      <a:r>
                        <a:rPr lang="en-US" sz="1600" baseline="30000" dirty="0"/>
                        <a:t>-5</a:t>
                      </a:r>
                      <a:r>
                        <a:rPr lang="en-US" sz="1600" baseline="0" dirty="0"/>
                        <a:t>)</a:t>
                      </a:r>
                      <a:endParaRPr lang="en-US" sz="1600" dirty="0"/>
                    </a:p>
                  </a:txBody>
                  <a:tcPr marL="121920" marR="121920" marT="60960" marB="60960" anchor="ctr"/>
                </a:tc>
                <a:tc>
                  <a:txBody>
                    <a:bodyPr/>
                    <a:lstStyle/>
                    <a:p>
                      <a:pPr algn="ctr"/>
                      <a:r>
                        <a:rPr lang="en-US" sz="1600" dirty="0"/>
                        <a:t>70 (61/87)</a:t>
                      </a:r>
                    </a:p>
                  </a:txBody>
                  <a:tcPr marL="121920" marR="121920" marT="60960" marB="60960" anchor="ctr"/>
                </a:tc>
                <a:tc>
                  <a:txBody>
                    <a:bodyPr/>
                    <a:lstStyle/>
                    <a:p>
                      <a:pPr algn="ctr"/>
                      <a:r>
                        <a:rPr lang="en-US" sz="1600" dirty="0"/>
                        <a:t>59 (26/44)</a:t>
                      </a:r>
                    </a:p>
                  </a:txBody>
                  <a:tcPr marL="121920" marR="121920" marT="60960" marB="60960" anchor="ctr"/>
                </a:tc>
                <a:extLst>
                  <a:ext uri="{0D108BD9-81ED-4DB2-BD59-A6C34878D82A}">
                    <a16:rowId xmlns:a16="http://schemas.microsoft.com/office/drawing/2014/main" val="1360792115"/>
                  </a:ext>
                </a:extLst>
              </a:tr>
              <a:tr h="6096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≥CR and MRD negativity (10</a:t>
                      </a:r>
                      <a:r>
                        <a:rPr lang="en-US" sz="1600" baseline="30000" dirty="0"/>
                        <a:t>-6</a:t>
                      </a:r>
                      <a:r>
                        <a:rPr lang="en-US" sz="1600" baseline="0" dirty="0"/>
                        <a:t>)</a:t>
                      </a:r>
                      <a:endParaRPr lang="en-US" sz="1600" dirty="0"/>
                    </a:p>
                  </a:txBody>
                  <a:tcPr marL="121920" marR="121920" marT="60960" marB="60960" anchor="ctr"/>
                </a:tc>
                <a:tc>
                  <a:txBody>
                    <a:bodyPr/>
                    <a:lstStyle/>
                    <a:p>
                      <a:pPr algn="ctr"/>
                      <a:r>
                        <a:rPr lang="en-US" sz="1600" dirty="0"/>
                        <a:t>45 (39/87)</a:t>
                      </a:r>
                    </a:p>
                  </a:txBody>
                  <a:tcPr marL="121920" marR="121920" marT="60960" marB="60960" anchor="ctr"/>
                </a:tc>
                <a:tc>
                  <a:txBody>
                    <a:bodyPr/>
                    <a:lstStyle/>
                    <a:p>
                      <a:pPr algn="ctr"/>
                      <a:r>
                        <a:rPr lang="en-US" sz="1600" dirty="0"/>
                        <a:t>23 (10/44)</a:t>
                      </a:r>
                    </a:p>
                  </a:txBody>
                  <a:tcPr marL="121920" marR="121920" marT="60960" marB="60960" anchor="ctr"/>
                </a:tc>
                <a:extLst>
                  <a:ext uri="{0D108BD9-81ED-4DB2-BD59-A6C34878D82A}">
                    <a16:rowId xmlns:a16="http://schemas.microsoft.com/office/drawing/2014/main" val="297655706"/>
                  </a:ext>
                </a:extLst>
              </a:tr>
              <a:tr h="853440">
                <a:tc>
                  <a:txBody>
                    <a:bodyPr/>
                    <a:lstStyle/>
                    <a:p>
                      <a:r>
                        <a:rPr lang="en-CA" sz="1600" dirty="0"/>
                        <a:t>Sustained ≥CR MRD negativity for ≥12 mo</a:t>
                      </a:r>
                      <a:endParaRPr lang="en-US" sz="1600" dirty="0"/>
                    </a:p>
                  </a:txBody>
                  <a:tcPr marL="121920" marR="121920" marT="60960" marB="60960" anchor="ctr"/>
                </a:tc>
                <a:tc>
                  <a:txBody>
                    <a:bodyPr/>
                    <a:lstStyle/>
                    <a:p>
                      <a:pPr algn="ctr"/>
                      <a:r>
                        <a:rPr lang="en-CA" sz="1600" dirty="0"/>
                        <a:t>57 (35/61)</a:t>
                      </a:r>
                      <a:endParaRPr lang="en-US" sz="1600" dirty="0"/>
                    </a:p>
                  </a:txBody>
                  <a:tcPr marL="121920" marR="121920" marT="60960" marB="60960" anchor="ctr"/>
                </a:tc>
                <a:tc>
                  <a:txBody>
                    <a:bodyPr/>
                    <a:lstStyle/>
                    <a:p>
                      <a:pPr algn="ctr"/>
                      <a:r>
                        <a:rPr lang="en-CA" sz="1600" dirty="0"/>
                        <a:t>42 (11/26)</a:t>
                      </a:r>
                      <a:endParaRPr lang="en-US" sz="1600" dirty="0"/>
                    </a:p>
                  </a:txBody>
                  <a:tcPr marL="121920" marR="121920" marT="60960" marB="60960" anchor="ctr"/>
                </a:tc>
                <a:extLst>
                  <a:ext uri="{0D108BD9-81ED-4DB2-BD59-A6C34878D82A}">
                    <a16:rowId xmlns:a16="http://schemas.microsoft.com/office/drawing/2014/main" val="503022235"/>
                  </a:ext>
                </a:extLst>
              </a:tr>
            </a:tbl>
          </a:graphicData>
        </a:graphic>
      </p:graphicFrame>
    </p:spTree>
    <p:custDataLst>
      <p:tags r:id="rId1"/>
    </p:custDataLst>
    <p:extLst>
      <p:ext uri="{BB962C8B-B14F-4D97-AF65-F5344CB8AC3E}">
        <p14:creationId xmlns:p14="http://schemas.microsoft.com/office/powerpoint/2010/main" val="33688790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0CC33-AFA4-0C26-6E40-A1749E240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75746-7D8E-9419-8C8B-41684076F86D}"/>
              </a:ext>
            </a:extLst>
          </p:cNvPr>
          <p:cNvSpPr>
            <a:spLocks noGrp="1"/>
          </p:cNvSpPr>
          <p:nvPr>
            <p:ph type="title"/>
          </p:nvPr>
        </p:nvSpPr>
        <p:spPr/>
        <p:txBody>
          <a:bodyPr/>
          <a:lstStyle/>
          <a:p>
            <a:r>
              <a:rPr lang="en-US" dirty="0"/>
              <a:t>DREAMM-8: Adding Belamaf to Pd Improved PFS in Patients With RRMM and ≥1 Prior LOT</a:t>
            </a:r>
            <a:r>
              <a:rPr lang="en-US" baseline="30000" dirty="0"/>
              <a:t>1</a:t>
            </a:r>
          </a:p>
        </p:txBody>
      </p:sp>
      <p:sp>
        <p:nvSpPr>
          <p:cNvPr id="7" name="Footer Placeholder 6">
            <a:extLst>
              <a:ext uri="{FF2B5EF4-FFF2-40B4-BE49-F238E27FC236}">
                <a16:creationId xmlns:a16="http://schemas.microsoft.com/office/drawing/2014/main" id="{D7678BC0-0B5F-9BB2-E963-45EB6E0AAD22}"/>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Dimopoulos MA et al. EHA 2025. Abstract PF728. 2. Trudel S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Clin Oncol</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2025;43(suppl 16):7533-7533. 3. Trudel S et al. ASH 2025. Poster Abstract 2264.</a:t>
            </a:r>
          </a:p>
        </p:txBody>
      </p:sp>
      <p:sp>
        <p:nvSpPr>
          <p:cNvPr id="140" name="TextBox 139">
            <a:extLst>
              <a:ext uri="{FF2B5EF4-FFF2-40B4-BE49-F238E27FC236}">
                <a16:creationId xmlns:a16="http://schemas.microsoft.com/office/drawing/2014/main" id="{291E3EEF-0819-2126-B808-2A5491A464C6}"/>
              </a:ext>
            </a:extLst>
          </p:cNvPr>
          <p:cNvSpPr txBox="1"/>
          <p:nvPr/>
        </p:nvSpPr>
        <p:spPr>
          <a:xfrm>
            <a:off x="247451" y="1048645"/>
            <a:ext cx="6487623" cy="646176"/>
          </a:xfrm>
          <a:prstGeom prst="rect">
            <a:avLst/>
          </a:prstGeom>
          <a:ln/>
        </p:spPr>
        <p:style>
          <a:lnRef idx="1">
            <a:schemeClr val="accent2"/>
          </a:lnRef>
          <a:fillRef idx="2">
            <a:schemeClr val="accent2"/>
          </a:fillRef>
          <a:effectRef idx="1">
            <a:schemeClr val="accent2"/>
          </a:effectRef>
          <a:fontRef idx="minor">
            <a:schemeClr val="dk1"/>
          </a:fontRef>
        </p:style>
        <p:txBody>
          <a:bodyPr wrap="square" tIns="121920" bIns="121920" rtlCol="0" anchor="ctr">
            <a:no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In patients with ≥1 high-risk cytogenetic abnormality, responses were more frequent and deeper with BPd</a:t>
            </a:r>
            <a:r>
              <a:rPr kumimoji="0" lang="en-US" sz="1867" b="1" i="0" u="none" strike="noStrike" kern="1200" cap="none" spc="0" normalizeH="0" baseline="30000" noProof="0" dirty="0">
                <a:ln>
                  <a:noFill/>
                </a:ln>
                <a:solidFill>
                  <a:srgbClr val="000000"/>
                </a:solidFill>
                <a:effectLst/>
                <a:uLnTx/>
                <a:uFillTx/>
                <a:latin typeface="Arial" panose="020B0604020202020204"/>
                <a:ea typeface="+mn-ea"/>
                <a:cs typeface="+mn-cs"/>
              </a:rPr>
              <a:t>2</a:t>
            </a:r>
            <a:endPar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Text Placeholder 3">
            <a:extLst>
              <a:ext uri="{FF2B5EF4-FFF2-40B4-BE49-F238E27FC236}">
                <a16:creationId xmlns:a16="http://schemas.microsoft.com/office/drawing/2014/main" id="{A80E4771-1D00-D71E-838D-80BE606BD2DC}"/>
              </a:ext>
            </a:extLst>
          </p:cNvPr>
          <p:cNvSpPr txBox="1">
            <a:spLocks/>
          </p:cNvSpPr>
          <p:nvPr/>
        </p:nvSpPr>
        <p:spPr>
          <a:xfrm>
            <a:off x="7077914" y="1053279"/>
            <a:ext cx="4953679" cy="647764"/>
          </a:xfrm>
          <a:prstGeom prst="rect">
            <a:avLst/>
          </a:prstGeom>
          <a:ln/>
        </p:spPr>
        <p:style>
          <a:lnRef idx="1">
            <a:schemeClr val="accent5"/>
          </a:lnRef>
          <a:fillRef idx="2">
            <a:schemeClr val="accent5"/>
          </a:fillRef>
          <a:effectRef idx="1">
            <a:schemeClr val="accent5"/>
          </a:effectRef>
          <a:fontRef idx="minor">
            <a:schemeClr val="dk1"/>
          </a:fontRef>
        </p:style>
        <p:txBody>
          <a:bodyP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597" marR="0" lvl="0" indent="0" algn="ct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Longer follow-up (median 35.8 mo) show depth and durability of response with BPd</a:t>
            </a:r>
            <a:r>
              <a:rPr kumimoji="0" lang="en-US" sz="1733"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p>
        </p:txBody>
      </p:sp>
      <p:cxnSp>
        <p:nvCxnSpPr>
          <p:cNvPr id="143" name="Straight Connector 142">
            <a:extLst>
              <a:ext uri="{FF2B5EF4-FFF2-40B4-BE49-F238E27FC236}">
                <a16:creationId xmlns:a16="http://schemas.microsoft.com/office/drawing/2014/main" id="{156D155C-E725-EE86-3424-BFB0C58D740C}"/>
              </a:ext>
            </a:extLst>
          </p:cNvPr>
          <p:cNvCxnSpPr>
            <a:cxnSpLocks/>
          </p:cNvCxnSpPr>
          <p:nvPr/>
        </p:nvCxnSpPr>
        <p:spPr>
          <a:xfrm>
            <a:off x="6893949" y="1048646"/>
            <a:ext cx="0" cy="515337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49" name="Table 148">
            <a:extLst>
              <a:ext uri="{FF2B5EF4-FFF2-40B4-BE49-F238E27FC236}">
                <a16:creationId xmlns:a16="http://schemas.microsoft.com/office/drawing/2014/main" id="{6DAB6B51-0FDD-F89E-8B77-E4526138061C}"/>
              </a:ext>
            </a:extLst>
          </p:cNvPr>
          <p:cNvGraphicFramePr>
            <a:graphicFrameLocks noGrp="1"/>
          </p:cNvGraphicFramePr>
          <p:nvPr/>
        </p:nvGraphicFramePr>
        <p:xfrm>
          <a:off x="7077925" y="1853597"/>
          <a:ext cx="4953668" cy="3413760"/>
        </p:xfrm>
        <a:graphic>
          <a:graphicData uri="http://schemas.openxmlformats.org/drawingml/2006/table">
            <a:tbl>
              <a:tblPr firstRow="1" bandRow="1">
                <a:tableStyleId>{6E25E649-3F16-4E02-A733-19D2CDBF48F0}</a:tableStyleId>
              </a:tblPr>
              <a:tblGrid>
                <a:gridCol w="2210700">
                  <a:extLst>
                    <a:ext uri="{9D8B030D-6E8A-4147-A177-3AD203B41FA5}">
                      <a16:colId xmlns:a16="http://schemas.microsoft.com/office/drawing/2014/main" val="2895182192"/>
                    </a:ext>
                  </a:extLst>
                </a:gridCol>
                <a:gridCol w="1403251">
                  <a:extLst>
                    <a:ext uri="{9D8B030D-6E8A-4147-A177-3AD203B41FA5}">
                      <a16:colId xmlns:a16="http://schemas.microsoft.com/office/drawing/2014/main" val="3938285943"/>
                    </a:ext>
                  </a:extLst>
                </a:gridCol>
                <a:gridCol w="1339717">
                  <a:extLst>
                    <a:ext uri="{9D8B030D-6E8A-4147-A177-3AD203B41FA5}">
                      <a16:colId xmlns:a16="http://schemas.microsoft.com/office/drawing/2014/main" val="125335573"/>
                    </a:ext>
                  </a:extLst>
                </a:gridCol>
              </a:tblGrid>
              <a:tr h="6096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Responses</a:t>
                      </a:r>
                    </a:p>
                  </a:txBody>
                  <a:tcPr marL="121920" marR="121920" marT="60960" marB="60960" anchor="ctr"/>
                </a:tc>
                <a:tc>
                  <a:txBody>
                    <a:bodyPr/>
                    <a:lstStyle/>
                    <a:p>
                      <a:pPr algn="ctr"/>
                      <a:r>
                        <a:rPr lang="en-US" sz="1600" dirty="0"/>
                        <a:t>BPd </a:t>
                      </a:r>
                    </a:p>
                    <a:p>
                      <a:pPr algn="ctr"/>
                      <a:r>
                        <a:rPr lang="en-US" sz="1600" dirty="0"/>
                        <a:t>(N = 155)</a:t>
                      </a:r>
                    </a:p>
                  </a:txBody>
                  <a:tcPr marL="121920" marR="121920" marT="60960" marB="60960" anchor="ctr"/>
                </a:tc>
                <a:tc>
                  <a:txBody>
                    <a:bodyPr/>
                    <a:lstStyle/>
                    <a:p>
                      <a:pPr algn="ctr"/>
                      <a:r>
                        <a:rPr lang="en-US" sz="1600" dirty="0"/>
                        <a:t>PVd </a:t>
                      </a:r>
                    </a:p>
                    <a:p>
                      <a:pPr algn="ctr"/>
                      <a:r>
                        <a:rPr lang="en-US" sz="1600" dirty="0"/>
                        <a:t>(N = 147)</a:t>
                      </a:r>
                    </a:p>
                  </a:txBody>
                  <a:tcPr marL="121920" marR="121920" marT="60960" marB="60960" anchor="ctr"/>
                </a:tc>
                <a:extLst>
                  <a:ext uri="{0D108BD9-81ED-4DB2-BD59-A6C34878D82A}">
                    <a16:rowId xmlns:a16="http://schemas.microsoft.com/office/drawing/2014/main" val="2647830571"/>
                  </a:ext>
                </a:extLst>
              </a:tr>
              <a:tr h="365760">
                <a:tc>
                  <a:txBody>
                    <a:bodyPr/>
                    <a:lstStyle/>
                    <a:p>
                      <a:r>
                        <a:rPr lang="en-US" sz="1600" dirty="0"/>
                        <a:t>≥CR, % (n/N)</a:t>
                      </a:r>
                    </a:p>
                  </a:txBody>
                  <a:tcPr marL="121920" marR="121920" marT="60960" marB="60960" anchor="ctr"/>
                </a:tc>
                <a:tc>
                  <a:txBody>
                    <a:bodyPr/>
                    <a:lstStyle/>
                    <a:p>
                      <a:pPr algn="ctr"/>
                      <a:r>
                        <a:rPr lang="en-US" sz="1600" dirty="0"/>
                        <a:t>43 (67/155)</a:t>
                      </a:r>
                    </a:p>
                  </a:txBody>
                  <a:tcPr marL="121920" marR="121920" marT="60960" marB="60960" anchor="ctr"/>
                </a:tc>
                <a:tc>
                  <a:txBody>
                    <a:bodyPr/>
                    <a:lstStyle/>
                    <a:p>
                      <a:pPr algn="ctr"/>
                      <a:r>
                        <a:rPr lang="en-US" sz="1600" dirty="0"/>
                        <a:t>17 (25/147)</a:t>
                      </a:r>
                    </a:p>
                  </a:txBody>
                  <a:tcPr marL="121920" marR="121920" marT="60960" marB="60960" anchor="ctr"/>
                </a:tc>
                <a:extLst>
                  <a:ext uri="{0D108BD9-81ED-4DB2-BD59-A6C34878D82A}">
                    <a16:rowId xmlns:a16="http://schemas.microsoft.com/office/drawing/2014/main" val="4017884110"/>
                  </a:ext>
                </a:extLst>
              </a:tr>
              <a:tr h="609600">
                <a:tc>
                  <a:txBody>
                    <a:bodyPr/>
                    <a:lstStyle/>
                    <a:p>
                      <a:r>
                        <a:rPr lang="en-US" sz="1600" dirty="0"/>
                        <a:t>≥CR MRD negativity, % (n/N)</a:t>
                      </a:r>
                    </a:p>
                  </a:txBody>
                  <a:tcPr marL="121920" marR="121920" marT="60960" marB="60960" anchor="ctr"/>
                </a:tc>
                <a:tc>
                  <a:txBody>
                    <a:bodyPr/>
                    <a:lstStyle/>
                    <a:p>
                      <a:pPr algn="ctr"/>
                      <a:r>
                        <a:rPr lang="en-US" sz="1600" dirty="0"/>
                        <a:t>28 (43/155)</a:t>
                      </a:r>
                    </a:p>
                  </a:txBody>
                  <a:tcPr marL="121920" marR="121920" marT="60960" marB="60960" anchor="ctr"/>
                </a:tc>
                <a:tc>
                  <a:txBody>
                    <a:bodyPr/>
                    <a:lstStyle/>
                    <a:p>
                      <a:pPr algn="ctr"/>
                      <a:r>
                        <a:rPr lang="en-US" sz="1600" dirty="0"/>
                        <a:t>6 (9/147)</a:t>
                      </a:r>
                    </a:p>
                  </a:txBody>
                  <a:tcPr marL="121920" marR="121920" marT="60960" marB="60960" anchor="ctr"/>
                </a:tc>
                <a:extLst>
                  <a:ext uri="{0D108BD9-81ED-4DB2-BD59-A6C34878D82A}">
                    <a16:rowId xmlns:a16="http://schemas.microsoft.com/office/drawing/2014/main" val="1360792115"/>
                  </a:ext>
                </a:extLst>
              </a:tr>
              <a:tr h="609600">
                <a:tc>
                  <a:txBody>
                    <a:bodyPr/>
                    <a:lstStyle/>
                    <a:p>
                      <a:r>
                        <a:rPr lang="en-CA" sz="1600" dirty="0"/>
                        <a:t>≥CR MRD negativity for ≥ 12 mo, </a:t>
                      </a:r>
                      <a:r>
                        <a:rPr lang="en-US" sz="1600" dirty="0"/>
                        <a:t>% (n/N)</a:t>
                      </a:r>
                    </a:p>
                  </a:txBody>
                  <a:tcPr marL="121920" marR="121920" marT="60960" marB="60960" anchor="ctr"/>
                </a:tc>
                <a:tc>
                  <a:txBody>
                    <a:bodyPr/>
                    <a:lstStyle/>
                    <a:p>
                      <a:pPr algn="ctr"/>
                      <a:r>
                        <a:rPr lang="en-CA" sz="1600" dirty="0"/>
                        <a:t>15 (24/155)</a:t>
                      </a:r>
                      <a:endParaRPr lang="en-US" sz="1600" dirty="0"/>
                    </a:p>
                  </a:txBody>
                  <a:tcPr marL="121920" marR="121920" marT="60960" marB="60960" anchor="ctr"/>
                </a:tc>
                <a:tc>
                  <a:txBody>
                    <a:bodyPr/>
                    <a:lstStyle/>
                    <a:p>
                      <a:pPr algn="ctr"/>
                      <a:r>
                        <a:rPr lang="en-CA" sz="1600" dirty="0"/>
                        <a:t>3 (4/147)</a:t>
                      </a:r>
                      <a:endParaRPr lang="en-US" sz="1600" dirty="0"/>
                    </a:p>
                  </a:txBody>
                  <a:tcPr marL="121920" marR="121920" marT="60960" marB="60960" anchor="ctr"/>
                </a:tc>
                <a:extLst>
                  <a:ext uri="{0D108BD9-81ED-4DB2-BD59-A6C34878D82A}">
                    <a16:rowId xmlns:a16="http://schemas.microsoft.com/office/drawing/2014/main" val="503022235"/>
                  </a:ext>
                </a:extLst>
              </a:tr>
              <a:tr h="609600">
                <a:tc>
                  <a:txBody>
                    <a:bodyPr/>
                    <a:lstStyle/>
                    <a:p>
                      <a:r>
                        <a:rPr lang="en-US" sz="1600" dirty="0"/>
                        <a:t>Median DOR </a:t>
                      </a:r>
                      <a:br>
                        <a:rPr lang="en-US" sz="1600" dirty="0"/>
                      </a:br>
                      <a:r>
                        <a:rPr lang="en-CA" sz="1600" dirty="0"/>
                        <a:t>(≥PR; 95% CI), mo</a:t>
                      </a:r>
                      <a:endParaRPr lang="en-US" sz="1600" dirty="0"/>
                    </a:p>
                  </a:txBody>
                  <a:tcPr marL="121920" marR="121920" marT="60960" marB="60960" anchor="ctr"/>
                </a:tc>
                <a:tc>
                  <a:txBody>
                    <a:bodyPr/>
                    <a:lstStyle/>
                    <a:p>
                      <a:pPr algn="ctr"/>
                      <a:r>
                        <a:rPr lang="en-CA" sz="1600" dirty="0"/>
                        <a:t>NR </a:t>
                      </a:r>
                    </a:p>
                    <a:p>
                      <a:pPr algn="ctr"/>
                      <a:r>
                        <a:rPr lang="en-CA" sz="1600" dirty="0"/>
                        <a:t>(29.5-NR)</a:t>
                      </a:r>
                      <a:endParaRPr lang="en-US" sz="1600" dirty="0"/>
                    </a:p>
                  </a:txBody>
                  <a:tcPr marL="121920" marR="121920" marT="60960" marB="60960" anchor="ctr"/>
                </a:tc>
                <a:tc>
                  <a:txBody>
                    <a:bodyPr/>
                    <a:lstStyle/>
                    <a:p>
                      <a:pPr algn="ctr"/>
                      <a:r>
                        <a:rPr lang="en-CA" sz="1600" dirty="0"/>
                        <a:t>16.4</a:t>
                      </a:r>
                    </a:p>
                    <a:p>
                      <a:pPr algn="ctr"/>
                      <a:r>
                        <a:rPr lang="en-CA" sz="1600" dirty="0"/>
                        <a:t>(11.1-22.5)</a:t>
                      </a:r>
                      <a:endParaRPr lang="en-US" sz="1600" dirty="0"/>
                    </a:p>
                  </a:txBody>
                  <a:tcPr marL="121920" marR="121920" marT="60960" marB="60960" anchor="ctr"/>
                </a:tc>
                <a:extLst>
                  <a:ext uri="{0D108BD9-81ED-4DB2-BD59-A6C34878D82A}">
                    <a16:rowId xmlns:a16="http://schemas.microsoft.com/office/drawing/2014/main" val="4227752920"/>
                  </a:ext>
                </a:extLst>
              </a:tr>
              <a:tr h="609600">
                <a:tc>
                  <a:txBody>
                    <a:bodyPr/>
                    <a:lstStyle/>
                    <a:p>
                      <a:r>
                        <a:rPr lang="en-US" sz="1600" dirty="0"/>
                        <a:t>PFS2, mo</a:t>
                      </a:r>
                    </a:p>
                  </a:txBody>
                  <a:tcPr marL="121920" marR="121920" marT="60960" marB="60960" anchor="ctr"/>
                </a:tc>
                <a:tc>
                  <a:txBody>
                    <a:bodyPr/>
                    <a:lstStyle/>
                    <a:p>
                      <a:pPr algn="ctr"/>
                      <a:r>
                        <a:rPr lang="en-US" sz="1600" dirty="0"/>
                        <a:t>47.1 </a:t>
                      </a:r>
                    </a:p>
                    <a:p>
                      <a:pPr algn="ctr"/>
                      <a:r>
                        <a:rPr lang="en-US" sz="1600" dirty="0"/>
                        <a:t>(28.4-NR)</a:t>
                      </a:r>
                    </a:p>
                  </a:txBody>
                  <a:tcPr marL="121920" marR="121920" marT="60960" marB="60960" anchor="ctr"/>
                </a:tc>
                <a:tc>
                  <a:txBody>
                    <a:bodyPr/>
                    <a:lstStyle/>
                    <a:p>
                      <a:pPr algn="ctr"/>
                      <a:r>
                        <a:rPr lang="en-US" sz="1600" dirty="0"/>
                        <a:t>21.7</a:t>
                      </a:r>
                    </a:p>
                    <a:p>
                      <a:pPr algn="ctr"/>
                      <a:r>
                        <a:rPr lang="en-US" sz="1600" dirty="0"/>
                        <a:t>(13.8-28.6)</a:t>
                      </a:r>
                    </a:p>
                  </a:txBody>
                  <a:tcPr marL="121920" marR="121920" marT="60960" marB="60960" anchor="ctr"/>
                </a:tc>
                <a:extLst>
                  <a:ext uri="{0D108BD9-81ED-4DB2-BD59-A6C34878D82A}">
                    <a16:rowId xmlns:a16="http://schemas.microsoft.com/office/drawing/2014/main" val="3972008592"/>
                  </a:ext>
                </a:extLst>
              </a:tr>
            </a:tbl>
          </a:graphicData>
        </a:graphic>
      </p:graphicFrame>
      <p:sp>
        <p:nvSpPr>
          <p:cNvPr id="4" name="Rectangle 3">
            <a:extLst>
              <a:ext uri="{FF2B5EF4-FFF2-40B4-BE49-F238E27FC236}">
                <a16:creationId xmlns:a16="http://schemas.microsoft.com/office/drawing/2014/main" id="{A3B55DF9-F849-0B30-9132-E65EE34D33BA}"/>
              </a:ext>
            </a:extLst>
          </p:cNvPr>
          <p:cNvSpPr/>
          <p:nvPr/>
        </p:nvSpPr>
        <p:spPr>
          <a:xfrm>
            <a:off x="2606847" y="2705169"/>
            <a:ext cx="4204768" cy="411387"/>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5" name="Table 8">
            <a:extLst>
              <a:ext uri="{FF2B5EF4-FFF2-40B4-BE49-F238E27FC236}">
                <a16:creationId xmlns:a16="http://schemas.microsoft.com/office/drawing/2014/main" id="{6239D97C-ADE3-9F59-B246-5EB2C056781C}"/>
              </a:ext>
            </a:extLst>
          </p:cNvPr>
          <p:cNvGraphicFramePr>
            <a:graphicFrameLocks noGrp="1"/>
          </p:cNvGraphicFramePr>
          <p:nvPr/>
        </p:nvGraphicFramePr>
        <p:xfrm>
          <a:off x="904957" y="1986400"/>
          <a:ext cx="5648786" cy="906563"/>
        </p:xfrm>
        <a:graphic>
          <a:graphicData uri="http://schemas.openxmlformats.org/drawingml/2006/table">
            <a:tbl>
              <a:tblPr firstRow="1" bandRow="1">
                <a:tableStyleId>{2D5ABB26-0587-4C30-8999-92F81FD0307C}</a:tableStyleId>
              </a:tblPr>
              <a:tblGrid>
                <a:gridCol w="2498624">
                  <a:extLst>
                    <a:ext uri="{9D8B030D-6E8A-4147-A177-3AD203B41FA5}">
                      <a16:colId xmlns:a16="http://schemas.microsoft.com/office/drawing/2014/main" val="4047702149"/>
                    </a:ext>
                  </a:extLst>
                </a:gridCol>
                <a:gridCol w="1715229">
                  <a:extLst>
                    <a:ext uri="{9D8B030D-6E8A-4147-A177-3AD203B41FA5}">
                      <a16:colId xmlns:a16="http://schemas.microsoft.com/office/drawing/2014/main" val="1288571136"/>
                    </a:ext>
                  </a:extLst>
                </a:gridCol>
                <a:gridCol w="1434933">
                  <a:extLst>
                    <a:ext uri="{9D8B030D-6E8A-4147-A177-3AD203B41FA5}">
                      <a16:colId xmlns:a16="http://schemas.microsoft.com/office/drawing/2014/main" val="1311125605"/>
                    </a:ext>
                  </a:extLst>
                </a:gridCol>
              </a:tblGrid>
              <a:tr h="250103">
                <a:tc>
                  <a:txBody>
                    <a:bodyPr/>
                    <a:lstStyle/>
                    <a:p>
                      <a:endParaRPr lang="en-US" sz="1300" b="1" dirty="0"/>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a:r>
                        <a:rPr lang="en-US" sz="1300" b="1" dirty="0">
                          <a:solidFill>
                            <a:schemeClr val="accent3"/>
                          </a:solidFill>
                        </a:rPr>
                        <a:t>BPd (N = 155)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a:r>
                        <a:rPr lang="en-US" sz="1300" b="1" dirty="0" err="1">
                          <a:solidFill>
                            <a:schemeClr val="accent1"/>
                          </a:solidFill>
                        </a:rPr>
                        <a:t>PVd</a:t>
                      </a:r>
                      <a:r>
                        <a:rPr lang="en-US" sz="1300" b="1" dirty="0">
                          <a:solidFill>
                            <a:schemeClr val="accent1"/>
                          </a:solidFill>
                        </a:rPr>
                        <a:t> (N = 147)</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7947773"/>
                  </a:ext>
                </a:extLst>
              </a:tr>
              <a:tr h="203200">
                <a:tc>
                  <a:txBody>
                    <a:bodyPr/>
                    <a:lstStyle/>
                    <a:p>
                      <a:pPr algn="l"/>
                      <a:r>
                        <a:rPr lang="en-US" sz="1300" b="0" dirty="0"/>
                        <a:t>Events, n (%)</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300" b="0" dirty="0">
                          <a:solidFill>
                            <a:schemeClr val="accent3"/>
                          </a:solidFill>
                        </a:rPr>
                        <a:t>68 (44)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300" b="0" dirty="0">
                          <a:solidFill>
                            <a:schemeClr val="accent1"/>
                          </a:solidFill>
                        </a:rPr>
                        <a:t>89 (61)</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71794852"/>
                  </a:ext>
                </a:extLst>
              </a:tr>
              <a:tr h="203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PFS, median (95% CI), </a:t>
                      </a:r>
                      <a:r>
                        <a:rPr lang="en-US" sz="1300" dirty="0" err="1"/>
                        <a:t>mo</a:t>
                      </a:r>
                      <a:endParaRPr lang="en-US" sz="1300" dirty="0"/>
                    </a:p>
                  </a:txBody>
                  <a:tcPr marL="0" marR="0" marT="0" marB="0" anchor="c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b="0" dirty="0">
                          <a:solidFill>
                            <a:schemeClr val="accent3"/>
                          </a:solidFill>
                        </a:rPr>
                        <a:t>32.6 (21.2-NR)</a:t>
                      </a:r>
                    </a:p>
                  </a:txBody>
                  <a:tcPr marL="0" marR="0" marT="0" marB="0" anchor="ctr">
                    <a:noFill/>
                  </a:tcPr>
                </a:tc>
                <a:tc>
                  <a:txBody>
                    <a:bodyPr/>
                    <a:lstStyle/>
                    <a:p>
                      <a:pPr algn="ctr"/>
                      <a:r>
                        <a:rPr lang="en-US" sz="1300" b="0" dirty="0">
                          <a:solidFill>
                            <a:schemeClr val="accent1"/>
                          </a:solidFill>
                        </a:rPr>
                        <a:t>12.5 (9.1-17.6)</a:t>
                      </a:r>
                    </a:p>
                  </a:txBody>
                  <a:tcPr marL="0" marR="0" marT="0" marB="0" anchor="ctr">
                    <a:noFill/>
                  </a:tcPr>
                </a:tc>
                <a:extLst>
                  <a:ext uri="{0D108BD9-81ED-4DB2-BD59-A6C34878D82A}">
                    <a16:rowId xmlns:a16="http://schemas.microsoft.com/office/drawing/2014/main" val="500801874"/>
                  </a:ext>
                </a:extLst>
              </a:tr>
              <a:tr h="250060">
                <a:tc>
                  <a:txBody>
                    <a:bodyPr/>
                    <a:lstStyle/>
                    <a:p>
                      <a:r>
                        <a:rPr lang="en-US" sz="1300" dirty="0"/>
                        <a:t>HR </a:t>
                      </a:r>
                      <a:r>
                        <a:rPr lang="en-CA" sz="1300" dirty="0"/>
                        <a:t>for progression/death</a:t>
                      </a:r>
                      <a:endParaRPr lang="en-US" sz="1300" dirty="0"/>
                    </a:p>
                  </a:txBody>
                  <a:tcPr marL="0" marR="0" marT="0" marB="0" anchor="ctr">
                    <a:noFill/>
                  </a:tcPr>
                </a:tc>
                <a:tc gridSpan="2">
                  <a:txBody>
                    <a:bodyPr/>
                    <a:lstStyle/>
                    <a:p>
                      <a:pPr algn="ctr"/>
                      <a:r>
                        <a:rPr lang="en-US" sz="1300" b="1" dirty="0"/>
                        <a:t>0.49</a:t>
                      </a:r>
                      <a:r>
                        <a:rPr lang="en-US" sz="1300" b="0" dirty="0"/>
                        <a:t> (</a:t>
                      </a:r>
                      <a:r>
                        <a:rPr lang="en-US" sz="1300" dirty="0"/>
                        <a:t>95% CI, </a:t>
                      </a:r>
                      <a:r>
                        <a:rPr lang="en-US" sz="1300" b="0" dirty="0"/>
                        <a:t>0.36-0.67)</a:t>
                      </a:r>
                    </a:p>
                  </a:txBody>
                  <a:tcPr marL="0" marR="0" marT="0" marB="0" anchor="ctr">
                    <a:noFill/>
                  </a:tcPr>
                </a:tc>
                <a:tc hMerge="1">
                  <a:txBody>
                    <a:bodyPr/>
                    <a:lstStyle/>
                    <a:p>
                      <a:pPr algn="ctr"/>
                      <a:endParaRPr lang="en-US" sz="1000" b="0" dirty="0"/>
                    </a:p>
                  </a:txBody>
                  <a:tcPr marL="0" marR="0" marT="0" marB="0" anchor="ctr">
                    <a:noFill/>
                  </a:tcPr>
                </a:tc>
                <a:extLst>
                  <a:ext uri="{0D108BD9-81ED-4DB2-BD59-A6C34878D82A}">
                    <a16:rowId xmlns:a16="http://schemas.microsoft.com/office/drawing/2014/main" val="1998071239"/>
                  </a:ext>
                </a:extLst>
              </a:tr>
            </a:tbl>
          </a:graphicData>
        </a:graphic>
      </p:graphicFrame>
      <p:sp>
        <p:nvSpPr>
          <p:cNvPr id="9" name="TextBox 8">
            <a:extLst>
              <a:ext uri="{FF2B5EF4-FFF2-40B4-BE49-F238E27FC236}">
                <a16:creationId xmlns:a16="http://schemas.microsoft.com/office/drawing/2014/main" id="{E7780CB6-AAAD-7E9A-D4BE-89BAF88A1E47}"/>
              </a:ext>
            </a:extLst>
          </p:cNvPr>
          <p:cNvSpPr txBox="1"/>
          <p:nvPr/>
        </p:nvSpPr>
        <p:spPr>
          <a:xfrm rot="16200000">
            <a:off x="-1330713" y="4227398"/>
            <a:ext cx="3282699" cy="32133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Proportion Alive and Progression Free</a:t>
            </a:r>
          </a:p>
        </p:txBody>
      </p:sp>
      <p:sp>
        <p:nvSpPr>
          <p:cNvPr id="12" name="TextBox 11">
            <a:extLst>
              <a:ext uri="{FF2B5EF4-FFF2-40B4-BE49-F238E27FC236}">
                <a16:creationId xmlns:a16="http://schemas.microsoft.com/office/drawing/2014/main" id="{7517F657-47CB-01DB-C0C8-1E6F09371E74}"/>
              </a:ext>
            </a:extLst>
          </p:cNvPr>
          <p:cNvSpPr txBox="1"/>
          <p:nvPr/>
        </p:nvSpPr>
        <p:spPr>
          <a:xfrm>
            <a:off x="620167" y="2732552"/>
            <a:ext cx="384917" cy="574453"/>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3" name="TextBox 12">
            <a:extLst>
              <a:ext uri="{FF2B5EF4-FFF2-40B4-BE49-F238E27FC236}">
                <a16:creationId xmlns:a16="http://schemas.microsoft.com/office/drawing/2014/main" id="{490604ED-8A51-0EE0-B311-B5C4F13CE174}"/>
              </a:ext>
            </a:extLst>
          </p:cNvPr>
          <p:cNvSpPr txBox="1"/>
          <p:nvPr/>
        </p:nvSpPr>
        <p:spPr>
          <a:xfrm>
            <a:off x="664526" y="2739774"/>
            <a:ext cx="384917" cy="574453"/>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nvGrpSpPr>
          <p:cNvPr id="14" name="Group 13">
            <a:extLst>
              <a:ext uri="{FF2B5EF4-FFF2-40B4-BE49-F238E27FC236}">
                <a16:creationId xmlns:a16="http://schemas.microsoft.com/office/drawing/2014/main" id="{3EBEB9DA-9E95-A889-958D-D975CA5A777C}"/>
              </a:ext>
            </a:extLst>
          </p:cNvPr>
          <p:cNvGrpSpPr/>
          <p:nvPr/>
        </p:nvGrpSpPr>
        <p:grpSpPr>
          <a:xfrm>
            <a:off x="326665" y="2811977"/>
            <a:ext cx="6437375" cy="3421356"/>
            <a:chOff x="132523" y="1408364"/>
            <a:chExt cx="4828031" cy="2566017"/>
          </a:xfrm>
        </p:grpSpPr>
        <p:sp>
          <p:nvSpPr>
            <p:cNvPr id="15" name="Freeform 14">
              <a:extLst>
                <a:ext uri="{FF2B5EF4-FFF2-40B4-BE49-F238E27FC236}">
                  <a16:creationId xmlns:a16="http://schemas.microsoft.com/office/drawing/2014/main" id="{59EABA7C-C270-F029-534B-3EBD1C6C76C9}"/>
                </a:ext>
              </a:extLst>
            </p:cNvPr>
            <p:cNvSpPr/>
            <p:nvPr/>
          </p:nvSpPr>
          <p:spPr>
            <a:xfrm>
              <a:off x="2088731" y="2214055"/>
              <a:ext cx="0" cy="1392487"/>
            </a:xfrm>
            <a:custGeom>
              <a:avLst/>
              <a:gdLst>
                <a:gd name="csX0" fmla="*/ 0 w 0"/>
                <a:gd name="csY0" fmla="*/ 0 h 1392487"/>
                <a:gd name="csX1" fmla="*/ 0 w 0"/>
                <a:gd name="csY1" fmla="*/ 1392487 h 1392487"/>
              </a:gdLst>
              <a:ahLst/>
              <a:cxnLst>
                <a:cxn ang="0">
                  <a:pos x="csX0" y="csY0"/>
                </a:cxn>
                <a:cxn ang="0">
                  <a:pos x="csX1" y="csY1"/>
                </a:cxn>
              </a:cxnLst>
              <a:rect l="l" t="t" r="r" b="b"/>
              <a:pathLst>
                <a:path h="1392487">
                  <a:moveTo>
                    <a:pt x="0" y="0"/>
                  </a:moveTo>
                  <a:lnTo>
                    <a:pt x="0" y="1392487"/>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6" name="Chart 15">
              <a:extLst>
                <a:ext uri="{FF2B5EF4-FFF2-40B4-BE49-F238E27FC236}">
                  <a16:creationId xmlns:a16="http://schemas.microsoft.com/office/drawing/2014/main" id="{040A9489-43A8-6E95-1C9B-BB067D8588A9}"/>
                </a:ext>
              </a:extLst>
            </p:cNvPr>
            <p:cNvGraphicFramePr/>
            <p:nvPr/>
          </p:nvGraphicFramePr>
          <p:xfrm>
            <a:off x="132523" y="1444487"/>
            <a:ext cx="4770782" cy="250466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F7E01906-782D-B471-885F-D977E341170A}"/>
                </a:ext>
              </a:extLst>
            </p:cNvPr>
            <p:cNvSpPr txBox="1"/>
            <p:nvPr/>
          </p:nvSpPr>
          <p:spPr>
            <a:xfrm>
              <a:off x="1736814" y="3819458"/>
              <a:ext cx="1882196" cy="15492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Time Since Randomization, </a:t>
              </a:r>
              <a:r>
                <a:rPr kumimoji="0" lang="en-US" sz="1333"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F72131D-7ACE-934D-8620-96F3D0941B69}"/>
                </a:ext>
              </a:extLst>
            </p:cNvPr>
            <p:cNvSpPr txBox="1"/>
            <p:nvPr/>
          </p:nvSpPr>
          <p:spPr>
            <a:xfrm>
              <a:off x="1877485" y="1786666"/>
              <a:ext cx="411703" cy="200004"/>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18 </a:t>
              </a:r>
              <a:r>
                <a:rPr kumimoji="0" lang="en-US" sz="1067"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BE5E463F-83C5-E839-3564-E4F4DDCC7AD2}"/>
                </a:ext>
              </a:extLst>
            </p:cNvPr>
            <p:cNvSpPr txBox="1"/>
            <p:nvPr/>
          </p:nvSpPr>
          <p:spPr>
            <a:xfrm>
              <a:off x="4297629" y="2723574"/>
              <a:ext cx="411703" cy="200004"/>
            </a:xfrm>
            <a:prstGeom prst="rect">
              <a:avLst/>
            </a:prstGeom>
            <a:solidFill>
              <a:schemeClr val="bg1"/>
            </a:solid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333" b="0" i="0" u="none" strike="noStrike" kern="1200" cap="none" spc="0" normalizeH="0" baseline="0" noProof="0" dirty="0" err="1">
                  <a:ln>
                    <a:noFill/>
                  </a:ln>
                  <a:solidFill>
                    <a:srgbClr val="083359"/>
                  </a:solidFill>
                  <a:effectLst/>
                  <a:uLnTx/>
                  <a:uFillTx/>
                  <a:latin typeface="Arial" panose="020B0604020202020204"/>
                  <a:ea typeface="+mn-ea"/>
                  <a:cs typeface="+mn-cs"/>
                </a:rPr>
                <a:t>BPd</a:t>
              </a:r>
              <a:endParaRPr kumimoji="0" lang="en-US" sz="1333" b="0" i="0" u="none" strike="noStrike" kern="1200" cap="none" spc="0" normalizeH="0" baseline="0" noProof="0" dirty="0">
                <a:ln>
                  <a:noFill/>
                </a:ln>
                <a:solidFill>
                  <a:srgbClr val="083359"/>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CE0C5B9D-DF86-C8B3-615B-50B7D4AFC0F8}"/>
                </a:ext>
              </a:extLst>
            </p:cNvPr>
            <p:cNvSpPr txBox="1"/>
            <p:nvPr/>
          </p:nvSpPr>
          <p:spPr>
            <a:xfrm>
              <a:off x="4548851" y="3001360"/>
              <a:ext cx="411703" cy="200004"/>
            </a:xfrm>
            <a:prstGeom prst="rect">
              <a:avLst/>
            </a:prstGeom>
            <a:solidFill>
              <a:schemeClr val="bg1"/>
            </a:solid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333" b="0" i="0" u="none" strike="noStrike" kern="1200" cap="none" spc="0" normalizeH="0" baseline="0" noProof="0" dirty="0" err="1">
                  <a:ln>
                    <a:noFill/>
                  </a:ln>
                  <a:solidFill>
                    <a:srgbClr val="D87523"/>
                  </a:solidFill>
                  <a:effectLst/>
                  <a:uLnTx/>
                  <a:uFillTx/>
                  <a:latin typeface="Arial" panose="020B0604020202020204"/>
                  <a:ea typeface="+mn-ea"/>
                  <a:cs typeface="+mn-cs"/>
                </a:rPr>
                <a:t>PVd</a:t>
              </a:r>
              <a:endParaRPr kumimoji="0" lang="en-US" sz="1333" b="0" i="0" u="none" strike="noStrike" kern="1200" cap="none" spc="0" normalizeH="0" baseline="0" noProof="0" dirty="0">
                <a:ln>
                  <a:noFill/>
                </a:ln>
                <a:solidFill>
                  <a:srgbClr val="D87523"/>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D5BE80C-2BDA-2E59-14CE-EE58CE5069AA}"/>
                </a:ext>
              </a:extLst>
            </p:cNvPr>
            <p:cNvSpPr txBox="1"/>
            <p:nvPr/>
          </p:nvSpPr>
          <p:spPr>
            <a:xfrm>
              <a:off x="1701000" y="1980182"/>
              <a:ext cx="787515" cy="200004"/>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83359"/>
                  </a:solidFill>
                  <a:effectLst/>
                  <a:uLnTx/>
                  <a:uFillTx/>
                  <a:latin typeface="Arial" panose="020B0604020202020204"/>
                  <a:ea typeface="+mn-ea"/>
                  <a:cs typeface="+mn-cs"/>
                </a:rPr>
                <a:t>63</a:t>
              </a:r>
              <a:br>
                <a:rPr kumimoji="0" lang="en-US" sz="1067" b="0" i="0" u="none" strike="noStrike" kern="1200" cap="none" spc="0" normalizeH="0" baseline="0" noProof="0" dirty="0">
                  <a:ln>
                    <a:noFill/>
                  </a:ln>
                  <a:solidFill>
                    <a:srgbClr val="083359"/>
                  </a:solidFill>
                  <a:effectLst/>
                  <a:uLnTx/>
                  <a:uFillTx/>
                  <a:latin typeface="Arial" panose="020B0604020202020204"/>
                  <a:ea typeface="+mn-ea"/>
                  <a:cs typeface="+mn-cs"/>
                </a:rPr>
              </a:br>
              <a:r>
                <a:rPr kumimoji="0" lang="en-US" sz="1067" b="0" i="0" u="none" strike="noStrike" kern="1200" cap="none" spc="0" normalizeH="0" baseline="0" noProof="0" dirty="0">
                  <a:ln>
                    <a:noFill/>
                  </a:ln>
                  <a:solidFill>
                    <a:srgbClr val="083359"/>
                  </a:solidFill>
                  <a:effectLst/>
                  <a:uLnTx/>
                  <a:uFillTx/>
                  <a:latin typeface="Arial" panose="020B0604020202020204"/>
                  <a:ea typeface="+mn-ea"/>
                  <a:cs typeface="+mn-cs"/>
                </a:rPr>
                <a:t>(95% CI, 54-70)</a:t>
              </a:r>
            </a:p>
          </p:txBody>
        </p:sp>
        <p:sp>
          <p:nvSpPr>
            <p:cNvPr id="23" name="TextBox 22">
              <a:extLst>
                <a:ext uri="{FF2B5EF4-FFF2-40B4-BE49-F238E27FC236}">
                  <a16:creationId xmlns:a16="http://schemas.microsoft.com/office/drawing/2014/main" id="{AAF3B69F-039E-367B-2496-26DA1E76388E}"/>
                </a:ext>
              </a:extLst>
            </p:cNvPr>
            <p:cNvSpPr txBox="1"/>
            <p:nvPr/>
          </p:nvSpPr>
          <p:spPr>
            <a:xfrm>
              <a:off x="667541" y="2657720"/>
              <a:ext cx="787515" cy="343640"/>
            </a:xfrm>
            <a:prstGeom prst="rect">
              <a:avLst/>
            </a:prstGeom>
            <a:solidFill>
              <a:schemeClr val="bg1"/>
            </a:solidFill>
          </p:spPr>
          <p:txBody>
            <a:bodyPr wrap="none" lIns="0" tIns="0" rIns="0" bIns="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D87523"/>
                  </a:solidFill>
                  <a:effectLst/>
                  <a:uLnTx/>
                  <a:uFillTx/>
                  <a:latin typeface="Arial" panose="020B0604020202020204"/>
                  <a:ea typeface="+mn-ea"/>
                  <a:cs typeface="+mn-cs"/>
                </a:rPr>
                <a:t>Median </a:t>
              </a:r>
              <a:br>
                <a:rPr kumimoji="0" lang="en-US" sz="1067" b="1" i="0" u="none" strike="noStrike" kern="1200" cap="none" spc="0" normalizeH="0" baseline="0" noProof="0" dirty="0">
                  <a:ln>
                    <a:noFill/>
                  </a:ln>
                  <a:solidFill>
                    <a:srgbClr val="D87523"/>
                  </a:solidFill>
                  <a:effectLst/>
                  <a:uLnTx/>
                  <a:uFillTx/>
                  <a:latin typeface="Arial" panose="020B0604020202020204"/>
                  <a:ea typeface="+mn-ea"/>
                  <a:cs typeface="+mn-cs"/>
                </a:rPr>
              </a:br>
              <a:r>
                <a:rPr kumimoji="0" lang="en-US" sz="1067" b="1" i="0" u="none" strike="noStrike" kern="1200" cap="none" spc="0" normalizeH="0" baseline="0" noProof="0" dirty="0">
                  <a:ln>
                    <a:noFill/>
                  </a:ln>
                  <a:solidFill>
                    <a:srgbClr val="D87523"/>
                  </a:solidFill>
                  <a:effectLst/>
                  <a:uLnTx/>
                  <a:uFillTx/>
                  <a:latin typeface="Arial" panose="020B0604020202020204"/>
                  <a:ea typeface="+mn-ea"/>
                  <a:cs typeface="+mn-cs"/>
                </a:rPr>
                <a:t>12.5 </a:t>
              </a:r>
              <a:r>
                <a:rPr kumimoji="0" lang="en-US" sz="1067" b="1" i="0" u="none" strike="noStrike" kern="1200" cap="none" spc="0" normalizeH="0" baseline="0" noProof="0" dirty="0" err="1">
                  <a:ln>
                    <a:noFill/>
                  </a:ln>
                  <a:solidFill>
                    <a:srgbClr val="D87523"/>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D87523"/>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24A2170-9873-7A05-0BA5-9B6ADAC50B22}"/>
                </a:ext>
              </a:extLst>
            </p:cNvPr>
            <p:cNvSpPr txBox="1"/>
            <p:nvPr/>
          </p:nvSpPr>
          <p:spPr>
            <a:xfrm>
              <a:off x="3025690" y="2214072"/>
              <a:ext cx="787515" cy="278856"/>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83359"/>
                  </a:solidFill>
                  <a:effectLst/>
                  <a:uLnTx/>
                  <a:uFillTx/>
                  <a:latin typeface="Arial" panose="020B0604020202020204"/>
                  <a:ea typeface="+mn-ea"/>
                  <a:cs typeface="+mn-cs"/>
                </a:rPr>
                <a:t>Median </a:t>
              </a:r>
              <a:br>
                <a:rPr kumimoji="0" lang="en-US" sz="1067" b="1" i="0" u="none" strike="noStrike" kern="1200" cap="none" spc="0" normalizeH="0" baseline="0" noProof="0" dirty="0">
                  <a:ln>
                    <a:noFill/>
                  </a:ln>
                  <a:solidFill>
                    <a:srgbClr val="083359"/>
                  </a:solidFill>
                  <a:effectLst/>
                  <a:uLnTx/>
                  <a:uFillTx/>
                  <a:latin typeface="Arial" panose="020B0604020202020204"/>
                  <a:ea typeface="+mn-ea"/>
                  <a:cs typeface="+mn-cs"/>
                </a:rPr>
              </a:br>
              <a:r>
                <a:rPr kumimoji="0" lang="en-US" sz="1067" b="1" i="0" u="none" strike="noStrike" kern="1200" cap="none" spc="0" normalizeH="0" baseline="0" noProof="0" dirty="0">
                  <a:ln>
                    <a:noFill/>
                  </a:ln>
                  <a:solidFill>
                    <a:srgbClr val="083359"/>
                  </a:solidFill>
                  <a:effectLst/>
                  <a:uLnTx/>
                  <a:uFillTx/>
                  <a:latin typeface="Arial" panose="020B0604020202020204"/>
                  <a:ea typeface="+mn-ea"/>
                  <a:cs typeface="+mn-cs"/>
                </a:rPr>
                <a:t>32.6 </a:t>
              </a:r>
              <a:r>
                <a:rPr kumimoji="0" lang="en-US" sz="1067" b="1" i="0" u="none" strike="noStrike" kern="1200" cap="none" spc="0" normalizeH="0" baseline="0" noProof="0" dirty="0" err="1">
                  <a:ln>
                    <a:noFill/>
                  </a:ln>
                  <a:solidFill>
                    <a:srgbClr val="083359"/>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83359"/>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038DF43F-1363-C0D1-EB47-C2FC295577A2}"/>
                </a:ext>
              </a:extLst>
            </p:cNvPr>
            <p:cNvSpPr/>
            <p:nvPr/>
          </p:nvSpPr>
          <p:spPr>
            <a:xfrm>
              <a:off x="487371" y="1568869"/>
              <a:ext cx="3704016" cy="1248597"/>
            </a:xfrm>
            <a:custGeom>
              <a:avLst/>
              <a:gdLst>
                <a:gd name="csX0" fmla="*/ 0 w 3704016"/>
                <a:gd name="csY0" fmla="*/ 0 h 1248597"/>
                <a:gd name="csX1" fmla="*/ 0 w 3704016"/>
                <a:gd name="csY1" fmla="*/ 0 h 1248597"/>
                <a:gd name="csX2" fmla="*/ 41774 w 3704016"/>
                <a:gd name="csY2" fmla="*/ 9283 h 1248597"/>
                <a:gd name="csX3" fmla="*/ 69624 w 3704016"/>
                <a:gd name="csY3" fmla="*/ 18567 h 1248597"/>
                <a:gd name="csX4" fmla="*/ 83549 w 3704016"/>
                <a:gd name="csY4" fmla="*/ 23208 h 1248597"/>
                <a:gd name="csX5" fmla="*/ 92832 w 3704016"/>
                <a:gd name="csY5" fmla="*/ 37133 h 1248597"/>
                <a:gd name="csX6" fmla="*/ 102115 w 3704016"/>
                <a:gd name="csY6" fmla="*/ 64983 h 1248597"/>
                <a:gd name="csX7" fmla="*/ 153173 w 3704016"/>
                <a:gd name="csY7" fmla="*/ 74266 h 1248597"/>
                <a:gd name="csX8" fmla="*/ 176381 w 3704016"/>
                <a:gd name="csY8" fmla="*/ 92833 h 1248597"/>
                <a:gd name="csX9" fmla="*/ 185665 w 3704016"/>
                <a:gd name="csY9" fmla="*/ 125324 h 1248597"/>
                <a:gd name="csX10" fmla="*/ 199589 w 3704016"/>
                <a:gd name="csY10" fmla="*/ 134607 h 1248597"/>
                <a:gd name="csX11" fmla="*/ 241364 w 3704016"/>
                <a:gd name="csY11" fmla="*/ 143890 h 1248597"/>
                <a:gd name="csX12" fmla="*/ 255289 w 3704016"/>
                <a:gd name="csY12" fmla="*/ 167099 h 1248597"/>
                <a:gd name="csX13" fmla="*/ 283139 w 3704016"/>
                <a:gd name="csY13" fmla="*/ 204232 h 1248597"/>
                <a:gd name="csX14" fmla="*/ 297064 w 3704016"/>
                <a:gd name="csY14" fmla="*/ 213515 h 1248597"/>
                <a:gd name="csX15" fmla="*/ 315630 w 3704016"/>
                <a:gd name="csY15" fmla="*/ 218156 h 1248597"/>
                <a:gd name="csX16" fmla="*/ 329555 w 3704016"/>
                <a:gd name="csY16" fmla="*/ 222798 h 1248597"/>
                <a:gd name="csX17" fmla="*/ 357405 w 3704016"/>
                <a:gd name="csY17" fmla="*/ 259931 h 1248597"/>
                <a:gd name="csX18" fmla="*/ 385254 w 3704016"/>
                <a:gd name="csY18" fmla="*/ 273856 h 1248597"/>
                <a:gd name="csX19" fmla="*/ 417746 w 3704016"/>
                <a:gd name="csY19" fmla="*/ 287781 h 1248597"/>
                <a:gd name="csX20" fmla="*/ 492012 w 3704016"/>
                <a:gd name="csY20" fmla="*/ 297064 h 1248597"/>
                <a:gd name="csX21" fmla="*/ 505937 w 3704016"/>
                <a:gd name="csY21" fmla="*/ 306347 h 1248597"/>
                <a:gd name="csX22" fmla="*/ 510578 w 3704016"/>
                <a:gd name="csY22" fmla="*/ 324914 h 1248597"/>
                <a:gd name="csX23" fmla="*/ 515220 w 3704016"/>
                <a:gd name="csY23" fmla="*/ 352763 h 1248597"/>
                <a:gd name="csX24" fmla="*/ 533786 w 3704016"/>
                <a:gd name="csY24" fmla="*/ 357405 h 1248597"/>
                <a:gd name="csX25" fmla="*/ 570919 w 3704016"/>
                <a:gd name="csY25" fmla="*/ 366688 h 1248597"/>
                <a:gd name="csX26" fmla="*/ 594127 w 3704016"/>
                <a:gd name="csY26" fmla="*/ 385255 h 1248597"/>
                <a:gd name="csX27" fmla="*/ 621977 w 3704016"/>
                <a:gd name="csY27" fmla="*/ 394538 h 1248597"/>
                <a:gd name="csX28" fmla="*/ 635902 w 3704016"/>
                <a:gd name="csY28" fmla="*/ 399180 h 1248597"/>
                <a:gd name="csX29" fmla="*/ 645185 w 3704016"/>
                <a:gd name="csY29" fmla="*/ 413105 h 1248597"/>
                <a:gd name="csX30" fmla="*/ 659110 w 3704016"/>
                <a:gd name="csY30" fmla="*/ 417746 h 1248597"/>
                <a:gd name="csX31" fmla="*/ 714810 w 3704016"/>
                <a:gd name="csY31" fmla="*/ 422388 h 1248597"/>
                <a:gd name="csX32" fmla="*/ 728735 w 3704016"/>
                <a:gd name="csY32" fmla="*/ 427029 h 1248597"/>
                <a:gd name="csX33" fmla="*/ 738018 w 3704016"/>
                <a:gd name="csY33" fmla="*/ 436313 h 1248597"/>
                <a:gd name="csX34" fmla="*/ 812284 w 3704016"/>
                <a:gd name="csY34" fmla="*/ 454879 h 1248597"/>
                <a:gd name="csX35" fmla="*/ 826209 w 3704016"/>
                <a:gd name="csY35" fmla="*/ 459521 h 1248597"/>
                <a:gd name="csX36" fmla="*/ 840134 w 3704016"/>
                <a:gd name="csY36" fmla="*/ 468804 h 1248597"/>
                <a:gd name="csX37" fmla="*/ 872625 w 3704016"/>
                <a:gd name="csY37" fmla="*/ 473446 h 1248597"/>
                <a:gd name="csX38" fmla="*/ 886550 w 3704016"/>
                <a:gd name="csY38" fmla="*/ 478087 h 1248597"/>
                <a:gd name="csX39" fmla="*/ 914400 w 3704016"/>
                <a:gd name="csY39" fmla="*/ 492012 h 1248597"/>
                <a:gd name="csX40" fmla="*/ 937608 w 3704016"/>
                <a:gd name="csY40" fmla="*/ 510579 h 1248597"/>
                <a:gd name="csX41" fmla="*/ 988666 w 3704016"/>
                <a:gd name="csY41" fmla="*/ 533787 h 1248597"/>
                <a:gd name="csX42" fmla="*/ 1002590 w 3704016"/>
                <a:gd name="csY42" fmla="*/ 543070 h 1248597"/>
                <a:gd name="csX43" fmla="*/ 1021157 w 3704016"/>
                <a:gd name="csY43" fmla="*/ 566278 h 1248597"/>
                <a:gd name="csX44" fmla="*/ 1049007 w 3704016"/>
                <a:gd name="csY44" fmla="*/ 575561 h 1248597"/>
                <a:gd name="csX45" fmla="*/ 1086140 w 3704016"/>
                <a:gd name="csY45" fmla="*/ 584845 h 1248597"/>
                <a:gd name="csX46" fmla="*/ 1118631 w 3704016"/>
                <a:gd name="csY46" fmla="*/ 589486 h 1248597"/>
                <a:gd name="csX47" fmla="*/ 1155764 w 3704016"/>
                <a:gd name="csY47" fmla="*/ 598770 h 1248597"/>
                <a:gd name="csX48" fmla="*/ 1178972 w 3704016"/>
                <a:gd name="csY48" fmla="*/ 603411 h 1248597"/>
                <a:gd name="csX49" fmla="*/ 1206822 w 3704016"/>
                <a:gd name="csY49" fmla="*/ 612694 h 1248597"/>
                <a:gd name="csX50" fmla="*/ 1230030 w 3704016"/>
                <a:gd name="csY50" fmla="*/ 645186 h 1248597"/>
                <a:gd name="csX51" fmla="*/ 1248597 w 3704016"/>
                <a:gd name="csY51" fmla="*/ 668394 h 1248597"/>
                <a:gd name="csX52" fmla="*/ 1262521 w 3704016"/>
                <a:gd name="csY52" fmla="*/ 677677 h 1248597"/>
                <a:gd name="csX53" fmla="*/ 1322863 w 3704016"/>
                <a:gd name="csY53" fmla="*/ 682319 h 1248597"/>
                <a:gd name="csX54" fmla="*/ 1387845 w 3704016"/>
                <a:gd name="csY54" fmla="*/ 691602 h 1248597"/>
                <a:gd name="csX55" fmla="*/ 1411053 w 3704016"/>
                <a:gd name="csY55" fmla="*/ 696244 h 1248597"/>
                <a:gd name="csX56" fmla="*/ 1457470 w 3704016"/>
                <a:gd name="csY56" fmla="*/ 710169 h 1248597"/>
                <a:gd name="csX57" fmla="*/ 1485319 w 3704016"/>
                <a:gd name="csY57" fmla="*/ 724093 h 1248597"/>
                <a:gd name="csX58" fmla="*/ 1527094 w 3704016"/>
                <a:gd name="csY58" fmla="*/ 728735 h 1248597"/>
                <a:gd name="csX59" fmla="*/ 1568869 w 3704016"/>
                <a:gd name="csY59" fmla="*/ 742660 h 1248597"/>
                <a:gd name="csX60" fmla="*/ 1582793 w 3704016"/>
                <a:gd name="csY60" fmla="*/ 747302 h 1248597"/>
                <a:gd name="csX61" fmla="*/ 1596718 w 3704016"/>
                <a:gd name="csY61" fmla="*/ 751943 h 1248597"/>
                <a:gd name="csX62" fmla="*/ 1624568 w 3704016"/>
                <a:gd name="csY62" fmla="*/ 765868 h 1248597"/>
                <a:gd name="csX63" fmla="*/ 1638493 w 3704016"/>
                <a:gd name="csY63" fmla="*/ 775151 h 1248597"/>
                <a:gd name="csX64" fmla="*/ 1722042 w 3704016"/>
                <a:gd name="csY64" fmla="*/ 784435 h 1248597"/>
                <a:gd name="csX65" fmla="*/ 1763817 w 3704016"/>
                <a:gd name="csY65" fmla="*/ 798359 h 1248597"/>
                <a:gd name="csX66" fmla="*/ 1777742 w 3704016"/>
                <a:gd name="csY66" fmla="*/ 803001 h 1248597"/>
                <a:gd name="csX67" fmla="*/ 1791667 w 3704016"/>
                <a:gd name="csY67" fmla="*/ 807643 h 1248597"/>
                <a:gd name="csX68" fmla="*/ 1814875 w 3704016"/>
                <a:gd name="csY68" fmla="*/ 812284 h 1248597"/>
                <a:gd name="csX69" fmla="*/ 1842724 w 3704016"/>
                <a:gd name="csY69" fmla="*/ 821568 h 1248597"/>
                <a:gd name="csX70" fmla="*/ 1879857 w 3704016"/>
                <a:gd name="csY70" fmla="*/ 826209 h 1248597"/>
                <a:gd name="csX71" fmla="*/ 1903066 w 3704016"/>
                <a:gd name="csY71" fmla="*/ 840134 h 1248597"/>
                <a:gd name="csX72" fmla="*/ 1912349 w 3704016"/>
                <a:gd name="csY72" fmla="*/ 854059 h 1248597"/>
                <a:gd name="csX73" fmla="*/ 1930915 w 3704016"/>
                <a:gd name="csY73" fmla="*/ 858701 h 1248597"/>
                <a:gd name="csX74" fmla="*/ 1986615 w 3704016"/>
                <a:gd name="csY74" fmla="*/ 863342 h 1248597"/>
                <a:gd name="csX75" fmla="*/ 2000540 w 3704016"/>
                <a:gd name="csY75" fmla="*/ 867984 h 1248597"/>
                <a:gd name="csX76" fmla="*/ 2028389 w 3704016"/>
                <a:gd name="csY76" fmla="*/ 881909 h 1248597"/>
                <a:gd name="csX77" fmla="*/ 2102655 w 3704016"/>
                <a:gd name="csY77" fmla="*/ 891192 h 1248597"/>
                <a:gd name="csX78" fmla="*/ 2116580 w 3704016"/>
                <a:gd name="csY78" fmla="*/ 895834 h 1248597"/>
                <a:gd name="csX79" fmla="*/ 2125864 w 3704016"/>
                <a:gd name="csY79" fmla="*/ 905117 h 1248597"/>
                <a:gd name="csX80" fmla="*/ 2149072 w 3704016"/>
                <a:gd name="csY80" fmla="*/ 919042 h 1248597"/>
                <a:gd name="csX81" fmla="*/ 2288320 w 3704016"/>
                <a:gd name="csY81" fmla="*/ 919042 h 1248597"/>
                <a:gd name="csX82" fmla="*/ 2288320 w 3704016"/>
                <a:gd name="csY82" fmla="*/ 923683 h 1248597"/>
                <a:gd name="csX83" fmla="*/ 2320812 w 3704016"/>
                <a:gd name="csY83" fmla="*/ 946891 h 1248597"/>
                <a:gd name="csX84" fmla="*/ 2334737 w 3704016"/>
                <a:gd name="csY84" fmla="*/ 956175 h 1248597"/>
                <a:gd name="csX85" fmla="*/ 2506477 w 3704016"/>
                <a:gd name="csY85" fmla="*/ 956175 h 1248597"/>
                <a:gd name="csX86" fmla="*/ 2506477 w 3704016"/>
                <a:gd name="csY86" fmla="*/ 988666 h 1248597"/>
                <a:gd name="csX87" fmla="*/ 2873165 w 3704016"/>
                <a:gd name="csY87" fmla="*/ 988666 h 1248597"/>
                <a:gd name="csX88" fmla="*/ 2873165 w 3704016"/>
                <a:gd name="csY88" fmla="*/ 1044366 h 1248597"/>
                <a:gd name="csX89" fmla="*/ 3281628 w 3704016"/>
                <a:gd name="csY89" fmla="*/ 1044366 h 1248597"/>
                <a:gd name="csX90" fmla="*/ 3281628 w 3704016"/>
                <a:gd name="csY90" fmla="*/ 1132556 h 1248597"/>
                <a:gd name="csX91" fmla="*/ 3462651 w 3704016"/>
                <a:gd name="csY91" fmla="*/ 1132556 h 1248597"/>
                <a:gd name="csX92" fmla="*/ 3462651 w 3704016"/>
                <a:gd name="csY92" fmla="*/ 1248597 h 1248597"/>
                <a:gd name="csX93" fmla="*/ 3704016 w 3704016"/>
                <a:gd name="csY93" fmla="*/ 1248597 h 12485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Lst>
              <a:rect l="l" t="t" r="r" b="b"/>
              <a:pathLst>
                <a:path w="3704016" h="1248597">
                  <a:moveTo>
                    <a:pt x="0" y="0"/>
                  </a:moveTo>
                  <a:lnTo>
                    <a:pt x="0" y="0"/>
                  </a:lnTo>
                  <a:cubicBezTo>
                    <a:pt x="13925" y="3094"/>
                    <a:pt x="27991" y="5608"/>
                    <a:pt x="41774" y="9283"/>
                  </a:cubicBezTo>
                  <a:cubicBezTo>
                    <a:pt x="51229" y="11804"/>
                    <a:pt x="60341" y="15473"/>
                    <a:pt x="69624" y="18567"/>
                  </a:cubicBezTo>
                  <a:lnTo>
                    <a:pt x="83549" y="23208"/>
                  </a:lnTo>
                  <a:cubicBezTo>
                    <a:pt x="86643" y="27850"/>
                    <a:pt x="90566" y="32035"/>
                    <a:pt x="92832" y="37133"/>
                  </a:cubicBezTo>
                  <a:cubicBezTo>
                    <a:pt x="96806" y="46075"/>
                    <a:pt x="92463" y="63375"/>
                    <a:pt x="102115" y="64983"/>
                  </a:cubicBezTo>
                  <a:cubicBezTo>
                    <a:pt x="137747" y="70921"/>
                    <a:pt x="120736" y="67778"/>
                    <a:pt x="153173" y="74266"/>
                  </a:cubicBezTo>
                  <a:cubicBezTo>
                    <a:pt x="158095" y="77547"/>
                    <a:pt x="173073" y="86217"/>
                    <a:pt x="176381" y="92833"/>
                  </a:cubicBezTo>
                  <a:cubicBezTo>
                    <a:pt x="177493" y="95058"/>
                    <a:pt x="182623" y="121521"/>
                    <a:pt x="185665" y="125324"/>
                  </a:cubicBezTo>
                  <a:cubicBezTo>
                    <a:pt x="189150" y="129680"/>
                    <a:pt x="194600" y="132112"/>
                    <a:pt x="199589" y="134607"/>
                  </a:cubicBezTo>
                  <a:cubicBezTo>
                    <a:pt x="211018" y="140321"/>
                    <a:pt x="230664" y="142107"/>
                    <a:pt x="241364" y="143890"/>
                  </a:cubicBezTo>
                  <a:cubicBezTo>
                    <a:pt x="262191" y="164720"/>
                    <a:pt x="240224" y="139982"/>
                    <a:pt x="255289" y="167099"/>
                  </a:cubicBezTo>
                  <a:cubicBezTo>
                    <a:pt x="261229" y="177791"/>
                    <a:pt x="271871" y="195218"/>
                    <a:pt x="283139" y="204232"/>
                  </a:cubicBezTo>
                  <a:cubicBezTo>
                    <a:pt x="287495" y="207717"/>
                    <a:pt x="291936" y="211318"/>
                    <a:pt x="297064" y="213515"/>
                  </a:cubicBezTo>
                  <a:cubicBezTo>
                    <a:pt x="302927" y="216028"/>
                    <a:pt x="309496" y="216404"/>
                    <a:pt x="315630" y="218156"/>
                  </a:cubicBezTo>
                  <a:cubicBezTo>
                    <a:pt x="320335" y="219500"/>
                    <a:pt x="324913" y="221251"/>
                    <a:pt x="329555" y="222798"/>
                  </a:cubicBezTo>
                  <a:cubicBezTo>
                    <a:pt x="338044" y="235533"/>
                    <a:pt x="345136" y="250116"/>
                    <a:pt x="357405" y="259931"/>
                  </a:cubicBezTo>
                  <a:cubicBezTo>
                    <a:pt x="374558" y="273652"/>
                    <a:pt x="366777" y="265937"/>
                    <a:pt x="385254" y="273856"/>
                  </a:cubicBezTo>
                  <a:cubicBezTo>
                    <a:pt x="403843" y="281823"/>
                    <a:pt x="400336" y="283428"/>
                    <a:pt x="417746" y="287781"/>
                  </a:cubicBezTo>
                  <a:cubicBezTo>
                    <a:pt x="445145" y="294631"/>
                    <a:pt x="460319" y="294183"/>
                    <a:pt x="492012" y="297064"/>
                  </a:cubicBezTo>
                  <a:cubicBezTo>
                    <a:pt x="496654" y="300158"/>
                    <a:pt x="502843" y="301705"/>
                    <a:pt x="505937" y="306347"/>
                  </a:cubicBezTo>
                  <a:cubicBezTo>
                    <a:pt x="509476" y="311655"/>
                    <a:pt x="509327" y="318658"/>
                    <a:pt x="510578" y="324914"/>
                  </a:cubicBezTo>
                  <a:cubicBezTo>
                    <a:pt x="512424" y="334142"/>
                    <a:pt x="509750" y="345105"/>
                    <a:pt x="515220" y="352763"/>
                  </a:cubicBezTo>
                  <a:cubicBezTo>
                    <a:pt x="518928" y="357954"/>
                    <a:pt x="527559" y="356021"/>
                    <a:pt x="533786" y="357405"/>
                  </a:cubicBezTo>
                  <a:cubicBezTo>
                    <a:pt x="567397" y="364875"/>
                    <a:pt x="546033" y="358394"/>
                    <a:pt x="570919" y="366688"/>
                  </a:cubicBezTo>
                  <a:cubicBezTo>
                    <a:pt x="578634" y="374403"/>
                    <a:pt x="583589" y="380571"/>
                    <a:pt x="594127" y="385255"/>
                  </a:cubicBezTo>
                  <a:cubicBezTo>
                    <a:pt x="603069" y="389229"/>
                    <a:pt x="612694" y="391444"/>
                    <a:pt x="621977" y="394538"/>
                  </a:cubicBezTo>
                  <a:lnTo>
                    <a:pt x="635902" y="399180"/>
                  </a:lnTo>
                  <a:cubicBezTo>
                    <a:pt x="638996" y="403822"/>
                    <a:pt x="640829" y="409620"/>
                    <a:pt x="645185" y="413105"/>
                  </a:cubicBezTo>
                  <a:cubicBezTo>
                    <a:pt x="649006" y="416161"/>
                    <a:pt x="654260" y="417099"/>
                    <a:pt x="659110" y="417746"/>
                  </a:cubicBezTo>
                  <a:cubicBezTo>
                    <a:pt x="677578" y="420208"/>
                    <a:pt x="696243" y="420841"/>
                    <a:pt x="714810" y="422388"/>
                  </a:cubicBezTo>
                  <a:cubicBezTo>
                    <a:pt x="719452" y="423935"/>
                    <a:pt x="724540" y="424512"/>
                    <a:pt x="728735" y="427029"/>
                  </a:cubicBezTo>
                  <a:cubicBezTo>
                    <a:pt x="732488" y="429281"/>
                    <a:pt x="734104" y="434356"/>
                    <a:pt x="738018" y="436313"/>
                  </a:cubicBezTo>
                  <a:cubicBezTo>
                    <a:pt x="765806" y="450207"/>
                    <a:pt x="780508" y="444286"/>
                    <a:pt x="812284" y="454879"/>
                  </a:cubicBezTo>
                  <a:cubicBezTo>
                    <a:pt x="816926" y="456426"/>
                    <a:pt x="821833" y="457333"/>
                    <a:pt x="826209" y="459521"/>
                  </a:cubicBezTo>
                  <a:cubicBezTo>
                    <a:pt x="831199" y="462016"/>
                    <a:pt x="834791" y="467201"/>
                    <a:pt x="840134" y="468804"/>
                  </a:cubicBezTo>
                  <a:cubicBezTo>
                    <a:pt x="850613" y="471948"/>
                    <a:pt x="861795" y="471899"/>
                    <a:pt x="872625" y="473446"/>
                  </a:cubicBezTo>
                  <a:cubicBezTo>
                    <a:pt x="877267" y="474993"/>
                    <a:pt x="882174" y="475899"/>
                    <a:pt x="886550" y="478087"/>
                  </a:cubicBezTo>
                  <a:cubicBezTo>
                    <a:pt x="922542" y="496083"/>
                    <a:pt x="879400" y="480347"/>
                    <a:pt x="914400" y="492012"/>
                  </a:cubicBezTo>
                  <a:cubicBezTo>
                    <a:pt x="931552" y="517740"/>
                    <a:pt x="913870" y="497391"/>
                    <a:pt x="937608" y="510579"/>
                  </a:cubicBezTo>
                  <a:cubicBezTo>
                    <a:pt x="982775" y="535672"/>
                    <a:pt x="946912" y="525436"/>
                    <a:pt x="988666" y="533787"/>
                  </a:cubicBezTo>
                  <a:cubicBezTo>
                    <a:pt x="993307" y="536881"/>
                    <a:pt x="999105" y="538714"/>
                    <a:pt x="1002590" y="543070"/>
                  </a:cubicBezTo>
                  <a:cubicBezTo>
                    <a:pt x="1018557" y="563029"/>
                    <a:pt x="992261" y="553436"/>
                    <a:pt x="1021157" y="566278"/>
                  </a:cubicBezTo>
                  <a:cubicBezTo>
                    <a:pt x="1030099" y="570252"/>
                    <a:pt x="1039724" y="572467"/>
                    <a:pt x="1049007" y="575561"/>
                  </a:cubicBezTo>
                  <a:cubicBezTo>
                    <a:pt x="1066944" y="581540"/>
                    <a:pt x="1063734" y="581111"/>
                    <a:pt x="1086140" y="584845"/>
                  </a:cubicBezTo>
                  <a:cubicBezTo>
                    <a:pt x="1096931" y="586644"/>
                    <a:pt x="1107903" y="587340"/>
                    <a:pt x="1118631" y="589486"/>
                  </a:cubicBezTo>
                  <a:cubicBezTo>
                    <a:pt x="1131142" y="591988"/>
                    <a:pt x="1143253" y="596268"/>
                    <a:pt x="1155764" y="598770"/>
                  </a:cubicBezTo>
                  <a:cubicBezTo>
                    <a:pt x="1163500" y="600317"/>
                    <a:pt x="1171361" y="601335"/>
                    <a:pt x="1178972" y="603411"/>
                  </a:cubicBezTo>
                  <a:cubicBezTo>
                    <a:pt x="1188413" y="605986"/>
                    <a:pt x="1206822" y="612694"/>
                    <a:pt x="1206822" y="612694"/>
                  </a:cubicBezTo>
                  <a:cubicBezTo>
                    <a:pt x="1217652" y="645186"/>
                    <a:pt x="1206822" y="637449"/>
                    <a:pt x="1230030" y="645186"/>
                  </a:cubicBezTo>
                  <a:cubicBezTo>
                    <a:pt x="1236925" y="655529"/>
                    <a:pt x="1239146" y="660833"/>
                    <a:pt x="1248597" y="668394"/>
                  </a:cubicBezTo>
                  <a:cubicBezTo>
                    <a:pt x="1252953" y="671879"/>
                    <a:pt x="1257038" y="676649"/>
                    <a:pt x="1262521" y="677677"/>
                  </a:cubicBezTo>
                  <a:cubicBezTo>
                    <a:pt x="1282349" y="681395"/>
                    <a:pt x="1302749" y="680772"/>
                    <a:pt x="1322863" y="682319"/>
                  </a:cubicBezTo>
                  <a:cubicBezTo>
                    <a:pt x="1355620" y="693237"/>
                    <a:pt x="1322760" y="683466"/>
                    <a:pt x="1387845" y="691602"/>
                  </a:cubicBezTo>
                  <a:cubicBezTo>
                    <a:pt x="1395673" y="692581"/>
                    <a:pt x="1403352" y="694533"/>
                    <a:pt x="1411053" y="696244"/>
                  </a:cubicBezTo>
                  <a:cubicBezTo>
                    <a:pt x="1420787" y="698407"/>
                    <a:pt x="1451680" y="706309"/>
                    <a:pt x="1457470" y="710169"/>
                  </a:cubicBezTo>
                  <a:cubicBezTo>
                    <a:pt x="1468164" y="717299"/>
                    <a:pt x="1472506" y="721958"/>
                    <a:pt x="1485319" y="724093"/>
                  </a:cubicBezTo>
                  <a:cubicBezTo>
                    <a:pt x="1499139" y="726396"/>
                    <a:pt x="1513169" y="727188"/>
                    <a:pt x="1527094" y="728735"/>
                  </a:cubicBezTo>
                  <a:lnTo>
                    <a:pt x="1568869" y="742660"/>
                  </a:lnTo>
                  <a:lnTo>
                    <a:pt x="1582793" y="747302"/>
                  </a:lnTo>
                  <a:lnTo>
                    <a:pt x="1596718" y="751943"/>
                  </a:lnTo>
                  <a:cubicBezTo>
                    <a:pt x="1615404" y="770627"/>
                    <a:pt x="1594627" y="753036"/>
                    <a:pt x="1624568" y="765868"/>
                  </a:cubicBezTo>
                  <a:cubicBezTo>
                    <a:pt x="1629695" y="768066"/>
                    <a:pt x="1633111" y="773683"/>
                    <a:pt x="1638493" y="775151"/>
                  </a:cubicBezTo>
                  <a:cubicBezTo>
                    <a:pt x="1646101" y="777226"/>
                    <a:pt x="1719250" y="784156"/>
                    <a:pt x="1722042" y="784435"/>
                  </a:cubicBezTo>
                  <a:lnTo>
                    <a:pt x="1763817" y="798359"/>
                  </a:lnTo>
                  <a:lnTo>
                    <a:pt x="1777742" y="803001"/>
                  </a:lnTo>
                  <a:cubicBezTo>
                    <a:pt x="1782384" y="804548"/>
                    <a:pt x="1786869" y="806684"/>
                    <a:pt x="1791667" y="807643"/>
                  </a:cubicBezTo>
                  <a:cubicBezTo>
                    <a:pt x="1799403" y="809190"/>
                    <a:pt x="1807264" y="810208"/>
                    <a:pt x="1814875" y="812284"/>
                  </a:cubicBezTo>
                  <a:cubicBezTo>
                    <a:pt x="1824315" y="814859"/>
                    <a:pt x="1833014" y="820354"/>
                    <a:pt x="1842724" y="821568"/>
                  </a:cubicBezTo>
                  <a:lnTo>
                    <a:pt x="1879857" y="826209"/>
                  </a:lnTo>
                  <a:cubicBezTo>
                    <a:pt x="1894047" y="830939"/>
                    <a:pt x="1893799" y="828550"/>
                    <a:pt x="1903066" y="840134"/>
                  </a:cubicBezTo>
                  <a:cubicBezTo>
                    <a:pt x="1906551" y="844490"/>
                    <a:pt x="1907707" y="850964"/>
                    <a:pt x="1912349" y="854059"/>
                  </a:cubicBezTo>
                  <a:cubicBezTo>
                    <a:pt x="1917657" y="857598"/>
                    <a:pt x="1924585" y="857910"/>
                    <a:pt x="1930915" y="858701"/>
                  </a:cubicBezTo>
                  <a:cubicBezTo>
                    <a:pt x="1949402" y="861012"/>
                    <a:pt x="1968048" y="861795"/>
                    <a:pt x="1986615" y="863342"/>
                  </a:cubicBezTo>
                  <a:cubicBezTo>
                    <a:pt x="1991257" y="864889"/>
                    <a:pt x="1996164" y="865796"/>
                    <a:pt x="2000540" y="867984"/>
                  </a:cubicBezTo>
                  <a:cubicBezTo>
                    <a:pt x="2023223" y="879325"/>
                    <a:pt x="2005062" y="876077"/>
                    <a:pt x="2028389" y="881909"/>
                  </a:cubicBezTo>
                  <a:cubicBezTo>
                    <a:pt x="2055786" y="888758"/>
                    <a:pt x="2070966" y="888311"/>
                    <a:pt x="2102655" y="891192"/>
                  </a:cubicBezTo>
                  <a:cubicBezTo>
                    <a:pt x="2107297" y="892739"/>
                    <a:pt x="2112384" y="893317"/>
                    <a:pt x="2116580" y="895834"/>
                  </a:cubicBezTo>
                  <a:cubicBezTo>
                    <a:pt x="2120333" y="898086"/>
                    <a:pt x="2122447" y="902383"/>
                    <a:pt x="2125864" y="905117"/>
                  </a:cubicBezTo>
                  <a:cubicBezTo>
                    <a:pt x="2135201" y="912586"/>
                    <a:pt x="2139430" y="914221"/>
                    <a:pt x="2149072" y="919042"/>
                  </a:cubicBezTo>
                  <a:lnTo>
                    <a:pt x="2288320" y="919042"/>
                  </a:lnTo>
                  <a:lnTo>
                    <a:pt x="2288320" y="923683"/>
                  </a:lnTo>
                  <a:cubicBezTo>
                    <a:pt x="2299151" y="931419"/>
                    <a:pt x="2310306" y="938720"/>
                    <a:pt x="2320812" y="946891"/>
                  </a:cubicBezTo>
                  <a:cubicBezTo>
                    <a:pt x="2334155" y="957269"/>
                    <a:pt x="2324670" y="956175"/>
                    <a:pt x="2334737" y="956175"/>
                  </a:cubicBezTo>
                  <a:lnTo>
                    <a:pt x="2506477" y="956175"/>
                  </a:lnTo>
                  <a:lnTo>
                    <a:pt x="2506477" y="988666"/>
                  </a:lnTo>
                  <a:lnTo>
                    <a:pt x="2873165" y="988666"/>
                  </a:lnTo>
                  <a:lnTo>
                    <a:pt x="2873165" y="1044366"/>
                  </a:lnTo>
                  <a:lnTo>
                    <a:pt x="3281628" y="1044366"/>
                  </a:lnTo>
                  <a:lnTo>
                    <a:pt x="3281628" y="1132556"/>
                  </a:lnTo>
                  <a:lnTo>
                    <a:pt x="3462651" y="1132556"/>
                  </a:lnTo>
                  <a:lnTo>
                    <a:pt x="3462651" y="1248597"/>
                  </a:lnTo>
                  <a:lnTo>
                    <a:pt x="3704016" y="1248597"/>
                  </a:lnTo>
                </a:path>
              </a:pathLst>
            </a:custGeom>
            <a:noFill/>
            <a:ln w="1905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4742E2E-33E0-273B-0A1A-4C258EBCE0C0}"/>
                </a:ext>
              </a:extLst>
            </p:cNvPr>
            <p:cNvSpPr txBox="1"/>
            <p:nvPr/>
          </p:nvSpPr>
          <p:spPr>
            <a:xfrm>
              <a:off x="444709" y="140836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7" name="TextBox 26">
              <a:extLst>
                <a:ext uri="{FF2B5EF4-FFF2-40B4-BE49-F238E27FC236}">
                  <a16:creationId xmlns:a16="http://schemas.microsoft.com/office/drawing/2014/main" id="{3FC23AD4-330E-CD4A-F2AB-6949368D1748}"/>
                </a:ext>
              </a:extLst>
            </p:cNvPr>
            <p:cNvSpPr txBox="1"/>
            <p:nvPr/>
          </p:nvSpPr>
          <p:spPr>
            <a:xfrm>
              <a:off x="621091" y="154761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8" name="TextBox 27">
              <a:extLst>
                <a:ext uri="{FF2B5EF4-FFF2-40B4-BE49-F238E27FC236}">
                  <a16:creationId xmlns:a16="http://schemas.microsoft.com/office/drawing/2014/main" id="{6AC00426-4449-10EB-25A2-5E62BF3EB404}"/>
                </a:ext>
              </a:extLst>
            </p:cNvPr>
            <p:cNvSpPr txBox="1"/>
            <p:nvPr/>
          </p:nvSpPr>
          <p:spPr>
            <a:xfrm>
              <a:off x="727074" y="1621105"/>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9" name="TextBox 28">
              <a:extLst>
                <a:ext uri="{FF2B5EF4-FFF2-40B4-BE49-F238E27FC236}">
                  <a16:creationId xmlns:a16="http://schemas.microsoft.com/office/drawing/2014/main" id="{6D749084-11E4-5011-A755-DED07A00A858}"/>
                </a:ext>
              </a:extLst>
            </p:cNvPr>
            <p:cNvSpPr txBox="1"/>
            <p:nvPr/>
          </p:nvSpPr>
          <p:spPr>
            <a:xfrm>
              <a:off x="894173" y="171857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0" name="TextBox 29">
              <a:extLst>
                <a:ext uri="{FF2B5EF4-FFF2-40B4-BE49-F238E27FC236}">
                  <a16:creationId xmlns:a16="http://schemas.microsoft.com/office/drawing/2014/main" id="{2B710868-CD9D-E95E-FF4B-49FC2720A162}"/>
                </a:ext>
              </a:extLst>
            </p:cNvPr>
            <p:cNvSpPr txBox="1"/>
            <p:nvPr/>
          </p:nvSpPr>
          <p:spPr>
            <a:xfrm>
              <a:off x="1260088" y="184312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1" name="TextBox 30">
              <a:extLst>
                <a:ext uri="{FF2B5EF4-FFF2-40B4-BE49-F238E27FC236}">
                  <a16:creationId xmlns:a16="http://schemas.microsoft.com/office/drawing/2014/main" id="{74B59489-39DE-1067-F5CA-4A6AC30F5F62}"/>
                </a:ext>
              </a:extLst>
            </p:cNvPr>
            <p:cNvSpPr txBox="1"/>
            <p:nvPr/>
          </p:nvSpPr>
          <p:spPr>
            <a:xfrm>
              <a:off x="1310372" y="188412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09A41128-1EA4-22FD-15F2-4F4C06E5533A}"/>
                </a:ext>
              </a:extLst>
            </p:cNvPr>
            <p:cNvSpPr txBox="1"/>
            <p:nvPr/>
          </p:nvSpPr>
          <p:spPr>
            <a:xfrm>
              <a:off x="1403205" y="192590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3" name="TextBox 32">
              <a:extLst>
                <a:ext uri="{FF2B5EF4-FFF2-40B4-BE49-F238E27FC236}">
                  <a16:creationId xmlns:a16="http://schemas.microsoft.com/office/drawing/2014/main" id="{6541BAC0-B8FC-C2FF-0136-2B5D9D9BE07B}"/>
                </a:ext>
              </a:extLst>
            </p:cNvPr>
            <p:cNvSpPr txBox="1"/>
            <p:nvPr/>
          </p:nvSpPr>
          <p:spPr>
            <a:xfrm>
              <a:off x="1434922" y="192977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4" name="TextBox 33">
              <a:extLst>
                <a:ext uri="{FF2B5EF4-FFF2-40B4-BE49-F238E27FC236}">
                  <a16:creationId xmlns:a16="http://schemas.microsoft.com/office/drawing/2014/main" id="{532DE7A9-C457-28B1-8666-D1BFA7ECFEF8}"/>
                </a:ext>
              </a:extLst>
            </p:cNvPr>
            <p:cNvSpPr txBox="1"/>
            <p:nvPr/>
          </p:nvSpPr>
          <p:spPr>
            <a:xfrm>
              <a:off x="1476698" y="194833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5" name="TextBox 34">
              <a:extLst>
                <a:ext uri="{FF2B5EF4-FFF2-40B4-BE49-F238E27FC236}">
                  <a16:creationId xmlns:a16="http://schemas.microsoft.com/office/drawing/2014/main" id="{A3060B59-532E-5802-CF03-4FCFD8ED60F8}"/>
                </a:ext>
              </a:extLst>
            </p:cNvPr>
            <p:cNvSpPr txBox="1"/>
            <p:nvPr/>
          </p:nvSpPr>
          <p:spPr>
            <a:xfrm>
              <a:off x="1545549" y="196613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6" name="TextBox 35">
              <a:extLst>
                <a:ext uri="{FF2B5EF4-FFF2-40B4-BE49-F238E27FC236}">
                  <a16:creationId xmlns:a16="http://schemas.microsoft.com/office/drawing/2014/main" id="{243954A2-FF44-C012-A504-F87335071922}"/>
                </a:ext>
              </a:extLst>
            </p:cNvPr>
            <p:cNvSpPr txBox="1"/>
            <p:nvPr/>
          </p:nvSpPr>
          <p:spPr>
            <a:xfrm>
              <a:off x="1578041" y="199862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7" name="TextBox 36">
              <a:extLst>
                <a:ext uri="{FF2B5EF4-FFF2-40B4-BE49-F238E27FC236}">
                  <a16:creationId xmlns:a16="http://schemas.microsoft.com/office/drawing/2014/main" id="{D3B0809B-071F-285C-D81C-144E3AA90CBB}"/>
                </a:ext>
              </a:extLst>
            </p:cNvPr>
            <p:cNvSpPr txBox="1"/>
            <p:nvPr/>
          </p:nvSpPr>
          <p:spPr>
            <a:xfrm>
              <a:off x="1656175" y="202569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8" name="TextBox 37">
              <a:extLst>
                <a:ext uri="{FF2B5EF4-FFF2-40B4-BE49-F238E27FC236}">
                  <a16:creationId xmlns:a16="http://schemas.microsoft.com/office/drawing/2014/main" id="{E07804FD-95AB-1089-6D9B-2EBEC811E848}"/>
                </a:ext>
              </a:extLst>
            </p:cNvPr>
            <p:cNvSpPr txBox="1"/>
            <p:nvPr/>
          </p:nvSpPr>
          <p:spPr>
            <a:xfrm>
              <a:off x="1854992" y="208062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39" name="TextBox 38">
              <a:extLst>
                <a:ext uri="{FF2B5EF4-FFF2-40B4-BE49-F238E27FC236}">
                  <a16:creationId xmlns:a16="http://schemas.microsoft.com/office/drawing/2014/main" id="{1C9058A6-DA99-920B-2439-7C6D82B1C76C}"/>
                </a:ext>
              </a:extLst>
            </p:cNvPr>
            <p:cNvSpPr txBox="1"/>
            <p:nvPr/>
          </p:nvSpPr>
          <p:spPr>
            <a:xfrm>
              <a:off x="1951693" y="21077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0" name="TextBox 39">
              <a:extLst>
                <a:ext uri="{FF2B5EF4-FFF2-40B4-BE49-F238E27FC236}">
                  <a16:creationId xmlns:a16="http://schemas.microsoft.com/office/drawing/2014/main" id="{4C0436BE-4329-DBAC-AA72-63AC48EF9CDE}"/>
                </a:ext>
              </a:extLst>
            </p:cNvPr>
            <p:cNvSpPr txBox="1"/>
            <p:nvPr/>
          </p:nvSpPr>
          <p:spPr>
            <a:xfrm>
              <a:off x="1984184" y="212626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1" name="TextBox 40">
              <a:extLst>
                <a:ext uri="{FF2B5EF4-FFF2-40B4-BE49-F238E27FC236}">
                  <a16:creationId xmlns:a16="http://schemas.microsoft.com/office/drawing/2014/main" id="{90AEB220-B006-0A83-9FBA-09511EC4EFAB}"/>
                </a:ext>
              </a:extLst>
            </p:cNvPr>
            <p:cNvSpPr txBox="1"/>
            <p:nvPr/>
          </p:nvSpPr>
          <p:spPr>
            <a:xfrm>
              <a:off x="2220134" y="2185835"/>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2" name="TextBox 41">
              <a:extLst>
                <a:ext uri="{FF2B5EF4-FFF2-40B4-BE49-F238E27FC236}">
                  <a16:creationId xmlns:a16="http://schemas.microsoft.com/office/drawing/2014/main" id="{A6B56AAD-7F94-8393-2790-B50757AEAF0C}"/>
                </a:ext>
              </a:extLst>
            </p:cNvPr>
            <p:cNvSpPr txBox="1"/>
            <p:nvPr/>
          </p:nvSpPr>
          <p:spPr>
            <a:xfrm>
              <a:off x="2242568" y="219898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3" name="TextBox 42">
              <a:extLst>
                <a:ext uri="{FF2B5EF4-FFF2-40B4-BE49-F238E27FC236}">
                  <a16:creationId xmlns:a16="http://schemas.microsoft.com/office/drawing/2014/main" id="{9C6AF08A-BD89-70B7-797A-BEEAEC144E33}"/>
                </a:ext>
              </a:extLst>
            </p:cNvPr>
            <p:cNvSpPr txBox="1"/>
            <p:nvPr/>
          </p:nvSpPr>
          <p:spPr>
            <a:xfrm>
              <a:off x="2312192" y="221291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4" name="TextBox 43">
              <a:extLst>
                <a:ext uri="{FF2B5EF4-FFF2-40B4-BE49-F238E27FC236}">
                  <a16:creationId xmlns:a16="http://schemas.microsoft.com/office/drawing/2014/main" id="{7B0AF0A2-9C34-6F0E-711C-55B9F20BF464}"/>
                </a:ext>
              </a:extLst>
            </p:cNvPr>
            <p:cNvSpPr txBox="1"/>
            <p:nvPr/>
          </p:nvSpPr>
          <p:spPr>
            <a:xfrm>
              <a:off x="2353968" y="222683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5" name="TextBox 44">
              <a:extLst>
                <a:ext uri="{FF2B5EF4-FFF2-40B4-BE49-F238E27FC236}">
                  <a16:creationId xmlns:a16="http://schemas.microsoft.com/office/drawing/2014/main" id="{B88DE220-45C9-2B4A-AAA8-15949B1CAC77}"/>
                </a:ext>
              </a:extLst>
            </p:cNvPr>
            <p:cNvSpPr txBox="1"/>
            <p:nvPr/>
          </p:nvSpPr>
          <p:spPr>
            <a:xfrm>
              <a:off x="2405025" y="2240761"/>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46" name="TextBox 45">
              <a:extLst>
                <a:ext uri="{FF2B5EF4-FFF2-40B4-BE49-F238E27FC236}">
                  <a16:creationId xmlns:a16="http://schemas.microsoft.com/office/drawing/2014/main" id="{465002E3-6BF6-5B74-5CEB-AD8FB309C850}"/>
                </a:ext>
              </a:extLst>
            </p:cNvPr>
            <p:cNvSpPr txBox="1"/>
            <p:nvPr/>
          </p:nvSpPr>
          <p:spPr>
            <a:xfrm>
              <a:off x="2562067" y="226783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nvGrpSpPr>
            <p:cNvPr id="47" name="Group 46">
              <a:extLst>
                <a:ext uri="{FF2B5EF4-FFF2-40B4-BE49-F238E27FC236}">
                  <a16:creationId xmlns:a16="http://schemas.microsoft.com/office/drawing/2014/main" id="{8374D6C4-1048-DCE2-8BCB-DD276DE8E1CC}"/>
                </a:ext>
              </a:extLst>
            </p:cNvPr>
            <p:cNvGrpSpPr/>
            <p:nvPr/>
          </p:nvGrpSpPr>
          <p:grpSpPr>
            <a:xfrm>
              <a:off x="2705184" y="2308838"/>
              <a:ext cx="315764" cy="434708"/>
              <a:chOff x="4306544" y="2011774"/>
              <a:chExt cx="315764" cy="434708"/>
            </a:xfrm>
          </p:grpSpPr>
          <p:sp>
            <p:nvSpPr>
              <p:cNvPr id="224" name="TextBox 223">
                <a:extLst>
                  <a:ext uri="{FF2B5EF4-FFF2-40B4-BE49-F238E27FC236}">
                    <a16:creationId xmlns:a16="http://schemas.microsoft.com/office/drawing/2014/main" id="{908FC836-5CA9-A7CE-706B-817A59E07E78}"/>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25" name="TextBox 224">
                <a:extLst>
                  <a:ext uri="{FF2B5EF4-FFF2-40B4-BE49-F238E27FC236}">
                    <a16:creationId xmlns:a16="http://schemas.microsoft.com/office/drawing/2014/main" id="{5C59A02D-8B80-88B3-5A3E-3B11C989F137}"/>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48" name="Group 47">
              <a:extLst>
                <a:ext uri="{FF2B5EF4-FFF2-40B4-BE49-F238E27FC236}">
                  <a16:creationId xmlns:a16="http://schemas.microsoft.com/office/drawing/2014/main" id="{2BF93D24-4D60-A546-A73C-C1F6ADD05D73}"/>
                </a:ext>
              </a:extLst>
            </p:cNvPr>
            <p:cNvGrpSpPr/>
            <p:nvPr/>
          </p:nvGrpSpPr>
          <p:grpSpPr>
            <a:xfrm>
              <a:off x="2815809" y="2308065"/>
              <a:ext cx="315764" cy="434708"/>
              <a:chOff x="4306544" y="2011774"/>
              <a:chExt cx="315764" cy="434708"/>
            </a:xfrm>
          </p:grpSpPr>
          <p:sp>
            <p:nvSpPr>
              <p:cNvPr id="222" name="TextBox 221">
                <a:extLst>
                  <a:ext uri="{FF2B5EF4-FFF2-40B4-BE49-F238E27FC236}">
                    <a16:creationId xmlns:a16="http://schemas.microsoft.com/office/drawing/2014/main" id="{09305021-FD19-D113-8A8C-B002D7A7E2F2}"/>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23" name="TextBox 222">
                <a:extLst>
                  <a:ext uri="{FF2B5EF4-FFF2-40B4-BE49-F238E27FC236}">
                    <a16:creationId xmlns:a16="http://schemas.microsoft.com/office/drawing/2014/main" id="{A15BF967-7C5A-20C8-E583-ED1415612D70}"/>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49" name="Group 48">
              <a:extLst>
                <a:ext uri="{FF2B5EF4-FFF2-40B4-BE49-F238E27FC236}">
                  <a16:creationId xmlns:a16="http://schemas.microsoft.com/office/drawing/2014/main" id="{CC1BE889-2DBD-D455-CEF3-5332618D92A7}"/>
                </a:ext>
              </a:extLst>
            </p:cNvPr>
            <p:cNvGrpSpPr/>
            <p:nvPr/>
          </p:nvGrpSpPr>
          <p:grpSpPr>
            <a:xfrm>
              <a:off x="2963567" y="2330500"/>
              <a:ext cx="315764" cy="434708"/>
              <a:chOff x="4306544" y="2011774"/>
              <a:chExt cx="315764" cy="434708"/>
            </a:xfrm>
          </p:grpSpPr>
          <p:sp>
            <p:nvSpPr>
              <p:cNvPr id="220" name="TextBox 219">
                <a:extLst>
                  <a:ext uri="{FF2B5EF4-FFF2-40B4-BE49-F238E27FC236}">
                    <a16:creationId xmlns:a16="http://schemas.microsoft.com/office/drawing/2014/main" id="{FB8E3404-0E22-4D74-31D4-77760230E6F8}"/>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21" name="TextBox 220">
                <a:extLst>
                  <a:ext uri="{FF2B5EF4-FFF2-40B4-BE49-F238E27FC236}">
                    <a16:creationId xmlns:a16="http://schemas.microsoft.com/office/drawing/2014/main" id="{2DC979A1-699E-A097-746B-A7390B872B3A}"/>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0" name="Group 49">
              <a:extLst>
                <a:ext uri="{FF2B5EF4-FFF2-40B4-BE49-F238E27FC236}">
                  <a16:creationId xmlns:a16="http://schemas.microsoft.com/office/drawing/2014/main" id="{35110BB3-A2AD-E2B8-45B8-C21C0C4607B1}"/>
                </a:ext>
              </a:extLst>
            </p:cNvPr>
            <p:cNvGrpSpPr/>
            <p:nvPr/>
          </p:nvGrpSpPr>
          <p:grpSpPr>
            <a:xfrm>
              <a:off x="2986002" y="2329727"/>
              <a:ext cx="315764" cy="434708"/>
              <a:chOff x="4306544" y="2011774"/>
              <a:chExt cx="315764" cy="434708"/>
            </a:xfrm>
          </p:grpSpPr>
          <p:sp>
            <p:nvSpPr>
              <p:cNvPr id="218" name="TextBox 217">
                <a:extLst>
                  <a:ext uri="{FF2B5EF4-FFF2-40B4-BE49-F238E27FC236}">
                    <a16:creationId xmlns:a16="http://schemas.microsoft.com/office/drawing/2014/main" id="{56D2A159-6D8C-7B73-2E02-2FA1243E5059}"/>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19" name="TextBox 218">
                <a:extLst>
                  <a:ext uri="{FF2B5EF4-FFF2-40B4-BE49-F238E27FC236}">
                    <a16:creationId xmlns:a16="http://schemas.microsoft.com/office/drawing/2014/main" id="{34ADC244-6DFE-5AB9-D8C5-D4BAC0074278}"/>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1" name="Group 50">
              <a:extLst>
                <a:ext uri="{FF2B5EF4-FFF2-40B4-BE49-F238E27FC236}">
                  <a16:creationId xmlns:a16="http://schemas.microsoft.com/office/drawing/2014/main" id="{E82C6DD1-CEA8-C5B9-8B56-E73E153D1069}"/>
                </a:ext>
              </a:extLst>
            </p:cNvPr>
            <p:cNvGrpSpPr/>
            <p:nvPr/>
          </p:nvGrpSpPr>
          <p:grpSpPr>
            <a:xfrm>
              <a:off x="3059494" y="2333595"/>
              <a:ext cx="315764" cy="434708"/>
              <a:chOff x="4306544" y="2011774"/>
              <a:chExt cx="315764" cy="434708"/>
            </a:xfrm>
          </p:grpSpPr>
          <p:sp>
            <p:nvSpPr>
              <p:cNvPr id="216" name="TextBox 215">
                <a:extLst>
                  <a:ext uri="{FF2B5EF4-FFF2-40B4-BE49-F238E27FC236}">
                    <a16:creationId xmlns:a16="http://schemas.microsoft.com/office/drawing/2014/main" id="{C859D934-70C1-E183-CB85-57D340C752E4}"/>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17" name="TextBox 216">
                <a:extLst>
                  <a:ext uri="{FF2B5EF4-FFF2-40B4-BE49-F238E27FC236}">
                    <a16:creationId xmlns:a16="http://schemas.microsoft.com/office/drawing/2014/main" id="{53146620-0F76-5A44-C5C8-963B7FFA9AC1}"/>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2" name="Group 51">
              <a:extLst>
                <a:ext uri="{FF2B5EF4-FFF2-40B4-BE49-F238E27FC236}">
                  <a16:creationId xmlns:a16="http://schemas.microsoft.com/office/drawing/2014/main" id="{67270A22-582D-B083-6402-116B29C54EBF}"/>
                </a:ext>
              </a:extLst>
            </p:cNvPr>
            <p:cNvGrpSpPr/>
            <p:nvPr/>
          </p:nvGrpSpPr>
          <p:grpSpPr>
            <a:xfrm>
              <a:off x="3128345" y="2332047"/>
              <a:ext cx="311122" cy="431614"/>
              <a:chOff x="4306544" y="2011000"/>
              <a:chExt cx="311122" cy="431614"/>
            </a:xfrm>
          </p:grpSpPr>
          <p:sp>
            <p:nvSpPr>
              <p:cNvPr id="214" name="TextBox 213">
                <a:extLst>
                  <a:ext uri="{FF2B5EF4-FFF2-40B4-BE49-F238E27FC236}">
                    <a16:creationId xmlns:a16="http://schemas.microsoft.com/office/drawing/2014/main" id="{12F8E661-77CF-E0AC-326F-76D6CCB78965}"/>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15" name="TextBox 214">
                <a:extLst>
                  <a:ext uri="{FF2B5EF4-FFF2-40B4-BE49-F238E27FC236}">
                    <a16:creationId xmlns:a16="http://schemas.microsoft.com/office/drawing/2014/main" id="{FA60446F-7173-C5CB-91D8-5798351E03B1}"/>
                  </a:ext>
                </a:extLst>
              </p:cNvPr>
              <p:cNvSpPr txBox="1"/>
              <p:nvPr/>
            </p:nvSpPr>
            <p:spPr>
              <a:xfrm>
                <a:off x="4328978"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3" name="Group 52">
              <a:extLst>
                <a:ext uri="{FF2B5EF4-FFF2-40B4-BE49-F238E27FC236}">
                  <a16:creationId xmlns:a16="http://schemas.microsoft.com/office/drawing/2014/main" id="{08A61351-246E-A82E-4E06-AABB04547C10}"/>
                </a:ext>
              </a:extLst>
            </p:cNvPr>
            <p:cNvGrpSpPr/>
            <p:nvPr/>
          </p:nvGrpSpPr>
          <p:grpSpPr>
            <a:xfrm>
              <a:off x="3225046" y="2392389"/>
              <a:ext cx="315764" cy="434708"/>
              <a:chOff x="4306544" y="2011774"/>
              <a:chExt cx="315764" cy="434708"/>
            </a:xfrm>
          </p:grpSpPr>
          <p:sp>
            <p:nvSpPr>
              <p:cNvPr id="212" name="TextBox 211">
                <a:extLst>
                  <a:ext uri="{FF2B5EF4-FFF2-40B4-BE49-F238E27FC236}">
                    <a16:creationId xmlns:a16="http://schemas.microsoft.com/office/drawing/2014/main" id="{B89FFDD3-30A8-D124-30E5-BAFE5FCA839F}"/>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13" name="TextBox 212">
                <a:extLst>
                  <a:ext uri="{FF2B5EF4-FFF2-40B4-BE49-F238E27FC236}">
                    <a16:creationId xmlns:a16="http://schemas.microsoft.com/office/drawing/2014/main" id="{48560646-01BC-7391-4093-C91F7ADD0FFD}"/>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4" name="Group 53">
              <a:extLst>
                <a:ext uri="{FF2B5EF4-FFF2-40B4-BE49-F238E27FC236}">
                  <a16:creationId xmlns:a16="http://schemas.microsoft.com/office/drawing/2014/main" id="{CE196536-06BF-C678-5199-3336E95B3F1E}"/>
                </a:ext>
              </a:extLst>
            </p:cNvPr>
            <p:cNvGrpSpPr/>
            <p:nvPr/>
          </p:nvGrpSpPr>
          <p:grpSpPr>
            <a:xfrm>
              <a:off x="3358879" y="2396257"/>
              <a:ext cx="315764" cy="434708"/>
              <a:chOff x="4306544" y="2011774"/>
              <a:chExt cx="315764" cy="434708"/>
            </a:xfrm>
          </p:grpSpPr>
          <p:sp>
            <p:nvSpPr>
              <p:cNvPr id="210" name="TextBox 209">
                <a:extLst>
                  <a:ext uri="{FF2B5EF4-FFF2-40B4-BE49-F238E27FC236}">
                    <a16:creationId xmlns:a16="http://schemas.microsoft.com/office/drawing/2014/main" id="{9CB53576-0096-09E1-B890-7ABB38F9C8E5}"/>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11" name="TextBox 210">
                <a:extLst>
                  <a:ext uri="{FF2B5EF4-FFF2-40B4-BE49-F238E27FC236}">
                    <a16:creationId xmlns:a16="http://schemas.microsoft.com/office/drawing/2014/main" id="{B678B992-E322-86F6-9E6E-94285D7DE639}"/>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5" name="Group 54">
              <a:extLst>
                <a:ext uri="{FF2B5EF4-FFF2-40B4-BE49-F238E27FC236}">
                  <a16:creationId xmlns:a16="http://schemas.microsoft.com/office/drawing/2014/main" id="{5D128B97-30DD-9691-C211-CBFFB37FB6F8}"/>
                </a:ext>
              </a:extLst>
            </p:cNvPr>
            <p:cNvGrpSpPr/>
            <p:nvPr/>
          </p:nvGrpSpPr>
          <p:grpSpPr>
            <a:xfrm>
              <a:off x="3419221" y="2396258"/>
              <a:ext cx="315764" cy="434708"/>
              <a:chOff x="4306544" y="2011774"/>
              <a:chExt cx="315764" cy="434708"/>
            </a:xfrm>
          </p:grpSpPr>
          <p:sp>
            <p:nvSpPr>
              <p:cNvPr id="208" name="TextBox 207">
                <a:extLst>
                  <a:ext uri="{FF2B5EF4-FFF2-40B4-BE49-F238E27FC236}">
                    <a16:creationId xmlns:a16="http://schemas.microsoft.com/office/drawing/2014/main" id="{D135CE9E-9A2A-3C52-6AAE-02EC488E57E2}"/>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09" name="TextBox 208">
                <a:extLst>
                  <a:ext uri="{FF2B5EF4-FFF2-40B4-BE49-F238E27FC236}">
                    <a16:creationId xmlns:a16="http://schemas.microsoft.com/office/drawing/2014/main" id="{50C811C4-A72A-3A93-9934-39205CCFBE39}"/>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6" name="Group 55">
              <a:extLst>
                <a:ext uri="{FF2B5EF4-FFF2-40B4-BE49-F238E27FC236}">
                  <a16:creationId xmlns:a16="http://schemas.microsoft.com/office/drawing/2014/main" id="{972BD88A-3C27-6ECD-11F3-9F86584F2572}"/>
                </a:ext>
              </a:extLst>
            </p:cNvPr>
            <p:cNvGrpSpPr/>
            <p:nvPr/>
          </p:nvGrpSpPr>
          <p:grpSpPr>
            <a:xfrm>
              <a:off x="3442429" y="2400899"/>
              <a:ext cx="315764" cy="434708"/>
              <a:chOff x="4306544" y="2011774"/>
              <a:chExt cx="315764" cy="434708"/>
            </a:xfrm>
          </p:grpSpPr>
          <p:sp>
            <p:nvSpPr>
              <p:cNvPr id="206" name="TextBox 205">
                <a:extLst>
                  <a:ext uri="{FF2B5EF4-FFF2-40B4-BE49-F238E27FC236}">
                    <a16:creationId xmlns:a16="http://schemas.microsoft.com/office/drawing/2014/main" id="{A44D6D2E-1BFA-2057-6C37-945CA546A0D1}"/>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07" name="TextBox 206">
                <a:extLst>
                  <a:ext uri="{FF2B5EF4-FFF2-40B4-BE49-F238E27FC236}">
                    <a16:creationId xmlns:a16="http://schemas.microsoft.com/office/drawing/2014/main" id="{CE681A4D-08E5-A32E-DBF4-E6A88570EE15}"/>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7" name="Group 56">
              <a:extLst>
                <a:ext uri="{FF2B5EF4-FFF2-40B4-BE49-F238E27FC236}">
                  <a16:creationId xmlns:a16="http://schemas.microsoft.com/office/drawing/2014/main" id="{91C1E102-D875-096E-B0A9-20DA0B266B90}"/>
                </a:ext>
              </a:extLst>
            </p:cNvPr>
            <p:cNvGrpSpPr/>
            <p:nvPr/>
          </p:nvGrpSpPr>
          <p:grpSpPr>
            <a:xfrm>
              <a:off x="3539903" y="2396257"/>
              <a:ext cx="315764" cy="434708"/>
              <a:chOff x="4306544" y="2011774"/>
              <a:chExt cx="315764" cy="434708"/>
            </a:xfrm>
          </p:grpSpPr>
          <p:sp>
            <p:nvSpPr>
              <p:cNvPr id="204" name="TextBox 203">
                <a:extLst>
                  <a:ext uri="{FF2B5EF4-FFF2-40B4-BE49-F238E27FC236}">
                    <a16:creationId xmlns:a16="http://schemas.microsoft.com/office/drawing/2014/main" id="{A4574621-8AAE-AEED-1859-F73C2E55C412}"/>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05" name="TextBox 204">
                <a:extLst>
                  <a:ext uri="{FF2B5EF4-FFF2-40B4-BE49-F238E27FC236}">
                    <a16:creationId xmlns:a16="http://schemas.microsoft.com/office/drawing/2014/main" id="{518758C4-8A53-411C-B3AE-E6E9BA168F65}"/>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8" name="Group 57">
              <a:extLst>
                <a:ext uri="{FF2B5EF4-FFF2-40B4-BE49-F238E27FC236}">
                  <a16:creationId xmlns:a16="http://schemas.microsoft.com/office/drawing/2014/main" id="{6C7E3776-BFB1-BDE0-FF34-51A7F30F9A06}"/>
                </a:ext>
              </a:extLst>
            </p:cNvPr>
            <p:cNvGrpSpPr/>
            <p:nvPr/>
          </p:nvGrpSpPr>
          <p:grpSpPr>
            <a:xfrm>
              <a:off x="3840835" y="2599715"/>
              <a:ext cx="315764" cy="434708"/>
              <a:chOff x="4306544" y="2011774"/>
              <a:chExt cx="315764" cy="434708"/>
            </a:xfrm>
          </p:grpSpPr>
          <p:sp>
            <p:nvSpPr>
              <p:cNvPr id="202" name="TextBox 201">
                <a:extLst>
                  <a:ext uri="{FF2B5EF4-FFF2-40B4-BE49-F238E27FC236}">
                    <a16:creationId xmlns:a16="http://schemas.microsoft.com/office/drawing/2014/main" id="{BA2D1F72-5C5A-D3ED-D2FD-1E84902EC1B4}"/>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03" name="TextBox 202">
                <a:extLst>
                  <a:ext uri="{FF2B5EF4-FFF2-40B4-BE49-F238E27FC236}">
                    <a16:creationId xmlns:a16="http://schemas.microsoft.com/office/drawing/2014/main" id="{1E4CF891-9D9B-9B5C-6DD2-DD7FCAD97662}"/>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grpSp>
          <p:nvGrpSpPr>
            <p:cNvPr id="59" name="Group 58">
              <a:extLst>
                <a:ext uri="{FF2B5EF4-FFF2-40B4-BE49-F238E27FC236}">
                  <a16:creationId xmlns:a16="http://schemas.microsoft.com/office/drawing/2014/main" id="{23DE71D2-6B7B-4000-767B-3A0E32ACF5E3}"/>
                </a:ext>
              </a:extLst>
            </p:cNvPr>
            <p:cNvGrpSpPr/>
            <p:nvPr/>
          </p:nvGrpSpPr>
          <p:grpSpPr>
            <a:xfrm>
              <a:off x="3932894" y="2598941"/>
              <a:ext cx="315764" cy="434708"/>
              <a:chOff x="4306544" y="2011774"/>
              <a:chExt cx="315764" cy="434708"/>
            </a:xfrm>
          </p:grpSpPr>
          <p:sp>
            <p:nvSpPr>
              <p:cNvPr id="200" name="TextBox 199">
                <a:extLst>
                  <a:ext uri="{FF2B5EF4-FFF2-40B4-BE49-F238E27FC236}">
                    <a16:creationId xmlns:a16="http://schemas.microsoft.com/office/drawing/2014/main" id="{259D7CFC-8120-E0A4-3562-6BC271D4CE5C}"/>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201" name="TextBox 200">
                <a:extLst>
                  <a:ext uri="{FF2B5EF4-FFF2-40B4-BE49-F238E27FC236}">
                    <a16:creationId xmlns:a16="http://schemas.microsoft.com/office/drawing/2014/main" id="{6E19A8CA-E419-74C5-D36F-B4D83316BF0A}"/>
                  </a:ext>
                </a:extLst>
              </p:cNvPr>
              <p:cNvSpPr txBox="1"/>
              <p:nvPr/>
            </p:nvSpPr>
            <p:spPr>
              <a:xfrm>
                <a:off x="4333620" y="201564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grpSp>
        <p:sp>
          <p:nvSpPr>
            <p:cNvPr id="60" name="TextBox 59">
              <a:extLst>
                <a:ext uri="{FF2B5EF4-FFF2-40B4-BE49-F238E27FC236}">
                  <a16:creationId xmlns:a16="http://schemas.microsoft.com/office/drawing/2014/main" id="{949D4941-14D0-365C-4193-79CE6CA6AC8F}"/>
                </a:ext>
              </a:extLst>
            </p:cNvPr>
            <p:cNvSpPr txBox="1"/>
            <p:nvPr/>
          </p:nvSpPr>
          <p:spPr>
            <a:xfrm>
              <a:off x="2761658" y="230497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61" name="TextBox 60">
              <a:extLst>
                <a:ext uri="{FF2B5EF4-FFF2-40B4-BE49-F238E27FC236}">
                  <a16:creationId xmlns:a16="http://schemas.microsoft.com/office/drawing/2014/main" id="{69970FDE-E17B-877A-9E25-23421583C62D}"/>
                </a:ext>
              </a:extLst>
            </p:cNvPr>
            <p:cNvSpPr txBox="1"/>
            <p:nvPr/>
          </p:nvSpPr>
          <p:spPr>
            <a:xfrm>
              <a:off x="2881567" y="232740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62" name="TextBox 61">
              <a:extLst>
                <a:ext uri="{FF2B5EF4-FFF2-40B4-BE49-F238E27FC236}">
                  <a16:creationId xmlns:a16="http://schemas.microsoft.com/office/drawing/2014/main" id="{737723EB-85DA-9930-9347-937C0C91BF6F}"/>
                </a:ext>
              </a:extLst>
            </p:cNvPr>
            <p:cNvSpPr txBox="1"/>
            <p:nvPr/>
          </p:nvSpPr>
          <p:spPr>
            <a:xfrm>
              <a:off x="3201839" y="232740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63" name="TextBox 62">
              <a:extLst>
                <a:ext uri="{FF2B5EF4-FFF2-40B4-BE49-F238E27FC236}">
                  <a16:creationId xmlns:a16="http://schemas.microsoft.com/office/drawing/2014/main" id="{BAF2778D-FF0E-3E37-22EA-EEB2C77FE662}"/>
                </a:ext>
              </a:extLst>
            </p:cNvPr>
            <p:cNvSpPr txBox="1"/>
            <p:nvPr/>
          </p:nvSpPr>
          <p:spPr>
            <a:xfrm>
              <a:off x="3206480" y="235525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28" name="TextBox 127">
              <a:extLst>
                <a:ext uri="{FF2B5EF4-FFF2-40B4-BE49-F238E27FC236}">
                  <a16:creationId xmlns:a16="http://schemas.microsoft.com/office/drawing/2014/main" id="{B5369991-9DF8-8A4D-102E-08781FB296A8}"/>
                </a:ext>
              </a:extLst>
            </p:cNvPr>
            <p:cNvSpPr txBox="1"/>
            <p:nvPr/>
          </p:nvSpPr>
          <p:spPr>
            <a:xfrm>
              <a:off x="3623452" y="240089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29" name="TextBox 128">
              <a:extLst>
                <a:ext uri="{FF2B5EF4-FFF2-40B4-BE49-F238E27FC236}">
                  <a16:creationId xmlns:a16="http://schemas.microsoft.com/office/drawing/2014/main" id="{900B825C-E50F-0ACE-3DE3-0EA09BFF7B13}"/>
                </a:ext>
              </a:extLst>
            </p:cNvPr>
            <p:cNvSpPr txBox="1"/>
            <p:nvPr/>
          </p:nvSpPr>
          <p:spPr>
            <a:xfrm>
              <a:off x="3706227" y="24836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30" name="TextBox 129">
              <a:extLst>
                <a:ext uri="{FF2B5EF4-FFF2-40B4-BE49-F238E27FC236}">
                  <a16:creationId xmlns:a16="http://schemas.microsoft.com/office/drawing/2014/main" id="{71A17B4D-167E-8E40-124D-E9DE8AE9755C}"/>
                </a:ext>
              </a:extLst>
            </p:cNvPr>
            <p:cNvSpPr txBox="1"/>
            <p:nvPr/>
          </p:nvSpPr>
          <p:spPr>
            <a:xfrm>
              <a:off x="3784361" y="2482901"/>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31" name="TextBox 130">
              <a:extLst>
                <a:ext uri="{FF2B5EF4-FFF2-40B4-BE49-F238E27FC236}">
                  <a16:creationId xmlns:a16="http://schemas.microsoft.com/office/drawing/2014/main" id="{59994CEF-60C3-CCE8-1B64-2C141F6F0E31}"/>
                </a:ext>
              </a:extLst>
            </p:cNvPr>
            <p:cNvSpPr txBox="1"/>
            <p:nvPr/>
          </p:nvSpPr>
          <p:spPr>
            <a:xfrm>
              <a:off x="3905043" y="2598941"/>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32" name="TextBox 131">
              <a:extLst>
                <a:ext uri="{FF2B5EF4-FFF2-40B4-BE49-F238E27FC236}">
                  <a16:creationId xmlns:a16="http://schemas.microsoft.com/office/drawing/2014/main" id="{12DCD4DD-E2A3-CF53-6386-7E1435A58A48}"/>
                </a:ext>
              </a:extLst>
            </p:cNvPr>
            <p:cNvSpPr txBox="1"/>
            <p:nvPr/>
          </p:nvSpPr>
          <p:spPr>
            <a:xfrm>
              <a:off x="4034235" y="259816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83359"/>
                  </a:solidFill>
                  <a:effectLst/>
                  <a:uLnTx/>
                  <a:uFillTx/>
                  <a:latin typeface="Arial" panose="020B0604020202020204"/>
                  <a:ea typeface="+mn-ea"/>
                  <a:cs typeface="+mn-cs"/>
                </a:rPr>
                <a:t>+</a:t>
              </a:r>
            </a:p>
          </p:txBody>
        </p:sp>
        <p:sp>
          <p:nvSpPr>
            <p:cNvPr id="133" name="Freeform 132">
              <a:extLst>
                <a:ext uri="{FF2B5EF4-FFF2-40B4-BE49-F238E27FC236}">
                  <a16:creationId xmlns:a16="http://schemas.microsoft.com/office/drawing/2014/main" id="{49BA6B6F-1BB6-9D80-CD25-5EC6B4C10905}"/>
                </a:ext>
              </a:extLst>
            </p:cNvPr>
            <p:cNvSpPr/>
            <p:nvPr/>
          </p:nvSpPr>
          <p:spPr>
            <a:xfrm>
              <a:off x="487371" y="1564227"/>
              <a:ext cx="4242444" cy="1708118"/>
            </a:xfrm>
            <a:custGeom>
              <a:avLst/>
              <a:gdLst>
                <a:gd name="csX0" fmla="*/ 0 w 4242444"/>
                <a:gd name="csY0" fmla="*/ 0 h 1708118"/>
                <a:gd name="csX1" fmla="*/ 0 w 4242444"/>
                <a:gd name="csY1" fmla="*/ 0 h 1708118"/>
                <a:gd name="csX2" fmla="*/ 41774 w 4242444"/>
                <a:gd name="csY2" fmla="*/ 9284 h 1708118"/>
                <a:gd name="csX3" fmla="*/ 69624 w 4242444"/>
                <a:gd name="csY3" fmla="*/ 23209 h 1708118"/>
                <a:gd name="csX4" fmla="*/ 92832 w 4242444"/>
                <a:gd name="csY4" fmla="*/ 46417 h 1708118"/>
                <a:gd name="csX5" fmla="*/ 106757 w 4242444"/>
                <a:gd name="csY5" fmla="*/ 74266 h 1708118"/>
                <a:gd name="csX6" fmla="*/ 139248 w 4242444"/>
                <a:gd name="csY6" fmla="*/ 88191 h 1708118"/>
                <a:gd name="csX7" fmla="*/ 153173 w 4242444"/>
                <a:gd name="csY7" fmla="*/ 92833 h 1708118"/>
                <a:gd name="csX8" fmla="*/ 171740 w 4242444"/>
                <a:gd name="csY8" fmla="*/ 120683 h 1708118"/>
                <a:gd name="csX9" fmla="*/ 181023 w 4242444"/>
                <a:gd name="csY9" fmla="*/ 148532 h 1708118"/>
                <a:gd name="csX10" fmla="*/ 194948 w 4242444"/>
                <a:gd name="csY10" fmla="*/ 171741 h 1708118"/>
                <a:gd name="csX11" fmla="*/ 208873 w 4242444"/>
                <a:gd name="csY11" fmla="*/ 181024 h 1708118"/>
                <a:gd name="csX12" fmla="*/ 213514 w 4242444"/>
                <a:gd name="csY12" fmla="*/ 222798 h 1708118"/>
                <a:gd name="csX13" fmla="*/ 264572 w 4242444"/>
                <a:gd name="csY13" fmla="*/ 227440 h 1708118"/>
                <a:gd name="csX14" fmla="*/ 278497 w 4242444"/>
                <a:gd name="csY14" fmla="*/ 241365 h 1708118"/>
                <a:gd name="csX15" fmla="*/ 287780 w 4242444"/>
                <a:gd name="csY15" fmla="*/ 283139 h 1708118"/>
                <a:gd name="csX16" fmla="*/ 297064 w 4242444"/>
                <a:gd name="csY16" fmla="*/ 310989 h 1708118"/>
                <a:gd name="csX17" fmla="*/ 301705 w 4242444"/>
                <a:gd name="csY17" fmla="*/ 324914 h 1708118"/>
                <a:gd name="csX18" fmla="*/ 306347 w 4242444"/>
                <a:gd name="csY18" fmla="*/ 343481 h 1708118"/>
                <a:gd name="csX19" fmla="*/ 310988 w 4242444"/>
                <a:gd name="csY19" fmla="*/ 357405 h 1708118"/>
                <a:gd name="csX20" fmla="*/ 366688 w 4242444"/>
                <a:gd name="csY20" fmla="*/ 371330 h 1708118"/>
                <a:gd name="csX21" fmla="*/ 371330 w 4242444"/>
                <a:gd name="csY21" fmla="*/ 394538 h 1708118"/>
                <a:gd name="csX22" fmla="*/ 399179 w 4242444"/>
                <a:gd name="csY22" fmla="*/ 408463 h 1708118"/>
                <a:gd name="csX23" fmla="*/ 422387 w 4242444"/>
                <a:gd name="csY23" fmla="*/ 413105 h 1708118"/>
                <a:gd name="csX24" fmla="*/ 436312 w 4242444"/>
                <a:gd name="csY24" fmla="*/ 440955 h 1708118"/>
                <a:gd name="csX25" fmla="*/ 445595 w 4242444"/>
                <a:gd name="csY25" fmla="*/ 468804 h 1708118"/>
                <a:gd name="csX26" fmla="*/ 450237 w 4242444"/>
                <a:gd name="csY26" fmla="*/ 482729 h 1708118"/>
                <a:gd name="csX27" fmla="*/ 454879 w 4242444"/>
                <a:gd name="csY27" fmla="*/ 496654 h 1708118"/>
                <a:gd name="csX28" fmla="*/ 459520 w 4242444"/>
                <a:gd name="csY28" fmla="*/ 510579 h 1708118"/>
                <a:gd name="csX29" fmla="*/ 515220 w 4242444"/>
                <a:gd name="csY29" fmla="*/ 515221 h 1708118"/>
                <a:gd name="csX30" fmla="*/ 529145 w 4242444"/>
                <a:gd name="csY30" fmla="*/ 519862 h 1708118"/>
                <a:gd name="csX31" fmla="*/ 533786 w 4242444"/>
                <a:gd name="csY31" fmla="*/ 556995 h 1708118"/>
                <a:gd name="csX32" fmla="*/ 538428 w 4242444"/>
                <a:gd name="csY32" fmla="*/ 570920 h 1708118"/>
                <a:gd name="csX33" fmla="*/ 575561 w 4242444"/>
                <a:gd name="csY33" fmla="*/ 575562 h 1708118"/>
                <a:gd name="csX34" fmla="*/ 598769 w 4242444"/>
                <a:gd name="csY34" fmla="*/ 608053 h 1708118"/>
                <a:gd name="csX35" fmla="*/ 603411 w 4242444"/>
                <a:gd name="csY35" fmla="*/ 621978 h 1708118"/>
                <a:gd name="csX36" fmla="*/ 608052 w 4242444"/>
                <a:gd name="csY36" fmla="*/ 649828 h 1708118"/>
                <a:gd name="csX37" fmla="*/ 621977 w 4242444"/>
                <a:gd name="csY37" fmla="*/ 686961 h 1708118"/>
                <a:gd name="csX38" fmla="*/ 635902 w 4242444"/>
                <a:gd name="csY38" fmla="*/ 691602 h 1708118"/>
                <a:gd name="csX39" fmla="*/ 659110 w 4242444"/>
                <a:gd name="csY39" fmla="*/ 705527 h 1708118"/>
                <a:gd name="csX40" fmla="*/ 668393 w 4242444"/>
                <a:gd name="csY40" fmla="*/ 714811 h 1708118"/>
                <a:gd name="csX41" fmla="*/ 705526 w 4242444"/>
                <a:gd name="csY41" fmla="*/ 770510 h 1708118"/>
                <a:gd name="csX42" fmla="*/ 747301 w 4242444"/>
                <a:gd name="csY42" fmla="*/ 775152 h 1708118"/>
                <a:gd name="csX43" fmla="*/ 793717 w 4242444"/>
                <a:gd name="csY43" fmla="*/ 779793 h 1708118"/>
                <a:gd name="csX44" fmla="*/ 812284 w 4242444"/>
                <a:gd name="csY44" fmla="*/ 807643 h 1708118"/>
                <a:gd name="csX45" fmla="*/ 840134 w 4242444"/>
                <a:gd name="csY45" fmla="*/ 826210 h 1708118"/>
                <a:gd name="csX46" fmla="*/ 854058 w 4242444"/>
                <a:gd name="csY46" fmla="*/ 867984 h 1708118"/>
                <a:gd name="csX47" fmla="*/ 858700 w 4242444"/>
                <a:gd name="csY47" fmla="*/ 881909 h 1708118"/>
                <a:gd name="csX48" fmla="*/ 867983 w 4242444"/>
                <a:gd name="csY48" fmla="*/ 942250 h 1708118"/>
                <a:gd name="csX49" fmla="*/ 891191 w 4242444"/>
                <a:gd name="csY49" fmla="*/ 960817 h 1708118"/>
                <a:gd name="csX50" fmla="*/ 905116 w 4242444"/>
                <a:gd name="csY50" fmla="*/ 965458 h 1708118"/>
                <a:gd name="csX51" fmla="*/ 914400 w 4242444"/>
                <a:gd name="csY51" fmla="*/ 974742 h 1708118"/>
                <a:gd name="csX52" fmla="*/ 928324 w 4242444"/>
                <a:gd name="csY52" fmla="*/ 984025 h 1708118"/>
                <a:gd name="csX53" fmla="*/ 946891 w 4242444"/>
                <a:gd name="csY53" fmla="*/ 1011875 h 1708118"/>
                <a:gd name="csX54" fmla="*/ 965457 w 4242444"/>
                <a:gd name="csY54" fmla="*/ 1025799 h 1708118"/>
                <a:gd name="csX55" fmla="*/ 1137198 w 4242444"/>
                <a:gd name="csY55" fmla="*/ 1025799 h 1708118"/>
                <a:gd name="csX56" fmla="*/ 1137198 w 4242444"/>
                <a:gd name="csY56" fmla="*/ 1035083 h 1708118"/>
                <a:gd name="csX57" fmla="*/ 1174331 w 4242444"/>
                <a:gd name="csY57" fmla="*/ 1067574 h 1708118"/>
                <a:gd name="csX58" fmla="*/ 1188255 w 4242444"/>
                <a:gd name="csY58" fmla="*/ 1076857 h 1708118"/>
                <a:gd name="csX59" fmla="*/ 1197539 w 4242444"/>
                <a:gd name="csY59" fmla="*/ 1086141 h 1708118"/>
                <a:gd name="csX60" fmla="*/ 1243955 w 4242444"/>
                <a:gd name="csY60" fmla="*/ 1095424 h 1708118"/>
                <a:gd name="csX61" fmla="*/ 1257880 w 4242444"/>
                <a:gd name="csY61" fmla="*/ 1100065 h 1708118"/>
                <a:gd name="csX62" fmla="*/ 1271805 w 4242444"/>
                <a:gd name="csY62" fmla="*/ 1123274 h 1708118"/>
                <a:gd name="csX63" fmla="*/ 1332146 w 4242444"/>
                <a:gd name="csY63" fmla="*/ 1127915 h 1708118"/>
                <a:gd name="csX64" fmla="*/ 1346071 w 4242444"/>
                <a:gd name="csY64" fmla="*/ 1137198 h 1708118"/>
                <a:gd name="csX65" fmla="*/ 1429620 w 4242444"/>
                <a:gd name="csY65" fmla="*/ 1169690 h 1708118"/>
                <a:gd name="csX66" fmla="*/ 1443545 w 4242444"/>
                <a:gd name="csY66" fmla="*/ 1174331 h 1708118"/>
                <a:gd name="csX67" fmla="*/ 1466753 w 4242444"/>
                <a:gd name="csY67" fmla="*/ 1188256 h 1708118"/>
                <a:gd name="csX68" fmla="*/ 1541019 w 4242444"/>
                <a:gd name="csY68" fmla="*/ 1192898 h 1708118"/>
                <a:gd name="csX69" fmla="*/ 1550302 w 4242444"/>
                <a:gd name="csY69" fmla="*/ 1206823 h 1708118"/>
                <a:gd name="csX70" fmla="*/ 1582793 w 4242444"/>
                <a:gd name="csY70" fmla="*/ 1216106 h 1708118"/>
                <a:gd name="csX71" fmla="*/ 1592077 w 4242444"/>
                <a:gd name="csY71" fmla="*/ 1225389 h 1708118"/>
                <a:gd name="csX72" fmla="*/ 1601360 w 4242444"/>
                <a:gd name="csY72" fmla="*/ 1243956 h 1708118"/>
                <a:gd name="csX73" fmla="*/ 1661701 w 4242444"/>
                <a:gd name="csY73" fmla="*/ 1243956 h 1708118"/>
                <a:gd name="csX74" fmla="*/ 1680268 w 4242444"/>
                <a:gd name="csY74" fmla="*/ 1290372 h 1708118"/>
                <a:gd name="csX75" fmla="*/ 1722042 w 4242444"/>
                <a:gd name="csY75" fmla="*/ 1299655 h 1708118"/>
                <a:gd name="csX76" fmla="*/ 1745250 w 4242444"/>
                <a:gd name="csY76" fmla="*/ 1318222 h 1708118"/>
                <a:gd name="csX77" fmla="*/ 1759175 w 4242444"/>
                <a:gd name="csY77" fmla="*/ 1322863 h 1708118"/>
                <a:gd name="csX78" fmla="*/ 1777742 w 4242444"/>
                <a:gd name="csY78" fmla="*/ 1341430 h 1708118"/>
                <a:gd name="csX79" fmla="*/ 1819516 w 4242444"/>
                <a:gd name="csY79" fmla="*/ 1359996 h 1708118"/>
                <a:gd name="csX80" fmla="*/ 1833441 w 4242444"/>
                <a:gd name="csY80" fmla="*/ 1364638 h 1708118"/>
                <a:gd name="csX81" fmla="*/ 1847366 w 4242444"/>
                <a:gd name="csY81" fmla="*/ 1373921 h 1708118"/>
                <a:gd name="csX82" fmla="*/ 1907707 w 4242444"/>
                <a:gd name="csY82" fmla="*/ 1378563 h 1708118"/>
                <a:gd name="csX83" fmla="*/ 1916990 w 4242444"/>
                <a:gd name="csY83" fmla="*/ 1401771 h 1708118"/>
                <a:gd name="csX84" fmla="*/ 2060881 w 4242444"/>
                <a:gd name="csY84" fmla="*/ 1401771 h 1708118"/>
                <a:gd name="csX85" fmla="*/ 2084089 w 4242444"/>
                <a:gd name="csY85" fmla="*/ 1420337 h 1708118"/>
                <a:gd name="csX86" fmla="*/ 2255829 w 4242444"/>
                <a:gd name="csY86" fmla="*/ 1420337 h 1708118"/>
                <a:gd name="csX87" fmla="*/ 2292962 w 4242444"/>
                <a:gd name="csY87" fmla="*/ 1448187 h 1708118"/>
                <a:gd name="csX88" fmla="*/ 2353303 w 4242444"/>
                <a:gd name="csY88" fmla="*/ 1452829 h 1708118"/>
                <a:gd name="csX89" fmla="*/ 2362586 w 4242444"/>
                <a:gd name="csY89" fmla="*/ 1466754 h 1708118"/>
                <a:gd name="csX90" fmla="*/ 2371870 w 4242444"/>
                <a:gd name="csY90" fmla="*/ 1476037 h 1708118"/>
                <a:gd name="csX91" fmla="*/ 2455419 w 4242444"/>
                <a:gd name="csY91" fmla="*/ 1489962 h 1708118"/>
                <a:gd name="csX92" fmla="*/ 2525043 w 4242444"/>
                <a:gd name="csY92" fmla="*/ 1494603 h 1708118"/>
                <a:gd name="csX93" fmla="*/ 2543610 w 4242444"/>
                <a:gd name="csY93" fmla="*/ 1499245 h 1708118"/>
                <a:gd name="csX94" fmla="*/ 2548251 w 4242444"/>
                <a:gd name="csY94" fmla="*/ 1513170 h 1708118"/>
                <a:gd name="csX95" fmla="*/ 2576101 w 4242444"/>
                <a:gd name="csY95" fmla="*/ 1536378 h 1708118"/>
                <a:gd name="csX96" fmla="*/ 2631801 w 4242444"/>
                <a:gd name="csY96" fmla="*/ 1541020 h 1708118"/>
                <a:gd name="csX97" fmla="*/ 2650367 w 4242444"/>
                <a:gd name="csY97" fmla="*/ 1559586 h 1708118"/>
                <a:gd name="csX98" fmla="*/ 3049547 w 4242444"/>
                <a:gd name="csY98" fmla="*/ 1559586 h 1708118"/>
                <a:gd name="csX99" fmla="*/ 3049547 w 4242444"/>
                <a:gd name="csY99" fmla="*/ 1619927 h 1708118"/>
                <a:gd name="csX100" fmla="*/ 3323403 w 4242444"/>
                <a:gd name="csY100" fmla="*/ 1619927 h 1708118"/>
                <a:gd name="csX101" fmla="*/ 3323403 w 4242444"/>
                <a:gd name="csY101" fmla="*/ 1708118 h 1708118"/>
                <a:gd name="csX102" fmla="*/ 4242444 w 4242444"/>
                <a:gd name="csY102" fmla="*/ 1708118 h 1708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Lst>
              <a:rect l="l" t="t" r="r" b="b"/>
              <a:pathLst>
                <a:path w="4242444" h="1708118">
                  <a:moveTo>
                    <a:pt x="0" y="0"/>
                  </a:moveTo>
                  <a:lnTo>
                    <a:pt x="0" y="0"/>
                  </a:lnTo>
                  <a:cubicBezTo>
                    <a:pt x="13925" y="3095"/>
                    <a:pt x="27936" y="5824"/>
                    <a:pt x="41774" y="9284"/>
                  </a:cubicBezTo>
                  <a:cubicBezTo>
                    <a:pt x="53171" y="12133"/>
                    <a:pt x="60545" y="15265"/>
                    <a:pt x="69624" y="23209"/>
                  </a:cubicBezTo>
                  <a:cubicBezTo>
                    <a:pt x="77857" y="30413"/>
                    <a:pt x="92832" y="46417"/>
                    <a:pt x="92832" y="46417"/>
                  </a:cubicBezTo>
                  <a:cubicBezTo>
                    <a:pt x="96607" y="57742"/>
                    <a:pt x="97759" y="65268"/>
                    <a:pt x="106757" y="74266"/>
                  </a:cubicBezTo>
                  <a:cubicBezTo>
                    <a:pt x="118065" y="85574"/>
                    <a:pt x="124332" y="83929"/>
                    <a:pt x="139248" y="88191"/>
                  </a:cubicBezTo>
                  <a:cubicBezTo>
                    <a:pt x="143953" y="89535"/>
                    <a:pt x="148531" y="91286"/>
                    <a:pt x="153173" y="92833"/>
                  </a:cubicBezTo>
                  <a:cubicBezTo>
                    <a:pt x="159362" y="102116"/>
                    <a:pt x="168212" y="110098"/>
                    <a:pt x="171740" y="120683"/>
                  </a:cubicBezTo>
                  <a:lnTo>
                    <a:pt x="181023" y="148532"/>
                  </a:lnTo>
                  <a:cubicBezTo>
                    <a:pt x="185753" y="162721"/>
                    <a:pt x="183365" y="162474"/>
                    <a:pt x="194948" y="171741"/>
                  </a:cubicBezTo>
                  <a:cubicBezTo>
                    <a:pt x="199304" y="175226"/>
                    <a:pt x="204231" y="177930"/>
                    <a:pt x="208873" y="181024"/>
                  </a:cubicBezTo>
                  <a:cubicBezTo>
                    <a:pt x="210420" y="194949"/>
                    <a:pt x="202751" y="213829"/>
                    <a:pt x="213514" y="222798"/>
                  </a:cubicBezTo>
                  <a:cubicBezTo>
                    <a:pt x="226643" y="233738"/>
                    <a:pt x="248140" y="222745"/>
                    <a:pt x="264572" y="227440"/>
                  </a:cubicBezTo>
                  <a:cubicBezTo>
                    <a:pt x="270884" y="229243"/>
                    <a:pt x="273855" y="236723"/>
                    <a:pt x="278497" y="241365"/>
                  </a:cubicBezTo>
                  <a:cubicBezTo>
                    <a:pt x="291778" y="281206"/>
                    <a:pt x="271442" y="217787"/>
                    <a:pt x="287780" y="283139"/>
                  </a:cubicBezTo>
                  <a:cubicBezTo>
                    <a:pt x="290153" y="292632"/>
                    <a:pt x="293970" y="301706"/>
                    <a:pt x="297064" y="310989"/>
                  </a:cubicBezTo>
                  <a:cubicBezTo>
                    <a:pt x="298611" y="315631"/>
                    <a:pt x="300518" y="320167"/>
                    <a:pt x="301705" y="324914"/>
                  </a:cubicBezTo>
                  <a:cubicBezTo>
                    <a:pt x="303252" y="331103"/>
                    <a:pt x="304594" y="337347"/>
                    <a:pt x="306347" y="343481"/>
                  </a:cubicBezTo>
                  <a:cubicBezTo>
                    <a:pt x="307691" y="348185"/>
                    <a:pt x="307007" y="354561"/>
                    <a:pt x="310988" y="357405"/>
                  </a:cubicBezTo>
                  <a:cubicBezTo>
                    <a:pt x="322184" y="365402"/>
                    <a:pt x="353790" y="369181"/>
                    <a:pt x="366688" y="371330"/>
                  </a:cubicBezTo>
                  <a:cubicBezTo>
                    <a:pt x="368235" y="379066"/>
                    <a:pt x="368222" y="387287"/>
                    <a:pt x="371330" y="394538"/>
                  </a:cubicBezTo>
                  <a:cubicBezTo>
                    <a:pt x="376207" y="405917"/>
                    <a:pt x="389365" y="406282"/>
                    <a:pt x="399179" y="408463"/>
                  </a:cubicBezTo>
                  <a:cubicBezTo>
                    <a:pt x="406880" y="410174"/>
                    <a:pt x="414651" y="411558"/>
                    <a:pt x="422387" y="413105"/>
                  </a:cubicBezTo>
                  <a:cubicBezTo>
                    <a:pt x="439318" y="463896"/>
                    <a:pt x="412315" y="386960"/>
                    <a:pt x="436312" y="440955"/>
                  </a:cubicBezTo>
                  <a:cubicBezTo>
                    <a:pt x="440286" y="449897"/>
                    <a:pt x="442501" y="459521"/>
                    <a:pt x="445595" y="468804"/>
                  </a:cubicBezTo>
                  <a:lnTo>
                    <a:pt x="450237" y="482729"/>
                  </a:lnTo>
                  <a:lnTo>
                    <a:pt x="454879" y="496654"/>
                  </a:lnTo>
                  <a:cubicBezTo>
                    <a:pt x="456426" y="501296"/>
                    <a:pt x="454644" y="510173"/>
                    <a:pt x="459520" y="510579"/>
                  </a:cubicBezTo>
                  <a:lnTo>
                    <a:pt x="515220" y="515221"/>
                  </a:lnTo>
                  <a:cubicBezTo>
                    <a:pt x="519862" y="516768"/>
                    <a:pt x="527158" y="515391"/>
                    <a:pt x="529145" y="519862"/>
                  </a:cubicBezTo>
                  <a:cubicBezTo>
                    <a:pt x="534211" y="531261"/>
                    <a:pt x="531555" y="544722"/>
                    <a:pt x="533786" y="556995"/>
                  </a:cubicBezTo>
                  <a:cubicBezTo>
                    <a:pt x="534661" y="561809"/>
                    <a:pt x="533957" y="568933"/>
                    <a:pt x="538428" y="570920"/>
                  </a:cubicBezTo>
                  <a:cubicBezTo>
                    <a:pt x="549827" y="575986"/>
                    <a:pt x="563183" y="574015"/>
                    <a:pt x="575561" y="575562"/>
                  </a:cubicBezTo>
                  <a:cubicBezTo>
                    <a:pt x="598770" y="583297"/>
                    <a:pt x="587938" y="575561"/>
                    <a:pt x="598769" y="608053"/>
                  </a:cubicBezTo>
                  <a:lnTo>
                    <a:pt x="603411" y="621978"/>
                  </a:lnTo>
                  <a:cubicBezTo>
                    <a:pt x="604958" y="631261"/>
                    <a:pt x="606368" y="640568"/>
                    <a:pt x="608052" y="649828"/>
                  </a:cubicBezTo>
                  <a:cubicBezTo>
                    <a:pt x="610300" y="662193"/>
                    <a:pt x="610784" y="678007"/>
                    <a:pt x="621977" y="686961"/>
                  </a:cubicBezTo>
                  <a:cubicBezTo>
                    <a:pt x="625798" y="690017"/>
                    <a:pt x="631260" y="690055"/>
                    <a:pt x="635902" y="691602"/>
                  </a:cubicBezTo>
                  <a:cubicBezTo>
                    <a:pt x="659423" y="715126"/>
                    <a:pt x="628982" y="687450"/>
                    <a:pt x="659110" y="705527"/>
                  </a:cubicBezTo>
                  <a:cubicBezTo>
                    <a:pt x="662863" y="707779"/>
                    <a:pt x="668393" y="714811"/>
                    <a:pt x="668393" y="714811"/>
                  </a:cubicBezTo>
                  <a:lnTo>
                    <a:pt x="705526" y="770510"/>
                  </a:lnTo>
                  <a:lnTo>
                    <a:pt x="747301" y="775152"/>
                  </a:lnTo>
                  <a:cubicBezTo>
                    <a:pt x="762765" y="776780"/>
                    <a:pt x="779809" y="772839"/>
                    <a:pt x="793717" y="779793"/>
                  </a:cubicBezTo>
                  <a:cubicBezTo>
                    <a:pt x="803696" y="784783"/>
                    <a:pt x="803001" y="801454"/>
                    <a:pt x="812284" y="807643"/>
                  </a:cubicBezTo>
                  <a:lnTo>
                    <a:pt x="840134" y="826210"/>
                  </a:lnTo>
                  <a:lnTo>
                    <a:pt x="854058" y="867984"/>
                  </a:lnTo>
                  <a:lnTo>
                    <a:pt x="858700" y="881909"/>
                  </a:lnTo>
                  <a:cubicBezTo>
                    <a:pt x="858967" y="884578"/>
                    <a:pt x="859955" y="928871"/>
                    <a:pt x="867983" y="942250"/>
                  </a:cubicBezTo>
                  <a:cubicBezTo>
                    <a:pt x="871682" y="948414"/>
                    <a:pt x="885774" y="958108"/>
                    <a:pt x="891191" y="960817"/>
                  </a:cubicBezTo>
                  <a:cubicBezTo>
                    <a:pt x="895567" y="963005"/>
                    <a:pt x="900474" y="963911"/>
                    <a:pt x="905116" y="965458"/>
                  </a:cubicBezTo>
                  <a:cubicBezTo>
                    <a:pt x="908211" y="968553"/>
                    <a:pt x="910983" y="972008"/>
                    <a:pt x="914400" y="974742"/>
                  </a:cubicBezTo>
                  <a:cubicBezTo>
                    <a:pt x="918756" y="978227"/>
                    <a:pt x="924651" y="979827"/>
                    <a:pt x="928324" y="984025"/>
                  </a:cubicBezTo>
                  <a:cubicBezTo>
                    <a:pt x="935671" y="992422"/>
                    <a:pt x="936306" y="1008347"/>
                    <a:pt x="946891" y="1011875"/>
                  </a:cubicBezTo>
                  <a:cubicBezTo>
                    <a:pt x="964098" y="1017610"/>
                    <a:pt x="958628" y="1012140"/>
                    <a:pt x="965457" y="1025799"/>
                  </a:cubicBezTo>
                  <a:lnTo>
                    <a:pt x="1137198" y="1025799"/>
                  </a:lnTo>
                  <a:lnTo>
                    <a:pt x="1137198" y="1035083"/>
                  </a:lnTo>
                  <a:cubicBezTo>
                    <a:pt x="1149576" y="1045913"/>
                    <a:pt x="1161602" y="1057159"/>
                    <a:pt x="1174331" y="1067574"/>
                  </a:cubicBezTo>
                  <a:cubicBezTo>
                    <a:pt x="1178648" y="1071106"/>
                    <a:pt x="1183899" y="1073372"/>
                    <a:pt x="1188255" y="1076857"/>
                  </a:cubicBezTo>
                  <a:cubicBezTo>
                    <a:pt x="1191672" y="1079591"/>
                    <a:pt x="1193786" y="1083889"/>
                    <a:pt x="1197539" y="1086141"/>
                  </a:cubicBezTo>
                  <a:cubicBezTo>
                    <a:pt x="1207663" y="1092215"/>
                    <a:pt x="1238328" y="1094620"/>
                    <a:pt x="1243955" y="1095424"/>
                  </a:cubicBezTo>
                  <a:cubicBezTo>
                    <a:pt x="1248597" y="1096971"/>
                    <a:pt x="1254420" y="1096605"/>
                    <a:pt x="1257880" y="1100065"/>
                  </a:cubicBezTo>
                  <a:cubicBezTo>
                    <a:pt x="1264723" y="1106908"/>
                    <a:pt x="1258329" y="1120579"/>
                    <a:pt x="1271805" y="1123274"/>
                  </a:cubicBezTo>
                  <a:cubicBezTo>
                    <a:pt x="1291586" y="1127230"/>
                    <a:pt x="1312032" y="1126368"/>
                    <a:pt x="1332146" y="1127915"/>
                  </a:cubicBezTo>
                  <a:cubicBezTo>
                    <a:pt x="1336788" y="1131009"/>
                    <a:pt x="1343114" y="1132467"/>
                    <a:pt x="1346071" y="1137198"/>
                  </a:cubicBezTo>
                  <a:cubicBezTo>
                    <a:pt x="1378793" y="1189554"/>
                    <a:pt x="1306056" y="1161967"/>
                    <a:pt x="1429620" y="1169690"/>
                  </a:cubicBezTo>
                  <a:cubicBezTo>
                    <a:pt x="1434262" y="1171237"/>
                    <a:pt x="1439350" y="1171814"/>
                    <a:pt x="1443545" y="1174331"/>
                  </a:cubicBezTo>
                  <a:cubicBezTo>
                    <a:pt x="1459140" y="1183688"/>
                    <a:pt x="1445487" y="1186018"/>
                    <a:pt x="1466753" y="1188256"/>
                  </a:cubicBezTo>
                  <a:cubicBezTo>
                    <a:pt x="1491420" y="1190852"/>
                    <a:pt x="1516264" y="1191351"/>
                    <a:pt x="1541019" y="1192898"/>
                  </a:cubicBezTo>
                  <a:cubicBezTo>
                    <a:pt x="1544113" y="1197540"/>
                    <a:pt x="1545946" y="1203338"/>
                    <a:pt x="1550302" y="1206823"/>
                  </a:cubicBezTo>
                  <a:cubicBezTo>
                    <a:pt x="1553326" y="1209242"/>
                    <a:pt x="1581584" y="1215804"/>
                    <a:pt x="1582793" y="1216106"/>
                  </a:cubicBezTo>
                  <a:cubicBezTo>
                    <a:pt x="1585888" y="1219200"/>
                    <a:pt x="1589825" y="1221636"/>
                    <a:pt x="1592077" y="1225389"/>
                  </a:cubicBezTo>
                  <a:cubicBezTo>
                    <a:pt x="1608080" y="1252060"/>
                    <a:pt x="1588486" y="1231082"/>
                    <a:pt x="1601360" y="1243956"/>
                  </a:cubicBezTo>
                  <a:lnTo>
                    <a:pt x="1661701" y="1243956"/>
                  </a:lnTo>
                  <a:lnTo>
                    <a:pt x="1680268" y="1290372"/>
                  </a:lnTo>
                  <a:cubicBezTo>
                    <a:pt x="1694193" y="1293466"/>
                    <a:pt x="1708510" y="1295144"/>
                    <a:pt x="1722042" y="1299655"/>
                  </a:cubicBezTo>
                  <a:cubicBezTo>
                    <a:pt x="1742949" y="1306624"/>
                    <a:pt x="1729401" y="1308713"/>
                    <a:pt x="1745250" y="1318222"/>
                  </a:cubicBezTo>
                  <a:cubicBezTo>
                    <a:pt x="1749445" y="1320739"/>
                    <a:pt x="1754533" y="1321316"/>
                    <a:pt x="1759175" y="1322863"/>
                  </a:cubicBezTo>
                  <a:cubicBezTo>
                    <a:pt x="1765364" y="1329052"/>
                    <a:pt x="1769439" y="1338662"/>
                    <a:pt x="1777742" y="1341430"/>
                  </a:cubicBezTo>
                  <a:cubicBezTo>
                    <a:pt x="1849584" y="1365377"/>
                    <a:pt x="1775386" y="1337931"/>
                    <a:pt x="1819516" y="1359996"/>
                  </a:cubicBezTo>
                  <a:cubicBezTo>
                    <a:pt x="1823892" y="1362184"/>
                    <a:pt x="1829065" y="1362450"/>
                    <a:pt x="1833441" y="1364638"/>
                  </a:cubicBezTo>
                  <a:cubicBezTo>
                    <a:pt x="1838431" y="1367133"/>
                    <a:pt x="1841883" y="1372893"/>
                    <a:pt x="1847366" y="1373921"/>
                  </a:cubicBezTo>
                  <a:cubicBezTo>
                    <a:pt x="1867194" y="1377639"/>
                    <a:pt x="1887593" y="1377016"/>
                    <a:pt x="1907707" y="1378563"/>
                  </a:cubicBezTo>
                  <a:cubicBezTo>
                    <a:pt x="1913443" y="1395770"/>
                    <a:pt x="1910161" y="1388112"/>
                    <a:pt x="1916990" y="1401771"/>
                  </a:cubicBezTo>
                  <a:lnTo>
                    <a:pt x="2060881" y="1401771"/>
                  </a:lnTo>
                  <a:lnTo>
                    <a:pt x="2084089" y="1420337"/>
                  </a:lnTo>
                  <a:lnTo>
                    <a:pt x="2255829" y="1420337"/>
                  </a:lnTo>
                  <a:lnTo>
                    <a:pt x="2292962" y="1448187"/>
                  </a:lnTo>
                  <a:cubicBezTo>
                    <a:pt x="2313076" y="1449734"/>
                    <a:pt x="2333811" y="1447631"/>
                    <a:pt x="2353303" y="1452829"/>
                  </a:cubicBezTo>
                  <a:cubicBezTo>
                    <a:pt x="2358693" y="1454266"/>
                    <a:pt x="2359101" y="1462398"/>
                    <a:pt x="2362586" y="1466754"/>
                  </a:cubicBezTo>
                  <a:cubicBezTo>
                    <a:pt x="2365320" y="1470171"/>
                    <a:pt x="2367956" y="1474080"/>
                    <a:pt x="2371870" y="1476037"/>
                  </a:cubicBezTo>
                  <a:cubicBezTo>
                    <a:pt x="2399185" y="1489694"/>
                    <a:pt x="2424638" y="1487397"/>
                    <a:pt x="2455419" y="1489962"/>
                  </a:cubicBezTo>
                  <a:cubicBezTo>
                    <a:pt x="2496560" y="1503675"/>
                    <a:pt x="2473543" y="1500326"/>
                    <a:pt x="2525043" y="1494603"/>
                  </a:cubicBezTo>
                  <a:cubicBezTo>
                    <a:pt x="2531232" y="1496150"/>
                    <a:pt x="2538629" y="1495260"/>
                    <a:pt x="2543610" y="1499245"/>
                  </a:cubicBezTo>
                  <a:cubicBezTo>
                    <a:pt x="2547430" y="1502301"/>
                    <a:pt x="2545734" y="1508975"/>
                    <a:pt x="2548251" y="1513170"/>
                  </a:cubicBezTo>
                  <a:cubicBezTo>
                    <a:pt x="2551655" y="1518843"/>
                    <a:pt x="2574098" y="1535877"/>
                    <a:pt x="2576101" y="1536378"/>
                  </a:cubicBezTo>
                  <a:cubicBezTo>
                    <a:pt x="2594176" y="1540897"/>
                    <a:pt x="2613234" y="1539473"/>
                    <a:pt x="2631801" y="1541020"/>
                  </a:cubicBezTo>
                  <a:cubicBezTo>
                    <a:pt x="2643003" y="1557824"/>
                    <a:pt x="2636094" y="1552450"/>
                    <a:pt x="2650367" y="1559586"/>
                  </a:cubicBezTo>
                  <a:lnTo>
                    <a:pt x="3049547" y="1559586"/>
                  </a:lnTo>
                  <a:lnTo>
                    <a:pt x="3049547" y="1619927"/>
                  </a:lnTo>
                  <a:lnTo>
                    <a:pt x="3323403" y="1619927"/>
                  </a:lnTo>
                  <a:lnTo>
                    <a:pt x="3323403" y="1708118"/>
                  </a:lnTo>
                  <a:lnTo>
                    <a:pt x="4242444" y="1708118"/>
                  </a:lnTo>
                </a:path>
              </a:pathLst>
            </a:custGeom>
            <a:noFill/>
            <a:ln w="19050">
              <a:solidFill>
                <a:schemeClr val="accent3"/>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 name="TextBox 133">
              <a:extLst>
                <a:ext uri="{FF2B5EF4-FFF2-40B4-BE49-F238E27FC236}">
                  <a16:creationId xmlns:a16="http://schemas.microsoft.com/office/drawing/2014/main" id="{EAEFE19E-49E1-F4F3-8485-0188CCBDB277}"/>
                </a:ext>
              </a:extLst>
            </p:cNvPr>
            <p:cNvSpPr txBox="1"/>
            <p:nvPr/>
          </p:nvSpPr>
          <p:spPr>
            <a:xfrm>
              <a:off x="482619" y="143698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35" name="TextBox 134">
              <a:extLst>
                <a:ext uri="{FF2B5EF4-FFF2-40B4-BE49-F238E27FC236}">
                  <a16:creationId xmlns:a16="http://schemas.microsoft.com/office/drawing/2014/main" id="{D8BEA41B-A5E6-2B9D-C8EE-1D63F0EF9E1F}"/>
                </a:ext>
              </a:extLst>
            </p:cNvPr>
            <p:cNvSpPr txBox="1"/>
            <p:nvPr/>
          </p:nvSpPr>
          <p:spPr>
            <a:xfrm>
              <a:off x="519752" y="149732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41" name="TextBox 140">
              <a:extLst>
                <a:ext uri="{FF2B5EF4-FFF2-40B4-BE49-F238E27FC236}">
                  <a16:creationId xmlns:a16="http://schemas.microsoft.com/office/drawing/2014/main" id="{16B2615E-2E17-BE9B-4E97-F3F183A70FB7}"/>
                </a:ext>
              </a:extLst>
            </p:cNvPr>
            <p:cNvSpPr txBox="1"/>
            <p:nvPr/>
          </p:nvSpPr>
          <p:spPr>
            <a:xfrm>
              <a:off x="529036" y="151125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42" name="TextBox 141">
              <a:extLst>
                <a:ext uri="{FF2B5EF4-FFF2-40B4-BE49-F238E27FC236}">
                  <a16:creationId xmlns:a16="http://schemas.microsoft.com/office/drawing/2014/main" id="{B8E253C7-ADBD-57A2-3892-E5C7A6100B57}"/>
                </a:ext>
              </a:extLst>
            </p:cNvPr>
            <p:cNvSpPr txBox="1"/>
            <p:nvPr/>
          </p:nvSpPr>
          <p:spPr>
            <a:xfrm>
              <a:off x="542961" y="152517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0" name="TextBox 149">
              <a:extLst>
                <a:ext uri="{FF2B5EF4-FFF2-40B4-BE49-F238E27FC236}">
                  <a16:creationId xmlns:a16="http://schemas.microsoft.com/office/drawing/2014/main" id="{BE3364AE-6EFC-0D3C-7AC4-14187C2F5210}"/>
                </a:ext>
              </a:extLst>
            </p:cNvPr>
            <p:cNvSpPr txBox="1"/>
            <p:nvPr/>
          </p:nvSpPr>
          <p:spPr>
            <a:xfrm>
              <a:off x="561527" y="156695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1" name="TextBox 150">
              <a:extLst>
                <a:ext uri="{FF2B5EF4-FFF2-40B4-BE49-F238E27FC236}">
                  <a16:creationId xmlns:a16="http://schemas.microsoft.com/office/drawing/2014/main" id="{7A7D2E5A-C436-F0E3-BFA5-1A1750AF98ED}"/>
                </a:ext>
              </a:extLst>
            </p:cNvPr>
            <p:cNvSpPr txBox="1"/>
            <p:nvPr/>
          </p:nvSpPr>
          <p:spPr>
            <a:xfrm>
              <a:off x="602528" y="157546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2" name="TextBox 151">
              <a:extLst>
                <a:ext uri="{FF2B5EF4-FFF2-40B4-BE49-F238E27FC236}">
                  <a16:creationId xmlns:a16="http://schemas.microsoft.com/office/drawing/2014/main" id="{42F0BBC1-ADE2-2F35-6194-0EC40EBDAFCB}"/>
                </a:ext>
              </a:extLst>
            </p:cNvPr>
            <p:cNvSpPr txBox="1"/>
            <p:nvPr/>
          </p:nvSpPr>
          <p:spPr>
            <a:xfrm>
              <a:off x="639661" y="169150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3" name="TextBox 152">
              <a:extLst>
                <a:ext uri="{FF2B5EF4-FFF2-40B4-BE49-F238E27FC236}">
                  <a16:creationId xmlns:a16="http://schemas.microsoft.com/office/drawing/2014/main" id="{115A2432-19C7-DAC1-28C4-74A1ACD7E221}"/>
                </a:ext>
              </a:extLst>
            </p:cNvPr>
            <p:cNvSpPr txBox="1"/>
            <p:nvPr/>
          </p:nvSpPr>
          <p:spPr>
            <a:xfrm>
              <a:off x="689945" y="170929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4" name="TextBox 153">
              <a:extLst>
                <a:ext uri="{FF2B5EF4-FFF2-40B4-BE49-F238E27FC236}">
                  <a16:creationId xmlns:a16="http://schemas.microsoft.com/office/drawing/2014/main" id="{FE709689-EEC7-CB86-9869-666641F1BE53}"/>
                </a:ext>
              </a:extLst>
            </p:cNvPr>
            <p:cNvSpPr txBox="1"/>
            <p:nvPr/>
          </p:nvSpPr>
          <p:spPr>
            <a:xfrm>
              <a:off x="722437" y="175107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5" name="TextBox 154">
              <a:extLst>
                <a:ext uri="{FF2B5EF4-FFF2-40B4-BE49-F238E27FC236}">
                  <a16:creationId xmlns:a16="http://schemas.microsoft.com/office/drawing/2014/main" id="{14BD4ACA-B3B8-32F1-D5EB-16E891499BA9}"/>
                </a:ext>
              </a:extLst>
            </p:cNvPr>
            <p:cNvSpPr txBox="1"/>
            <p:nvPr/>
          </p:nvSpPr>
          <p:spPr>
            <a:xfrm>
              <a:off x="1024142" y="2066701"/>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6" name="TextBox 155">
              <a:extLst>
                <a:ext uri="{FF2B5EF4-FFF2-40B4-BE49-F238E27FC236}">
                  <a16:creationId xmlns:a16="http://schemas.microsoft.com/office/drawing/2014/main" id="{70D9F1E8-1D45-A8E5-6A52-FA5A06744D46}"/>
                </a:ext>
              </a:extLst>
            </p:cNvPr>
            <p:cNvSpPr txBox="1"/>
            <p:nvPr/>
          </p:nvSpPr>
          <p:spPr>
            <a:xfrm>
              <a:off x="1162618" y="215875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7" name="TextBox 156">
              <a:extLst>
                <a:ext uri="{FF2B5EF4-FFF2-40B4-BE49-F238E27FC236}">
                  <a16:creationId xmlns:a16="http://schemas.microsoft.com/office/drawing/2014/main" id="{7F1FB1D9-35DC-48E8-15FD-39BD2BA001E6}"/>
                </a:ext>
              </a:extLst>
            </p:cNvPr>
            <p:cNvSpPr txBox="1"/>
            <p:nvPr/>
          </p:nvSpPr>
          <p:spPr>
            <a:xfrm>
              <a:off x="1203619" y="225081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8" name="TextBox 157">
              <a:extLst>
                <a:ext uri="{FF2B5EF4-FFF2-40B4-BE49-F238E27FC236}">
                  <a16:creationId xmlns:a16="http://schemas.microsoft.com/office/drawing/2014/main" id="{4CFDF57D-0563-0B91-660A-B0FBE449C309}"/>
                </a:ext>
              </a:extLst>
            </p:cNvPr>
            <p:cNvSpPr txBox="1"/>
            <p:nvPr/>
          </p:nvSpPr>
          <p:spPr>
            <a:xfrm>
              <a:off x="1212128" y="229645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59" name="TextBox 158">
              <a:extLst>
                <a:ext uri="{FF2B5EF4-FFF2-40B4-BE49-F238E27FC236}">
                  <a16:creationId xmlns:a16="http://schemas.microsoft.com/office/drawing/2014/main" id="{24E6812A-13F8-0D1B-5F5D-00998F77806D}"/>
                </a:ext>
              </a:extLst>
            </p:cNvPr>
            <p:cNvSpPr txBox="1"/>
            <p:nvPr/>
          </p:nvSpPr>
          <p:spPr>
            <a:xfrm>
              <a:off x="1360660" y="237536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0" name="TextBox 159">
              <a:extLst>
                <a:ext uri="{FF2B5EF4-FFF2-40B4-BE49-F238E27FC236}">
                  <a16:creationId xmlns:a16="http://schemas.microsoft.com/office/drawing/2014/main" id="{16D092FC-3C8C-9EEA-37A2-D1FF3F75CC64}"/>
                </a:ext>
              </a:extLst>
            </p:cNvPr>
            <p:cNvSpPr txBox="1"/>
            <p:nvPr/>
          </p:nvSpPr>
          <p:spPr>
            <a:xfrm>
              <a:off x="1420227" y="237459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1" name="TextBox 160">
              <a:extLst>
                <a:ext uri="{FF2B5EF4-FFF2-40B4-BE49-F238E27FC236}">
                  <a16:creationId xmlns:a16="http://schemas.microsoft.com/office/drawing/2014/main" id="{F4CDE418-92FD-ED20-7ED7-43A0E8F2CA6B}"/>
                </a:ext>
              </a:extLst>
            </p:cNvPr>
            <p:cNvSpPr txBox="1"/>
            <p:nvPr/>
          </p:nvSpPr>
          <p:spPr>
            <a:xfrm>
              <a:off x="1703366" y="2509201"/>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2" name="TextBox 161">
              <a:extLst>
                <a:ext uri="{FF2B5EF4-FFF2-40B4-BE49-F238E27FC236}">
                  <a16:creationId xmlns:a16="http://schemas.microsoft.com/office/drawing/2014/main" id="{9A2B999A-EDC6-43B6-4ABC-F1F9E4EF61EC}"/>
                </a:ext>
              </a:extLst>
            </p:cNvPr>
            <p:cNvSpPr txBox="1"/>
            <p:nvPr/>
          </p:nvSpPr>
          <p:spPr>
            <a:xfrm>
              <a:off x="1846483" y="2531635"/>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3" name="TextBox 162">
              <a:extLst>
                <a:ext uri="{FF2B5EF4-FFF2-40B4-BE49-F238E27FC236}">
                  <a16:creationId xmlns:a16="http://schemas.microsoft.com/office/drawing/2014/main" id="{06D650B9-598E-9EEA-4788-1609242545B8}"/>
                </a:ext>
              </a:extLst>
            </p:cNvPr>
            <p:cNvSpPr txBox="1"/>
            <p:nvPr/>
          </p:nvSpPr>
          <p:spPr>
            <a:xfrm>
              <a:off x="2100998" y="267939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4" name="TextBox 163">
              <a:extLst>
                <a:ext uri="{FF2B5EF4-FFF2-40B4-BE49-F238E27FC236}">
                  <a16:creationId xmlns:a16="http://schemas.microsoft.com/office/drawing/2014/main" id="{36419A65-AE7F-6E65-1D60-99ADE2E0A4AB}"/>
                </a:ext>
              </a:extLst>
            </p:cNvPr>
            <p:cNvSpPr txBox="1"/>
            <p:nvPr/>
          </p:nvSpPr>
          <p:spPr>
            <a:xfrm>
              <a:off x="2183774" y="271575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5" name="TextBox 164">
              <a:extLst>
                <a:ext uri="{FF2B5EF4-FFF2-40B4-BE49-F238E27FC236}">
                  <a16:creationId xmlns:a16="http://schemas.microsoft.com/office/drawing/2014/main" id="{89735C5F-DF4F-19EC-8074-01912B05ED79}"/>
                </a:ext>
              </a:extLst>
            </p:cNvPr>
            <p:cNvSpPr txBox="1"/>
            <p:nvPr/>
          </p:nvSpPr>
          <p:spPr>
            <a:xfrm>
              <a:off x="2442932" y="276603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6" name="TextBox 165">
              <a:extLst>
                <a:ext uri="{FF2B5EF4-FFF2-40B4-BE49-F238E27FC236}">
                  <a16:creationId xmlns:a16="http://schemas.microsoft.com/office/drawing/2014/main" id="{B640C23A-8C59-6B30-3C7C-F39C4DDCD345}"/>
                </a:ext>
              </a:extLst>
            </p:cNvPr>
            <p:cNvSpPr txBox="1"/>
            <p:nvPr/>
          </p:nvSpPr>
          <p:spPr>
            <a:xfrm>
              <a:off x="2590690" y="276526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7" name="TextBox 166">
              <a:extLst>
                <a:ext uri="{FF2B5EF4-FFF2-40B4-BE49-F238E27FC236}">
                  <a16:creationId xmlns:a16="http://schemas.microsoft.com/office/drawing/2014/main" id="{56A2E86E-064D-384C-9E22-1D4485252BA2}"/>
                </a:ext>
              </a:extLst>
            </p:cNvPr>
            <p:cNvSpPr txBox="1"/>
            <p:nvPr/>
          </p:nvSpPr>
          <p:spPr>
            <a:xfrm>
              <a:off x="2659541" y="279233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8" name="TextBox 167">
              <a:extLst>
                <a:ext uri="{FF2B5EF4-FFF2-40B4-BE49-F238E27FC236}">
                  <a16:creationId xmlns:a16="http://schemas.microsoft.com/office/drawing/2014/main" id="{C56E9E03-C28B-B429-517D-91B9270E6A69}"/>
                </a:ext>
              </a:extLst>
            </p:cNvPr>
            <p:cNvSpPr txBox="1"/>
            <p:nvPr/>
          </p:nvSpPr>
          <p:spPr>
            <a:xfrm>
              <a:off x="2742316" y="281941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69" name="TextBox 168">
              <a:extLst>
                <a:ext uri="{FF2B5EF4-FFF2-40B4-BE49-F238E27FC236}">
                  <a16:creationId xmlns:a16="http://schemas.microsoft.com/office/drawing/2014/main" id="{BF9C1CE1-0C98-C2CB-3D45-4132E86F0C05}"/>
                </a:ext>
              </a:extLst>
            </p:cNvPr>
            <p:cNvSpPr txBox="1"/>
            <p:nvPr/>
          </p:nvSpPr>
          <p:spPr>
            <a:xfrm>
              <a:off x="2825866" y="284262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0" name="TextBox 169">
              <a:extLst>
                <a:ext uri="{FF2B5EF4-FFF2-40B4-BE49-F238E27FC236}">
                  <a16:creationId xmlns:a16="http://schemas.microsoft.com/office/drawing/2014/main" id="{5E27E839-2990-10E3-87E0-802532A093ED}"/>
                </a:ext>
              </a:extLst>
            </p:cNvPr>
            <p:cNvSpPr txBox="1"/>
            <p:nvPr/>
          </p:nvSpPr>
          <p:spPr>
            <a:xfrm>
              <a:off x="2913283" y="286041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1" name="TextBox 170">
              <a:extLst>
                <a:ext uri="{FF2B5EF4-FFF2-40B4-BE49-F238E27FC236}">
                  <a16:creationId xmlns:a16="http://schemas.microsoft.com/office/drawing/2014/main" id="{DB6664FA-42EB-E6DF-E2A2-7D8E7D458DD1}"/>
                </a:ext>
              </a:extLst>
            </p:cNvPr>
            <p:cNvSpPr txBox="1"/>
            <p:nvPr/>
          </p:nvSpPr>
          <p:spPr>
            <a:xfrm>
              <a:off x="3074966" y="2906059"/>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2" name="TextBox 171">
              <a:extLst>
                <a:ext uri="{FF2B5EF4-FFF2-40B4-BE49-F238E27FC236}">
                  <a16:creationId xmlns:a16="http://schemas.microsoft.com/office/drawing/2014/main" id="{21D731B9-B6CB-03C3-D7F1-E48F34B343CC}"/>
                </a:ext>
              </a:extLst>
            </p:cNvPr>
            <p:cNvSpPr txBox="1"/>
            <p:nvPr/>
          </p:nvSpPr>
          <p:spPr>
            <a:xfrm>
              <a:off x="3148458" y="290992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3" name="TextBox 172">
              <a:extLst>
                <a:ext uri="{FF2B5EF4-FFF2-40B4-BE49-F238E27FC236}">
                  <a16:creationId xmlns:a16="http://schemas.microsoft.com/office/drawing/2014/main" id="{63029004-C465-A8EA-5832-7A2215B819C7}"/>
                </a:ext>
              </a:extLst>
            </p:cNvPr>
            <p:cNvSpPr txBox="1"/>
            <p:nvPr/>
          </p:nvSpPr>
          <p:spPr>
            <a:xfrm>
              <a:off x="3241291" y="2909927"/>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4" name="TextBox 173">
              <a:extLst>
                <a:ext uri="{FF2B5EF4-FFF2-40B4-BE49-F238E27FC236}">
                  <a16:creationId xmlns:a16="http://schemas.microsoft.com/office/drawing/2014/main" id="{54AFFB9A-4192-1516-EC40-35E2E09AAB61}"/>
                </a:ext>
              </a:extLst>
            </p:cNvPr>
            <p:cNvSpPr txBox="1"/>
            <p:nvPr/>
          </p:nvSpPr>
          <p:spPr>
            <a:xfrm>
              <a:off x="3314784" y="2904512"/>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5" name="TextBox 174">
              <a:extLst>
                <a:ext uri="{FF2B5EF4-FFF2-40B4-BE49-F238E27FC236}">
                  <a16:creationId xmlns:a16="http://schemas.microsoft.com/office/drawing/2014/main" id="{EE6E8287-48A3-CA8B-7A7F-70B889203D5B}"/>
                </a:ext>
              </a:extLst>
            </p:cNvPr>
            <p:cNvSpPr txBox="1"/>
            <p:nvPr/>
          </p:nvSpPr>
          <p:spPr>
            <a:xfrm>
              <a:off x="3398333" y="296485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6" name="TextBox 175">
              <a:extLst>
                <a:ext uri="{FF2B5EF4-FFF2-40B4-BE49-F238E27FC236}">
                  <a16:creationId xmlns:a16="http://schemas.microsoft.com/office/drawing/2014/main" id="{277FB092-C0E8-40C0-75C5-B7FFB9128E63}"/>
                </a:ext>
              </a:extLst>
            </p:cNvPr>
            <p:cNvSpPr txBox="1"/>
            <p:nvPr/>
          </p:nvSpPr>
          <p:spPr>
            <a:xfrm>
              <a:off x="3555375" y="296408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7" name="TextBox 176">
              <a:extLst>
                <a:ext uri="{FF2B5EF4-FFF2-40B4-BE49-F238E27FC236}">
                  <a16:creationId xmlns:a16="http://schemas.microsoft.com/office/drawing/2014/main" id="{FF59614B-B7F9-87FF-FAA4-998049CBB278}"/>
                </a:ext>
              </a:extLst>
            </p:cNvPr>
            <p:cNvSpPr txBox="1"/>
            <p:nvPr/>
          </p:nvSpPr>
          <p:spPr>
            <a:xfrm>
              <a:off x="3726341" y="3051498"/>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8" name="TextBox 177">
              <a:extLst>
                <a:ext uri="{FF2B5EF4-FFF2-40B4-BE49-F238E27FC236}">
                  <a16:creationId xmlns:a16="http://schemas.microsoft.com/office/drawing/2014/main" id="{349698EF-60E1-FDE8-0FD4-02903EC1886B}"/>
                </a:ext>
              </a:extLst>
            </p:cNvPr>
            <p:cNvSpPr txBox="1"/>
            <p:nvPr/>
          </p:nvSpPr>
          <p:spPr>
            <a:xfrm>
              <a:off x="3818400" y="3055366"/>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79" name="TextBox 178">
              <a:extLst>
                <a:ext uri="{FF2B5EF4-FFF2-40B4-BE49-F238E27FC236}">
                  <a16:creationId xmlns:a16="http://schemas.microsoft.com/office/drawing/2014/main" id="{1E8058F9-35B1-2FE1-2730-A1B5185EB152}"/>
                </a:ext>
              </a:extLst>
            </p:cNvPr>
            <p:cNvSpPr txBox="1"/>
            <p:nvPr/>
          </p:nvSpPr>
          <p:spPr>
            <a:xfrm>
              <a:off x="4128615" y="3054593"/>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80" name="TextBox 179">
              <a:extLst>
                <a:ext uri="{FF2B5EF4-FFF2-40B4-BE49-F238E27FC236}">
                  <a16:creationId xmlns:a16="http://schemas.microsoft.com/office/drawing/2014/main" id="{0AF74C63-0F5E-1371-7EE7-836608745491}"/>
                </a:ext>
              </a:extLst>
            </p:cNvPr>
            <p:cNvSpPr txBox="1"/>
            <p:nvPr/>
          </p:nvSpPr>
          <p:spPr>
            <a:xfrm>
              <a:off x="4540946" y="305382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nvGrpSpPr>
            <p:cNvPr id="181" name="Group 180">
              <a:extLst>
                <a:ext uri="{FF2B5EF4-FFF2-40B4-BE49-F238E27FC236}">
                  <a16:creationId xmlns:a16="http://schemas.microsoft.com/office/drawing/2014/main" id="{9518D893-B47A-F9DE-3AB4-C5B9D5E2FD44}"/>
                </a:ext>
              </a:extLst>
            </p:cNvPr>
            <p:cNvGrpSpPr/>
            <p:nvPr/>
          </p:nvGrpSpPr>
          <p:grpSpPr>
            <a:xfrm>
              <a:off x="1046578" y="2120854"/>
              <a:ext cx="315764" cy="431614"/>
              <a:chOff x="4306544" y="2011000"/>
              <a:chExt cx="315764" cy="431614"/>
            </a:xfrm>
          </p:grpSpPr>
          <p:sp>
            <p:nvSpPr>
              <p:cNvPr id="198" name="TextBox 197">
                <a:extLst>
                  <a:ext uri="{FF2B5EF4-FFF2-40B4-BE49-F238E27FC236}">
                    <a16:creationId xmlns:a16="http://schemas.microsoft.com/office/drawing/2014/main" id="{B38724F7-9974-9E53-8C3E-6C7ABDCA61A0}"/>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99" name="TextBox 198">
                <a:extLst>
                  <a:ext uri="{FF2B5EF4-FFF2-40B4-BE49-F238E27FC236}">
                    <a16:creationId xmlns:a16="http://schemas.microsoft.com/office/drawing/2014/main" id="{F7C1A3F4-8B47-76AD-C35E-13653E0541C4}"/>
                  </a:ext>
                </a:extLst>
              </p:cNvPr>
              <p:cNvSpPr txBox="1"/>
              <p:nvPr/>
            </p:nvSpPr>
            <p:spPr>
              <a:xfrm>
                <a:off x="4333620"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grpSp>
          <p:nvGrpSpPr>
            <p:cNvPr id="182" name="Group 181">
              <a:extLst>
                <a:ext uri="{FF2B5EF4-FFF2-40B4-BE49-F238E27FC236}">
                  <a16:creationId xmlns:a16="http://schemas.microsoft.com/office/drawing/2014/main" id="{01B39E4A-8D02-7A0B-78BE-59C9B8B3B316}"/>
                </a:ext>
              </a:extLst>
            </p:cNvPr>
            <p:cNvGrpSpPr/>
            <p:nvPr/>
          </p:nvGrpSpPr>
          <p:grpSpPr>
            <a:xfrm>
              <a:off x="1096862" y="2120080"/>
              <a:ext cx="315764" cy="431614"/>
              <a:chOff x="4306544" y="2011000"/>
              <a:chExt cx="315764" cy="431614"/>
            </a:xfrm>
          </p:grpSpPr>
          <p:sp>
            <p:nvSpPr>
              <p:cNvPr id="196" name="TextBox 195">
                <a:extLst>
                  <a:ext uri="{FF2B5EF4-FFF2-40B4-BE49-F238E27FC236}">
                    <a16:creationId xmlns:a16="http://schemas.microsoft.com/office/drawing/2014/main" id="{29A5F5EC-89E9-547D-AE5B-79C1BF0AD2F9}"/>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97" name="TextBox 196">
                <a:extLst>
                  <a:ext uri="{FF2B5EF4-FFF2-40B4-BE49-F238E27FC236}">
                    <a16:creationId xmlns:a16="http://schemas.microsoft.com/office/drawing/2014/main" id="{CB019080-D9D8-0473-B16D-A183ECC768BC}"/>
                  </a:ext>
                </a:extLst>
              </p:cNvPr>
              <p:cNvSpPr txBox="1"/>
              <p:nvPr/>
            </p:nvSpPr>
            <p:spPr>
              <a:xfrm>
                <a:off x="4333620"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grpSp>
          <p:nvGrpSpPr>
            <p:cNvPr id="183" name="Group 182">
              <a:extLst>
                <a:ext uri="{FF2B5EF4-FFF2-40B4-BE49-F238E27FC236}">
                  <a16:creationId xmlns:a16="http://schemas.microsoft.com/office/drawing/2014/main" id="{411A21D5-E41E-CE69-6762-B349F3BDC568}"/>
                </a:ext>
              </a:extLst>
            </p:cNvPr>
            <p:cNvGrpSpPr/>
            <p:nvPr/>
          </p:nvGrpSpPr>
          <p:grpSpPr>
            <a:xfrm>
              <a:off x="1120071" y="2166496"/>
              <a:ext cx="315764" cy="431614"/>
              <a:chOff x="4306544" y="2011000"/>
              <a:chExt cx="315764" cy="431614"/>
            </a:xfrm>
          </p:grpSpPr>
          <p:sp>
            <p:nvSpPr>
              <p:cNvPr id="194" name="TextBox 193">
                <a:extLst>
                  <a:ext uri="{FF2B5EF4-FFF2-40B4-BE49-F238E27FC236}">
                    <a16:creationId xmlns:a16="http://schemas.microsoft.com/office/drawing/2014/main" id="{2B1A4113-F4C4-4786-E2D1-8BDFE6A23ED5}"/>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95" name="TextBox 194">
                <a:extLst>
                  <a:ext uri="{FF2B5EF4-FFF2-40B4-BE49-F238E27FC236}">
                    <a16:creationId xmlns:a16="http://schemas.microsoft.com/office/drawing/2014/main" id="{42DB6556-9C0A-B367-9A1E-2734A4D94D80}"/>
                  </a:ext>
                </a:extLst>
              </p:cNvPr>
              <p:cNvSpPr txBox="1"/>
              <p:nvPr/>
            </p:nvSpPr>
            <p:spPr>
              <a:xfrm>
                <a:off x="4333620"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grpSp>
          <p:nvGrpSpPr>
            <p:cNvPr id="184" name="Group 183">
              <a:extLst>
                <a:ext uri="{FF2B5EF4-FFF2-40B4-BE49-F238E27FC236}">
                  <a16:creationId xmlns:a16="http://schemas.microsoft.com/office/drawing/2014/main" id="{FFF2C085-2620-D0F0-7925-CF7D1C8640FC}"/>
                </a:ext>
              </a:extLst>
            </p:cNvPr>
            <p:cNvGrpSpPr/>
            <p:nvPr/>
          </p:nvGrpSpPr>
          <p:grpSpPr>
            <a:xfrm>
              <a:off x="1755973" y="2519260"/>
              <a:ext cx="315764" cy="431614"/>
              <a:chOff x="4306544" y="2011000"/>
              <a:chExt cx="315764" cy="431614"/>
            </a:xfrm>
          </p:grpSpPr>
          <p:sp>
            <p:nvSpPr>
              <p:cNvPr id="192" name="TextBox 191">
                <a:extLst>
                  <a:ext uri="{FF2B5EF4-FFF2-40B4-BE49-F238E27FC236}">
                    <a16:creationId xmlns:a16="http://schemas.microsoft.com/office/drawing/2014/main" id="{3F39B8AD-F652-B89C-A1A7-E9EB17DF7EAE}"/>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93" name="TextBox 192">
                <a:extLst>
                  <a:ext uri="{FF2B5EF4-FFF2-40B4-BE49-F238E27FC236}">
                    <a16:creationId xmlns:a16="http://schemas.microsoft.com/office/drawing/2014/main" id="{ED2ECCA2-E14D-5C76-C1F5-9B5689E14FD4}"/>
                  </a:ext>
                </a:extLst>
              </p:cNvPr>
              <p:cNvSpPr txBox="1"/>
              <p:nvPr/>
            </p:nvSpPr>
            <p:spPr>
              <a:xfrm>
                <a:off x="4333620"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grpSp>
          <p:nvGrpSpPr>
            <p:cNvPr id="185" name="Group 184">
              <a:extLst>
                <a:ext uri="{FF2B5EF4-FFF2-40B4-BE49-F238E27FC236}">
                  <a16:creationId xmlns:a16="http://schemas.microsoft.com/office/drawing/2014/main" id="{697B03A2-E738-7851-8282-5BFD46C7E27E}"/>
                </a:ext>
              </a:extLst>
            </p:cNvPr>
            <p:cNvGrpSpPr/>
            <p:nvPr/>
          </p:nvGrpSpPr>
          <p:grpSpPr>
            <a:xfrm>
              <a:off x="3616491" y="2964082"/>
              <a:ext cx="315764" cy="431614"/>
              <a:chOff x="4306544" y="2011000"/>
              <a:chExt cx="315764" cy="431614"/>
            </a:xfrm>
          </p:grpSpPr>
          <p:sp>
            <p:nvSpPr>
              <p:cNvPr id="190" name="TextBox 189">
                <a:extLst>
                  <a:ext uri="{FF2B5EF4-FFF2-40B4-BE49-F238E27FC236}">
                    <a16:creationId xmlns:a16="http://schemas.microsoft.com/office/drawing/2014/main" id="{183179C5-D12D-D204-8744-AD49F6A23C66}"/>
                  </a:ext>
                </a:extLst>
              </p:cNvPr>
              <p:cNvSpPr txBox="1"/>
              <p:nvPr/>
            </p:nvSpPr>
            <p:spPr>
              <a:xfrm>
                <a:off x="4306544" y="2011774"/>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sp>
            <p:nvSpPr>
              <p:cNvPr id="191" name="TextBox 190">
                <a:extLst>
                  <a:ext uri="{FF2B5EF4-FFF2-40B4-BE49-F238E27FC236}">
                    <a16:creationId xmlns:a16="http://schemas.microsoft.com/office/drawing/2014/main" id="{6F0C5697-8C23-6179-7BB6-0B23EC8B8B57}"/>
                  </a:ext>
                </a:extLst>
              </p:cNvPr>
              <p:cNvSpPr txBox="1"/>
              <p:nvPr/>
            </p:nvSpPr>
            <p:spPr>
              <a:xfrm>
                <a:off x="4333620" y="2011000"/>
                <a:ext cx="288688"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D87523"/>
                    </a:solidFill>
                    <a:effectLst/>
                    <a:uLnTx/>
                    <a:uFillTx/>
                    <a:latin typeface="Arial" panose="020B0604020202020204"/>
                    <a:ea typeface="+mn-ea"/>
                    <a:cs typeface="+mn-cs"/>
                  </a:rPr>
                  <a:t>+</a:t>
                </a:r>
              </a:p>
            </p:txBody>
          </p:sp>
        </p:grpSp>
        <p:sp>
          <p:nvSpPr>
            <p:cNvPr id="186" name="Freeform 185">
              <a:extLst>
                <a:ext uri="{FF2B5EF4-FFF2-40B4-BE49-F238E27FC236}">
                  <a16:creationId xmlns:a16="http://schemas.microsoft.com/office/drawing/2014/main" id="{AE99D78E-2221-1583-98CE-44ECAB0537B0}"/>
                </a:ext>
              </a:extLst>
            </p:cNvPr>
            <p:cNvSpPr/>
            <p:nvPr/>
          </p:nvSpPr>
          <p:spPr>
            <a:xfrm>
              <a:off x="1615285" y="2599310"/>
              <a:ext cx="0" cy="1025799"/>
            </a:xfrm>
            <a:custGeom>
              <a:avLst/>
              <a:gdLst>
                <a:gd name="csX0" fmla="*/ 0 w 0"/>
                <a:gd name="csY0" fmla="*/ 0 h 1025799"/>
                <a:gd name="csX1" fmla="*/ 0 w 0"/>
                <a:gd name="csY1" fmla="*/ 1025799 h 1025799"/>
              </a:gdLst>
              <a:ahLst/>
              <a:cxnLst>
                <a:cxn ang="0">
                  <a:pos x="csX0" y="csY0"/>
                </a:cxn>
                <a:cxn ang="0">
                  <a:pos x="csX1" y="csY1"/>
                </a:cxn>
              </a:cxnLst>
              <a:rect l="l" t="t" r="r" b="b"/>
              <a:pathLst>
                <a:path h="1025799">
                  <a:moveTo>
                    <a:pt x="0" y="0"/>
                  </a:moveTo>
                  <a:lnTo>
                    <a:pt x="0" y="1025799"/>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7" name="Freeform 186">
              <a:extLst>
                <a:ext uri="{FF2B5EF4-FFF2-40B4-BE49-F238E27FC236}">
                  <a16:creationId xmlns:a16="http://schemas.microsoft.com/office/drawing/2014/main" id="{B82D941E-580D-71B5-F983-A61AFB76792D}"/>
                </a:ext>
              </a:extLst>
            </p:cNvPr>
            <p:cNvSpPr/>
            <p:nvPr/>
          </p:nvSpPr>
          <p:spPr>
            <a:xfrm>
              <a:off x="496654" y="2613234"/>
              <a:ext cx="1109348" cy="0"/>
            </a:xfrm>
            <a:custGeom>
              <a:avLst/>
              <a:gdLst>
                <a:gd name="csX0" fmla="*/ 0 w 1109348"/>
                <a:gd name="csY0" fmla="*/ 0 h 0"/>
                <a:gd name="csX1" fmla="*/ 1109348 w 1109348"/>
                <a:gd name="csY1" fmla="*/ 0 h 0"/>
              </a:gdLst>
              <a:ahLst/>
              <a:cxnLst>
                <a:cxn ang="0">
                  <a:pos x="csX0" y="csY0"/>
                </a:cxn>
                <a:cxn ang="0">
                  <a:pos x="csX1" y="csY1"/>
                </a:cxn>
              </a:cxnLst>
              <a:rect l="l" t="t" r="r" b="b"/>
              <a:pathLst>
                <a:path w="1109348">
                  <a:moveTo>
                    <a:pt x="0" y="0"/>
                  </a:moveTo>
                  <a:lnTo>
                    <a:pt x="1109348" y="0"/>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8" name="Freeform 187">
              <a:extLst>
                <a:ext uri="{FF2B5EF4-FFF2-40B4-BE49-F238E27FC236}">
                  <a16:creationId xmlns:a16="http://schemas.microsoft.com/office/drawing/2014/main" id="{5E6F75A0-4781-2C89-2008-910E0AF54A35}"/>
                </a:ext>
              </a:extLst>
            </p:cNvPr>
            <p:cNvSpPr/>
            <p:nvPr/>
          </p:nvSpPr>
          <p:spPr>
            <a:xfrm>
              <a:off x="1615285" y="2613235"/>
              <a:ext cx="1754534" cy="1007232"/>
            </a:xfrm>
            <a:custGeom>
              <a:avLst/>
              <a:gdLst>
                <a:gd name="csX0" fmla="*/ 0 w 1754534"/>
                <a:gd name="csY0" fmla="*/ 0 h 1007232"/>
                <a:gd name="csX1" fmla="*/ 1754534 w 1754534"/>
                <a:gd name="csY1" fmla="*/ 0 h 1007232"/>
                <a:gd name="csX2" fmla="*/ 1754534 w 1754534"/>
                <a:gd name="csY2" fmla="*/ 1007232 h 1007232"/>
              </a:gdLst>
              <a:ahLst/>
              <a:cxnLst>
                <a:cxn ang="0">
                  <a:pos x="csX0" y="csY0"/>
                </a:cxn>
                <a:cxn ang="0">
                  <a:pos x="csX1" y="csY1"/>
                </a:cxn>
                <a:cxn ang="0">
                  <a:pos x="csX2" y="csY2"/>
                </a:cxn>
              </a:cxnLst>
              <a:rect l="l" t="t" r="r" b="b"/>
              <a:pathLst>
                <a:path w="1754534" h="1007232">
                  <a:moveTo>
                    <a:pt x="0" y="0"/>
                  </a:moveTo>
                  <a:lnTo>
                    <a:pt x="1754534" y="0"/>
                  </a:lnTo>
                  <a:lnTo>
                    <a:pt x="1754534" y="1007232"/>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9" name="TextBox 188">
              <a:extLst>
                <a:ext uri="{FF2B5EF4-FFF2-40B4-BE49-F238E27FC236}">
                  <a16:creationId xmlns:a16="http://schemas.microsoft.com/office/drawing/2014/main" id="{DCA8B5E0-F20B-8CB3-43CD-CE583181D23F}"/>
                </a:ext>
              </a:extLst>
            </p:cNvPr>
            <p:cNvSpPr txBox="1"/>
            <p:nvPr/>
          </p:nvSpPr>
          <p:spPr>
            <a:xfrm>
              <a:off x="1701000" y="3000236"/>
              <a:ext cx="787515" cy="308539"/>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D87523"/>
                  </a:solidFill>
                  <a:effectLst/>
                  <a:uLnTx/>
                  <a:uFillTx/>
                  <a:latin typeface="Arial" panose="020B0604020202020204"/>
                  <a:ea typeface="+mn-ea"/>
                  <a:cs typeface="+mn-cs"/>
                </a:rPr>
                <a:t>41</a:t>
              </a:r>
              <a:br>
                <a:rPr kumimoji="0" lang="en-US" sz="1067" b="0" i="0" u="none" strike="noStrike" kern="1200" cap="none" spc="0" normalizeH="0" baseline="0" noProof="0" dirty="0">
                  <a:ln>
                    <a:noFill/>
                  </a:ln>
                  <a:solidFill>
                    <a:srgbClr val="D87523"/>
                  </a:solidFill>
                  <a:effectLst/>
                  <a:uLnTx/>
                  <a:uFillTx/>
                  <a:latin typeface="Arial" panose="020B0604020202020204"/>
                  <a:ea typeface="+mn-ea"/>
                  <a:cs typeface="+mn-cs"/>
                </a:rPr>
              </a:br>
              <a:r>
                <a:rPr kumimoji="0" lang="en-US" sz="1067" b="0" i="0" u="none" strike="noStrike" kern="1200" cap="none" spc="0" normalizeH="0" baseline="0" noProof="0" dirty="0">
                  <a:ln>
                    <a:noFill/>
                  </a:ln>
                  <a:solidFill>
                    <a:srgbClr val="D87523"/>
                  </a:solidFill>
                  <a:effectLst/>
                  <a:uLnTx/>
                  <a:uFillTx/>
                  <a:latin typeface="Arial" panose="020B0604020202020204"/>
                  <a:ea typeface="+mn-ea"/>
                  <a:cs typeface="+mn-cs"/>
                </a:rPr>
                <a:t>(95% CI, 32-50)</a:t>
              </a:r>
            </a:p>
          </p:txBody>
        </p:sp>
      </p:grpSp>
      <p:sp>
        <p:nvSpPr>
          <p:cNvPr id="226" name="TextBox 225">
            <a:extLst>
              <a:ext uri="{FF2B5EF4-FFF2-40B4-BE49-F238E27FC236}">
                <a16:creationId xmlns:a16="http://schemas.microsoft.com/office/drawing/2014/main" id="{7FF971F2-871A-F575-825C-5211A58136CB}"/>
              </a:ext>
            </a:extLst>
          </p:cNvPr>
          <p:cNvSpPr txBox="1"/>
          <p:nvPr/>
        </p:nvSpPr>
        <p:spPr>
          <a:xfrm>
            <a:off x="499951" y="2814593"/>
            <a:ext cx="240432" cy="410369"/>
          </a:xfrm>
          <a:prstGeom prst="rect">
            <a:avLst/>
          </a:prstGeom>
          <a:solidFill>
            <a:schemeClr val="bg1"/>
          </a:solid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1.0</a:t>
            </a:r>
          </a:p>
        </p:txBody>
      </p:sp>
    </p:spTree>
    <p:custDataLst>
      <p:tags r:id="rId1"/>
    </p:custDataLst>
    <p:extLst>
      <p:ext uri="{BB962C8B-B14F-4D97-AF65-F5344CB8AC3E}">
        <p14:creationId xmlns:p14="http://schemas.microsoft.com/office/powerpoint/2010/main" val="30567254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Keratopathy Can Occur With or Without Symptoms</a:t>
            </a:r>
            <a:br>
              <a:rPr lang="en-US"/>
            </a:br>
            <a:endParaRPr lang="en-US"/>
          </a:p>
        </p:txBody>
      </p:sp>
      <p:grpSp>
        <p:nvGrpSpPr>
          <p:cNvPr id="8" name="Group 7"/>
          <p:cNvGrpSpPr/>
          <p:nvPr/>
        </p:nvGrpSpPr>
        <p:grpSpPr>
          <a:xfrm>
            <a:off x="281288" y="1062990"/>
            <a:ext cx="5801759" cy="4957002"/>
            <a:chOff x="2818317" y="963116"/>
            <a:chExt cx="3507366" cy="3570784"/>
          </a:xfrm>
        </p:grpSpPr>
        <p:sp>
          <p:nvSpPr>
            <p:cNvPr id="9" name="Freeform 8"/>
            <p:cNvSpPr/>
            <p:nvPr/>
          </p:nvSpPr>
          <p:spPr>
            <a:xfrm>
              <a:off x="2818317" y="963116"/>
              <a:ext cx="3507366" cy="3507366"/>
            </a:xfrm>
            <a:custGeom>
              <a:avLst/>
              <a:gdLst>
                <a:gd name="connsiteX0" fmla="*/ 0 w 4063999"/>
                <a:gd name="connsiteY0" fmla="*/ 2032000 h 4063999"/>
                <a:gd name="connsiteX1" fmla="*/ 2032000 w 4063999"/>
                <a:gd name="connsiteY1" fmla="*/ 0 h 4063999"/>
                <a:gd name="connsiteX2" fmla="*/ 4064000 w 4063999"/>
                <a:gd name="connsiteY2" fmla="*/ 2032000 h 4063999"/>
                <a:gd name="connsiteX3" fmla="*/ 2032000 w 4063999"/>
                <a:gd name="connsiteY3" fmla="*/ 4064000 h 4063999"/>
                <a:gd name="connsiteX4" fmla="*/ 0 w 4063999"/>
                <a:gd name="connsiteY4" fmla="*/ 2032000 h 406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999" h="4063999">
                  <a:moveTo>
                    <a:pt x="0" y="2032000"/>
                  </a:moveTo>
                  <a:cubicBezTo>
                    <a:pt x="0" y="909757"/>
                    <a:pt x="909757" y="0"/>
                    <a:pt x="2032000" y="0"/>
                  </a:cubicBezTo>
                  <a:cubicBezTo>
                    <a:pt x="3154243" y="0"/>
                    <a:pt x="4064000" y="909757"/>
                    <a:pt x="4064000" y="2032000"/>
                  </a:cubicBezTo>
                  <a:cubicBezTo>
                    <a:pt x="4064000" y="3154243"/>
                    <a:pt x="3154243" y="4064000"/>
                    <a:pt x="2032000" y="4064000"/>
                  </a:cubicBezTo>
                  <a:cubicBezTo>
                    <a:pt x="909757" y="4064000"/>
                    <a:pt x="0" y="3154243"/>
                    <a:pt x="0" y="2032000"/>
                  </a:cubicBezTo>
                  <a:close/>
                </a:path>
              </a:pathLst>
            </a:cu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5560" tIns="238760" rIns="1305559" bIns="3489959" numCol="1" spcCol="1270" anchor="t"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Freeform 9"/>
            <p:cNvSpPr/>
            <p:nvPr/>
          </p:nvSpPr>
          <p:spPr>
            <a:xfrm>
              <a:off x="3009968" y="1346416"/>
              <a:ext cx="3124063" cy="3124062"/>
            </a:xfrm>
            <a:custGeom>
              <a:avLst/>
              <a:gdLst>
                <a:gd name="connsiteX0" fmla="*/ 0 w 3454400"/>
                <a:gd name="connsiteY0" fmla="*/ 1727200 h 3454400"/>
                <a:gd name="connsiteX1" fmla="*/ 1727200 w 3454400"/>
                <a:gd name="connsiteY1" fmla="*/ 0 h 3454400"/>
                <a:gd name="connsiteX2" fmla="*/ 3454400 w 3454400"/>
                <a:gd name="connsiteY2" fmla="*/ 1727200 h 3454400"/>
                <a:gd name="connsiteX3" fmla="*/ 1727200 w 3454400"/>
                <a:gd name="connsiteY3" fmla="*/ 3454400 h 3454400"/>
                <a:gd name="connsiteX4" fmla="*/ 0 w 3454400"/>
                <a:gd name="connsiteY4" fmla="*/ 1727200 h 345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3454400">
                  <a:moveTo>
                    <a:pt x="0" y="1727200"/>
                  </a:moveTo>
                  <a:cubicBezTo>
                    <a:pt x="0" y="773294"/>
                    <a:pt x="773294" y="0"/>
                    <a:pt x="1727200" y="0"/>
                  </a:cubicBezTo>
                  <a:cubicBezTo>
                    <a:pt x="2681106" y="0"/>
                    <a:pt x="3454400" y="773294"/>
                    <a:pt x="3454400" y="1727200"/>
                  </a:cubicBezTo>
                  <a:cubicBezTo>
                    <a:pt x="3454400" y="2681106"/>
                    <a:pt x="2681106" y="3454400"/>
                    <a:pt x="1727200" y="3454400"/>
                  </a:cubicBezTo>
                  <a:cubicBezTo>
                    <a:pt x="773294" y="3454400"/>
                    <a:pt x="0" y="2681106"/>
                    <a:pt x="0" y="1727200"/>
                  </a:cubicBezTo>
                  <a:close/>
                </a:path>
              </a:pathLst>
            </a:custGeom>
            <a:solidFill>
              <a:schemeClr val="accent6">
                <a:lumMod val="40000"/>
                <a:lumOff val="6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7905" tIns="234188" rIns="1017905" bIns="2894076" numCol="1" spcCol="1270" anchor="t"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Freeform 10"/>
            <p:cNvSpPr/>
            <p:nvPr/>
          </p:nvSpPr>
          <p:spPr>
            <a:xfrm>
              <a:off x="3235901" y="1861700"/>
              <a:ext cx="2672200" cy="2672200"/>
            </a:xfrm>
            <a:custGeom>
              <a:avLst/>
              <a:gdLst>
                <a:gd name="connsiteX0" fmla="*/ 0 w 2844800"/>
                <a:gd name="connsiteY0" fmla="*/ 1422400 h 2844800"/>
                <a:gd name="connsiteX1" fmla="*/ 1422400 w 2844800"/>
                <a:gd name="connsiteY1" fmla="*/ 0 h 2844800"/>
                <a:gd name="connsiteX2" fmla="*/ 2844800 w 2844800"/>
                <a:gd name="connsiteY2" fmla="*/ 1422400 h 2844800"/>
                <a:gd name="connsiteX3" fmla="*/ 1422400 w 2844800"/>
                <a:gd name="connsiteY3" fmla="*/ 2844800 h 2844800"/>
                <a:gd name="connsiteX4" fmla="*/ 0 w 2844800"/>
                <a:gd name="connsiteY4" fmla="*/ 14224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2844800">
                  <a:moveTo>
                    <a:pt x="0" y="1422400"/>
                  </a:moveTo>
                  <a:cubicBezTo>
                    <a:pt x="0" y="636830"/>
                    <a:pt x="636830" y="0"/>
                    <a:pt x="1422400" y="0"/>
                  </a:cubicBezTo>
                  <a:cubicBezTo>
                    <a:pt x="2207970" y="0"/>
                    <a:pt x="2844800" y="636830"/>
                    <a:pt x="2844800" y="1422400"/>
                  </a:cubicBezTo>
                  <a:cubicBezTo>
                    <a:pt x="2844800" y="2207970"/>
                    <a:pt x="2207970" y="2844800"/>
                    <a:pt x="1422400" y="2844800"/>
                  </a:cubicBezTo>
                  <a:cubicBezTo>
                    <a:pt x="636830" y="2844800"/>
                    <a:pt x="0" y="2207970"/>
                    <a:pt x="0" y="1422400"/>
                  </a:cubicBezTo>
                  <a:close/>
                </a:path>
              </a:pathLst>
            </a:custGeom>
            <a:solidFill>
              <a:schemeClr val="accent6">
                <a:lumMod val="60000"/>
                <a:lumOff val="4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1868" tIns="231852" rIns="721869" bIns="2291486" numCol="1" spcCol="1270" anchor="t"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Freeform 11"/>
            <p:cNvSpPr/>
            <p:nvPr/>
          </p:nvSpPr>
          <p:spPr>
            <a:xfrm>
              <a:off x="3705433" y="2737345"/>
              <a:ext cx="1733134" cy="1733134"/>
            </a:xfrm>
            <a:custGeom>
              <a:avLst/>
              <a:gdLst>
                <a:gd name="connsiteX0" fmla="*/ 0 w 2235200"/>
                <a:gd name="connsiteY0" fmla="*/ 1117600 h 2235200"/>
                <a:gd name="connsiteX1" fmla="*/ 1117600 w 2235200"/>
                <a:gd name="connsiteY1" fmla="*/ 0 h 2235200"/>
                <a:gd name="connsiteX2" fmla="*/ 2235200 w 2235200"/>
                <a:gd name="connsiteY2" fmla="*/ 1117600 h 2235200"/>
                <a:gd name="connsiteX3" fmla="*/ 1117600 w 2235200"/>
                <a:gd name="connsiteY3" fmla="*/ 2235200 h 2235200"/>
                <a:gd name="connsiteX4" fmla="*/ 0 w 2235200"/>
                <a:gd name="connsiteY4" fmla="*/ 1117600 h 22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2235200">
                  <a:moveTo>
                    <a:pt x="0" y="1117600"/>
                  </a:moveTo>
                  <a:cubicBezTo>
                    <a:pt x="0" y="500367"/>
                    <a:pt x="500367" y="0"/>
                    <a:pt x="1117600" y="0"/>
                  </a:cubicBezTo>
                  <a:cubicBezTo>
                    <a:pt x="1734833" y="0"/>
                    <a:pt x="2235200" y="500367"/>
                    <a:pt x="2235200" y="1117600"/>
                  </a:cubicBezTo>
                  <a:cubicBezTo>
                    <a:pt x="2235200" y="1734833"/>
                    <a:pt x="1734833" y="2235200"/>
                    <a:pt x="1117600" y="2235200"/>
                  </a:cubicBezTo>
                  <a:cubicBezTo>
                    <a:pt x="500367" y="2235200"/>
                    <a:pt x="0" y="1734833"/>
                    <a:pt x="0" y="1117600"/>
                  </a:cubicBezTo>
                  <a:close/>
                </a:path>
              </a:pathLst>
            </a:custGeom>
            <a:solidFill>
              <a:schemeClr val="accent6"/>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9656" tIns="236728" rIns="549656" bIns="166725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3000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Freeform 12"/>
            <p:cNvSpPr/>
            <p:nvPr/>
          </p:nvSpPr>
          <p:spPr>
            <a:xfrm>
              <a:off x="4043881" y="3414241"/>
              <a:ext cx="1056239" cy="1056239"/>
            </a:xfrm>
            <a:custGeom>
              <a:avLst/>
              <a:gdLst>
                <a:gd name="connsiteX0" fmla="*/ 0 w 1625600"/>
                <a:gd name="connsiteY0" fmla="*/ 812800 h 1625600"/>
                <a:gd name="connsiteX1" fmla="*/ 812800 w 1625600"/>
                <a:gd name="connsiteY1" fmla="*/ 0 h 1625600"/>
                <a:gd name="connsiteX2" fmla="*/ 1625600 w 1625600"/>
                <a:gd name="connsiteY2" fmla="*/ 812800 h 1625600"/>
                <a:gd name="connsiteX3" fmla="*/ 812800 w 1625600"/>
                <a:gd name="connsiteY3" fmla="*/ 1625600 h 1625600"/>
                <a:gd name="connsiteX4" fmla="*/ 0 w 1625600"/>
                <a:gd name="connsiteY4" fmla="*/ 81280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00" h="1625600">
                  <a:moveTo>
                    <a:pt x="0" y="812800"/>
                  </a:moveTo>
                  <a:cubicBezTo>
                    <a:pt x="0" y="363903"/>
                    <a:pt x="363903" y="0"/>
                    <a:pt x="812800" y="0"/>
                  </a:cubicBezTo>
                  <a:cubicBezTo>
                    <a:pt x="1261697" y="0"/>
                    <a:pt x="1625600" y="363903"/>
                    <a:pt x="1625600" y="812800"/>
                  </a:cubicBezTo>
                  <a:cubicBezTo>
                    <a:pt x="1625600" y="1261697"/>
                    <a:pt x="1261697" y="1625600"/>
                    <a:pt x="812800" y="1625600"/>
                  </a:cubicBezTo>
                  <a:cubicBezTo>
                    <a:pt x="363903" y="1625600"/>
                    <a:pt x="0" y="1261697"/>
                    <a:pt x="0" y="812800"/>
                  </a:cubicBezTo>
                  <a:close/>
                </a:path>
              </a:pathLst>
            </a:custGeom>
            <a:solidFill>
              <a:schemeClr val="accent6">
                <a:lumMod val="75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3624" tIns="441960" rIns="273624" bIns="44196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3560209" y="2229236"/>
              <a:ext cx="2023582" cy="441982"/>
            </a:xfrm>
            <a:prstGeom prst="rect">
              <a:avLst/>
            </a:prstGeom>
            <a:noFill/>
            <a:ln>
              <a:noFill/>
            </a:ln>
          </p:spPr>
          <p:txBody>
            <a:bodyPr wrap="square" rtlCol="0">
              <a:sp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Symptoms (eg, blurred vision, dry eye) and/or a ≥2-line BCVA decline (better-seeing eye): 53/95 (56%)</a:t>
              </a:r>
            </a:p>
          </p:txBody>
        </p:sp>
        <p:sp>
          <p:nvSpPr>
            <p:cNvPr id="15" name="TextBox 14"/>
            <p:cNvSpPr txBox="1"/>
            <p:nvPr/>
          </p:nvSpPr>
          <p:spPr>
            <a:xfrm>
              <a:off x="3952875" y="2960396"/>
              <a:ext cx="1238250" cy="312791"/>
            </a:xfrm>
            <a:prstGeom prst="rect">
              <a:avLst/>
            </a:prstGeom>
            <a:noFill/>
            <a:ln>
              <a:noFill/>
            </a:ln>
          </p:spPr>
          <p:txBody>
            <a:bodyPr wrap="square" rtlCol="0">
              <a:sp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BCVA change to 20/50 or worse*: 17/95 (18%)</a:t>
              </a:r>
            </a:p>
          </p:txBody>
        </p:sp>
        <p:sp>
          <p:nvSpPr>
            <p:cNvPr id="16" name="TextBox 15"/>
            <p:cNvSpPr txBox="1"/>
            <p:nvPr/>
          </p:nvSpPr>
          <p:spPr>
            <a:xfrm>
              <a:off x="3862388" y="3684682"/>
              <a:ext cx="1438275" cy="441982"/>
            </a:xfrm>
            <a:prstGeom prst="rect">
              <a:avLst/>
            </a:prstGeom>
            <a:noFill/>
            <a:ln>
              <a:noFill/>
            </a:ln>
          </p:spPr>
          <p:txBody>
            <a:bodyPr wrap="square" rtlCol="0">
              <a:sp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Discontinuation </a:t>
              </a:r>
              <a:b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due to corneal </a:t>
              </a:r>
              <a:b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AE: 3/95 (3%)</a:t>
              </a:r>
            </a:p>
          </p:txBody>
        </p:sp>
        <p:sp>
          <p:nvSpPr>
            <p:cNvPr id="17" name="TextBox 16"/>
            <p:cNvSpPr txBox="1"/>
            <p:nvPr/>
          </p:nvSpPr>
          <p:spPr>
            <a:xfrm>
              <a:off x="3848100" y="1478218"/>
              <a:ext cx="1447800" cy="312791"/>
            </a:xfrm>
            <a:prstGeom prst="rect">
              <a:avLst/>
            </a:prstGeom>
            <a:noFill/>
            <a:ln>
              <a:noFill/>
            </a:ln>
          </p:spPr>
          <p:txBody>
            <a:bodyPr wrap="square" rtlCol="0">
              <a:sp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Keratopathy (MECs)</a:t>
              </a:r>
              <a:b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68/95 (72%)</a:t>
              </a:r>
            </a:p>
          </p:txBody>
        </p:sp>
        <p:sp>
          <p:nvSpPr>
            <p:cNvPr id="18" name="TextBox 17"/>
            <p:cNvSpPr txBox="1"/>
            <p:nvPr/>
          </p:nvSpPr>
          <p:spPr>
            <a:xfrm>
              <a:off x="3523329" y="1022108"/>
              <a:ext cx="2038350" cy="348883"/>
            </a:xfrm>
            <a:prstGeom prst="rect">
              <a:avLst/>
            </a:prstGeom>
            <a:noFill/>
            <a:ln>
              <a:noFill/>
            </a:ln>
          </p:spPr>
          <p:txBody>
            <a:bodyPr wrap="square" rtlCol="0">
              <a:sp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Belantamab 2.5 mg/kg </a:t>
              </a:r>
              <a:b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 = 95)</a:t>
              </a:r>
            </a:p>
          </p:txBody>
        </p:sp>
      </p:grpSp>
      <p:cxnSp>
        <p:nvCxnSpPr>
          <p:cNvPr id="21" name="Straight Connector 20"/>
          <p:cNvCxnSpPr>
            <a:cxnSpLocks/>
          </p:cNvCxnSpPr>
          <p:nvPr/>
        </p:nvCxnSpPr>
        <p:spPr>
          <a:xfrm flipH="1" flipV="1">
            <a:off x="3603235" y="5630388"/>
            <a:ext cx="1508005" cy="264153"/>
          </a:xfrm>
          <a:prstGeom prst="line">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flipV="1">
            <a:off x="4139382" y="4611057"/>
            <a:ext cx="1269778" cy="591195"/>
          </a:xfrm>
          <a:prstGeom prst="line">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9" name="Text Box 15">
            <a:extLst>
              <a:ext uri="{FF2B5EF4-FFF2-40B4-BE49-F238E27FC236}">
                <a16:creationId xmlns:a16="http://schemas.microsoft.com/office/drawing/2014/main" id="{501CB896-A47C-41FB-A4C4-C183C936D448}"/>
              </a:ext>
            </a:extLst>
          </p:cNvPr>
          <p:cNvSpPr txBox="1">
            <a:spLocks noChangeArrowheads="1"/>
          </p:cNvSpPr>
          <p:nvPr/>
        </p:nvSpPr>
        <p:spPr bwMode="auto">
          <a:xfrm>
            <a:off x="446549" y="6399641"/>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Lonial</a:t>
            </a:r>
            <a:r>
              <a:rPr kumimoji="0" lang="es-E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ASH 2020. </a:t>
            </a:r>
            <a:r>
              <a:rPr kumimoji="0" lang="es-E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s-E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3224.</a:t>
            </a:r>
          </a:p>
        </p:txBody>
      </p:sp>
      <p:sp>
        <p:nvSpPr>
          <p:cNvPr id="33" name="TextBox 32">
            <a:extLst>
              <a:ext uri="{FF2B5EF4-FFF2-40B4-BE49-F238E27FC236}">
                <a16:creationId xmlns:a16="http://schemas.microsoft.com/office/drawing/2014/main" id="{D7C3DD51-1922-448D-8AEF-88F8591589DD}"/>
              </a:ext>
            </a:extLst>
          </p:cNvPr>
          <p:cNvSpPr txBox="1"/>
          <p:nvPr/>
        </p:nvSpPr>
        <p:spPr bwMode="auto">
          <a:xfrm>
            <a:off x="533504" y="6019992"/>
            <a:ext cx="3255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*Better-seeing eye; represents threshold at which ADL (eg, driving) are affected.</a:t>
            </a:r>
          </a:p>
        </p:txBody>
      </p:sp>
      <p:sp>
        <p:nvSpPr>
          <p:cNvPr id="7" name="TextBox 6"/>
          <p:cNvSpPr txBox="1"/>
          <p:nvPr/>
        </p:nvSpPr>
        <p:spPr>
          <a:xfrm>
            <a:off x="4357238" y="5894546"/>
            <a:ext cx="2962329" cy="738664"/>
          </a:xfrm>
          <a:prstGeom prst="rect">
            <a:avLst/>
          </a:prstGeom>
          <a:solidFill>
            <a:schemeClr val="accent1">
              <a:lumMod val="10000"/>
              <a:lumOff val="9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 patient discontinued due to keratopathy (MECs), 1 due to blurred vision, and 1 due to reduced BCVA</a:t>
            </a:r>
          </a:p>
        </p:txBody>
      </p:sp>
      <p:sp>
        <p:nvSpPr>
          <p:cNvPr id="6" name="TextBox 5"/>
          <p:cNvSpPr txBox="1"/>
          <p:nvPr/>
        </p:nvSpPr>
        <p:spPr>
          <a:xfrm>
            <a:off x="5347507" y="5112452"/>
            <a:ext cx="2766260" cy="738664"/>
          </a:xfrm>
          <a:prstGeom prst="rect">
            <a:avLst/>
          </a:prstGeom>
          <a:solidFill>
            <a:schemeClr val="tx1"/>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Of these patients, 76% (13/17) had 1 event and 24% (4/17) had 2 events (no patients had &gt;2 events)</a:t>
            </a:r>
          </a:p>
        </p:txBody>
      </p:sp>
      <p:graphicFrame>
        <p:nvGraphicFramePr>
          <p:cNvPr id="28" name="Table 4">
            <a:extLst>
              <a:ext uri="{FF2B5EF4-FFF2-40B4-BE49-F238E27FC236}">
                <a16:creationId xmlns:a16="http://schemas.microsoft.com/office/drawing/2014/main" id="{AF353865-C5B2-A841-9CBF-971F97A7CF94}"/>
              </a:ext>
            </a:extLst>
          </p:cNvPr>
          <p:cNvGraphicFramePr>
            <a:graphicFrameLocks/>
          </p:cNvGraphicFramePr>
          <p:nvPr/>
        </p:nvGraphicFramePr>
        <p:xfrm>
          <a:off x="6246420" y="1600200"/>
          <a:ext cx="5488379" cy="2468880"/>
        </p:xfrm>
        <a:graphic>
          <a:graphicData uri="http://schemas.openxmlformats.org/drawingml/2006/table">
            <a:tbl>
              <a:tblPr firstRow="1" bandRow="1"/>
              <a:tblGrid>
                <a:gridCol w="4077284">
                  <a:extLst>
                    <a:ext uri="{9D8B030D-6E8A-4147-A177-3AD203B41FA5}">
                      <a16:colId xmlns:a16="http://schemas.microsoft.com/office/drawing/2014/main" val="3379951483"/>
                    </a:ext>
                  </a:extLst>
                </a:gridCol>
                <a:gridCol w="1411095">
                  <a:extLst>
                    <a:ext uri="{9D8B030D-6E8A-4147-A177-3AD203B41FA5}">
                      <a16:colId xmlns:a16="http://schemas.microsoft.com/office/drawing/2014/main" val="617497361"/>
                    </a:ext>
                  </a:extLst>
                </a:gridCol>
              </a:tblGrid>
              <a:tr h="0">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r>
                        <a:rPr lang="en-US" sz="1800" b="1" dirty="0">
                          <a:latin typeface="Calibri" panose="020F0502020204030204" pitchFamily="34" charset="0"/>
                          <a:cs typeface="Calibri" panose="020F0502020204030204" pitchFamily="34" charset="0"/>
                        </a:rPr>
                        <a:t>Responses after Dose Interruptions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sz="2400" b="1" kern="1200">
                          <a:solidFill>
                            <a:schemeClr val="lt1"/>
                          </a:solidFill>
                          <a:latin typeface="Arial"/>
                        </a:defRPr>
                      </a:lvl1pPr>
                      <a:lvl2pPr marL="609585" algn="l" defTabSz="1219170" rtl="0" eaLnBrk="1" latinLnBrk="0" hangingPunct="1">
                        <a:defRPr sz="2400" b="1" kern="1200">
                          <a:solidFill>
                            <a:schemeClr val="lt1"/>
                          </a:solidFill>
                          <a:latin typeface="Arial"/>
                        </a:defRPr>
                      </a:lvl2pPr>
                      <a:lvl3pPr marL="1219170" algn="l" defTabSz="1219170" rtl="0" eaLnBrk="1" latinLnBrk="0" hangingPunct="1">
                        <a:defRPr sz="2400" b="1" kern="1200">
                          <a:solidFill>
                            <a:schemeClr val="lt1"/>
                          </a:solidFill>
                          <a:latin typeface="Arial"/>
                        </a:defRPr>
                      </a:lvl3pPr>
                      <a:lvl4pPr marL="1828754" algn="l" defTabSz="1219170" rtl="0" eaLnBrk="1" latinLnBrk="0" hangingPunct="1">
                        <a:defRPr sz="2400" b="1" kern="1200">
                          <a:solidFill>
                            <a:schemeClr val="lt1"/>
                          </a:solidFill>
                          <a:latin typeface="Arial"/>
                        </a:defRPr>
                      </a:lvl4pPr>
                      <a:lvl5pPr marL="2438339" algn="l" defTabSz="1219170" rtl="0" eaLnBrk="1" latinLnBrk="0" hangingPunct="1">
                        <a:defRPr sz="2400" b="1" kern="1200">
                          <a:solidFill>
                            <a:schemeClr val="lt1"/>
                          </a:solidFill>
                          <a:latin typeface="Arial"/>
                        </a:defRPr>
                      </a:lvl5pPr>
                      <a:lvl6pPr marL="3047924" algn="l" defTabSz="1219170" rtl="0" eaLnBrk="1" latinLnBrk="0" hangingPunct="1">
                        <a:defRPr sz="2400" b="1" kern="1200">
                          <a:solidFill>
                            <a:schemeClr val="lt1"/>
                          </a:solidFill>
                          <a:latin typeface="Arial"/>
                        </a:defRPr>
                      </a:lvl6pPr>
                      <a:lvl7pPr marL="3657509" algn="l" defTabSz="1219170" rtl="0" eaLnBrk="1" latinLnBrk="0" hangingPunct="1">
                        <a:defRPr sz="2400" b="1" kern="1200">
                          <a:solidFill>
                            <a:schemeClr val="lt1"/>
                          </a:solidFill>
                          <a:latin typeface="Arial"/>
                        </a:defRPr>
                      </a:lvl7pPr>
                      <a:lvl8pPr marL="4267093" algn="l" defTabSz="1219170" rtl="0" eaLnBrk="1" latinLnBrk="0" hangingPunct="1">
                        <a:defRPr sz="2400" b="1" kern="1200">
                          <a:solidFill>
                            <a:schemeClr val="lt1"/>
                          </a:solidFill>
                          <a:latin typeface="Arial"/>
                        </a:defRPr>
                      </a:lvl8pPr>
                      <a:lvl9pPr marL="4876678" algn="l" defTabSz="1219170" rtl="0" eaLnBrk="1" latinLnBrk="0" hangingPunct="1">
                        <a:defRPr sz="2400" b="1" kern="1200">
                          <a:solidFill>
                            <a:schemeClr val="lt1"/>
                          </a:solidFill>
                          <a:latin typeface="Arial"/>
                        </a:defRPr>
                      </a:lvl9pPr>
                    </a:lstStyle>
                    <a:p>
                      <a:pPr algn="ctr"/>
                      <a:r>
                        <a:rPr lang="en-US" sz="1800" b="1" dirty="0">
                          <a:latin typeface="Calibri" panose="020F0502020204030204" pitchFamily="34" charset="0"/>
                          <a:cs typeface="Calibri" panose="020F0502020204030204" pitchFamily="34" charset="0"/>
                        </a:rPr>
                        <a:t>2.5 mg/kg </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(n = 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978188676"/>
                  </a:ext>
                </a:extLst>
              </a:tr>
              <a:tr h="0">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r>
                        <a:rPr lang="en-US" sz="1800" b="0">
                          <a:solidFill>
                            <a:sysClr val="windowText" lastClr="000000"/>
                          </a:solidFill>
                          <a:latin typeface="Calibri" panose="020F0502020204030204" pitchFamily="34" charset="0"/>
                          <a:cs typeface="Calibri" panose="020F0502020204030204" pitchFamily="34" charset="0"/>
                        </a:rPr>
                        <a:t>Maintained clinical benefit, n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800" b="0">
                          <a:solidFill>
                            <a:sysClr val="windowText" lastClr="000000"/>
                          </a:solidFill>
                          <a:latin typeface="Calibri" panose="020F0502020204030204" pitchFamily="34" charset="0"/>
                          <a:cs typeface="Calibri" panose="020F0502020204030204" pitchFamily="34" charset="0"/>
                        </a:rPr>
                        <a:t>14 (88)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3996371416"/>
                  </a:ext>
                </a:extLst>
              </a:tr>
              <a:tr h="0">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marL="377190" indent="-285750">
                        <a:buFont typeface="Wingdings" panose="05000000000000000000" pitchFamily="2" charset="2"/>
                        <a:buChar char="§"/>
                      </a:pPr>
                      <a:r>
                        <a:rPr lang="en-US" sz="1800" b="0">
                          <a:solidFill>
                            <a:sysClr val="windowText" lastClr="000000"/>
                          </a:solidFill>
                          <a:latin typeface="Calibri" panose="020F0502020204030204" pitchFamily="34" charset="0"/>
                          <a:cs typeface="Calibri" panose="020F0502020204030204" pitchFamily="34" charset="0"/>
                        </a:rPr>
                        <a:t>Deepened response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800" b="0">
                          <a:solidFill>
                            <a:sysClr val="windowText" lastClr="000000"/>
                          </a:solidFill>
                          <a:latin typeface="Calibri" panose="020F0502020204030204" pitchFamily="34" charset="0"/>
                          <a:cs typeface="Calibri" panose="020F0502020204030204" pitchFamily="34" charset="0"/>
                        </a:rPr>
                        <a:t>6 (38)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53870468"/>
                  </a:ext>
                </a:extLst>
              </a:tr>
              <a:tr h="0">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marL="377190" indent="-285750">
                        <a:buFont typeface="Wingdings" panose="05000000000000000000" pitchFamily="2" charset="2"/>
                        <a:buChar char="§"/>
                      </a:pPr>
                      <a:r>
                        <a:rPr lang="en-US" sz="1800" b="0">
                          <a:solidFill>
                            <a:sysClr val="windowText" lastClr="000000"/>
                          </a:solidFill>
                          <a:latin typeface="Calibri" panose="020F0502020204030204" pitchFamily="34" charset="0"/>
                          <a:cs typeface="Calibri" panose="020F0502020204030204" pitchFamily="34" charset="0"/>
                        </a:rPr>
                        <a:t>Maintained same response category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800" b="0">
                          <a:solidFill>
                            <a:sysClr val="windowText" lastClr="000000"/>
                          </a:solidFill>
                          <a:latin typeface="Calibri" panose="020F0502020204030204" pitchFamily="34" charset="0"/>
                          <a:cs typeface="Calibri" panose="020F0502020204030204" pitchFamily="34" charset="0"/>
                        </a:rPr>
                        <a:t>6 (38)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160422772"/>
                  </a:ext>
                </a:extLst>
              </a:tr>
              <a:tr h="0">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marL="377190" indent="-285750">
                        <a:buFont typeface="Wingdings" panose="05000000000000000000" pitchFamily="2" charset="2"/>
                        <a:buChar char="§"/>
                      </a:pPr>
                      <a:r>
                        <a:rPr lang="en-US" sz="1800" b="0">
                          <a:solidFill>
                            <a:sysClr val="windowText" lastClr="000000"/>
                          </a:solidFill>
                          <a:latin typeface="Calibri" panose="020F0502020204030204" pitchFamily="34" charset="0"/>
                          <a:cs typeface="Calibri" panose="020F0502020204030204" pitchFamily="34" charset="0"/>
                        </a:rPr>
                        <a:t>Did not meet progression criteria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800" b="0">
                          <a:solidFill>
                            <a:sysClr val="windowText" lastClr="000000"/>
                          </a:solidFill>
                          <a:latin typeface="Calibri" panose="020F0502020204030204" pitchFamily="34" charset="0"/>
                          <a:cs typeface="Calibri" panose="020F0502020204030204" pitchFamily="34" charset="0"/>
                        </a:rPr>
                        <a:t>2 (13)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739493052"/>
                  </a:ext>
                </a:extLst>
              </a:tr>
              <a:tr h="0">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marL="91440" indent="0">
                        <a:buFont typeface="Wingdings" panose="05000000000000000000" pitchFamily="2" charset="2"/>
                        <a:buNone/>
                      </a:pPr>
                      <a:r>
                        <a:rPr lang="en-US" sz="1800" b="0">
                          <a:solidFill>
                            <a:sysClr val="windowText" lastClr="000000"/>
                          </a:solidFill>
                          <a:latin typeface="Calibri" panose="020F0502020204030204" pitchFamily="34" charset="0"/>
                          <a:cs typeface="Calibri" panose="020F0502020204030204" pitchFamily="34" charset="0"/>
                        </a:rPr>
                        <a:t>Developed PD, 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1219170" rtl="0" eaLnBrk="1" latinLnBrk="0" hangingPunct="1">
                        <a:defRPr sz="2400" kern="1200">
                          <a:solidFill>
                            <a:schemeClr val="dk1"/>
                          </a:solidFill>
                          <a:latin typeface="Arial"/>
                        </a:defRPr>
                      </a:lvl1pPr>
                      <a:lvl2pPr marL="609585" algn="l" defTabSz="1219170" rtl="0" eaLnBrk="1" latinLnBrk="0" hangingPunct="1">
                        <a:defRPr sz="2400" kern="1200">
                          <a:solidFill>
                            <a:schemeClr val="dk1"/>
                          </a:solidFill>
                          <a:latin typeface="Arial"/>
                        </a:defRPr>
                      </a:lvl2pPr>
                      <a:lvl3pPr marL="1219170" algn="l" defTabSz="1219170" rtl="0" eaLnBrk="1" latinLnBrk="0" hangingPunct="1">
                        <a:defRPr sz="2400" kern="1200">
                          <a:solidFill>
                            <a:schemeClr val="dk1"/>
                          </a:solidFill>
                          <a:latin typeface="Arial"/>
                        </a:defRPr>
                      </a:lvl3pPr>
                      <a:lvl4pPr marL="1828754" algn="l" defTabSz="1219170" rtl="0" eaLnBrk="1" latinLnBrk="0" hangingPunct="1">
                        <a:defRPr sz="2400" kern="1200">
                          <a:solidFill>
                            <a:schemeClr val="dk1"/>
                          </a:solidFill>
                          <a:latin typeface="Arial"/>
                        </a:defRPr>
                      </a:lvl4pPr>
                      <a:lvl5pPr marL="2438339" algn="l" defTabSz="1219170" rtl="0" eaLnBrk="1" latinLnBrk="0" hangingPunct="1">
                        <a:defRPr sz="2400" kern="1200">
                          <a:solidFill>
                            <a:schemeClr val="dk1"/>
                          </a:solidFill>
                          <a:latin typeface="Arial"/>
                        </a:defRPr>
                      </a:lvl5pPr>
                      <a:lvl6pPr marL="3047924" algn="l" defTabSz="1219170" rtl="0" eaLnBrk="1" latinLnBrk="0" hangingPunct="1">
                        <a:defRPr sz="2400" kern="1200">
                          <a:solidFill>
                            <a:schemeClr val="dk1"/>
                          </a:solidFill>
                          <a:latin typeface="Arial"/>
                        </a:defRPr>
                      </a:lvl6pPr>
                      <a:lvl7pPr marL="3657509" algn="l" defTabSz="1219170" rtl="0" eaLnBrk="1" latinLnBrk="0" hangingPunct="1">
                        <a:defRPr sz="2400" kern="1200">
                          <a:solidFill>
                            <a:schemeClr val="dk1"/>
                          </a:solidFill>
                          <a:latin typeface="Arial"/>
                        </a:defRPr>
                      </a:lvl7pPr>
                      <a:lvl8pPr marL="4267093" algn="l" defTabSz="1219170" rtl="0" eaLnBrk="1" latinLnBrk="0" hangingPunct="1">
                        <a:defRPr sz="2400" kern="1200">
                          <a:solidFill>
                            <a:schemeClr val="dk1"/>
                          </a:solidFill>
                          <a:latin typeface="Arial"/>
                        </a:defRPr>
                      </a:lvl8pPr>
                      <a:lvl9pPr marL="4876678" algn="l" defTabSz="1219170" rtl="0" eaLnBrk="1" latinLnBrk="0" hangingPunct="1">
                        <a:defRPr sz="2400" kern="1200">
                          <a:solidFill>
                            <a:schemeClr val="dk1"/>
                          </a:solidFill>
                          <a:latin typeface="Arial"/>
                        </a:defRPr>
                      </a:lvl9pPr>
                    </a:lstStyle>
                    <a:p>
                      <a:pPr algn="ctr"/>
                      <a:r>
                        <a:rPr lang="en-US" sz="1800" b="0" dirty="0">
                          <a:solidFill>
                            <a:sysClr val="windowText" lastClr="000000"/>
                          </a:solidFill>
                          <a:latin typeface="Calibri" panose="020F0502020204030204" pitchFamily="34" charset="0"/>
                          <a:cs typeface="Calibri" panose="020F0502020204030204" pitchFamily="34" charset="0"/>
                        </a:rPr>
                        <a:t>2 (13)</a:t>
                      </a:r>
                      <a:endParaRPr lang="en-US" sz="1800" b="0" baseline="30000" dirty="0">
                        <a:solidFill>
                          <a:sysClr val="windowText" lastClr="000000"/>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203024063"/>
                  </a:ext>
                </a:extLst>
              </a:tr>
            </a:tbl>
          </a:graphicData>
        </a:graphic>
      </p:graphicFrame>
      <p:sp>
        <p:nvSpPr>
          <p:cNvPr id="23" name="TextBox 22">
            <a:extLst>
              <a:ext uri="{FF2B5EF4-FFF2-40B4-BE49-F238E27FC236}">
                <a16:creationId xmlns:a16="http://schemas.microsoft.com/office/drawing/2014/main" id="{8E35D86B-8FEF-BC44-B5A4-F36808581224}"/>
              </a:ext>
            </a:extLst>
          </p:cNvPr>
          <p:cNvSpPr txBox="1"/>
          <p:nvPr/>
        </p:nvSpPr>
        <p:spPr bwMode="auto">
          <a:xfrm>
            <a:off x="8340422" y="4643412"/>
            <a:ext cx="3394378" cy="1477328"/>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Can we safely utilize BM</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@lower doses</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with less frequent ophtho visits  [use Sxs + BCVA]</a:t>
            </a:r>
          </a:p>
        </p:txBody>
      </p:sp>
      <p:sp>
        <p:nvSpPr>
          <p:cNvPr id="2" name="TextBox 1">
            <a:extLst>
              <a:ext uri="{FF2B5EF4-FFF2-40B4-BE49-F238E27FC236}">
                <a16:creationId xmlns:a16="http://schemas.microsoft.com/office/drawing/2014/main" id="{67841CF8-D24C-E141-8134-AF0B0CE690AC}"/>
              </a:ext>
            </a:extLst>
          </p:cNvPr>
          <p:cNvSpPr txBox="1"/>
          <p:nvPr/>
        </p:nvSpPr>
        <p:spPr bwMode="auto">
          <a:xfrm>
            <a:off x="8338218" y="4261611"/>
            <a:ext cx="2216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Under investigation</a:t>
            </a:r>
          </a:p>
        </p:txBody>
      </p:sp>
    </p:spTree>
    <p:extLst>
      <p:ext uri="{BB962C8B-B14F-4D97-AF65-F5344CB8AC3E}">
        <p14:creationId xmlns:p14="http://schemas.microsoft.com/office/powerpoint/2010/main" val="25358909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38BEAF-2C68-35CD-95DC-0C902BEB62BB}"/>
              </a:ext>
            </a:extLst>
          </p:cNvPr>
          <p:cNvPicPr>
            <a:picLocks noChangeAspect="1"/>
          </p:cNvPicPr>
          <p:nvPr/>
        </p:nvPicPr>
        <p:blipFill>
          <a:blip r:embed="rId4"/>
          <a:srcRect t="15100" r="78664" b="8082"/>
          <a:stretch>
            <a:fillRect/>
          </a:stretch>
        </p:blipFill>
        <p:spPr>
          <a:xfrm>
            <a:off x="5337150" y="1296088"/>
            <a:ext cx="1522697" cy="4899769"/>
          </a:xfrm>
          <a:prstGeom prst="rect">
            <a:avLst/>
          </a:prstGeom>
        </p:spPr>
      </p:pic>
      <p:sp>
        <p:nvSpPr>
          <p:cNvPr id="25" name="Rectangle 24">
            <a:extLst>
              <a:ext uri="{FF2B5EF4-FFF2-40B4-BE49-F238E27FC236}">
                <a16:creationId xmlns:a16="http://schemas.microsoft.com/office/drawing/2014/main" id="{838A2803-2B4C-50A4-63AF-BDF096A550AC}"/>
              </a:ext>
            </a:extLst>
          </p:cNvPr>
          <p:cNvSpPr/>
          <p:nvPr/>
        </p:nvSpPr>
        <p:spPr>
          <a:xfrm>
            <a:off x="6271777" y="2628534"/>
            <a:ext cx="821147" cy="563881"/>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2AFC29FD-E92C-0387-DE7B-DF98D080E20F}"/>
              </a:ext>
            </a:extLst>
          </p:cNvPr>
          <p:cNvSpPr/>
          <p:nvPr/>
        </p:nvSpPr>
        <p:spPr>
          <a:xfrm>
            <a:off x="6231709" y="4465286"/>
            <a:ext cx="821147" cy="563881"/>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8B4CB62-8032-22E7-209A-3FD6EDAB1269}"/>
              </a:ext>
            </a:extLst>
          </p:cNvPr>
          <p:cNvSpPr txBox="1"/>
          <p:nvPr/>
        </p:nvSpPr>
        <p:spPr>
          <a:xfrm>
            <a:off x="494568" y="1877571"/>
            <a:ext cx="4337361" cy="4415552"/>
          </a:xfrm>
          <a:prstGeom prst="roundRect">
            <a:avLst>
              <a:gd name="adj" fmla="val 9641"/>
            </a:avLst>
          </a:prstGeom>
          <a:noFill/>
          <a:ln w="12700">
            <a:solidFill>
              <a:schemeClr val="accent2"/>
            </a:solidFill>
          </a:ln>
        </p:spPr>
        <p:style>
          <a:lnRef idx="1">
            <a:schemeClr val="accent2"/>
          </a:lnRef>
          <a:fillRef idx="2">
            <a:schemeClr val="accent2"/>
          </a:fillRef>
          <a:effectRef idx="1">
            <a:schemeClr val="accent2"/>
          </a:effectRef>
          <a:fontRef idx="minor">
            <a:schemeClr val="dk1"/>
          </a:fontRef>
        </p:style>
        <p:txBody>
          <a:bodyPr wrap="square" tIns="121920" bIns="0" rtlCol="0" anchor="b">
            <a:noAutofit/>
          </a:bodyPr>
          <a:lstStyle/>
          <a:p>
            <a:pPr marL="228594" marR="0" lvl="0" indent="-218012" algn="l" defTabSz="914377" rtl="0" eaLnBrk="1" fontAlgn="auto" latinLnBrk="0" hangingPunct="1">
              <a:lnSpc>
                <a:spcPct val="100000"/>
              </a:lnSpc>
              <a:spcBef>
                <a:spcPts val="0"/>
              </a:spcBef>
              <a:spcAft>
                <a:spcPts val="533"/>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Common ocular AEs included blurred vision, dry eye, photophobia, foreign body sensation, and eye irritation </a:t>
            </a:r>
            <a:b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or pain</a:t>
            </a:r>
          </a:p>
          <a:p>
            <a:pPr marL="228594" marR="0" lvl="0" indent="-218012" algn="l" defTabSz="914377" rtl="0" eaLnBrk="1" fontAlgn="auto" latinLnBrk="0" hangingPunct="1">
              <a:lnSpc>
                <a:spcPct val="100000"/>
              </a:lnSpc>
              <a:spcBef>
                <a:spcPts val="0"/>
              </a:spcBef>
              <a:spcAft>
                <a:spcPts val="533"/>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Majority of grade ≥2 OEFs were associated with no clinically meaningful change in visual acuity</a:t>
            </a:r>
          </a:p>
          <a:p>
            <a:pPr marL="228594" marR="0" lvl="0" indent="-218012" algn="l" defTabSz="914377" rtl="0" eaLnBrk="1" fontAlgn="auto" latinLnBrk="0" hangingPunct="1">
              <a:lnSpc>
                <a:spcPct val="100000"/>
              </a:lnSpc>
              <a:spcBef>
                <a:spcPts val="0"/>
              </a:spcBef>
              <a:spcAft>
                <a:spcPts val="533"/>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Majority of patients did not have to stop reading or driving</a:t>
            </a:r>
          </a:p>
        </p:txBody>
      </p:sp>
      <p:sp>
        <p:nvSpPr>
          <p:cNvPr id="4" name="Title 3">
            <a:extLst>
              <a:ext uri="{FF2B5EF4-FFF2-40B4-BE49-F238E27FC236}">
                <a16:creationId xmlns:a16="http://schemas.microsoft.com/office/drawing/2014/main" id="{20D82BEC-AF87-EB7F-2313-AEF4EE660403}"/>
              </a:ext>
            </a:extLst>
          </p:cNvPr>
          <p:cNvSpPr>
            <a:spLocks noGrp="1"/>
          </p:cNvSpPr>
          <p:nvPr>
            <p:ph type="title"/>
          </p:nvPr>
        </p:nvSpPr>
        <p:spPr/>
        <p:txBody>
          <a:bodyPr/>
          <a:lstStyle/>
          <a:p>
            <a:r>
              <a:rPr lang="en-US" dirty="0"/>
              <a:t>Characterization of Ocular Toxicities With </a:t>
            </a:r>
            <a:br>
              <a:rPr lang="en-US" dirty="0"/>
            </a:br>
            <a:r>
              <a:rPr lang="en-US" dirty="0"/>
              <a:t>Belamaf-Based Regimens</a:t>
            </a:r>
            <a:r>
              <a:rPr lang="en-US" baseline="30000" dirty="0"/>
              <a:t>1-3</a:t>
            </a:r>
          </a:p>
        </p:txBody>
      </p:sp>
      <p:sp>
        <p:nvSpPr>
          <p:cNvPr id="8" name="Footer Placeholder 7">
            <a:extLst>
              <a:ext uri="{FF2B5EF4-FFF2-40B4-BE49-F238E27FC236}">
                <a16:creationId xmlns:a16="http://schemas.microsoft.com/office/drawing/2014/main" id="{76347C09-921E-8D12-A242-213080876D42}"/>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Hájek R et al. EHA 2025. Abstract PS1761. 2. Mateos MV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Blood Adv.</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2025;9:5708-5719. </a:t>
            </a:r>
            <a:b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Shi C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Vis</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2020;20:29.</a:t>
            </a:r>
          </a:p>
        </p:txBody>
      </p:sp>
      <p:grpSp>
        <p:nvGrpSpPr>
          <p:cNvPr id="9" name="Group 8">
            <a:extLst>
              <a:ext uri="{FF2B5EF4-FFF2-40B4-BE49-F238E27FC236}">
                <a16:creationId xmlns:a16="http://schemas.microsoft.com/office/drawing/2014/main" id="{FF374338-6BE7-334B-CEA3-488C70A7A6C3}"/>
              </a:ext>
            </a:extLst>
          </p:cNvPr>
          <p:cNvGrpSpPr/>
          <p:nvPr/>
        </p:nvGrpSpPr>
        <p:grpSpPr>
          <a:xfrm>
            <a:off x="161237" y="1110769"/>
            <a:ext cx="5004019" cy="1883444"/>
            <a:chOff x="33675" y="793046"/>
            <a:chExt cx="4052984" cy="1445714"/>
          </a:xfrm>
        </p:grpSpPr>
        <p:sp>
          <p:nvSpPr>
            <p:cNvPr id="11" name="Rounded Rectangle 10">
              <a:extLst>
                <a:ext uri="{FF2B5EF4-FFF2-40B4-BE49-F238E27FC236}">
                  <a16:creationId xmlns:a16="http://schemas.microsoft.com/office/drawing/2014/main" id="{48D8C36D-1322-2615-FF00-A9D98F5D2CFD}"/>
                </a:ext>
              </a:extLst>
            </p:cNvPr>
            <p:cNvSpPr/>
            <p:nvPr/>
          </p:nvSpPr>
          <p:spPr>
            <a:xfrm>
              <a:off x="303655" y="1409712"/>
              <a:ext cx="3513027" cy="829048"/>
            </a:xfrm>
            <a:prstGeom prst="roundRect">
              <a:avLst/>
            </a:prstGeom>
            <a:ln w="12700"/>
          </p:spPr>
          <p:style>
            <a:lnRef idx="1">
              <a:schemeClr val="accent2"/>
            </a:lnRef>
            <a:fillRef idx="2">
              <a:schemeClr val="accent2"/>
            </a:fillRef>
            <a:effectRef idx="1">
              <a:schemeClr val="accent2"/>
            </a:effectRef>
            <a:fontRef idx="minor">
              <a:schemeClr val="dk1"/>
            </a:fontRef>
          </p:style>
          <p:txBody>
            <a:bodyPr spcFirstLastPara="0" vert="horz" wrap="square" lIns="82317" tIns="82317" rIns="82317" bIns="82317" numCol="1" spcCol="1270" anchor="b" anchorCtr="0">
              <a:noAutofit/>
            </a:bodyPr>
            <a:lstStyle/>
            <a:p>
              <a:pPr marL="0" marR="0" lvl="0" indent="0" algn="ctr" defTabSz="651917" rtl="0" eaLnBrk="1" fontAlgn="auto" latinLnBrk="0" hangingPunct="1">
                <a:lnSpc>
                  <a:spcPct val="90000"/>
                </a:lnSpc>
                <a:spcBef>
                  <a:spcPct val="0"/>
                </a:spcBef>
                <a:spcAft>
                  <a:spcPct val="3500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Overall grade ≥2 OEFs was 86% and 87% with BVd and BPd, respectively</a:t>
              </a:r>
            </a:p>
          </p:txBody>
        </p:sp>
        <p:sp>
          <p:nvSpPr>
            <p:cNvPr id="10" name="Freeform 9">
              <a:extLst>
                <a:ext uri="{FF2B5EF4-FFF2-40B4-BE49-F238E27FC236}">
                  <a16:creationId xmlns:a16="http://schemas.microsoft.com/office/drawing/2014/main" id="{93DFFFF1-48D6-608D-BEF2-FB5EE8EC199E}"/>
                </a:ext>
              </a:extLst>
            </p:cNvPr>
            <p:cNvSpPr/>
            <p:nvPr/>
          </p:nvSpPr>
          <p:spPr>
            <a:xfrm>
              <a:off x="33675" y="793046"/>
              <a:ext cx="4052984" cy="829049"/>
            </a:xfrm>
            <a:custGeom>
              <a:avLst/>
              <a:gdLst>
                <a:gd name="connsiteX0" fmla="*/ 0 w 3618086"/>
                <a:gd name="connsiteY0" fmla="*/ 67698 h 676977"/>
                <a:gd name="connsiteX1" fmla="*/ 67698 w 3618086"/>
                <a:gd name="connsiteY1" fmla="*/ 0 h 676977"/>
                <a:gd name="connsiteX2" fmla="*/ 3550388 w 3618086"/>
                <a:gd name="connsiteY2" fmla="*/ 0 h 676977"/>
                <a:gd name="connsiteX3" fmla="*/ 3618086 w 3618086"/>
                <a:gd name="connsiteY3" fmla="*/ 67698 h 676977"/>
                <a:gd name="connsiteX4" fmla="*/ 3618086 w 3618086"/>
                <a:gd name="connsiteY4" fmla="*/ 609279 h 676977"/>
                <a:gd name="connsiteX5" fmla="*/ 3550388 w 3618086"/>
                <a:gd name="connsiteY5" fmla="*/ 676977 h 676977"/>
                <a:gd name="connsiteX6" fmla="*/ 67698 w 3618086"/>
                <a:gd name="connsiteY6" fmla="*/ 676977 h 676977"/>
                <a:gd name="connsiteX7" fmla="*/ 0 w 3618086"/>
                <a:gd name="connsiteY7" fmla="*/ 609279 h 676977"/>
                <a:gd name="connsiteX8" fmla="*/ 0 w 3618086"/>
                <a:gd name="connsiteY8" fmla="*/ 67698 h 67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086" h="676977">
                  <a:moveTo>
                    <a:pt x="0" y="67698"/>
                  </a:moveTo>
                  <a:cubicBezTo>
                    <a:pt x="0" y="30309"/>
                    <a:pt x="30309" y="0"/>
                    <a:pt x="67698" y="0"/>
                  </a:cubicBezTo>
                  <a:lnTo>
                    <a:pt x="3550388" y="0"/>
                  </a:lnTo>
                  <a:cubicBezTo>
                    <a:pt x="3587777" y="0"/>
                    <a:pt x="3618086" y="30309"/>
                    <a:pt x="3618086" y="67698"/>
                  </a:cubicBezTo>
                  <a:lnTo>
                    <a:pt x="3618086" y="609279"/>
                  </a:lnTo>
                  <a:cubicBezTo>
                    <a:pt x="3618086" y="646668"/>
                    <a:pt x="3587777" y="676977"/>
                    <a:pt x="3550388" y="676977"/>
                  </a:cubicBezTo>
                  <a:lnTo>
                    <a:pt x="67698" y="676977"/>
                  </a:lnTo>
                  <a:cubicBezTo>
                    <a:pt x="30309" y="676977"/>
                    <a:pt x="0" y="646668"/>
                    <a:pt x="0" y="609279"/>
                  </a:cubicBezTo>
                  <a:lnTo>
                    <a:pt x="0" y="67698"/>
                  </a:lnTo>
                  <a:close/>
                </a:path>
              </a:pathLst>
            </a:custGeom>
            <a:ln/>
          </p:spPr>
          <p:style>
            <a:lnRef idx="0">
              <a:schemeClr val="accent2"/>
            </a:lnRef>
            <a:fillRef idx="3">
              <a:schemeClr val="accent2"/>
            </a:fillRef>
            <a:effectRef idx="3">
              <a:schemeClr val="accent2"/>
            </a:effectRef>
            <a:fontRef idx="minor">
              <a:schemeClr val="lt1"/>
            </a:fontRef>
          </p:style>
          <p:txBody>
            <a:bodyPr spcFirstLastPara="0" vert="horz" wrap="square" lIns="82317" tIns="82317" rIns="82317" bIns="82317" numCol="1" spcCol="1270" anchor="ctr" anchorCtr="0">
              <a:noAutofit/>
            </a:bodyPr>
            <a:lstStyle/>
            <a:p>
              <a:pPr marL="0" marR="0" lvl="0" indent="0" algn="ctr" defTabSz="651917" rtl="0" eaLnBrk="1" fontAlgn="auto" latinLnBrk="0" hangingPunct="1">
                <a:lnSpc>
                  <a:spcPct val="90000"/>
                </a:lnSpc>
                <a:spcBef>
                  <a:spcPct val="0"/>
                </a:spcBef>
                <a:spcAft>
                  <a:spcPct val="3500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rial" panose="020B0604020202020204"/>
                  <a:ea typeface="+mn-ea"/>
                  <a:cs typeface="+mn-cs"/>
                </a:rPr>
                <a:t>392 patients treated with belamaf-based regimens in DREAMM-7 (N = 242) and DREAMM-8 (N = 150)</a:t>
              </a:r>
            </a:p>
          </p:txBody>
        </p:sp>
      </p:grpSp>
      <p:graphicFrame>
        <p:nvGraphicFramePr>
          <p:cNvPr id="2" name="Chart 1">
            <a:extLst>
              <a:ext uri="{FF2B5EF4-FFF2-40B4-BE49-F238E27FC236}">
                <a16:creationId xmlns:a16="http://schemas.microsoft.com/office/drawing/2014/main" id="{B9126830-DA91-1F56-83D4-C079ADE078DD}"/>
              </a:ext>
            </a:extLst>
          </p:cNvPr>
          <p:cNvGraphicFramePr/>
          <p:nvPr/>
        </p:nvGraphicFramePr>
        <p:xfrm>
          <a:off x="7555161" y="1575934"/>
          <a:ext cx="3352020" cy="2079973"/>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366F2C2C-EBB7-109E-1871-AB152AEF750A}"/>
              </a:ext>
            </a:extLst>
          </p:cNvPr>
          <p:cNvSpPr txBox="1"/>
          <p:nvPr/>
        </p:nvSpPr>
        <p:spPr>
          <a:xfrm>
            <a:off x="8060382" y="1159027"/>
            <a:ext cx="2505985" cy="656462"/>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No Clinically Meaningful Visual Activity Change, % </a:t>
            </a:r>
          </a:p>
        </p:txBody>
      </p:sp>
      <p:sp>
        <p:nvSpPr>
          <p:cNvPr id="5" name="Line Callout 1 4">
            <a:extLst>
              <a:ext uri="{FF2B5EF4-FFF2-40B4-BE49-F238E27FC236}">
                <a16:creationId xmlns:a16="http://schemas.microsoft.com/office/drawing/2014/main" id="{5C5B5808-B5ED-74EA-5154-266F136D0BD9}"/>
              </a:ext>
            </a:extLst>
          </p:cNvPr>
          <p:cNvSpPr/>
          <p:nvPr/>
        </p:nvSpPr>
        <p:spPr>
          <a:xfrm>
            <a:off x="10450286" y="1871741"/>
            <a:ext cx="1537593" cy="920052"/>
          </a:xfrm>
          <a:prstGeom prst="borderCallout1">
            <a:avLst>
              <a:gd name="adj1" fmla="val 45651"/>
              <a:gd name="adj2" fmla="val -1179"/>
              <a:gd name="adj3" fmla="val 54120"/>
              <a:gd name="adj4" fmla="val -44284"/>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49% (620/1,278) of these events were accompanied by an ocular AR</a:t>
            </a:r>
          </a:p>
        </p:txBody>
      </p:sp>
      <p:sp>
        <p:nvSpPr>
          <p:cNvPr id="6" name="TextBox 5">
            <a:extLst>
              <a:ext uri="{FF2B5EF4-FFF2-40B4-BE49-F238E27FC236}">
                <a16:creationId xmlns:a16="http://schemas.microsoft.com/office/drawing/2014/main" id="{A8CADD80-CD84-68D7-14E2-D320092B0BDF}"/>
              </a:ext>
            </a:extLst>
          </p:cNvPr>
          <p:cNvSpPr txBox="1"/>
          <p:nvPr/>
        </p:nvSpPr>
        <p:spPr>
          <a:xfrm>
            <a:off x="8107403" y="3528092"/>
            <a:ext cx="2366381" cy="656462"/>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Clinically Meaningful Visual Activity Change, % </a:t>
            </a:r>
          </a:p>
        </p:txBody>
      </p:sp>
      <p:graphicFrame>
        <p:nvGraphicFramePr>
          <p:cNvPr id="7" name="Chart 6">
            <a:extLst>
              <a:ext uri="{FF2B5EF4-FFF2-40B4-BE49-F238E27FC236}">
                <a16:creationId xmlns:a16="http://schemas.microsoft.com/office/drawing/2014/main" id="{7A824EB1-F55B-96A2-6552-4CDC831FC01E}"/>
              </a:ext>
            </a:extLst>
          </p:cNvPr>
          <p:cNvGraphicFramePr/>
          <p:nvPr/>
        </p:nvGraphicFramePr>
        <p:xfrm>
          <a:off x="7633658" y="3988899"/>
          <a:ext cx="3212889" cy="2079973"/>
        </p:xfrm>
        <a:graphic>
          <a:graphicData uri="http://schemas.openxmlformats.org/drawingml/2006/chart">
            <c:chart xmlns:c="http://schemas.openxmlformats.org/drawingml/2006/chart" xmlns:r="http://schemas.openxmlformats.org/officeDocument/2006/relationships" r:id="rId6"/>
          </a:graphicData>
        </a:graphic>
      </p:graphicFrame>
      <p:sp>
        <p:nvSpPr>
          <p:cNvPr id="14" name="Line Callout 1 13">
            <a:extLst>
              <a:ext uri="{FF2B5EF4-FFF2-40B4-BE49-F238E27FC236}">
                <a16:creationId xmlns:a16="http://schemas.microsoft.com/office/drawing/2014/main" id="{70DD9683-26AE-1DAE-0EA7-DF66E86EC042}"/>
              </a:ext>
            </a:extLst>
          </p:cNvPr>
          <p:cNvSpPr/>
          <p:nvPr/>
        </p:nvSpPr>
        <p:spPr>
          <a:xfrm>
            <a:off x="10450286" y="4164462"/>
            <a:ext cx="1537593" cy="920052"/>
          </a:xfrm>
          <a:prstGeom prst="borderCallout1">
            <a:avLst>
              <a:gd name="adj1" fmla="val 51620"/>
              <a:gd name="adj2" fmla="val 250"/>
              <a:gd name="adj3" fmla="val 61282"/>
              <a:gd name="adj4" fmla="val -39998"/>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63% (493/777) of these events were accompanied by an ocular AR</a:t>
            </a:r>
          </a:p>
        </p:txBody>
      </p:sp>
      <p:sp>
        <p:nvSpPr>
          <p:cNvPr id="16" name="Triangle 15">
            <a:extLst>
              <a:ext uri="{FF2B5EF4-FFF2-40B4-BE49-F238E27FC236}">
                <a16:creationId xmlns:a16="http://schemas.microsoft.com/office/drawing/2014/main" id="{38278FCE-BB51-913E-5436-25D2F8333D54}"/>
              </a:ext>
            </a:extLst>
          </p:cNvPr>
          <p:cNvSpPr/>
          <p:nvPr/>
        </p:nvSpPr>
        <p:spPr>
          <a:xfrm rot="16200000">
            <a:off x="6426758" y="2541753"/>
            <a:ext cx="755429" cy="1052127"/>
          </a:xfrm>
          <a:prstGeom prst="triangle">
            <a:avLst/>
          </a:prstGeom>
          <a:solidFill>
            <a:schemeClr val="tx2">
              <a:lumMod val="9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D098852-FF81-A366-0BBE-D963650AD2F0}"/>
              </a:ext>
            </a:extLst>
          </p:cNvPr>
          <p:cNvSpPr txBox="1"/>
          <p:nvPr/>
        </p:nvSpPr>
        <p:spPr>
          <a:xfrm>
            <a:off x="6526575" y="2824613"/>
            <a:ext cx="1132700" cy="471989"/>
          </a:xfrm>
          <a:prstGeom prst="rect">
            <a:avLst/>
          </a:prstGeom>
          <a:noFill/>
        </p:spPr>
        <p:txBody>
          <a:bodyPr wrap="squar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&lt;20/50</a:t>
            </a:r>
          </a:p>
        </p:txBody>
      </p:sp>
      <p:sp>
        <p:nvSpPr>
          <p:cNvPr id="19" name="Triangle 18">
            <a:extLst>
              <a:ext uri="{FF2B5EF4-FFF2-40B4-BE49-F238E27FC236}">
                <a16:creationId xmlns:a16="http://schemas.microsoft.com/office/drawing/2014/main" id="{4A581E7B-A344-7DB0-A443-6DB41B200207}"/>
              </a:ext>
            </a:extLst>
          </p:cNvPr>
          <p:cNvSpPr/>
          <p:nvPr/>
        </p:nvSpPr>
        <p:spPr>
          <a:xfrm rot="16200000">
            <a:off x="6420127" y="4327433"/>
            <a:ext cx="755429" cy="1052127"/>
          </a:xfrm>
          <a:prstGeom prst="triangle">
            <a:avLst/>
          </a:prstGeom>
          <a:solidFill>
            <a:schemeClr val="tx2">
              <a:lumMod val="9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E900281-9B99-7A16-455D-E8F91CBB4C02}"/>
              </a:ext>
            </a:extLst>
          </p:cNvPr>
          <p:cNvSpPr txBox="1"/>
          <p:nvPr/>
        </p:nvSpPr>
        <p:spPr>
          <a:xfrm>
            <a:off x="6394709" y="4529415"/>
            <a:ext cx="1132700" cy="677108"/>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≥20/50 to &lt;20/50</a:t>
            </a:r>
          </a:p>
        </p:txBody>
      </p:sp>
      <p:graphicFrame>
        <p:nvGraphicFramePr>
          <p:cNvPr id="20" name="Chart 19">
            <a:extLst>
              <a:ext uri="{FF2B5EF4-FFF2-40B4-BE49-F238E27FC236}">
                <a16:creationId xmlns:a16="http://schemas.microsoft.com/office/drawing/2014/main" id="{7F809167-3E2B-43F1-7AD1-084BBC05DF9E}"/>
              </a:ext>
            </a:extLst>
          </p:cNvPr>
          <p:cNvGraphicFramePr/>
          <p:nvPr/>
        </p:nvGraphicFramePr>
        <p:xfrm>
          <a:off x="6814679" y="1103013"/>
          <a:ext cx="2005453" cy="5418667"/>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20">
            <a:extLst>
              <a:ext uri="{FF2B5EF4-FFF2-40B4-BE49-F238E27FC236}">
                <a16:creationId xmlns:a16="http://schemas.microsoft.com/office/drawing/2014/main" id="{BC325E7E-BD86-E27B-20E7-251D80F17CC4}"/>
              </a:ext>
            </a:extLst>
          </p:cNvPr>
          <p:cNvSpPr txBox="1"/>
          <p:nvPr/>
        </p:nvSpPr>
        <p:spPr>
          <a:xfrm>
            <a:off x="7287701" y="907554"/>
            <a:ext cx="1089673" cy="471989"/>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N = 348</a:t>
            </a:r>
          </a:p>
        </p:txBody>
      </p:sp>
      <p:sp>
        <p:nvSpPr>
          <p:cNvPr id="22" name="TextBox 21">
            <a:extLst>
              <a:ext uri="{FF2B5EF4-FFF2-40B4-BE49-F238E27FC236}">
                <a16:creationId xmlns:a16="http://schemas.microsoft.com/office/drawing/2014/main" id="{B35C5908-61E6-0A9A-F986-8238038D0E77}"/>
              </a:ext>
            </a:extLst>
          </p:cNvPr>
          <p:cNvSpPr txBox="1"/>
          <p:nvPr/>
        </p:nvSpPr>
        <p:spPr>
          <a:xfrm>
            <a:off x="7287701" y="2260094"/>
            <a:ext cx="1052129" cy="802784"/>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533"/>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panose="020B0604020202020204"/>
                <a:ea typeface="+mn-ea"/>
                <a:cs typeface="+mn-cs"/>
              </a:rPr>
              <a:t>62%</a:t>
            </a:r>
          </a:p>
          <a:p>
            <a:pPr marL="0" marR="0" lvl="0" indent="0" algn="ctr" defTabSz="914377" rtl="0" eaLnBrk="1" fontAlgn="auto" latinLnBrk="0" hangingPunct="1">
              <a:lnSpc>
                <a:spcPct val="100000"/>
              </a:lnSpc>
              <a:spcBef>
                <a:spcPts val="0"/>
              </a:spcBef>
              <a:spcAft>
                <a:spcPts val="533"/>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panose="020B0604020202020204"/>
                <a:ea typeface="+mn-ea"/>
                <a:cs typeface="+mn-cs"/>
              </a:rPr>
              <a:t>(n = 215)</a:t>
            </a:r>
          </a:p>
        </p:txBody>
      </p:sp>
      <p:sp>
        <p:nvSpPr>
          <p:cNvPr id="23" name="TextBox 22">
            <a:extLst>
              <a:ext uri="{FF2B5EF4-FFF2-40B4-BE49-F238E27FC236}">
                <a16:creationId xmlns:a16="http://schemas.microsoft.com/office/drawing/2014/main" id="{92B330AB-1713-95DD-0699-0FA58D0FB069}"/>
              </a:ext>
            </a:extLst>
          </p:cNvPr>
          <p:cNvSpPr txBox="1"/>
          <p:nvPr/>
        </p:nvSpPr>
        <p:spPr>
          <a:xfrm>
            <a:off x="7287701" y="4960746"/>
            <a:ext cx="1052129" cy="802784"/>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533"/>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panose="020B0604020202020204"/>
                <a:ea typeface="+mn-ea"/>
                <a:cs typeface="+mn-cs"/>
              </a:rPr>
              <a:t>36%</a:t>
            </a:r>
          </a:p>
          <a:p>
            <a:pPr marL="0" marR="0" lvl="0" indent="0" algn="ctr" defTabSz="914377" rtl="0" eaLnBrk="1" fontAlgn="auto" latinLnBrk="0" hangingPunct="1">
              <a:lnSpc>
                <a:spcPct val="100000"/>
              </a:lnSpc>
              <a:spcBef>
                <a:spcPts val="0"/>
              </a:spcBef>
              <a:spcAft>
                <a:spcPts val="533"/>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panose="020B0604020202020204"/>
                <a:ea typeface="+mn-ea"/>
                <a:cs typeface="+mn-cs"/>
              </a:rPr>
              <a:t>(n = 126)</a:t>
            </a:r>
          </a:p>
        </p:txBody>
      </p:sp>
      <p:sp>
        <p:nvSpPr>
          <p:cNvPr id="24" name="Line Callout 1 23">
            <a:extLst>
              <a:ext uri="{FF2B5EF4-FFF2-40B4-BE49-F238E27FC236}">
                <a16:creationId xmlns:a16="http://schemas.microsoft.com/office/drawing/2014/main" id="{79C79D64-D3D8-D405-29E6-D298202D30FA}"/>
              </a:ext>
            </a:extLst>
          </p:cNvPr>
          <p:cNvSpPr/>
          <p:nvPr/>
        </p:nvSpPr>
        <p:spPr>
          <a:xfrm>
            <a:off x="8380109" y="6037141"/>
            <a:ext cx="3702055" cy="334361"/>
          </a:xfrm>
          <a:prstGeom prst="borderCallout1">
            <a:avLst>
              <a:gd name="adj1" fmla="val 51620"/>
              <a:gd name="adj2" fmla="val 250"/>
              <a:gd name="adj3" fmla="val 76171"/>
              <a:gd name="adj4" fmla="val -7434"/>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BCVA changes to ≥20/200 were infrequent </a:t>
            </a: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(2% [7/348])</a:t>
            </a: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 resolved in all patients with adequate follow-up</a:t>
            </a:r>
          </a:p>
        </p:txBody>
      </p:sp>
    </p:spTree>
    <p:custDataLst>
      <p:tags r:id="rId1"/>
    </p:custDataLst>
    <p:extLst>
      <p:ext uri="{BB962C8B-B14F-4D97-AF65-F5344CB8AC3E}">
        <p14:creationId xmlns:p14="http://schemas.microsoft.com/office/powerpoint/2010/main" val="8470875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401BC-044A-96BA-17FE-100A3ADEC68B}"/>
            </a:ext>
          </a:extLst>
        </p:cNvPr>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0CBBB0BD-F360-EB8C-7172-7A07D7E712A5}"/>
              </a:ext>
            </a:extLst>
          </p:cNvPr>
          <p:cNvSpPr/>
          <p:nvPr/>
        </p:nvSpPr>
        <p:spPr>
          <a:xfrm rot="5400000">
            <a:off x="5304725" y="-4306029"/>
            <a:ext cx="1152832" cy="11762287"/>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CA50B5B-FB21-2A1B-2D76-529B1B25A977}"/>
              </a:ext>
            </a:extLst>
          </p:cNvPr>
          <p:cNvSpPr>
            <a:spLocks noGrp="1"/>
          </p:cNvSpPr>
          <p:nvPr>
            <p:ph type="title"/>
          </p:nvPr>
        </p:nvSpPr>
        <p:spPr/>
        <p:txBody>
          <a:bodyPr/>
          <a:lstStyle/>
          <a:p>
            <a:r>
              <a:rPr lang="en-US" dirty="0"/>
              <a:t>Dose Modifications of Belamaf</a:t>
            </a:r>
            <a:br>
              <a:rPr lang="en-US" dirty="0"/>
            </a:br>
            <a:r>
              <a:rPr lang="en-US" dirty="0"/>
              <a:t>Were Common and Didn’t Impact Efficacy</a:t>
            </a:r>
            <a:r>
              <a:rPr lang="en-US" baseline="30000" dirty="0"/>
              <a:t>1</a:t>
            </a:r>
          </a:p>
        </p:txBody>
      </p:sp>
      <p:sp>
        <p:nvSpPr>
          <p:cNvPr id="12" name="TextBox 11">
            <a:extLst>
              <a:ext uri="{FF2B5EF4-FFF2-40B4-BE49-F238E27FC236}">
                <a16:creationId xmlns:a16="http://schemas.microsoft.com/office/drawing/2014/main" id="{3F1B32D4-936C-034C-4D97-3CAAC9FB422D}"/>
              </a:ext>
            </a:extLst>
          </p:cNvPr>
          <p:cNvSpPr txBox="1"/>
          <p:nvPr/>
        </p:nvSpPr>
        <p:spPr>
          <a:xfrm>
            <a:off x="192486" y="1140616"/>
            <a:ext cx="11569797" cy="866011"/>
          </a:xfrm>
          <a:prstGeom prst="rect">
            <a:avLst/>
          </a:prstGeom>
          <a:noFill/>
          <a:ln>
            <a:noFill/>
          </a:ln>
          <a:effectLst/>
        </p:spPr>
        <p:style>
          <a:lnRef idx="0">
            <a:schemeClr val="accent4"/>
          </a:lnRef>
          <a:fillRef idx="3">
            <a:schemeClr val="accent4"/>
          </a:fillRef>
          <a:effectRef idx="3">
            <a:schemeClr val="accent4"/>
          </a:effectRef>
          <a:fontRef idx="minor">
            <a:schemeClr val="lt1"/>
          </a:fontRef>
        </p:style>
        <p:txBody>
          <a:bodyPr wrap="square" tIns="121920" bIns="1219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In DREAMM-7 and DREAMM-8, 92% and 94% of patients, respectively, sustained or deepened their response during their first extended dose delay</a:t>
            </a:r>
          </a:p>
        </p:txBody>
      </p:sp>
      <p:graphicFrame>
        <p:nvGraphicFramePr>
          <p:cNvPr id="2" name="Chart 1">
            <a:extLst>
              <a:ext uri="{FF2B5EF4-FFF2-40B4-BE49-F238E27FC236}">
                <a16:creationId xmlns:a16="http://schemas.microsoft.com/office/drawing/2014/main" id="{BDB74CFD-6638-4222-1FD3-E0A0B39870CF}"/>
              </a:ext>
            </a:extLst>
          </p:cNvPr>
          <p:cNvGraphicFramePr/>
          <p:nvPr/>
        </p:nvGraphicFramePr>
        <p:xfrm>
          <a:off x="-495133" y="3343390"/>
          <a:ext cx="6472517" cy="3290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94366D60-BD4B-741A-F05B-04209E9DAD31}"/>
              </a:ext>
            </a:extLst>
          </p:cNvPr>
          <p:cNvGraphicFramePr/>
          <p:nvPr/>
        </p:nvGraphicFramePr>
        <p:xfrm>
          <a:off x="2718658" y="3270472"/>
          <a:ext cx="6967063" cy="3275161"/>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3FE06490-8B28-7413-5157-85BB924D4C9B}"/>
              </a:ext>
            </a:extLst>
          </p:cNvPr>
          <p:cNvSpPr txBox="1"/>
          <p:nvPr/>
        </p:nvSpPr>
        <p:spPr>
          <a:xfrm>
            <a:off x="483522" y="2243716"/>
            <a:ext cx="11158697" cy="57445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1" i="0" u="none" strike="noStrike" kern="1200" cap="none" spc="0" normalizeH="0" baseline="0" noProof="0" dirty="0">
                <a:ln>
                  <a:noFill/>
                </a:ln>
                <a:solidFill>
                  <a:srgbClr val="000000">
                    <a:lumMod val="95000"/>
                    <a:lumOff val="5000"/>
                  </a:srgbClr>
                </a:solidFill>
                <a:effectLst/>
                <a:uLnTx/>
                <a:uFillTx/>
                <a:latin typeface="Arial" panose="020B0604020202020204"/>
                <a:ea typeface="+mn-ea"/>
                <a:cs typeface="+mn-cs"/>
              </a:rPr>
              <a:t>Last Assessed Response During First Extended Belamaf Dose Delay of &gt;9 Weeks</a:t>
            </a:r>
          </a:p>
        </p:txBody>
      </p:sp>
      <p:sp>
        <p:nvSpPr>
          <p:cNvPr id="10" name="TextBox 9">
            <a:extLst>
              <a:ext uri="{FF2B5EF4-FFF2-40B4-BE49-F238E27FC236}">
                <a16:creationId xmlns:a16="http://schemas.microsoft.com/office/drawing/2014/main" id="{C4A609EC-A4E9-B4D9-4DDD-546316E54FEC}"/>
              </a:ext>
            </a:extLst>
          </p:cNvPr>
          <p:cNvSpPr txBox="1"/>
          <p:nvPr/>
        </p:nvSpPr>
        <p:spPr>
          <a:xfrm>
            <a:off x="-495133" y="2825053"/>
            <a:ext cx="6096000" cy="42056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lumMod val="65000"/>
                    <a:lumOff val="35000"/>
                  </a:srgbClr>
                </a:solidFill>
                <a:latin typeface="+mn-lt"/>
                <a:ea typeface="+mn-ea"/>
                <a:cs typeface="+mn-cs"/>
              </a:defRPr>
            </a:pPr>
            <a:r>
              <a:rPr kumimoji="0" lang="en-US" sz="2133" b="1" i="0" u="none" strike="noStrike" kern="1200" cap="none" spc="0" normalizeH="0" baseline="0" noProof="0" dirty="0">
                <a:ln>
                  <a:noFill/>
                </a:ln>
                <a:solidFill>
                  <a:srgbClr val="000000"/>
                </a:solidFill>
                <a:effectLst/>
                <a:uLnTx/>
                <a:uFillTx/>
                <a:latin typeface="Arial" panose="020B0604020202020204"/>
                <a:ea typeface="+mn-ea"/>
                <a:cs typeface="+mn-cs"/>
              </a:rPr>
              <a:t>DREAMM-7 (n = 127)</a:t>
            </a:r>
          </a:p>
        </p:txBody>
      </p:sp>
      <p:sp>
        <p:nvSpPr>
          <p:cNvPr id="13" name="TextBox 12">
            <a:extLst>
              <a:ext uri="{FF2B5EF4-FFF2-40B4-BE49-F238E27FC236}">
                <a16:creationId xmlns:a16="http://schemas.microsoft.com/office/drawing/2014/main" id="{3B9BB98F-F7F7-1548-ECA2-3E26E76FB222}"/>
              </a:ext>
            </a:extLst>
          </p:cNvPr>
          <p:cNvSpPr txBox="1"/>
          <p:nvPr/>
        </p:nvSpPr>
        <p:spPr>
          <a:xfrm>
            <a:off x="3136259" y="2788384"/>
            <a:ext cx="6131859" cy="42056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lumMod val="65000"/>
                    <a:lumOff val="35000"/>
                  </a:srgbClr>
                </a:solidFill>
                <a:latin typeface="+mn-lt"/>
                <a:ea typeface="+mn-ea"/>
                <a:cs typeface="+mn-cs"/>
              </a:defRPr>
            </a:pPr>
            <a:r>
              <a:rPr kumimoji="0" lang="en-US" sz="2133" b="1" i="0" u="none" strike="noStrike" kern="1200" cap="none" spc="0" normalizeH="0" baseline="0" noProof="0" dirty="0">
                <a:ln>
                  <a:noFill/>
                </a:ln>
                <a:solidFill>
                  <a:srgbClr val="000000">
                    <a:lumMod val="95000"/>
                    <a:lumOff val="5000"/>
                  </a:srgbClr>
                </a:solidFill>
                <a:effectLst/>
                <a:uLnTx/>
                <a:uFillTx/>
                <a:latin typeface="Arial" panose="020B0604020202020204"/>
                <a:ea typeface="+mn-ea"/>
                <a:cs typeface="+mn-cs"/>
              </a:rPr>
              <a:t>DREAMM-8 (n = 82)</a:t>
            </a:r>
          </a:p>
        </p:txBody>
      </p:sp>
      <p:graphicFrame>
        <p:nvGraphicFramePr>
          <p:cNvPr id="14" name="Table 13">
            <a:extLst>
              <a:ext uri="{FF2B5EF4-FFF2-40B4-BE49-F238E27FC236}">
                <a16:creationId xmlns:a16="http://schemas.microsoft.com/office/drawing/2014/main" id="{D9D65EB3-F928-6E37-9F57-2CDB6C6EEE4F}"/>
              </a:ext>
            </a:extLst>
          </p:cNvPr>
          <p:cNvGraphicFramePr>
            <a:graphicFrameLocks noGrp="1"/>
          </p:cNvGraphicFramePr>
          <p:nvPr/>
        </p:nvGraphicFramePr>
        <p:xfrm>
          <a:off x="7662200" y="4344692"/>
          <a:ext cx="4336188" cy="1496613"/>
        </p:xfrm>
        <a:graphic>
          <a:graphicData uri="http://schemas.openxmlformats.org/drawingml/2006/table">
            <a:tbl>
              <a:tblPr firstRow="1" bandRow="1">
                <a:tableStyleId>{2D5ABB26-0587-4C30-8999-92F81FD0307C}</a:tableStyleId>
              </a:tblPr>
              <a:tblGrid>
                <a:gridCol w="279885">
                  <a:extLst>
                    <a:ext uri="{9D8B030D-6E8A-4147-A177-3AD203B41FA5}">
                      <a16:colId xmlns:a16="http://schemas.microsoft.com/office/drawing/2014/main" val="3282356896"/>
                    </a:ext>
                  </a:extLst>
                </a:gridCol>
                <a:gridCol w="4056303">
                  <a:extLst>
                    <a:ext uri="{9D8B030D-6E8A-4147-A177-3AD203B41FA5}">
                      <a16:colId xmlns:a16="http://schemas.microsoft.com/office/drawing/2014/main" val="3860131371"/>
                    </a:ext>
                  </a:extLst>
                </a:gridCol>
              </a:tblGrid>
              <a:tr h="399333">
                <a:tc>
                  <a:txBody>
                    <a:bodyPr/>
                    <a:lstStyle/>
                    <a:p>
                      <a:endParaRPr lang="en-US" sz="1800" dirty="0"/>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US" sz="1800" dirty="0"/>
                        <a:t> Maintained or deepened response,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245148"/>
                  </a:ext>
                </a:extLst>
              </a:tr>
              <a:tr h="365760">
                <a:tc>
                  <a:txBody>
                    <a:bodyPr/>
                    <a:lstStyle/>
                    <a:p>
                      <a:endParaRPr lang="en-US" sz="1800" dirty="0"/>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US" sz="1800" dirty="0"/>
                        <a:t> PD,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757954"/>
                  </a:ext>
                </a:extLst>
              </a:tr>
              <a:tr h="365760">
                <a:tc>
                  <a:txBody>
                    <a:bodyPr/>
                    <a:lstStyle/>
                    <a:p>
                      <a:endParaRPr lang="en-US" sz="1800" dirty="0"/>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 NE,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9378518"/>
                  </a:ext>
                </a:extLst>
              </a:tr>
              <a:tr h="365760">
                <a:tc>
                  <a:txBody>
                    <a:bodyPr/>
                    <a:lstStyle/>
                    <a:p>
                      <a:endParaRPr lang="en-US" sz="1800" dirty="0"/>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r>
                        <a:rPr lang="en-US" sz="1800" dirty="0"/>
                        <a:t> Did not meet PD criteria,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3894658"/>
                  </a:ext>
                </a:extLst>
              </a:tr>
            </a:tbl>
          </a:graphicData>
        </a:graphic>
      </p:graphicFrame>
      <p:sp>
        <p:nvSpPr>
          <p:cNvPr id="8" name="Footer Placeholder 7">
            <a:extLst>
              <a:ext uri="{FF2B5EF4-FFF2-40B4-BE49-F238E27FC236}">
                <a16:creationId xmlns:a16="http://schemas.microsoft.com/office/drawing/2014/main" id="{7156CF35-7095-C97E-8F7A-E7D7F321095A}"/>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Hájek R et al. EHA 2025. Abstract PS1761. </a:t>
            </a:r>
          </a:p>
        </p:txBody>
      </p:sp>
    </p:spTree>
    <p:custDataLst>
      <p:tags r:id="rId1"/>
    </p:custDataLst>
    <p:extLst>
      <p:ext uri="{BB962C8B-B14F-4D97-AF65-F5344CB8AC3E}">
        <p14:creationId xmlns:p14="http://schemas.microsoft.com/office/powerpoint/2010/main" val="18504453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A7B0-1E69-F195-9039-5F81358BFF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FDD972-D387-E7F5-C26E-2534FE8DE409}"/>
              </a:ext>
            </a:extLst>
          </p:cNvPr>
          <p:cNvSpPr>
            <a:spLocks noGrp="1"/>
          </p:cNvSpPr>
          <p:nvPr>
            <p:ph type="title"/>
          </p:nvPr>
        </p:nvSpPr>
        <p:spPr/>
        <p:txBody>
          <a:bodyPr/>
          <a:lstStyle/>
          <a:p>
            <a:r>
              <a:rPr lang="en-US" dirty="0"/>
              <a:t>Dose Modifications Guided by Standard Assessments Can Manage and Reverse Ocular Events With Belamaf</a:t>
            </a:r>
            <a:r>
              <a:rPr lang="en-US" baseline="30000" dirty="0"/>
              <a:t>1</a:t>
            </a:r>
            <a:endParaRPr lang="en-US" dirty="0"/>
          </a:p>
        </p:txBody>
      </p:sp>
      <p:sp>
        <p:nvSpPr>
          <p:cNvPr id="2" name="Footer Placeholder 5">
            <a:extLst>
              <a:ext uri="{FF2B5EF4-FFF2-40B4-BE49-F238E27FC236}">
                <a16:creationId xmlns:a16="http://schemas.microsoft.com/office/drawing/2014/main" id="{57642658-64A8-8935-6D48-59F6095508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Mateos MV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Blood Adv.</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2025;9:5708-5719</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 Lonial S et al. ASH 2025. Poster Abstract 4055.</a:t>
            </a: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3F71E4B0-2350-AA38-01BC-EFDC8CF31AB5}"/>
              </a:ext>
            </a:extLst>
          </p:cNvPr>
          <p:cNvGraphicFramePr>
            <a:graphicFrameLocks noGrp="1"/>
          </p:cNvGraphicFramePr>
          <p:nvPr/>
        </p:nvGraphicFramePr>
        <p:xfrm>
          <a:off x="239698" y="964982"/>
          <a:ext cx="11712603" cy="4259785"/>
        </p:xfrm>
        <a:graphic>
          <a:graphicData uri="http://schemas.openxmlformats.org/drawingml/2006/table">
            <a:tbl>
              <a:tblPr firstRow="1" bandRow="1">
                <a:tableStyleId>{6E25E649-3F16-4E02-A733-19D2CDBF48F0}</a:tableStyleId>
              </a:tblPr>
              <a:tblGrid>
                <a:gridCol w="1609925">
                  <a:extLst>
                    <a:ext uri="{9D8B030D-6E8A-4147-A177-3AD203B41FA5}">
                      <a16:colId xmlns:a16="http://schemas.microsoft.com/office/drawing/2014/main" val="1130761702"/>
                    </a:ext>
                  </a:extLst>
                </a:gridCol>
                <a:gridCol w="1720645">
                  <a:extLst>
                    <a:ext uri="{9D8B030D-6E8A-4147-A177-3AD203B41FA5}">
                      <a16:colId xmlns:a16="http://schemas.microsoft.com/office/drawing/2014/main" val="4185782877"/>
                    </a:ext>
                  </a:extLst>
                </a:gridCol>
                <a:gridCol w="5152104">
                  <a:extLst>
                    <a:ext uri="{9D8B030D-6E8A-4147-A177-3AD203B41FA5}">
                      <a16:colId xmlns:a16="http://schemas.microsoft.com/office/drawing/2014/main" val="1482191077"/>
                    </a:ext>
                  </a:extLst>
                </a:gridCol>
                <a:gridCol w="3229929">
                  <a:extLst>
                    <a:ext uri="{9D8B030D-6E8A-4147-A177-3AD203B41FA5}">
                      <a16:colId xmlns:a16="http://schemas.microsoft.com/office/drawing/2014/main" val="4230891321"/>
                    </a:ext>
                  </a:extLst>
                </a:gridCol>
              </a:tblGrid>
              <a:tr h="670560">
                <a:tc>
                  <a:txBody>
                    <a:bodyPr/>
                    <a:lstStyle/>
                    <a:p>
                      <a:pPr algn="ctr"/>
                      <a:r>
                        <a:rPr lang="en-US" sz="1800" dirty="0"/>
                        <a:t>Regimen</a:t>
                      </a:r>
                    </a:p>
                  </a:txBody>
                  <a:tcPr marL="121920" marR="121920" marT="60960" marB="60960" anchor="ctr"/>
                </a:tc>
                <a:tc>
                  <a:txBody>
                    <a:bodyPr/>
                    <a:lstStyle/>
                    <a:p>
                      <a:pPr algn="ctr"/>
                      <a:r>
                        <a:rPr lang="en-US" sz="1800" dirty="0"/>
                        <a:t>Severity </a:t>
                      </a:r>
                      <a:br>
                        <a:rPr lang="en-US" sz="1800" dirty="0"/>
                      </a:br>
                      <a:r>
                        <a:rPr lang="en-US" sz="1800" dirty="0"/>
                        <a:t>of OEF</a:t>
                      </a:r>
                    </a:p>
                  </a:txBody>
                  <a:tcPr marL="121920" marR="121920" marT="60960" marB="60960" anchor="ctr"/>
                </a:tc>
                <a:tc>
                  <a:txBody>
                    <a:bodyPr/>
                    <a:lstStyle/>
                    <a:p>
                      <a:pPr algn="ctr"/>
                      <a:r>
                        <a:rPr lang="en-US" sz="1800" dirty="0"/>
                        <a:t>DREAMM-7 BVd </a:t>
                      </a:r>
                    </a:p>
                    <a:p>
                      <a:pPr algn="ctr"/>
                      <a:r>
                        <a:rPr lang="en-US" sz="1800" dirty="0"/>
                        <a:t>(cycle length: 3 wk)</a:t>
                      </a:r>
                    </a:p>
                  </a:txBody>
                  <a:tcPr marL="121920" marR="121920" marT="60960" marB="60960" anchor="ctr"/>
                </a:tc>
                <a:tc>
                  <a:txBody>
                    <a:bodyPr/>
                    <a:lstStyle/>
                    <a:p>
                      <a:pPr algn="ctr"/>
                      <a:r>
                        <a:rPr lang="en-US" sz="1800" dirty="0"/>
                        <a:t>DREAMM-8 BPd </a:t>
                      </a:r>
                    </a:p>
                    <a:p>
                      <a:pPr algn="ctr"/>
                      <a:r>
                        <a:rPr lang="en-US" sz="1800" dirty="0"/>
                        <a:t>(cycle length: 4 wk)</a:t>
                      </a:r>
                    </a:p>
                  </a:txBody>
                  <a:tcPr marL="121920" marR="121920" marT="60960" marB="60960" anchor="ctr"/>
                </a:tc>
                <a:extLst>
                  <a:ext uri="{0D108BD9-81ED-4DB2-BD59-A6C34878D82A}">
                    <a16:rowId xmlns:a16="http://schemas.microsoft.com/office/drawing/2014/main" val="1496427331"/>
                  </a:ext>
                </a:extLst>
              </a:tr>
              <a:tr h="944880">
                <a:tc>
                  <a:txBody>
                    <a:bodyPr/>
                    <a:lstStyle/>
                    <a:p>
                      <a:pPr algn="ctr"/>
                      <a:r>
                        <a:rPr lang="en-US" sz="1800" b="1" dirty="0"/>
                        <a:t>Standard schedule</a:t>
                      </a:r>
                    </a:p>
                  </a:txBody>
                  <a:tcPr marL="121920" marR="121920" marT="60960" marB="60960" anchor="ctr"/>
                </a:tc>
                <a:tc>
                  <a:txBody>
                    <a:bodyPr/>
                    <a:lstStyle/>
                    <a:p>
                      <a:pPr algn="ctr"/>
                      <a:r>
                        <a:rPr lang="en-US" sz="1800" dirty="0"/>
                        <a:t>No finding</a:t>
                      </a:r>
                    </a:p>
                    <a:p>
                      <a:pPr algn="ctr"/>
                      <a:r>
                        <a:rPr lang="en-US" sz="1800" dirty="0"/>
                        <a:t>Grade 1</a:t>
                      </a:r>
                    </a:p>
                  </a:txBody>
                  <a:tcPr marL="121920" marR="121920" marT="60960" marB="60960" anchor="ctr"/>
                </a:tc>
                <a:tc>
                  <a:txBody>
                    <a:bodyPr/>
                    <a:lstStyle/>
                    <a:p>
                      <a:pPr algn="ctr"/>
                      <a:r>
                        <a:rPr lang="en-US" sz="1800" dirty="0"/>
                        <a:t>2.5 mg/kg Q3W</a:t>
                      </a:r>
                    </a:p>
                  </a:txBody>
                  <a:tcPr marL="121920" marR="121920" marT="60960" marB="60960" anchor="ctr"/>
                </a:tc>
                <a:tc>
                  <a:txBody>
                    <a:bodyPr/>
                    <a:lstStyle/>
                    <a:p>
                      <a:pPr algn="ctr"/>
                      <a:r>
                        <a:rPr lang="en-US" sz="1800" dirty="0"/>
                        <a:t>2.5 mg/kg once in cycle 1 followed by 1.9 mg/kg Q4W from cycle 2</a:t>
                      </a:r>
                    </a:p>
                  </a:txBody>
                  <a:tcPr marL="121920" marR="121920" marT="60960" marB="60960" anchor="ctr"/>
                </a:tc>
                <a:extLst>
                  <a:ext uri="{0D108BD9-81ED-4DB2-BD59-A6C34878D82A}">
                    <a16:rowId xmlns:a16="http://schemas.microsoft.com/office/drawing/2014/main" val="3767165997"/>
                  </a:ext>
                </a:extLst>
              </a:tr>
              <a:tr h="1303225">
                <a:tc rowSpan="2">
                  <a:txBody>
                    <a:bodyPr/>
                    <a:lstStyle/>
                    <a:p>
                      <a:pPr algn="ctr"/>
                      <a:r>
                        <a:rPr lang="en-US" sz="1800" b="1" dirty="0"/>
                        <a:t>Reduced dose level 1</a:t>
                      </a:r>
                    </a:p>
                  </a:txBody>
                  <a:tcPr marL="121920" marR="121920" marT="60960" marB="60960" anchor="ctr"/>
                </a:tc>
                <a:tc>
                  <a:txBody>
                    <a:bodyPr/>
                    <a:lstStyle/>
                    <a:p>
                      <a:pPr algn="ctr"/>
                      <a:r>
                        <a:rPr lang="en-US" sz="1800" dirty="0"/>
                        <a:t>Grade 2</a:t>
                      </a:r>
                    </a:p>
                    <a:p>
                      <a:pPr algn="ctr"/>
                      <a:r>
                        <a:rPr lang="en-US" sz="1800" dirty="0"/>
                        <a:t>Grade 3 </a:t>
                      </a:r>
                    </a:p>
                  </a:txBody>
                  <a:tcPr marL="121920" marR="121920" marT="60960" marB="60960" anchor="ctr">
                    <a:lnB w="12700" cap="flat" cmpd="sng" algn="ctr">
                      <a:solidFill>
                        <a:schemeClr val="tx2">
                          <a:lumMod val="90000"/>
                        </a:schemeClr>
                      </a:solidFill>
                      <a:prstDash val="solid"/>
                      <a:round/>
                      <a:headEnd type="none" w="med" len="med"/>
                      <a:tailEnd type="none" w="med" len="med"/>
                    </a:lnB>
                  </a:tcPr>
                </a:tc>
                <a:tc>
                  <a:txBody>
                    <a:bodyPr/>
                    <a:lstStyle/>
                    <a:p>
                      <a:pPr algn="ctr"/>
                      <a:r>
                        <a:rPr lang="en-US" sz="1800" dirty="0"/>
                        <a:t>Dose delay until resolution to grade ≤1, </a:t>
                      </a:r>
                      <a:br>
                        <a:rPr lang="en-US" sz="1800" dirty="0"/>
                      </a:br>
                      <a:r>
                        <a:rPr lang="en-US" sz="1800" dirty="0"/>
                        <a:t>then resume at same dose (2.5 mg/kg Q3W </a:t>
                      </a:r>
                      <a:br>
                        <a:rPr lang="en-US" sz="1800" dirty="0"/>
                      </a:br>
                      <a:r>
                        <a:rPr lang="en-US" sz="1800" dirty="0"/>
                        <a:t>or 1.9 mg/kg Q3W) after grade 2 finding or </a:t>
                      </a:r>
                      <a:br>
                        <a:rPr lang="en-US" sz="1800" dirty="0"/>
                      </a:br>
                      <a:r>
                        <a:rPr lang="en-US" sz="1800" dirty="0"/>
                        <a:t>1.9 mg/kg Q3W after grade 3 finding</a:t>
                      </a:r>
                    </a:p>
                  </a:txBody>
                  <a:tcPr marL="121920" marR="121920" marT="60960" marB="60960" anchor="ctr">
                    <a:lnB w="12700" cap="flat" cmpd="sng" algn="ctr">
                      <a:solidFill>
                        <a:schemeClr val="tx2">
                          <a:lumMod val="90000"/>
                        </a:schemeClr>
                      </a:solidFill>
                      <a:prstDash val="solid"/>
                      <a:round/>
                      <a:headEnd type="none" w="med" len="med"/>
                      <a:tailEnd type="none" w="med" len="med"/>
                    </a:lnB>
                  </a:tcPr>
                </a:tc>
                <a:tc>
                  <a:txBody>
                    <a:bodyPr/>
                    <a:lstStyle/>
                    <a:p>
                      <a:pPr algn="ctr"/>
                      <a:r>
                        <a:rPr lang="en-US" sz="1800" dirty="0"/>
                        <a:t>Dose delay until resolution of both components to grade ≤1, then 1.9 mg/kg Q8W</a:t>
                      </a:r>
                    </a:p>
                  </a:txBody>
                  <a:tcPr marL="121920" marR="121920" marT="60960" marB="60960" anchor="ctr">
                    <a:lnB w="12700" cap="flat" cmpd="sng" algn="ctr">
                      <a:solidFill>
                        <a:schemeClr val="tx2">
                          <a:lumMod val="90000"/>
                        </a:schemeClr>
                      </a:solidFill>
                      <a:prstDash val="solid"/>
                      <a:round/>
                      <a:headEnd type="none" w="med" len="med"/>
                      <a:tailEnd type="none" w="med" len="med"/>
                    </a:lnB>
                  </a:tcPr>
                </a:tc>
                <a:extLst>
                  <a:ext uri="{0D108BD9-81ED-4DB2-BD59-A6C34878D82A}">
                    <a16:rowId xmlns:a16="http://schemas.microsoft.com/office/drawing/2014/main" val="3379098327"/>
                  </a:ext>
                </a:extLst>
              </a:tr>
              <a:tr h="670560">
                <a:tc vMerge="1">
                  <a:txBody>
                    <a:bodyPr/>
                    <a:lstStyle/>
                    <a:p>
                      <a:endParaRPr lang="en-US" sz="1200" dirty="0"/>
                    </a:p>
                  </a:txBody>
                  <a:tcPr/>
                </a:tc>
                <a:tc>
                  <a:txBody>
                    <a:bodyPr/>
                    <a:lstStyle/>
                    <a:p>
                      <a:pPr algn="ctr"/>
                      <a:r>
                        <a:rPr lang="en-US" sz="1800" dirty="0"/>
                        <a:t>Grade 4</a:t>
                      </a:r>
                    </a:p>
                  </a:txBody>
                  <a:tcPr marL="121920" marR="121920" marT="60960" marB="60960" anchor="ctr">
                    <a:lnT w="12700" cap="flat" cmpd="sng" algn="ctr">
                      <a:solidFill>
                        <a:schemeClr val="tx2">
                          <a:lumMod val="90000"/>
                        </a:schemeClr>
                      </a:solidFill>
                      <a:prstDash val="solid"/>
                      <a:round/>
                      <a:headEnd type="none" w="med" len="med"/>
                      <a:tailEnd type="none" w="med" len="med"/>
                    </a:lnT>
                    <a:noFill/>
                  </a:tcPr>
                </a:tc>
                <a:tc>
                  <a:txBody>
                    <a:bodyPr/>
                    <a:lstStyle/>
                    <a:p>
                      <a:pPr algn="ctr"/>
                      <a:r>
                        <a:rPr lang="en-US" sz="1800" dirty="0"/>
                        <a:t>Discontinuation or 1.9 mg/kg Q3W rechallenge after improvement and sponsor approval</a:t>
                      </a:r>
                    </a:p>
                  </a:txBody>
                  <a:tcPr marL="121920" marR="121920" marT="60960" marB="60960" anchor="ctr">
                    <a:lnT w="12700" cap="flat" cmpd="sng" algn="ctr">
                      <a:solidFill>
                        <a:schemeClr val="tx2">
                          <a:lumMod val="90000"/>
                        </a:schemeClr>
                      </a:solidFill>
                      <a:prstDash val="solid"/>
                      <a:round/>
                      <a:headEnd type="none" w="med" len="med"/>
                      <a:tailEnd type="none" w="med" len="med"/>
                    </a:lnT>
                    <a:noFill/>
                  </a:tcPr>
                </a:tc>
                <a:tc>
                  <a:txBody>
                    <a:bodyPr/>
                    <a:lstStyle/>
                    <a:p>
                      <a:pPr algn="ctr"/>
                      <a:r>
                        <a:rPr lang="en-US" sz="1800" dirty="0"/>
                        <a:t>–</a:t>
                      </a:r>
                    </a:p>
                  </a:txBody>
                  <a:tcPr marL="121920" marR="121920" marT="60960" marB="60960" anchor="ctr">
                    <a:lnT w="12700" cap="flat" cmpd="sng" algn="ctr">
                      <a:solidFill>
                        <a:schemeClr val="tx2">
                          <a:lumMod val="90000"/>
                        </a:schemeClr>
                      </a:solidFill>
                      <a:prstDash val="solid"/>
                      <a:round/>
                      <a:headEnd type="none" w="med" len="med"/>
                      <a:tailEnd type="none" w="med" len="med"/>
                    </a:lnT>
                    <a:noFill/>
                  </a:tcPr>
                </a:tc>
                <a:extLst>
                  <a:ext uri="{0D108BD9-81ED-4DB2-BD59-A6C34878D82A}">
                    <a16:rowId xmlns:a16="http://schemas.microsoft.com/office/drawing/2014/main" val="1353493671"/>
                  </a:ext>
                </a:extLst>
              </a:tr>
              <a:tr h="670560">
                <a:tc>
                  <a:txBody>
                    <a:bodyPr/>
                    <a:lstStyle/>
                    <a:p>
                      <a:pPr algn="ctr"/>
                      <a:r>
                        <a:rPr lang="en-US" sz="1800" b="1" dirty="0"/>
                        <a:t>Reduced dose level 2</a:t>
                      </a:r>
                    </a:p>
                  </a:txBody>
                  <a:tcPr marL="121920" marR="121920" marT="60960" marB="60960" anchor="ctr">
                    <a:solidFill>
                      <a:srgbClr val="E7E7E7"/>
                    </a:solidFill>
                  </a:tcPr>
                </a:tc>
                <a:tc>
                  <a:txBody>
                    <a:bodyPr/>
                    <a:lstStyle/>
                    <a:p>
                      <a:pPr algn="ctr"/>
                      <a:r>
                        <a:rPr lang="en-US" sz="1800" dirty="0"/>
                        <a:t>Grade 4</a:t>
                      </a:r>
                    </a:p>
                  </a:txBody>
                  <a:tcPr marL="121920" marR="121920" marT="60960" marB="60960" anchor="ctr">
                    <a:solidFill>
                      <a:srgbClr val="E7E7E7"/>
                    </a:solidFill>
                  </a:tcPr>
                </a:tc>
                <a:tc>
                  <a:txBody>
                    <a:bodyPr/>
                    <a:lstStyle/>
                    <a:p>
                      <a:pPr algn="ctr"/>
                      <a:r>
                        <a:rPr lang="en-US" sz="1800" dirty="0"/>
                        <a:t>NA</a:t>
                      </a:r>
                    </a:p>
                  </a:txBody>
                  <a:tcPr marL="121920" marR="121920" marT="60960" marB="60960" anchor="ctr">
                    <a:solidFill>
                      <a:srgbClr val="E7E7E7"/>
                    </a:solidFill>
                  </a:tcPr>
                </a:tc>
                <a:tc>
                  <a:txBody>
                    <a:bodyPr/>
                    <a:lstStyle/>
                    <a:p>
                      <a:pPr algn="ctr"/>
                      <a:r>
                        <a:rPr lang="en-US" sz="1800" dirty="0"/>
                        <a:t>Dose delay until KVA grade ≤1, then 1.4 mg/kg Q8W</a:t>
                      </a:r>
                    </a:p>
                  </a:txBody>
                  <a:tcPr marL="121920" marR="121920" marT="60960" marB="60960" anchor="ctr">
                    <a:solidFill>
                      <a:srgbClr val="E7E7E7"/>
                    </a:solidFill>
                  </a:tcPr>
                </a:tc>
                <a:extLst>
                  <a:ext uri="{0D108BD9-81ED-4DB2-BD59-A6C34878D82A}">
                    <a16:rowId xmlns:a16="http://schemas.microsoft.com/office/drawing/2014/main" val="1606620985"/>
                  </a:ext>
                </a:extLst>
              </a:tr>
            </a:tbl>
          </a:graphicData>
        </a:graphic>
      </p:graphicFrame>
      <p:sp>
        <p:nvSpPr>
          <p:cNvPr id="7" name="Round Same Side Corner Rectangle 6">
            <a:extLst>
              <a:ext uri="{FF2B5EF4-FFF2-40B4-BE49-F238E27FC236}">
                <a16:creationId xmlns:a16="http://schemas.microsoft.com/office/drawing/2014/main" id="{07BDB385-C852-A433-7306-C23023FFF97E}"/>
              </a:ext>
            </a:extLst>
          </p:cNvPr>
          <p:cNvSpPr/>
          <p:nvPr/>
        </p:nvSpPr>
        <p:spPr>
          <a:xfrm rot="5400000">
            <a:off x="2558001" y="2816572"/>
            <a:ext cx="979999" cy="6096000"/>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3">
            <a:extLst>
              <a:ext uri="{FF2B5EF4-FFF2-40B4-BE49-F238E27FC236}">
                <a16:creationId xmlns:a16="http://schemas.microsoft.com/office/drawing/2014/main" id="{96380A76-F0AD-C209-8FF2-0CF39BD0566D}"/>
              </a:ext>
            </a:extLst>
          </p:cNvPr>
          <p:cNvSpPr txBox="1">
            <a:spLocks/>
          </p:cNvSpPr>
          <p:nvPr/>
        </p:nvSpPr>
        <p:spPr>
          <a:xfrm>
            <a:off x="0" y="5391518"/>
            <a:ext cx="6096000" cy="941813"/>
          </a:xfrm>
          <a:prstGeom prst="rect">
            <a:avLst/>
          </a:prstGeom>
          <a:noFill/>
          <a:ln>
            <a:noFill/>
          </a:ln>
          <a:effectLst/>
        </p:spPr>
        <p:style>
          <a:lnRef idx="0">
            <a:schemeClr val="accent4"/>
          </a:lnRef>
          <a:fillRef idx="3">
            <a:schemeClr val="accent4"/>
          </a:fillRef>
          <a:effectRef idx="3">
            <a:schemeClr val="accent4"/>
          </a:effectRef>
          <a:fontRef idx="minor">
            <a:schemeClr val="lt1"/>
          </a:fontRef>
        </p:style>
        <p:txBody>
          <a:bodyPr vert="horz" lIns="121920" tIns="60960" rIns="121920" bIns="60960" rtlCol="0" anchor="ctr">
            <a:noAutofit/>
          </a:bodyP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lt1"/>
                </a:solidFill>
                <a:latin typeface="+mn-lt"/>
                <a:ea typeface="+mn-ea"/>
                <a:cs typeface="+mn-cs"/>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lt1"/>
                </a:solidFill>
                <a:latin typeface="+mn-lt"/>
                <a:ea typeface="+mn-ea"/>
                <a:cs typeface="+mn-cs"/>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lt1"/>
                </a:solidFill>
                <a:latin typeface="+mn-lt"/>
                <a:ea typeface="+mn-ea"/>
                <a:cs typeface="+mn-cs"/>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lt1"/>
                </a:solidFill>
                <a:latin typeface="+mn-lt"/>
                <a:ea typeface="+mn-ea"/>
                <a:cs typeface="+mn-cs"/>
              </a:defRPr>
            </a:lvl4pPr>
            <a:lvl5pPr marL="15430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01597"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Standard-assessment guided dose modification can manage and reverse the emergence of ocular event (based on DREAMM-7 and -8 experience)</a:t>
            </a:r>
            <a:r>
              <a:rPr kumimoji="0" lang="en-US" sz="1867" b="1" i="0" u="none" strike="noStrike" kern="1200" cap="none" spc="0" normalizeH="0" baseline="30000" noProof="0" dirty="0">
                <a:ln>
                  <a:noFill/>
                </a:ln>
                <a:solidFill>
                  <a:srgbClr val="000000"/>
                </a:solidFill>
                <a:effectLst/>
                <a:uLnTx/>
                <a:uFillTx/>
                <a:latin typeface="Arial" panose="020B0604020202020204"/>
                <a:ea typeface="+mn-ea"/>
                <a:cs typeface="+mn-cs"/>
              </a:rPr>
              <a:t>2</a:t>
            </a:r>
            <a:endPar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76055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B4C30-CF58-A90E-111B-57A0FEC1FB96}"/>
              </a:ext>
            </a:extLst>
          </p:cNvPr>
          <p:cNvSpPr>
            <a:spLocks noGrp="1"/>
          </p:cNvSpPr>
          <p:nvPr>
            <p:ph type="title"/>
          </p:nvPr>
        </p:nvSpPr>
        <p:spPr/>
        <p:txBody>
          <a:bodyPr/>
          <a:lstStyle/>
          <a:p>
            <a:r>
              <a:rPr lang="en-US" dirty="0"/>
              <a:t>Sustained, Deepened Responses With Dose-Modified Belamaf</a:t>
            </a:r>
            <a:r>
              <a:rPr lang="en-US" baseline="30000" dirty="0"/>
              <a:t>1</a:t>
            </a:r>
            <a:endParaRPr lang="en-US" dirty="0"/>
          </a:p>
        </p:txBody>
      </p:sp>
      <p:sp>
        <p:nvSpPr>
          <p:cNvPr id="2" name="Footer Placeholder 5">
            <a:extLst>
              <a:ext uri="{FF2B5EF4-FFF2-40B4-BE49-F238E27FC236}">
                <a16:creationId xmlns:a16="http://schemas.microsoft.com/office/drawing/2014/main" id="{177084E5-55A9-EA3F-4468-258181E600F1}"/>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Mateos MV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Blood Adv.</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2025;9:5708-5719</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F4F6A1EF-F3ED-0FF1-3F65-867FB4D89BAD}"/>
              </a:ext>
            </a:extLst>
          </p:cNvPr>
          <p:cNvSpPr txBox="1"/>
          <p:nvPr/>
        </p:nvSpPr>
        <p:spPr>
          <a:xfrm>
            <a:off x="2779059" y="1110769"/>
            <a:ext cx="9108140" cy="1595463"/>
          </a:xfrm>
          <a:prstGeom prst="rect">
            <a:avLst/>
          </a:prstGeom>
          <a:ln/>
        </p:spPr>
        <p:style>
          <a:lnRef idx="1">
            <a:schemeClr val="accent2"/>
          </a:lnRef>
          <a:fillRef idx="2">
            <a:schemeClr val="accent2"/>
          </a:fillRef>
          <a:effectRef idx="1">
            <a:schemeClr val="accent2"/>
          </a:effectRef>
          <a:fontRef idx="minor">
            <a:schemeClr val="dk1"/>
          </a:fontRef>
        </p:style>
        <p:txBody>
          <a:bodyPr wrap="square" tIns="121920" bIns="121920" rtlCol="0" anchor="ctr">
            <a:noAutofit/>
          </a:bodyPr>
          <a:lstStyle/>
          <a:p>
            <a:pPr marL="461422" marR="0" lvl="0" indent="0" algn="l" defTabSz="914377"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Patients with ≥1 extended delay (≥12 weeks) showed robust long-term PFS</a:t>
            </a:r>
          </a:p>
          <a:p>
            <a:pPr marL="461422" marR="0" lvl="0" indent="0" algn="l" defTabSz="914377" rtl="0" eaLnBrk="1" fontAlgn="auto" latinLnBrk="0" hangingPunct="1">
              <a:lnSpc>
                <a:spcPct val="100000"/>
              </a:lnSpc>
              <a:spcBef>
                <a:spcPts val="0"/>
              </a:spcBef>
              <a:spcAft>
                <a:spcPts val="80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Rates of VGPR or better increased markedly after the first delay</a:t>
            </a:r>
          </a:p>
          <a:p>
            <a:pPr marL="694249" marR="0" lvl="0" indent="-232828"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DREAMM-7: 45% → 75%</a:t>
            </a:r>
          </a:p>
          <a:p>
            <a:pPr marL="694249" marR="0" lvl="0" indent="-232828"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DREAMM-8: 55% → 87%</a:t>
            </a:r>
          </a:p>
        </p:txBody>
      </p:sp>
      <p:sp>
        <p:nvSpPr>
          <p:cNvPr id="22" name="Rounded Rectangle 21">
            <a:extLst>
              <a:ext uri="{FF2B5EF4-FFF2-40B4-BE49-F238E27FC236}">
                <a16:creationId xmlns:a16="http://schemas.microsoft.com/office/drawing/2014/main" id="{B17C500E-C775-57C0-CAB2-B099A9E28184}"/>
              </a:ext>
            </a:extLst>
          </p:cNvPr>
          <p:cNvSpPr/>
          <p:nvPr/>
        </p:nvSpPr>
        <p:spPr>
          <a:xfrm>
            <a:off x="197224" y="1003585"/>
            <a:ext cx="2913088" cy="1840220"/>
          </a:xfrm>
          <a:prstGeom prst="roundRect">
            <a:avLst/>
          </a:prstGeom>
          <a:ln/>
        </p:spPr>
        <p:style>
          <a:lnRef idx="0">
            <a:schemeClr val="accent2"/>
          </a:lnRef>
          <a:fillRef idx="3">
            <a:schemeClr val="accent2"/>
          </a:fillRef>
          <a:effectRef idx="3">
            <a:schemeClr val="accent2"/>
          </a:effectRef>
          <a:fontRef idx="minor">
            <a:schemeClr val="lt1"/>
          </a:fontRef>
        </p:style>
        <p:txBody>
          <a:bodyPr spcFirstLastPara="0" vert="horz" wrap="square" lIns="82317" tIns="82317" rIns="82317" bIns="82317" numCol="1" spcCol="127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Responses were maintained or deepened during/after the first extended dose delay (&gt;2 cycles)</a:t>
            </a:r>
          </a:p>
        </p:txBody>
      </p:sp>
      <p:graphicFrame>
        <p:nvGraphicFramePr>
          <p:cNvPr id="4" name="Table 3">
            <a:extLst>
              <a:ext uri="{FF2B5EF4-FFF2-40B4-BE49-F238E27FC236}">
                <a16:creationId xmlns:a16="http://schemas.microsoft.com/office/drawing/2014/main" id="{FD3F734C-E858-6755-E9D1-A6095F810BC4}"/>
              </a:ext>
            </a:extLst>
          </p:cNvPr>
          <p:cNvGraphicFramePr>
            <a:graphicFrameLocks noGrp="1"/>
          </p:cNvGraphicFramePr>
          <p:nvPr/>
        </p:nvGraphicFramePr>
        <p:xfrm>
          <a:off x="184159" y="6250846"/>
          <a:ext cx="5531129" cy="133604"/>
        </p:xfrm>
        <a:graphic>
          <a:graphicData uri="http://schemas.openxmlformats.org/drawingml/2006/table">
            <a:tbl>
              <a:tblPr>
                <a:tableStyleId>{6E25E649-3F16-4E02-A733-19D2CDBF48F0}</a:tableStyleId>
              </a:tblPr>
              <a:tblGrid>
                <a:gridCol w="654051">
                  <a:extLst>
                    <a:ext uri="{9D8B030D-6E8A-4147-A177-3AD203B41FA5}">
                      <a16:colId xmlns:a16="http://schemas.microsoft.com/office/drawing/2014/main" val="3338264893"/>
                    </a:ext>
                  </a:extLst>
                </a:gridCol>
                <a:gridCol w="241300">
                  <a:extLst>
                    <a:ext uri="{9D8B030D-6E8A-4147-A177-3AD203B41FA5}">
                      <a16:colId xmlns:a16="http://schemas.microsoft.com/office/drawing/2014/main" val="3543431858"/>
                    </a:ext>
                  </a:extLst>
                </a:gridCol>
                <a:gridCol w="234951">
                  <a:extLst>
                    <a:ext uri="{9D8B030D-6E8A-4147-A177-3AD203B41FA5}">
                      <a16:colId xmlns:a16="http://schemas.microsoft.com/office/drawing/2014/main" val="1711285118"/>
                    </a:ext>
                  </a:extLst>
                </a:gridCol>
                <a:gridCol w="234949">
                  <a:extLst>
                    <a:ext uri="{9D8B030D-6E8A-4147-A177-3AD203B41FA5}">
                      <a16:colId xmlns:a16="http://schemas.microsoft.com/office/drawing/2014/main" val="2915555635"/>
                    </a:ext>
                  </a:extLst>
                </a:gridCol>
                <a:gridCol w="234951">
                  <a:extLst>
                    <a:ext uri="{9D8B030D-6E8A-4147-A177-3AD203B41FA5}">
                      <a16:colId xmlns:a16="http://schemas.microsoft.com/office/drawing/2014/main" val="502304623"/>
                    </a:ext>
                  </a:extLst>
                </a:gridCol>
                <a:gridCol w="234949">
                  <a:extLst>
                    <a:ext uri="{9D8B030D-6E8A-4147-A177-3AD203B41FA5}">
                      <a16:colId xmlns:a16="http://schemas.microsoft.com/office/drawing/2014/main" val="2282218907"/>
                    </a:ext>
                  </a:extLst>
                </a:gridCol>
                <a:gridCol w="241300">
                  <a:extLst>
                    <a:ext uri="{9D8B030D-6E8A-4147-A177-3AD203B41FA5}">
                      <a16:colId xmlns:a16="http://schemas.microsoft.com/office/drawing/2014/main" val="1277950848"/>
                    </a:ext>
                  </a:extLst>
                </a:gridCol>
                <a:gridCol w="228600">
                  <a:extLst>
                    <a:ext uri="{9D8B030D-6E8A-4147-A177-3AD203B41FA5}">
                      <a16:colId xmlns:a16="http://schemas.microsoft.com/office/drawing/2014/main" val="143480096"/>
                    </a:ext>
                  </a:extLst>
                </a:gridCol>
                <a:gridCol w="234951">
                  <a:extLst>
                    <a:ext uri="{9D8B030D-6E8A-4147-A177-3AD203B41FA5}">
                      <a16:colId xmlns:a16="http://schemas.microsoft.com/office/drawing/2014/main" val="3068698638"/>
                    </a:ext>
                  </a:extLst>
                </a:gridCol>
                <a:gridCol w="228600">
                  <a:extLst>
                    <a:ext uri="{9D8B030D-6E8A-4147-A177-3AD203B41FA5}">
                      <a16:colId xmlns:a16="http://schemas.microsoft.com/office/drawing/2014/main" val="71919590"/>
                    </a:ext>
                  </a:extLst>
                </a:gridCol>
                <a:gridCol w="266700">
                  <a:extLst>
                    <a:ext uri="{9D8B030D-6E8A-4147-A177-3AD203B41FA5}">
                      <a16:colId xmlns:a16="http://schemas.microsoft.com/office/drawing/2014/main" val="355740804"/>
                    </a:ext>
                  </a:extLst>
                </a:gridCol>
                <a:gridCol w="215900">
                  <a:extLst>
                    <a:ext uri="{9D8B030D-6E8A-4147-A177-3AD203B41FA5}">
                      <a16:colId xmlns:a16="http://schemas.microsoft.com/office/drawing/2014/main" val="3166618278"/>
                    </a:ext>
                  </a:extLst>
                </a:gridCol>
                <a:gridCol w="254000">
                  <a:extLst>
                    <a:ext uri="{9D8B030D-6E8A-4147-A177-3AD203B41FA5}">
                      <a16:colId xmlns:a16="http://schemas.microsoft.com/office/drawing/2014/main" val="2059567966"/>
                    </a:ext>
                  </a:extLst>
                </a:gridCol>
                <a:gridCol w="222249">
                  <a:extLst>
                    <a:ext uri="{9D8B030D-6E8A-4147-A177-3AD203B41FA5}">
                      <a16:colId xmlns:a16="http://schemas.microsoft.com/office/drawing/2014/main" val="3491074490"/>
                    </a:ext>
                  </a:extLst>
                </a:gridCol>
                <a:gridCol w="228600">
                  <a:extLst>
                    <a:ext uri="{9D8B030D-6E8A-4147-A177-3AD203B41FA5}">
                      <a16:colId xmlns:a16="http://schemas.microsoft.com/office/drawing/2014/main" val="4195471975"/>
                    </a:ext>
                  </a:extLst>
                </a:gridCol>
                <a:gridCol w="241300">
                  <a:extLst>
                    <a:ext uri="{9D8B030D-6E8A-4147-A177-3AD203B41FA5}">
                      <a16:colId xmlns:a16="http://schemas.microsoft.com/office/drawing/2014/main" val="882311866"/>
                    </a:ext>
                  </a:extLst>
                </a:gridCol>
                <a:gridCol w="241300">
                  <a:extLst>
                    <a:ext uri="{9D8B030D-6E8A-4147-A177-3AD203B41FA5}">
                      <a16:colId xmlns:a16="http://schemas.microsoft.com/office/drawing/2014/main" val="2383941686"/>
                    </a:ext>
                  </a:extLst>
                </a:gridCol>
                <a:gridCol w="215900">
                  <a:extLst>
                    <a:ext uri="{9D8B030D-6E8A-4147-A177-3AD203B41FA5}">
                      <a16:colId xmlns:a16="http://schemas.microsoft.com/office/drawing/2014/main" val="1421019121"/>
                    </a:ext>
                  </a:extLst>
                </a:gridCol>
                <a:gridCol w="285751">
                  <a:extLst>
                    <a:ext uri="{9D8B030D-6E8A-4147-A177-3AD203B41FA5}">
                      <a16:colId xmlns:a16="http://schemas.microsoft.com/office/drawing/2014/main" val="1353714462"/>
                    </a:ext>
                  </a:extLst>
                </a:gridCol>
                <a:gridCol w="215900">
                  <a:extLst>
                    <a:ext uri="{9D8B030D-6E8A-4147-A177-3AD203B41FA5}">
                      <a16:colId xmlns:a16="http://schemas.microsoft.com/office/drawing/2014/main" val="3455960498"/>
                    </a:ext>
                  </a:extLst>
                </a:gridCol>
                <a:gridCol w="241300">
                  <a:extLst>
                    <a:ext uri="{9D8B030D-6E8A-4147-A177-3AD203B41FA5}">
                      <a16:colId xmlns:a16="http://schemas.microsoft.com/office/drawing/2014/main" val="385471287"/>
                    </a:ext>
                  </a:extLst>
                </a:gridCol>
                <a:gridCol w="133627">
                  <a:extLst>
                    <a:ext uri="{9D8B030D-6E8A-4147-A177-3AD203B41FA5}">
                      <a16:colId xmlns:a16="http://schemas.microsoft.com/office/drawing/2014/main" val="3786547069"/>
                    </a:ext>
                  </a:extLst>
                </a:gridCol>
              </a:tblGrid>
              <a:tr h="133604">
                <a:tc>
                  <a:txBody>
                    <a:bodyPr/>
                    <a:lstStyle/>
                    <a:p>
                      <a:r>
                        <a:rPr lang="en-US" sz="800" b="1" dirty="0"/>
                        <a:t>No. at Risk</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146</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145</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144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139</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134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128</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121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116</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106</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102</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99</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95</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84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65</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44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23</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10</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5</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2</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61999650"/>
                  </a:ext>
                </a:extLst>
              </a:tr>
            </a:tbl>
          </a:graphicData>
        </a:graphic>
      </p:graphicFrame>
      <p:graphicFrame>
        <p:nvGraphicFramePr>
          <p:cNvPr id="6" name="Table 5">
            <a:extLst>
              <a:ext uri="{FF2B5EF4-FFF2-40B4-BE49-F238E27FC236}">
                <a16:creationId xmlns:a16="http://schemas.microsoft.com/office/drawing/2014/main" id="{9E3299FF-E8DA-0632-C9DB-A1A9E831F33F}"/>
              </a:ext>
            </a:extLst>
          </p:cNvPr>
          <p:cNvGraphicFramePr>
            <a:graphicFrameLocks noGrp="1"/>
          </p:cNvGraphicFramePr>
          <p:nvPr/>
        </p:nvGraphicFramePr>
        <p:xfrm>
          <a:off x="5946871" y="6219573"/>
          <a:ext cx="5416700" cy="133604"/>
        </p:xfrm>
        <a:graphic>
          <a:graphicData uri="http://schemas.openxmlformats.org/drawingml/2006/table">
            <a:tbl>
              <a:tblPr>
                <a:tableStyleId>{6E25E649-3F16-4E02-A733-19D2CDBF48F0}</a:tableStyleId>
              </a:tblPr>
              <a:tblGrid>
                <a:gridCol w="659735">
                  <a:extLst>
                    <a:ext uri="{9D8B030D-6E8A-4147-A177-3AD203B41FA5}">
                      <a16:colId xmlns:a16="http://schemas.microsoft.com/office/drawing/2014/main" val="3338264893"/>
                    </a:ext>
                  </a:extLst>
                </a:gridCol>
                <a:gridCol w="276144">
                  <a:extLst>
                    <a:ext uri="{9D8B030D-6E8A-4147-A177-3AD203B41FA5}">
                      <a16:colId xmlns:a16="http://schemas.microsoft.com/office/drawing/2014/main" val="3543431858"/>
                    </a:ext>
                  </a:extLst>
                </a:gridCol>
                <a:gridCol w="270933">
                  <a:extLst>
                    <a:ext uri="{9D8B030D-6E8A-4147-A177-3AD203B41FA5}">
                      <a16:colId xmlns:a16="http://schemas.microsoft.com/office/drawing/2014/main" val="1711285118"/>
                    </a:ext>
                  </a:extLst>
                </a:gridCol>
                <a:gridCol w="276143">
                  <a:extLst>
                    <a:ext uri="{9D8B030D-6E8A-4147-A177-3AD203B41FA5}">
                      <a16:colId xmlns:a16="http://schemas.microsoft.com/office/drawing/2014/main" val="2915555635"/>
                    </a:ext>
                  </a:extLst>
                </a:gridCol>
                <a:gridCol w="271555">
                  <a:extLst>
                    <a:ext uri="{9D8B030D-6E8A-4147-A177-3AD203B41FA5}">
                      <a16:colId xmlns:a16="http://schemas.microsoft.com/office/drawing/2014/main" val="502304623"/>
                    </a:ext>
                  </a:extLst>
                </a:gridCol>
                <a:gridCol w="257605">
                  <a:extLst>
                    <a:ext uri="{9D8B030D-6E8A-4147-A177-3AD203B41FA5}">
                      <a16:colId xmlns:a16="http://schemas.microsoft.com/office/drawing/2014/main" val="2282218907"/>
                    </a:ext>
                  </a:extLst>
                </a:gridCol>
                <a:gridCol w="283640">
                  <a:extLst>
                    <a:ext uri="{9D8B030D-6E8A-4147-A177-3AD203B41FA5}">
                      <a16:colId xmlns:a16="http://schemas.microsoft.com/office/drawing/2014/main" val="1277950848"/>
                    </a:ext>
                  </a:extLst>
                </a:gridCol>
                <a:gridCol w="291775">
                  <a:extLst>
                    <a:ext uri="{9D8B030D-6E8A-4147-A177-3AD203B41FA5}">
                      <a16:colId xmlns:a16="http://schemas.microsoft.com/office/drawing/2014/main" val="143480096"/>
                    </a:ext>
                  </a:extLst>
                </a:gridCol>
                <a:gridCol w="244883">
                  <a:extLst>
                    <a:ext uri="{9D8B030D-6E8A-4147-A177-3AD203B41FA5}">
                      <a16:colId xmlns:a16="http://schemas.microsoft.com/office/drawing/2014/main" val="3068698638"/>
                    </a:ext>
                  </a:extLst>
                </a:gridCol>
                <a:gridCol w="281353">
                  <a:extLst>
                    <a:ext uri="{9D8B030D-6E8A-4147-A177-3AD203B41FA5}">
                      <a16:colId xmlns:a16="http://schemas.microsoft.com/office/drawing/2014/main" val="71919590"/>
                    </a:ext>
                  </a:extLst>
                </a:gridCol>
                <a:gridCol w="270933">
                  <a:extLst>
                    <a:ext uri="{9D8B030D-6E8A-4147-A177-3AD203B41FA5}">
                      <a16:colId xmlns:a16="http://schemas.microsoft.com/office/drawing/2014/main" val="355740804"/>
                    </a:ext>
                  </a:extLst>
                </a:gridCol>
                <a:gridCol w="276144">
                  <a:extLst>
                    <a:ext uri="{9D8B030D-6E8A-4147-A177-3AD203B41FA5}">
                      <a16:colId xmlns:a16="http://schemas.microsoft.com/office/drawing/2014/main" val="3166618278"/>
                    </a:ext>
                  </a:extLst>
                </a:gridCol>
                <a:gridCol w="265723">
                  <a:extLst>
                    <a:ext uri="{9D8B030D-6E8A-4147-A177-3AD203B41FA5}">
                      <a16:colId xmlns:a16="http://schemas.microsoft.com/office/drawing/2014/main" val="2059567966"/>
                    </a:ext>
                  </a:extLst>
                </a:gridCol>
                <a:gridCol w="281353">
                  <a:extLst>
                    <a:ext uri="{9D8B030D-6E8A-4147-A177-3AD203B41FA5}">
                      <a16:colId xmlns:a16="http://schemas.microsoft.com/office/drawing/2014/main" val="3491074490"/>
                    </a:ext>
                  </a:extLst>
                </a:gridCol>
                <a:gridCol w="270933">
                  <a:extLst>
                    <a:ext uri="{9D8B030D-6E8A-4147-A177-3AD203B41FA5}">
                      <a16:colId xmlns:a16="http://schemas.microsoft.com/office/drawing/2014/main" val="4195471975"/>
                    </a:ext>
                  </a:extLst>
                </a:gridCol>
                <a:gridCol w="276144">
                  <a:extLst>
                    <a:ext uri="{9D8B030D-6E8A-4147-A177-3AD203B41FA5}">
                      <a16:colId xmlns:a16="http://schemas.microsoft.com/office/drawing/2014/main" val="882311866"/>
                    </a:ext>
                  </a:extLst>
                </a:gridCol>
                <a:gridCol w="291775">
                  <a:extLst>
                    <a:ext uri="{9D8B030D-6E8A-4147-A177-3AD203B41FA5}">
                      <a16:colId xmlns:a16="http://schemas.microsoft.com/office/drawing/2014/main" val="2383941686"/>
                    </a:ext>
                  </a:extLst>
                </a:gridCol>
                <a:gridCol w="281353">
                  <a:extLst>
                    <a:ext uri="{9D8B030D-6E8A-4147-A177-3AD203B41FA5}">
                      <a16:colId xmlns:a16="http://schemas.microsoft.com/office/drawing/2014/main" val="1421019121"/>
                    </a:ext>
                  </a:extLst>
                </a:gridCol>
                <a:gridCol w="88576">
                  <a:extLst>
                    <a:ext uri="{9D8B030D-6E8A-4147-A177-3AD203B41FA5}">
                      <a16:colId xmlns:a16="http://schemas.microsoft.com/office/drawing/2014/main" val="1353714462"/>
                    </a:ext>
                  </a:extLst>
                </a:gridCol>
              </a:tblGrid>
              <a:tr h="133604">
                <a:tc>
                  <a:txBody>
                    <a:bodyPr/>
                    <a:lstStyle/>
                    <a:p>
                      <a:r>
                        <a:rPr lang="en-US" sz="800" b="1" dirty="0"/>
                        <a:t>No. at Risk</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98</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96</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93</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93</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91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89</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83</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72</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68</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64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56</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44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32</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23</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18</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4</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US" sz="800" dirty="0"/>
                        <a:t>1</a:t>
                      </a:r>
                    </a:p>
                  </a:txBody>
                  <a:tcPr marL="0" marR="0" marT="0" marB="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561999650"/>
                  </a:ext>
                </a:extLst>
              </a:tr>
            </a:tbl>
          </a:graphicData>
        </a:graphic>
      </p:graphicFrame>
      <p:grpSp>
        <p:nvGrpSpPr>
          <p:cNvPr id="7" name="Group 6">
            <a:extLst>
              <a:ext uri="{FF2B5EF4-FFF2-40B4-BE49-F238E27FC236}">
                <a16:creationId xmlns:a16="http://schemas.microsoft.com/office/drawing/2014/main" id="{A93D10FA-F011-3485-AD27-DEFA15272926}"/>
              </a:ext>
            </a:extLst>
          </p:cNvPr>
          <p:cNvGrpSpPr/>
          <p:nvPr/>
        </p:nvGrpSpPr>
        <p:grpSpPr>
          <a:xfrm>
            <a:off x="208461" y="2797896"/>
            <a:ext cx="5762979" cy="3282699"/>
            <a:chOff x="156346" y="2098422"/>
            <a:chExt cx="4322234" cy="2462024"/>
          </a:xfrm>
        </p:grpSpPr>
        <p:grpSp>
          <p:nvGrpSpPr>
            <p:cNvPr id="8" name="Group 7">
              <a:extLst>
                <a:ext uri="{FF2B5EF4-FFF2-40B4-BE49-F238E27FC236}">
                  <a16:creationId xmlns:a16="http://schemas.microsoft.com/office/drawing/2014/main" id="{C786ED42-5485-70A9-1F3F-1B0AAC9355DC}"/>
                </a:ext>
              </a:extLst>
            </p:cNvPr>
            <p:cNvGrpSpPr/>
            <p:nvPr/>
          </p:nvGrpSpPr>
          <p:grpSpPr>
            <a:xfrm>
              <a:off x="156346" y="2098422"/>
              <a:ext cx="4322234" cy="2462024"/>
              <a:chOff x="156346" y="2098422"/>
              <a:chExt cx="4322234" cy="2462024"/>
            </a:xfrm>
          </p:grpSpPr>
          <p:sp>
            <p:nvSpPr>
              <p:cNvPr id="17" name="Freeform 16">
                <a:extLst>
                  <a:ext uri="{FF2B5EF4-FFF2-40B4-BE49-F238E27FC236}">
                    <a16:creationId xmlns:a16="http://schemas.microsoft.com/office/drawing/2014/main" id="{115A597C-D1A1-E7E3-FDDD-6BD356342C4F}"/>
                  </a:ext>
                </a:extLst>
              </p:cNvPr>
              <p:cNvSpPr/>
              <p:nvPr/>
            </p:nvSpPr>
            <p:spPr>
              <a:xfrm>
                <a:off x="1755775" y="2644775"/>
                <a:ext cx="0" cy="1511300"/>
              </a:xfrm>
              <a:custGeom>
                <a:avLst/>
                <a:gdLst>
                  <a:gd name="csX0" fmla="*/ 0 w 0"/>
                  <a:gd name="csY0" fmla="*/ 1511300 h 1511300"/>
                  <a:gd name="csX1" fmla="*/ 0 w 0"/>
                  <a:gd name="csY1" fmla="*/ 0 h 1511300"/>
                </a:gdLst>
                <a:ahLst/>
                <a:cxnLst>
                  <a:cxn ang="0">
                    <a:pos x="csX0" y="csY0"/>
                  </a:cxn>
                  <a:cxn ang="0">
                    <a:pos x="csX1" y="csY1"/>
                  </a:cxn>
                </a:cxnLst>
                <a:rect l="l" t="t" r="r" b="b"/>
                <a:pathLst>
                  <a:path h="1511300">
                    <a:moveTo>
                      <a:pt x="0" y="1511300"/>
                    </a:moveTo>
                    <a:lnTo>
                      <a:pt x="0" y="0"/>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2544A49E-D787-1EBC-8535-BE2D7ADB99DB}"/>
                  </a:ext>
                </a:extLst>
              </p:cNvPr>
              <p:cNvSpPr/>
              <p:nvPr/>
            </p:nvSpPr>
            <p:spPr>
              <a:xfrm>
                <a:off x="2282825" y="2644775"/>
                <a:ext cx="0" cy="1508125"/>
              </a:xfrm>
              <a:custGeom>
                <a:avLst/>
                <a:gdLst>
                  <a:gd name="csX0" fmla="*/ 0 w 0"/>
                  <a:gd name="csY0" fmla="*/ 1508125 h 1508125"/>
                  <a:gd name="csX1" fmla="*/ 0 w 0"/>
                  <a:gd name="csY1" fmla="*/ 0 h 1508125"/>
                </a:gdLst>
                <a:ahLst/>
                <a:cxnLst>
                  <a:cxn ang="0">
                    <a:pos x="csX0" y="csY0"/>
                  </a:cxn>
                  <a:cxn ang="0">
                    <a:pos x="csX1" y="csY1"/>
                  </a:cxn>
                </a:cxnLst>
                <a:rect l="l" t="t" r="r" b="b"/>
                <a:pathLst>
                  <a:path h="1508125">
                    <a:moveTo>
                      <a:pt x="0" y="1508125"/>
                    </a:moveTo>
                    <a:lnTo>
                      <a:pt x="0" y="0"/>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7632119F-6CF3-A335-5BD2-98479E884CFD}"/>
                  </a:ext>
                </a:extLst>
              </p:cNvPr>
              <p:cNvGraphicFramePr/>
              <p:nvPr/>
            </p:nvGraphicFramePr>
            <p:xfrm>
              <a:off x="169380" y="2451832"/>
              <a:ext cx="4309200" cy="19548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F6D5C8A2-696B-F261-B0A5-DDF014345071}"/>
                  </a:ext>
                </a:extLst>
              </p:cNvPr>
              <p:cNvSpPr txBox="1"/>
              <p:nvPr/>
            </p:nvSpPr>
            <p:spPr>
              <a:xfrm>
                <a:off x="1472318" y="4375943"/>
                <a:ext cx="1882196" cy="15492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Time Since Randomization, </a:t>
                </a:r>
                <a:r>
                  <a:rPr kumimoji="0" lang="en-US" sz="1333"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3FEA23E7-288E-A4AB-671E-358C12DB49CC}"/>
                  </a:ext>
                </a:extLst>
              </p:cNvPr>
              <p:cNvSpPr txBox="1"/>
              <p:nvPr/>
            </p:nvSpPr>
            <p:spPr>
              <a:xfrm rot="16200000">
                <a:off x="-954164" y="3208932"/>
                <a:ext cx="2462024" cy="241003"/>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Proportion Alive and Progression Free</a:t>
                </a:r>
              </a:p>
            </p:txBody>
          </p:sp>
          <p:sp>
            <p:nvSpPr>
              <p:cNvPr id="26" name="TextBox 25">
                <a:extLst>
                  <a:ext uri="{FF2B5EF4-FFF2-40B4-BE49-F238E27FC236}">
                    <a16:creationId xmlns:a16="http://schemas.microsoft.com/office/drawing/2014/main" id="{599BF409-C62A-D1D5-D539-A3F0C5E77CC8}"/>
                  </a:ext>
                </a:extLst>
              </p:cNvPr>
              <p:cNvSpPr txBox="1"/>
              <p:nvPr/>
            </p:nvSpPr>
            <p:spPr>
              <a:xfrm>
                <a:off x="2277462" y="2205460"/>
                <a:ext cx="654274" cy="24100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DREAMM-7</a:t>
                </a:r>
              </a:p>
            </p:txBody>
          </p:sp>
          <p:sp>
            <p:nvSpPr>
              <p:cNvPr id="27" name="TextBox 26">
                <a:extLst>
                  <a:ext uri="{FF2B5EF4-FFF2-40B4-BE49-F238E27FC236}">
                    <a16:creationId xmlns:a16="http://schemas.microsoft.com/office/drawing/2014/main" id="{368621BA-0410-6438-1D76-0990174BC333}"/>
                  </a:ext>
                </a:extLst>
              </p:cNvPr>
              <p:cNvSpPr txBox="1"/>
              <p:nvPr/>
            </p:nvSpPr>
            <p:spPr>
              <a:xfrm>
                <a:off x="2073711" y="2432460"/>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18 </a:t>
                </a:r>
                <a:r>
                  <a:rPr kumimoji="0" lang="en-US" sz="1067"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91EABF54-1EF4-97BB-F60E-F19DE1A9746B}"/>
                  </a:ext>
                </a:extLst>
              </p:cNvPr>
              <p:cNvSpPr txBox="1"/>
              <p:nvPr/>
            </p:nvSpPr>
            <p:spPr>
              <a:xfrm>
                <a:off x="1521467" y="2422462"/>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12 </a:t>
                </a:r>
                <a:r>
                  <a:rPr kumimoji="0" lang="en-US" sz="1067"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C910856-DD01-A47D-564B-1D6E41084ED5}"/>
                  </a:ext>
                </a:extLst>
              </p:cNvPr>
              <p:cNvSpPr txBox="1"/>
              <p:nvPr/>
            </p:nvSpPr>
            <p:spPr>
              <a:xfrm>
                <a:off x="2073711" y="2527071"/>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81</a:t>
                </a:r>
              </a:p>
            </p:txBody>
          </p:sp>
          <p:sp>
            <p:nvSpPr>
              <p:cNvPr id="30" name="TextBox 29">
                <a:extLst>
                  <a:ext uri="{FF2B5EF4-FFF2-40B4-BE49-F238E27FC236}">
                    <a16:creationId xmlns:a16="http://schemas.microsoft.com/office/drawing/2014/main" id="{2847529B-0609-80AD-E1A1-235DE1D3A8E4}"/>
                  </a:ext>
                </a:extLst>
              </p:cNvPr>
              <p:cNvSpPr txBox="1"/>
              <p:nvPr/>
            </p:nvSpPr>
            <p:spPr>
              <a:xfrm>
                <a:off x="2525800" y="3976163"/>
                <a:ext cx="1763183" cy="72872"/>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Median PFS: 36.3 (95% CI, 31.3-NR)</a:t>
                </a:r>
              </a:p>
            </p:txBody>
          </p:sp>
          <p:grpSp>
            <p:nvGrpSpPr>
              <p:cNvPr id="32" name="Group 31">
                <a:extLst>
                  <a:ext uri="{FF2B5EF4-FFF2-40B4-BE49-F238E27FC236}">
                    <a16:creationId xmlns:a16="http://schemas.microsoft.com/office/drawing/2014/main" id="{5D951B25-3D8E-35CF-A5FB-4FC9AEC078C2}"/>
                  </a:ext>
                </a:extLst>
              </p:cNvPr>
              <p:cNvGrpSpPr/>
              <p:nvPr/>
            </p:nvGrpSpPr>
            <p:grpSpPr>
              <a:xfrm>
                <a:off x="657225" y="2421958"/>
                <a:ext cx="3603625" cy="1302511"/>
                <a:chOff x="657225" y="2421958"/>
                <a:chExt cx="3603625" cy="1302511"/>
              </a:xfrm>
            </p:grpSpPr>
            <p:sp>
              <p:nvSpPr>
                <p:cNvPr id="33" name="TextBox 32">
                  <a:extLst>
                    <a:ext uri="{FF2B5EF4-FFF2-40B4-BE49-F238E27FC236}">
                      <a16:creationId xmlns:a16="http://schemas.microsoft.com/office/drawing/2014/main" id="{925D74F5-D113-D68B-F7CF-D1234C1E21D2}"/>
                    </a:ext>
                  </a:extLst>
                </p:cNvPr>
                <p:cNvSpPr txBox="1"/>
                <p:nvPr/>
              </p:nvSpPr>
              <p:spPr>
                <a:xfrm>
                  <a:off x="1551030" y="2540695"/>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91</a:t>
                  </a:r>
                </a:p>
              </p:txBody>
            </p:sp>
            <p:sp>
              <p:nvSpPr>
                <p:cNvPr id="34" name="Freeform 33">
                  <a:extLst>
                    <a:ext uri="{FF2B5EF4-FFF2-40B4-BE49-F238E27FC236}">
                      <a16:creationId xmlns:a16="http://schemas.microsoft.com/office/drawing/2014/main" id="{1E00A509-F961-B311-9B06-7D4C15679974}"/>
                    </a:ext>
                  </a:extLst>
                </p:cNvPr>
                <p:cNvSpPr/>
                <p:nvPr/>
              </p:nvSpPr>
              <p:spPr>
                <a:xfrm>
                  <a:off x="657225" y="2638425"/>
                  <a:ext cx="3603625" cy="873125"/>
                </a:xfrm>
                <a:custGeom>
                  <a:avLst/>
                  <a:gdLst>
                    <a:gd name="csX0" fmla="*/ 0 w 3603625"/>
                    <a:gd name="csY0" fmla="*/ 0 h 873125"/>
                    <a:gd name="csX1" fmla="*/ 476250 w 3603625"/>
                    <a:gd name="csY1" fmla="*/ 0 h 873125"/>
                    <a:gd name="csX2" fmla="*/ 488950 w 3603625"/>
                    <a:gd name="csY2" fmla="*/ 9525 h 873125"/>
                    <a:gd name="csX3" fmla="*/ 650875 w 3603625"/>
                    <a:gd name="csY3" fmla="*/ 9525 h 873125"/>
                    <a:gd name="csX4" fmla="*/ 650875 w 3603625"/>
                    <a:gd name="csY4" fmla="*/ 9525 h 873125"/>
                    <a:gd name="csX5" fmla="*/ 650875 w 3603625"/>
                    <a:gd name="csY5" fmla="*/ 38100 h 873125"/>
                    <a:gd name="csX6" fmla="*/ 727075 w 3603625"/>
                    <a:gd name="csY6" fmla="*/ 38100 h 873125"/>
                    <a:gd name="csX7" fmla="*/ 736600 w 3603625"/>
                    <a:gd name="csY7" fmla="*/ 50800 h 873125"/>
                    <a:gd name="csX8" fmla="*/ 777875 w 3603625"/>
                    <a:gd name="csY8" fmla="*/ 50800 h 873125"/>
                    <a:gd name="csX9" fmla="*/ 777875 w 3603625"/>
                    <a:gd name="csY9" fmla="*/ 60325 h 873125"/>
                    <a:gd name="csX10" fmla="*/ 812800 w 3603625"/>
                    <a:gd name="csY10" fmla="*/ 60325 h 873125"/>
                    <a:gd name="csX11" fmla="*/ 825500 w 3603625"/>
                    <a:gd name="csY11" fmla="*/ 69850 h 873125"/>
                    <a:gd name="csX12" fmla="*/ 825500 w 3603625"/>
                    <a:gd name="csY12" fmla="*/ 69850 h 873125"/>
                    <a:gd name="csX13" fmla="*/ 838200 w 3603625"/>
                    <a:gd name="csY13" fmla="*/ 69850 h 873125"/>
                    <a:gd name="csX14" fmla="*/ 838200 w 3603625"/>
                    <a:gd name="csY14" fmla="*/ 82550 h 873125"/>
                    <a:gd name="csX15" fmla="*/ 879475 w 3603625"/>
                    <a:gd name="csY15" fmla="*/ 82550 h 873125"/>
                    <a:gd name="csX16" fmla="*/ 885825 w 3603625"/>
                    <a:gd name="csY16" fmla="*/ 107950 h 873125"/>
                    <a:gd name="csX17" fmla="*/ 920750 w 3603625"/>
                    <a:gd name="csY17" fmla="*/ 107950 h 873125"/>
                    <a:gd name="csX18" fmla="*/ 927100 w 3603625"/>
                    <a:gd name="csY18" fmla="*/ 114300 h 873125"/>
                    <a:gd name="csX19" fmla="*/ 1060450 w 3603625"/>
                    <a:gd name="csY19" fmla="*/ 114300 h 873125"/>
                    <a:gd name="csX20" fmla="*/ 1060450 w 3603625"/>
                    <a:gd name="csY20" fmla="*/ 127000 h 873125"/>
                    <a:gd name="csX21" fmla="*/ 1095375 w 3603625"/>
                    <a:gd name="csY21" fmla="*/ 127000 h 873125"/>
                    <a:gd name="csX22" fmla="*/ 1095375 w 3603625"/>
                    <a:gd name="csY22" fmla="*/ 142875 h 873125"/>
                    <a:gd name="csX23" fmla="*/ 1162050 w 3603625"/>
                    <a:gd name="csY23" fmla="*/ 142875 h 873125"/>
                    <a:gd name="csX24" fmla="*/ 1181100 w 3603625"/>
                    <a:gd name="csY24" fmla="*/ 158750 h 873125"/>
                    <a:gd name="csX25" fmla="*/ 1235075 w 3603625"/>
                    <a:gd name="csY25" fmla="*/ 158750 h 873125"/>
                    <a:gd name="csX26" fmla="*/ 1235075 w 3603625"/>
                    <a:gd name="csY26" fmla="*/ 168275 h 873125"/>
                    <a:gd name="csX27" fmla="*/ 1292225 w 3603625"/>
                    <a:gd name="csY27" fmla="*/ 168275 h 873125"/>
                    <a:gd name="csX28" fmla="*/ 1292225 w 3603625"/>
                    <a:gd name="csY28" fmla="*/ 180975 h 873125"/>
                    <a:gd name="csX29" fmla="*/ 1292225 w 3603625"/>
                    <a:gd name="csY29" fmla="*/ 180975 h 873125"/>
                    <a:gd name="csX30" fmla="*/ 1320800 w 3603625"/>
                    <a:gd name="csY30" fmla="*/ 180975 h 873125"/>
                    <a:gd name="csX31" fmla="*/ 1320800 w 3603625"/>
                    <a:gd name="csY31" fmla="*/ 203200 h 873125"/>
                    <a:gd name="csX32" fmla="*/ 1327150 w 3603625"/>
                    <a:gd name="csY32" fmla="*/ 212725 h 873125"/>
                    <a:gd name="csX33" fmla="*/ 1327150 w 3603625"/>
                    <a:gd name="csY33" fmla="*/ 244475 h 873125"/>
                    <a:gd name="csX34" fmla="*/ 1397000 w 3603625"/>
                    <a:gd name="csY34" fmla="*/ 244475 h 873125"/>
                    <a:gd name="csX35" fmla="*/ 1406525 w 3603625"/>
                    <a:gd name="csY35" fmla="*/ 247650 h 873125"/>
                    <a:gd name="csX36" fmla="*/ 1492250 w 3603625"/>
                    <a:gd name="csY36" fmla="*/ 247650 h 873125"/>
                    <a:gd name="csX37" fmla="*/ 1492250 w 3603625"/>
                    <a:gd name="csY37" fmla="*/ 263525 h 873125"/>
                    <a:gd name="csX38" fmla="*/ 1527175 w 3603625"/>
                    <a:gd name="csY38" fmla="*/ 263525 h 873125"/>
                    <a:gd name="csX39" fmla="*/ 1527175 w 3603625"/>
                    <a:gd name="csY39" fmla="*/ 279400 h 873125"/>
                    <a:gd name="csX40" fmla="*/ 1562100 w 3603625"/>
                    <a:gd name="csY40" fmla="*/ 279400 h 873125"/>
                    <a:gd name="csX41" fmla="*/ 1565275 w 3603625"/>
                    <a:gd name="csY41" fmla="*/ 292100 h 873125"/>
                    <a:gd name="csX42" fmla="*/ 1635125 w 3603625"/>
                    <a:gd name="csY42" fmla="*/ 292100 h 873125"/>
                    <a:gd name="csX43" fmla="*/ 1647825 w 3603625"/>
                    <a:gd name="csY43" fmla="*/ 298450 h 873125"/>
                    <a:gd name="csX44" fmla="*/ 1816100 w 3603625"/>
                    <a:gd name="csY44" fmla="*/ 298450 h 873125"/>
                    <a:gd name="csX45" fmla="*/ 1831975 w 3603625"/>
                    <a:gd name="csY45" fmla="*/ 327025 h 873125"/>
                    <a:gd name="csX46" fmla="*/ 1905000 w 3603625"/>
                    <a:gd name="csY46" fmla="*/ 327025 h 873125"/>
                    <a:gd name="csX47" fmla="*/ 1914525 w 3603625"/>
                    <a:gd name="csY47" fmla="*/ 336550 h 873125"/>
                    <a:gd name="csX48" fmla="*/ 1990725 w 3603625"/>
                    <a:gd name="csY48" fmla="*/ 336550 h 873125"/>
                    <a:gd name="csX49" fmla="*/ 2000250 w 3603625"/>
                    <a:gd name="csY49" fmla="*/ 349250 h 873125"/>
                    <a:gd name="csX50" fmla="*/ 2085975 w 3603625"/>
                    <a:gd name="csY50" fmla="*/ 349250 h 873125"/>
                    <a:gd name="csX51" fmla="*/ 2092325 w 3603625"/>
                    <a:gd name="csY51" fmla="*/ 365125 h 873125"/>
                    <a:gd name="csX52" fmla="*/ 2114550 w 3603625"/>
                    <a:gd name="csY52" fmla="*/ 381000 h 873125"/>
                    <a:gd name="csX53" fmla="*/ 2165350 w 3603625"/>
                    <a:gd name="csY53" fmla="*/ 381000 h 873125"/>
                    <a:gd name="csX54" fmla="*/ 2165350 w 3603625"/>
                    <a:gd name="csY54" fmla="*/ 396875 h 873125"/>
                    <a:gd name="csX55" fmla="*/ 2181225 w 3603625"/>
                    <a:gd name="csY55" fmla="*/ 396875 h 873125"/>
                    <a:gd name="csX56" fmla="*/ 2187575 w 3603625"/>
                    <a:gd name="csY56" fmla="*/ 409575 h 873125"/>
                    <a:gd name="csX57" fmla="*/ 2235200 w 3603625"/>
                    <a:gd name="csY57" fmla="*/ 409575 h 873125"/>
                    <a:gd name="csX58" fmla="*/ 2235200 w 3603625"/>
                    <a:gd name="csY58" fmla="*/ 428625 h 873125"/>
                    <a:gd name="csX59" fmla="*/ 2273300 w 3603625"/>
                    <a:gd name="csY59" fmla="*/ 428625 h 873125"/>
                    <a:gd name="csX60" fmla="*/ 2301875 w 3603625"/>
                    <a:gd name="csY60" fmla="*/ 441325 h 873125"/>
                    <a:gd name="csX61" fmla="*/ 2517775 w 3603625"/>
                    <a:gd name="csY61" fmla="*/ 441325 h 873125"/>
                    <a:gd name="csX62" fmla="*/ 2517775 w 3603625"/>
                    <a:gd name="csY62" fmla="*/ 460375 h 873125"/>
                    <a:gd name="csX63" fmla="*/ 2540000 w 3603625"/>
                    <a:gd name="csY63" fmla="*/ 460375 h 873125"/>
                    <a:gd name="csX64" fmla="*/ 2540000 w 3603625"/>
                    <a:gd name="csY64" fmla="*/ 492125 h 873125"/>
                    <a:gd name="csX65" fmla="*/ 2587625 w 3603625"/>
                    <a:gd name="csY65" fmla="*/ 492125 h 873125"/>
                    <a:gd name="csX66" fmla="*/ 2587625 w 3603625"/>
                    <a:gd name="csY66" fmla="*/ 514350 h 873125"/>
                    <a:gd name="csX67" fmla="*/ 2733675 w 3603625"/>
                    <a:gd name="csY67" fmla="*/ 514350 h 873125"/>
                    <a:gd name="csX68" fmla="*/ 2733675 w 3603625"/>
                    <a:gd name="csY68" fmla="*/ 561975 h 873125"/>
                    <a:gd name="csX69" fmla="*/ 2832100 w 3603625"/>
                    <a:gd name="csY69" fmla="*/ 561975 h 873125"/>
                    <a:gd name="csX70" fmla="*/ 2832100 w 3603625"/>
                    <a:gd name="csY70" fmla="*/ 606425 h 873125"/>
                    <a:gd name="csX71" fmla="*/ 2959100 w 3603625"/>
                    <a:gd name="csY71" fmla="*/ 606425 h 873125"/>
                    <a:gd name="csX72" fmla="*/ 2959100 w 3603625"/>
                    <a:gd name="csY72" fmla="*/ 657225 h 873125"/>
                    <a:gd name="csX73" fmla="*/ 3254375 w 3603625"/>
                    <a:gd name="csY73" fmla="*/ 657225 h 873125"/>
                    <a:gd name="csX74" fmla="*/ 3254375 w 3603625"/>
                    <a:gd name="csY74" fmla="*/ 873125 h 873125"/>
                    <a:gd name="csX75" fmla="*/ 3603625 w 3603625"/>
                    <a:gd name="csY75" fmla="*/ 873125 h 8731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Lst>
                  <a:rect l="l" t="t" r="r" b="b"/>
                  <a:pathLst>
                    <a:path w="3603625" h="873125">
                      <a:moveTo>
                        <a:pt x="0" y="0"/>
                      </a:moveTo>
                      <a:lnTo>
                        <a:pt x="476250" y="0"/>
                      </a:lnTo>
                      <a:lnTo>
                        <a:pt x="488950" y="9525"/>
                      </a:lnTo>
                      <a:lnTo>
                        <a:pt x="650875" y="9525"/>
                      </a:lnTo>
                      <a:lnTo>
                        <a:pt x="650875" y="9525"/>
                      </a:lnTo>
                      <a:lnTo>
                        <a:pt x="650875" y="38100"/>
                      </a:lnTo>
                      <a:lnTo>
                        <a:pt x="727075" y="38100"/>
                      </a:lnTo>
                      <a:lnTo>
                        <a:pt x="736600" y="50800"/>
                      </a:lnTo>
                      <a:lnTo>
                        <a:pt x="777875" y="50800"/>
                      </a:lnTo>
                      <a:lnTo>
                        <a:pt x="777875" y="60325"/>
                      </a:lnTo>
                      <a:lnTo>
                        <a:pt x="812800" y="60325"/>
                      </a:lnTo>
                      <a:lnTo>
                        <a:pt x="825500" y="69850"/>
                      </a:lnTo>
                      <a:lnTo>
                        <a:pt x="825500" y="69850"/>
                      </a:lnTo>
                      <a:lnTo>
                        <a:pt x="838200" y="69850"/>
                      </a:lnTo>
                      <a:lnTo>
                        <a:pt x="838200" y="82550"/>
                      </a:lnTo>
                      <a:lnTo>
                        <a:pt x="879475" y="82550"/>
                      </a:lnTo>
                      <a:lnTo>
                        <a:pt x="885825" y="107950"/>
                      </a:lnTo>
                      <a:lnTo>
                        <a:pt x="920750" y="107950"/>
                      </a:lnTo>
                      <a:lnTo>
                        <a:pt x="927100" y="114300"/>
                      </a:lnTo>
                      <a:lnTo>
                        <a:pt x="1060450" y="114300"/>
                      </a:lnTo>
                      <a:lnTo>
                        <a:pt x="1060450" y="127000"/>
                      </a:lnTo>
                      <a:lnTo>
                        <a:pt x="1095375" y="127000"/>
                      </a:lnTo>
                      <a:lnTo>
                        <a:pt x="1095375" y="142875"/>
                      </a:lnTo>
                      <a:lnTo>
                        <a:pt x="1162050" y="142875"/>
                      </a:lnTo>
                      <a:lnTo>
                        <a:pt x="1181100" y="158750"/>
                      </a:lnTo>
                      <a:lnTo>
                        <a:pt x="1235075" y="158750"/>
                      </a:lnTo>
                      <a:lnTo>
                        <a:pt x="1235075" y="168275"/>
                      </a:lnTo>
                      <a:lnTo>
                        <a:pt x="1292225" y="168275"/>
                      </a:lnTo>
                      <a:lnTo>
                        <a:pt x="1292225" y="180975"/>
                      </a:lnTo>
                      <a:lnTo>
                        <a:pt x="1292225" y="180975"/>
                      </a:lnTo>
                      <a:lnTo>
                        <a:pt x="1320800" y="180975"/>
                      </a:lnTo>
                      <a:lnTo>
                        <a:pt x="1320800" y="203200"/>
                      </a:lnTo>
                      <a:lnTo>
                        <a:pt x="1327150" y="212725"/>
                      </a:lnTo>
                      <a:lnTo>
                        <a:pt x="1327150" y="244475"/>
                      </a:lnTo>
                      <a:lnTo>
                        <a:pt x="1397000" y="244475"/>
                      </a:lnTo>
                      <a:lnTo>
                        <a:pt x="1406525" y="247650"/>
                      </a:lnTo>
                      <a:lnTo>
                        <a:pt x="1492250" y="247650"/>
                      </a:lnTo>
                      <a:lnTo>
                        <a:pt x="1492250" y="263525"/>
                      </a:lnTo>
                      <a:lnTo>
                        <a:pt x="1527175" y="263525"/>
                      </a:lnTo>
                      <a:lnTo>
                        <a:pt x="1527175" y="279400"/>
                      </a:lnTo>
                      <a:lnTo>
                        <a:pt x="1562100" y="279400"/>
                      </a:lnTo>
                      <a:lnTo>
                        <a:pt x="1565275" y="292100"/>
                      </a:lnTo>
                      <a:lnTo>
                        <a:pt x="1635125" y="292100"/>
                      </a:lnTo>
                      <a:lnTo>
                        <a:pt x="1647825" y="298450"/>
                      </a:lnTo>
                      <a:lnTo>
                        <a:pt x="1816100" y="298450"/>
                      </a:lnTo>
                      <a:lnTo>
                        <a:pt x="1831975" y="327025"/>
                      </a:lnTo>
                      <a:lnTo>
                        <a:pt x="1905000" y="327025"/>
                      </a:lnTo>
                      <a:lnTo>
                        <a:pt x="1914525" y="336550"/>
                      </a:lnTo>
                      <a:lnTo>
                        <a:pt x="1990725" y="336550"/>
                      </a:lnTo>
                      <a:lnTo>
                        <a:pt x="2000250" y="349250"/>
                      </a:lnTo>
                      <a:lnTo>
                        <a:pt x="2085975" y="349250"/>
                      </a:lnTo>
                      <a:lnTo>
                        <a:pt x="2092325" y="365125"/>
                      </a:lnTo>
                      <a:lnTo>
                        <a:pt x="2114550" y="381000"/>
                      </a:lnTo>
                      <a:lnTo>
                        <a:pt x="2165350" y="381000"/>
                      </a:lnTo>
                      <a:lnTo>
                        <a:pt x="2165350" y="396875"/>
                      </a:lnTo>
                      <a:lnTo>
                        <a:pt x="2181225" y="396875"/>
                      </a:lnTo>
                      <a:lnTo>
                        <a:pt x="2187575" y="409575"/>
                      </a:lnTo>
                      <a:lnTo>
                        <a:pt x="2235200" y="409575"/>
                      </a:lnTo>
                      <a:lnTo>
                        <a:pt x="2235200" y="428625"/>
                      </a:lnTo>
                      <a:lnTo>
                        <a:pt x="2273300" y="428625"/>
                      </a:lnTo>
                      <a:lnTo>
                        <a:pt x="2301875" y="441325"/>
                      </a:lnTo>
                      <a:lnTo>
                        <a:pt x="2517775" y="441325"/>
                      </a:lnTo>
                      <a:lnTo>
                        <a:pt x="2517775" y="460375"/>
                      </a:lnTo>
                      <a:lnTo>
                        <a:pt x="2540000" y="460375"/>
                      </a:lnTo>
                      <a:lnTo>
                        <a:pt x="2540000" y="492125"/>
                      </a:lnTo>
                      <a:lnTo>
                        <a:pt x="2587625" y="492125"/>
                      </a:lnTo>
                      <a:lnTo>
                        <a:pt x="2587625" y="514350"/>
                      </a:lnTo>
                      <a:lnTo>
                        <a:pt x="2733675" y="514350"/>
                      </a:lnTo>
                      <a:lnTo>
                        <a:pt x="2733675" y="561975"/>
                      </a:lnTo>
                      <a:lnTo>
                        <a:pt x="2832100" y="561975"/>
                      </a:lnTo>
                      <a:lnTo>
                        <a:pt x="2832100" y="606425"/>
                      </a:lnTo>
                      <a:lnTo>
                        <a:pt x="2959100" y="606425"/>
                      </a:lnTo>
                      <a:lnTo>
                        <a:pt x="2959100" y="657225"/>
                      </a:lnTo>
                      <a:lnTo>
                        <a:pt x="3254375" y="657225"/>
                      </a:lnTo>
                      <a:lnTo>
                        <a:pt x="3254375" y="873125"/>
                      </a:lnTo>
                      <a:lnTo>
                        <a:pt x="3603625" y="873125"/>
                      </a:lnTo>
                    </a:path>
                  </a:pathLst>
                </a:custGeom>
                <a:noFill/>
                <a:ln w="19050">
                  <a:solidFill>
                    <a:schemeClr val="accent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B664F09C-26CB-147C-947F-75AE7D262136}"/>
                    </a:ext>
                  </a:extLst>
                </p:cNvPr>
                <p:cNvSpPr txBox="1"/>
                <p:nvPr/>
              </p:nvSpPr>
              <p:spPr>
                <a:xfrm>
                  <a:off x="674175" y="242195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36" name="TextBox 35">
                  <a:extLst>
                    <a:ext uri="{FF2B5EF4-FFF2-40B4-BE49-F238E27FC236}">
                      <a16:creationId xmlns:a16="http://schemas.microsoft.com/office/drawing/2014/main" id="{476BBA9B-DD69-2282-B92B-4AD09182A8B9}"/>
                    </a:ext>
                  </a:extLst>
                </p:cNvPr>
                <p:cNvSpPr txBox="1"/>
                <p:nvPr/>
              </p:nvSpPr>
              <p:spPr>
                <a:xfrm>
                  <a:off x="980852" y="242242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37" name="TextBox 36">
                  <a:extLst>
                    <a:ext uri="{FF2B5EF4-FFF2-40B4-BE49-F238E27FC236}">
                      <a16:creationId xmlns:a16="http://schemas.microsoft.com/office/drawing/2014/main" id="{78D634A6-AB0C-9F4B-ABBC-6A0EC61B982D}"/>
                    </a:ext>
                  </a:extLst>
                </p:cNvPr>
                <p:cNvSpPr txBox="1"/>
                <p:nvPr/>
              </p:nvSpPr>
              <p:spPr>
                <a:xfrm>
                  <a:off x="1155879" y="242930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38" name="TextBox 37">
                  <a:extLst>
                    <a:ext uri="{FF2B5EF4-FFF2-40B4-BE49-F238E27FC236}">
                      <a16:creationId xmlns:a16="http://schemas.microsoft.com/office/drawing/2014/main" id="{152D20BF-71C4-633E-5D3A-10CD07EED771}"/>
                    </a:ext>
                  </a:extLst>
                </p:cNvPr>
                <p:cNvSpPr txBox="1"/>
                <p:nvPr/>
              </p:nvSpPr>
              <p:spPr>
                <a:xfrm>
                  <a:off x="1165527" y="242930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39" name="TextBox 38">
                  <a:extLst>
                    <a:ext uri="{FF2B5EF4-FFF2-40B4-BE49-F238E27FC236}">
                      <a16:creationId xmlns:a16="http://schemas.microsoft.com/office/drawing/2014/main" id="{156620F1-56BE-F81B-FAAB-A6B278C901DC}"/>
                    </a:ext>
                  </a:extLst>
                </p:cNvPr>
                <p:cNvSpPr txBox="1"/>
                <p:nvPr/>
              </p:nvSpPr>
              <p:spPr>
                <a:xfrm>
                  <a:off x="1244530" y="243195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0" name="TextBox 39">
                  <a:extLst>
                    <a:ext uri="{FF2B5EF4-FFF2-40B4-BE49-F238E27FC236}">
                      <a16:creationId xmlns:a16="http://schemas.microsoft.com/office/drawing/2014/main" id="{5322EE25-B648-B030-1230-CF3C78196161}"/>
                    </a:ext>
                  </a:extLst>
                </p:cNvPr>
                <p:cNvSpPr txBox="1"/>
                <p:nvPr/>
              </p:nvSpPr>
              <p:spPr>
                <a:xfrm>
                  <a:off x="1331449" y="245666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1" name="TextBox 40">
                  <a:extLst>
                    <a:ext uri="{FF2B5EF4-FFF2-40B4-BE49-F238E27FC236}">
                      <a16:creationId xmlns:a16="http://schemas.microsoft.com/office/drawing/2014/main" id="{E590EFB1-5B6C-2CBE-2B92-672A07D82081}"/>
                    </a:ext>
                  </a:extLst>
                </p:cNvPr>
                <p:cNvSpPr txBox="1"/>
                <p:nvPr/>
              </p:nvSpPr>
              <p:spPr>
                <a:xfrm>
                  <a:off x="1503090" y="250169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2" name="TextBox 41">
                  <a:extLst>
                    <a:ext uri="{FF2B5EF4-FFF2-40B4-BE49-F238E27FC236}">
                      <a16:creationId xmlns:a16="http://schemas.microsoft.com/office/drawing/2014/main" id="{30F96A70-EB3E-C40B-030B-69FE703E7B38}"/>
                    </a:ext>
                  </a:extLst>
                </p:cNvPr>
                <p:cNvSpPr txBox="1"/>
                <p:nvPr/>
              </p:nvSpPr>
              <p:spPr>
                <a:xfrm>
                  <a:off x="1585818" y="253066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3" name="TextBox 42">
                  <a:extLst>
                    <a:ext uri="{FF2B5EF4-FFF2-40B4-BE49-F238E27FC236}">
                      <a16:creationId xmlns:a16="http://schemas.microsoft.com/office/drawing/2014/main" id="{8F7DDB5F-BD4A-FBE9-330D-7AD4F17847D5}"/>
                    </a:ext>
                  </a:extLst>
                </p:cNvPr>
                <p:cNvSpPr txBox="1"/>
                <p:nvPr/>
              </p:nvSpPr>
              <p:spPr>
                <a:xfrm>
                  <a:off x="1610631" y="253066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4" name="TextBox 43">
                  <a:extLst>
                    <a:ext uri="{FF2B5EF4-FFF2-40B4-BE49-F238E27FC236}">
                      <a16:creationId xmlns:a16="http://schemas.microsoft.com/office/drawing/2014/main" id="{2FE2D84A-CC68-42E2-A348-8E3FBC436B67}"/>
                    </a:ext>
                  </a:extLst>
                </p:cNvPr>
                <p:cNvSpPr txBox="1"/>
                <p:nvPr/>
              </p:nvSpPr>
              <p:spPr>
                <a:xfrm>
                  <a:off x="1638731" y="253344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5" name="TextBox 44">
                  <a:extLst>
                    <a:ext uri="{FF2B5EF4-FFF2-40B4-BE49-F238E27FC236}">
                      <a16:creationId xmlns:a16="http://schemas.microsoft.com/office/drawing/2014/main" id="{F8AC1793-7575-894A-C810-C56D4B160A9E}"/>
                    </a:ext>
                  </a:extLst>
                </p:cNvPr>
                <p:cNvSpPr txBox="1"/>
                <p:nvPr/>
              </p:nvSpPr>
              <p:spPr>
                <a:xfrm>
                  <a:off x="1663303" y="253066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6" name="TextBox 45">
                  <a:extLst>
                    <a:ext uri="{FF2B5EF4-FFF2-40B4-BE49-F238E27FC236}">
                      <a16:creationId xmlns:a16="http://schemas.microsoft.com/office/drawing/2014/main" id="{86A5B51E-8F56-9AE5-7EC0-3FF2B92B0576}"/>
                    </a:ext>
                  </a:extLst>
                </p:cNvPr>
                <p:cNvSpPr txBox="1"/>
                <p:nvPr/>
              </p:nvSpPr>
              <p:spPr>
                <a:xfrm>
                  <a:off x="1758616" y="255653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7" name="TextBox 46">
                  <a:extLst>
                    <a:ext uri="{FF2B5EF4-FFF2-40B4-BE49-F238E27FC236}">
                      <a16:creationId xmlns:a16="http://schemas.microsoft.com/office/drawing/2014/main" id="{7200BED7-2786-2F2E-E0E1-B5D6C43A57FE}"/>
                    </a:ext>
                  </a:extLst>
                </p:cNvPr>
                <p:cNvSpPr txBox="1"/>
                <p:nvPr/>
              </p:nvSpPr>
              <p:spPr>
                <a:xfrm>
                  <a:off x="1784737" y="255653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8" name="TextBox 47">
                  <a:extLst>
                    <a:ext uri="{FF2B5EF4-FFF2-40B4-BE49-F238E27FC236}">
                      <a16:creationId xmlns:a16="http://schemas.microsoft.com/office/drawing/2014/main" id="{F760A46E-DC46-0492-9372-F3A16199A6F2}"/>
                    </a:ext>
                  </a:extLst>
                </p:cNvPr>
                <p:cNvSpPr txBox="1"/>
                <p:nvPr/>
              </p:nvSpPr>
              <p:spPr>
                <a:xfrm>
                  <a:off x="1905865" y="258479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49" name="TextBox 48">
                  <a:extLst>
                    <a:ext uri="{FF2B5EF4-FFF2-40B4-BE49-F238E27FC236}">
                      <a16:creationId xmlns:a16="http://schemas.microsoft.com/office/drawing/2014/main" id="{C03AFB05-D5A7-9F94-FF1C-7D7DA3CA704F}"/>
                    </a:ext>
                  </a:extLst>
                </p:cNvPr>
                <p:cNvSpPr txBox="1"/>
                <p:nvPr/>
              </p:nvSpPr>
              <p:spPr>
                <a:xfrm>
                  <a:off x="2000891" y="266198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0" name="TextBox 49">
                  <a:extLst>
                    <a:ext uri="{FF2B5EF4-FFF2-40B4-BE49-F238E27FC236}">
                      <a16:creationId xmlns:a16="http://schemas.microsoft.com/office/drawing/2014/main" id="{68086673-401D-D68C-7FFD-B69851B9813B}"/>
                    </a:ext>
                  </a:extLst>
                </p:cNvPr>
                <p:cNvSpPr txBox="1"/>
                <p:nvPr/>
              </p:nvSpPr>
              <p:spPr>
                <a:xfrm>
                  <a:off x="2066463" y="266746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1" name="TextBox 50">
                  <a:extLst>
                    <a:ext uri="{FF2B5EF4-FFF2-40B4-BE49-F238E27FC236}">
                      <a16:creationId xmlns:a16="http://schemas.microsoft.com/office/drawing/2014/main" id="{0FAB45C3-325F-E89E-B37F-AC36991933BC}"/>
                    </a:ext>
                  </a:extLst>
                </p:cNvPr>
                <p:cNvSpPr txBox="1"/>
                <p:nvPr/>
              </p:nvSpPr>
              <p:spPr>
                <a:xfrm>
                  <a:off x="2089062" y="266845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2" name="TextBox 51">
                  <a:extLst>
                    <a:ext uri="{FF2B5EF4-FFF2-40B4-BE49-F238E27FC236}">
                      <a16:creationId xmlns:a16="http://schemas.microsoft.com/office/drawing/2014/main" id="{393ACCFA-1CEC-6837-FCF2-2F97E053398A}"/>
                    </a:ext>
                  </a:extLst>
                </p:cNvPr>
                <p:cNvSpPr txBox="1"/>
                <p:nvPr/>
              </p:nvSpPr>
              <p:spPr>
                <a:xfrm>
                  <a:off x="2361482" y="271980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3" name="TextBox 52">
                  <a:extLst>
                    <a:ext uri="{FF2B5EF4-FFF2-40B4-BE49-F238E27FC236}">
                      <a16:creationId xmlns:a16="http://schemas.microsoft.com/office/drawing/2014/main" id="{440FDB2E-51D2-2F85-1251-2802B3B25A30}"/>
                    </a:ext>
                  </a:extLst>
                </p:cNvPr>
                <p:cNvSpPr txBox="1"/>
                <p:nvPr/>
              </p:nvSpPr>
              <p:spPr>
                <a:xfrm>
                  <a:off x="2387979" y="271895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4" name="TextBox 53">
                  <a:extLst>
                    <a:ext uri="{FF2B5EF4-FFF2-40B4-BE49-F238E27FC236}">
                      <a16:creationId xmlns:a16="http://schemas.microsoft.com/office/drawing/2014/main" id="{C7751691-6A5D-A4F6-99F3-8598F85F60FF}"/>
                    </a:ext>
                  </a:extLst>
                </p:cNvPr>
                <p:cNvSpPr txBox="1"/>
                <p:nvPr/>
              </p:nvSpPr>
              <p:spPr>
                <a:xfrm>
                  <a:off x="2436534" y="272003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5" name="TextBox 54">
                  <a:extLst>
                    <a:ext uri="{FF2B5EF4-FFF2-40B4-BE49-F238E27FC236}">
                      <a16:creationId xmlns:a16="http://schemas.microsoft.com/office/drawing/2014/main" id="{5B7F9784-1965-09AB-773F-669506A8D3FB}"/>
                    </a:ext>
                  </a:extLst>
                </p:cNvPr>
                <p:cNvSpPr txBox="1"/>
                <p:nvPr/>
              </p:nvSpPr>
              <p:spPr>
                <a:xfrm>
                  <a:off x="2864728" y="284466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6" name="TextBox 55">
                  <a:extLst>
                    <a:ext uri="{FF2B5EF4-FFF2-40B4-BE49-F238E27FC236}">
                      <a16:creationId xmlns:a16="http://schemas.microsoft.com/office/drawing/2014/main" id="{76A52C89-1E67-DBB1-3A3E-57E00A4F58CD}"/>
                    </a:ext>
                  </a:extLst>
                </p:cNvPr>
                <p:cNvSpPr txBox="1"/>
                <p:nvPr/>
              </p:nvSpPr>
              <p:spPr>
                <a:xfrm>
                  <a:off x="2941661" y="286392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7" name="TextBox 56">
                  <a:extLst>
                    <a:ext uri="{FF2B5EF4-FFF2-40B4-BE49-F238E27FC236}">
                      <a16:creationId xmlns:a16="http://schemas.microsoft.com/office/drawing/2014/main" id="{2272BBD1-E972-62E8-0F3C-75B5685113A9}"/>
                    </a:ext>
                  </a:extLst>
                </p:cNvPr>
                <p:cNvSpPr txBox="1"/>
                <p:nvPr/>
              </p:nvSpPr>
              <p:spPr>
                <a:xfrm>
                  <a:off x="2983834" y="286392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8" name="TextBox 57">
                  <a:extLst>
                    <a:ext uri="{FF2B5EF4-FFF2-40B4-BE49-F238E27FC236}">
                      <a16:creationId xmlns:a16="http://schemas.microsoft.com/office/drawing/2014/main" id="{13203477-37C7-6BB2-C376-3B1BC23143FA}"/>
                    </a:ext>
                  </a:extLst>
                </p:cNvPr>
                <p:cNvSpPr txBox="1"/>
                <p:nvPr/>
              </p:nvSpPr>
              <p:spPr>
                <a:xfrm>
                  <a:off x="3018221" y="286392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59" name="TextBox 58">
                  <a:extLst>
                    <a:ext uri="{FF2B5EF4-FFF2-40B4-BE49-F238E27FC236}">
                      <a16:creationId xmlns:a16="http://schemas.microsoft.com/office/drawing/2014/main" id="{FE13C7DC-9DA7-F974-494F-09E2A26EBA03}"/>
                    </a:ext>
                  </a:extLst>
                </p:cNvPr>
                <p:cNvSpPr txBox="1"/>
                <p:nvPr/>
              </p:nvSpPr>
              <p:spPr>
                <a:xfrm>
                  <a:off x="3047801" y="286392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0" name="TextBox 59">
                  <a:extLst>
                    <a:ext uri="{FF2B5EF4-FFF2-40B4-BE49-F238E27FC236}">
                      <a16:creationId xmlns:a16="http://schemas.microsoft.com/office/drawing/2014/main" id="{83E5E4F0-0D85-FC55-55C7-EC648945663A}"/>
                    </a:ext>
                  </a:extLst>
                </p:cNvPr>
                <p:cNvSpPr txBox="1"/>
                <p:nvPr/>
              </p:nvSpPr>
              <p:spPr>
                <a:xfrm>
                  <a:off x="3055760" y="286392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1" name="TextBox 60">
                  <a:extLst>
                    <a:ext uri="{FF2B5EF4-FFF2-40B4-BE49-F238E27FC236}">
                      <a16:creationId xmlns:a16="http://schemas.microsoft.com/office/drawing/2014/main" id="{1FBF99B9-6E14-9F58-4591-D28921073660}"/>
                    </a:ext>
                  </a:extLst>
                </p:cNvPr>
                <p:cNvSpPr txBox="1"/>
                <p:nvPr/>
              </p:nvSpPr>
              <p:spPr>
                <a:xfrm>
                  <a:off x="3100600" y="286223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2" name="TextBox 61">
                  <a:extLst>
                    <a:ext uri="{FF2B5EF4-FFF2-40B4-BE49-F238E27FC236}">
                      <a16:creationId xmlns:a16="http://schemas.microsoft.com/office/drawing/2014/main" id="{49A4CE0E-DEFC-C23F-12CE-68FCA552623B}"/>
                    </a:ext>
                  </a:extLst>
                </p:cNvPr>
                <p:cNvSpPr txBox="1"/>
                <p:nvPr/>
              </p:nvSpPr>
              <p:spPr>
                <a:xfrm>
                  <a:off x="3169137" y="288417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3" name="TextBox 62">
                  <a:extLst>
                    <a:ext uri="{FF2B5EF4-FFF2-40B4-BE49-F238E27FC236}">
                      <a16:creationId xmlns:a16="http://schemas.microsoft.com/office/drawing/2014/main" id="{B2C48DC0-934C-BDB0-6E9C-BEA7EB8B86B2}"/>
                    </a:ext>
                  </a:extLst>
                </p:cNvPr>
                <p:cNvSpPr txBox="1"/>
                <p:nvPr/>
              </p:nvSpPr>
              <p:spPr>
                <a:xfrm>
                  <a:off x="3229448" y="293465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4" name="TextBox 63">
                  <a:extLst>
                    <a:ext uri="{FF2B5EF4-FFF2-40B4-BE49-F238E27FC236}">
                      <a16:creationId xmlns:a16="http://schemas.microsoft.com/office/drawing/2014/main" id="{04F53DCE-31A8-97FF-22D6-5631FB10E6CC}"/>
                    </a:ext>
                  </a:extLst>
                </p:cNvPr>
                <p:cNvSpPr txBox="1"/>
                <p:nvPr/>
              </p:nvSpPr>
              <p:spPr>
                <a:xfrm>
                  <a:off x="3261308" y="293465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5" name="TextBox 64">
                  <a:extLst>
                    <a:ext uri="{FF2B5EF4-FFF2-40B4-BE49-F238E27FC236}">
                      <a16:creationId xmlns:a16="http://schemas.microsoft.com/office/drawing/2014/main" id="{7DA15B03-BF92-24CE-D4FB-2BDF566B1736}"/>
                    </a:ext>
                  </a:extLst>
                </p:cNvPr>
                <p:cNvSpPr txBox="1"/>
                <p:nvPr/>
              </p:nvSpPr>
              <p:spPr>
                <a:xfrm>
                  <a:off x="3289699" y="293575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6" name="TextBox 65">
                  <a:extLst>
                    <a:ext uri="{FF2B5EF4-FFF2-40B4-BE49-F238E27FC236}">
                      <a16:creationId xmlns:a16="http://schemas.microsoft.com/office/drawing/2014/main" id="{D259BA0A-5FB7-61EE-78A6-1F0E82463768}"/>
                    </a:ext>
                  </a:extLst>
                </p:cNvPr>
                <p:cNvSpPr txBox="1"/>
                <p:nvPr/>
              </p:nvSpPr>
              <p:spPr>
                <a:xfrm>
                  <a:off x="3318422" y="293575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7" name="TextBox 66">
                  <a:extLst>
                    <a:ext uri="{FF2B5EF4-FFF2-40B4-BE49-F238E27FC236}">
                      <a16:creationId xmlns:a16="http://schemas.microsoft.com/office/drawing/2014/main" id="{1E7AF857-9C08-4E9B-9284-53ED21636605}"/>
                    </a:ext>
                  </a:extLst>
                </p:cNvPr>
                <p:cNvSpPr txBox="1"/>
                <p:nvPr/>
              </p:nvSpPr>
              <p:spPr>
                <a:xfrm>
                  <a:off x="3342988" y="293597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8" name="TextBox 67">
                  <a:extLst>
                    <a:ext uri="{FF2B5EF4-FFF2-40B4-BE49-F238E27FC236}">
                      <a16:creationId xmlns:a16="http://schemas.microsoft.com/office/drawing/2014/main" id="{9E2CD947-645B-C6A1-77C9-C6B42EA522F8}"/>
                    </a:ext>
                  </a:extLst>
                </p:cNvPr>
                <p:cNvSpPr txBox="1"/>
                <p:nvPr/>
              </p:nvSpPr>
              <p:spPr>
                <a:xfrm>
                  <a:off x="3360975" y="296155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69" name="TextBox 68">
                  <a:extLst>
                    <a:ext uri="{FF2B5EF4-FFF2-40B4-BE49-F238E27FC236}">
                      <a16:creationId xmlns:a16="http://schemas.microsoft.com/office/drawing/2014/main" id="{6E2FD91F-5114-9CDB-8585-87C9165A1EAD}"/>
                    </a:ext>
                  </a:extLst>
                </p:cNvPr>
                <p:cNvSpPr txBox="1"/>
                <p:nvPr/>
              </p:nvSpPr>
              <p:spPr>
                <a:xfrm>
                  <a:off x="3409552" y="298157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0" name="TextBox 69">
                  <a:extLst>
                    <a:ext uri="{FF2B5EF4-FFF2-40B4-BE49-F238E27FC236}">
                      <a16:creationId xmlns:a16="http://schemas.microsoft.com/office/drawing/2014/main" id="{42FBAFFC-DEEE-9845-948E-3B056EC4079B}"/>
                    </a:ext>
                  </a:extLst>
                </p:cNvPr>
                <p:cNvSpPr txBox="1"/>
                <p:nvPr/>
              </p:nvSpPr>
              <p:spPr>
                <a:xfrm>
                  <a:off x="3435337" y="298370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1" name="TextBox 70">
                  <a:extLst>
                    <a:ext uri="{FF2B5EF4-FFF2-40B4-BE49-F238E27FC236}">
                      <a16:creationId xmlns:a16="http://schemas.microsoft.com/office/drawing/2014/main" id="{B8295E22-E281-41C8-23B0-F428C6B82AAE}"/>
                    </a:ext>
                  </a:extLst>
                </p:cNvPr>
                <p:cNvSpPr txBox="1"/>
                <p:nvPr/>
              </p:nvSpPr>
              <p:spPr>
                <a:xfrm>
                  <a:off x="3424364" y="302689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2" name="TextBox 71">
                  <a:extLst>
                    <a:ext uri="{FF2B5EF4-FFF2-40B4-BE49-F238E27FC236}">
                      <a16:creationId xmlns:a16="http://schemas.microsoft.com/office/drawing/2014/main" id="{0FAD9533-5097-65B8-F9D8-16DC3D428E4F}"/>
                    </a:ext>
                  </a:extLst>
                </p:cNvPr>
                <p:cNvSpPr txBox="1"/>
                <p:nvPr/>
              </p:nvSpPr>
              <p:spPr>
                <a:xfrm>
                  <a:off x="3460422" y="302689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3" name="TextBox 72">
                  <a:extLst>
                    <a:ext uri="{FF2B5EF4-FFF2-40B4-BE49-F238E27FC236}">
                      <a16:creationId xmlns:a16="http://schemas.microsoft.com/office/drawing/2014/main" id="{207301FB-EE5F-0EAD-FF99-9E0D3BC2FAEC}"/>
                    </a:ext>
                  </a:extLst>
                </p:cNvPr>
                <p:cNvSpPr txBox="1"/>
                <p:nvPr/>
              </p:nvSpPr>
              <p:spPr>
                <a:xfrm>
                  <a:off x="3481065" y="302689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4" name="TextBox 73">
                  <a:extLst>
                    <a:ext uri="{FF2B5EF4-FFF2-40B4-BE49-F238E27FC236}">
                      <a16:creationId xmlns:a16="http://schemas.microsoft.com/office/drawing/2014/main" id="{232DD4E4-8531-C365-3342-F840C86E4488}"/>
                    </a:ext>
                  </a:extLst>
                </p:cNvPr>
                <p:cNvSpPr txBox="1"/>
                <p:nvPr/>
              </p:nvSpPr>
              <p:spPr>
                <a:xfrm>
                  <a:off x="3530302" y="302689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5" name="TextBox 74">
                  <a:extLst>
                    <a:ext uri="{FF2B5EF4-FFF2-40B4-BE49-F238E27FC236}">
                      <a16:creationId xmlns:a16="http://schemas.microsoft.com/office/drawing/2014/main" id="{D0EDA839-BE83-2C52-7EBE-1294E5399DC7}"/>
                    </a:ext>
                  </a:extLst>
                </p:cNvPr>
                <p:cNvSpPr txBox="1"/>
                <p:nvPr/>
              </p:nvSpPr>
              <p:spPr>
                <a:xfrm>
                  <a:off x="3591258" y="308170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6" name="TextBox 75">
                  <a:extLst>
                    <a:ext uri="{FF2B5EF4-FFF2-40B4-BE49-F238E27FC236}">
                      <a16:creationId xmlns:a16="http://schemas.microsoft.com/office/drawing/2014/main" id="{65AE935B-8A57-912B-33B3-EF80D9B10A59}"/>
                    </a:ext>
                  </a:extLst>
                </p:cNvPr>
                <p:cNvSpPr txBox="1"/>
                <p:nvPr/>
              </p:nvSpPr>
              <p:spPr>
                <a:xfrm>
                  <a:off x="3631220" y="307839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7" name="TextBox 76">
                  <a:extLst>
                    <a:ext uri="{FF2B5EF4-FFF2-40B4-BE49-F238E27FC236}">
                      <a16:creationId xmlns:a16="http://schemas.microsoft.com/office/drawing/2014/main" id="{FF14117B-EADC-3174-2C26-65BE0A4DD53C}"/>
                    </a:ext>
                  </a:extLst>
                </p:cNvPr>
                <p:cNvSpPr txBox="1"/>
                <p:nvPr/>
              </p:nvSpPr>
              <p:spPr>
                <a:xfrm>
                  <a:off x="3653426" y="307818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8" name="TextBox 77">
                  <a:extLst>
                    <a:ext uri="{FF2B5EF4-FFF2-40B4-BE49-F238E27FC236}">
                      <a16:creationId xmlns:a16="http://schemas.microsoft.com/office/drawing/2014/main" id="{09442965-3B7C-F639-C2EC-BB5CDA3DA272}"/>
                    </a:ext>
                  </a:extLst>
                </p:cNvPr>
                <p:cNvSpPr txBox="1"/>
                <p:nvPr/>
              </p:nvSpPr>
              <p:spPr>
                <a:xfrm>
                  <a:off x="3713140" y="307818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79" name="TextBox 78">
                  <a:extLst>
                    <a:ext uri="{FF2B5EF4-FFF2-40B4-BE49-F238E27FC236}">
                      <a16:creationId xmlns:a16="http://schemas.microsoft.com/office/drawing/2014/main" id="{52A3313F-8CF8-7DFE-C5E3-BED54D58C437}"/>
                    </a:ext>
                  </a:extLst>
                </p:cNvPr>
                <p:cNvSpPr txBox="1"/>
                <p:nvPr/>
              </p:nvSpPr>
              <p:spPr>
                <a:xfrm>
                  <a:off x="3823983" y="307852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80" name="TextBox 79">
                  <a:extLst>
                    <a:ext uri="{FF2B5EF4-FFF2-40B4-BE49-F238E27FC236}">
                      <a16:creationId xmlns:a16="http://schemas.microsoft.com/office/drawing/2014/main" id="{06D7CCB2-42AE-95EB-D9D6-C6568F210C16}"/>
                    </a:ext>
                  </a:extLst>
                </p:cNvPr>
                <p:cNvSpPr txBox="1"/>
                <p:nvPr/>
              </p:nvSpPr>
              <p:spPr>
                <a:xfrm>
                  <a:off x="3948826" y="329353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81" name="TextBox 80">
                  <a:extLst>
                    <a:ext uri="{FF2B5EF4-FFF2-40B4-BE49-F238E27FC236}">
                      <a16:creationId xmlns:a16="http://schemas.microsoft.com/office/drawing/2014/main" id="{78E3F8DE-424A-8BD8-5C31-AB3C6874F1DA}"/>
                    </a:ext>
                  </a:extLst>
                </p:cNvPr>
                <p:cNvSpPr txBox="1"/>
                <p:nvPr/>
              </p:nvSpPr>
              <p:spPr>
                <a:xfrm>
                  <a:off x="4072644" y="329362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82" name="TextBox 81">
                  <a:extLst>
                    <a:ext uri="{FF2B5EF4-FFF2-40B4-BE49-F238E27FC236}">
                      <a16:creationId xmlns:a16="http://schemas.microsoft.com/office/drawing/2014/main" id="{3398BB8F-67BA-0581-A9C0-580FB15FEA2F}"/>
                    </a:ext>
                  </a:extLst>
                </p:cNvPr>
                <p:cNvSpPr txBox="1"/>
                <p:nvPr/>
              </p:nvSpPr>
              <p:spPr>
                <a:xfrm>
                  <a:off x="4187259" y="329312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grpSp>
        </p:grpSp>
        <p:sp>
          <p:nvSpPr>
            <p:cNvPr id="10" name="Freeform 9">
              <a:extLst>
                <a:ext uri="{FF2B5EF4-FFF2-40B4-BE49-F238E27FC236}">
                  <a16:creationId xmlns:a16="http://schemas.microsoft.com/office/drawing/2014/main" id="{7A17B586-360F-35A5-CCFC-CF6A8E2D3D9B}"/>
                </a:ext>
              </a:extLst>
            </p:cNvPr>
            <p:cNvSpPr/>
            <p:nvPr/>
          </p:nvSpPr>
          <p:spPr>
            <a:xfrm>
              <a:off x="4146550" y="4156075"/>
              <a:ext cx="206375" cy="0"/>
            </a:xfrm>
            <a:custGeom>
              <a:avLst/>
              <a:gdLst>
                <a:gd name="csX0" fmla="*/ 0 w 206375"/>
                <a:gd name="csY0" fmla="*/ 0 h 0"/>
                <a:gd name="csX1" fmla="*/ 206375 w 206375"/>
                <a:gd name="csY1" fmla="*/ 0 h 0"/>
              </a:gdLst>
              <a:ahLst/>
              <a:cxnLst>
                <a:cxn ang="0">
                  <a:pos x="csX0" y="csY0"/>
                </a:cxn>
                <a:cxn ang="0">
                  <a:pos x="csX1" y="csY1"/>
                </a:cxn>
              </a:cxnLst>
              <a:rect l="l" t="t" r="r" b="b"/>
              <a:pathLst>
                <a:path w="206375">
                  <a:moveTo>
                    <a:pt x="0" y="0"/>
                  </a:moveTo>
                  <a:lnTo>
                    <a:pt x="206375" y="0"/>
                  </a:lnTo>
                </a:path>
              </a:pathLst>
            </a:custGeom>
            <a:noFill/>
            <a:ln w="19050">
              <a:solidFill>
                <a:schemeClr val="tx1"/>
              </a:solidFill>
              <a:prstDash val="solid"/>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3" name="Group 82">
            <a:extLst>
              <a:ext uri="{FF2B5EF4-FFF2-40B4-BE49-F238E27FC236}">
                <a16:creationId xmlns:a16="http://schemas.microsoft.com/office/drawing/2014/main" id="{33176F67-1D4D-C774-F3A8-D2D00E6769B7}"/>
              </a:ext>
            </a:extLst>
          </p:cNvPr>
          <p:cNvGrpSpPr/>
          <p:nvPr/>
        </p:nvGrpSpPr>
        <p:grpSpPr>
          <a:xfrm>
            <a:off x="5978827" y="2853998"/>
            <a:ext cx="5840837" cy="3282700"/>
            <a:chOff x="4484120" y="2140498"/>
            <a:chExt cx="4380628" cy="2462025"/>
          </a:xfrm>
        </p:grpSpPr>
        <p:grpSp>
          <p:nvGrpSpPr>
            <p:cNvPr id="84" name="Group 83">
              <a:extLst>
                <a:ext uri="{FF2B5EF4-FFF2-40B4-BE49-F238E27FC236}">
                  <a16:creationId xmlns:a16="http://schemas.microsoft.com/office/drawing/2014/main" id="{47DEA201-65AF-A0CD-A70B-0EF12259C322}"/>
                </a:ext>
              </a:extLst>
            </p:cNvPr>
            <p:cNvGrpSpPr/>
            <p:nvPr/>
          </p:nvGrpSpPr>
          <p:grpSpPr>
            <a:xfrm>
              <a:off x="4484120" y="2140498"/>
              <a:ext cx="4380628" cy="2462025"/>
              <a:chOff x="4484120" y="2140498"/>
              <a:chExt cx="4380628" cy="2462025"/>
            </a:xfrm>
          </p:grpSpPr>
          <p:graphicFrame>
            <p:nvGraphicFramePr>
              <p:cNvPr id="86" name="Chart 85">
                <a:extLst>
                  <a:ext uri="{FF2B5EF4-FFF2-40B4-BE49-F238E27FC236}">
                    <a16:creationId xmlns:a16="http://schemas.microsoft.com/office/drawing/2014/main" id="{766E0828-9BDD-0335-D664-2F8AD760A525}"/>
                  </a:ext>
                </a:extLst>
              </p:cNvPr>
              <p:cNvGraphicFramePr/>
              <p:nvPr/>
            </p:nvGraphicFramePr>
            <p:xfrm>
              <a:off x="4580748" y="2426111"/>
              <a:ext cx="4284000" cy="1965600"/>
            </p:xfrm>
            <a:graphic>
              <a:graphicData uri="http://schemas.openxmlformats.org/drawingml/2006/chart">
                <c:chart xmlns:c="http://schemas.openxmlformats.org/drawingml/2006/chart" xmlns:r="http://schemas.openxmlformats.org/officeDocument/2006/relationships" r:id="rId4"/>
              </a:graphicData>
            </a:graphic>
          </p:graphicFrame>
          <p:sp>
            <p:nvSpPr>
              <p:cNvPr id="87" name="Freeform 86">
                <a:extLst>
                  <a:ext uri="{FF2B5EF4-FFF2-40B4-BE49-F238E27FC236}">
                    <a16:creationId xmlns:a16="http://schemas.microsoft.com/office/drawing/2014/main" id="{AFA229A5-ABB1-1139-0842-C631F7056BCB}"/>
                  </a:ext>
                </a:extLst>
              </p:cNvPr>
              <p:cNvSpPr/>
              <p:nvPr/>
            </p:nvSpPr>
            <p:spPr>
              <a:xfrm>
                <a:off x="6235700" y="2593975"/>
                <a:ext cx="0" cy="1539875"/>
              </a:xfrm>
              <a:custGeom>
                <a:avLst/>
                <a:gdLst>
                  <a:gd name="csX0" fmla="*/ 0 w 0"/>
                  <a:gd name="csY0" fmla="*/ 1539875 h 1539875"/>
                  <a:gd name="csX1" fmla="*/ 0 w 0"/>
                  <a:gd name="csY1" fmla="*/ 0 h 1539875"/>
                </a:gdLst>
                <a:ahLst/>
                <a:cxnLst>
                  <a:cxn ang="0">
                    <a:pos x="csX0" y="csY0"/>
                  </a:cxn>
                  <a:cxn ang="0">
                    <a:pos x="csX1" y="csY1"/>
                  </a:cxn>
                </a:cxnLst>
                <a:rect l="l" t="t" r="r" b="b"/>
                <a:pathLst>
                  <a:path h="1539875">
                    <a:moveTo>
                      <a:pt x="0" y="1539875"/>
                    </a:moveTo>
                    <a:lnTo>
                      <a:pt x="0" y="0"/>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Freeform 87">
                <a:extLst>
                  <a:ext uri="{FF2B5EF4-FFF2-40B4-BE49-F238E27FC236}">
                    <a16:creationId xmlns:a16="http://schemas.microsoft.com/office/drawing/2014/main" id="{060C54E4-C818-9F5B-2C2C-9A6A80AB2417}"/>
                  </a:ext>
                </a:extLst>
              </p:cNvPr>
              <p:cNvSpPr/>
              <p:nvPr/>
            </p:nvSpPr>
            <p:spPr>
              <a:xfrm flipH="1">
                <a:off x="6804024" y="2593975"/>
                <a:ext cx="45719" cy="1539875"/>
              </a:xfrm>
              <a:custGeom>
                <a:avLst/>
                <a:gdLst>
                  <a:gd name="csX0" fmla="*/ 0 w 0"/>
                  <a:gd name="csY0" fmla="*/ 1539875 h 1539875"/>
                  <a:gd name="csX1" fmla="*/ 0 w 0"/>
                  <a:gd name="csY1" fmla="*/ 0 h 1539875"/>
                </a:gdLst>
                <a:ahLst/>
                <a:cxnLst>
                  <a:cxn ang="0">
                    <a:pos x="csX0" y="csY0"/>
                  </a:cxn>
                  <a:cxn ang="0">
                    <a:pos x="csX1" y="csY1"/>
                  </a:cxn>
                </a:cxnLst>
                <a:rect l="l" t="t" r="r" b="b"/>
                <a:pathLst>
                  <a:path h="1539875">
                    <a:moveTo>
                      <a:pt x="0" y="1539875"/>
                    </a:moveTo>
                    <a:lnTo>
                      <a:pt x="0" y="0"/>
                    </a:lnTo>
                  </a:path>
                </a:pathLst>
              </a:custGeom>
              <a:noFill/>
              <a:ln w="19050">
                <a:solidFill>
                  <a:schemeClr val="tx1"/>
                </a:solidFill>
                <a:prstDash val="sys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BB5B178B-BFC2-4680-7198-7404BC396307}"/>
                  </a:ext>
                </a:extLst>
              </p:cNvPr>
              <p:cNvSpPr txBox="1"/>
              <p:nvPr/>
            </p:nvSpPr>
            <p:spPr>
              <a:xfrm rot="16200000">
                <a:off x="3373610" y="3251009"/>
                <a:ext cx="2462024" cy="24100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Proportion Alive and Progression Free</a:t>
                </a:r>
              </a:p>
            </p:txBody>
          </p:sp>
          <p:sp>
            <p:nvSpPr>
              <p:cNvPr id="90" name="TextBox 89">
                <a:extLst>
                  <a:ext uri="{FF2B5EF4-FFF2-40B4-BE49-F238E27FC236}">
                    <a16:creationId xmlns:a16="http://schemas.microsoft.com/office/drawing/2014/main" id="{BC302793-E556-9E04-350E-1C29C047724E}"/>
                  </a:ext>
                </a:extLst>
              </p:cNvPr>
              <p:cNvSpPr txBox="1"/>
              <p:nvPr/>
            </p:nvSpPr>
            <p:spPr>
              <a:xfrm>
                <a:off x="6548308" y="2140498"/>
                <a:ext cx="654274" cy="24100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DREAMM-8</a:t>
                </a:r>
              </a:p>
            </p:txBody>
          </p:sp>
          <p:sp>
            <p:nvSpPr>
              <p:cNvPr id="91" name="TextBox 90">
                <a:extLst>
                  <a:ext uri="{FF2B5EF4-FFF2-40B4-BE49-F238E27FC236}">
                    <a16:creationId xmlns:a16="http://schemas.microsoft.com/office/drawing/2014/main" id="{D7F3580C-F839-D529-F627-CA6E0C3DBF67}"/>
                  </a:ext>
                </a:extLst>
              </p:cNvPr>
              <p:cNvSpPr txBox="1"/>
              <p:nvPr/>
            </p:nvSpPr>
            <p:spPr>
              <a:xfrm>
                <a:off x="5997119" y="2387576"/>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12 </a:t>
                </a:r>
                <a:r>
                  <a:rPr kumimoji="0" lang="en-US" sz="1067"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2" name="TextBox 91">
                <a:extLst>
                  <a:ext uri="{FF2B5EF4-FFF2-40B4-BE49-F238E27FC236}">
                    <a16:creationId xmlns:a16="http://schemas.microsoft.com/office/drawing/2014/main" id="{98C9D459-9F09-63B9-2DFA-ACCCE4A6F9EF}"/>
                  </a:ext>
                </a:extLst>
              </p:cNvPr>
              <p:cNvSpPr txBox="1"/>
              <p:nvPr/>
            </p:nvSpPr>
            <p:spPr>
              <a:xfrm>
                <a:off x="6654771" y="2381501"/>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rPr>
                  <a:t>18 </a:t>
                </a:r>
                <a:r>
                  <a:rPr kumimoji="0" lang="en-US" sz="1067"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0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id="{14BBDBA9-CE08-005B-0CA7-0DC3158570DD}"/>
                  </a:ext>
                </a:extLst>
              </p:cNvPr>
              <p:cNvSpPr txBox="1"/>
              <p:nvPr/>
            </p:nvSpPr>
            <p:spPr>
              <a:xfrm>
                <a:off x="6043572" y="2497501"/>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91</a:t>
                </a:r>
              </a:p>
            </p:txBody>
          </p:sp>
          <p:sp>
            <p:nvSpPr>
              <p:cNvPr id="94" name="TextBox 93">
                <a:extLst>
                  <a:ext uri="{FF2B5EF4-FFF2-40B4-BE49-F238E27FC236}">
                    <a16:creationId xmlns:a16="http://schemas.microsoft.com/office/drawing/2014/main" id="{4E6AA983-9097-26E4-AAB8-9A881CC8F2CD}"/>
                  </a:ext>
                </a:extLst>
              </p:cNvPr>
              <p:cNvSpPr txBox="1"/>
              <p:nvPr/>
            </p:nvSpPr>
            <p:spPr>
              <a:xfrm>
                <a:off x="6632735" y="2497501"/>
                <a:ext cx="411703" cy="88157"/>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81</a:t>
                </a:r>
              </a:p>
            </p:txBody>
          </p:sp>
          <p:sp>
            <p:nvSpPr>
              <p:cNvPr id="95" name="TextBox 94">
                <a:extLst>
                  <a:ext uri="{FF2B5EF4-FFF2-40B4-BE49-F238E27FC236}">
                    <a16:creationId xmlns:a16="http://schemas.microsoft.com/office/drawing/2014/main" id="{F39DF00B-49E7-7ADD-B23A-DFBC714C849D}"/>
                  </a:ext>
                </a:extLst>
              </p:cNvPr>
              <p:cNvSpPr txBox="1"/>
              <p:nvPr/>
            </p:nvSpPr>
            <p:spPr>
              <a:xfrm>
                <a:off x="7004233" y="3941785"/>
                <a:ext cx="1763183" cy="72872"/>
              </a:xfrm>
              <a:prstGeom prst="rect">
                <a:avLst/>
              </a:prstGeom>
              <a:solidFill>
                <a:schemeClr val="bg1"/>
              </a:solid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Median PFS: NR (95% CI, NR-NR)</a:t>
                </a:r>
              </a:p>
            </p:txBody>
          </p:sp>
          <p:sp>
            <p:nvSpPr>
              <p:cNvPr id="97" name="TextBox 96">
                <a:extLst>
                  <a:ext uri="{FF2B5EF4-FFF2-40B4-BE49-F238E27FC236}">
                    <a16:creationId xmlns:a16="http://schemas.microsoft.com/office/drawing/2014/main" id="{5363E188-1B58-9004-D16C-9B2466170343}"/>
                  </a:ext>
                </a:extLst>
              </p:cNvPr>
              <p:cNvSpPr txBox="1"/>
              <p:nvPr/>
            </p:nvSpPr>
            <p:spPr>
              <a:xfrm>
                <a:off x="6103340" y="4362331"/>
                <a:ext cx="1882196" cy="154923"/>
              </a:xfrm>
              <a:prstGeom prst="rect">
                <a:avLst/>
              </a:prstGeom>
              <a:solidFill>
                <a:schemeClr val="bg1"/>
              </a:solid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Time Since Randomization, </a:t>
                </a:r>
                <a:r>
                  <a:rPr kumimoji="0" lang="en-US" sz="1333" b="1" i="0" u="none" strike="noStrike" kern="1200" cap="none" spc="0" normalizeH="0" baseline="0" noProof="0" dirty="0" err="1">
                    <a:ln>
                      <a:noFill/>
                    </a:ln>
                    <a:solidFill>
                      <a:srgbClr val="000000"/>
                    </a:solidFill>
                    <a:effectLst/>
                    <a:uLnTx/>
                    <a:uFillTx/>
                    <a:latin typeface="Arial" panose="020B0604020202020204"/>
                    <a:ea typeface="+mn-ea"/>
                    <a:cs typeface="+mn-cs"/>
                  </a:rPr>
                  <a:t>mo</a:t>
                </a:r>
                <a:endPar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98" name="Group 97">
                <a:extLst>
                  <a:ext uri="{FF2B5EF4-FFF2-40B4-BE49-F238E27FC236}">
                    <a16:creationId xmlns:a16="http://schemas.microsoft.com/office/drawing/2014/main" id="{7818E0B7-AD55-874A-C1A2-63B21A0328E1}"/>
                  </a:ext>
                </a:extLst>
              </p:cNvPr>
              <p:cNvGrpSpPr/>
              <p:nvPr/>
            </p:nvGrpSpPr>
            <p:grpSpPr>
              <a:xfrm>
                <a:off x="4960448" y="2398048"/>
                <a:ext cx="3571390" cy="974909"/>
                <a:chOff x="4960448" y="2398048"/>
                <a:chExt cx="3571390" cy="974909"/>
              </a:xfrm>
            </p:grpSpPr>
            <p:sp>
              <p:nvSpPr>
                <p:cNvPr id="99" name="Freeform 98">
                  <a:extLst>
                    <a:ext uri="{FF2B5EF4-FFF2-40B4-BE49-F238E27FC236}">
                      <a16:creationId xmlns:a16="http://schemas.microsoft.com/office/drawing/2014/main" id="{47AF2885-C0CC-1520-83FD-1A8E6607B760}"/>
                    </a:ext>
                  </a:extLst>
                </p:cNvPr>
                <p:cNvSpPr/>
                <p:nvPr/>
              </p:nvSpPr>
              <p:spPr>
                <a:xfrm>
                  <a:off x="4960448" y="2616009"/>
                  <a:ext cx="3568223" cy="539702"/>
                </a:xfrm>
                <a:custGeom>
                  <a:avLst/>
                  <a:gdLst>
                    <a:gd name="csX0" fmla="*/ 3568223 w 3568223"/>
                    <a:gd name="csY0" fmla="*/ 539702 h 539702"/>
                    <a:gd name="csX1" fmla="*/ 2684761 w 3568223"/>
                    <a:gd name="csY1" fmla="*/ 539702 h 539702"/>
                    <a:gd name="csX2" fmla="*/ 2684761 w 3568223"/>
                    <a:gd name="csY2" fmla="*/ 508764 h 539702"/>
                    <a:gd name="csX3" fmla="*/ 2509444 w 3568223"/>
                    <a:gd name="csY3" fmla="*/ 508764 h 539702"/>
                    <a:gd name="csX4" fmla="*/ 2509444 w 3568223"/>
                    <a:gd name="csY4" fmla="*/ 474388 h 539702"/>
                    <a:gd name="csX5" fmla="*/ 2437254 w 3568223"/>
                    <a:gd name="csY5" fmla="*/ 474388 h 539702"/>
                    <a:gd name="csX6" fmla="*/ 2437254 w 3568223"/>
                    <a:gd name="csY6" fmla="*/ 443450 h 539702"/>
                    <a:gd name="csX7" fmla="*/ 2310063 w 3568223"/>
                    <a:gd name="csY7" fmla="*/ 443450 h 539702"/>
                    <a:gd name="csX8" fmla="*/ 2310063 w 3568223"/>
                    <a:gd name="csY8" fmla="*/ 422824 h 539702"/>
                    <a:gd name="csX9" fmla="*/ 2213811 w 3568223"/>
                    <a:gd name="csY9" fmla="*/ 422824 h 539702"/>
                    <a:gd name="csX10" fmla="*/ 2213811 w 3568223"/>
                    <a:gd name="csY10" fmla="*/ 381573 h 539702"/>
                    <a:gd name="csX11" fmla="*/ 2196623 w 3568223"/>
                    <a:gd name="csY11" fmla="*/ 381573 h 539702"/>
                    <a:gd name="csX12" fmla="*/ 2196623 w 3568223"/>
                    <a:gd name="csY12" fmla="*/ 347197 h 539702"/>
                    <a:gd name="csX13" fmla="*/ 2117558 w 3568223"/>
                    <a:gd name="csY13" fmla="*/ 347197 h 539702"/>
                    <a:gd name="csX14" fmla="*/ 2117558 w 3568223"/>
                    <a:gd name="csY14" fmla="*/ 330009 h 539702"/>
                    <a:gd name="csX15" fmla="*/ 2062557 w 3568223"/>
                    <a:gd name="csY15" fmla="*/ 330009 h 539702"/>
                    <a:gd name="csX16" fmla="*/ 2062557 w 3568223"/>
                    <a:gd name="csY16" fmla="*/ 309383 h 539702"/>
                    <a:gd name="csX17" fmla="*/ 1897552 w 3568223"/>
                    <a:gd name="csY17" fmla="*/ 309383 h 539702"/>
                    <a:gd name="csX18" fmla="*/ 1897552 w 3568223"/>
                    <a:gd name="csY18" fmla="*/ 288758 h 539702"/>
                    <a:gd name="csX19" fmla="*/ 1842550 w 3568223"/>
                    <a:gd name="csY19" fmla="*/ 288758 h 539702"/>
                    <a:gd name="csX20" fmla="*/ 1842550 w 3568223"/>
                    <a:gd name="csY20" fmla="*/ 268132 h 539702"/>
                    <a:gd name="csX21" fmla="*/ 1808175 w 3568223"/>
                    <a:gd name="csY21" fmla="*/ 268132 h 539702"/>
                    <a:gd name="csX22" fmla="*/ 1808175 w 3568223"/>
                    <a:gd name="csY22" fmla="*/ 268132 h 539702"/>
                    <a:gd name="csX23" fmla="*/ 1787549 w 3568223"/>
                    <a:gd name="csY23" fmla="*/ 247507 h 539702"/>
                    <a:gd name="csX24" fmla="*/ 1756611 w 3568223"/>
                    <a:gd name="csY24" fmla="*/ 247507 h 539702"/>
                    <a:gd name="csX25" fmla="*/ 1739423 w 3568223"/>
                    <a:gd name="csY25" fmla="*/ 240632 h 539702"/>
                    <a:gd name="csX26" fmla="*/ 1608794 w 3568223"/>
                    <a:gd name="csY26" fmla="*/ 240632 h 539702"/>
                    <a:gd name="csX27" fmla="*/ 1608794 w 3568223"/>
                    <a:gd name="csY27" fmla="*/ 220006 h 539702"/>
                    <a:gd name="csX28" fmla="*/ 1577856 w 3568223"/>
                    <a:gd name="csY28" fmla="*/ 220006 h 539702"/>
                    <a:gd name="csX29" fmla="*/ 1564105 w 3568223"/>
                    <a:gd name="csY29" fmla="*/ 206255 h 539702"/>
                    <a:gd name="csX30" fmla="*/ 1471290 w 3568223"/>
                    <a:gd name="csY30" fmla="*/ 206255 h 539702"/>
                    <a:gd name="csX31" fmla="*/ 1471290 w 3568223"/>
                    <a:gd name="csY31" fmla="*/ 158129 h 539702"/>
                    <a:gd name="csX32" fmla="*/ 1471290 w 3568223"/>
                    <a:gd name="csY32" fmla="*/ 158129 h 539702"/>
                    <a:gd name="csX33" fmla="*/ 1447227 w 3568223"/>
                    <a:gd name="csY33" fmla="*/ 158129 h 539702"/>
                    <a:gd name="csX34" fmla="*/ 1447227 w 3568223"/>
                    <a:gd name="csY34" fmla="*/ 134066 h 539702"/>
                    <a:gd name="csX35" fmla="*/ 1247847 w 3568223"/>
                    <a:gd name="csY35" fmla="*/ 134066 h 539702"/>
                    <a:gd name="csX36" fmla="*/ 1240972 w 3568223"/>
                    <a:gd name="csY36" fmla="*/ 127191 h 539702"/>
                    <a:gd name="csX37" fmla="*/ 1179095 w 3568223"/>
                    <a:gd name="csY37" fmla="*/ 127191 h 539702"/>
                    <a:gd name="csX38" fmla="*/ 1179095 w 3568223"/>
                    <a:gd name="csY38" fmla="*/ 127191 h 539702"/>
                    <a:gd name="csX39" fmla="*/ 1179095 w 3568223"/>
                    <a:gd name="csY39" fmla="*/ 106565 h 539702"/>
                    <a:gd name="csX40" fmla="*/ 1079405 w 3568223"/>
                    <a:gd name="csY40" fmla="*/ 106565 h 539702"/>
                    <a:gd name="csX41" fmla="*/ 1079405 w 3568223"/>
                    <a:gd name="csY41" fmla="*/ 89377 h 539702"/>
                    <a:gd name="csX42" fmla="*/ 1007215 w 3568223"/>
                    <a:gd name="csY42" fmla="*/ 89377 h 539702"/>
                    <a:gd name="csX43" fmla="*/ 976277 w 3568223"/>
                    <a:gd name="csY43" fmla="*/ 68752 h 539702"/>
                    <a:gd name="csX44" fmla="*/ 708144 w 3568223"/>
                    <a:gd name="csY44" fmla="*/ 68752 h 539702"/>
                    <a:gd name="csX45" fmla="*/ 708144 w 3568223"/>
                    <a:gd name="csY45" fmla="*/ 48126 h 539702"/>
                    <a:gd name="csX46" fmla="*/ 680644 w 3568223"/>
                    <a:gd name="csY46" fmla="*/ 48126 h 539702"/>
                    <a:gd name="csX47" fmla="*/ 680644 w 3568223"/>
                    <a:gd name="csY47" fmla="*/ 24063 h 539702"/>
                    <a:gd name="csX48" fmla="*/ 422824 w 3568223"/>
                    <a:gd name="csY48" fmla="*/ 24063 h 539702"/>
                    <a:gd name="csX49" fmla="*/ 402199 w 3568223"/>
                    <a:gd name="csY49" fmla="*/ 13750 h 539702"/>
                    <a:gd name="csX50" fmla="*/ 247507 w 3568223"/>
                    <a:gd name="csY50" fmla="*/ 13750 h 539702"/>
                    <a:gd name="csX51" fmla="*/ 230319 w 3568223"/>
                    <a:gd name="csY51" fmla="*/ 0 h 539702"/>
                    <a:gd name="csX52" fmla="*/ 0 w 3568223"/>
                    <a:gd name="csY52" fmla="*/ 0 h 539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3568223" h="539702">
                      <a:moveTo>
                        <a:pt x="3568223" y="539702"/>
                      </a:moveTo>
                      <a:lnTo>
                        <a:pt x="2684761" y="539702"/>
                      </a:lnTo>
                      <a:lnTo>
                        <a:pt x="2684761" y="508764"/>
                      </a:lnTo>
                      <a:lnTo>
                        <a:pt x="2509444" y="508764"/>
                      </a:lnTo>
                      <a:lnTo>
                        <a:pt x="2509444" y="474388"/>
                      </a:lnTo>
                      <a:lnTo>
                        <a:pt x="2437254" y="474388"/>
                      </a:lnTo>
                      <a:lnTo>
                        <a:pt x="2437254" y="443450"/>
                      </a:lnTo>
                      <a:lnTo>
                        <a:pt x="2310063" y="443450"/>
                      </a:lnTo>
                      <a:lnTo>
                        <a:pt x="2310063" y="422824"/>
                      </a:lnTo>
                      <a:lnTo>
                        <a:pt x="2213811" y="422824"/>
                      </a:lnTo>
                      <a:lnTo>
                        <a:pt x="2213811" y="381573"/>
                      </a:lnTo>
                      <a:lnTo>
                        <a:pt x="2196623" y="381573"/>
                      </a:lnTo>
                      <a:lnTo>
                        <a:pt x="2196623" y="347197"/>
                      </a:lnTo>
                      <a:lnTo>
                        <a:pt x="2117558" y="347197"/>
                      </a:lnTo>
                      <a:lnTo>
                        <a:pt x="2117558" y="330009"/>
                      </a:lnTo>
                      <a:lnTo>
                        <a:pt x="2062557" y="330009"/>
                      </a:lnTo>
                      <a:lnTo>
                        <a:pt x="2062557" y="309383"/>
                      </a:lnTo>
                      <a:lnTo>
                        <a:pt x="1897552" y="309383"/>
                      </a:lnTo>
                      <a:lnTo>
                        <a:pt x="1897552" y="288758"/>
                      </a:lnTo>
                      <a:lnTo>
                        <a:pt x="1842550" y="288758"/>
                      </a:lnTo>
                      <a:lnTo>
                        <a:pt x="1842550" y="268132"/>
                      </a:lnTo>
                      <a:lnTo>
                        <a:pt x="1808175" y="268132"/>
                      </a:lnTo>
                      <a:lnTo>
                        <a:pt x="1808175" y="268132"/>
                      </a:lnTo>
                      <a:lnTo>
                        <a:pt x="1787549" y="247507"/>
                      </a:lnTo>
                      <a:lnTo>
                        <a:pt x="1756611" y="247507"/>
                      </a:lnTo>
                      <a:lnTo>
                        <a:pt x="1739423" y="240632"/>
                      </a:lnTo>
                      <a:lnTo>
                        <a:pt x="1608794" y="240632"/>
                      </a:lnTo>
                      <a:lnTo>
                        <a:pt x="1608794" y="220006"/>
                      </a:lnTo>
                      <a:lnTo>
                        <a:pt x="1577856" y="220006"/>
                      </a:lnTo>
                      <a:lnTo>
                        <a:pt x="1564105" y="206255"/>
                      </a:lnTo>
                      <a:lnTo>
                        <a:pt x="1471290" y="206255"/>
                      </a:lnTo>
                      <a:lnTo>
                        <a:pt x="1471290" y="158129"/>
                      </a:lnTo>
                      <a:lnTo>
                        <a:pt x="1471290" y="158129"/>
                      </a:lnTo>
                      <a:lnTo>
                        <a:pt x="1447227" y="158129"/>
                      </a:lnTo>
                      <a:lnTo>
                        <a:pt x="1447227" y="134066"/>
                      </a:lnTo>
                      <a:lnTo>
                        <a:pt x="1247847" y="134066"/>
                      </a:lnTo>
                      <a:lnTo>
                        <a:pt x="1240972" y="127191"/>
                      </a:lnTo>
                      <a:lnTo>
                        <a:pt x="1179095" y="127191"/>
                      </a:lnTo>
                      <a:lnTo>
                        <a:pt x="1179095" y="127191"/>
                      </a:lnTo>
                      <a:lnTo>
                        <a:pt x="1179095" y="106565"/>
                      </a:lnTo>
                      <a:lnTo>
                        <a:pt x="1079405" y="106565"/>
                      </a:lnTo>
                      <a:lnTo>
                        <a:pt x="1079405" y="89377"/>
                      </a:lnTo>
                      <a:lnTo>
                        <a:pt x="1007215" y="89377"/>
                      </a:lnTo>
                      <a:lnTo>
                        <a:pt x="976277" y="68752"/>
                      </a:lnTo>
                      <a:lnTo>
                        <a:pt x="708144" y="68752"/>
                      </a:lnTo>
                      <a:lnTo>
                        <a:pt x="708144" y="48126"/>
                      </a:lnTo>
                      <a:lnTo>
                        <a:pt x="680644" y="48126"/>
                      </a:lnTo>
                      <a:lnTo>
                        <a:pt x="680644" y="24063"/>
                      </a:lnTo>
                      <a:lnTo>
                        <a:pt x="422824" y="24063"/>
                      </a:lnTo>
                      <a:lnTo>
                        <a:pt x="402199" y="13750"/>
                      </a:lnTo>
                      <a:lnTo>
                        <a:pt x="247507" y="13750"/>
                      </a:lnTo>
                      <a:lnTo>
                        <a:pt x="230319" y="0"/>
                      </a:lnTo>
                      <a:lnTo>
                        <a:pt x="0" y="0"/>
                      </a:lnTo>
                    </a:path>
                  </a:pathLst>
                </a:custGeom>
                <a:noFill/>
                <a:ln w="19050">
                  <a:solidFill>
                    <a:schemeClr val="accent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91B72789-17DA-3EB0-3A0F-469D2D2B5BC9}"/>
                    </a:ext>
                  </a:extLst>
                </p:cNvPr>
                <p:cNvSpPr txBox="1"/>
                <p:nvPr/>
              </p:nvSpPr>
              <p:spPr>
                <a:xfrm>
                  <a:off x="4977569" y="239804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1" name="TextBox 100">
                  <a:extLst>
                    <a:ext uri="{FF2B5EF4-FFF2-40B4-BE49-F238E27FC236}">
                      <a16:creationId xmlns:a16="http://schemas.microsoft.com/office/drawing/2014/main" id="{CD7EC7FF-F8AD-65D9-8AC1-2B1B336957C6}"/>
                    </a:ext>
                  </a:extLst>
                </p:cNvPr>
                <p:cNvSpPr txBox="1"/>
                <p:nvPr/>
              </p:nvSpPr>
              <p:spPr>
                <a:xfrm>
                  <a:off x="5074562" y="239804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2" name="TextBox 101">
                  <a:extLst>
                    <a:ext uri="{FF2B5EF4-FFF2-40B4-BE49-F238E27FC236}">
                      <a16:creationId xmlns:a16="http://schemas.microsoft.com/office/drawing/2014/main" id="{E19D19CB-2A14-07B1-7D2E-35ADE11A40FB}"/>
                    </a:ext>
                  </a:extLst>
                </p:cNvPr>
                <p:cNvSpPr txBox="1"/>
                <p:nvPr/>
              </p:nvSpPr>
              <p:spPr>
                <a:xfrm>
                  <a:off x="5282292" y="241102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3" name="TextBox 102">
                  <a:extLst>
                    <a:ext uri="{FF2B5EF4-FFF2-40B4-BE49-F238E27FC236}">
                      <a16:creationId xmlns:a16="http://schemas.microsoft.com/office/drawing/2014/main" id="{627DD7EA-FC4A-B46B-FA64-C42AEA7B0793}"/>
                    </a:ext>
                  </a:extLst>
                </p:cNvPr>
                <p:cNvSpPr txBox="1"/>
                <p:nvPr/>
              </p:nvSpPr>
              <p:spPr>
                <a:xfrm>
                  <a:off x="6017025" y="248756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4" name="TextBox 103">
                  <a:extLst>
                    <a:ext uri="{FF2B5EF4-FFF2-40B4-BE49-F238E27FC236}">
                      <a16:creationId xmlns:a16="http://schemas.microsoft.com/office/drawing/2014/main" id="{31E732AB-A167-D23E-1038-0C01008C68BF}"/>
                    </a:ext>
                  </a:extLst>
                </p:cNvPr>
                <p:cNvSpPr txBox="1"/>
                <p:nvPr/>
              </p:nvSpPr>
              <p:spPr>
                <a:xfrm>
                  <a:off x="6077138" y="250838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5" name="TextBox 104">
                  <a:extLst>
                    <a:ext uri="{FF2B5EF4-FFF2-40B4-BE49-F238E27FC236}">
                      <a16:creationId xmlns:a16="http://schemas.microsoft.com/office/drawing/2014/main" id="{C7419BE1-FD4E-CC42-9E9A-E6A0EFEBFE9A}"/>
                    </a:ext>
                  </a:extLst>
                </p:cNvPr>
                <p:cNvSpPr txBox="1"/>
                <p:nvPr/>
              </p:nvSpPr>
              <p:spPr>
                <a:xfrm>
                  <a:off x="6172984" y="253027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6" name="TextBox 105">
                  <a:extLst>
                    <a:ext uri="{FF2B5EF4-FFF2-40B4-BE49-F238E27FC236}">
                      <a16:creationId xmlns:a16="http://schemas.microsoft.com/office/drawing/2014/main" id="{0713BD44-37A7-64B4-A18D-2E6177926FE0}"/>
                    </a:ext>
                  </a:extLst>
                </p:cNvPr>
                <p:cNvSpPr txBox="1"/>
                <p:nvPr/>
              </p:nvSpPr>
              <p:spPr>
                <a:xfrm>
                  <a:off x="6268807" y="2533816"/>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7" name="TextBox 106">
                  <a:extLst>
                    <a:ext uri="{FF2B5EF4-FFF2-40B4-BE49-F238E27FC236}">
                      <a16:creationId xmlns:a16="http://schemas.microsoft.com/office/drawing/2014/main" id="{816534DB-6AF0-D7CF-98FD-A61F1B0FB841}"/>
                    </a:ext>
                  </a:extLst>
                </p:cNvPr>
                <p:cNvSpPr txBox="1"/>
                <p:nvPr/>
              </p:nvSpPr>
              <p:spPr>
                <a:xfrm>
                  <a:off x="6297168" y="253407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8" name="TextBox 107">
                  <a:extLst>
                    <a:ext uri="{FF2B5EF4-FFF2-40B4-BE49-F238E27FC236}">
                      <a16:creationId xmlns:a16="http://schemas.microsoft.com/office/drawing/2014/main" id="{944E7C64-7999-9A0B-E097-2973A4236DCE}"/>
                    </a:ext>
                  </a:extLst>
                </p:cNvPr>
                <p:cNvSpPr txBox="1"/>
                <p:nvPr/>
              </p:nvSpPr>
              <p:spPr>
                <a:xfrm>
                  <a:off x="6344643" y="253661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09" name="TextBox 108">
                  <a:extLst>
                    <a:ext uri="{FF2B5EF4-FFF2-40B4-BE49-F238E27FC236}">
                      <a16:creationId xmlns:a16="http://schemas.microsoft.com/office/drawing/2014/main" id="{150AF47F-3395-2CE4-7A38-D2DB905AB593}"/>
                    </a:ext>
                  </a:extLst>
                </p:cNvPr>
                <p:cNvSpPr txBox="1"/>
                <p:nvPr/>
              </p:nvSpPr>
              <p:spPr>
                <a:xfrm>
                  <a:off x="6388203" y="253064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0" name="TextBox 109">
                  <a:extLst>
                    <a:ext uri="{FF2B5EF4-FFF2-40B4-BE49-F238E27FC236}">
                      <a16:creationId xmlns:a16="http://schemas.microsoft.com/office/drawing/2014/main" id="{5B41923F-F799-6318-3F6B-EE5D54D4F716}"/>
                    </a:ext>
                  </a:extLst>
                </p:cNvPr>
                <p:cNvSpPr txBox="1"/>
                <p:nvPr/>
              </p:nvSpPr>
              <p:spPr>
                <a:xfrm>
                  <a:off x="6407569" y="254952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1" name="TextBox 110">
                  <a:extLst>
                    <a:ext uri="{FF2B5EF4-FFF2-40B4-BE49-F238E27FC236}">
                      <a16:creationId xmlns:a16="http://schemas.microsoft.com/office/drawing/2014/main" id="{B55B275F-F68E-BF73-572A-77EE9D76386F}"/>
                    </a:ext>
                  </a:extLst>
                </p:cNvPr>
                <p:cNvSpPr txBox="1"/>
                <p:nvPr/>
              </p:nvSpPr>
              <p:spPr>
                <a:xfrm>
                  <a:off x="6511701" y="260789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2" name="TextBox 111">
                  <a:extLst>
                    <a:ext uri="{FF2B5EF4-FFF2-40B4-BE49-F238E27FC236}">
                      <a16:creationId xmlns:a16="http://schemas.microsoft.com/office/drawing/2014/main" id="{1F6D0050-2EF9-8560-22D2-DCEDC26E52E9}"/>
                    </a:ext>
                  </a:extLst>
                </p:cNvPr>
                <p:cNvSpPr txBox="1"/>
                <p:nvPr/>
              </p:nvSpPr>
              <p:spPr>
                <a:xfrm>
                  <a:off x="6585563" y="264134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3" name="TextBox 112">
                  <a:extLst>
                    <a:ext uri="{FF2B5EF4-FFF2-40B4-BE49-F238E27FC236}">
                      <a16:creationId xmlns:a16="http://schemas.microsoft.com/office/drawing/2014/main" id="{9F7D3D30-82C5-89E0-FDA2-8846C1EE6A7F}"/>
                    </a:ext>
                  </a:extLst>
                </p:cNvPr>
                <p:cNvSpPr txBox="1"/>
                <p:nvPr/>
              </p:nvSpPr>
              <p:spPr>
                <a:xfrm>
                  <a:off x="6774238" y="266756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4" name="TextBox 113">
                  <a:extLst>
                    <a:ext uri="{FF2B5EF4-FFF2-40B4-BE49-F238E27FC236}">
                      <a16:creationId xmlns:a16="http://schemas.microsoft.com/office/drawing/2014/main" id="{DD8E603A-07F8-C267-4529-81619977DEAD}"/>
                    </a:ext>
                  </a:extLst>
                </p:cNvPr>
                <p:cNvSpPr txBox="1"/>
                <p:nvPr/>
              </p:nvSpPr>
              <p:spPr>
                <a:xfrm>
                  <a:off x="6861447" y="271068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5" name="TextBox 114">
                  <a:extLst>
                    <a:ext uri="{FF2B5EF4-FFF2-40B4-BE49-F238E27FC236}">
                      <a16:creationId xmlns:a16="http://schemas.microsoft.com/office/drawing/2014/main" id="{E9F45C2A-1589-A2E3-75A3-1A7341268263}"/>
                    </a:ext>
                  </a:extLst>
                </p:cNvPr>
                <p:cNvSpPr txBox="1"/>
                <p:nvPr/>
              </p:nvSpPr>
              <p:spPr>
                <a:xfrm>
                  <a:off x="6893814" y="270849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6" name="TextBox 115">
                  <a:extLst>
                    <a:ext uri="{FF2B5EF4-FFF2-40B4-BE49-F238E27FC236}">
                      <a16:creationId xmlns:a16="http://schemas.microsoft.com/office/drawing/2014/main" id="{35BD0C87-C411-637D-72C5-E3CA1D5D42FD}"/>
                    </a:ext>
                  </a:extLst>
                </p:cNvPr>
                <p:cNvSpPr txBox="1"/>
                <p:nvPr/>
              </p:nvSpPr>
              <p:spPr>
                <a:xfrm>
                  <a:off x="6934946" y="270849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7" name="TextBox 116">
                  <a:extLst>
                    <a:ext uri="{FF2B5EF4-FFF2-40B4-BE49-F238E27FC236}">
                      <a16:creationId xmlns:a16="http://schemas.microsoft.com/office/drawing/2014/main" id="{E8A5E0F1-16C0-8D26-33BD-A3DF082B5D60}"/>
                    </a:ext>
                  </a:extLst>
                </p:cNvPr>
                <p:cNvSpPr txBox="1"/>
                <p:nvPr/>
              </p:nvSpPr>
              <p:spPr>
                <a:xfrm>
                  <a:off x="6967602" y="270849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8" name="TextBox 117">
                  <a:extLst>
                    <a:ext uri="{FF2B5EF4-FFF2-40B4-BE49-F238E27FC236}">
                      <a16:creationId xmlns:a16="http://schemas.microsoft.com/office/drawing/2014/main" id="{6A2EC6CE-0AB0-E40A-C799-59EF2E714364}"/>
                    </a:ext>
                  </a:extLst>
                </p:cNvPr>
                <p:cNvSpPr txBox="1"/>
                <p:nvPr/>
              </p:nvSpPr>
              <p:spPr>
                <a:xfrm>
                  <a:off x="7053658" y="274526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19" name="TextBox 118">
                  <a:extLst>
                    <a:ext uri="{FF2B5EF4-FFF2-40B4-BE49-F238E27FC236}">
                      <a16:creationId xmlns:a16="http://schemas.microsoft.com/office/drawing/2014/main" id="{D2B6BC02-938B-DB7B-26E3-1E303A84C9FC}"/>
                    </a:ext>
                  </a:extLst>
                </p:cNvPr>
                <p:cNvSpPr txBox="1"/>
                <p:nvPr/>
              </p:nvSpPr>
              <p:spPr>
                <a:xfrm>
                  <a:off x="7079962" y="274526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0" name="TextBox 119">
                  <a:extLst>
                    <a:ext uri="{FF2B5EF4-FFF2-40B4-BE49-F238E27FC236}">
                      <a16:creationId xmlns:a16="http://schemas.microsoft.com/office/drawing/2014/main" id="{F461CCC2-4DF0-5E7E-3D81-9FB0659C5093}"/>
                    </a:ext>
                  </a:extLst>
                </p:cNvPr>
                <p:cNvSpPr txBox="1"/>
                <p:nvPr/>
              </p:nvSpPr>
              <p:spPr>
                <a:xfrm>
                  <a:off x="7127563" y="276920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1" name="TextBox 120">
                  <a:extLst>
                    <a:ext uri="{FF2B5EF4-FFF2-40B4-BE49-F238E27FC236}">
                      <a16:creationId xmlns:a16="http://schemas.microsoft.com/office/drawing/2014/main" id="{C580D17B-2590-7AD7-9A79-DD2688446187}"/>
                    </a:ext>
                  </a:extLst>
                </p:cNvPr>
                <p:cNvSpPr txBox="1"/>
                <p:nvPr/>
              </p:nvSpPr>
              <p:spPr>
                <a:xfrm>
                  <a:off x="7139428" y="2791352"/>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2" name="TextBox 121">
                  <a:extLst>
                    <a:ext uri="{FF2B5EF4-FFF2-40B4-BE49-F238E27FC236}">
                      <a16:creationId xmlns:a16="http://schemas.microsoft.com/office/drawing/2014/main" id="{FC5E62B0-C35F-42EF-45CB-91DC16E9E0A8}"/>
                    </a:ext>
                  </a:extLst>
                </p:cNvPr>
                <p:cNvSpPr txBox="1"/>
                <p:nvPr/>
              </p:nvSpPr>
              <p:spPr>
                <a:xfrm>
                  <a:off x="7157218" y="279452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3" name="TextBox 122">
                  <a:extLst>
                    <a:ext uri="{FF2B5EF4-FFF2-40B4-BE49-F238E27FC236}">
                      <a16:creationId xmlns:a16="http://schemas.microsoft.com/office/drawing/2014/main" id="{FD3A0CF9-F0B1-CE7D-3261-4FFB424C8990}"/>
                    </a:ext>
                  </a:extLst>
                </p:cNvPr>
                <p:cNvSpPr txBox="1"/>
                <p:nvPr/>
              </p:nvSpPr>
              <p:spPr>
                <a:xfrm>
                  <a:off x="7175008" y="2823335"/>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4" name="TextBox 123">
                  <a:extLst>
                    <a:ext uri="{FF2B5EF4-FFF2-40B4-BE49-F238E27FC236}">
                      <a16:creationId xmlns:a16="http://schemas.microsoft.com/office/drawing/2014/main" id="{D8AA2314-9435-8716-2E46-8F88349E8502}"/>
                    </a:ext>
                  </a:extLst>
                </p:cNvPr>
                <p:cNvSpPr txBox="1"/>
                <p:nvPr/>
              </p:nvSpPr>
              <p:spPr>
                <a:xfrm>
                  <a:off x="7242909" y="282125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5" name="TextBox 124">
                  <a:extLst>
                    <a:ext uri="{FF2B5EF4-FFF2-40B4-BE49-F238E27FC236}">
                      <a16:creationId xmlns:a16="http://schemas.microsoft.com/office/drawing/2014/main" id="{B8A7EA7C-0B6E-1298-45D1-62A8915C11FD}"/>
                    </a:ext>
                  </a:extLst>
                </p:cNvPr>
                <p:cNvSpPr txBox="1"/>
                <p:nvPr/>
              </p:nvSpPr>
              <p:spPr>
                <a:xfrm>
                  <a:off x="7251102" y="284706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6" name="TextBox 125">
                  <a:extLst>
                    <a:ext uri="{FF2B5EF4-FFF2-40B4-BE49-F238E27FC236}">
                      <a16:creationId xmlns:a16="http://schemas.microsoft.com/office/drawing/2014/main" id="{E4906A96-BE26-4991-3F32-49A6FA209292}"/>
                    </a:ext>
                  </a:extLst>
                </p:cNvPr>
                <p:cNvSpPr txBox="1"/>
                <p:nvPr/>
              </p:nvSpPr>
              <p:spPr>
                <a:xfrm>
                  <a:off x="7287274" y="284409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7" name="TextBox 126">
                  <a:extLst>
                    <a:ext uri="{FF2B5EF4-FFF2-40B4-BE49-F238E27FC236}">
                      <a16:creationId xmlns:a16="http://schemas.microsoft.com/office/drawing/2014/main" id="{542EC205-B8E3-D345-E4DD-6F546A8ED00C}"/>
                    </a:ext>
                  </a:extLst>
                </p:cNvPr>
                <p:cNvSpPr txBox="1"/>
                <p:nvPr/>
              </p:nvSpPr>
              <p:spPr>
                <a:xfrm>
                  <a:off x="7344920" y="284409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8" name="TextBox 127">
                  <a:extLst>
                    <a:ext uri="{FF2B5EF4-FFF2-40B4-BE49-F238E27FC236}">
                      <a16:creationId xmlns:a16="http://schemas.microsoft.com/office/drawing/2014/main" id="{681678D1-4AE7-CE9A-EB8F-7B3B98B42A9E}"/>
                    </a:ext>
                  </a:extLst>
                </p:cNvPr>
                <p:cNvSpPr txBox="1"/>
                <p:nvPr/>
              </p:nvSpPr>
              <p:spPr>
                <a:xfrm>
                  <a:off x="7370172" y="284409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29" name="TextBox 128">
                  <a:extLst>
                    <a:ext uri="{FF2B5EF4-FFF2-40B4-BE49-F238E27FC236}">
                      <a16:creationId xmlns:a16="http://schemas.microsoft.com/office/drawing/2014/main" id="{72065940-DD09-5210-8F0F-828F4E085D3A}"/>
                    </a:ext>
                  </a:extLst>
                </p:cNvPr>
                <p:cNvSpPr txBox="1"/>
                <p:nvPr/>
              </p:nvSpPr>
              <p:spPr>
                <a:xfrm>
                  <a:off x="7367278" y="288377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0" name="TextBox 129">
                  <a:extLst>
                    <a:ext uri="{FF2B5EF4-FFF2-40B4-BE49-F238E27FC236}">
                      <a16:creationId xmlns:a16="http://schemas.microsoft.com/office/drawing/2014/main" id="{17AF5AB6-462C-B966-9F6F-C686F2E0DBD2}"/>
                    </a:ext>
                  </a:extLst>
                </p:cNvPr>
                <p:cNvSpPr txBox="1"/>
                <p:nvPr/>
              </p:nvSpPr>
              <p:spPr>
                <a:xfrm>
                  <a:off x="7421405" y="2874374"/>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1" name="TextBox 130">
                  <a:extLst>
                    <a:ext uri="{FF2B5EF4-FFF2-40B4-BE49-F238E27FC236}">
                      <a16:creationId xmlns:a16="http://schemas.microsoft.com/office/drawing/2014/main" id="{CAF57EE7-8C9C-9DEA-DAFD-4922D1D9FB6A}"/>
                    </a:ext>
                  </a:extLst>
                </p:cNvPr>
                <p:cNvSpPr txBox="1"/>
                <p:nvPr/>
              </p:nvSpPr>
              <p:spPr>
                <a:xfrm>
                  <a:off x="7437350" y="2908129"/>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2" name="TextBox 131">
                  <a:extLst>
                    <a:ext uri="{FF2B5EF4-FFF2-40B4-BE49-F238E27FC236}">
                      <a16:creationId xmlns:a16="http://schemas.microsoft.com/office/drawing/2014/main" id="{4E35E157-5DEC-0F37-A3BF-8B47D7992D2D}"/>
                    </a:ext>
                  </a:extLst>
                </p:cNvPr>
                <p:cNvSpPr txBox="1"/>
                <p:nvPr/>
              </p:nvSpPr>
              <p:spPr>
                <a:xfrm>
                  <a:off x="7523672" y="290608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3" name="TextBox 132">
                  <a:extLst>
                    <a:ext uri="{FF2B5EF4-FFF2-40B4-BE49-F238E27FC236}">
                      <a16:creationId xmlns:a16="http://schemas.microsoft.com/office/drawing/2014/main" id="{10D35122-F8A9-905E-FA53-D5AC45EEEDFA}"/>
                    </a:ext>
                  </a:extLst>
                </p:cNvPr>
                <p:cNvSpPr txBox="1"/>
                <p:nvPr/>
              </p:nvSpPr>
              <p:spPr>
                <a:xfrm>
                  <a:off x="7556328" y="290608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4" name="TextBox 133">
                  <a:extLst>
                    <a:ext uri="{FF2B5EF4-FFF2-40B4-BE49-F238E27FC236}">
                      <a16:creationId xmlns:a16="http://schemas.microsoft.com/office/drawing/2014/main" id="{BE3EDFD8-CBF0-04FB-7CF3-2D5F21A75DD8}"/>
                    </a:ext>
                  </a:extLst>
                </p:cNvPr>
                <p:cNvSpPr txBox="1"/>
                <p:nvPr/>
              </p:nvSpPr>
              <p:spPr>
                <a:xfrm>
                  <a:off x="7625599" y="294064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5" name="TextBox 134">
                  <a:extLst>
                    <a:ext uri="{FF2B5EF4-FFF2-40B4-BE49-F238E27FC236}">
                      <a16:creationId xmlns:a16="http://schemas.microsoft.com/office/drawing/2014/main" id="{F45B116E-ADDF-4B05-F15C-9A021089ABC4}"/>
                    </a:ext>
                  </a:extLst>
                </p:cNvPr>
                <p:cNvSpPr txBox="1"/>
                <p:nvPr/>
              </p:nvSpPr>
              <p:spPr>
                <a:xfrm>
                  <a:off x="7637706" y="294211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6" name="TextBox 135">
                  <a:extLst>
                    <a:ext uri="{FF2B5EF4-FFF2-40B4-BE49-F238E27FC236}">
                      <a16:creationId xmlns:a16="http://schemas.microsoft.com/office/drawing/2014/main" id="{DF0FBB77-1451-26C4-6DAC-BE769C751AAB}"/>
                    </a:ext>
                  </a:extLst>
                </p:cNvPr>
                <p:cNvSpPr txBox="1"/>
                <p:nvPr/>
              </p:nvSpPr>
              <p:spPr>
                <a:xfrm>
                  <a:off x="7700632" y="294211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7" name="TextBox 136">
                  <a:extLst>
                    <a:ext uri="{FF2B5EF4-FFF2-40B4-BE49-F238E27FC236}">
                      <a16:creationId xmlns:a16="http://schemas.microsoft.com/office/drawing/2014/main" id="{01EFCFB6-1838-5909-7417-B7C8BEEEE095}"/>
                    </a:ext>
                  </a:extLst>
                </p:cNvPr>
                <p:cNvSpPr txBox="1"/>
                <p:nvPr/>
              </p:nvSpPr>
              <p:spPr>
                <a:xfrm>
                  <a:off x="7716801" y="294210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8" name="TextBox 137">
                  <a:extLst>
                    <a:ext uri="{FF2B5EF4-FFF2-40B4-BE49-F238E27FC236}">
                      <a16:creationId xmlns:a16="http://schemas.microsoft.com/office/drawing/2014/main" id="{6D2D415D-3E79-0E47-7AFA-C9835C87AAF1}"/>
                    </a:ext>
                  </a:extLst>
                </p:cNvPr>
                <p:cNvSpPr txBox="1"/>
                <p:nvPr/>
              </p:nvSpPr>
              <p:spPr>
                <a:xfrm>
                  <a:off x="7750246" y="294210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39" name="TextBox 138">
                  <a:extLst>
                    <a:ext uri="{FF2B5EF4-FFF2-40B4-BE49-F238E27FC236}">
                      <a16:creationId xmlns:a16="http://schemas.microsoft.com/office/drawing/2014/main" id="{E6DC8DFD-78B5-AE5D-1A05-F556D1AA2FDA}"/>
                    </a:ext>
                  </a:extLst>
                </p:cNvPr>
                <p:cNvSpPr txBox="1"/>
                <p:nvPr/>
              </p:nvSpPr>
              <p:spPr>
                <a:xfrm>
                  <a:off x="7907576" y="293927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0" name="TextBox 139">
                  <a:extLst>
                    <a:ext uri="{FF2B5EF4-FFF2-40B4-BE49-F238E27FC236}">
                      <a16:creationId xmlns:a16="http://schemas.microsoft.com/office/drawing/2014/main" id="{D53ACA55-12F1-8ADA-9A31-7973F8E3268C}"/>
                    </a:ext>
                  </a:extLst>
                </p:cNvPr>
                <p:cNvSpPr txBox="1"/>
                <p:nvPr/>
              </p:nvSpPr>
              <p:spPr>
                <a:xfrm>
                  <a:off x="7937846" y="2939270"/>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1" name="TextBox 140">
                  <a:extLst>
                    <a:ext uri="{FF2B5EF4-FFF2-40B4-BE49-F238E27FC236}">
                      <a16:creationId xmlns:a16="http://schemas.microsoft.com/office/drawing/2014/main" id="{0ADBC037-5050-8CB0-5D74-5EC719C7042C}"/>
                    </a:ext>
                  </a:extLst>
                </p:cNvPr>
                <p:cNvSpPr txBox="1"/>
                <p:nvPr/>
              </p:nvSpPr>
              <p:spPr>
                <a:xfrm>
                  <a:off x="7969726" y="2938223"/>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2" name="TextBox 141">
                  <a:extLst>
                    <a:ext uri="{FF2B5EF4-FFF2-40B4-BE49-F238E27FC236}">
                      <a16:creationId xmlns:a16="http://schemas.microsoft.com/office/drawing/2014/main" id="{300A4B23-DD2E-BFD6-D360-333D02FCB2E6}"/>
                    </a:ext>
                  </a:extLst>
                </p:cNvPr>
                <p:cNvSpPr txBox="1"/>
                <p:nvPr/>
              </p:nvSpPr>
              <p:spPr>
                <a:xfrm>
                  <a:off x="7994877" y="2938222"/>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3" name="TextBox 142">
                  <a:extLst>
                    <a:ext uri="{FF2B5EF4-FFF2-40B4-BE49-F238E27FC236}">
                      <a16:creationId xmlns:a16="http://schemas.microsoft.com/office/drawing/2014/main" id="{2D6F3D1E-886E-C00B-278D-63983D58D95D}"/>
                    </a:ext>
                  </a:extLst>
                </p:cNvPr>
                <p:cNvSpPr txBox="1"/>
                <p:nvPr/>
              </p:nvSpPr>
              <p:spPr>
                <a:xfrm>
                  <a:off x="8082597" y="2941001"/>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4" name="TextBox 143">
                  <a:extLst>
                    <a:ext uri="{FF2B5EF4-FFF2-40B4-BE49-F238E27FC236}">
                      <a16:creationId xmlns:a16="http://schemas.microsoft.com/office/drawing/2014/main" id="{D98C5523-CF7F-A5E5-DEC7-D6734B64941E}"/>
                    </a:ext>
                  </a:extLst>
                </p:cNvPr>
                <p:cNvSpPr txBox="1"/>
                <p:nvPr/>
              </p:nvSpPr>
              <p:spPr>
                <a:xfrm>
                  <a:off x="8104253" y="2942048"/>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5" name="TextBox 144">
                  <a:extLst>
                    <a:ext uri="{FF2B5EF4-FFF2-40B4-BE49-F238E27FC236}">
                      <a16:creationId xmlns:a16="http://schemas.microsoft.com/office/drawing/2014/main" id="{92005A19-518C-A2BF-A7C6-D2E200872C29}"/>
                    </a:ext>
                  </a:extLst>
                </p:cNvPr>
                <p:cNvSpPr txBox="1"/>
                <p:nvPr/>
              </p:nvSpPr>
              <p:spPr>
                <a:xfrm>
                  <a:off x="8131430"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6" name="TextBox 145">
                  <a:extLst>
                    <a:ext uri="{FF2B5EF4-FFF2-40B4-BE49-F238E27FC236}">
                      <a16:creationId xmlns:a16="http://schemas.microsoft.com/office/drawing/2014/main" id="{1E62B3F2-7575-78E0-D272-4FF700A9AC5E}"/>
                    </a:ext>
                  </a:extLst>
                </p:cNvPr>
                <p:cNvSpPr txBox="1"/>
                <p:nvPr/>
              </p:nvSpPr>
              <p:spPr>
                <a:xfrm>
                  <a:off x="8192709"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7" name="TextBox 146">
                  <a:extLst>
                    <a:ext uri="{FF2B5EF4-FFF2-40B4-BE49-F238E27FC236}">
                      <a16:creationId xmlns:a16="http://schemas.microsoft.com/office/drawing/2014/main" id="{E157A50C-86CA-8D67-59F8-63AB6B166169}"/>
                    </a:ext>
                  </a:extLst>
                </p:cNvPr>
                <p:cNvSpPr txBox="1"/>
                <p:nvPr/>
              </p:nvSpPr>
              <p:spPr>
                <a:xfrm>
                  <a:off x="8290704"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8" name="TextBox 147">
                  <a:extLst>
                    <a:ext uri="{FF2B5EF4-FFF2-40B4-BE49-F238E27FC236}">
                      <a16:creationId xmlns:a16="http://schemas.microsoft.com/office/drawing/2014/main" id="{D67E3E41-AFC8-3BE3-CA38-DF3313A7E58E}"/>
                    </a:ext>
                  </a:extLst>
                </p:cNvPr>
                <p:cNvSpPr txBox="1"/>
                <p:nvPr/>
              </p:nvSpPr>
              <p:spPr>
                <a:xfrm>
                  <a:off x="8332437"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49" name="TextBox 148">
                  <a:extLst>
                    <a:ext uri="{FF2B5EF4-FFF2-40B4-BE49-F238E27FC236}">
                      <a16:creationId xmlns:a16="http://schemas.microsoft.com/office/drawing/2014/main" id="{057CBE48-9401-2B4C-FDF2-B2DBCAF0603E}"/>
                    </a:ext>
                  </a:extLst>
                </p:cNvPr>
                <p:cNvSpPr txBox="1"/>
                <p:nvPr/>
              </p:nvSpPr>
              <p:spPr>
                <a:xfrm>
                  <a:off x="8401925"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sp>
              <p:nvSpPr>
                <p:cNvPr id="150" name="TextBox 149">
                  <a:extLst>
                    <a:ext uri="{FF2B5EF4-FFF2-40B4-BE49-F238E27FC236}">
                      <a16:creationId xmlns:a16="http://schemas.microsoft.com/office/drawing/2014/main" id="{7B7A341A-B2A0-EFBD-652E-9A77C6B333C7}"/>
                    </a:ext>
                  </a:extLst>
                </p:cNvPr>
                <p:cNvSpPr txBox="1"/>
                <p:nvPr/>
              </p:nvSpPr>
              <p:spPr>
                <a:xfrm>
                  <a:off x="8471298" y="2941397"/>
                  <a:ext cx="60540" cy="430840"/>
                </a:xfrm>
                <a:prstGeom prst="rect">
                  <a:avLst/>
                </a:prstGeom>
                <a:noFill/>
                <a:ln w="28575">
                  <a:noFill/>
                </a:ln>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1167B2"/>
                      </a:solidFill>
                      <a:effectLst/>
                      <a:uLnTx/>
                      <a:uFillTx/>
                      <a:latin typeface="Arial" panose="020B0604020202020204"/>
                      <a:ea typeface="+mn-ea"/>
                      <a:cs typeface="+mn-cs"/>
                    </a:rPr>
                    <a:t>+</a:t>
                  </a:r>
                </a:p>
              </p:txBody>
            </p:sp>
          </p:grpSp>
        </p:grpSp>
        <p:sp>
          <p:nvSpPr>
            <p:cNvPr id="85" name="Freeform 84">
              <a:extLst>
                <a:ext uri="{FF2B5EF4-FFF2-40B4-BE49-F238E27FC236}">
                  <a16:creationId xmlns:a16="http://schemas.microsoft.com/office/drawing/2014/main" id="{464D48B2-CD5C-BA77-6C6E-FA85315B206A}"/>
                </a:ext>
              </a:extLst>
            </p:cNvPr>
            <p:cNvSpPr/>
            <p:nvPr/>
          </p:nvSpPr>
          <p:spPr>
            <a:xfrm>
              <a:off x="8432173" y="4140200"/>
              <a:ext cx="206375" cy="0"/>
            </a:xfrm>
            <a:custGeom>
              <a:avLst/>
              <a:gdLst>
                <a:gd name="csX0" fmla="*/ 0 w 206375"/>
                <a:gd name="csY0" fmla="*/ 0 h 0"/>
                <a:gd name="csX1" fmla="*/ 206375 w 206375"/>
                <a:gd name="csY1" fmla="*/ 0 h 0"/>
              </a:gdLst>
              <a:ahLst/>
              <a:cxnLst>
                <a:cxn ang="0">
                  <a:pos x="csX0" y="csY0"/>
                </a:cxn>
                <a:cxn ang="0">
                  <a:pos x="csX1" y="csY1"/>
                </a:cxn>
              </a:cxnLst>
              <a:rect l="l" t="t" r="r" b="b"/>
              <a:pathLst>
                <a:path w="206375">
                  <a:moveTo>
                    <a:pt x="0" y="0"/>
                  </a:moveTo>
                  <a:lnTo>
                    <a:pt x="206375" y="0"/>
                  </a:lnTo>
                </a:path>
              </a:pathLst>
            </a:custGeom>
            <a:noFill/>
            <a:ln w="19050">
              <a:solidFill>
                <a:schemeClr val="tx1"/>
              </a:solidFill>
              <a:prstDash val="solid"/>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126647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1A86-682E-16B0-74C9-229A201D2B72}"/>
              </a:ext>
            </a:extLst>
          </p:cNvPr>
          <p:cNvSpPr>
            <a:spLocks noGrp="1"/>
          </p:cNvSpPr>
          <p:nvPr>
            <p:ph type="title"/>
          </p:nvPr>
        </p:nvSpPr>
        <p:spPr/>
        <p:txBody>
          <a:bodyPr/>
          <a:lstStyle/>
          <a:p>
            <a:pPr algn="l"/>
            <a:r>
              <a:rPr lang="en-US" dirty="0"/>
              <a:t>Extended Dosing of Belantamab Mafodotin:</a:t>
            </a:r>
            <a:br>
              <a:rPr lang="en-US" dirty="0"/>
            </a:br>
            <a:r>
              <a:rPr lang="en-US" dirty="0"/>
              <a:t>Phase II DREAMM-15 Trial to Be Presented at EHA 2026</a:t>
            </a:r>
          </a:p>
        </p:txBody>
      </p:sp>
      <p:sp>
        <p:nvSpPr>
          <p:cNvPr id="4" name="TextBox 3">
            <a:extLst>
              <a:ext uri="{FF2B5EF4-FFF2-40B4-BE49-F238E27FC236}">
                <a16:creationId xmlns:a16="http://schemas.microsoft.com/office/drawing/2014/main" id="{B2E3EB66-6D8F-8DC5-6006-0B63AD875343}"/>
              </a:ext>
            </a:extLst>
          </p:cNvPr>
          <p:cNvSpPr txBox="1"/>
          <p:nvPr/>
        </p:nvSpPr>
        <p:spPr>
          <a:xfrm>
            <a:off x="111512" y="6469404"/>
            <a:ext cx="350685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Sborov</a:t>
            </a:r>
            <a:r>
              <a:rPr kumimoji="0" lang="en-US" sz="1500" b="0" i="0" u="none" strike="noStrike" kern="1200" cap="none" spc="0" normalizeH="0" baseline="0" noProof="0" dirty="0">
                <a:ln>
                  <a:noFill/>
                </a:ln>
                <a:solidFill>
                  <a:srgbClr val="000000"/>
                </a:solidFill>
                <a:effectLst/>
                <a:uLnTx/>
                <a:uFillTx/>
                <a:latin typeface="Calibri"/>
                <a:ea typeface="+mn-ea"/>
                <a:cs typeface="+mn-cs"/>
              </a:rPr>
              <a:t> D et al. EHA 2026;Abstract PB3225.</a:t>
            </a:r>
          </a:p>
        </p:txBody>
      </p:sp>
      <p:grpSp>
        <p:nvGrpSpPr>
          <p:cNvPr id="7" name="Group 6">
            <a:extLst>
              <a:ext uri="{FF2B5EF4-FFF2-40B4-BE49-F238E27FC236}">
                <a16:creationId xmlns:a16="http://schemas.microsoft.com/office/drawing/2014/main" id="{BE47BA76-5449-ED93-AAEE-E83F03C2E5F1}"/>
              </a:ext>
            </a:extLst>
          </p:cNvPr>
          <p:cNvGrpSpPr/>
          <p:nvPr/>
        </p:nvGrpSpPr>
        <p:grpSpPr>
          <a:xfrm>
            <a:off x="685831" y="1370013"/>
            <a:ext cx="10820338" cy="4747783"/>
            <a:chOff x="685831" y="1370013"/>
            <a:chExt cx="10820338" cy="4747783"/>
          </a:xfrm>
        </p:grpSpPr>
        <p:pic>
          <p:nvPicPr>
            <p:cNvPr id="3" name="Picture 2">
              <a:extLst>
                <a:ext uri="{FF2B5EF4-FFF2-40B4-BE49-F238E27FC236}">
                  <a16:creationId xmlns:a16="http://schemas.microsoft.com/office/drawing/2014/main" id="{D0BDC681-8E5E-E247-4F3D-456CF0943A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5831" y="1370013"/>
              <a:ext cx="10820338" cy="4747783"/>
            </a:xfrm>
            <a:prstGeom prst="rect">
              <a:avLst/>
            </a:prstGeom>
          </p:spPr>
        </p:pic>
        <p:sp>
          <p:nvSpPr>
            <p:cNvPr id="6" name="TextBox 5">
              <a:extLst>
                <a:ext uri="{FF2B5EF4-FFF2-40B4-BE49-F238E27FC236}">
                  <a16:creationId xmlns:a16="http://schemas.microsoft.com/office/drawing/2014/main" id="{3E045E22-F487-CB7D-9C68-ABB034655CD3}"/>
                </a:ext>
              </a:extLst>
            </p:cNvPr>
            <p:cNvSpPr txBox="1"/>
            <p:nvPr/>
          </p:nvSpPr>
          <p:spPr>
            <a:xfrm>
              <a:off x="5405815" y="1370013"/>
              <a:ext cx="610035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NCT07227311</a:t>
              </a:r>
            </a:p>
          </p:txBody>
        </p:sp>
      </p:grpSp>
    </p:spTree>
    <p:extLst>
      <p:ext uri="{BB962C8B-B14F-4D97-AF65-F5344CB8AC3E}">
        <p14:creationId xmlns:p14="http://schemas.microsoft.com/office/powerpoint/2010/main" val="37757524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A6D8-6BEC-330D-7005-154CB618C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136D2-BF3A-9E83-E26C-522F98AEB807}"/>
              </a:ext>
            </a:extLst>
          </p:cNvPr>
          <p:cNvSpPr>
            <a:spLocks noGrp="1"/>
          </p:cNvSpPr>
          <p:nvPr>
            <p:ph type="title"/>
          </p:nvPr>
        </p:nvSpPr>
        <p:spPr>
          <a:xfrm>
            <a:off x="916516" y="29760"/>
            <a:ext cx="10358967" cy="1383015"/>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DC378007-8BE1-6265-B4E8-4F8F24532136}"/>
              </a:ext>
            </a:extLst>
          </p:cNvPr>
          <p:cNvGraphicFramePr>
            <a:graphicFrameLocks/>
          </p:cNvGraphicFramePr>
          <p:nvPr>
            <p:extLst>
              <p:ext uri="{D42A27DB-BD31-4B8C-83A1-F6EECF244321}">
                <p14:modId xmlns:p14="http://schemas.microsoft.com/office/powerpoint/2010/main" val="827054703"/>
              </p:ext>
            </p:extLst>
          </p:nvPr>
        </p:nvGraphicFramePr>
        <p:xfrm>
          <a:off x="983432" y="1682806"/>
          <a:ext cx="9865096" cy="349238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200800">
                  <a:extLst>
                    <a:ext uri="{9D8B030D-6E8A-4147-A177-3AD203B41FA5}">
                      <a16:colId xmlns:a16="http://schemas.microsoft.com/office/drawing/2014/main" val="20001"/>
                    </a:ext>
                  </a:extLst>
                </a:gridCol>
              </a:tblGrid>
              <a:tr h="1169393">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 AbbVie Inc, Amgen Inc, Bristol Myers Squibb, Genentech, a member of the Roche Group, GSK, Janssen Biotech Inc, Novartis,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51958">
                <a:tc>
                  <a:txBody>
                    <a:bodyPr/>
                    <a:lstStyle/>
                    <a:p>
                      <a:r>
                        <a:rPr lang="en-US" sz="1800" b="1" kern="1200" dirty="0">
                          <a:solidFill>
                            <a:schemeClr val="tx1"/>
                          </a:solidFill>
                          <a:effectLst/>
                          <a:latin typeface="+mn-lt"/>
                          <a:ea typeface="+mn-ea"/>
                          <a:cs typeface="+mn-cs"/>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698226"/>
                  </a:ext>
                </a:extLst>
              </a:tr>
              <a:tr h="93551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6856579"/>
                  </a:ext>
                </a:extLst>
              </a:tr>
              <a:tr h="935518">
                <a:tc>
                  <a:txBody>
                    <a:bodyPr/>
                    <a:lstStyle/>
                    <a:p>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386263"/>
                  </a:ext>
                </a:extLst>
              </a:tr>
            </a:tbl>
          </a:graphicData>
        </a:graphic>
      </p:graphicFrame>
    </p:spTree>
    <p:custDataLst>
      <p:tags r:id="rId1"/>
    </p:custDataLst>
    <p:extLst>
      <p:ext uri="{BB962C8B-B14F-4D97-AF65-F5344CB8AC3E}">
        <p14:creationId xmlns:p14="http://schemas.microsoft.com/office/powerpoint/2010/main" val="28313271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581E5-86CC-D964-A277-BB7B70DE0F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7A4928-3400-D718-586C-67687714A38A}"/>
              </a:ext>
            </a:extLst>
          </p:cNvPr>
          <p:cNvSpPr>
            <a:spLocks noGrp="1"/>
          </p:cNvSpPr>
          <p:nvPr>
            <p:ph type="title"/>
          </p:nvPr>
        </p:nvSpPr>
        <p:spPr/>
        <p:txBody>
          <a:bodyPr/>
          <a:lstStyle/>
          <a:p>
            <a:r>
              <a:rPr lang="en-US" dirty="0"/>
              <a:t>Patient Monitoring and Dosing Principles </a:t>
            </a:r>
            <a:br>
              <a:rPr lang="en-US" dirty="0"/>
            </a:br>
            <a:r>
              <a:rPr lang="en-US" dirty="0"/>
              <a:t>With Belamaf-Containing Regimens</a:t>
            </a:r>
            <a:r>
              <a:rPr lang="en-US" baseline="30000" dirty="0"/>
              <a:t>1</a:t>
            </a:r>
            <a:endParaRPr lang="en-US" dirty="0"/>
          </a:p>
        </p:txBody>
      </p:sp>
      <p:sp>
        <p:nvSpPr>
          <p:cNvPr id="2" name="Footer Placeholder 5">
            <a:extLst>
              <a:ext uri="{FF2B5EF4-FFF2-40B4-BE49-F238E27FC236}">
                <a16:creationId xmlns:a16="http://schemas.microsoft.com/office/drawing/2014/main" id="{E284C6B5-962E-629B-5CC4-B021BA41C6FA}"/>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Terpos E et al. </a:t>
            </a:r>
            <a:r>
              <a:rPr kumimoji="0" lang="en-GB"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 J Hematol. </a:t>
            </a: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2025;100:1839-1850. </a:t>
            </a:r>
          </a:p>
        </p:txBody>
      </p:sp>
      <p:sp>
        <p:nvSpPr>
          <p:cNvPr id="6" name="TextBox 5">
            <a:extLst>
              <a:ext uri="{FF2B5EF4-FFF2-40B4-BE49-F238E27FC236}">
                <a16:creationId xmlns:a16="http://schemas.microsoft.com/office/drawing/2014/main" id="{A7C0EFAF-D427-9A97-DED7-9DC902B4251A}"/>
              </a:ext>
            </a:extLst>
          </p:cNvPr>
          <p:cNvSpPr txBox="1"/>
          <p:nvPr/>
        </p:nvSpPr>
        <p:spPr>
          <a:xfrm>
            <a:off x="488020" y="987409"/>
            <a:ext cx="2609344" cy="656655"/>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panose="020B0604020202020204"/>
                <a:ea typeface="+mn-ea"/>
                <a:cs typeface="+mn-cs"/>
              </a:rPr>
              <a:t>Before Cycle 1</a:t>
            </a:r>
          </a:p>
        </p:txBody>
      </p:sp>
      <p:sp>
        <p:nvSpPr>
          <p:cNvPr id="7" name="TextBox 6">
            <a:extLst>
              <a:ext uri="{FF2B5EF4-FFF2-40B4-BE49-F238E27FC236}">
                <a16:creationId xmlns:a16="http://schemas.microsoft.com/office/drawing/2014/main" id="{3F975455-E9C6-0237-226B-65304E17ADC2}"/>
              </a:ext>
            </a:extLst>
          </p:cNvPr>
          <p:cNvSpPr txBox="1"/>
          <p:nvPr/>
        </p:nvSpPr>
        <p:spPr>
          <a:xfrm>
            <a:off x="4263313" y="987409"/>
            <a:ext cx="2609344" cy="656655"/>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panose="020B0604020202020204"/>
                <a:ea typeface="+mn-ea"/>
                <a:cs typeface="+mn-cs"/>
              </a:rPr>
              <a:t>Cycles 2-4</a:t>
            </a:r>
          </a:p>
        </p:txBody>
      </p:sp>
      <p:sp>
        <p:nvSpPr>
          <p:cNvPr id="8" name="TextBox 7">
            <a:extLst>
              <a:ext uri="{FF2B5EF4-FFF2-40B4-BE49-F238E27FC236}">
                <a16:creationId xmlns:a16="http://schemas.microsoft.com/office/drawing/2014/main" id="{E73E3853-FDB6-8C6E-923F-7592B526869A}"/>
              </a:ext>
            </a:extLst>
          </p:cNvPr>
          <p:cNvSpPr txBox="1"/>
          <p:nvPr/>
        </p:nvSpPr>
        <p:spPr>
          <a:xfrm>
            <a:off x="8523668" y="987409"/>
            <a:ext cx="2609344" cy="656655"/>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panose="020B0604020202020204"/>
                <a:ea typeface="+mn-ea"/>
                <a:cs typeface="+mn-cs"/>
              </a:rPr>
              <a:t>Cycles 5+</a:t>
            </a:r>
          </a:p>
        </p:txBody>
      </p:sp>
      <p:pic>
        <p:nvPicPr>
          <p:cNvPr id="10" name="Graphic 9" descr="Eye with solid fill">
            <a:extLst>
              <a:ext uri="{FF2B5EF4-FFF2-40B4-BE49-F238E27FC236}">
                <a16:creationId xmlns:a16="http://schemas.microsoft.com/office/drawing/2014/main" id="{843A4328-92EF-B592-C78C-9A142A96A9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8304" y="2179197"/>
            <a:ext cx="1008776" cy="1008776"/>
          </a:xfrm>
          <a:prstGeom prst="rect">
            <a:avLst/>
          </a:prstGeom>
        </p:spPr>
      </p:pic>
      <p:pic>
        <p:nvPicPr>
          <p:cNvPr id="12" name="Graphic 11" descr="Medical with solid fill">
            <a:extLst>
              <a:ext uri="{FF2B5EF4-FFF2-40B4-BE49-F238E27FC236}">
                <a16:creationId xmlns:a16="http://schemas.microsoft.com/office/drawing/2014/main" id="{472AD00B-609F-C290-8CC7-888CD67FC9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16580" y="4028925"/>
            <a:ext cx="902811" cy="902811"/>
          </a:xfrm>
          <a:prstGeom prst="rect">
            <a:avLst/>
          </a:prstGeom>
        </p:spPr>
      </p:pic>
      <p:sp>
        <p:nvSpPr>
          <p:cNvPr id="14" name="Rounded Rectangle 13">
            <a:extLst>
              <a:ext uri="{FF2B5EF4-FFF2-40B4-BE49-F238E27FC236}">
                <a16:creationId xmlns:a16="http://schemas.microsoft.com/office/drawing/2014/main" id="{46DB40CC-E536-C010-8242-29CEF9F96052}"/>
              </a:ext>
            </a:extLst>
          </p:cNvPr>
          <p:cNvSpPr/>
          <p:nvPr/>
        </p:nvSpPr>
        <p:spPr>
          <a:xfrm>
            <a:off x="420174" y="3113452"/>
            <a:ext cx="2745039" cy="6155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Eye specialist</a:t>
            </a:r>
          </a:p>
        </p:txBody>
      </p:sp>
      <p:sp>
        <p:nvSpPr>
          <p:cNvPr id="15" name="TextBox 14">
            <a:extLst>
              <a:ext uri="{FF2B5EF4-FFF2-40B4-BE49-F238E27FC236}">
                <a16:creationId xmlns:a16="http://schemas.microsoft.com/office/drawing/2014/main" id="{A980862C-DDBC-6D8D-4345-84B07712E60F}"/>
              </a:ext>
            </a:extLst>
          </p:cNvPr>
          <p:cNvSpPr txBox="1"/>
          <p:nvPr/>
        </p:nvSpPr>
        <p:spPr>
          <a:xfrm>
            <a:off x="474809" y="3967579"/>
            <a:ext cx="2635769" cy="90268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Baseline ophthalmic evaluation</a:t>
            </a:r>
          </a:p>
        </p:txBody>
      </p:sp>
      <p:pic>
        <p:nvPicPr>
          <p:cNvPr id="17" name="Graphic 16" descr="Eye with solid fill">
            <a:extLst>
              <a:ext uri="{FF2B5EF4-FFF2-40B4-BE49-F238E27FC236}">
                <a16:creationId xmlns:a16="http://schemas.microsoft.com/office/drawing/2014/main" id="{A4077ADB-47E6-2297-B4D3-4467A1139A2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63597" y="1589351"/>
            <a:ext cx="1008776" cy="1008776"/>
          </a:xfrm>
          <a:prstGeom prst="rect">
            <a:avLst/>
          </a:prstGeom>
        </p:spPr>
      </p:pic>
      <p:sp>
        <p:nvSpPr>
          <p:cNvPr id="19" name="TextBox 18">
            <a:extLst>
              <a:ext uri="{FF2B5EF4-FFF2-40B4-BE49-F238E27FC236}">
                <a16:creationId xmlns:a16="http://schemas.microsoft.com/office/drawing/2014/main" id="{A56CE0E5-807A-A8DA-0758-A44F56DEB9B2}"/>
              </a:ext>
            </a:extLst>
          </p:cNvPr>
          <p:cNvSpPr txBox="1"/>
          <p:nvPr/>
        </p:nvSpPr>
        <p:spPr>
          <a:xfrm>
            <a:off x="4250102" y="3070003"/>
            <a:ext cx="2635769" cy="90268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Evaluation before each dose</a:t>
            </a:r>
          </a:p>
        </p:txBody>
      </p:sp>
      <p:sp>
        <p:nvSpPr>
          <p:cNvPr id="20" name="TextBox 19">
            <a:extLst>
              <a:ext uri="{FF2B5EF4-FFF2-40B4-BE49-F238E27FC236}">
                <a16:creationId xmlns:a16="http://schemas.microsoft.com/office/drawing/2014/main" id="{139BB04A-F52F-95E9-2AAB-80CA9533D07C}"/>
              </a:ext>
            </a:extLst>
          </p:cNvPr>
          <p:cNvSpPr txBox="1"/>
          <p:nvPr/>
        </p:nvSpPr>
        <p:spPr>
          <a:xfrm>
            <a:off x="4056290" y="5545860"/>
            <a:ext cx="3023393" cy="90268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Dose adjustment may be necessary</a:t>
            </a:r>
          </a:p>
        </p:txBody>
      </p:sp>
      <p:pic>
        <p:nvPicPr>
          <p:cNvPr id="22" name="Graphic 21" descr="Medical with solid fill">
            <a:extLst>
              <a:ext uri="{FF2B5EF4-FFF2-40B4-BE49-F238E27FC236}">
                <a16:creationId xmlns:a16="http://schemas.microsoft.com/office/drawing/2014/main" id="{DDE49B0B-2F1D-E79C-8BAE-FE5FD33239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80201" y="4017309"/>
            <a:ext cx="902208" cy="902208"/>
          </a:xfrm>
          <a:prstGeom prst="rect">
            <a:avLst/>
          </a:prstGeom>
        </p:spPr>
      </p:pic>
      <p:sp>
        <p:nvSpPr>
          <p:cNvPr id="24" name="TextBox 23">
            <a:extLst>
              <a:ext uri="{FF2B5EF4-FFF2-40B4-BE49-F238E27FC236}">
                <a16:creationId xmlns:a16="http://schemas.microsoft.com/office/drawing/2014/main" id="{013BD423-DDDD-3CDB-5A78-FF81801307AE}"/>
              </a:ext>
            </a:extLst>
          </p:cNvPr>
          <p:cNvSpPr txBox="1"/>
          <p:nvPr/>
        </p:nvSpPr>
        <p:spPr>
          <a:xfrm>
            <a:off x="8081197" y="5564184"/>
            <a:ext cx="3500220" cy="90268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Administer VRA tool before each subsequent dose</a:t>
            </a:r>
          </a:p>
        </p:txBody>
      </p:sp>
      <p:cxnSp>
        <p:nvCxnSpPr>
          <p:cNvPr id="31" name="Straight Connector 30">
            <a:extLst>
              <a:ext uri="{FF2B5EF4-FFF2-40B4-BE49-F238E27FC236}">
                <a16:creationId xmlns:a16="http://schemas.microsoft.com/office/drawing/2014/main" id="{FCDD37F5-0CB4-5AF3-C725-FDB058EB271F}"/>
              </a:ext>
            </a:extLst>
          </p:cNvPr>
          <p:cNvCxnSpPr>
            <a:cxnSpLocks/>
          </p:cNvCxnSpPr>
          <p:nvPr/>
        </p:nvCxnSpPr>
        <p:spPr>
          <a:xfrm>
            <a:off x="3612043" y="1142514"/>
            <a:ext cx="0" cy="5128157"/>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FFAF56-FF8F-F98E-CB3A-1FDC5E0531CE}"/>
              </a:ext>
            </a:extLst>
          </p:cNvPr>
          <p:cNvCxnSpPr>
            <a:cxnSpLocks/>
          </p:cNvCxnSpPr>
          <p:nvPr/>
        </p:nvCxnSpPr>
        <p:spPr>
          <a:xfrm>
            <a:off x="7504292" y="1164926"/>
            <a:ext cx="0" cy="5128157"/>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C7A2DBE1-8B8A-3A8F-D692-D6F888407530}"/>
              </a:ext>
            </a:extLst>
          </p:cNvPr>
          <p:cNvSpPr/>
          <p:nvPr/>
        </p:nvSpPr>
        <p:spPr>
          <a:xfrm>
            <a:off x="4056291" y="2446854"/>
            <a:ext cx="3023389" cy="6155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Eye specialist</a:t>
            </a:r>
          </a:p>
        </p:txBody>
      </p:sp>
      <p:sp>
        <p:nvSpPr>
          <p:cNvPr id="9" name="Rounded Rectangle 8">
            <a:extLst>
              <a:ext uri="{FF2B5EF4-FFF2-40B4-BE49-F238E27FC236}">
                <a16:creationId xmlns:a16="http://schemas.microsoft.com/office/drawing/2014/main" id="{746961D6-19D4-D14E-CE12-68AFB62C112B}"/>
              </a:ext>
            </a:extLst>
          </p:cNvPr>
          <p:cNvSpPr/>
          <p:nvPr/>
        </p:nvSpPr>
        <p:spPr>
          <a:xfrm>
            <a:off x="4035625" y="4948566"/>
            <a:ext cx="3064720" cy="61555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Treating physician</a:t>
            </a:r>
          </a:p>
        </p:txBody>
      </p:sp>
      <p:sp>
        <p:nvSpPr>
          <p:cNvPr id="11" name="Rounded Rectangle 10">
            <a:extLst>
              <a:ext uri="{FF2B5EF4-FFF2-40B4-BE49-F238E27FC236}">
                <a16:creationId xmlns:a16="http://schemas.microsoft.com/office/drawing/2014/main" id="{82C4BFFE-F679-A21D-F2FD-973F4BF33282}"/>
              </a:ext>
            </a:extLst>
          </p:cNvPr>
          <p:cNvSpPr/>
          <p:nvPr/>
        </p:nvSpPr>
        <p:spPr>
          <a:xfrm>
            <a:off x="8298945" y="4948566"/>
            <a:ext cx="3064720" cy="61555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Treating physician</a:t>
            </a:r>
          </a:p>
        </p:txBody>
      </p:sp>
      <p:pic>
        <p:nvPicPr>
          <p:cNvPr id="27" name="Graphic 26" descr="Eye with solid fill">
            <a:extLst>
              <a:ext uri="{FF2B5EF4-FFF2-40B4-BE49-F238E27FC236}">
                <a16:creationId xmlns:a16="http://schemas.microsoft.com/office/drawing/2014/main" id="{F9A754E2-1CFC-68C3-B638-FEBD20D7063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23951" y="1548129"/>
            <a:ext cx="1008776" cy="1008776"/>
          </a:xfrm>
          <a:prstGeom prst="rect">
            <a:avLst/>
          </a:prstGeom>
        </p:spPr>
      </p:pic>
      <p:sp>
        <p:nvSpPr>
          <p:cNvPr id="29" name="TextBox 28">
            <a:extLst>
              <a:ext uri="{FF2B5EF4-FFF2-40B4-BE49-F238E27FC236}">
                <a16:creationId xmlns:a16="http://schemas.microsoft.com/office/drawing/2014/main" id="{449EA043-674A-7286-676A-8BABF4FA088F}"/>
              </a:ext>
            </a:extLst>
          </p:cNvPr>
          <p:cNvSpPr txBox="1"/>
          <p:nvPr/>
        </p:nvSpPr>
        <p:spPr>
          <a:xfrm>
            <a:off x="7639328" y="3058063"/>
            <a:ext cx="4378025" cy="902683"/>
          </a:xfrm>
          <a:prstGeom prst="rect">
            <a:avLst/>
          </a:prstGeom>
          <a:noFill/>
        </p:spPr>
        <p:txBody>
          <a:bodyPr wrap="square" tIns="121920" bIns="121920" rtlCol="0" anchor="ctr">
            <a:sp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Use KVA scale to inform whether dose modification is necessary</a:t>
            </a:r>
          </a:p>
        </p:txBody>
      </p:sp>
      <p:sp>
        <p:nvSpPr>
          <p:cNvPr id="13" name="Rounded Rectangle 12">
            <a:extLst>
              <a:ext uri="{FF2B5EF4-FFF2-40B4-BE49-F238E27FC236}">
                <a16:creationId xmlns:a16="http://schemas.microsoft.com/office/drawing/2014/main" id="{4FC2003A-96BE-B7DB-6108-1135E9CF8C30}"/>
              </a:ext>
            </a:extLst>
          </p:cNvPr>
          <p:cNvSpPr/>
          <p:nvPr/>
        </p:nvSpPr>
        <p:spPr>
          <a:xfrm>
            <a:off x="8316644" y="2446854"/>
            <a:ext cx="3023389" cy="6155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Eye specialist</a:t>
            </a:r>
          </a:p>
        </p:txBody>
      </p:sp>
    </p:spTree>
    <p:extLst>
      <p:ext uri="{BB962C8B-B14F-4D97-AF65-F5344CB8AC3E}">
        <p14:creationId xmlns:p14="http://schemas.microsoft.com/office/powerpoint/2010/main" val="40794080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DC8F-7B57-E2BE-BC15-69CF63BCE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61442-D5CF-256D-AFE5-A9109B277678}"/>
              </a:ext>
            </a:extLst>
          </p:cNvPr>
          <p:cNvSpPr>
            <a:spLocks noGrp="1"/>
          </p:cNvSpPr>
          <p:nvPr>
            <p:ph type="title"/>
          </p:nvPr>
        </p:nvSpPr>
        <p:spPr>
          <a:xfrm>
            <a:off x="0" y="965201"/>
            <a:ext cx="5596467" cy="866009"/>
          </a:xfrm>
        </p:spPr>
        <p:txBody>
          <a:bodyPr/>
          <a:lstStyle/>
          <a:p>
            <a:r>
              <a:rPr lang="en-US" dirty="0">
                <a:solidFill>
                  <a:schemeClr val="bg2"/>
                </a:solidFill>
              </a:rPr>
              <a:t>DREAMM-7 Study: </a:t>
            </a:r>
            <a:br>
              <a:rPr lang="en-US" dirty="0">
                <a:solidFill>
                  <a:schemeClr val="bg2"/>
                </a:solidFill>
              </a:rPr>
            </a:br>
            <a:r>
              <a:rPr lang="en-US" dirty="0">
                <a:solidFill>
                  <a:schemeClr val="bg2"/>
                </a:solidFill>
              </a:rPr>
              <a:t>Safety Profile</a:t>
            </a:r>
          </a:p>
        </p:txBody>
      </p:sp>
      <p:sp>
        <p:nvSpPr>
          <p:cNvPr id="5" name="Footer Placeholder 5">
            <a:extLst>
              <a:ext uri="{FF2B5EF4-FFF2-40B4-BE49-F238E27FC236}">
                <a16:creationId xmlns:a16="http://schemas.microsoft.com/office/drawing/2014/main" id="{A6AC8BD0-DF6A-6923-1677-E978355ED212}"/>
              </a:ext>
            </a:extLst>
          </p:cNvPr>
          <p:cNvSpPr>
            <a:spLocks noGrp="1"/>
          </p:cNvSpPr>
          <p:nvPr>
            <p:ph type="ftr" sz="quarter" idx="3"/>
          </p:nvPr>
        </p:nvSpPr>
        <p:spPr>
          <a:xfrm>
            <a:off x="271670" y="6300355"/>
            <a:ext cx="11648659" cy="415301"/>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Hungria V et al. Lancet Oncol. 2025</a:t>
            </a:r>
          </a:p>
        </p:txBody>
      </p:sp>
      <p:pic>
        <p:nvPicPr>
          <p:cNvPr id="6" name="Picture 5">
            <a:extLst>
              <a:ext uri="{FF2B5EF4-FFF2-40B4-BE49-F238E27FC236}">
                <a16:creationId xmlns:a16="http://schemas.microsoft.com/office/drawing/2014/main" id="{2772409F-B4BA-8275-ED6F-8697FDF3E0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44583" y="75612"/>
            <a:ext cx="8047417" cy="6782388"/>
          </a:xfrm>
          <a:prstGeom prst="rect">
            <a:avLst/>
          </a:prstGeom>
        </p:spPr>
      </p:pic>
    </p:spTree>
    <p:extLst>
      <p:ext uri="{BB962C8B-B14F-4D97-AF65-F5344CB8AC3E}">
        <p14:creationId xmlns:p14="http://schemas.microsoft.com/office/powerpoint/2010/main" val="35194870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F95E-F484-1558-E0D6-C2F99C7F9EA3}"/>
              </a:ext>
            </a:extLst>
          </p:cNvPr>
          <p:cNvSpPr>
            <a:spLocks noGrp="1"/>
          </p:cNvSpPr>
          <p:nvPr>
            <p:ph type="title"/>
          </p:nvPr>
        </p:nvSpPr>
        <p:spPr>
          <a:xfrm>
            <a:off x="0" y="965201"/>
            <a:ext cx="5596467" cy="866009"/>
          </a:xfrm>
        </p:spPr>
        <p:txBody>
          <a:bodyPr/>
          <a:lstStyle/>
          <a:p>
            <a:r>
              <a:rPr lang="en-US" dirty="0">
                <a:solidFill>
                  <a:schemeClr val="bg2"/>
                </a:solidFill>
              </a:rPr>
              <a:t>DREAMM-8 Study: </a:t>
            </a:r>
            <a:br>
              <a:rPr lang="en-US" dirty="0">
                <a:solidFill>
                  <a:schemeClr val="bg2"/>
                </a:solidFill>
              </a:rPr>
            </a:br>
            <a:r>
              <a:rPr lang="en-US" dirty="0">
                <a:solidFill>
                  <a:schemeClr val="bg2"/>
                </a:solidFill>
              </a:rPr>
              <a:t>Safety Profile</a:t>
            </a:r>
          </a:p>
        </p:txBody>
      </p:sp>
      <p:pic>
        <p:nvPicPr>
          <p:cNvPr id="4" name="Picture 3">
            <a:extLst>
              <a:ext uri="{FF2B5EF4-FFF2-40B4-BE49-F238E27FC236}">
                <a16:creationId xmlns:a16="http://schemas.microsoft.com/office/drawing/2014/main" id="{26FE6E6B-C24E-710E-CB0A-B216B432FE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76899" y="-1"/>
            <a:ext cx="6515101" cy="6858000"/>
          </a:xfrm>
          <a:prstGeom prst="rect">
            <a:avLst/>
          </a:prstGeom>
        </p:spPr>
      </p:pic>
      <p:sp>
        <p:nvSpPr>
          <p:cNvPr id="5" name="Footer Placeholder 5">
            <a:extLst>
              <a:ext uri="{FF2B5EF4-FFF2-40B4-BE49-F238E27FC236}">
                <a16:creationId xmlns:a16="http://schemas.microsoft.com/office/drawing/2014/main" id="{B810F9FB-FD55-64FC-A5C0-99E897937045}"/>
              </a:ext>
            </a:extLst>
          </p:cNvPr>
          <p:cNvSpPr>
            <a:spLocks noGrp="1"/>
          </p:cNvSpPr>
          <p:nvPr>
            <p:ph type="ftr" sz="quarter" idx="3"/>
          </p:nvPr>
        </p:nvSpPr>
        <p:spPr>
          <a:xfrm>
            <a:off x="271670" y="6300355"/>
            <a:ext cx="11648659" cy="415301"/>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Dimopoulos MA et al. NEJM 2024 </a:t>
            </a:r>
          </a:p>
        </p:txBody>
      </p:sp>
    </p:spTree>
    <p:extLst>
      <p:ext uri="{BB962C8B-B14F-4D97-AF65-F5344CB8AC3E}">
        <p14:creationId xmlns:p14="http://schemas.microsoft.com/office/powerpoint/2010/main" val="7240787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C14E-206F-BF77-50C9-75654832B19E}"/>
              </a:ext>
            </a:extLst>
          </p:cNvPr>
          <p:cNvSpPr>
            <a:spLocks noGrp="1"/>
          </p:cNvSpPr>
          <p:nvPr>
            <p:ph type="title"/>
          </p:nvPr>
        </p:nvSpPr>
        <p:spPr/>
        <p:txBody>
          <a:bodyPr/>
          <a:lstStyle/>
          <a:p>
            <a:r>
              <a:rPr lang="en-US" dirty="0"/>
              <a:t>DREAMM-9: Can We Move BCMA ADC Combinations Even Earlier in Myeloma Care?</a:t>
            </a:r>
            <a:r>
              <a:rPr lang="en-US" baseline="30000" dirty="0"/>
              <a:t>1</a:t>
            </a:r>
          </a:p>
        </p:txBody>
      </p:sp>
      <p:sp>
        <p:nvSpPr>
          <p:cNvPr id="44" name="Footer Placeholder 5">
            <a:extLst>
              <a:ext uri="{FF2B5EF4-FFF2-40B4-BE49-F238E27FC236}">
                <a16:creationId xmlns:a16="http://schemas.microsoft.com/office/drawing/2014/main" id="{1E253C64-0C4F-E041-73BC-68ED258F2B44}"/>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Usmani SZ et al. IMS 2025. Abstract PA-416.</a:t>
            </a: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A66DD59C-DE6E-682A-8AF2-6BBA49D95699}"/>
              </a:ext>
            </a:extLst>
          </p:cNvPr>
          <p:cNvSpPr>
            <a:spLocks noGrp="1"/>
          </p:cNvSpPr>
          <p:nvPr>
            <p:ph type="body" sz="quarter" idx="4294967295"/>
          </p:nvPr>
        </p:nvSpPr>
        <p:spPr>
          <a:xfrm>
            <a:off x="0" y="1103489"/>
            <a:ext cx="5342717" cy="5154084"/>
          </a:xfrm>
          <a:solidFill>
            <a:schemeClr val="tx2"/>
          </a:solidFill>
          <a:ln>
            <a:solidFill>
              <a:schemeClr val="tx2"/>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marL="230712" indent="0">
              <a:buNone/>
            </a:pPr>
            <a:r>
              <a:rPr lang="en-US" b="1" dirty="0"/>
              <a:t>DREAMM-9 is evaluating </a:t>
            </a:r>
            <a:r>
              <a:rPr lang="en-CA" b="1" dirty="0"/>
              <a:t>belamaf plus VRd (BVRd) in transplant ineligible (TI) NDMM</a:t>
            </a:r>
          </a:p>
          <a:p>
            <a:pPr marL="533387" indent="-302676"/>
            <a:r>
              <a:rPr lang="en-US" sz="2133" b="1" dirty="0"/>
              <a:t>ORR: </a:t>
            </a:r>
            <a:r>
              <a:rPr lang="en-US" sz="2133" dirty="0"/>
              <a:t>100% with 1.9 mg/kg belamaf </a:t>
            </a:r>
          </a:p>
          <a:p>
            <a:pPr marL="533387" indent="-302676"/>
            <a:r>
              <a:rPr lang="en-US" sz="2133" b="1" dirty="0"/>
              <a:t>MRD negativity: </a:t>
            </a:r>
            <a:r>
              <a:rPr lang="en-US" sz="2133" dirty="0"/>
              <a:t>≥73% in patients </a:t>
            </a:r>
            <a:br>
              <a:rPr lang="en-US" sz="2133" dirty="0"/>
            </a:br>
            <a:r>
              <a:rPr lang="en-US" sz="2133" dirty="0"/>
              <a:t>with CR+</a:t>
            </a:r>
          </a:p>
          <a:p>
            <a:pPr marL="533387" indent="-302676"/>
            <a:r>
              <a:rPr lang="en-US" sz="2133" dirty="0"/>
              <a:t>Using a stretched dosing schedule (Q6/8W) reduced rates of any grade ≥3 belamaf-related AEs, </a:t>
            </a:r>
            <a:r>
              <a:rPr lang="en-CA" sz="2133" dirty="0"/>
              <a:t>supporting the use of a 1.9 mg/kg starting dose with extended intervals to achieve an improved efficacy–safety profile in </a:t>
            </a:r>
            <a:br>
              <a:rPr lang="en-CA" sz="2133" dirty="0"/>
            </a:br>
            <a:r>
              <a:rPr lang="en-CA" sz="2133" dirty="0"/>
              <a:t>TI NDMM</a:t>
            </a:r>
            <a:endParaRPr lang="en-US" sz="2133" dirty="0"/>
          </a:p>
        </p:txBody>
      </p:sp>
      <p:graphicFrame>
        <p:nvGraphicFramePr>
          <p:cNvPr id="14" name="Chart 13">
            <a:extLst>
              <a:ext uri="{FF2B5EF4-FFF2-40B4-BE49-F238E27FC236}">
                <a16:creationId xmlns:a16="http://schemas.microsoft.com/office/drawing/2014/main" id="{27655FA0-487D-B51D-296E-BBCEB9DDF241}"/>
              </a:ext>
            </a:extLst>
          </p:cNvPr>
          <p:cNvGraphicFramePr/>
          <p:nvPr/>
        </p:nvGraphicFramePr>
        <p:xfrm>
          <a:off x="5590415" y="1295674"/>
          <a:ext cx="6363044" cy="53216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06D5023-8968-721F-5D10-806A85A70A9B}"/>
              </a:ext>
            </a:extLst>
          </p:cNvPr>
          <p:cNvSpPr txBox="1"/>
          <p:nvPr/>
        </p:nvSpPr>
        <p:spPr>
          <a:xfrm rot="16200000">
            <a:off x="4806891" y="3563992"/>
            <a:ext cx="2196936" cy="153024"/>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Patients, %</a:t>
            </a:r>
          </a:p>
        </p:txBody>
      </p:sp>
      <p:sp>
        <p:nvSpPr>
          <p:cNvPr id="16" name="Right Brace 15">
            <a:extLst>
              <a:ext uri="{FF2B5EF4-FFF2-40B4-BE49-F238E27FC236}">
                <a16:creationId xmlns:a16="http://schemas.microsoft.com/office/drawing/2014/main" id="{ED9F290E-9F2F-9E61-8336-3F08E1CD9A86}"/>
              </a:ext>
            </a:extLst>
          </p:cNvPr>
          <p:cNvSpPr/>
          <p:nvPr/>
        </p:nvSpPr>
        <p:spPr>
          <a:xfrm>
            <a:off x="7794928" y="1758212"/>
            <a:ext cx="153021" cy="3429849"/>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9308FD44-BB3E-75C0-2859-98C2D081D6BC}"/>
              </a:ext>
            </a:extLst>
          </p:cNvPr>
          <p:cNvSpPr txBox="1"/>
          <p:nvPr/>
        </p:nvSpPr>
        <p:spPr>
          <a:xfrm>
            <a:off x="7947949" y="4835583"/>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VGPR+</a:t>
            </a:r>
            <a:b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92</a:t>
            </a:r>
          </a:p>
        </p:txBody>
      </p:sp>
      <p:sp>
        <p:nvSpPr>
          <p:cNvPr id="18" name="Right Brace 17">
            <a:extLst>
              <a:ext uri="{FF2B5EF4-FFF2-40B4-BE49-F238E27FC236}">
                <a16:creationId xmlns:a16="http://schemas.microsoft.com/office/drawing/2014/main" id="{F0461B4B-0618-AD13-A40F-0369E67E8CE8}"/>
              </a:ext>
            </a:extLst>
          </p:cNvPr>
          <p:cNvSpPr/>
          <p:nvPr/>
        </p:nvSpPr>
        <p:spPr>
          <a:xfrm>
            <a:off x="7964410" y="1758211"/>
            <a:ext cx="153021" cy="2841965"/>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A46A9B7-C8E4-1A52-A313-A5DB68E0C0ED}"/>
              </a:ext>
            </a:extLst>
          </p:cNvPr>
          <p:cNvSpPr txBox="1"/>
          <p:nvPr/>
        </p:nvSpPr>
        <p:spPr>
          <a:xfrm>
            <a:off x="8040920" y="3036278"/>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CR+</a:t>
            </a:r>
            <a:b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75</a:t>
            </a:r>
          </a:p>
        </p:txBody>
      </p:sp>
      <p:sp>
        <p:nvSpPr>
          <p:cNvPr id="20" name="Right Brace 19">
            <a:extLst>
              <a:ext uri="{FF2B5EF4-FFF2-40B4-BE49-F238E27FC236}">
                <a16:creationId xmlns:a16="http://schemas.microsoft.com/office/drawing/2014/main" id="{1DB787F4-4D00-A270-600A-1102EE82B33B}"/>
              </a:ext>
            </a:extLst>
          </p:cNvPr>
          <p:cNvSpPr/>
          <p:nvPr/>
        </p:nvSpPr>
        <p:spPr>
          <a:xfrm>
            <a:off x="9565064" y="1837037"/>
            <a:ext cx="153021" cy="366430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12B6F86F-7B29-69BB-6256-A45F21603080}"/>
              </a:ext>
            </a:extLst>
          </p:cNvPr>
          <p:cNvSpPr txBox="1"/>
          <p:nvPr/>
        </p:nvSpPr>
        <p:spPr>
          <a:xfrm>
            <a:off x="9641575" y="5215511"/>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VGPR+</a:t>
            </a:r>
            <a:b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100</a:t>
            </a:r>
          </a:p>
        </p:txBody>
      </p:sp>
      <p:sp>
        <p:nvSpPr>
          <p:cNvPr id="22" name="Right Brace 21">
            <a:extLst>
              <a:ext uri="{FF2B5EF4-FFF2-40B4-BE49-F238E27FC236}">
                <a16:creationId xmlns:a16="http://schemas.microsoft.com/office/drawing/2014/main" id="{BB8F80AF-39C1-F010-26F7-F4BEC63B9CE2}"/>
              </a:ext>
            </a:extLst>
          </p:cNvPr>
          <p:cNvSpPr/>
          <p:nvPr/>
        </p:nvSpPr>
        <p:spPr>
          <a:xfrm>
            <a:off x="9789963" y="1837036"/>
            <a:ext cx="116351" cy="3351024"/>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581DF1A6-2008-6BA0-9B1C-E0212498ED40}"/>
              </a:ext>
            </a:extLst>
          </p:cNvPr>
          <p:cNvSpPr txBox="1"/>
          <p:nvPr/>
        </p:nvSpPr>
        <p:spPr>
          <a:xfrm>
            <a:off x="9818883" y="3369633"/>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CR+</a:t>
            </a:r>
            <a:b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92</a:t>
            </a:r>
          </a:p>
        </p:txBody>
      </p:sp>
      <p:sp>
        <p:nvSpPr>
          <p:cNvPr id="24" name="Right Brace 23">
            <a:extLst>
              <a:ext uri="{FF2B5EF4-FFF2-40B4-BE49-F238E27FC236}">
                <a16:creationId xmlns:a16="http://schemas.microsoft.com/office/drawing/2014/main" id="{C68C80BF-9AD3-9367-16A0-F6BEE3C60E01}"/>
              </a:ext>
            </a:extLst>
          </p:cNvPr>
          <p:cNvSpPr/>
          <p:nvPr/>
        </p:nvSpPr>
        <p:spPr>
          <a:xfrm>
            <a:off x="11307555" y="1800273"/>
            <a:ext cx="153021" cy="366430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3D51C4D9-3819-ACD2-AABA-5832BF94BB9F}"/>
              </a:ext>
            </a:extLst>
          </p:cNvPr>
          <p:cNvSpPr txBox="1"/>
          <p:nvPr/>
        </p:nvSpPr>
        <p:spPr>
          <a:xfrm>
            <a:off x="11384065" y="5206457"/>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VGPR+</a:t>
            </a:r>
            <a:b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7148AB"/>
                </a:solidFill>
                <a:effectLst/>
                <a:uLnTx/>
                <a:uFillTx/>
                <a:latin typeface="Arial" panose="020B0604020202020204"/>
                <a:ea typeface="+mn-ea"/>
                <a:cs typeface="+mn-cs"/>
              </a:rPr>
              <a:t>100</a:t>
            </a:r>
          </a:p>
        </p:txBody>
      </p:sp>
      <p:sp>
        <p:nvSpPr>
          <p:cNvPr id="26" name="Right Brace 25">
            <a:extLst>
              <a:ext uri="{FF2B5EF4-FFF2-40B4-BE49-F238E27FC236}">
                <a16:creationId xmlns:a16="http://schemas.microsoft.com/office/drawing/2014/main" id="{5CE9C49F-E013-80BD-0B8E-2C6CA2CA8377}"/>
              </a:ext>
            </a:extLst>
          </p:cNvPr>
          <p:cNvSpPr/>
          <p:nvPr/>
        </p:nvSpPr>
        <p:spPr>
          <a:xfrm>
            <a:off x="11530970" y="1800273"/>
            <a:ext cx="116351" cy="3351024"/>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4E69170-9824-66C5-9574-3BF36B5B7ED4}"/>
              </a:ext>
            </a:extLst>
          </p:cNvPr>
          <p:cNvSpPr txBox="1"/>
          <p:nvPr/>
        </p:nvSpPr>
        <p:spPr>
          <a:xfrm>
            <a:off x="11564247" y="3331166"/>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ts val="1333"/>
              </a:lnSpc>
              <a:spcBef>
                <a:spcPts val="0"/>
              </a:spcBef>
              <a:spcAft>
                <a:spcPts val="1600"/>
              </a:spcAft>
              <a:buClrTx/>
              <a:buSzTx/>
              <a:buFontTx/>
              <a:buNone/>
              <a:tabLst/>
              <a:defRPr/>
            </a:pP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CR+</a:t>
            </a:r>
            <a:b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br>
            <a:r>
              <a:rPr kumimoji="0" lang="en-US" sz="1333" b="0" i="0" u="none" strike="noStrike" kern="1200" cap="none" spc="0" normalizeH="0" baseline="0" noProof="0" dirty="0">
                <a:ln>
                  <a:noFill/>
                </a:ln>
                <a:solidFill>
                  <a:srgbClr val="C53558"/>
                </a:solidFill>
                <a:effectLst/>
                <a:uLnTx/>
                <a:uFillTx/>
                <a:latin typeface="Arial" panose="020B0604020202020204"/>
                <a:ea typeface="+mn-ea"/>
                <a:cs typeface="+mn-cs"/>
              </a:rPr>
              <a:t>91</a:t>
            </a:r>
          </a:p>
        </p:txBody>
      </p:sp>
      <p:sp>
        <p:nvSpPr>
          <p:cNvPr id="28" name="TextBox 27">
            <a:extLst>
              <a:ext uri="{FF2B5EF4-FFF2-40B4-BE49-F238E27FC236}">
                <a16:creationId xmlns:a16="http://schemas.microsoft.com/office/drawing/2014/main" id="{0824C475-C66D-4A37-EFD8-B443BE4782F7}"/>
              </a:ext>
            </a:extLst>
          </p:cNvPr>
          <p:cNvSpPr txBox="1"/>
          <p:nvPr/>
        </p:nvSpPr>
        <p:spPr>
          <a:xfrm>
            <a:off x="7089305" y="1390399"/>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ORR</a:t>
            </a:r>
            <a:b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100</a:t>
            </a:r>
          </a:p>
        </p:txBody>
      </p:sp>
      <p:sp>
        <p:nvSpPr>
          <p:cNvPr id="29" name="TextBox 28">
            <a:extLst>
              <a:ext uri="{FF2B5EF4-FFF2-40B4-BE49-F238E27FC236}">
                <a16:creationId xmlns:a16="http://schemas.microsoft.com/office/drawing/2014/main" id="{AB560EEA-F164-EBF6-7F22-2B6DB43E004C}"/>
              </a:ext>
            </a:extLst>
          </p:cNvPr>
          <p:cNvSpPr txBox="1"/>
          <p:nvPr/>
        </p:nvSpPr>
        <p:spPr>
          <a:xfrm>
            <a:off x="8855344" y="1431673"/>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ORR</a:t>
            </a:r>
            <a:b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100</a:t>
            </a:r>
          </a:p>
        </p:txBody>
      </p:sp>
      <p:sp>
        <p:nvSpPr>
          <p:cNvPr id="30" name="TextBox 29">
            <a:extLst>
              <a:ext uri="{FF2B5EF4-FFF2-40B4-BE49-F238E27FC236}">
                <a16:creationId xmlns:a16="http://schemas.microsoft.com/office/drawing/2014/main" id="{2545D654-0007-1124-27F3-E0ECD7C646D6}"/>
              </a:ext>
            </a:extLst>
          </p:cNvPr>
          <p:cNvSpPr txBox="1"/>
          <p:nvPr/>
        </p:nvSpPr>
        <p:spPr>
          <a:xfrm>
            <a:off x="10569719" y="1402639"/>
            <a:ext cx="645904" cy="285831"/>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ORR</a:t>
            </a:r>
            <a:b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100</a:t>
            </a:r>
          </a:p>
        </p:txBody>
      </p:sp>
    </p:spTree>
    <p:extLst>
      <p:ext uri="{BB962C8B-B14F-4D97-AF65-F5344CB8AC3E}">
        <p14:creationId xmlns:p14="http://schemas.microsoft.com/office/powerpoint/2010/main" val="8053405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B851-2052-865A-D369-80613EAEBD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D9BE5-2A0E-CC93-8324-DD1391390A6A}"/>
              </a:ext>
            </a:extLst>
          </p:cNvPr>
          <p:cNvSpPr>
            <a:spLocks noGrp="1"/>
          </p:cNvSpPr>
          <p:nvPr>
            <p:ph type="title"/>
          </p:nvPr>
        </p:nvSpPr>
        <p:spPr>
          <a:xfrm>
            <a:off x="174595" y="1"/>
            <a:ext cx="12017405" cy="866009"/>
          </a:xfrm>
        </p:spPr>
        <p:txBody>
          <a:bodyPr/>
          <a:lstStyle/>
          <a:p>
            <a:r>
              <a:rPr lang="en-US" dirty="0"/>
              <a:t>DREAMM-10: </a:t>
            </a:r>
            <a:r>
              <a:rPr lang="en-US" dirty="0" err="1"/>
              <a:t>Belamaf</a:t>
            </a:r>
            <a:r>
              <a:rPr lang="en-US" dirty="0"/>
              <a:t> Triplet Regimen in Transplant-Eligible MM</a:t>
            </a:r>
            <a:r>
              <a:rPr lang="en-US" baseline="30000" dirty="0"/>
              <a:t>1</a:t>
            </a:r>
            <a:endParaRPr lang="en-US" dirty="0"/>
          </a:p>
        </p:txBody>
      </p:sp>
      <p:sp>
        <p:nvSpPr>
          <p:cNvPr id="42" name="Footer Placeholder 5">
            <a:extLst>
              <a:ext uri="{FF2B5EF4-FFF2-40B4-BE49-F238E27FC236}">
                <a16:creationId xmlns:a16="http://schemas.microsoft.com/office/drawing/2014/main" id="{88F1A07F-4139-E2A6-B6E5-C36E955794F3}"/>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Lonial S et al. EHA 2025. Abstract PS1793.</a:t>
            </a: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A7B044DA-61E5-4E3C-0718-FB725D10D753}"/>
              </a:ext>
            </a:extLst>
          </p:cNvPr>
          <p:cNvSpPr>
            <a:spLocks noGrp="1"/>
          </p:cNvSpPr>
          <p:nvPr>
            <p:ph type="body" sz="quarter" idx="4294967295"/>
          </p:nvPr>
        </p:nvSpPr>
        <p:spPr>
          <a:xfrm>
            <a:off x="174595" y="956602"/>
            <a:ext cx="9086967" cy="1064684"/>
          </a:xfrm>
        </p:spPr>
        <p:txBody>
          <a:bodyPr/>
          <a:lstStyle/>
          <a:p>
            <a:r>
              <a:rPr lang="en-US" sz="2133" b="1" dirty="0"/>
              <a:t>DREAMM-10 is evaluating </a:t>
            </a:r>
            <a:r>
              <a:rPr lang="en-CA" sz="2133" b="1" dirty="0"/>
              <a:t>belamaf plus Rd (BRd) in TI NDMM</a:t>
            </a:r>
          </a:p>
          <a:p>
            <a:endParaRPr lang="en-US" sz="2133" dirty="0"/>
          </a:p>
        </p:txBody>
      </p:sp>
      <p:sp>
        <p:nvSpPr>
          <p:cNvPr id="5" name="TextBox 4">
            <a:extLst>
              <a:ext uri="{FF2B5EF4-FFF2-40B4-BE49-F238E27FC236}">
                <a16:creationId xmlns:a16="http://schemas.microsoft.com/office/drawing/2014/main" id="{ED40B630-E74D-9427-6E3B-0D2C5EB86AAD}"/>
              </a:ext>
            </a:extLst>
          </p:cNvPr>
          <p:cNvSpPr txBox="1"/>
          <p:nvPr/>
        </p:nvSpPr>
        <p:spPr>
          <a:xfrm>
            <a:off x="3745647" y="3978874"/>
            <a:ext cx="2643092" cy="1354602"/>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Randomization stratified by</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Age (&lt;75 vs ≥75 years)</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International Staging System (I, II, III)</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Region (North America, rest of world)</a:t>
            </a:r>
          </a:p>
        </p:txBody>
      </p:sp>
      <p:sp>
        <p:nvSpPr>
          <p:cNvPr id="6" name="Rounded Rectangle 5">
            <a:extLst>
              <a:ext uri="{FF2B5EF4-FFF2-40B4-BE49-F238E27FC236}">
                <a16:creationId xmlns:a16="http://schemas.microsoft.com/office/drawing/2014/main" id="{03CC7BF1-62DB-EE6B-3E13-7B05688843E1}"/>
              </a:ext>
            </a:extLst>
          </p:cNvPr>
          <p:cNvSpPr/>
          <p:nvPr/>
        </p:nvSpPr>
        <p:spPr>
          <a:xfrm>
            <a:off x="7189944" y="1439148"/>
            <a:ext cx="4697253" cy="2194560"/>
          </a:xfrm>
          <a:prstGeom prst="roundRect">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panose="020B0604020202020204"/>
                <a:ea typeface="+mn-ea"/>
                <a:cs typeface="+mn-cs"/>
              </a:rPr>
              <a:t>BRd</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Belamaf</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1.9 mg/kg IV Q8W x24 weeks, </a:t>
            </a:r>
            <a:b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1.9 mg/kg IV Q12W thereafter</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Lenalidomide</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25 mg PO Days 1-21 of every 28-day cycle</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Dexamethasone</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40 mg PO Days 1, 8, 15, and 22 of every 28-day cycle</a:t>
            </a:r>
          </a:p>
        </p:txBody>
      </p:sp>
      <p:sp>
        <p:nvSpPr>
          <p:cNvPr id="7" name="Rounded Rectangle 6">
            <a:extLst>
              <a:ext uri="{FF2B5EF4-FFF2-40B4-BE49-F238E27FC236}">
                <a16:creationId xmlns:a16="http://schemas.microsoft.com/office/drawing/2014/main" id="{6A15B8DF-EC2E-F6E2-0FA9-A0FFC52706E6}"/>
              </a:ext>
            </a:extLst>
          </p:cNvPr>
          <p:cNvSpPr/>
          <p:nvPr/>
        </p:nvSpPr>
        <p:spPr>
          <a:xfrm>
            <a:off x="7189944" y="3856969"/>
            <a:ext cx="4697253" cy="2194560"/>
          </a:xfrm>
          <a:prstGeom prst="roundRect">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panose="020B0604020202020204"/>
                <a:ea typeface="+mn-ea"/>
                <a:cs typeface="+mn-cs"/>
              </a:rPr>
              <a:t>DRd</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Daratumumab</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1800 mg SC on Days 1, 8, 15, and 22 of the 28-day cycle x8 weeks, Days 1 and 15 from Weeks 9-24, then Day 1 thereafter </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Lenalidomide: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25 mg PO Days 1-21 of every 28-day cycle </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Dexamethasone: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40 mg PO Days 1, 8, 15, and 22 of every 28-day cycle</a:t>
            </a:r>
          </a:p>
        </p:txBody>
      </p:sp>
      <p:sp>
        <p:nvSpPr>
          <p:cNvPr id="8" name="Rounded Rectangle 7">
            <a:extLst>
              <a:ext uri="{FF2B5EF4-FFF2-40B4-BE49-F238E27FC236}">
                <a16:creationId xmlns:a16="http://schemas.microsoft.com/office/drawing/2014/main" id="{1E886F3D-AC1B-647E-A7A5-87D6B85187EB}"/>
              </a:ext>
            </a:extLst>
          </p:cNvPr>
          <p:cNvSpPr/>
          <p:nvPr/>
        </p:nvSpPr>
        <p:spPr>
          <a:xfrm>
            <a:off x="394630" y="1842287"/>
            <a:ext cx="2950415" cy="3210468"/>
          </a:xfrm>
          <a:prstGeom prst="roundRect">
            <a:avLst>
              <a:gd name="adj" fmla="val 3264"/>
            </a:avLst>
          </a:prstGeom>
          <a:solidFill>
            <a:schemeClr val="tx2"/>
          </a:solidFill>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Key Eligibility Criteria</a:t>
            </a:r>
          </a:p>
          <a:p>
            <a:pPr marL="319609" marR="0" lvl="0" indent="-230712"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Aged ≥18 years</a:t>
            </a:r>
          </a:p>
          <a:p>
            <a:pPr marL="319609" marR="0" lvl="0" indent="-230712"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TI-NDMM with requirement for treatment per IMWG criteria</a:t>
            </a:r>
          </a:p>
          <a:p>
            <a:pPr marL="319609" marR="0" lvl="0" indent="-230712"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Measurable disease</a:t>
            </a:r>
          </a:p>
          <a:p>
            <a:pPr marL="319609" marR="0" lvl="0" indent="-230712"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ECOG performance status 0-2</a:t>
            </a:r>
          </a:p>
          <a:p>
            <a:pPr marL="319609" marR="0" lvl="0" indent="-230712"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Adequate organ system function</a:t>
            </a:r>
          </a:p>
        </p:txBody>
      </p:sp>
      <p:sp>
        <p:nvSpPr>
          <p:cNvPr id="9" name="Rounded Rectangle 8">
            <a:extLst>
              <a:ext uri="{FF2B5EF4-FFF2-40B4-BE49-F238E27FC236}">
                <a16:creationId xmlns:a16="http://schemas.microsoft.com/office/drawing/2014/main" id="{A52602F5-0DCC-9956-BA48-1855DA5BBBBC}"/>
              </a:ext>
            </a:extLst>
          </p:cNvPr>
          <p:cNvSpPr/>
          <p:nvPr/>
        </p:nvSpPr>
        <p:spPr>
          <a:xfrm>
            <a:off x="4046396" y="3018535"/>
            <a:ext cx="1964227" cy="857972"/>
          </a:xfrm>
          <a:prstGeom prst="roundRect">
            <a:avLst>
              <a:gd name="adj" fmla="val 11772"/>
            </a:avLst>
          </a:prstGeom>
          <a:solidFill>
            <a:schemeClr val="tx2"/>
          </a:solidFill>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TI NDMM</a:t>
            </a:r>
            <a:b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 = ~520)</a:t>
            </a:r>
          </a:p>
        </p:txBody>
      </p:sp>
      <p:cxnSp>
        <p:nvCxnSpPr>
          <p:cNvPr id="10" name="Straight Connector 9">
            <a:extLst>
              <a:ext uri="{FF2B5EF4-FFF2-40B4-BE49-F238E27FC236}">
                <a16:creationId xmlns:a16="http://schemas.microsoft.com/office/drawing/2014/main" id="{B4CA6EA4-8F41-45E9-7916-20E82AA14576}"/>
              </a:ext>
            </a:extLst>
          </p:cNvPr>
          <p:cNvCxnSpPr>
            <a:cxnSpLocks/>
            <a:stCxn id="8" idx="3"/>
            <a:endCxn id="9" idx="1"/>
          </p:cNvCxnSpPr>
          <p:nvPr/>
        </p:nvCxnSpPr>
        <p:spPr>
          <a:xfrm>
            <a:off x="3345045" y="3447521"/>
            <a:ext cx="701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7C6DB49E-24D0-159B-82D5-FA468CC584A0}"/>
              </a:ext>
            </a:extLst>
          </p:cNvPr>
          <p:cNvCxnSpPr>
            <a:cxnSpLocks/>
            <a:stCxn id="9" idx="3"/>
            <a:endCxn id="6" idx="1"/>
          </p:cNvCxnSpPr>
          <p:nvPr/>
        </p:nvCxnSpPr>
        <p:spPr>
          <a:xfrm flipV="1">
            <a:off x="6010624" y="2536428"/>
            <a:ext cx="1179321" cy="91109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A5052A2D-C46F-3976-C913-8C7178224F1F}"/>
              </a:ext>
            </a:extLst>
          </p:cNvPr>
          <p:cNvCxnSpPr>
            <a:cxnSpLocks/>
            <a:stCxn id="9" idx="3"/>
            <a:endCxn id="7" idx="1"/>
          </p:cNvCxnSpPr>
          <p:nvPr/>
        </p:nvCxnSpPr>
        <p:spPr>
          <a:xfrm>
            <a:off x="6010624" y="3447521"/>
            <a:ext cx="1179321" cy="150672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DC9DFB-D7C5-A848-5B6F-728D057708D8}"/>
              </a:ext>
            </a:extLst>
          </p:cNvPr>
          <p:cNvGrpSpPr/>
          <p:nvPr/>
        </p:nvGrpSpPr>
        <p:grpSpPr>
          <a:xfrm>
            <a:off x="6115140" y="3187981"/>
            <a:ext cx="970289" cy="769883"/>
            <a:chOff x="4262807" y="2237316"/>
            <a:chExt cx="590308" cy="836118"/>
          </a:xfrm>
        </p:grpSpPr>
        <p:sp>
          <p:nvSpPr>
            <p:cNvPr id="14" name="TextBox 13">
              <a:extLst>
                <a:ext uri="{FF2B5EF4-FFF2-40B4-BE49-F238E27FC236}">
                  <a16:creationId xmlns:a16="http://schemas.microsoft.com/office/drawing/2014/main" id="{E8E281CA-6CD7-49AD-1C29-C23102BD78D0}"/>
                </a:ext>
              </a:extLst>
            </p:cNvPr>
            <p:cNvSpPr txBox="1"/>
            <p:nvPr/>
          </p:nvSpPr>
          <p:spPr>
            <a:xfrm>
              <a:off x="4262807" y="2797062"/>
              <a:ext cx="590308" cy="276372"/>
            </a:xfrm>
            <a:prstGeom prst="rect">
              <a:avLst/>
            </a:prstGeom>
            <a:solidFill>
              <a:schemeClr val="bg1"/>
            </a:solid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1:1</a:t>
              </a:r>
            </a:p>
          </p:txBody>
        </p:sp>
        <p:sp>
          <p:nvSpPr>
            <p:cNvPr id="15" name="Oval 14">
              <a:extLst>
                <a:ext uri="{FF2B5EF4-FFF2-40B4-BE49-F238E27FC236}">
                  <a16:creationId xmlns:a16="http://schemas.microsoft.com/office/drawing/2014/main" id="{7F72B22B-1018-2747-AA20-9844EB6F5D77}"/>
                </a:ext>
              </a:extLst>
            </p:cNvPr>
            <p:cNvSpPr/>
            <p:nvPr/>
          </p:nvSpPr>
          <p:spPr>
            <a:xfrm>
              <a:off x="4429261" y="2237316"/>
              <a:ext cx="292024" cy="521296"/>
            </a:xfrm>
            <a:prstGeom prst="ellipse">
              <a:avLst/>
            </a:prstGeom>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R</a:t>
              </a:r>
              <a:endParaRPr kumimoji="0" lang="en-US" sz="1467"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33" name="TextBox 32">
            <a:extLst>
              <a:ext uri="{FF2B5EF4-FFF2-40B4-BE49-F238E27FC236}">
                <a16:creationId xmlns:a16="http://schemas.microsoft.com/office/drawing/2014/main" id="{ADD7EB5E-9A07-D66E-0FF7-35F6C0A18A40}"/>
              </a:ext>
            </a:extLst>
          </p:cNvPr>
          <p:cNvSpPr txBox="1"/>
          <p:nvPr/>
        </p:nvSpPr>
        <p:spPr>
          <a:xfrm>
            <a:off x="304799" y="5645615"/>
            <a:ext cx="6337595" cy="574644"/>
          </a:xfrm>
          <a:prstGeom prst="rect">
            <a:avLst/>
          </a:prstGeom>
          <a:noFill/>
        </p:spPr>
        <p:txBody>
          <a:bodyPr wrap="square" lIns="0" tIns="0" rIns="0" bIns="0" rtlCol="0" anchor="ctr">
            <a:spAutoFit/>
          </a:bodyPr>
          <a:lstStyle/>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Dual primary endpoints: </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MRD-negativity rate and PFS</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Key secondary endpoints: </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OS, PFS2</a:t>
            </a:r>
            <a:endPar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15804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6CC1-595D-7254-6882-BC0EA7C168F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76D8F9-EE78-1C01-E876-335258FEC4C6}"/>
              </a:ext>
            </a:extLst>
          </p:cNvPr>
          <p:cNvSpPr>
            <a:spLocks noGrp="1"/>
          </p:cNvSpPr>
          <p:nvPr>
            <p:ph idx="47"/>
          </p:nvPr>
        </p:nvSpPr>
        <p:spPr/>
        <p:txBody>
          <a:bodyPr/>
          <a:lstStyle/>
          <a:p>
            <a:r>
              <a:rPr lang="en-US" dirty="0"/>
              <a:t>Third or fourth relapse</a:t>
            </a:r>
          </a:p>
        </p:txBody>
      </p:sp>
      <p:sp>
        <p:nvSpPr>
          <p:cNvPr id="3" name="Content Placeholder 2">
            <a:extLst>
              <a:ext uri="{FF2B5EF4-FFF2-40B4-BE49-F238E27FC236}">
                <a16:creationId xmlns:a16="http://schemas.microsoft.com/office/drawing/2014/main" id="{FF905FD0-9B79-5729-A65E-F72F72B9F4E0}"/>
              </a:ext>
            </a:extLst>
          </p:cNvPr>
          <p:cNvSpPr>
            <a:spLocks noGrp="1"/>
          </p:cNvSpPr>
          <p:nvPr>
            <p:ph idx="48"/>
          </p:nvPr>
        </p:nvSpPr>
        <p:spPr/>
        <p:txBody>
          <a:bodyPr/>
          <a:lstStyle/>
          <a:p>
            <a:r>
              <a:rPr lang="en-US" dirty="0"/>
              <a:t>First relapse</a:t>
            </a:r>
          </a:p>
        </p:txBody>
      </p:sp>
      <p:sp>
        <p:nvSpPr>
          <p:cNvPr id="4" name="Content Placeholder 3">
            <a:extLst>
              <a:ext uri="{FF2B5EF4-FFF2-40B4-BE49-F238E27FC236}">
                <a16:creationId xmlns:a16="http://schemas.microsoft.com/office/drawing/2014/main" id="{A7920864-C15C-D02E-A6CA-47961B2A83AF}"/>
              </a:ext>
            </a:extLst>
          </p:cNvPr>
          <p:cNvSpPr>
            <a:spLocks noGrp="1"/>
          </p:cNvSpPr>
          <p:nvPr>
            <p:ph idx="49"/>
          </p:nvPr>
        </p:nvSpPr>
        <p:spPr/>
        <p:txBody>
          <a:bodyPr/>
          <a:lstStyle/>
          <a:p>
            <a:r>
              <a:rPr lang="en-US" dirty="0"/>
              <a:t>Second relapse</a:t>
            </a:r>
          </a:p>
        </p:txBody>
      </p:sp>
      <p:sp>
        <p:nvSpPr>
          <p:cNvPr id="5" name="Content Placeholder 4">
            <a:extLst>
              <a:ext uri="{FF2B5EF4-FFF2-40B4-BE49-F238E27FC236}">
                <a16:creationId xmlns:a16="http://schemas.microsoft.com/office/drawing/2014/main" id="{63AE8166-1B50-D4E7-6E69-0FF2031C1BC8}"/>
              </a:ext>
            </a:extLst>
          </p:cNvPr>
          <p:cNvSpPr>
            <a:spLocks noGrp="1"/>
          </p:cNvSpPr>
          <p:nvPr>
            <p:ph idx="50"/>
          </p:nvPr>
        </p:nvSpPr>
        <p:spPr/>
        <p:txBody>
          <a:bodyPr/>
          <a:lstStyle/>
          <a:p>
            <a:r>
              <a:rPr lang="en-US" dirty="0"/>
              <a:t>First relapse</a:t>
            </a:r>
          </a:p>
        </p:txBody>
      </p:sp>
      <p:sp>
        <p:nvSpPr>
          <p:cNvPr id="6" name="Content Placeholder 5">
            <a:extLst>
              <a:ext uri="{FF2B5EF4-FFF2-40B4-BE49-F238E27FC236}">
                <a16:creationId xmlns:a16="http://schemas.microsoft.com/office/drawing/2014/main" id="{FC5E2F75-53CA-A327-D8D6-D75EEB74107D}"/>
              </a:ext>
            </a:extLst>
          </p:cNvPr>
          <p:cNvSpPr>
            <a:spLocks noGrp="1"/>
          </p:cNvSpPr>
          <p:nvPr>
            <p:ph idx="51"/>
          </p:nvPr>
        </p:nvSpPr>
        <p:spPr/>
        <p:txBody>
          <a:bodyPr/>
          <a:lstStyle/>
          <a:p>
            <a:r>
              <a:rPr lang="en-US" dirty="0"/>
              <a:t>First relapse</a:t>
            </a:r>
          </a:p>
        </p:txBody>
      </p:sp>
      <p:sp>
        <p:nvSpPr>
          <p:cNvPr id="7" name="Title 6">
            <a:extLst>
              <a:ext uri="{FF2B5EF4-FFF2-40B4-BE49-F238E27FC236}">
                <a16:creationId xmlns:a16="http://schemas.microsoft.com/office/drawing/2014/main" id="{671605D4-36C9-4C8B-DBE3-A51BE84860A8}"/>
              </a:ext>
            </a:extLst>
          </p:cNvPr>
          <p:cNvSpPr>
            <a:spLocks noGrp="1"/>
          </p:cNvSpPr>
          <p:nvPr>
            <p:ph type="title"/>
          </p:nvPr>
        </p:nvSpPr>
        <p:spPr>
          <a:xfrm>
            <a:off x="479376" y="52262"/>
            <a:ext cx="11593288" cy="1023414"/>
          </a:xfrm>
        </p:spPr>
        <p:txBody>
          <a:bodyPr/>
          <a:lstStyle/>
          <a:p>
            <a:r>
              <a:rPr lang="en-US" b="1" kern="100" dirty="0">
                <a:effectLst/>
                <a:latin typeface="Calibri" panose="020F0502020204030204" pitchFamily="34" charset="0"/>
                <a:ea typeface="Aptos" panose="020B0004020202020204" pitchFamily="34" charset="0"/>
                <a:cs typeface="Calibri" panose="020F0502020204030204" pitchFamily="34" charset="0"/>
              </a:rPr>
              <a:t>Regulatory and reimbursement issues aside, what is the earliest timepoint in the treatment algorithm that you would administer belantamab mafodotin to patients with MM?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12A5D18C-D836-D949-CCBD-FE51D4DA7AC6}"/>
              </a:ext>
            </a:extLst>
          </p:cNvPr>
          <p:cNvSpPr>
            <a:spLocks noGrp="1"/>
          </p:cNvSpPr>
          <p:nvPr>
            <p:ph idx="52"/>
          </p:nvPr>
        </p:nvSpPr>
        <p:spPr/>
        <p:txBody>
          <a:bodyPr/>
          <a:lstStyle/>
          <a:p>
            <a:r>
              <a:rPr lang="en-US" dirty="0"/>
              <a:t>Fourth relapse</a:t>
            </a:r>
          </a:p>
        </p:txBody>
      </p:sp>
    </p:spTree>
    <p:extLst>
      <p:ext uri="{BB962C8B-B14F-4D97-AF65-F5344CB8AC3E}">
        <p14:creationId xmlns:p14="http://schemas.microsoft.com/office/powerpoint/2010/main" val="39538214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BF49-43F2-BC88-9737-11C328C410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7F901D-BE0D-6521-0D16-6BA705C25F62}"/>
              </a:ext>
            </a:extLst>
          </p:cNvPr>
          <p:cNvSpPr>
            <a:spLocks noGrp="1"/>
          </p:cNvSpPr>
          <p:nvPr>
            <p:ph idx="47"/>
          </p:nvPr>
        </p:nvSpPr>
        <p:spPr/>
        <p:txBody>
          <a:bodyPr/>
          <a:lstStyle/>
          <a:p>
            <a:r>
              <a:rPr lang="en-US" sz="2200" dirty="0"/>
              <a:t>If no prior BCMA-targeted therapy, </a:t>
            </a:r>
            <a:br>
              <a:rPr lang="en-US" sz="2200" dirty="0"/>
            </a:br>
            <a:r>
              <a:rPr lang="en-US" sz="2200" dirty="0"/>
              <a:t>it could be very effective with PFS around 3 years </a:t>
            </a:r>
          </a:p>
        </p:txBody>
      </p:sp>
      <p:sp>
        <p:nvSpPr>
          <p:cNvPr id="3" name="Content Placeholder 2">
            <a:extLst>
              <a:ext uri="{FF2B5EF4-FFF2-40B4-BE49-F238E27FC236}">
                <a16:creationId xmlns:a16="http://schemas.microsoft.com/office/drawing/2014/main" id="{6FB65CB0-CD71-CB50-338F-6E530F2627E5}"/>
              </a:ext>
            </a:extLst>
          </p:cNvPr>
          <p:cNvSpPr>
            <a:spLocks noGrp="1"/>
          </p:cNvSpPr>
          <p:nvPr>
            <p:ph idx="48"/>
          </p:nvPr>
        </p:nvSpPr>
        <p:spPr/>
        <p:txBody>
          <a:bodyPr/>
          <a:lstStyle/>
          <a:p>
            <a:r>
              <a:rPr lang="en-US" dirty="0"/>
              <a:t>80% ORR</a:t>
            </a:r>
          </a:p>
        </p:txBody>
      </p:sp>
      <p:sp>
        <p:nvSpPr>
          <p:cNvPr id="4" name="Content Placeholder 3">
            <a:extLst>
              <a:ext uri="{FF2B5EF4-FFF2-40B4-BE49-F238E27FC236}">
                <a16:creationId xmlns:a16="http://schemas.microsoft.com/office/drawing/2014/main" id="{F35F2BD5-A373-3A14-99B2-96B70E882B61}"/>
              </a:ext>
            </a:extLst>
          </p:cNvPr>
          <p:cNvSpPr>
            <a:spLocks noGrp="1"/>
          </p:cNvSpPr>
          <p:nvPr>
            <p:ph idx="49"/>
          </p:nvPr>
        </p:nvSpPr>
        <p:spPr/>
        <p:txBody>
          <a:bodyPr/>
          <a:lstStyle/>
          <a:p>
            <a:r>
              <a:rPr lang="en-US" sz="2200" dirty="0"/>
              <a:t>In combination over 80% ORR with predicted median PFS of 3 years</a:t>
            </a:r>
          </a:p>
        </p:txBody>
      </p:sp>
      <p:sp>
        <p:nvSpPr>
          <p:cNvPr id="5" name="Content Placeholder 4">
            <a:extLst>
              <a:ext uri="{FF2B5EF4-FFF2-40B4-BE49-F238E27FC236}">
                <a16:creationId xmlns:a16="http://schemas.microsoft.com/office/drawing/2014/main" id="{5F8E0F2B-09CF-BE9A-50FE-07EAA1E33CA6}"/>
              </a:ext>
            </a:extLst>
          </p:cNvPr>
          <p:cNvSpPr>
            <a:spLocks noGrp="1"/>
          </p:cNvSpPr>
          <p:nvPr>
            <p:ph idx="50"/>
          </p:nvPr>
        </p:nvSpPr>
        <p:spPr/>
        <p:txBody>
          <a:bodyPr/>
          <a:lstStyle/>
          <a:p>
            <a:r>
              <a:rPr lang="en-US" dirty="0"/>
              <a:t>Greater that 80% response rate</a:t>
            </a:r>
          </a:p>
        </p:txBody>
      </p:sp>
      <p:sp>
        <p:nvSpPr>
          <p:cNvPr id="6" name="Content Placeholder 5">
            <a:extLst>
              <a:ext uri="{FF2B5EF4-FFF2-40B4-BE49-F238E27FC236}">
                <a16:creationId xmlns:a16="http://schemas.microsoft.com/office/drawing/2014/main" id="{A3118E36-BECE-DE41-CB48-2BCF96373065}"/>
              </a:ext>
            </a:extLst>
          </p:cNvPr>
          <p:cNvSpPr>
            <a:spLocks noGrp="1"/>
          </p:cNvSpPr>
          <p:nvPr>
            <p:ph idx="51"/>
          </p:nvPr>
        </p:nvSpPr>
        <p:spPr/>
        <p:txBody>
          <a:bodyPr/>
          <a:lstStyle/>
          <a:p>
            <a:r>
              <a:rPr lang="en-US" dirty="0"/>
              <a:t>Greater than 80% response rate</a:t>
            </a:r>
          </a:p>
        </p:txBody>
      </p:sp>
      <p:sp>
        <p:nvSpPr>
          <p:cNvPr id="7" name="Title 6">
            <a:extLst>
              <a:ext uri="{FF2B5EF4-FFF2-40B4-BE49-F238E27FC236}">
                <a16:creationId xmlns:a16="http://schemas.microsoft.com/office/drawing/2014/main" id="{894B2ADE-5337-D061-EA91-34BE748382C7}"/>
              </a:ext>
            </a:extLst>
          </p:cNvPr>
          <p:cNvSpPr>
            <a:spLocks noGrp="1"/>
          </p:cNvSpPr>
          <p:nvPr>
            <p:ph type="title"/>
          </p:nvPr>
        </p:nvSpPr>
        <p:spPr>
          <a:xfrm>
            <a:off x="479376" y="116632"/>
            <a:ext cx="11161240" cy="772649"/>
          </a:xfrm>
        </p:spPr>
        <p:txBody>
          <a:bodyPr/>
          <a:lstStyle/>
          <a:p>
            <a:r>
              <a:rPr lang="en-US" sz="2200" b="1" kern="100" dirty="0">
                <a:effectLst/>
                <a:latin typeface="Calibri" panose="020F0502020204030204" pitchFamily="34" charset="0"/>
                <a:ea typeface="Aptos" panose="020B0004020202020204" pitchFamily="34" charset="0"/>
                <a:cs typeface="Calibri" panose="020F0502020204030204" pitchFamily="34" charset="0"/>
              </a:rPr>
              <a:t>If a patient with R/R MM were to ask you to estimate the likelihood that their disease would respond to belantamab mafodotin-based combination therapy, how would you respond?</a:t>
            </a:r>
            <a:endParaRPr lang="en-US" sz="22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C3E2ADFC-E88D-8F55-4FFC-96EBE569D4D2}"/>
              </a:ext>
            </a:extLst>
          </p:cNvPr>
          <p:cNvSpPr>
            <a:spLocks noGrp="1"/>
          </p:cNvSpPr>
          <p:nvPr>
            <p:ph idx="52"/>
          </p:nvPr>
        </p:nvSpPr>
        <p:spPr/>
        <p:txBody>
          <a:bodyPr/>
          <a:lstStyle/>
          <a:p>
            <a:r>
              <a:rPr lang="en-US" sz="2200" dirty="0"/>
              <a:t>Greater than 60% depending on prior BCMA-targeted agent exposure</a:t>
            </a:r>
          </a:p>
        </p:txBody>
      </p:sp>
      <p:sp>
        <p:nvSpPr>
          <p:cNvPr id="10" name="TextBox 9">
            <a:extLst>
              <a:ext uri="{FF2B5EF4-FFF2-40B4-BE49-F238E27FC236}">
                <a16:creationId xmlns:a16="http://schemas.microsoft.com/office/drawing/2014/main" id="{66B3AD59-06EB-01D0-CE27-CC47489DAB30}"/>
              </a:ext>
            </a:extLst>
          </p:cNvPr>
          <p:cNvSpPr txBox="1"/>
          <p:nvPr/>
        </p:nvSpPr>
        <p:spPr>
          <a:xfrm>
            <a:off x="479376" y="6137374"/>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 = progression-free survival</a:t>
            </a:r>
          </a:p>
        </p:txBody>
      </p:sp>
    </p:spTree>
    <p:extLst>
      <p:ext uri="{BB962C8B-B14F-4D97-AF65-F5344CB8AC3E}">
        <p14:creationId xmlns:p14="http://schemas.microsoft.com/office/powerpoint/2010/main" val="8697351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DC21-4D45-BCC6-CC8D-AB5BF2DF28B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C20A4C-D0B0-67DE-045D-DE19EF2CD029}"/>
              </a:ext>
            </a:extLst>
          </p:cNvPr>
          <p:cNvSpPr>
            <a:spLocks noGrp="1"/>
          </p:cNvSpPr>
          <p:nvPr>
            <p:ph idx="47"/>
          </p:nvPr>
        </p:nvSpPr>
        <p:spPr/>
        <p:txBody>
          <a:bodyPr/>
          <a:lstStyle/>
          <a:p>
            <a:r>
              <a:rPr lang="en-US" dirty="0"/>
              <a:t>Yes</a:t>
            </a:r>
          </a:p>
        </p:txBody>
      </p:sp>
      <p:sp>
        <p:nvSpPr>
          <p:cNvPr id="3" name="Content Placeholder 2">
            <a:extLst>
              <a:ext uri="{FF2B5EF4-FFF2-40B4-BE49-F238E27FC236}">
                <a16:creationId xmlns:a16="http://schemas.microsoft.com/office/drawing/2014/main" id="{6AD058FC-EEBF-BD90-17D4-30AB6E816A0C}"/>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84022AC2-B00C-B0CB-94FE-3F7776178851}"/>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EE32D865-CC47-4080-3CB3-211DE0A2017D}"/>
              </a:ext>
            </a:extLst>
          </p:cNvPr>
          <p:cNvSpPr>
            <a:spLocks noGrp="1"/>
          </p:cNvSpPr>
          <p:nvPr>
            <p:ph idx="50"/>
          </p:nvPr>
        </p:nvSpPr>
        <p:spPr/>
        <p:txBody>
          <a:bodyPr/>
          <a:lstStyle/>
          <a:p>
            <a:r>
              <a:rPr lang="en-US" dirty="0"/>
              <a:t>Yes</a:t>
            </a:r>
          </a:p>
        </p:txBody>
      </p:sp>
      <p:sp>
        <p:nvSpPr>
          <p:cNvPr id="6" name="Content Placeholder 5">
            <a:extLst>
              <a:ext uri="{FF2B5EF4-FFF2-40B4-BE49-F238E27FC236}">
                <a16:creationId xmlns:a16="http://schemas.microsoft.com/office/drawing/2014/main" id="{7E61AD0C-94B2-EB9D-B39F-27BA834C7AA1}"/>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BE88EB6A-A821-D7BE-6FE2-F73C2C1C2AA0}"/>
              </a:ext>
            </a:extLst>
          </p:cNvPr>
          <p:cNvSpPr>
            <a:spLocks noGrp="1"/>
          </p:cNvSpPr>
          <p:nvPr>
            <p:ph type="title"/>
          </p:nvPr>
        </p:nvSpPr>
        <p:spPr>
          <a:xfrm>
            <a:off x="479376" y="34030"/>
            <a:ext cx="11233248" cy="1023414"/>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Do you believe belantamab mafodotin has greater effi­cacy when used earlier in the treatment course?</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9D6AD1FA-7A46-BF72-F29C-DAA4F7FCEA0F}"/>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7433375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1B626-D583-6172-2859-B7A1E3C8021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8FA76-AFDC-74C8-B3A0-725997506C2F}"/>
              </a:ext>
            </a:extLst>
          </p:cNvPr>
          <p:cNvSpPr>
            <a:spLocks noGrp="1"/>
          </p:cNvSpPr>
          <p:nvPr>
            <p:ph idx="47"/>
          </p:nvPr>
        </p:nvSpPr>
        <p:spPr/>
        <p:txBody>
          <a:bodyPr/>
          <a:lstStyle/>
          <a:p>
            <a:r>
              <a:rPr lang="en-US" sz="2200" dirty="0"/>
              <a:t>Yes, pomalidomide; carfilzomib for patients</a:t>
            </a:r>
            <a:br>
              <a:rPr lang="en-US" sz="2200" dirty="0"/>
            </a:br>
            <a:r>
              <a:rPr lang="en-US" sz="2200" dirty="0"/>
              <a:t> who cannot tolerate bortezomib</a:t>
            </a:r>
          </a:p>
        </p:txBody>
      </p:sp>
      <p:sp>
        <p:nvSpPr>
          <p:cNvPr id="3" name="Content Placeholder 2">
            <a:extLst>
              <a:ext uri="{FF2B5EF4-FFF2-40B4-BE49-F238E27FC236}">
                <a16:creationId xmlns:a16="http://schemas.microsoft.com/office/drawing/2014/main" id="{4DF4CB16-EC4A-9874-BCB1-C1AFBCDA508E}"/>
              </a:ext>
            </a:extLst>
          </p:cNvPr>
          <p:cNvSpPr>
            <a:spLocks noGrp="1"/>
          </p:cNvSpPr>
          <p:nvPr>
            <p:ph idx="48"/>
          </p:nvPr>
        </p:nvSpPr>
        <p:spPr/>
        <p:txBody>
          <a:bodyPr/>
          <a:lstStyle/>
          <a:p>
            <a:r>
              <a:rPr lang="en-US" dirty="0"/>
              <a:t>Yes, pomalidomide</a:t>
            </a:r>
          </a:p>
        </p:txBody>
      </p:sp>
      <p:sp>
        <p:nvSpPr>
          <p:cNvPr id="4" name="Content Placeholder 3">
            <a:extLst>
              <a:ext uri="{FF2B5EF4-FFF2-40B4-BE49-F238E27FC236}">
                <a16:creationId xmlns:a16="http://schemas.microsoft.com/office/drawing/2014/main" id="{02EA9EFA-29D3-1B7C-1C55-8C4E60F9EA59}"/>
              </a:ext>
            </a:extLst>
          </p:cNvPr>
          <p:cNvSpPr>
            <a:spLocks noGrp="1"/>
          </p:cNvSpPr>
          <p:nvPr>
            <p:ph idx="49"/>
          </p:nvPr>
        </p:nvSpPr>
        <p:spPr/>
        <p:txBody>
          <a:bodyPr/>
          <a:lstStyle/>
          <a:p>
            <a:r>
              <a:rPr lang="en-US" dirty="0"/>
              <a:t>Yes, either pomalidomide or </a:t>
            </a:r>
            <a:r>
              <a:rPr lang="en-US" dirty="0" err="1"/>
              <a:t>CELMoDs</a:t>
            </a:r>
            <a:r>
              <a:rPr lang="en-US" dirty="0"/>
              <a:t> </a:t>
            </a:r>
          </a:p>
        </p:txBody>
      </p:sp>
      <p:sp>
        <p:nvSpPr>
          <p:cNvPr id="5" name="Content Placeholder 4">
            <a:extLst>
              <a:ext uri="{FF2B5EF4-FFF2-40B4-BE49-F238E27FC236}">
                <a16:creationId xmlns:a16="http://schemas.microsoft.com/office/drawing/2014/main" id="{27DBDDD0-8BD8-1ECD-08B2-135467A9A065}"/>
              </a:ext>
            </a:extLst>
          </p:cNvPr>
          <p:cNvSpPr>
            <a:spLocks noGrp="1"/>
          </p:cNvSpPr>
          <p:nvPr>
            <p:ph idx="50"/>
          </p:nvPr>
        </p:nvSpPr>
        <p:spPr/>
        <p:txBody>
          <a:bodyPr/>
          <a:lstStyle/>
          <a:p>
            <a:r>
              <a:rPr lang="en-US" dirty="0"/>
              <a:t>Yes, pomalidomide</a:t>
            </a:r>
          </a:p>
        </p:txBody>
      </p:sp>
      <p:sp>
        <p:nvSpPr>
          <p:cNvPr id="6" name="Content Placeholder 5">
            <a:extLst>
              <a:ext uri="{FF2B5EF4-FFF2-40B4-BE49-F238E27FC236}">
                <a16:creationId xmlns:a16="http://schemas.microsoft.com/office/drawing/2014/main" id="{093127AF-0DFB-F1C0-0C26-C2F963AAEFDF}"/>
              </a:ext>
            </a:extLst>
          </p:cNvPr>
          <p:cNvSpPr>
            <a:spLocks noGrp="1"/>
          </p:cNvSpPr>
          <p:nvPr>
            <p:ph idx="51"/>
          </p:nvPr>
        </p:nvSpPr>
        <p:spPr/>
        <p:txBody>
          <a:bodyPr/>
          <a:lstStyle/>
          <a:p>
            <a:r>
              <a:rPr lang="en-US" dirty="0"/>
              <a:t>Yes, pomalidomide</a:t>
            </a:r>
          </a:p>
        </p:txBody>
      </p:sp>
      <p:sp>
        <p:nvSpPr>
          <p:cNvPr id="7" name="Title 6">
            <a:extLst>
              <a:ext uri="{FF2B5EF4-FFF2-40B4-BE49-F238E27FC236}">
                <a16:creationId xmlns:a16="http://schemas.microsoft.com/office/drawing/2014/main" id="{65177D9B-AE10-912D-6129-335D774DFB81}"/>
              </a:ext>
            </a:extLst>
          </p:cNvPr>
          <p:cNvSpPr>
            <a:spLocks noGrp="1"/>
          </p:cNvSpPr>
          <p:nvPr>
            <p:ph type="title"/>
          </p:nvPr>
        </p:nvSpPr>
        <p:spPr>
          <a:xfrm>
            <a:off x="479376" y="45809"/>
            <a:ext cx="11233248" cy="1023414"/>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Outside of a clinical trial, would you combine belantamab mafodotin with agents other than borte­zomib/dexamethasone under any circumstances?</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E12AD0DE-B6BF-1B3D-FC36-9461BE081BCF}"/>
              </a:ext>
            </a:extLst>
          </p:cNvPr>
          <p:cNvSpPr>
            <a:spLocks noGrp="1"/>
          </p:cNvSpPr>
          <p:nvPr>
            <p:ph idx="52"/>
          </p:nvPr>
        </p:nvSpPr>
        <p:spPr/>
        <p:txBody>
          <a:bodyPr/>
          <a:lstStyle/>
          <a:p>
            <a:r>
              <a:rPr lang="en-US" dirty="0"/>
              <a:t>Yes, pomalidomide</a:t>
            </a:r>
          </a:p>
        </p:txBody>
      </p:sp>
      <p:sp>
        <p:nvSpPr>
          <p:cNvPr id="9" name="TextBox 8">
            <a:extLst>
              <a:ext uri="{FF2B5EF4-FFF2-40B4-BE49-F238E27FC236}">
                <a16:creationId xmlns:a16="http://schemas.microsoft.com/office/drawing/2014/main" id="{A7CE17B4-4C4A-2FCC-CD03-CA065109C4A4}"/>
              </a:ext>
            </a:extLst>
          </p:cNvPr>
          <p:cNvSpPr txBox="1"/>
          <p:nvPr/>
        </p:nvSpPr>
        <p:spPr>
          <a:xfrm>
            <a:off x="479376" y="6137374"/>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CELMoDs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cereblon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E3 ligase modulators </a:t>
            </a:r>
          </a:p>
        </p:txBody>
      </p:sp>
    </p:spTree>
    <p:extLst>
      <p:ext uri="{BB962C8B-B14F-4D97-AF65-F5344CB8AC3E}">
        <p14:creationId xmlns:p14="http://schemas.microsoft.com/office/powerpoint/2010/main" val="26442191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C70-9EB7-B289-5710-71695B7E5A2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EFEE330-015C-2A3D-FBDF-1212E14AB0BB}"/>
              </a:ext>
            </a:extLst>
          </p:cNvPr>
          <p:cNvSpPr>
            <a:spLocks noGrp="1"/>
          </p:cNvSpPr>
          <p:nvPr>
            <p:ph idx="47"/>
          </p:nvPr>
        </p:nvSpPr>
        <p:spPr/>
        <p:txBody>
          <a:bodyPr/>
          <a:lstStyle/>
          <a:p>
            <a:r>
              <a:rPr lang="en-US" dirty="0"/>
              <a:t>Yes, but only after testing </a:t>
            </a:r>
            <a:br>
              <a:rPr lang="en-US" dirty="0"/>
            </a:br>
            <a:r>
              <a:rPr lang="en-US" dirty="0"/>
              <a:t>for serum BCMA </a:t>
            </a:r>
          </a:p>
        </p:txBody>
      </p:sp>
      <p:sp>
        <p:nvSpPr>
          <p:cNvPr id="11" name="Content Placeholder 10">
            <a:extLst>
              <a:ext uri="{FF2B5EF4-FFF2-40B4-BE49-F238E27FC236}">
                <a16:creationId xmlns:a16="http://schemas.microsoft.com/office/drawing/2014/main" id="{946A7C16-A446-E70F-A0FB-4EC88C1A1BC2}"/>
              </a:ext>
            </a:extLst>
          </p:cNvPr>
          <p:cNvSpPr>
            <a:spLocks noGrp="1"/>
          </p:cNvSpPr>
          <p:nvPr>
            <p:ph idx="48"/>
          </p:nvPr>
        </p:nvSpPr>
        <p:spPr/>
        <p:txBody>
          <a:bodyPr/>
          <a:lstStyle/>
          <a:p>
            <a:r>
              <a:rPr lang="en-US" dirty="0"/>
              <a:t>Yes</a:t>
            </a:r>
          </a:p>
        </p:txBody>
      </p:sp>
      <p:sp>
        <p:nvSpPr>
          <p:cNvPr id="12" name="Content Placeholder 11">
            <a:extLst>
              <a:ext uri="{FF2B5EF4-FFF2-40B4-BE49-F238E27FC236}">
                <a16:creationId xmlns:a16="http://schemas.microsoft.com/office/drawing/2014/main" id="{5834D127-93B2-61C5-1BAC-3E5D16CA4FD7}"/>
              </a:ext>
            </a:extLst>
          </p:cNvPr>
          <p:cNvSpPr>
            <a:spLocks noGrp="1"/>
          </p:cNvSpPr>
          <p:nvPr>
            <p:ph idx="49"/>
          </p:nvPr>
        </p:nvSpPr>
        <p:spPr/>
        <p:txBody>
          <a:bodyPr/>
          <a:lstStyle/>
          <a:p>
            <a:r>
              <a:rPr lang="en-US" dirty="0"/>
              <a:t>Yes, but only after testing </a:t>
            </a:r>
            <a:br>
              <a:rPr lang="en-US" dirty="0"/>
            </a:br>
            <a:r>
              <a:rPr lang="en-US" dirty="0"/>
              <a:t>for serum BCMA</a:t>
            </a:r>
          </a:p>
        </p:txBody>
      </p:sp>
      <p:sp>
        <p:nvSpPr>
          <p:cNvPr id="13" name="Content Placeholder 12">
            <a:extLst>
              <a:ext uri="{FF2B5EF4-FFF2-40B4-BE49-F238E27FC236}">
                <a16:creationId xmlns:a16="http://schemas.microsoft.com/office/drawing/2014/main" id="{C8E13500-C477-C091-0648-7ED29B9F17E0}"/>
              </a:ext>
            </a:extLst>
          </p:cNvPr>
          <p:cNvSpPr>
            <a:spLocks noGrp="1"/>
          </p:cNvSpPr>
          <p:nvPr>
            <p:ph idx="50"/>
          </p:nvPr>
        </p:nvSpPr>
        <p:spPr/>
        <p:txBody>
          <a:bodyPr/>
          <a:lstStyle/>
          <a:p>
            <a:r>
              <a:rPr lang="en-US" dirty="0"/>
              <a:t>Yes</a:t>
            </a:r>
          </a:p>
        </p:txBody>
      </p:sp>
      <p:sp>
        <p:nvSpPr>
          <p:cNvPr id="14" name="Content Placeholder 13">
            <a:extLst>
              <a:ext uri="{FF2B5EF4-FFF2-40B4-BE49-F238E27FC236}">
                <a16:creationId xmlns:a16="http://schemas.microsoft.com/office/drawing/2014/main" id="{5AF6D1D2-BA4E-AFD9-90BC-A9D2D34918E2}"/>
              </a:ext>
            </a:extLst>
          </p:cNvPr>
          <p:cNvSpPr>
            <a:spLocks noGrp="1"/>
          </p:cNvSpPr>
          <p:nvPr>
            <p:ph idx="58"/>
          </p:nvPr>
        </p:nvSpPr>
        <p:spPr/>
        <p:txBody>
          <a:bodyPr/>
          <a:lstStyle/>
          <a:p>
            <a:r>
              <a:rPr lang="en-US" sz="2000" dirty="0"/>
              <a:t>BCMA-directed CAR T-cell therapy </a:t>
            </a:r>
          </a:p>
        </p:txBody>
      </p:sp>
      <p:sp>
        <p:nvSpPr>
          <p:cNvPr id="15" name="Content Placeholder 14">
            <a:extLst>
              <a:ext uri="{FF2B5EF4-FFF2-40B4-BE49-F238E27FC236}">
                <a16:creationId xmlns:a16="http://schemas.microsoft.com/office/drawing/2014/main" id="{B4F96949-EB74-A89F-7543-1814FED0DE0A}"/>
              </a:ext>
            </a:extLst>
          </p:cNvPr>
          <p:cNvSpPr>
            <a:spLocks noGrp="1"/>
          </p:cNvSpPr>
          <p:nvPr>
            <p:ph idx="71"/>
          </p:nvPr>
        </p:nvSpPr>
        <p:spPr/>
        <p:txBody>
          <a:bodyPr/>
          <a:lstStyle/>
          <a:p>
            <a:r>
              <a:rPr lang="en-US" dirty="0"/>
              <a:t>Yes</a:t>
            </a:r>
          </a:p>
        </p:txBody>
      </p:sp>
      <p:sp>
        <p:nvSpPr>
          <p:cNvPr id="9" name="Title 8">
            <a:extLst>
              <a:ext uri="{FF2B5EF4-FFF2-40B4-BE49-F238E27FC236}">
                <a16:creationId xmlns:a16="http://schemas.microsoft.com/office/drawing/2014/main" id="{A8B3B002-0CC7-5080-09E5-950708D9043D}"/>
              </a:ext>
            </a:extLst>
          </p:cNvPr>
          <p:cNvSpPr>
            <a:spLocks noGrp="1"/>
          </p:cNvSpPr>
          <p:nvPr>
            <p:ph type="title"/>
          </p:nvPr>
        </p:nvSpPr>
        <p:spPr>
          <a:xfrm>
            <a:off x="484936" y="216024"/>
            <a:ext cx="11371704" cy="1196752"/>
          </a:xfrm>
        </p:spPr>
        <p:txBody>
          <a:bodyPr/>
          <a:lstStyle/>
          <a:p>
            <a:r>
              <a:rPr lang="en-US" sz="2600" b="1" kern="100" dirty="0">
                <a:effectLst/>
                <a:latin typeface="Calibri" panose="020F0502020204030204" pitchFamily="34" charset="0"/>
                <a:ea typeface="Aptos" panose="020B0004020202020204" pitchFamily="34" charset="0"/>
                <a:cs typeface="Calibri" panose="020F0502020204030204" pitchFamily="34" charset="0"/>
              </a:rPr>
              <a:t>In general, would you recommend belantamab mafodotin to patients who previously received … </a:t>
            </a:r>
            <a:br>
              <a:rPr lang="en-US" sz="2600" dirty="0"/>
            </a:br>
            <a:endParaRPr lang="en-US" sz="2600" dirty="0"/>
          </a:p>
        </p:txBody>
      </p:sp>
      <p:sp>
        <p:nvSpPr>
          <p:cNvPr id="16" name="Content Placeholder 15">
            <a:extLst>
              <a:ext uri="{FF2B5EF4-FFF2-40B4-BE49-F238E27FC236}">
                <a16:creationId xmlns:a16="http://schemas.microsoft.com/office/drawing/2014/main" id="{88B15FA5-D3D2-1B6C-18E7-3499D54778EF}"/>
              </a:ext>
            </a:extLst>
          </p:cNvPr>
          <p:cNvSpPr>
            <a:spLocks noGrp="1"/>
          </p:cNvSpPr>
          <p:nvPr>
            <p:ph idx="74"/>
          </p:nvPr>
        </p:nvSpPr>
        <p:spPr/>
        <p:txBody>
          <a:bodyPr/>
          <a:lstStyle/>
          <a:p>
            <a:r>
              <a:rPr lang="en-US" dirty="0"/>
              <a:t>Yes, but only after testing </a:t>
            </a:r>
            <a:br>
              <a:rPr lang="en-US" dirty="0"/>
            </a:br>
            <a:r>
              <a:rPr lang="en-US" dirty="0"/>
              <a:t>for serum BCMA </a:t>
            </a:r>
          </a:p>
        </p:txBody>
      </p:sp>
      <p:sp>
        <p:nvSpPr>
          <p:cNvPr id="17" name="Content Placeholder 16">
            <a:extLst>
              <a:ext uri="{FF2B5EF4-FFF2-40B4-BE49-F238E27FC236}">
                <a16:creationId xmlns:a16="http://schemas.microsoft.com/office/drawing/2014/main" id="{0DB37151-D566-1AAB-6C41-D34240A14A1D}"/>
              </a:ext>
            </a:extLst>
          </p:cNvPr>
          <p:cNvSpPr>
            <a:spLocks noGrp="1"/>
          </p:cNvSpPr>
          <p:nvPr>
            <p:ph idx="75"/>
          </p:nvPr>
        </p:nvSpPr>
        <p:spPr/>
        <p:txBody>
          <a:bodyPr/>
          <a:lstStyle/>
          <a:p>
            <a:r>
              <a:rPr lang="en-US" dirty="0"/>
              <a:t>Yes</a:t>
            </a:r>
          </a:p>
        </p:txBody>
      </p:sp>
      <p:sp>
        <p:nvSpPr>
          <p:cNvPr id="18" name="Content Placeholder 17">
            <a:extLst>
              <a:ext uri="{FF2B5EF4-FFF2-40B4-BE49-F238E27FC236}">
                <a16:creationId xmlns:a16="http://schemas.microsoft.com/office/drawing/2014/main" id="{320D1C04-15B5-668A-4D70-513294F3DFE3}"/>
              </a:ext>
            </a:extLst>
          </p:cNvPr>
          <p:cNvSpPr>
            <a:spLocks noGrp="1"/>
          </p:cNvSpPr>
          <p:nvPr>
            <p:ph idx="76"/>
          </p:nvPr>
        </p:nvSpPr>
        <p:spPr/>
        <p:txBody>
          <a:bodyPr/>
          <a:lstStyle/>
          <a:p>
            <a:r>
              <a:rPr lang="en-US" dirty="0"/>
              <a:t>Yes, but only after testing </a:t>
            </a:r>
            <a:br>
              <a:rPr lang="en-US" dirty="0"/>
            </a:br>
            <a:r>
              <a:rPr lang="en-US" dirty="0"/>
              <a:t>for serum BCMA </a:t>
            </a:r>
          </a:p>
        </p:txBody>
      </p:sp>
      <p:sp>
        <p:nvSpPr>
          <p:cNvPr id="19" name="Content Placeholder 18">
            <a:extLst>
              <a:ext uri="{FF2B5EF4-FFF2-40B4-BE49-F238E27FC236}">
                <a16:creationId xmlns:a16="http://schemas.microsoft.com/office/drawing/2014/main" id="{BCEC39C9-57BF-ABFA-AF79-B6AD76FDAAA5}"/>
              </a:ext>
            </a:extLst>
          </p:cNvPr>
          <p:cNvSpPr>
            <a:spLocks noGrp="1"/>
          </p:cNvSpPr>
          <p:nvPr>
            <p:ph idx="77"/>
          </p:nvPr>
        </p:nvSpPr>
        <p:spPr/>
        <p:txBody>
          <a:bodyPr/>
          <a:lstStyle/>
          <a:p>
            <a:r>
              <a:rPr lang="en-US" dirty="0"/>
              <a:t>Yes, but only after testing </a:t>
            </a:r>
            <a:br>
              <a:rPr lang="en-US" dirty="0"/>
            </a:br>
            <a:r>
              <a:rPr lang="en-US" dirty="0"/>
              <a:t>for serum BCMA </a:t>
            </a:r>
          </a:p>
        </p:txBody>
      </p:sp>
      <p:sp>
        <p:nvSpPr>
          <p:cNvPr id="20" name="Content Placeholder 19">
            <a:extLst>
              <a:ext uri="{FF2B5EF4-FFF2-40B4-BE49-F238E27FC236}">
                <a16:creationId xmlns:a16="http://schemas.microsoft.com/office/drawing/2014/main" id="{E8B27DE6-6523-1179-9D81-71AB363DAB41}"/>
              </a:ext>
            </a:extLst>
          </p:cNvPr>
          <p:cNvSpPr>
            <a:spLocks noGrp="1"/>
          </p:cNvSpPr>
          <p:nvPr>
            <p:ph idx="78"/>
          </p:nvPr>
        </p:nvSpPr>
        <p:spPr/>
        <p:txBody>
          <a:bodyPr/>
          <a:lstStyle/>
          <a:p>
            <a:r>
              <a:rPr lang="en-US" sz="2000" dirty="0"/>
              <a:t>BCMA-directed CAR T-cell therapy and a BCMA-directed bispecific antibody </a:t>
            </a:r>
          </a:p>
        </p:txBody>
      </p:sp>
      <p:sp>
        <p:nvSpPr>
          <p:cNvPr id="21" name="Content Placeholder 20">
            <a:extLst>
              <a:ext uri="{FF2B5EF4-FFF2-40B4-BE49-F238E27FC236}">
                <a16:creationId xmlns:a16="http://schemas.microsoft.com/office/drawing/2014/main" id="{33D2E3D4-EB69-1030-6C3F-338FF8957F61}"/>
              </a:ext>
            </a:extLst>
          </p:cNvPr>
          <p:cNvSpPr>
            <a:spLocks noGrp="1"/>
          </p:cNvSpPr>
          <p:nvPr>
            <p:ph idx="79"/>
          </p:nvPr>
        </p:nvSpPr>
        <p:spPr/>
        <p:txBody>
          <a:bodyPr/>
          <a:lstStyle/>
          <a:p>
            <a:r>
              <a:rPr lang="en-US" dirty="0"/>
              <a:t>Yes</a:t>
            </a:r>
          </a:p>
        </p:txBody>
      </p:sp>
      <p:sp>
        <p:nvSpPr>
          <p:cNvPr id="22" name="Content Placeholder 21">
            <a:extLst>
              <a:ext uri="{FF2B5EF4-FFF2-40B4-BE49-F238E27FC236}">
                <a16:creationId xmlns:a16="http://schemas.microsoft.com/office/drawing/2014/main" id="{EC291C04-9E09-C89A-2E9A-5EA5FD339607}"/>
              </a:ext>
            </a:extLst>
          </p:cNvPr>
          <p:cNvSpPr>
            <a:spLocks noGrp="1"/>
          </p:cNvSpPr>
          <p:nvPr>
            <p:ph idx="80"/>
          </p:nvPr>
        </p:nvSpPr>
        <p:spPr/>
        <p:txBody>
          <a:bodyPr/>
          <a:lstStyle/>
          <a:p>
            <a:r>
              <a:rPr lang="en-US" dirty="0"/>
              <a:t>Yes, but after NGS for BCMA</a:t>
            </a:r>
          </a:p>
        </p:txBody>
      </p:sp>
      <p:sp>
        <p:nvSpPr>
          <p:cNvPr id="23" name="Content Placeholder 22">
            <a:extLst>
              <a:ext uri="{FF2B5EF4-FFF2-40B4-BE49-F238E27FC236}">
                <a16:creationId xmlns:a16="http://schemas.microsoft.com/office/drawing/2014/main" id="{E4AEB0CE-DC8C-A9DE-B809-4ACD32A2ED00}"/>
              </a:ext>
            </a:extLst>
          </p:cNvPr>
          <p:cNvSpPr>
            <a:spLocks noGrp="1"/>
          </p:cNvSpPr>
          <p:nvPr>
            <p:ph idx="81"/>
          </p:nvPr>
        </p:nvSpPr>
        <p:spPr/>
        <p:txBody>
          <a:bodyPr/>
          <a:lstStyle/>
          <a:p>
            <a:r>
              <a:rPr lang="en-US" dirty="0"/>
              <a:t>Yes, but only after NGS for BCMA</a:t>
            </a:r>
          </a:p>
        </p:txBody>
      </p:sp>
      <p:sp>
        <p:nvSpPr>
          <p:cNvPr id="2" name="TextBox 1">
            <a:extLst>
              <a:ext uri="{FF2B5EF4-FFF2-40B4-BE49-F238E27FC236}">
                <a16:creationId xmlns:a16="http://schemas.microsoft.com/office/drawing/2014/main" id="{BDE4B751-74CC-8E58-1B21-57E0098EC1C3}"/>
              </a:ext>
            </a:extLst>
          </p:cNvPr>
          <p:cNvSpPr txBox="1"/>
          <p:nvPr/>
        </p:nvSpPr>
        <p:spPr>
          <a:xfrm>
            <a:off x="479376" y="6449199"/>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NGS = next-generation sequencing</a:t>
            </a:r>
          </a:p>
        </p:txBody>
      </p:sp>
    </p:spTree>
    <p:extLst>
      <p:ext uri="{BB962C8B-B14F-4D97-AF65-F5344CB8AC3E}">
        <p14:creationId xmlns:p14="http://schemas.microsoft.com/office/powerpoint/2010/main" val="556177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4010-6B26-2BE6-0836-49390C581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371A1-54C0-660A-6D8D-1B1B565A9F21}"/>
              </a:ext>
            </a:extLst>
          </p:cNvPr>
          <p:cNvSpPr>
            <a:spLocks noGrp="1"/>
          </p:cNvSpPr>
          <p:nvPr>
            <p:ph type="title"/>
          </p:nvPr>
        </p:nvSpPr>
        <p:spPr>
          <a:xfrm>
            <a:off x="916516" y="29760"/>
            <a:ext cx="10358967" cy="1383015"/>
          </a:xfrm>
        </p:spPr>
        <p:txBody>
          <a:bodyPr/>
          <a:lstStyle/>
          <a:p>
            <a:r>
              <a:rPr lang="en-US" sz="3200" dirty="0">
                <a:solidFill>
                  <a:srgbClr val="0432FF"/>
                </a:solidFill>
              </a:rPr>
              <a:t>Dr Fonseca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C169182-08BC-8C7D-A661-D6C27BD43B63}"/>
              </a:ext>
            </a:extLst>
          </p:cNvPr>
          <p:cNvGraphicFramePr>
            <a:graphicFrameLocks/>
          </p:cNvGraphicFramePr>
          <p:nvPr/>
        </p:nvGraphicFramePr>
        <p:xfrm>
          <a:off x="983432" y="1412775"/>
          <a:ext cx="10225136" cy="4920584"/>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344816">
                  <a:extLst>
                    <a:ext uri="{9D8B030D-6E8A-4147-A177-3AD203B41FA5}">
                      <a16:colId xmlns:a16="http://schemas.microsoft.com/office/drawing/2014/main" val="20001"/>
                    </a:ext>
                  </a:extLst>
                </a:gridCol>
              </a:tblGrid>
              <a:tr h="715796">
                <a:tc>
                  <a:txBody>
                    <a:bodyPr/>
                    <a:lstStyle/>
                    <a:p>
                      <a:r>
                        <a:rPr lang="en-US" sz="1800" b="1" kern="1200" dirty="0">
                          <a:solidFill>
                            <a:srgbClr val="000000"/>
                          </a:solidFill>
                          <a:effectLst/>
                          <a:latin typeface="+mn-lt"/>
                          <a:ea typeface="+mn-ea"/>
                          <a:cs typeface="+mn-cs"/>
                        </a:rPr>
                        <a:t>Board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rgbClr val="000000"/>
                          </a:solidFill>
                          <a:effectLst/>
                          <a:latin typeface="+mn-lt"/>
                          <a:ea typeface="+mn-ea"/>
                          <a:cs typeface="+mn-cs"/>
                        </a:rPr>
                        <a:t>Antengene</a:t>
                      </a:r>
                      <a:endParaRPr lang="en-US" sz="1800" b="0" kern="1200" dirty="0">
                        <a:solidFill>
                          <a:srgbClr val="000000"/>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15796">
                <a:tc>
                  <a:txBody>
                    <a:bodyPr/>
                    <a:lstStyle/>
                    <a:p>
                      <a:r>
                        <a:rPr lang="en-US" sz="1800" b="1" kern="1200" dirty="0">
                          <a:solidFill>
                            <a:srgbClr val="000000"/>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AbbVie Inc, Adaptive Biotechnologies Corporation, Amgen Inc, Apple, Bristol Myers Squibb, Celgene Corporation, GSK, Janssen Biotech Inc, </a:t>
                      </a:r>
                      <a:r>
                        <a:rPr lang="en-US" sz="1800" b="0" kern="1200" dirty="0" err="1">
                          <a:solidFill>
                            <a:srgbClr val="000000"/>
                          </a:solidFill>
                          <a:effectLst/>
                          <a:latin typeface="+mn-lt"/>
                          <a:ea typeface="+mn-ea"/>
                          <a:cs typeface="+mn-cs"/>
                        </a:rPr>
                        <a:t>Karyopharm</a:t>
                      </a:r>
                      <a:r>
                        <a:rPr lang="en-US" sz="1800" b="0" kern="1200" dirty="0">
                          <a:solidFill>
                            <a:srgbClr val="000000"/>
                          </a:solidFill>
                          <a:effectLst/>
                          <a:latin typeface="+mn-lt"/>
                          <a:ea typeface="+mn-ea"/>
                          <a:cs typeface="+mn-cs"/>
                        </a:rPr>
                        <a:t> Therapeutics, Pfizer Inc, RA Capital Management,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3540044"/>
                  </a:ext>
                </a:extLst>
              </a:tr>
              <a:tr h="715796">
                <a:tc>
                  <a:txBody>
                    <a:bodyPr/>
                    <a:lstStyle/>
                    <a:p>
                      <a:r>
                        <a:rPr lang="en-US" sz="1800" b="1" kern="1200" dirty="0">
                          <a:solidFill>
                            <a:srgbClr val="000000"/>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5867515"/>
                  </a:ext>
                </a:extLst>
              </a:tr>
              <a:tr h="715796">
                <a:tc>
                  <a:txBody>
                    <a:bodyPr/>
                    <a:lstStyle/>
                    <a:p>
                      <a:r>
                        <a:rPr lang="en-US" sz="1800" b="1" kern="1200" dirty="0">
                          <a:solidFill>
                            <a:srgbClr val="000000"/>
                          </a:solidFill>
                          <a:effectLst/>
                          <a:latin typeface="+mn-lt"/>
                          <a:ea typeface="+mn-ea"/>
                          <a:cs typeface="+mn-cs"/>
                        </a:rPr>
                        <a:t>Patents (Through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08123"/>
                  </a:ext>
                </a:extLst>
              </a:tr>
              <a:tr h="715796">
                <a:tc>
                  <a:txBody>
                    <a:bodyPr/>
                    <a:lstStyle/>
                    <a:p>
                      <a:r>
                        <a:rPr lang="en-US" sz="1800" b="1" kern="1200" dirty="0">
                          <a:solidFill>
                            <a:srgbClr val="000000"/>
                          </a:solidFill>
                          <a:effectLst/>
                          <a:latin typeface="+mn-lt"/>
                          <a:ea typeface="+mn-ea"/>
                          <a:cs typeface="+mn-cs"/>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8924443"/>
                  </a:ext>
                </a:extLst>
              </a:tr>
              <a:tr h="715796">
                <a:tc>
                  <a:txBody>
                    <a:bodyPr/>
                    <a:lstStyle/>
                    <a:p>
                      <a:r>
                        <a:rPr lang="en-US" sz="1800" b="1" kern="1200" dirty="0">
                          <a:solidFill>
                            <a:srgbClr val="000000"/>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rgbClr val="000000"/>
                          </a:solidFill>
                          <a:effectLst/>
                          <a:latin typeface="+mn-lt"/>
                          <a:ea typeface="+mn-ea"/>
                          <a:cs typeface="+mn-cs"/>
                        </a:rPr>
                        <a:t>Antengene</a:t>
                      </a:r>
                      <a:r>
                        <a:rPr lang="en-US" sz="1800" b="0" kern="1200" dirty="0">
                          <a:solidFill>
                            <a:srgbClr val="000000"/>
                          </a:solidFill>
                          <a:effectLst/>
                          <a:latin typeface="+mn-lt"/>
                          <a:ea typeface="+mn-ea"/>
                          <a:cs typeface="+mn-cs"/>
                        </a:rPr>
                        <a:t>, 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162674"/>
                  </a:ext>
                </a:extLst>
              </a:tr>
            </a:tbl>
          </a:graphicData>
        </a:graphic>
      </p:graphicFrame>
    </p:spTree>
    <p:custDataLst>
      <p:tags r:id="rId1"/>
    </p:custDataLst>
    <p:extLst>
      <p:ext uri="{BB962C8B-B14F-4D97-AF65-F5344CB8AC3E}">
        <p14:creationId xmlns:p14="http://schemas.microsoft.com/office/powerpoint/2010/main" val="36189724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0A14-4189-9880-1052-1F0BDBD01A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064499-25B3-FC1E-498E-DF8265C94E15}"/>
              </a:ext>
            </a:extLst>
          </p:cNvPr>
          <p:cNvSpPr>
            <a:spLocks noGrp="1"/>
          </p:cNvSpPr>
          <p:nvPr>
            <p:ph idx="47"/>
          </p:nvPr>
        </p:nvSpPr>
        <p:spPr/>
        <p:txBody>
          <a:bodyPr/>
          <a:lstStyle/>
          <a:p>
            <a:r>
              <a:rPr lang="en-US" dirty="0"/>
              <a:t>Screening and frequent visits with ophthalmology as per PI </a:t>
            </a:r>
          </a:p>
        </p:txBody>
      </p:sp>
      <p:sp>
        <p:nvSpPr>
          <p:cNvPr id="3" name="Content Placeholder 2">
            <a:extLst>
              <a:ext uri="{FF2B5EF4-FFF2-40B4-BE49-F238E27FC236}">
                <a16:creationId xmlns:a16="http://schemas.microsoft.com/office/drawing/2014/main" id="{12F23834-1E02-FD54-1EF4-5211B66F7914}"/>
              </a:ext>
            </a:extLst>
          </p:cNvPr>
          <p:cNvSpPr>
            <a:spLocks noGrp="1"/>
          </p:cNvSpPr>
          <p:nvPr>
            <p:ph idx="48"/>
          </p:nvPr>
        </p:nvSpPr>
        <p:spPr/>
        <p:txBody>
          <a:bodyPr/>
          <a:lstStyle/>
          <a:p>
            <a:r>
              <a:rPr lang="en-US" sz="2200" dirty="0"/>
              <a:t>Start with reduced dose of 1.9 mg/kg and go to every 8-12-week dosing early when used in combination</a:t>
            </a:r>
          </a:p>
        </p:txBody>
      </p:sp>
      <p:sp>
        <p:nvSpPr>
          <p:cNvPr id="4" name="Content Placeholder 3">
            <a:extLst>
              <a:ext uri="{FF2B5EF4-FFF2-40B4-BE49-F238E27FC236}">
                <a16:creationId xmlns:a16="http://schemas.microsoft.com/office/drawing/2014/main" id="{60C645B0-55B6-F540-4A52-CBA8A29C1EAF}"/>
              </a:ext>
            </a:extLst>
          </p:cNvPr>
          <p:cNvSpPr>
            <a:spLocks noGrp="1"/>
          </p:cNvSpPr>
          <p:nvPr>
            <p:ph idx="49"/>
          </p:nvPr>
        </p:nvSpPr>
        <p:spPr/>
        <p:txBody>
          <a:bodyPr/>
          <a:lstStyle/>
          <a:p>
            <a:r>
              <a:rPr lang="en-US" dirty="0"/>
              <a:t>Dosing every 8-12 weeks based on side effects</a:t>
            </a:r>
          </a:p>
        </p:txBody>
      </p:sp>
      <p:sp>
        <p:nvSpPr>
          <p:cNvPr id="5" name="Content Placeholder 4">
            <a:extLst>
              <a:ext uri="{FF2B5EF4-FFF2-40B4-BE49-F238E27FC236}">
                <a16:creationId xmlns:a16="http://schemas.microsoft.com/office/drawing/2014/main" id="{B9BCF440-8596-0EFE-73F7-107EA2383F4E}"/>
              </a:ext>
            </a:extLst>
          </p:cNvPr>
          <p:cNvSpPr>
            <a:spLocks noGrp="1"/>
          </p:cNvSpPr>
          <p:nvPr>
            <p:ph idx="50"/>
          </p:nvPr>
        </p:nvSpPr>
        <p:spPr/>
        <p:txBody>
          <a:bodyPr/>
          <a:lstStyle/>
          <a:p>
            <a:r>
              <a:rPr lang="en-US" dirty="0"/>
              <a:t>Dose reduction and schedule change, natural tears</a:t>
            </a:r>
          </a:p>
        </p:txBody>
      </p:sp>
      <p:sp>
        <p:nvSpPr>
          <p:cNvPr id="6" name="Content Placeholder 5">
            <a:extLst>
              <a:ext uri="{FF2B5EF4-FFF2-40B4-BE49-F238E27FC236}">
                <a16:creationId xmlns:a16="http://schemas.microsoft.com/office/drawing/2014/main" id="{03463703-5112-04BB-BAAF-BDB2768D1740}"/>
              </a:ext>
            </a:extLst>
          </p:cNvPr>
          <p:cNvSpPr>
            <a:spLocks noGrp="1"/>
          </p:cNvSpPr>
          <p:nvPr>
            <p:ph idx="51"/>
          </p:nvPr>
        </p:nvSpPr>
        <p:spPr/>
        <p:txBody>
          <a:bodyPr/>
          <a:lstStyle/>
          <a:p>
            <a:r>
              <a:rPr lang="en-US" sz="2200" dirty="0"/>
              <a:t>Adjust dosing to every 8-12 weeks, learn patient’s “metabolism” for belantamab </a:t>
            </a:r>
            <a:r>
              <a:rPr lang="en-US" sz="2200" dirty="0" err="1"/>
              <a:t>mafotodin</a:t>
            </a:r>
            <a:r>
              <a:rPr lang="en-US" sz="2200" dirty="0"/>
              <a:t>, drug holds over dose reductions</a:t>
            </a:r>
          </a:p>
        </p:txBody>
      </p:sp>
      <p:sp>
        <p:nvSpPr>
          <p:cNvPr id="7" name="Title 6">
            <a:extLst>
              <a:ext uri="{FF2B5EF4-FFF2-40B4-BE49-F238E27FC236}">
                <a16:creationId xmlns:a16="http://schemas.microsoft.com/office/drawing/2014/main" id="{B48DD243-A1B7-8223-B653-B0DE4B87DBA8}"/>
              </a:ext>
            </a:extLst>
          </p:cNvPr>
          <p:cNvSpPr>
            <a:spLocks noGrp="1"/>
          </p:cNvSpPr>
          <p:nvPr>
            <p:ph type="title"/>
          </p:nvPr>
        </p:nvSpPr>
        <p:spPr>
          <a:xfrm>
            <a:off x="479376" y="39420"/>
            <a:ext cx="11161240"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What strategies do you generally recommend for mitiga­tion of ophthalmic toxicities with belantamab mafodotin?</a:t>
            </a:r>
            <a:r>
              <a:rPr lang="en-US" sz="2600" dirty="0">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1AA35B39-42B4-6E3D-0F4D-9BB29F53EC28}"/>
              </a:ext>
            </a:extLst>
          </p:cNvPr>
          <p:cNvSpPr>
            <a:spLocks noGrp="1"/>
          </p:cNvSpPr>
          <p:nvPr>
            <p:ph idx="52"/>
          </p:nvPr>
        </p:nvSpPr>
        <p:spPr/>
        <p:txBody>
          <a:bodyPr/>
          <a:lstStyle/>
          <a:p>
            <a:r>
              <a:rPr lang="en-US" dirty="0"/>
              <a:t>Adjust dose and interval of administration</a:t>
            </a:r>
          </a:p>
        </p:txBody>
      </p:sp>
      <p:sp>
        <p:nvSpPr>
          <p:cNvPr id="9" name="TextBox 8">
            <a:extLst>
              <a:ext uri="{FF2B5EF4-FFF2-40B4-BE49-F238E27FC236}">
                <a16:creationId xmlns:a16="http://schemas.microsoft.com/office/drawing/2014/main" id="{9B588844-6551-A506-57E1-982CA3489F1C}"/>
              </a:ext>
            </a:extLst>
          </p:cNvPr>
          <p:cNvSpPr txBox="1"/>
          <p:nvPr/>
        </p:nvSpPr>
        <p:spPr>
          <a:xfrm>
            <a:off x="479376" y="6137374"/>
            <a:ext cx="609971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PI = principal investigator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18317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42C82-7422-BD78-260F-8F7D068574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C68D6E-D262-F8AB-73CF-FD4FF4BCFF9F}"/>
              </a:ext>
            </a:extLst>
          </p:cNvPr>
          <p:cNvSpPr>
            <a:spLocks noGrp="1"/>
          </p:cNvSpPr>
          <p:nvPr>
            <p:ph idx="47"/>
          </p:nvPr>
        </p:nvSpPr>
        <p:spPr/>
        <p:txBody>
          <a:bodyPr/>
          <a:lstStyle/>
          <a:p>
            <a:r>
              <a:rPr lang="en-US" sz="2200" dirty="0"/>
              <a:t>Yes, stop therapy if sustained CR, decrease frequency </a:t>
            </a:r>
            <a:br>
              <a:rPr lang="en-US" sz="2200" dirty="0"/>
            </a:br>
            <a:r>
              <a:rPr lang="en-US" sz="2200" dirty="0"/>
              <a:t>if toxicity with good response </a:t>
            </a:r>
          </a:p>
        </p:txBody>
      </p:sp>
      <p:sp>
        <p:nvSpPr>
          <p:cNvPr id="3" name="Content Placeholder 2">
            <a:extLst>
              <a:ext uri="{FF2B5EF4-FFF2-40B4-BE49-F238E27FC236}">
                <a16:creationId xmlns:a16="http://schemas.microsoft.com/office/drawing/2014/main" id="{1A62D43F-332C-1FA4-6A07-CB6F7016CD97}"/>
              </a:ext>
            </a:extLst>
          </p:cNvPr>
          <p:cNvSpPr>
            <a:spLocks noGrp="1"/>
          </p:cNvSpPr>
          <p:nvPr>
            <p:ph idx="48"/>
          </p:nvPr>
        </p:nvSpPr>
        <p:spPr/>
        <p:txBody>
          <a:bodyPr/>
          <a:lstStyle/>
          <a:p>
            <a:r>
              <a:rPr lang="en-US" dirty="0"/>
              <a:t>Yes, dose every 8 or 12 weeks</a:t>
            </a:r>
          </a:p>
        </p:txBody>
      </p:sp>
      <p:sp>
        <p:nvSpPr>
          <p:cNvPr id="4" name="Content Placeholder 3">
            <a:extLst>
              <a:ext uri="{FF2B5EF4-FFF2-40B4-BE49-F238E27FC236}">
                <a16:creationId xmlns:a16="http://schemas.microsoft.com/office/drawing/2014/main" id="{CDF7F87F-20A0-74AF-6E3C-96C385245C8F}"/>
              </a:ext>
            </a:extLst>
          </p:cNvPr>
          <p:cNvSpPr>
            <a:spLocks noGrp="1"/>
          </p:cNvSpPr>
          <p:nvPr>
            <p:ph idx="49"/>
          </p:nvPr>
        </p:nvSpPr>
        <p:spPr/>
        <p:txBody>
          <a:bodyPr/>
          <a:lstStyle/>
          <a:p>
            <a:r>
              <a:rPr lang="en-US" dirty="0"/>
              <a:t>Yes, every 8 or 12 weeks after the first dose</a:t>
            </a:r>
          </a:p>
        </p:txBody>
      </p:sp>
      <p:sp>
        <p:nvSpPr>
          <p:cNvPr id="5" name="Content Placeholder 4">
            <a:extLst>
              <a:ext uri="{FF2B5EF4-FFF2-40B4-BE49-F238E27FC236}">
                <a16:creationId xmlns:a16="http://schemas.microsoft.com/office/drawing/2014/main" id="{CAFB2D49-2FCF-DE00-345F-D45C7A553BEF}"/>
              </a:ext>
            </a:extLst>
          </p:cNvPr>
          <p:cNvSpPr>
            <a:spLocks noGrp="1"/>
          </p:cNvSpPr>
          <p:nvPr>
            <p:ph idx="50"/>
          </p:nvPr>
        </p:nvSpPr>
        <p:spPr/>
        <p:txBody>
          <a:bodyPr/>
          <a:lstStyle/>
          <a:p>
            <a:r>
              <a:rPr lang="en-US" dirty="0"/>
              <a:t>Yes, dose every 8-12 weeks </a:t>
            </a:r>
          </a:p>
        </p:txBody>
      </p:sp>
      <p:sp>
        <p:nvSpPr>
          <p:cNvPr id="6" name="Content Placeholder 5">
            <a:extLst>
              <a:ext uri="{FF2B5EF4-FFF2-40B4-BE49-F238E27FC236}">
                <a16:creationId xmlns:a16="http://schemas.microsoft.com/office/drawing/2014/main" id="{AAC70CCB-DA27-BB8B-2873-B3AE1A98E345}"/>
              </a:ext>
            </a:extLst>
          </p:cNvPr>
          <p:cNvSpPr>
            <a:spLocks noGrp="1"/>
          </p:cNvSpPr>
          <p:nvPr>
            <p:ph idx="51"/>
          </p:nvPr>
        </p:nvSpPr>
        <p:spPr/>
        <p:txBody>
          <a:bodyPr/>
          <a:lstStyle/>
          <a:p>
            <a:r>
              <a:rPr lang="en-US" sz="2200" dirty="0"/>
              <a:t>Yes, reduce frequency to achieve no eye toxicity, </a:t>
            </a:r>
            <a:br>
              <a:rPr lang="en-US" sz="2200" dirty="0"/>
            </a:br>
            <a:r>
              <a:rPr lang="en-US" sz="2200" dirty="0"/>
              <a:t>often to every 12 weeks or less frequently</a:t>
            </a:r>
          </a:p>
        </p:txBody>
      </p:sp>
      <p:sp>
        <p:nvSpPr>
          <p:cNvPr id="7" name="Title 6">
            <a:extLst>
              <a:ext uri="{FF2B5EF4-FFF2-40B4-BE49-F238E27FC236}">
                <a16:creationId xmlns:a16="http://schemas.microsoft.com/office/drawing/2014/main" id="{BF496BE1-47F2-96A8-4511-0C65594341F7}"/>
              </a:ext>
            </a:extLst>
          </p:cNvPr>
          <p:cNvSpPr>
            <a:spLocks noGrp="1"/>
          </p:cNvSpPr>
          <p:nvPr>
            <p:ph type="title"/>
          </p:nvPr>
        </p:nvSpPr>
        <p:spPr>
          <a:xfrm>
            <a:off x="479376" y="44624"/>
            <a:ext cx="11305256" cy="1023414"/>
          </a:xfrm>
        </p:spPr>
        <p:txBody>
          <a:bodyPr/>
          <a:lstStyle/>
          <a:p>
            <a:r>
              <a:rPr lang="en-US" sz="2600" b="1" dirty="0">
                <a:effectLst/>
                <a:latin typeface="Calibri" panose="020F0502020204030204" pitchFamily="34" charset="0"/>
                <a:ea typeface="Aptos" panose="020B0004020202020204" pitchFamily="34" charset="0"/>
                <a:cs typeface="Calibri" panose="020F0502020204030204" pitchFamily="34" charset="0"/>
              </a:rPr>
              <a:t>Do you adjust the dose or dosing frequency of belantamab mafodotin for patients with R/R MM who are experiencing a good response to treatment?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13A71B4A-F61F-C6D4-AAAE-AB02B19CB33A}"/>
              </a:ext>
            </a:extLst>
          </p:cNvPr>
          <p:cNvSpPr>
            <a:spLocks noGrp="1"/>
          </p:cNvSpPr>
          <p:nvPr>
            <p:ph idx="52"/>
          </p:nvPr>
        </p:nvSpPr>
        <p:spPr/>
        <p:txBody>
          <a:bodyPr/>
          <a:lstStyle/>
          <a:p>
            <a:r>
              <a:rPr lang="en-US" dirty="0"/>
              <a:t>Yes, space out administration intervals</a:t>
            </a:r>
          </a:p>
        </p:txBody>
      </p:sp>
      <p:sp>
        <p:nvSpPr>
          <p:cNvPr id="9" name="TextBox 8">
            <a:extLst>
              <a:ext uri="{FF2B5EF4-FFF2-40B4-BE49-F238E27FC236}">
                <a16:creationId xmlns:a16="http://schemas.microsoft.com/office/drawing/2014/main" id="{C0297932-D914-EA3A-649D-E15609F1D4FE}"/>
              </a:ext>
            </a:extLst>
          </p:cNvPr>
          <p:cNvSpPr txBox="1"/>
          <p:nvPr/>
        </p:nvSpPr>
        <p:spPr>
          <a:xfrm>
            <a:off x="479376" y="6170809"/>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a:t>
            </a:r>
          </a:p>
        </p:txBody>
      </p:sp>
    </p:spTree>
    <p:extLst>
      <p:ext uri="{BB962C8B-B14F-4D97-AF65-F5344CB8AC3E}">
        <p14:creationId xmlns:p14="http://schemas.microsoft.com/office/powerpoint/2010/main" val="18437499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092B-8619-AFA2-E8B7-D7C322F5C6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A1EF0A-B614-8C0C-52DC-CCDD54149AA7}"/>
              </a:ext>
            </a:extLst>
          </p:cNvPr>
          <p:cNvSpPr/>
          <p:nvPr/>
        </p:nvSpPr>
        <p:spPr bwMode="auto">
          <a:xfrm>
            <a:off x="740128" y="2924944"/>
            <a:ext cx="10828480"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49CBE7E-E87F-0225-CBE2-F651CADA093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4C5C329-DE68-20A4-F0AD-1A0C49C60111}"/>
              </a:ext>
            </a:extLst>
          </p:cNvPr>
          <p:cNvSpPr>
            <a:spLocks noGrp="1"/>
          </p:cNvSpPr>
          <p:nvPr>
            <p:ph idx="1"/>
          </p:nvPr>
        </p:nvSpPr>
        <p:spPr>
          <a:xfrm>
            <a:off x="767407" y="1416053"/>
            <a:ext cx="10503845"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Integrating Bispecific Antibodies into the Management of Relapsed/Refractory (R/R) Multiple Myeloma (MM) — Dr Lee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Utility of Antibody-Drug Conjugates for MM — Dr </a:t>
            </a:r>
            <a:r>
              <a:rPr lang="en-US" sz="2500" dirty="0" err="1">
                <a:solidFill>
                  <a:schemeClr val="tx1"/>
                </a:solidFill>
              </a:rPr>
              <a:t>Lonial</a:t>
            </a: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bg1"/>
                </a:solidFill>
              </a:rPr>
              <a:t>Module 3: Potential Role of </a:t>
            </a:r>
            <a:r>
              <a:rPr lang="en-US" sz="2500" dirty="0" err="1">
                <a:solidFill>
                  <a:schemeClr val="bg1"/>
                </a:solidFill>
              </a:rPr>
              <a:t>Cereblon</a:t>
            </a:r>
            <a:r>
              <a:rPr lang="en-US" sz="2500" dirty="0">
                <a:solidFill>
                  <a:schemeClr val="bg1"/>
                </a:solidFill>
              </a:rPr>
              <a:t> E3 Ligase Modulators in Therapy for MM — Dr Richardson</a:t>
            </a:r>
          </a:p>
          <a:p>
            <a:pPr marL="98425" indent="0">
              <a:lnSpc>
                <a:spcPct val="100000"/>
              </a:lnSpc>
              <a:spcBef>
                <a:spcPts val="1600"/>
              </a:spcBef>
              <a:spcAft>
                <a:spcPts val="0"/>
              </a:spcAft>
              <a:buNone/>
            </a:pPr>
            <a:r>
              <a:rPr lang="en-US" sz="2500" dirty="0">
                <a:solidFill>
                  <a:srgbClr val="0432FF"/>
                </a:solidFill>
              </a:rPr>
              <a:t>Module 4:</a:t>
            </a:r>
            <a:r>
              <a:rPr lang="en-US" sz="2500" dirty="0">
                <a:solidFill>
                  <a:schemeClr val="tx1"/>
                </a:solidFill>
              </a:rPr>
              <a:t> Chimeric Antigen Receptor T-Cell Therapy for R/R MM — Dr Alsina</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0864442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CB1620E-CDA0-4185-8911-FA5F573F5595}"/>
              </a:ext>
            </a:extLst>
          </p:cNvPr>
          <p:cNvSpPr>
            <a:spLocks noGrp="1"/>
          </p:cNvSpPr>
          <p:nvPr>
            <p:ph type="subTitle" idx="1"/>
          </p:nvPr>
        </p:nvSpPr>
        <p:spPr>
          <a:xfrm>
            <a:off x="1098958" y="4165600"/>
            <a:ext cx="9994084" cy="2685568"/>
          </a:xfrm>
        </p:spPr>
        <p:txBody>
          <a:bodyPr/>
          <a:lstStyle/>
          <a:p>
            <a:pPr>
              <a:spcBef>
                <a:spcPts val="0"/>
              </a:spcBef>
            </a:pPr>
            <a:r>
              <a:rPr lang="en-US" sz="1800" dirty="0"/>
              <a:t>Paul G. Richardson, MD</a:t>
            </a:r>
          </a:p>
          <a:p>
            <a:pPr>
              <a:spcBef>
                <a:spcPts val="0"/>
              </a:spcBef>
            </a:pPr>
            <a:r>
              <a:rPr lang="en-US" sz="1800" dirty="0"/>
              <a:t>RJ Corman Professor of Medicine</a:t>
            </a:r>
          </a:p>
          <a:p>
            <a:pPr>
              <a:spcBef>
                <a:spcPts val="0"/>
              </a:spcBef>
            </a:pPr>
            <a:r>
              <a:rPr lang="en-US" sz="1800" dirty="0"/>
              <a:t>Harvard Medical School</a:t>
            </a:r>
          </a:p>
          <a:p>
            <a:pPr>
              <a:spcBef>
                <a:spcPts val="0"/>
              </a:spcBef>
            </a:pPr>
            <a:endParaRPr lang="en-US" sz="1800" dirty="0"/>
          </a:p>
          <a:p>
            <a:pPr>
              <a:spcBef>
                <a:spcPts val="0"/>
              </a:spcBef>
            </a:pPr>
            <a:r>
              <a:rPr lang="en-US" sz="1800" dirty="0"/>
              <a:t>Clinical Program Leader, Director of Clinical Research</a:t>
            </a:r>
          </a:p>
          <a:p>
            <a:pPr>
              <a:spcBef>
                <a:spcPts val="0"/>
              </a:spcBef>
            </a:pPr>
            <a:r>
              <a:rPr lang="en-US" sz="1800" dirty="0"/>
              <a:t>Jerome Lipper Multiple Myeloma Center</a:t>
            </a:r>
          </a:p>
          <a:p>
            <a:pPr>
              <a:spcBef>
                <a:spcPts val="0"/>
              </a:spcBef>
            </a:pPr>
            <a:r>
              <a:rPr lang="en-US" sz="1800" dirty="0"/>
              <a:t>Dana-Farber Cancer Institute</a:t>
            </a:r>
          </a:p>
          <a:p>
            <a:pPr>
              <a:spcBef>
                <a:spcPts val="0"/>
              </a:spcBef>
            </a:pPr>
            <a:r>
              <a:rPr lang="en-US" sz="1800" dirty="0"/>
              <a:t>Boston, Massachusetts, USA</a:t>
            </a:r>
          </a:p>
        </p:txBody>
      </p:sp>
      <p:sp>
        <p:nvSpPr>
          <p:cNvPr id="7" name="Rectangle 6">
            <a:extLst>
              <a:ext uri="{FF2B5EF4-FFF2-40B4-BE49-F238E27FC236}">
                <a16:creationId xmlns:a16="http://schemas.microsoft.com/office/drawing/2014/main" id="{64026EC0-210D-DDC3-F5CA-24DE92DF01D7}"/>
              </a:ext>
            </a:extLst>
          </p:cNvPr>
          <p:cNvSpPr/>
          <p:nvPr/>
        </p:nvSpPr>
        <p:spPr bwMode="auto">
          <a:xfrm>
            <a:off x="-1" y="540000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13E088C0-1460-47EA-8DA7-01950C4C9854}"/>
              </a:ext>
            </a:extLst>
          </p:cNvPr>
          <p:cNvSpPr/>
          <p:nvPr/>
        </p:nvSpPr>
        <p:spPr bwMode="auto">
          <a:xfrm>
            <a:off x="517" y="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8F09CE97-8165-4D0F-8543-1B4764C2426A}"/>
              </a:ext>
            </a:extLst>
          </p:cNvPr>
          <p:cNvSpPr/>
          <p:nvPr/>
        </p:nvSpPr>
        <p:spPr bwMode="auto">
          <a:xfrm>
            <a:off x="9552683" y="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itle 1">
            <a:extLst>
              <a:ext uri="{FF2B5EF4-FFF2-40B4-BE49-F238E27FC236}">
                <a16:creationId xmlns:a16="http://schemas.microsoft.com/office/drawing/2014/main" id="{56DDF570-A785-41C3-A82E-8CF86C938408}"/>
              </a:ext>
            </a:extLst>
          </p:cNvPr>
          <p:cNvSpPr>
            <a:spLocks noGrp="1"/>
          </p:cNvSpPr>
          <p:nvPr>
            <p:ph type="ctrTitle"/>
          </p:nvPr>
        </p:nvSpPr>
        <p:spPr>
          <a:xfrm>
            <a:off x="34035" y="484172"/>
            <a:ext cx="12146620" cy="3849742"/>
          </a:xfrm>
        </p:spPr>
        <p:txBody>
          <a:bodyPr/>
          <a:lstStyle/>
          <a:p>
            <a:pPr>
              <a:spcBef>
                <a:spcPts val="0"/>
              </a:spcBef>
              <a:spcAft>
                <a:spcPts val="600"/>
              </a:spcAft>
            </a:pPr>
            <a:br>
              <a:rPr lang="en-US" sz="2000" dirty="0"/>
            </a:br>
            <a:r>
              <a:rPr lang="en-US" sz="2000" dirty="0"/>
              <a:t>Research To Practice CME Symposium</a:t>
            </a:r>
            <a:br>
              <a:rPr lang="en-US" sz="2000" dirty="0"/>
            </a:br>
            <a:r>
              <a:rPr lang="en-US" sz="2000" dirty="0"/>
              <a:t>Consensus or Controversy? </a:t>
            </a:r>
            <a:br>
              <a:rPr lang="en-US" sz="2000" dirty="0"/>
            </a:br>
            <a:r>
              <a:rPr lang="en-US" sz="2000" dirty="0"/>
              <a:t>Documenting and Discussing Investigators’ Approaches to </a:t>
            </a:r>
            <a:br>
              <a:rPr lang="en-US" sz="2000" dirty="0"/>
            </a:br>
            <a:r>
              <a:rPr lang="en-US" sz="2000" dirty="0"/>
              <a:t>the Management of Relapsed/Refractory Multiple Myeloma</a:t>
            </a:r>
            <a:br>
              <a:rPr lang="en-US" sz="2000" dirty="0"/>
            </a:br>
            <a:r>
              <a:rPr lang="en-US" sz="2000" dirty="0"/>
              <a:t>ASCO 2026, Chicago, IL – Monday, June 1</a:t>
            </a:r>
            <a:br>
              <a:rPr lang="en-US" sz="2000" dirty="0"/>
            </a:br>
            <a:br>
              <a:rPr lang="en-US" sz="2000" dirty="0"/>
            </a:br>
            <a:br>
              <a:rPr lang="en-US" sz="2000" dirty="0"/>
            </a:br>
            <a:br>
              <a:rPr lang="en-US" sz="2000" dirty="0"/>
            </a:br>
            <a:endParaRPr lang="en-US" sz="3600" dirty="0"/>
          </a:p>
        </p:txBody>
      </p:sp>
      <p:pic>
        <p:nvPicPr>
          <p:cNvPr id="9" name="Picture 11" descr="Harvard_shield-Medical">
            <a:extLst>
              <a:ext uri="{FF2B5EF4-FFF2-40B4-BE49-F238E27FC236}">
                <a16:creationId xmlns:a16="http://schemas.microsoft.com/office/drawing/2014/main" id="{098F92BB-9752-4C06-BA48-6764F3EAD04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266928" y="0"/>
            <a:ext cx="1210310" cy="1457578"/>
          </a:xfrm>
          <a:prstGeom prst="rect">
            <a:avLst/>
          </a:prstGeom>
          <a:noFill/>
          <a:ln w="9525">
            <a:noFill/>
            <a:miter lim="800000"/>
            <a:headEnd/>
            <a:tailEnd/>
          </a:ln>
        </p:spPr>
      </p:pic>
      <p:pic>
        <p:nvPicPr>
          <p:cNvPr id="10" name="Picture 9">
            <a:extLst>
              <a:ext uri="{FF2B5EF4-FFF2-40B4-BE49-F238E27FC236}">
                <a16:creationId xmlns:a16="http://schemas.microsoft.com/office/drawing/2014/main" id="{589F22F5-4C14-4791-923F-126F92F3532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690" y="0"/>
            <a:ext cx="2594453" cy="1457579"/>
          </a:xfrm>
          <a:prstGeom prst="rect">
            <a:avLst/>
          </a:prstGeom>
        </p:spPr>
      </p:pic>
      <p:pic>
        <p:nvPicPr>
          <p:cNvPr id="8" name="Picture 10" descr="DFlogo">
            <a:extLst>
              <a:ext uri="{FF2B5EF4-FFF2-40B4-BE49-F238E27FC236}">
                <a16:creationId xmlns:a16="http://schemas.microsoft.com/office/drawing/2014/main" id="{4FE83343-E0FA-4487-A46B-EBC1D483E3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0000" y="0"/>
            <a:ext cx="3132000" cy="571256"/>
          </a:xfrm>
          <a:prstGeom prst="rect">
            <a:avLst/>
          </a:prstGeom>
          <a:noFill/>
          <a:ln w="9525">
            <a:noFill/>
            <a:miter lim="800000"/>
            <a:headEnd/>
            <a:tailEnd/>
          </a:ln>
        </p:spPr>
      </p:pic>
      <p:sp>
        <p:nvSpPr>
          <p:cNvPr id="12" name="Rectangle 11">
            <a:extLst>
              <a:ext uri="{FF2B5EF4-FFF2-40B4-BE49-F238E27FC236}">
                <a16:creationId xmlns:a16="http://schemas.microsoft.com/office/drawing/2014/main" id="{5757B98E-535F-0AB8-7F45-31F57F1778A0}"/>
              </a:ext>
            </a:extLst>
          </p:cNvPr>
          <p:cNvSpPr/>
          <p:nvPr/>
        </p:nvSpPr>
        <p:spPr bwMode="auto">
          <a:xfrm>
            <a:off x="9553200" y="5393168"/>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 name="Picture 2" descr="Research To Practice | An Integrated Approach to Oncology Education">
            <a:extLst>
              <a:ext uri="{FF2B5EF4-FFF2-40B4-BE49-F238E27FC236}">
                <a16:creationId xmlns:a16="http://schemas.microsoft.com/office/drawing/2014/main" id="{F95A059A-5B67-D97A-D20F-C831B9BE7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768399"/>
            <a:ext cx="2638800" cy="714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earch To Practice | An Integrated Approach to Oncology Education">
            <a:extLst>
              <a:ext uri="{FF2B5EF4-FFF2-40B4-BE49-F238E27FC236}">
                <a16:creationId xmlns:a16="http://schemas.microsoft.com/office/drawing/2014/main" id="{B7FF6FC1-2AC8-6134-DCF8-29268CF76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3200" y="5768399"/>
            <a:ext cx="2638800" cy="71437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7A31F63-DD59-CC2F-CDA8-26068EB85A18}"/>
              </a:ext>
            </a:extLst>
          </p:cNvPr>
          <p:cNvSpPr txBox="1">
            <a:spLocks/>
          </p:cNvSpPr>
          <p:nvPr/>
        </p:nvSpPr>
        <p:spPr bwMode="auto">
          <a:xfrm>
            <a:off x="34035" y="2765090"/>
            <a:ext cx="12146620" cy="157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500" b="1">
                <a:solidFill>
                  <a:srgbClr val="FFFF00"/>
                </a:solidFill>
                <a:latin typeface="+mj-lt"/>
                <a:ea typeface="+mj-ea"/>
                <a:cs typeface="+mj-cs"/>
              </a:defRPr>
            </a:lvl1pPr>
            <a:lvl2pPr algn="ctr" rtl="0" eaLnBrk="0" fontAlgn="base" hangingPunct="0">
              <a:spcBef>
                <a:spcPct val="0"/>
              </a:spcBef>
              <a:spcAft>
                <a:spcPct val="0"/>
              </a:spcAft>
              <a:defRPr sz="3500" b="1">
                <a:solidFill>
                  <a:srgbClr val="FFFF00"/>
                </a:solidFill>
                <a:latin typeface="Arial" pitchFamily="34" charset="0"/>
              </a:defRPr>
            </a:lvl2pPr>
            <a:lvl3pPr algn="ctr" rtl="0" eaLnBrk="0" fontAlgn="base" hangingPunct="0">
              <a:spcBef>
                <a:spcPct val="0"/>
              </a:spcBef>
              <a:spcAft>
                <a:spcPct val="0"/>
              </a:spcAft>
              <a:defRPr sz="3500" b="1">
                <a:solidFill>
                  <a:srgbClr val="FFFF00"/>
                </a:solidFill>
                <a:latin typeface="Arial" pitchFamily="34" charset="0"/>
              </a:defRPr>
            </a:lvl3pPr>
            <a:lvl4pPr algn="ctr" rtl="0" eaLnBrk="0" fontAlgn="base" hangingPunct="0">
              <a:spcBef>
                <a:spcPct val="0"/>
              </a:spcBef>
              <a:spcAft>
                <a:spcPct val="0"/>
              </a:spcAft>
              <a:defRPr sz="3500" b="1">
                <a:solidFill>
                  <a:srgbClr val="FFFF00"/>
                </a:solidFill>
                <a:latin typeface="Arial" pitchFamily="34" charset="0"/>
              </a:defRPr>
            </a:lvl4pPr>
            <a:lvl5pPr algn="ctr" rtl="0" eaLnBrk="0" fontAlgn="base" hangingPunct="0">
              <a:spcBef>
                <a:spcPct val="0"/>
              </a:spcBef>
              <a:spcAft>
                <a:spcPct val="0"/>
              </a:spcAft>
              <a:defRPr sz="3500" b="1">
                <a:solidFill>
                  <a:srgbClr val="FFFF00"/>
                </a:solidFill>
                <a:latin typeface="Arial" pitchFamily="34" charset="0"/>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a:lstStyle>
          <a:p>
            <a:pPr marL="0" marR="0" lvl="0" indent="0" algn="ctr" defTabSz="914400" rtl="0" eaLnBrk="0" fontAlgn="base" latinLnBrk="0" hangingPunct="0">
              <a:lnSpc>
                <a:spcPct val="100000"/>
              </a:lnSpc>
              <a:spcBef>
                <a:spcPts val="0"/>
              </a:spcBef>
              <a:spcAft>
                <a:spcPts val="60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Potential Role of Cereblon E3 Ligase Modulators (CELMoDs) in Therapy for Multiple Myeloma (MM)</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23872479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D5F0-16D0-4167-BB6D-A96364D07756}"/>
              </a:ext>
            </a:extLst>
          </p:cNvPr>
          <p:cNvSpPr>
            <a:spLocks noGrp="1"/>
          </p:cNvSpPr>
          <p:nvPr>
            <p:ph type="title"/>
          </p:nvPr>
        </p:nvSpPr>
        <p:spPr/>
        <p:txBody>
          <a:bodyPr>
            <a:noAutofit/>
          </a:bodyPr>
          <a:lstStyle/>
          <a:p>
            <a:r>
              <a:rPr lang="en-US" sz="3200" dirty="0"/>
              <a:t>Treatment of MM in 2026:</a:t>
            </a:r>
            <a:br>
              <a:rPr lang="en-US" sz="3200" dirty="0"/>
            </a:br>
            <a:r>
              <a:rPr lang="en-US" sz="3200" dirty="0"/>
              <a:t>multiple therapies approved or under investigation</a:t>
            </a:r>
            <a:endParaRPr lang="en-US" sz="3200" baseline="30000" dirty="0"/>
          </a:p>
        </p:txBody>
      </p:sp>
      <p:sp>
        <p:nvSpPr>
          <p:cNvPr id="40" name="Text Placeholder 39">
            <a:extLst>
              <a:ext uri="{FF2B5EF4-FFF2-40B4-BE49-F238E27FC236}">
                <a16:creationId xmlns:a16="http://schemas.microsoft.com/office/drawing/2014/main" id="{14D9242A-CD99-4C97-8C9B-3CBE511DFC91}"/>
              </a:ext>
            </a:extLst>
          </p:cNvPr>
          <p:cNvSpPr>
            <a:spLocks noGrp="1"/>
          </p:cNvSpPr>
          <p:nvPr>
            <p:ph type="body" sz="quarter" idx="10"/>
          </p:nvPr>
        </p:nvSpPr>
        <p:spPr>
          <a:xfrm>
            <a:off x="1" y="5148324"/>
            <a:ext cx="6264066" cy="1709850"/>
          </a:xfrm>
        </p:spPr>
        <p:txBody>
          <a:bodyPr>
            <a:normAutofit/>
          </a:bodyPr>
          <a:lstStyle/>
          <a:p>
            <a:r>
              <a:rPr lang="en-US" sz="1100" b="1" dirty="0"/>
              <a:t>*Also approved in combination with liposomal doxorubicin (</a:t>
            </a:r>
            <a:r>
              <a:rPr lang="en-US" sz="1100" b="1" dirty="0" err="1"/>
              <a:t>Doxil</a:t>
            </a:r>
            <a:r>
              <a:rPr lang="en-US" sz="1100" b="1" baseline="30000" dirty="0"/>
              <a:t>®</a:t>
            </a:r>
            <a:r>
              <a:rPr lang="en-US" sz="1100" b="1" dirty="0"/>
              <a:t>). **Under investigation.</a:t>
            </a:r>
            <a:br>
              <a:rPr lang="en-US" sz="1100" b="1" dirty="0"/>
            </a:br>
            <a:r>
              <a:rPr lang="en-US" sz="1100" b="1" kern="1200" baseline="30000" dirty="0"/>
              <a:t>†</a:t>
            </a:r>
            <a:r>
              <a:rPr lang="en-US" sz="1100" b="1" dirty="0"/>
              <a:t>Not currently approved in RRMM. </a:t>
            </a:r>
            <a:r>
              <a:rPr lang="en-US" sz="1100" b="1" baseline="30000" dirty="0"/>
              <a:t>‡</a:t>
            </a:r>
            <a:r>
              <a:rPr lang="en-US" sz="1100" b="1" dirty="0"/>
              <a:t>FDA approval withdrawn. </a:t>
            </a:r>
            <a:r>
              <a:rPr lang="en-US" sz="1100" b="1" baseline="30000" dirty="0"/>
              <a:t>#</a:t>
            </a:r>
            <a:r>
              <a:rPr lang="en-US" sz="1100" b="1" dirty="0"/>
              <a:t>Development deprioritized</a:t>
            </a:r>
            <a:r>
              <a:rPr lang="en-US" sz="1100" dirty="0"/>
              <a:t>.</a:t>
            </a:r>
            <a:endParaRPr lang="en-GB" sz="1100" b="1" kern="1200" dirty="0"/>
          </a:p>
          <a:p>
            <a:r>
              <a:rPr lang="en-US" sz="1100" b="1" dirty="0"/>
              <a:t>ADCs, antibody–drug conjugates; BCMA, B-cell maturation antigen; </a:t>
            </a:r>
            <a:r>
              <a:rPr lang="en-US" sz="1100" b="1" dirty="0" err="1"/>
              <a:t>BiTEs</a:t>
            </a:r>
            <a:r>
              <a:rPr lang="en-US" sz="1100" b="1" baseline="30000" dirty="0"/>
              <a:t>®</a:t>
            </a:r>
            <a:r>
              <a:rPr lang="en-US" sz="1100" b="1" dirty="0"/>
              <a:t>, bispecific T-cell engagers; CAR, chimeric antigen receptor; </a:t>
            </a:r>
            <a:r>
              <a:rPr lang="en-US" sz="1100" b="1" dirty="0" err="1"/>
              <a:t>CELMoDs</a:t>
            </a:r>
            <a:r>
              <a:rPr lang="en-US" sz="1100" b="1" dirty="0"/>
              <a:t>®, </a:t>
            </a:r>
            <a:r>
              <a:rPr lang="en-US" sz="1100" b="1" dirty="0" err="1"/>
              <a:t>cereblon</a:t>
            </a:r>
            <a:r>
              <a:rPr lang="en-US" sz="1100" b="1" dirty="0"/>
              <a:t> E3 ligase modulators; CHMP, </a:t>
            </a:r>
            <a:r>
              <a:rPr lang="en-GB" sz="1100" b="1" dirty="0"/>
              <a:t>Committee for Medicinal Products for Human Use; COMy, Controversies in multiple myeloma; EMA, European Medicines Agency; </a:t>
            </a:r>
            <a:r>
              <a:rPr lang="fr-FR" sz="1100" b="1" dirty="0"/>
              <a:t>FcRH5, </a:t>
            </a:r>
            <a:r>
              <a:rPr lang="fr-FR" sz="1100" b="1" dirty="0" err="1"/>
              <a:t>Fc</a:t>
            </a:r>
            <a:r>
              <a:rPr lang="fr-FR" sz="1100" b="1" dirty="0"/>
              <a:t> </a:t>
            </a:r>
            <a:r>
              <a:rPr lang="fr-FR" sz="1100" b="1" dirty="0" err="1"/>
              <a:t>receptor-homolog</a:t>
            </a:r>
            <a:r>
              <a:rPr lang="fr-FR" sz="1100" b="1" dirty="0"/>
              <a:t> 5; FDA, Food and Drug Administration; GPRC5D, G </a:t>
            </a:r>
            <a:r>
              <a:rPr lang="fr-FR" sz="1100" b="1" dirty="0" err="1"/>
              <a:t>protein-coupled</a:t>
            </a:r>
            <a:r>
              <a:rPr lang="fr-FR" sz="1100" b="1" dirty="0"/>
              <a:t> </a:t>
            </a:r>
            <a:r>
              <a:rPr lang="fr-FR" sz="1100" b="1" dirty="0" err="1"/>
              <a:t>receptor</a:t>
            </a:r>
            <a:r>
              <a:rPr lang="fr-FR" sz="1100" b="1" dirty="0"/>
              <a:t> </a:t>
            </a:r>
            <a:r>
              <a:rPr lang="fr-FR" sz="1100" b="1" dirty="0" err="1"/>
              <a:t>family</a:t>
            </a:r>
            <a:r>
              <a:rPr lang="fr-FR" sz="1100" b="1" dirty="0"/>
              <a:t> C group 5 </a:t>
            </a:r>
            <a:r>
              <a:rPr lang="fr-FR" sz="1100" b="1" dirty="0" err="1"/>
              <a:t>member</a:t>
            </a:r>
            <a:r>
              <a:rPr lang="fr-FR" sz="1100" b="1" dirty="0"/>
              <a:t> D; </a:t>
            </a:r>
            <a:r>
              <a:rPr lang="en-US" sz="1100" b="1" dirty="0"/>
              <a:t>ICIs, immune checkpoint inhibitors; </a:t>
            </a:r>
            <a:r>
              <a:rPr lang="en-US" sz="1100" b="1" dirty="0" err="1"/>
              <a:t>IMiDs</a:t>
            </a:r>
            <a:r>
              <a:rPr lang="en-US" sz="1100" b="1" dirty="0"/>
              <a:t>®, immunomodulatory drugs; mAbs, monoclonal antibodies; PIs, proteasome inhibitors; RRMM, relapsed/refractory multiple myeloma.</a:t>
            </a:r>
          </a:p>
        </p:txBody>
      </p:sp>
      <p:sp>
        <p:nvSpPr>
          <p:cNvPr id="41" name="Text Placeholder 40">
            <a:extLst>
              <a:ext uri="{FF2B5EF4-FFF2-40B4-BE49-F238E27FC236}">
                <a16:creationId xmlns:a16="http://schemas.microsoft.com/office/drawing/2014/main" id="{192B9094-EB1B-421B-91AC-97FA9BE642D8}"/>
              </a:ext>
            </a:extLst>
          </p:cNvPr>
          <p:cNvSpPr>
            <a:spLocks noGrp="1"/>
          </p:cNvSpPr>
          <p:nvPr>
            <p:ph type="body" sz="quarter" idx="11"/>
          </p:nvPr>
        </p:nvSpPr>
        <p:spPr>
          <a:xfrm>
            <a:off x="7705725" y="6368201"/>
            <a:ext cx="4486276" cy="423297"/>
          </a:xfrm>
        </p:spPr>
        <p:txBody>
          <a:bodyPr>
            <a:normAutofit/>
          </a:bodyPr>
          <a:lstStyle/>
          <a:p>
            <a:r>
              <a:rPr lang="en-US" b="1" dirty="0"/>
              <a:t>Adapted from Richardson PG. </a:t>
            </a:r>
            <a:r>
              <a:rPr lang="en-US" dirty="0"/>
              <a:t>5th Oxford Myeloma Workshop,</a:t>
            </a:r>
            <a:br>
              <a:rPr lang="en-US" dirty="0"/>
            </a:br>
            <a:r>
              <a:rPr lang="en-US" dirty="0"/>
              <a:t>January 30–31, 2025, Oxford, UK</a:t>
            </a:r>
            <a:r>
              <a:rPr lang="en-US" b="1" dirty="0"/>
              <a:t>.</a:t>
            </a:r>
          </a:p>
        </p:txBody>
      </p:sp>
      <p:grpSp>
        <p:nvGrpSpPr>
          <p:cNvPr id="8" name="Group 7">
            <a:extLst>
              <a:ext uri="{FF2B5EF4-FFF2-40B4-BE49-F238E27FC236}">
                <a16:creationId xmlns:a16="http://schemas.microsoft.com/office/drawing/2014/main" id="{FA42A1B2-1727-5968-15CB-D79E79596686}"/>
              </a:ext>
            </a:extLst>
          </p:cNvPr>
          <p:cNvGrpSpPr/>
          <p:nvPr/>
        </p:nvGrpSpPr>
        <p:grpSpPr>
          <a:xfrm>
            <a:off x="4679448" y="1468635"/>
            <a:ext cx="5042706" cy="2994119"/>
            <a:chOff x="4679448" y="1468635"/>
            <a:chExt cx="5042706" cy="2994119"/>
          </a:xfrm>
        </p:grpSpPr>
        <p:grpSp>
          <p:nvGrpSpPr>
            <p:cNvPr id="4" name="Group 3">
              <a:extLst>
                <a:ext uri="{FF2B5EF4-FFF2-40B4-BE49-F238E27FC236}">
                  <a16:creationId xmlns:a16="http://schemas.microsoft.com/office/drawing/2014/main" id="{07ED7AB8-0D64-4EB7-8A8E-577A13C271D9}"/>
                </a:ext>
              </a:extLst>
            </p:cNvPr>
            <p:cNvGrpSpPr/>
            <p:nvPr/>
          </p:nvGrpSpPr>
          <p:grpSpPr>
            <a:xfrm>
              <a:off x="4679448" y="1468635"/>
              <a:ext cx="3972292" cy="2982038"/>
              <a:chOff x="4679448" y="1468635"/>
              <a:chExt cx="3972292" cy="2982038"/>
            </a:xfrm>
          </p:grpSpPr>
          <p:sp>
            <p:nvSpPr>
              <p:cNvPr id="66" name="Rectangle: Rounded Corners 65">
                <a:extLst>
                  <a:ext uri="{FF2B5EF4-FFF2-40B4-BE49-F238E27FC236}">
                    <a16:creationId xmlns:a16="http://schemas.microsoft.com/office/drawing/2014/main" id="{444A8EB5-4610-4836-B42C-48BFAE89D7A6}"/>
                  </a:ext>
                </a:extLst>
              </p:cNvPr>
              <p:cNvSpPr/>
              <p:nvPr/>
            </p:nvSpPr>
            <p:spPr>
              <a:xfrm>
                <a:off x="488170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ADCs</a:t>
                </a:r>
              </a:p>
            </p:txBody>
          </p:sp>
          <p:sp>
            <p:nvSpPr>
              <p:cNvPr id="68" name="Rectangle: Rounded Corners 67">
                <a:extLst>
                  <a:ext uri="{FF2B5EF4-FFF2-40B4-BE49-F238E27FC236}">
                    <a16:creationId xmlns:a16="http://schemas.microsoft.com/office/drawing/2014/main" id="{A34FCF8F-D40E-4DF1-AF55-F616C9ACB6E9}"/>
                  </a:ext>
                </a:extLst>
              </p:cNvPr>
              <p:cNvSpPr/>
              <p:nvPr/>
            </p:nvSpPr>
            <p:spPr>
              <a:xfrm>
                <a:off x="4881708" y="2629566"/>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Belantamab mafodotin</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id="{2452E89D-5B18-4A36-B925-E3AB5CF7B01B}"/>
                  </a:ext>
                </a:extLst>
              </p:cNvPr>
              <p:cNvSpPr/>
              <p:nvPr/>
            </p:nvSpPr>
            <p:spPr>
              <a:xfrm>
                <a:off x="609443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Targeted therapies</a:t>
                </a:r>
              </a:p>
            </p:txBody>
          </p:sp>
          <p:sp>
            <p:nvSpPr>
              <p:cNvPr id="71" name="Rectangle: Rounded Corners 70">
                <a:extLst>
                  <a:ext uri="{FF2B5EF4-FFF2-40B4-BE49-F238E27FC236}">
                    <a16:creationId xmlns:a16="http://schemas.microsoft.com/office/drawing/2014/main" id="{B8E54E96-D235-4837-9C94-A1E6582AC6EB}"/>
                  </a:ext>
                </a:extLst>
              </p:cNvPr>
              <p:cNvSpPr/>
              <p:nvPr/>
            </p:nvSpPr>
            <p:spPr>
              <a:xfrm>
                <a:off x="6094438" y="2633857"/>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Selinexor</a:t>
                </a:r>
              </a:p>
            </p:txBody>
          </p:sp>
          <p:sp>
            <p:nvSpPr>
              <p:cNvPr id="73" name="Rectangle: Rounded Corners 72">
                <a:extLst>
                  <a:ext uri="{FF2B5EF4-FFF2-40B4-BE49-F238E27FC236}">
                    <a16:creationId xmlns:a16="http://schemas.microsoft.com/office/drawing/2014/main" id="{3BE4EF82-969C-4CFC-AF01-80CB73916415}"/>
                  </a:ext>
                </a:extLst>
              </p:cNvPr>
              <p:cNvSpPr/>
              <p:nvPr/>
            </p:nvSpPr>
            <p:spPr>
              <a:xfrm>
                <a:off x="6094438" y="3897033"/>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Venetoclax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5" name="Rectangle: Rounded Corners 74">
                <a:extLst>
                  <a:ext uri="{FF2B5EF4-FFF2-40B4-BE49-F238E27FC236}">
                    <a16:creationId xmlns:a16="http://schemas.microsoft.com/office/drawing/2014/main" id="{AFEDB135-F73B-4B8F-8447-641B6830CCB0}"/>
                  </a:ext>
                </a:extLst>
              </p:cNvPr>
              <p:cNvSpPr/>
              <p:nvPr/>
            </p:nvSpPr>
            <p:spPr>
              <a:xfrm>
                <a:off x="6094437" y="3262771"/>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Melflufen</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76" name="Rectangle: Rounded Corners 75">
                <a:extLst>
                  <a:ext uri="{FF2B5EF4-FFF2-40B4-BE49-F238E27FC236}">
                    <a16:creationId xmlns:a16="http://schemas.microsoft.com/office/drawing/2014/main" id="{87284484-BB41-4191-87E2-E12422727FAD}"/>
                  </a:ext>
                </a:extLst>
              </p:cNvPr>
              <p:cNvSpPr/>
              <p:nvPr/>
            </p:nvSpPr>
            <p:spPr>
              <a:xfrm>
                <a:off x="730716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CAR T cell therapies</a:t>
                </a:r>
              </a:p>
            </p:txBody>
          </p:sp>
          <p:sp>
            <p:nvSpPr>
              <p:cNvPr id="78" name="Rectangle: Rounded Corners 77">
                <a:extLst>
                  <a:ext uri="{FF2B5EF4-FFF2-40B4-BE49-F238E27FC236}">
                    <a16:creationId xmlns:a16="http://schemas.microsoft.com/office/drawing/2014/main" id="{A8027572-580D-43D7-A60A-B6FC5C385E73}"/>
                  </a:ext>
                </a:extLst>
              </p:cNvPr>
              <p:cNvSpPr/>
              <p:nvPr/>
            </p:nvSpPr>
            <p:spPr>
              <a:xfrm>
                <a:off x="7307168" y="2633857"/>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Idecabtagene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a:ea typeface="+mn-ea"/>
                    <a:cs typeface="+mn-cs"/>
                  </a:rPr>
                  <a:t>vicleucel</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0" name="Rectangle: Rounded Corners 79">
                <a:extLst>
                  <a:ext uri="{FF2B5EF4-FFF2-40B4-BE49-F238E27FC236}">
                    <a16:creationId xmlns:a16="http://schemas.microsoft.com/office/drawing/2014/main" id="{25C734BC-36D9-44DD-9D7F-ACAF198AFF33}"/>
                  </a:ext>
                </a:extLst>
              </p:cNvPr>
              <p:cNvSpPr/>
              <p:nvPr/>
            </p:nvSpPr>
            <p:spPr>
              <a:xfrm>
                <a:off x="7307168" y="3273190"/>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Ciltacabtagene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a:ea typeface="+mn-ea"/>
                    <a:cs typeface="+mn-cs"/>
                  </a:rPr>
                  <a:t>autoleucel</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E5757875-F672-4A56-9908-6AB865DE63BB}"/>
                  </a:ext>
                </a:extLst>
              </p:cNvPr>
              <p:cNvSpPr txBox="1"/>
              <p:nvPr/>
            </p:nvSpPr>
            <p:spPr>
              <a:xfrm>
                <a:off x="4679448" y="1468635"/>
                <a:ext cx="39722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AAFF"/>
                    </a:solidFill>
                    <a:effectLst/>
                    <a:uLnTx/>
                    <a:uFillTx/>
                    <a:latin typeface="Arial"/>
                    <a:ea typeface="+mn-ea"/>
                    <a:cs typeface="+mn-cs"/>
                  </a:rPr>
                  <a:t>Additional RRMM/recent approvals</a:t>
                </a:r>
              </a:p>
            </p:txBody>
          </p:sp>
        </p:grpSp>
        <p:sp>
          <p:nvSpPr>
            <p:cNvPr id="86" name="Rectangle: Rounded Corners 85">
              <a:extLst>
                <a:ext uri="{FF2B5EF4-FFF2-40B4-BE49-F238E27FC236}">
                  <a16:creationId xmlns:a16="http://schemas.microsoft.com/office/drawing/2014/main" id="{FD17081D-9FFD-472E-B1A4-E72680254F50}"/>
                </a:ext>
              </a:extLst>
            </p:cNvPr>
            <p:cNvSpPr/>
            <p:nvPr/>
          </p:nvSpPr>
          <p:spPr>
            <a:xfrm>
              <a:off x="8534154" y="19840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Arial"/>
                  <a:ea typeface="+mn-ea"/>
                  <a:cs typeface="+mn-cs"/>
                </a:rPr>
                <a:t>BiTEs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r>
                <a:rPr kumimoji="0" lang="en-GB" sz="1400" b="1" i="0" u="none" strike="noStrike" kern="1200" cap="none" spc="0" normalizeH="0" baseline="0" noProof="0" dirty="0">
                  <a:ln>
                    <a:noFill/>
                  </a:ln>
                  <a:solidFill>
                    <a:srgbClr val="FFFFFF"/>
                  </a:solidFill>
                  <a:effectLst/>
                  <a:uLnTx/>
                  <a:uFillTx/>
                  <a:latin typeface="Arial"/>
                  <a:ea typeface="+mn-ea"/>
                  <a:cs typeface="+mn-cs"/>
                </a:rPr>
                <a:t> /</a:t>
              </a:r>
              <a:br>
                <a:rPr kumimoji="0" lang="en-GB" sz="1400" b="1" i="0" u="none" strike="noStrike" kern="1200" cap="none" spc="0" normalizeH="0" baseline="0" noProof="0" dirty="0">
                  <a:ln>
                    <a:noFill/>
                  </a:ln>
                  <a:solidFill>
                    <a:srgbClr val="FFFFFF"/>
                  </a:solidFill>
                  <a:effectLst/>
                  <a:uLnTx/>
                  <a:uFillTx/>
                  <a:latin typeface="Arial"/>
                  <a:ea typeface="+mn-ea"/>
                  <a:cs typeface="+mn-cs"/>
                </a:rPr>
              </a:br>
              <a:r>
                <a:rPr kumimoji="0" lang="en-GB" sz="1400" b="1" i="0" u="none" strike="noStrike" kern="1200" cap="none" spc="0" normalizeH="0" baseline="0" noProof="0" dirty="0" err="1">
                  <a:ln>
                    <a:noFill/>
                  </a:ln>
                  <a:solidFill>
                    <a:srgbClr val="FFFFFF"/>
                  </a:solidFill>
                  <a:effectLst/>
                  <a:uLnTx/>
                  <a:uFillTx/>
                  <a:latin typeface="Arial"/>
                  <a:ea typeface="+mn-ea"/>
                  <a:cs typeface="+mn-cs"/>
                </a:rPr>
                <a:t>bispecifics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8" name="Rectangle: Rounded Corners 87">
              <a:extLst>
                <a:ext uri="{FF2B5EF4-FFF2-40B4-BE49-F238E27FC236}">
                  <a16:creationId xmlns:a16="http://schemas.microsoft.com/office/drawing/2014/main" id="{E8FCAC6D-C14A-4F52-86A6-86EC56A6DE1F}"/>
                </a:ext>
              </a:extLst>
            </p:cNvPr>
            <p:cNvSpPr/>
            <p:nvPr/>
          </p:nvSpPr>
          <p:spPr>
            <a:xfrm>
              <a:off x="8534154" y="2637266"/>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Teclistamab (BCMAxCD3)</a:t>
              </a:r>
            </a:p>
          </p:txBody>
        </p:sp>
        <p:sp>
          <p:nvSpPr>
            <p:cNvPr id="90" name="Rectangle: Rounded Corners 89">
              <a:extLst>
                <a:ext uri="{FF2B5EF4-FFF2-40B4-BE49-F238E27FC236}">
                  <a16:creationId xmlns:a16="http://schemas.microsoft.com/office/drawing/2014/main" id="{AFB69541-BCC3-446D-B840-8C9DB1B6C29A}"/>
                </a:ext>
              </a:extLst>
            </p:cNvPr>
            <p:cNvSpPr/>
            <p:nvPr/>
          </p:nvSpPr>
          <p:spPr>
            <a:xfrm>
              <a:off x="8534154" y="3273190"/>
              <a:ext cx="1188000" cy="553640"/>
            </a:xfrm>
            <a:prstGeom prst="round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Elranatamab (BCMAxCD3)</a:t>
              </a:r>
            </a:p>
          </p:txBody>
        </p:sp>
        <p:sp>
          <p:nvSpPr>
            <p:cNvPr id="94" name="Rectangle: Rounded Corners 93">
              <a:extLst>
                <a:ext uri="{FF2B5EF4-FFF2-40B4-BE49-F238E27FC236}">
                  <a16:creationId xmlns:a16="http://schemas.microsoft.com/office/drawing/2014/main" id="{118AB283-8B6F-4662-B9BE-5DF92DB1E79E}"/>
                </a:ext>
              </a:extLst>
            </p:cNvPr>
            <p:cNvSpPr/>
            <p:nvPr/>
          </p:nvSpPr>
          <p:spPr>
            <a:xfrm>
              <a:off x="8528383" y="3909114"/>
              <a:ext cx="1188000" cy="553640"/>
            </a:xfrm>
            <a:prstGeom prst="round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Talquetamab (GPRC5DxCD3)</a:t>
              </a:r>
            </a:p>
          </p:txBody>
        </p:sp>
      </p:grpSp>
      <p:grpSp>
        <p:nvGrpSpPr>
          <p:cNvPr id="5" name="Group 4">
            <a:extLst>
              <a:ext uri="{FF2B5EF4-FFF2-40B4-BE49-F238E27FC236}">
                <a16:creationId xmlns:a16="http://schemas.microsoft.com/office/drawing/2014/main" id="{1A93546F-8630-4CA2-894D-A8D76C23A627}"/>
              </a:ext>
            </a:extLst>
          </p:cNvPr>
          <p:cNvGrpSpPr/>
          <p:nvPr/>
        </p:nvGrpSpPr>
        <p:grpSpPr>
          <a:xfrm>
            <a:off x="22829" y="1474686"/>
            <a:ext cx="4834149" cy="3618053"/>
            <a:chOff x="22829" y="1474686"/>
            <a:chExt cx="4834149" cy="3618053"/>
          </a:xfrm>
        </p:grpSpPr>
        <p:sp>
          <p:nvSpPr>
            <p:cNvPr id="34" name="TextBox 33">
              <a:extLst>
                <a:ext uri="{FF2B5EF4-FFF2-40B4-BE49-F238E27FC236}">
                  <a16:creationId xmlns:a16="http://schemas.microsoft.com/office/drawing/2014/main" id="{B2C260A0-321E-461E-9552-66485F90B181}"/>
                </a:ext>
              </a:extLst>
            </p:cNvPr>
            <p:cNvSpPr txBox="1"/>
            <p:nvPr/>
          </p:nvSpPr>
          <p:spPr>
            <a:xfrm>
              <a:off x="445372" y="1474686"/>
              <a:ext cx="39722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mn-cs"/>
                </a:rPr>
                <a:t>Backbone/standard-of-care agents</a:t>
              </a:r>
            </a:p>
          </p:txBody>
        </p:sp>
        <p:grpSp>
          <p:nvGrpSpPr>
            <p:cNvPr id="3" name="Group 2">
              <a:extLst>
                <a:ext uri="{FF2B5EF4-FFF2-40B4-BE49-F238E27FC236}">
                  <a16:creationId xmlns:a16="http://schemas.microsoft.com/office/drawing/2014/main" id="{89A0D531-B018-4627-9976-3ED16FA40F8B}"/>
                </a:ext>
              </a:extLst>
            </p:cNvPr>
            <p:cNvGrpSpPr/>
            <p:nvPr/>
          </p:nvGrpSpPr>
          <p:grpSpPr>
            <a:xfrm>
              <a:off x="22829" y="1967797"/>
              <a:ext cx="4834149" cy="3124942"/>
              <a:chOff x="22829" y="1967797"/>
              <a:chExt cx="4834149" cy="3124942"/>
            </a:xfrm>
          </p:grpSpPr>
          <p:sp>
            <p:nvSpPr>
              <p:cNvPr id="43" name="Rectangle: Rounded Corners 42">
                <a:extLst>
                  <a:ext uri="{FF2B5EF4-FFF2-40B4-BE49-F238E27FC236}">
                    <a16:creationId xmlns:a16="http://schemas.microsoft.com/office/drawing/2014/main" id="{B92AE94B-1400-41E2-BADF-E99F1AD53F6F}"/>
                  </a:ext>
                </a:extLst>
              </p:cNvPr>
              <p:cNvSpPr/>
              <p:nvPr/>
            </p:nvSpPr>
            <p:spPr>
              <a:xfrm>
                <a:off x="31527"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IMiDs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Rounded Corners 44">
                <a:extLst>
                  <a:ext uri="{FF2B5EF4-FFF2-40B4-BE49-F238E27FC236}">
                    <a16:creationId xmlns:a16="http://schemas.microsoft.com/office/drawing/2014/main" id="{982D5F2E-C4E4-4E9A-931A-C8F0126B6493}"/>
                  </a:ext>
                </a:extLst>
              </p:cNvPr>
              <p:cNvSpPr/>
              <p:nvPr/>
            </p:nvSpPr>
            <p:spPr>
              <a:xfrm>
                <a:off x="31527"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Lenalidomide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5BF425BF-C765-473D-98AC-15EB65944DF9}"/>
                  </a:ext>
                </a:extLst>
              </p:cNvPr>
              <p:cNvSpPr/>
              <p:nvPr/>
            </p:nvSpPr>
            <p:spPr>
              <a:xfrm>
                <a:off x="22829"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Pomalidomide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Rounded Corners 48">
                <a:extLst>
                  <a:ext uri="{FF2B5EF4-FFF2-40B4-BE49-F238E27FC236}">
                    <a16:creationId xmlns:a16="http://schemas.microsoft.com/office/drawing/2014/main" id="{6511563F-053D-4EB1-B0B7-0E136A65856D}"/>
                  </a:ext>
                </a:extLst>
              </p:cNvPr>
              <p:cNvSpPr/>
              <p:nvPr/>
            </p:nvSpPr>
            <p:spPr>
              <a:xfrm>
                <a:off x="22829"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Thalidomide</a:t>
                </a: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50" name="Rectangle: Rounded Corners 49">
                <a:extLst>
                  <a:ext uri="{FF2B5EF4-FFF2-40B4-BE49-F238E27FC236}">
                    <a16:creationId xmlns:a16="http://schemas.microsoft.com/office/drawing/2014/main" id="{6940AB74-42D5-4521-98EC-75F5D1222C3D}"/>
                  </a:ext>
                </a:extLst>
              </p:cNvPr>
              <p:cNvSpPr/>
              <p:nvPr/>
            </p:nvSpPr>
            <p:spPr>
              <a:xfrm>
                <a:off x="1243518"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PIs</a:t>
                </a:r>
                <a:endParaRPr kumimoji="0" lang="en-GB" sz="1400" b="1"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5A45219E-D9A4-4E39-9DF0-ECF8F19468D3}"/>
                  </a:ext>
                </a:extLst>
              </p:cNvPr>
              <p:cNvSpPr/>
              <p:nvPr/>
            </p:nvSpPr>
            <p:spPr>
              <a:xfrm>
                <a:off x="1243518"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Bortezomib*</a:t>
                </a:r>
              </a:p>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4" name="Rectangle: Rounded Corners 53">
                <a:extLst>
                  <a:ext uri="{FF2B5EF4-FFF2-40B4-BE49-F238E27FC236}">
                    <a16:creationId xmlns:a16="http://schemas.microsoft.com/office/drawing/2014/main" id="{EEF3A4BF-AC4C-45D8-B964-7C4110AC10C4}"/>
                  </a:ext>
                </a:extLst>
              </p:cNvPr>
              <p:cNvSpPr/>
              <p:nvPr/>
            </p:nvSpPr>
            <p:spPr>
              <a:xfrm>
                <a:off x="123482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Carfilzomib</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F2AA4DDA-1847-424C-9CBB-97C25F9D915F}"/>
                  </a:ext>
                </a:extLst>
              </p:cNvPr>
              <p:cNvSpPr/>
              <p:nvPr/>
            </p:nvSpPr>
            <p:spPr>
              <a:xfrm>
                <a:off x="1234820"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Ixazomib</a:t>
                </a: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96ADAFAE-2C99-4598-8EDB-8E5C8D7CD062}"/>
                  </a:ext>
                </a:extLst>
              </p:cNvPr>
              <p:cNvSpPr/>
              <p:nvPr/>
            </p:nvSpPr>
            <p:spPr>
              <a:xfrm>
                <a:off x="2456248"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mAbs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E2EF7F64-3104-4E3E-A704-16D1AC229357}"/>
                  </a:ext>
                </a:extLst>
              </p:cNvPr>
              <p:cNvSpPr/>
              <p:nvPr/>
            </p:nvSpPr>
            <p:spPr>
              <a:xfrm>
                <a:off x="2456248"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Daratumumab (CD38)</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DC87F87-63C8-4843-875A-38DC8F2D0807}"/>
                  </a:ext>
                </a:extLst>
              </p:cNvPr>
              <p:cNvSpPr/>
              <p:nvPr/>
            </p:nvSpPr>
            <p:spPr>
              <a:xfrm>
                <a:off x="244755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Isatuximab</a:t>
                </a:r>
                <a:r>
                  <a:rPr kumimoji="0" lang="en-US" sz="1200" b="1" i="0" u="none" strike="noStrike" kern="1200" cap="none" spc="0" normalizeH="0" baseline="0" noProof="0" dirty="0">
                    <a:ln>
                      <a:noFill/>
                    </a:ln>
                    <a:solidFill>
                      <a:srgbClr val="000000"/>
                    </a:solidFill>
                    <a:effectLst/>
                    <a:uLnTx/>
                    <a:uFillTx/>
                    <a:latin typeface="Arial"/>
                    <a:ea typeface="+mn-ea"/>
                    <a:cs typeface="+mn-cs"/>
                  </a:rPr>
                  <a:t> (CD38)</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5" name="Rectangle: Rounded Corners 64">
                <a:extLst>
                  <a:ext uri="{FF2B5EF4-FFF2-40B4-BE49-F238E27FC236}">
                    <a16:creationId xmlns:a16="http://schemas.microsoft.com/office/drawing/2014/main" id="{4AD0EC9B-7629-4AB5-A5BF-685AE45D269C}"/>
                  </a:ext>
                </a:extLst>
              </p:cNvPr>
              <p:cNvSpPr/>
              <p:nvPr/>
            </p:nvSpPr>
            <p:spPr>
              <a:xfrm>
                <a:off x="2447550"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Elotuzumab</a:t>
                </a:r>
                <a:r>
                  <a:rPr kumimoji="0" lang="en-US" sz="1200" b="1" i="0" u="none" strike="noStrike" kern="1200" cap="none" spc="0" normalizeH="0" baseline="0" noProof="0" dirty="0">
                    <a:ln>
                      <a:noFill/>
                    </a:ln>
                    <a:solidFill>
                      <a:srgbClr val="000000"/>
                    </a:solidFill>
                    <a:effectLst/>
                    <a:uLnTx/>
                    <a:uFillTx/>
                    <a:latin typeface="Arial"/>
                    <a:ea typeface="+mn-ea"/>
                    <a:cs typeface="+mn-cs"/>
                  </a:rPr>
                  <a:t> (SLAMF7)</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1C592A1A-0BE5-4BDA-83FF-4D08D9BCE16E}"/>
                  </a:ext>
                </a:extLst>
              </p:cNvPr>
              <p:cNvSpPr/>
              <p:nvPr/>
            </p:nvSpPr>
            <p:spPr>
              <a:xfrm>
                <a:off x="3668978" y="1967797"/>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HDACis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D9CAF95E-744A-4ABE-82D8-18F14E337C33}"/>
                  </a:ext>
                </a:extLst>
              </p:cNvPr>
              <p:cNvSpPr/>
              <p:nvPr/>
            </p:nvSpPr>
            <p:spPr>
              <a:xfrm>
                <a:off x="366028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Vorinostat</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03113797-5582-4AF9-9F88-CAD030C57ED4}"/>
                  </a:ext>
                </a:extLst>
              </p:cNvPr>
              <p:cNvSpPr/>
              <p:nvPr/>
            </p:nvSpPr>
            <p:spPr>
              <a:xfrm>
                <a:off x="3668978" y="2629566"/>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Panobinostat</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51" name="Rectangle: Rounded Corners 50">
                <a:extLst>
                  <a:ext uri="{FF2B5EF4-FFF2-40B4-BE49-F238E27FC236}">
                    <a16:creationId xmlns:a16="http://schemas.microsoft.com/office/drawing/2014/main" id="{D6859991-33A3-45FB-982C-E0B4257B46F3}"/>
                  </a:ext>
                </a:extLst>
              </p:cNvPr>
              <p:cNvSpPr/>
              <p:nvPr/>
            </p:nvSpPr>
            <p:spPr>
              <a:xfrm>
                <a:off x="1234820" y="453909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Marizomib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0" name="Rectangle: Rounded Corners 9">
            <a:extLst>
              <a:ext uri="{FF2B5EF4-FFF2-40B4-BE49-F238E27FC236}">
                <a16:creationId xmlns:a16="http://schemas.microsoft.com/office/drawing/2014/main" id="{E2BD1776-E9EE-4716-4887-A645D783209C}"/>
              </a:ext>
            </a:extLst>
          </p:cNvPr>
          <p:cNvSpPr/>
          <p:nvPr/>
        </p:nvSpPr>
        <p:spPr>
          <a:xfrm>
            <a:off x="2523075" y="4856672"/>
            <a:ext cx="3453790" cy="1431985"/>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Strategies for managing MM, including doublet, triplet, and quadruplet combination regimens both upfront and in relapse, as well as treatment sequencing, are rapidly evolving in the context of this expanding therapeutic armamentarium</a:t>
            </a:r>
          </a:p>
        </p:txBody>
      </p:sp>
      <p:grpSp>
        <p:nvGrpSpPr>
          <p:cNvPr id="15" name="Group 14">
            <a:extLst>
              <a:ext uri="{FF2B5EF4-FFF2-40B4-BE49-F238E27FC236}">
                <a16:creationId xmlns:a16="http://schemas.microsoft.com/office/drawing/2014/main" id="{B23F7B7D-F680-0B9E-586C-76E115F97477}"/>
              </a:ext>
            </a:extLst>
          </p:cNvPr>
          <p:cNvGrpSpPr/>
          <p:nvPr/>
        </p:nvGrpSpPr>
        <p:grpSpPr>
          <a:xfrm>
            <a:off x="8509408" y="1468635"/>
            <a:ext cx="3658239" cy="4899566"/>
            <a:chOff x="8509408" y="1468635"/>
            <a:chExt cx="3658239" cy="4899566"/>
          </a:xfrm>
        </p:grpSpPr>
        <p:sp>
          <p:nvSpPr>
            <p:cNvPr id="81" name="Rectangle: Rounded Corners 80">
              <a:extLst>
                <a:ext uri="{FF2B5EF4-FFF2-40B4-BE49-F238E27FC236}">
                  <a16:creationId xmlns:a16="http://schemas.microsoft.com/office/drawing/2014/main" id="{C2877D99-896C-47F9-8D8A-A4511D1A82D5}"/>
                </a:ext>
              </a:extLst>
            </p:cNvPr>
            <p:cNvSpPr/>
            <p:nvPr/>
          </p:nvSpPr>
          <p:spPr>
            <a:xfrm>
              <a:off x="10979647" y="197637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CELMoDs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p>
          </p:txBody>
        </p:sp>
        <p:sp>
          <p:nvSpPr>
            <p:cNvPr id="83" name="Rectangle: Rounded Corners 82">
              <a:extLst>
                <a:ext uri="{FF2B5EF4-FFF2-40B4-BE49-F238E27FC236}">
                  <a16:creationId xmlns:a16="http://schemas.microsoft.com/office/drawing/2014/main" id="{D134E41A-7129-46E4-8B3F-8ED506F8DFA1}"/>
                </a:ext>
              </a:extLst>
            </p:cNvPr>
            <p:cNvSpPr/>
            <p:nvPr/>
          </p:nvSpPr>
          <p:spPr>
            <a:xfrm>
              <a:off x="10979647" y="2633857"/>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5" name="Rectangle: Rounded Corners 84">
              <a:extLst>
                <a:ext uri="{FF2B5EF4-FFF2-40B4-BE49-F238E27FC236}">
                  <a16:creationId xmlns:a16="http://schemas.microsoft.com/office/drawing/2014/main" id="{8BBA7140-954F-4EC1-B8DE-103D5482E79D}"/>
                </a:ext>
              </a:extLst>
            </p:cNvPr>
            <p:cNvSpPr/>
            <p:nvPr/>
          </p:nvSpPr>
          <p:spPr>
            <a:xfrm>
              <a:off x="10979647" y="327163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Mezigdomide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92" name="Rectangle: Rounded Corners 91">
              <a:extLst>
                <a:ext uri="{FF2B5EF4-FFF2-40B4-BE49-F238E27FC236}">
                  <a16:creationId xmlns:a16="http://schemas.microsoft.com/office/drawing/2014/main" id="{EC3C5DEA-1CE8-4FF1-91E3-1C42CCCE0594}"/>
                </a:ext>
              </a:extLst>
            </p:cNvPr>
            <p:cNvSpPr/>
            <p:nvPr/>
          </p:nvSpPr>
          <p:spPr>
            <a:xfrm>
              <a:off x="9753697" y="2637266"/>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itchFamily="34" charset="0"/>
                  <a:ea typeface="+mn-ea"/>
                  <a:cs typeface="+mn-cs"/>
                </a:rPr>
                <a:t>Etentamig</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(ABBV-383)</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96" name="Rectangle: Rounded Corners 95">
              <a:extLst>
                <a:ext uri="{FF2B5EF4-FFF2-40B4-BE49-F238E27FC236}">
                  <a16:creationId xmlns:a16="http://schemas.microsoft.com/office/drawing/2014/main" id="{2A64D7BF-1538-42CC-AC7C-32533A631F15}"/>
                </a:ext>
              </a:extLst>
            </p:cNvPr>
            <p:cNvSpPr/>
            <p:nvPr/>
          </p:nvSpPr>
          <p:spPr>
            <a:xfrm>
              <a:off x="9752677" y="453576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Cevostamab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(FcRH5xCD3)</a:t>
              </a:r>
            </a:p>
          </p:txBody>
        </p:sp>
        <p:sp>
          <p:nvSpPr>
            <p:cNvPr id="97" name="Rectangle: Rounded Corners 96">
              <a:extLst>
                <a:ext uri="{FF2B5EF4-FFF2-40B4-BE49-F238E27FC236}">
                  <a16:creationId xmlns:a16="http://schemas.microsoft.com/office/drawing/2014/main" id="{F8DAAB3A-050D-49AF-AB53-FB74B561A75E}"/>
                </a:ext>
              </a:extLst>
            </p:cNvPr>
            <p:cNvSpPr/>
            <p:nvPr/>
          </p:nvSpPr>
          <p:spPr>
            <a:xfrm>
              <a:off x="10979647" y="390478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Others</a:t>
              </a:r>
            </a:p>
          </p:txBody>
        </p:sp>
        <p:sp>
          <p:nvSpPr>
            <p:cNvPr id="99" name="Rectangle: Rounded Corners 98">
              <a:extLst>
                <a:ext uri="{FF2B5EF4-FFF2-40B4-BE49-F238E27FC236}">
                  <a16:creationId xmlns:a16="http://schemas.microsoft.com/office/drawing/2014/main" id="{F12908D6-65A9-4E4C-AC67-CCBB77FFE808}"/>
                </a:ext>
              </a:extLst>
            </p:cNvPr>
            <p:cNvSpPr/>
            <p:nvPr/>
          </p:nvSpPr>
          <p:spPr>
            <a:xfrm>
              <a:off x="10979647" y="4539099"/>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Cemsidomide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Inobrodib</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Rectangle: Rounded Corners 100">
              <a:extLst>
                <a:ext uri="{FF2B5EF4-FFF2-40B4-BE49-F238E27FC236}">
                  <a16:creationId xmlns:a16="http://schemas.microsoft.com/office/drawing/2014/main" id="{94FCECA1-61BE-47A0-B8AD-384EB73E3E7F}"/>
                </a:ext>
              </a:extLst>
            </p:cNvPr>
            <p:cNvSpPr/>
            <p:nvPr/>
          </p:nvSpPr>
          <p:spPr>
            <a:xfrm>
              <a:off x="10979647" y="5176830"/>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CAR NK cell therapies</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Rectangle: Rounded Corners 102">
              <a:extLst>
                <a:ext uri="{FF2B5EF4-FFF2-40B4-BE49-F238E27FC236}">
                  <a16:creationId xmlns:a16="http://schemas.microsoft.com/office/drawing/2014/main" id="{1F9723C0-2888-45BD-93AC-05539712FFAF}"/>
                </a:ext>
              </a:extLst>
            </p:cNvPr>
            <p:cNvSpPr/>
            <p:nvPr/>
          </p:nvSpPr>
          <p:spPr>
            <a:xfrm>
              <a:off x="10979647" y="5814561"/>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ICIs, Immuno-cytokines</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154BA8F7-F4CD-45E7-87EF-3E19C9D66BE4}"/>
                </a:ext>
              </a:extLst>
            </p:cNvPr>
            <p:cNvSpPr txBox="1"/>
            <p:nvPr/>
          </p:nvSpPr>
          <p:spPr>
            <a:xfrm>
              <a:off x="8509408" y="1468635"/>
              <a:ext cx="36486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E7E7"/>
                  </a:solidFill>
                  <a:effectLst/>
                  <a:uLnTx/>
                  <a:uFillTx/>
                  <a:latin typeface="Arial"/>
                  <a:ea typeface="+mn-ea"/>
                  <a:cs typeface="+mn-cs"/>
                </a:rPr>
                <a:t>Emerging therapies for RRMM**</a:t>
              </a:r>
            </a:p>
          </p:txBody>
        </p:sp>
        <p:sp>
          <p:nvSpPr>
            <p:cNvPr id="6" name="Rectangle: Rounded Corners 5">
              <a:extLst>
                <a:ext uri="{FF2B5EF4-FFF2-40B4-BE49-F238E27FC236}">
                  <a16:creationId xmlns:a16="http://schemas.microsoft.com/office/drawing/2014/main" id="{94DD0826-AAD7-5C7C-448B-EEA938003919}"/>
                </a:ext>
              </a:extLst>
            </p:cNvPr>
            <p:cNvSpPr/>
            <p:nvPr/>
          </p:nvSpPr>
          <p:spPr>
            <a:xfrm>
              <a:off x="9753697" y="327163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Alnuctamab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12" name="Rectangle: Rounded Corners 11">
              <a:extLst>
                <a:ext uri="{FF2B5EF4-FFF2-40B4-BE49-F238E27FC236}">
                  <a16:creationId xmlns:a16="http://schemas.microsoft.com/office/drawing/2014/main" id="{83F6EA59-5967-3FAE-F7E1-838F7CFF1DFB}"/>
                </a:ext>
              </a:extLst>
            </p:cNvPr>
            <p:cNvSpPr/>
            <p:nvPr/>
          </p:nvSpPr>
          <p:spPr>
            <a:xfrm>
              <a:off x="9753697" y="198407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Arial"/>
                  <a:ea typeface="+mn-ea"/>
                  <a:cs typeface="+mn-cs"/>
                </a:rPr>
                <a:t>BiTEs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r>
                <a:rPr kumimoji="0" lang="en-GB" sz="1400" b="1" i="0" u="none" strike="noStrike" kern="1200" cap="none" spc="0" normalizeH="0" baseline="0" noProof="0" dirty="0">
                  <a:ln>
                    <a:noFill/>
                  </a:ln>
                  <a:solidFill>
                    <a:srgbClr val="FFFFFF"/>
                  </a:solidFill>
                  <a:effectLst/>
                  <a:uLnTx/>
                  <a:uFillTx/>
                  <a:latin typeface="Arial"/>
                  <a:ea typeface="+mn-ea"/>
                  <a:cs typeface="+mn-cs"/>
                </a:rPr>
                <a:t> /</a:t>
              </a:r>
              <a:br>
                <a:rPr kumimoji="0" lang="en-GB" sz="1400" b="1" i="0" u="none" strike="noStrike" kern="1200" cap="none" spc="0" normalizeH="0" baseline="0" noProof="0" dirty="0">
                  <a:ln>
                    <a:noFill/>
                  </a:ln>
                  <a:solidFill>
                    <a:srgbClr val="FFFFFF"/>
                  </a:solidFill>
                  <a:effectLst/>
                  <a:uLnTx/>
                  <a:uFillTx/>
                  <a:latin typeface="Arial"/>
                  <a:ea typeface="+mn-ea"/>
                  <a:cs typeface="+mn-cs"/>
                </a:rPr>
              </a:br>
              <a:r>
                <a:rPr kumimoji="0" lang="en-GB" sz="1400" b="1" i="0" u="none" strike="noStrike" kern="1200" cap="none" spc="0" normalizeH="0" baseline="0" noProof="0" dirty="0" err="1">
                  <a:ln>
                    <a:noFill/>
                  </a:ln>
                  <a:solidFill>
                    <a:srgbClr val="FFFFFF"/>
                  </a:solidFill>
                  <a:effectLst/>
                  <a:uLnTx/>
                  <a:uFillTx/>
                  <a:latin typeface="Arial"/>
                  <a:ea typeface="+mn-ea"/>
                  <a:cs typeface="+mn-cs"/>
                </a:rPr>
                <a:t>bispecifics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BD6C05CB-90DF-BD27-5E5E-2B74EE8469AF}"/>
                </a:ext>
              </a:extLst>
            </p:cNvPr>
            <p:cNvSpPr/>
            <p:nvPr/>
          </p:nvSpPr>
          <p:spPr>
            <a:xfrm>
              <a:off x="9752677" y="390478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Forimtamig</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(GPRC5DxCD3)</a:t>
              </a:r>
            </a:p>
          </p:txBody>
        </p:sp>
      </p:grpSp>
      <p:grpSp>
        <p:nvGrpSpPr>
          <p:cNvPr id="18" name="Group 17">
            <a:extLst>
              <a:ext uri="{FF2B5EF4-FFF2-40B4-BE49-F238E27FC236}">
                <a16:creationId xmlns:a16="http://schemas.microsoft.com/office/drawing/2014/main" id="{E9B71326-0EF6-DB13-6D90-E8E66A3DC41C}"/>
              </a:ext>
            </a:extLst>
          </p:cNvPr>
          <p:cNvGrpSpPr/>
          <p:nvPr/>
        </p:nvGrpSpPr>
        <p:grpSpPr>
          <a:xfrm>
            <a:off x="7321408" y="3910921"/>
            <a:ext cx="1188000" cy="2463413"/>
            <a:chOff x="7321408" y="3910921"/>
            <a:chExt cx="1188000" cy="2463413"/>
          </a:xfrm>
        </p:grpSpPr>
        <p:sp>
          <p:nvSpPr>
            <p:cNvPr id="9" name="Rectangle: Rounded Corners 8">
              <a:extLst>
                <a:ext uri="{FF2B5EF4-FFF2-40B4-BE49-F238E27FC236}">
                  <a16:creationId xmlns:a16="http://schemas.microsoft.com/office/drawing/2014/main" id="{EB7E7670-0DBE-B3D0-1DED-CF1C23AAD190}"/>
                </a:ext>
              </a:extLst>
            </p:cNvPr>
            <p:cNvSpPr/>
            <p:nvPr/>
          </p:nvSpPr>
          <p:spPr>
            <a:xfrm>
              <a:off x="7321408" y="3910921"/>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CAR T cell therapies</a:t>
              </a:r>
            </a:p>
          </p:txBody>
        </p:sp>
        <p:sp>
          <p:nvSpPr>
            <p:cNvPr id="11" name="Rectangle: Rounded Corners 10">
              <a:extLst>
                <a:ext uri="{FF2B5EF4-FFF2-40B4-BE49-F238E27FC236}">
                  <a16:creationId xmlns:a16="http://schemas.microsoft.com/office/drawing/2014/main" id="{57A40BFC-8C46-DCAF-E935-DA49F05DCE70}"/>
                </a:ext>
              </a:extLst>
            </p:cNvPr>
            <p:cNvSpPr/>
            <p:nvPr/>
          </p:nvSpPr>
          <p:spPr>
            <a:xfrm>
              <a:off x="7321408" y="4545232"/>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Arlocabtagene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16" name="Rectangle: Rounded Corners 15">
              <a:extLst>
                <a:ext uri="{FF2B5EF4-FFF2-40B4-BE49-F238E27FC236}">
                  <a16:creationId xmlns:a16="http://schemas.microsoft.com/office/drawing/2014/main" id="{964C4493-FF93-05A4-67A5-67119CB71764}"/>
                </a:ext>
              </a:extLst>
            </p:cNvPr>
            <p:cNvSpPr/>
            <p:nvPr/>
          </p:nvSpPr>
          <p:spPr>
            <a:xfrm>
              <a:off x="7321408" y="5182963"/>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50" normalizeH="0" baseline="0" noProof="0" dirty="0" err="1">
                  <a:ln>
                    <a:noFill/>
                  </a:ln>
                  <a:solidFill>
                    <a:srgbClr val="000000"/>
                  </a:solidFill>
                  <a:effectLst/>
                  <a:uLnTx/>
                  <a:uFillTx/>
                  <a:latin typeface="Arial"/>
                  <a:ea typeface="+mn-ea"/>
                  <a:cs typeface="+mn-cs"/>
                </a:rPr>
                <a:t>Anitocabtagene</a:t>
              </a:r>
              <a:r>
                <a:rPr kumimoji="0" lang="en-GB" sz="1200" b="1" i="0" u="none" strike="noStrike" kern="1200" cap="none" spc="-5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50" normalizeH="0" baseline="0" noProof="0" dirty="0">
                  <a:ln>
                    <a:noFill/>
                  </a:ln>
                  <a:solidFill>
                    <a:srgbClr val="000000"/>
                  </a:solidFill>
                  <a:effectLst/>
                  <a:uLnTx/>
                  <a:uFillTx/>
                  <a:latin typeface="Arial"/>
                  <a:ea typeface="+mn-ea"/>
                  <a:cs typeface="+mn-cs"/>
                </a:rPr>
                <a:t> </a:t>
              </a:r>
            </a:p>
          </p:txBody>
        </p:sp>
        <p:sp>
          <p:nvSpPr>
            <p:cNvPr id="17" name="Rectangle: Rounded Corners 16">
              <a:extLst>
                <a:ext uri="{FF2B5EF4-FFF2-40B4-BE49-F238E27FC236}">
                  <a16:creationId xmlns:a16="http://schemas.microsoft.com/office/drawing/2014/main" id="{D57E4F4D-CB10-5EFF-CCC5-E7000B54758F}"/>
                </a:ext>
              </a:extLst>
            </p:cNvPr>
            <p:cNvSpPr/>
            <p:nvPr/>
          </p:nvSpPr>
          <p:spPr>
            <a:xfrm>
              <a:off x="7321408" y="5820694"/>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Durcabtagene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grpSp>
      <p:grpSp>
        <p:nvGrpSpPr>
          <p:cNvPr id="24" name="Group 23">
            <a:extLst>
              <a:ext uri="{FF2B5EF4-FFF2-40B4-BE49-F238E27FC236}">
                <a16:creationId xmlns:a16="http://schemas.microsoft.com/office/drawing/2014/main" id="{B3946A6D-2FF0-03FA-4DDE-EAFB517703EE}"/>
              </a:ext>
            </a:extLst>
          </p:cNvPr>
          <p:cNvGrpSpPr/>
          <p:nvPr/>
        </p:nvGrpSpPr>
        <p:grpSpPr>
          <a:xfrm>
            <a:off x="4868805" y="3259854"/>
            <a:ext cx="2396314" cy="2484425"/>
            <a:chOff x="4868805" y="3259854"/>
            <a:chExt cx="2396314" cy="2484425"/>
          </a:xfrm>
        </p:grpSpPr>
        <p:sp>
          <p:nvSpPr>
            <p:cNvPr id="7" name="Rectangle: Rounded Corners 6">
              <a:extLst>
                <a:ext uri="{FF2B5EF4-FFF2-40B4-BE49-F238E27FC236}">
                  <a16:creationId xmlns:a16="http://schemas.microsoft.com/office/drawing/2014/main" id="{6DF5AEA3-4635-4F41-9801-D3C251E1E9BE}"/>
                </a:ext>
              </a:extLst>
            </p:cNvPr>
            <p:cNvSpPr/>
            <p:nvPr/>
          </p:nvSpPr>
          <p:spPr>
            <a:xfrm>
              <a:off x="4881708" y="3259854"/>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AZD0305</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19" name="Rectangle: Rounded Corners 18">
              <a:extLst>
                <a:ext uri="{FF2B5EF4-FFF2-40B4-BE49-F238E27FC236}">
                  <a16:creationId xmlns:a16="http://schemas.microsoft.com/office/drawing/2014/main" id="{D0EEBDF8-5B7E-2923-4E8F-E18D31EAB8D4}"/>
                </a:ext>
              </a:extLst>
            </p:cNvPr>
            <p:cNvSpPr/>
            <p:nvPr/>
          </p:nvSpPr>
          <p:spPr>
            <a:xfrm>
              <a:off x="4868805" y="3890142"/>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Belantamab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20" name="Rectangle: Rounded Corners 19">
              <a:extLst>
                <a:ext uri="{FF2B5EF4-FFF2-40B4-BE49-F238E27FC236}">
                  <a16:creationId xmlns:a16="http://schemas.microsoft.com/office/drawing/2014/main" id="{8B1B5709-B241-363B-FB09-7371B4714FEC}"/>
                </a:ext>
              </a:extLst>
            </p:cNvPr>
            <p:cNvSpPr/>
            <p:nvPr/>
          </p:nvSpPr>
          <p:spPr>
            <a:xfrm>
              <a:off x="6077119" y="455796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Lisaftoclax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21" name="Rectangle: Rounded Corners 20">
              <a:extLst>
                <a:ext uri="{FF2B5EF4-FFF2-40B4-BE49-F238E27FC236}">
                  <a16:creationId xmlns:a16="http://schemas.microsoft.com/office/drawing/2014/main" id="{2C68FAB4-8911-E31E-B97D-833B4EE34053}"/>
                </a:ext>
              </a:extLst>
            </p:cNvPr>
            <p:cNvSpPr/>
            <p:nvPr/>
          </p:nvSpPr>
          <p:spPr>
            <a:xfrm>
              <a:off x="6077119" y="5190639"/>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Sonrotoclax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grpSp>
      <p:sp>
        <p:nvSpPr>
          <p:cNvPr id="22" name="Rectangle: Rounded Corners 21">
            <a:extLst>
              <a:ext uri="{FF2B5EF4-FFF2-40B4-BE49-F238E27FC236}">
                <a16:creationId xmlns:a16="http://schemas.microsoft.com/office/drawing/2014/main" id="{FFFC9B5C-6893-8E7C-D5E5-DB2DE640CC6A}"/>
              </a:ext>
            </a:extLst>
          </p:cNvPr>
          <p:cNvSpPr/>
          <p:nvPr/>
        </p:nvSpPr>
        <p:spPr>
          <a:xfrm>
            <a:off x="8524890" y="4539099"/>
            <a:ext cx="1188000" cy="553640"/>
          </a:xfrm>
          <a:prstGeom prst="round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Linvoseltamab</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13" name="Rectangle: Rounded Corners 12">
            <a:extLst>
              <a:ext uri="{FF2B5EF4-FFF2-40B4-BE49-F238E27FC236}">
                <a16:creationId xmlns:a16="http://schemas.microsoft.com/office/drawing/2014/main" id="{534D330B-6008-1A7D-2CB8-939ABAEB9587}"/>
              </a:ext>
            </a:extLst>
          </p:cNvPr>
          <p:cNvSpPr/>
          <p:nvPr/>
        </p:nvSpPr>
        <p:spPr bwMode="auto">
          <a:xfrm>
            <a:off x="10965407" y="1967797"/>
            <a:ext cx="1200640" cy="18800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001116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16" presetClass="entr" presetSubtype="37"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out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44ED8-CE9F-4F00-AB68-3B86A5B2647B}"/>
              </a:ext>
            </a:extLst>
          </p:cNvPr>
          <p:cNvSpPr>
            <a:spLocks noGrp="1"/>
          </p:cNvSpPr>
          <p:nvPr>
            <p:ph type="title"/>
          </p:nvPr>
        </p:nvSpPr>
        <p:spPr>
          <a:xfrm>
            <a:off x="0" y="-5190"/>
            <a:ext cx="12192000" cy="1020763"/>
          </a:xfrm>
        </p:spPr>
        <p:txBody>
          <a:bodyPr/>
          <a:lstStyle/>
          <a:p>
            <a:r>
              <a:rPr lang="en-US" sz="3400" dirty="0"/>
              <a:t>MOA of CELMoDs: iberdomide</a:t>
            </a:r>
            <a:r>
              <a:rPr lang="en-US" sz="3400" baseline="30000" dirty="0"/>
              <a:t>1</a:t>
            </a:r>
            <a:r>
              <a:rPr lang="en-US" sz="3400" dirty="0"/>
              <a:t> and mezigdomide</a:t>
            </a:r>
            <a:r>
              <a:rPr lang="en-US" sz="3400" baseline="30000" dirty="0"/>
              <a:t>2</a:t>
            </a:r>
            <a:endParaRPr lang="en-US" sz="3400" dirty="0"/>
          </a:p>
        </p:txBody>
      </p:sp>
      <p:sp>
        <p:nvSpPr>
          <p:cNvPr id="28" name="Text Placeholder 27">
            <a:extLst>
              <a:ext uri="{FF2B5EF4-FFF2-40B4-BE49-F238E27FC236}">
                <a16:creationId xmlns:a16="http://schemas.microsoft.com/office/drawing/2014/main" id="{97BD64E1-9890-45CB-B5BC-EC00C1E20F71}"/>
              </a:ext>
            </a:extLst>
          </p:cNvPr>
          <p:cNvSpPr>
            <a:spLocks noGrp="1"/>
          </p:cNvSpPr>
          <p:nvPr>
            <p:ph type="body" sz="quarter" idx="10"/>
          </p:nvPr>
        </p:nvSpPr>
        <p:spPr>
          <a:xfrm>
            <a:off x="304801" y="6276975"/>
            <a:ext cx="11744324" cy="514523"/>
          </a:xfrm>
        </p:spPr>
        <p:txBody>
          <a:bodyPr/>
          <a:lstStyle/>
          <a:p>
            <a:r>
              <a:rPr lang="en-US" sz="1200" kern="0" dirty="0">
                <a:solidFill>
                  <a:schemeClr val="bg2"/>
                </a:solidFill>
              </a:rPr>
              <a:t>1. Lonial S, et al. Lancet </a:t>
            </a:r>
            <a:r>
              <a:rPr lang="en-US" sz="1200" kern="0" dirty="0" err="1">
                <a:solidFill>
                  <a:schemeClr val="bg2"/>
                </a:solidFill>
              </a:rPr>
              <a:t>Haematol</a:t>
            </a:r>
            <a:r>
              <a:rPr lang="en-US" sz="1200" kern="0" dirty="0">
                <a:solidFill>
                  <a:schemeClr val="bg2"/>
                </a:solidFill>
              </a:rPr>
              <a:t> 2022;9(11):e822–32.  2. Richardson PG, et al. N Engl J Med 2023;389(11):1009–22.</a:t>
            </a:r>
          </a:p>
          <a:p>
            <a:r>
              <a:rPr lang="en-US" sz="1200" kern="0" dirty="0">
                <a:solidFill>
                  <a:schemeClr val="bg2"/>
                </a:solidFill>
              </a:rPr>
              <a:t>Figures adapted from: (left) Sato T, et al. Front Cell Dev Biol 2021;9:629326; </a:t>
            </a:r>
            <a:r>
              <a:rPr lang="en-US" sz="1200" dirty="0"/>
              <a:t>(right) D’Souza C, et al. Front Immunol 2021;12:632399.</a:t>
            </a:r>
          </a:p>
        </p:txBody>
      </p:sp>
      <p:pic>
        <p:nvPicPr>
          <p:cNvPr id="1026" name="Picture 2">
            <a:extLst>
              <a:ext uri="{FF2B5EF4-FFF2-40B4-BE49-F238E27FC236}">
                <a16:creationId xmlns:a16="http://schemas.microsoft.com/office/drawing/2014/main" id="{FF584CE4-C250-44BE-84A6-74251CF3B7A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 y="1481595"/>
            <a:ext cx="6207586" cy="442182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48E8DD-A34C-4982-8992-8FA157269F05}"/>
              </a:ext>
            </a:extLst>
          </p:cNvPr>
          <p:cNvSpPr txBox="1"/>
          <p:nvPr/>
        </p:nvSpPr>
        <p:spPr>
          <a:xfrm>
            <a:off x="4457986" y="4724400"/>
            <a:ext cx="198091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Neural stem cell proliferation</a:t>
            </a:r>
          </a:p>
        </p:txBody>
      </p:sp>
      <p:pic>
        <p:nvPicPr>
          <p:cNvPr id="1028" name="Picture 4">
            <a:extLst>
              <a:ext uri="{FF2B5EF4-FFF2-40B4-BE49-F238E27FC236}">
                <a16:creationId xmlns:a16="http://schemas.microsoft.com/office/drawing/2014/main" id="{E1ED55AD-9B1C-4ABD-9BE3-7683F2670A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7525" y="1498894"/>
            <a:ext cx="5112440" cy="444470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0" name="Arrow: Right 29">
            <a:extLst>
              <a:ext uri="{FF2B5EF4-FFF2-40B4-BE49-F238E27FC236}">
                <a16:creationId xmlns:a16="http://schemas.microsoft.com/office/drawing/2014/main" id="{C4D49D3A-801D-4A7A-BCFF-23476B0585B1}"/>
              </a:ext>
            </a:extLst>
          </p:cNvPr>
          <p:cNvSpPr/>
          <p:nvPr/>
        </p:nvSpPr>
        <p:spPr bwMode="auto">
          <a:xfrm>
            <a:off x="6540961" y="3535425"/>
            <a:ext cx="326564" cy="3716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 name="TextBox 32">
            <a:extLst>
              <a:ext uri="{FF2B5EF4-FFF2-40B4-BE49-F238E27FC236}">
                <a16:creationId xmlns:a16="http://schemas.microsoft.com/office/drawing/2014/main" id="{D43EDE54-9353-43F3-BACD-6417D5AA5B1A}"/>
              </a:ext>
            </a:extLst>
          </p:cNvPr>
          <p:cNvSpPr txBox="1"/>
          <p:nvPr/>
        </p:nvSpPr>
        <p:spPr>
          <a:xfrm>
            <a:off x="6886575" y="4932630"/>
            <a:ext cx="912019"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3087500F-39D7-4558-BA55-19160EDD9A6A}"/>
              </a:ext>
            </a:extLst>
          </p:cNvPr>
          <p:cNvSpPr txBox="1"/>
          <p:nvPr/>
        </p:nvSpPr>
        <p:spPr>
          <a:xfrm>
            <a:off x="9236392" y="1525087"/>
            <a:ext cx="912019"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AA6E39AE-F2FC-49E8-B205-587C324287D0}"/>
              </a:ext>
            </a:extLst>
          </p:cNvPr>
          <p:cNvSpPr txBox="1"/>
          <p:nvPr/>
        </p:nvSpPr>
        <p:spPr>
          <a:xfrm>
            <a:off x="11285830" y="5008342"/>
            <a:ext cx="694135"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89268024-18DD-D30C-4E11-32BA3760B261}"/>
              </a:ext>
            </a:extLst>
          </p:cNvPr>
          <p:cNvGrpSpPr/>
          <p:nvPr/>
        </p:nvGrpSpPr>
        <p:grpSpPr>
          <a:xfrm>
            <a:off x="885255" y="827900"/>
            <a:ext cx="10602466" cy="5726480"/>
            <a:chOff x="885255" y="827900"/>
            <a:chExt cx="10602466" cy="5726480"/>
          </a:xfrm>
        </p:grpSpPr>
        <p:sp>
          <p:nvSpPr>
            <p:cNvPr id="2" name="Rectangle: Rounded Corners 1">
              <a:extLst>
                <a:ext uri="{FF2B5EF4-FFF2-40B4-BE49-F238E27FC236}">
                  <a16:creationId xmlns:a16="http://schemas.microsoft.com/office/drawing/2014/main" id="{38478E90-50E2-FECF-988C-A4CAB26DEDF2}"/>
                </a:ext>
              </a:extLst>
            </p:cNvPr>
            <p:cNvSpPr/>
            <p:nvPr/>
          </p:nvSpPr>
          <p:spPr bwMode="auto">
            <a:xfrm>
              <a:off x="885255" y="827900"/>
              <a:ext cx="10602466" cy="5726480"/>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 name="Picture 2" descr="Fig. 1">
              <a:extLst>
                <a:ext uri="{FF2B5EF4-FFF2-40B4-BE49-F238E27FC236}">
                  <a16:creationId xmlns:a16="http://schemas.microsoft.com/office/drawing/2014/main" id="{51385BF6-9841-1C3B-DD6C-1FA16AD2987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1915478" y="1304330"/>
              <a:ext cx="8542020" cy="5205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D82F8E-B6B9-E587-D5E7-04E5C2351D4B}"/>
                </a:ext>
              </a:extLst>
            </p:cNvPr>
            <p:cNvSpPr txBox="1"/>
            <p:nvPr/>
          </p:nvSpPr>
          <p:spPr>
            <a:xfrm>
              <a:off x="1081088" y="827900"/>
              <a:ext cx="102108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mn-cs"/>
                </a:rPr>
                <a:t>CELMoDs: overview of immunologic effects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AD51EAE4-18E6-8AA0-AF78-6506C779BFD1}"/>
                </a:ext>
              </a:extLst>
            </p:cNvPr>
            <p:cNvSpPr txBox="1"/>
            <p:nvPr/>
          </p:nvSpPr>
          <p:spPr>
            <a:xfrm>
              <a:off x="1575150" y="6277381"/>
              <a:ext cx="609600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FFFFFF"/>
                </a:buClr>
                <a:buSzPct val="110000"/>
                <a:buFont typeface="Arial" pitchFamily="34" charset="0"/>
                <a:buNone/>
                <a:tabLst/>
                <a:defRPr/>
              </a:pPr>
              <a:r>
                <a:rPr kumimoji="0" lang="en-GB" sz="1200" b="1" i="0" u="none" strike="noStrike" kern="0" cap="none" spc="0" normalizeH="0" baseline="0" noProof="0" dirty="0">
                  <a:ln>
                    <a:noFill/>
                  </a:ln>
                  <a:solidFill>
                    <a:srgbClr val="000000"/>
                  </a:solidFill>
                  <a:effectLst/>
                  <a:uLnTx/>
                  <a:uFillTx/>
                  <a:latin typeface="Arial"/>
                  <a:ea typeface="+mn-ea"/>
                  <a:cs typeface="+mn-cs"/>
                </a:rPr>
                <a:t>Kegyes D, et al. Biomarker Res 2025;13(1):105.</a:t>
              </a:r>
            </a:p>
          </p:txBody>
        </p:sp>
      </p:grpSp>
      <p:sp>
        <p:nvSpPr>
          <p:cNvPr id="11" name="Rectangle: Rounded Corners 10">
            <a:extLst>
              <a:ext uri="{FF2B5EF4-FFF2-40B4-BE49-F238E27FC236}">
                <a16:creationId xmlns:a16="http://schemas.microsoft.com/office/drawing/2014/main" id="{4E30486E-E878-C73E-4970-5E751C78D36E}"/>
              </a:ext>
            </a:extLst>
          </p:cNvPr>
          <p:cNvSpPr/>
          <p:nvPr/>
        </p:nvSpPr>
        <p:spPr bwMode="auto">
          <a:xfrm>
            <a:off x="1790278" y="3188745"/>
            <a:ext cx="8611445" cy="886803"/>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CELMoDs: MOA and immune effects</a:t>
            </a:r>
          </a:p>
        </p:txBody>
      </p:sp>
    </p:spTree>
    <p:extLst>
      <p:ext uri="{BB962C8B-B14F-4D97-AF65-F5344CB8AC3E}">
        <p14:creationId xmlns:p14="http://schemas.microsoft.com/office/powerpoint/2010/main" val="215019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0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barn(outVertical)">
                                      <p:cBhvr>
                                        <p:cTn id="13" dur="1000"/>
                                        <p:tgtEl>
                                          <p:spTgt spid="28">
                                            <p:txEl>
                                              <p:pRg st="0" end="0"/>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barn(outVertical)">
                                      <p:cBhvr>
                                        <p:cTn id="16" dur="1000"/>
                                        <p:tgtEl>
                                          <p:spTgt spid="28">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1000"/>
                                        <p:tgtEl>
                                          <p:spTgt spid="30"/>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left)">
                                      <p:cBhvr>
                                        <p:cTn id="30" dur="1000"/>
                                        <p:tgtEl>
                                          <p:spTgt spid="102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30" grpId="0" animBg="1"/>
      <p:bldP spid="33" grpId="0" animBg="1"/>
      <p:bldP spid="34" grpId="0" animBg="1"/>
      <p:bldP spid="35"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EFF5-B264-43F8-5A93-C2FB3D19DF52}"/>
              </a:ext>
            </a:extLst>
          </p:cNvPr>
          <p:cNvSpPr>
            <a:spLocks noGrp="1"/>
          </p:cNvSpPr>
          <p:nvPr>
            <p:ph type="title"/>
          </p:nvPr>
        </p:nvSpPr>
        <p:spPr/>
        <p:txBody>
          <a:bodyPr lIns="0" rIns="0"/>
          <a:lstStyle/>
          <a:p>
            <a:r>
              <a:rPr lang="en-US" sz="3600" dirty="0"/>
              <a:t>CELMoDs: summary of pharmacodynamics</a:t>
            </a:r>
            <a:br>
              <a:rPr lang="en-US" sz="3600" dirty="0"/>
            </a:br>
            <a:r>
              <a:rPr lang="en-US" sz="2400" dirty="0"/>
              <a:t>Enhanced effects seen with anti-MM agents, potential mechanisms of resistance</a:t>
            </a:r>
            <a:endParaRPr lang="en-GB" dirty="0"/>
          </a:p>
        </p:txBody>
      </p:sp>
      <p:sp>
        <p:nvSpPr>
          <p:cNvPr id="3" name="Text Placeholder 2">
            <a:extLst>
              <a:ext uri="{FF2B5EF4-FFF2-40B4-BE49-F238E27FC236}">
                <a16:creationId xmlns:a16="http://schemas.microsoft.com/office/drawing/2014/main" id="{1B929817-9A8B-E70A-60B4-BE299D20CD1F}"/>
              </a:ext>
            </a:extLst>
          </p:cNvPr>
          <p:cNvSpPr>
            <a:spLocks noGrp="1"/>
          </p:cNvSpPr>
          <p:nvPr>
            <p:ph type="body" sz="quarter" idx="10"/>
          </p:nvPr>
        </p:nvSpPr>
        <p:spPr>
          <a:xfrm>
            <a:off x="166346" y="6419854"/>
            <a:ext cx="6467958" cy="371644"/>
          </a:xfrm>
        </p:spPr>
        <p:txBody>
          <a:bodyPr/>
          <a:lstStyle/>
          <a:p>
            <a:r>
              <a:rPr lang="en-GB" sz="1200" dirty="0"/>
              <a:t>Mo CC, et al. Expert </a:t>
            </a:r>
            <a:r>
              <a:rPr lang="en-GB" sz="1200" dirty="0" err="1"/>
              <a:t>Opin</a:t>
            </a:r>
            <a:r>
              <a:rPr lang="en-GB" sz="1200" dirty="0"/>
              <a:t> Emerg Drugs 2025;30(3):209–19.</a:t>
            </a:r>
          </a:p>
        </p:txBody>
      </p:sp>
      <p:grpSp>
        <p:nvGrpSpPr>
          <p:cNvPr id="4" name="Group 3">
            <a:extLst>
              <a:ext uri="{FF2B5EF4-FFF2-40B4-BE49-F238E27FC236}">
                <a16:creationId xmlns:a16="http://schemas.microsoft.com/office/drawing/2014/main" id="{EE492833-B510-EA36-E22C-999623EDA496}"/>
              </a:ext>
            </a:extLst>
          </p:cNvPr>
          <p:cNvGrpSpPr/>
          <p:nvPr/>
        </p:nvGrpSpPr>
        <p:grpSpPr>
          <a:xfrm>
            <a:off x="4733025" y="3534776"/>
            <a:ext cx="2339578" cy="2788107"/>
            <a:chOff x="4733025" y="3534776"/>
            <a:chExt cx="2339578" cy="2788107"/>
          </a:xfrm>
        </p:grpSpPr>
        <p:sp>
          <p:nvSpPr>
            <p:cNvPr id="5" name="Teardrop 4">
              <a:extLst>
                <a:ext uri="{FF2B5EF4-FFF2-40B4-BE49-F238E27FC236}">
                  <a16:creationId xmlns:a16="http://schemas.microsoft.com/office/drawing/2014/main" id="{2EEAD3F5-4FF7-11D4-D31C-11A2C4AD60F4}"/>
                </a:ext>
              </a:extLst>
            </p:cNvPr>
            <p:cNvSpPr/>
            <p:nvPr/>
          </p:nvSpPr>
          <p:spPr>
            <a:xfrm>
              <a:off x="4733025" y="3834950"/>
              <a:ext cx="853020" cy="407802"/>
            </a:xfrm>
            <a:prstGeom prst="teardro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RBX1</a:t>
              </a:r>
            </a:p>
          </p:txBody>
        </p:sp>
        <p:sp>
          <p:nvSpPr>
            <p:cNvPr id="6" name="Parallelogram 5">
              <a:extLst>
                <a:ext uri="{FF2B5EF4-FFF2-40B4-BE49-F238E27FC236}">
                  <a16:creationId xmlns:a16="http://schemas.microsoft.com/office/drawing/2014/main" id="{7D99239A-DE97-59E3-4FD1-68FC4CA1D583}"/>
                </a:ext>
              </a:extLst>
            </p:cNvPr>
            <p:cNvSpPr/>
            <p:nvPr/>
          </p:nvSpPr>
          <p:spPr>
            <a:xfrm>
              <a:off x="6143168" y="3750384"/>
              <a:ext cx="929435" cy="40732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DDB1</a:t>
              </a:r>
            </a:p>
          </p:txBody>
        </p:sp>
        <p:sp>
          <p:nvSpPr>
            <p:cNvPr id="7" name="Flowchart: Terminator 6">
              <a:extLst>
                <a:ext uri="{FF2B5EF4-FFF2-40B4-BE49-F238E27FC236}">
                  <a16:creationId xmlns:a16="http://schemas.microsoft.com/office/drawing/2014/main" id="{EB02B97B-577D-24FC-BA03-2DC2A907D7C4}"/>
                </a:ext>
              </a:extLst>
            </p:cNvPr>
            <p:cNvSpPr/>
            <p:nvPr/>
          </p:nvSpPr>
          <p:spPr>
            <a:xfrm>
              <a:off x="5242980" y="3534776"/>
              <a:ext cx="1205184" cy="407802"/>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CUL4A</a:t>
              </a:r>
            </a:p>
          </p:txBody>
        </p:sp>
        <p:sp>
          <p:nvSpPr>
            <p:cNvPr id="8" name="Flowchart: Stored Data 1">
              <a:extLst>
                <a:ext uri="{FF2B5EF4-FFF2-40B4-BE49-F238E27FC236}">
                  <a16:creationId xmlns:a16="http://schemas.microsoft.com/office/drawing/2014/main" id="{AF562F52-B00D-8526-4537-F4E5E0D285AA}"/>
                </a:ext>
              </a:extLst>
            </p:cNvPr>
            <p:cNvSpPr/>
            <p:nvPr/>
          </p:nvSpPr>
          <p:spPr>
            <a:xfrm rot="7168036">
              <a:off x="5920871" y="4151281"/>
              <a:ext cx="653377" cy="51924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6410 w 10000"/>
                <a:gd name="connsiteY2" fmla="*/ 4774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998 w 10002"/>
                <a:gd name="connsiteY0" fmla="*/ 928 h 10000"/>
                <a:gd name="connsiteX1" fmla="*/ 10002 w 10002"/>
                <a:gd name="connsiteY1" fmla="*/ 0 h 10000"/>
                <a:gd name="connsiteX2" fmla="*/ 6412 w 10002"/>
                <a:gd name="connsiteY2" fmla="*/ 4774 h 10000"/>
                <a:gd name="connsiteX3" fmla="*/ 10002 w 10002"/>
                <a:gd name="connsiteY3" fmla="*/ 10000 h 10000"/>
                <a:gd name="connsiteX4" fmla="*/ 1669 w 10002"/>
                <a:gd name="connsiteY4" fmla="*/ 10000 h 10000"/>
                <a:gd name="connsiteX5" fmla="*/ 2 w 10002"/>
                <a:gd name="connsiteY5" fmla="*/ 5000 h 10000"/>
                <a:gd name="connsiteX6" fmla="*/ 1998 w 10002"/>
                <a:gd name="connsiteY6" fmla="*/ 928 h 10000"/>
                <a:gd name="connsiteX0" fmla="*/ 1998 w 10002"/>
                <a:gd name="connsiteY0" fmla="*/ 928 h 10000"/>
                <a:gd name="connsiteX1" fmla="*/ 10002 w 10002"/>
                <a:gd name="connsiteY1" fmla="*/ 0 h 10000"/>
                <a:gd name="connsiteX2" fmla="*/ 6412 w 10002"/>
                <a:gd name="connsiteY2" fmla="*/ 4774 h 10000"/>
                <a:gd name="connsiteX3" fmla="*/ 10002 w 10002"/>
                <a:gd name="connsiteY3" fmla="*/ 10000 h 10000"/>
                <a:gd name="connsiteX4" fmla="*/ 1755 w 10002"/>
                <a:gd name="connsiteY4" fmla="*/ 8943 h 10000"/>
                <a:gd name="connsiteX5" fmla="*/ 2 w 10002"/>
                <a:gd name="connsiteY5" fmla="*/ 5000 h 10000"/>
                <a:gd name="connsiteX6" fmla="*/ 1998 w 10002"/>
                <a:gd name="connsiteY6" fmla="*/ 928 h 10000"/>
                <a:gd name="connsiteX0" fmla="*/ 2841 w 10020"/>
                <a:gd name="connsiteY0" fmla="*/ 0 h 13244"/>
                <a:gd name="connsiteX1" fmla="*/ 10020 w 10020"/>
                <a:gd name="connsiteY1" fmla="*/ 3244 h 13244"/>
                <a:gd name="connsiteX2" fmla="*/ 6430 w 10020"/>
                <a:gd name="connsiteY2" fmla="*/ 8018 h 13244"/>
                <a:gd name="connsiteX3" fmla="*/ 10020 w 10020"/>
                <a:gd name="connsiteY3" fmla="*/ 13244 h 13244"/>
                <a:gd name="connsiteX4" fmla="*/ 1773 w 10020"/>
                <a:gd name="connsiteY4" fmla="*/ 12187 h 13244"/>
                <a:gd name="connsiteX5" fmla="*/ 20 w 10020"/>
                <a:gd name="connsiteY5" fmla="*/ 8244 h 13244"/>
                <a:gd name="connsiteX6" fmla="*/ 2841 w 10020"/>
                <a:gd name="connsiteY6" fmla="*/ 0 h 13244"/>
                <a:gd name="connsiteX0" fmla="*/ 2726 w 10017"/>
                <a:gd name="connsiteY0" fmla="*/ 774 h 10000"/>
                <a:gd name="connsiteX1" fmla="*/ 10017 w 10017"/>
                <a:gd name="connsiteY1" fmla="*/ 0 h 10000"/>
                <a:gd name="connsiteX2" fmla="*/ 6427 w 10017"/>
                <a:gd name="connsiteY2" fmla="*/ 4774 h 10000"/>
                <a:gd name="connsiteX3" fmla="*/ 10017 w 10017"/>
                <a:gd name="connsiteY3" fmla="*/ 10000 h 10000"/>
                <a:gd name="connsiteX4" fmla="*/ 1770 w 10017"/>
                <a:gd name="connsiteY4" fmla="*/ 8943 h 10000"/>
                <a:gd name="connsiteX5" fmla="*/ 17 w 10017"/>
                <a:gd name="connsiteY5" fmla="*/ 5000 h 10000"/>
                <a:gd name="connsiteX6" fmla="*/ 2726 w 10017"/>
                <a:gd name="connsiteY6" fmla="*/ 774 h 10000"/>
                <a:gd name="connsiteX0" fmla="*/ 2726 w 10017"/>
                <a:gd name="connsiteY0" fmla="*/ 774 h 11928"/>
                <a:gd name="connsiteX1" fmla="*/ 10017 w 10017"/>
                <a:gd name="connsiteY1" fmla="*/ 0 h 11928"/>
                <a:gd name="connsiteX2" fmla="*/ 6427 w 10017"/>
                <a:gd name="connsiteY2" fmla="*/ 4774 h 11928"/>
                <a:gd name="connsiteX3" fmla="*/ 9779 w 10017"/>
                <a:gd name="connsiteY3" fmla="*/ 11928 h 11928"/>
                <a:gd name="connsiteX4" fmla="*/ 1770 w 10017"/>
                <a:gd name="connsiteY4" fmla="*/ 8943 h 11928"/>
                <a:gd name="connsiteX5" fmla="*/ 17 w 10017"/>
                <a:gd name="connsiteY5" fmla="*/ 5000 h 11928"/>
                <a:gd name="connsiteX6" fmla="*/ 2726 w 10017"/>
                <a:gd name="connsiteY6" fmla="*/ 774 h 11928"/>
                <a:gd name="connsiteX0" fmla="*/ 2726 w 9936"/>
                <a:gd name="connsiteY0" fmla="*/ 1436 h 12590"/>
                <a:gd name="connsiteX1" fmla="*/ 9936 w 9936"/>
                <a:gd name="connsiteY1" fmla="*/ 0 h 12590"/>
                <a:gd name="connsiteX2" fmla="*/ 6427 w 9936"/>
                <a:gd name="connsiteY2" fmla="*/ 5436 h 12590"/>
                <a:gd name="connsiteX3" fmla="*/ 9779 w 9936"/>
                <a:gd name="connsiteY3" fmla="*/ 12590 h 12590"/>
                <a:gd name="connsiteX4" fmla="*/ 1770 w 9936"/>
                <a:gd name="connsiteY4" fmla="*/ 9605 h 12590"/>
                <a:gd name="connsiteX5" fmla="*/ 17 w 9936"/>
                <a:gd name="connsiteY5" fmla="*/ 5662 h 12590"/>
                <a:gd name="connsiteX6" fmla="*/ 2726 w 9936"/>
                <a:gd name="connsiteY6" fmla="*/ 1436 h 12590"/>
                <a:gd name="connsiteX0" fmla="*/ 2744 w 10000"/>
                <a:gd name="connsiteY0" fmla="*/ 1141 h 10000"/>
                <a:gd name="connsiteX1" fmla="*/ 10000 w 10000"/>
                <a:gd name="connsiteY1" fmla="*/ 0 h 10000"/>
                <a:gd name="connsiteX2" fmla="*/ 7778 w 10000"/>
                <a:gd name="connsiteY2" fmla="*/ 6863 h 10000"/>
                <a:gd name="connsiteX3" fmla="*/ 9842 w 10000"/>
                <a:gd name="connsiteY3" fmla="*/ 10000 h 10000"/>
                <a:gd name="connsiteX4" fmla="*/ 1781 w 10000"/>
                <a:gd name="connsiteY4" fmla="*/ 7629 h 10000"/>
                <a:gd name="connsiteX5" fmla="*/ 17 w 10000"/>
                <a:gd name="connsiteY5" fmla="*/ 4497 h 10000"/>
                <a:gd name="connsiteX6" fmla="*/ 2744 w 10000"/>
                <a:gd name="connsiteY6" fmla="*/ 1141 h 10000"/>
                <a:gd name="connsiteX0" fmla="*/ 2744 w 10000"/>
                <a:gd name="connsiteY0" fmla="*/ 1141 h 10000"/>
                <a:gd name="connsiteX1" fmla="*/ 10000 w 10000"/>
                <a:gd name="connsiteY1" fmla="*/ 0 h 10000"/>
                <a:gd name="connsiteX2" fmla="*/ 7505 w 10000"/>
                <a:gd name="connsiteY2" fmla="*/ 4950 h 10000"/>
                <a:gd name="connsiteX3" fmla="*/ 9842 w 10000"/>
                <a:gd name="connsiteY3" fmla="*/ 10000 h 10000"/>
                <a:gd name="connsiteX4" fmla="*/ 1781 w 10000"/>
                <a:gd name="connsiteY4" fmla="*/ 7629 h 10000"/>
                <a:gd name="connsiteX5" fmla="*/ 17 w 10000"/>
                <a:gd name="connsiteY5" fmla="*/ 4497 h 10000"/>
                <a:gd name="connsiteX6" fmla="*/ 2744 w 10000"/>
                <a:gd name="connsiteY6" fmla="*/ 11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2744" y="1141"/>
                  </a:moveTo>
                  <a:lnTo>
                    <a:pt x="10000" y="0"/>
                  </a:lnTo>
                  <a:cubicBezTo>
                    <a:pt x="9073" y="0"/>
                    <a:pt x="7532" y="3283"/>
                    <a:pt x="7505" y="4950"/>
                  </a:cubicBezTo>
                  <a:cubicBezTo>
                    <a:pt x="7479" y="6616"/>
                    <a:pt x="8915" y="10000"/>
                    <a:pt x="9842" y="10000"/>
                  </a:cubicBezTo>
                  <a:lnTo>
                    <a:pt x="1781" y="7629"/>
                  </a:lnTo>
                  <a:cubicBezTo>
                    <a:pt x="854" y="7629"/>
                    <a:pt x="-143" y="5578"/>
                    <a:pt x="17" y="4497"/>
                  </a:cubicBezTo>
                  <a:cubicBezTo>
                    <a:pt x="177" y="3416"/>
                    <a:pt x="1817" y="1141"/>
                    <a:pt x="2744" y="1141"/>
                  </a:cubicBezTo>
                  <a:close/>
                </a:path>
              </a:pathLst>
            </a:cu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0BE269D7-5485-F1B0-885C-F4CF4D37CBB1}"/>
                </a:ext>
              </a:extLst>
            </p:cNvPr>
            <p:cNvSpPr txBox="1"/>
            <p:nvPr/>
          </p:nvSpPr>
          <p:spPr>
            <a:xfrm>
              <a:off x="5942803" y="4251544"/>
              <a:ext cx="6270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CRBN</a:t>
              </a:r>
            </a:p>
          </p:txBody>
        </p:sp>
        <p:sp>
          <p:nvSpPr>
            <p:cNvPr id="10" name="Rectangle: Rounded Corners 9">
              <a:extLst>
                <a:ext uri="{FF2B5EF4-FFF2-40B4-BE49-F238E27FC236}">
                  <a16:creationId xmlns:a16="http://schemas.microsoft.com/office/drawing/2014/main" id="{8E9A6EEB-D7FB-113E-BC4C-1166CB7E74A9}"/>
                </a:ext>
              </a:extLst>
            </p:cNvPr>
            <p:cNvSpPr/>
            <p:nvPr/>
          </p:nvSpPr>
          <p:spPr>
            <a:xfrm rot="1056578">
              <a:off x="5986166" y="4590727"/>
              <a:ext cx="766750" cy="421738"/>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Mezi</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Oval 8">
              <a:extLst>
                <a:ext uri="{FF2B5EF4-FFF2-40B4-BE49-F238E27FC236}">
                  <a16:creationId xmlns:a16="http://schemas.microsoft.com/office/drawing/2014/main" id="{DF1A7A84-D79B-FC96-D0BD-4D21C7F827B3}"/>
                </a:ext>
              </a:extLst>
            </p:cNvPr>
            <p:cNvSpPr/>
            <p:nvPr/>
          </p:nvSpPr>
          <p:spPr>
            <a:xfrm>
              <a:off x="5336686" y="4438245"/>
              <a:ext cx="773488" cy="628932"/>
            </a:xfrm>
            <a:custGeom>
              <a:avLst/>
              <a:gdLst>
                <a:gd name="connsiteX0" fmla="*/ 0 w 492369"/>
                <a:gd name="connsiteY0" fmla="*/ 233905 h 467810"/>
                <a:gd name="connsiteX1" fmla="*/ 246185 w 492369"/>
                <a:gd name="connsiteY1" fmla="*/ 0 h 467810"/>
                <a:gd name="connsiteX2" fmla="*/ 492370 w 492369"/>
                <a:gd name="connsiteY2" fmla="*/ 233905 h 467810"/>
                <a:gd name="connsiteX3" fmla="*/ 246185 w 492369"/>
                <a:gd name="connsiteY3" fmla="*/ 467810 h 467810"/>
                <a:gd name="connsiteX4" fmla="*/ 0 w 492369"/>
                <a:gd name="connsiteY4" fmla="*/ 233905 h 467810"/>
                <a:gd name="connsiteX0" fmla="*/ 0 w 571500"/>
                <a:gd name="connsiteY0" fmla="*/ 225128 h 467840"/>
                <a:gd name="connsiteX1" fmla="*/ 325315 w 571500"/>
                <a:gd name="connsiteY1" fmla="*/ 16 h 467840"/>
                <a:gd name="connsiteX2" fmla="*/ 571500 w 571500"/>
                <a:gd name="connsiteY2" fmla="*/ 233921 h 467840"/>
                <a:gd name="connsiteX3" fmla="*/ 325315 w 571500"/>
                <a:gd name="connsiteY3" fmla="*/ 467826 h 467840"/>
                <a:gd name="connsiteX4" fmla="*/ 0 w 571500"/>
                <a:gd name="connsiteY4" fmla="*/ 225128 h 467840"/>
                <a:gd name="connsiteX0" fmla="*/ 68 w 571568"/>
                <a:gd name="connsiteY0" fmla="*/ 225124 h 538170"/>
                <a:gd name="connsiteX1" fmla="*/ 325383 w 571568"/>
                <a:gd name="connsiteY1" fmla="*/ 12 h 538170"/>
                <a:gd name="connsiteX2" fmla="*/ 571568 w 571568"/>
                <a:gd name="connsiteY2" fmla="*/ 233917 h 538170"/>
                <a:gd name="connsiteX3" fmla="*/ 299006 w 571568"/>
                <a:gd name="connsiteY3" fmla="*/ 538161 h 538170"/>
                <a:gd name="connsiteX4" fmla="*/ 68 w 571568"/>
                <a:gd name="connsiteY4" fmla="*/ 225124 h 538170"/>
                <a:gd name="connsiteX0" fmla="*/ 1884 w 573384"/>
                <a:gd name="connsiteY0" fmla="*/ 216333 h 529379"/>
                <a:gd name="connsiteX1" fmla="*/ 450291 w 573384"/>
                <a:gd name="connsiteY1" fmla="*/ 13 h 529379"/>
                <a:gd name="connsiteX2" fmla="*/ 573384 w 573384"/>
                <a:gd name="connsiteY2" fmla="*/ 225126 h 529379"/>
                <a:gd name="connsiteX3" fmla="*/ 300822 w 573384"/>
                <a:gd name="connsiteY3" fmla="*/ 529370 h 529379"/>
                <a:gd name="connsiteX4" fmla="*/ 1884 w 573384"/>
                <a:gd name="connsiteY4" fmla="*/ 216333 h 529379"/>
                <a:gd name="connsiteX0" fmla="*/ 2917 w 468909"/>
                <a:gd name="connsiteY0" fmla="*/ 93541 h 540365"/>
                <a:gd name="connsiteX1" fmla="*/ 345816 w 468909"/>
                <a:gd name="connsiteY1" fmla="*/ 9106 h 540365"/>
                <a:gd name="connsiteX2" fmla="*/ 468909 w 468909"/>
                <a:gd name="connsiteY2" fmla="*/ 234219 h 540365"/>
                <a:gd name="connsiteX3" fmla="*/ 196347 w 468909"/>
                <a:gd name="connsiteY3" fmla="*/ 538463 h 540365"/>
                <a:gd name="connsiteX4" fmla="*/ 2917 w 468909"/>
                <a:gd name="connsiteY4" fmla="*/ 93541 h 540365"/>
                <a:gd name="connsiteX0" fmla="*/ 13470 w 479462"/>
                <a:gd name="connsiteY0" fmla="*/ 94134 h 564584"/>
                <a:gd name="connsiteX1" fmla="*/ 356369 w 479462"/>
                <a:gd name="connsiteY1" fmla="*/ 9699 h 564584"/>
                <a:gd name="connsiteX2" fmla="*/ 479462 w 479462"/>
                <a:gd name="connsiteY2" fmla="*/ 234812 h 564584"/>
                <a:gd name="connsiteX3" fmla="*/ 109269 w 479462"/>
                <a:gd name="connsiteY3" fmla="*/ 562868 h 564584"/>
                <a:gd name="connsiteX4" fmla="*/ 13470 w 479462"/>
                <a:gd name="connsiteY4" fmla="*/ 94134 h 564584"/>
                <a:gd name="connsiteX0" fmla="*/ 62898 w 528890"/>
                <a:gd name="connsiteY0" fmla="*/ 93101 h 521056"/>
                <a:gd name="connsiteX1" fmla="*/ 405797 w 528890"/>
                <a:gd name="connsiteY1" fmla="*/ 8666 h 521056"/>
                <a:gd name="connsiteX2" fmla="*/ 528890 w 528890"/>
                <a:gd name="connsiteY2" fmla="*/ 233779 h 521056"/>
                <a:gd name="connsiteX3" fmla="*/ 44397 w 528890"/>
                <a:gd name="connsiteY3" fmla="*/ 518973 h 521056"/>
                <a:gd name="connsiteX4" fmla="*/ 62898 w 528890"/>
                <a:gd name="connsiteY4" fmla="*/ 93101 h 521056"/>
                <a:gd name="connsiteX0" fmla="*/ 94053 w 560045"/>
                <a:gd name="connsiteY0" fmla="*/ 93101 h 529707"/>
                <a:gd name="connsiteX1" fmla="*/ 436952 w 560045"/>
                <a:gd name="connsiteY1" fmla="*/ 8666 h 529707"/>
                <a:gd name="connsiteX2" fmla="*/ 560045 w 560045"/>
                <a:gd name="connsiteY2" fmla="*/ 233779 h 529707"/>
                <a:gd name="connsiteX3" fmla="*/ 75552 w 560045"/>
                <a:gd name="connsiteY3" fmla="*/ 518973 h 529707"/>
                <a:gd name="connsiteX4" fmla="*/ 94053 w 560045"/>
                <a:gd name="connsiteY4" fmla="*/ 93101 h 52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45" h="529707">
                  <a:moveTo>
                    <a:pt x="94053" y="93101"/>
                  </a:moveTo>
                  <a:cubicBezTo>
                    <a:pt x="154286" y="8050"/>
                    <a:pt x="359287" y="-14780"/>
                    <a:pt x="436952" y="8666"/>
                  </a:cubicBezTo>
                  <a:cubicBezTo>
                    <a:pt x="514617" y="32112"/>
                    <a:pt x="560045" y="104597"/>
                    <a:pt x="560045" y="233779"/>
                  </a:cubicBezTo>
                  <a:cubicBezTo>
                    <a:pt x="560045" y="362961"/>
                    <a:pt x="224654" y="580519"/>
                    <a:pt x="75552" y="518973"/>
                  </a:cubicBezTo>
                  <a:cubicBezTo>
                    <a:pt x="-73550" y="457427"/>
                    <a:pt x="33820" y="178152"/>
                    <a:pt x="94053" y="93101"/>
                  </a:cubicBezTo>
                  <a:close/>
                </a:path>
              </a:pathLst>
            </a:cu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Ikaros/ Aiolos</a:t>
              </a:r>
            </a:p>
          </p:txBody>
        </p:sp>
        <p:pic>
          <p:nvPicPr>
            <p:cNvPr id="12" name="Picture 11">
              <a:extLst>
                <a:ext uri="{FF2B5EF4-FFF2-40B4-BE49-F238E27FC236}">
                  <a16:creationId xmlns:a16="http://schemas.microsoft.com/office/drawing/2014/main" id="{814A057B-6CA1-60E8-AE32-DFF46181077A}"/>
                </a:ext>
              </a:extLst>
            </p:cNvPr>
            <p:cNvPicPr>
              <a:picLocks noChangeAspect="1"/>
            </p:cNvPicPr>
            <p:nvPr/>
          </p:nvPicPr>
          <p:blipFill>
            <a:blip r:embed="rId2"/>
            <a:stretch>
              <a:fillRect/>
            </a:stretch>
          </p:blipFill>
          <p:spPr>
            <a:xfrm>
              <a:off x="5501482" y="5225311"/>
              <a:ext cx="594518" cy="1097572"/>
            </a:xfrm>
            <a:prstGeom prst="rect">
              <a:avLst/>
            </a:prstGeom>
          </p:spPr>
        </p:pic>
        <p:cxnSp>
          <p:nvCxnSpPr>
            <p:cNvPr id="13" name="Straight Arrow Connector 12">
              <a:extLst>
                <a:ext uri="{FF2B5EF4-FFF2-40B4-BE49-F238E27FC236}">
                  <a16:creationId xmlns:a16="http://schemas.microsoft.com/office/drawing/2014/main" id="{33728BC9-EBED-2965-8E47-F40A14B4EF5E}"/>
                </a:ext>
              </a:extLst>
            </p:cNvPr>
            <p:cNvCxnSpPr>
              <a:cxnSpLocks/>
              <a:endCxn id="12" idx="0"/>
            </p:cNvCxnSpPr>
            <p:nvPr/>
          </p:nvCxnSpPr>
          <p:spPr>
            <a:xfrm>
              <a:off x="5798741" y="5076559"/>
              <a:ext cx="0" cy="1487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Arrow: Right 13">
            <a:extLst>
              <a:ext uri="{FF2B5EF4-FFF2-40B4-BE49-F238E27FC236}">
                <a16:creationId xmlns:a16="http://schemas.microsoft.com/office/drawing/2014/main" id="{F02D3391-2C78-B9F5-6125-24785E01BEB7}"/>
              </a:ext>
            </a:extLst>
          </p:cNvPr>
          <p:cNvSpPr/>
          <p:nvPr/>
        </p:nvSpPr>
        <p:spPr>
          <a:xfrm rot="16200000">
            <a:off x="5700606" y="3043365"/>
            <a:ext cx="362080" cy="54000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21BE34AD-7036-158D-1339-361BD876E402}"/>
              </a:ext>
            </a:extLst>
          </p:cNvPr>
          <p:cNvGrpSpPr/>
          <p:nvPr/>
        </p:nvGrpSpPr>
        <p:grpSpPr>
          <a:xfrm>
            <a:off x="4309056" y="1277804"/>
            <a:ext cx="3437944" cy="1815805"/>
            <a:chOff x="4309056" y="1277804"/>
            <a:chExt cx="3437944" cy="1815805"/>
          </a:xfrm>
        </p:grpSpPr>
        <p:sp>
          <p:nvSpPr>
            <p:cNvPr id="15" name="Freeform: Shape 14">
              <a:extLst>
                <a:ext uri="{FF2B5EF4-FFF2-40B4-BE49-F238E27FC236}">
                  <a16:creationId xmlns:a16="http://schemas.microsoft.com/office/drawing/2014/main" id="{F22B57A9-DE50-CDB1-0EED-242CCF3103B1}"/>
                </a:ext>
              </a:extLst>
            </p:cNvPr>
            <p:cNvSpPr/>
            <p:nvPr/>
          </p:nvSpPr>
          <p:spPr>
            <a:xfrm>
              <a:off x="4309056" y="1454922"/>
              <a:ext cx="3437944" cy="1638687"/>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Cytokine production</a:t>
              </a:r>
              <a:endPar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T cell activation and proliferation</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NK cell cytotoxicity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Exhausted/senescent T and NK cells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Activated innate/adaptive immunity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Modulation of adhesion molecules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Antigen presentation via MHC-I</a:t>
              </a:r>
            </a:p>
          </p:txBody>
        </p:sp>
        <p:sp>
          <p:nvSpPr>
            <p:cNvPr id="16" name="Freeform: Shape 15">
              <a:extLst>
                <a:ext uri="{FF2B5EF4-FFF2-40B4-BE49-F238E27FC236}">
                  <a16:creationId xmlns:a16="http://schemas.microsoft.com/office/drawing/2014/main" id="{1A4F7A7C-50E6-1DC5-F0AC-A76AB4F3FDBC}"/>
                </a:ext>
              </a:extLst>
            </p:cNvPr>
            <p:cNvSpPr/>
            <p:nvPr/>
          </p:nvSpPr>
          <p:spPr>
            <a:xfrm>
              <a:off x="4531920" y="1277804"/>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 immune/antitumor effects</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 name="Arrow: Right 16">
            <a:extLst>
              <a:ext uri="{FF2B5EF4-FFF2-40B4-BE49-F238E27FC236}">
                <a16:creationId xmlns:a16="http://schemas.microsoft.com/office/drawing/2014/main" id="{5CCFADAA-C9D8-E46E-2F68-8517B97264D0}"/>
              </a:ext>
            </a:extLst>
          </p:cNvPr>
          <p:cNvSpPr/>
          <p:nvPr/>
        </p:nvSpPr>
        <p:spPr>
          <a:xfrm rot="19811944">
            <a:off x="7307410" y="3219866"/>
            <a:ext cx="720000" cy="54000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+PIs</a:t>
            </a:r>
          </a:p>
        </p:txBody>
      </p:sp>
      <p:sp>
        <p:nvSpPr>
          <p:cNvPr id="18" name="Arrow: Right 17">
            <a:extLst>
              <a:ext uri="{FF2B5EF4-FFF2-40B4-BE49-F238E27FC236}">
                <a16:creationId xmlns:a16="http://schemas.microsoft.com/office/drawing/2014/main" id="{C89F363E-0BC6-3086-EE7E-A3BCE54A6490}"/>
              </a:ext>
            </a:extLst>
          </p:cNvPr>
          <p:cNvSpPr/>
          <p:nvPr/>
        </p:nvSpPr>
        <p:spPr>
          <a:xfrm rot="721992">
            <a:off x="7346926" y="3914344"/>
            <a:ext cx="720000" cy="540000"/>
          </a:xfrm>
          <a:prstGeom prst="rightArrow">
            <a:avLst/>
          </a:prstGeom>
        </p:spPr>
        <p:style>
          <a:lnRef idx="2">
            <a:schemeClr val="accent3"/>
          </a:lnRef>
          <a:fillRef idx="1">
            <a:schemeClr val="lt1"/>
          </a:fillRef>
          <a:effectRef idx="0">
            <a:schemeClr val="accent3"/>
          </a:effectRef>
          <a:fontRef idx="minor">
            <a:schemeClr val="dk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+mAbs</a:t>
            </a:r>
          </a:p>
        </p:txBody>
      </p:sp>
      <p:grpSp>
        <p:nvGrpSpPr>
          <p:cNvPr id="36" name="Group 35">
            <a:extLst>
              <a:ext uri="{FF2B5EF4-FFF2-40B4-BE49-F238E27FC236}">
                <a16:creationId xmlns:a16="http://schemas.microsoft.com/office/drawing/2014/main" id="{17ABA5BD-8269-8ABD-F8C0-8A6AA7E8655C}"/>
              </a:ext>
            </a:extLst>
          </p:cNvPr>
          <p:cNvGrpSpPr/>
          <p:nvPr/>
        </p:nvGrpSpPr>
        <p:grpSpPr>
          <a:xfrm>
            <a:off x="8182852" y="1284142"/>
            <a:ext cx="3918952" cy="1945957"/>
            <a:chOff x="8182852" y="1284142"/>
            <a:chExt cx="3918952" cy="1945957"/>
          </a:xfrm>
        </p:grpSpPr>
        <p:sp>
          <p:nvSpPr>
            <p:cNvPr id="19" name="Freeform: Shape 18">
              <a:extLst>
                <a:ext uri="{FF2B5EF4-FFF2-40B4-BE49-F238E27FC236}">
                  <a16:creationId xmlns:a16="http://schemas.microsoft.com/office/drawing/2014/main" id="{B3F45D25-5C73-8F7D-9A97-8F966CEE7DBC}"/>
                </a:ext>
              </a:extLst>
            </p:cNvPr>
            <p:cNvSpPr/>
            <p:nvPr/>
          </p:nvSpPr>
          <p:spPr>
            <a:xfrm>
              <a:off x="8182852" y="1461261"/>
              <a:ext cx="3918952" cy="1768838"/>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Tumor growth inhibition, synergistic cell killing – mezigdomide +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V±dex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 immunomodulation with mezigdomide +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Apoptotic activity vs pom with mezigdomide + V or K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100-fold lower concentration of mezigdomide vs pom</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Near-complete regressions, prolonged survival in vivo with mezigdomide +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vs pom-</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83B98C94-4130-8902-9141-91EF709B8128}"/>
                </a:ext>
              </a:extLst>
            </p:cNvPr>
            <p:cNvSpPr/>
            <p:nvPr/>
          </p:nvSpPr>
          <p:spPr>
            <a:xfrm>
              <a:off x="8405716" y="1284142"/>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Enhanced/synergistic effects</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3D64C3EB-30BC-616C-604B-F32BA281EF15}"/>
              </a:ext>
            </a:extLst>
          </p:cNvPr>
          <p:cNvGrpSpPr/>
          <p:nvPr/>
        </p:nvGrpSpPr>
        <p:grpSpPr>
          <a:xfrm>
            <a:off x="8339934" y="3450782"/>
            <a:ext cx="3411902" cy="1604574"/>
            <a:chOff x="8339934" y="3450782"/>
            <a:chExt cx="3411902" cy="1604574"/>
          </a:xfrm>
        </p:grpSpPr>
        <p:sp>
          <p:nvSpPr>
            <p:cNvPr id="21" name="Freeform: Shape 20">
              <a:extLst>
                <a:ext uri="{FF2B5EF4-FFF2-40B4-BE49-F238E27FC236}">
                  <a16:creationId xmlns:a16="http://schemas.microsoft.com/office/drawing/2014/main" id="{87C77791-760E-1146-1A32-94A86CB464DF}"/>
                </a:ext>
              </a:extLst>
            </p:cNvPr>
            <p:cNvSpPr/>
            <p:nvPr/>
          </p:nvSpPr>
          <p:spPr>
            <a:xfrm>
              <a:off x="8339934" y="3627901"/>
              <a:ext cx="3411902" cy="1427455"/>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CD38 cell surface expression</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ADCC / ADCP with subsequent Dara</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Apoptosis with mezigdomide + Dara</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Proliferative CD3+ T cells, effector memory CD4+ T cells, HLA-DR-expressing CD4+ T cell activation</a:t>
              </a:r>
              <a:endPar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7D530F7B-C66E-2D97-19D2-ED31B1B129DF}"/>
                </a:ext>
              </a:extLst>
            </p:cNvPr>
            <p:cNvSpPr/>
            <p:nvPr/>
          </p:nvSpPr>
          <p:spPr>
            <a:xfrm>
              <a:off x="8562798" y="3450782"/>
              <a:ext cx="2867704"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CD38 priming, enhanced apoptosis</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3" name="Arrow: Right 22">
            <a:extLst>
              <a:ext uri="{FF2B5EF4-FFF2-40B4-BE49-F238E27FC236}">
                <a16:creationId xmlns:a16="http://schemas.microsoft.com/office/drawing/2014/main" id="{49A7956C-ECCA-5526-E3FE-FB743BDFB9FE}"/>
              </a:ext>
            </a:extLst>
          </p:cNvPr>
          <p:cNvSpPr/>
          <p:nvPr/>
        </p:nvSpPr>
        <p:spPr>
          <a:xfrm rot="1519663" flipH="1">
            <a:off x="3970028" y="3166898"/>
            <a:ext cx="720000" cy="540000"/>
          </a:xfrm>
          <a:prstGeom prst="rightArrow">
            <a:avLst/>
          </a:prstGeom>
        </p:spPr>
        <p:style>
          <a:lnRef idx="2">
            <a:schemeClr val="accent3"/>
          </a:lnRef>
          <a:fillRef idx="1">
            <a:schemeClr val="lt1"/>
          </a:fillRef>
          <a:effectRef idx="0">
            <a:schemeClr val="accent3"/>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BsAbs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F447A5B2-EDB4-841E-26C3-113182FE677F}"/>
              </a:ext>
            </a:extLst>
          </p:cNvPr>
          <p:cNvGrpSpPr/>
          <p:nvPr/>
        </p:nvGrpSpPr>
        <p:grpSpPr>
          <a:xfrm>
            <a:off x="90196" y="1277559"/>
            <a:ext cx="3851947" cy="2139437"/>
            <a:chOff x="90196" y="1277559"/>
            <a:chExt cx="3851947" cy="2139437"/>
          </a:xfrm>
        </p:grpSpPr>
        <p:sp>
          <p:nvSpPr>
            <p:cNvPr id="24" name="Freeform: Shape 23">
              <a:extLst>
                <a:ext uri="{FF2B5EF4-FFF2-40B4-BE49-F238E27FC236}">
                  <a16:creationId xmlns:a16="http://schemas.microsoft.com/office/drawing/2014/main" id="{2B2817EB-9586-92AF-02CE-C4BD44AA9292}"/>
                </a:ext>
              </a:extLst>
            </p:cNvPr>
            <p:cNvSpPr/>
            <p:nvPr/>
          </p:nvSpPr>
          <p:spPr>
            <a:xfrm>
              <a:off x="90196" y="1454677"/>
              <a:ext cx="3851947" cy="1962319"/>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Cytotoxicity of BCMA-targeted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BsAb</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alnuctamab, greater enhancement of activity with mezigdomide vs pom</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Alnuctamab antitumor activity in vivo, T-cell activation, tumor tissue infiltration</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Adhesion molecules, T-cell-mediated killing</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Regressions and PFS in vivo with mezigdomide + GPRC5D-targeted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BsAb</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forimtamig</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Durable responses, favorable T-cell profile</a:t>
              </a:r>
            </a:p>
          </p:txBody>
        </p:sp>
        <p:sp>
          <p:nvSpPr>
            <p:cNvPr id="25" name="Freeform: Shape 24">
              <a:extLst>
                <a:ext uri="{FF2B5EF4-FFF2-40B4-BE49-F238E27FC236}">
                  <a16:creationId xmlns:a16="http://schemas.microsoft.com/office/drawing/2014/main" id="{A28B59EE-5110-7466-3458-9C89E47499AB}"/>
                </a:ext>
              </a:extLst>
            </p:cNvPr>
            <p:cNvSpPr/>
            <p:nvPr/>
          </p:nvSpPr>
          <p:spPr>
            <a:xfrm>
              <a:off x="313060" y="1277559"/>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Sensitization/potentiation</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6" name="Arrow: Right 25">
            <a:extLst>
              <a:ext uri="{FF2B5EF4-FFF2-40B4-BE49-F238E27FC236}">
                <a16:creationId xmlns:a16="http://schemas.microsoft.com/office/drawing/2014/main" id="{7F856D00-B1ED-926A-F1C2-66B45074FB22}"/>
              </a:ext>
            </a:extLst>
          </p:cNvPr>
          <p:cNvSpPr/>
          <p:nvPr/>
        </p:nvSpPr>
        <p:spPr>
          <a:xfrm rot="21272061" flipH="1">
            <a:off x="3902588" y="3970570"/>
            <a:ext cx="720000" cy="540000"/>
          </a:xfrm>
          <a:prstGeom prst="rightArrow">
            <a:avLst/>
          </a:prstGeom>
        </p:spPr>
        <p:style>
          <a:lnRef idx="2">
            <a:schemeClr val="accent3"/>
          </a:lnRef>
          <a:fillRef idx="1">
            <a:schemeClr val="lt1"/>
          </a:fillRef>
          <a:effectRef idx="0">
            <a:schemeClr val="accent3"/>
          </a:effectRef>
          <a:fontRef idx="minor">
            <a:schemeClr val="dk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 T</a:t>
            </a:r>
          </a:p>
        </p:txBody>
      </p:sp>
      <p:sp>
        <p:nvSpPr>
          <p:cNvPr id="27" name="Arrow: Right 26">
            <a:extLst>
              <a:ext uri="{FF2B5EF4-FFF2-40B4-BE49-F238E27FC236}">
                <a16:creationId xmlns:a16="http://schemas.microsoft.com/office/drawing/2014/main" id="{718760CD-94E4-3E1D-27AE-872DBBE7381B}"/>
              </a:ext>
            </a:extLst>
          </p:cNvPr>
          <p:cNvSpPr/>
          <p:nvPr/>
        </p:nvSpPr>
        <p:spPr>
          <a:xfrm rot="18692643" flipH="1">
            <a:off x="4423560" y="4860638"/>
            <a:ext cx="720000" cy="540000"/>
          </a:xfrm>
          <a:prstGeom prst="rightArrow">
            <a:avLst/>
          </a:prstGeom>
        </p:spPr>
        <p:style>
          <a:lnRef idx="2">
            <a:schemeClr val="accent3"/>
          </a:lnRef>
          <a:fillRef idx="1">
            <a:schemeClr val="lt1"/>
          </a:fillRef>
          <a:effectRef idx="0">
            <a:schemeClr val="accent3"/>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+Novel</a:t>
            </a:r>
          </a:p>
        </p:txBody>
      </p:sp>
      <p:grpSp>
        <p:nvGrpSpPr>
          <p:cNvPr id="38" name="Group 37">
            <a:extLst>
              <a:ext uri="{FF2B5EF4-FFF2-40B4-BE49-F238E27FC236}">
                <a16:creationId xmlns:a16="http://schemas.microsoft.com/office/drawing/2014/main" id="{3BBA9E94-1834-8E3E-D657-A49B86ED26E9}"/>
              </a:ext>
            </a:extLst>
          </p:cNvPr>
          <p:cNvGrpSpPr/>
          <p:nvPr/>
        </p:nvGrpSpPr>
        <p:grpSpPr>
          <a:xfrm>
            <a:off x="896283" y="5428208"/>
            <a:ext cx="4074888" cy="1073942"/>
            <a:chOff x="896283" y="5428208"/>
            <a:chExt cx="4074888" cy="1073942"/>
          </a:xfrm>
        </p:grpSpPr>
        <p:sp>
          <p:nvSpPr>
            <p:cNvPr id="28" name="Freeform: Shape 27">
              <a:extLst>
                <a:ext uri="{FF2B5EF4-FFF2-40B4-BE49-F238E27FC236}">
                  <a16:creationId xmlns:a16="http://schemas.microsoft.com/office/drawing/2014/main" id="{35EC448A-9BC7-3893-5C51-6AB5308B2279}"/>
                </a:ext>
              </a:extLst>
            </p:cNvPr>
            <p:cNvSpPr/>
            <p:nvPr/>
          </p:nvSpPr>
          <p:spPr>
            <a:xfrm>
              <a:off x="896283" y="5605328"/>
              <a:ext cx="4074888" cy="896822"/>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Apoptosis, ↓ cell proliferation with mezigdomide + bromodomain-containing protein 4 (BRD4) inhibitor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Potential for activity in gain/amp 1q21 MM</a:t>
              </a:r>
              <a:endPar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512EB4EF-FC4F-F03C-99FE-C9963AA48104}"/>
                </a:ext>
              </a:extLst>
            </p:cNvPr>
            <p:cNvSpPr/>
            <p:nvPr/>
          </p:nvSpPr>
          <p:spPr>
            <a:xfrm>
              <a:off x="1119147" y="5428208"/>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CKS1B downregulation</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1" name="Group 40">
            <a:extLst>
              <a:ext uri="{FF2B5EF4-FFF2-40B4-BE49-F238E27FC236}">
                <a16:creationId xmlns:a16="http://schemas.microsoft.com/office/drawing/2014/main" id="{EE0F12BD-94ED-BA9C-2F6B-4F53507F749B}"/>
              </a:ext>
            </a:extLst>
          </p:cNvPr>
          <p:cNvGrpSpPr/>
          <p:nvPr/>
        </p:nvGrpSpPr>
        <p:grpSpPr>
          <a:xfrm>
            <a:off x="7220829" y="5221717"/>
            <a:ext cx="4233467" cy="1604574"/>
            <a:chOff x="7220829" y="5221717"/>
            <a:chExt cx="4233467" cy="1604574"/>
          </a:xfrm>
        </p:grpSpPr>
        <p:sp>
          <p:nvSpPr>
            <p:cNvPr id="30" name="Freeform: Shape 29">
              <a:extLst>
                <a:ext uri="{FF2B5EF4-FFF2-40B4-BE49-F238E27FC236}">
                  <a16:creationId xmlns:a16="http://schemas.microsoft.com/office/drawing/2014/main" id="{F91FF4BC-0059-033F-82FA-686AF9952C02}"/>
                </a:ext>
              </a:extLst>
            </p:cNvPr>
            <p:cNvSpPr/>
            <p:nvPr/>
          </p:nvSpPr>
          <p:spPr>
            <a:xfrm>
              <a:off x="7220829" y="5398836"/>
              <a:ext cx="4233467" cy="1427455"/>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44000" tIns="249936" rIns="144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CRBN</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alterations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Monoallelic 3p26 loss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Expression of COP9 signalosome protein complex </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USP15 expression</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Alterations in SREBP lipid synthesis pathway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baseline EZH2 expression → poorer PFS</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Freeform: Shape 30">
              <a:extLst>
                <a:ext uri="{FF2B5EF4-FFF2-40B4-BE49-F238E27FC236}">
                  <a16:creationId xmlns:a16="http://schemas.microsoft.com/office/drawing/2014/main" id="{8DFDFF5A-351C-F1E8-1385-3C5CB93C3B87}"/>
                </a:ext>
              </a:extLst>
            </p:cNvPr>
            <p:cNvSpPr/>
            <p:nvPr/>
          </p:nvSpPr>
          <p:spPr>
            <a:xfrm>
              <a:off x="7443695" y="5221717"/>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a:solidFill>
              <a:schemeClr val="accent2">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resistance mechanisms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id="{D7B295AE-62AA-A7FD-2AB3-E6EB3EB7D185}"/>
              </a:ext>
            </a:extLst>
          </p:cNvPr>
          <p:cNvGrpSpPr/>
          <p:nvPr/>
        </p:nvGrpSpPr>
        <p:grpSpPr>
          <a:xfrm>
            <a:off x="166346" y="3541699"/>
            <a:ext cx="3652253" cy="1774281"/>
            <a:chOff x="166346" y="3541699"/>
            <a:chExt cx="3652253" cy="1774281"/>
          </a:xfrm>
        </p:grpSpPr>
        <p:sp>
          <p:nvSpPr>
            <p:cNvPr id="32" name="Freeform: Shape 31">
              <a:extLst>
                <a:ext uri="{FF2B5EF4-FFF2-40B4-BE49-F238E27FC236}">
                  <a16:creationId xmlns:a16="http://schemas.microsoft.com/office/drawing/2014/main" id="{A193B3B6-2953-265C-6C73-478E562E4BF3}"/>
                </a:ext>
              </a:extLst>
            </p:cNvPr>
            <p:cNvSpPr/>
            <p:nvPr/>
          </p:nvSpPr>
          <p:spPr>
            <a:xfrm>
              <a:off x="166346" y="3718818"/>
              <a:ext cx="3652253" cy="1597162"/>
            </a:xfrm>
            <a:custGeom>
              <a:avLst/>
              <a:gdLst>
                <a:gd name="connsiteX0" fmla="*/ 0 w 4461628"/>
                <a:gd name="connsiteY0" fmla="*/ 0 h 1115100"/>
                <a:gd name="connsiteX1" fmla="*/ 4461628 w 4461628"/>
                <a:gd name="connsiteY1" fmla="*/ 0 h 1115100"/>
                <a:gd name="connsiteX2" fmla="*/ 4461628 w 4461628"/>
                <a:gd name="connsiteY2" fmla="*/ 1115100 h 1115100"/>
                <a:gd name="connsiteX3" fmla="*/ 0 w 4461628"/>
                <a:gd name="connsiteY3" fmla="*/ 1115100 h 1115100"/>
                <a:gd name="connsiteX4" fmla="*/ 0 w 4461628"/>
                <a:gd name="connsiteY4" fmla="*/ 0 h 11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628" h="1115100">
                  <a:moveTo>
                    <a:pt x="0" y="0"/>
                  </a:moveTo>
                  <a:lnTo>
                    <a:pt x="4461628" y="0"/>
                  </a:lnTo>
                  <a:lnTo>
                    <a:pt x="4461628" y="1115100"/>
                  </a:lnTo>
                  <a:lnTo>
                    <a:pt x="0" y="1115100"/>
                  </a:lnTo>
                  <a:lnTo>
                    <a:pt x="0" y="0"/>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8000" tIns="249936" rIns="72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Viability in IL-2-starved CAR T cells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Activation markers HLA-DR, CD69</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Effector memory phenotype CAR T cells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Production of IL-2, IL-17a, TNFα antigen-specific cytokines by CD8+ and CD4+ CAR T cells against BCMA-expressing MM cells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Antigen-specific toxicity</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Shape 32">
              <a:extLst>
                <a:ext uri="{FF2B5EF4-FFF2-40B4-BE49-F238E27FC236}">
                  <a16:creationId xmlns:a16="http://schemas.microsoft.com/office/drawing/2014/main" id="{5AC84A80-DF6B-48D3-3ED6-726DCDF2A22B}"/>
                </a:ext>
              </a:extLst>
            </p:cNvPr>
            <p:cNvSpPr/>
            <p:nvPr/>
          </p:nvSpPr>
          <p:spPr>
            <a:xfrm>
              <a:off x="389211" y="3541699"/>
              <a:ext cx="2699452" cy="354240"/>
            </a:xfrm>
            <a:custGeom>
              <a:avLst/>
              <a:gdLst>
                <a:gd name="connsiteX0" fmla="*/ 0 w 3289229"/>
                <a:gd name="connsiteY0" fmla="*/ 59041 h 354240"/>
                <a:gd name="connsiteX1" fmla="*/ 59041 w 3289229"/>
                <a:gd name="connsiteY1" fmla="*/ 0 h 354240"/>
                <a:gd name="connsiteX2" fmla="*/ 3230188 w 3289229"/>
                <a:gd name="connsiteY2" fmla="*/ 0 h 354240"/>
                <a:gd name="connsiteX3" fmla="*/ 3289229 w 3289229"/>
                <a:gd name="connsiteY3" fmla="*/ 59041 h 354240"/>
                <a:gd name="connsiteX4" fmla="*/ 3289229 w 3289229"/>
                <a:gd name="connsiteY4" fmla="*/ 295199 h 354240"/>
                <a:gd name="connsiteX5" fmla="*/ 3230188 w 3289229"/>
                <a:gd name="connsiteY5" fmla="*/ 354240 h 354240"/>
                <a:gd name="connsiteX6" fmla="*/ 59041 w 3289229"/>
                <a:gd name="connsiteY6" fmla="*/ 354240 h 354240"/>
                <a:gd name="connsiteX7" fmla="*/ 0 w 3289229"/>
                <a:gd name="connsiteY7" fmla="*/ 295199 h 354240"/>
                <a:gd name="connsiteX8" fmla="*/ 0 w 32892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9229" h="354240">
                  <a:moveTo>
                    <a:pt x="0" y="59041"/>
                  </a:moveTo>
                  <a:cubicBezTo>
                    <a:pt x="0" y="26434"/>
                    <a:pt x="26434" y="0"/>
                    <a:pt x="59041" y="0"/>
                  </a:cubicBezTo>
                  <a:lnTo>
                    <a:pt x="3230188" y="0"/>
                  </a:lnTo>
                  <a:cubicBezTo>
                    <a:pt x="3262795" y="0"/>
                    <a:pt x="3289229" y="26434"/>
                    <a:pt x="3289229" y="59041"/>
                  </a:cubicBezTo>
                  <a:lnTo>
                    <a:pt x="3289229" y="295199"/>
                  </a:lnTo>
                  <a:cubicBezTo>
                    <a:pt x="3289229" y="327806"/>
                    <a:pt x="3262795" y="354240"/>
                    <a:pt x="3230188" y="354240"/>
                  </a:cubicBezTo>
                  <a:lnTo>
                    <a:pt x="59041" y="354240"/>
                  </a:lnTo>
                  <a:cubicBezTo>
                    <a:pt x="26434" y="354240"/>
                    <a:pt x="0" y="327806"/>
                    <a:pt x="0" y="295199"/>
                  </a:cubicBezTo>
                  <a:lnTo>
                    <a:pt x="0" y="59041"/>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35340" tIns="17293" rIns="135340" bIns="17293"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Enhanced viability/persistence</a:t>
              </a: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4" name="Arrow: Right 33">
            <a:extLst>
              <a:ext uri="{FF2B5EF4-FFF2-40B4-BE49-F238E27FC236}">
                <a16:creationId xmlns:a16="http://schemas.microsoft.com/office/drawing/2014/main" id="{D0F440FA-B74C-8287-1EC0-D1294CF96E87}"/>
              </a:ext>
            </a:extLst>
          </p:cNvPr>
          <p:cNvSpPr/>
          <p:nvPr/>
        </p:nvSpPr>
        <p:spPr>
          <a:xfrm rot="12803813">
            <a:off x="6790901" y="5005753"/>
            <a:ext cx="406369" cy="540000"/>
          </a:xfrm>
          <a:prstGeom prst="rightArrow">
            <a:avLst>
              <a:gd name="adj1" fmla="val 5000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A0FB5793-2E91-AFD7-A8FA-F9842143CDF0}"/>
              </a:ext>
            </a:extLst>
          </p:cNvPr>
          <p:cNvGrpSpPr/>
          <p:nvPr/>
        </p:nvGrpSpPr>
        <p:grpSpPr>
          <a:xfrm>
            <a:off x="2600488" y="2009781"/>
            <a:ext cx="6505515" cy="2756161"/>
            <a:chOff x="2432072" y="2104924"/>
            <a:chExt cx="6505515" cy="2756161"/>
          </a:xfrm>
        </p:grpSpPr>
        <p:sp>
          <p:nvSpPr>
            <p:cNvPr id="43" name="Rectangle: Rounded Corners 42">
              <a:extLst>
                <a:ext uri="{FF2B5EF4-FFF2-40B4-BE49-F238E27FC236}">
                  <a16:creationId xmlns:a16="http://schemas.microsoft.com/office/drawing/2014/main" id="{79862A71-7F07-989E-5F4B-227B5AD4AE9A}"/>
                </a:ext>
              </a:extLst>
            </p:cNvPr>
            <p:cNvSpPr/>
            <p:nvPr/>
          </p:nvSpPr>
          <p:spPr>
            <a:xfrm>
              <a:off x="2929039" y="2497412"/>
              <a:ext cx="6008548" cy="2363673"/>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5C9267D4-324E-5E99-B094-0B599FE843B1}"/>
                </a:ext>
              </a:extLst>
            </p:cNvPr>
            <p:cNvSpPr/>
            <p:nvPr/>
          </p:nvSpPr>
          <p:spPr>
            <a:xfrm>
              <a:off x="3118095" y="2785375"/>
              <a:ext cx="5635043"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Mezi overcomes </a:t>
              </a:r>
              <a:r>
                <a:rPr kumimoji="0" lang="en-GB" sz="1400" b="1" i="1" u="none" strike="noStrike" kern="1200" cap="none" spc="0" normalizeH="0" baseline="0" noProof="0" dirty="0">
                  <a:ln>
                    <a:noFill/>
                  </a:ln>
                  <a:solidFill>
                    <a:srgbClr val="000000"/>
                  </a:solidFill>
                  <a:effectLst/>
                  <a:uLnTx/>
                  <a:uFillTx/>
                  <a:latin typeface="Arial"/>
                  <a:ea typeface="+mn-ea"/>
                  <a:cs typeface="+mn-cs"/>
                </a:rPr>
                <a:t>CRBN</a:t>
              </a:r>
              <a:r>
                <a:rPr kumimoji="0" lang="en-GB" sz="1400" b="1" i="0" u="none" strike="noStrike" kern="1200" cap="none" spc="0" normalizeH="0" baseline="0" noProof="0" dirty="0">
                  <a:ln>
                    <a:noFill/>
                  </a:ln>
                  <a:solidFill>
                    <a:srgbClr val="000000"/>
                  </a:solidFill>
                  <a:effectLst/>
                  <a:uLnTx/>
                  <a:uFillTx/>
                  <a:latin typeface="Arial"/>
                  <a:ea typeface="+mn-ea"/>
                  <a:cs typeface="+mn-cs"/>
                </a:rPr>
                <a:t> mutations emerging post IMiD therapy</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8BCF0888-E453-1B4F-641D-BFDD76C347C4}"/>
                </a:ext>
              </a:extLst>
            </p:cNvPr>
            <p:cNvSpPr/>
            <p:nvPr/>
          </p:nvSpPr>
          <p:spPr>
            <a:xfrm>
              <a:off x="3118095" y="3229988"/>
              <a:ext cx="5635043" cy="1426723"/>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Mezigdomide </a:t>
              </a:r>
              <a:r>
                <a:rPr kumimoji="0" lang="en-US" sz="1200" b="1" i="0" u="none" strike="noStrike" kern="1200" cap="none" spc="0" normalizeH="0" baseline="0" noProof="0" dirty="0">
                  <a:ln>
                    <a:noFill/>
                  </a:ln>
                  <a:solidFill>
                    <a:srgbClr val="000000"/>
                  </a:solidFill>
                  <a:effectLst/>
                  <a:uLnTx/>
                  <a:uFillTx/>
                  <a:latin typeface="Arial"/>
                  <a:ea typeface="+mn-ea"/>
                  <a:cs typeface="+mn-cs"/>
                </a:rPr>
                <a:t>interacts with additional moieties outside of the thalidomide binding domain</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May affect the stabilization of cereblon or the CRL4CRBN E3 ligase complex</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 result in clinical responses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seen with pomalidomide</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Watson E, et al. Blood 2025;146(Supplement 1):436.</a:t>
              </a:r>
            </a:p>
          </p:txBody>
        </p:sp>
        <p:sp>
          <p:nvSpPr>
            <p:cNvPr id="46" name="Rectangle: Rounded Corners 45">
              <a:extLst>
                <a:ext uri="{FF2B5EF4-FFF2-40B4-BE49-F238E27FC236}">
                  <a16:creationId xmlns:a16="http://schemas.microsoft.com/office/drawing/2014/main" id="{3675E933-992A-05BC-4B53-93DBC9A94BB2}"/>
                </a:ext>
              </a:extLst>
            </p:cNvPr>
            <p:cNvSpPr/>
            <p:nvPr/>
          </p:nvSpPr>
          <p:spPr>
            <a:xfrm>
              <a:off x="2432072"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47" name="Picture 46">
              <a:extLst>
                <a:ext uri="{FF2B5EF4-FFF2-40B4-BE49-F238E27FC236}">
                  <a16:creationId xmlns:a16="http://schemas.microsoft.com/office/drawing/2014/main" id="{5C724184-6F04-40D7-3C63-AAD5E0EDA03F}"/>
                </a:ext>
              </a:extLst>
            </p:cNvPr>
            <p:cNvPicPr>
              <a:picLocks noChangeAspect="1"/>
            </p:cNvPicPr>
            <p:nvPr/>
          </p:nvPicPr>
          <p:blipFill>
            <a:blip r:embed="rId3"/>
            <a:stretch>
              <a:fillRect/>
            </a:stretch>
          </p:blipFill>
          <p:spPr>
            <a:xfrm>
              <a:off x="2490637" y="2193620"/>
              <a:ext cx="776784" cy="780978"/>
            </a:xfrm>
            <a:prstGeom prst="rect">
              <a:avLst/>
            </a:prstGeom>
          </p:spPr>
        </p:pic>
        <p:sp>
          <p:nvSpPr>
            <p:cNvPr id="48" name="TextBox 47">
              <a:extLst>
                <a:ext uri="{FF2B5EF4-FFF2-40B4-BE49-F238E27FC236}">
                  <a16:creationId xmlns:a16="http://schemas.microsoft.com/office/drawing/2014/main" id="{23BCAC52-F899-1210-33D9-E1DD2FB400B2}"/>
                </a:ext>
              </a:extLst>
            </p:cNvPr>
            <p:cNvSpPr txBox="1"/>
            <p:nvPr/>
          </p:nvSpPr>
          <p:spPr>
            <a:xfrm>
              <a:off x="2559070"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Tree>
    <p:extLst>
      <p:ext uri="{BB962C8B-B14F-4D97-AF65-F5344CB8AC3E}">
        <p14:creationId xmlns:p14="http://schemas.microsoft.com/office/powerpoint/2010/main" val="1061405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10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1000" fill="hold"/>
                                        <p:tgtEl>
                                          <p:spTgt spid="35"/>
                                        </p:tgtEl>
                                        <p:attrNameLst>
                                          <p:attrName>ppt_w</p:attrName>
                                        </p:attrNameLst>
                                      </p:cBhvr>
                                      <p:tavLst>
                                        <p:tav tm="0">
                                          <p:val>
                                            <p:fltVal val="0"/>
                                          </p:val>
                                        </p:tav>
                                        <p:tav tm="100000">
                                          <p:val>
                                            <p:strVal val="#ppt_w"/>
                                          </p:val>
                                        </p:tav>
                                      </p:tavLst>
                                    </p:anim>
                                    <p:anim calcmode="lin" valueType="num">
                                      <p:cBhvr>
                                        <p:cTn id="17" dur="1000" fill="hold"/>
                                        <p:tgtEl>
                                          <p:spTgt spid="35"/>
                                        </p:tgtEl>
                                        <p:attrNameLst>
                                          <p:attrName>ppt_h</p:attrName>
                                        </p:attrNameLst>
                                      </p:cBhvr>
                                      <p:tavLst>
                                        <p:tav tm="0">
                                          <p:val>
                                            <p:fltVal val="0"/>
                                          </p:val>
                                        </p:tav>
                                        <p:tav tm="100000">
                                          <p:val>
                                            <p:strVal val="#ppt_h"/>
                                          </p:val>
                                        </p:tav>
                                      </p:tavLst>
                                    </p:anim>
                                    <p:animEffect transition="in" filter="fade">
                                      <p:cBhvr>
                                        <p:cTn id="18" dur="1000"/>
                                        <p:tgtEl>
                                          <p:spTgt spid="3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Effect transition="in" filter="fade">
                                      <p:cBhvr>
                                        <p:cTn id="27" dur="1000"/>
                                        <p:tgtEl>
                                          <p:spTgt spid="3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1000" fill="hold"/>
                                        <p:tgtEl>
                                          <p:spTgt spid="37"/>
                                        </p:tgtEl>
                                        <p:attrNameLst>
                                          <p:attrName>ppt_w</p:attrName>
                                        </p:attrNameLst>
                                      </p:cBhvr>
                                      <p:tavLst>
                                        <p:tav tm="0">
                                          <p:val>
                                            <p:fltVal val="0"/>
                                          </p:val>
                                        </p:tav>
                                        <p:tav tm="100000">
                                          <p:val>
                                            <p:strVal val="#ppt_w"/>
                                          </p:val>
                                        </p:tav>
                                      </p:tavLst>
                                    </p:anim>
                                    <p:anim calcmode="lin" valueType="num">
                                      <p:cBhvr>
                                        <p:cTn id="35" dur="1000" fill="hold"/>
                                        <p:tgtEl>
                                          <p:spTgt spid="37"/>
                                        </p:tgtEl>
                                        <p:attrNameLst>
                                          <p:attrName>ppt_h</p:attrName>
                                        </p:attrNameLst>
                                      </p:cBhvr>
                                      <p:tavLst>
                                        <p:tav tm="0">
                                          <p:val>
                                            <p:fltVal val="0"/>
                                          </p:val>
                                        </p:tav>
                                        <p:tav tm="100000">
                                          <p:val>
                                            <p:strVal val="#ppt_h"/>
                                          </p:val>
                                        </p:tav>
                                      </p:tavLst>
                                    </p:anim>
                                    <p:animEffect transition="in" filter="fade">
                                      <p:cBhvr>
                                        <p:cTn id="36" dur="1000"/>
                                        <p:tgtEl>
                                          <p:spTgt spid="37"/>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1000"/>
                                        <p:tgtEl>
                                          <p:spTgt spid="27"/>
                                        </p:tgtEl>
                                      </p:cBhvr>
                                    </p:animEffect>
                                  </p:childTnLst>
                                </p:cTn>
                              </p:par>
                              <p:par>
                                <p:cTn id="41" presetID="53" presetClass="entr" presetSubtype="16"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Effect transition="in" filter="fade">
                                      <p:cBhvr>
                                        <p:cTn id="45" dur="1000"/>
                                        <p:tgtEl>
                                          <p:spTgt spid="38"/>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1000"/>
                                        <p:tgtEl>
                                          <p:spTgt spid="26"/>
                                        </p:tgtEl>
                                      </p:cBhvr>
                                    </p:animEffect>
                                  </p:childTnLst>
                                </p:cTn>
                              </p:par>
                              <p:par>
                                <p:cTn id="50" presetID="53" presetClass="entr" presetSubtype="16"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1000" fill="hold"/>
                                        <p:tgtEl>
                                          <p:spTgt spid="39"/>
                                        </p:tgtEl>
                                        <p:attrNameLst>
                                          <p:attrName>ppt_w</p:attrName>
                                        </p:attrNameLst>
                                      </p:cBhvr>
                                      <p:tavLst>
                                        <p:tav tm="0">
                                          <p:val>
                                            <p:fltVal val="0"/>
                                          </p:val>
                                        </p:tav>
                                        <p:tav tm="100000">
                                          <p:val>
                                            <p:strVal val="#ppt_w"/>
                                          </p:val>
                                        </p:tav>
                                      </p:tavLst>
                                    </p:anim>
                                    <p:anim calcmode="lin" valueType="num">
                                      <p:cBhvr>
                                        <p:cTn id="53" dur="1000" fill="hold"/>
                                        <p:tgtEl>
                                          <p:spTgt spid="39"/>
                                        </p:tgtEl>
                                        <p:attrNameLst>
                                          <p:attrName>ppt_h</p:attrName>
                                        </p:attrNameLst>
                                      </p:cBhvr>
                                      <p:tavLst>
                                        <p:tav tm="0">
                                          <p:val>
                                            <p:fltVal val="0"/>
                                          </p:val>
                                        </p:tav>
                                        <p:tav tm="100000">
                                          <p:val>
                                            <p:strVal val="#ppt_h"/>
                                          </p:val>
                                        </p:tav>
                                      </p:tavLst>
                                    </p:anim>
                                    <p:animEffect transition="in" filter="fade">
                                      <p:cBhvr>
                                        <p:cTn id="54" dur="1000"/>
                                        <p:tgtEl>
                                          <p:spTgt spid="39"/>
                                        </p:tgtEl>
                                      </p:cBhvr>
                                    </p:animEffect>
                                  </p:childTnLst>
                                </p:cTn>
                              </p:par>
                            </p:childTnLst>
                          </p:cTn>
                        </p:par>
                        <p:par>
                          <p:cTn id="55" fill="hold">
                            <p:stCondLst>
                              <p:cond delay="6000"/>
                            </p:stCondLst>
                            <p:childTnLst>
                              <p:par>
                                <p:cTn id="56" presetID="22" presetClass="entr" presetSubtype="2"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1000"/>
                                        <p:tgtEl>
                                          <p:spTgt spid="23"/>
                                        </p:tgtEl>
                                      </p:cBhvr>
                                    </p:animEffect>
                                  </p:childTnLst>
                                </p:cTn>
                              </p:par>
                              <p:par>
                                <p:cTn id="59" presetID="53" presetClass="entr" presetSubtype="16"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1000" fill="hold"/>
                                        <p:tgtEl>
                                          <p:spTgt spid="40"/>
                                        </p:tgtEl>
                                        <p:attrNameLst>
                                          <p:attrName>ppt_w</p:attrName>
                                        </p:attrNameLst>
                                      </p:cBhvr>
                                      <p:tavLst>
                                        <p:tav tm="0">
                                          <p:val>
                                            <p:fltVal val="0"/>
                                          </p:val>
                                        </p:tav>
                                        <p:tav tm="100000">
                                          <p:val>
                                            <p:strVal val="#ppt_w"/>
                                          </p:val>
                                        </p:tav>
                                      </p:tavLst>
                                    </p:anim>
                                    <p:anim calcmode="lin" valueType="num">
                                      <p:cBhvr>
                                        <p:cTn id="62" dur="1000" fill="hold"/>
                                        <p:tgtEl>
                                          <p:spTgt spid="40"/>
                                        </p:tgtEl>
                                        <p:attrNameLst>
                                          <p:attrName>ppt_h</p:attrName>
                                        </p:attrNameLst>
                                      </p:cBhvr>
                                      <p:tavLst>
                                        <p:tav tm="0">
                                          <p:val>
                                            <p:fltVal val="0"/>
                                          </p:val>
                                        </p:tav>
                                        <p:tav tm="100000">
                                          <p:val>
                                            <p:strVal val="#ppt_h"/>
                                          </p:val>
                                        </p:tav>
                                      </p:tavLst>
                                    </p:anim>
                                    <p:animEffect transition="in" filter="fade">
                                      <p:cBhvr>
                                        <p:cTn id="63" dur="1000"/>
                                        <p:tgtEl>
                                          <p:spTgt spid="40"/>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1000"/>
                                        <p:tgtEl>
                                          <p:spTgt spid="34"/>
                                        </p:tgtEl>
                                      </p:cBhvr>
                                    </p:animEffect>
                                  </p:childTnLst>
                                </p:cTn>
                              </p:par>
                              <p:par>
                                <p:cTn id="68" presetID="53" presetClass="entr" presetSubtype="16"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1000" fill="hold"/>
                                        <p:tgtEl>
                                          <p:spTgt spid="41"/>
                                        </p:tgtEl>
                                        <p:attrNameLst>
                                          <p:attrName>ppt_w</p:attrName>
                                        </p:attrNameLst>
                                      </p:cBhvr>
                                      <p:tavLst>
                                        <p:tav tm="0">
                                          <p:val>
                                            <p:fltVal val="0"/>
                                          </p:val>
                                        </p:tav>
                                        <p:tav tm="100000">
                                          <p:val>
                                            <p:strVal val="#ppt_w"/>
                                          </p:val>
                                        </p:tav>
                                      </p:tavLst>
                                    </p:anim>
                                    <p:anim calcmode="lin" valueType="num">
                                      <p:cBhvr>
                                        <p:cTn id="71" dur="1000" fill="hold"/>
                                        <p:tgtEl>
                                          <p:spTgt spid="41"/>
                                        </p:tgtEl>
                                        <p:attrNameLst>
                                          <p:attrName>ppt_h</p:attrName>
                                        </p:attrNameLst>
                                      </p:cBhvr>
                                      <p:tavLst>
                                        <p:tav tm="0">
                                          <p:val>
                                            <p:fltVal val="0"/>
                                          </p:val>
                                        </p:tav>
                                        <p:tav tm="100000">
                                          <p:val>
                                            <p:strVal val="#ppt_h"/>
                                          </p:val>
                                        </p:tav>
                                      </p:tavLst>
                                    </p:anim>
                                    <p:animEffect transition="in" filter="fade">
                                      <p:cBhvr>
                                        <p:cTn id="72" dur="1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3" grpId="0" animBg="1"/>
      <p:bldP spid="26" grpId="0" animBg="1"/>
      <p:bldP spid="27" grpId="0" animBg="1"/>
      <p:bldP spid="3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DFF63-38EB-0C1A-7DFB-2C0C7B98C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830C5-548E-F18B-8F70-D41C74C6635E}"/>
              </a:ext>
            </a:extLst>
          </p:cNvPr>
          <p:cNvSpPr>
            <a:spLocks noGrp="1"/>
          </p:cNvSpPr>
          <p:nvPr>
            <p:ph type="title"/>
          </p:nvPr>
        </p:nvSpPr>
        <p:spPr>
          <a:xfrm>
            <a:off x="0" y="285758"/>
            <a:ext cx="12192000" cy="1020763"/>
          </a:xfrm>
        </p:spPr>
        <p:txBody>
          <a:bodyPr/>
          <a:lstStyle/>
          <a:p>
            <a:r>
              <a:rPr lang="en-US" sz="3200" dirty="0"/>
              <a:t>Iberdomide: immune cell responses</a:t>
            </a:r>
            <a:endParaRPr lang="en-US" sz="3200" baseline="30000" dirty="0"/>
          </a:p>
        </p:txBody>
      </p:sp>
      <p:sp>
        <p:nvSpPr>
          <p:cNvPr id="195" name="Text Placeholder 194">
            <a:extLst>
              <a:ext uri="{FF2B5EF4-FFF2-40B4-BE49-F238E27FC236}">
                <a16:creationId xmlns:a16="http://schemas.microsoft.com/office/drawing/2014/main" id="{2BDC8884-7602-DA8D-A7F5-E2F34E8FD11D}"/>
              </a:ext>
            </a:extLst>
          </p:cNvPr>
          <p:cNvSpPr>
            <a:spLocks noGrp="1"/>
          </p:cNvSpPr>
          <p:nvPr>
            <p:ph type="body" sz="quarter" idx="10"/>
          </p:nvPr>
        </p:nvSpPr>
        <p:spPr>
          <a:xfrm>
            <a:off x="0" y="6419854"/>
            <a:ext cx="2750717" cy="371644"/>
          </a:xfrm>
        </p:spPr>
        <p:txBody>
          <a:bodyPr/>
          <a:lstStyle/>
          <a:p>
            <a:r>
              <a:rPr lang="en-US" sz="1200" dirty="0">
                <a:solidFill>
                  <a:schemeClr val="bg2"/>
                </a:solidFill>
              </a:rPr>
              <a:t>1. Amatangelo M, et al. Cell Rep Med 2024;5(6):101571.</a:t>
            </a:r>
            <a:br>
              <a:rPr lang="en-US" sz="1200" dirty="0">
                <a:solidFill>
                  <a:schemeClr val="bg2"/>
                </a:solidFill>
              </a:rPr>
            </a:br>
            <a:r>
              <a:rPr lang="en-US" sz="1200" dirty="0">
                <a:solidFill>
                  <a:schemeClr val="bg2"/>
                </a:solidFill>
              </a:rPr>
              <a:t>2. Van </a:t>
            </a:r>
            <a:r>
              <a:rPr lang="en-US" sz="1200" dirty="0" err="1">
                <a:solidFill>
                  <a:schemeClr val="bg2"/>
                </a:solidFill>
              </a:rPr>
              <a:t>Oekelen</a:t>
            </a:r>
            <a:r>
              <a:rPr lang="en-US" sz="1200" dirty="0">
                <a:solidFill>
                  <a:schemeClr val="bg2"/>
                </a:solidFill>
              </a:rPr>
              <a:t> O, et al. Cell Rep Med 2024;5(6):101684.</a:t>
            </a:r>
            <a:endParaRPr lang="en-US" sz="1200" baseline="30000" dirty="0">
              <a:solidFill>
                <a:schemeClr val="bg2"/>
              </a:solidFill>
            </a:endParaRPr>
          </a:p>
        </p:txBody>
      </p:sp>
      <p:pic>
        <p:nvPicPr>
          <p:cNvPr id="4" name="Picture 3">
            <a:extLst>
              <a:ext uri="{FF2B5EF4-FFF2-40B4-BE49-F238E27FC236}">
                <a16:creationId xmlns:a16="http://schemas.microsoft.com/office/drawing/2014/main" id="{F53A7F9B-E111-7E54-1F33-0806093C91D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3732" y="1758588"/>
            <a:ext cx="4298639" cy="2182821"/>
          </a:xfrm>
          <a:prstGeom prst="rect">
            <a:avLst/>
          </a:prstGeom>
        </p:spPr>
      </p:pic>
      <p:pic>
        <p:nvPicPr>
          <p:cNvPr id="5" name="Picture 4">
            <a:extLst>
              <a:ext uri="{FF2B5EF4-FFF2-40B4-BE49-F238E27FC236}">
                <a16:creationId xmlns:a16="http://schemas.microsoft.com/office/drawing/2014/main" id="{15B33019-95D4-E09F-0D29-6BB6E82446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79069" y="1758588"/>
            <a:ext cx="6825629" cy="2182821"/>
          </a:xfrm>
          <a:prstGeom prst="rect">
            <a:avLst/>
          </a:prstGeom>
        </p:spPr>
      </p:pic>
      <p:sp>
        <p:nvSpPr>
          <p:cNvPr id="6" name="Content Placeholder 4">
            <a:extLst>
              <a:ext uri="{FF2B5EF4-FFF2-40B4-BE49-F238E27FC236}">
                <a16:creationId xmlns:a16="http://schemas.microsoft.com/office/drawing/2014/main" id="{F96DE7A6-7C32-CC91-5BA6-098540452D3F}"/>
              </a:ext>
            </a:extLst>
          </p:cNvPr>
          <p:cNvSpPr txBox="1">
            <a:spLocks/>
          </p:cNvSpPr>
          <p:nvPr/>
        </p:nvSpPr>
        <p:spPr>
          <a:xfrm>
            <a:off x="373732" y="1138369"/>
            <a:ext cx="4298639" cy="558843"/>
          </a:xfrm>
          <a:prstGeom prst="roundRect">
            <a:avLst/>
          </a:prstGeom>
        </p:spPr>
        <p:style>
          <a:lnRef idx="2">
            <a:schemeClr val="accent1"/>
          </a:lnRef>
          <a:fillRef idx="1">
            <a:schemeClr val="lt1"/>
          </a:fillRef>
          <a:effectRef idx="0">
            <a:schemeClr val="accent1"/>
          </a:effectRef>
          <a:fontRef idx="minor">
            <a:schemeClr val="dk1"/>
          </a:fontRef>
        </p:style>
        <p:txBody>
          <a:bodyPr lIns="0" rIns="0"/>
          <a:lstStyle>
            <a:lvl1pPr marL="457189" indent="-457189" algn="l" defTabSz="609585" rtl="0" eaLnBrk="1" latinLnBrk="0" hangingPunct="1">
              <a:spcBef>
                <a:spcPct val="20000"/>
              </a:spcBef>
              <a:buClr>
                <a:srgbClr val="346691"/>
              </a:buClr>
              <a:buFont typeface="Arial" panose="020B0604020202020204" pitchFamily="34" charset="0"/>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panose="020B0604020202020204" pitchFamily="34" charset="0"/>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Wingdings" panose="05000000000000000000" pitchFamily="2" charset="2"/>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Courier New" panose="02070309020205020404" pitchFamily="49" charset="0"/>
              <a:buChar char="o"/>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panose="020B0604020202020204" pitchFamily="34" charset="0"/>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346691"/>
              </a:buClr>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Immunostimulatory effects:</a:t>
            </a:r>
            <a:r>
              <a:rPr kumimoji="0" lang="en-US" sz="1200" b="1" i="0" u="none" strike="noStrike" kern="1200" cap="none" spc="0" normalizeH="0" baseline="30000" noProof="0" dirty="0">
                <a:ln>
                  <a:noFill/>
                </a:ln>
                <a:solidFill>
                  <a:srgbClr val="000000"/>
                </a:solidFill>
                <a:effectLst/>
                <a:uLnTx/>
                <a:uFillTx/>
                <a:latin typeface="Arial"/>
                <a:ea typeface="+mn-ea"/>
                <a:cs typeface="Arial"/>
              </a:rPr>
              <a:t>1</a:t>
            </a:r>
            <a:br>
              <a:rPr kumimoji="0" lang="en-US" sz="1200" b="1" i="0" u="none" strike="noStrike" kern="1200" cap="none" spc="0" normalizeH="0" baseline="0" noProof="0" dirty="0">
                <a:ln>
                  <a:noFill/>
                </a:ln>
                <a:solidFill>
                  <a:srgbClr val="000000"/>
                </a:solidFill>
                <a:effectLst/>
                <a:uLnTx/>
                <a:uFillTx/>
                <a:latin typeface="Arial"/>
                <a:ea typeface="+mn-ea"/>
                <a:cs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rPr>
              <a:t>increased proliferating (Ki-67+) NK and T cells</a:t>
            </a:r>
          </a:p>
        </p:txBody>
      </p:sp>
      <p:sp>
        <p:nvSpPr>
          <p:cNvPr id="7" name="Content Placeholder 4">
            <a:extLst>
              <a:ext uri="{FF2B5EF4-FFF2-40B4-BE49-F238E27FC236}">
                <a16:creationId xmlns:a16="http://schemas.microsoft.com/office/drawing/2014/main" id="{B62A9AEB-AA11-E2D7-995A-8BCF399B8102}"/>
              </a:ext>
            </a:extLst>
          </p:cNvPr>
          <p:cNvSpPr txBox="1">
            <a:spLocks/>
          </p:cNvSpPr>
          <p:nvPr/>
        </p:nvSpPr>
        <p:spPr>
          <a:xfrm>
            <a:off x="4979069" y="1146618"/>
            <a:ext cx="6825629" cy="558843"/>
          </a:xfrm>
          <a:prstGeom prst="roundRect">
            <a:avLst/>
          </a:prstGeom>
        </p:spPr>
        <p:style>
          <a:lnRef idx="2">
            <a:schemeClr val="accent1"/>
          </a:lnRef>
          <a:fillRef idx="1">
            <a:schemeClr val="lt1"/>
          </a:fillRef>
          <a:effectRef idx="0">
            <a:schemeClr val="accent1"/>
          </a:effectRef>
          <a:fontRef idx="minor">
            <a:schemeClr val="dk1"/>
          </a:fontRef>
        </p:style>
        <p:txBody>
          <a:bodyPr lIns="0" rIns="0"/>
          <a:lstStyle>
            <a:lvl1pPr marL="457189" indent="-457189" algn="l" defTabSz="609585" rtl="0" eaLnBrk="1" latinLnBrk="0" hangingPunct="1">
              <a:spcBef>
                <a:spcPct val="20000"/>
              </a:spcBef>
              <a:buClr>
                <a:srgbClr val="346691"/>
              </a:buClr>
              <a:buFont typeface="Arial" panose="020B0604020202020204" pitchFamily="34" charset="0"/>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panose="020B0604020202020204" pitchFamily="34" charset="0"/>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Wingdings" panose="05000000000000000000" pitchFamily="2" charset="2"/>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Courier New" panose="02070309020205020404" pitchFamily="49" charset="0"/>
              <a:buChar char="o"/>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panose="020B0604020202020204" pitchFamily="34" charset="0"/>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346691"/>
              </a:buClr>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T-cell subset analysis:</a:t>
            </a:r>
            <a:r>
              <a:rPr kumimoji="0" lang="en-US" sz="1200" b="1" i="0" u="none" strike="noStrike" kern="1200" cap="none" spc="0" normalizeH="0" baseline="30000" noProof="0" dirty="0">
                <a:ln>
                  <a:noFill/>
                </a:ln>
                <a:solidFill>
                  <a:srgbClr val="000000"/>
                </a:solidFill>
                <a:effectLst/>
                <a:uLnTx/>
                <a:uFillTx/>
                <a:latin typeface="Arial"/>
                <a:ea typeface="+mn-ea"/>
                <a:cs typeface="Arial"/>
              </a:rPr>
              <a:t>1</a:t>
            </a:r>
            <a:r>
              <a:rPr kumimoji="0" lang="en-US" sz="1200" b="1" i="0" u="none" strike="noStrike" kern="1200" cap="none" spc="0" normalizeH="0" baseline="0" noProof="0" dirty="0">
                <a:ln>
                  <a:noFill/>
                </a:ln>
                <a:solidFill>
                  <a:srgbClr val="000000"/>
                </a:solidFill>
                <a:effectLst/>
                <a:uLnTx/>
                <a:uFillTx/>
                <a:latin typeface="Arial"/>
                <a:ea typeface="+mn-ea"/>
                <a:cs typeface="Arial"/>
              </a:rPr>
              <a:t> shift from naïve to activated, effector-memory T cell phenotype with iberdomide, with decrease in naïve T cells and increase in effector-memory T cells</a:t>
            </a:r>
          </a:p>
        </p:txBody>
      </p:sp>
      <p:grpSp>
        <p:nvGrpSpPr>
          <p:cNvPr id="8" name="Group 7">
            <a:extLst>
              <a:ext uri="{FF2B5EF4-FFF2-40B4-BE49-F238E27FC236}">
                <a16:creationId xmlns:a16="http://schemas.microsoft.com/office/drawing/2014/main" id="{10A8E784-CC03-6656-C658-80B2A806F2E9}"/>
              </a:ext>
            </a:extLst>
          </p:cNvPr>
          <p:cNvGrpSpPr/>
          <p:nvPr/>
        </p:nvGrpSpPr>
        <p:grpSpPr>
          <a:xfrm>
            <a:off x="3089661" y="4218197"/>
            <a:ext cx="6012679" cy="2636931"/>
            <a:chOff x="511228" y="2446126"/>
            <a:chExt cx="6012679" cy="2636931"/>
          </a:xfrm>
        </p:grpSpPr>
        <p:sp>
          <p:nvSpPr>
            <p:cNvPr id="200" name="TextBox 199">
              <a:extLst>
                <a:ext uri="{FF2B5EF4-FFF2-40B4-BE49-F238E27FC236}">
                  <a16:creationId xmlns:a16="http://schemas.microsoft.com/office/drawing/2014/main" id="{78D28599-2F14-2867-8678-27E9D56BEBC8}"/>
                </a:ext>
              </a:extLst>
            </p:cNvPr>
            <p:cNvSpPr txBox="1"/>
            <p:nvPr/>
          </p:nvSpPr>
          <p:spPr>
            <a:xfrm>
              <a:off x="3382553" y="2517296"/>
              <a:ext cx="996265"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Increased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activation</a:t>
              </a:r>
            </a:p>
          </p:txBody>
        </p:sp>
        <p:sp>
          <p:nvSpPr>
            <p:cNvPr id="201" name="TextBox 200">
              <a:extLst>
                <a:ext uri="{FF2B5EF4-FFF2-40B4-BE49-F238E27FC236}">
                  <a16:creationId xmlns:a16="http://schemas.microsoft.com/office/drawing/2014/main" id="{140BFF24-102E-5FBD-E88A-76BC93A92C5C}"/>
                </a:ext>
              </a:extLst>
            </p:cNvPr>
            <p:cNvSpPr txBox="1"/>
            <p:nvPr/>
          </p:nvSpPr>
          <p:spPr>
            <a:xfrm>
              <a:off x="5034503" y="2520630"/>
              <a:ext cx="1047284"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Decreased exhaustion</a:t>
              </a:r>
            </a:p>
          </p:txBody>
        </p:sp>
        <p:sp>
          <p:nvSpPr>
            <p:cNvPr id="204" name="TextBox 203">
              <a:extLst>
                <a:ext uri="{FF2B5EF4-FFF2-40B4-BE49-F238E27FC236}">
                  <a16:creationId xmlns:a16="http://schemas.microsoft.com/office/drawing/2014/main" id="{ECFAFA38-4D21-A0D2-A568-DD2767C9FF2B}"/>
                </a:ext>
              </a:extLst>
            </p:cNvPr>
            <p:cNvSpPr txBox="1"/>
            <p:nvPr/>
          </p:nvSpPr>
          <p:spPr>
            <a:xfrm>
              <a:off x="772155" y="2520630"/>
              <a:ext cx="1865560"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Increased effector cell abundance</a:t>
              </a:r>
            </a:p>
          </p:txBody>
        </p:sp>
        <p:pic>
          <p:nvPicPr>
            <p:cNvPr id="205" name="Picture 204">
              <a:extLst>
                <a:ext uri="{FF2B5EF4-FFF2-40B4-BE49-F238E27FC236}">
                  <a16:creationId xmlns:a16="http://schemas.microsoft.com/office/drawing/2014/main" id="{DEB033E4-65ED-7DA3-02F7-C93F7AFA9B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1228" y="2983903"/>
              <a:ext cx="2074341" cy="2099153"/>
            </a:xfrm>
            <a:prstGeom prst="rect">
              <a:avLst/>
            </a:prstGeom>
          </p:spPr>
        </p:pic>
        <p:pic>
          <p:nvPicPr>
            <p:cNvPr id="206" name="Picture 205">
              <a:extLst>
                <a:ext uri="{FF2B5EF4-FFF2-40B4-BE49-F238E27FC236}">
                  <a16:creationId xmlns:a16="http://schemas.microsoft.com/office/drawing/2014/main" id="{E0C82BD7-954F-7874-720D-093D8953757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585570" y="2982785"/>
              <a:ext cx="2006814" cy="2099153"/>
            </a:xfrm>
            <a:prstGeom prst="rect">
              <a:avLst/>
            </a:prstGeom>
          </p:spPr>
        </p:pic>
        <p:cxnSp>
          <p:nvCxnSpPr>
            <p:cNvPr id="210" name="Straight Arrow Connector 209">
              <a:extLst>
                <a:ext uri="{FF2B5EF4-FFF2-40B4-BE49-F238E27FC236}">
                  <a16:creationId xmlns:a16="http://schemas.microsoft.com/office/drawing/2014/main" id="{4B98DDB9-CB2F-4101-69FD-854B383699C3}"/>
                </a:ext>
              </a:extLst>
            </p:cNvPr>
            <p:cNvCxnSpPr>
              <a:cxnSpLocks/>
            </p:cNvCxnSpPr>
            <p:nvPr/>
          </p:nvCxnSpPr>
          <p:spPr>
            <a:xfrm flipV="1">
              <a:off x="3328358" y="4328832"/>
              <a:ext cx="890711" cy="551124"/>
            </a:xfrm>
            <a:prstGeom prst="straightConnector1">
              <a:avLst/>
            </a:prstGeom>
            <a:ln w="57150" cap="rnd">
              <a:solidFill>
                <a:srgbClr val="00B050"/>
              </a:solidFill>
              <a:tailEnd type="triangle"/>
            </a:ln>
          </p:spPr>
          <p:style>
            <a:lnRef idx="1">
              <a:srgbClr val="BE2BBB"/>
            </a:lnRef>
            <a:fillRef idx="0">
              <a:schemeClr val="accent1"/>
            </a:fillRef>
            <a:effectRef idx="0">
              <a:srgbClr val="000000"/>
            </a:effectRef>
            <a:fontRef idx="minor">
              <a:schemeClr val="lt1"/>
            </a:fontRef>
          </p:style>
        </p:cxnSp>
        <p:pic>
          <p:nvPicPr>
            <p:cNvPr id="213" name="Picture 212">
              <a:extLst>
                <a:ext uri="{FF2B5EF4-FFF2-40B4-BE49-F238E27FC236}">
                  <a16:creationId xmlns:a16="http://schemas.microsoft.com/office/drawing/2014/main" id="{7B6DF84A-1DAC-4534-FC6E-0D847868175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91084" y="2982785"/>
              <a:ext cx="1932823" cy="2100272"/>
            </a:xfrm>
            <a:prstGeom prst="rect">
              <a:avLst/>
            </a:prstGeom>
          </p:spPr>
        </p:pic>
        <p:pic>
          <p:nvPicPr>
            <p:cNvPr id="214" name="Picture 213">
              <a:extLst>
                <a:ext uri="{FF2B5EF4-FFF2-40B4-BE49-F238E27FC236}">
                  <a16:creationId xmlns:a16="http://schemas.microsoft.com/office/drawing/2014/main" id="{3397006B-53F6-C939-E355-662CDA68FB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228" y="2446126"/>
              <a:ext cx="351859" cy="462972"/>
            </a:xfrm>
            <a:prstGeom prst="rect">
              <a:avLst/>
            </a:prstGeom>
          </p:spPr>
        </p:pic>
        <p:pic>
          <p:nvPicPr>
            <p:cNvPr id="215" name="Picture 214">
              <a:extLst>
                <a:ext uri="{FF2B5EF4-FFF2-40B4-BE49-F238E27FC236}">
                  <a16:creationId xmlns:a16="http://schemas.microsoft.com/office/drawing/2014/main" id="{4C665B19-7C08-D875-3AF4-8FC7D12D5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557" y="2452981"/>
              <a:ext cx="351859" cy="462972"/>
            </a:xfrm>
            <a:prstGeom prst="rect">
              <a:avLst/>
            </a:prstGeom>
          </p:spPr>
        </p:pic>
        <p:pic>
          <p:nvPicPr>
            <p:cNvPr id="217" name="Picture 216">
              <a:extLst>
                <a:ext uri="{FF2B5EF4-FFF2-40B4-BE49-F238E27FC236}">
                  <a16:creationId xmlns:a16="http://schemas.microsoft.com/office/drawing/2014/main" id="{048A4C35-96D9-DB2C-1083-1EE7B7D937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1894" y="2582957"/>
              <a:ext cx="347472" cy="457200"/>
            </a:xfrm>
            <a:prstGeom prst="rect">
              <a:avLst/>
            </a:prstGeom>
          </p:spPr>
        </p:pic>
      </p:grpSp>
      <p:sp>
        <p:nvSpPr>
          <p:cNvPr id="219" name="Content Placeholder 4">
            <a:extLst>
              <a:ext uri="{FF2B5EF4-FFF2-40B4-BE49-F238E27FC236}">
                <a16:creationId xmlns:a16="http://schemas.microsoft.com/office/drawing/2014/main" id="{0ADB3C14-F97B-7A9C-5383-C693116CE839}"/>
              </a:ext>
            </a:extLst>
          </p:cNvPr>
          <p:cNvSpPr txBox="1">
            <a:spLocks/>
          </p:cNvSpPr>
          <p:nvPr/>
        </p:nvSpPr>
        <p:spPr>
          <a:xfrm>
            <a:off x="2683186" y="4008001"/>
            <a:ext cx="6825629" cy="248296"/>
          </a:xfrm>
          <a:prstGeom prst="roundRect">
            <a:avLst/>
          </a:prstGeom>
        </p:spPr>
        <p:style>
          <a:lnRef idx="2">
            <a:schemeClr val="accent1"/>
          </a:lnRef>
          <a:fillRef idx="1">
            <a:schemeClr val="lt1"/>
          </a:fillRef>
          <a:effectRef idx="0">
            <a:schemeClr val="accent1"/>
          </a:effectRef>
          <a:fontRef idx="minor">
            <a:schemeClr val="dk1"/>
          </a:fontRef>
        </p:style>
        <p:txBody>
          <a:bodyPr lIns="0" rIns="0"/>
          <a:lstStyle>
            <a:lvl1pPr marL="457189" indent="-457189" algn="l" defTabSz="609585" rtl="0" eaLnBrk="1" latinLnBrk="0" hangingPunct="1">
              <a:spcBef>
                <a:spcPct val="20000"/>
              </a:spcBef>
              <a:buClr>
                <a:srgbClr val="346691"/>
              </a:buClr>
              <a:buFont typeface="Arial" panose="020B0604020202020204" pitchFamily="34" charset="0"/>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panose="020B0604020202020204" pitchFamily="34" charset="0"/>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Wingdings" panose="05000000000000000000" pitchFamily="2" charset="2"/>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Courier New" panose="02070309020205020404" pitchFamily="49" charset="0"/>
              <a:buChar char="o"/>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panose="020B0604020202020204" pitchFamily="34" charset="0"/>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346691"/>
              </a:buClr>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Paired BM sample analysis of iberdomide effects</a:t>
            </a:r>
            <a:r>
              <a:rPr kumimoji="0" lang="en-US" sz="1200" b="1" i="0" u="none" strike="noStrike" kern="1200" cap="none" spc="0" normalizeH="0" baseline="30000" noProof="0" dirty="0">
                <a:ln>
                  <a:noFill/>
                </a:ln>
                <a:solidFill>
                  <a:srgbClr val="000000"/>
                </a:solidFill>
                <a:effectLst/>
                <a:uLnTx/>
                <a:uFillTx/>
                <a:latin typeface="Arial"/>
                <a:ea typeface="+mn-ea"/>
                <a:cs typeface="Arial"/>
              </a:rPr>
              <a:t>2</a:t>
            </a:r>
          </a:p>
        </p:txBody>
      </p:sp>
    </p:spTree>
    <p:extLst>
      <p:ext uri="{BB962C8B-B14F-4D97-AF65-F5344CB8AC3E}">
        <p14:creationId xmlns:p14="http://schemas.microsoft.com/office/powerpoint/2010/main" val="35902922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19"/>
                                        </p:tgtEl>
                                        <p:attrNameLst>
                                          <p:attrName>style.visibility</p:attrName>
                                        </p:attrNameLst>
                                      </p:cBhvr>
                                      <p:to>
                                        <p:strVal val="visible"/>
                                      </p:to>
                                    </p:set>
                                    <p:animEffect transition="in" filter="fade">
                                      <p:cBhvr>
                                        <p:cTn id="29" dur="1000"/>
                                        <p:tgtEl>
                                          <p:spTgt spid="219"/>
                                        </p:tgtEl>
                                      </p:cBhvr>
                                    </p:animEffect>
                                    <p:anim calcmode="lin" valueType="num">
                                      <p:cBhvr>
                                        <p:cTn id="30" dur="1000" fill="hold"/>
                                        <p:tgtEl>
                                          <p:spTgt spid="219"/>
                                        </p:tgtEl>
                                        <p:attrNameLst>
                                          <p:attrName>ppt_x</p:attrName>
                                        </p:attrNameLst>
                                      </p:cBhvr>
                                      <p:tavLst>
                                        <p:tav tm="0">
                                          <p:val>
                                            <p:strVal val="#ppt_x"/>
                                          </p:val>
                                        </p:tav>
                                        <p:tav tm="100000">
                                          <p:val>
                                            <p:strVal val="#ppt_x"/>
                                          </p:val>
                                        </p:tav>
                                      </p:tavLst>
                                    </p:anim>
                                    <p:anim calcmode="lin" valueType="num">
                                      <p:cBhvr>
                                        <p:cTn id="31" dur="1000" fill="hold"/>
                                        <p:tgtEl>
                                          <p:spTgt spid="2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BA352-9E9F-13B9-632A-86C5D9514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0714E-9119-60C8-A9FC-62D38881AD35}"/>
              </a:ext>
            </a:extLst>
          </p:cNvPr>
          <p:cNvSpPr>
            <a:spLocks noGrp="1"/>
          </p:cNvSpPr>
          <p:nvPr>
            <p:ph type="title"/>
          </p:nvPr>
        </p:nvSpPr>
        <p:spPr/>
        <p:txBody>
          <a:bodyPr/>
          <a:lstStyle/>
          <a:p>
            <a:r>
              <a:rPr lang="en-US" sz="3200" dirty="0"/>
              <a:t>Mezigdomide: immune cell responses</a:t>
            </a:r>
            <a:endParaRPr lang="en-US" sz="3200" baseline="30000" dirty="0"/>
          </a:p>
        </p:txBody>
      </p:sp>
      <p:sp>
        <p:nvSpPr>
          <p:cNvPr id="195" name="Text Placeholder 194">
            <a:extLst>
              <a:ext uri="{FF2B5EF4-FFF2-40B4-BE49-F238E27FC236}">
                <a16:creationId xmlns:a16="http://schemas.microsoft.com/office/drawing/2014/main" id="{B927BF93-3194-7A17-E111-69166B09A131}"/>
              </a:ext>
            </a:extLst>
          </p:cNvPr>
          <p:cNvSpPr>
            <a:spLocks noGrp="1"/>
          </p:cNvSpPr>
          <p:nvPr>
            <p:ph type="body" sz="quarter" idx="10"/>
          </p:nvPr>
        </p:nvSpPr>
        <p:spPr>
          <a:xfrm>
            <a:off x="118504" y="6419854"/>
            <a:ext cx="3967722" cy="371644"/>
          </a:xfrm>
        </p:spPr>
        <p:txBody>
          <a:bodyPr/>
          <a:lstStyle/>
          <a:p>
            <a:r>
              <a:rPr lang="en-US" sz="1200" dirty="0">
                <a:solidFill>
                  <a:schemeClr val="bg2"/>
                </a:solidFill>
              </a:rPr>
              <a:t>Chen, LY et al. Blood 2023;142(Supplement 1):4686.</a:t>
            </a:r>
            <a:endParaRPr lang="en-US" sz="1200" baseline="30000" dirty="0">
              <a:solidFill>
                <a:schemeClr val="bg2"/>
              </a:solidFill>
            </a:endParaRPr>
          </a:p>
        </p:txBody>
      </p:sp>
      <p:sp>
        <p:nvSpPr>
          <p:cNvPr id="219" name="Content Placeholder 4">
            <a:extLst>
              <a:ext uri="{FF2B5EF4-FFF2-40B4-BE49-F238E27FC236}">
                <a16:creationId xmlns:a16="http://schemas.microsoft.com/office/drawing/2014/main" id="{F1A351A0-08C9-D3BE-06D8-873E4C46175C}"/>
              </a:ext>
            </a:extLst>
          </p:cNvPr>
          <p:cNvSpPr txBox="1">
            <a:spLocks/>
          </p:cNvSpPr>
          <p:nvPr/>
        </p:nvSpPr>
        <p:spPr>
          <a:xfrm>
            <a:off x="2684330" y="1387333"/>
            <a:ext cx="6825629" cy="345766"/>
          </a:xfrm>
          <a:prstGeom prst="roundRect">
            <a:avLst/>
          </a:prstGeom>
        </p:spPr>
        <p:style>
          <a:lnRef idx="2">
            <a:schemeClr val="accent1"/>
          </a:lnRef>
          <a:fillRef idx="1">
            <a:schemeClr val="lt1"/>
          </a:fillRef>
          <a:effectRef idx="0">
            <a:schemeClr val="accent1"/>
          </a:effectRef>
          <a:fontRef idx="minor">
            <a:schemeClr val="dk1"/>
          </a:fontRef>
        </p:style>
        <p:txBody>
          <a:bodyPr lIns="0" rIns="0"/>
          <a:lstStyle>
            <a:lvl1pPr marL="457189" indent="-457189" algn="l" defTabSz="609585" rtl="0" eaLnBrk="1" latinLnBrk="0" hangingPunct="1">
              <a:spcBef>
                <a:spcPct val="20000"/>
              </a:spcBef>
              <a:buClr>
                <a:srgbClr val="346691"/>
              </a:buClr>
              <a:buFont typeface="Arial" panose="020B0604020202020204" pitchFamily="34" charset="0"/>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panose="020B0604020202020204" pitchFamily="34" charset="0"/>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Wingdings" panose="05000000000000000000" pitchFamily="2" charset="2"/>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Courier New" panose="02070309020205020404" pitchFamily="49" charset="0"/>
              <a:buChar char="o"/>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panose="020B0604020202020204" pitchFamily="34" charset="0"/>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346691"/>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Paired BM sample analysis of mezigdomide effects</a:t>
            </a:r>
            <a:r>
              <a:rPr kumimoji="0" lang="en-US" sz="1400" b="1" i="0" u="none" strike="noStrike" kern="1200" cap="none" spc="0" normalizeH="0" baseline="30000" noProof="0" dirty="0">
                <a:ln>
                  <a:noFill/>
                </a:ln>
                <a:solidFill>
                  <a:srgbClr val="000000"/>
                </a:solidFill>
                <a:effectLst/>
                <a:uLnTx/>
                <a:uFillTx/>
                <a:latin typeface="Arial"/>
                <a:ea typeface="+mn-ea"/>
                <a:cs typeface="Arial"/>
              </a:rPr>
              <a:t>1</a:t>
            </a:r>
          </a:p>
        </p:txBody>
      </p:sp>
      <p:grpSp>
        <p:nvGrpSpPr>
          <p:cNvPr id="13" name="Group 12">
            <a:extLst>
              <a:ext uri="{FF2B5EF4-FFF2-40B4-BE49-F238E27FC236}">
                <a16:creationId xmlns:a16="http://schemas.microsoft.com/office/drawing/2014/main" id="{F1492FA0-1ECE-ECBB-660C-8403228A5270}"/>
              </a:ext>
            </a:extLst>
          </p:cNvPr>
          <p:cNvGrpSpPr/>
          <p:nvPr/>
        </p:nvGrpSpPr>
        <p:grpSpPr>
          <a:xfrm>
            <a:off x="3640484" y="1846355"/>
            <a:ext cx="8197946" cy="3967545"/>
            <a:chOff x="3592859" y="2105141"/>
            <a:chExt cx="8197946" cy="3967545"/>
          </a:xfrm>
        </p:grpSpPr>
        <p:grpSp>
          <p:nvGrpSpPr>
            <p:cNvPr id="10" name="Group 9">
              <a:extLst>
                <a:ext uri="{FF2B5EF4-FFF2-40B4-BE49-F238E27FC236}">
                  <a16:creationId xmlns:a16="http://schemas.microsoft.com/office/drawing/2014/main" id="{253E1031-7CCD-E9C3-9BE8-76E2B8DE8D53}"/>
                </a:ext>
              </a:extLst>
            </p:cNvPr>
            <p:cNvGrpSpPr/>
            <p:nvPr/>
          </p:nvGrpSpPr>
          <p:grpSpPr>
            <a:xfrm>
              <a:off x="3592859" y="2105141"/>
              <a:ext cx="8197946" cy="3967545"/>
              <a:chOff x="3592859" y="2105141"/>
              <a:chExt cx="8197946" cy="3967545"/>
            </a:xfrm>
          </p:grpSpPr>
          <p:grpSp>
            <p:nvGrpSpPr>
              <p:cNvPr id="16" name="Group 15">
                <a:extLst>
                  <a:ext uri="{FF2B5EF4-FFF2-40B4-BE49-F238E27FC236}">
                    <a16:creationId xmlns:a16="http://schemas.microsoft.com/office/drawing/2014/main" id="{64378030-D92D-F6B2-6D92-35FDC90AA74C}"/>
                  </a:ext>
                </a:extLst>
              </p:cNvPr>
              <p:cNvGrpSpPr/>
              <p:nvPr/>
            </p:nvGrpSpPr>
            <p:grpSpPr>
              <a:xfrm>
                <a:off x="6097145" y="2105141"/>
                <a:ext cx="5693660" cy="3967545"/>
                <a:chOff x="3346822" y="2051667"/>
                <a:chExt cx="5693660" cy="3967545"/>
              </a:xfrm>
            </p:grpSpPr>
            <p:pic>
              <p:nvPicPr>
                <p:cNvPr id="3" name="Picture 2">
                  <a:extLst>
                    <a:ext uri="{FF2B5EF4-FFF2-40B4-BE49-F238E27FC236}">
                      <a16:creationId xmlns:a16="http://schemas.microsoft.com/office/drawing/2014/main" id="{E965A775-CEF6-673C-E27C-D06A5B47379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46822" y="2681696"/>
                  <a:ext cx="2769642" cy="3334876"/>
                </a:xfrm>
                <a:prstGeom prst="rect">
                  <a:avLst/>
                </a:prstGeom>
              </p:spPr>
            </p:pic>
            <p:pic>
              <p:nvPicPr>
                <p:cNvPr id="9" name="Picture 8">
                  <a:extLst>
                    <a:ext uri="{FF2B5EF4-FFF2-40B4-BE49-F238E27FC236}">
                      <a16:creationId xmlns:a16="http://schemas.microsoft.com/office/drawing/2014/main" id="{93D23F41-98EC-04F9-B7AE-E32F08BCF3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6463" y="2681696"/>
                  <a:ext cx="2924019" cy="3337516"/>
                </a:xfrm>
                <a:prstGeom prst="rect">
                  <a:avLst/>
                </a:prstGeom>
              </p:spPr>
            </p:pic>
            <p:sp>
              <p:nvSpPr>
                <p:cNvPr id="11" name="TextBox 10">
                  <a:extLst>
                    <a:ext uri="{FF2B5EF4-FFF2-40B4-BE49-F238E27FC236}">
                      <a16:creationId xmlns:a16="http://schemas.microsoft.com/office/drawing/2014/main" id="{D99823D2-CDD8-D625-B9AA-7E2522556C4E}"/>
                    </a:ext>
                  </a:extLst>
                </p:cNvPr>
                <p:cNvSpPr txBox="1"/>
                <p:nvPr/>
              </p:nvSpPr>
              <p:spPr>
                <a:xfrm>
                  <a:off x="4016393" y="2151779"/>
                  <a:ext cx="1865560"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Increased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activation</a:t>
                  </a:r>
                </a:p>
              </p:txBody>
            </p:sp>
            <p:sp>
              <p:nvSpPr>
                <p:cNvPr id="12" name="TextBox 11">
                  <a:extLst>
                    <a:ext uri="{FF2B5EF4-FFF2-40B4-BE49-F238E27FC236}">
                      <a16:creationId xmlns:a16="http://schemas.microsoft.com/office/drawing/2014/main" id="{29EECC4F-0AF6-D712-790F-CA039A2DF999}"/>
                    </a:ext>
                  </a:extLst>
                </p:cNvPr>
                <p:cNvSpPr txBox="1"/>
                <p:nvPr/>
              </p:nvSpPr>
              <p:spPr>
                <a:xfrm>
                  <a:off x="6599189" y="2151779"/>
                  <a:ext cx="1865560"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Decreased </a:t>
                  </a:r>
                  <a:b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exhaustion</a:t>
                  </a:r>
                </a:p>
              </p:txBody>
            </p:sp>
            <p:cxnSp>
              <p:nvCxnSpPr>
                <p:cNvPr id="20" name="Straight Arrow Connector 19">
                  <a:extLst>
                    <a:ext uri="{FF2B5EF4-FFF2-40B4-BE49-F238E27FC236}">
                      <a16:creationId xmlns:a16="http://schemas.microsoft.com/office/drawing/2014/main" id="{3E14C1FC-96D1-2D08-23D5-18473142D546}"/>
                    </a:ext>
                  </a:extLst>
                </p:cNvPr>
                <p:cNvCxnSpPr>
                  <a:cxnSpLocks/>
                </p:cNvCxnSpPr>
                <p:nvPr/>
              </p:nvCxnSpPr>
              <p:spPr>
                <a:xfrm flipV="1">
                  <a:off x="4462815" y="5047211"/>
                  <a:ext cx="869204" cy="384235"/>
                </a:xfrm>
                <a:prstGeom prst="straightConnector1">
                  <a:avLst/>
                </a:prstGeom>
                <a:ln w="57150" cap="rnd">
                  <a:solidFill>
                    <a:srgbClr val="00B050"/>
                  </a:solidFill>
                  <a:tailEnd type="triangle"/>
                </a:ln>
              </p:spPr>
              <p:style>
                <a:lnRef idx="1">
                  <a:srgbClr val="BE2BBB"/>
                </a:lnRef>
                <a:fillRef idx="0">
                  <a:schemeClr val="accent1"/>
                </a:fillRef>
                <a:effectRef idx="0">
                  <a:srgbClr val="000000"/>
                </a:effectRef>
                <a:fontRef idx="minor">
                  <a:schemeClr val="lt1"/>
                </a:fontRef>
              </p:style>
            </p:cxnSp>
            <p:cxnSp>
              <p:nvCxnSpPr>
                <p:cNvPr id="21" name="Straight Arrow Connector 20">
                  <a:extLst>
                    <a:ext uri="{FF2B5EF4-FFF2-40B4-BE49-F238E27FC236}">
                      <a16:creationId xmlns:a16="http://schemas.microsoft.com/office/drawing/2014/main" id="{7110704C-AB48-160C-7CF3-6DE32753A141}"/>
                    </a:ext>
                  </a:extLst>
                </p:cNvPr>
                <p:cNvCxnSpPr>
                  <a:cxnSpLocks/>
                </p:cNvCxnSpPr>
                <p:nvPr/>
              </p:nvCxnSpPr>
              <p:spPr>
                <a:xfrm>
                  <a:off x="7368069" y="4785622"/>
                  <a:ext cx="982122" cy="645824"/>
                </a:xfrm>
                <a:prstGeom prst="straightConnector1">
                  <a:avLst/>
                </a:prstGeom>
                <a:ln w="57150" cap="rnd">
                  <a:solidFill>
                    <a:srgbClr val="FF0000"/>
                  </a:solidFill>
                  <a:tailEnd type="triangle"/>
                </a:ln>
              </p:spPr>
              <p:style>
                <a:lnRef idx="1">
                  <a:srgbClr val="BE2BBB"/>
                </a:lnRef>
                <a:fillRef idx="0">
                  <a:schemeClr val="accent1"/>
                </a:fillRef>
                <a:effectRef idx="0">
                  <a:srgbClr val="000000"/>
                </a:effectRef>
                <a:fontRef idx="minor">
                  <a:schemeClr val="lt1"/>
                </a:fontRef>
              </p:style>
            </p:cxnSp>
            <p:pic>
              <p:nvPicPr>
                <p:cNvPr id="25" name="Picture 24">
                  <a:extLst>
                    <a:ext uri="{FF2B5EF4-FFF2-40B4-BE49-F238E27FC236}">
                      <a16:creationId xmlns:a16="http://schemas.microsoft.com/office/drawing/2014/main" id="{C475C0F4-9845-2274-809D-476CFF621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393" y="2051667"/>
                  <a:ext cx="347472" cy="457200"/>
                </a:xfrm>
                <a:prstGeom prst="rect">
                  <a:avLst/>
                </a:prstGeom>
              </p:spPr>
            </p:pic>
            <p:pic>
              <p:nvPicPr>
                <p:cNvPr id="27" name="Picture 26">
                  <a:extLst>
                    <a:ext uri="{FF2B5EF4-FFF2-40B4-BE49-F238E27FC236}">
                      <a16:creationId xmlns:a16="http://schemas.microsoft.com/office/drawing/2014/main" id="{FC33151E-F358-65F2-2946-87C197EAC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325" y="2151779"/>
                  <a:ext cx="347472" cy="457200"/>
                </a:xfrm>
                <a:prstGeom prst="rect">
                  <a:avLst/>
                </a:prstGeom>
              </p:spPr>
            </p:pic>
          </p:grpSp>
          <p:pic>
            <p:nvPicPr>
              <p:cNvPr id="4" name="Picture 2" descr="Figure 1">
                <a:extLst>
                  <a:ext uri="{FF2B5EF4-FFF2-40B4-BE49-F238E27FC236}">
                    <a16:creationId xmlns:a16="http://schemas.microsoft.com/office/drawing/2014/main" id="{24693DE2-B6BA-C5C3-6861-6AE627249E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3592859" y="2735170"/>
                <a:ext cx="2497052" cy="33348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254E0F-3DFE-6811-74D9-25778517874B}"/>
                  </a:ext>
                </a:extLst>
              </p:cNvPr>
              <p:cNvSpPr txBox="1"/>
              <p:nvPr/>
            </p:nvSpPr>
            <p:spPr>
              <a:xfrm>
                <a:off x="3938944" y="2205253"/>
                <a:ext cx="1865560"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Increased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activation</a:t>
                </a:r>
              </a:p>
            </p:txBody>
          </p:sp>
        </p:grpSp>
        <p:pic>
          <p:nvPicPr>
            <p:cNvPr id="7" name="Picture 6">
              <a:extLst>
                <a:ext uri="{FF2B5EF4-FFF2-40B4-BE49-F238E27FC236}">
                  <a16:creationId xmlns:a16="http://schemas.microsoft.com/office/drawing/2014/main" id="{FD02519C-24F8-A810-E92F-5CBECDE0A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44" y="2105141"/>
              <a:ext cx="347472" cy="457200"/>
            </a:xfrm>
            <a:prstGeom prst="rect">
              <a:avLst/>
            </a:prstGeom>
          </p:spPr>
        </p:pic>
      </p:grpSp>
      <p:grpSp>
        <p:nvGrpSpPr>
          <p:cNvPr id="14" name="Group 13">
            <a:extLst>
              <a:ext uri="{FF2B5EF4-FFF2-40B4-BE49-F238E27FC236}">
                <a16:creationId xmlns:a16="http://schemas.microsoft.com/office/drawing/2014/main" id="{3DF12E0E-2F62-CD86-108F-5BBDC55010DE}"/>
              </a:ext>
            </a:extLst>
          </p:cNvPr>
          <p:cNvGrpSpPr/>
          <p:nvPr/>
        </p:nvGrpSpPr>
        <p:grpSpPr>
          <a:xfrm>
            <a:off x="328053" y="1946466"/>
            <a:ext cx="3260938" cy="3864795"/>
            <a:chOff x="280428" y="2205252"/>
            <a:chExt cx="3260938" cy="3864795"/>
          </a:xfrm>
        </p:grpSpPr>
        <p:pic>
          <p:nvPicPr>
            <p:cNvPr id="5" name="Picture 2" descr="Figure 1">
              <a:extLst>
                <a:ext uri="{FF2B5EF4-FFF2-40B4-BE49-F238E27FC236}">
                  <a16:creationId xmlns:a16="http://schemas.microsoft.com/office/drawing/2014/main" id="{AF1A31E0-9D8B-6BD7-3052-00E2008A06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a:fillRect/>
            </a:stretch>
          </p:blipFill>
          <p:spPr bwMode="auto">
            <a:xfrm>
              <a:off x="280428" y="2735171"/>
              <a:ext cx="3260938" cy="33348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54B7F0-E477-32BF-AE7C-BE1B86B79920}"/>
                </a:ext>
              </a:extLst>
            </p:cNvPr>
            <p:cNvSpPr txBox="1"/>
            <p:nvPr/>
          </p:nvSpPr>
          <p:spPr>
            <a:xfrm>
              <a:off x="978117" y="2205252"/>
              <a:ext cx="1865560" cy="39865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Shift towards effector T cell phenotype</a:t>
              </a:r>
            </a:p>
          </p:txBody>
        </p:sp>
      </p:grpSp>
      <p:grpSp>
        <p:nvGrpSpPr>
          <p:cNvPr id="19" name="Group 18">
            <a:extLst>
              <a:ext uri="{FF2B5EF4-FFF2-40B4-BE49-F238E27FC236}">
                <a16:creationId xmlns:a16="http://schemas.microsoft.com/office/drawing/2014/main" id="{614579AE-3A57-E1BA-DFE7-AE96ADB65F75}"/>
              </a:ext>
            </a:extLst>
          </p:cNvPr>
          <p:cNvGrpSpPr/>
          <p:nvPr/>
        </p:nvGrpSpPr>
        <p:grpSpPr>
          <a:xfrm>
            <a:off x="2891302" y="3591844"/>
            <a:ext cx="6438840" cy="2756161"/>
            <a:chOff x="2498747" y="2104924"/>
            <a:chExt cx="6438840" cy="2756161"/>
          </a:xfrm>
        </p:grpSpPr>
        <p:sp>
          <p:nvSpPr>
            <p:cNvPr id="22" name="Rectangle: Rounded Corners 21">
              <a:extLst>
                <a:ext uri="{FF2B5EF4-FFF2-40B4-BE49-F238E27FC236}">
                  <a16:creationId xmlns:a16="http://schemas.microsoft.com/office/drawing/2014/main" id="{93847053-E24E-B8AF-E154-4D7DC8677842}"/>
                </a:ext>
              </a:extLst>
            </p:cNvPr>
            <p:cNvSpPr/>
            <p:nvPr/>
          </p:nvSpPr>
          <p:spPr>
            <a:xfrm>
              <a:off x="2929039" y="2497412"/>
              <a:ext cx="6008548" cy="2363673"/>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BE08D791-8B1B-A924-ED44-569BACC27F65}"/>
                </a:ext>
              </a:extLst>
            </p:cNvPr>
            <p:cNvSpPr/>
            <p:nvPr/>
          </p:nvSpPr>
          <p:spPr>
            <a:xfrm>
              <a:off x="3118095" y="2785375"/>
              <a:ext cx="5635043"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Mechanistic rationale for enhanced antitumor immunity</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FB3DBDDD-9821-4F8D-3096-1B3576B8E8EB}"/>
                </a:ext>
              </a:extLst>
            </p:cNvPr>
            <p:cNvSpPr/>
            <p:nvPr/>
          </p:nvSpPr>
          <p:spPr>
            <a:xfrm>
              <a:off x="3118095" y="3229988"/>
              <a:ext cx="5635043" cy="1426723"/>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Mezigdomide and iberdomide significantly decrease induction of monocytic myeloid-derived suppressor cells (</a:t>
              </a:r>
              <a:r>
                <a:rPr kumimoji="0" lang="en-GB" sz="1200" b="1" i="0" u="none" strike="noStrike" kern="1200" cap="none" spc="0" normalizeH="0" baseline="0" noProof="0" dirty="0" err="1">
                  <a:ln>
                    <a:noFill/>
                  </a:ln>
                  <a:solidFill>
                    <a:srgbClr val="000000"/>
                  </a:solidFill>
                  <a:effectLst/>
                  <a:uLnTx/>
                  <a:uFillTx/>
                  <a:latin typeface="Arial"/>
                  <a:ea typeface="+mn-ea"/>
                  <a:cs typeface="+mn-cs"/>
                </a:rPr>
                <a:t>mMDSCs</a:t>
              </a:r>
              <a:r>
                <a:rPr kumimoji="0" lang="en-GB" sz="1200" b="1" i="0" u="none" strike="noStrike" kern="1200" cap="none" spc="0" normalizeH="0" baseline="0" noProof="0" dirty="0">
                  <a:ln>
                    <a:noFill/>
                  </a:ln>
                  <a:solidFill>
                    <a:srgbClr val="000000"/>
                  </a:solidFill>
                  <a:effectLst/>
                  <a:uLnTx/>
                  <a:uFillTx/>
                  <a:latin typeface="Arial"/>
                  <a:ea typeface="+mn-ea"/>
                  <a:cs typeface="+mn-cs"/>
                </a:rPr>
                <a: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Significant upregulation of inflammatory response genes in MM cells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Reduced expression of key immunosuppressive mediators IL-10 and MIF</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Mechanisms contribute to remodelling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tumor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microenvironment towards an immune-permissive state</a:t>
              </a:r>
            </a:p>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Niiyama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-Uchibori Y, et al. Blood 2025;146(Supplement 1):7447.</a:t>
              </a:r>
            </a:p>
          </p:txBody>
        </p:sp>
        <p:sp>
          <p:nvSpPr>
            <p:cNvPr id="26" name="Rectangle: Rounded Corners 25">
              <a:extLst>
                <a:ext uri="{FF2B5EF4-FFF2-40B4-BE49-F238E27FC236}">
                  <a16:creationId xmlns:a16="http://schemas.microsoft.com/office/drawing/2014/main" id="{3821A07E-0B73-C96F-088C-BD599B17BE6A}"/>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8" name="Picture 27">
              <a:extLst>
                <a:ext uri="{FF2B5EF4-FFF2-40B4-BE49-F238E27FC236}">
                  <a16:creationId xmlns:a16="http://schemas.microsoft.com/office/drawing/2014/main" id="{9EE1F5EB-618B-448F-5195-3D9BC3B83CD0}"/>
                </a:ext>
              </a:extLst>
            </p:cNvPr>
            <p:cNvPicPr>
              <a:picLocks noChangeAspect="1"/>
            </p:cNvPicPr>
            <p:nvPr/>
          </p:nvPicPr>
          <p:blipFill>
            <a:blip r:embed="rId8"/>
            <a:stretch>
              <a:fillRect/>
            </a:stretch>
          </p:blipFill>
          <p:spPr>
            <a:xfrm>
              <a:off x="2557312" y="2193620"/>
              <a:ext cx="776784" cy="780978"/>
            </a:xfrm>
            <a:prstGeom prst="rect">
              <a:avLst/>
            </a:prstGeom>
          </p:spPr>
        </p:pic>
        <p:sp>
          <p:nvSpPr>
            <p:cNvPr id="29" name="TextBox 28">
              <a:extLst>
                <a:ext uri="{FF2B5EF4-FFF2-40B4-BE49-F238E27FC236}">
                  <a16:creationId xmlns:a16="http://schemas.microsoft.com/office/drawing/2014/main" id="{23069159-5944-DD1E-BACC-F00698508019}"/>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2025</a:t>
              </a:r>
            </a:p>
          </p:txBody>
        </p:sp>
      </p:grpSp>
    </p:spTree>
    <p:extLst>
      <p:ext uri="{BB962C8B-B14F-4D97-AF65-F5344CB8AC3E}">
        <p14:creationId xmlns:p14="http://schemas.microsoft.com/office/powerpoint/2010/main" val="36565476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anim calcmode="lin" valueType="num">
                                      <p:cBhvr>
                                        <p:cTn id="8" dur="1000" fill="hold"/>
                                        <p:tgtEl>
                                          <p:spTgt spid="219"/>
                                        </p:tgtEl>
                                        <p:attrNameLst>
                                          <p:attrName>ppt_x</p:attrName>
                                        </p:attrNameLst>
                                      </p:cBhvr>
                                      <p:tavLst>
                                        <p:tav tm="0">
                                          <p:val>
                                            <p:strVal val="#ppt_x"/>
                                          </p:val>
                                        </p:tav>
                                        <p:tav tm="100000">
                                          <p:val>
                                            <p:strVal val="#ppt_x"/>
                                          </p:val>
                                        </p:tav>
                                      </p:tavLst>
                                    </p:anim>
                                    <p:anim calcmode="lin" valueType="num">
                                      <p:cBhvr>
                                        <p:cTn id="9" dur="1000" fill="hold"/>
                                        <p:tgtEl>
                                          <p:spTgt spid="2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7B65ABB-27DC-4C64-BAE9-23E03AEA0C6C}"/>
              </a:ext>
            </a:extLst>
          </p:cNvPr>
          <p:cNvGraphicFramePr>
            <a:graphicFrameLocks noGrp="1"/>
          </p:cNvGraphicFramePr>
          <p:nvPr>
            <p:ph sz="half" idx="1"/>
          </p:nvPr>
        </p:nvGraphicFramePr>
        <p:xfrm>
          <a:off x="430090" y="1907932"/>
          <a:ext cx="4978534" cy="4664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a:t>
            </a:r>
            <a:r>
              <a:rPr kumimoji="0" lang="en-US" sz="2400" b="1" i="0" u="none" strike="noStrike" kern="0" cap="none" spc="0" normalizeH="0" noProof="0" dirty="0">
                <a:ln>
                  <a:noFill/>
                </a:ln>
                <a:solidFill>
                  <a:srgbClr val="FFFF00"/>
                </a:solidFill>
                <a:effectLst/>
                <a:uLnTx/>
                <a:uFillTx/>
                <a:latin typeface="Arial"/>
                <a:ea typeface="+mj-ea"/>
                <a:cs typeface="+mj-cs"/>
              </a:rPr>
              <a:t> doublet</a:t>
            </a:r>
            <a:r>
              <a:rPr kumimoji="0" lang="en-US" sz="2400" b="1" i="0" u="none" strike="noStrike" kern="0" cap="none" spc="0" normalizeH="0" baseline="0" noProof="0" dirty="0">
                <a:ln>
                  <a:noFill/>
                </a:ln>
                <a:solidFill>
                  <a:srgbClr val="FFFF00"/>
                </a:solidFill>
                <a:effectLst/>
                <a:uLnTx/>
                <a:uFillTx/>
                <a:latin typeface="Arial"/>
                <a:ea typeface="+mj-ea"/>
                <a:cs typeface="+mj-cs"/>
              </a:rPr>
              <a:t> for later-relapse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dirty="0"/>
              <a:t>Mezigdomide + </a:t>
            </a:r>
            <a:r>
              <a:rPr lang="en-US" dirty="0" err="1"/>
              <a:t>dex</a:t>
            </a:r>
            <a:r>
              <a:rPr lang="en-US" dirty="0"/>
              <a:t>: Phase 1/2 study, N=178</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419877" y="6419854"/>
            <a:ext cx="11051279" cy="371644"/>
          </a:xfrm>
        </p:spPr>
        <p:txBody>
          <a:bodyPr/>
          <a:lstStyle/>
          <a:p>
            <a:r>
              <a:rPr lang="en-US" sz="1100" kern="0" dirty="0">
                <a:solidFill>
                  <a:schemeClr val="bg2"/>
                </a:solidFill>
              </a:rPr>
              <a:t>Richardson PG, et al. N Engl J Med 2023;389(11):1009–22.</a:t>
            </a:r>
            <a:endParaRPr lang="en-US" sz="1100" b="1" dirty="0"/>
          </a:p>
        </p:txBody>
      </p:sp>
      <p:sp>
        <p:nvSpPr>
          <p:cNvPr id="30" name="TextBox 29">
            <a:extLst>
              <a:ext uri="{FF2B5EF4-FFF2-40B4-BE49-F238E27FC236}">
                <a16:creationId xmlns:a16="http://schemas.microsoft.com/office/drawing/2014/main" id="{F74B08CD-4B3C-4297-B7ED-5733B7084982}"/>
              </a:ext>
            </a:extLst>
          </p:cNvPr>
          <p:cNvSpPr txBox="1"/>
          <p:nvPr/>
        </p:nvSpPr>
        <p:spPr>
          <a:xfrm>
            <a:off x="419877" y="1478146"/>
            <a:ext cx="11352246"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CC-92480-MM-001 first-in-human phase 1 trial: Mezigdomide + Dex</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pSp>
        <p:nvGrpSpPr>
          <p:cNvPr id="58" name="Group 57">
            <a:extLst>
              <a:ext uri="{FF2B5EF4-FFF2-40B4-BE49-F238E27FC236}">
                <a16:creationId xmlns:a16="http://schemas.microsoft.com/office/drawing/2014/main" id="{F939C899-1FF5-47BC-8DFA-BFEED6AF6697}"/>
              </a:ext>
            </a:extLst>
          </p:cNvPr>
          <p:cNvGrpSpPr/>
          <p:nvPr/>
        </p:nvGrpSpPr>
        <p:grpSpPr>
          <a:xfrm>
            <a:off x="5463859" y="1896648"/>
            <a:ext cx="6591121" cy="3361152"/>
            <a:chOff x="239398" y="940721"/>
            <a:chExt cx="9443893" cy="3007822"/>
          </a:xfrm>
        </p:grpSpPr>
        <p:graphicFrame>
          <p:nvGraphicFramePr>
            <p:cNvPr id="59" name="Chart 58">
              <a:extLst>
                <a:ext uri="{FF2B5EF4-FFF2-40B4-BE49-F238E27FC236}">
                  <a16:creationId xmlns:a16="http://schemas.microsoft.com/office/drawing/2014/main" id="{3C8E63FD-7098-4792-83B7-7591BF154D78}"/>
                </a:ext>
              </a:extLst>
            </p:cNvPr>
            <p:cNvGraphicFramePr/>
            <p:nvPr/>
          </p:nvGraphicFramePr>
          <p:xfrm>
            <a:off x="239398" y="957434"/>
            <a:ext cx="9443893" cy="2991109"/>
          </p:xfrm>
          <a:graphic>
            <a:graphicData uri="http://schemas.openxmlformats.org/drawingml/2006/chart">
              <c:chart xmlns:c="http://schemas.openxmlformats.org/drawingml/2006/chart" xmlns:r="http://schemas.openxmlformats.org/officeDocument/2006/relationships" r:id="rId7"/>
            </a:graphicData>
          </a:graphic>
        </p:graphicFrame>
        <p:sp>
          <p:nvSpPr>
            <p:cNvPr id="60" name="TextBox 59">
              <a:extLst>
                <a:ext uri="{FF2B5EF4-FFF2-40B4-BE49-F238E27FC236}">
                  <a16:creationId xmlns:a16="http://schemas.microsoft.com/office/drawing/2014/main" id="{A6CE2272-27E9-463C-BFAC-6BF29EFB8204}"/>
                </a:ext>
              </a:extLst>
            </p:cNvPr>
            <p:cNvSpPr txBox="1"/>
            <p:nvPr/>
          </p:nvSpPr>
          <p:spPr>
            <a:xfrm>
              <a:off x="1145143" y="940721"/>
              <a:ext cx="1746895" cy="204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25%</a:t>
              </a:r>
            </a:p>
          </p:txBody>
        </p:sp>
        <p:sp>
          <p:nvSpPr>
            <p:cNvPr id="61" name="TextBox 60">
              <a:extLst>
                <a:ext uri="{FF2B5EF4-FFF2-40B4-BE49-F238E27FC236}">
                  <a16:creationId xmlns:a16="http://schemas.microsoft.com/office/drawing/2014/main" id="{8A3E3E3B-B749-4159-BCF7-D3916F59DDCD}"/>
                </a:ext>
              </a:extLst>
            </p:cNvPr>
            <p:cNvSpPr txBox="1"/>
            <p:nvPr/>
          </p:nvSpPr>
          <p:spPr>
            <a:xfrm>
              <a:off x="2971179" y="948027"/>
              <a:ext cx="1872221" cy="204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41%</a:t>
              </a:r>
            </a:p>
          </p:txBody>
        </p:sp>
      </p:grpSp>
      <p:sp>
        <p:nvSpPr>
          <p:cNvPr id="25" name="TextBox 24">
            <a:extLst>
              <a:ext uri="{FF2B5EF4-FFF2-40B4-BE49-F238E27FC236}">
                <a16:creationId xmlns:a16="http://schemas.microsoft.com/office/drawing/2014/main" id="{926F5668-5A0B-4C60-808A-4C6839C23B98}"/>
              </a:ext>
            </a:extLst>
          </p:cNvPr>
          <p:cNvSpPr txBox="1"/>
          <p:nvPr/>
        </p:nvSpPr>
        <p:spPr>
          <a:xfrm>
            <a:off x="8732338" y="1907635"/>
            <a:ext cx="1306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30%</a:t>
            </a:r>
          </a:p>
        </p:txBody>
      </p:sp>
      <p:sp>
        <p:nvSpPr>
          <p:cNvPr id="3" name="TextBox 2">
            <a:extLst>
              <a:ext uri="{FF2B5EF4-FFF2-40B4-BE49-F238E27FC236}">
                <a16:creationId xmlns:a16="http://schemas.microsoft.com/office/drawing/2014/main" id="{E9891618-F559-6198-7F9D-98FA3EBA8747}"/>
              </a:ext>
            </a:extLst>
          </p:cNvPr>
          <p:cNvSpPr txBox="1"/>
          <p:nvPr/>
        </p:nvSpPr>
        <p:spPr>
          <a:xfrm>
            <a:off x="10094241" y="1907635"/>
            <a:ext cx="1306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50%</a:t>
            </a:r>
          </a:p>
        </p:txBody>
      </p:sp>
      <p:graphicFrame>
        <p:nvGraphicFramePr>
          <p:cNvPr id="18" name="Content Placeholder 6">
            <a:extLst>
              <a:ext uri="{FF2B5EF4-FFF2-40B4-BE49-F238E27FC236}">
                <a16:creationId xmlns:a16="http://schemas.microsoft.com/office/drawing/2014/main" id="{E58382E6-2073-9851-421D-307BAD3C706B}"/>
              </a:ext>
            </a:extLst>
          </p:cNvPr>
          <p:cNvGraphicFramePr>
            <a:graphicFrameLocks/>
          </p:cNvGraphicFramePr>
          <p:nvPr/>
        </p:nvGraphicFramePr>
        <p:xfrm>
          <a:off x="5591175" y="5133975"/>
          <a:ext cx="6180948" cy="1593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CEFAA5C8-5DD1-5535-DC22-CE5BF632BA36}"/>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0" y="0"/>
            <a:ext cx="895350" cy="834025"/>
          </a:xfrm>
          <a:prstGeom prst="rect">
            <a:avLst/>
          </a:prstGeom>
        </p:spPr>
      </p:pic>
      <p:sp>
        <p:nvSpPr>
          <p:cNvPr id="5" name="Rectangle: Rounded Corners 4">
            <a:extLst>
              <a:ext uri="{FF2B5EF4-FFF2-40B4-BE49-F238E27FC236}">
                <a16:creationId xmlns:a16="http://schemas.microsoft.com/office/drawing/2014/main" id="{1C17D23D-FCDE-3E3F-DB82-B9531E027AFF}"/>
              </a:ext>
            </a:extLst>
          </p:cNvPr>
          <p:cNvSpPr/>
          <p:nvPr/>
        </p:nvSpPr>
        <p:spPr bwMode="auto">
          <a:xfrm>
            <a:off x="8732338" y="1892351"/>
            <a:ext cx="2738818" cy="3342476"/>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Rounded Corners 7">
            <a:extLst>
              <a:ext uri="{FF2B5EF4-FFF2-40B4-BE49-F238E27FC236}">
                <a16:creationId xmlns:a16="http://schemas.microsoft.com/office/drawing/2014/main" id="{F4228A7B-0DAB-50DF-0A88-491C9D4DFBD4}"/>
              </a:ext>
            </a:extLst>
          </p:cNvPr>
          <p:cNvSpPr/>
          <p:nvPr/>
        </p:nvSpPr>
        <p:spPr bwMode="auto">
          <a:xfrm>
            <a:off x="1790278" y="3188745"/>
            <a:ext cx="8611445" cy="886803"/>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itchFamily="34" charset="0"/>
                <a:ea typeface="+mn-ea"/>
                <a:cs typeface="+mn-cs"/>
              </a:rPr>
              <a:t>Mezigdomide: updates in RRMM</a:t>
            </a:r>
          </a:p>
        </p:txBody>
      </p:sp>
    </p:spTree>
    <p:extLst>
      <p:ext uri="{BB962C8B-B14F-4D97-AF65-F5344CB8AC3E}">
        <p14:creationId xmlns:p14="http://schemas.microsoft.com/office/powerpoint/2010/main" val="20055089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p:bldP spid="6" grpId="0" build="p"/>
      <p:bldP spid="30" grpId="0" animBg="1"/>
      <p:bldP spid="25" grpId="0"/>
      <p:bldP spid="3" grpId="0"/>
      <p:bldGraphic spid="18" grpId="0">
        <p:bldAsOne/>
      </p:bldGraphic>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4010-6B26-2BE6-0836-49390C581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371A1-54C0-660A-6D8D-1B1B565A9F21}"/>
              </a:ext>
            </a:extLst>
          </p:cNvPr>
          <p:cNvSpPr>
            <a:spLocks noGrp="1"/>
          </p:cNvSpPr>
          <p:nvPr>
            <p:ph type="title"/>
          </p:nvPr>
        </p:nvSpPr>
        <p:spPr>
          <a:xfrm>
            <a:off x="916516" y="29760"/>
            <a:ext cx="10358967" cy="1383015"/>
          </a:xfrm>
        </p:spPr>
        <p:txBody>
          <a:bodyPr/>
          <a:lstStyle/>
          <a:p>
            <a:r>
              <a:rPr lang="en-US" sz="3200" dirty="0">
                <a:solidFill>
                  <a:srgbClr val="0432FF"/>
                </a:solidFill>
              </a:rPr>
              <a:t>Dr Mikhael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C169182-08BC-8C7D-A661-D6C27BD43B63}"/>
              </a:ext>
            </a:extLst>
          </p:cNvPr>
          <p:cNvGraphicFramePr>
            <a:graphicFrameLocks/>
          </p:cNvGraphicFramePr>
          <p:nvPr>
            <p:extLst>
              <p:ext uri="{D42A27DB-BD31-4B8C-83A1-F6EECF244321}">
                <p14:modId xmlns:p14="http://schemas.microsoft.com/office/powerpoint/2010/main" val="2843496778"/>
              </p:ext>
            </p:extLst>
          </p:nvPr>
        </p:nvGraphicFramePr>
        <p:xfrm>
          <a:off x="983432" y="2219724"/>
          <a:ext cx="10225136" cy="1152129"/>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344816">
                  <a:extLst>
                    <a:ext uri="{9D8B030D-6E8A-4147-A177-3AD203B41FA5}">
                      <a16:colId xmlns:a16="http://schemas.microsoft.com/office/drawing/2014/main" val="20001"/>
                    </a:ext>
                  </a:extLst>
                </a:gridCol>
              </a:tblGrid>
              <a:tr h="1152129">
                <a:tc>
                  <a:txBody>
                    <a:bodyPr/>
                    <a:lstStyle/>
                    <a:p>
                      <a:r>
                        <a:rPr lang="en-US" sz="1800" b="1" kern="1200" dirty="0">
                          <a:solidFill>
                            <a:srgbClr val="000000"/>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Bristol Myers Squibb, Janssen Biotech Inc, Menarini Group,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018438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E0BAA27-4D94-215A-879C-9194603C3C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5396" y="1360149"/>
            <a:ext cx="9766638" cy="2572735"/>
          </a:xfrm>
          <a:prstGeom prst="rect">
            <a:avLst/>
          </a:prstGeom>
        </p:spPr>
      </p:pic>
      <p:pic>
        <p:nvPicPr>
          <p:cNvPr id="46" name="Picture 45">
            <a:extLst>
              <a:ext uri="{FF2B5EF4-FFF2-40B4-BE49-F238E27FC236}">
                <a16:creationId xmlns:a16="http://schemas.microsoft.com/office/drawing/2014/main" id="{DFE04DA8-1E8D-DD70-ED8E-D0CA3414AD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6340" y="3959499"/>
            <a:ext cx="9766638" cy="2603218"/>
          </a:xfrm>
          <a:prstGeom prst="rect">
            <a:avLst/>
          </a:prstGeom>
        </p:spPr>
      </p:pic>
      <p:sp>
        <p:nvSpPr>
          <p:cNvPr id="2" name="Title 1">
            <a:extLst>
              <a:ext uri="{FF2B5EF4-FFF2-40B4-BE49-F238E27FC236}">
                <a16:creationId xmlns:a16="http://schemas.microsoft.com/office/drawing/2014/main" id="{7959D8F1-A8BF-42C1-86CB-462DDAD7B3F3}"/>
              </a:ext>
            </a:extLst>
          </p:cNvPr>
          <p:cNvSpPr>
            <a:spLocks noGrp="1"/>
          </p:cNvSpPr>
          <p:nvPr>
            <p:ph type="title"/>
          </p:nvPr>
        </p:nvSpPr>
        <p:spPr>
          <a:xfrm>
            <a:off x="0" y="348104"/>
            <a:ext cx="12192000" cy="1020763"/>
          </a:xfrm>
        </p:spPr>
        <p:txBody>
          <a:bodyPr/>
          <a:lstStyle/>
          <a:p>
            <a:r>
              <a:rPr lang="en-US" sz="2400" dirty="0"/>
              <a:t>CELMoD doublet for later-relapse RRMM</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 + </a:t>
            </a:r>
            <a:r>
              <a:rPr lang="en-US" sz="3200" dirty="0" err="1"/>
              <a:t>dex</a:t>
            </a:r>
            <a:r>
              <a:rPr lang="en-US" sz="3200" dirty="0"/>
              <a:t> induces responses in patients with EMD</a:t>
            </a:r>
            <a:endParaRPr lang="en-US" sz="3200" b="1" dirty="0"/>
          </a:p>
        </p:txBody>
      </p:sp>
      <p:sp>
        <p:nvSpPr>
          <p:cNvPr id="3" name="Text Placeholder 2">
            <a:extLst>
              <a:ext uri="{FF2B5EF4-FFF2-40B4-BE49-F238E27FC236}">
                <a16:creationId xmlns:a16="http://schemas.microsoft.com/office/drawing/2014/main" id="{A21B8917-8D3E-FEA0-44C0-B7F9827F1E81}"/>
              </a:ext>
            </a:extLst>
          </p:cNvPr>
          <p:cNvSpPr>
            <a:spLocks noGrp="1"/>
          </p:cNvSpPr>
          <p:nvPr>
            <p:ph type="body" sz="quarter" idx="10"/>
          </p:nvPr>
        </p:nvSpPr>
        <p:spPr>
          <a:xfrm>
            <a:off x="227881" y="6419854"/>
            <a:ext cx="9535244" cy="371644"/>
          </a:xfrm>
        </p:spPr>
        <p:txBody>
          <a:bodyPr/>
          <a:lstStyle/>
          <a:p>
            <a:r>
              <a:rPr lang="en-GB" sz="1200" dirty="0"/>
              <a:t>Richardson PG, et al. Blood 2022;140(Supplement 1):1366–8.</a:t>
            </a:r>
            <a:r>
              <a:rPr lang="en-US" sz="1200" noProof="0" dirty="0"/>
              <a:t> </a:t>
            </a:r>
            <a:r>
              <a:rPr lang="en-US" sz="1200" kern="0" dirty="0">
                <a:solidFill>
                  <a:schemeClr val="bg2"/>
                </a:solidFill>
              </a:rPr>
              <a:t>Richardson PG, et al. N Engl J Med 2023;389(11):1009–22.</a:t>
            </a:r>
            <a:endParaRPr lang="en-US" sz="1200" dirty="0"/>
          </a:p>
        </p:txBody>
      </p:sp>
      <p:sp>
        <p:nvSpPr>
          <p:cNvPr id="4" name="Text Placeholder 3">
            <a:extLst>
              <a:ext uri="{FF2B5EF4-FFF2-40B4-BE49-F238E27FC236}">
                <a16:creationId xmlns:a16="http://schemas.microsoft.com/office/drawing/2014/main" id="{569FB60B-C661-94F3-7CA5-C4B9FE7FCEE4}"/>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FF0196B3-4648-41FE-9445-7ECDB8027010}"/>
              </a:ext>
            </a:extLst>
          </p:cNvPr>
          <p:cNvSpPr txBox="1"/>
          <p:nvPr/>
        </p:nvSpPr>
        <p:spPr>
          <a:xfrm>
            <a:off x="227881" y="2186277"/>
            <a:ext cx="171682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At start of treatment (study entry)</a:t>
            </a:r>
          </a:p>
        </p:txBody>
      </p:sp>
      <p:sp>
        <p:nvSpPr>
          <p:cNvPr id="9" name="TextBox 8">
            <a:extLst>
              <a:ext uri="{FF2B5EF4-FFF2-40B4-BE49-F238E27FC236}">
                <a16:creationId xmlns:a16="http://schemas.microsoft.com/office/drawing/2014/main" id="{E6B1E0B2-DDAA-48FA-A4E1-FC9FE969C64C}"/>
              </a:ext>
            </a:extLst>
          </p:cNvPr>
          <p:cNvSpPr txBox="1"/>
          <p:nvPr/>
        </p:nvSpPr>
        <p:spPr>
          <a:xfrm>
            <a:off x="0" y="4600634"/>
            <a:ext cx="194471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After 4 months of treatment with </a:t>
            </a:r>
            <a:r>
              <a:rPr kumimoji="0" lang="en-US" sz="1600" b="1" i="0" u="none" strike="noStrike" kern="1200" cap="none" spc="0" normalizeH="0" baseline="0" noProof="0" dirty="0" err="1">
                <a:ln>
                  <a:noFill/>
                </a:ln>
                <a:solidFill>
                  <a:srgbClr val="FFFFFF"/>
                </a:solidFill>
                <a:effectLst/>
                <a:uLnTx/>
                <a:uFillTx/>
                <a:latin typeface="Arial"/>
                <a:ea typeface="+mn-ea"/>
                <a:cs typeface="+mn-cs"/>
              </a:rPr>
              <a:t>Mezi</a:t>
            </a:r>
            <a:r>
              <a:rPr kumimoji="0" lang="en-US" sz="1600" b="1" i="0" u="none" strike="noStrike" kern="1200" cap="none" spc="0" normalizeH="0" baseline="0" noProof="0" dirty="0">
                <a:ln>
                  <a:noFill/>
                </a:ln>
                <a:solidFill>
                  <a:srgbClr val="FFFFFF"/>
                </a:solidFill>
                <a:effectLst/>
                <a:uLnTx/>
                <a:uFillTx/>
                <a:latin typeface="Arial"/>
                <a:ea typeface="+mn-ea"/>
                <a:cs typeface="+mn-cs"/>
              </a:rPr>
              <a:t> 1.0 mg,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D1–21 every 28 days, + Dex</a:t>
            </a:r>
          </a:p>
        </p:txBody>
      </p:sp>
      <p:pic>
        <p:nvPicPr>
          <p:cNvPr id="5" name="Picture 4">
            <a:extLst>
              <a:ext uri="{FF2B5EF4-FFF2-40B4-BE49-F238E27FC236}">
                <a16:creationId xmlns:a16="http://schemas.microsoft.com/office/drawing/2014/main" id="{1DA3DC66-26E7-3972-43EC-CB2D2F84E0B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0" y="0"/>
            <a:ext cx="895350" cy="834025"/>
          </a:xfrm>
          <a:prstGeom prst="rect">
            <a:avLst/>
          </a:prstGeom>
        </p:spPr>
      </p:pic>
    </p:spTree>
    <p:extLst>
      <p:ext uri="{BB962C8B-B14F-4D97-AF65-F5344CB8AC3E}">
        <p14:creationId xmlns:p14="http://schemas.microsoft.com/office/powerpoint/2010/main" val="25619807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a:t>
            </a:r>
            <a:r>
              <a:rPr lang="en-US" sz="2400" dirty="0">
                <a:latin typeface="Arial"/>
              </a:rPr>
              <a:t>: </a:t>
            </a:r>
            <a:r>
              <a:rPr lang="en-US" sz="2400" dirty="0"/>
              <a:t>mezigdomide–PI regimen</a:t>
            </a:r>
            <a:r>
              <a:rPr lang="en-US" sz="2400" dirty="0">
                <a:latin typeface="Arial"/>
              </a:rPr>
              <a:t>s</a:t>
            </a:r>
            <a:r>
              <a:rPr kumimoji="0" lang="en-US" sz="2400" b="1" i="0" u="none" strike="noStrike" kern="0" cap="none" spc="0" normalizeH="0" baseline="0" noProof="0" dirty="0">
                <a:ln>
                  <a:noFill/>
                </a:ln>
                <a:solidFill>
                  <a:srgbClr val="FFFF00"/>
                </a:solidFill>
                <a:effectLst/>
                <a:uLnTx/>
                <a:uFillTx/>
                <a:latin typeface="Arial"/>
                <a:ea typeface="+mj-ea"/>
                <a:cs typeface="+mj-cs"/>
              </a:rPr>
              <a:t>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 + </a:t>
            </a:r>
            <a:r>
              <a:rPr lang="en-US" sz="3200" dirty="0" err="1"/>
              <a:t>Vd</a:t>
            </a:r>
            <a:r>
              <a:rPr lang="en-US" sz="3200" dirty="0"/>
              <a:t> or </a:t>
            </a:r>
            <a:r>
              <a:rPr lang="en-US" sz="3200" dirty="0" err="1"/>
              <a:t>Kd</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2" y="6419854"/>
            <a:ext cx="5777218" cy="371644"/>
          </a:xfrm>
        </p:spPr>
        <p:txBody>
          <a:bodyPr/>
          <a:lstStyle/>
          <a:p>
            <a:r>
              <a:rPr lang="en-US" sz="1200" b="1" dirty="0"/>
              <a:t>1. Oriol A, et al. Clin Lymphoma Myeloma Leukemia 2023;23(Suppl 2):S31.</a:t>
            </a:r>
            <a:br>
              <a:rPr lang="en-US" sz="1200" b="1" dirty="0"/>
            </a:br>
            <a:r>
              <a:rPr lang="en-US" sz="1200" dirty="0"/>
              <a:t>2</a:t>
            </a:r>
            <a:r>
              <a:rPr lang="en-US" sz="1200" b="1" dirty="0"/>
              <a:t>. Sandhu A, et al. Blood 2024;144(supplement 1):1025.</a:t>
            </a:r>
          </a:p>
        </p:txBody>
      </p:sp>
      <p:sp>
        <p:nvSpPr>
          <p:cNvPr id="32" name="TextBox 31">
            <a:extLst>
              <a:ext uri="{FF2B5EF4-FFF2-40B4-BE49-F238E27FC236}">
                <a16:creationId xmlns:a16="http://schemas.microsoft.com/office/drawing/2014/main" id="{E4156926-8FB4-478D-B592-CB4E68B5EF69}"/>
              </a:ext>
            </a:extLst>
          </p:cNvPr>
          <p:cNvSpPr txBox="1"/>
          <p:nvPr/>
        </p:nvSpPr>
        <p:spPr>
          <a:xfrm>
            <a:off x="402672" y="1478204"/>
            <a:ext cx="11329693"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CC-92480-MM-002 Phase 1/2 Study: Mezigdomide + </a:t>
            </a:r>
            <a:r>
              <a:rPr kumimoji="0" lang="en-US" sz="1600" b="1" i="0" u="none" strike="noStrike" kern="1200" cap="none" spc="0" normalizeH="0" baseline="0" noProof="0" dirty="0" err="1">
                <a:ln>
                  <a:noFill/>
                </a:ln>
                <a:solidFill>
                  <a:srgbClr val="00FFFF">
                    <a:lumMod val="50000"/>
                  </a:srgbClr>
                </a:solidFill>
                <a:effectLst/>
                <a:uLnTx/>
                <a:uFillTx/>
                <a:latin typeface="Arial"/>
                <a:ea typeface="+mn-ea"/>
                <a:cs typeface="+mn-cs"/>
              </a:rPr>
              <a:t>Vd</a:t>
            </a: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 / Kd</a:t>
            </a:r>
            <a:r>
              <a:rPr kumimoji="0" lang="en-US" sz="1600" b="1" i="0" u="none" strike="noStrike" kern="1200" cap="none" spc="0" normalizeH="0" baseline="30000" noProof="0" dirty="0">
                <a:ln>
                  <a:noFill/>
                </a:ln>
                <a:solidFill>
                  <a:srgbClr val="00FFFF">
                    <a:lumMod val="50000"/>
                  </a:srgbClr>
                </a:solidFill>
                <a:effectLst/>
                <a:uLnTx/>
                <a:uFillTx/>
                <a:latin typeface="Arial"/>
                <a:ea typeface="+mn-ea"/>
                <a:cs typeface="+mn-cs"/>
              </a:rPr>
              <a:t>1,2</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aphicFrame>
        <p:nvGraphicFramePr>
          <p:cNvPr id="34" name="Content Placeholder 6">
            <a:extLst>
              <a:ext uri="{FF2B5EF4-FFF2-40B4-BE49-F238E27FC236}">
                <a16:creationId xmlns:a16="http://schemas.microsoft.com/office/drawing/2014/main" id="{0DB0EF9B-3B4D-485D-ADD5-630CD80A16FF}"/>
              </a:ext>
            </a:extLst>
          </p:cNvPr>
          <p:cNvGraphicFramePr>
            <a:graphicFrameLocks/>
          </p:cNvGraphicFramePr>
          <p:nvPr/>
        </p:nvGraphicFramePr>
        <p:xfrm>
          <a:off x="318782" y="1975067"/>
          <a:ext cx="2892988" cy="4358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0DEEBFD-336F-4E04-A549-AB14C741AFCF}"/>
              </a:ext>
            </a:extLst>
          </p:cNvPr>
          <p:cNvGrpSpPr/>
          <p:nvPr/>
        </p:nvGrpSpPr>
        <p:grpSpPr>
          <a:xfrm>
            <a:off x="3262796" y="2119278"/>
            <a:ext cx="2892988" cy="4121464"/>
            <a:chOff x="3262796" y="2119278"/>
            <a:chExt cx="2892988" cy="4121464"/>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4007362"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75.0%</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69674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r>
                <a:rPr kumimoji="0" lang="en-US" sz="1000" b="1" i="0" u="none" strike="noStrike" kern="1200" cap="none" spc="0" normalizeH="0" baseline="0" noProof="0" dirty="0">
                  <a:ln>
                    <a:noFill/>
                  </a:ln>
                  <a:solidFill>
                    <a:srgbClr val="000000"/>
                  </a:solidFill>
                  <a:effectLst/>
                  <a:uLnTx/>
                  <a:uFillTx/>
                  <a:latin typeface="Arial"/>
                  <a:ea typeface="+mn-ea"/>
                  <a:cs typeface="+mn-cs"/>
                </a:rPr>
                <a:t> </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(N=28, dose escalation)</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456202"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10.9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11.2–13.4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35.7%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21.4%</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14.3%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71.4% (Grade 3/4 17.9%)</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10.7%</a:t>
              </a:r>
            </a:p>
          </p:txBody>
        </p:sp>
      </p:grpSp>
      <p:grpSp>
        <p:nvGrpSpPr>
          <p:cNvPr id="53" name="Group 52">
            <a:extLst>
              <a:ext uri="{FF2B5EF4-FFF2-40B4-BE49-F238E27FC236}">
                <a16:creationId xmlns:a16="http://schemas.microsoft.com/office/drawing/2014/main" id="{DB2AB833-764A-436C-8E3B-85AEAD20596F}"/>
              </a:ext>
            </a:extLst>
          </p:cNvPr>
          <p:cNvGrpSpPr/>
          <p:nvPr/>
        </p:nvGrpSpPr>
        <p:grpSpPr>
          <a:xfrm>
            <a:off x="6260924" y="2119278"/>
            <a:ext cx="2611316" cy="4121464"/>
            <a:chOff x="6260924" y="2119278"/>
            <a:chExt cx="2611316" cy="4121464"/>
          </a:xfrm>
        </p:grpSpPr>
        <p:sp>
          <p:nvSpPr>
            <p:cNvPr id="44" name="Rectangle: Rounded Corners 43">
              <a:extLst>
                <a:ext uri="{FF2B5EF4-FFF2-40B4-BE49-F238E27FC236}">
                  <a16:creationId xmlns:a16="http://schemas.microsoft.com/office/drawing/2014/main" id="{F6002FE3-522B-4B3B-AC39-DA20AFEB4D37}"/>
                </a:ext>
              </a:extLst>
            </p:cNvPr>
            <p:cNvSpPr/>
            <p:nvPr/>
          </p:nvSpPr>
          <p:spPr>
            <a:xfrm>
              <a:off x="6501466"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(1.0 mg, N=38 / 0.6 mg, N=11)</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A769C01-FED5-4833-B6B0-511123F354E9}"/>
                </a:ext>
              </a:extLst>
            </p:cNvPr>
            <p:cNvSpPr txBox="1"/>
            <p:nvPr/>
          </p:nvSpPr>
          <p:spPr>
            <a:xfrm>
              <a:off x="6260924"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19.4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16.6 / 20.8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63.3%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26.5%</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6.1%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79.6% (Grade 3/4 32.7%)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22.4% </a:t>
              </a:r>
            </a:p>
          </p:txBody>
        </p:sp>
        <p:graphicFrame>
          <p:nvGraphicFramePr>
            <p:cNvPr id="48" name="Chart 47">
              <a:extLst>
                <a:ext uri="{FF2B5EF4-FFF2-40B4-BE49-F238E27FC236}">
                  <a16:creationId xmlns:a16="http://schemas.microsoft.com/office/drawing/2014/main" id="{F9236173-68FC-4AC6-A811-86A606212E29}"/>
                </a:ext>
              </a:extLst>
            </p:cNvPr>
            <p:cNvGraphicFramePr/>
            <p:nvPr/>
          </p:nvGraphicFramePr>
          <p:xfrm>
            <a:off x="6260924" y="2414477"/>
            <a:ext cx="2611316"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E0678FD1-08EA-46F8-A0F2-8843B7F852C6}"/>
                </a:ext>
              </a:extLst>
            </p:cNvPr>
            <p:cNvSpPr txBox="1"/>
            <p:nvPr/>
          </p:nvSpPr>
          <p:spPr>
            <a:xfrm>
              <a:off x="6738543" y="2414476"/>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84.2%</a:t>
              </a:r>
            </a:p>
          </p:txBody>
        </p:sp>
      </p:grpSp>
      <p:grpSp>
        <p:nvGrpSpPr>
          <p:cNvPr id="54" name="Group 53">
            <a:extLst>
              <a:ext uri="{FF2B5EF4-FFF2-40B4-BE49-F238E27FC236}">
                <a16:creationId xmlns:a16="http://schemas.microsoft.com/office/drawing/2014/main" id="{B0306BD3-6575-4EFB-9306-43247FA3C82D}"/>
              </a:ext>
            </a:extLst>
          </p:cNvPr>
          <p:cNvGrpSpPr/>
          <p:nvPr/>
        </p:nvGrpSpPr>
        <p:grpSpPr>
          <a:xfrm>
            <a:off x="9065646" y="2119278"/>
            <a:ext cx="2611316" cy="4121464"/>
            <a:chOff x="9065646" y="2119278"/>
            <a:chExt cx="2611316" cy="4121464"/>
          </a:xfrm>
        </p:grpSpPr>
        <p:sp>
          <p:nvSpPr>
            <p:cNvPr id="46" name="Rectangle: Rounded Corners 45">
              <a:extLst>
                <a:ext uri="{FF2B5EF4-FFF2-40B4-BE49-F238E27FC236}">
                  <a16:creationId xmlns:a16="http://schemas.microsoft.com/office/drawing/2014/main" id="{3F075C2F-C878-4B8D-9D03-79C3015823AE}"/>
                </a:ext>
              </a:extLst>
            </p:cNvPr>
            <p:cNvSpPr/>
            <p:nvPr/>
          </p:nvSpPr>
          <p:spPr>
            <a:xfrm>
              <a:off x="9306188"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Kd</a:t>
              </a:r>
              <a:r>
                <a:rPr kumimoji="0" lang="en-US" sz="1000" b="1" i="0" u="none" strike="noStrike" kern="1200" cap="none" spc="0" normalizeH="0" baseline="0" noProof="0" dirty="0">
                  <a:ln>
                    <a:noFill/>
                  </a:ln>
                  <a:solidFill>
                    <a:srgbClr val="000000"/>
                  </a:solidFill>
                  <a:effectLst/>
                  <a:uLnTx/>
                  <a:uFillTx/>
                  <a:latin typeface="Arial"/>
                  <a:ea typeface="+mn-ea"/>
                  <a:cs typeface="+mn-cs"/>
                </a:rPr>
                <a:t> (N=27)</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F04906E6-BAE4-4821-954B-377713137601}"/>
                </a:ext>
              </a:extLst>
            </p:cNvPr>
            <p:cNvSpPr txBox="1"/>
            <p:nvPr/>
          </p:nvSpPr>
          <p:spPr>
            <a:xfrm>
              <a:off x="9065646"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11.9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11.7–13.8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44.4%</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14.8%</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anemia 14.8%</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70.4% (Grade 3/4 33.3%)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3.7%</a:t>
              </a:r>
            </a:p>
          </p:txBody>
        </p:sp>
        <p:graphicFrame>
          <p:nvGraphicFramePr>
            <p:cNvPr id="51" name="Chart 50">
              <a:extLst>
                <a:ext uri="{FF2B5EF4-FFF2-40B4-BE49-F238E27FC236}">
                  <a16:creationId xmlns:a16="http://schemas.microsoft.com/office/drawing/2014/main" id="{2E177D0F-3C5E-409B-92E6-BDA9FCB2A6CD}"/>
                </a:ext>
              </a:extLst>
            </p:cNvPr>
            <p:cNvGraphicFramePr/>
            <p:nvPr/>
          </p:nvGraphicFramePr>
          <p:xfrm>
            <a:off x="9065646" y="2528448"/>
            <a:ext cx="2516754" cy="2377660"/>
          </p:xfrm>
          <a:graphic>
            <a:graphicData uri="http://schemas.openxmlformats.org/drawingml/2006/chart">
              <c:chart xmlns:c="http://schemas.openxmlformats.org/drawingml/2006/chart" xmlns:r="http://schemas.openxmlformats.org/officeDocument/2006/relationships" r:id="rId9"/>
            </a:graphicData>
          </a:graphic>
        </p:graphicFrame>
        <p:sp>
          <p:nvSpPr>
            <p:cNvPr id="52" name="TextBox 51">
              <a:extLst>
                <a:ext uri="{FF2B5EF4-FFF2-40B4-BE49-F238E27FC236}">
                  <a16:creationId xmlns:a16="http://schemas.microsoft.com/office/drawing/2014/main" id="{0425A428-8750-4F04-8A62-88CE352C68FF}"/>
                </a:ext>
              </a:extLst>
            </p:cNvPr>
            <p:cNvSpPr txBox="1"/>
            <p:nvPr/>
          </p:nvSpPr>
          <p:spPr>
            <a:xfrm>
              <a:off x="9570794"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61.5%</a:t>
              </a:r>
            </a:p>
          </p:txBody>
        </p:sp>
      </p:grpSp>
      <p:sp>
        <p:nvSpPr>
          <p:cNvPr id="3" name="TextBox 2">
            <a:extLst>
              <a:ext uri="{FF2B5EF4-FFF2-40B4-BE49-F238E27FC236}">
                <a16:creationId xmlns:a16="http://schemas.microsoft.com/office/drawing/2014/main" id="{87671494-A0D1-F71F-0882-B44CEBD28265}"/>
              </a:ext>
            </a:extLst>
          </p:cNvPr>
          <p:cNvSpPr txBox="1"/>
          <p:nvPr/>
        </p:nvSpPr>
        <p:spPr>
          <a:xfrm>
            <a:off x="7488140" y="2414476"/>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90.9%</a:t>
            </a:r>
          </a:p>
        </p:txBody>
      </p:sp>
    </p:spTree>
    <p:extLst>
      <p:ext uri="{BB962C8B-B14F-4D97-AF65-F5344CB8AC3E}">
        <p14:creationId xmlns:p14="http://schemas.microsoft.com/office/powerpoint/2010/main" val="21647920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56EE7-45E3-29CA-CD8F-32CE2F132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1769F-32FA-D0E8-EAFB-03F393B8E92B}"/>
              </a:ext>
            </a:extLst>
          </p:cNvPr>
          <p:cNvSpPr>
            <a:spLocks noGrp="1"/>
          </p:cNvSpPr>
          <p:nvPr>
            <p:ph type="title"/>
          </p:nvPr>
        </p:nvSpPr>
        <p:spPr>
          <a:xfrm>
            <a:off x="0" y="194255"/>
            <a:ext cx="12192000" cy="1020763"/>
          </a:xfrm>
        </p:spPr>
        <p:txBody>
          <a:bodyPr/>
          <a:lstStyle/>
          <a:p>
            <a:r>
              <a:rPr lang="en-US" sz="3000" dirty="0"/>
              <a:t>Phase 3 studies of CELMoD triplets in RRMM: </a:t>
            </a:r>
            <a:br>
              <a:rPr lang="en-US" sz="3000" dirty="0"/>
            </a:br>
            <a:r>
              <a:rPr lang="en-US" sz="3200" dirty="0"/>
              <a:t>combination with SOC mAbs or PIs</a:t>
            </a:r>
            <a:endParaRPr lang="en-US" sz="3000" dirty="0"/>
          </a:p>
        </p:txBody>
      </p:sp>
      <p:sp>
        <p:nvSpPr>
          <p:cNvPr id="3" name="Text Placeholder 2">
            <a:extLst>
              <a:ext uri="{FF2B5EF4-FFF2-40B4-BE49-F238E27FC236}">
                <a16:creationId xmlns:a16="http://schemas.microsoft.com/office/drawing/2014/main" id="{98FA6BE7-7788-DD6E-A214-F27A9AA5D7EB}"/>
              </a:ext>
            </a:extLst>
          </p:cNvPr>
          <p:cNvSpPr>
            <a:spLocks noGrp="1"/>
          </p:cNvSpPr>
          <p:nvPr>
            <p:ph type="body" sz="quarter" idx="10"/>
          </p:nvPr>
        </p:nvSpPr>
        <p:spPr>
          <a:xfrm>
            <a:off x="153529" y="6419854"/>
            <a:ext cx="11884941" cy="371644"/>
          </a:xfrm>
        </p:spPr>
        <p:txBody>
          <a:bodyPr/>
          <a:lstStyle/>
          <a:p>
            <a:r>
              <a:rPr lang="en-US" sz="1200" dirty="0"/>
              <a:t>1. Richardson PG, et al. Clin Lymphoma Myeloma Leuk 2023;23(Supplement 1):S495–6, abstract MM-372.</a:t>
            </a:r>
            <a:br>
              <a:rPr lang="en-US" sz="1200" dirty="0"/>
            </a:br>
            <a:r>
              <a:rPr lang="en-US" sz="1200" dirty="0"/>
              <a:t>2. Richardson PG, et al. J Clin Oncol 2023;41(16_suppl):abstract TPS8070.</a:t>
            </a:r>
            <a:br>
              <a:rPr lang="en-US" sz="1200" dirty="0"/>
            </a:br>
            <a:r>
              <a:rPr lang="en-US" sz="1200" dirty="0"/>
              <a:t>3. Lonial S, et al. Future Oncol 2025;21(14):1761–9.</a:t>
            </a:r>
          </a:p>
        </p:txBody>
      </p:sp>
      <p:sp>
        <p:nvSpPr>
          <p:cNvPr id="13" name="Rectangle: Rounded Corners 12">
            <a:extLst>
              <a:ext uri="{FF2B5EF4-FFF2-40B4-BE49-F238E27FC236}">
                <a16:creationId xmlns:a16="http://schemas.microsoft.com/office/drawing/2014/main" id="{3AA7CD20-9EA8-17F2-4360-F3F36D4960D6}"/>
              </a:ext>
            </a:extLst>
          </p:cNvPr>
          <p:cNvSpPr/>
          <p:nvPr/>
        </p:nvSpPr>
        <p:spPr bwMode="auto">
          <a:xfrm>
            <a:off x="2574171" y="1425915"/>
            <a:ext cx="9464299"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Treatment</a:t>
            </a:r>
          </a:p>
        </p:txBody>
      </p:sp>
      <p:sp>
        <p:nvSpPr>
          <p:cNvPr id="33" name="Rectangle: Rounded Corners 32">
            <a:extLst>
              <a:ext uri="{FF2B5EF4-FFF2-40B4-BE49-F238E27FC236}">
                <a16:creationId xmlns:a16="http://schemas.microsoft.com/office/drawing/2014/main" id="{2B982D02-6DA0-24D9-5E86-545CEB9FFAC9}"/>
              </a:ext>
            </a:extLst>
          </p:cNvPr>
          <p:cNvSpPr/>
          <p:nvPr/>
        </p:nvSpPr>
        <p:spPr bwMode="auto">
          <a:xfrm>
            <a:off x="153529" y="1425908"/>
            <a:ext cx="2345188"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Study</a:t>
            </a:r>
          </a:p>
        </p:txBody>
      </p:sp>
      <p:grpSp>
        <p:nvGrpSpPr>
          <p:cNvPr id="73" name="Group 72">
            <a:extLst>
              <a:ext uri="{FF2B5EF4-FFF2-40B4-BE49-F238E27FC236}">
                <a16:creationId xmlns:a16="http://schemas.microsoft.com/office/drawing/2014/main" id="{D92F9598-ED22-FEF6-BA40-7AF5E5DA934B}"/>
              </a:ext>
            </a:extLst>
          </p:cNvPr>
          <p:cNvGrpSpPr/>
          <p:nvPr/>
        </p:nvGrpSpPr>
        <p:grpSpPr>
          <a:xfrm>
            <a:off x="200195" y="4248799"/>
            <a:ext cx="11382205" cy="1676589"/>
            <a:chOff x="200195" y="1971681"/>
            <a:chExt cx="11382205" cy="1676589"/>
          </a:xfrm>
        </p:grpSpPr>
        <p:sp>
          <p:nvSpPr>
            <p:cNvPr id="7" name="Rectangle: Rounded Corners 6">
              <a:extLst>
                <a:ext uri="{FF2B5EF4-FFF2-40B4-BE49-F238E27FC236}">
                  <a16:creationId xmlns:a16="http://schemas.microsoft.com/office/drawing/2014/main" id="{7DF1493B-A1DE-603D-5F58-911EABB5214C}"/>
                </a:ext>
              </a:extLst>
            </p:cNvPr>
            <p:cNvSpPr/>
            <p:nvPr/>
          </p:nvSpPr>
          <p:spPr bwMode="auto">
            <a:xfrm>
              <a:off x="10315272" y="1971681"/>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18" name="Rectangle: Rounded Corners 17">
              <a:extLst>
                <a:ext uri="{FF2B5EF4-FFF2-40B4-BE49-F238E27FC236}">
                  <a16:creationId xmlns:a16="http://schemas.microsoft.com/office/drawing/2014/main" id="{0067388F-B822-88B9-4C40-98D55E5EBE07}"/>
                </a:ext>
              </a:extLst>
            </p:cNvPr>
            <p:cNvSpPr/>
            <p:nvPr/>
          </p:nvSpPr>
          <p:spPr bwMode="auto">
            <a:xfrm>
              <a:off x="4370779" y="204703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1.0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 name="Rectangle: Rounded Corners 30">
              <a:extLst>
                <a:ext uri="{FF2B5EF4-FFF2-40B4-BE49-F238E27FC236}">
                  <a16:creationId xmlns:a16="http://schemas.microsoft.com/office/drawing/2014/main" id="{1A006923-3EBB-24C0-7EE0-F53F777799C1}"/>
                </a:ext>
              </a:extLst>
            </p:cNvPr>
            <p:cNvSpPr/>
            <p:nvPr/>
          </p:nvSpPr>
          <p:spPr bwMode="auto">
            <a:xfrm>
              <a:off x="200195" y="2537663"/>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EXCALIBER-RRMM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(NCT04975997)</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3</a:t>
              </a:r>
            </a:p>
          </p:txBody>
        </p:sp>
        <p:sp>
          <p:nvSpPr>
            <p:cNvPr id="37" name="Rectangle: Rounded Corners 36">
              <a:extLst>
                <a:ext uri="{FF2B5EF4-FFF2-40B4-BE49-F238E27FC236}">
                  <a16:creationId xmlns:a16="http://schemas.microsoft.com/office/drawing/2014/main" id="{F5459F37-AD64-AF2C-7E0D-6EA008D74286}"/>
                </a:ext>
              </a:extLst>
            </p:cNvPr>
            <p:cNvSpPr/>
            <p:nvPr/>
          </p:nvSpPr>
          <p:spPr bwMode="auto">
            <a:xfrm>
              <a:off x="10315272" y="283102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Nov 2027</a:t>
              </a:r>
            </a:p>
          </p:txBody>
        </p:sp>
        <p:sp>
          <p:nvSpPr>
            <p:cNvPr id="42" name="Rectangle: Rounded Corners 41">
              <a:extLst>
                <a:ext uri="{FF2B5EF4-FFF2-40B4-BE49-F238E27FC236}">
                  <a16:creationId xmlns:a16="http://schemas.microsoft.com/office/drawing/2014/main" id="{9895F330-3F3B-C03F-4944-17F36B112C1C}"/>
                </a:ext>
              </a:extLst>
            </p:cNvPr>
            <p:cNvSpPr/>
            <p:nvPr/>
          </p:nvSpPr>
          <p:spPr bwMode="auto">
            <a:xfrm>
              <a:off x="2615163"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~200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sp>
          <p:nvSpPr>
            <p:cNvPr id="47" name="Rectangle: Rounded Corners 46">
              <a:extLst>
                <a:ext uri="{FF2B5EF4-FFF2-40B4-BE49-F238E27FC236}">
                  <a16:creationId xmlns:a16="http://schemas.microsoft.com/office/drawing/2014/main" id="{A7519548-70C8-3526-2F46-31B73FC91CCA}"/>
                </a:ext>
              </a:extLst>
            </p:cNvPr>
            <p:cNvSpPr/>
            <p:nvPr/>
          </p:nvSpPr>
          <p:spPr bwMode="auto">
            <a:xfrm>
              <a:off x="4370779" y="3221081"/>
              <a:ext cx="228985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9" name="Rectangle: Rounded Corners 48">
              <a:extLst>
                <a:ext uri="{FF2B5EF4-FFF2-40B4-BE49-F238E27FC236}">
                  <a16:creationId xmlns:a16="http://schemas.microsoft.com/office/drawing/2014/main" id="{5CF3D77A-9F7A-B917-507E-4ADC67E94800}"/>
                </a:ext>
              </a:extLst>
            </p:cNvPr>
            <p:cNvSpPr/>
            <p:nvPr/>
          </p:nvSpPr>
          <p:spPr bwMode="auto">
            <a:xfrm>
              <a:off x="4370779" y="282247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1.6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 name="Rectangle: Rounded Corners 49">
              <a:extLst>
                <a:ext uri="{FF2B5EF4-FFF2-40B4-BE49-F238E27FC236}">
                  <a16:creationId xmlns:a16="http://schemas.microsoft.com/office/drawing/2014/main" id="{73D8E16B-D2FE-DDFB-38FF-73C0315FD256}"/>
                </a:ext>
              </a:extLst>
            </p:cNvPr>
            <p:cNvSpPr/>
            <p:nvPr/>
          </p:nvSpPr>
          <p:spPr bwMode="auto">
            <a:xfrm>
              <a:off x="4370779" y="243271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1.3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1" name="Rectangle: Rounded Corners 50">
              <a:extLst>
                <a:ext uri="{FF2B5EF4-FFF2-40B4-BE49-F238E27FC236}">
                  <a16:creationId xmlns:a16="http://schemas.microsoft.com/office/drawing/2014/main" id="{9E36DBE4-B89B-DEA9-AAAD-148A295915D6}"/>
                </a:ext>
              </a:extLst>
            </p:cNvPr>
            <p:cNvSpPr/>
            <p:nvPr/>
          </p:nvSpPr>
          <p:spPr bwMode="auto">
            <a:xfrm>
              <a:off x="6831602"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~664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cxnSp>
          <p:nvCxnSpPr>
            <p:cNvPr id="52" name="Connector: Elbow 51">
              <a:extLst>
                <a:ext uri="{FF2B5EF4-FFF2-40B4-BE49-F238E27FC236}">
                  <a16:creationId xmlns:a16="http://schemas.microsoft.com/office/drawing/2014/main" id="{E1A5D182-21BA-8B49-6E50-996F90780793}"/>
                </a:ext>
              </a:extLst>
            </p:cNvPr>
            <p:cNvCxnSpPr>
              <a:cxnSpLocks/>
              <a:stCxn id="42" idx="3"/>
              <a:endCxn id="18" idx="1"/>
            </p:cNvCxnSpPr>
            <p:nvPr/>
          </p:nvCxnSpPr>
          <p:spPr bwMode="auto">
            <a:xfrm flipV="1">
              <a:off x="4080910" y="2217298"/>
              <a:ext cx="289869" cy="59313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5" name="Connector: Elbow 54">
              <a:extLst>
                <a:ext uri="{FF2B5EF4-FFF2-40B4-BE49-F238E27FC236}">
                  <a16:creationId xmlns:a16="http://schemas.microsoft.com/office/drawing/2014/main" id="{36DC3EAD-38CD-9D0B-D48D-B52A4B5FBFEB}"/>
                </a:ext>
              </a:extLst>
            </p:cNvPr>
            <p:cNvCxnSpPr>
              <a:cxnSpLocks/>
              <a:stCxn id="42" idx="3"/>
              <a:endCxn id="47" idx="1"/>
            </p:cNvCxnSpPr>
            <p:nvPr/>
          </p:nvCxnSpPr>
          <p:spPr bwMode="auto">
            <a:xfrm>
              <a:off x="4080910" y="2810430"/>
              <a:ext cx="289869" cy="580911"/>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6" name="Connector: Elbow 55">
              <a:extLst>
                <a:ext uri="{FF2B5EF4-FFF2-40B4-BE49-F238E27FC236}">
                  <a16:creationId xmlns:a16="http://schemas.microsoft.com/office/drawing/2014/main" id="{444630C1-9882-E869-4269-98EDE4371E19}"/>
                </a:ext>
              </a:extLst>
            </p:cNvPr>
            <p:cNvCxnSpPr>
              <a:cxnSpLocks/>
              <a:stCxn id="42" idx="3"/>
              <a:endCxn id="49" idx="1"/>
            </p:cNvCxnSpPr>
            <p:nvPr/>
          </p:nvCxnSpPr>
          <p:spPr bwMode="auto">
            <a:xfrm>
              <a:off x="4080910" y="2810430"/>
              <a:ext cx="289869" cy="18230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7" name="Connector: Elbow 56">
              <a:extLst>
                <a:ext uri="{FF2B5EF4-FFF2-40B4-BE49-F238E27FC236}">
                  <a16:creationId xmlns:a16="http://schemas.microsoft.com/office/drawing/2014/main" id="{40442F66-89BA-6146-2975-EC7B22FCD638}"/>
                </a:ext>
              </a:extLst>
            </p:cNvPr>
            <p:cNvCxnSpPr>
              <a:cxnSpLocks/>
              <a:stCxn id="42" idx="3"/>
              <a:endCxn id="50" idx="1"/>
            </p:cNvCxnSpPr>
            <p:nvPr/>
          </p:nvCxnSpPr>
          <p:spPr bwMode="auto">
            <a:xfrm flipV="1">
              <a:off x="4080910" y="2602978"/>
              <a:ext cx="289869" cy="20745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64" name="Rectangle: Rounded Corners 63">
              <a:extLst>
                <a:ext uri="{FF2B5EF4-FFF2-40B4-BE49-F238E27FC236}">
                  <a16:creationId xmlns:a16="http://schemas.microsoft.com/office/drawing/2014/main" id="{2B5F3C3F-DB64-2DF2-FA2C-24A3B450D8EC}"/>
                </a:ext>
              </a:extLst>
            </p:cNvPr>
            <p:cNvSpPr/>
            <p:nvPr/>
          </p:nvSpPr>
          <p:spPr bwMode="auto">
            <a:xfrm>
              <a:off x="8583084" y="2824810"/>
              <a:ext cx="1603609"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5" name="Rectangle: Rounded Corners 64">
              <a:extLst>
                <a:ext uri="{FF2B5EF4-FFF2-40B4-BE49-F238E27FC236}">
                  <a16:creationId xmlns:a16="http://schemas.microsoft.com/office/drawing/2014/main" id="{F299BEE3-5C77-6D42-63BD-77BAA5344D5C}"/>
                </a:ext>
              </a:extLst>
            </p:cNvPr>
            <p:cNvSpPr/>
            <p:nvPr/>
          </p:nvSpPr>
          <p:spPr bwMode="auto">
            <a:xfrm>
              <a:off x="8583084" y="2435050"/>
              <a:ext cx="1603609"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66" name="Connector: Elbow 65">
              <a:extLst>
                <a:ext uri="{FF2B5EF4-FFF2-40B4-BE49-F238E27FC236}">
                  <a16:creationId xmlns:a16="http://schemas.microsoft.com/office/drawing/2014/main" id="{5FC3A02C-5827-AE1B-953B-B90AE28FD508}"/>
                </a:ext>
              </a:extLst>
            </p:cNvPr>
            <p:cNvCxnSpPr>
              <a:cxnSpLocks/>
              <a:stCxn id="51" idx="3"/>
              <a:endCxn id="64" idx="1"/>
            </p:cNvCxnSpPr>
            <p:nvPr/>
          </p:nvCxnSpPr>
          <p:spPr bwMode="auto">
            <a:xfrm>
              <a:off x="8297349" y="2810430"/>
              <a:ext cx="285735" cy="18464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67" name="Connector: Elbow 66">
              <a:extLst>
                <a:ext uri="{FF2B5EF4-FFF2-40B4-BE49-F238E27FC236}">
                  <a16:creationId xmlns:a16="http://schemas.microsoft.com/office/drawing/2014/main" id="{6AE660E5-F2B2-54FB-0B57-7EE49662FC16}"/>
                </a:ext>
              </a:extLst>
            </p:cNvPr>
            <p:cNvCxnSpPr>
              <a:cxnSpLocks/>
              <a:stCxn id="51" idx="3"/>
              <a:endCxn id="65" idx="1"/>
            </p:cNvCxnSpPr>
            <p:nvPr/>
          </p:nvCxnSpPr>
          <p:spPr bwMode="auto">
            <a:xfrm flipV="1">
              <a:off x="8297349" y="2605310"/>
              <a:ext cx="285735" cy="20512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72" name="Group 71">
            <a:extLst>
              <a:ext uri="{FF2B5EF4-FFF2-40B4-BE49-F238E27FC236}">
                <a16:creationId xmlns:a16="http://schemas.microsoft.com/office/drawing/2014/main" id="{BFC8E461-4DEF-F2C5-7B76-750923900AB1}"/>
              </a:ext>
            </a:extLst>
          </p:cNvPr>
          <p:cNvGrpSpPr/>
          <p:nvPr/>
        </p:nvGrpSpPr>
        <p:grpSpPr>
          <a:xfrm>
            <a:off x="200195" y="1951754"/>
            <a:ext cx="11900895" cy="1863749"/>
            <a:chOff x="200195" y="4199654"/>
            <a:chExt cx="11900895" cy="1863749"/>
          </a:xfrm>
        </p:grpSpPr>
        <p:cxnSp>
          <p:nvCxnSpPr>
            <p:cNvPr id="25" name="Connector: Elbow 24">
              <a:extLst>
                <a:ext uri="{FF2B5EF4-FFF2-40B4-BE49-F238E27FC236}">
                  <a16:creationId xmlns:a16="http://schemas.microsoft.com/office/drawing/2014/main" id="{BD8EA409-152F-C126-8D79-622746132183}"/>
                </a:ext>
              </a:extLst>
            </p:cNvPr>
            <p:cNvCxnSpPr>
              <a:cxnSpLocks/>
              <a:stCxn id="16" idx="3"/>
              <a:endCxn id="6" idx="1"/>
            </p:cNvCxnSpPr>
            <p:nvPr/>
          </p:nvCxnSpPr>
          <p:spPr bwMode="auto">
            <a:xfrm flipV="1">
              <a:off x="7537166" y="4383048"/>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6" name="Connector: Elbow 25">
              <a:extLst>
                <a:ext uri="{FF2B5EF4-FFF2-40B4-BE49-F238E27FC236}">
                  <a16:creationId xmlns:a16="http://schemas.microsoft.com/office/drawing/2014/main" id="{D108F322-3516-7EF9-8B43-74CE09B6C08E}"/>
                </a:ext>
              </a:extLst>
            </p:cNvPr>
            <p:cNvCxnSpPr>
              <a:cxnSpLocks/>
              <a:stCxn id="16" idx="3"/>
              <a:endCxn id="12" idx="1"/>
            </p:cNvCxnSpPr>
            <p:nvPr/>
          </p:nvCxnSpPr>
          <p:spPr bwMode="auto">
            <a:xfrm>
              <a:off x="7537166" y="4608676"/>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82" name="Rectangle: Rounded Corners 81">
              <a:extLst>
                <a:ext uri="{FF2B5EF4-FFF2-40B4-BE49-F238E27FC236}">
                  <a16:creationId xmlns:a16="http://schemas.microsoft.com/office/drawing/2014/main" id="{98D8ABAE-17DD-7C01-ACFA-C6F7FB59DAE2}"/>
                </a:ext>
              </a:extLst>
            </p:cNvPr>
            <p:cNvSpPr/>
            <p:nvPr/>
          </p:nvSpPr>
          <p:spPr bwMode="auto">
            <a:xfrm>
              <a:off x="200195" y="4319234"/>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SUCCESSOR-1 (NCT05519085)</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1</a:t>
              </a:r>
            </a:p>
          </p:txBody>
        </p:sp>
        <p:sp>
          <p:nvSpPr>
            <p:cNvPr id="5" name="Rectangle: Rounded Corners 4">
              <a:extLst>
                <a:ext uri="{FF2B5EF4-FFF2-40B4-BE49-F238E27FC236}">
                  <a16:creationId xmlns:a16="http://schemas.microsoft.com/office/drawing/2014/main" id="{5337D6A8-CBEE-C0CE-2447-330295B42577}"/>
                </a:ext>
              </a:extLst>
            </p:cNvPr>
            <p:cNvSpPr/>
            <p:nvPr/>
          </p:nvSpPr>
          <p:spPr bwMode="auto">
            <a:xfrm>
              <a:off x="2615163" y="4319234"/>
              <a:ext cx="1452225"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~810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1–3 prior lines</a:t>
              </a:r>
            </a:p>
          </p:txBody>
        </p:sp>
        <p:sp>
          <p:nvSpPr>
            <p:cNvPr id="6" name="Rectangle: Rounded Corners 5">
              <a:extLst>
                <a:ext uri="{FF2B5EF4-FFF2-40B4-BE49-F238E27FC236}">
                  <a16:creationId xmlns:a16="http://schemas.microsoft.com/office/drawing/2014/main" id="{48D79E63-28CF-CA3D-7EE9-3DCD8F107665}"/>
                </a:ext>
              </a:extLst>
            </p:cNvPr>
            <p:cNvSpPr/>
            <p:nvPr/>
          </p:nvSpPr>
          <p:spPr bwMode="auto">
            <a:xfrm>
              <a:off x="7801953" y="4212788"/>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Rounded Corners 11">
              <a:extLst>
                <a:ext uri="{FF2B5EF4-FFF2-40B4-BE49-F238E27FC236}">
                  <a16:creationId xmlns:a16="http://schemas.microsoft.com/office/drawing/2014/main" id="{D56D5316-B5B5-F78D-B805-91470BEAFA82}"/>
                </a:ext>
              </a:extLst>
            </p:cNvPr>
            <p:cNvSpPr/>
            <p:nvPr/>
          </p:nvSpPr>
          <p:spPr bwMode="auto">
            <a:xfrm>
              <a:off x="7801953" y="4693543"/>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Pom-</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ectangle: Rounded Corners 13">
              <a:extLst>
                <a:ext uri="{FF2B5EF4-FFF2-40B4-BE49-F238E27FC236}">
                  <a16:creationId xmlns:a16="http://schemas.microsoft.com/office/drawing/2014/main" id="{5AD88A20-EB45-C892-C7D8-279B2D36D275}"/>
                </a:ext>
              </a:extLst>
            </p:cNvPr>
            <p:cNvSpPr/>
            <p:nvPr/>
          </p:nvSpPr>
          <p:spPr bwMode="auto">
            <a:xfrm>
              <a:off x="4225844" y="4200053"/>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16" name="Rectangle: Rounded Corners 15">
              <a:extLst>
                <a:ext uri="{FF2B5EF4-FFF2-40B4-BE49-F238E27FC236}">
                  <a16:creationId xmlns:a16="http://schemas.microsoft.com/office/drawing/2014/main" id="{F3F10813-30D9-9CC8-87C5-0506E861CA2E}"/>
                </a:ext>
              </a:extLst>
            </p:cNvPr>
            <p:cNvSpPr/>
            <p:nvPr/>
          </p:nvSpPr>
          <p:spPr bwMode="auto">
            <a:xfrm>
              <a:off x="6684345" y="4438416"/>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20" name="Rectangle: Rounded Corners 19">
              <a:extLst>
                <a:ext uri="{FF2B5EF4-FFF2-40B4-BE49-F238E27FC236}">
                  <a16:creationId xmlns:a16="http://schemas.microsoft.com/office/drawing/2014/main" id="{68797C7B-E8C0-6A08-A4FA-400AD0FF94DA}"/>
                </a:ext>
              </a:extLst>
            </p:cNvPr>
            <p:cNvSpPr/>
            <p:nvPr/>
          </p:nvSpPr>
          <p:spPr bwMode="auto">
            <a:xfrm>
              <a:off x="9496040" y="4212788"/>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22" name="Rectangle: Rounded Corners 21">
              <a:extLst>
                <a:ext uri="{FF2B5EF4-FFF2-40B4-BE49-F238E27FC236}">
                  <a16:creationId xmlns:a16="http://schemas.microsoft.com/office/drawing/2014/main" id="{0B2793B8-02B9-1DF4-6412-39BAAD0A251F}"/>
                </a:ext>
              </a:extLst>
            </p:cNvPr>
            <p:cNvSpPr/>
            <p:nvPr/>
          </p:nvSpPr>
          <p:spPr bwMode="auto">
            <a:xfrm>
              <a:off x="10833962" y="4199654"/>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Jan 2027</a:t>
              </a:r>
            </a:p>
          </p:txBody>
        </p:sp>
        <p:cxnSp>
          <p:nvCxnSpPr>
            <p:cNvPr id="36" name="Straight Arrow Connector 35">
              <a:extLst>
                <a:ext uri="{FF2B5EF4-FFF2-40B4-BE49-F238E27FC236}">
                  <a16:creationId xmlns:a16="http://schemas.microsoft.com/office/drawing/2014/main" id="{EADA486D-2256-D382-7D51-02BC287DDCFE}"/>
                </a:ext>
              </a:extLst>
            </p:cNvPr>
            <p:cNvCxnSpPr>
              <a:cxnSpLocks/>
              <a:stCxn id="5" idx="3"/>
              <a:endCxn id="14" idx="1"/>
            </p:cNvCxnSpPr>
            <p:nvPr/>
          </p:nvCxnSpPr>
          <p:spPr bwMode="auto">
            <a:xfrm>
              <a:off x="4067388" y="4608675"/>
              <a:ext cx="15845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8AB36759-7F15-3C59-AF3B-61FF16EAF50A}"/>
                </a:ext>
              </a:extLst>
            </p:cNvPr>
            <p:cNvCxnSpPr>
              <a:cxnSpLocks/>
              <a:stCxn id="14" idx="3"/>
              <a:endCxn id="16" idx="1"/>
            </p:cNvCxnSpPr>
            <p:nvPr/>
          </p:nvCxnSpPr>
          <p:spPr bwMode="auto">
            <a:xfrm>
              <a:off x="6515698" y="4608676"/>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6" name="Connector: Elbow 45">
              <a:extLst>
                <a:ext uri="{FF2B5EF4-FFF2-40B4-BE49-F238E27FC236}">
                  <a16:creationId xmlns:a16="http://schemas.microsoft.com/office/drawing/2014/main" id="{BD611ABC-E73E-6741-ED99-881AF55B1A4E}"/>
                </a:ext>
              </a:extLst>
            </p:cNvPr>
            <p:cNvCxnSpPr>
              <a:cxnSpLocks/>
              <a:stCxn id="61" idx="3"/>
              <a:endCxn id="58" idx="1"/>
            </p:cNvCxnSpPr>
            <p:nvPr/>
          </p:nvCxnSpPr>
          <p:spPr bwMode="auto">
            <a:xfrm flipV="1">
              <a:off x="7537166" y="5412389"/>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8" name="Connector: Elbow 47">
              <a:extLst>
                <a:ext uri="{FF2B5EF4-FFF2-40B4-BE49-F238E27FC236}">
                  <a16:creationId xmlns:a16="http://schemas.microsoft.com/office/drawing/2014/main" id="{85EDA2C5-DCEA-88C8-50C6-12F173F40DDA}"/>
                </a:ext>
              </a:extLst>
            </p:cNvPr>
            <p:cNvCxnSpPr>
              <a:cxnSpLocks/>
              <a:stCxn id="61" idx="3"/>
              <a:endCxn id="59" idx="1"/>
            </p:cNvCxnSpPr>
            <p:nvPr/>
          </p:nvCxnSpPr>
          <p:spPr bwMode="auto">
            <a:xfrm>
              <a:off x="7537166" y="5638017"/>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53" name="Rectangle: Rounded Corners 52">
              <a:extLst>
                <a:ext uri="{FF2B5EF4-FFF2-40B4-BE49-F238E27FC236}">
                  <a16:creationId xmlns:a16="http://schemas.microsoft.com/office/drawing/2014/main" id="{ECDCEBBB-D55E-4885-DA14-8DA0FB6B439D}"/>
                </a:ext>
              </a:extLst>
            </p:cNvPr>
            <p:cNvSpPr/>
            <p:nvPr/>
          </p:nvSpPr>
          <p:spPr bwMode="auto">
            <a:xfrm>
              <a:off x="200195" y="5348575"/>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SUCCESSOR-2 (NCT05552976)</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2</a:t>
              </a:r>
            </a:p>
          </p:txBody>
        </p:sp>
        <p:sp>
          <p:nvSpPr>
            <p:cNvPr id="54" name="Rectangle: Rounded Corners 53">
              <a:extLst>
                <a:ext uri="{FF2B5EF4-FFF2-40B4-BE49-F238E27FC236}">
                  <a16:creationId xmlns:a16="http://schemas.microsoft.com/office/drawing/2014/main" id="{528B88A7-876A-2784-F773-5BBB8FD54B49}"/>
                </a:ext>
              </a:extLst>
            </p:cNvPr>
            <p:cNvSpPr/>
            <p:nvPr/>
          </p:nvSpPr>
          <p:spPr bwMode="auto">
            <a:xfrm>
              <a:off x="2655122" y="5348575"/>
              <a:ext cx="1372306"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~606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 prior line</a:t>
              </a:r>
            </a:p>
          </p:txBody>
        </p:sp>
        <p:sp>
          <p:nvSpPr>
            <p:cNvPr id="58" name="Rectangle: Rounded Corners 57">
              <a:extLst>
                <a:ext uri="{FF2B5EF4-FFF2-40B4-BE49-F238E27FC236}">
                  <a16:creationId xmlns:a16="http://schemas.microsoft.com/office/drawing/2014/main" id="{7CC8EE69-9B1F-E6BF-2A1D-82E25D25F929}"/>
                </a:ext>
              </a:extLst>
            </p:cNvPr>
            <p:cNvSpPr/>
            <p:nvPr/>
          </p:nvSpPr>
          <p:spPr bwMode="auto">
            <a:xfrm>
              <a:off x="7801953" y="5242129"/>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9" name="Rectangle: Rounded Corners 58">
              <a:extLst>
                <a:ext uri="{FF2B5EF4-FFF2-40B4-BE49-F238E27FC236}">
                  <a16:creationId xmlns:a16="http://schemas.microsoft.com/office/drawing/2014/main" id="{E27327C5-2DD7-0944-1AD1-3688A4C75C4C}"/>
                </a:ext>
              </a:extLst>
            </p:cNvPr>
            <p:cNvSpPr/>
            <p:nvPr/>
          </p:nvSpPr>
          <p:spPr bwMode="auto">
            <a:xfrm>
              <a:off x="7801953" y="5722884"/>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0" name="Rectangle: Rounded Corners 59">
              <a:extLst>
                <a:ext uri="{FF2B5EF4-FFF2-40B4-BE49-F238E27FC236}">
                  <a16:creationId xmlns:a16="http://schemas.microsoft.com/office/drawing/2014/main" id="{E8544049-F44C-84F7-62BC-1579A4FD35A5}"/>
                </a:ext>
              </a:extLst>
            </p:cNvPr>
            <p:cNvSpPr/>
            <p:nvPr/>
          </p:nvSpPr>
          <p:spPr bwMode="auto">
            <a:xfrm>
              <a:off x="4225844" y="5229394"/>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61" name="Rectangle: Rounded Corners 60">
              <a:extLst>
                <a:ext uri="{FF2B5EF4-FFF2-40B4-BE49-F238E27FC236}">
                  <a16:creationId xmlns:a16="http://schemas.microsoft.com/office/drawing/2014/main" id="{1E1C5F66-D79A-0AB4-A06B-9C57CF8DE36A}"/>
                </a:ext>
              </a:extLst>
            </p:cNvPr>
            <p:cNvSpPr/>
            <p:nvPr/>
          </p:nvSpPr>
          <p:spPr bwMode="auto">
            <a:xfrm>
              <a:off x="6684345" y="5467757"/>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62" name="Rectangle: Rounded Corners 61">
              <a:extLst>
                <a:ext uri="{FF2B5EF4-FFF2-40B4-BE49-F238E27FC236}">
                  <a16:creationId xmlns:a16="http://schemas.microsoft.com/office/drawing/2014/main" id="{692556E3-E551-7AEF-38BA-502C1C8350E6}"/>
                </a:ext>
              </a:extLst>
            </p:cNvPr>
            <p:cNvSpPr/>
            <p:nvPr/>
          </p:nvSpPr>
          <p:spPr bwMode="auto">
            <a:xfrm>
              <a:off x="9496040" y="5242129"/>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63" name="Rectangle: Rounded Corners 62">
              <a:extLst>
                <a:ext uri="{FF2B5EF4-FFF2-40B4-BE49-F238E27FC236}">
                  <a16:creationId xmlns:a16="http://schemas.microsoft.com/office/drawing/2014/main" id="{4ACB1F48-6846-B137-2D11-D053310016EA}"/>
                </a:ext>
              </a:extLst>
            </p:cNvPr>
            <p:cNvSpPr/>
            <p:nvPr/>
          </p:nvSpPr>
          <p:spPr bwMode="auto">
            <a:xfrm>
              <a:off x="10833962" y="522899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completion: Mar 2026</a:t>
              </a:r>
            </a:p>
          </p:txBody>
        </p:sp>
        <p:cxnSp>
          <p:nvCxnSpPr>
            <p:cNvPr id="68" name="Straight Arrow Connector 67">
              <a:extLst>
                <a:ext uri="{FF2B5EF4-FFF2-40B4-BE49-F238E27FC236}">
                  <a16:creationId xmlns:a16="http://schemas.microsoft.com/office/drawing/2014/main" id="{8430F8D6-F137-8F11-C040-B415F2B0FD3F}"/>
                </a:ext>
              </a:extLst>
            </p:cNvPr>
            <p:cNvCxnSpPr>
              <a:cxnSpLocks/>
              <a:stCxn id="54" idx="3"/>
              <a:endCxn id="60" idx="1"/>
            </p:cNvCxnSpPr>
            <p:nvPr/>
          </p:nvCxnSpPr>
          <p:spPr bwMode="auto">
            <a:xfrm>
              <a:off x="4027428" y="5638016"/>
              <a:ext cx="19841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552DF67A-B107-D00A-4F54-CB57D34FD199}"/>
                </a:ext>
              </a:extLst>
            </p:cNvPr>
            <p:cNvCxnSpPr>
              <a:cxnSpLocks/>
              <a:stCxn id="60" idx="3"/>
              <a:endCxn id="61" idx="1"/>
            </p:cNvCxnSpPr>
            <p:nvPr/>
          </p:nvCxnSpPr>
          <p:spPr bwMode="auto">
            <a:xfrm>
              <a:off x="6515698" y="5638017"/>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grpSp>
      <p:sp>
        <p:nvSpPr>
          <p:cNvPr id="4" name="Rectangle: Rounded Corners 3">
            <a:extLst>
              <a:ext uri="{FF2B5EF4-FFF2-40B4-BE49-F238E27FC236}">
                <a16:creationId xmlns:a16="http://schemas.microsoft.com/office/drawing/2014/main" id="{4173CBAE-FAD0-F06D-341B-7A037C732D6B}"/>
              </a:ext>
            </a:extLst>
          </p:cNvPr>
          <p:cNvSpPr/>
          <p:nvPr/>
        </p:nvSpPr>
        <p:spPr bwMode="auto">
          <a:xfrm>
            <a:off x="90910" y="2909235"/>
            <a:ext cx="12075137" cy="938657"/>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0915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left)">
                                      <p:cBhvr>
                                        <p:cTn id="14" dur="1500"/>
                                        <p:tgtEl>
                                          <p:spTgt spid="72"/>
                                        </p:tgtEl>
                                      </p:cBhvr>
                                    </p:animEffect>
                                  </p:childTnLst>
                                </p:cTn>
                              </p:par>
                              <p:par>
                                <p:cTn id="15" presetID="22" presetClass="entr" presetSubtype="8"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wipe(left)">
                                      <p:cBhvr>
                                        <p:cTn id="17" dur="1500"/>
                                        <p:tgtEl>
                                          <p:spTgt spid="73"/>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3"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6DEC5B-234F-ABAA-9095-9211C2AE0B12}"/>
              </a:ext>
            </a:extLst>
          </p:cNvPr>
          <p:cNvSpPr>
            <a:spLocks noGrp="1"/>
          </p:cNvSpPr>
          <p:nvPr>
            <p:ph type="title"/>
          </p:nvPr>
        </p:nvSpPr>
        <p:spPr>
          <a:xfrm>
            <a:off x="-320594" y="200892"/>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mezigdomide–PI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r>
              <a:rPr kumimoji="0" lang="en-US" sz="2400" b="1" i="0" u="none" strike="noStrike" kern="0" cap="none" spc="0" normalizeH="0" baseline="0" noProof="0" dirty="0">
                <a:ln>
                  <a:noFill/>
                </a:ln>
                <a:solidFill>
                  <a:srgbClr val="FFFF00"/>
                </a:solidFill>
                <a:effectLst/>
                <a:uLnTx/>
                <a:uFillTx/>
                <a:latin typeface="Arial"/>
                <a:ea typeface="+mj-ea"/>
                <a:cs typeface="+mj-cs"/>
              </a:rPr>
              <a:t>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2400" dirty="0">
                <a:latin typeface="Arial"/>
              </a:rPr>
              <a:t>N= 606; </a:t>
            </a:r>
            <a:r>
              <a:rPr kumimoji="0" lang="en-US" sz="2400" b="1" i="0" u="none" strike="noStrike" kern="0" cap="none" spc="0" normalizeH="0" baseline="0" noProof="0" dirty="0">
                <a:ln>
                  <a:noFill/>
                </a:ln>
                <a:solidFill>
                  <a:srgbClr val="FFFF00"/>
                </a:solidFill>
                <a:effectLst/>
                <a:uLnTx/>
                <a:uFillTx/>
                <a:latin typeface="Arial"/>
                <a:ea typeface="+mj-ea"/>
                <a:cs typeface="+mj-cs"/>
              </a:rPr>
              <a:t>Stage 1 ~ dose optimization n=235, Stage 2 ~ efficacy and safety n=372, with total confirmatory analysis by ITT in 479 patients</a:t>
            </a:r>
            <a:endParaRPr lang="en-GB" sz="2400" dirty="0"/>
          </a:p>
        </p:txBody>
      </p:sp>
      <p:sp>
        <p:nvSpPr>
          <p:cNvPr id="8" name="Text Placeholder 7">
            <a:extLst>
              <a:ext uri="{FF2B5EF4-FFF2-40B4-BE49-F238E27FC236}">
                <a16:creationId xmlns:a16="http://schemas.microsoft.com/office/drawing/2014/main" id="{298AB809-7926-4E08-CBBF-2526C2E3623E}"/>
              </a:ext>
            </a:extLst>
          </p:cNvPr>
          <p:cNvSpPr>
            <a:spLocks noGrp="1"/>
          </p:cNvSpPr>
          <p:nvPr>
            <p:ph type="body" sz="quarter" idx="10"/>
          </p:nvPr>
        </p:nvSpPr>
        <p:spPr/>
        <p:txBody>
          <a:bodyPr/>
          <a:lstStyle/>
          <a:p>
            <a:r>
              <a:rPr lang="en-GB" sz="1200" dirty="0"/>
              <a:t>Richardson PG, et al. J Clin Oncol 2026;44(16_suppl):LBA7506.</a:t>
            </a:r>
          </a:p>
        </p:txBody>
      </p:sp>
      <p:grpSp>
        <p:nvGrpSpPr>
          <p:cNvPr id="16" name="Group 15">
            <a:extLst>
              <a:ext uri="{FF2B5EF4-FFF2-40B4-BE49-F238E27FC236}">
                <a16:creationId xmlns:a16="http://schemas.microsoft.com/office/drawing/2014/main" id="{17EBBF27-AFC4-DC93-2ACF-DB87560ED201}"/>
              </a:ext>
            </a:extLst>
          </p:cNvPr>
          <p:cNvGrpSpPr/>
          <p:nvPr/>
        </p:nvGrpSpPr>
        <p:grpSpPr>
          <a:xfrm>
            <a:off x="10172700" y="0"/>
            <a:ext cx="2019300" cy="635968"/>
            <a:chOff x="71438" y="66502"/>
            <a:chExt cx="2019300" cy="635968"/>
          </a:xfrm>
        </p:grpSpPr>
        <p:sp>
          <p:nvSpPr>
            <p:cNvPr id="11" name="Rectangle: Rounded Corners 10">
              <a:extLst>
                <a:ext uri="{FF2B5EF4-FFF2-40B4-BE49-F238E27FC236}">
                  <a16:creationId xmlns:a16="http://schemas.microsoft.com/office/drawing/2014/main" id="{2FE235B3-ED4B-0DCC-90BE-144F6D8B3A19}"/>
                </a:ext>
              </a:extLst>
            </p:cNvPr>
            <p:cNvSpPr/>
            <p:nvPr/>
          </p:nvSpPr>
          <p:spPr>
            <a:xfrm>
              <a:off x="71438" y="66502"/>
              <a:ext cx="2019300" cy="635968"/>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8AB37F5A-C024-62C6-6854-A741BECB419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251" y="94739"/>
              <a:ext cx="1975484" cy="581025"/>
            </a:xfrm>
            <a:prstGeom prst="rect">
              <a:avLst/>
            </a:prstGeom>
          </p:spPr>
        </p:pic>
      </p:grpSp>
      <p:sp>
        <p:nvSpPr>
          <p:cNvPr id="3" name="TextBox 2">
            <a:extLst>
              <a:ext uri="{FF2B5EF4-FFF2-40B4-BE49-F238E27FC236}">
                <a16:creationId xmlns:a16="http://schemas.microsoft.com/office/drawing/2014/main" id="{3321EA2C-D5D0-9C16-F178-E687917551B3}"/>
              </a:ext>
            </a:extLst>
          </p:cNvPr>
          <p:cNvSpPr txBox="1"/>
          <p:nvPr/>
        </p:nvSpPr>
        <p:spPr>
          <a:xfrm>
            <a:off x="472066" y="5711968"/>
            <a:ext cx="11247867"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In anti-CD38 </a:t>
            </a:r>
            <a:r>
              <a:rPr kumimoji="0" lang="en-US" sz="2000" b="1" i="0" u="none" strike="noStrike" kern="1200" cap="none" spc="0" normalizeH="0" baseline="0" noProof="0" dirty="0" err="1">
                <a:ln>
                  <a:noFill/>
                </a:ln>
                <a:solidFill>
                  <a:srgbClr val="00FFFF">
                    <a:lumMod val="50000"/>
                  </a:srgbClr>
                </a:solidFill>
                <a:effectLst/>
                <a:uLnTx/>
                <a:uFillTx/>
                <a:latin typeface="Arial"/>
                <a:ea typeface="+mn-ea"/>
                <a:cs typeface="+mn-cs"/>
              </a:rPr>
              <a:t>mAb</a:t>
            </a: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 and LEN-exposed patients who had received ≥ 1 prior LOT (range 1-9), </a:t>
            </a:r>
            <a:r>
              <a:rPr kumimoji="0" lang="en-US" sz="2000" b="1" i="0" u="none" strike="noStrike" kern="1200" cap="none" spc="0" normalizeH="0" baseline="0" noProof="0" dirty="0" err="1">
                <a:ln>
                  <a:noFill/>
                </a:ln>
                <a:solidFill>
                  <a:srgbClr val="00FFFF">
                    <a:lumMod val="50000"/>
                  </a:srgbClr>
                </a:solidFill>
                <a:effectLst/>
                <a:uLnTx/>
                <a:uFillTx/>
                <a:latin typeface="Arial"/>
                <a:ea typeface="+mn-ea"/>
                <a:cs typeface="+mn-cs"/>
              </a:rPr>
              <a:t>MeziKd</a:t>
            </a: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 significantly reduced risk of progression or death by 52%.</a:t>
            </a:r>
          </a:p>
        </p:txBody>
      </p:sp>
      <p:grpSp>
        <p:nvGrpSpPr>
          <p:cNvPr id="10" name="Group 9">
            <a:extLst>
              <a:ext uri="{FF2B5EF4-FFF2-40B4-BE49-F238E27FC236}">
                <a16:creationId xmlns:a16="http://schemas.microsoft.com/office/drawing/2014/main" id="{DB5C91C9-D2DC-86CF-1257-906D70BCE696}"/>
              </a:ext>
            </a:extLst>
          </p:cNvPr>
          <p:cNvGrpSpPr/>
          <p:nvPr/>
        </p:nvGrpSpPr>
        <p:grpSpPr>
          <a:xfrm>
            <a:off x="815862" y="1478146"/>
            <a:ext cx="10664652" cy="4015677"/>
            <a:chOff x="794623" y="2357657"/>
            <a:chExt cx="10664652" cy="4015677"/>
          </a:xfrm>
        </p:grpSpPr>
        <p:sp>
          <p:nvSpPr>
            <p:cNvPr id="4" name="Rectangle: Rounded Corners 66">
              <a:extLst>
                <a:ext uri="{FF2B5EF4-FFF2-40B4-BE49-F238E27FC236}">
                  <a16:creationId xmlns:a16="http://schemas.microsoft.com/office/drawing/2014/main" id="{46214CA3-618F-A4D9-896E-409741AE71ED}"/>
                </a:ext>
              </a:extLst>
            </p:cNvPr>
            <p:cNvSpPr/>
            <p:nvPr/>
          </p:nvSpPr>
          <p:spPr bwMode="auto">
            <a:xfrm>
              <a:off x="794623" y="2357657"/>
              <a:ext cx="10664652" cy="4015677"/>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A0820823-4CE6-0670-0A50-87F78AE7C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336" y="2997432"/>
              <a:ext cx="8716230" cy="3375902"/>
            </a:xfrm>
            <a:prstGeom prst="rect">
              <a:avLst/>
            </a:prstGeom>
          </p:spPr>
        </p:pic>
        <p:sp>
          <p:nvSpPr>
            <p:cNvPr id="9" name="TextBox 8">
              <a:extLst>
                <a:ext uri="{FF2B5EF4-FFF2-40B4-BE49-F238E27FC236}">
                  <a16:creationId xmlns:a16="http://schemas.microsoft.com/office/drawing/2014/main" id="{4304A78C-0787-2148-49A6-469DC9E6E920}"/>
                </a:ext>
              </a:extLst>
            </p:cNvPr>
            <p:cNvSpPr txBox="1"/>
            <p:nvPr/>
          </p:nvSpPr>
          <p:spPr>
            <a:xfrm>
              <a:off x="4652825" y="2508268"/>
              <a:ext cx="2419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PFS: Primary Endpoint</a:t>
              </a:r>
            </a:p>
          </p:txBody>
        </p:sp>
      </p:grpSp>
    </p:spTree>
    <p:extLst>
      <p:ext uri="{BB962C8B-B14F-4D97-AF65-F5344CB8AC3E}">
        <p14:creationId xmlns:p14="http://schemas.microsoft.com/office/powerpoint/2010/main" val="37473315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33B5561-8536-8111-027F-9EC1008BFCCA}"/>
              </a:ext>
            </a:extLst>
          </p:cNvPr>
          <p:cNvSpPr>
            <a:spLocks noGrp="1"/>
          </p:cNvSpPr>
          <p:nvPr>
            <p:ph type="title"/>
          </p:nvPr>
        </p:nvSpPr>
        <p:spPr>
          <a:xfrm>
            <a:off x="-1" y="356293"/>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mezigdomide–PI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400" i="1" dirty="0"/>
              <a:t>Confirmatory analysis group by ITT(n = 479)</a:t>
            </a:r>
            <a:br>
              <a:rPr lang="en-GB" sz="3600" i="1" dirty="0"/>
            </a:br>
            <a:endParaRPr lang="en-GB" dirty="0"/>
          </a:p>
        </p:txBody>
      </p:sp>
      <p:sp>
        <p:nvSpPr>
          <p:cNvPr id="6" name="Rectangle: Rounded Corners 66">
            <a:extLst>
              <a:ext uri="{FF2B5EF4-FFF2-40B4-BE49-F238E27FC236}">
                <a16:creationId xmlns:a16="http://schemas.microsoft.com/office/drawing/2014/main" id="{B3A004E5-1D15-1093-1189-E18C7A90B2BE}"/>
              </a:ext>
            </a:extLst>
          </p:cNvPr>
          <p:cNvSpPr/>
          <p:nvPr/>
        </p:nvSpPr>
        <p:spPr bwMode="auto">
          <a:xfrm>
            <a:off x="815862" y="1478146"/>
            <a:ext cx="10664652" cy="423382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Placeholder 7">
            <a:extLst>
              <a:ext uri="{FF2B5EF4-FFF2-40B4-BE49-F238E27FC236}">
                <a16:creationId xmlns:a16="http://schemas.microsoft.com/office/drawing/2014/main" id="{6C76222D-1D29-BB2F-374A-BC9D3D27421E}"/>
              </a:ext>
            </a:extLst>
          </p:cNvPr>
          <p:cNvSpPr>
            <a:spLocks noGrp="1"/>
          </p:cNvSpPr>
          <p:nvPr>
            <p:ph type="body" sz="quarter" idx="10"/>
          </p:nvPr>
        </p:nvSpPr>
        <p:spPr/>
        <p:txBody>
          <a:bodyPr/>
          <a:lstStyle/>
          <a:p>
            <a:r>
              <a:rPr lang="en-GB" sz="1200" dirty="0"/>
              <a:t>Richardson PG, et al. J Clin Oncol 2026;44(16_suppl):LBA7506.</a:t>
            </a:r>
          </a:p>
        </p:txBody>
      </p:sp>
      <p:pic>
        <p:nvPicPr>
          <p:cNvPr id="9" name="Picture 8">
            <a:extLst>
              <a:ext uri="{FF2B5EF4-FFF2-40B4-BE49-F238E27FC236}">
                <a16:creationId xmlns:a16="http://schemas.microsoft.com/office/drawing/2014/main" id="{B5BCF801-1B84-DDBF-E6BE-756F04E08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192" y="2159236"/>
            <a:ext cx="8887968" cy="3321708"/>
          </a:xfrm>
          <a:prstGeom prst="rect">
            <a:avLst/>
          </a:prstGeom>
        </p:spPr>
      </p:pic>
      <p:sp>
        <p:nvSpPr>
          <p:cNvPr id="10" name="TextBox 9">
            <a:extLst>
              <a:ext uri="{FF2B5EF4-FFF2-40B4-BE49-F238E27FC236}">
                <a16:creationId xmlns:a16="http://schemas.microsoft.com/office/drawing/2014/main" id="{565B30A8-2395-6395-FD8C-111BC0B9FE27}"/>
              </a:ext>
            </a:extLst>
          </p:cNvPr>
          <p:cNvSpPr txBox="1"/>
          <p:nvPr/>
        </p:nvSpPr>
        <p:spPr>
          <a:xfrm>
            <a:off x="4606539" y="1649414"/>
            <a:ext cx="25558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PFS Subgroup Analyses</a:t>
            </a:r>
          </a:p>
        </p:txBody>
      </p:sp>
      <p:sp>
        <p:nvSpPr>
          <p:cNvPr id="11" name="TextBox 10">
            <a:extLst>
              <a:ext uri="{FF2B5EF4-FFF2-40B4-BE49-F238E27FC236}">
                <a16:creationId xmlns:a16="http://schemas.microsoft.com/office/drawing/2014/main" id="{06AB86ED-B9B9-3FFC-8BA5-3F7F49F09580}"/>
              </a:ext>
            </a:extLst>
          </p:cNvPr>
          <p:cNvSpPr txBox="1"/>
          <p:nvPr/>
        </p:nvSpPr>
        <p:spPr>
          <a:xfrm>
            <a:off x="472066" y="5846080"/>
            <a:ext cx="11247867"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PFS survival benefit with </a:t>
            </a:r>
            <a:r>
              <a:rPr kumimoji="0" lang="en-US" sz="2000" b="1" i="0" u="none" strike="noStrike" kern="1200" cap="none" spc="0" normalizeH="0" baseline="0" noProof="0" dirty="0" err="1">
                <a:ln>
                  <a:noFill/>
                </a:ln>
                <a:solidFill>
                  <a:srgbClr val="00FFFF">
                    <a:lumMod val="50000"/>
                  </a:srgbClr>
                </a:solidFill>
                <a:effectLst/>
                <a:uLnTx/>
                <a:uFillTx/>
                <a:latin typeface="Arial"/>
                <a:ea typeface="+mn-ea"/>
                <a:cs typeface="+mn-cs"/>
              </a:rPr>
              <a:t>MeziKd</a:t>
            </a: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 superior across all prespecified subgroups.</a:t>
            </a:r>
          </a:p>
        </p:txBody>
      </p:sp>
    </p:spTree>
    <p:extLst>
      <p:ext uri="{BB962C8B-B14F-4D97-AF65-F5344CB8AC3E}">
        <p14:creationId xmlns:p14="http://schemas.microsoft.com/office/powerpoint/2010/main" val="15011313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E1CA8B-123B-B7EA-DC68-349F9AFB0586}"/>
              </a:ext>
            </a:extLst>
          </p:cNvPr>
          <p:cNvSpPr txBox="1"/>
          <p:nvPr/>
        </p:nvSpPr>
        <p:spPr>
          <a:xfrm>
            <a:off x="609600" y="5626155"/>
            <a:ext cx="10972800"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Planned futility analysis demonstrates a positive OS trend favoring </a:t>
            </a:r>
            <a:r>
              <a:rPr kumimoji="0" lang="en-US" sz="2000" b="1" i="0" u="none" strike="noStrike" kern="1200" cap="none" spc="0" normalizeH="0" baseline="0" noProof="0" dirty="0" err="1">
                <a:ln>
                  <a:noFill/>
                </a:ln>
                <a:solidFill>
                  <a:srgbClr val="00FFFF">
                    <a:lumMod val="50000"/>
                  </a:srgbClr>
                </a:solidFill>
                <a:effectLst/>
                <a:uLnTx/>
                <a:uFillTx/>
                <a:latin typeface="Arial"/>
                <a:ea typeface="+mn-ea"/>
                <a:cs typeface="+mn-cs"/>
              </a:rPr>
              <a:t>MeziKd</a:t>
            </a: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 </a:t>
            </a:r>
            <a:b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b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with no cross over of the curves.</a:t>
            </a:r>
          </a:p>
        </p:txBody>
      </p:sp>
      <p:sp>
        <p:nvSpPr>
          <p:cNvPr id="7" name="Text Placeholder 7">
            <a:extLst>
              <a:ext uri="{FF2B5EF4-FFF2-40B4-BE49-F238E27FC236}">
                <a16:creationId xmlns:a16="http://schemas.microsoft.com/office/drawing/2014/main" id="{71A2CFCD-9B68-0044-8AE2-47645A50021E}"/>
              </a:ext>
            </a:extLst>
          </p:cNvPr>
          <p:cNvSpPr>
            <a:spLocks noGrp="1"/>
          </p:cNvSpPr>
          <p:nvPr>
            <p:ph type="body" sz="quarter" idx="10"/>
          </p:nvPr>
        </p:nvSpPr>
        <p:spPr/>
        <p:txBody>
          <a:bodyPr/>
          <a:lstStyle/>
          <a:p>
            <a:r>
              <a:rPr lang="en-GB" sz="1200" dirty="0"/>
              <a:t>Richardson PG, et al. J Clin Oncol 2026;44(16_suppl):LBA7506.</a:t>
            </a:r>
          </a:p>
        </p:txBody>
      </p:sp>
      <p:sp>
        <p:nvSpPr>
          <p:cNvPr id="12" name="Title 6">
            <a:extLst>
              <a:ext uri="{FF2B5EF4-FFF2-40B4-BE49-F238E27FC236}">
                <a16:creationId xmlns:a16="http://schemas.microsoft.com/office/drawing/2014/main" id="{85F0FC63-1E4C-A580-CD01-6A0E8A91C5C9}"/>
              </a:ext>
            </a:extLst>
          </p:cNvPr>
          <p:cNvSpPr>
            <a:spLocks noGrp="1"/>
          </p:cNvSpPr>
          <p:nvPr>
            <p:ph type="title"/>
          </p:nvPr>
        </p:nvSpPr>
        <p:spPr>
          <a:xfrm>
            <a:off x="0" y="442589"/>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mezigdomide–PI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400" i="1" dirty="0"/>
              <a:t>Confirmatory analysis group by ITT (n = 479)</a:t>
            </a:r>
            <a:br>
              <a:rPr lang="en-GB" sz="3600" i="1" dirty="0"/>
            </a:br>
            <a:endParaRPr lang="en-GB" dirty="0"/>
          </a:p>
        </p:txBody>
      </p:sp>
      <p:grpSp>
        <p:nvGrpSpPr>
          <p:cNvPr id="14" name="Group 13">
            <a:extLst>
              <a:ext uri="{FF2B5EF4-FFF2-40B4-BE49-F238E27FC236}">
                <a16:creationId xmlns:a16="http://schemas.microsoft.com/office/drawing/2014/main" id="{D5FB1375-64C8-719E-250D-645EE905CF50}"/>
              </a:ext>
            </a:extLst>
          </p:cNvPr>
          <p:cNvGrpSpPr/>
          <p:nvPr/>
        </p:nvGrpSpPr>
        <p:grpSpPr>
          <a:xfrm>
            <a:off x="800250" y="1475898"/>
            <a:ext cx="10664652" cy="4015677"/>
            <a:chOff x="892159" y="2357657"/>
            <a:chExt cx="10664652" cy="4015677"/>
          </a:xfrm>
        </p:grpSpPr>
        <p:sp>
          <p:nvSpPr>
            <p:cNvPr id="6" name="Rectangle: Rounded Corners 66">
              <a:extLst>
                <a:ext uri="{FF2B5EF4-FFF2-40B4-BE49-F238E27FC236}">
                  <a16:creationId xmlns:a16="http://schemas.microsoft.com/office/drawing/2014/main" id="{DD743377-E37F-07AA-B5CF-4F6F70194E3A}"/>
                </a:ext>
              </a:extLst>
            </p:cNvPr>
            <p:cNvSpPr/>
            <p:nvPr/>
          </p:nvSpPr>
          <p:spPr bwMode="auto">
            <a:xfrm>
              <a:off x="892159" y="2357657"/>
              <a:ext cx="10664652" cy="4015677"/>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9" name="Picture 8">
              <a:extLst>
                <a:ext uri="{FF2B5EF4-FFF2-40B4-BE49-F238E27FC236}">
                  <a16:creationId xmlns:a16="http://schemas.microsoft.com/office/drawing/2014/main" id="{37C3F385-902B-8C20-2DD6-339BA60BF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0" y="2727182"/>
              <a:ext cx="8887968" cy="3460090"/>
            </a:xfrm>
            <a:prstGeom prst="rect">
              <a:avLst/>
            </a:prstGeom>
          </p:spPr>
        </p:pic>
        <p:sp>
          <p:nvSpPr>
            <p:cNvPr id="13" name="TextBox 12">
              <a:extLst>
                <a:ext uri="{FF2B5EF4-FFF2-40B4-BE49-F238E27FC236}">
                  <a16:creationId xmlns:a16="http://schemas.microsoft.com/office/drawing/2014/main" id="{03546886-A24D-BF85-F615-1C31E3DBB68A}"/>
                </a:ext>
              </a:extLst>
            </p:cNvPr>
            <p:cNvSpPr txBox="1"/>
            <p:nvPr/>
          </p:nvSpPr>
          <p:spPr>
            <a:xfrm>
              <a:off x="4686256" y="2531173"/>
              <a:ext cx="29883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OS: Key secondary endpoint</a:t>
              </a:r>
            </a:p>
          </p:txBody>
        </p:sp>
      </p:grpSp>
    </p:spTree>
    <p:extLst>
      <p:ext uri="{BB962C8B-B14F-4D97-AF65-F5344CB8AC3E}">
        <p14:creationId xmlns:p14="http://schemas.microsoft.com/office/powerpoint/2010/main" val="29782291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EF3A0FE5-2FA9-CA5A-24C5-F507E957F6B7}"/>
              </a:ext>
            </a:extLst>
          </p:cNvPr>
          <p:cNvSpPr>
            <a:spLocks noGrp="1"/>
          </p:cNvSpPr>
          <p:nvPr>
            <p:ph type="title"/>
          </p:nvPr>
        </p:nvSpPr>
        <p:spPr>
          <a:xfrm>
            <a:off x="0" y="377635"/>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mezigdomide–PI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400" i="1" dirty="0"/>
              <a:t>Confirmatory analysis group by ITT (n = 479)</a:t>
            </a:r>
            <a:endParaRPr lang="en-GB" dirty="0"/>
          </a:p>
        </p:txBody>
      </p:sp>
      <p:grpSp>
        <p:nvGrpSpPr>
          <p:cNvPr id="9" name="Group 8">
            <a:extLst>
              <a:ext uri="{FF2B5EF4-FFF2-40B4-BE49-F238E27FC236}">
                <a16:creationId xmlns:a16="http://schemas.microsoft.com/office/drawing/2014/main" id="{54BC989F-22CA-C28D-56C4-D30C84958B88}"/>
              </a:ext>
            </a:extLst>
          </p:cNvPr>
          <p:cNvGrpSpPr/>
          <p:nvPr/>
        </p:nvGrpSpPr>
        <p:grpSpPr>
          <a:xfrm>
            <a:off x="595309" y="2105534"/>
            <a:ext cx="4978534" cy="3966082"/>
            <a:chOff x="0" y="1740899"/>
            <a:chExt cx="4978534" cy="1234800"/>
          </a:xfrm>
          <a:scene3d>
            <a:camera prst="orthographicFront"/>
            <a:lightRig rig="flat" dir="t"/>
          </a:scene3d>
        </p:grpSpPr>
        <p:sp>
          <p:nvSpPr>
            <p:cNvPr id="10" name="Rectangle 9">
              <a:extLst>
                <a:ext uri="{FF2B5EF4-FFF2-40B4-BE49-F238E27FC236}">
                  <a16:creationId xmlns:a16="http://schemas.microsoft.com/office/drawing/2014/main" id="{D2842237-FD6B-17B9-B455-56D36455E805}"/>
                </a:ext>
              </a:extLst>
            </p:cNvPr>
            <p:cNvSpPr/>
            <p:nvPr/>
          </p:nvSpPr>
          <p:spPr>
            <a:xfrm>
              <a:off x="0" y="1740899"/>
              <a:ext cx="4978534" cy="1234800"/>
            </a:xfrm>
            <a:prstGeom prst="rect">
              <a:avLst/>
            </a:prstGeom>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AD1371F8-0F2A-4CAC-0513-2E4F9F880956}"/>
                </a:ext>
              </a:extLst>
            </p:cNvPr>
            <p:cNvSpPr txBox="1"/>
            <p:nvPr/>
          </p:nvSpPr>
          <p:spPr>
            <a:xfrm>
              <a:off x="0" y="1740899"/>
              <a:ext cx="4978534" cy="12348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6390" tIns="291592" rIns="386390" bIns="99568" numCol="1" spcCol="1270" anchor="t" anchorCtr="0">
              <a:noAutofit/>
            </a:bodyPr>
            <a:lstStyle/>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400" b="1"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75FC8B91-6CF0-7BE2-F3FA-6D6F3D1CEA9A}"/>
              </a:ext>
            </a:extLst>
          </p:cNvPr>
          <p:cNvGrpSpPr/>
          <p:nvPr/>
        </p:nvGrpSpPr>
        <p:grpSpPr>
          <a:xfrm>
            <a:off x="1281129" y="1819636"/>
            <a:ext cx="3484973" cy="413280"/>
            <a:chOff x="248926" y="17219"/>
            <a:chExt cx="3484973" cy="413280"/>
          </a:xfrm>
          <a:scene3d>
            <a:camera prst="orthographicFront"/>
            <a:lightRig rig="flat" dir="t"/>
          </a:scene3d>
        </p:grpSpPr>
        <p:sp>
          <p:nvSpPr>
            <p:cNvPr id="7" name="Rounded Rectangle 6">
              <a:extLst>
                <a:ext uri="{FF2B5EF4-FFF2-40B4-BE49-F238E27FC236}">
                  <a16:creationId xmlns:a16="http://schemas.microsoft.com/office/drawing/2014/main" id="{44A79736-716C-0587-1A31-56CBA09B9DDD}"/>
                </a:ext>
              </a:extLst>
            </p:cNvPr>
            <p:cNvSpPr/>
            <p:nvPr/>
          </p:nvSpPr>
          <p:spPr>
            <a:xfrm>
              <a:off x="248926" y="17219"/>
              <a:ext cx="3484973" cy="4132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ounded Rectangle 4">
              <a:extLst>
                <a:ext uri="{FF2B5EF4-FFF2-40B4-BE49-F238E27FC236}">
                  <a16:creationId xmlns:a16="http://schemas.microsoft.com/office/drawing/2014/main" id="{D7CE25D2-9BAD-C9F3-F23C-C4ADBECEF18D}"/>
                </a:ext>
              </a:extLst>
            </p:cNvPr>
            <p:cNvSpPr txBox="1"/>
            <p:nvPr/>
          </p:nvSpPr>
          <p:spPr>
            <a:xfrm>
              <a:off x="269101" y="37394"/>
              <a:ext cx="3444623" cy="3729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1724" tIns="0" rIns="131724"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Treatment response </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1D93632C-1BA1-20A5-63E3-D4B2268523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04344" y="2356544"/>
            <a:ext cx="3907782" cy="2995744"/>
          </a:xfrm>
          <a:prstGeom prst="rect">
            <a:avLst/>
          </a:prstGeom>
        </p:spPr>
      </p:pic>
      <p:sp>
        <p:nvSpPr>
          <p:cNvPr id="14" name="Text Placeholder 7">
            <a:extLst>
              <a:ext uri="{FF2B5EF4-FFF2-40B4-BE49-F238E27FC236}">
                <a16:creationId xmlns:a16="http://schemas.microsoft.com/office/drawing/2014/main" id="{CB017E35-04D8-2D5B-1865-7448EBF4CC0A}"/>
              </a:ext>
            </a:extLst>
          </p:cNvPr>
          <p:cNvSpPr>
            <a:spLocks noGrp="1"/>
          </p:cNvSpPr>
          <p:nvPr>
            <p:ph type="body" sz="quarter" idx="10"/>
          </p:nvPr>
        </p:nvSpPr>
        <p:spPr/>
        <p:txBody>
          <a:bodyPr/>
          <a:lstStyle/>
          <a:p>
            <a:r>
              <a:rPr lang="en-GB" sz="1200" dirty="0"/>
              <a:t>Richardson PG, et al. J Clin Oncol 2026;44(16_suppl):LBA7506.</a:t>
            </a:r>
          </a:p>
        </p:txBody>
      </p:sp>
      <p:sp>
        <p:nvSpPr>
          <p:cNvPr id="15" name="TextBox 14">
            <a:extLst>
              <a:ext uri="{FF2B5EF4-FFF2-40B4-BE49-F238E27FC236}">
                <a16:creationId xmlns:a16="http://schemas.microsoft.com/office/drawing/2014/main" id="{E31A2180-736C-6384-AFA4-CCE1ADB0CCD0}"/>
              </a:ext>
            </a:extLst>
          </p:cNvPr>
          <p:cNvSpPr txBox="1"/>
          <p:nvPr/>
        </p:nvSpPr>
        <p:spPr>
          <a:xfrm>
            <a:off x="595309" y="5434021"/>
            <a:ext cx="4188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Time to response    1.1 </a:t>
            </a:r>
            <a:r>
              <a:rPr kumimoji="0" lang="en-US" sz="1400" b="1" i="0" u="none" strike="noStrike" kern="1200" cap="none" spc="0" normalizeH="0" baseline="0" noProof="0" dirty="0" err="1">
                <a:ln>
                  <a:noFill/>
                </a:ln>
                <a:solidFill>
                  <a:srgbClr val="000000"/>
                </a:solidFill>
                <a:effectLst/>
                <a:uLnTx/>
                <a:uFillTx/>
                <a:latin typeface="Arial"/>
                <a:ea typeface="+mn-ea"/>
                <a:cs typeface="+mn-cs"/>
              </a:rPr>
              <a:t>mos</a:t>
            </a:r>
            <a:r>
              <a:rPr kumimoji="0" lang="en-US" sz="1400" b="1" i="0" u="none" strike="noStrike" kern="1200" cap="none" spc="0" normalizeH="0" baseline="0" noProof="0" dirty="0">
                <a:ln>
                  <a:noFill/>
                </a:ln>
                <a:solidFill>
                  <a:srgbClr val="000000"/>
                </a:solidFill>
                <a:effectLst/>
                <a:uLnTx/>
                <a:uFillTx/>
                <a:latin typeface="Arial"/>
                <a:ea typeface="+mn-ea"/>
                <a:cs typeface="+mn-cs"/>
              </a:rPr>
              <a:t>                   1.1 </a:t>
            </a:r>
            <a:r>
              <a:rPr kumimoji="0" lang="en-US" sz="1400" b="1" i="0" u="none" strike="noStrike" kern="1200" cap="none" spc="0" normalizeH="0" baseline="0" noProof="0" dirty="0" err="1">
                <a:ln>
                  <a:noFill/>
                </a:ln>
                <a:solidFill>
                  <a:srgbClr val="000000"/>
                </a:solidFill>
                <a:effectLst/>
                <a:uLnTx/>
                <a:uFillTx/>
                <a:latin typeface="Arial"/>
                <a:ea typeface="+mn-ea"/>
                <a:cs typeface="+mn-cs"/>
              </a:rPr>
              <a:t>mos</a:t>
            </a:r>
            <a:r>
              <a:rPr kumimoji="0" lang="en-US" sz="1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12-month </a:t>
            </a:r>
            <a:r>
              <a:rPr kumimoji="0" lang="en-US" sz="14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400" b="1" i="0" u="none" strike="noStrike" kern="1200" cap="none" spc="0" normalizeH="0" baseline="0" noProof="0" dirty="0">
                <a:ln>
                  <a:noFill/>
                </a:ln>
                <a:solidFill>
                  <a:srgbClr val="000000"/>
                </a:solidFill>
                <a:effectLst/>
                <a:uLnTx/>
                <a:uFillTx/>
                <a:latin typeface="Arial"/>
                <a:ea typeface="+mn-ea"/>
                <a:cs typeface="+mn-cs"/>
              </a:rPr>
              <a:t>         72%                        54%</a:t>
            </a:r>
          </a:p>
        </p:txBody>
      </p:sp>
      <p:grpSp>
        <p:nvGrpSpPr>
          <p:cNvPr id="16" name="Group 15">
            <a:extLst>
              <a:ext uri="{FF2B5EF4-FFF2-40B4-BE49-F238E27FC236}">
                <a16:creationId xmlns:a16="http://schemas.microsoft.com/office/drawing/2014/main" id="{5E01CC8C-E154-2C36-B4AE-48BC256A2FA0}"/>
              </a:ext>
            </a:extLst>
          </p:cNvPr>
          <p:cNvGrpSpPr/>
          <p:nvPr/>
        </p:nvGrpSpPr>
        <p:grpSpPr>
          <a:xfrm>
            <a:off x="6194466" y="2117726"/>
            <a:ext cx="4978534" cy="3966082"/>
            <a:chOff x="0" y="1740899"/>
            <a:chExt cx="4978534" cy="1234800"/>
          </a:xfrm>
          <a:scene3d>
            <a:camera prst="orthographicFront"/>
            <a:lightRig rig="flat" dir="t"/>
          </a:scene3d>
        </p:grpSpPr>
        <p:sp>
          <p:nvSpPr>
            <p:cNvPr id="17" name="Rectangle 16">
              <a:extLst>
                <a:ext uri="{FF2B5EF4-FFF2-40B4-BE49-F238E27FC236}">
                  <a16:creationId xmlns:a16="http://schemas.microsoft.com/office/drawing/2014/main" id="{C3008708-893E-1B70-E117-E3B81FB49233}"/>
                </a:ext>
              </a:extLst>
            </p:cNvPr>
            <p:cNvSpPr/>
            <p:nvPr/>
          </p:nvSpPr>
          <p:spPr>
            <a:xfrm>
              <a:off x="0" y="1740899"/>
              <a:ext cx="4978534" cy="1234800"/>
            </a:xfrm>
            <a:prstGeom prst="rect">
              <a:avLst/>
            </a:prstGeom>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8" name="TextBox 17">
              <a:extLst>
                <a:ext uri="{FF2B5EF4-FFF2-40B4-BE49-F238E27FC236}">
                  <a16:creationId xmlns:a16="http://schemas.microsoft.com/office/drawing/2014/main" id="{4447D576-F370-B0F1-5021-CB65AA7D6687}"/>
                </a:ext>
              </a:extLst>
            </p:cNvPr>
            <p:cNvSpPr txBox="1"/>
            <p:nvPr/>
          </p:nvSpPr>
          <p:spPr>
            <a:xfrm>
              <a:off x="0" y="1740899"/>
              <a:ext cx="4978534" cy="12348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6390" tIns="291592" rIns="386390" bIns="99568" numCol="1" spcCol="1270" anchor="t" anchorCtr="0">
              <a:noAutofit/>
            </a:bodyPr>
            <a:lstStyle/>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400" b="1"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EDA247BC-DDE5-737C-FD96-EB588EFBEBCE}"/>
              </a:ext>
            </a:extLst>
          </p:cNvPr>
          <p:cNvGrpSpPr/>
          <p:nvPr/>
        </p:nvGrpSpPr>
        <p:grpSpPr>
          <a:xfrm>
            <a:off x="6880286" y="1831828"/>
            <a:ext cx="3484973" cy="413280"/>
            <a:chOff x="248926" y="17219"/>
            <a:chExt cx="3484973" cy="413280"/>
          </a:xfrm>
          <a:scene3d>
            <a:camera prst="orthographicFront"/>
            <a:lightRig rig="flat" dir="t"/>
          </a:scene3d>
        </p:grpSpPr>
        <p:sp>
          <p:nvSpPr>
            <p:cNvPr id="20" name="Rounded Rectangle 19">
              <a:extLst>
                <a:ext uri="{FF2B5EF4-FFF2-40B4-BE49-F238E27FC236}">
                  <a16:creationId xmlns:a16="http://schemas.microsoft.com/office/drawing/2014/main" id="{981B7D1F-C84A-20A0-425D-F4B2F33B401D}"/>
                </a:ext>
              </a:extLst>
            </p:cNvPr>
            <p:cNvSpPr/>
            <p:nvPr/>
          </p:nvSpPr>
          <p:spPr>
            <a:xfrm>
              <a:off x="248926" y="17219"/>
              <a:ext cx="3484973" cy="4132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ounded Rectangle 4">
              <a:extLst>
                <a:ext uri="{FF2B5EF4-FFF2-40B4-BE49-F238E27FC236}">
                  <a16:creationId xmlns:a16="http://schemas.microsoft.com/office/drawing/2014/main" id="{1D1D72AE-4660-D756-A124-BD40524CB1BF}"/>
                </a:ext>
              </a:extLst>
            </p:cNvPr>
            <p:cNvSpPr txBox="1"/>
            <p:nvPr/>
          </p:nvSpPr>
          <p:spPr>
            <a:xfrm>
              <a:off x="269101" y="37394"/>
              <a:ext cx="3444623" cy="3729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1724" tIns="0" rIns="131724"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PFS2</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23" name="Picture 22">
            <a:extLst>
              <a:ext uri="{FF2B5EF4-FFF2-40B4-BE49-F238E27FC236}">
                <a16:creationId xmlns:a16="http://schemas.microsoft.com/office/drawing/2014/main" id="{40F8B6F4-2E2D-995C-CE4F-0C1D83300E6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82460" y="2569559"/>
            <a:ext cx="4802545" cy="2969994"/>
          </a:xfrm>
          <a:prstGeom prst="rect">
            <a:avLst/>
          </a:prstGeom>
        </p:spPr>
      </p:pic>
    </p:spTree>
    <p:extLst>
      <p:ext uri="{BB962C8B-B14F-4D97-AF65-F5344CB8AC3E}">
        <p14:creationId xmlns:p14="http://schemas.microsoft.com/office/powerpoint/2010/main" val="14861300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303057C-553C-BA5C-D13A-B07276A87269}"/>
              </a:ext>
            </a:extLst>
          </p:cNvPr>
          <p:cNvSpPr>
            <a:spLocks noGrp="1"/>
          </p:cNvSpPr>
          <p:nvPr>
            <p:ph type="title"/>
          </p:nvPr>
        </p:nvSpPr>
        <p:spPr>
          <a:xfrm>
            <a:off x="0" y="348998"/>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a:t>
            </a:r>
            <a:r>
              <a:rPr kumimoji="0" lang="en-US" sz="2400" b="1" i="0" u="none" strike="noStrike" kern="0" cap="none" spc="0" normalizeH="0" baseline="0" noProof="0" dirty="0" err="1">
                <a:ln>
                  <a:noFill/>
                </a:ln>
                <a:solidFill>
                  <a:srgbClr val="FFFF00"/>
                </a:solidFill>
                <a:effectLst/>
                <a:uLnTx/>
                <a:uFillTx/>
                <a:latin typeface="Arial"/>
                <a:ea typeface="+mj-ea"/>
                <a:cs typeface="+mj-cs"/>
              </a:rPr>
              <a:t>mezigdomide</a:t>
            </a:r>
            <a:r>
              <a:rPr kumimoji="0" lang="en-US" sz="2400" b="1" i="0" u="none" strike="noStrike" kern="0" cap="none" spc="0" normalizeH="0" baseline="0" noProof="0" dirty="0">
                <a:ln>
                  <a:noFill/>
                </a:ln>
                <a:solidFill>
                  <a:srgbClr val="FFFF00"/>
                </a:solidFill>
                <a:effectLst/>
                <a:uLnTx/>
                <a:uFillTx/>
                <a:latin typeface="Arial"/>
                <a:ea typeface="+mj-ea"/>
                <a:cs typeface="+mj-cs"/>
              </a:rPr>
              <a:t> - 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400" i="1" dirty="0"/>
              <a:t>Confirmatory analysis group for safety (n = 474)</a:t>
            </a:r>
            <a:endParaRPr lang="en-GB" dirty="0"/>
          </a:p>
        </p:txBody>
      </p:sp>
      <p:sp>
        <p:nvSpPr>
          <p:cNvPr id="7" name="Rectangle: Rounded Corners 66">
            <a:extLst>
              <a:ext uri="{FF2B5EF4-FFF2-40B4-BE49-F238E27FC236}">
                <a16:creationId xmlns:a16="http://schemas.microsoft.com/office/drawing/2014/main" id="{4E13CD6F-2ABC-D712-CA93-4999AF640769}"/>
              </a:ext>
            </a:extLst>
          </p:cNvPr>
          <p:cNvSpPr/>
          <p:nvPr/>
        </p:nvSpPr>
        <p:spPr bwMode="auto">
          <a:xfrm>
            <a:off x="800250" y="1475899"/>
            <a:ext cx="10664652" cy="406444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a:extLst>
              <a:ext uri="{FF2B5EF4-FFF2-40B4-BE49-F238E27FC236}">
                <a16:creationId xmlns:a16="http://schemas.microsoft.com/office/drawing/2014/main" id="{69279A4B-4DFB-B5AB-F461-6C5CEFB03305}"/>
              </a:ext>
            </a:extLst>
          </p:cNvPr>
          <p:cNvSpPr txBox="1"/>
          <p:nvPr/>
        </p:nvSpPr>
        <p:spPr>
          <a:xfrm>
            <a:off x="4817445" y="1539138"/>
            <a:ext cx="2557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Most common TEAEs</a:t>
            </a:r>
          </a:p>
        </p:txBody>
      </p:sp>
      <p:sp>
        <p:nvSpPr>
          <p:cNvPr id="13" name="TextBox 12">
            <a:extLst>
              <a:ext uri="{FF2B5EF4-FFF2-40B4-BE49-F238E27FC236}">
                <a16:creationId xmlns:a16="http://schemas.microsoft.com/office/drawing/2014/main" id="{7E1BE5CF-C5C5-89FF-4DD8-6CFF03FAAB29}"/>
              </a:ext>
            </a:extLst>
          </p:cNvPr>
          <p:cNvSpPr txBox="1"/>
          <p:nvPr/>
        </p:nvSpPr>
        <p:spPr>
          <a:xfrm>
            <a:off x="609600" y="5626155"/>
            <a:ext cx="10972800"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Neutropenia was the most common grade 3/4 AE and was managed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effectively with dose interruptions/modifications and/or G-CSF</a:t>
            </a:r>
          </a:p>
        </p:txBody>
      </p:sp>
      <p:sp>
        <p:nvSpPr>
          <p:cNvPr id="14" name="Text Placeholder 7">
            <a:extLst>
              <a:ext uri="{FF2B5EF4-FFF2-40B4-BE49-F238E27FC236}">
                <a16:creationId xmlns:a16="http://schemas.microsoft.com/office/drawing/2014/main" id="{2F5AC334-20B6-DFFD-1D02-5B3A1E26CAB3}"/>
              </a:ext>
            </a:extLst>
          </p:cNvPr>
          <p:cNvSpPr>
            <a:spLocks noGrp="1"/>
          </p:cNvSpPr>
          <p:nvPr>
            <p:ph type="body" sz="quarter" idx="10"/>
          </p:nvPr>
        </p:nvSpPr>
        <p:spPr>
          <a:xfrm>
            <a:off x="609600" y="6419854"/>
            <a:ext cx="5486400" cy="371644"/>
          </a:xfrm>
        </p:spPr>
        <p:txBody>
          <a:bodyPr/>
          <a:lstStyle/>
          <a:p>
            <a:r>
              <a:rPr lang="en-GB" sz="1200" dirty="0"/>
              <a:t>Richardson PG, et al. J Clin Oncol 2026;44(16_suppl):LBA7506.</a:t>
            </a:r>
          </a:p>
        </p:txBody>
      </p:sp>
      <p:pic>
        <p:nvPicPr>
          <p:cNvPr id="17" name="Picture 16">
            <a:extLst>
              <a:ext uri="{FF2B5EF4-FFF2-40B4-BE49-F238E27FC236}">
                <a16:creationId xmlns:a16="http://schemas.microsoft.com/office/drawing/2014/main" id="{FE29BD56-6D67-98D1-41B8-19C88C5D62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45920" y="1940537"/>
            <a:ext cx="8900160" cy="3462495"/>
          </a:xfrm>
          <a:prstGeom prst="rect">
            <a:avLst/>
          </a:prstGeom>
        </p:spPr>
      </p:pic>
    </p:spTree>
    <p:extLst>
      <p:ext uri="{BB962C8B-B14F-4D97-AF65-F5344CB8AC3E}">
        <p14:creationId xmlns:p14="http://schemas.microsoft.com/office/powerpoint/2010/main" val="3546233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66">
            <a:extLst>
              <a:ext uri="{FF2B5EF4-FFF2-40B4-BE49-F238E27FC236}">
                <a16:creationId xmlns:a16="http://schemas.microsoft.com/office/drawing/2014/main" id="{1027F6F0-44A3-C639-BCE6-4E4F0D90F343}"/>
              </a:ext>
            </a:extLst>
          </p:cNvPr>
          <p:cNvSpPr/>
          <p:nvPr/>
        </p:nvSpPr>
        <p:spPr bwMode="auto">
          <a:xfrm>
            <a:off x="800250" y="1475899"/>
            <a:ext cx="10664652" cy="406444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Title 6">
            <a:extLst>
              <a:ext uri="{FF2B5EF4-FFF2-40B4-BE49-F238E27FC236}">
                <a16:creationId xmlns:a16="http://schemas.microsoft.com/office/drawing/2014/main" id="{785AF7B4-B195-108C-72C2-19BA213AF9F1}"/>
              </a:ext>
            </a:extLst>
          </p:cNvPr>
          <p:cNvSpPr>
            <a:spLocks noGrp="1"/>
          </p:cNvSpPr>
          <p:nvPr>
            <p:ph type="title"/>
          </p:nvPr>
        </p:nvSpPr>
        <p:spPr>
          <a:xfrm>
            <a:off x="0" y="285758"/>
            <a:ext cx="12192000" cy="1020763"/>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mezigdomide–PI regimen</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US" sz="2400" b="1" i="0" u="none" strike="noStrike" kern="0" cap="none" spc="0" normalizeH="0" baseline="0" noProof="0" dirty="0">
                <a:ln>
                  <a:noFill/>
                </a:ln>
                <a:solidFill>
                  <a:srgbClr val="FFFF00"/>
                </a:solidFill>
                <a:effectLst/>
                <a:uLnTx/>
                <a:uFillTx/>
                <a:latin typeface="Arial"/>
                <a:ea typeface="+mj-ea"/>
                <a:cs typeface="+mj-cs"/>
              </a:rPr>
              <a:t>Phase 3 SUCCESSOR-2 trial of mezigdomide + Kd vs </a:t>
            </a:r>
            <a:r>
              <a:rPr kumimoji="0" lang="en-US" sz="2400" b="1" i="0" u="none" strike="noStrike" kern="0" cap="none" spc="0" normalizeH="0" baseline="0" noProof="0" dirty="0" err="1">
                <a:ln>
                  <a:noFill/>
                </a:ln>
                <a:solidFill>
                  <a:srgbClr val="FFFF00"/>
                </a:solidFill>
                <a:effectLst/>
                <a:uLnTx/>
                <a:uFillTx/>
                <a:latin typeface="Arial"/>
                <a:ea typeface="+mj-ea"/>
                <a:cs typeface="+mj-cs"/>
              </a:rPr>
              <a:t>Kd</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400" i="1" dirty="0"/>
              <a:t>Confirmatory analysis group for safety (n= 474)</a:t>
            </a:r>
            <a:endParaRPr lang="en-GB" dirty="0"/>
          </a:p>
        </p:txBody>
      </p:sp>
      <p:pic>
        <p:nvPicPr>
          <p:cNvPr id="8" name="Picture 7">
            <a:extLst>
              <a:ext uri="{FF2B5EF4-FFF2-40B4-BE49-F238E27FC236}">
                <a16:creationId xmlns:a16="http://schemas.microsoft.com/office/drawing/2014/main" id="{07C15A1B-08F0-0FAF-46E4-7A927B3B3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392" y="1878179"/>
            <a:ext cx="9803184" cy="3632282"/>
          </a:xfrm>
          <a:prstGeom prst="rect">
            <a:avLst/>
          </a:prstGeom>
        </p:spPr>
      </p:pic>
      <p:sp>
        <p:nvSpPr>
          <p:cNvPr id="10" name="TextBox 9">
            <a:extLst>
              <a:ext uri="{FF2B5EF4-FFF2-40B4-BE49-F238E27FC236}">
                <a16:creationId xmlns:a16="http://schemas.microsoft.com/office/drawing/2014/main" id="{FEA02833-D4EB-8C0F-9DE1-3E9D5CF176D3}"/>
              </a:ext>
            </a:extLst>
          </p:cNvPr>
          <p:cNvSpPr txBox="1"/>
          <p:nvPr/>
        </p:nvSpPr>
        <p:spPr>
          <a:xfrm>
            <a:off x="4817445" y="1539138"/>
            <a:ext cx="267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Summary of infections</a:t>
            </a:r>
          </a:p>
        </p:txBody>
      </p:sp>
      <p:sp>
        <p:nvSpPr>
          <p:cNvPr id="13" name="TextBox 12">
            <a:extLst>
              <a:ext uri="{FF2B5EF4-FFF2-40B4-BE49-F238E27FC236}">
                <a16:creationId xmlns:a16="http://schemas.microsoft.com/office/drawing/2014/main" id="{F0AF5E7E-5027-36B3-9E06-32CDEAB38E99}"/>
              </a:ext>
            </a:extLst>
          </p:cNvPr>
          <p:cNvSpPr txBox="1"/>
          <p:nvPr/>
        </p:nvSpPr>
        <p:spPr>
          <a:xfrm>
            <a:off x="609600" y="5626155"/>
            <a:ext cx="10972800"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Infections were mostly well managed following standard clinical </a:t>
            </a:r>
            <a:b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br>
            <a:r>
              <a:rPr kumimoji="0" lang="en-US" sz="2000" b="1" i="0" u="none" strike="noStrike" kern="1200" cap="none" spc="0" normalizeH="0" baseline="0" noProof="0" dirty="0">
                <a:ln>
                  <a:noFill/>
                </a:ln>
                <a:solidFill>
                  <a:srgbClr val="00FFFF">
                    <a:lumMod val="50000"/>
                  </a:srgbClr>
                </a:solidFill>
                <a:effectLst/>
                <a:uLnTx/>
                <a:uFillTx/>
                <a:latin typeface="Arial"/>
                <a:ea typeface="+mn-ea"/>
                <a:cs typeface="+mn-cs"/>
              </a:rPr>
              <a:t>practice and supportive care, with low incidence of grade 4 events. </a:t>
            </a:r>
          </a:p>
        </p:txBody>
      </p:sp>
      <p:sp>
        <p:nvSpPr>
          <p:cNvPr id="14" name="Text Placeholder 7">
            <a:extLst>
              <a:ext uri="{FF2B5EF4-FFF2-40B4-BE49-F238E27FC236}">
                <a16:creationId xmlns:a16="http://schemas.microsoft.com/office/drawing/2014/main" id="{C0343938-F7A9-2CDC-D908-CE0BFF3FA4AA}"/>
              </a:ext>
            </a:extLst>
          </p:cNvPr>
          <p:cNvSpPr>
            <a:spLocks noGrp="1"/>
          </p:cNvSpPr>
          <p:nvPr>
            <p:ph type="body" sz="quarter" idx="10"/>
          </p:nvPr>
        </p:nvSpPr>
        <p:spPr>
          <a:xfrm>
            <a:off x="609600" y="6419854"/>
            <a:ext cx="5486400" cy="371644"/>
          </a:xfrm>
        </p:spPr>
        <p:txBody>
          <a:bodyPr/>
          <a:lstStyle/>
          <a:p>
            <a:r>
              <a:rPr lang="en-GB" sz="1200" dirty="0"/>
              <a:t>Richardson PG, et al. J Clin Oncol 2026;44(16_suppl):LBA7506.</a:t>
            </a:r>
          </a:p>
        </p:txBody>
      </p:sp>
    </p:spTree>
    <p:extLst>
      <p:ext uri="{BB962C8B-B14F-4D97-AF65-F5344CB8AC3E}">
        <p14:creationId xmlns:p14="http://schemas.microsoft.com/office/powerpoint/2010/main" val="24572118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B561DE-9A28-1F7A-1D9F-197A046479CF}"/>
              </a:ext>
            </a:extLst>
          </p:cNvPr>
          <p:cNvSpPr>
            <a:spLocks noGrp="1"/>
          </p:cNvSpPr>
          <p:nvPr>
            <p:ph type="title"/>
          </p:nvPr>
        </p:nvSpPr>
        <p:spPr>
          <a:xfrm>
            <a:off x="0" y="205236"/>
            <a:ext cx="12192000" cy="1020763"/>
          </a:xfrm>
        </p:spPr>
        <p:txBody>
          <a:bodyPr/>
          <a:lstStyle/>
          <a:p>
            <a:r>
              <a:rPr lang="en-US" sz="2600" b="1" dirty="0">
                <a:latin typeface="Arial" panose="020B0604020202020204" pitchFamily="34" charset="0"/>
                <a:cs typeface="Arial" panose="020B0604020202020204" pitchFamily="34" charset="0"/>
              </a:rPr>
              <a:t>Contextualization of Clinical Benefit seen in SUCCESSOR 2 for </a:t>
            </a:r>
            <a:br>
              <a:rPr lang="en-US" sz="2600" b="1" dirty="0">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Anti-CD38 </a:t>
            </a:r>
            <a:r>
              <a:rPr lang="en-US" sz="2600" b="1" dirty="0" err="1">
                <a:latin typeface="Arial" panose="020B0604020202020204" pitchFamily="34" charset="0"/>
                <a:cs typeface="Arial" panose="020B0604020202020204" pitchFamily="34" charset="0"/>
              </a:rPr>
              <a:t>mAb</a:t>
            </a:r>
            <a:r>
              <a:rPr lang="en-US" sz="2600" b="1" dirty="0">
                <a:latin typeface="Arial" panose="020B0604020202020204" pitchFamily="34" charset="0"/>
                <a:cs typeface="Arial" panose="020B0604020202020204" pitchFamily="34" charset="0"/>
              </a:rPr>
              <a:t>- and LEN-exposed RRMM Patients across multiple settings</a:t>
            </a:r>
            <a:endParaRPr lang="en-GB" sz="2600" dirty="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D07DAE32-C0DC-C7B0-C318-B1807AF74EB7}"/>
              </a:ext>
            </a:extLst>
          </p:cNvPr>
          <p:cNvSpPr>
            <a:spLocks noGrp="1"/>
          </p:cNvSpPr>
          <p:nvPr>
            <p:ph type="body" sz="quarter" idx="4294967295"/>
          </p:nvPr>
        </p:nvSpPr>
        <p:spPr>
          <a:xfrm>
            <a:off x="9666288" y="58442"/>
            <a:ext cx="2525712" cy="249238"/>
          </a:xfrm>
        </p:spPr>
        <p:txBody>
          <a:bodyPr/>
          <a:lstStyle/>
          <a:p>
            <a:pPr marL="0" indent="0" algn="r">
              <a:buNone/>
            </a:pPr>
            <a:r>
              <a:rPr lang="en-GB" sz="1400" dirty="0">
                <a:latin typeface="Arial" panose="020B0604020202020204" pitchFamily="34" charset="0"/>
                <a:cs typeface="Arial" panose="020B0604020202020204" pitchFamily="34" charset="0"/>
              </a:rPr>
              <a:t>SUCCESSOR-2</a:t>
            </a:r>
          </a:p>
          <a:p>
            <a:pPr marL="0" indent="0" algn="r">
              <a:buNone/>
            </a:pPr>
            <a:endParaRPr lang="en-GB" sz="1400" dirty="0">
              <a:latin typeface="Arial" panose="020B0604020202020204" pitchFamily="34" charset="0"/>
              <a:cs typeface="Arial" panose="020B0604020202020204" pitchFamily="34" charset="0"/>
            </a:endParaRPr>
          </a:p>
        </p:txBody>
      </p:sp>
      <p:sp>
        <p:nvSpPr>
          <p:cNvPr id="5" name="Footer Placeholder 3">
            <a:extLst>
              <a:ext uri="{FF2B5EF4-FFF2-40B4-BE49-F238E27FC236}">
                <a16:creationId xmlns:a16="http://schemas.microsoft.com/office/drawing/2014/main" id="{03848D46-FC94-354F-396A-4E0554549728}"/>
              </a:ext>
            </a:extLst>
          </p:cNvPr>
          <p:cNvSpPr txBox="1">
            <a:spLocks/>
          </p:cNvSpPr>
          <p:nvPr/>
        </p:nvSpPr>
        <p:spPr>
          <a:xfrm>
            <a:off x="281253" y="6219356"/>
            <a:ext cx="10054316" cy="326969"/>
          </a:xfrm>
          <a:prstGeom prst="rect">
            <a:avLst/>
          </a:prstGeom>
        </p:spPr>
        <p:txBody>
          <a:bodyPr vert="horz" lIns="0" tIns="0" rIns="0" bIns="0" rtlCol="0" anchor="b" anchorCtr="0"/>
          <a:lstStyle>
            <a:defPPr>
              <a:defRPr lang="en-US"/>
            </a:defPPr>
            <a:lvl1pPr marL="0" algn="l" defTabSz="1219170" rtl="0" eaLnBrk="1" latinLnBrk="0" hangingPunct="1">
              <a:defRPr sz="10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patient were exposed to LEN. </a:t>
            </a:r>
            <a:r>
              <a:rPr kumimoji="0" lang="en-US" sz="9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DPd</a:t>
            </a: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daratumumab, pomalidomide, and dexamethasone; IIT, intention-to-treat; NR, not reported; </a:t>
            </a:r>
            <a:r>
              <a:rPr kumimoji="0" lang="en-US" sz="9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PVd</a:t>
            </a: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pomalidomide, bortezomib, and dexamethasone; SR, standard of care regimen.</a:t>
            </a:r>
            <a:b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Perrot A, et al. </a:t>
            </a:r>
            <a:r>
              <a:rPr kumimoji="0" lang="nl-NL" sz="95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Leuk </a:t>
            </a:r>
            <a:r>
              <a:rPr kumimoji="0" lang="nl-NL" sz="950" b="0" i="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Lymphoma</a:t>
            </a:r>
            <a:r>
              <a:rPr kumimoji="0" lang="nl-NL"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2024;65(6):833-842;</a:t>
            </a: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 Ailawadhi S, et al. </a:t>
            </a:r>
            <a:r>
              <a:rPr kumimoji="0" lang="en-US" sz="95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Blood</a:t>
            </a: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2024;144(23):2389-2401; 3. </a:t>
            </a:r>
            <a:r>
              <a:rPr kumimoji="0" lang="en-US" sz="9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Einsele</a:t>
            </a:r>
            <a:r>
              <a:rPr kumimoji="0" lang="en-US"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H, et al. </a:t>
            </a:r>
            <a:r>
              <a:rPr kumimoji="0" lang="it-IT" sz="95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Lancet Oncol</a:t>
            </a:r>
            <a:r>
              <a:rPr kumimoji="0" lang="it-IT"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2026;27(2):254-268.</a:t>
            </a:r>
            <a:endPar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6" name="Chart 5">
            <a:extLst>
              <a:ext uri="{FF2B5EF4-FFF2-40B4-BE49-F238E27FC236}">
                <a16:creationId xmlns:a16="http://schemas.microsoft.com/office/drawing/2014/main" id="{66DE8808-E2D6-DFCA-EC11-0BEC73FC44F9}"/>
              </a:ext>
            </a:extLst>
          </p:cNvPr>
          <p:cNvGraphicFramePr>
            <a:graphicFrameLocks/>
          </p:cNvGraphicFramePr>
          <p:nvPr/>
        </p:nvGraphicFramePr>
        <p:xfrm>
          <a:off x="2477563" y="1942096"/>
          <a:ext cx="2166587" cy="337717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00F6B79-D963-5109-D4D4-152959F439E9}"/>
              </a:ext>
            </a:extLst>
          </p:cNvPr>
          <p:cNvSpPr/>
          <p:nvPr/>
        </p:nvSpPr>
        <p:spPr>
          <a:xfrm rot="16200000">
            <a:off x="1308191" y="2861795"/>
            <a:ext cx="1505540"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595454"/>
                </a:solidFill>
                <a:latin typeface="+mn-lt"/>
                <a:ea typeface="+mn-ea"/>
                <a:cs typeface="+mn-cs"/>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PFS, months</a:t>
            </a:r>
          </a:p>
        </p:txBody>
      </p:sp>
      <p:cxnSp>
        <p:nvCxnSpPr>
          <p:cNvPr id="8" name="Straight Connector 7">
            <a:extLst>
              <a:ext uri="{FF2B5EF4-FFF2-40B4-BE49-F238E27FC236}">
                <a16:creationId xmlns:a16="http://schemas.microsoft.com/office/drawing/2014/main" id="{AB9A93BC-9C80-10C9-4940-C24A590189D2}"/>
              </a:ext>
            </a:extLst>
          </p:cNvPr>
          <p:cNvCxnSpPr>
            <a:cxnSpLocks/>
          </p:cNvCxnSpPr>
          <p:nvPr/>
        </p:nvCxnSpPr>
        <p:spPr>
          <a:xfrm>
            <a:off x="3205052" y="2537558"/>
            <a:ext cx="1018800" cy="0"/>
          </a:xfrm>
          <a:prstGeom prst="line">
            <a:avLst/>
          </a:prstGeom>
          <a:noFill/>
          <a:ln w="19050" cap="sq" cmpd="sng" algn="ctr">
            <a:solidFill>
              <a:schemeClr val="bg1"/>
            </a:solidFill>
            <a:prstDash val="solid"/>
          </a:ln>
          <a:effectLst/>
        </p:spPr>
      </p:cxnSp>
      <p:cxnSp>
        <p:nvCxnSpPr>
          <p:cNvPr id="9" name="Straight Connector 8">
            <a:extLst>
              <a:ext uri="{FF2B5EF4-FFF2-40B4-BE49-F238E27FC236}">
                <a16:creationId xmlns:a16="http://schemas.microsoft.com/office/drawing/2014/main" id="{9D4051B5-A58A-F6FF-4921-90C5DC558E9F}"/>
              </a:ext>
            </a:extLst>
          </p:cNvPr>
          <p:cNvCxnSpPr>
            <a:cxnSpLocks/>
          </p:cNvCxnSpPr>
          <p:nvPr/>
        </p:nvCxnSpPr>
        <p:spPr>
          <a:xfrm flipH="1">
            <a:off x="4226149" y="2537557"/>
            <a:ext cx="7" cy="252000"/>
          </a:xfrm>
          <a:prstGeom prst="line">
            <a:avLst/>
          </a:prstGeom>
          <a:noFill/>
          <a:ln w="19050" cap="sq" cmpd="sng" algn="ctr">
            <a:solidFill>
              <a:schemeClr val="bg1"/>
            </a:solidFill>
            <a:prstDash val="solid"/>
          </a:ln>
          <a:effectLst/>
        </p:spPr>
      </p:cxnSp>
      <p:cxnSp>
        <p:nvCxnSpPr>
          <p:cNvPr id="10" name="Straight Connector 9">
            <a:extLst>
              <a:ext uri="{FF2B5EF4-FFF2-40B4-BE49-F238E27FC236}">
                <a16:creationId xmlns:a16="http://schemas.microsoft.com/office/drawing/2014/main" id="{79436C1A-367E-8A0C-5ABC-118918DF1D89}"/>
              </a:ext>
            </a:extLst>
          </p:cNvPr>
          <p:cNvCxnSpPr>
            <a:cxnSpLocks/>
          </p:cNvCxnSpPr>
          <p:nvPr/>
        </p:nvCxnSpPr>
        <p:spPr>
          <a:xfrm>
            <a:off x="3203560" y="2537558"/>
            <a:ext cx="0" cy="900000"/>
          </a:xfrm>
          <a:prstGeom prst="line">
            <a:avLst/>
          </a:prstGeom>
          <a:noFill/>
          <a:ln w="19050" cap="sq" cmpd="sng" algn="ctr">
            <a:solidFill>
              <a:schemeClr val="bg1"/>
            </a:solidFill>
            <a:prstDash val="solid"/>
          </a:ln>
          <a:effectLst/>
        </p:spPr>
      </p:cxnSp>
      <p:sp>
        <p:nvSpPr>
          <p:cNvPr id="11" name="TextBox 18">
            <a:extLst>
              <a:ext uri="{FF2B5EF4-FFF2-40B4-BE49-F238E27FC236}">
                <a16:creationId xmlns:a16="http://schemas.microsoft.com/office/drawing/2014/main" id="{DE621931-4437-78DA-5123-5AE9C6C0946D}"/>
              </a:ext>
            </a:extLst>
          </p:cNvPr>
          <p:cNvSpPr txBox="1"/>
          <p:nvPr/>
        </p:nvSpPr>
        <p:spPr>
          <a:xfrm>
            <a:off x="3281135" y="2220608"/>
            <a:ext cx="86433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 0.48</a:t>
            </a:r>
          </a:p>
        </p:txBody>
      </p:sp>
      <p:graphicFrame>
        <p:nvGraphicFramePr>
          <p:cNvPr id="12" name="Table 11">
            <a:extLst>
              <a:ext uri="{FF2B5EF4-FFF2-40B4-BE49-F238E27FC236}">
                <a16:creationId xmlns:a16="http://schemas.microsoft.com/office/drawing/2014/main" id="{2DA763A8-11DF-8C37-B1F3-C7D37D7CB70A}"/>
              </a:ext>
            </a:extLst>
          </p:cNvPr>
          <p:cNvGraphicFramePr>
            <a:graphicFrameLocks noGrp="1"/>
          </p:cNvGraphicFramePr>
          <p:nvPr/>
        </p:nvGraphicFramePr>
        <p:xfrm>
          <a:off x="256827" y="4642089"/>
          <a:ext cx="10476981" cy="1179348"/>
        </p:xfrm>
        <a:graphic>
          <a:graphicData uri="http://schemas.openxmlformats.org/drawingml/2006/table">
            <a:tbl>
              <a:tblPr firstRow="1" bandRow="1">
                <a:effectLst/>
              </a:tblPr>
              <a:tblGrid>
                <a:gridCol w="2182704">
                  <a:extLst>
                    <a:ext uri="{9D8B030D-6E8A-4147-A177-3AD203B41FA5}">
                      <a16:colId xmlns:a16="http://schemas.microsoft.com/office/drawing/2014/main" val="2326391204"/>
                    </a:ext>
                  </a:extLst>
                </a:gridCol>
                <a:gridCol w="1164109">
                  <a:extLst>
                    <a:ext uri="{9D8B030D-6E8A-4147-A177-3AD203B41FA5}">
                      <a16:colId xmlns:a16="http://schemas.microsoft.com/office/drawing/2014/main" val="1488740487"/>
                    </a:ext>
                  </a:extLst>
                </a:gridCol>
                <a:gridCol w="1290478">
                  <a:extLst>
                    <a:ext uri="{9D8B030D-6E8A-4147-A177-3AD203B41FA5}">
                      <a16:colId xmlns:a16="http://schemas.microsoft.com/office/drawing/2014/main" val="1479249029"/>
                    </a:ext>
                  </a:extLst>
                </a:gridCol>
                <a:gridCol w="1267691">
                  <a:extLst>
                    <a:ext uri="{9D8B030D-6E8A-4147-A177-3AD203B41FA5}">
                      <a16:colId xmlns:a16="http://schemas.microsoft.com/office/drawing/2014/main" val="2099834089"/>
                    </a:ext>
                  </a:extLst>
                </a:gridCol>
                <a:gridCol w="1079672">
                  <a:extLst>
                    <a:ext uri="{9D8B030D-6E8A-4147-A177-3AD203B41FA5}">
                      <a16:colId xmlns:a16="http://schemas.microsoft.com/office/drawing/2014/main" val="1098643548"/>
                    </a:ext>
                  </a:extLst>
                </a:gridCol>
                <a:gridCol w="1143983">
                  <a:extLst>
                    <a:ext uri="{9D8B030D-6E8A-4147-A177-3AD203B41FA5}">
                      <a16:colId xmlns:a16="http://schemas.microsoft.com/office/drawing/2014/main" val="3116440077"/>
                    </a:ext>
                  </a:extLst>
                </a:gridCol>
                <a:gridCol w="1184235">
                  <a:extLst>
                    <a:ext uri="{9D8B030D-6E8A-4147-A177-3AD203B41FA5}">
                      <a16:colId xmlns:a16="http://schemas.microsoft.com/office/drawing/2014/main" val="2943403280"/>
                    </a:ext>
                  </a:extLst>
                </a:gridCol>
                <a:gridCol w="1164109">
                  <a:extLst>
                    <a:ext uri="{9D8B030D-6E8A-4147-A177-3AD203B41FA5}">
                      <a16:colId xmlns:a16="http://schemas.microsoft.com/office/drawing/2014/main" val="2615179969"/>
                    </a:ext>
                  </a:extLst>
                </a:gridCol>
              </a:tblGrid>
              <a:tr h="44258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lnSpc>
                          <a:spcPct val="95000"/>
                        </a:lnSpc>
                      </a:pPr>
                      <a:r>
                        <a:rPr lang="en-GB" sz="1200" b="1" kern="1200" dirty="0">
                          <a:solidFill>
                            <a:schemeClr val="bg1"/>
                          </a:solidFill>
                          <a:latin typeface="+mn-lt"/>
                          <a:ea typeface="+mn-ea"/>
                          <a:cs typeface="+mn-cs"/>
                        </a:rPr>
                        <a:t>Median prior LOT, n </a:t>
                      </a:r>
                      <a:br>
                        <a:rPr lang="en-GB" sz="1200" b="1" kern="1200" dirty="0">
                          <a:solidFill>
                            <a:schemeClr val="bg1"/>
                          </a:solidFill>
                          <a:latin typeface="+mn-lt"/>
                          <a:ea typeface="+mn-ea"/>
                          <a:cs typeface="+mn-cs"/>
                        </a:rPr>
                      </a:br>
                      <a:r>
                        <a:rPr lang="en-GB" sz="1200" b="1" kern="1200" dirty="0">
                          <a:solidFill>
                            <a:schemeClr val="bg1"/>
                          </a:solidFill>
                          <a:latin typeface="+mn-lt"/>
                          <a:ea typeface="+mn-ea"/>
                          <a:cs typeface="+mn-cs"/>
                        </a:rPr>
                        <a:t>(range)</a:t>
                      </a:r>
                    </a:p>
                  </a:txBody>
                  <a:tcPr marL="45720" marR="45720" marT="18000" marB="1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2</a:t>
                      </a:r>
                      <a:br>
                        <a:rPr lang="en-GB" sz="1200" b="0" dirty="0">
                          <a:solidFill>
                            <a:schemeClr val="bg1"/>
                          </a:solidFill>
                          <a:latin typeface="+mn-lt"/>
                        </a:rPr>
                      </a:br>
                      <a:r>
                        <a:rPr lang="en-GB" sz="1200" b="0" dirty="0">
                          <a:solidFill>
                            <a:schemeClr val="bg1"/>
                          </a:solidFill>
                          <a:latin typeface="+mn-lt"/>
                        </a:rPr>
                        <a:t>(1–9)</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2</a:t>
                      </a:r>
                      <a:br>
                        <a:rPr lang="en-GB" sz="1200" b="0" dirty="0">
                          <a:solidFill>
                            <a:schemeClr val="bg1"/>
                          </a:solidFill>
                          <a:latin typeface="+mn-lt"/>
                        </a:rPr>
                      </a:br>
                      <a:r>
                        <a:rPr lang="en-GB" sz="1200" b="0" dirty="0">
                          <a:solidFill>
                            <a:schemeClr val="bg1"/>
                          </a:solidFill>
                          <a:latin typeface="+mn-lt"/>
                        </a:rPr>
                        <a:t>(1–9)</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2</a:t>
                      </a:r>
                    </a:p>
                    <a:p>
                      <a:pPr algn="ctr">
                        <a:lnSpc>
                          <a:spcPct val="95000"/>
                        </a:lnSpc>
                      </a:pPr>
                      <a:r>
                        <a:rPr lang="en-GB" sz="1200" b="0" dirty="0">
                          <a:solidFill>
                            <a:schemeClr val="bg1"/>
                          </a:solidFill>
                          <a:latin typeface="+mn-lt"/>
                        </a:rPr>
                        <a:t>(1–2)</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3</a:t>
                      </a:r>
                    </a:p>
                    <a:p>
                      <a:pPr algn="ctr">
                        <a:lnSpc>
                          <a:spcPct val="95000"/>
                        </a:lnSpc>
                      </a:pPr>
                      <a:r>
                        <a:rPr lang="en-GB" sz="1200" b="0" dirty="0">
                          <a:solidFill>
                            <a:schemeClr val="bg1"/>
                          </a:solidFill>
                          <a:latin typeface="+mn-lt"/>
                        </a:rPr>
                        <a:t>(2-4)</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3</a:t>
                      </a:r>
                    </a:p>
                    <a:p>
                      <a:pPr algn="ctr">
                        <a:lnSpc>
                          <a:spcPct val="95000"/>
                        </a:lnSpc>
                      </a:pPr>
                      <a:r>
                        <a:rPr lang="en-GB" sz="1200" b="0" dirty="0">
                          <a:solidFill>
                            <a:schemeClr val="bg1"/>
                          </a:solidFill>
                          <a:latin typeface="+mn-lt"/>
                        </a:rPr>
                        <a:t>(2-4)</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NR</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NR</a:t>
                      </a:r>
                    </a:p>
                  </a:txBody>
                  <a:tcPr marL="45720" marR="45720" marT="18000" marB="1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209188"/>
                  </a:ext>
                </a:extLst>
              </a:tr>
              <a:tr h="2420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5000"/>
                        </a:lnSpc>
                      </a:pPr>
                      <a:r>
                        <a:rPr lang="en-GB" sz="1200" b="1" kern="1200" dirty="0">
                          <a:solidFill>
                            <a:schemeClr val="bg1"/>
                          </a:solidFill>
                          <a:latin typeface="+mn-lt"/>
                          <a:ea typeface="+mn-ea"/>
                          <a:cs typeface="+mn-cs"/>
                        </a:rPr>
                        <a:t>LEN-ref., %</a:t>
                      </a:r>
                    </a:p>
                  </a:txBody>
                  <a:tcPr marL="45720" marR="45720" marT="18000" marB="1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76.9</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74.4</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kern="1200" dirty="0">
                          <a:solidFill>
                            <a:schemeClr val="bg1"/>
                          </a:solidFill>
                          <a:latin typeface="+mn-lt"/>
                          <a:ea typeface="+mn-ea"/>
                          <a:cs typeface="+mn-cs"/>
                        </a:rPr>
                        <a:t>73</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kern="1200" dirty="0">
                          <a:solidFill>
                            <a:schemeClr val="bg1"/>
                          </a:solidFill>
                          <a:latin typeface="+mn-lt"/>
                          <a:ea typeface="+mn-ea"/>
                          <a:cs typeface="+mn-cs"/>
                        </a:rPr>
                        <a:t>79</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423224"/>
                  </a:ext>
                </a:extLst>
              </a:tr>
              <a:tr h="242069">
                <a:tc>
                  <a:txBody>
                    <a:bodyPr/>
                    <a:lstStyle/>
                    <a:p>
                      <a:pPr algn="l">
                        <a:lnSpc>
                          <a:spcPct val="95000"/>
                        </a:lnSpc>
                      </a:pPr>
                      <a:r>
                        <a:rPr lang="en-GB" sz="1200" b="1" kern="1200" dirty="0">
                          <a:solidFill>
                            <a:schemeClr val="bg1"/>
                          </a:solidFill>
                          <a:latin typeface="+mn-lt"/>
                          <a:ea typeface="+mn-ea"/>
                          <a:cs typeface="+mn-cs"/>
                        </a:rPr>
                        <a:t>Anti CD38 </a:t>
                      </a:r>
                      <a:r>
                        <a:rPr lang="en-GB" sz="1200" b="1" kern="1200" dirty="0" err="1">
                          <a:solidFill>
                            <a:schemeClr val="bg1"/>
                          </a:solidFill>
                          <a:latin typeface="+mn-lt"/>
                          <a:ea typeface="+mn-ea"/>
                          <a:cs typeface="+mn-cs"/>
                        </a:rPr>
                        <a:t>mAb</a:t>
                      </a:r>
                      <a:r>
                        <a:rPr lang="en-GB" sz="1200" b="1" kern="1200" dirty="0">
                          <a:solidFill>
                            <a:schemeClr val="bg1"/>
                          </a:solidFill>
                          <a:latin typeface="+mn-lt"/>
                          <a:ea typeface="+mn-ea"/>
                          <a:cs typeface="+mn-cs"/>
                        </a:rPr>
                        <a:t>-exposed, %</a:t>
                      </a:r>
                    </a:p>
                  </a:txBody>
                  <a:tcPr marL="45720" marR="45720" marT="18000" marB="1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dirty="0">
                          <a:solidFill>
                            <a:schemeClr val="bg1"/>
                          </a:solidFill>
                          <a:latin typeface="+mn-lt"/>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dirty="0">
                          <a:solidFill>
                            <a:schemeClr val="bg1"/>
                          </a:solidFill>
                          <a:latin typeface="+mn-lt"/>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kern="1200" dirty="0">
                          <a:solidFill>
                            <a:schemeClr val="bg1"/>
                          </a:solidFill>
                          <a:latin typeface="+mn-lt"/>
                          <a:ea typeface="+mn-ea"/>
                          <a:cs typeface="+mn-cs"/>
                        </a:rPr>
                        <a:t>77</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GB" sz="1200" b="0" kern="1200" dirty="0">
                          <a:solidFill>
                            <a:schemeClr val="bg1"/>
                          </a:solidFill>
                          <a:latin typeface="+mn-lt"/>
                          <a:ea typeface="+mn-ea"/>
                          <a:cs typeface="+mn-cs"/>
                        </a:rPr>
                        <a:t>100</a:t>
                      </a:r>
                    </a:p>
                  </a:txBody>
                  <a:tcPr marL="45720" marR="45720" marT="18000" marB="1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40962"/>
                  </a:ext>
                </a:extLst>
              </a:tr>
              <a:tr h="252622">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l">
                        <a:lnSpc>
                          <a:spcPct val="95000"/>
                        </a:lnSpc>
                      </a:pPr>
                      <a:r>
                        <a:rPr lang="en-GB" sz="1200" b="1" kern="1200" dirty="0">
                          <a:solidFill>
                            <a:schemeClr val="bg1"/>
                          </a:solidFill>
                          <a:latin typeface="+mn-lt"/>
                          <a:ea typeface="+mn-ea"/>
                          <a:cs typeface="+mn-cs"/>
                        </a:rPr>
                        <a:t>Anti CD38 </a:t>
                      </a:r>
                      <a:r>
                        <a:rPr lang="en-GB" sz="1200" b="1" kern="1200" dirty="0" err="1">
                          <a:solidFill>
                            <a:schemeClr val="bg1"/>
                          </a:solidFill>
                          <a:latin typeface="+mn-lt"/>
                          <a:ea typeface="+mn-ea"/>
                          <a:cs typeface="+mn-cs"/>
                        </a:rPr>
                        <a:t>mAb</a:t>
                      </a:r>
                      <a:r>
                        <a:rPr lang="en-GB" sz="1200" b="1" kern="1200" dirty="0">
                          <a:solidFill>
                            <a:schemeClr val="bg1"/>
                          </a:solidFill>
                          <a:latin typeface="+mn-lt"/>
                          <a:ea typeface="+mn-ea"/>
                          <a:cs typeface="+mn-cs"/>
                        </a:rPr>
                        <a:t>-refractory, %</a:t>
                      </a:r>
                    </a:p>
                  </a:txBody>
                  <a:tcPr marL="45720" marR="45720" marT="18000" marB="1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85.3</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95000"/>
                        </a:lnSpc>
                      </a:pPr>
                      <a:r>
                        <a:rPr lang="en-GB" sz="1200" b="0" dirty="0">
                          <a:solidFill>
                            <a:schemeClr val="bg1"/>
                          </a:solidFill>
                          <a:latin typeface="+mn-lt"/>
                        </a:rPr>
                        <a:t>86.1</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latin typeface="+mn-lt"/>
                          <a:ea typeface="+mn-ea"/>
                          <a:cs typeface="+mn-cs"/>
                        </a:rPr>
                        <a:t>75</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latin typeface="+mn-lt"/>
                          <a:ea typeface="+mn-ea"/>
                          <a:cs typeface="+mn-cs"/>
                        </a:rPr>
                        <a:t>95</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latin typeface="+mn-lt"/>
                          <a:ea typeface="+mn-ea"/>
                          <a:cs typeface="+mn-cs"/>
                        </a:rPr>
                        <a:t>94</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latin typeface="+mn-lt"/>
                          <a:ea typeface="+mn-ea"/>
                          <a:cs typeface="+mn-cs"/>
                        </a:rPr>
                        <a:t>83.3</a:t>
                      </a:r>
                    </a:p>
                  </a:txBody>
                  <a:tcPr marL="45720" marR="4572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latin typeface="+mn-lt"/>
                          <a:ea typeface="+mn-ea"/>
                          <a:cs typeface="+mn-cs"/>
                        </a:rPr>
                        <a:t>90.5</a:t>
                      </a:r>
                    </a:p>
                  </a:txBody>
                  <a:tcPr marL="45720" marR="45720" marT="18000" marB="1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7879138"/>
                  </a:ext>
                </a:extLst>
              </a:tr>
            </a:tbl>
          </a:graphicData>
        </a:graphic>
      </p:graphicFrame>
      <p:sp>
        <p:nvSpPr>
          <p:cNvPr id="13" name="TextBox 12">
            <a:extLst>
              <a:ext uri="{FF2B5EF4-FFF2-40B4-BE49-F238E27FC236}">
                <a16:creationId xmlns:a16="http://schemas.microsoft.com/office/drawing/2014/main" id="{D3AE2B5F-83B6-C119-E21D-7BF43384741E}"/>
              </a:ext>
            </a:extLst>
          </p:cNvPr>
          <p:cNvSpPr txBox="1"/>
          <p:nvPr/>
        </p:nvSpPr>
        <p:spPr>
          <a:xfrm>
            <a:off x="2754066" y="1331776"/>
            <a:ext cx="1788726" cy="530915"/>
          </a:xfrm>
          <a:prstGeom prst="rect">
            <a:avLst/>
          </a:prstGeom>
          <a:noFill/>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SUCCESSOR-2</a:t>
            </a:r>
            <a:b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3 ITT</a:t>
            </a:r>
          </a:p>
        </p:txBody>
      </p:sp>
      <p:sp>
        <p:nvSpPr>
          <p:cNvPr id="14" name="TextBox 13">
            <a:extLst>
              <a:ext uri="{FF2B5EF4-FFF2-40B4-BE49-F238E27FC236}">
                <a16:creationId xmlns:a16="http://schemas.microsoft.com/office/drawing/2014/main" id="{5394ECC8-7191-5B7D-98EC-F6219DC764AB}"/>
              </a:ext>
            </a:extLst>
          </p:cNvPr>
          <p:cNvSpPr txBox="1"/>
          <p:nvPr/>
        </p:nvSpPr>
        <p:spPr>
          <a:xfrm>
            <a:off x="4873925" y="1331757"/>
            <a:ext cx="1242784" cy="55399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SELECT</a:t>
            </a:r>
            <a:r>
              <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2</a:t>
            </a:r>
            <a:endParaRPr kumimoji="0" lang="en-CH"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2B26597-B60E-2405-EE85-8CA34DF3FA0A}"/>
              </a:ext>
            </a:extLst>
          </p:cNvPr>
          <p:cNvSpPr txBox="1"/>
          <p:nvPr/>
        </p:nvSpPr>
        <p:spPr>
          <a:xfrm>
            <a:off x="6528343" y="1331481"/>
            <a:ext cx="1416856" cy="530915"/>
          </a:xfrm>
          <a:prstGeom prst="rect">
            <a:avLst/>
          </a:prstGeom>
          <a:noFill/>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KARMMA-3</a:t>
            </a:r>
            <a:r>
              <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3 ITT</a:t>
            </a:r>
          </a:p>
        </p:txBody>
      </p:sp>
      <p:graphicFrame>
        <p:nvGraphicFramePr>
          <p:cNvPr id="17" name="Chart 16">
            <a:extLst>
              <a:ext uri="{FF2B5EF4-FFF2-40B4-BE49-F238E27FC236}">
                <a16:creationId xmlns:a16="http://schemas.microsoft.com/office/drawing/2014/main" id="{8C71422B-1B47-6AF7-3222-7C3B24D279B6}"/>
              </a:ext>
            </a:extLst>
          </p:cNvPr>
          <p:cNvGraphicFramePr>
            <a:graphicFrameLocks/>
          </p:cNvGraphicFramePr>
          <p:nvPr/>
        </p:nvGraphicFramePr>
        <p:xfrm>
          <a:off x="4695813" y="1941617"/>
          <a:ext cx="1225197" cy="3377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DF9DA3A-843D-74AC-3858-E955F048E5D4}"/>
              </a:ext>
            </a:extLst>
          </p:cNvPr>
          <p:cNvGraphicFramePr>
            <a:graphicFrameLocks/>
          </p:cNvGraphicFramePr>
          <p:nvPr/>
        </p:nvGraphicFramePr>
        <p:xfrm>
          <a:off x="5979780" y="1968468"/>
          <a:ext cx="2236892" cy="33771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8CA9C7B4-4245-3587-2768-30B7C4F0D4D9}"/>
              </a:ext>
            </a:extLst>
          </p:cNvPr>
          <p:cNvGraphicFramePr>
            <a:graphicFrameLocks/>
          </p:cNvGraphicFramePr>
          <p:nvPr/>
        </p:nvGraphicFramePr>
        <p:xfrm>
          <a:off x="8299711" y="1935266"/>
          <a:ext cx="2357697" cy="3377173"/>
        </p:xfrm>
        <a:graphic>
          <a:graphicData uri="http://schemas.openxmlformats.org/drawingml/2006/chart">
            <c:chart xmlns:c="http://schemas.openxmlformats.org/drawingml/2006/chart" xmlns:r="http://schemas.openxmlformats.org/officeDocument/2006/relationships" r:id="rId5"/>
          </a:graphicData>
        </a:graphic>
      </p:graphicFrame>
      <p:cxnSp>
        <p:nvCxnSpPr>
          <p:cNvPr id="20" name="Straight Connector 19">
            <a:extLst>
              <a:ext uri="{FF2B5EF4-FFF2-40B4-BE49-F238E27FC236}">
                <a16:creationId xmlns:a16="http://schemas.microsoft.com/office/drawing/2014/main" id="{0CC57552-2C5E-25DB-7B72-F370B4E266A2}"/>
              </a:ext>
            </a:extLst>
          </p:cNvPr>
          <p:cNvCxnSpPr>
            <a:cxnSpLocks/>
          </p:cNvCxnSpPr>
          <p:nvPr/>
        </p:nvCxnSpPr>
        <p:spPr>
          <a:xfrm>
            <a:off x="6731171" y="2534510"/>
            <a:ext cx="1018800" cy="0"/>
          </a:xfrm>
          <a:prstGeom prst="line">
            <a:avLst/>
          </a:prstGeom>
          <a:noFill/>
          <a:ln w="19050" cap="sq" cmpd="sng" algn="ctr">
            <a:solidFill>
              <a:schemeClr val="bg1"/>
            </a:solidFill>
            <a:prstDash val="solid"/>
          </a:ln>
          <a:effectLst/>
        </p:spPr>
      </p:cxnSp>
      <p:cxnSp>
        <p:nvCxnSpPr>
          <p:cNvPr id="21" name="Straight Connector 20">
            <a:extLst>
              <a:ext uri="{FF2B5EF4-FFF2-40B4-BE49-F238E27FC236}">
                <a16:creationId xmlns:a16="http://schemas.microsoft.com/office/drawing/2014/main" id="{C2B85C11-010C-6B65-626F-057C59099D90}"/>
              </a:ext>
            </a:extLst>
          </p:cNvPr>
          <p:cNvCxnSpPr>
            <a:cxnSpLocks/>
          </p:cNvCxnSpPr>
          <p:nvPr/>
        </p:nvCxnSpPr>
        <p:spPr>
          <a:xfrm flipH="1">
            <a:off x="7752268" y="2534509"/>
            <a:ext cx="7" cy="468000"/>
          </a:xfrm>
          <a:prstGeom prst="line">
            <a:avLst/>
          </a:prstGeom>
          <a:noFill/>
          <a:ln w="19050" cap="sq" cmpd="sng" algn="ctr">
            <a:solidFill>
              <a:schemeClr val="bg1"/>
            </a:solidFill>
            <a:prstDash val="solid"/>
          </a:ln>
          <a:effectLst/>
        </p:spPr>
      </p:cxnSp>
      <p:cxnSp>
        <p:nvCxnSpPr>
          <p:cNvPr id="22" name="Straight Connector 21">
            <a:extLst>
              <a:ext uri="{FF2B5EF4-FFF2-40B4-BE49-F238E27FC236}">
                <a16:creationId xmlns:a16="http://schemas.microsoft.com/office/drawing/2014/main" id="{D6D35B4B-0C5B-F207-EAC8-6C830AE2EF04}"/>
              </a:ext>
            </a:extLst>
          </p:cNvPr>
          <p:cNvCxnSpPr>
            <a:cxnSpLocks/>
          </p:cNvCxnSpPr>
          <p:nvPr/>
        </p:nvCxnSpPr>
        <p:spPr>
          <a:xfrm>
            <a:off x="6729679" y="2534510"/>
            <a:ext cx="0" cy="1116000"/>
          </a:xfrm>
          <a:prstGeom prst="line">
            <a:avLst/>
          </a:prstGeom>
          <a:noFill/>
          <a:ln w="19050" cap="sq" cmpd="sng" algn="ctr">
            <a:solidFill>
              <a:schemeClr val="bg1"/>
            </a:solidFill>
            <a:prstDash val="solid"/>
          </a:ln>
          <a:effectLst/>
        </p:spPr>
      </p:cxnSp>
      <p:sp>
        <p:nvSpPr>
          <p:cNvPr id="23" name="TextBox 18">
            <a:extLst>
              <a:ext uri="{FF2B5EF4-FFF2-40B4-BE49-F238E27FC236}">
                <a16:creationId xmlns:a16="http://schemas.microsoft.com/office/drawing/2014/main" id="{AAB14525-B06B-9BD8-EE8B-F2EFAF27EFFB}"/>
              </a:ext>
            </a:extLst>
          </p:cNvPr>
          <p:cNvSpPr txBox="1"/>
          <p:nvPr/>
        </p:nvSpPr>
        <p:spPr>
          <a:xfrm>
            <a:off x="6807254" y="2217560"/>
            <a:ext cx="86433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 0.49</a:t>
            </a:r>
          </a:p>
        </p:txBody>
      </p:sp>
      <p:cxnSp>
        <p:nvCxnSpPr>
          <p:cNvPr id="24" name="Straight Connector 23">
            <a:extLst>
              <a:ext uri="{FF2B5EF4-FFF2-40B4-BE49-F238E27FC236}">
                <a16:creationId xmlns:a16="http://schemas.microsoft.com/office/drawing/2014/main" id="{9A9F8150-92CD-3F85-97E0-B7691341467F}"/>
              </a:ext>
            </a:extLst>
          </p:cNvPr>
          <p:cNvCxnSpPr>
            <a:cxnSpLocks/>
          </p:cNvCxnSpPr>
          <p:nvPr/>
        </p:nvCxnSpPr>
        <p:spPr>
          <a:xfrm>
            <a:off x="9081660" y="2540606"/>
            <a:ext cx="1018800" cy="0"/>
          </a:xfrm>
          <a:prstGeom prst="line">
            <a:avLst/>
          </a:prstGeom>
          <a:noFill/>
          <a:ln w="19050" cap="sq" cmpd="sng" algn="ctr">
            <a:solidFill>
              <a:schemeClr val="bg1"/>
            </a:solidFill>
            <a:prstDash val="solid"/>
          </a:ln>
          <a:effectLst/>
        </p:spPr>
      </p:cxnSp>
      <p:cxnSp>
        <p:nvCxnSpPr>
          <p:cNvPr id="25" name="Straight Connector 24">
            <a:extLst>
              <a:ext uri="{FF2B5EF4-FFF2-40B4-BE49-F238E27FC236}">
                <a16:creationId xmlns:a16="http://schemas.microsoft.com/office/drawing/2014/main" id="{03117380-F00F-7234-605A-B1563955146C}"/>
              </a:ext>
            </a:extLst>
          </p:cNvPr>
          <p:cNvCxnSpPr>
            <a:cxnSpLocks/>
          </p:cNvCxnSpPr>
          <p:nvPr/>
        </p:nvCxnSpPr>
        <p:spPr>
          <a:xfrm flipH="1">
            <a:off x="10102757" y="2540605"/>
            <a:ext cx="7" cy="144000"/>
          </a:xfrm>
          <a:prstGeom prst="line">
            <a:avLst/>
          </a:prstGeom>
          <a:noFill/>
          <a:ln w="19050" cap="sq" cmpd="sng" algn="ctr">
            <a:solidFill>
              <a:schemeClr val="bg1"/>
            </a:solidFill>
            <a:prstDash val="solid"/>
          </a:ln>
          <a:effectLst/>
        </p:spPr>
      </p:cxnSp>
      <p:cxnSp>
        <p:nvCxnSpPr>
          <p:cNvPr id="26" name="Straight Connector 25">
            <a:extLst>
              <a:ext uri="{FF2B5EF4-FFF2-40B4-BE49-F238E27FC236}">
                <a16:creationId xmlns:a16="http://schemas.microsoft.com/office/drawing/2014/main" id="{AEF4B9FB-FB3C-6946-0A9C-5AFACCA5406E}"/>
              </a:ext>
            </a:extLst>
          </p:cNvPr>
          <p:cNvCxnSpPr>
            <a:cxnSpLocks/>
          </p:cNvCxnSpPr>
          <p:nvPr/>
        </p:nvCxnSpPr>
        <p:spPr>
          <a:xfrm>
            <a:off x="9080168" y="2540606"/>
            <a:ext cx="0" cy="1116000"/>
          </a:xfrm>
          <a:prstGeom prst="line">
            <a:avLst/>
          </a:prstGeom>
          <a:noFill/>
          <a:ln w="19050" cap="sq" cmpd="sng" algn="ctr">
            <a:solidFill>
              <a:schemeClr val="bg1"/>
            </a:solidFill>
            <a:prstDash val="solid"/>
          </a:ln>
          <a:effectLst/>
        </p:spPr>
      </p:cxnSp>
      <p:sp>
        <p:nvSpPr>
          <p:cNvPr id="27" name="TextBox 18">
            <a:extLst>
              <a:ext uri="{FF2B5EF4-FFF2-40B4-BE49-F238E27FC236}">
                <a16:creationId xmlns:a16="http://schemas.microsoft.com/office/drawing/2014/main" id="{A2E48D91-A15D-D88A-8E2B-1362516F5892}"/>
              </a:ext>
            </a:extLst>
          </p:cNvPr>
          <p:cNvSpPr txBox="1"/>
          <p:nvPr/>
        </p:nvSpPr>
        <p:spPr>
          <a:xfrm>
            <a:off x="9157743" y="2223656"/>
            <a:ext cx="86433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 0.24</a:t>
            </a:r>
          </a:p>
        </p:txBody>
      </p:sp>
      <p:sp>
        <p:nvSpPr>
          <p:cNvPr id="28" name="TextBox 18">
            <a:extLst>
              <a:ext uri="{FF2B5EF4-FFF2-40B4-BE49-F238E27FC236}">
                <a16:creationId xmlns:a16="http://schemas.microsoft.com/office/drawing/2014/main" id="{F8B48712-AF7B-17D5-79FC-616D9B807D96}"/>
              </a:ext>
            </a:extLst>
          </p:cNvPr>
          <p:cNvSpPr txBox="1"/>
          <p:nvPr/>
        </p:nvSpPr>
        <p:spPr>
          <a:xfrm>
            <a:off x="5022165" y="4089147"/>
            <a:ext cx="864339" cy="307777"/>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KPd</a:t>
            </a: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Box 18">
            <a:extLst>
              <a:ext uri="{FF2B5EF4-FFF2-40B4-BE49-F238E27FC236}">
                <a16:creationId xmlns:a16="http://schemas.microsoft.com/office/drawing/2014/main" id="{D407F903-0C03-B1F9-38C9-D5A212175873}"/>
              </a:ext>
            </a:extLst>
          </p:cNvPr>
          <p:cNvSpPr txBox="1"/>
          <p:nvPr/>
        </p:nvSpPr>
        <p:spPr>
          <a:xfrm>
            <a:off x="2784090" y="4373151"/>
            <a:ext cx="86433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191</a:t>
            </a:r>
          </a:p>
        </p:txBody>
      </p:sp>
      <p:sp>
        <p:nvSpPr>
          <p:cNvPr id="30" name="TextBox 18">
            <a:extLst>
              <a:ext uri="{FF2B5EF4-FFF2-40B4-BE49-F238E27FC236}">
                <a16:creationId xmlns:a16="http://schemas.microsoft.com/office/drawing/2014/main" id="{60074293-175F-CAA0-EC05-3B3564D6F3CB}"/>
              </a:ext>
            </a:extLst>
          </p:cNvPr>
          <p:cNvSpPr txBox="1"/>
          <p:nvPr/>
        </p:nvSpPr>
        <p:spPr>
          <a:xfrm>
            <a:off x="3733170" y="4373151"/>
            <a:ext cx="86433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288</a:t>
            </a:r>
          </a:p>
        </p:txBody>
      </p:sp>
      <p:sp>
        <p:nvSpPr>
          <p:cNvPr id="31" name="TextBox 18">
            <a:extLst>
              <a:ext uri="{FF2B5EF4-FFF2-40B4-BE49-F238E27FC236}">
                <a16:creationId xmlns:a16="http://schemas.microsoft.com/office/drawing/2014/main" id="{AF88D0D7-2F8F-5205-2199-27910A647B0C}"/>
              </a:ext>
            </a:extLst>
          </p:cNvPr>
          <p:cNvSpPr txBox="1"/>
          <p:nvPr/>
        </p:nvSpPr>
        <p:spPr>
          <a:xfrm>
            <a:off x="5023050" y="4373151"/>
            <a:ext cx="86433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52</a:t>
            </a:r>
          </a:p>
        </p:txBody>
      </p:sp>
      <p:sp>
        <p:nvSpPr>
          <p:cNvPr id="32" name="TextBox 18">
            <a:extLst>
              <a:ext uri="{FF2B5EF4-FFF2-40B4-BE49-F238E27FC236}">
                <a16:creationId xmlns:a16="http://schemas.microsoft.com/office/drawing/2014/main" id="{B5D2292D-3666-C8CE-9965-2C6F5779EA12}"/>
              </a:ext>
            </a:extLst>
          </p:cNvPr>
          <p:cNvSpPr txBox="1"/>
          <p:nvPr/>
        </p:nvSpPr>
        <p:spPr>
          <a:xfrm>
            <a:off x="6286304" y="4373151"/>
            <a:ext cx="86433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132</a:t>
            </a:r>
          </a:p>
        </p:txBody>
      </p:sp>
      <p:sp>
        <p:nvSpPr>
          <p:cNvPr id="33" name="TextBox 18">
            <a:extLst>
              <a:ext uri="{FF2B5EF4-FFF2-40B4-BE49-F238E27FC236}">
                <a16:creationId xmlns:a16="http://schemas.microsoft.com/office/drawing/2014/main" id="{0D94C570-5AA8-EEF4-51BA-40973B75297C}"/>
              </a:ext>
            </a:extLst>
          </p:cNvPr>
          <p:cNvSpPr txBox="1"/>
          <p:nvPr/>
        </p:nvSpPr>
        <p:spPr>
          <a:xfrm>
            <a:off x="7261937" y="4373151"/>
            <a:ext cx="864339"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254</a:t>
            </a:r>
          </a:p>
        </p:txBody>
      </p:sp>
      <p:sp>
        <p:nvSpPr>
          <p:cNvPr id="34" name="TextBox 18">
            <a:extLst>
              <a:ext uri="{FF2B5EF4-FFF2-40B4-BE49-F238E27FC236}">
                <a16:creationId xmlns:a16="http://schemas.microsoft.com/office/drawing/2014/main" id="{12E48879-7470-90F6-B307-BDB9B5DA383E}"/>
              </a:ext>
            </a:extLst>
          </p:cNvPr>
          <p:cNvSpPr txBox="1"/>
          <p:nvPr/>
        </p:nvSpPr>
        <p:spPr>
          <a:xfrm>
            <a:off x="8631697" y="4373151"/>
            <a:ext cx="9110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54</a:t>
            </a:r>
          </a:p>
        </p:txBody>
      </p:sp>
      <p:sp>
        <p:nvSpPr>
          <p:cNvPr id="35" name="TextBox 18">
            <a:extLst>
              <a:ext uri="{FF2B5EF4-FFF2-40B4-BE49-F238E27FC236}">
                <a16:creationId xmlns:a16="http://schemas.microsoft.com/office/drawing/2014/main" id="{1E029224-E993-6EBB-E034-7506F8714E47}"/>
              </a:ext>
            </a:extLst>
          </p:cNvPr>
          <p:cNvSpPr txBox="1"/>
          <p:nvPr/>
        </p:nvSpPr>
        <p:spPr>
          <a:xfrm>
            <a:off x="9610307" y="4373151"/>
            <a:ext cx="9110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51</a:t>
            </a:r>
          </a:p>
        </p:txBody>
      </p:sp>
      <p:sp>
        <p:nvSpPr>
          <p:cNvPr id="37" name="TextBox 36">
            <a:extLst>
              <a:ext uri="{FF2B5EF4-FFF2-40B4-BE49-F238E27FC236}">
                <a16:creationId xmlns:a16="http://schemas.microsoft.com/office/drawing/2014/main" id="{6EB74773-C2EF-0AA1-79D6-3F09EC120575}"/>
              </a:ext>
            </a:extLst>
          </p:cNvPr>
          <p:cNvSpPr txBox="1"/>
          <p:nvPr/>
        </p:nvSpPr>
        <p:spPr>
          <a:xfrm>
            <a:off x="268258" y="5881056"/>
            <a:ext cx="9397560" cy="17359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Trials are not intended for direct comparison. Side-by-side data are presented solely to summarize information.</a:t>
            </a:r>
            <a:br>
              <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9E05BAE-05E6-A36A-3338-4C66CD1EE5AF}"/>
              </a:ext>
            </a:extLst>
          </p:cNvPr>
          <p:cNvSpPr txBox="1"/>
          <p:nvPr/>
        </p:nvSpPr>
        <p:spPr>
          <a:xfrm>
            <a:off x="8334046" y="1328539"/>
            <a:ext cx="2417338" cy="735586"/>
          </a:xfrm>
          <a:prstGeom prst="rect">
            <a:avLst/>
          </a:prstGeom>
          <a:noFill/>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CARTITUDE-4</a:t>
            </a:r>
            <a:r>
              <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3</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3 DARA-exposed subgroup </a:t>
            </a:r>
          </a:p>
        </p:txBody>
      </p:sp>
      <p:sp>
        <p:nvSpPr>
          <p:cNvPr id="16" name="TextBox 15">
            <a:extLst>
              <a:ext uri="{FF2B5EF4-FFF2-40B4-BE49-F238E27FC236}">
                <a16:creationId xmlns:a16="http://schemas.microsoft.com/office/drawing/2014/main" id="{BDB53BC4-84CA-0C60-38A0-86D99AF05079}"/>
              </a:ext>
            </a:extLst>
          </p:cNvPr>
          <p:cNvSpPr txBox="1"/>
          <p:nvPr>
            <p:extLst>
              <p:ext uri="{1162E1C5-73C7-4A58-AE30-91384D911F3F}">
                <p184:classification xmlns:p184="http://schemas.microsoft.com/office/powerpoint/2018/4/main" val="ftr"/>
              </p:ext>
            </p:extLst>
          </p:nvPr>
        </p:nvSpPr>
        <p:spPr>
          <a:xfrm>
            <a:off x="2660342" y="6686490"/>
            <a:ext cx="6871316" cy="138499"/>
          </a:xfrm>
          <a:prstGeom prst="rect">
            <a:avLst/>
          </a:prstGeom>
        </p:spPr>
        <p:txBody>
          <a:bodyPr horzOverflow="overflow" wrap="square"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Richardson PG, et al. ASCO 2026, Presentation LBA7506</a:t>
            </a:r>
            <a:endParaRPr kumimoji="0" lang="en-GB" sz="9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A2484D62-920D-F2A8-D865-FA1379F41094}"/>
              </a:ext>
            </a:extLst>
          </p:cNvPr>
          <p:cNvPicPr>
            <a:picLocks noChangeAspect="1"/>
          </p:cNvPicPr>
          <p:nvPr/>
        </p:nvPicPr>
        <p:blipFill>
          <a:blip r:embed="rId6"/>
          <a:stretch>
            <a:fillRect/>
          </a:stretch>
        </p:blipFill>
        <p:spPr>
          <a:xfrm>
            <a:off x="11484033" y="6138000"/>
            <a:ext cx="707967" cy="720000"/>
          </a:xfrm>
          <a:prstGeom prst="rect">
            <a:avLst/>
          </a:prstGeom>
        </p:spPr>
      </p:pic>
    </p:spTree>
    <p:extLst>
      <p:ext uri="{BB962C8B-B14F-4D97-AF65-F5344CB8AC3E}">
        <p14:creationId xmlns:p14="http://schemas.microsoft.com/office/powerpoint/2010/main" val="32213959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TIMING" val="|19.3"/>
</p:tagLst>
</file>

<file path=ppt/tags/tag23.xml><?xml version="1.0" encoding="utf-8"?>
<p:tagLst xmlns:a="http://schemas.openxmlformats.org/drawingml/2006/main" xmlns:r="http://schemas.openxmlformats.org/officeDocument/2006/relationships" xmlns:p="http://schemas.openxmlformats.org/presentationml/2006/main">
  <p:tag name="TIMING" val="|19.3"/>
</p:tagLst>
</file>

<file path=ppt/tags/tag24.xml><?xml version="1.0" encoding="utf-8"?>
<p:tagLst xmlns:a="http://schemas.openxmlformats.org/drawingml/2006/main" xmlns:r="http://schemas.openxmlformats.org/officeDocument/2006/relationships" xmlns:p="http://schemas.openxmlformats.org/presentationml/2006/main">
  <p:tag name="TIMING" val="|19.3"/>
</p:tagLst>
</file>

<file path=ppt/tags/tag25.xml><?xml version="1.0" encoding="utf-8"?>
<p:tagLst xmlns:a="http://schemas.openxmlformats.org/drawingml/2006/main" xmlns:r="http://schemas.openxmlformats.org/officeDocument/2006/relationships" xmlns:p="http://schemas.openxmlformats.org/presentationml/2006/main">
  <p:tag name="TIMING" val="|19.3"/>
</p:tagLst>
</file>

<file path=ppt/tags/tag26.xml><?xml version="1.0" encoding="utf-8"?>
<p:tagLst xmlns:a="http://schemas.openxmlformats.org/drawingml/2006/main" xmlns:r="http://schemas.openxmlformats.org/officeDocument/2006/relationships" xmlns:p="http://schemas.openxmlformats.org/presentationml/2006/main">
  <p:tag name="TIMING" val="|19.3"/>
</p:tagLst>
</file>

<file path=ppt/tags/tag27.xml><?xml version="1.0" encoding="utf-8"?>
<p:tagLst xmlns:a="http://schemas.openxmlformats.org/drawingml/2006/main" xmlns:r="http://schemas.openxmlformats.org/officeDocument/2006/relationships" xmlns:p="http://schemas.openxmlformats.org/presentationml/2006/main">
  <p:tag name="TIMING" val="|19.3"/>
</p:tagLst>
</file>

<file path=ppt/tags/tag28.xml><?xml version="1.0" encoding="utf-8"?>
<p:tagLst xmlns:a="http://schemas.openxmlformats.org/drawingml/2006/main" xmlns:r="http://schemas.openxmlformats.org/officeDocument/2006/relationships" xmlns:p="http://schemas.openxmlformats.org/presentationml/2006/main">
  <p:tag name="TIMING" val="|19.3"/>
</p:tagLst>
</file>

<file path=ppt/tags/tag29.xml><?xml version="1.0" encoding="utf-8"?>
<p:tagLst xmlns:a="http://schemas.openxmlformats.org/drawingml/2006/main" xmlns:r="http://schemas.openxmlformats.org/officeDocument/2006/relationships" xmlns:p="http://schemas.openxmlformats.org/presentationml/2006/main">
  <p:tag name="TIMING" val="|19.3"/>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01&quot; lastModDate=&quot;2025-09-23T12:59:06&quot; sourceSlideNum=&quot;30&quot; /&gt;&lt;/presentationLibrarian&gt;"/>
</p:tagLst>
</file>

<file path=ppt/tags/tag31.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196&quot; lastModDate=&quot;2025-09-23T12:59:06&quot; sourceSlideNum=&quot;25&quot; /&gt;&lt;/presentationLibrarian&gt;"/>
</p:tagLst>
</file>

<file path=ppt/tags/tag32.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02&quot; lastModDate=&quot;2025-09-23T12:59:06&quot; sourceSlideNum=&quot;31&quot; /&gt;&lt;/presentationLibrarian&gt;"/>
</p:tagLst>
</file>

<file path=ppt/tags/tag33.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03&quot; lastModDate=&quot;2025-09-23T12:59:06&quot; sourceSlideNum=&quot;32&quot; /&gt;&lt;/presentationLibrarian&gt;"/>
</p:tagLst>
</file>

<file path=ppt/tags/tag34.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04&quot; lastModDate=&quot;2025-09-23T12:59:06&quot; sourceSlideNum=&quot;33&quot; /&gt;&lt;/presentationLibrarian&gt;"/>
</p:tagLst>
</file>

<file path=ppt/tags/tag35.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20&quot; lastModDate=&quot;2025-09-23T12:59:06&quot; sourceSlideNum=&quot;49&quot; /&gt;&lt;/presentationLibrarian&gt;"/>
</p:tagLst>
</file>

<file path=ppt/tags/tag36.xml><?xml version="1.0" encoding="utf-8"?>
<p:tagLst xmlns:a="http://schemas.openxmlformats.org/drawingml/2006/main" xmlns:r="http://schemas.openxmlformats.org/officeDocument/2006/relationships" xmlns:p="http://schemas.openxmlformats.org/presentationml/2006/main">
  <p:tag name="PL_TAG" val="&lt;presentationLibrarian&gt;&lt;library environment=&quot;2K7&quot; shortName=&quot;pview&quot; /&gt;&lt;file id=&quot;4764&quot; lastModDate=&quot;2025-09-23T12:59:06&quot; /&gt;&lt;slide id=&quot;64220&quot; lastModDate=&quot;2025-09-23T12:59:06&quot; sourceSlideNum=&quot;49&quot; /&gt;&lt;/presentationLibrarian&gt;"/>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1.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6.xml><?xml version="1.0" encoding="utf-8"?>
<a:theme xmlns:a="http://schemas.openxmlformats.org/drawingml/2006/main" name="3_ML 03-04 REAL Template">
  <a:themeElements>
    <a:clrScheme name="Custom 5">
      <a:dk1>
        <a:srgbClr val="000000"/>
      </a:dk1>
      <a:lt1>
        <a:srgbClr val="FFFFFF"/>
      </a:lt1>
      <a:dk2>
        <a:srgbClr val="0000FF"/>
      </a:dk2>
      <a:lt2>
        <a:srgbClr val="FFFF00"/>
      </a:lt2>
      <a:accent1>
        <a:srgbClr val="FFC0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L 03-04 RE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 03-04 RE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 03-04 REAL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 03-04 REAL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 03-04 REAL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 03-04 REAL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 03-04 REAL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 03-04 REAL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 03-04 REAL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 03-04 REAL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 03-04 REAL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 03-04 REAL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 03-04 REAL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CRI and SMO Theme">
  <a:themeElements>
    <a:clrScheme name="SCRI Custom 1">
      <a:dk1>
        <a:srgbClr val="295698"/>
      </a:dk1>
      <a:lt1>
        <a:srgbClr val="FFFFFF"/>
      </a:lt1>
      <a:dk2>
        <a:srgbClr val="295698"/>
      </a:dk2>
      <a:lt2>
        <a:srgbClr val="0C2340"/>
      </a:lt2>
      <a:accent1>
        <a:srgbClr val="0089CA"/>
      </a:accent1>
      <a:accent2>
        <a:srgbClr val="AFDFE1"/>
      </a:accent2>
      <a:accent3>
        <a:srgbClr val="EAD922"/>
      </a:accent3>
      <a:accent4>
        <a:srgbClr val="EC7625"/>
      </a:accent4>
      <a:accent5>
        <a:srgbClr val="009490"/>
      </a:accent5>
      <a:accent6>
        <a:srgbClr val="637592"/>
      </a:accent6>
      <a:hlink>
        <a:srgbClr val="0089CA"/>
      </a:hlink>
      <a:folHlink>
        <a:srgbClr val="0089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wrap="square" rtlCol="0" anchor="ctr">
        <a:noAutofit/>
      </a:bodyP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PVI-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tint val="40000"/>
              </a:schemeClr>
            </a:gs>
            <a:gs pos="50000">
              <a:schemeClr val="phClr">
                <a:lumMod val="105000"/>
                <a:satMod val="103000"/>
                <a:tint val="73000"/>
                <a:tint val="40000"/>
              </a:schemeClr>
            </a:gs>
            <a:gs pos="100000">
              <a:schemeClr val="phClr">
                <a:lumMod val="105000"/>
                <a:satMod val="109000"/>
                <a:tint val="81000"/>
                <a:tint val="40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4">
            <a:shade val="15000"/>
          </a:schemeClr>
        </a:lnRef>
        <a:fillRef idx="1">
          <a:schemeClr val="accent4"/>
        </a:fillRef>
        <a:effectRef idx="0">
          <a:schemeClr val="accent4"/>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spAutoFit/>
      </a:bodyPr>
      <a:lstStyle>
        <a:defPPr marL="0" indent="0" algn="l">
          <a:spcAft>
            <a:spcPts val="1200"/>
          </a:spcAft>
          <a:buFont typeface="Arial" panose="020B0604020202020204" pitchFamily="34" charset="0"/>
          <a:buNone/>
          <a:defRPr sz="1400" dirty="0" err="1" smtClean="0"/>
        </a:defPPr>
      </a:lstStyle>
    </a:txDef>
  </a:objectDefaults>
  <a:extraClrSchemeLst/>
  <a:extLst>
    <a:ext uri="{05A4C25C-085E-4340-85A3-A5531E510DB2}">
      <thm15:themeFamily xmlns:thm15="http://schemas.microsoft.com/office/thememl/2012/main" name="PVI-template" id="{64299FDE-20E2-C24A-A54E-3CEED0469344}" vid="{ACF9339E-10D8-074C-BA1A-01D0534FA336}"/>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ppt/theme/themeOverride5.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ppt/theme/themeOverride6.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ppt/theme/themeOverride7.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ppt/theme/themeOverride8.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TemplateConfiguration><![CDATA[{"slideVersion":1,"isValidatorEnabled":false,"isLocked":false,"elementsMetadata":[],"slideId":"861026044834480145","enableDocumentContentUpdater":false,"version":"2.0"}]]></TemplafySlideTemplateConfiguration>
</file>

<file path=customXml/item12.xml><?xml version="1.0" encoding="utf-8"?>
<TemplafySlideTemplateConfiguration><![CDATA[{"slideVersion":1,"isValidatorEnabled":false,"isLocked":false,"elementsMetadata":[],"slideId":"861026044834480131","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861026044834480145","enableDocumentContentUpdater":false,"version":"2.0"}]]></TemplafySlideTemplateConfiguration>
</file>

<file path=customXml/item2.xml><?xml version="1.0" encoding="utf-8"?>
<TemplafySlideTemplateConfiguration><![CDATA[{"slideVersion":1,"isValidatorEnabled":false,"isLocked":false,"elementsMetadata":[],"slideId":"861026044834480145","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861026044834480145","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861026044834480145","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FormConfiguration><![CDATA[{"formFields":[],"formDataEntries":[]}]]></TemplafySlideFormConfiguration>
</file>

<file path=customXml/item30.xml><?xml version="1.0" encoding="utf-8"?>
<TemplafySlideTemplateConfiguration><![CDATA[{"slideVersion":1,"isValidatorEnabled":false,"isLocked":false,"elementsMetadata":[],"slideId":"861026044834480145","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44834480145","enableDocumentContentUpdater":false,"version":"2.0"}]]></TemplafySlideTemplateConfiguration>
</file>

<file path=customXml/item33.xml><?xml version="1.0" encoding="utf-8"?>
<TemplafySlideTemplateConfiguration><![CDATA[{"slideVersion":1,"isValidatorEnabled":false,"isLocked":false,"elementsMetadata":[],"slideId":"861026044834480131","enableDocumentContentUpdater":false,"version":"2.0"}]]></TemplafySlideTemplateConfiguration>
</file>

<file path=customXml/item34.xml><?xml version="1.0" encoding="utf-8"?>
<TemplafySlideTemplateConfiguration><![CDATA[{"slideVersion":1,"isValidatorEnabled":false,"isLocked":false,"elementsMetadata":[],"slideId":"861026044834480145","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FormConfiguration><![CDATA[{"formFields":[],"formDataEntries":[]}]]></TemplafySlideFormConfiguration>
</file>

<file path=customXml/item39.xml><?xml version="1.0" encoding="utf-8"?>
<TemplafySlideTemplateConfiguration><![CDATA[{"slideVersion":1,"isValidatorEnabled":false,"isLocked":false,"elementsMetadata":[],"slideId":"861026044834480145","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TemplateConfiguration><![CDATA[{"slideVersion":1,"isValidatorEnabled":false,"isLocked":false,"elementsMetadata":[],"slideId":"861026044834480145","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44834480145","enableDocumentContentUpdater":false,"version":"2.0"}]]></TemplafySlideTemplateConfiguration>
</file>

<file path=customXml/item43.xml><?xml version="1.0" encoding="utf-8"?>
<TemplafySlideTemplateConfiguration><![CDATA[{"slideVersion":1,"isValidatorEnabled":false,"isLocked":false,"elementsMetadata":[],"slideId":"861026044834480145","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TemplateConfiguration><![CDATA[{"slideVersion":1,"isValidatorEnabled":false,"isLocked":false,"elementsMetadata":[],"slideId":"861026044834480145","enableDocumentContentUpdater":false,"version":"2.0"}]]></TemplafySlideTemplate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861026044834480131","enableDocumentContentUpdater":false,"version":"2.0"}]]></TemplafySlideTemplateConfiguration>
</file>

<file path=customXml/item6.xml><?xml version="1.0" encoding="utf-8"?>
<TemplafySlideTemplateConfiguration><![CDATA[{"slideVersion":1,"isValidatorEnabled":false,"isLocked":false,"elementsMetadata":[],"slideId":"86102604483448014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269D72A9-6768-D94E-8CE8-093D961F31C9}">
  <ds:schemaRefs/>
</ds:datastoreItem>
</file>

<file path=customXml/itemProps10.xml><?xml version="1.0" encoding="utf-8"?>
<ds:datastoreItem xmlns:ds="http://schemas.openxmlformats.org/officeDocument/2006/customXml" ds:itemID="{353FDB43-B4CA-994C-A834-5E1B7663B0B0}">
  <ds:schemaRefs/>
</ds:datastoreItem>
</file>

<file path=customXml/itemProps11.xml><?xml version="1.0" encoding="utf-8"?>
<ds:datastoreItem xmlns:ds="http://schemas.openxmlformats.org/officeDocument/2006/customXml" ds:itemID="{399F6C81-97B2-A54A-ACA6-770F49008620}">
  <ds:schemaRefs/>
</ds:datastoreItem>
</file>

<file path=customXml/itemProps12.xml><?xml version="1.0" encoding="utf-8"?>
<ds:datastoreItem xmlns:ds="http://schemas.openxmlformats.org/officeDocument/2006/customXml" ds:itemID="{45F2D5DA-4278-3C42-B86E-A54AA84C5CF5}">
  <ds:schemaRefs/>
</ds:datastoreItem>
</file>

<file path=customXml/itemProps13.xml><?xml version="1.0" encoding="utf-8"?>
<ds:datastoreItem xmlns:ds="http://schemas.openxmlformats.org/officeDocument/2006/customXml" ds:itemID="{F6590919-D77C-42BE-886C-B3B4AFF04C5A}">
  <ds:schemaRefs/>
</ds:datastoreItem>
</file>

<file path=customXml/itemProps14.xml><?xml version="1.0" encoding="utf-8"?>
<ds:datastoreItem xmlns:ds="http://schemas.openxmlformats.org/officeDocument/2006/customXml" ds:itemID="{0A1B9901-DBC7-400F-AF8B-8F7C9D4ECA35}">
  <ds:schemaRefs/>
</ds:datastoreItem>
</file>

<file path=customXml/itemProps15.xml><?xml version="1.0" encoding="utf-8"?>
<ds:datastoreItem xmlns:ds="http://schemas.openxmlformats.org/officeDocument/2006/customXml" ds:itemID="{54CDAC76-8F08-DE41-AD66-23234A9490AA}">
  <ds:schemaRefs/>
</ds:datastoreItem>
</file>

<file path=customXml/itemProps16.xml><?xml version="1.0" encoding="utf-8"?>
<ds:datastoreItem xmlns:ds="http://schemas.openxmlformats.org/officeDocument/2006/customXml" ds:itemID="{5FEE098F-75A0-A14A-9369-0B72EA5EDEE3}">
  <ds:schemaRefs/>
</ds:datastoreItem>
</file>

<file path=customXml/itemProps17.xml><?xml version="1.0" encoding="utf-8"?>
<ds:datastoreItem xmlns:ds="http://schemas.openxmlformats.org/officeDocument/2006/customXml" ds:itemID="{F3C250B6-9D9F-424E-A428-99556B9A60C8}">
  <ds:schemaRefs/>
</ds:datastoreItem>
</file>

<file path=customXml/itemProps18.xml><?xml version="1.0" encoding="utf-8"?>
<ds:datastoreItem xmlns:ds="http://schemas.openxmlformats.org/officeDocument/2006/customXml" ds:itemID="{78C99C86-6993-3349-A50A-B56498BB0D04}">
  <ds:schemaRefs/>
</ds:datastoreItem>
</file>

<file path=customXml/itemProps19.xml><?xml version="1.0" encoding="utf-8"?>
<ds:datastoreItem xmlns:ds="http://schemas.openxmlformats.org/officeDocument/2006/customXml" ds:itemID="{B99D7169-1C77-A340-8B49-47ECBEDA10E5}">
  <ds:schemaRefs/>
</ds:datastoreItem>
</file>

<file path=customXml/itemProps2.xml><?xml version="1.0" encoding="utf-8"?>
<ds:datastoreItem xmlns:ds="http://schemas.openxmlformats.org/officeDocument/2006/customXml" ds:itemID="{69DD41A1-5C4D-5E44-815A-0E275170300B}">
  <ds:schemaRefs/>
</ds:datastoreItem>
</file>

<file path=customXml/itemProps20.xml><?xml version="1.0" encoding="utf-8"?>
<ds:datastoreItem xmlns:ds="http://schemas.openxmlformats.org/officeDocument/2006/customXml" ds:itemID="{E4CB62F3-32FD-844F-B75C-E54935F4F9DC}">
  <ds:schemaRefs/>
</ds:datastoreItem>
</file>

<file path=customXml/itemProps21.xml><?xml version="1.0" encoding="utf-8"?>
<ds:datastoreItem xmlns:ds="http://schemas.openxmlformats.org/officeDocument/2006/customXml" ds:itemID="{4086026B-D8BC-C04B-BD34-4BE688C7E736}">
  <ds:schemaRefs/>
</ds:datastoreItem>
</file>

<file path=customXml/itemProps22.xml><?xml version="1.0" encoding="utf-8"?>
<ds:datastoreItem xmlns:ds="http://schemas.openxmlformats.org/officeDocument/2006/customXml" ds:itemID="{44D1F2D1-80F3-49A3-9370-F13D5D4FBA05}">
  <ds:schemaRefs/>
</ds:datastoreItem>
</file>

<file path=customXml/itemProps23.xml><?xml version="1.0" encoding="utf-8"?>
<ds:datastoreItem xmlns:ds="http://schemas.openxmlformats.org/officeDocument/2006/customXml" ds:itemID="{51C0BB3F-CB9D-EA4A-BD04-FB854D09060F}">
  <ds:schemaRefs/>
</ds:datastoreItem>
</file>

<file path=customXml/itemProps24.xml><?xml version="1.0" encoding="utf-8"?>
<ds:datastoreItem xmlns:ds="http://schemas.openxmlformats.org/officeDocument/2006/customXml" ds:itemID="{B6821A71-BB34-49F9-9D3C-781E729ED55C}">
  <ds:schemaRefs/>
</ds:datastoreItem>
</file>

<file path=customXml/itemProps25.xml><?xml version="1.0" encoding="utf-8"?>
<ds:datastoreItem xmlns:ds="http://schemas.openxmlformats.org/officeDocument/2006/customXml" ds:itemID="{70B1A138-9901-2A49-AF39-20AAF6274654}">
  <ds:schemaRefs/>
</ds:datastoreItem>
</file>

<file path=customXml/itemProps26.xml><?xml version="1.0" encoding="utf-8"?>
<ds:datastoreItem xmlns:ds="http://schemas.openxmlformats.org/officeDocument/2006/customXml" ds:itemID="{17A2F4F6-B3E9-0348-82BC-F4968A20F718}">
  <ds:schemaRefs/>
</ds:datastoreItem>
</file>

<file path=customXml/itemProps27.xml><?xml version="1.0" encoding="utf-8"?>
<ds:datastoreItem xmlns:ds="http://schemas.openxmlformats.org/officeDocument/2006/customXml" ds:itemID="{4750859D-9F1E-7846-88C7-EE2BE3381C8E}">
  <ds:schemaRefs/>
</ds:datastoreItem>
</file>

<file path=customXml/itemProps28.xml><?xml version="1.0" encoding="utf-8"?>
<ds:datastoreItem xmlns:ds="http://schemas.openxmlformats.org/officeDocument/2006/customXml" ds:itemID="{7B5AE8EE-72FE-4114-8EDB-67272A8ED33C}">
  <ds:schemaRefs/>
</ds:datastoreItem>
</file>

<file path=customXml/itemProps29.xml><?xml version="1.0" encoding="utf-8"?>
<ds:datastoreItem xmlns:ds="http://schemas.openxmlformats.org/officeDocument/2006/customXml" ds:itemID="{77EA953E-6E95-1C4C-AABE-C8E10F91BBC3}">
  <ds:schemaRefs/>
</ds:datastoreItem>
</file>

<file path=customXml/itemProps3.xml><?xml version="1.0" encoding="utf-8"?>
<ds:datastoreItem xmlns:ds="http://schemas.openxmlformats.org/officeDocument/2006/customXml" ds:itemID="{98CF1A37-0881-4BEF-B932-9FFE67EF2321}">
  <ds:schemaRefs/>
</ds:datastoreItem>
</file>

<file path=customXml/itemProps30.xml><?xml version="1.0" encoding="utf-8"?>
<ds:datastoreItem xmlns:ds="http://schemas.openxmlformats.org/officeDocument/2006/customXml" ds:itemID="{BACC0C63-2015-4E4B-B8F7-4019EF12B8F4}">
  <ds:schemaRefs/>
</ds:datastoreItem>
</file>

<file path=customXml/itemProps31.xml><?xml version="1.0" encoding="utf-8"?>
<ds:datastoreItem xmlns:ds="http://schemas.openxmlformats.org/officeDocument/2006/customXml" ds:itemID="{90BA93D9-89D3-6A46-A91C-AAD391575865}">
  <ds:schemaRefs/>
</ds:datastoreItem>
</file>

<file path=customXml/itemProps32.xml><?xml version="1.0" encoding="utf-8"?>
<ds:datastoreItem xmlns:ds="http://schemas.openxmlformats.org/officeDocument/2006/customXml" ds:itemID="{2CD4B79E-7FD8-5C41-9CB5-A3CC99E09BD6}">
  <ds:schemaRefs/>
</ds:datastoreItem>
</file>

<file path=customXml/itemProps33.xml><?xml version="1.0" encoding="utf-8"?>
<ds:datastoreItem xmlns:ds="http://schemas.openxmlformats.org/officeDocument/2006/customXml" ds:itemID="{0B62F6F5-86F5-4C54-8F11-30A091AE1E7D}">
  <ds:schemaRefs/>
</ds:datastoreItem>
</file>

<file path=customXml/itemProps34.xml><?xml version="1.0" encoding="utf-8"?>
<ds:datastoreItem xmlns:ds="http://schemas.openxmlformats.org/officeDocument/2006/customXml" ds:itemID="{3BE2E47F-223C-1841-A27C-CD8DD2E48872}">
  <ds:schemaRefs/>
</ds:datastoreItem>
</file>

<file path=customXml/itemProps35.xml><?xml version="1.0" encoding="utf-8"?>
<ds:datastoreItem xmlns:ds="http://schemas.openxmlformats.org/officeDocument/2006/customXml" ds:itemID="{BF4A8EDE-9340-0644-A3CB-2EF166E43D75}">
  <ds:schemaRefs/>
</ds:datastoreItem>
</file>

<file path=customXml/itemProps36.xml><?xml version="1.0" encoding="utf-8"?>
<ds:datastoreItem xmlns:ds="http://schemas.openxmlformats.org/officeDocument/2006/customXml" ds:itemID="{41B1A156-CEB3-FE49-AC31-498ABBC7C1D5}">
  <ds:schemaRefs/>
</ds:datastoreItem>
</file>

<file path=customXml/itemProps37.xml><?xml version="1.0" encoding="utf-8"?>
<ds:datastoreItem xmlns:ds="http://schemas.openxmlformats.org/officeDocument/2006/customXml" ds:itemID="{77B8231C-D0AE-7141-81A0-2F2DD1BE8506}">
  <ds:schemaRefs/>
</ds:datastoreItem>
</file>

<file path=customXml/itemProps38.xml><?xml version="1.0" encoding="utf-8"?>
<ds:datastoreItem xmlns:ds="http://schemas.openxmlformats.org/officeDocument/2006/customXml" ds:itemID="{B99892F9-6E46-4DF0-84CC-CA21034E9BEE}">
  <ds:schemaRefs/>
</ds:datastoreItem>
</file>

<file path=customXml/itemProps39.xml><?xml version="1.0" encoding="utf-8"?>
<ds:datastoreItem xmlns:ds="http://schemas.openxmlformats.org/officeDocument/2006/customXml" ds:itemID="{88757649-5ABE-AE4D-A538-493995100D13}">
  <ds:schemaRefs/>
</ds:datastoreItem>
</file>

<file path=customXml/itemProps4.xml><?xml version="1.0" encoding="utf-8"?>
<ds:datastoreItem xmlns:ds="http://schemas.openxmlformats.org/officeDocument/2006/customXml" ds:itemID="{D3A1427A-1820-5A47-94B8-1D65CB519971}">
  <ds:schemaRefs/>
</ds:datastoreItem>
</file>

<file path=customXml/itemProps40.xml><?xml version="1.0" encoding="utf-8"?>
<ds:datastoreItem xmlns:ds="http://schemas.openxmlformats.org/officeDocument/2006/customXml" ds:itemID="{F0AE8F0D-D1F1-1448-A537-9B082C12756D}">
  <ds:schemaRefs/>
</ds:datastoreItem>
</file>

<file path=customXml/itemProps41.xml><?xml version="1.0" encoding="utf-8"?>
<ds:datastoreItem xmlns:ds="http://schemas.openxmlformats.org/officeDocument/2006/customXml" ds:itemID="{D004DB6C-D2CA-7341-810A-39F890619D4F}">
  <ds:schemaRefs/>
</ds:datastoreItem>
</file>

<file path=customXml/itemProps42.xml><?xml version="1.0" encoding="utf-8"?>
<ds:datastoreItem xmlns:ds="http://schemas.openxmlformats.org/officeDocument/2006/customXml" ds:itemID="{03943999-C31A-4969-AA09-605AF997E2D4}">
  <ds:schemaRefs/>
</ds:datastoreItem>
</file>

<file path=customXml/itemProps43.xml><?xml version="1.0" encoding="utf-8"?>
<ds:datastoreItem xmlns:ds="http://schemas.openxmlformats.org/officeDocument/2006/customXml" ds:itemID="{EAAB4981-6F6E-4299-8A4B-9168DADC05C9}">
  <ds:schemaRefs/>
</ds:datastoreItem>
</file>

<file path=customXml/itemProps44.xml><?xml version="1.0" encoding="utf-8"?>
<ds:datastoreItem xmlns:ds="http://schemas.openxmlformats.org/officeDocument/2006/customXml" ds:itemID="{478AAE51-A4A8-9C4A-ADDF-22A567E4568E}">
  <ds:schemaRefs/>
</ds:datastoreItem>
</file>

<file path=customXml/itemProps45.xml><?xml version="1.0" encoding="utf-8"?>
<ds:datastoreItem xmlns:ds="http://schemas.openxmlformats.org/officeDocument/2006/customXml" ds:itemID="{5B70FD89-483C-4E90-9182-617DB2BF9803}">
  <ds:schemaRefs/>
</ds:datastoreItem>
</file>

<file path=customXml/itemProps46.xml><?xml version="1.0" encoding="utf-8"?>
<ds:datastoreItem xmlns:ds="http://schemas.openxmlformats.org/officeDocument/2006/customXml" ds:itemID="{424FF6BB-46BD-1449-921F-F727F2FE3034}">
  <ds:schemaRefs/>
</ds:datastoreItem>
</file>

<file path=customXml/itemProps47.xml><?xml version="1.0" encoding="utf-8"?>
<ds:datastoreItem xmlns:ds="http://schemas.openxmlformats.org/officeDocument/2006/customXml" ds:itemID="{8AB05DC5-A2FB-413B-BF81-4A492435DFF6}">
  <ds:schemaRefs/>
</ds:datastoreItem>
</file>

<file path=customXml/itemProps48.xml><?xml version="1.0" encoding="utf-8"?>
<ds:datastoreItem xmlns:ds="http://schemas.openxmlformats.org/officeDocument/2006/customXml" ds:itemID="{C0E532B1-97EE-44D6-A22D-A6C377FE7062}">
  <ds:schemaRefs/>
</ds:datastoreItem>
</file>

<file path=customXml/itemProps5.xml><?xml version="1.0" encoding="utf-8"?>
<ds:datastoreItem xmlns:ds="http://schemas.openxmlformats.org/officeDocument/2006/customXml" ds:itemID="{C2AF2A88-D063-104D-87C1-8CB0DB1FB91D}">
  <ds:schemaRefs/>
</ds:datastoreItem>
</file>

<file path=customXml/itemProps6.xml><?xml version="1.0" encoding="utf-8"?>
<ds:datastoreItem xmlns:ds="http://schemas.openxmlformats.org/officeDocument/2006/customXml" ds:itemID="{CC00BF0B-C77C-134B-BE32-91F36AE609F9}">
  <ds:schemaRefs/>
</ds:datastoreItem>
</file>

<file path=customXml/itemProps7.xml><?xml version="1.0" encoding="utf-8"?>
<ds:datastoreItem xmlns:ds="http://schemas.openxmlformats.org/officeDocument/2006/customXml" ds:itemID="{24627B57-84FA-4F42-BA53-7762864E0A4F}">
  <ds:schemaRefs/>
</ds:datastoreItem>
</file>

<file path=customXml/itemProps8.xml><?xml version="1.0" encoding="utf-8"?>
<ds:datastoreItem xmlns:ds="http://schemas.openxmlformats.org/officeDocument/2006/customXml" ds:itemID="{BF640F7A-31D0-054F-AAA0-FC93BE1362E8}">
  <ds:schemaRefs/>
</ds:datastoreItem>
</file>

<file path=customXml/itemProps9.xml><?xml version="1.0" encoding="utf-8"?>
<ds:datastoreItem xmlns:ds="http://schemas.openxmlformats.org/officeDocument/2006/customXml" ds:itemID="{CAF4F425-F83F-4742-9475-682B84859685}">
  <ds:schemaRefs/>
</ds:datastoreItem>
</file>

<file path=docProps/app.xml><?xml version="1.0" encoding="utf-8"?>
<Properties xmlns="http://schemas.openxmlformats.org/officeDocument/2006/extended-properties" xmlns:vt="http://schemas.openxmlformats.org/officeDocument/2006/docPropsVTypes">
  <Template/>
  <TotalTime>66352</TotalTime>
  <Words>20400</Words>
  <Application>Microsoft Macintosh PowerPoint</Application>
  <PresentationFormat>Widescreen</PresentationFormat>
  <Paragraphs>3168</Paragraphs>
  <Slides>152</Slides>
  <Notes>52</Notes>
  <HiddenSlides>0</HiddenSlides>
  <MMClips>0</MMClips>
  <ScaleCrop>false</ScaleCrop>
  <HeadingPairs>
    <vt:vector size="8" baseType="variant">
      <vt:variant>
        <vt:lpstr>Fonts Used</vt:lpstr>
      </vt:variant>
      <vt:variant>
        <vt:i4>25</vt:i4>
      </vt:variant>
      <vt:variant>
        <vt:lpstr>Theme</vt:lpstr>
      </vt:variant>
      <vt:variant>
        <vt:i4>22</vt:i4>
      </vt:variant>
      <vt:variant>
        <vt:lpstr>Embedded OLE Servers</vt:lpstr>
      </vt:variant>
      <vt:variant>
        <vt:i4>1</vt:i4>
      </vt:variant>
      <vt:variant>
        <vt:lpstr>Slide Titles</vt:lpstr>
      </vt:variant>
      <vt:variant>
        <vt:i4>152</vt:i4>
      </vt:variant>
    </vt:vector>
  </HeadingPairs>
  <TitlesOfParts>
    <vt:vector size="200" baseType="lpstr">
      <vt:lpstr>Arial Unicode MS</vt:lpstr>
      <vt:lpstr>ＭＳ Ｐゴシック</vt:lpstr>
      <vt:lpstr>Aptos</vt:lpstr>
      <vt:lpstr>Aptos Display</vt:lpstr>
      <vt:lpstr>Arial</vt:lpstr>
      <vt:lpstr>Arial Narrow</vt:lpstr>
      <vt:lpstr>Arial Nova</vt:lpstr>
      <vt:lpstr>Avenir Black</vt:lpstr>
      <vt:lpstr>Avenir Book</vt:lpstr>
      <vt:lpstr>Calibri</vt:lpstr>
      <vt:lpstr>Calibri Light</vt:lpstr>
      <vt:lpstr>Century</vt:lpstr>
      <vt:lpstr>Courier New</vt:lpstr>
      <vt:lpstr>Franklin Gothic Book</vt:lpstr>
      <vt:lpstr>Franklin Gothic Medium</vt:lpstr>
      <vt:lpstr>Helvetica</vt:lpstr>
      <vt:lpstr>Montserrat</vt:lpstr>
      <vt:lpstr>Symbol</vt:lpstr>
      <vt:lpstr>System Font Regular</vt:lpstr>
      <vt:lpstr>Times</vt:lpstr>
      <vt:lpstr>Times New Roman</vt:lpstr>
      <vt:lpstr>Trebuchet MS</vt:lpstr>
      <vt:lpstr>Wingdings</vt:lpstr>
      <vt:lpstr>Wingdings 3</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6_Default Design</vt:lpstr>
      <vt:lpstr>Content Slides</vt:lpstr>
      <vt:lpstr>Photos</vt:lpstr>
      <vt:lpstr>1_Content Slides</vt:lpstr>
      <vt:lpstr>3_Default Design</vt:lpstr>
      <vt:lpstr>2_Default Design</vt:lpstr>
      <vt:lpstr>4_Default Design</vt:lpstr>
      <vt:lpstr>1_2022_CCO_Template</vt:lpstr>
      <vt:lpstr>3_ML 03-04 REAL Template</vt:lpstr>
      <vt:lpstr>SCRI and SMO Theme</vt:lpstr>
      <vt:lpstr>1_Office Theme</vt:lpstr>
      <vt:lpstr>PVI-template</vt:lpstr>
      <vt:lpstr>2_Office Theme</vt:lpstr>
      <vt:lpstr>Office Theme</vt:lpstr>
      <vt:lpstr>4_Office Theme</vt:lpstr>
      <vt:lpstr>Chart</vt:lpstr>
      <vt:lpstr>Consensus or Controversy? Documenting  and Discussing Investigators’ Approaches to the  Management of Relapsed/Refractory Multiple Myeloma</vt:lpstr>
      <vt:lpstr>Faculty</vt:lpstr>
      <vt:lpstr>Contributing Clinical Investigators</vt:lpstr>
      <vt:lpstr>Dr Alsina — Disclosures Faculty</vt:lpstr>
      <vt:lpstr>Dr Lee — Disclosures Faculty</vt:lpstr>
      <vt:lpstr>Dr Richardson — Disclosures Faculty</vt:lpstr>
      <vt:lpstr>Dr Lonial — Disclosures Moderator</vt:lpstr>
      <vt:lpstr>Dr Fonseca — Disclosures Contributing Clinical Investigators</vt:lpstr>
      <vt:lpstr>Dr Mikhael — Disclosures Contributing Clinical Investigators</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Consensus or Controversy? Documenting  and Discussing Investigators’ Approaches to the  Management of Relapsed/Refractory Multiple Myeloma</vt:lpstr>
      <vt:lpstr>Agenda</vt:lpstr>
      <vt:lpstr>Agenda</vt:lpstr>
      <vt:lpstr>PowerPoint Presentation</vt:lpstr>
      <vt:lpstr>BCMA-directed BsAbs for RRMM: Registrational trials </vt:lpstr>
      <vt:lpstr>Bispecific Antibody Targets and Mechanism of Action</vt:lpstr>
      <vt:lpstr>BCMA Bispecific T-Cell Antibodies</vt:lpstr>
      <vt:lpstr>PowerPoint Presentation</vt:lpstr>
      <vt:lpstr>BCMA Bispecific T-Cell Antibodies Clinical Data</vt:lpstr>
      <vt:lpstr>PowerPoint Presentation</vt:lpstr>
      <vt:lpstr>PowerPoint Presentation</vt:lpstr>
      <vt:lpstr>PowerPoint Presentation</vt:lpstr>
      <vt:lpstr>PowerPoint Presentation</vt:lpstr>
      <vt:lpstr>BCMA Bispecific Step-up Dosing Comparison</vt:lpstr>
      <vt:lpstr>Tocilizumab Prophylaxis with  Bispecific Step-up Dosing</vt:lpstr>
      <vt:lpstr>BISPECIFIC OUTPATIENT STEP-UP DOSING WITH PROPHYLACTIC DEXAMETHASONE:  THE BOSS PROGRAM EXPERIENCE at MGH</vt:lpstr>
      <vt:lpstr>Toxicities and Management Among BOSS and iSUD Cohorts  </vt:lpstr>
      <vt:lpstr>Outcomes With Bispecific Antibodies  After Prior BCMA-Directed Therapy</vt:lpstr>
      <vt:lpstr>Non-BCMA Bispecific T-Cell Antibodies in Clinical Development</vt:lpstr>
      <vt:lpstr>Phase I/II MonumenTAL-1 Study: Design </vt:lpstr>
      <vt:lpstr>Talquetamab (MonumenTAL-1) – Efficacy</vt:lpstr>
      <vt:lpstr>Phase I/II MonumenTAL-1 Study: Additional Efficacy Outcomes*</vt:lpstr>
      <vt:lpstr>Phase I/II MonumenTAL-1 Study: AEs</vt:lpstr>
      <vt:lpstr>PowerPoint Presentation</vt:lpstr>
      <vt:lpstr>FcRH5 as a Target in Multiple Myeloma</vt:lpstr>
      <vt:lpstr>CAMMA 1: Randomized dose-expansion of cevostamab, pomalidomide, and dexamethasone </vt:lpstr>
      <vt:lpstr>CAMMA 1: Randomized dose-expansion of cevostamab, pomalidomide, and dexamethasone </vt:lpstr>
      <vt:lpstr>CAMMA 1: Safety summary by target dose level</vt:lpstr>
      <vt:lpstr>CAMMA 1: Infection summary by target dose level</vt:lpstr>
      <vt:lpstr>CAMMA 1: CRS by step-up dosing regimen</vt:lpstr>
      <vt:lpstr>CAMMA 1: Randomized dose-expansion of cevostamab, pomalidomide, and dexamethasone </vt:lpstr>
      <vt:lpstr>Myeloma Bispecific Antibody Summary</vt:lpstr>
      <vt:lpstr>Regulatory and reimbursement issues aside, which next line of therapy would you most likely recommend for an 80-year-old patient with standard-risk MM who received initial treatment with Rd/daratumumab and experienced disease progression after 5 years of maintenance therapy?</vt:lpstr>
      <vt:lpstr>Regulatory and reimbursement issues aside, which next line of therapy would you most likely recommend for an 80-year-old patient with high-risk (del[17p]) MM who received initial treatment with Rd/daratumumab and experienced disease progression after 3 years of maintenance therapy?  </vt:lpstr>
      <vt:lpstr>In general, how would you sequence a BCMA-targeted bispecific antibody and talquetamab for a patient with R/R MM who had experienced disease progression after BCMA-targeted CAR T-cell therapy? </vt:lpstr>
      <vt:lpstr>In general, how would you sequence a BCMA-targeted bispecific antibody and talquetamab for a patient with R/R MM who had not previously received BCMA-targeted CAR T-cell therapy? </vt:lpstr>
      <vt:lpstr>Based on early evidence, how would you indirectly compare the global efficacy of the FcRH5-directed bispecific antibody cevostamab to that of BCMA-targeted bispecific antibodies and talquetamab for R/R MM?  </vt:lpstr>
      <vt:lpstr>Based on early evidence, how would you indirectly compare the global and tolerability of cevostamab to that of BCMA-targeted bispecific antibodies and talquetamab for R/R MM?  </vt:lpstr>
      <vt:lpstr>If cevostamab were to become available, how would you most likely sequence it relative to BCMA- and GPRC5D-targeted bispecific antibodies?</vt:lpstr>
      <vt:lpstr>Do you believe that bispecific antibodies can be safely and effectively administered in community cancer centers? Would you recommend preemptive tocilizumab before administering a bispecific antibody to a patient with R/R MM?</vt:lpstr>
      <vt:lpstr>Agenda</vt:lpstr>
      <vt:lpstr> BCMA ADC in MM</vt:lpstr>
      <vt:lpstr>Belamaf Is an Immunoconjugate Targeting  BCMA With a Multimodal MOA1</vt:lpstr>
      <vt:lpstr>Phase II DREAMM-2: Response and DoR 13 mo Follow-up</vt:lpstr>
      <vt:lpstr>In Current Guidelines, BCMA ADC Therapy Is Recommended  for Early-Relapse MM1,a</vt:lpstr>
      <vt:lpstr>DREAMM-7 Showed Greater and Sustained PFS and OS Benefit  With Belamaf Plus Vd Compared With DVd1</vt:lpstr>
      <vt:lpstr>Additional Outcomes Show Maintained Treatment Benefit  After BVd And Encouraging MRD-Negativity Rates</vt:lpstr>
      <vt:lpstr>DREAMM-8: Adding Belamaf to Pd Improved PFS in Patients With RRMM and ≥1 Prior LOT1</vt:lpstr>
      <vt:lpstr>Keratopathy Can Occur With or Without Symptoms </vt:lpstr>
      <vt:lpstr>Characterization of Ocular Toxicities With  Belamaf-Based Regimens1-3</vt:lpstr>
      <vt:lpstr>Dose Modifications of Belamaf Were Common and Didn’t Impact Efficacy1</vt:lpstr>
      <vt:lpstr>Dose Modifications Guided by Standard Assessments Can Manage and Reverse Ocular Events With Belamaf1</vt:lpstr>
      <vt:lpstr>Sustained, Deepened Responses With Dose-Modified Belamaf1</vt:lpstr>
      <vt:lpstr>Extended Dosing of Belantamab Mafodotin: Phase II DREAMM-15 Trial to Be Presented at EHA 2026</vt:lpstr>
      <vt:lpstr>Patient Monitoring and Dosing Principles  With Belamaf-Containing Regimens1</vt:lpstr>
      <vt:lpstr>DREAMM-7 Study:  Safety Profile</vt:lpstr>
      <vt:lpstr>DREAMM-8 Study:  Safety Profile</vt:lpstr>
      <vt:lpstr>DREAMM-9: Can We Move BCMA ADC Combinations Even Earlier in Myeloma Care?1</vt:lpstr>
      <vt:lpstr>DREAMM-10: Belamaf Triplet Regimen in Transplant-Eligible MM1</vt:lpstr>
      <vt:lpstr>Regulatory and reimbursement issues aside, what is the earliest timepoint in the treatment algorithm that you would administer belantamab mafodotin to patients with MM?  </vt:lpstr>
      <vt:lpstr>If a patient with R/R MM were to ask you to estimate the likelihood that their disease would respond to belantamab mafodotin-based combination therapy, how would you respond?</vt:lpstr>
      <vt:lpstr>Do you believe belantamab mafodotin has greater effi­cacy when used earlier in the treatment course?</vt:lpstr>
      <vt:lpstr>Outside of a clinical trial, would you combine belantamab mafodotin with agents other than borte­zomib/dexamethasone under any circumstances?</vt:lpstr>
      <vt:lpstr>In general, would you recommend belantamab mafodotin to patients who previously received …  </vt:lpstr>
      <vt:lpstr>What strategies do you generally recommend for mitiga­tion of ophthalmic toxicities with belantamab mafodotin? </vt:lpstr>
      <vt:lpstr>Do you adjust the dose or dosing frequency of belantamab mafodotin for patients with R/R MM who are experiencing a good response to treatment? </vt:lpstr>
      <vt:lpstr>Agenda</vt:lpstr>
      <vt:lpstr> Research To Practice CME Symposium Consensus or Controversy?  Documenting and Discussing Investigators’ Approaches to  the Management of Relapsed/Refractory Multiple Myeloma ASCO 2026, Chicago, IL – Monday, June 1    </vt:lpstr>
      <vt:lpstr>Treatment of MM in 2026: multiple therapies approved or under investigation</vt:lpstr>
      <vt:lpstr>MOA of CELMoDs: iberdomide1 and mezigdomide2</vt:lpstr>
      <vt:lpstr>CELMoDs: summary of pharmacodynamics Enhanced effects seen with anti-MM agents, potential mechanisms of resistance</vt:lpstr>
      <vt:lpstr>Iberdomide: immune cell responses</vt:lpstr>
      <vt:lpstr>Mezigdomide: immune cell responses</vt:lpstr>
      <vt:lpstr>CELMoD doublet for later-relapse RRMM  Mezigdomide + dex: Phase 1/2 study, N=178</vt:lpstr>
      <vt:lpstr>CELMoD doublet for later-relapse RRMM Mezigdomide + dex induces responses in patients with EMD</vt:lpstr>
      <vt:lpstr>CELMoD triplets for RRMM: mezigdomide–PI regimens  Mezigdomide + Vd or Kd</vt:lpstr>
      <vt:lpstr>Phase 3 studies of CELMoD triplets in RRMM:  combination with SOC mAbs or PIs</vt:lpstr>
      <vt:lpstr>CELMoD triplets for RRMM: mezigdomide–PI regimen Phase 3 SUCCESSOR-2 trial of mezigdomide + Kd vs Kd  N= 606; Stage 1 ~ dose optimization n=235, Stage 2 ~ efficacy and safety n=372, with total confirmatory analysis by ITT in 479 patients</vt:lpstr>
      <vt:lpstr>CELMoD triplets for RRMM: mezigdomide–PI regimen Phase 3 SUCCESSOR-2 trial of mezigdomide + Kd vs Kd Confirmatory analysis group by ITT(n = 479) </vt:lpstr>
      <vt:lpstr>CELMoD triplets for RRMM: mezigdomide–PI regimen Phase 3 SUCCESSOR-2 trial of mezigdomide + Kd vs Kd Confirmatory analysis group by ITT (n = 479) </vt:lpstr>
      <vt:lpstr>CELMoD triplets for RRMM: mezigdomide–PI regimen Phase 3 SUCCESSOR-2 trial of mezigdomide + Kd vs Kd Confirmatory analysis group by ITT (n = 479)</vt:lpstr>
      <vt:lpstr>CELMoD triplets for RRMM: mezigdomide - PI regimen Phase 3 SUCCESSOR-2 trial of mezigdomide + Kd vs Kd Confirmatory analysis group for safety (n = 474)</vt:lpstr>
      <vt:lpstr>CELMoD triplets for RRMM: mezigdomide–PI regimen Phase 3 SUCCESSOR-2 trial of mezigdomide + Kd vs Kd Confirmatory analysis group for safety (n= 474)</vt:lpstr>
      <vt:lpstr>Contextualization of Clinical Benefit seen in SUCCESSOR 2 for  Anti-CD38 mAb- and LEN-exposed RRMM Patients across multiple settings</vt:lpstr>
      <vt:lpstr>CELMoD triplets for RRMM: mezigdomide–mAb regimens Mezigdomide + Dara-dex or Elo-dex</vt:lpstr>
      <vt:lpstr>CELMoD triplets for later-relapse RRMM: combination with targeted agents  STOMP Arm 12: Mezigdomide + Selinexor-dex</vt:lpstr>
      <vt:lpstr>CELMoD triplets for later-relapse RRMM: combination with targeted agents  STOMP Arm 12: Mezigdomide + Selinexor-dex</vt:lpstr>
      <vt:lpstr>CELMoD triplets for later-relapse RRMM: combination with targeted agents  STOMP Arm 12: Mezigdomide + Selinexor-dex</vt:lpstr>
      <vt:lpstr>CELMoD triplets for later-relapse RRMM: combination with novel targeted agents  Mezigdomide-dex + tazemetostat (EZH2 inhibitor) /  BMS-986158 (BET inhibitor) / trametinib (MEK inhibitor)</vt:lpstr>
      <vt:lpstr>Phase 3 studies of CELMoD triplets in RRMM:  combination with SOC mAbs or PIs</vt:lpstr>
      <vt:lpstr>CELMoD triplets and quadruplets for RRMM: combination with mAbs or PIs  Iberdomide + Isa-dex or Dara-Kd</vt:lpstr>
      <vt:lpstr>Overcoming T-cell exhaustion Improving CAR T-cell function with CELMoDs</vt:lpstr>
      <vt:lpstr>ASH 2025: Novel combination studies in RRMM  with CELMoDs and CAR Ts/BsAbs</vt:lpstr>
      <vt:lpstr>CELMoD doublets/triplets for NDMM  Iberdomide-dex ± Dara</vt:lpstr>
      <vt:lpstr>CELMoD triplets for NDMM  Iberdomide + Dara-dex</vt:lpstr>
      <vt:lpstr>Iberdomide in NDMM EMN26: Iberdomide as post-ASCT maintenance</vt:lpstr>
      <vt:lpstr>Iberdomide in NDMM: a replacement for lenalidomide?  Phase 3 studies</vt:lpstr>
      <vt:lpstr>Conclusions and next steps/future directions in the  evolution of treatment with CELMoDs for RRMM</vt:lpstr>
      <vt:lpstr>How would you indirectly compare the global efficacy and tolerability of the CELMoDs iberdomide and mezigdomide to that of standard immunomodulatory drugs (IMiDs), such as lenalidomide and pomalidomide, for patients with MM?  </vt:lpstr>
      <vt:lpstr>Based on emerging data from the Phase III EXCAL­IBER-RRMM trial, do you believe iberdomide is likely to obtain regulatory approval in the near future?  Would you like to have access to iberdomide for your patients with R/R MM at the cur­rent time? </vt:lpstr>
      <vt:lpstr>If iberdomide were available today, where in the therapeutic sequence and for which types of patients would you most likely employ it? </vt:lpstr>
      <vt:lpstr>Based on emerging data from the Phase III SUCCESSOR-2 trial, do you believe mezigdomide is  likely to obtain regulatory approval in the near future?  Would you like to have access to mezigdomide for your patients with R/R MM at the cur­rent time? </vt:lpstr>
      <vt:lpstr>If mezigdomide were available today, where in the therapeutic sequence and for which types of patients would you most likely employ it? </vt:lpstr>
      <vt:lpstr>If both iberdomide and mezigdomide become available, which one would you be more likely to employ first? </vt:lpstr>
      <vt:lpstr>If both agents become available, would you use mezigdomide after a patient experiences disease progression on iberdomide? What about the converse?</vt:lpstr>
      <vt:lpstr>Agenda</vt:lpstr>
      <vt:lpstr>Chimeric Antigen Receptor (CAR) T-Cell Therapy for Relapsed/Refractory (R/R) Multiple Myeloma (MM)</vt:lpstr>
      <vt:lpstr>FDA-Approved Autologous CAR T Therapy for R/R MM</vt:lpstr>
      <vt:lpstr>Ide-cel and Cilta-cel Constructs</vt:lpstr>
      <vt:lpstr>Phase II KarMMa Study Ide-cel in RR Myeloma</vt:lpstr>
      <vt:lpstr>CARTITUDE-1 update: 30% of heavily pretreated patients with relapsed myeloma alive and disease 5 years post-cilta-cel!! </vt:lpstr>
      <vt:lpstr>CARTITUDE-1: Long-term Safety and Future Directions</vt:lpstr>
      <vt:lpstr>PowerPoint Presentation</vt:lpstr>
      <vt:lpstr>CARTITUDE-4: PFS and OS</vt:lpstr>
      <vt:lpstr>A Comparison of Standard of Care Idecabtagene Vicleucel and Ciltacabtagene Autoleucel in Relapsed/Refractory Multiple Myeloma </vt:lpstr>
      <vt:lpstr>Balance between efficacy and toxicity</vt:lpstr>
      <vt:lpstr>Anitocabtagene autoleucel (anito-cel/CART-ddBCMA)</vt:lpstr>
      <vt:lpstr>iMMagine-1: A Phase II Study of Anitocabtagene Autoleucel for R/R MM</vt:lpstr>
      <vt:lpstr>iMMagine-1: ORR and Depth of Response</vt:lpstr>
      <vt:lpstr>PowerPoint Presentation</vt:lpstr>
      <vt:lpstr>Arlocabtagene Autoleucel for R/R MM: Study Design</vt:lpstr>
      <vt:lpstr>Arlo-cel for R/R MM: Extended Follow-up</vt:lpstr>
      <vt:lpstr>Arlo-cel for R/R MM: TEAEs (≥30% of Treated Patients)</vt:lpstr>
      <vt:lpstr>Arlo-cel for R/R MM: Select TRAEs</vt:lpstr>
      <vt:lpstr>AZD0120: A Novel BCMA/CD19 Dual CAR T With  Next-Generation Manufacturing</vt:lpstr>
      <vt:lpstr>Efficacy: 96% ORR, 78% CR</vt:lpstr>
      <vt:lpstr>MRD Status in Evaluable Patients</vt:lpstr>
      <vt:lpstr> ... a look at the future  Challenges                                                                            Opportunities</vt:lpstr>
      <vt:lpstr>Regulatory and reimbursement issues aside, which next line of therapy would you most likely recommend for a 65-year-old patient with standard-risk MM who receives initial treatment with RVd/daratumumab followed by autologous stem cell transplant (ASCT) and experiences disease progression after 8 years of maintenance*?</vt:lpstr>
      <vt:lpstr>Regulatory and reimbursement issues aside, which next line of therapy would you most likely recommend for a 65-year-old patient with high-risk (del[17p]) MM who receives initial treatment with RVd/daratumumab followed by ASCT and experiences disease progression after 4 years of maintenance daratumumab/lenalidomide? </vt:lpstr>
      <vt:lpstr>In which circumstances, if any, would you favor idecabtagene vicleucel over ciltacabtagene autoleucel? </vt:lpstr>
      <vt:lpstr>Approximately what proportion of patients with R/R MM who are being cared for in community-based clinics and are good candidates for CAR T-cell therapy would you estimate are being referred for this form of treatment? </vt:lpstr>
      <vt:lpstr>How would you indirectly compare the global efficacy and tolerability of GPRC5D-targeted CAR T-cell therapy, such as arlocabtagene autoleucel, to that of BCMA-targeted CAR T-cell therapy for R/R MM? </vt:lpstr>
      <vt:lpstr>If arlocabtagene autoleucel were to become available for patients with R/R MM, in which clinical situations would you prioritize its use? </vt:lpstr>
      <vt:lpstr>If GPRC5D-targeted CAR T-cell therapy were to become available for patients with R/R MM, would you be comfortable administering BCMA- and GPRC5D-targeted CAR T-cell therapy in sequence? </vt:lpstr>
      <vt:lpstr>Consensus or Controversy? Documenting and Discussing  Investigators’ Approaches to the Management of Myelofibrosis</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8179</cp:revision>
  <cp:lastPrinted>2020-08-04T16:05:31Z</cp:lastPrinted>
  <dcterms:created xsi:type="dcterms:W3CDTF">2013-03-19T19:50:02Z</dcterms:created>
  <dcterms:modified xsi:type="dcterms:W3CDTF">2026-06-01T22:29:45Z</dcterms:modified>
  <cp:category/>
</cp:coreProperties>
</file>